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4" r:id="rId2"/>
    <p:sldId id="256" r:id="rId3"/>
    <p:sldId id="257" r:id="rId4"/>
    <p:sldId id="258" r:id="rId5"/>
    <p:sldId id="259" r:id="rId6"/>
    <p:sldId id="295" r:id="rId7"/>
    <p:sldId id="276" r:id="rId8"/>
    <p:sldId id="266" r:id="rId9"/>
    <p:sldId id="279" r:id="rId10"/>
    <p:sldId id="264" r:id="rId11"/>
    <p:sldId id="267" r:id="rId12"/>
    <p:sldId id="285" r:id="rId13"/>
    <p:sldId id="274" r:id="rId14"/>
    <p:sldId id="275" r:id="rId15"/>
    <p:sldId id="263" r:id="rId16"/>
    <p:sldId id="293" r:id="rId17"/>
    <p:sldId id="269" r:id="rId18"/>
    <p:sldId id="272" r:id="rId19"/>
    <p:sldId id="270" r:id="rId20"/>
    <p:sldId id="273" r:id="rId21"/>
    <p:sldId id="271" r:id="rId22"/>
    <p:sldId id="268" r:id="rId23"/>
    <p:sldId id="296" r:id="rId24"/>
    <p:sldId id="297" r:id="rId25"/>
    <p:sldId id="298" r:id="rId26"/>
    <p:sldId id="277" r:id="rId27"/>
    <p:sldId id="278" r:id="rId28"/>
    <p:sldId id="280" r:id="rId29"/>
    <p:sldId id="281" r:id="rId30"/>
    <p:sldId id="282" r:id="rId31"/>
    <p:sldId id="284" r:id="rId32"/>
    <p:sldId id="283" r:id="rId33"/>
    <p:sldId id="286" r:id="rId34"/>
    <p:sldId id="287" r:id="rId35"/>
    <p:sldId id="288" r:id="rId36"/>
    <p:sldId id="289" r:id="rId37"/>
    <p:sldId id="291" r:id="rId38"/>
    <p:sldId id="29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5BEF5-AD46-49E7-8347-616DB3A46CDE}" type="datetimeFigureOut">
              <a:rPr lang="en-US" smtClean="0"/>
              <a:t>11/25/2015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BC44FC-F37F-48B7-8C01-0901CF649202}" type="slidenum">
              <a:rPr lang="en-US" smtClean="0"/>
              <a:t>‹#›</a:t>
            </a:fld>
            <a:endParaRPr lang="en-US"/>
          </a:p>
        </p:txBody>
      </p:sp>
    </p:spTree>
    <p:extLst>
      <p:ext uri="{BB962C8B-B14F-4D97-AF65-F5344CB8AC3E}">
        <p14:creationId xmlns:p14="http://schemas.microsoft.com/office/powerpoint/2010/main" val="3969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DDB19C-7B67-4D30-B8B1-256F80A0222E}" type="slidenum">
              <a:rPr lang="en-GB" altLang="en-US"/>
              <a:pPr/>
              <a:t>2</a:t>
            </a:fld>
            <a:endParaRPr lang="en-GB"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9809C11-F076-49F2-8E5D-61F35BDC088B}" type="slidenum">
              <a:rPr lang="en-US" altLang="en-US"/>
              <a:pPr/>
              <a:t>36</a:t>
            </a:fld>
            <a:endParaRPr lang="en-US" altLang="en-US"/>
          </a:p>
        </p:txBody>
      </p:sp>
      <p:sp>
        <p:nvSpPr>
          <p:cNvPr id="495618" name="Rectangle 7"/>
          <p:cNvSpPr txBox="1">
            <a:spLocks noGrp="1" noChangeArrowheads="1"/>
          </p:cNvSpPr>
          <p:nvPr/>
        </p:nvSpPr>
        <p:spPr bwMode="auto">
          <a:xfrm>
            <a:off x="3884852" y="8886005"/>
            <a:ext cx="2971593" cy="25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68" tIns="43834" rIns="87668" bIns="43834" anchor="b"/>
          <a:lstStyle>
            <a:lvl1pPr defTabSz="893763" eaLnBrk="0" hangingPunct="0">
              <a:defRPr>
                <a:solidFill>
                  <a:schemeClr val="tx1"/>
                </a:solidFill>
                <a:latin typeface="Arial" pitchFamily="34" charset="0"/>
              </a:defRPr>
            </a:lvl1pPr>
            <a:lvl2pPr marL="714375" indent="-274638" defTabSz="893763" eaLnBrk="0" hangingPunct="0">
              <a:defRPr>
                <a:solidFill>
                  <a:schemeClr val="tx1"/>
                </a:solidFill>
                <a:latin typeface="Arial" pitchFamily="34" charset="0"/>
              </a:defRPr>
            </a:lvl2pPr>
            <a:lvl3pPr marL="1098550" indent="-219075" defTabSz="893763" eaLnBrk="0" hangingPunct="0">
              <a:defRPr>
                <a:solidFill>
                  <a:schemeClr val="tx1"/>
                </a:solidFill>
                <a:latin typeface="Arial" pitchFamily="34" charset="0"/>
              </a:defRPr>
            </a:lvl3pPr>
            <a:lvl4pPr marL="1538288" indent="-219075" defTabSz="893763" eaLnBrk="0" hangingPunct="0">
              <a:defRPr>
                <a:solidFill>
                  <a:schemeClr val="tx1"/>
                </a:solidFill>
                <a:latin typeface="Arial" pitchFamily="34" charset="0"/>
              </a:defRPr>
            </a:lvl4pPr>
            <a:lvl5pPr marL="1978025" indent="-223838" defTabSz="893763" eaLnBrk="0" hangingPunct="0">
              <a:defRPr>
                <a:solidFill>
                  <a:schemeClr val="tx1"/>
                </a:solidFill>
                <a:latin typeface="Arial" pitchFamily="34" charset="0"/>
              </a:defRPr>
            </a:lvl5pPr>
            <a:lvl6pPr marL="2435225" indent="-223838" defTabSz="893763" eaLnBrk="0" fontAlgn="base" hangingPunct="0">
              <a:lnSpc>
                <a:spcPct val="90000"/>
              </a:lnSpc>
              <a:spcBef>
                <a:spcPct val="20000"/>
              </a:spcBef>
              <a:spcAft>
                <a:spcPct val="0"/>
              </a:spcAft>
              <a:defRPr>
                <a:solidFill>
                  <a:schemeClr val="tx1"/>
                </a:solidFill>
                <a:latin typeface="Arial" pitchFamily="34" charset="0"/>
              </a:defRPr>
            </a:lvl6pPr>
            <a:lvl7pPr marL="2892425" indent="-223838" defTabSz="893763" eaLnBrk="0" fontAlgn="base" hangingPunct="0">
              <a:lnSpc>
                <a:spcPct val="90000"/>
              </a:lnSpc>
              <a:spcBef>
                <a:spcPct val="20000"/>
              </a:spcBef>
              <a:spcAft>
                <a:spcPct val="0"/>
              </a:spcAft>
              <a:defRPr>
                <a:solidFill>
                  <a:schemeClr val="tx1"/>
                </a:solidFill>
                <a:latin typeface="Arial" pitchFamily="34" charset="0"/>
              </a:defRPr>
            </a:lvl7pPr>
            <a:lvl8pPr marL="3349625" indent="-223838" defTabSz="893763" eaLnBrk="0" fontAlgn="base" hangingPunct="0">
              <a:lnSpc>
                <a:spcPct val="90000"/>
              </a:lnSpc>
              <a:spcBef>
                <a:spcPct val="20000"/>
              </a:spcBef>
              <a:spcAft>
                <a:spcPct val="0"/>
              </a:spcAft>
              <a:defRPr>
                <a:solidFill>
                  <a:schemeClr val="tx1"/>
                </a:solidFill>
                <a:latin typeface="Arial" pitchFamily="34" charset="0"/>
              </a:defRPr>
            </a:lvl8pPr>
            <a:lvl9pPr marL="3806825" indent="-223838" defTabSz="893763" eaLnBrk="0" fontAlgn="base" hangingPunct="0">
              <a:lnSpc>
                <a:spcPct val="90000"/>
              </a:lnSpc>
              <a:spcBef>
                <a:spcPct val="20000"/>
              </a:spcBef>
              <a:spcAft>
                <a:spcPct val="0"/>
              </a:spcAft>
              <a:defRPr>
                <a:solidFill>
                  <a:schemeClr val="tx1"/>
                </a:solidFill>
                <a:latin typeface="Arial" pitchFamily="34" charset="0"/>
              </a:defRPr>
            </a:lvl9pPr>
          </a:lstStyle>
          <a:p>
            <a:pPr algn="r" eaLnBrk="1" hangingPunct="1">
              <a:lnSpc>
                <a:spcPct val="100000"/>
              </a:lnSpc>
              <a:spcBef>
                <a:spcPct val="0"/>
              </a:spcBef>
            </a:pPr>
            <a:fld id="{EFCEE2EE-AD88-4F0B-A102-EC0BB4CF31CA}" type="slidenum">
              <a:rPr lang="en-US" altLang="en-US" sz="1200"/>
              <a:pPr algn="r" eaLnBrk="1" hangingPunct="1">
                <a:lnSpc>
                  <a:spcPct val="100000"/>
                </a:lnSpc>
                <a:spcBef>
                  <a:spcPct val="0"/>
                </a:spcBef>
              </a:pPr>
              <a:t>36</a:t>
            </a:fld>
            <a:endParaRPr lang="en-US" altLang="en-US" sz="1200"/>
          </a:p>
        </p:txBody>
      </p:sp>
      <p:sp>
        <p:nvSpPr>
          <p:cNvPr id="495619" name="Rectangle 2"/>
          <p:cNvSpPr>
            <a:spLocks noGrp="1" noRot="1" noChangeAspect="1" noChangeArrowheads="1" noTextEdit="1"/>
          </p:cNvSpPr>
          <p:nvPr>
            <p:ph type="sldImg"/>
          </p:nvPr>
        </p:nvSpPr>
        <p:spPr>
          <a:ln/>
        </p:spPr>
      </p:sp>
      <p:sp>
        <p:nvSpPr>
          <p:cNvPr id="495620" name="Rectangle 3"/>
          <p:cNvSpPr>
            <a:spLocks noGrp="1" noChangeArrowheads="1"/>
          </p:cNvSpPr>
          <p:nvPr>
            <p:ph type="body" idx="1"/>
          </p:nvPr>
        </p:nvSpPr>
        <p:spPr>
          <a:xfrm>
            <a:off x="364059" y="4207680"/>
            <a:ext cx="6083208" cy="4543855"/>
          </a:xfrm>
        </p:spPr>
        <p:txBody>
          <a:bodyPr/>
          <a:lstStyle/>
          <a:p>
            <a:pPr eaLnBrk="1" hangingPunct="1">
              <a:lnSpc>
                <a:spcPct val="70000"/>
              </a:lnSpc>
              <a:spcBef>
                <a:spcPct val="20000"/>
              </a:spcBef>
            </a:pPr>
            <a:r>
              <a:rPr lang="en-US" altLang="en-US" sz="700" b="1">
                <a:latin typeface="Arial" pitchFamily="34" charset="0"/>
              </a:rPr>
              <a:t>PURPOSE OF THE SLIDE</a:t>
            </a:r>
          </a:p>
          <a:p>
            <a:pPr eaLnBrk="1" hangingPunct="1">
              <a:lnSpc>
                <a:spcPct val="70000"/>
              </a:lnSpc>
              <a:spcBef>
                <a:spcPct val="20000"/>
              </a:spcBef>
              <a:buFontTx/>
              <a:buChar char="•"/>
            </a:pPr>
            <a:r>
              <a:rPr lang="en-US" altLang="en-US" sz="700">
                <a:latin typeface="Arial" pitchFamily="34" charset="0"/>
              </a:rPr>
              <a:t>Stress the importance of BDNF in depression and connect depression and antidepressants with neuronal health through interaction with BDNF.</a:t>
            </a:r>
          </a:p>
          <a:p>
            <a:pPr eaLnBrk="1" hangingPunct="1">
              <a:lnSpc>
                <a:spcPct val="70000"/>
              </a:lnSpc>
              <a:spcBef>
                <a:spcPct val="20000"/>
              </a:spcBef>
            </a:pPr>
            <a:endParaRPr lang="en-US" altLang="en-US" sz="700" b="1">
              <a:latin typeface="Arial" pitchFamily="34" charset="0"/>
            </a:endParaRPr>
          </a:p>
          <a:p>
            <a:pPr eaLnBrk="1" hangingPunct="1">
              <a:lnSpc>
                <a:spcPct val="70000"/>
              </a:lnSpc>
              <a:spcBef>
                <a:spcPct val="20000"/>
              </a:spcBef>
            </a:pPr>
            <a:r>
              <a:rPr lang="en-US" altLang="en-US" sz="700" b="1">
                <a:latin typeface="Arial" pitchFamily="34" charset="0"/>
              </a:rPr>
              <a:t>SPEAKER DIRECTION</a:t>
            </a:r>
          </a:p>
          <a:p>
            <a:pPr eaLnBrk="1" hangingPunct="1">
              <a:lnSpc>
                <a:spcPct val="70000"/>
              </a:lnSpc>
              <a:spcBef>
                <a:spcPct val="20000"/>
              </a:spcBef>
              <a:buFontTx/>
              <a:buChar char="•"/>
            </a:pPr>
            <a:r>
              <a:rPr lang="en-US" altLang="en-US" sz="700">
                <a:latin typeface="Arial" pitchFamily="34" charset="0"/>
              </a:rPr>
              <a:t>Neurogenesis (the birth of new neurons) continues postnatally and into adulthood in the brains of many animal species, including humans. One specific area where neurons continue to be born throughout life is in the </a:t>
            </a:r>
            <a:r>
              <a:rPr lang="en-US" altLang="en-US" sz="700" i="1">
                <a:latin typeface="Arial" pitchFamily="34" charset="0"/>
              </a:rPr>
              <a:t>dentate gyrus</a:t>
            </a:r>
            <a:r>
              <a:rPr lang="en-US" altLang="en-US" sz="700">
                <a:latin typeface="Arial" pitchFamily="34" charset="0"/>
              </a:rPr>
              <a:t> of the hippocampus.</a:t>
            </a:r>
            <a:r>
              <a:rPr lang="en-US" altLang="en-US" sz="700" baseline="30000">
                <a:latin typeface="Arial" pitchFamily="34" charset="0"/>
              </a:rPr>
              <a:t>1,2</a:t>
            </a:r>
            <a:endParaRPr lang="en-US" altLang="en-US" sz="700">
              <a:latin typeface="Arial" pitchFamily="34" charset="0"/>
            </a:endParaRPr>
          </a:p>
          <a:p>
            <a:pPr lvl="1" eaLnBrk="1" hangingPunct="1">
              <a:lnSpc>
                <a:spcPct val="70000"/>
              </a:lnSpc>
              <a:spcBef>
                <a:spcPct val="20000"/>
              </a:spcBef>
              <a:buFontTx/>
              <a:buChar char="•"/>
            </a:pPr>
            <a:r>
              <a:rPr lang="en-US" altLang="en-US" sz="700">
                <a:latin typeface="Arial" pitchFamily="34" charset="0"/>
              </a:rPr>
              <a:t>Neurogenesis is regulated by growth factors, including brain derived neurotrophic factor (BDNF), that can lead to the development of new cells and help keep them alive.</a:t>
            </a:r>
          </a:p>
          <a:p>
            <a:pPr eaLnBrk="1" hangingPunct="1">
              <a:lnSpc>
                <a:spcPct val="70000"/>
              </a:lnSpc>
              <a:spcBef>
                <a:spcPct val="20000"/>
              </a:spcBef>
              <a:buFontTx/>
              <a:buChar char="•"/>
            </a:pPr>
            <a:r>
              <a:rPr lang="en-US" altLang="en-US" sz="700">
                <a:latin typeface="Arial" pitchFamily="34" charset="0"/>
              </a:rPr>
              <a:t>The hippocampi appear to have important functions related to both mood and memory.</a:t>
            </a:r>
          </a:p>
          <a:p>
            <a:pPr lvl="1" eaLnBrk="1" hangingPunct="1">
              <a:lnSpc>
                <a:spcPct val="70000"/>
              </a:lnSpc>
              <a:spcBef>
                <a:spcPct val="20000"/>
              </a:spcBef>
              <a:buFontTx/>
              <a:buChar char="•"/>
            </a:pPr>
            <a:r>
              <a:rPr lang="en-US" altLang="en-US" sz="700">
                <a:latin typeface="Arial" pitchFamily="34" charset="0"/>
              </a:rPr>
              <a:t>Sheline compared hippocampal volumes of subjects with a history of major depressive episodes but currently in remission and with no known medical comorbidity (n=10) to matched normal controls (n=10) by using volumetric magnetic resonance imaging.</a:t>
            </a:r>
            <a:r>
              <a:rPr lang="en-US" altLang="en-US" sz="700" baseline="30000">
                <a:latin typeface="Arial" pitchFamily="34" charset="0"/>
              </a:rPr>
              <a:t>3</a:t>
            </a:r>
          </a:p>
          <a:p>
            <a:pPr eaLnBrk="1" hangingPunct="1">
              <a:lnSpc>
                <a:spcPct val="70000"/>
              </a:lnSpc>
              <a:spcBef>
                <a:spcPct val="20000"/>
              </a:spcBef>
              <a:buFontTx/>
              <a:buChar char="•"/>
            </a:pPr>
            <a:r>
              <a:rPr lang="en-US" altLang="en-US" sz="700">
                <a:latin typeface="Arial" pitchFamily="34" charset="0"/>
              </a:rPr>
              <a:t>BDNF is expressed throughout the brain in glia, monoamine neurons including monoaminergic, GABA, and glutamate neurons.</a:t>
            </a:r>
            <a:r>
              <a:rPr lang="en-US" altLang="en-US" sz="700" baseline="30000">
                <a:latin typeface="Arial" pitchFamily="34" charset="0"/>
              </a:rPr>
              <a:t>4</a:t>
            </a:r>
          </a:p>
          <a:p>
            <a:pPr eaLnBrk="1" hangingPunct="1">
              <a:lnSpc>
                <a:spcPct val="70000"/>
              </a:lnSpc>
              <a:spcBef>
                <a:spcPct val="20000"/>
              </a:spcBef>
              <a:buFontTx/>
              <a:buChar char="•"/>
            </a:pPr>
            <a:r>
              <a:rPr lang="en-US" altLang="en-US" sz="700">
                <a:latin typeface="Arial" pitchFamily="34" charset="0"/>
              </a:rPr>
              <a:t>Neurotrophic factors such as BDNF are critical for growth and guidance of the developing nervous system, the survival and function of the adult learning system, learning, and memory.</a:t>
            </a:r>
            <a:r>
              <a:rPr lang="en-US" altLang="en-US" sz="700" baseline="30000">
                <a:latin typeface="Arial" pitchFamily="34" charset="0"/>
              </a:rPr>
              <a:t>4</a:t>
            </a:r>
          </a:p>
          <a:p>
            <a:pPr lvl="1" eaLnBrk="1" hangingPunct="1">
              <a:lnSpc>
                <a:spcPct val="70000"/>
              </a:lnSpc>
              <a:spcBef>
                <a:spcPct val="20000"/>
              </a:spcBef>
              <a:buFontTx/>
              <a:buChar char="•"/>
            </a:pPr>
            <a:r>
              <a:rPr lang="en-US" altLang="en-US" sz="700">
                <a:latin typeface="Arial" pitchFamily="34" charset="0"/>
              </a:rPr>
              <a:t>Depression, in part, results from a loss of neurotrophic support, which leads to atrophy and loss of neurons in the brain. This suggests a role for structural and neurochemical changes in depression.</a:t>
            </a:r>
          </a:p>
          <a:p>
            <a:pPr eaLnBrk="1" hangingPunct="1">
              <a:lnSpc>
                <a:spcPct val="70000"/>
              </a:lnSpc>
              <a:spcBef>
                <a:spcPct val="20000"/>
              </a:spcBef>
              <a:buFontTx/>
              <a:buChar char="•"/>
            </a:pPr>
            <a:r>
              <a:rPr lang="en-US" altLang="en-US" sz="700">
                <a:latin typeface="Arial" pitchFamily="34" charset="0"/>
              </a:rPr>
              <a:t>BDNF has been shown to be associated with regulation of mood,</a:t>
            </a:r>
            <a:r>
              <a:rPr lang="en-US" altLang="en-US" sz="700" baseline="30000">
                <a:latin typeface="Arial" pitchFamily="34" charset="0"/>
              </a:rPr>
              <a:t>5</a:t>
            </a:r>
            <a:r>
              <a:rPr lang="en-US" altLang="en-US" sz="700">
                <a:latin typeface="Arial" pitchFamily="34" charset="0"/>
              </a:rPr>
              <a:t> and in preclinical studies, to be influenced by stress and perception of pain.</a:t>
            </a:r>
            <a:r>
              <a:rPr lang="en-US" altLang="en-US" sz="700" baseline="30000">
                <a:latin typeface="Arial" pitchFamily="34" charset="0"/>
              </a:rPr>
              <a:t>6</a:t>
            </a:r>
          </a:p>
          <a:p>
            <a:pPr eaLnBrk="1" hangingPunct="1">
              <a:lnSpc>
                <a:spcPct val="70000"/>
              </a:lnSpc>
              <a:spcBef>
                <a:spcPct val="20000"/>
              </a:spcBef>
              <a:buFontTx/>
              <a:buChar char="•"/>
            </a:pPr>
            <a:r>
              <a:rPr lang="en-US" altLang="en-US" sz="700">
                <a:latin typeface="Arial" pitchFamily="34" charset="0"/>
              </a:rPr>
              <a:t>In one study, patients with major depressive disorder (MDD) had significantly lower levels of BDNF compared to control subjects.</a:t>
            </a:r>
            <a:r>
              <a:rPr lang="en-US" altLang="en-US" sz="700" baseline="30000">
                <a:latin typeface="Arial" pitchFamily="34" charset="0"/>
              </a:rPr>
              <a:t>5</a:t>
            </a:r>
          </a:p>
          <a:p>
            <a:pPr lvl="1" eaLnBrk="1" hangingPunct="1">
              <a:lnSpc>
                <a:spcPct val="70000"/>
              </a:lnSpc>
              <a:spcBef>
                <a:spcPct val="20000"/>
              </a:spcBef>
              <a:buFontTx/>
              <a:buChar char="•"/>
            </a:pPr>
            <a:r>
              <a:rPr lang="en-US" altLang="en-US" sz="700">
                <a:latin typeface="Arial" pitchFamily="34" charset="0"/>
              </a:rPr>
              <a:t>Antidepressant treatment was shown to raise BDNF levels back to normal levels.</a:t>
            </a:r>
          </a:p>
          <a:p>
            <a:pPr eaLnBrk="1" hangingPunct="1">
              <a:lnSpc>
                <a:spcPct val="70000"/>
              </a:lnSpc>
              <a:spcBef>
                <a:spcPct val="20000"/>
              </a:spcBef>
              <a:buFontTx/>
              <a:buChar char="•"/>
            </a:pPr>
            <a:r>
              <a:rPr lang="en-US" altLang="en-US" sz="700">
                <a:latin typeface="Arial" pitchFamily="34" charset="0"/>
              </a:rPr>
              <a:t>Both 5-HT and NE are believed to play roles in the modulation of BDNF.</a:t>
            </a:r>
            <a:r>
              <a:rPr lang="en-US" altLang="en-US" sz="700" baseline="30000">
                <a:latin typeface="Arial" pitchFamily="34" charset="0"/>
              </a:rPr>
              <a:t>1</a:t>
            </a:r>
          </a:p>
          <a:p>
            <a:pPr lvl="1" eaLnBrk="1" hangingPunct="1">
              <a:lnSpc>
                <a:spcPct val="70000"/>
              </a:lnSpc>
              <a:spcBef>
                <a:spcPct val="20000"/>
              </a:spcBef>
              <a:buFontTx/>
              <a:buChar char="•"/>
            </a:pPr>
            <a:r>
              <a:rPr lang="en-US" altLang="en-US" sz="700">
                <a:latin typeface="Arial" pitchFamily="34" charset="0"/>
              </a:rPr>
              <a:t>Antidepressants act in part by inducing neurotrophic effects that reverse the structural changes that may have occurred.</a:t>
            </a:r>
            <a:r>
              <a:rPr lang="en-US" altLang="en-US" sz="700" baseline="30000">
                <a:latin typeface="Arial" pitchFamily="34" charset="0"/>
              </a:rPr>
              <a:t>4</a:t>
            </a:r>
            <a:endParaRPr lang="en-US" altLang="en-US" sz="700">
              <a:latin typeface="Arial" pitchFamily="34" charset="0"/>
            </a:endParaRPr>
          </a:p>
          <a:p>
            <a:pPr lvl="1" eaLnBrk="1" hangingPunct="1">
              <a:lnSpc>
                <a:spcPct val="70000"/>
              </a:lnSpc>
              <a:spcBef>
                <a:spcPct val="20000"/>
              </a:spcBef>
              <a:buFontTx/>
              <a:buChar char="•"/>
            </a:pPr>
            <a:r>
              <a:rPr lang="en-US" altLang="en-US" sz="700">
                <a:latin typeface="Arial" pitchFamily="34" charset="0"/>
              </a:rPr>
              <a:t>Antidepressants increase the synaptic levels of NE and 5-HT over the course of weeks or months, suggesting that adaptation or plasticity is necessary for therapeutic response.</a:t>
            </a:r>
            <a:endParaRPr lang="en-US" altLang="en-US" sz="700" baseline="30000">
              <a:latin typeface="Arial" pitchFamily="34" charset="0"/>
            </a:endParaRPr>
          </a:p>
          <a:p>
            <a:pPr eaLnBrk="1" hangingPunct="1">
              <a:lnSpc>
                <a:spcPct val="70000"/>
              </a:lnSpc>
              <a:spcBef>
                <a:spcPct val="20000"/>
              </a:spcBef>
            </a:pPr>
            <a:endParaRPr lang="en-US" altLang="en-US" sz="700">
              <a:latin typeface="Arial" pitchFamily="34" charset="0"/>
            </a:endParaRPr>
          </a:p>
          <a:p>
            <a:pPr eaLnBrk="1" hangingPunct="1">
              <a:lnSpc>
                <a:spcPct val="70000"/>
              </a:lnSpc>
              <a:spcBef>
                <a:spcPct val="20000"/>
              </a:spcBef>
            </a:pPr>
            <a:r>
              <a:rPr lang="en-US" altLang="en-US" sz="700" b="1">
                <a:latin typeface="Arial" pitchFamily="34" charset="0"/>
              </a:rPr>
              <a:t>BACKGROUND</a:t>
            </a:r>
          </a:p>
          <a:p>
            <a:pPr eaLnBrk="1" hangingPunct="1">
              <a:lnSpc>
                <a:spcPct val="70000"/>
              </a:lnSpc>
              <a:spcBef>
                <a:spcPct val="20000"/>
              </a:spcBef>
              <a:buFontTx/>
              <a:buChar char="•"/>
            </a:pPr>
            <a:r>
              <a:rPr lang="en-US" altLang="en-US" sz="700">
                <a:latin typeface="Arial" pitchFamily="34" charset="0"/>
              </a:rPr>
              <a:t>Most neurons in the mammalian brain and spinal cord are generated during the pre- and perinatal periods of development. Nevertheless, neurons continue to be born throughout life in the </a:t>
            </a:r>
            <a:r>
              <a:rPr lang="en-US" altLang="en-US" sz="700" i="1">
                <a:latin typeface="Arial" pitchFamily="34" charset="0"/>
              </a:rPr>
              <a:t>olfactory bulb</a:t>
            </a:r>
            <a:r>
              <a:rPr lang="en-US" altLang="en-US" sz="700">
                <a:latin typeface="Arial" pitchFamily="34" charset="0"/>
              </a:rPr>
              <a:t>, which processes scents, and in the </a:t>
            </a:r>
            <a:r>
              <a:rPr lang="en-US" altLang="en-US" sz="700" i="1">
                <a:latin typeface="Arial" pitchFamily="34" charset="0"/>
              </a:rPr>
              <a:t>dentate gyrus</a:t>
            </a:r>
            <a:r>
              <a:rPr lang="en-US" altLang="en-US" sz="700">
                <a:latin typeface="Arial" pitchFamily="34" charset="0"/>
              </a:rPr>
              <a:t> of the hippocampus.</a:t>
            </a:r>
            <a:r>
              <a:rPr lang="en-US" altLang="en-US" sz="700" baseline="30000">
                <a:latin typeface="Arial" pitchFamily="34" charset="0"/>
              </a:rPr>
              <a:t>1</a:t>
            </a:r>
          </a:p>
          <a:p>
            <a:pPr lvl="1" eaLnBrk="1" hangingPunct="1">
              <a:lnSpc>
                <a:spcPct val="70000"/>
              </a:lnSpc>
              <a:spcBef>
                <a:spcPct val="20000"/>
              </a:spcBef>
              <a:buFontTx/>
              <a:buChar char="•"/>
            </a:pPr>
            <a:r>
              <a:rPr lang="en-US" altLang="en-US" sz="700">
                <a:latin typeface="Arial" pitchFamily="34" charset="0"/>
              </a:rPr>
              <a:t>Most existing neurons in the adult brain cannot divide. Some progenitor cells, however, remain, and they retain the capability for further division into new neurons. Apparently, in most parts of the adult brain, something inhibits progenitor cells from dividing to produce new neurons. No one knows exactly why neurogenesis continues in some areas and not others. </a:t>
            </a:r>
          </a:p>
          <a:p>
            <a:pPr eaLnBrk="1" hangingPunct="1">
              <a:lnSpc>
                <a:spcPct val="70000"/>
              </a:lnSpc>
              <a:spcBef>
                <a:spcPct val="20000"/>
              </a:spcBef>
              <a:buFontTx/>
              <a:buChar char="•"/>
            </a:pPr>
            <a:r>
              <a:rPr lang="en-US" altLang="en-US" sz="700">
                <a:latin typeface="Arial" pitchFamily="34" charset="0"/>
              </a:rPr>
              <a:t>In a study of 33 patients with MDD, patients who had not received antidepressant treatment (n=16) had significantly lower BDNF levels than treated patients (n=17) as well as control subjects (n=50).</a:t>
            </a:r>
            <a:r>
              <a:rPr lang="en-US" altLang="en-US" sz="700" baseline="30000">
                <a:latin typeface="Arial" pitchFamily="34" charset="0"/>
              </a:rPr>
              <a:t>5</a:t>
            </a:r>
          </a:p>
          <a:p>
            <a:pPr eaLnBrk="1" hangingPunct="1">
              <a:lnSpc>
                <a:spcPct val="70000"/>
              </a:lnSpc>
              <a:spcBef>
                <a:spcPct val="20000"/>
              </a:spcBef>
              <a:buFontTx/>
              <a:buChar char="•"/>
            </a:pPr>
            <a:r>
              <a:rPr lang="en-US" altLang="en-US" sz="700">
                <a:latin typeface="Arial" pitchFamily="34" charset="0"/>
              </a:rPr>
              <a:t>In an animal study, both stress as well as acute and chronic pain states significantly lowered levels of BDNF mRNA in the rat hippocampus.</a:t>
            </a:r>
            <a:r>
              <a:rPr lang="en-US" altLang="en-US" sz="700" baseline="30000">
                <a:latin typeface="Arial" pitchFamily="34" charset="0"/>
              </a:rPr>
              <a:t>5</a:t>
            </a:r>
            <a:endParaRPr lang="en-US" altLang="en-US" sz="700">
              <a:latin typeface="Arial" pitchFamily="34" charset="0"/>
            </a:endParaRPr>
          </a:p>
          <a:p>
            <a:pPr eaLnBrk="1" hangingPunct="1">
              <a:lnSpc>
                <a:spcPct val="70000"/>
              </a:lnSpc>
              <a:spcBef>
                <a:spcPct val="20000"/>
              </a:spcBef>
              <a:buFontTx/>
              <a:buChar char="•"/>
            </a:pPr>
            <a:r>
              <a:rPr lang="en-US" altLang="en-US" sz="700">
                <a:latin typeface="Arial" pitchFamily="34" charset="0"/>
              </a:rPr>
              <a:t>5-HT and/or NE activate intracellular cascades that can independently lead to activation of transcription factor (CREB) and eventual synthesis of BDNF. BDNF interacts with TrkB receptor to enhance neuroplasticity and neurogenesis. By facilitating synthesis of a neuroprotective factor, Bcl-2, BDNF helps improve cellular resilience.</a:t>
            </a:r>
            <a:r>
              <a:rPr lang="en-US" altLang="en-US" sz="700" baseline="30000">
                <a:latin typeface="Arial" pitchFamily="34" charset="0"/>
              </a:rPr>
              <a:t>7,8</a:t>
            </a:r>
            <a:endParaRPr lang="en-US" altLang="en-US" sz="700">
              <a:latin typeface="Arial" pitchFamily="34" charset="0"/>
            </a:endParaRPr>
          </a:p>
          <a:p>
            <a:pPr eaLnBrk="1" hangingPunct="1">
              <a:lnSpc>
                <a:spcPct val="70000"/>
              </a:lnSpc>
              <a:spcBef>
                <a:spcPct val="20000"/>
              </a:spcBef>
            </a:pPr>
            <a:endParaRPr lang="en-US" altLang="en-US" sz="700">
              <a:latin typeface="Arial" pitchFamily="34" charset="0"/>
            </a:endParaRPr>
          </a:p>
          <a:p>
            <a:pPr eaLnBrk="1" hangingPunct="1">
              <a:lnSpc>
                <a:spcPct val="70000"/>
              </a:lnSpc>
              <a:spcBef>
                <a:spcPct val="20000"/>
              </a:spcBef>
            </a:pPr>
            <a:r>
              <a:rPr lang="en-US" altLang="en-US" sz="700" b="1">
                <a:latin typeface="Arial" pitchFamily="34" charset="0"/>
              </a:rPr>
              <a:t>REFERENCES</a:t>
            </a:r>
          </a:p>
          <a:p>
            <a:pPr eaLnBrk="1" hangingPunct="1">
              <a:lnSpc>
                <a:spcPct val="70000"/>
              </a:lnSpc>
              <a:spcBef>
                <a:spcPct val="20000"/>
              </a:spcBef>
              <a:buFontTx/>
              <a:buAutoNum type="arabicPeriod"/>
            </a:pPr>
            <a:r>
              <a:rPr lang="en-US" altLang="en-US" sz="700">
                <a:latin typeface="Arial" pitchFamily="34" charset="0"/>
              </a:rPr>
              <a:t>Duman RS, Heninger GR, Nestler EJ. A molecular and cellular theory of depression. </a:t>
            </a:r>
            <a:r>
              <a:rPr lang="en-US" altLang="en-US" sz="700" i="1">
                <a:latin typeface="Arial" pitchFamily="34" charset="0"/>
              </a:rPr>
              <a:t>Arch Gen Psychiatry.</a:t>
            </a:r>
            <a:r>
              <a:rPr lang="en-US" altLang="en-US" sz="700">
                <a:latin typeface="Arial" pitchFamily="34" charset="0"/>
              </a:rPr>
              <a:t> 1997;54(7):597-606.</a:t>
            </a:r>
          </a:p>
          <a:p>
            <a:pPr eaLnBrk="1" hangingPunct="1">
              <a:lnSpc>
                <a:spcPct val="70000"/>
              </a:lnSpc>
              <a:spcBef>
                <a:spcPct val="20000"/>
              </a:spcBef>
              <a:buFontTx/>
              <a:buAutoNum type="arabicPeriod"/>
            </a:pPr>
            <a:r>
              <a:rPr lang="en-US" altLang="en-US" sz="700">
                <a:latin typeface="Arial" pitchFamily="34" charset="0"/>
              </a:rPr>
              <a:t>Gould E, Tanapat P, Rydel T, Hastings N. Regulation of hippocampal neurogenesis in adulthood. </a:t>
            </a:r>
            <a:r>
              <a:rPr lang="en-US" altLang="en-US" sz="700" i="1">
                <a:latin typeface="Arial" pitchFamily="34" charset="0"/>
              </a:rPr>
              <a:t>Biol Psychiatry.</a:t>
            </a:r>
            <a:r>
              <a:rPr lang="en-US" altLang="en-US" sz="700">
                <a:latin typeface="Arial" pitchFamily="34" charset="0"/>
              </a:rPr>
              <a:t> 2000;48(8):715-720.</a:t>
            </a:r>
          </a:p>
          <a:p>
            <a:pPr eaLnBrk="1" hangingPunct="1">
              <a:lnSpc>
                <a:spcPct val="70000"/>
              </a:lnSpc>
              <a:spcBef>
                <a:spcPct val="20000"/>
              </a:spcBef>
              <a:buFontTx/>
              <a:buAutoNum type="arabicPeriod"/>
            </a:pPr>
            <a:r>
              <a:rPr lang="en-US" altLang="en-US" sz="700">
                <a:latin typeface="Arial" pitchFamily="34" charset="0"/>
              </a:rPr>
              <a:t>Sheline YI, Wang PW, Gado MH, Csernansky JG, Vannier MW. Hippocampal atrophy in recurrent major depression. </a:t>
            </a:r>
            <a:r>
              <a:rPr lang="en-US" altLang="en-US" sz="700" i="1">
                <a:latin typeface="Arial" pitchFamily="34" charset="0"/>
              </a:rPr>
              <a:t>Proc Natl Acad Sci USA.</a:t>
            </a:r>
            <a:r>
              <a:rPr lang="en-US" altLang="en-US" sz="700">
                <a:latin typeface="Arial" pitchFamily="34" charset="0"/>
              </a:rPr>
              <a:t> 1996;93(9):3908-3913.</a:t>
            </a:r>
          </a:p>
          <a:p>
            <a:pPr eaLnBrk="1" hangingPunct="1">
              <a:lnSpc>
                <a:spcPct val="70000"/>
              </a:lnSpc>
              <a:spcBef>
                <a:spcPct val="20000"/>
              </a:spcBef>
              <a:buFontTx/>
              <a:buAutoNum type="arabicPeriod"/>
            </a:pPr>
            <a:r>
              <a:rPr lang="en-US" altLang="en-US" sz="700">
                <a:latin typeface="Arial" pitchFamily="34" charset="0"/>
              </a:rPr>
              <a:t>Duman RS. Role of neurotrophic factors in the etiology and treatment of mood disorders. </a:t>
            </a:r>
            <a:r>
              <a:rPr lang="en-US" altLang="en-US" sz="700" i="1">
                <a:latin typeface="Arial" pitchFamily="34" charset="0"/>
              </a:rPr>
              <a:t>Neuromol Med.</a:t>
            </a:r>
            <a:r>
              <a:rPr lang="en-US" altLang="en-US" sz="700">
                <a:latin typeface="Arial" pitchFamily="34" charset="0"/>
              </a:rPr>
              <a:t> 2004;5:11-25.</a:t>
            </a:r>
          </a:p>
          <a:p>
            <a:pPr eaLnBrk="1" hangingPunct="1">
              <a:lnSpc>
                <a:spcPct val="70000"/>
              </a:lnSpc>
              <a:spcBef>
                <a:spcPct val="20000"/>
              </a:spcBef>
              <a:buFontTx/>
              <a:buAutoNum type="arabicPeriod"/>
            </a:pPr>
            <a:r>
              <a:rPr lang="en-US" altLang="en-US" sz="700">
                <a:latin typeface="Arial" pitchFamily="34" charset="0"/>
              </a:rPr>
              <a:t>Shimizu E, Hashimoto K, Okamura N, et al. Alterations of serum levels of brain-derived neurotrophic factor (BDNF) in depressed patients with or without antidepressants. </a:t>
            </a:r>
            <a:r>
              <a:rPr lang="en-US" altLang="en-US" sz="700" i="1">
                <a:latin typeface="Arial" pitchFamily="34" charset="0"/>
              </a:rPr>
              <a:t>Biol Psychiatry.</a:t>
            </a:r>
            <a:r>
              <a:rPr lang="en-US" altLang="en-US" sz="700">
                <a:latin typeface="Arial" pitchFamily="34" charset="0"/>
              </a:rPr>
              <a:t> 2003;54(1):70-75.</a:t>
            </a:r>
          </a:p>
          <a:p>
            <a:pPr eaLnBrk="1" hangingPunct="1">
              <a:lnSpc>
                <a:spcPct val="70000"/>
              </a:lnSpc>
              <a:spcBef>
                <a:spcPct val="20000"/>
              </a:spcBef>
              <a:buFontTx/>
              <a:buAutoNum type="arabicPeriod"/>
            </a:pPr>
            <a:r>
              <a:rPr lang="en-US" altLang="en-US" sz="700">
                <a:latin typeface="Arial" pitchFamily="34" charset="0"/>
              </a:rPr>
              <a:t>Duric V, McCarson KE. Hippocampal neurokinin-1 receptor and brain-derived neurotrophic factor gene expression is decreased in rat models of pain and stress. </a:t>
            </a:r>
            <a:r>
              <a:rPr lang="en-US" altLang="en-US" sz="700" i="1">
                <a:latin typeface="Arial" pitchFamily="34" charset="0"/>
              </a:rPr>
              <a:t>Neuroscience.</a:t>
            </a:r>
            <a:r>
              <a:rPr lang="en-US" altLang="en-US" sz="700">
                <a:latin typeface="Arial" pitchFamily="34" charset="0"/>
              </a:rPr>
              <a:t> 2005;133(4):999-1006.</a:t>
            </a:r>
          </a:p>
          <a:p>
            <a:pPr eaLnBrk="1" hangingPunct="1">
              <a:lnSpc>
                <a:spcPct val="70000"/>
              </a:lnSpc>
              <a:spcBef>
                <a:spcPct val="20000"/>
              </a:spcBef>
              <a:buFontTx/>
              <a:buAutoNum type="arabicPeriod"/>
            </a:pPr>
            <a:r>
              <a:rPr lang="en-US" altLang="en-US" sz="700">
                <a:latin typeface="Arial" pitchFamily="34" charset="0"/>
              </a:rPr>
              <a:t>Maletic V, Robinson M, Oakes T, et al. Neurobiology of depression: an integrated view of key findings. </a:t>
            </a:r>
            <a:r>
              <a:rPr lang="en-US" altLang="en-US" sz="700" i="1">
                <a:latin typeface="Arial" pitchFamily="34" charset="0"/>
              </a:rPr>
              <a:t>Int J Clin Pract.</a:t>
            </a:r>
            <a:r>
              <a:rPr lang="en-US" altLang="en-US" sz="700">
                <a:latin typeface="Arial" pitchFamily="34" charset="0"/>
              </a:rPr>
              <a:t> 2007;61:2030-2040.</a:t>
            </a:r>
          </a:p>
          <a:p>
            <a:pPr eaLnBrk="1" hangingPunct="1">
              <a:lnSpc>
                <a:spcPct val="70000"/>
              </a:lnSpc>
              <a:spcBef>
                <a:spcPct val="20000"/>
              </a:spcBef>
              <a:buFontTx/>
              <a:buAutoNum type="arabicPeriod"/>
            </a:pPr>
            <a:r>
              <a:rPr lang="en-US" altLang="en-US" sz="700">
                <a:latin typeface="Arial" pitchFamily="34" charset="0"/>
              </a:rPr>
              <a:t>Manji HK, Quiroz JA, Sporn J, et al. Enhancing neuronal plasticity and cellular resilience to develop novel, improved therapeutics for difficult-to-treat depression. </a:t>
            </a:r>
            <a:r>
              <a:rPr lang="en-US" altLang="en-US" sz="700" i="1">
                <a:latin typeface="Arial" pitchFamily="34" charset="0"/>
              </a:rPr>
              <a:t>Biol Psychiatry. </a:t>
            </a:r>
            <a:r>
              <a:rPr lang="en-US" altLang="en-US" sz="700">
                <a:latin typeface="Arial" pitchFamily="34" charset="0"/>
              </a:rPr>
              <a:t>2003;53:707-742.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5512" y="8886444"/>
            <a:ext cx="2970899" cy="25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02" tIns="44601" rIns="89202" bIns="44601" anchor="b"/>
          <a:lstStyle>
            <a:lvl1pPr defTabSz="893763" eaLnBrk="0" hangingPunct="0">
              <a:spcBef>
                <a:spcPct val="30000"/>
              </a:spcBef>
              <a:defRPr sz="1200">
                <a:solidFill>
                  <a:schemeClr val="tx1"/>
                </a:solidFill>
                <a:latin typeface="Arial" pitchFamily="34" charset="0"/>
                <a:cs typeface="Arial" pitchFamily="34" charset="0"/>
              </a:defRPr>
            </a:lvl1pPr>
            <a:lvl2pPr marL="742950" indent="-285750" defTabSz="893763" eaLnBrk="0" hangingPunct="0">
              <a:spcBef>
                <a:spcPct val="30000"/>
              </a:spcBef>
              <a:defRPr sz="1200">
                <a:solidFill>
                  <a:schemeClr val="tx1"/>
                </a:solidFill>
                <a:latin typeface="Arial" pitchFamily="34" charset="0"/>
                <a:cs typeface="Arial" pitchFamily="34" charset="0"/>
              </a:defRPr>
            </a:lvl2pPr>
            <a:lvl3pPr marL="1143000" indent="-228600" defTabSz="893763" eaLnBrk="0" hangingPunct="0">
              <a:spcBef>
                <a:spcPct val="30000"/>
              </a:spcBef>
              <a:defRPr sz="1200">
                <a:solidFill>
                  <a:schemeClr val="tx1"/>
                </a:solidFill>
                <a:latin typeface="Arial" pitchFamily="34" charset="0"/>
                <a:cs typeface="Arial" pitchFamily="34" charset="0"/>
              </a:defRPr>
            </a:lvl3pPr>
            <a:lvl4pPr marL="1600200" indent="-228600" defTabSz="893763" eaLnBrk="0" hangingPunct="0">
              <a:spcBef>
                <a:spcPct val="30000"/>
              </a:spcBef>
              <a:defRPr sz="1200">
                <a:solidFill>
                  <a:schemeClr val="tx1"/>
                </a:solidFill>
                <a:latin typeface="Arial" pitchFamily="34" charset="0"/>
                <a:cs typeface="Arial" pitchFamily="34" charset="0"/>
              </a:defRPr>
            </a:lvl4pPr>
            <a:lvl5pPr marL="2057400" indent="-228600" defTabSz="893763" eaLnBrk="0" hangingPunct="0">
              <a:spcBef>
                <a:spcPct val="30000"/>
              </a:spcBef>
              <a:defRPr sz="1200">
                <a:solidFill>
                  <a:schemeClr val="tx1"/>
                </a:solidFill>
                <a:latin typeface="Arial" pitchFamily="34" charset="0"/>
                <a:cs typeface="Arial" pitchFamily="34" charset="0"/>
              </a:defRPr>
            </a:lvl5pPr>
            <a:lvl6pPr marL="2514600" indent="-228600" defTabSz="89376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89376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89376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893763"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E864B615-9408-4ACA-85C8-1675BC71A147}" type="slidenum">
              <a:rPr lang="ar-SA" altLang="en-US"/>
              <a:pPr algn="r" eaLnBrk="1" hangingPunct="1">
                <a:spcBef>
                  <a:spcPct val="0"/>
                </a:spcBef>
              </a:pPr>
              <a:t>37</a:t>
            </a:fld>
            <a:endParaRPr lang="en-US" altLang="en-US"/>
          </a:p>
        </p:txBody>
      </p:sp>
      <p:sp>
        <p:nvSpPr>
          <p:cNvPr id="55299" name="Rectangle 2"/>
          <p:cNvSpPr>
            <a:spLocks noGrp="1" noRot="1" noChangeAspect="1" noChangeArrowheads="1" noTextEdit="1"/>
          </p:cNvSpPr>
          <p:nvPr>
            <p:ph type="sldImg"/>
          </p:nvPr>
        </p:nvSpPr>
        <p:spPr>
          <a:xfrm>
            <a:off x="1146175" y="688975"/>
            <a:ext cx="4572000" cy="3429000"/>
          </a:xfrm>
          <a:ln/>
        </p:spPr>
      </p:sp>
      <p:sp>
        <p:nvSpPr>
          <p:cNvPr id="55300" name="Rectangle 3"/>
          <p:cNvSpPr>
            <a:spLocks noGrp="1" noChangeArrowheads="1"/>
          </p:cNvSpPr>
          <p:nvPr>
            <p:ph type="body" idx="1"/>
          </p:nvPr>
        </p:nvSpPr>
        <p:spPr>
          <a:xfrm>
            <a:off x="355682" y="4193854"/>
            <a:ext cx="6091060" cy="4543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02" tIns="44601" rIns="89202" bIns="44601"/>
          <a:lstStyle/>
          <a:p>
            <a:pPr marL="190500" indent="-190500" eaLnBrk="1" hangingPunct="1">
              <a:lnSpc>
                <a:spcPct val="80000"/>
              </a:lnSpc>
            </a:pPr>
            <a:r>
              <a:rPr lang="en-US" altLang="en-US" sz="900" b="1" smtClean="0">
                <a:latin typeface="Arial" pitchFamily="34" charset="0"/>
                <a:cs typeface="Arial" pitchFamily="34" charset="0"/>
              </a:rPr>
              <a:t>PURPOSE OF THE SLIDE</a:t>
            </a:r>
          </a:p>
          <a:p>
            <a:pPr marL="190500" indent="-190500" eaLnBrk="1" hangingPunct="1">
              <a:lnSpc>
                <a:spcPct val="80000"/>
              </a:lnSpc>
              <a:spcBef>
                <a:spcPct val="20000"/>
              </a:spcBef>
              <a:buFontTx/>
              <a:buChar char="•"/>
            </a:pPr>
            <a:r>
              <a:rPr lang="en-US" altLang="en-US" sz="900" smtClean="0">
                <a:latin typeface="Arial" pitchFamily="34" charset="0"/>
                <a:cs typeface="Arial" pitchFamily="34" charset="0"/>
              </a:rPr>
              <a:t>Show the importance of the HPA axis and BDNF in some of the neuronal changes that may be involved in depression.</a:t>
            </a:r>
          </a:p>
          <a:p>
            <a:pPr marL="190500" indent="-190500" eaLnBrk="1" hangingPunct="1">
              <a:lnSpc>
                <a:spcPct val="80000"/>
              </a:lnSpc>
            </a:pPr>
            <a:endParaRPr lang="en-US" altLang="en-US" sz="900" b="1" smtClean="0">
              <a:latin typeface="Arial" pitchFamily="34" charset="0"/>
              <a:cs typeface="Arial" pitchFamily="34" charset="0"/>
            </a:endParaRPr>
          </a:p>
          <a:p>
            <a:pPr marL="190500" indent="-190500" eaLnBrk="1" hangingPunct="1">
              <a:lnSpc>
                <a:spcPct val="80000"/>
              </a:lnSpc>
            </a:pPr>
            <a:r>
              <a:rPr lang="en-US" altLang="en-US" sz="900" b="1" smtClean="0">
                <a:latin typeface="Arial" pitchFamily="34" charset="0"/>
                <a:cs typeface="Arial" pitchFamily="34" charset="0"/>
              </a:rPr>
              <a:t>SPEAKER DIRECTION</a:t>
            </a:r>
          </a:p>
          <a:p>
            <a:pPr marL="190500" indent="-190500" eaLnBrk="1" hangingPunct="1">
              <a:lnSpc>
                <a:spcPct val="80000"/>
              </a:lnSpc>
              <a:buFontTx/>
              <a:buChar char="•"/>
            </a:pPr>
            <a:r>
              <a:rPr lang="en-US" altLang="en-US" sz="900" smtClean="0">
                <a:latin typeface="Arial" pitchFamily="34" charset="0"/>
                <a:cs typeface="Arial" pitchFamily="34" charset="0"/>
              </a:rPr>
              <a:t>Molecular and cellular studies of stress, depression, and antidepressants have moved the field of mood disorder research beyond the monoamine hypothesis of depression.</a:t>
            </a:r>
          </a:p>
          <a:p>
            <a:pPr lvl="1" indent="-152400" eaLnBrk="1" hangingPunct="1">
              <a:lnSpc>
                <a:spcPct val="80000"/>
              </a:lnSpc>
              <a:buFontTx/>
              <a:buChar char="•"/>
            </a:pPr>
            <a:r>
              <a:rPr lang="en-US" altLang="en-US" sz="900" smtClean="0">
                <a:latin typeface="Arial" pitchFamily="34" charset="0"/>
                <a:cs typeface="Arial" pitchFamily="34" charset="0"/>
              </a:rPr>
              <a:t>Stress has been shown to decrease levels of BDNF in the hippocampus, as well as produce neuronal atrophy and decrease neurogenesis, which may contribute to a depression-like state.</a:t>
            </a:r>
            <a:r>
              <a:rPr lang="en-US" altLang="en-US" sz="900" baseline="30000" smtClean="0">
                <a:latin typeface="Arial" pitchFamily="34" charset="0"/>
                <a:cs typeface="Arial" pitchFamily="34" charset="0"/>
              </a:rPr>
              <a:t>1,2</a:t>
            </a:r>
            <a:endParaRPr lang="en-US" altLang="en-US" sz="900" smtClean="0">
              <a:latin typeface="Arial" pitchFamily="34" charset="0"/>
              <a:cs typeface="Arial" pitchFamily="34" charset="0"/>
            </a:endParaRPr>
          </a:p>
          <a:p>
            <a:pPr lvl="1" indent="-152400" eaLnBrk="1" hangingPunct="1">
              <a:lnSpc>
                <a:spcPct val="80000"/>
              </a:lnSpc>
              <a:buFontTx/>
              <a:buChar char="•"/>
            </a:pPr>
            <a:r>
              <a:rPr lang="en-US" altLang="en-US" sz="900" smtClean="0">
                <a:latin typeface="Arial" pitchFamily="34" charset="0"/>
                <a:cs typeface="Arial" pitchFamily="34" charset="0"/>
              </a:rPr>
              <a:t>A mechanism by which the brain reacts to stress and depression is activation of the hypothalamic-pituitary-adrenal (HPA) axis.</a:t>
            </a:r>
            <a:r>
              <a:rPr lang="en-US" altLang="en-US" sz="900" baseline="30000" smtClean="0">
                <a:latin typeface="Arial" pitchFamily="34" charset="0"/>
                <a:cs typeface="Arial" pitchFamily="34" charset="0"/>
              </a:rPr>
              <a:t>3</a:t>
            </a:r>
            <a:r>
              <a:rPr lang="en-US" altLang="en-US" sz="900" smtClean="0">
                <a:latin typeface="Arial" pitchFamily="34" charset="0"/>
                <a:cs typeface="Arial" pitchFamily="34" charset="0"/>
              </a:rPr>
              <a:t> Sustained elevations of glucocorticoids may be seen under conditions of prolonged, severe stress and possibly in patients with depression, hippocampal neurons may be damaged and reduction of neurogenesis may occur. </a:t>
            </a:r>
          </a:p>
          <a:p>
            <a:pPr lvl="1" indent="-152400" eaLnBrk="1" hangingPunct="1">
              <a:lnSpc>
                <a:spcPct val="80000"/>
              </a:lnSpc>
              <a:buFontTx/>
              <a:buChar char="•"/>
            </a:pPr>
            <a:r>
              <a:rPr lang="en-US" altLang="en-US" sz="900" smtClean="0">
                <a:latin typeface="Arial" pitchFamily="34" charset="0"/>
                <a:cs typeface="Arial" pitchFamily="34" charset="0"/>
              </a:rPr>
              <a:t>Patients with major depression who are otherwise medically healthy have also been observed to have activated inflammatory pathways. Activation of macrophages due to inflammatory challenges (infection, tissue damage, or destruction) may cause release of proinflammatory cytokines. These cytokines enter several areas of the afferent sensory systems and can lead to increased activity. Once in the brain, cytokines can cause altered metabolism of serotonin (5-HT) and dopamine (DA), activation of corticotrophin-releasing hormone (CRH) leading to increased serum glucocorticoid levels, and disruption of synaptic plasticity through changes in growth factors such as BDNF.</a:t>
            </a:r>
            <a:r>
              <a:rPr lang="en-US" altLang="en-US" sz="900" baseline="30000" smtClean="0">
                <a:latin typeface="Arial" pitchFamily="34" charset="0"/>
                <a:cs typeface="Arial" pitchFamily="34" charset="0"/>
              </a:rPr>
              <a:t>4</a:t>
            </a:r>
          </a:p>
          <a:p>
            <a:pPr marL="190500" indent="-190500" eaLnBrk="1" hangingPunct="1">
              <a:lnSpc>
                <a:spcPct val="80000"/>
              </a:lnSpc>
              <a:buFontTx/>
              <a:buChar char="•"/>
            </a:pPr>
            <a:r>
              <a:rPr lang="en-US" altLang="en-US" sz="900" smtClean="0">
                <a:latin typeface="Arial" pitchFamily="34" charset="0"/>
                <a:cs typeface="Arial" pitchFamily="34" charset="0"/>
              </a:rPr>
              <a:t>Severe stress can cause several changes in these neurons, including a reduction in their dendritic branching, and a reduction in BDNF expression (which could be one of the factors mediating the dendritic effects). The reduction in BDNF is thought to be mediated partly by excessive glucocorticoids, which could interfere with the normal transcriptional mechanisms that control BDNF expression and therefore damage hippocampal pyramidal neurons.</a:t>
            </a:r>
            <a:r>
              <a:rPr lang="en-US" altLang="en-US" sz="900" baseline="30000" smtClean="0">
                <a:latin typeface="Arial" pitchFamily="34" charset="0"/>
                <a:cs typeface="Arial" pitchFamily="34" charset="0"/>
              </a:rPr>
              <a:t>2</a:t>
            </a:r>
          </a:p>
          <a:p>
            <a:pPr marL="190500" indent="-190500" eaLnBrk="1" hangingPunct="1">
              <a:lnSpc>
                <a:spcPct val="80000"/>
              </a:lnSpc>
              <a:buFontTx/>
              <a:buChar char="•"/>
            </a:pPr>
            <a:endParaRPr lang="en-US" altLang="en-US" sz="900" smtClean="0">
              <a:latin typeface="Arial" pitchFamily="34" charset="0"/>
              <a:cs typeface="Arial" pitchFamily="34" charset="0"/>
            </a:endParaRPr>
          </a:p>
          <a:p>
            <a:pPr marL="190500" indent="-190500" eaLnBrk="1" hangingPunct="1">
              <a:lnSpc>
                <a:spcPct val="80000"/>
              </a:lnSpc>
            </a:pPr>
            <a:r>
              <a:rPr lang="en-US" altLang="en-US" sz="900" b="1" smtClean="0">
                <a:latin typeface="Arial" pitchFamily="34" charset="0"/>
                <a:cs typeface="Arial" pitchFamily="34" charset="0"/>
              </a:rPr>
              <a:t>BACKGROUND</a:t>
            </a:r>
          </a:p>
          <a:p>
            <a:pPr marL="190500" indent="-190500" eaLnBrk="1" hangingPunct="1">
              <a:lnSpc>
                <a:spcPct val="80000"/>
              </a:lnSpc>
              <a:buFontTx/>
              <a:buChar char="•"/>
            </a:pPr>
            <a:r>
              <a:rPr lang="en-US" altLang="en-US" sz="900" smtClean="0">
                <a:latin typeface="Arial" pitchFamily="34" charset="0"/>
                <a:cs typeface="Arial" pitchFamily="34" charset="0"/>
              </a:rPr>
              <a:t>The requirement for long-term, chronic antidepressant treatment has led to the hypothesis that alterations in functional and structural plasticity may be necessary for a therapeutic response.</a:t>
            </a:r>
            <a:r>
              <a:rPr lang="en-US" altLang="en-US" sz="900" baseline="30000" smtClean="0">
                <a:latin typeface="Arial" pitchFamily="34" charset="0"/>
                <a:cs typeface="Arial" pitchFamily="34" charset="0"/>
              </a:rPr>
              <a:t>1</a:t>
            </a:r>
          </a:p>
          <a:p>
            <a:pPr marL="190500" indent="-190500" eaLnBrk="1" hangingPunct="1">
              <a:lnSpc>
                <a:spcPct val="80000"/>
              </a:lnSpc>
              <a:buFontTx/>
              <a:buChar char="•"/>
            </a:pPr>
            <a:r>
              <a:rPr lang="en-US" altLang="en-US" sz="900" smtClean="0">
                <a:latin typeface="Arial" pitchFamily="34" charset="0"/>
                <a:cs typeface="Arial" pitchFamily="34" charset="0"/>
              </a:rPr>
              <a:t>Antidepressants are thought to produce the opposite effects: they increase dendritic branching and BDNF expression of these hippocampal neurons. By these actions, antidepressants may reverse and prevent the actions of stress on the hippocampus, and therefore may ameliorate certain symptoms of depression.</a:t>
            </a:r>
            <a:r>
              <a:rPr lang="en-US" altLang="en-US" sz="900" baseline="30000" smtClean="0">
                <a:latin typeface="Arial" pitchFamily="34" charset="0"/>
                <a:cs typeface="Arial" pitchFamily="34" charset="0"/>
              </a:rPr>
              <a:t>5</a:t>
            </a:r>
          </a:p>
          <a:p>
            <a:pPr marL="190500" indent="-190500" eaLnBrk="1" hangingPunct="1">
              <a:lnSpc>
                <a:spcPct val="80000"/>
              </a:lnSpc>
              <a:buFontTx/>
              <a:buChar char="•"/>
            </a:pPr>
            <a:r>
              <a:rPr lang="en-US" altLang="en-US" sz="900" smtClean="0">
                <a:latin typeface="Arial" pitchFamily="34" charset="0"/>
                <a:cs typeface="Arial" pitchFamily="34" charset="0"/>
              </a:rPr>
              <a:t>Antidepressants have been shown to increase levels of BDNF (as well as other neurotrophic/growth factors). </a:t>
            </a:r>
          </a:p>
          <a:p>
            <a:pPr marL="190500" indent="-190500" eaLnBrk="1" hangingPunct="1">
              <a:lnSpc>
                <a:spcPct val="80000"/>
              </a:lnSpc>
              <a:buFontTx/>
              <a:buChar char="•"/>
            </a:pPr>
            <a:r>
              <a:rPr lang="en-US" altLang="en-US" sz="900" smtClean="0">
                <a:latin typeface="Arial" pitchFamily="34" charset="0"/>
                <a:cs typeface="Arial" pitchFamily="34" charset="0"/>
              </a:rPr>
              <a:t>The reversal of neuronal atrophy, increased neurogenesis, and antidepressant response may potentially be regulated by increases in growth factors such as BDNF.</a:t>
            </a:r>
          </a:p>
          <a:p>
            <a:pPr marL="190500" indent="-190500" eaLnBrk="1" hangingPunct="1">
              <a:lnSpc>
                <a:spcPct val="80000"/>
              </a:lnSpc>
            </a:pPr>
            <a:endParaRPr lang="en-US" altLang="en-US" sz="900" smtClean="0">
              <a:latin typeface="Arial" pitchFamily="34" charset="0"/>
              <a:cs typeface="Arial" pitchFamily="34" charset="0"/>
            </a:endParaRPr>
          </a:p>
          <a:p>
            <a:pPr marL="190500" indent="-190500" eaLnBrk="1" hangingPunct="1">
              <a:lnSpc>
                <a:spcPct val="80000"/>
              </a:lnSpc>
            </a:pPr>
            <a:r>
              <a:rPr lang="en-US" altLang="en-US" sz="900" b="1" smtClean="0">
                <a:latin typeface="Arial" pitchFamily="34" charset="0"/>
                <a:cs typeface="Arial" pitchFamily="34" charset="0"/>
              </a:rPr>
              <a:t>REFERENCES</a:t>
            </a:r>
          </a:p>
          <a:p>
            <a:pPr marL="190500" indent="-190500" eaLnBrk="1" hangingPunct="1">
              <a:lnSpc>
                <a:spcPct val="80000"/>
              </a:lnSpc>
              <a:spcBef>
                <a:spcPct val="20000"/>
              </a:spcBef>
              <a:buFontTx/>
              <a:buAutoNum type="arabicPeriod"/>
            </a:pPr>
            <a:r>
              <a:rPr lang="en-US" altLang="en-US" sz="900" smtClean="0">
                <a:latin typeface="Arial" pitchFamily="34" charset="0"/>
                <a:cs typeface="Arial" pitchFamily="34" charset="0"/>
              </a:rPr>
              <a:t>Duman RS, Monteggia LM. A neurotrophic model for stress-related mood disorders. </a:t>
            </a:r>
            <a:r>
              <a:rPr lang="en-US" altLang="en-US" sz="900" i="1" smtClean="0">
                <a:latin typeface="Arial" pitchFamily="34" charset="0"/>
                <a:cs typeface="Arial" pitchFamily="34" charset="0"/>
              </a:rPr>
              <a:t>Biol Psychiatry. </a:t>
            </a:r>
            <a:r>
              <a:rPr lang="en-US" altLang="en-US" sz="900" smtClean="0">
                <a:latin typeface="Arial" pitchFamily="34" charset="0"/>
                <a:cs typeface="Arial" pitchFamily="34" charset="0"/>
              </a:rPr>
              <a:t>2006;59:1116-1127</a:t>
            </a:r>
            <a:r>
              <a:rPr lang="en-US" altLang="en-US" sz="900" b="1" smtClean="0">
                <a:latin typeface="Arial" pitchFamily="34" charset="0"/>
                <a:cs typeface="Arial" pitchFamily="34" charset="0"/>
              </a:rPr>
              <a:t>.</a:t>
            </a:r>
          </a:p>
          <a:p>
            <a:pPr marL="190500" indent="-190500" eaLnBrk="1" hangingPunct="1">
              <a:lnSpc>
                <a:spcPct val="80000"/>
              </a:lnSpc>
              <a:spcBef>
                <a:spcPct val="20000"/>
              </a:spcBef>
              <a:buFontTx/>
              <a:buAutoNum type="arabicPeriod"/>
            </a:pPr>
            <a:r>
              <a:rPr lang="en-US" altLang="en-US" sz="900" smtClean="0">
                <a:latin typeface="Arial" pitchFamily="34" charset="0"/>
                <a:cs typeface="Arial" pitchFamily="34" charset="0"/>
              </a:rPr>
              <a:t>Sapolsky RM  Glucocorticoids and hippocampal atrophy in neuropsychiatric disorders. </a:t>
            </a:r>
            <a:r>
              <a:rPr lang="en-US" altLang="en-US" sz="900" i="1" smtClean="0">
                <a:latin typeface="Arial" pitchFamily="34" charset="0"/>
                <a:cs typeface="Arial" pitchFamily="34" charset="0"/>
              </a:rPr>
              <a:t>Arch Gen Psychiatry. </a:t>
            </a:r>
            <a:r>
              <a:rPr lang="en-US" altLang="en-US" sz="900" smtClean="0">
                <a:latin typeface="Arial" pitchFamily="34" charset="0"/>
                <a:cs typeface="Arial" pitchFamily="34" charset="0"/>
              </a:rPr>
              <a:t>2000;57;925-935.</a:t>
            </a:r>
          </a:p>
          <a:p>
            <a:pPr marL="190500" indent="-190500">
              <a:lnSpc>
                <a:spcPct val="75000"/>
              </a:lnSpc>
              <a:spcBef>
                <a:spcPct val="20000"/>
              </a:spcBef>
              <a:buFontTx/>
              <a:buAutoNum type="arabicPeriod"/>
            </a:pPr>
            <a:r>
              <a:rPr lang="it-IT" altLang="en-US" sz="900" smtClean="0">
                <a:latin typeface="Arial" pitchFamily="34" charset="0"/>
                <a:cs typeface="Arial" pitchFamily="34" charset="0"/>
              </a:rPr>
              <a:t>Musselman DL, Evans DL, Nemeroff CB. The relationship of depression to cardiovascular disease. </a:t>
            </a:r>
            <a:r>
              <a:rPr lang="it-IT" altLang="en-US" sz="900" i="1" smtClean="0">
                <a:latin typeface="Arial" pitchFamily="34" charset="0"/>
                <a:cs typeface="Arial" pitchFamily="34" charset="0"/>
              </a:rPr>
              <a:t>Arch Gen Psychiatry.</a:t>
            </a:r>
            <a:r>
              <a:rPr lang="it-IT" altLang="en-US" sz="900" smtClean="0">
                <a:latin typeface="Arial" pitchFamily="34" charset="0"/>
                <a:cs typeface="Arial" pitchFamily="34" charset="0"/>
              </a:rPr>
              <a:t> 1998;55:580-592.</a:t>
            </a:r>
            <a:endParaRPr lang="en-US" altLang="en-US" sz="900" smtClean="0">
              <a:latin typeface="Arial" pitchFamily="34" charset="0"/>
              <a:cs typeface="Arial" pitchFamily="34" charset="0"/>
            </a:endParaRPr>
          </a:p>
          <a:p>
            <a:pPr marL="190500" indent="-190500">
              <a:lnSpc>
                <a:spcPct val="70000"/>
              </a:lnSpc>
              <a:buFontTx/>
              <a:buAutoNum type="arabicPeriod"/>
            </a:pPr>
            <a:r>
              <a:rPr lang="en-US" altLang="en-US" sz="900" smtClean="0">
                <a:latin typeface="Arial" pitchFamily="34" charset="0"/>
                <a:cs typeface="Arial" pitchFamily="34" charset="0"/>
              </a:rPr>
              <a:t>Raison CL, Capuron L, Miller AH. Cytokines sing the blues: inflammation and the pathogenesis of depression. </a:t>
            </a:r>
            <a:r>
              <a:rPr lang="en-US" altLang="en-US" sz="900" i="1" smtClean="0">
                <a:latin typeface="Arial" pitchFamily="34" charset="0"/>
                <a:cs typeface="Arial" pitchFamily="34" charset="0"/>
              </a:rPr>
              <a:t>Trends in Immunol.</a:t>
            </a:r>
            <a:r>
              <a:rPr lang="en-US" altLang="en-US" sz="900" smtClean="0">
                <a:latin typeface="Arial" pitchFamily="34" charset="0"/>
                <a:cs typeface="Arial" pitchFamily="34" charset="0"/>
              </a:rPr>
              <a:t> 2006;27:24-31.</a:t>
            </a:r>
          </a:p>
          <a:p>
            <a:pPr marL="190500" indent="-190500" eaLnBrk="1" hangingPunct="1">
              <a:lnSpc>
                <a:spcPct val="80000"/>
              </a:lnSpc>
              <a:buFontTx/>
              <a:buAutoNum type="arabicPeriod"/>
            </a:pPr>
            <a:r>
              <a:rPr lang="en-US" altLang="en-US" sz="900" smtClean="0">
                <a:latin typeface="Arial" pitchFamily="34" charset="0"/>
                <a:cs typeface="Arial" pitchFamily="34" charset="0"/>
              </a:rPr>
              <a:t>Nestler EJ, Barrot M, DiLeone RJ, et al. Neurobiology of depression. </a:t>
            </a:r>
            <a:r>
              <a:rPr lang="en-US" altLang="en-US" sz="900" i="1" smtClean="0">
                <a:latin typeface="Arial" pitchFamily="34" charset="0"/>
                <a:cs typeface="Arial" pitchFamily="34" charset="0"/>
              </a:rPr>
              <a:t>Neuron.</a:t>
            </a:r>
            <a:r>
              <a:rPr lang="en-US" altLang="en-US" sz="900" smtClean="0">
                <a:latin typeface="Arial" pitchFamily="34" charset="0"/>
                <a:cs typeface="Arial" pitchFamily="34" charset="0"/>
              </a:rPr>
              <a:t> 2002;34(1):13-25.</a:t>
            </a:r>
          </a:p>
          <a:p>
            <a:pPr marL="190500" indent="-190500" eaLnBrk="1" hangingPunct="1">
              <a:lnSpc>
                <a:spcPct val="80000"/>
              </a:lnSpc>
              <a:spcBef>
                <a:spcPct val="20000"/>
              </a:spcBef>
              <a:buFontTx/>
              <a:buAutoNum type="arabicPeriod"/>
            </a:pPr>
            <a:endParaRPr lang="en-US" altLang="en-US" sz="90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7100" y="8686949"/>
            <a:ext cx="2970900" cy="45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9" tIns="46573" rIns="93149" bIns="46573" anchor="b"/>
          <a:lstStyle>
            <a:lvl1pPr defTabSz="931863" eaLnBrk="0" hangingPunct="0">
              <a:spcBef>
                <a:spcPct val="30000"/>
              </a:spcBef>
              <a:defRPr sz="1200">
                <a:solidFill>
                  <a:schemeClr val="tx1"/>
                </a:solidFill>
                <a:latin typeface="Arial" pitchFamily="34" charset="0"/>
                <a:cs typeface="Arial" pitchFamily="34" charset="0"/>
              </a:defRPr>
            </a:lvl1pPr>
            <a:lvl2pPr marL="742950" indent="-285750" defTabSz="931863" eaLnBrk="0" hangingPunct="0">
              <a:spcBef>
                <a:spcPct val="30000"/>
              </a:spcBef>
              <a:defRPr sz="1200">
                <a:solidFill>
                  <a:schemeClr val="tx1"/>
                </a:solidFill>
                <a:latin typeface="Arial" pitchFamily="34" charset="0"/>
                <a:cs typeface="Arial" pitchFamily="34" charset="0"/>
              </a:defRPr>
            </a:lvl2pPr>
            <a:lvl3pPr marL="1143000" indent="-228600" defTabSz="931863" eaLnBrk="0" hangingPunct="0">
              <a:spcBef>
                <a:spcPct val="30000"/>
              </a:spcBef>
              <a:defRPr sz="1200">
                <a:solidFill>
                  <a:schemeClr val="tx1"/>
                </a:solidFill>
                <a:latin typeface="Arial" pitchFamily="34" charset="0"/>
                <a:cs typeface="Arial" pitchFamily="34" charset="0"/>
              </a:defRPr>
            </a:lvl3pPr>
            <a:lvl4pPr marL="1600200" indent="-228600" defTabSz="931863" eaLnBrk="0" hangingPunct="0">
              <a:spcBef>
                <a:spcPct val="30000"/>
              </a:spcBef>
              <a:defRPr sz="1200">
                <a:solidFill>
                  <a:schemeClr val="tx1"/>
                </a:solidFill>
                <a:latin typeface="Arial" pitchFamily="34" charset="0"/>
                <a:cs typeface="Arial" pitchFamily="34" charset="0"/>
              </a:defRPr>
            </a:lvl4pPr>
            <a:lvl5pPr marL="2057400" indent="-228600" defTabSz="931863" eaLnBrk="0" hangingPunct="0">
              <a:spcBef>
                <a:spcPct val="30000"/>
              </a:spcBef>
              <a:defRPr sz="1200">
                <a:solidFill>
                  <a:schemeClr val="tx1"/>
                </a:solidFill>
                <a:latin typeface="Arial" pitchFamily="34" charset="0"/>
                <a:cs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888E0F4B-E904-4CFE-80E1-B0A4526FAA96}" type="slidenum">
              <a:rPr lang="ar-SA" altLang="en-US"/>
              <a:pPr algn="r" eaLnBrk="1" hangingPunct="1">
                <a:spcBef>
                  <a:spcPct val="0"/>
                </a:spcBef>
              </a:pPr>
              <a:t>38</a:t>
            </a:fld>
            <a:endParaRPr lang="en-US" altLang="en-US"/>
          </a:p>
        </p:txBody>
      </p:sp>
      <p:sp>
        <p:nvSpPr>
          <p:cNvPr id="56323" name="Rectangle 2"/>
          <p:cNvSpPr>
            <a:spLocks noGrp="1" noRot="1" noChangeAspect="1" noChangeArrowheads="1" noTextEdit="1"/>
          </p:cNvSpPr>
          <p:nvPr>
            <p:ph type="sldImg"/>
          </p:nvPr>
        </p:nvSpPr>
        <p:spPr>
          <a:xfrm>
            <a:off x="1138238" y="709613"/>
            <a:ext cx="4581525" cy="3436937"/>
          </a:xfrm>
          <a:ln/>
        </p:spPr>
      </p:sp>
      <p:sp>
        <p:nvSpPr>
          <p:cNvPr id="56324" name="Rectangle 3"/>
          <p:cNvSpPr>
            <a:spLocks noGrp="1" noChangeArrowheads="1"/>
          </p:cNvSpPr>
          <p:nvPr>
            <p:ph type="body" idx="1"/>
          </p:nvPr>
        </p:nvSpPr>
        <p:spPr>
          <a:xfrm>
            <a:off x="762177" y="4222141"/>
            <a:ext cx="5333647" cy="4065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3" rIns="93150" bIns="46573"/>
          <a:lstStyle/>
          <a:p>
            <a:pPr marL="114300" indent="-114300" eaLnBrk="1" hangingPunct="1"/>
            <a:r>
              <a:rPr lang="en-US" altLang="en-US" sz="900" b="1" smtClean="0">
                <a:latin typeface="Arial" pitchFamily="34" charset="0"/>
                <a:cs typeface="Arial" pitchFamily="34" charset="0"/>
              </a:rPr>
              <a:t>KEY POINTS</a:t>
            </a:r>
            <a:r>
              <a:rPr lang="en-US" altLang="en-US" sz="900" smtClean="0">
                <a:latin typeface="Arial" pitchFamily="34" charset="0"/>
                <a:cs typeface="Arial" pitchFamily="34" charset="0"/>
              </a:rPr>
              <a:t> </a:t>
            </a:r>
          </a:p>
          <a:p>
            <a:pPr marL="114300" indent="-114300" eaLnBrk="1" hangingPunct="1"/>
            <a:r>
              <a:rPr lang="en-GB" altLang="en-US" sz="900" smtClean="0">
                <a:latin typeface="Arial" pitchFamily="34" charset="0"/>
                <a:cs typeface="Arial" pitchFamily="34" charset="0"/>
              </a:rPr>
              <a:t>This slide uses the simple idea of a plant that needs sunlight to survive, the absence of which means withering and death.</a:t>
            </a:r>
          </a:p>
          <a:p>
            <a:pPr marL="114300" indent="-114300" eaLnBrk="1" hangingPunct="1"/>
            <a:r>
              <a:rPr lang="en-GB" altLang="en-US" sz="900" smtClean="0">
                <a:latin typeface="Arial" pitchFamily="34" charset="0"/>
                <a:cs typeface="Arial" pitchFamily="34" charset="0"/>
              </a:rPr>
              <a:t>“One candidate mechanism that has been proposed as the site for a possible flaw in signal transduction from monoamine receptors is the target gene for BDNF.”</a:t>
            </a:r>
          </a:p>
          <a:p>
            <a:pPr marL="114300" indent="-114300" eaLnBrk="1" hangingPunct="1"/>
            <a:r>
              <a:rPr lang="en-GB" altLang="en-US" sz="900" smtClean="0">
                <a:latin typeface="Arial" pitchFamily="34" charset="0"/>
                <a:cs typeface="Arial" pitchFamily="34" charset="0"/>
              </a:rPr>
              <a:t>“Normally, BDNF sustains the viability of brain neurons. Shown here, however, is the gene for BDNF under situations of stress. In this case, the gene for BDNF is repressed, and BDNF is not being synthesized. If BDNF is no longer made in appropriate amounts, instead of the neuron prospering and developing more and more synapses, stress can cause vulnerable neurons in the hippocampus to atrophy and possibly undergo apoptosis when their neurotrophic factor is cut off.”</a:t>
            </a:r>
          </a:p>
          <a:p>
            <a:pPr marL="114300" indent="-114300" eaLnBrk="1" hangingPunct="1"/>
            <a:r>
              <a:rPr lang="en-GB" altLang="en-US" sz="900" smtClean="0">
                <a:latin typeface="Arial" pitchFamily="34" charset="0"/>
                <a:cs typeface="Arial" pitchFamily="34" charset="0"/>
              </a:rPr>
              <a:t>“This, in turn, can lead to depression and to the consequences of repeated episodes and less and less responsiveness to treatment. This may explain why hippocampal neurons seem decreased in size and impaired in function during depression, on the basis of recent neuroimaging studies.”</a:t>
            </a:r>
          </a:p>
          <a:p>
            <a:pPr marL="114300" indent="-114300" eaLnBrk="1" hangingPunct="1"/>
            <a:r>
              <a:rPr lang="en-GB" altLang="en-US" sz="900" smtClean="0">
                <a:latin typeface="Arial" pitchFamily="34" charset="0"/>
                <a:cs typeface="Arial" pitchFamily="34" charset="0"/>
              </a:rPr>
              <a:t>“These findings stress the importance of early detection and diagnosis of depression in order to provide patients the highest chances of optimal outcomes.”</a:t>
            </a:r>
          </a:p>
          <a:p>
            <a:pPr marL="114300" indent="-114300" eaLnBrk="1" hangingPunct="1"/>
            <a:endParaRPr lang="en-US" altLang="en-US" sz="900" smtClean="0">
              <a:latin typeface="Arial" pitchFamily="34" charset="0"/>
              <a:cs typeface="Arial" pitchFamily="34" charset="0"/>
            </a:endParaRPr>
          </a:p>
          <a:p>
            <a:pPr marL="114300" indent="-114300" eaLnBrk="1" hangingPunct="1"/>
            <a:r>
              <a:rPr lang="en-US" altLang="en-US" sz="900" b="1" smtClean="0">
                <a:latin typeface="Arial" pitchFamily="34" charset="0"/>
                <a:cs typeface="Arial" pitchFamily="34" charset="0"/>
              </a:rPr>
              <a:t>REFERENCE</a:t>
            </a:r>
          </a:p>
          <a:p>
            <a:pPr marL="114300" indent="-114300" eaLnBrk="1" hangingPunct="1"/>
            <a:r>
              <a:rPr lang="en-US" altLang="en-US" sz="900" smtClean="0">
                <a:latin typeface="Arial" pitchFamily="34" charset="0"/>
                <a:cs typeface="Arial" pitchFamily="34" charset="0"/>
              </a:rPr>
              <a:t>Stahl SM. </a:t>
            </a:r>
            <a:r>
              <a:rPr lang="en-US" altLang="en-US" sz="900" i="1" smtClean="0">
                <a:latin typeface="Arial" pitchFamily="34" charset="0"/>
                <a:cs typeface="Arial" pitchFamily="34" charset="0"/>
              </a:rPr>
              <a:t>Essential Psychopharmacology: Neuroscientific Basis and Practical Applications</a:t>
            </a:r>
            <a:r>
              <a:rPr lang="en-US" altLang="en-US" sz="900" smtClean="0">
                <a:latin typeface="Arial" pitchFamily="34" charset="0"/>
                <a:cs typeface="Arial" pitchFamily="34" charset="0"/>
              </a:rPr>
              <a:t>. 2nd ed. </a:t>
            </a:r>
          </a:p>
          <a:p>
            <a:pPr marL="114300" indent="-114300" eaLnBrk="1" hangingPunct="1">
              <a:lnSpc>
                <a:spcPct val="85000"/>
              </a:lnSpc>
              <a:spcBef>
                <a:spcPct val="0"/>
              </a:spcBef>
            </a:pPr>
            <a:r>
              <a:rPr lang="en-US" altLang="en-US" sz="900" smtClean="0">
                <a:latin typeface="Arial" pitchFamily="34" charset="0"/>
                <a:cs typeface="Arial" pitchFamily="34" charset="0"/>
              </a:rPr>
              <a:t>New York, NY: Cambridge University Press; 2000:187.</a:t>
            </a:r>
            <a:endParaRPr lang="en-GB" altLang="en-US" sz="90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9AFC8-C24E-485A-A4B9-394051CF2540}" type="slidenum">
              <a:rPr lang="en-GB" altLang="en-US"/>
              <a:pPr/>
              <a:t>3</a:t>
            </a:fld>
            <a:endParaRPr lang="en-GB" alt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D65DC-15B3-4857-95F3-A087B2487FA3}" type="slidenum">
              <a:rPr lang="en-GB" altLang="en-US"/>
              <a:pPr/>
              <a:t>4</a:t>
            </a:fld>
            <a:endParaRPr lang="en-GB"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A71AB-37CE-4E51-A721-AF89DE90ABA4}" type="slidenum">
              <a:rPr lang="en-GB" altLang="en-US"/>
              <a:pPr/>
              <a:t>5</a:t>
            </a:fld>
            <a:endParaRPr lang="en-GB" alt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73777-43CC-42B9-8623-E68D1EE1655C}" type="slidenum">
              <a:rPr lang="en-GB" altLang="en-US"/>
              <a:pPr/>
              <a:t>6</a:t>
            </a:fld>
            <a:endParaRPr lang="en-GB" alt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076E7F7-FE38-40CA-B4CB-E2077594B051}" type="slidenum">
              <a:rPr lang="en-US" altLang="en-US" smtClean="0">
                <a:latin typeface="Times New Roman" pitchFamily="18" charset="0"/>
              </a:rPr>
              <a:pPr eaLnBrk="1" hangingPunct="1">
                <a:spcBef>
                  <a:spcPct val="0"/>
                </a:spcBef>
              </a:pPr>
              <a:t>9</a:t>
            </a:fld>
            <a:endParaRPr lang="en-US" altLang="en-US" smtClean="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7100" y="8686949"/>
            <a:ext cx="2970900" cy="45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9" tIns="46573" rIns="93149" bIns="46573" anchor="b"/>
          <a:lstStyle>
            <a:lvl1pPr defTabSz="931863" eaLnBrk="0" hangingPunct="0">
              <a:spcBef>
                <a:spcPct val="30000"/>
              </a:spcBef>
              <a:defRPr sz="1200">
                <a:solidFill>
                  <a:schemeClr val="tx1"/>
                </a:solidFill>
                <a:latin typeface="Arial" pitchFamily="34" charset="0"/>
                <a:cs typeface="Arial" pitchFamily="34" charset="0"/>
              </a:defRPr>
            </a:lvl1pPr>
            <a:lvl2pPr marL="742950" indent="-285750" defTabSz="931863" eaLnBrk="0" hangingPunct="0">
              <a:spcBef>
                <a:spcPct val="30000"/>
              </a:spcBef>
              <a:defRPr sz="1200">
                <a:solidFill>
                  <a:schemeClr val="tx1"/>
                </a:solidFill>
                <a:latin typeface="Arial" pitchFamily="34" charset="0"/>
                <a:cs typeface="Arial" pitchFamily="34" charset="0"/>
              </a:defRPr>
            </a:lvl2pPr>
            <a:lvl3pPr marL="1143000" indent="-228600" defTabSz="931863" eaLnBrk="0" hangingPunct="0">
              <a:spcBef>
                <a:spcPct val="30000"/>
              </a:spcBef>
              <a:defRPr sz="1200">
                <a:solidFill>
                  <a:schemeClr val="tx1"/>
                </a:solidFill>
                <a:latin typeface="Arial" pitchFamily="34" charset="0"/>
                <a:cs typeface="Arial" pitchFamily="34" charset="0"/>
              </a:defRPr>
            </a:lvl3pPr>
            <a:lvl4pPr marL="1600200" indent="-228600" defTabSz="931863" eaLnBrk="0" hangingPunct="0">
              <a:spcBef>
                <a:spcPct val="30000"/>
              </a:spcBef>
              <a:defRPr sz="1200">
                <a:solidFill>
                  <a:schemeClr val="tx1"/>
                </a:solidFill>
                <a:latin typeface="Arial" pitchFamily="34" charset="0"/>
                <a:cs typeface="Arial" pitchFamily="34" charset="0"/>
              </a:defRPr>
            </a:lvl4pPr>
            <a:lvl5pPr marL="2057400" indent="-228600" defTabSz="931863" eaLnBrk="0" hangingPunct="0">
              <a:spcBef>
                <a:spcPct val="30000"/>
              </a:spcBef>
              <a:defRPr sz="1200">
                <a:solidFill>
                  <a:schemeClr val="tx1"/>
                </a:solidFill>
                <a:latin typeface="Arial" pitchFamily="34" charset="0"/>
                <a:cs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A83A59D0-662B-45E4-88B3-CC7215852CE3}" type="slidenum">
              <a:rPr lang="ar-SA" altLang="en-US"/>
              <a:pPr algn="r" eaLnBrk="1" hangingPunct="1">
                <a:spcBef>
                  <a:spcPct val="0"/>
                </a:spcBef>
              </a:pPr>
              <a:t>27</a:t>
            </a:fld>
            <a:endParaRPr lang="en-US" altLang="en-US"/>
          </a:p>
        </p:txBody>
      </p:sp>
      <p:sp>
        <p:nvSpPr>
          <p:cNvPr id="53251" name="Rectangle 2"/>
          <p:cNvSpPr>
            <a:spLocks noGrp="1" noRot="1" noChangeAspect="1" noChangeArrowheads="1" noTextEdit="1"/>
          </p:cNvSpPr>
          <p:nvPr>
            <p:ph type="sldImg"/>
          </p:nvPr>
        </p:nvSpPr>
        <p:spPr>
          <a:xfrm>
            <a:off x="1143000" y="684213"/>
            <a:ext cx="4573588" cy="3430587"/>
          </a:xfrm>
          <a:ln/>
        </p:spPr>
      </p:sp>
      <p:sp>
        <p:nvSpPr>
          <p:cNvPr id="53252" name="Rectangle 3"/>
          <p:cNvSpPr>
            <a:spLocks noGrp="1" noChangeArrowheads="1"/>
          </p:cNvSpPr>
          <p:nvPr>
            <p:ph type="body" idx="1"/>
          </p:nvPr>
        </p:nvSpPr>
        <p:spPr>
          <a:xfrm>
            <a:off x="914612" y="4344219"/>
            <a:ext cx="5028777" cy="41149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3" rIns="93150" bIns="46573"/>
          <a:lstStyle/>
          <a:p>
            <a:pPr marL="114300" indent="-114300" eaLnBrk="1" hangingPunct="1"/>
            <a:r>
              <a:rPr lang="en-US" altLang="en-US" sz="900" b="1" smtClean="0">
                <a:latin typeface="Arial" pitchFamily="34" charset="0"/>
                <a:cs typeface="Arial" pitchFamily="34" charset="0"/>
              </a:rPr>
              <a:t>KEY POINTS</a:t>
            </a:r>
            <a:endParaRPr lang="en-US" altLang="en-US" sz="900" smtClean="0">
              <a:latin typeface="Arial" pitchFamily="34" charset="0"/>
              <a:cs typeface="Arial" pitchFamily="34" charset="0"/>
            </a:endParaRPr>
          </a:p>
          <a:p>
            <a:pPr marL="114300" indent="-114300" eaLnBrk="1" hangingPunct="1"/>
            <a:r>
              <a:rPr lang="en-US" altLang="en-US" sz="900" smtClean="0">
                <a:latin typeface="Arial" pitchFamily="34" charset="0"/>
                <a:cs typeface="Arial" pitchFamily="34" charset="0"/>
              </a:rPr>
              <a:t>MDD may not only be a “psychiatric disease,” as there is evidence of widespread systemic consequences. Neuroendocrine dysregulation and elevated sympathetic tone may result in cardiovascular morbidity and increased risk of metabolic syndrome. Immune response may be compromised in MDD.</a:t>
            </a:r>
          </a:p>
          <a:p>
            <a:pPr marL="114300" indent="-114300" eaLnBrk="1" hangingPunct="1"/>
            <a:r>
              <a:rPr lang="en-US" altLang="en-US" sz="900" smtClean="0">
                <a:latin typeface="Arial" pitchFamily="34" charset="0"/>
                <a:cs typeface="Arial" pitchFamily="34" charset="0"/>
              </a:rPr>
              <a:t>Major depression and depressive symptoms, although commonly encountered in medical populations, are frequently underdiagnosed and undertreated in patients with cardiovascular disease (CVD).</a:t>
            </a:r>
          </a:p>
          <a:p>
            <a:pPr marL="114300" indent="-114300" eaLnBrk="1" hangingPunct="1"/>
            <a:r>
              <a:rPr lang="en-US" altLang="en-US" sz="900" smtClean="0">
                <a:latin typeface="Arial" pitchFamily="34" charset="0"/>
                <a:cs typeface="Arial" pitchFamily="34" charset="0"/>
              </a:rPr>
              <a:t>This is of particular importance because several studies have shown depression and its associated symptoms to be a major risk factor for both the development of CVD and death after an index myocardial infarction. </a:t>
            </a:r>
          </a:p>
          <a:p>
            <a:pPr marL="114300" indent="-114300" eaLnBrk="1" hangingPunct="1"/>
            <a:r>
              <a:rPr lang="en-US" altLang="en-US" sz="900" smtClean="0">
                <a:latin typeface="Arial" pitchFamily="34" charset="0"/>
                <a:cs typeface="Arial" pitchFamily="34" charset="0"/>
              </a:rPr>
              <a:t>Treatment of depression in patients with CVD may be able to improve their dysphoria and other signs and symptoms of depression and improve quality of life.</a:t>
            </a:r>
            <a:br>
              <a:rPr lang="en-US" altLang="en-US" sz="900" smtClean="0">
                <a:latin typeface="Arial" pitchFamily="34" charset="0"/>
                <a:cs typeface="Arial" pitchFamily="34" charset="0"/>
              </a:rPr>
            </a:br>
            <a:endParaRPr lang="en-US" altLang="en-US" sz="900" smtClean="0">
              <a:latin typeface="Arial" pitchFamily="34" charset="0"/>
              <a:cs typeface="Arial" pitchFamily="34" charset="0"/>
            </a:endParaRPr>
          </a:p>
          <a:p>
            <a:pPr marL="114300" indent="-114300" eaLnBrk="1" hangingPunct="1"/>
            <a:r>
              <a:rPr lang="en-US" altLang="en-US" sz="900" b="1" smtClean="0">
                <a:latin typeface="Arial" pitchFamily="34" charset="0"/>
                <a:cs typeface="Arial" pitchFamily="34" charset="0"/>
              </a:rPr>
              <a:t>BACKGROUND</a:t>
            </a:r>
          </a:p>
          <a:p>
            <a:pPr marL="114300" indent="-114300" eaLnBrk="1" hangingPunct="1"/>
            <a:r>
              <a:rPr lang="en-US" altLang="en-US" sz="900" smtClean="0">
                <a:latin typeface="Arial" pitchFamily="34" charset="0"/>
                <a:cs typeface="Arial" pitchFamily="34" charset="0"/>
              </a:rPr>
              <a:t>“This review of the extant literature is derived from MEDLINE searches (1966-1997) using the search terms “major depression,” “psychiatry,” “cardiovascular disease,” and “pathophysiology.”</a:t>
            </a:r>
          </a:p>
          <a:p>
            <a:pPr marL="114300" indent="-114300" eaLnBrk="1" hangingPunct="1"/>
            <a:r>
              <a:rPr lang="en-US" altLang="en-US" sz="900" smtClean="0">
                <a:latin typeface="Arial" pitchFamily="34" charset="0"/>
                <a:cs typeface="Arial" pitchFamily="34" charset="0"/>
              </a:rPr>
              <a:t>“Studies investigating pathophysiological alterations related to CVD in patients with depression are reviewed.”</a:t>
            </a:r>
          </a:p>
          <a:p>
            <a:pPr marL="114300" indent="-114300" eaLnBrk="1" hangingPunct="1"/>
            <a:r>
              <a:rPr lang="en-US" altLang="en-US" sz="900" smtClean="0">
                <a:latin typeface="Arial" pitchFamily="34" charset="0"/>
                <a:cs typeface="Arial" pitchFamily="34" charset="0"/>
              </a:rPr>
              <a:t>“The few studies on treatment of depression in patients with CVD are also described.”</a:t>
            </a:r>
          </a:p>
          <a:p>
            <a:pPr marL="114300" indent="-114300" eaLnBrk="1" hangingPunct="1"/>
            <a:endParaRPr lang="en-US" altLang="en-US" sz="900" smtClean="0">
              <a:latin typeface="Arial" pitchFamily="34" charset="0"/>
              <a:cs typeface="Arial" pitchFamily="34" charset="0"/>
            </a:endParaRPr>
          </a:p>
          <a:p>
            <a:pPr marL="114300" indent="-114300" eaLnBrk="1" hangingPunct="1"/>
            <a:r>
              <a:rPr lang="en-US" altLang="en-US" sz="900" b="1" smtClean="0">
                <a:latin typeface="Arial" pitchFamily="34" charset="0"/>
                <a:cs typeface="Arial" pitchFamily="34" charset="0"/>
              </a:rPr>
              <a:t>REFERENCE</a:t>
            </a:r>
          </a:p>
          <a:p>
            <a:pPr marL="114300" indent="-114300" eaLnBrk="1" hangingPunct="1"/>
            <a:r>
              <a:rPr lang="en-US" altLang="en-US" sz="900" smtClean="0">
                <a:latin typeface="Arial" pitchFamily="34" charset="0"/>
                <a:cs typeface="Arial" pitchFamily="34" charset="0"/>
              </a:rPr>
              <a:t>Musselman DL, Evans DL, Nemeroff CB. The relationship of depression to cardiovascular</a:t>
            </a:r>
          </a:p>
          <a:p>
            <a:pPr marL="114300" indent="-114300" eaLnBrk="1" hangingPunct="1">
              <a:spcBef>
                <a:spcPct val="0"/>
              </a:spcBef>
            </a:pPr>
            <a:r>
              <a:rPr lang="en-US" altLang="en-US" sz="900" smtClean="0">
                <a:latin typeface="Arial" pitchFamily="34" charset="0"/>
                <a:cs typeface="Arial" pitchFamily="34" charset="0"/>
              </a:rPr>
              <a:t>disease: epidemiology, biology, and treatment. </a:t>
            </a:r>
            <a:r>
              <a:rPr lang="en-US" altLang="en-US" sz="900" i="1" smtClean="0">
                <a:latin typeface="Arial" pitchFamily="34" charset="0"/>
                <a:cs typeface="Arial" pitchFamily="34" charset="0"/>
              </a:rPr>
              <a:t>Arch Gen Psychiatry.</a:t>
            </a:r>
            <a:r>
              <a:rPr lang="en-US" altLang="en-US" sz="900" smtClean="0">
                <a:latin typeface="Arial" pitchFamily="34" charset="0"/>
                <a:cs typeface="Arial" pitchFamily="34" charset="0"/>
              </a:rPr>
              <a:t> 1998;55(7):580-592.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11D4E14-3AE0-415E-AD52-451BFC8E9A16}" type="slidenum">
              <a:rPr lang="en-US" altLang="en-US"/>
              <a:pPr/>
              <a:t>34</a:t>
            </a:fld>
            <a:endParaRPr lang="en-US" altLang="en-US"/>
          </a:p>
        </p:txBody>
      </p:sp>
      <p:sp>
        <p:nvSpPr>
          <p:cNvPr id="489474" name="Rectangle 7"/>
          <p:cNvSpPr txBox="1">
            <a:spLocks noGrp="1" noChangeArrowheads="1"/>
          </p:cNvSpPr>
          <p:nvPr/>
        </p:nvSpPr>
        <p:spPr bwMode="auto">
          <a:xfrm>
            <a:off x="3884852" y="8886005"/>
            <a:ext cx="2971593" cy="25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68" tIns="43834" rIns="87668" bIns="43834" anchor="b"/>
          <a:lstStyle>
            <a:lvl1pPr defTabSz="893763" eaLnBrk="0" hangingPunct="0">
              <a:defRPr>
                <a:solidFill>
                  <a:schemeClr val="tx1"/>
                </a:solidFill>
                <a:latin typeface="Arial" pitchFamily="34" charset="0"/>
              </a:defRPr>
            </a:lvl1pPr>
            <a:lvl2pPr marL="714375" indent="-274638" defTabSz="893763" eaLnBrk="0" hangingPunct="0">
              <a:defRPr>
                <a:solidFill>
                  <a:schemeClr val="tx1"/>
                </a:solidFill>
                <a:latin typeface="Arial" pitchFamily="34" charset="0"/>
              </a:defRPr>
            </a:lvl2pPr>
            <a:lvl3pPr marL="1098550" indent="-219075" defTabSz="893763" eaLnBrk="0" hangingPunct="0">
              <a:defRPr>
                <a:solidFill>
                  <a:schemeClr val="tx1"/>
                </a:solidFill>
                <a:latin typeface="Arial" pitchFamily="34" charset="0"/>
              </a:defRPr>
            </a:lvl3pPr>
            <a:lvl4pPr marL="1538288" indent="-219075" defTabSz="893763" eaLnBrk="0" hangingPunct="0">
              <a:defRPr>
                <a:solidFill>
                  <a:schemeClr val="tx1"/>
                </a:solidFill>
                <a:latin typeface="Arial" pitchFamily="34" charset="0"/>
              </a:defRPr>
            </a:lvl4pPr>
            <a:lvl5pPr marL="1978025" indent="-223838" defTabSz="893763" eaLnBrk="0" hangingPunct="0">
              <a:defRPr>
                <a:solidFill>
                  <a:schemeClr val="tx1"/>
                </a:solidFill>
                <a:latin typeface="Arial" pitchFamily="34" charset="0"/>
              </a:defRPr>
            </a:lvl5pPr>
            <a:lvl6pPr marL="2435225" indent="-223838" defTabSz="893763" eaLnBrk="0" fontAlgn="base" hangingPunct="0">
              <a:lnSpc>
                <a:spcPct val="90000"/>
              </a:lnSpc>
              <a:spcBef>
                <a:spcPct val="20000"/>
              </a:spcBef>
              <a:spcAft>
                <a:spcPct val="0"/>
              </a:spcAft>
              <a:defRPr>
                <a:solidFill>
                  <a:schemeClr val="tx1"/>
                </a:solidFill>
                <a:latin typeface="Arial" pitchFamily="34" charset="0"/>
              </a:defRPr>
            </a:lvl6pPr>
            <a:lvl7pPr marL="2892425" indent="-223838" defTabSz="893763" eaLnBrk="0" fontAlgn="base" hangingPunct="0">
              <a:lnSpc>
                <a:spcPct val="90000"/>
              </a:lnSpc>
              <a:spcBef>
                <a:spcPct val="20000"/>
              </a:spcBef>
              <a:spcAft>
                <a:spcPct val="0"/>
              </a:spcAft>
              <a:defRPr>
                <a:solidFill>
                  <a:schemeClr val="tx1"/>
                </a:solidFill>
                <a:latin typeface="Arial" pitchFamily="34" charset="0"/>
              </a:defRPr>
            </a:lvl7pPr>
            <a:lvl8pPr marL="3349625" indent="-223838" defTabSz="893763" eaLnBrk="0" fontAlgn="base" hangingPunct="0">
              <a:lnSpc>
                <a:spcPct val="90000"/>
              </a:lnSpc>
              <a:spcBef>
                <a:spcPct val="20000"/>
              </a:spcBef>
              <a:spcAft>
                <a:spcPct val="0"/>
              </a:spcAft>
              <a:defRPr>
                <a:solidFill>
                  <a:schemeClr val="tx1"/>
                </a:solidFill>
                <a:latin typeface="Arial" pitchFamily="34" charset="0"/>
              </a:defRPr>
            </a:lvl8pPr>
            <a:lvl9pPr marL="3806825" indent="-223838" defTabSz="893763" eaLnBrk="0" fontAlgn="base" hangingPunct="0">
              <a:lnSpc>
                <a:spcPct val="90000"/>
              </a:lnSpc>
              <a:spcBef>
                <a:spcPct val="20000"/>
              </a:spcBef>
              <a:spcAft>
                <a:spcPct val="0"/>
              </a:spcAft>
              <a:defRPr>
                <a:solidFill>
                  <a:schemeClr val="tx1"/>
                </a:solidFill>
                <a:latin typeface="Arial" pitchFamily="34" charset="0"/>
              </a:defRPr>
            </a:lvl9pPr>
          </a:lstStyle>
          <a:p>
            <a:pPr algn="r" eaLnBrk="1" hangingPunct="1">
              <a:lnSpc>
                <a:spcPct val="100000"/>
              </a:lnSpc>
              <a:spcBef>
                <a:spcPct val="0"/>
              </a:spcBef>
            </a:pPr>
            <a:fld id="{BAC068E4-F95F-4942-98C2-818E251ECE32}" type="slidenum">
              <a:rPr lang="en-US" altLang="en-US" sz="1200"/>
              <a:pPr algn="r" eaLnBrk="1" hangingPunct="1">
                <a:lnSpc>
                  <a:spcPct val="100000"/>
                </a:lnSpc>
                <a:spcBef>
                  <a:spcPct val="0"/>
                </a:spcBef>
              </a:pPr>
              <a:t>34</a:t>
            </a:fld>
            <a:endParaRPr lang="en-US" altLang="en-US" sz="1200"/>
          </a:p>
        </p:txBody>
      </p:sp>
      <p:sp>
        <p:nvSpPr>
          <p:cNvPr id="489475" name="Rectangle 2"/>
          <p:cNvSpPr>
            <a:spLocks noGrp="1" noRot="1" noChangeAspect="1" noChangeArrowheads="1" noTextEdit="1"/>
          </p:cNvSpPr>
          <p:nvPr>
            <p:ph type="sldImg"/>
          </p:nvPr>
        </p:nvSpPr>
        <p:spPr>
          <a:xfrm>
            <a:off x="1143000" y="685800"/>
            <a:ext cx="4572000" cy="3429000"/>
          </a:xfrm>
          <a:ln/>
        </p:spPr>
      </p:sp>
      <p:sp>
        <p:nvSpPr>
          <p:cNvPr id="489476" name="Rectangle 3"/>
          <p:cNvSpPr>
            <a:spLocks noGrp="1" noChangeArrowheads="1"/>
          </p:cNvSpPr>
          <p:nvPr>
            <p:ph type="body" idx="1"/>
          </p:nvPr>
        </p:nvSpPr>
        <p:spPr>
          <a:xfrm>
            <a:off x="362504" y="4182662"/>
            <a:ext cx="6084763" cy="4961339"/>
          </a:xfrm>
        </p:spPr>
        <p:txBody>
          <a:bodyPr/>
          <a:lstStyle/>
          <a:p>
            <a:pPr marL="171621" indent="-171621">
              <a:lnSpc>
                <a:spcPct val="90000"/>
              </a:lnSpc>
            </a:pPr>
            <a:r>
              <a:rPr lang="en-US" altLang="en-US" sz="800" b="1">
                <a:latin typeface="Arial" pitchFamily="34" charset="0"/>
              </a:rPr>
              <a:t>PURPOSE OF THE SLIDE</a:t>
            </a:r>
            <a:endParaRPr lang="en-US" altLang="en-US" sz="800">
              <a:latin typeface="Arial" pitchFamily="34" charset="0"/>
            </a:endParaRPr>
          </a:p>
          <a:p>
            <a:pPr marL="171621" indent="-171621">
              <a:lnSpc>
                <a:spcPct val="90000"/>
              </a:lnSpc>
              <a:buFontTx/>
              <a:buChar char="•"/>
            </a:pPr>
            <a:r>
              <a:rPr lang="en-US" altLang="en-US" sz="800">
                <a:latin typeface="Arial" pitchFamily="34" charset="0"/>
              </a:rPr>
              <a:t>Atrophy of the hippocampus, a region of the brain involved in conscious memory, may be associated with depression.</a:t>
            </a:r>
          </a:p>
          <a:p>
            <a:pPr marL="171621" indent="-171621">
              <a:lnSpc>
                <a:spcPct val="90000"/>
              </a:lnSpc>
            </a:pPr>
            <a:endParaRPr lang="en-US" altLang="en-US" sz="800" b="1">
              <a:latin typeface="Arial" pitchFamily="34" charset="0"/>
            </a:endParaRPr>
          </a:p>
          <a:p>
            <a:pPr marL="171621" indent="-171621">
              <a:lnSpc>
                <a:spcPct val="90000"/>
              </a:lnSpc>
            </a:pPr>
            <a:r>
              <a:rPr lang="en-US" altLang="en-US" sz="800" b="1">
                <a:latin typeface="Arial" pitchFamily="34" charset="0"/>
              </a:rPr>
              <a:t>SPEAKER DIRECTION</a:t>
            </a:r>
            <a:endParaRPr lang="en-US" altLang="en-US" sz="800">
              <a:latin typeface="Arial" pitchFamily="34" charset="0"/>
            </a:endParaRPr>
          </a:p>
          <a:p>
            <a:pPr marL="171621" indent="-171621">
              <a:lnSpc>
                <a:spcPct val="90000"/>
              </a:lnSpc>
              <a:buFontTx/>
              <a:buChar char="•"/>
            </a:pPr>
            <a:r>
              <a:rPr lang="en-US" altLang="en-US" sz="800">
                <a:latin typeface="Arial" pitchFamily="34" charset="0"/>
              </a:rPr>
              <a:t>Molecular and cellular studies of stress, depression, and antidepressants have moved the field of mood disorder research beyond the monoamine hypothesis of depression. These studies demonstrated that stress and antidepressant treatment may exert opposing actions on the expression of specific neurotrophic factors in limbic brain regions involved in the regulation of mood and cognition.</a:t>
            </a:r>
            <a:r>
              <a:rPr lang="en-US" altLang="en-US" sz="800" baseline="30000">
                <a:latin typeface="Arial" pitchFamily="34" charset="0"/>
              </a:rPr>
              <a:t>1</a:t>
            </a:r>
          </a:p>
          <a:p>
            <a:pPr marL="171621" indent="-171621">
              <a:lnSpc>
                <a:spcPct val="90000"/>
              </a:lnSpc>
              <a:buFontTx/>
              <a:buChar char="•"/>
            </a:pPr>
            <a:r>
              <a:rPr lang="en-US" altLang="en-US" sz="800">
                <a:latin typeface="Arial" pitchFamily="34" charset="0"/>
              </a:rPr>
              <a:t>Most notable are studies of BDNF. The functional significance of altered neurotrophic factor expression was highlighted by studies demonstrating that stress and depression can lead to neuronal atrophy and cell loss in key limbic brain regions implicated in depression, including the amygdala, prefrontal cortex, and hippocampus (which expresses high levels of receptors for glucocorticoids, the major stress reactive adrenal steroid).</a:t>
            </a:r>
            <a:r>
              <a:rPr lang="en-US" altLang="en-US" sz="800" baseline="30000">
                <a:latin typeface="Arial" pitchFamily="34" charset="0"/>
              </a:rPr>
              <a:t>1</a:t>
            </a:r>
          </a:p>
          <a:p>
            <a:pPr marL="171621" indent="-171621">
              <a:lnSpc>
                <a:spcPct val="90000"/>
              </a:lnSpc>
              <a:buFontTx/>
              <a:buChar char="•"/>
            </a:pPr>
            <a:r>
              <a:rPr lang="en-US" altLang="en-US" sz="800">
                <a:latin typeface="Arial" pitchFamily="34" charset="0"/>
              </a:rPr>
              <a:t>Several studies have associated depression with decreased hippocampal volume.</a:t>
            </a:r>
            <a:r>
              <a:rPr lang="en-US" altLang="en-US" sz="800" baseline="30000">
                <a:latin typeface="Arial" pitchFamily="34" charset="0"/>
              </a:rPr>
              <a:t>2,3 </a:t>
            </a:r>
            <a:r>
              <a:rPr lang="en-US" altLang="en-US" sz="800">
                <a:latin typeface="Arial" pitchFamily="34" charset="0"/>
              </a:rPr>
              <a:t>Furthermore, this reduction in volume has been related to the duration of depression.</a:t>
            </a:r>
            <a:r>
              <a:rPr lang="en-US" altLang="en-US" sz="800" baseline="30000">
                <a:latin typeface="Arial" pitchFamily="34" charset="0"/>
              </a:rPr>
              <a:t>3-5</a:t>
            </a:r>
          </a:p>
          <a:p>
            <a:pPr marL="171621" indent="-171621">
              <a:lnSpc>
                <a:spcPct val="90000"/>
              </a:lnSpc>
            </a:pPr>
            <a:endParaRPr lang="en-US" altLang="en-US" sz="800">
              <a:latin typeface="Arial" pitchFamily="34" charset="0"/>
            </a:endParaRPr>
          </a:p>
          <a:p>
            <a:pPr marL="171621" indent="-171621">
              <a:lnSpc>
                <a:spcPct val="90000"/>
              </a:lnSpc>
            </a:pPr>
            <a:r>
              <a:rPr lang="en-US" altLang="en-US" sz="800" b="1">
                <a:latin typeface="Arial" pitchFamily="34" charset="0"/>
              </a:rPr>
              <a:t>BACKGROUND</a:t>
            </a:r>
          </a:p>
          <a:p>
            <a:pPr marL="171621" indent="-171621">
              <a:lnSpc>
                <a:spcPct val="90000"/>
              </a:lnSpc>
              <a:buFontTx/>
              <a:buChar char="•"/>
            </a:pPr>
            <a:r>
              <a:rPr lang="en-US" altLang="en-US" sz="800">
                <a:latin typeface="Arial" pitchFamily="34" charset="0"/>
              </a:rPr>
              <a:t>The hippocampus is one of several limbic structures that have been implicated in mood disorders. Included in the functions of hippocampal circuitry are control of learning and memory and regulation of the hypothalamic-pituitary-adrenal (HPA) axis, both of which are altered in depression. The hippocampus has connections with the amygdala and prefrontal cortex, regions that are more directly involved in emotion and cognition and thereby contribute to other major symptoms of depression.</a:t>
            </a:r>
            <a:r>
              <a:rPr lang="en-US" altLang="en-US" sz="800" baseline="30000">
                <a:latin typeface="Arial" pitchFamily="34" charset="0"/>
              </a:rPr>
              <a:t>1</a:t>
            </a:r>
          </a:p>
          <a:p>
            <a:pPr marL="171621" indent="-171621">
              <a:lnSpc>
                <a:spcPct val="90000"/>
              </a:lnSpc>
              <a:buFontTx/>
              <a:buChar char="•"/>
            </a:pPr>
            <a:r>
              <a:rPr lang="en-US" altLang="en-US" sz="800">
                <a:latin typeface="Arial" pitchFamily="34" charset="0"/>
              </a:rPr>
              <a:t>Bremner et al studied 16 patients with a history of depression based on the Structured Interview for DSM-IV, finding hippocampal volume loss and memory deficits.</a:t>
            </a:r>
            <a:r>
              <a:rPr lang="en-US" altLang="en-US" sz="800" baseline="30000">
                <a:latin typeface="Arial" pitchFamily="34" charset="0"/>
              </a:rPr>
              <a:t>2</a:t>
            </a:r>
          </a:p>
          <a:p>
            <a:pPr marL="171621" indent="-171621">
              <a:lnSpc>
                <a:spcPct val="90000"/>
              </a:lnSpc>
              <a:buFontTx/>
              <a:buChar char="•"/>
            </a:pPr>
            <a:r>
              <a:rPr lang="en-US" altLang="en-US" sz="800">
                <a:latin typeface="Arial" pitchFamily="34" charset="0"/>
              </a:rPr>
              <a:t>In a sample of 24 women age 23 to 86 years with histories of recurrent major depression, Sheline et al found that post-depressives scored lower in verbal memory, suggesting that the hippocampal volume loss was related to an aspect of cognitive functioning. The study also found duration of depressive episode to be a predictor of hippocampal volume loss.</a:t>
            </a:r>
            <a:r>
              <a:rPr lang="en-US" altLang="en-US" sz="800" baseline="30000">
                <a:latin typeface="Arial" pitchFamily="34" charset="0"/>
              </a:rPr>
              <a:t>3</a:t>
            </a:r>
          </a:p>
          <a:p>
            <a:pPr marL="171621" indent="-171621">
              <a:lnSpc>
                <a:spcPct val="90000"/>
              </a:lnSpc>
            </a:pPr>
            <a:endParaRPr lang="en-US" altLang="en-US" sz="800" b="1">
              <a:latin typeface="Arial" pitchFamily="34" charset="0"/>
            </a:endParaRPr>
          </a:p>
          <a:p>
            <a:pPr marL="171621" indent="-171621">
              <a:lnSpc>
                <a:spcPct val="90000"/>
              </a:lnSpc>
            </a:pPr>
            <a:r>
              <a:rPr lang="en-US" altLang="en-US" sz="800" b="1">
                <a:latin typeface="Arial" pitchFamily="34" charset="0"/>
              </a:rPr>
              <a:t>REFERENCES</a:t>
            </a:r>
          </a:p>
          <a:p>
            <a:pPr marL="171621" indent="-171621">
              <a:lnSpc>
                <a:spcPct val="75000"/>
              </a:lnSpc>
              <a:spcBef>
                <a:spcPct val="20000"/>
              </a:spcBef>
              <a:buFontTx/>
              <a:buAutoNum type="arabicPeriod"/>
            </a:pPr>
            <a:r>
              <a:rPr lang="en-US" altLang="en-US" sz="800">
                <a:latin typeface="Arial" pitchFamily="34" charset="0"/>
              </a:rPr>
              <a:t>Duman RS, Monteggia LM. A neurotrophic model for stress-related mood disorders. </a:t>
            </a:r>
            <a:r>
              <a:rPr lang="en-US" altLang="en-US" sz="800" i="1">
                <a:latin typeface="Arial" pitchFamily="34" charset="0"/>
              </a:rPr>
              <a:t>Biol Psychiatry. </a:t>
            </a:r>
            <a:r>
              <a:rPr lang="en-US" altLang="en-US" sz="800">
                <a:latin typeface="Arial" pitchFamily="34" charset="0"/>
              </a:rPr>
              <a:t>2006;59:1116-1127</a:t>
            </a:r>
            <a:r>
              <a:rPr lang="en-US" altLang="en-US" sz="800" b="1">
                <a:latin typeface="Arial" pitchFamily="34" charset="0"/>
              </a:rPr>
              <a:t>.</a:t>
            </a:r>
          </a:p>
          <a:p>
            <a:pPr marL="171621" indent="-171621">
              <a:lnSpc>
                <a:spcPct val="75000"/>
              </a:lnSpc>
              <a:spcBef>
                <a:spcPct val="20000"/>
              </a:spcBef>
              <a:buFontTx/>
              <a:buAutoNum type="arabicPeriod"/>
            </a:pPr>
            <a:r>
              <a:rPr lang="da-DK" altLang="en-US" sz="800">
                <a:latin typeface="Arial" pitchFamily="34" charset="0"/>
              </a:rPr>
              <a:t>Bremner JD, Narayan M, Anderson ER, et al. </a:t>
            </a:r>
            <a:r>
              <a:rPr lang="en-US" altLang="en-US" sz="800">
                <a:latin typeface="Arial" pitchFamily="34" charset="0"/>
              </a:rPr>
              <a:t>Hippocampal volume reduction in major depression. </a:t>
            </a:r>
            <a:r>
              <a:rPr lang="pl-PL" altLang="en-US" sz="800" i="1">
                <a:latin typeface="Arial" pitchFamily="34" charset="0"/>
              </a:rPr>
              <a:t>Am J Psychiatry.</a:t>
            </a:r>
            <a:r>
              <a:rPr lang="pl-PL" altLang="en-US" sz="800">
                <a:latin typeface="Arial" pitchFamily="34" charset="0"/>
              </a:rPr>
              <a:t> 2000;157(1):115-118</a:t>
            </a:r>
            <a:r>
              <a:rPr lang="en-US" altLang="en-US" sz="800">
                <a:latin typeface="Arial" pitchFamily="34" charset="0"/>
              </a:rPr>
              <a:t>.</a:t>
            </a:r>
          </a:p>
          <a:p>
            <a:pPr marL="171621" indent="-171621">
              <a:lnSpc>
                <a:spcPct val="75000"/>
              </a:lnSpc>
              <a:spcBef>
                <a:spcPct val="20000"/>
              </a:spcBef>
              <a:buFontTx/>
              <a:buAutoNum type="arabicPeriod"/>
            </a:pPr>
            <a:r>
              <a:rPr lang="da-DK" altLang="en-US" sz="800">
                <a:latin typeface="Arial" pitchFamily="34" charset="0"/>
              </a:rPr>
              <a:t>Sheline YI, Sanghavi M, Mintun MA, et al. Depression duration but not age predicts hippocampal volume loss in medically healthy women with recurrent major depression. </a:t>
            </a:r>
            <a:r>
              <a:rPr lang="da-DK" altLang="en-US" sz="800" i="1">
                <a:latin typeface="Arial" pitchFamily="34" charset="0"/>
              </a:rPr>
              <a:t>Neurosci.</a:t>
            </a:r>
            <a:r>
              <a:rPr lang="da-DK" altLang="en-US" sz="800">
                <a:latin typeface="Arial" pitchFamily="34" charset="0"/>
              </a:rPr>
              <a:t> 1999;19:5034-5043.</a:t>
            </a:r>
            <a:endParaRPr lang="da-DK" altLang="en-US" sz="800" b="1">
              <a:latin typeface="Arial" pitchFamily="34" charset="0"/>
            </a:endParaRPr>
          </a:p>
          <a:p>
            <a:pPr marL="171621" indent="-171621">
              <a:lnSpc>
                <a:spcPct val="75000"/>
              </a:lnSpc>
              <a:spcBef>
                <a:spcPct val="20000"/>
              </a:spcBef>
              <a:buFontTx/>
              <a:buAutoNum type="arabicPeriod"/>
            </a:pPr>
            <a:r>
              <a:rPr lang="en-US" altLang="en-US" sz="800">
                <a:latin typeface="Arial" pitchFamily="34" charset="0"/>
              </a:rPr>
              <a:t>Sheline YI, Wang PW, Gado MH, et al. Hippocampal atrophy in recurrent major depression. </a:t>
            </a:r>
            <a:r>
              <a:rPr lang="en-US" altLang="en-US" sz="800" i="1">
                <a:latin typeface="Arial" pitchFamily="34" charset="0"/>
              </a:rPr>
              <a:t>Proc Natl Acad Sci USA</a:t>
            </a:r>
            <a:r>
              <a:rPr lang="en-US" altLang="en-US" sz="800">
                <a:latin typeface="Arial" pitchFamily="34" charset="0"/>
              </a:rPr>
              <a:t>. 1996;93:3908-3913.</a:t>
            </a:r>
          </a:p>
          <a:p>
            <a:pPr marL="171621" indent="-171621">
              <a:lnSpc>
                <a:spcPct val="75000"/>
              </a:lnSpc>
              <a:spcBef>
                <a:spcPct val="20000"/>
              </a:spcBef>
              <a:buFontTx/>
              <a:buAutoNum type="arabicPeriod"/>
            </a:pPr>
            <a:r>
              <a:rPr lang="en-US" altLang="en-US" sz="800">
                <a:latin typeface="Arial" pitchFamily="34" charset="0"/>
              </a:rPr>
              <a:t>Sheline YI, Gado MH, Kraemer HC, et al. Untreated depression and hippocampal volume loss. </a:t>
            </a:r>
            <a:r>
              <a:rPr lang="en-US" altLang="en-US" sz="800" i="1">
                <a:latin typeface="Arial" pitchFamily="34" charset="0"/>
              </a:rPr>
              <a:t>Am J Psychiatry</a:t>
            </a:r>
            <a:r>
              <a:rPr lang="en-US" altLang="en-US" sz="800">
                <a:latin typeface="Arial" pitchFamily="34" charset="0"/>
              </a:rPr>
              <a:t>. 2003;160:</a:t>
            </a:r>
            <a:br>
              <a:rPr lang="en-US" altLang="en-US" sz="800">
                <a:latin typeface="Arial" pitchFamily="34" charset="0"/>
              </a:rPr>
            </a:br>
            <a:r>
              <a:rPr lang="en-US" altLang="en-US" sz="800">
                <a:latin typeface="Arial" pitchFamily="34" charset="0"/>
              </a:rPr>
              <a:t>1516-1518.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49EAA3A-27AC-4675-B6F1-36CD044052CE}" type="slidenum">
              <a:rPr lang="en-US" altLang="en-US"/>
              <a:pPr/>
              <a:t>35</a:t>
            </a:fld>
            <a:endParaRPr lang="en-US" altLang="en-US"/>
          </a:p>
        </p:txBody>
      </p:sp>
      <p:sp>
        <p:nvSpPr>
          <p:cNvPr id="491522" name="Rectangle 2"/>
          <p:cNvSpPr>
            <a:spLocks noGrp="1" noRot="1" noChangeAspect="1" noChangeArrowheads="1" noTextEdit="1"/>
          </p:cNvSpPr>
          <p:nvPr>
            <p:ph type="sldImg"/>
          </p:nvPr>
        </p:nvSpPr>
        <p:spPr>
          <a:xfrm>
            <a:off x="1354138" y="749300"/>
            <a:ext cx="4398962" cy="3300413"/>
          </a:xfrm>
          <a:ln/>
        </p:spPr>
      </p:sp>
      <p:sp>
        <p:nvSpPr>
          <p:cNvPr id="491523" name="Rectangle 3"/>
          <p:cNvSpPr>
            <a:spLocks noGrp="1" noChangeArrowheads="1"/>
          </p:cNvSpPr>
          <p:nvPr>
            <p:ph type="body" idx="1"/>
          </p:nvPr>
        </p:nvSpPr>
        <p:spPr>
          <a:xfrm>
            <a:off x="357836" y="4195171"/>
            <a:ext cx="6089431" cy="4112298"/>
          </a:xfrm>
        </p:spPr>
        <p:txBody>
          <a:bodyPr/>
          <a:lstStyle/>
          <a:p>
            <a:pPr marL="168501" indent="-168501">
              <a:lnSpc>
                <a:spcPct val="80000"/>
              </a:lnSpc>
            </a:pPr>
            <a:r>
              <a:rPr lang="en-US" altLang="en-US" sz="900" b="1">
                <a:latin typeface="Arial" pitchFamily="34" charset="0"/>
              </a:rPr>
              <a:t>PURPOSE OF THE SLIDE </a:t>
            </a:r>
          </a:p>
          <a:p>
            <a:pPr marL="168501" indent="-168501">
              <a:lnSpc>
                <a:spcPct val="80000"/>
              </a:lnSpc>
              <a:buFontTx/>
              <a:buChar char="•"/>
            </a:pPr>
            <a:r>
              <a:rPr lang="en-US" altLang="en-US" sz="900">
                <a:latin typeface="Arial" pitchFamily="34" charset="0"/>
              </a:rPr>
              <a:t>Illustrate the potential correlation between the duration of untreated depression and changes in hippocampal volume.</a:t>
            </a:r>
          </a:p>
          <a:p>
            <a:pPr marL="168501" indent="-168501">
              <a:lnSpc>
                <a:spcPct val="80000"/>
              </a:lnSpc>
              <a:buFontTx/>
              <a:buChar char="•"/>
            </a:pPr>
            <a:r>
              <a:rPr lang="en-US" altLang="en-US" sz="900">
                <a:latin typeface="Arial" pitchFamily="34" charset="0"/>
              </a:rPr>
              <a:t>Emphasize the urgency to treat depression early.</a:t>
            </a:r>
          </a:p>
          <a:p>
            <a:pPr marL="168501" indent="-168501">
              <a:lnSpc>
                <a:spcPct val="80000"/>
              </a:lnSpc>
              <a:buFontTx/>
              <a:buChar char="•"/>
            </a:pPr>
            <a:endParaRPr lang="en-US" altLang="en-US" sz="900">
              <a:latin typeface="Arial" pitchFamily="34" charset="0"/>
            </a:endParaRPr>
          </a:p>
          <a:p>
            <a:pPr marL="168501" indent="-168501">
              <a:lnSpc>
                <a:spcPct val="80000"/>
              </a:lnSpc>
            </a:pPr>
            <a:r>
              <a:rPr lang="en-US" altLang="en-US" sz="900" b="1">
                <a:latin typeface="Arial" pitchFamily="34" charset="0"/>
              </a:rPr>
              <a:t>SPEAKER DIRECTION</a:t>
            </a:r>
            <a:r>
              <a:rPr lang="en-US" altLang="en-US" sz="900">
                <a:latin typeface="Arial" pitchFamily="34" charset="0"/>
              </a:rPr>
              <a:t> </a:t>
            </a:r>
          </a:p>
          <a:p>
            <a:pPr marL="168501" indent="-168501">
              <a:lnSpc>
                <a:spcPct val="80000"/>
              </a:lnSpc>
              <a:buFontTx/>
              <a:buChar char="•"/>
            </a:pPr>
            <a:r>
              <a:rPr lang="en-US" altLang="en-US" sz="900">
                <a:latin typeface="Arial" pitchFamily="34" charset="0"/>
              </a:rPr>
              <a:t>In this study, depression that had gone untreated was found to have deleterious effects on overall neuronal health.</a:t>
            </a:r>
          </a:p>
          <a:p>
            <a:pPr marL="168501" indent="-168501">
              <a:lnSpc>
                <a:spcPct val="80000"/>
              </a:lnSpc>
              <a:buFontTx/>
              <a:buChar char="•"/>
            </a:pPr>
            <a:r>
              <a:rPr lang="en-US" altLang="en-US" sz="900">
                <a:latin typeface="Arial" pitchFamily="34" charset="0"/>
              </a:rPr>
              <a:t>The duration of time that depression was untreated was significantly inversely related to hippocampal volume, with longer periods of untreated depression correlated with lower total hippocampal volume.</a:t>
            </a:r>
          </a:p>
          <a:p>
            <a:pPr marL="168501" indent="-168501">
              <a:lnSpc>
                <a:spcPct val="80000"/>
              </a:lnSpc>
            </a:pPr>
            <a:endParaRPr lang="en-US" altLang="en-US" sz="900">
              <a:latin typeface="Arial" pitchFamily="34" charset="0"/>
            </a:endParaRPr>
          </a:p>
          <a:p>
            <a:pPr marL="168501" indent="-168501">
              <a:lnSpc>
                <a:spcPct val="80000"/>
              </a:lnSpc>
            </a:pPr>
            <a:r>
              <a:rPr lang="en-US" altLang="en-US" sz="900" b="1">
                <a:latin typeface="Arial" pitchFamily="34" charset="0"/>
              </a:rPr>
              <a:t>BACKGROUND</a:t>
            </a:r>
          </a:p>
          <a:p>
            <a:pPr marL="168501" indent="-168501">
              <a:lnSpc>
                <a:spcPct val="80000"/>
              </a:lnSpc>
              <a:buFontTx/>
              <a:buChar char="•"/>
            </a:pPr>
            <a:r>
              <a:rPr lang="en-US" altLang="en-US" sz="900">
                <a:latin typeface="Arial" pitchFamily="34" charset="0"/>
              </a:rPr>
              <a:t>38 outpatient female subjects with recurrent depression in remission were recruited for this study.</a:t>
            </a:r>
          </a:p>
          <a:p>
            <a:pPr marL="168501" indent="-168501">
              <a:lnSpc>
                <a:spcPct val="80000"/>
              </a:lnSpc>
              <a:buFontTx/>
              <a:buChar char="•"/>
            </a:pPr>
            <a:r>
              <a:rPr lang="en-US" altLang="en-US" sz="900">
                <a:latin typeface="Arial" pitchFamily="34" charset="0"/>
              </a:rPr>
              <a:t>Subjects were screened for medical problems and were specifically screened for incipient dementia.</a:t>
            </a:r>
          </a:p>
          <a:p>
            <a:pPr marL="168501" indent="-168501">
              <a:lnSpc>
                <a:spcPct val="80000"/>
              </a:lnSpc>
              <a:buFontTx/>
              <a:buChar char="•"/>
            </a:pPr>
            <a:r>
              <a:rPr lang="en-US" altLang="en-US" sz="900">
                <a:latin typeface="Arial" pitchFamily="34" charset="0"/>
              </a:rPr>
              <a:t>DSM-IV criteria were used to determine past episodes of major depression as well as for exclusion of other psychiatric diagnoses.</a:t>
            </a:r>
          </a:p>
          <a:p>
            <a:pPr marL="168501" indent="-168501">
              <a:lnSpc>
                <a:spcPct val="80000"/>
              </a:lnSpc>
              <a:buFontTx/>
              <a:buChar char="•"/>
            </a:pPr>
            <a:r>
              <a:rPr lang="en-US" altLang="en-US" sz="900">
                <a:latin typeface="Arial" pitchFamily="34" charset="0"/>
              </a:rPr>
              <a:t>Hippocampal volumes were measured using MRI scans.</a:t>
            </a:r>
          </a:p>
          <a:p>
            <a:pPr marL="168501" indent="-168501">
              <a:lnSpc>
                <a:spcPct val="80000"/>
              </a:lnSpc>
              <a:buFontTx/>
              <a:buChar char="•"/>
            </a:pPr>
            <a:r>
              <a:rPr lang="en-US" altLang="en-US" sz="900">
                <a:latin typeface="Arial" pitchFamily="34" charset="0"/>
              </a:rPr>
              <a:t>Total time treated was not found to be correlated with hippocampal volume.</a:t>
            </a:r>
          </a:p>
          <a:p>
            <a:pPr marL="168501" indent="-168501">
              <a:lnSpc>
                <a:spcPct val="80000"/>
              </a:lnSpc>
            </a:pPr>
            <a:endParaRPr lang="en-US" altLang="en-US" sz="900">
              <a:latin typeface="Arial" pitchFamily="34" charset="0"/>
            </a:endParaRPr>
          </a:p>
          <a:p>
            <a:pPr marL="168501" indent="-168501">
              <a:lnSpc>
                <a:spcPct val="80000"/>
              </a:lnSpc>
            </a:pPr>
            <a:r>
              <a:rPr lang="en-US" altLang="en-US" sz="900" b="1">
                <a:latin typeface="Arial" pitchFamily="34" charset="0"/>
              </a:rPr>
              <a:t>REFERENCE</a:t>
            </a:r>
          </a:p>
          <a:p>
            <a:pPr marL="168501" indent="-168501">
              <a:lnSpc>
                <a:spcPct val="80000"/>
              </a:lnSpc>
            </a:pPr>
            <a:r>
              <a:rPr lang="en-US" altLang="en-US" sz="900">
                <a:latin typeface="Arial" pitchFamily="34" charset="0"/>
              </a:rPr>
              <a:t>Sheline YI, Gado MH, Kraemer HC. Untreated depression and hippocampal volume loss. </a:t>
            </a:r>
            <a:r>
              <a:rPr lang="en-US" altLang="en-US" sz="900" i="1">
                <a:latin typeface="Arial" pitchFamily="34" charset="0"/>
              </a:rPr>
              <a:t>Am J Psychiatry. </a:t>
            </a:r>
            <a:r>
              <a:rPr lang="en-US" altLang="en-US" sz="900">
                <a:latin typeface="Arial" pitchFamily="34" charset="0"/>
              </a:rPr>
              <a:t>2003;160:1516-1518.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file:///H:\..\C.%20Full-text%20References\Musselman_Arch%20Gen%20Psychiatry_1998.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file:///H:\..\C.%20Full-text%20References\Stahl_Essential%20Psychopharmacologyz_2000.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http://www.healthline.com/images/gale/big/gend_01_img0024.jpg"/>
          <p:cNvPicPr>
            <a:picLocks noChangeAspect="1" noChangeArrowheads="1"/>
          </p:cNvPicPr>
          <p:nvPr/>
        </p:nvPicPr>
        <p:blipFill>
          <a:blip r:embed="rId2"/>
          <a:srcRect l="1862" t="6415" r="48543" b="8780"/>
          <a:stretch>
            <a:fillRect/>
          </a:stretch>
        </p:blipFill>
        <p:spPr bwMode="auto">
          <a:xfrm>
            <a:off x="6096000" y="3505200"/>
            <a:ext cx="2963862" cy="2943225"/>
          </a:xfrm>
          <a:prstGeom prst="rect">
            <a:avLst/>
          </a:prstGeom>
          <a:noFill/>
          <a:ln w="9525">
            <a:noFill/>
            <a:miter lim="800000"/>
            <a:headEnd/>
            <a:tailEnd/>
          </a:ln>
        </p:spPr>
      </p:pic>
      <p:pic>
        <p:nvPicPr>
          <p:cNvPr id="36870" name="Picture 6" descr="http://upload.wikimedia.org/wikipedia/en/a/a6/Chemical_synapse_schema.jpg"/>
          <p:cNvPicPr>
            <a:picLocks noChangeAspect="1" noChangeArrowheads="1"/>
          </p:cNvPicPr>
          <p:nvPr/>
        </p:nvPicPr>
        <p:blipFill>
          <a:blip r:embed="rId3"/>
          <a:srcRect l="2864" t="2870"/>
          <a:stretch>
            <a:fillRect/>
          </a:stretch>
        </p:blipFill>
        <p:spPr bwMode="auto">
          <a:xfrm>
            <a:off x="0" y="0"/>
            <a:ext cx="3181350" cy="2644775"/>
          </a:xfrm>
          <a:prstGeom prst="rect">
            <a:avLst/>
          </a:prstGeom>
          <a:noFill/>
          <a:ln w="9525">
            <a:noFill/>
            <a:miter lim="800000"/>
            <a:headEnd/>
            <a:tailEnd/>
          </a:ln>
        </p:spPr>
      </p:pic>
    </p:spTree>
    <p:extLst>
      <p:ext uri="{BB962C8B-B14F-4D97-AF65-F5344CB8AC3E}">
        <p14:creationId xmlns:p14="http://schemas.microsoft.com/office/powerpoint/2010/main" val="15342114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Hippocampal Formation &amp; Amygdala</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381000" y="1600200"/>
            <a:ext cx="84582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Hippocampal Formation</a:t>
            </a: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smtClean="0">
                <a:latin typeface="Tahoma" panose="020B0604030504040204" pitchFamily="34" charset="0"/>
                <a:ea typeface="Tahoma" panose="020B0604030504040204" pitchFamily="34" charset="0"/>
                <a:cs typeface="Tahoma" panose="020B0604030504040204" pitchFamily="34" charset="0"/>
              </a:rPr>
              <a:t>Dentate gyrus + the hippocampus proper + Subiculum</a:t>
            </a:r>
          </a:p>
          <a:p>
            <a:r>
              <a:rPr lang="en-US" sz="2400" dirty="0" smtClean="0">
                <a:latin typeface="Tahoma" panose="020B0604030504040204" pitchFamily="34" charset="0"/>
                <a:ea typeface="Tahoma" panose="020B0604030504040204" pitchFamily="34" charset="0"/>
                <a:cs typeface="Tahoma" panose="020B0604030504040204" pitchFamily="34" charset="0"/>
              </a:rPr>
              <a:t>Memory, spatial navigation and attention</a:t>
            </a:r>
            <a:endParaRPr lang="en-US"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Amygdala</a:t>
            </a: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smtClean="0">
                <a:latin typeface="Tahoma" panose="020B0604030504040204" pitchFamily="34" charset="0"/>
                <a:ea typeface="Tahoma" panose="020B0604030504040204" pitchFamily="34" charset="0"/>
                <a:cs typeface="Tahoma" panose="020B0604030504040204" pitchFamily="34" charset="0"/>
              </a:rPr>
              <a:t>Via hypothalamus activates the ANS</a:t>
            </a:r>
          </a:p>
          <a:p>
            <a:r>
              <a:rPr lang="en-US" sz="2400" dirty="0" smtClean="0">
                <a:latin typeface="Tahoma" panose="020B0604030504040204" pitchFamily="34" charset="0"/>
                <a:ea typeface="Tahoma" panose="020B0604030504040204" pitchFamily="34" charset="0"/>
                <a:cs typeface="Tahoma" panose="020B0604030504040204" pitchFamily="34" charset="0"/>
              </a:rPr>
              <a:t>Activation of Neurotransmitters</a:t>
            </a:r>
          </a:p>
          <a:p>
            <a:r>
              <a:rPr lang="en-US" sz="2400" dirty="0" smtClean="0">
                <a:latin typeface="Tahoma" panose="020B0604030504040204" pitchFamily="34" charset="0"/>
                <a:ea typeface="Tahoma" panose="020B0604030504040204" pitchFamily="34" charset="0"/>
                <a:cs typeface="Tahoma" panose="020B0604030504040204" pitchFamily="34" charset="0"/>
              </a:rPr>
              <a:t>Emotional Learning – Conditioning</a:t>
            </a:r>
          </a:p>
          <a:p>
            <a:r>
              <a:rPr lang="en-US" sz="2400" dirty="0" smtClean="0">
                <a:latin typeface="Tahoma" panose="020B0604030504040204" pitchFamily="34" charset="0"/>
                <a:ea typeface="Tahoma" panose="020B0604030504040204" pitchFamily="34" charset="0"/>
                <a:cs typeface="Tahoma" panose="020B0604030504040204" pitchFamily="34" charset="0"/>
              </a:rPr>
              <a:t>Memory modulation</a:t>
            </a:r>
          </a:p>
          <a:p>
            <a:r>
              <a:rPr lang="en-US" sz="2400" dirty="0" err="1" smtClean="0">
                <a:latin typeface="Tahoma" panose="020B0604030504040204" pitchFamily="34" charset="0"/>
                <a:ea typeface="Tahoma" panose="020B0604030504040204" pitchFamily="34" charset="0"/>
                <a:cs typeface="Tahoma" panose="020B0604030504040204" pitchFamily="34" charset="0"/>
              </a:rPr>
              <a:t>Kluver</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err="1" smtClean="0">
                <a:latin typeface="Tahoma" panose="020B0604030504040204" pitchFamily="34" charset="0"/>
                <a:ea typeface="Tahoma" panose="020B0604030504040204" pitchFamily="34" charset="0"/>
                <a:cs typeface="Tahoma" panose="020B0604030504040204" pitchFamily="34" charset="0"/>
              </a:rPr>
              <a:t>Bucy</a:t>
            </a:r>
            <a:r>
              <a:rPr lang="en-US" sz="2400" dirty="0" smtClean="0">
                <a:latin typeface="Tahoma" panose="020B0604030504040204" pitchFamily="34" charset="0"/>
                <a:ea typeface="Tahoma" panose="020B0604030504040204" pitchFamily="34" charset="0"/>
                <a:cs typeface="Tahoma" panose="020B0604030504040204" pitchFamily="34" charset="0"/>
              </a:rPr>
              <a:t> Syndrome – Docility: diminished fear responses,</a:t>
            </a:r>
          </a:p>
          <a:p>
            <a:r>
              <a:rPr lang="en-US" sz="2400" dirty="0" smtClean="0">
                <a:latin typeface="Tahoma" panose="020B0604030504040204" pitchFamily="34" charset="0"/>
                <a:ea typeface="Tahoma" panose="020B0604030504040204" pitchFamily="34" charset="0"/>
                <a:cs typeface="Tahoma" panose="020B0604030504040204" pitchFamily="34" charset="0"/>
              </a:rPr>
              <a:t>dietary changes, </a:t>
            </a:r>
            <a:r>
              <a:rPr lang="en-US" sz="2400" dirty="0" err="1" smtClean="0">
                <a:latin typeface="Tahoma" panose="020B0604030504040204" pitchFamily="34" charset="0"/>
                <a:ea typeface="Tahoma" panose="020B0604030504040204" pitchFamily="34" charset="0"/>
                <a:cs typeface="Tahoma" panose="020B0604030504040204" pitchFamily="34" charset="0"/>
              </a:rPr>
              <a:t>Hyperorality</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err="1" smtClean="0">
                <a:latin typeface="Tahoma" panose="020B0604030504040204" pitchFamily="34" charset="0"/>
                <a:ea typeface="Tahoma" panose="020B0604030504040204" pitchFamily="34" charset="0"/>
                <a:cs typeface="Tahoma" panose="020B0604030504040204" pitchFamily="34" charset="0"/>
              </a:rPr>
              <a:t>Hypersexuality</a:t>
            </a:r>
            <a:r>
              <a:rPr lang="en-US" sz="2400" dirty="0" smtClean="0">
                <a:latin typeface="Tahoma" panose="020B0604030504040204" pitchFamily="34" charset="0"/>
                <a:ea typeface="Tahoma" panose="020B0604030504040204" pitchFamily="34" charset="0"/>
                <a:cs typeface="Tahoma" panose="020B0604030504040204" pitchFamily="34" charset="0"/>
              </a:rPr>
              <a:t>, Visual Agnosia</a:t>
            </a:r>
          </a:p>
          <a:p>
            <a:r>
              <a:rPr lang="en-US" sz="2400" dirty="0" err="1" smtClean="0">
                <a:latin typeface="Tahoma" panose="020B0604030504040204" pitchFamily="34" charset="0"/>
                <a:ea typeface="Tahoma" panose="020B0604030504040204" pitchFamily="34" charset="0"/>
                <a:cs typeface="Tahoma" panose="020B0604030504040204" pitchFamily="34" charset="0"/>
              </a:rPr>
              <a:t>Hypermetamorphosis</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err="1" smtClean="0">
                <a:latin typeface="Tahoma" panose="020B0604030504040204" pitchFamily="34" charset="0"/>
                <a:ea typeface="Tahoma" panose="020B0604030504040204" pitchFamily="34" charset="0"/>
                <a:cs typeface="Tahoma" panose="020B0604030504040204" pitchFamily="34" charset="0"/>
              </a:rPr>
              <a:t>irrresistable</a:t>
            </a:r>
            <a:r>
              <a:rPr lang="en-US" sz="2400" dirty="0" smtClean="0">
                <a:latin typeface="Tahoma" panose="020B0604030504040204" pitchFamily="34" charset="0"/>
                <a:ea typeface="Tahoma" panose="020B0604030504040204" pitchFamily="34" charset="0"/>
                <a:cs typeface="Tahoma" panose="020B0604030504040204" pitchFamily="34" charset="0"/>
              </a:rPr>
              <a:t> impulse to notice and react to everything, memory loss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1850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Function of the Limbic System</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ahoma" panose="020B0604030504040204" pitchFamily="34" charset="0"/>
                <a:ea typeface="Tahoma" panose="020B0604030504040204" pitchFamily="34" charset="0"/>
                <a:cs typeface="Tahoma" panose="020B0604030504040204" pitchFamily="34" charset="0"/>
              </a:rPr>
              <a:t>Affective Functions</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Playful moods</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Emotions and feelings,</a:t>
            </a:r>
          </a:p>
          <a:p>
            <a:pPr marL="0" indent="0">
              <a:buNone/>
            </a:pPr>
            <a:r>
              <a:rPr lang="en-US" dirty="0" smtClean="0">
                <a:latin typeface="Tahoma" panose="020B0604030504040204" pitchFamily="34" charset="0"/>
                <a:ea typeface="Tahoma" panose="020B0604030504040204" pitchFamily="34" charset="0"/>
                <a:cs typeface="Tahoma" panose="020B0604030504040204" pitchFamily="34" charset="0"/>
              </a:rPr>
              <a:t>Like wrath, fright, passion,</a:t>
            </a:r>
          </a:p>
          <a:p>
            <a:pPr marL="0" indent="0">
              <a:buNone/>
            </a:pPr>
            <a:r>
              <a:rPr lang="en-US" dirty="0" smtClean="0">
                <a:latin typeface="Tahoma" panose="020B0604030504040204" pitchFamily="34" charset="0"/>
                <a:ea typeface="Tahoma" panose="020B0604030504040204" pitchFamily="34" charset="0"/>
                <a:cs typeface="Tahoma" panose="020B0604030504040204" pitchFamily="34" charset="0"/>
              </a:rPr>
              <a:t>Love, hate, joy and sadness</a:t>
            </a:r>
          </a:p>
          <a:p>
            <a:pPr marL="0" indent="0">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Self preservation</a:t>
            </a:r>
          </a:p>
          <a:p>
            <a:pPr marL="0" indent="0">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dirty="0" smtClean="0">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C:\Users\ralowesie\Desktop\function-of-the-limbic-system-n.jpg"/>
          <p:cNvPicPr>
            <a:picLocks noChangeAspect="1" noChangeArrowheads="1"/>
          </p:cNvPicPr>
          <p:nvPr/>
        </p:nvPicPr>
        <p:blipFill rotWithShape="1">
          <a:blip r:embed="rId2">
            <a:extLst>
              <a:ext uri="{28A0092B-C50C-407E-A947-70E740481C1C}">
                <a14:useLocalDpi xmlns:a14="http://schemas.microsoft.com/office/drawing/2010/main" val="0"/>
              </a:ext>
            </a:extLst>
          </a:blip>
          <a:srcRect l="52188" t="35914" r="2559" b="30326"/>
          <a:stretch/>
        </p:blipFill>
        <p:spPr bwMode="auto">
          <a:xfrm>
            <a:off x="5105400" y="2057400"/>
            <a:ext cx="3657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102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Prefrontal cortex</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04800" y="1219200"/>
            <a:ext cx="8458200" cy="4953000"/>
          </a:xfrm>
        </p:spPr>
        <p:txBody>
          <a:bodyPr>
            <a:no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Dorsolateral cortex(DLC) :Attention</a:t>
            </a:r>
            <a:r>
              <a:rPr lang="en-US" sz="2800" dirty="0">
                <a:latin typeface="Tahoma" panose="020B0604030504040204" pitchFamily="34" charset="0"/>
                <a:ea typeface="Tahoma" panose="020B0604030504040204" pitchFamily="34" charset="0"/>
                <a:cs typeface="Tahoma" panose="020B0604030504040204" pitchFamily="34" charset="0"/>
              </a:rPr>
              <a:t>, planning, decision making, inhibition, and initiation of goal-directed </a:t>
            </a:r>
            <a:r>
              <a:rPr lang="en-US" sz="2800" dirty="0" smtClean="0">
                <a:latin typeface="Tahoma" panose="020B0604030504040204" pitchFamily="34" charset="0"/>
                <a:ea typeface="Tahoma" panose="020B0604030504040204" pitchFamily="34" charset="0"/>
                <a:cs typeface="Tahoma" panose="020B0604030504040204" pitchFamily="34" charset="0"/>
              </a:rPr>
              <a:t>behavior, working memory</a:t>
            </a:r>
          </a:p>
          <a:p>
            <a:r>
              <a:rPr lang="en-US" sz="2800" dirty="0" smtClean="0">
                <a:latin typeface="Tahoma" panose="020B0604030504040204" pitchFamily="34" charset="0"/>
                <a:ea typeface="Tahoma" panose="020B0604030504040204" pitchFamily="34" charset="0"/>
                <a:cs typeface="Tahoma" panose="020B0604030504040204" pitchFamily="34" charset="0"/>
              </a:rPr>
              <a:t> The </a:t>
            </a:r>
            <a:r>
              <a:rPr lang="en-US" sz="2800" dirty="0">
                <a:latin typeface="Tahoma" panose="020B0604030504040204" pitchFamily="34" charset="0"/>
                <a:ea typeface="Tahoma" panose="020B0604030504040204" pitchFamily="34" charset="0"/>
                <a:cs typeface="Tahoma" panose="020B0604030504040204" pitchFamily="34" charset="0"/>
              </a:rPr>
              <a:t>orbitofrontal cortex (OFC) :</a:t>
            </a:r>
            <a:r>
              <a:rPr lang="en-US" sz="2800" dirty="0" smtClean="0">
                <a:latin typeface="Tahoma" panose="020B0604030504040204" pitchFamily="34" charset="0"/>
                <a:ea typeface="Tahoma" panose="020B0604030504040204" pitchFamily="34" charset="0"/>
                <a:cs typeface="Tahoma" panose="020B0604030504040204" pitchFamily="34" charset="0"/>
              </a:rPr>
              <a:t>inhibit </a:t>
            </a:r>
            <a:r>
              <a:rPr lang="en-US" sz="2800" dirty="0">
                <a:latin typeface="Tahoma" panose="020B0604030504040204" pitchFamily="34" charset="0"/>
                <a:ea typeface="Tahoma" panose="020B0604030504040204" pitchFamily="34" charset="0"/>
                <a:cs typeface="Tahoma" panose="020B0604030504040204" pitchFamily="34" charset="0"/>
              </a:rPr>
              <a:t>the emotional and autonomic reactivity of subcortical structures such as the amygdala.</a:t>
            </a:r>
          </a:p>
          <a:p>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7511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Fear </a:t>
            </a:r>
            <a:r>
              <a:rPr lang="en-US" dirty="0" err="1" smtClean="0">
                <a:latin typeface="Tahoma" panose="020B0604030504040204" pitchFamily="34" charset="0"/>
                <a:ea typeface="Tahoma" panose="020B0604030504040204" pitchFamily="34" charset="0"/>
                <a:cs typeface="Tahoma" panose="020B0604030504040204" pitchFamily="34" charset="0"/>
              </a:rPr>
              <a:t>Neurocircuitry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endParaRPr lang="en-US" dirty="0"/>
          </a:p>
        </p:txBody>
      </p:sp>
      <p:pic>
        <p:nvPicPr>
          <p:cNvPr id="23554" name="Picture 2" descr="G:\assets\25f76f81-e2f5-4354-8e99-f09a505d2adb.P2G\Content\slide_0023_full.jpg"/>
          <p:cNvPicPr>
            <a:picLocks noChangeAspect="1" noChangeArrowheads="1"/>
          </p:cNvPicPr>
          <p:nvPr/>
        </p:nvPicPr>
        <p:blipFill rotWithShape="1">
          <a:blip r:embed="rId2">
            <a:extLst>
              <a:ext uri="{28A0092B-C50C-407E-A947-70E740481C1C}">
                <a14:useLocalDpi xmlns:a14="http://schemas.microsoft.com/office/drawing/2010/main" val="0"/>
              </a:ext>
            </a:extLst>
          </a:blip>
          <a:srcRect l="20934" t="20260" r="25510" b="18961"/>
          <a:stretch/>
        </p:blipFill>
        <p:spPr bwMode="auto">
          <a:xfrm>
            <a:off x="609600" y="1524000"/>
            <a:ext cx="7924800" cy="473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110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Fear Extinction Circuitry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endParaRPr lang="en-US" dirty="0"/>
          </a:p>
        </p:txBody>
      </p:sp>
      <p:pic>
        <p:nvPicPr>
          <p:cNvPr id="24578" name="Picture 2" descr="G:\assets\25f76f81-e2f5-4354-8e99-f09a505d2adb.P2G\Content\slide_0024_full.jpg"/>
          <p:cNvPicPr>
            <a:picLocks noChangeAspect="1" noChangeArrowheads="1"/>
          </p:cNvPicPr>
          <p:nvPr/>
        </p:nvPicPr>
        <p:blipFill rotWithShape="1">
          <a:blip r:embed="rId2">
            <a:extLst>
              <a:ext uri="{28A0092B-C50C-407E-A947-70E740481C1C}">
                <a14:useLocalDpi xmlns:a14="http://schemas.microsoft.com/office/drawing/2010/main" val="0"/>
              </a:ext>
            </a:extLst>
          </a:blip>
          <a:srcRect l="7071" t="16801" r="8181" b="8904"/>
          <a:stretch/>
        </p:blipFill>
        <p:spPr bwMode="auto">
          <a:xfrm>
            <a:off x="457200" y="1676400"/>
            <a:ext cx="8229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894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Frontal Lobe Dysfunction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533400" y="1524000"/>
            <a:ext cx="81534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The Primary motor cortex</a:t>
            </a:r>
          </a:p>
          <a:p>
            <a:r>
              <a:rPr lang="en-US" sz="2400" dirty="0" smtClean="0">
                <a:latin typeface="Tahoma" panose="020B0604030504040204" pitchFamily="34" charset="0"/>
                <a:ea typeface="Tahoma" panose="020B0604030504040204" pitchFamily="34" charset="0"/>
                <a:cs typeface="Tahoma" panose="020B0604030504040204" pitchFamily="34" charset="0"/>
              </a:rPr>
              <a:t>	Contra lateral motor control</a:t>
            </a:r>
          </a:p>
          <a:p>
            <a:pPr marL="285750" indent="-28575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The medial frontal cortex</a:t>
            </a:r>
          </a:p>
          <a:p>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Arousal and motivation – </a:t>
            </a:r>
            <a:r>
              <a:rPr lang="en-US" sz="2400" dirty="0" err="1" smtClean="0">
                <a:latin typeface="Tahoma" panose="020B0604030504040204" pitchFamily="34" charset="0"/>
                <a:ea typeface="Tahoma" panose="020B0604030504040204" pitchFamily="34" charset="0"/>
                <a:cs typeface="Tahoma" panose="020B0604030504040204" pitchFamily="34" charset="0"/>
              </a:rPr>
              <a:t>Abulic</a:t>
            </a:r>
            <a:r>
              <a:rPr lang="en-US" sz="2400" dirty="0" smtClean="0">
                <a:latin typeface="Tahoma" panose="020B0604030504040204" pitchFamily="34" charset="0"/>
                <a:ea typeface="Tahoma" panose="020B0604030504040204" pitchFamily="34" charset="0"/>
                <a:cs typeface="Tahoma" panose="020B0604030504040204" pitchFamily="34" charset="0"/>
              </a:rPr>
              <a:t> (Apathy &amp; inattention</a:t>
            </a:r>
          </a:p>
          <a:p>
            <a:pPr marL="285750" indent="-28575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The orbital frontal cortex</a:t>
            </a:r>
          </a:p>
          <a:p>
            <a:pPr marL="0" lvl="1"/>
            <a:r>
              <a:rPr lang="en-US" sz="2400" dirty="0">
                <a:latin typeface="Tahoma" panose="020B0604030504040204" pitchFamily="34" charset="0"/>
                <a:ea typeface="Tahoma" panose="020B0604030504040204" pitchFamily="34" charset="0"/>
                <a:cs typeface="Tahoma" panose="020B0604030504040204" pitchFamily="34" charset="0"/>
              </a:rPr>
              <a:t>	Modulate </a:t>
            </a:r>
            <a:r>
              <a:rPr lang="en-US" sz="2400" dirty="0" err="1">
                <a:latin typeface="Tahoma" panose="020B0604030504040204" pitchFamily="34" charset="0"/>
                <a:ea typeface="Tahoma" panose="020B0604030504040204" pitchFamily="34" charset="0"/>
                <a:cs typeface="Tahoma" panose="020B0604030504040204" pitchFamily="34" charset="0"/>
              </a:rPr>
              <a:t>Behaiour</a:t>
            </a:r>
            <a:r>
              <a:rPr lang="en-US" sz="2400" dirty="0">
                <a:latin typeface="Tahoma" panose="020B0604030504040204" pitchFamily="34" charset="0"/>
                <a:ea typeface="Tahoma" panose="020B0604030504040204" pitchFamily="34" charset="0"/>
                <a:cs typeface="Tahoma" panose="020B0604030504040204" pitchFamily="34" charset="0"/>
              </a:rPr>
              <a:t> – Labile, 	euphoric, facetious, vulgar</a:t>
            </a:r>
          </a:p>
          <a:p>
            <a:pPr marL="285750" indent="-28575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The left </a:t>
            </a:r>
            <a:r>
              <a:rPr lang="en-US" sz="2400" dirty="0" err="1" smtClean="0">
                <a:latin typeface="Tahoma" panose="020B0604030504040204" pitchFamily="34" charset="0"/>
                <a:ea typeface="Tahoma" panose="020B0604030504040204" pitchFamily="34" charset="0"/>
                <a:cs typeface="Tahoma" panose="020B0604030504040204" pitchFamily="34" charset="0"/>
              </a:rPr>
              <a:t>postero</a:t>
            </a:r>
            <a:r>
              <a:rPr lang="en-US" sz="2400" dirty="0" smtClean="0">
                <a:latin typeface="Tahoma" panose="020B0604030504040204" pitchFamily="34" charset="0"/>
                <a:ea typeface="Tahoma" panose="020B0604030504040204" pitchFamily="34" charset="0"/>
                <a:cs typeface="Tahoma" panose="020B0604030504040204" pitchFamily="34" charset="0"/>
              </a:rPr>
              <a:t>-inferior frontal cortex (</a:t>
            </a:r>
            <a:r>
              <a:rPr lang="en-US" sz="2400" dirty="0" err="1" smtClean="0">
                <a:latin typeface="Tahoma" panose="020B0604030504040204" pitchFamily="34" charset="0"/>
                <a:ea typeface="Tahoma" panose="020B0604030504040204" pitchFamily="34" charset="0"/>
                <a:cs typeface="Tahoma" panose="020B0604030504040204" pitchFamily="34" charset="0"/>
              </a:rPr>
              <a:t>Broca’s</a:t>
            </a:r>
            <a:r>
              <a:rPr lang="en-US" sz="2400" dirty="0" smtClean="0">
                <a:latin typeface="Tahoma" panose="020B0604030504040204" pitchFamily="34" charset="0"/>
                <a:ea typeface="Tahoma" panose="020B0604030504040204" pitchFamily="34" charset="0"/>
                <a:cs typeface="Tahoma" panose="020B0604030504040204" pitchFamily="34" charset="0"/>
              </a:rPr>
              <a:t>) </a:t>
            </a:r>
          </a:p>
          <a:p>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Language – expressive Aphasia</a:t>
            </a:r>
          </a:p>
          <a:p>
            <a:pPr marL="285750" indent="-28575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The dorsolateral frontal cortex</a:t>
            </a:r>
          </a:p>
          <a:p>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Working memory &amp; </a:t>
            </a:r>
            <a:r>
              <a:rPr lang="en-US" sz="2400" dirty="0" err="1" smtClean="0">
                <a:latin typeface="Tahoma" panose="020B0604030504040204" pitchFamily="34" charset="0"/>
                <a:ea typeface="Tahoma" panose="020B0604030504040204" pitchFamily="34" charset="0"/>
                <a:cs typeface="Tahoma" panose="020B0604030504040204" pitchFamily="34" charset="0"/>
              </a:rPr>
              <a:t>dysexecutive</a:t>
            </a:r>
            <a:r>
              <a:rPr lang="en-US" sz="2400" dirty="0" smtClean="0">
                <a:latin typeface="Tahoma" panose="020B0604030504040204" pitchFamily="34" charset="0"/>
                <a:ea typeface="Tahoma" panose="020B0604030504040204" pitchFamily="34" charset="0"/>
                <a:cs typeface="Tahoma" panose="020B0604030504040204" pitchFamily="34" charset="0"/>
              </a:rPr>
              <a:t> syndrome</a:t>
            </a:r>
          </a:p>
          <a:p>
            <a:pPr lvl="1"/>
            <a:r>
              <a:rPr lang="en-US" sz="2400" dirty="0" smtClean="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866004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39547056"/>
              </p:ext>
            </p:extLst>
          </p:nvPr>
        </p:nvGraphicFramePr>
        <p:xfrm>
          <a:off x="533400" y="838200"/>
          <a:ext cx="8077200" cy="5181601"/>
        </p:xfrm>
        <a:graphic>
          <a:graphicData uri="http://schemas.openxmlformats.org/drawingml/2006/table">
            <a:tbl>
              <a:tblPr/>
              <a:tblGrid>
                <a:gridCol w="4206875"/>
                <a:gridCol w="3870325"/>
              </a:tblGrid>
              <a:tr h="450441">
                <a:tc>
                  <a:txBody>
                    <a:bodyPr/>
                    <a:lstStyle/>
                    <a:p>
                      <a:endParaRPr lang="en-US" dirty="0"/>
                    </a:p>
                  </a:txBody>
                  <a:tcPr marL="0" marR="0" marT="0" marB="0">
                    <a:lnL>
                      <a:noFill/>
                    </a:lnL>
                    <a:lnR>
                      <a:noFill/>
                    </a:lnR>
                    <a:lnT>
                      <a:noFill/>
                    </a:lnT>
                    <a:lnB>
                      <a:noFill/>
                    </a:lnB>
                    <a:solidFill>
                      <a:srgbClr val="FFFFFF"/>
                    </a:solidFill>
                  </a:tcPr>
                </a:tc>
                <a:tc>
                  <a:txBody>
                    <a:bodyPr/>
                    <a:lstStyle/>
                    <a:p>
                      <a:endParaRPr lang="en-US" dirty="0"/>
                    </a:p>
                  </a:txBody>
                  <a:tcPr>
                    <a:lnL>
                      <a:noFill/>
                    </a:lnL>
                  </a:tcPr>
                </a:tc>
              </a:tr>
              <a:tr h="384752">
                <a:tc gridSpan="2">
                  <a:txBody>
                    <a:bodyPr/>
                    <a:lstStyle/>
                    <a:p>
                      <a:pPr algn="ctr"/>
                      <a:r>
                        <a:rPr lang="en-US" b="1"/>
                        <a:t>Disorders that affect the forebrain</a:t>
                      </a:r>
                    </a:p>
                  </a:txBody>
                  <a:tcPr marL="19050" marR="19050" marT="19050" marB="19050" anchor="ctr">
                    <a:lnL>
                      <a:noFill/>
                    </a:lnL>
                    <a:lnR>
                      <a:noFill/>
                    </a:lnR>
                    <a:lnT>
                      <a:noFill/>
                    </a:lnT>
                    <a:lnB>
                      <a:noFill/>
                    </a:lnB>
                    <a:solidFill>
                      <a:srgbClr val="F3F3E9"/>
                    </a:solidFill>
                  </a:tcPr>
                </a:tc>
                <a:tc hMerge="1">
                  <a:txBody>
                    <a:bodyPr/>
                    <a:lstStyle/>
                    <a:p>
                      <a:endParaRPr lang="en-US"/>
                    </a:p>
                  </a:txBody>
                  <a:tcPr/>
                </a:tc>
              </a:tr>
              <a:tr h="384752">
                <a:tc>
                  <a:txBody>
                    <a:bodyPr/>
                    <a:lstStyle/>
                    <a:p>
                      <a:pPr algn="ctr"/>
                      <a:r>
                        <a:rPr lang="en-US" b="1" dirty="0"/>
                        <a:t>Region</a:t>
                      </a:r>
                      <a:endParaRPr lang="en-US" dirty="0"/>
                    </a:p>
                  </a:txBody>
                  <a:tcPr marL="19050" marR="19050" marT="19050" marB="19050" anchor="ctr">
                    <a:lnL>
                      <a:noFill/>
                    </a:lnL>
                    <a:lnR>
                      <a:noFill/>
                    </a:lnR>
                    <a:lnT>
                      <a:noFill/>
                    </a:lnT>
                    <a:lnB>
                      <a:noFill/>
                    </a:lnB>
                    <a:solidFill>
                      <a:srgbClr val="F3F3E9"/>
                    </a:solidFill>
                  </a:tcPr>
                </a:tc>
                <a:tc>
                  <a:txBody>
                    <a:bodyPr/>
                    <a:lstStyle/>
                    <a:p>
                      <a:pPr algn="ctr"/>
                      <a:r>
                        <a:rPr lang="en-US" b="1"/>
                        <a:t>Disorder</a:t>
                      </a:r>
                      <a:endParaRPr lang="en-US"/>
                    </a:p>
                  </a:txBody>
                  <a:tcPr marL="19050" marR="19050" marT="19050" marB="19050" anchor="ctr">
                    <a:lnL>
                      <a:noFill/>
                    </a:lnL>
                    <a:lnR>
                      <a:noFill/>
                    </a:lnR>
                    <a:lnT>
                      <a:noFill/>
                    </a:lnT>
                    <a:lnB>
                      <a:noFill/>
                    </a:lnB>
                    <a:solidFill>
                      <a:srgbClr val="F3F3E9"/>
                    </a:solidFill>
                  </a:tcPr>
                </a:tc>
              </a:tr>
              <a:tr h="592728">
                <a:tc>
                  <a:txBody>
                    <a:bodyPr/>
                    <a:lstStyle/>
                    <a:p>
                      <a:pPr algn="l"/>
                      <a:r>
                        <a:rPr lang="en-US"/>
                        <a:t>Cerebral cortex</a:t>
                      </a:r>
                    </a:p>
                  </a:txBody>
                  <a:tcPr marL="19050" marR="19050" marT="19050" marB="19050">
                    <a:lnL>
                      <a:noFill/>
                    </a:lnL>
                    <a:lnR>
                      <a:noFill/>
                    </a:lnR>
                    <a:lnT>
                      <a:noFill/>
                    </a:lnT>
                    <a:lnB>
                      <a:noFill/>
                    </a:lnB>
                    <a:solidFill>
                      <a:srgbClr val="F3F3E9"/>
                    </a:solidFill>
                  </a:tcPr>
                </a:tc>
                <a:tc>
                  <a:txBody>
                    <a:bodyPr/>
                    <a:lstStyle/>
                    <a:p>
                      <a:pPr algn="l"/>
                      <a:r>
                        <a:rPr lang="en-US"/>
                        <a:t>depression, Huntington's disease, mania</a:t>
                      </a:r>
                    </a:p>
                  </a:txBody>
                  <a:tcPr marL="19050" marR="19050" marT="19050" marB="19050">
                    <a:lnL>
                      <a:noFill/>
                    </a:lnL>
                    <a:lnR>
                      <a:noFill/>
                    </a:lnR>
                    <a:lnT>
                      <a:noFill/>
                    </a:lnT>
                    <a:lnB>
                      <a:noFill/>
                    </a:lnB>
                    <a:solidFill>
                      <a:srgbClr val="F3F3E9"/>
                    </a:solidFill>
                  </a:tcPr>
                </a:tc>
              </a:tr>
              <a:tr h="384752">
                <a:tc>
                  <a:txBody>
                    <a:bodyPr/>
                    <a:lstStyle/>
                    <a:p>
                      <a:pPr algn="l"/>
                      <a:r>
                        <a:rPr lang="en-US"/>
                        <a:t>Cerebrum</a:t>
                      </a:r>
                    </a:p>
                  </a:txBody>
                  <a:tcPr marL="19050" marR="19050" marT="19050" marB="19050">
                    <a:lnL>
                      <a:noFill/>
                    </a:lnL>
                    <a:lnR>
                      <a:noFill/>
                    </a:lnR>
                    <a:lnT>
                      <a:noFill/>
                    </a:lnT>
                    <a:lnB>
                      <a:noFill/>
                    </a:lnB>
                    <a:solidFill>
                      <a:srgbClr val="F3F3E9"/>
                    </a:solidFill>
                  </a:tcPr>
                </a:tc>
                <a:tc>
                  <a:txBody>
                    <a:bodyPr/>
                    <a:lstStyle/>
                    <a:p>
                      <a:pPr algn="l"/>
                      <a:r>
                        <a:rPr lang="en-US"/>
                        <a:t>epilepsy, stroke</a:t>
                      </a:r>
                    </a:p>
                  </a:txBody>
                  <a:tcPr marL="19050" marR="19050" marT="19050" marB="19050">
                    <a:lnL>
                      <a:noFill/>
                    </a:lnL>
                    <a:lnR>
                      <a:noFill/>
                    </a:lnR>
                    <a:lnT>
                      <a:noFill/>
                    </a:lnT>
                    <a:lnB>
                      <a:noFill/>
                    </a:lnB>
                    <a:solidFill>
                      <a:srgbClr val="F3F3E9"/>
                    </a:solidFill>
                  </a:tcPr>
                </a:tc>
              </a:tr>
              <a:tr h="722584">
                <a:tc>
                  <a:txBody>
                    <a:bodyPr/>
                    <a:lstStyle/>
                    <a:p>
                      <a:pPr algn="l">
                        <a:buFont typeface="Arial"/>
                        <a:buChar char="•"/>
                      </a:pPr>
                      <a:r>
                        <a:rPr lang="en-US"/>
                        <a:t>frontal lobe </a:t>
                      </a:r>
                    </a:p>
                  </a:txBody>
                  <a:tcPr marL="19050" marR="19050" marT="19050" marB="19050">
                    <a:lnL>
                      <a:noFill/>
                    </a:lnL>
                    <a:lnR>
                      <a:noFill/>
                    </a:lnR>
                    <a:lnT>
                      <a:noFill/>
                    </a:lnT>
                    <a:lnB>
                      <a:noFill/>
                    </a:lnB>
                    <a:solidFill>
                      <a:srgbClr val="F3F3E9"/>
                    </a:solidFill>
                  </a:tcPr>
                </a:tc>
                <a:tc>
                  <a:txBody>
                    <a:bodyPr/>
                    <a:lstStyle/>
                    <a:p>
                      <a:pPr algn="l"/>
                      <a:r>
                        <a:rPr lang="en-US" dirty="0"/>
                        <a:t>Alzheimer's disease, depression, </a:t>
                      </a:r>
                      <a:r>
                        <a:rPr lang="en-US" dirty="0" err="1" smtClean="0"/>
                        <a:t>mania,schizophrenia</a:t>
                      </a:r>
                      <a:endParaRPr lang="en-US" dirty="0"/>
                    </a:p>
                  </a:txBody>
                  <a:tcPr marL="19050" marR="19050" marT="19050" marB="19050">
                    <a:lnL>
                      <a:noFill/>
                    </a:lnL>
                    <a:lnR>
                      <a:noFill/>
                    </a:lnR>
                    <a:lnT>
                      <a:noFill/>
                    </a:lnT>
                    <a:lnB>
                      <a:noFill/>
                    </a:lnB>
                    <a:solidFill>
                      <a:srgbClr val="F3F3E9"/>
                    </a:solidFill>
                  </a:tcPr>
                </a:tc>
              </a:tr>
              <a:tr h="384752">
                <a:tc>
                  <a:txBody>
                    <a:bodyPr/>
                    <a:lstStyle/>
                    <a:p>
                      <a:pPr algn="l">
                        <a:buFont typeface="Arial"/>
                        <a:buChar char="•"/>
                      </a:pPr>
                      <a:r>
                        <a:rPr lang="en-US"/>
                        <a:t>parietal lobe </a:t>
                      </a:r>
                    </a:p>
                  </a:txBody>
                  <a:tcPr marL="19050" marR="19050" marT="19050" marB="19050">
                    <a:lnL>
                      <a:noFill/>
                    </a:lnL>
                    <a:lnR>
                      <a:noFill/>
                    </a:lnR>
                    <a:lnT>
                      <a:noFill/>
                    </a:lnT>
                    <a:lnB>
                      <a:noFill/>
                    </a:lnB>
                    <a:solidFill>
                      <a:srgbClr val="F3F3E9"/>
                    </a:solidFill>
                  </a:tcPr>
                </a:tc>
                <a:tc>
                  <a:txBody>
                    <a:bodyPr/>
                    <a:lstStyle/>
                    <a:p>
                      <a:pPr algn="l"/>
                      <a:r>
                        <a:rPr lang="en-US">
                          <a:latin typeface="Verdana, Helvetica"/>
                        </a:rPr>
                        <a:t>Alzheimer's diseasea</a:t>
                      </a:r>
                      <a:endParaRPr lang="en-US"/>
                    </a:p>
                  </a:txBody>
                  <a:tcPr marL="19050" marR="19050" marT="19050" marB="19050">
                    <a:lnL>
                      <a:noFill/>
                    </a:lnL>
                    <a:lnR>
                      <a:noFill/>
                    </a:lnR>
                    <a:lnT>
                      <a:noFill/>
                    </a:lnT>
                    <a:lnB>
                      <a:noFill/>
                    </a:lnB>
                    <a:solidFill>
                      <a:srgbClr val="F3F3E9"/>
                    </a:solidFill>
                  </a:tcPr>
                </a:tc>
              </a:tr>
              <a:tr h="722584">
                <a:tc>
                  <a:txBody>
                    <a:bodyPr/>
                    <a:lstStyle/>
                    <a:p>
                      <a:pPr algn="l">
                        <a:buFont typeface="Arial"/>
                        <a:buChar char="•"/>
                      </a:pPr>
                      <a:r>
                        <a:rPr lang="en-US"/>
                        <a:t>temporal lobe </a:t>
                      </a:r>
                    </a:p>
                  </a:txBody>
                  <a:tcPr marL="19050" marR="19050" marT="19050" marB="19050">
                    <a:lnL>
                      <a:noFill/>
                    </a:lnL>
                    <a:lnR>
                      <a:noFill/>
                    </a:lnR>
                    <a:lnT>
                      <a:noFill/>
                    </a:lnT>
                    <a:lnB>
                      <a:noFill/>
                    </a:lnB>
                    <a:solidFill>
                      <a:srgbClr val="F3F3E9"/>
                    </a:solidFill>
                  </a:tcPr>
                </a:tc>
                <a:tc>
                  <a:txBody>
                    <a:bodyPr/>
                    <a:lstStyle/>
                    <a:p>
                      <a:pPr algn="l"/>
                      <a:r>
                        <a:rPr lang="en-US"/>
                        <a:t>Alzheimer's disease, depression, mania</a:t>
                      </a:r>
                    </a:p>
                  </a:txBody>
                  <a:tcPr marL="19050" marR="19050" marT="19050" marB="19050">
                    <a:lnL>
                      <a:noFill/>
                    </a:lnL>
                    <a:lnR>
                      <a:noFill/>
                    </a:lnR>
                    <a:lnT>
                      <a:noFill/>
                    </a:lnT>
                    <a:lnB>
                      <a:noFill/>
                    </a:lnB>
                    <a:solidFill>
                      <a:srgbClr val="F3F3E9"/>
                    </a:solidFill>
                  </a:tcPr>
                </a:tc>
              </a:tr>
              <a:tr h="384752">
                <a:tc>
                  <a:txBody>
                    <a:bodyPr/>
                    <a:lstStyle/>
                    <a:p>
                      <a:pPr algn="l"/>
                      <a:r>
                        <a:rPr lang="en-US"/>
                        <a:t>Limbic system</a:t>
                      </a:r>
                    </a:p>
                  </a:txBody>
                  <a:tcPr marL="19050" marR="19050" marT="19050" marB="19050">
                    <a:lnL>
                      <a:noFill/>
                    </a:lnL>
                    <a:lnR>
                      <a:noFill/>
                    </a:lnR>
                    <a:lnT>
                      <a:noFill/>
                    </a:lnT>
                    <a:lnB>
                      <a:noFill/>
                    </a:lnB>
                    <a:solidFill>
                      <a:srgbClr val="F3F3E9"/>
                    </a:solidFill>
                  </a:tcPr>
                </a:tc>
                <a:tc>
                  <a:txBody>
                    <a:bodyPr/>
                    <a:lstStyle/>
                    <a:p>
                      <a:pPr algn="l"/>
                      <a:r>
                        <a:rPr lang="en-US">
                          <a:latin typeface="Verdana, Helvetica"/>
                        </a:rPr>
                        <a:t>mania</a:t>
                      </a:r>
                      <a:endParaRPr lang="en-US"/>
                    </a:p>
                  </a:txBody>
                  <a:tcPr marL="19050" marR="19050" marT="19050" marB="19050">
                    <a:lnL>
                      <a:noFill/>
                    </a:lnL>
                    <a:lnR>
                      <a:noFill/>
                    </a:lnR>
                    <a:lnT>
                      <a:noFill/>
                    </a:lnT>
                    <a:lnB>
                      <a:noFill/>
                    </a:lnB>
                    <a:solidFill>
                      <a:srgbClr val="F3F3E9"/>
                    </a:solidFill>
                  </a:tcPr>
                </a:tc>
              </a:tr>
              <a:tr h="384752">
                <a:tc>
                  <a:txBody>
                    <a:bodyPr/>
                    <a:lstStyle/>
                    <a:p>
                      <a:pPr algn="l">
                        <a:buFont typeface="Arial"/>
                        <a:buChar char="•"/>
                      </a:pPr>
                      <a:r>
                        <a:rPr lang="en-US"/>
                        <a:t>amygdala</a:t>
                      </a:r>
                    </a:p>
                  </a:txBody>
                  <a:tcPr marL="19050" marR="19050" marT="19050" marB="19050">
                    <a:lnL>
                      <a:noFill/>
                    </a:lnL>
                    <a:lnR>
                      <a:noFill/>
                    </a:lnR>
                    <a:lnT>
                      <a:noFill/>
                    </a:lnT>
                    <a:lnB>
                      <a:noFill/>
                    </a:lnB>
                    <a:solidFill>
                      <a:srgbClr val="F3F3E9"/>
                    </a:solidFill>
                  </a:tcPr>
                </a:tc>
                <a:tc>
                  <a:txBody>
                    <a:bodyPr/>
                    <a:lstStyle/>
                    <a:p>
                      <a:pPr algn="l"/>
                      <a:r>
                        <a:rPr lang="en-US">
                          <a:latin typeface="Verdana, Helvetica"/>
                        </a:rPr>
                        <a:t>depression</a:t>
                      </a:r>
                      <a:endParaRPr lang="en-US"/>
                    </a:p>
                  </a:txBody>
                  <a:tcPr marL="19050" marR="19050" marT="19050" marB="19050">
                    <a:lnL>
                      <a:noFill/>
                    </a:lnL>
                    <a:lnR>
                      <a:noFill/>
                    </a:lnR>
                    <a:lnT>
                      <a:noFill/>
                    </a:lnT>
                    <a:lnB>
                      <a:noFill/>
                    </a:lnB>
                    <a:solidFill>
                      <a:srgbClr val="F3F3E9"/>
                    </a:solidFill>
                  </a:tcPr>
                </a:tc>
              </a:tr>
              <a:tr h="384752">
                <a:tc>
                  <a:txBody>
                    <a:bodyPr/>
                    <a:lstStyle/>
                    <a:p>
                      <a:pPr algn="l">
                        <a:buFont typeface="Arial"/>
                        <a:buChar char="•"/>
                      </a:pPr>
                      <a:r>
                        <a:rPr lang="en-US" dirty="0"/>
                        <a:t>hippocampus</a:t>
                      </a:r>
                    </a:p>
                  </a:txBody>
                  <a:tcPr marL="19050" marR="19050" marT="19050" marB="19050">
                    <a:lnL>
                      <a:noFill/>
                    </a:lnL>
                    <a:lnR>
                      <a:noFill/>
                    </a:lnR>
                    <a:lnT>
                      <a:noFill/>
                    </a:lnT>
                    <a:lnB>
                      <a:noFill/>
                    </a:lnB>
                    <a:solidFill>
                      <a:srgbClr val="F3F3E9"/>
                    </a:solidFill>
                  </a:tcPr>
                </a:tc>
                <a:tc>
                  <a:txBody>
                    <a:bodyPr/>
                    <a:lstStyle/>
                    <a:p>
                      <a:pPr algn="l"/>
                      <a:r>
                        <a:rPr lang="en-US" dirty="0"/>
                        <a:t>Alzheimer's disease, mania</a:t>
                      </a:r>
                    </a:p>
                  </a:txBody>
                  <a:tcPr marL="19050" marR="19050" marT="19050" marB="19050">
                    <a:lnL>
                      <a:noFill/>
                    </a:lnL>
                    <a:lnR>
                      <a:noFill/>
                    </a:lnR>
                    <a:lnT>
                      <a:noFill/>
                    </a:lnT>
                    <a:lnB>
                      <a:noFill/>
                    </a:lnB>
                    <a:solidFill>
                      <a:srgbClr val="F3F3E9"/>
                    </a:solidFill>
                  </a:tcPr>
                </a:tc>
              </a:tr>
            </a:tbl>
          </a:graphicData>
        </a:graphic>
      </p:graphicFrame>
    </p:spTree>
    <p:extLst>
      <p:ext uri="{BB962C8B-B14F-4D97-AF65-F5344CB8AC3E}">
        <p14:creationId xmlns:p14="http://schemas.microsoft.com/office/powerpoint/2010/main" val="2436838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Serotonin Pathways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endParaRPr lang="en-US" dirty="0"/>
          </a:p>
        </p:txBody>
      </p:sp>
      <p:pic>
        <p:nvPicPr>
          <p:cNvPr id="6146" name="Picture 2" descr="C:\Users\ralowesie\Desktop\serotonin-pathways-n.jpg"/>
          <p:cNvPicPr>
            <a:picLocks noChangeAspect="1" noChangeArrowheads="1"/>
          </p:cNvPicPr>
          <p:nvPr/>
        </p:nvPicPr>
        <p:blipFill rotWithShape="1">
          <a:blip r:embed="rId2">
            <a:extLst>
              <a:ext uri="{28A0092B-C50C-407E-A947-70E740481C1C}">
                <a14:useLocalDpi xmlns:a14="http://schemas.microsoft.com/office/drawing/2010/main" val="0"/>
              </a:ext>
            </a:extLst>
          </a:blip>
          <a:srcRect t="17127" b="3682"/>
          <a:stretch/>
        </p:blipFill>
        <p:spPr bwMode="auto">
          <a:xfrm>
            <a:off x="457200" y="1600200"/>
            <a:ext cx="8229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81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Serotonin and Depression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endParaRPr lang="en-US" dirty="0"/>
          </a:p>
        </p:txBody>
      </p:sp>
      <p:pic>
        <p:nvPicPr>
          <p:cNvPr id="9218" name="Picture 2" descr="C:\Users\ralowesie\Desktop\serotonin-and-depression1-n.jpg"/>
          <p:cNvPicPr>
            <a:picLocks noChangeAspect="1" noChangeArrowheads="1"/>
          </p:cNvPicPr>
          <p:nvPr/>
        </p:nvPicPr>
        <p:blipFill rotWithShape="1">
          <a:blip r:embed="rId2">
            <a:extLst>
              <a:ext uri="{28A0092B-C50C-407E-A947-70E740481C1C}">
                <a14:useLocalDpi xmlns:a14="http://schemas.microsoft.com/office/drawing/2010/main" val="0"/>
              </a:ext>
            </a:extLst>
          </a:blip>
          <a:srcRect t="17531"/>
          <a:stretch/>
        </p:blipFill>
        <p:spPr bwMode="auto">
          <a:xfrm>
            <a:off x="457200" y="1600200"/>
            <a:ext cx="8153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300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Serotonin and Depression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Serotonin transmission – Caudal raphe nuclei and </a:t>
            </a:r>
            <a:r>
              <a:rPr lang="en-US" sz="2800" dirty="0" err="1" smtClean="0">
                <a:latin typeface="Tahoma" panose="020B0604030504040204" pitchFamily="34" charset="0"/>
                <a:ea typeface="Tahoma" panose="020B0604030504040204" pitchFamily="34" charset="0"/>
                <a:cs typeface="Tahoma" panose="020B0604030504040204" pitchFamily="34" charset="0"/>
              </a:rPr>
              <a:t>Rostal</a:t>
            </a:r>
            <a:r>
              <a:rPr lang="en-US" sz="2800" dirty="0" smtClean="0">
                <a:latin typeface="Tahoma" panose="020B0604030504040204" pitchFamily="34" charset="0"/>
                <a:ea typeface="Tahoma" panose="020B0604030504040204" pitchFamily="34" charset="0"/>
                <a:cs typeface="Tahoma" panose="020B0604030504040204" pitchFamily="34" charset="0"/>
              </a:rPr>
              <a:t> raphe nuclei is reduced in depression</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smtClean="0">
                <a:latin typeface="Tahoma" panose="020B0604030504040204" pitchFamily="34" charset="0"/>
                <a:ea typeface="Tahoma" panose="020B0604030504040204" pitchFamily="34" charset="0"/>
                <a:cs typeface="Tahoma" panose="020B0604030504040204" pitchFamily="34" charset="0"/>
              </a:rPr>
              <a:t>Increasing the levels of serotonin in these pathways, by reducing serotonin reuptake = treatment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983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GB" altLang="en-US" dirty="0">
                <a:latin typeface="Tahoma" panose="020B0604030504040204" pitchFamily="34" charset="0"/>
                <a:ea typeface="Tahoma" panose="020B0604030504040204" pitchFamily="34" charset="0"/>
                <a:cs typeface="Tahoma" panose="020B0604030504040204" pitchFamily="34" charset="0"/>
              </a:rPr>
              <a:t>Evolutionary Development</a:t>
            </a:r>
          </a:p>
        </p:txBody>
      </p:sp>
      <p:sp>
        <p:nvSpPr>
          <p:cNvPr id="89091" name="Rectangle 3"/>
          <p:cNvSpPr>
            <a:spLocks noGrp="1" noChangeArrowheads="1"/>
          </p:cNvSpPr>
          <p:nvPr>
            <p:ph type="body" idx="1"/>
          </p:nvPr>
        </p:nvSpPr>
        <p:spPr/>
        <p:txBody>
          <a:bodyPr/>
          <a:lstStyle/>
          <a:p>
            <a:pPr marL="0" indent="0">
              <a:lnSpc>
                <a:spcPct val="90000"/>
              </a:lnSpc>
              <a:buNone/>
            </a:pPr>
            <a:r>
              <a:rPr lang="en-US" altLang="en-US" sz="4000" dirty="0" smtClean="0">
                <a:latin typeface="Tahoma" panose="020B0604030504040204" pitchFamily="34" charset="0"/>
                <a:ea typeface="Tahoma" panose="020B0604030504040204" pitchFamily="34" charset="0"/>
                <a:cs typeface="Tahoma" panose="020B0604030504040204" pitchFamily="34" charset="0"/>
              </a:rPr>
              <a:t>	</a:t>
            </a:r>
            <a:r>
              <a:rPr lang="en-US" altLang="en-US" sz="2800" dirty="0" smtClean="0">
                <a:latin typeface="Tahoma" panose="020B0604030504040204" pitchFamily="34" charset="0"/>
                <a:ea typeface="Tahoma" panose="020B0604030504040204" pitchFamily="34" charset="0"/>
                <a:cs typeface="Tahoma" panose="020B0604030504040204" pitchFamily="34" charset="0"/>
              </a:rPr>
              <a:t>If </a:t>
            </a:r>
            <a:r>
              <a:rPr lang="en-US" altLang="en-US" sz="2800" dirty="0">
                <a:latin typeface="Tahoma" panose="020B0604030504040204" pitchFamily="34" charset="0"/>
                <a:ea typeface="Tahoma" panose="020B0604030504040204" pitchFamily="34" charset="0"/>
                <a:cs typeface="Tahoma" panose="020B0604030504040204" pitchFamily="34" charset="0"/>
              </a:rPr>
              <a:t>you examine the brain in an evolutionary perspective, this can help to understand the interlinks between form and function.  The brain can be divided anatomically and functionally into three basic components</a:t>
            </a:r>
            <a:r>
              <a:rPr lang="en-US" altLang="en-US" sz="4000" dirty="0">
                <a:latin typeface="Tahoma" panose="020B0604030504040204" pitchFamily="34" charset="0"/>
                <a:ea typeface="Tahoma" panose="020B0604030504040204" pitchFamily="34" charset="0"/>
                <a:cs typeface="Tahoma" panose="020B0604030504040204" pitchFamily="34" charset="0"/>
              </a:rPr>
              <a:t>.</a:t>
            </a:r>
          </a:p>
          <a:p>
            <a:pPr>
              <a:lnSpc>
                <a:spcPct val="90000"/>
              </a:lnSpc>
              <a:buFontTx/>
              <a:buNone/>
            </a:pPr>
            <a:endParaRPr lang="en-US" altLang="en-US"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8444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Serotonin and Schizophrenia</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endParaRPr lang="en-US" dirty="0"/>
          </a:p>
        </p:txBody>
      </p:sp>
      <p:pic>
        <p:nvPicPr>
          <p:cNvPr id="10242" name="Picture 2" descr="C:\Users\ralowesie\Desktop\serotonin-and-schizophrenia-n.jpg"/>
          <p:cNvPicPr>
            <a:picLocks noChangeAspect="1" noChangeArrowheads="1"/>
          </p:cNvPicPr>
          <p:nvPr/>
        </p:nvPicPr>
        <p:blipFill rotWithShape="1">
          <a:blip r:embed="rId2">
            <a:extLst>
              <a:ext uri="{28A0092B-C50C-407E-A947-70E740481C1C}">
                <a14:useLocalDpi xmlns:a14="http://schemas.microsoft.com/office/drawing/2010/main" val="0"/>
              </a:ext>
            </a:extLst>
          </a:blip>
          <a:srcRect t="17149"/>
          <a:stretch/>
        </p:blipFill>
        <p:spPr bwMode="auto">
          <a:xfrm>
            <a:off x="457200" y="1600200"/>
            <a:ext cx="8229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022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Serotonin in Schizophrenia</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Tahoma" panose="020B0604030504040204" pitchFamily="34" charset="0"/>
                <a:ea typeface="Tahoma" panose="020B0604030504040204" pitchFamily="34" charset="0"/>
                <a:cs typeface="Tahoma" panose="020B0604030504040204" pitchFamily="34" charset="0"/>
              </a:rPr>
              <a:t>Dorsal raphe nuclei – Substantia </a:t>
            </a:r>
            <a:r>
              <a:rPr lang="en-US" dirty="0" err="1" smtClean="0">
                <a:latin typeface="Tahoma" panose="020B0604030504040204" pitchFamily="34" charset="0"/>
                <a:ea typeface="Tahoma" panose="020B0604030504040204" pitchFamily="34" charset="0"/>
                <a:cs typeface="Tahoma" panose="020B0604030504040204" pitchFamily="34" charset="0"/>
              </a:rPr>
              <a:t>Nigra</a:t>
            </a:r>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err="1" smtClean="0">
                <a:latin typeface="Tahoma" panose="020B0604030504040204" pitchFamily="34" charset="0"/>
                <a:ea typeface="Tahoma" panose="020B0604030504040204" pitchFamily="34" charset="0"/>
                <a:cs typeface="Tahoma" panose="020B0604030504040204" pitchFamily="34" charset="0"/>
              </a:rPr>
              <a:t>Rostal</a:t>
            </a:r>
            <a:r>
              <a:rPr lang="en-US" dirty="0" smtClean="0">
                <a:latin typeface="Tahoma" panose="020B0604030504040204" pitchFamily="34" charset="0"/>
                <a:ea typeface="Tahoma" panose="020B0604030504040204" pitchFamily="34" charset="0"/>
                <a:cs typeface="Tahoma" panose="020B0604030504040204" pitchFamily="34" charset="0"/>
              </a:rPr>
              <a:t> raphe nuclei – cerebral cortex, limbic regions and basal ganglia</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The up-regulation of Serotonin pathways leads to the </a:t>
            </a:r>
            <a:r>
              <a:rPr lang="en-US" dirty="0" err="1" smtClean="0">
                <a:latin typeface="Tahoma" panose="020B0604030504040204" pitchFamily="34" charset="0"/>
                <a:ea typeface="Tahoma" panose="020B0604030504040204" pitchFamily="34" charset="0"/>
                <a:cs typeface="Tahoma" panose="020B0604030504040204" pitchFamily="34" charset="0"/>
              </a:rPr>
              <a:t>hypofunction</a:t>
            </a:r>
            <a:r>
              <a:rPr lang="en-US" dirty="0" smtClean="0">
                <a:latin typeface="Tahoma" panose="020B0604030504040204" pitchFamily="34" charset="0"/>
                <a:ea typeface="Tahoma" panose="020B0604030504040204" pitchFamily="34" charset="0"/>
                <a:cs typeface="Tahoma" panose="020B0604030504040204" pitchFamily="34" charset="0"/>
              </a:rPr>
              <a:t> dopamine pathways = negative symptoms</a:t>
            </a:r>
          </a:p>
          <a:p>
            <a:endParaRPr lang="en-US" dirty="0" smtClean="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The serotonergic nuclei in the brainstem that give rise to descending serotonergic axons remains unaffected in schizophrenia</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6114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792162"/>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Dopamine pathways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endParaRPr lang="en-US" dirty="0"/>
          </a:p>
        </p:txBody>
      </p:sp>
      <p:pic>
        <p:nvPicPr>
          <p:cNvPr id="5122" name="Picture 2" descr="C:\Users\ralowesie\Desktop\dopamine-pathways-n.jpg"/>
          <p:cNvPicPr>
            <a:picLocks noChangeAspect="1" noChangeArrowheads="1"/>
          </p:cNvPicPr>
          <p:nvPr/>
        </p:nvPicPr>
        <p:blipFill rotWithShape="1">
          <a:blip r:embed="rId2">
            <a:extLst>
              <a:ext uri="{28A0092B-C50C-407E-A947-70E740481C1C}">
                <a14:useLocalDpi xmlns:a14="http://schemas.microsoft.com/office/drawing/2010/main" val="0"/>
              </a:ext>
            </a:extLst>
          </a:blip>
          <a:srcRect l="2020" t="19708" r="2761" b="3793"/>
          <a:stretch/>
        </p:blipFill>
        <p:spPr bwMode="auto">
          <a:xfrm>
            <a:off x="457200" y="1143000"/>
            <a:ext cx="82296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767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Fast brain pathway&lt;/li&gt;&lt;/ul&gt;BROCA’S AREA&lt;br /&gt;&lt;ul&gt;&lt;li&gt;Motor movements of tongue&amp;laryn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88400" cy="659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8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C:\Users\ralowesie\Desktop\frontal-lobe-psychiatry-ppt-25-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905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Users\ralowesie\Desktop\frontal-lobe-psychiatry-ppt-26-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511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JK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391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1295400" y="982663"/>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50000"/>
              </a:spcBef>
              <a:buFontTx/>
              <a:buNone/>
            </a:pPr>
            <a:endParaRPr lang="en-GB" altLang="en-US">
              <a:solidFill>
                <a:schemeClr val="tx1"/>
              </a:solidFill>
              <a:latin typeface="Times New Roman" pitchFamily="18" charset="0"/>
            </a:endParaRPr>
          </a:p>
        </p:txBody>
      </p:sp>
    </p:spTree>
    <p:extLst>
      <p:ext uri="{BB962C8B-B14F-4D97-AF65-F5344CB8AC3E}">
        <p14:creationId xmlns:p14="http://schemas.microsoft.com/office/powerpoint/2010/main" val="278081513"/>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idx="4294967295"/>
          </p:nvPr>
        </p:nvSpPr>
        <p:spPr>
          <a:xfrm>
            <a:off x="381000" y="152400"/>
            <a:ext cx="8664575" cy="914400"/>
          </a:xfrm>
        </p:spPr>
        <p:txBody>
          <a:bodyPr>
            <a:normAutofit fontScale="90000"/>
          </a:bodyPr>
          <a:lstStyle/>
          <a:p>
            <a:pPr eaLnBrk="1" fontAlgn="auto" hangingPunct="1">
              <a:spcAft>
                <a:spcPts val="0"/>
              </a:spcAft>
              <a:defRPr/>
            </a:pPr>
            <a:r>
              <a:rPr lang="en-US" sz="2800" b="1" dirty="0" smtClean="0">
                <a:latin typeface="Tahoma" panose="020B0604030504040204" pitchFamily="34" charset="0"/>
                <a:ea typeface="Tahoma" panose="020B0604030504040204" pitchFamily="34" charset="0"/>
                <a:cs typeface="Tahoma" panose="020B0604030504040204" pitchFamily="34" charset="0"/>
              </a:rPr>
              <a:t>Depression may have systemic health consequences</a:t>
            </a:r>
          </a:p>
        </p:txBody>
      </p:sp>
      <p:sp>
        <p:nvSpPr>
          <p:cNvPr id="18435" name="Rectangle 3"/>
          <p:cNvSpPr>
            <a:spLocks noChangeArrowheads="1"/>
          </p:cNvSpPr>
          <p:nvPr/>
        </p:nvSpPr>
        <p:spPr bwMode="auto">
          <a:xfrm>
            <a:off x="552450" y="6329363"/>
            <a:ext cx="1841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nSpc>
                <a:spcPct val="80000"/>
              </a:lnSpc>
              <a:spcBef>
                <a:spcPct val="0"/>
              </a:spcBef>
              <a:buFontTx/>
              <a:buNone/>
            </a:pPr>
            <a:endParaRPr lang="en-US" altLang="en-US" sz="1400">
              <a:solidFill>
                <a:srgbClr val="FFCC00"/>
              </a:solidFill>
              <a:latin typeface="Arial Narrow" pitchFamily="34" charset="0"/>
            </a:endParaRPr>
          </a:p>
        </p:txBody>
      </p:sp>
      <p:pic>
        <p:nvPicPr>
          <p:cNvPr id="18436" name="Picture 4" descr="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0" y="1595438"/>
            <a:ext cx="81438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kidn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9825" y="2279650"/>
            <a:ext cx="935038"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br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 y="1647825"/>
            <a:ext cx="12001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black">
          <a:xfrm>
            <a:off x="196850" y="4240213"/>
            <a:ext cx="2370138"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4625" indent="-174625"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nSpc>
                <a:spcPct val="90000"/>
              </a:lnSpc>
              <a:spcBef>
                <a:spcPct val="50000"/>
              </a:spcBef>
              <a:buFontTx/>
              <a:buAutoNum type="arabicPeriod"/>
            </a:pPr>
            <a:r>
              <a:rPr lang="en-US" altLang="en-US" sz="1400" b="1">
                <a:solidFill>
                  <a:schemeClr val="tx1"/>
                </a:solidFill>
                <a:latin typeface="Arial" pitchFamily="34" charset="0"/>
              </a:rPr>
              <a:t>Hypothalamus stimulates the pituitary gland to release excessive ACTH, continuously driving the </a:t>
            </a:r>
            <a:br>
              <a:rPr lang="en-US" altLang="en-US" sz="1400" b="1">
                <a:solidFill>
                  <a:schemeClr val="tx1"/>
                </a:solidFill>
                <a:latin typeface="Arial" pitchFamily="34" charset="0"/>
              </a:rPr>
            </a:br>
            <a:r>
              <a:rPr lang="en-US" altLang="en-US" sz="1400" b="1">
                <a:solidFill>
                  <a:schemeClr val="tx1"/>
                </a:solidFill>
                <a:latin typeface="Arial" pitchFamily="34" charset="0"/>
              </a:rPr>
              <a:t>adrenal gland</a:t>
            </a:r>
          </a:p>
        </p:txBody>
      </p:sp>
      <p:sp>
        <p:nvSpPr>
          <p:cNvPr id="18440" name="Text Box 8"/>
          <p:cNvSpPr txBox="1">
            <a:spLocks noChangeArrowheads="1"/>
          </p:cNvSpPr>
          <p:nvPr/>
        </p:nvSpPr>
        <p:spPr bwMode="black">
          <a:xfrm>
            <a:off x="5756275" y="1873250"/>
            <a:ext cx="29543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4625" indent="-174625"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nSpc>
                <a:spcPct val="90000"/>
              </a:lnSpc>
              <a:spcBef>
                <a:spcPct val="0"/>
              </a:spcBef>
              <a:buFontTx/>
              <a:buNone/>
            </a:pPr>
            <a:r>
              <a:rPr lang="en-US" altLang="en-US" sz="1400" b="1">
                <a:solidFill>
                  <a:schemeClr val="tx1"/>
                </a:solidFill>
                <a:latin typeface="Arial" pitchFamily="34" charset="0"/>
              </a:rPr>
              <a:t>3. Increase in catecholamines can lead to myocardial ischemia,</a:t>
            </a:r>
          </a:p>
          <a:p>
            <a:pPr>
              <a:lnSpc>
                <a:spcPct val="90000"/>
              </a:lnSpc>
              <a:spcBef>
                <a:spcPct val="0"/>
              </a:spcBef>
              <a:buFontTx/>
              <a:buNone/>
            </a:pPr>
            <a:r>
              <a:rPr lang="en-US" altLang="en-US" sz="1400" b="1">
                <a:solidFill>
                  <a:schemeClr val="tx1"/>
                </a:solidFill>
                <a:latin typeface="Arial" pitchFamily="34" charset="0"/>
              </a:rPr>
              <a:t>	diminished heart rate variability, and can contribute to ventricular arrhythmias</a:t>
            </a:r>
          </a:p>
        </p:txBody>
      </p:sp>
      <p:sp>
        <p:nvSpPr>
          <p:cNvPr id="18441" name="Text Box 9"/>
          <p:cNvSpPr txBox="1">
            <a:spLocks noChangeArrowheads="1"/>
          </p:cNvSpPr>
          <p:nvPr/>
        </p:nvSpPr>
        <p:spPr bwMode="black">
          <a:xfrm>
            <a:off x="1835150" y="1558925"/>
            <a:ext cx="26177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4625" indent="-174625"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nSpc>
                <a:spcPct val="90000"/>
              </a:lnSpc>
              <a:spcBef>
                <a:spcPct val="0"/>
              </a:spcBef>
              <a:buFontTx/>
              <a:buNone/>
            </a:pPr>
            <a:r>
              <a:rPr lang="en-US" altLang="en-US" sz="1400" b="1" dirty="0">
                <a:solidFill>
                  <a:schemeClr val="tx1"/>
                </a:solidFill>
                <a:latin typeface="Arial" pitchFamily="34" charset="0"/>
              </a:rPr>
              <a:t>2. The adrenal gland releases excessive amounts of </a:t>
            </a:r>
            <a:r>
              <a:rPr lang="en-US" altLang="en-US" sz="1400" b="1" dirty="0" err="1">
                <a:solidFill>
                  <a:schemeClr val="tx1"/>
                </a:solidFill>
                <a:latin typeface="Arial" pitchFamily="34" charset="0"/>
              </a:rPr>
              <a:t>catecholamines</a:t>
            </a:r>
            <a:r>
              <a:rPr lang="en-US" altLang="en-US" sz="1400" b="1" dirty="0">
                <a:solidFill>
                  <a:schemeClr val="tx1"/>
                </a:solidFill>
                <a:latin typeface="Arial" pitchFamily="34" charset="0"/>
              </a:rPr>
              <a:t> and cortisol</a:t>
            </a:r>
          </a:p>
        </p:txBody>
      </p:sp>
      <p:sp>
        <p:nvSpPr>
          <p:cNvPr id="18442" name="Text Box 10"/>
          <p:cNvSpPr txBox="1">
            <a:spLocks noChangeArrowheads="1"/>
          </p:cNvSpPr>
          <p:nvPr/>
        </p:nvSpPr>
        <p:spPr bwMode="black">
          <a:xfrm>
            <a:off x="6297613" y="3146425"/>
            <a:ext cx="28463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4625" indent="-174625"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nSpc>
                <a:spcPct val="90000"/>
              </a:lnSpc>
              <a:spcBef>
                <a:spcPct val="0"/>
              </a:spcBef>
              <a:buFontTx/>
              <a:buNone/>
            </a:pPr>
            <a:r>
              <a:rPr lang="en-US" altLang="en-US" sz="1400" b="1">
                <a:solidFill>
                  <a:schemeClr val="tx1"/>
                </a:solidFill>
                <a:latin typeface="Arial" pitchFamily="34" charset="0"/>
              </a:rPr>
              <a:t>4. Increase in catecholamines causes platelet activation; increase in cytokines and interleukins may also contribute to atherosclerosis and eventual hypertension</a:t>
            </a:r>
          </a:p>
        </p:txBody>
      </p:sp>
      <p:pic>
        <p:nvPicPr>
          <p:cNvPr id="18443" name="Picture 11" descr="vess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8550" y="3387725"/>
            <a:ext cx="119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Freeform 12"/>
          <p:cNvSpPr>
            <a:spLocks/>
          </p:cNvSpPr>
          <p:nvPr/>
        </p:nvSpPr>
        <p:spPr bwMode="black">
          <a:xfrm>
            <a:off x="928688" y="2487613"/>
            <a:ext cx="1787525" cy="823912"/>
          </a:xfrm>
          <a:custGeom>
            <a:avLst/>
            <a:gdLst>
              <a:gd name="T0" fmla="*/ 2147483647 w 1267"/>
              <a:gd name="T1" fmla="*/ 0 h 519"/>
              <a:gd name="T2" fmla="*/ 2147483647 w 1267"/>
              <a:gd name="T3" fmla="*/ 2147483647 h 519"/>
              <a:gd name="T4" fmla="*/ 2147483647 w 1267"/>
              <a:gd name="T5" fmla="*/ 2147483647 h 519"/>
              <a:gd name="T6" fmla="*/ 2147483647 w 1267"/>
              <a:gd name="T7" fmla="*/ 2147483647 h 519"/>
              <a:gd name="T8" fmla="*/ 0 60000 65536"/>
              <a:gd name="T9" fmla="*/ 0 60000 65536"/>
              <a:gd name="T10" fmla="*/ 0 60000 65536"/>
              <a:gd name="T11" fmla="*/ 0 60000 65536"/>
              <a:gd name="T12" fmla="*/ 0 w 1267"/>
              <a:gd name="T13" fmla="*/ 0 h 519"/>
              <a:gd name="T14" fmla="*/ 1267 w 1267"/>
              <a:gd name="T15" fmla="*/ 519 h 519"/>
            </a:gdLst>
            <a:ahLst/>
            <a:cxnLst>
              <a:cxn ang="T8">
                <a:pos x="T0" y="T1"/>
              </a:cxn>
              <a:cxn ang="T9">
                <a:pos x="T2" y="T3"/>
              </a:cxn>
              <a:cxn ang="T10">
                <a:pos x="T4" y="T5"/>
              </a:cxn>
              <a:cxn ang="T11">
                <a:pos x="T6" y="T7"/>
              </a:cxn>
            </a:cxnLst>
            <a:rect l="T12" t="T13" r="T14" b="T15"/>
            <a:pathLst>
              <a:path w="1267" h="519">
                <a:moveTo>
                  <a:pt x="8" y="0"/>
                </a:moveTo>
                <a:cubicBezTo>
                  <a:pt x="22" y="69"/>
                  <a:pt x="0" y="336"/>
                  <a:pt x="94" y="415"/>
                </a:cubicBezTo>
                <a:cubicBezTo>
                  <a:pt x="188" y="494"/>
                  <a:pt x="377" y="519"/>
                  <a:pt x="573" y="474"/>
                </a:cubicBezTo>
                <a:cubicBezTo>
                  <a:pt x="769" y="429"/>
                  <a:pt x="1123" y="214"/>
                  <a:pt x="1267" y="146"/>
                </a:cubicBez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8445" name="Freeform 13"/>
          <p:cNvSpPr>
            <a:spLocks/>
          </p:cNvSpPr>
          <p:nvPr/>
        </p:nvSpPr>
        <p:spPr bwMode="black">
          <a:xfrm>
            <a:off x="2949575" y="2228850"/>
            <a:ext cx="1663700" cy="398463"/>
          </a:xfrm>
          <a:custGeom>
            <a:avLst/>
            <a:gdLst>
              <a:gd name="T0" fmla="*/ 0 w 1179"/>
              <a:gd name="T1" fmla="*/ 2147483647 h 251"/>
              <a:gd name="T2" fmla="*/ 2147483647 w 1179"/>
              <a:gd name="T3" fmla="*/ 2147483647 h 251"/>
              <a:gd name="T4" fmla="*/ 2147483647 w 1179"/>
              <a:gd name="T5" fmla="*/ 2147483647 h 251"/>
              <a:gd name="T6" fmla="*/ 0 60000 65536"/>
              <a:gd name="T7" fmla="*/ 0 60000 65536"/>
              <a:gd name="T8" fmla="*/ 0 60000 65536"/>
              <a:gd name="T9" fmla="*/ 0 w 1179"/>
              <a:gd name="T10" fmla="*/ 0 h 251"/>
              <a:gd name="T11" fmla="*/ 1179 w 1179"/>
              <a:gd name="T12" fmla="*/ 251 h 251"/>
            </a:gdLst>
            <a:ahLst/>
            <a:cxnLst>
              <a:cxn ang="T6">
                <a:pos x="T0" y="T1"/>
              </a:cxn>
              <a:cxn ang="T7">
                <a:pos x="T2" y="T3"/>
              </a:cxn>
              <a:cxn ang="T8">
                <a:pos x="T4" y="T5"/>
              </a:cxn>
            </a:cxnLst>
            <a:rect l="T9" t="T10" r="T11" b="T12"/>
            <a:pathLst>
              <a:path w="1179" h="251">
                <a:moveTo>
                  <a:pt x="0" y="251"/>
                </a:moveTo>
                <a:cubicBezTo>
                  <a:pt x="93" y="149"/>
                  <a:pt x="186" y="48"/>
                  <a:pt x="382" y="24"/>
                </a:cubicBezTo>
                <a:cubicBezTo>
                  <a:pt x="578" y="0"/>
                  <a:pt x="1046" y="92"/>
                  <a:pt x="1179" y="105"/>
                </a:cubicBezTo>
              </a:path>
            </a:pathLst>
          </a:custGeom>
          <a:noFill/>
          <a:ln w="2857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8446" name="Freeform 14"/>
          <p:cNvSpPr>
            <a:spLocks/>
          </p:cNvSpPr>
          <p:nvPr/>
        </p:nvSpPr>
        <p:spPr bwMode="black">
          <a:xfrm>
            <a:off x="2962275" y="2214563"/>
            <a:ext cx="2278063" cy="1177925"/>
          </a:xfrm>
          <a:custGeom>
            <a:avLst/>
            <a:gdLst>
              <a:gd name="T0" fmla="*/ 0 w 1615"/>
              <a:gd name="T1" fmla="*/ 2147483647 h 742"/>
              <a:gd name="T2" fmla="*/ 2147483647 w 1615"/>
              <a:gd name="T3" fmla="*/ 2147483647 h 742"/>
              <a:gd name="T4" fmla="*/ 2147483647 w 1615"/>
              <a:gd name="T5" fmla="*/ 2147483647 h 742"/>
              <a:gd name="T6" fmla="*/ 0 60000 65536"/>
              <a:gd name="T7" fmla="*/ 0 60000 65536"/>
              <a:gd name="T8" fmla="*/ 0 60000 65536"/>
              <a:gd name="T9" fmla="*/ 0 w 1615"/>
              <a:gd name="T10" fmla="*/ 0 h 742"/>
              <a:gd name="T11" fmla="*/ 1615 w 1615"/>
              <a:gd name="T12" fmla="*/ 742 h 742"/>
            </a:gdLst>
            <a:ahLst/>
            <a:cxnLst>
              <a:cxn ang="T6">
                <a:pos x="T0" y="T1"/>
              </a:cxn>
              <a:cxn ang="T7">
                <a:pos x="T2" y="T3"/>
              </a:cxn>
              <a:cxn ang="T8">
                <a:pos x="T4" y="T5"/>
              </a:cxn>
            </a:cxnLst>
            <a:rect l="T9" t="T10" r="T11" b="T12"/>
            <a:pathLst>
              <a:path w="1615" h="742">
                <a:moveTo>
                  <a:pt x="0" y="258"/>
                </a:moveTo>
                <a:cubicBezTo>
                  <a:pt x="65" y="221"/>
                  <a:pt x="97" y="58"/>
                  <a:pt x="386" y="29"/>
                </a:cubicBezTo>
                <a:cubicBezTo>
                  <a:pt x="675" y="0"/>
                  <a:pt x="1359" y="593"/>
                  <a:pt x="1615" y="742"/>
                </a:cubicBezTo>
              </a:path>
            </a:pathLst>
          </a:custGeom>
          <a:noFill/>
          <a:ln w="2857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8447" name="Freeform 15"/>
          <p:cNvSpPr>
            <a:spLocks/>
          </p:cNvSpPr>
          <p:nvPr/>
        </p:nvSpPr>
        <p:spPr bwMode="black">
          <a:xfrm>
            <a:off x="2955925" y="2578100"/>
            <a:ext cx="1168400" cy="1208088"/>
          </a:xfrm>
          <a:custGeom>
            <a:avLst/>
            <a:gdLst>
              <a:gd name="T0" fmla="*/ 0 w 828"/>
              <a:gd name="T1" fmla="*/ 2147483647 h 761"/>
              <a:gd name="T2" fmla="*/ 2147483647 w 828"/>
              <a:gd name="T3" fmla="*/ 2147483647 h 761"/>
              <a:gd name="T4" fmla="*/ 2147483647 w 828"/>
              <a:gd name="T5" fmla="*/ 2147483647 h 761"/>
              <a:gd name="T6" fmla="*/ 0 60000 65536"/>
              <a:gd name="T7" fmla="*/ 0 60000 65536"/>
              <a:gd name="T8" fmla="*/ 0 60000 65536"/>
              <a:gd name="T9" fmla="*/ 0 w 828"/>
              <a:gd name="T10" fmla="*/ 0 h 761"/>
              <a:gd name="T11" fmla="*/ 828 w 828"/>
              <a:gd name="T12" fmla="*/ 761 h 761"/>
            </a:gdLst>
            <a:ahLst/>
            <a:cxnLst>
              <a:cxn ang="T6">
                <a:pos x="T0" y="T1"/>
              </a:cxn>
              <a:cxn ang="T7">
                <a:pos x="T2" y="T3"/>
              </a:cxn>
              <a:cxn ang="T8">
                <a:pos x="T4" y="T5"/>
              </a:cxn>
            </a:cxnLst>
            <a:rect l="T9" t="T10" r="T11" b="T12"/>
            <a:pathLst>
              <a:path w="828" h="761">
                <a:moveTo>
                  <a:pt x="0" y="104"/>
                </a:moveTo>
                <a:cubicBezTo>
                  <a:pt x="86" y="105"/>
                  <a:pt x="378" y="0"/>
                  <a:pt x="516" y="109"/>
                </a:cubicBezTo>
                <a:cubicBezTo>
                  <a:pt x="654" y="218"/>
                  <a:pt x="763" y="625"/>
                  <a:pt x="828" y="761"/>
                </a:cubicBezTo>
              </a:path>
            </a:pathLst>
          </a:custGeom>
          <a:noFill/>
          <a:ln w="28575">
            <a:solidFill>
              <a:srgbClr val="00FF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8448" name="Oval 16"/>
          <p:cNvSpPr>
            <a:spLocks noChangeArrowheads="1"/>
          </p:cNvSpPr>
          <p:nvPr/>
        </p:nvSpPr>
        <p:spPr bwMode="black">
          <a:xfrm>
            <a:off x="4037013" y="3906838"/>
            <a:ext cx="114300" cy="88900"/>
          </a:xfrm>
          <a:prstGeom prst="ellipse">
            <a:avLst/>
          </a:prstGeom>
          <a:gradFill rotWithShape="0">
            <a:gsLst>
              <a:gs pos="0">
                <a:srgbClr val="E41202"/>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en-US" altLang="en-US">
              <a:solidFill>
                <a:schemeClr val="tx1"/>
              </a:solidFill>
              <a:latin typeface="Arial" pitchFamily="34" charset="0"/>
            </a:endParaRPr>
          </a:p>
        </p:txBody>
      </p:sp>
      <p:sp>
        <p:nvSpPr>
          <p:cNvPr id="18449" name="Oval 17"/>
          <p:cNvSpPr>
            <a:spLocks noChangeArrowheads="1"/>
          </p:cNvSpPr>
          <p:nvPr/>
        </p:nvSpPr>
        <p:spPr bwMode="black">
          <a:xfrm>
            <a:off x="4171950" y="4059238"/>
            <a:ext cx="114300" cy="88900"/>
          </a:xfrm>
          <a:prstGeom prst="ellipse">
            <a:avLst/>
          </a:prstGeom>
          <a:gradFill rotWithShape="0">
            <a:gsLst>
              <a:gs pos="0">
                <a:srgbClr val="E41202"/>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en-US" altLang="en-US">
              <a:solidFill>
                <a:schemeClr val="tx1"/>
              </a:solidFill>
              <a:latin typeface="Arial" pitchFamily="34" charset="0"/>
            </a:endParaRPr>
          </a:p>
        </p:txBody>
      </p:sp>
      <p:sp>
        <p:nvSpPr>
          <p:cNvPr id="18450" name="Oval 18"/>
          <p:cNvSpPr>
            <a:spLocks noChangeArrowheads="1"/>
          </p:cNvSpPr>
          <p:nvPr/>
        </p:nvSpPr>
        <p:spPr bwMode="black">
          <a:xfrm>
            <a:off x="3995738" y="4057650"/>
            <a:ext cx="114300" cy="88900"/>
          </a:xfrm>
          <a:prstGeom prst="ellipse">
            <a:avLst/>
          </a:prstGeom>
          <a:gradFill rotWithShape="0">
            <a:gsLst>
              <a:gs pos="0">
                <a:srgbClr val="E41202"/>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en-US" altLang="en-US">
              <a:solidFill>
                <a:schemeClr val="tx1"/>
              </a:solidFill>
              <a:latin typeface="Arial" pitchFamily="34" charset="0"/>
            </a:endParaRPr>
          </a:p>
        </p:txBody>
      </p:sp>
      <p:sp>
        <p:nvSpPr>
          <p:cNvPr id="18451" name="Oval 19"/>
          <p:cNvSpPr>
            <a:spLocks noChangeArrowheads="1"/>
          </p:cNvSpPr>
          <p:nvPr/>
        </p:nvSpPr>
        <p:spPr bwMode="black">
          <a:xfrm>
            <a:off x="4124325" y="4194175"/>
            <a:ext cx="114300" cy="88900"/>
          </a:xfrm>
          <a:prstGeom prst="ellipse">
            <a:avLst/>
          </a:prstGeom>
          <a:gradFill rotWithShape="0">
            <a:gsLst>
              <a:gs pos="0">
                <a:srgbClr val="E41202"/>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en-US" altLang="en-US">
              <a:solidFill>
                <a:schemeClr val="tx1"/>
              </a:solidFill>
              <a:latin typeface="Arial" pitchFamily="34" charset="0"/>
            </a:endParaRPr>
          </a:p>
        </p:txBody>
      </p:sp>
      <p:sp>
        <p:nvSpPr>
          <p:cNvPr id="18452" name="Oval 20"/>
          <p:cNvSpPr>
            <a:spLocks noChangeArrowheads="1"/>
          </p:cNvSpPr>
          <p:nvPr/>
        </p:nvSpPr>
        <p:spPr bwMode="black">
          <a:xfrm>
            <a:off x="4210050" y="3894138"/>
            <a:ext cx="114300" cy="88900"/>
          </a:xfrm>
          <a:prstGeom prst="ellipse">
            <a:avLst/>
          </a:prstGeom>
          <a:gradFill rotWithShape="0">
            <a:gsLst>
              <a:gs pos="0">
                <a:srgbClr val="E41202"/>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en-US" altLang="en-US">
              <a:solidFill>
                <a:schemeClr val="tx1"/>
              </a:solidFill>
              <a:latin typeface="Arial" pitchFamily="34" charset="0"/>
            </a:endParaRPr>
          </a:p>
        </p:txBody>
      </p:sp>
      <p:sp>
        <p:nvSpPr>
          <p:cNvPr id="18453" name="Oval 21"/>
          <p:cNvSpPr>
            <a:spLocks noChangeArrowheads="1"/>
          </p:cNvSpPr>
          <p:nvPr/>
        </p:nvSpPr>
        <p:spPr bwMode="black">
          <a:xfrm>
            <a:off x="4338638" y="4022725"/>
            <a:ext cx="114300" cy="88900"/>
          </a:xfrm>
          <a:prstGeom prst="ellipse">
            <a:avLst/>
          </a:prstGeom>
          <a:gradFill rotWithShape="0">
            <a:gsLst>
              <a:gs pos="0">
                <a:srgbClr val="E41202"/>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en-US" altLang="en-US">
              <a:solidFill>
                <a:schemeClr val="tx1"/>
              </a:solidFill>
              <a:latin typeface="Arial" pitchFamily="34" charset="0"/>
            </a:endParaRPr>
          </a:p>
        </p:txBody>
      </p:sp>
      <p:sp>
        <p:nvSpPr>
          <p:cNvPr id="18454" name="Oval 22"/>
          <p:cNvSpPr>
            <a:spLocks noChangeArrowheads="1"/>
          </p:cNvSpPr>
          <p:nvPr/>
        </p:nvSpPr>
        <p:spPr bwMode="black">
          <a:xfrm>
            <a:off x="4279900" y="4168775"/>
            <a:ext cx="114300" cy="88900"/>
          </a:xfrm>
          <a:prstGeom prst="ellipse">
            <a:avLst/>
          </a:prstGeom>
          <a:gradFill rotWithShape="0">
            <a:gsLst>
              <a:gs pos="0">
                <a:srgbClr val="E41202"/>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en-US" altLang="en-US">
              <a:solidFill>
                <a:schemeClr val="tx1"/>
              </a:solidFill>
              <a:latin typeface="Arial" pitchFamily="34" charset="0"/>
            </a:endParaRPr>
          </a:p>
        </p:txBody>
      </p:sp>
      <p:sp>
        <p:nvSpPr>
          <p:cNvPr id="18455" name="Freeform 23"/>
          <p:cNvSpPr>
            <a:spLocks/>
          </p:cNvSpPr>
          <p:nvPr/>
        </p:nvSpPr>
        <p:spPr bwMode="black">
          <a:xfrm>
            <a:off x="3106738" y="2586038"/>
            <a:ext cx="1952625" cy="862012"/>
          </a:xfrm>
          <a:custGeom>
            <a:avLst/>
            <a:gdLst>
              <a:gd name="T0" fmla="*/ 0 w 1383"/>
              <a:gd name="T1" fmla="*/ 2147483647 h 543"/>
              <a:gd name="T2" fmla="*/ 2147483647 w 1383"/>
              <a:gd name="T3" fmla="*/ 2147483647 h 543"/>
              <a:gd name="T4" fmla="*/ 2147483647 w 1383"/>
              <a:gd name="T5" fmla="*/ 2147483647 h 543"/>
              <a:gd name="T6" fmla="*/ 0 60000 65536"/>
              <a:gd name="T7" fmla="*/ 0 60000 65536"/>
              <a:gd name="T8" fmla="*/ 0 60000 65536"/>
              <a:gd name="T9" fmla="*/ 0 w 1383"/>
              <a:gd name="T10" fmla="*/ 0 h 543"/>
              <a:gd name="T11" fmla="*/ 1383 w 1383"/>
              <a:gd name="T12" fmla="*/ 543 h 543"/>
            </a:gdLst>
            <a:ahLst/>
            <a:cxnLst>
              <a:cxn ang="T6">
                <a:pos x="T0" y="T1"/>
              </a:cxn>
              <a:cxn ang="T7">
                <a:pos x="T2" y="T3"/>
              </a:cxn>
              <a:cxn ang="T8">
                <a:pos x="T4" y="T5"/>
              </a:cxn>
            </a:cxnLst>
            <a:rect l="T9" t="T10" r="T11" b="T12"/>
            <a:pathLst>
              <a:path w="1383" h="543">
                <a:moveTo>
                  <a:pt x="0" y="90"/>
                </a:moveTo>
                <a:cubicBezTo>
                  <a:pt x="95" y="93"/>
                  <a:pt x="349" y="0"/>
                  <a:pt x="570" y="106"/>
                </a:cubicBezTo>
                <a:cubicBezTo>
                  <a:pt x="791" y="212"/>
                  <a:pt x="1214" y="452"/>
                  <a:pt x="1383" y="543"/>
                </a:cubicBezTo>
              </a:path>
            </a:pathLst>
          </a:custGeom>
          <a:noFill/>
          <a:ln w="28575">
            <a:solidFill>
              <a:srgbClr val="00FF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a:p>
        </p:txBody>
      </p:sp>
      <p:sp>
        <p:nvSpPr>
          <p:cNvPr id="18456" name="Text Box 24"/>
          <p:cNvSpPr txBox="1">
            <a:spLocks noChangeArrowheads="1"/>
          </p:cNvSpPr>
          <p:nvPr/>
        </p:nvSpPr>
        <p:spPr bwMode="black">
          <a:xfrm>
            <a:off x="3344863" y="4568825"/>
            <a:ext cx="30162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4625" indent="-174625"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nSpc>
                <a:spcPct val="90000"/>
              </a:lnSpc>
              <a:spcBef>
                <a:spcPct val="0"/>
              </a:spcBef>
              <a:buFontTx/>
              <a:buNone/>
            </a:pPr>
            <a:r>
              <a:rPr lang="en-US" altLang="en-US" sz="1400" b="1">
                <a:solidFill>
                  <a:schemeClr val="tx1"/>
                </a:solidFill>
                <a:latin typeface="Arial" pitchFamily="34" charset="0"/>
              </a:rPr>
              <a:t>5. Cortisol antagonizes insulin and contributes to dyslipidemia, type 2 diabetes, and obesity; increases in cortisol also suppress the immune system</a:t>
            </a:r>
          </a:p>
        </p:txBody>
      </p:sp>
      <p:sp>
        <p:nvSpPr>
          <p:cNvPr id="18457" name="Text Box 25"/>
          <p:cNvSpPr txBox="1">
            <a:spLocks noChangeArrowheads="1"/>
          </p:cNvSpPr>
          <p:nvPr/>
        </p:nvSpPr>
        <p:spPr bwMode="black">
          <a:xfrm>
            <a:off x="1212850" y="2979738"/>
            <a:ext cx="4937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spcBef>
                <a:spcPct val="50000"/>
              </a:spcBef>
              <a:buFontTx/>
              <a:buNone/>
            </a:pPr>
            <a:r>
              <a:rPr lang="en-US" altLang="en-US" sz="1400" b="1">
                <a:solidFill>
                  <a:schemeClr val="folHlink"/>
                </a:solidFill>
                <a:latin typeface="Arial" pitchFamily="34" charset="0"/>
              </a:rPr>
              <a:t>ACTH</a:t>
            </a:r>
            <a:endParaRPr lang="en-US" altLang="en-US" sz="1400" b="1">
              <a:solidFill>
                <a:schemeClr val="tx1"/>
              </a:solidFill>
              <a:latin typeface="Arial" pitchFamily="34" charset="0"/>
            </a:endParaRPr>
          </a:p>
        </p:txBody>
      </p:sp>
      <p:sp>
        <p:nvSpPr>
          <p:cNvPr id="18458" name="Rectangle 26"/>
          <p:cNvSpPr>
            <a:spLocks noChangeArrowheads="1"/>
          </p:cNvSpPr>
          <p:nvPr/>
        </p:nvSpPr>
        <p:spPr bwMode="auto">
          <a:xfrm>
            <a:off x="290513" y="6265863"/>
            <a:ext cx="83216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001">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lnSpc>
                <a:spcPct val="85000"/>
              </a:lnSpc>
              <a:spcBef>
                <a:spcPct val="0"/>
              </a:spcBef>
              <a:buFontTx/>
              <a:buNone/>
            </a:pPr>
            <a:r>
              <a:rPr lang="en-US" altLang="en-US" sz="1000">
                <a:solidFill>
                  <a:schemeClr val="tx1"/>
                </a:solidFill>
                <a:latin typeface="Arial" pitchFamily="34" charset="0"/>
              </a:rPr>
              <a:t>Adapted from: </a:t>
            </a:r>
            <a:r>
              <a:rPr lang="en-US" altLang="en-US" sz="1000">
                <a:solidFill>
                  <a:schemeClr val="tx1"/>
                </a:solidFill>
                <a:latin typeface="Arial" pitchFamily="34" charset="0"/>
                <a:hlinkClick r:id="rId7" action="ppaction://hlinkfile"/>
              </a:rPr>
              <a:t>Musselman DL, et al. </a:t>
            </a:r>
            <a:r>
              <a:rPr lang="en-US" altLang="en-US" sz="1000" i="1">
                <a:solidFill>
                  <a:schemeClr val="tx1"/>
                </a:solidFill>
                <a:latin typeface="Arial" pitchFamily="34" charset="0"/>
                <a:hlinkClick r:id="rId7" action="ppaction://hlinkfile"/>
              </a:rPr>
              <a:t>Arch Gen Psychiatry.</a:t>
            </a:r>
            <a:r>
              <a:rPr lang="en-US" altLang="en-US" sz="1000">
                <a:solidFill>
                  <a:schemeClr val="tx1"/>
                </a:solidFill>
                <a:latin typeface="Arial" pitchFamily="34" charset="0"/>
                <a:hlinkClick r:id="rId7" action="ppaction://hlinkfile"/>
              </a:rPr>
              <a:t> 1998;55(7):580-592.</a:t>
            </a:r>
            <a:endParaRPr lang="en-US" altLang="en-US" sz="1000">
              <a:solidFill>
                <a:schemeClr val="tx1"/>
              </a:solidFill>
              <a:latin typeface="Arial" pitchFamily="34" charset="0"/>
            </a:endParaRPr>
          </a:p>
        </p:txBody>
      </p:sp>
    </p:spTree>
    <p:extLst>
      <p:ext uri="{BB962C8B-B14F-4D97-AF65-F5344CB8AC3E}">
        <p14:creationId xmlns:p14="http://schemas.microsoft.com/office/powerpoint/2010/main" val="38884730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auto">
          <a:xfrm>
            <a:off x="4191000" y="1524000"/>
            <a:ext cx="1219200" cy="121920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en-US" altLang="en-US" sz="1800">
              <a:solidFill>
                <a:schemeClr val="tx1"/>
              </a:solidFill>
              <a:latin typeface="Arial" pitchFamily="34" charset="0"/>
            </a:endParaRPr>
          </a:p>
        </p:txBody>
      </p:sp>
      <p:sp>
        <p:nvSpPr>
          <p:cNvPr id="281603" name="Rectangle 3"/>
          <p:cNvSpPr>
            <a:spLocks noGrp="1" noChangeArrowheads="1"/>
          </p:cNvSpPr>
          <p:nvPr>
            <p:ph type="title"/>
          </p:nvPr>
        </p:nvSpPr>
        <p:spPr>
          <a:xfrm>
            <a:off x="304800" y="152400"/>
            <a:ext cx="8382000" cy="914400"/>
          </a:xfrm>
        </p:spPr>
        <p:txBody>
          <a:bodyPr/>
          <a:lstStyle/>
          <a:p>
            <a:pPr eaLnBrk="1" fontAlgn="auto" hangingPunct="1">
              <a:spcAft>
                <a:spcPts val="0"/>
              </a:spcAft>
              <a:defRPr/>
            </a:pPr>
            <a:r>
              <a:rPr lang="en-GB" sz="3200" b="1" dirty="0" smtClean="0">
                <a:latin typeface="Tahoma" panose="020B0604030504040204" pitchFamily="34" charset="0"/>
                <a:ea typeface="Tahoma" panose="020B0604030504040204" pitchFamily="34" charset="0"/>
                <a:cs typeface="Tahoma" panose="020B0604030504040204" pitchFamily="34" charset="0"/>
              </a:rPr>
              <a:t>Normal Stress Response: HPA Axis</a:t>
            </a:r>
          </a:p>
        </p:txBody>
      </p:sp>
      <p:sp>
        <p:nvSpPr>
          <p:cNvPr id="20484" name="Line 4"/>
          <p:cNvSpPr>
            <a:spLocks noChangeShapeType="1"/>
          </p:cNvSpPr>
          <p:nvPr/>
        </p:nvSpPr>
        <p:spPr bwMode="auto">
          <a:xfrm flipH="1">
            <a:off x="7620000" y="4191000"/>
            <a:ext cx="1524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cxnSp>
        <p:nvCxnSpPr>
          <p:cNvPr id="20485" name="AutoShape 5"/>
          <p:cNvCxnSpPr>
            <a:cxnSpLocks noChangeShapeType="1"/>
            <a:stCxn id="20484" idx="1"/>
          </p:cNvCxnSpPr>
          <p:nvPr/>
        </p:nvCxnSpPr>
        <p:spPr bwMode="auto">
          <a:xfrm rot="5400000" flipH="1" flipV="1">
            <a:off x="7087394" y="4571206"/>
            <a:ext cx="1066800" cy="1588"/>
          </a:xfrm>
          <a:prstGeom prst="curvedConnector5">
            <a:avLst>
              <a:gd name="adj1" fmla="val -21431"/>
              <a:gd name="adj2" fmla="val -14400000"/>
              <a:gd name="adj3" fmla="val 92856"/>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1606" name="Text Box 6"/>
          <p:cNvSpPr txBox="1">
            <a:spLocks noChangeArrowheads="1"/>
          </p:cNvSpPr>
          <p:nvPr/>
        </p:nvSpPr>
        <p:spPr bwMode="auto">
          <a:xfrm>
            <a:off x="6934200" y="3200400"/>
            <a:ext cx="1828800" cy="64135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atin typeface="Arial" charset="0"/>
                <a:cs typeface="Arial" charset="0"/>
              </a:rPr>
              <a:t>ACTH released from pituitary</a:t>
            </a:r>
          </a:p>
        </p:txBody>
      </p:sp>
      <p:sp>
        <p:nvSpPr>
          <p:cNvPr id="281607" name="Text Box 7"/>
          <p:cNvSpPr txBox="1">
            <a:spLocks noChangeArrowheads="1"/>
          </p:cNvSpPr>
          <p:nvPr/>
        </p:nvSpPr>
        <p:spPr bwMode="auto">
          <a:xfrm>
            <a:off x="3505200" y="5029200"/>
            <a:ext cx="2971800" cy="64135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atin typeface="Arial" charset="0"/>
                <a:cs typeface="Arial" charset="0"/>
              </a:rPr>
              <a:t>Glucocorticoids released from adrenal cortex </a:t>
            </a:r>
          </a:p>
        </p:txBody>
      </p:sp>
      <p:cxnSp>
        <p:nvCxnSpPr>
          <p:cNvPr id="20488" name="AutoShape 8"/>
          <p:cNvCxnSpPr>
            <a:cxnSpLocks noChangeShapeType="1"/>
          </p:cNvCxnSpPr>
          <p:nvPr/>
        </p:nvCxnSpPr>
        <p:spPr bwMode="auto">
          <a:xfrm rot="16200000" flipH="1">
            <a:off x="3200400" y="5486400"/>
            <a:ext cx="1588" cy="1588"/>
          </a:xfrm>
          <a:prstGeom prst="curvedConnector3">
            <a:avLst>
              <a:gd name="adj1" fmla="val 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1609" name="AutoShape 9"/>
          <p:cNvSpPr>
            <a:spLocks noChangeArrowheads="1"/>
          </p:cNvSpPr>
          <p:nvPr/>
        </p:nvSpPr>
        <p:spPr bwMode="auto">
          <a:xfrm rot="10800000">
            <a:off x="6705600" y="4114800"/>
            <a:ext cx="838200" cy="1371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cs typeface="Arial" charset="0"/>
            </a:endParaRPr>
          </a:p>
        </p:txBody>
      </p:sp>
      <p:sp>
        <p:nvSpPr>
          <p:cNvPr id="281610" name="AutoShape 10"/>
          <p:cNvSpPr>
            <a:spLocks noChangeArrowheads="1"/>
          </p:cNvSpPr>
          <p:nvPr/>
        </p:nvSpPr>
        <p:spPr bwMode="auto">
          <a:xfrm rot="-5194534">
            <a:off x="2286000" y="4419600"/>
            <a:ext cx="914400" cy="1219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cs typeface="Arial" charset="0"/>
            </a:endParaRPr>
          </a:p>
        </p:txBody>
      </p:sp>
      <p:sp>
        <p:nvSpPr>
          <p:cNvPr id="281611" name="Text Box 11"/>
          <p:cNvSpPr txBox="1">
            <a:spLocks noChangeArrowheads="1"/>
          </p:cNvSpPr>
          <p:nvPr/>
        </p:nvSpPr>
        <p:spPr bwMode="auto">
          <a:xfrm>
            <a:off x="1219200" y="3200400"/>
            <a:ext cx="2743200" cy="915988"/>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atin typeface="Arial" charset="0"/>
                <a:cs typeface="Arial" charset="0"/>
              </a:rPr>
              <a:t>Glucocorticoids provide negative feedback to hypothalamus</a:t>
            </a:r>
          </a:p>
        </p:txBody>
      </p:sp>
      <p:sp>
        <p:nvSpPr>
          <p:cNvPr id="281612" name="AutoShape 12"/>
          <p:cNvSpPr>
            <a:spLocks noChangeArrowheads="1"/>
          </p:cNvSpPr>
          <p:nvPr/>
        </p:nvSpPr>
        <p:spPr bwMode="auto">
          <a:xfrm>
            <a:off x="2438400" y="1752600"/>
            <a:ext cx="838200" cy="1219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cs typeface="Arial" charset="0"/>
            </a:endParaRPr>
          </a:p>
        </p:txBody>
      </p:sp>
      <p:sp>
        <p:nvSpPr>
          <p:cNvPr id="281613" name="Text Box 13"/>
          <p:cNvSpPr txBox="1">
            <a:spLocks noChangeArrowheads="1"/>
          </p:cNvSpPr>
          <p:nvPr/>
        </p:nvSpPr>
        <p:spPr bwMode="auto">
          <a:xfrm>
            <a:off x="3733800" y="1752600"/>
            <a:ext cx="2286000" cy="64135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atin typeface="Arial" charset="0"/>
                <a:cs typeface="Arial" charset="0"/>
              </a:rPr>
              <a:t>CRF released from hypothalamus </a:t>
            </a:r>
          </a:p>
        </p:txBody>
      </p:sp>
      <p:sp>
        <p:nvSpPr>
          <p:cNvPr id="281614" name="AutoShape 14"/>
          <p:cNvSpPr>
            <a:spLocks noChangeArrowheads="1"/>
          </p:cNvSpPr>
          <p:nvPr/>
        </p:nvSpPr>
        <p:spPr bwMode="auto">
          <a:xfrm rot="5400000">
            <a:off x="6543675" y="1743075"/>
            <a:ext cx="990600" cy="97155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cs typeface="Arial" charset="0"/>
            </a:endParaRPr>
          </a:p>
        </p:txBody>
      </p:sp>
      <p:sp>
        <p:nvSpPr>
          <p:cNvPr id="281615" name="AutoShape 15"/>
          <p:cNvSpPr>
            <a:spLocks noChangeArrowheads="1"/>
          </p:cNvSpPr>
          <p:nvPr/>
        </p:nvSpPr>
        <p:spPr bwMode="auto">
          <a:xfrm rot="1572683">
            <a:off x="3208338" y="1255713"/>
            <a:ext cx="533400" cy="304800"/>
          </a:xfrm>
          <a:prstGeom prst="rightArrow">
            <a:avLst>
              <a:gd name="adj1" fmla="val 50000"/>
              <a:gd name="adj2" fmla="val 43750"/>
            </a:avLst>
          </a:pr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cs typeface="Arial" charset="0"/>
            </a:endParaRPr>
          </a:p>
        </p:txBody>
      </p:sp>
      <p:sp>
        <p:nvSpPr>
          <p:cNvPr id="281616" name="Text Box 16"/>
          <p:cNvSpPr txBox="1">
            <a:spLocks noChangeArrowheads="1"/>
          </p:cNvSpPr>
          <p:nvPr/>
        </p:nvSpPr>
        <p:spPr bwMode="auto">
          <a:xfrm>
            <a:off x="1905000" y="1066800"/>
            <a:ext cx="1143000" cy="366713"/>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a:latin typeface="Arial" charset="0"/>
                <a:cs typeface="Arial" charset="0"/>
              </a:rPr>
              <a:t>Stressor</a:t>
            </a:r>
          </a:p>
        </p:txBody>
      </p:sp>
      <p:sp>
        <p:nvSpPr>
          <p:cNvPr id="20497" name="Line 17"/>
          <p:cNvSpPr>
            <a:spLocks noChangeShapeType="1"/>
          </p:cNvSpPr>
          <p:nvPr/>
        </p:nvSpPr>
        <p:spPr bwMode="auto">
          <a:xfrm>
            <a:off x="4419600" y="1676400"/>
            <a:ext cx="838200" cy="914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extLst>
      <p:ext uri="{BB962C8B-B14F-4D97-AF65-F5344CB8AC3E}">
        <p14:creationId xmlns:p14="http://schemas.microsoft.com/office/powerpoint/2010/main" val="3425670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Rectangle 4"/>
          <p:cNvSpPr>
            <a:spLocks noChangeArrowheads="1"/>
          </p:cNvSpPr>
          <p:nvPr/>
        </p:nvSpPr>
        <p:spPr bwMode="auto">
          <a:xfrm>
            <a:off x="457200" y="86787"/>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3200" dirty="0">
                <a:latin typeface="Tahoma" panose="020B0604030504040204" pitchFamily="34" charset="0"/>
                <a:ea typeface="Tahoma" panose="020B0604030504040204" pitchFamily="34" charset="0"/>
                <a:cs typeface="Tahoma" panose="020B0604030504040204" pitchFamily="34" charset="0"/>
              </a:rPr>
              <a:t>Stress sensitization and Brain Atrophy</a:t>
            </a:r>
          </a:p>
        </p:txBody>
      </p:sp>
      <p:sp>
        <p:nvSpPr>
          <p:cNvPr id="21507" name="Line 5"/>
          <p:cNvSpPr>
            <a:spLocks noChangeShapeType="1"/>
          </p:cNvSpPr>
          <p:nvPr/>
        </p:nvSpPr>
        <p:spPr bwMode="auto">
          <a:xfrm flipH="1">
            <a:off x="7620000" y="4191000"/>
            <a:ext cx="1524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cxnSp>
        <p:nvCxnSpPr>
          <p:cNvPr id="21508" name="AutoShape 6"/>
          <p:cNvCxnSpPr>
            <a:cxnSpLocks noChangeShapeType="1"/>
            <a:stCxn id="21507" idx="1"/>
          </p:cNvCxnSpPr>
          <p:nvPr/>
        </p:nvCxnSpPr>
        <p:spPr bwMode="auto">
          <a:xfrm rot="5400000" flipH="1" flipV="1">
            <a:off x="7087394" y="4571206"/>
            <a:ext cx="1066800" cy="1588"/>
          </a:xfrm>
          <a:prstGeom prst="curvedConnector5">
            <a:avLst>
              <a:gd name="adj1" fmla="val -21431"/>
              <a:gd name="adj2" fmla="val -14400000"/>
              <a:gd name="adj3" fmla="val 92856"/>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631" name="Text Box 7"/>
          <p:cNvSpPr txBox="1">
            <a:spLocks noChangeArrowheads="1"/>
          </p:cNvSpPr>
          <p:nvPr/>
        </p:nvSpPr>
        <p:spPr bwMode="auto">
          <a:xfrm>
            <a:off x="6934200" y="3200400"/>
            <a:ext cx="1828800" cy="64135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atin typeface="Arial" charset="0"/>
                <a:cs typeface="Arial" charset="0"/>
              </a:rPr>
              <a:t>Hippocampal Atrophy</a:t>
            </a:r>
          </a:p>
        </p:txBody>
      </p:sp>
      <p:cxnSp>
        <p:nvCxnSpPr>
          <p:cNvPr id="21510" name="AutoShape 8"/>
          <p:cNvCxnSpPr>
            <a:cxnSpLocks noChangeShapeType="1"/>
          </p:cNvCxnSpPr>
          <p:nvPr/>
        </p:nvCxnSpPr>
        <p:spPr bwMode="auto">
          <a:xfrm rot="16200000" flipH="1">
            <a:off x="3200400" y="5486400"/>
            <a:ext cx="1588" cy="1588"/>
          </a:xfrm>
          <a:prstGeom prst="curvedConnector3">
            <a:avLst>
              <a:gd name="adj1" fmla="val 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633" name="Text Box 9"/>
          <p:cNvSpPr txBox="1">
            <a:spLocks noChangeArrowheads="1"/>
          </p:cNvSpPr>
          <p:nvPr/>
        </p:nvSpPr>
        <p:spPr bwMode="auto">
          <a:xfrm>
            <a:off x="1219200" y="3200400"/>
            <a:ext cx="2743200" cy="64135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dirty="0">
                <a:latin typeface="Arial" charset="0"/>
                <a:cs typeface="Arial" charset="0"/>
              </a:rPr>
              <a:t>Disinhibition of HPA Axis by Hippocampus</a:t>
            </a:r>
          </a:p>
        </p:txBody>
      </p:sp>
      <p:sp>
        <p:nvSpPr>
          <p:cNvPr id="282634" name="AutoShape 10"/>
          <p:cNvSpPr>
            <a:spLocks noChangeArrowheads="1"/>
          </p:cNvSpPr>
          <p:nvPr/>
        </p:nvSpPr>
        <p:spPr bwMode="auto">
          <a:xfrm>
            <a:off x="2438400" y="1752600"/>
            <a:ext cx="838200" cy="1219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cs typeface="Arial" charset="0"/>
            </a:endParaRPr>
          </a:p>
        </p:txBody>
      </p:sp>
      <p:sp>
        <p:nvSpPr>
          <p:cNvPr id="282635" name="Text Box 11"/>
          <p:cNvSpPr txBox="1">
            <a:spLocks noChangeArrowheads="1"/>
          </p:cNvSpPr>
          <p:nvPr/>
        </p:nvSpPr>
        <p:spPr bwMode="auto">
          <a:xfrm>
            <a:off x="3733800" y="1752600"/>
            <a:ext cx="2286000" cy="915988"/>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dirty="0">
                <a:latin typeface="Arial" charset="0"/>
                <a:cs typeface="Arial" charset="0"/>
              </a:rPr>
              <a:t>Prolonged Glucocorticoid Release</a:t>
            </a:r>
          </a:p>
        </p:txBody>
      </p:sp>
      <p:sp>
        <p:nvSpPr>
          <p:cNvPr id="282636" name="AutoShape 12"/>
          <p:cNvSpPr>
            <a:spLocks noChangeArrowheads="1"/>
          </p:cNvSpPr>
          <p:nvPr/>
        </p:nvSpPr>
        <p:spPr bwMode="auto">
          <a:xfrm rot="5400000">
            <a:off x="6543675" y="1743075"/>
            <a:ext cx="990600" cy="97155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cs typeface="Arial" charset="0"/>
            </a:endParaRPr>
          </a:p>
        </p:txBody>
      </p:sp>
      <p:sp>
        <p:nvSpPr>
          <p:cNvPr id="282637" name="AutoShape 13"/>
          <p:cNvSpPr>
            <a:spLocks noChangeArrowheads="1"/>
          </p:cNvSpPr>
          <p:nvPr/>
        </p:nvSpPr>
        <p:spPr bwMode="auto">
          <a:xfrm rot="1572683">
            <a:off x="3208338" y="1255713"/>
            <a:ext cx="533400" cy="304800"/>
          </a:xfrm>
          <a:prstGeom prst="rightArrow">
            <a:avLst>
              <a:gd name="adj1" fmla="val 50000"/>
              <a:gd name="adj2" fmla="val 43750"/>
            </a:avLst>
          </a:pr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cs typeface="Arial" charset="0"/>
            </a:endParaRPr>
          </a:p>
        </p:txBody>
      </p:sp>
      <p:sp>
        <p:nvSpPr>
          <p:cNvPr id="282638" name="Text Box 14"/>
          <p:cNvSpPr txBox="1">
            <a:spLocks noChangeArrowheads="1"/>
          </p:cNvSpPr>
          <p:nvPr/>
        </p:nvSpPr>
        <p:spPr bwMode="auto">
          <a:xfrm>
            <a:off x="1600200" y="1066800"/>
            <a:ext cx="1447800" cy="64135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dirty="0">
                <a:latin typeface="Arial" charset="0"/>
                <a:cs typeface="Arial" charset="0"/>
              </a:rPr>
              <a:t>Prolonged Stress</a:t>
            </a:r>
          </a:p>
        </p:txBody>
      </p:sp>
      <p:sp>
        <p:nvSpPr>
          <p:cNvPr id="282639" name="AutoShape 15"/>
          <p:cNvSpPr>
            <a:spLocks noChangeArrowheads="1"/>
          </p:cNvSpPr>
          <p:nvPr/>
        </p:nvSpPr>
        <p:spPr bwMode="auto">
          <a:xfrm flipH="1">
            <a:off x="2057400" y="4267200"/>
            <a:ext cx="5867400" cy="1143000"/>
          </a:xfrm>
          <a:prstGeom prst="curvedUpArrow">
            <a:avLst>
              <a:gd name="adj1" fmla="val 102667"/>
              <a:gd name="adj2" fmla="val 205333"/>
              <a:gd name="adj3" fmla="val 33333"/>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cs typeface="Arial" charset="0"/>
            </a:endParaRPr>
          </a:p>
        </p:txBody>
      </p:sp>
    </p:spTree>
    <p:extLst>
      <p:ext uri="{BB962C8B-B14F-4D97-AF65-F5344CB8AC3E}">
        <p14:creationId xmlns:p14="http://schemas.microsoft.com/office/powerpoint/2010/main" val="616611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74638"/>
            <a:ext cx="8229600" cy="944562"/>
          </a:xfrm>
        </p:spPr>
        <p:txBody>
          <a:bodyPr/>
          <a:lstStyle/>
          <a:p>
            <a:r>
              <a:rPr lang="en-GB" altLang="en-US" dirty="0">
                <a:latin typeface="Tahoma" panose="020B0604030504040204" pitchFamily="34" charset="0"/>
                <a:ea typeface="Tahoma" panose="020B0604030504040204" pitchFamily="34" charset="0"/>
                <a:cs typeface="Tahoma" panose="020B0604030504040204" pitchFamily="34" charset="0"/>
              </a:rPr>
              <a:t>Reptilian Brain</a:t>
            </a:r>
          </a:p>
        </p:txBody>
      </p:sp>
      <p:sp>
        <p:nvSpPr>
          <p:cNvPr id="90115" name="Rectangle 3"/>
          <p:cNvSpPr>
            <a:spLocks noGrp="1" noChangeArrowheads="1"/>
          </p:cNvSpPr>
          <p:nvPr>
            <p:ph type="body" idx="1"/>
          </p:nvPr>
        </p:nvSpPr>
        <p:spPr>
          <a:xfrm>
            <a:off x="381000" y="1447801"/>
            <a:ext cx="8382000" cy="5410200"/>
          </a:xfrm>
        </p:spPr>
        <p:txBody>
          <a:bodyPr>
            <a:noAutofit/>
          </a:bodyPr>
          <a:lstStyle/>
          <a:p>
            <a:pPr>
              <a:lnSpc>
                <a:spcPct val="90000"/>
              </a:lnSpc>
              <a:spcBef>
                <a:spcPct val="0"/>
              </a:spcBef>
            </a:pPr>
            <a:r>
              <a:rPr lang="en-US" altLang="en-US" sz="2800" dirty="0">
                <a:latin typeface="Tahoma" panose="020B0604030504040204" pitchFamily="34" charset="0"/>
                <a:ea typeface="Tahoma" panose="020B0604030504040204" pitchFamily="34" charset="0"/>
                <a:cs typeface="Tahoma" panose="020B0604030504040204" pitchFamily="34" charset="0"/>
              </a:rPr>
              <a:t>Corresponds to the brainstem</a:t>
            </a:r>
          </a:p>
          <a:p>
            <a:pPr>
              <a:lnSpc>
                <a:spcPct val="90000"/>
              </a:lnSpc>
              <a:spcBef>
                <a:spcPct val="0"/>
              </a:spcBef>
            </a:pPr>
            <a:r>
              <a:rPr lang="en-US" altLang="en-US" sz="2800" dirty="0">
                <a:latin typeface="Tahoma" panose="020B0604030504040204" pitchFamily="34" charset="0"/>
                <a:ea typeface="Tahoma" panose="020B0604030504040204" pitchFamily="34" charset="0"/>
                <a:cs typeface="Tahoma" panose="020B0604030504040204" pitchFamily="34" charset="0"/>
              </a:rPr>
              <a:t>Consists of the medulla, pons, midbrain and basal ganglia</a:t>
            </a:r>
          </a:p>
          <a:p>
            <a:pPr>
              <a:lnSpc>
                <a:spcPct val="90000"/>
              </a:lnSpc>
              <a:spcBef>
                <a:spcPct val="0"/>
              </a:spcBef>
            </a:pPr>
            <a:r>
              <a:rPr lang="en-US" altLang="en-US" sz="2800" dirty="0">
                <a:latin typeface="Tahoma" panose="020B0604030504040204" pitchFamily="34" charset="0"/>
                <a:ea typeface="Tahoma" panose="020B0604030504040204" pitchFamily="34" charset="0"/>
                <a:cs typeface="Tahoma" panose="020B0604030504040204" pitchFamily="34" charset="0"/>
              </a:rPr>
              <a:t>Not only responsible for vegetative functions but also for many volitional </a:t>
            </a:r>
            <a:r>
              <a:rPr lang="en-US" altLang="en-US" sz="2800" dirty="0" err="1">
                <a:latin typeface="Tahoma" panose="020B0604030504040204" pitchFamily="34" charset="0"/>
                <a:ea typeface="Tahoma" panose="020B0604030504040204" pitchFamily="34" charset="0"/>
                <a:cs typeface="Tahoma" panose="020B0604030504040204" pitchFamily="34" charset="0"/>
              </a:rPr>
              <a:t>behaviours</a:t>
            </a:r>
            <a:r>
              <a:rPr lang="en-US" altLang="en-US" sz="2800" dirty="0">
                <a:latin typeface="Tahoma" panose="020B0604030504040204" pitchFamily="34" charset="0"/>
                <a:ea typeface="Tahoma" panose="020B0604030504040204" pitchFamily="34" charset="0"/>
                <a:cs typeface="Tahoma" panose="020B0604030504040204" pitchFamily="34" charset="0"/>
              </a:rPr>
              <a:t> directed towards individual preservation and propagation such as feeding, drinking and sexual aggression.</a:t>
            </a:r>
            <a:endParaRPr lang="en-GB" altLang="en-US" sz="2800" dirty="0">
              <a:latin typeface="Tahoma" panose="020B0604030504040204" pitchFamily="34" charset="0"/>
              <a:ea typeface="Tahoma" panose="020B0604030504040204" pitchFamily="34" charset="0"/>
              <a:cs typeface="Tahoma" panose="020B0604030504040204" pitchFamily="34" charset="0"/>
            </a:endParaRPr>
          </a:p>
          <a:p>
            <a:pPr>
              <a:lnSpc>
                <a:spcPct val="90000"/>
              </a:lnSpc>
            </a:pPr>
            <a:endParaRPr lang="en-GB" altLang="en-US"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2161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bwMode="auto">
          <a:xfrm>
            <a:off x="0" y="152400"/>
            <a:ext cx="9144000" cy="1143000"/>
          </a:xfrm>
          <a:noFill/>
          <a:extLst>
            <a:ext uri="{909E8E84-426E-40DD-AFC4-6F175D3DCCD1}">
              <a14:hiddenFill xmlns:a14="http://schemas.microsoft.com/office/drawing/2010/main">
                <a:gradFill rotWithShape="0">
                  <a:gsLst>
                    <a:gs pos="0">
                      <a:srgbClr val="333333"/>
                    </a:gs>
                    <a:gs pos="50000">
                      <a:srgbClr val="000000"/>
                    </a:gs>
                    <a:gs pos="100000">
                      <a:srgbClr val="333333"/>
                    </a:gs>
                  </a:gsLst>
                  <a:lin ang="5400000" scaled="1"/>
                </a:gra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normAutofit/>
          </a:bodyPr>
          <a:lstStyle/>
          <a:p>
            <a:pPr eaLnBrk="1" hangingPunct="1">
              <a:lnSpc>
                <a:spcPct val="90000"/>
              </a:lnSpc>
            </a:pPr>
            <a:r>
              <a:rPr lang="fr-FR" altLang="en-US" dirty="0" smtClean="0">
                <a:effectLst/>
                <a:latin typeface="Tahoma" panose="020B0604030504040204" pitchFamily="34" charset="0"/>
                <a:ea typeface="Tahoma" panose="020B0604030504040204" pitchFamily="34" charset="0"/>
                <a:cs typeface="Tahoma" panose="020B0604030504040204" pitchFamily="34" charset="0"/>
              </a:rPr>
              <a:t>Cellular </a:t>
            </a:r>
            <a:r>
              <a:rPr lang="fr-FR" altLang="en-US" dirty="0" err="1" smtClean="0">
                <a:effectLst/>
                <a:latin typeface="Tahoma" panose="020B0604030504040204" pitchFamily="34" charset="0"/>
                <a:ea typeface="Tahoma" panose="020B0604030504040204" pitchFamily="34" charset="0"/>
                <a:cs typeface="Tahoma" panose="020B0604030504040204" pitchFamily="34" charset="0"/>
              </a:rPr>
              <a:t>atrophy</a:t>
            </a:r>
            <a:r>
              <a:rPr lang="fr-FR" altLang="en-US" dirty="0" smtClean="0">
                <a:effectLst/>
                <a:latin typeface="Tahoma" panose="020B0604030504040204" pitchFamily="34" charset="0"/>
                <a:ea typeface="Tahoma" panose="020B0604030504040204" pitchFamily="34" charset="0"/>
                <a:cs typeface="Tahoma" panose="020B0604030504040204" pitchFamily="34" charset="0"/>
              </a:rPr>
              <a:t> </a:t>
            </a:r>
            <a:r>
              <a:rPr lang="fr-FR" altLang="en-US" dirty="0" err="1" smtClean="0">
                <a:effectLst/>
                <a:latin typeface="Tahoma" panose="020B0604030504040204" pitchFamily="34" charset="0"/>
                <a:ea typeface="Tahoma" panose="020B0604030504040204" pitchFamily="34" charset="0"/>
                <a:cs typeface="Tahoma" panose="020B0604030504040204" pitchFamily="34" charset="0"/>
              </a:rPr>
              <a:t>after</a:t>
            </a:r>
            <a:r>
              <a:rPr lang="fr-FR" altLang="en-US" dirty="0" smtClean="0">
                <a:effectLst/>
                <a:latin typeface="Tahoma" panose="020B0604030504040204" pitchFamily="34" charset="0"/>
                <a:ea typeface="Tahoma" panose="020B0604030504040204" pitchFamily="34" charset="0"/>
                <a:cs typeface="Tahoma" panose="020B0604030504040204" pitchFamily="34" charset="0"/>
              </a:rPr>
              <a:t> stress</a:t>
            </a:r>
          </a:p>
        </p:txBody>
      </p:sp>
      <p:pic>
        <p:nvPicPr>
          <p:cNvPr id="952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0" y="3862388"/>
            <a:ext cx="0" cy="15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5235" name="Text Box 3"/>
          <p:cNvSpPr txBox="1">
            <a:spLocks noChangeArrowheads="1"/>
          </p:cNvSpPr>
          <p:nvPr/>
        </p:nvSpPr>
        <p:spPr bwMode="auto">
          <a:xfrm>
            <a:off x="152400" y="1371600"/>
            <a:ext cx="8839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GB" altLang="en-US" sz="2600" dirty="0">
                <a:solidFill>
                  <a:schemeClr val="tx1"/>
                </a:solidFill>
                <a:latin typeface="Tahoma" pitchFamily="34" charset="0"/>
              </a:rPr>
              <a:t>Rat hippocampal neurone before (A) and after (B) </a:t>
            </a:r>
          </a:p>
          <a:p>
            <a:pPr algn="ctr">
              <a:spcBef>
                <a:spcPct val="0"/>
              </a:spcBef>
              <a:buFontTx/>
              <a:buNone/>
            </a:pPr>
            <a:r>
              <a:rPr lang="en-GB" altLang="en-US" sz="2600" dirty="0">
                <a:solidFill>
                  <a:schemeClr val="tx1"/>
                </a:solidFill>
                <a:latin typeface="Tahoma" pitchFamily="34" charset="0"/>
              </a:rPr>
              <a:t>3-week repeated stress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286000"/>
            <a:ext cx="6286500" cy="392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44066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dissolve">
                                      <p:cBhvr>
                                        <p:cTn id="7" dur="500"/>
                                        <p:tgtEl>
                                          <p:spTgt spid="95235"/>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5234"/>
                                        </p:tgtEl>
                                        <p:attrNameLst>
                                          <p:attrName>style.visibility</p:attrName>
                                        </p:attrNameLst>
                                      </p:cBhvr>
                                      <p:to>
                                        <p:strVal val="visible"/>
                                      </p:to>
                                    </p:set>
                                    <p:animEffect transition="in" filter="dissolve">
                                      <p:cBhvr>
                                        <p:cTn id="11" dur="500"/>
                                        <p:tgtEl>
                                          <p:spTgt spid="95234"/>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2560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17075839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248025" y="1752600"/>
            <a:ext cx="2571750"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50000"/>
              </a:spcBef>
              <a:buFontTx/>
              <a:buNone/>
            </a:pPr>
            <a:r>
              <a:rPr lang="en-US" altLang="en-US" sz="3200" dirty="0">
                <a:solidFill>
                  <a:schemeClr val="tx1"/>
                </a:solidFill>
                <a:latin typeface="Tahoma" pitchFamily="34" charset="0"/>
              </a:rPr>
              <a:t>Stress</a:t>
            </a:r>
          </a:p>
        </p:txBody>
      </p:sp>
      <p:sp>
        <p:nvSpPr>
          <p:cNvPr id="218115" name="AutoShape 3"/>
          <p:cNvSpPr>
            <a:spLocks noChangeArrowheads="1"/>
          </p:cNvSpPr>
          <p:nvPr/>
        </p:nvSpPr>
        <p:spPr bwMode="auto">
          <a:xfrm>
            <a:off x="473075" y="3421063"/>
            <a:ext cx="3260725" cy="1174750"/>
          </a:xfrm>
          <a:prstGeom prst="roundRect">
            <a:avLst>
              <a:gd name="adj" fmla="val 16667"/>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rgbClr val="99CC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US" altLang="en-US" sz="3200">
                <a:solidFill>
                  <a:schemeClr val="tx1"/>
                </a:solidFill>
                <a:latin typeface="Arial" pitchFamily="34" charset="0"/>
              </a:rPr>
              <a:t>Decrease in neurogenesis</a:t>
            </a:r>
          </a:p>
        </p:txBody>
      </p:sp>
      <p:sp>
        <p:nvSpPr>
          <p:cNvPr id="218116" name="AutoShape 4"/>
          <p:cNvSpPr>
            <a:spLocks noChangeArrowheads="1"/>
          </p:cNvSpPr>
          <p:nvPr/>
        </p:nvSpPr>
        <p:spPr bwMode="auto">
          <a:xfrm>
            <a:off x="5410200" y="3578225"/>
            <a:ext cx="3098800" cy="1174750"/>
          </a:xfrm>
          <a:prstGeom prst="roundRect">
            <a:avLst>
              <a:gd name="adj" fmla="val 16667"/>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rgbClr val="99CC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US" altLang="en-US" sz="3200">
                <a:solidFill>
                  <a:schemeClr val="tx1"/>
                </a:solidFill>
                <a:latin typeface="Arial" pitchFamily="34" charset="0"/>
              </a:rPr>
              <a:t>Cellular </a:t>
            </a:r>
            <a:br>
              <a:rPr lang="en-US" altLang="en-US" sz="3200">
                <a:solidFill>
                  <a:schemeClr val="tx1"/>
                </a:solidFill>
                <a:latin typeface="Arial" pitchFamily="34" charset="0"/>
              </a:rPr>
            </a:br>
            <a:r>
              <a:rPr lang="en-US" altLang="en-US" sz="3200">
                <a:solidFill>
                  <a:schemeClr val="tx1"/>
                </a:solidFill>
                <a:latin typeface="Arial" pitchFamily="34" charset="0"/>
              </a:rPr>
              <a:t>atrophy</a:t>
            </a:r>
          </a:p>
        </p:txBody>
      </p:sp>
      <p:sp>
        <p:nvSpPr>
          <p:cNvPr id="218117" name="AutoShape 5"/>
          <p:cNvSpPr>
            <a:spLocks noChangeArrowheads="1"/>
          </p:cNvSpPr>
          <p:nvPr/>
        </p:nvSpPr>
        <p:spPr bwMode="auto">
          <a:xfrm>
            <a:off x="2235200" y="4757738"/>
            <a:ext cx="4597400" cy="1174750"/>
          </a:xfrm>
          <a:prstGeom prst="roundRect">
            <a:avLst>
              <a:gd name="adj" fmla="val 16667"/>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rgbClr val="99CC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US" altLang="en-US" sz="3200">
                <a:solidFill>
                  <a:schemeClr val="tx1"/>
                </a:solidFill>
                <a:latin typeface="Arial" pitchFamily="34" charset="0"/>
              </a:rPr>
              <a:t>Decrease in hippocampal volume</a:t>
            </a:r>
          </a:p>
        </p:txBody>
      </p:sp>
      <p:sp>
        <p:nvSpPr>
          <p:cNvPr id="218118" name="Text Box 6"/>
          <p:cNvSpPr txBox="1">
            <a:spLocks noChangeArrowheads="1"/>
          </p:cNvSpPr>
          <p:nvPr/>
        </p:nvSpPr>
        <p:spPr bwMode="auto">
          <a:xfrm>
            <a:off x="4038600" y="6403975"/>
            <a:ext cx="51054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r">
              <a:lnSpc>
                <a:spcPct val="85000"/>
              </a:lnSpc>
              <a:spcBef>
                <a:spcPct val="13000"/>
              </a:spcBef>
              <a:buFontTx/>
              <a:buNone/>
            </a:pPr>
            <a:r>
              <a:rPr kumimoji="1" lang="en-US" altLang="en-US" sz="1100">
                <a:solidFill>
                  <a:srgbClr val="0000CC"/>
                </a:solidFill>
                <a:latin typeface="Tahoma" pitchFamily="34" charset="0"/>
              </a:rPr>
              <a:t>Frodl et al. </a:t>
            </a:r>
            <a:r>
              <a:rPr kumimoji="1" lang="en-US" altLang="en-US" sz="1100" i="1">
                <a:solidFill>
                  <a:srgbClr val="0000CC"/>
                </a:solidFill>
                <a:latin typeface="Tahoma" pitchFamily="34" charset="0"/>
              </a:rPr>
              <a:t>Am J Psych.</a:t>
            </a:r>
            <a:r>
              <a:rPr kumimoji="1" lang="en-US" altLang="en-US" sz="1100">
                <a:solidFill>
                  <a:srgbClr val="0000CC"/>
                </a:solidFill>
                <a:latin typeface="Tahoma" pitchFamily="34" charset="0"/>
              </a:rPr>
              <a:t> 2002; McKittrick et al. </a:t>
            </a:r>
            <a:r>
              <a:rPr kumimoji="1" lang="en-US" altLang="en-US" sz="1100" i="1">
                <a:solidFill>
                  <a:srgbClr val="0000CC"/>
                </a:solidFill>
                <a:latin typeface="Tahoma" pitchFamily="34" charset="0"/>
              </a:rPr>
              <a:t>Synapse.</a:t>
            </a:r>
            <a:r>
              <a:rPr kumimoji="1" lang="en-US" altLang="en-US" sz="1100">
                <a:solidFill>
                  <a:srgbClr val="0000CC"/>
                </a:solidFill>
                <a:latin typeface="Tahoma" pitchFamily="34" charset="0"/>
              </a:rPr>
              <a:t> 2000; Duman R. </a:t>
            </a:r>
            <a:r>
              <a:rPr kumimoji="1" lang="en-US" altLang="en-US" sz="1100" i="1">
                <a:solidFill>
                  <a:srgbClr val="0000CC"/>
                </a:solidFill>
                <a:latin typeface="Tahoma" pitchFamily="34" charset="0"/>
              </a:rPr>
              <a:t>CNS Spectrum</a:t>
            </a:r>
            <a:r>
              <a:rPr kumimoji="1" lang="en-US" altLang="en-US" sz="1100">
                <a:solidFill>
                  <a:srgbClr val="0000CC"/>
                </a:solidFill>
                <a:latin typeface="Tahoma" pitchFamily="34" charset="0"/>
              </a:rPr>
              <a:t>, 2002.</a:t>
            </a:r>
          </a:p>
        </p:txBody>
      </p:sp>
      <p:sp>
        <p:nvSpPr>
          <p:cNvPr id="218119" name="Rectangle 7"/>
          <p:cNvSpPr>
            <a:spLocks noGrp="1" noChangeArrowheads="1"/>
          </p:cNvSpPr>
          <p:nvPr>
            <p:ph type="title"/>
          </p:nvPr>
        </p:nvSpPr>
        <p:spPr>
          <a:xfrm>
            <a:off x="228600" y="76200"/>
            <a:ext cx="8763000" cy="1495425"/>
          </a:xfrm>
          <a:extLst>
            <a:ext uri="{91240B29-F687-4F45-9708-019B960494DF}">
              <a14:hiddenLine xmlns:a14="http://schemas.microsoft.com/office/drawing/2010/main" w="25400">
                <a:solidFill>
                  <a:srgbClr val="FFD2B2"/>
                </a:solidFill>
                <a:miter lim="800000"/>
                <a:headEnd/>
                <a:tailEnd/>
              </a14:hiddenLine>
            </a:ext>
          </a:extLst>
        </p:spPr>
        <p:txBody>
          <a:bodyPr>
            <a:normAutofit/>
          </a:bodyPr>
          <a:lstStyle/>
          <a:p>
            <a:pPr eaLnBrk="1" fontAlgn="auto" hangingPunct="1">
              <a:spcAft>
                <a:spcPts val="0"/>
              </a:spcAft>
              <a:defRPr/>
            </a:pPr>
            <a:r>
              <a:rPr lang="en-GB" dirty="0" smtClean="0">
                <a:latin typeface="Tahoma" panose="020B0604030504040204" pitchFamily="34" charset="0"/>
                <a:ea typeface="Tahoma" panose="020B0604030504040204" pitchFamily="34" charset="0"/>
                <a:cs typeface="Tahoma" panose="020B0604030504040204" pitchFamily="34" charset="0"/>
              </a:rPr>
              <a:t>Structural changes in brain </a:t>
            </a:r>
            <a:br>
              <a:rPr lang="en-GB" dirty="0" smtClean="0">
                <a:latin typeface="Tahoma" panose="020B0604030504040204" pitchFamily="34" charset="0"/>
                <a:ea typeface="Tahoma" panose="020B0604030504040204" pitchFamily="34" charset="0"/>
                <a:cs typeface="Tahoma" panose="020B0604030504040204" pitchFamily="34" charset="0"/>
              </a:rPr>
            </a:br>
            <a:r>
              <a:rPr lang="en-GB" dirty="0" smtClean="0">
                <a:latin typeface="Tahoma" panose="020B0604030504040204" pitchFamily="34" charset="0"/>
                <a:ea typeface="Tahoma" panose="020B0604030504040204" pitchFamily="34" charset="0"/>
                <a:cs typeface="Tahoma" panose="020B0604030504040204" pitchFamily="34" charset="0"/>
              </a:rPr>
              <a:t>in depression</a:t>
            </a:r>
            <a:endParaRPr lang="fr-FR" dirty="0" smtClean="0">
              <a:latin typeface="Tahoma" panose="020B0604030504040204" pitchFamily="34" charset="0"/>
              <a:ea typeface="Tahoma" panose="020B0604030504040204" pitchFamily="34" charset="0"/>
              <a:cs typeface="Tahoma" panose="020B0604030504040204" pitchFamily="34" charset="0"/>
            </a:endParaRPr>
          </a:p>
        </p:txBody>
      </p:sp>
      <p:sp>
        <p:nvSpPr>
          <p:cNvPr id="23560" name="Text Box 8"/>
          <p:cNvSpPr txBox="1">
            <a:spLocks noChangeArrowheads="1"/>
          </p:cNvSpPr>
          <p:nvPr/>
        </p:nvSpPr>
        <p:spPr bwMode="auto">
          <a:xfrm>
            <a:off x="8077200" y="1571625"/>
            <a:ext cx="1211263" cy="795338"/>
          </a:xfrm>
          <a:prstGeom prst="rect">
            <a:avLst/>
          </a:prstGeom>
          <a:noFill/>
          <a:ln>
            <a:noFill/>
          </a:ln>
          <a:effectLst/>
          <a:extLst>
            <a:ext uri="{909E8E84-426E-40DD-AFC4-6F175D3DCCD1}">
              <a14:hiddenFill xmlns:a14="http://schemas.microsoft.com/office/drawing/2010/main">
                <a:gradFill rotWithShape="0">
                  <a:gsLst>
                    <a:gs pos="0">
                      <a:srgbClr val="333333"/>
                    </a:gs>
                    <a:gs pos="50000">
                      <a:srgbClr val="000000"/>
                    </a:gs>
                    <a:gs pos="100000">
                      <a:srgbClr val="333333"/>
                    </a:gs>
                  </a:gsLst>
                  <a:lin ang="5400000" scaled="1"/>
                </a:gra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lnSpc>
                <a:spcPct val="90000"/>
              </a:lnSpc>
              <a:spcBef>
                <a:spcPct val="50000"/>
              </a:spcBef>
              <a:buFontTx/>
              <a:buNone/>
            </a:pPr>
            <a:endParaRPr lang="en-US" altLang="en-US" sz="2700" b="1" i="1" u="sng">
              <a:solidFill>
                <a:srgbClr val="FFFF00"/>
              </a:solidFill>
              <a:latin typeface="Franklin Gothic Condensed" pitchFamily="34" charset="0"/>
            </a:endParaRPr>
          </a:p>
          <a:p>
            <a:pPr algn="ctr">
              <a:lnSpc>
                <a:spcPct val="90000"/>
              </a:lnSpc>
              <a:spcBef>
                <a:spcPct val="0"/>
              </a:spcBef>
              <a:buFontTx/>
              <a:buNone/>
            </a:pPr>
            <a:endParaRPr lang="fr-FR" altLang="en-US" u="sng">
              <a:solidFill>
                <a:srgbClr val="FFFF00"/>
              </a:solidFill>
              <a:latin typeface="Franklin Gothic Condensed" pitchFamily="34" charset="0"/>
            </a:endParaRPr>
          </a:p>
        </p:txBody>
      </p:sp>
      <p:grpSp>
        <p:nvGrpSpPr>
          <p:cNvPr id="218121" name="Group 9"/>
          <p:cNvGrpSpPr>
            <a:grpSpLocks/>
          </p:cNvGrpSpPr>
          <p:nvPr/>
        </p:nvGrpSpPr>
        <p:grpSpPr bwMode="auto">
          <a:xfrm rot="5071894">
            <a:off x="2200275" y="2265363"/>
            <a:ext cx="1085850" cy="1390650"/>
            <a:chOff x="7" y="2680"/>
            <a:chExt cx="537" cy="376"/>
          </a:xfrm>
        </p:grpSpPr>
        <p:sp>
          <p:nvSpPr>
            <p:cNvPr id="23568" name="Freeform 10"/>
            <p:cNvSpPr>
              <a:spLocks/>
            </p:cNvSpPr>
            <p:nvPr/>
          </p:nvSpPr>
          <p:spPr bwMode="auto">
            <a:xfrm>
              <a:off x="7" y="2680"/>
              <a:ext cx="537" cy="373"/>
            </a:xfrm>
            <a:custGeom>
              <a:avLst/>
              <a:gdLst>
                <a:gd name="T0" fmla="*/ 0 w 537"/>
                <a:gd name="T1" fmla="*/ 24 h 373"/>
                <a:gd name="T2" fmla="*/ 17 w 537"/>
                <a:gd name="T3" fmla="*/ 56 h 373"/>
                <a:gd name="T4" fmla="*/ 41 w 537"/>
                <a:gd name="T5" fmla="*/ 93 h 373"/>
                <a:gd name="T6" fmla="*/ 70 w 537"/>
                <a:gd name="T7" fmla="*/ 126 h 373"/>
                <a:gd name="T8" fmla="*/ 104 w 537"/>
                <a:gd name="T9" fmla="*/ 163 h 373"/>
                <a:gd name="T10" fmla="*/ 143 w 537"/>
                <a:gd name="T11" fmla="*/ 198 h 373"/>
                <a:gd name="T12" fmla="*/ 193 w 537"/>
                <a:gd name="T13" fmla="*/ 234 h 373"/>
                <a:gd name="T14" fmla="*/ 239 w 537"/>
                <a:gd name="T15" fmla="*/ 264 h 373"/>
                <a:gd name="T16" fmla="*/ 291 w 537"/>
                <a:gd name="T17" fmla="*/ 285 h 373"/>
                <a:gd name="T18" fmla="*/ 343 w 537"/>
                <a:gd name="T19" fmla="*/ 297 h 373"/>
                <a:gd name="T20" fmla="*/ 378 w 537"/>
                <a:gd name="T21" fmla="*/ 297 h 373"/>
                <a:gd name="T22" fmla="*/ 406 w 537"/>
                <a:gd name="T23" fmla="*/ 293 h 373"/>
                <a:gd name="T24" fmla="*/ 417 w 537"/>
                <a:gd name="T25" fmla="*/ 372 h 373"/>
                <a:gd name="T26" fmla="*/ 449 w 537"/>
                <a:gd name="T27" fmla="*/ 327 h 373"/>
                <a:gd name="T28" fmla="*/ 490 w 537"/>
                <a:gd name="T29" fmla="*/ 281 h 373"/>
                <a:gd name="T30" fmla="*/ 536 w 537"/>
                <a:gd name="T31" fmla="*/ 256 h 373"/>
                <a:gd name="T32" fmla="*/ 512 w 537"/>
                <a:gd name="T33" fmla="*/ 226 h 373"/>
                <a:gd name="T34" fmla="*/ 461 w 537"/>
                <a:gd name="T35" fmla="*/ 193 h 373"/>
                <a:gd name="T36" fmla="*/ 429 w 537"/>
                <a:gd name="T37" fmla="*/ 161 h 373"/>
                <a:gd name="T38" fmla="*/ 417 w 537"/>
                <a:gd name="T39" fmla="*/ 211 h 373"/>
                <a:gd name="T40" fmla="*/ 370 w 537"/>
                <a:gd name="T41" fmla="*/ 217 h 373"/>
                <a:gd name="T42" fmla="*/ 320 w 537"/>
                <a:gd name="T43" fmla="*/ 212 h 373"/>
                <a:gd name="T44" fmla="*/ 266 w 537"/>
                <a:gd name="T45" fmla="*/ 198 h 373"/>
                <a:gd name="T46" fmla="*/ 200 w 537"/>
                <a:gd name="T47" fmla="*/ 172 h 373"/>
                <a:gd name="T48" fmla="*/ 146 w 537"/>
                <a:gd name="T49" fmla="*/ 140 h 373"/>
                <a:gd name="T50" fmla="*/ 121 w 537"/>
                <a:gd name="T51" fmla="*/ 125 h 373"/>
                <a:gd name="T52" fmla="*/ 101 w 537"/>
                <a:gd name="T53" fmla="*/ 109 h 373"/>
                <a:gd name="T54" fmla="*/ 70 w 537"/>
                <a:gd name="T55" fmla="*/ 84 h 373"/>
                <a:gd name="T56" fmla="*/ 51 w 537"/>
                <a:gd name="T57" fmla="*/ 65 h 373"/>
                <a:gd name="T58" fmla="*/ 34 w 537"/>
                <a:gd name="T59" fmla="*/ 47 h 373"/>
                <a:gd name="T60" fmla="*/ 16 w 537"/>
                <a:gd name="T61" fmla="*/ 24 h 373"/>
                <a:gd name="T62" fmla="*/ 0 w 537"/>
                <a:gd name="T63" fmla="*/ 0 h 3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7" h="373">
                  <a:moveTo>
                    <a:pt x="0" y="0"/>
                  </a:moveTo>
                  <a:lnTo>
                    <a:pt x="0" y="24"/>
                  </a:lnTo>
                  <a:lnTo>
                    <a:pt x="9" y="42"/>
                  </a:lnTo>
                  <a:lnTo>
                    <a:pt x="17" y="56"/>
                  </a:lnTo>
                  <a:lnTo>
                    <a:pt x="28" y="74"/>
                  </a:lnTo>
                  <a:lnTo>
                    <a:pt x="41" y="93"/>
                  </a:lnTo>
                  <a:lnTo>
                    <a:pt x="54" y="107"/>
                  </a:lnTo>
                  <a:lnTo>
                    <a:pt x="70" y="126"/>
                  </a:lnTo>
                  <a:lnTo>
                    <a:pt x="87" y="146"/>
                  </a:lnTo>
                  <a:lnTo>
                    <a:pt x="104" y="163"/>
                  </a:lnTo>
                  <a:lnTo>
                    <a:pt x="126" y="184"/>
                  </a:lnTo>
                  <a:lnTo>
                    <a:pt x="143" y="198"/>
                  </a:lnTo>
                  <a:lnTo>
                    <a:pt x="167" y="215"/>
                  </a:lnTo>
                  <a:lnTo>
                    <a:pt x="193" y="234"/>
                  </a:lnTo>
                  <a:lnTo>
                    <a:pt x="219" y="252"/>
                  </a:lnTo>
                  <a:lnTo>
                    <a:pt x="239" y="264"/>
                  </a:lnTo>
                  <a:lnTo>
                    <a:pt x="268" y="276"/>
                  </a:lnTo>
                  <a:lnTo>
                    <a:pt x="291" y="285"/>
                  </a:lnTo>
                  <a:lnTo>
                    <a:pt x="317" y="292"/>
                  </a:lnTo>
                  <a:lnTo>
                    <a:pt x="343" y="297"/>
                  </a:lnTo>
                  <a:lnTo>
                    <a:pt x="359" y="298"/>
                  </a:lnTo>
                  <a:lnTo>
                    <a:pt x="378" y="297"/>
                  </a:lnTo>
                  <a:lnTo>
                    <a:pt x="392" y="295"/>
                  </a:lnTo>
                  <a:lnTo>
                    <a:pt x="406" y="293"/>
                  </a:lnTo>
                  <a:lnTo>
                    <a:pt x="417" y="290"/>
                  </a:lnTo>
                  <a:lnTo>
                    <a:pt x="417" y="372"/>
                  </a:lnTo>
                  <a:lnTo>
                    <a:pt x="432" y="351"/>
                  </a:lnTo>
                  <a:lnTo>
                    <a:pt x="449" y="327"/>
                  </a:lnTo>
                  <a:lnTo>
                    <a:pt x="468" y="304"/>
                  </a:lnTo>
                  <a:lnTo>
                    <a:pt x="490" y="281"/>
                  </a:lnTo>
                  <a:lnTo>
                    <a:pt x="506" y="269"/>
                  </a:lnTo>
                  <a:lnTo>
                    <a:pt x="536" y="256"/>
                  </a:lnTo>
                  <a:lnTo>
                    <a:pt x="536" y="238"/>
                  </a:lnTo>
                  <a:lnTo>
                    <a:pt x="512" y="226"/>
                  </a:lnTo>
                  <a:lnTo>
                    <a:pt x="487" y="212"/>
                  </a:lnTo>
                  <a:lnTo>
                    <a:pt x="461" y="193"/>
                  </a:lnTo>
                  <a:lnTo>
                    <a:pt x="441" y="173"/>
                  </a:lnTo>
                  <a:lnTo>
                    <a:pt x="429" y="161"/>
                  </a:lnTo>
                  <a:lnTo>
                    <a:pt x="417" y="141"/>
                  </a:lnTo>
                  <a:lnTo>
                    <a:pt x="417" y="211"/>
                  </a:lnTo>
                  <a:lnTo>
                    <a:pt x="392" y="215"/>
                  </a:lnTo>
                  <a:lnTo>
                    <a:pt x="370" y="217"/>
                  </a:lnTo>
                  <a:lnTo>
                    <a:pt x="345" y="215"/>
                  </a:lnTo>
                  <a:lnTo>
                    <a:pt x="320" y="212"/>
                  </a:lnTo>
                  <a:lnTo>
                    <a:pt x="291" y="205"/>
                  </a:lnTo>
                  <a:lnTo>
                    <a:pt x="266" y="198"/>
                  </a:lnTo>
                  <a:lnTo>
                    <a:pt x="230" y="185"/>
                  </a:lnTo>
                  <a:lnTo>
                    <a:pt x="200" y="172"/>
                  </a:lnTo>
                  <a:lnTo>
                    <a:pt x="174" y="158"/>
                  </a:lnTo>
                  <a:lnTo>
                    <a:pt x="146" y="140"/>
                  </a:lnTo>
                  <a:lnTo>
                    <a:pt x="133" y="132"/>
                  </a:lnTo>
                  <a:lnTo>
                    <a:pt x="121" y="125"/>
                  </a:lnTo>
                  <a:lnTo>
                    <a:pt x="111" y="117"/>
                  </a:lnTo>
                  <a:lnTo>
                    <a:pt x="101" y="109"/>
                  </a:lnTo>
                  <a:lnTo>
                    <a:pt x="82" y="95"/>
                  </a:lnTo>
                  <a:lnTo>
                    <a:pt x="70" y="84"/>
                  </a:lnTo>
                  <a:lnTo>
                    <a:pt x="60" y="75"/>
                  </a:lnTo>
                  <a:lnTo>
                    <a:pt x="51" y="65"/>
                  </a:lnTo>
                  <a:lnTo>
                    <a:pt x="42" y="55"/>
                  </a:lnTo>
                  <a:lnTo>
                    <a:pt x="34" y="47"/>
                  </a:lnTo>
                  <a:lnTo>
                    <a:pt x="25" y="36"/>
                  </a:lnTo>
                  <a:lnTo>
                    <a:pt x="16" y="24"/>
                  </a:lnTo>
                  <a:lnTo>
                    <a:pt x="7" y="12"/>
                  </a:lnTo>
                  <a:lnTo>
                    <a:pt x="0" y="0"/>
                  </a:lnTo>
                </a:path>
              </a:pathLst>
            </a:custGeom>
            <a:gradFill rotWithShape="1">
              <a:gsLst>
                <a:gs pos="0">
                  <a:srgbClr val="99CCFF"/>
                </a:gs>
                <a:gs pos="100000">
                  <a:srgbClr val="475E76"/>
                </a:gs>
              </a:gsLst>
              <a:lin ang="5400000" scaled="1"/>
            </a:gradFill>
            <a:ln>
              <a:noFill/>
            </a:ln>
            <a:effectLst/>
            <a:extLst>
              <a:ext uri="{91240B29-F687-4F45-9708-019B960494DF}">
                <a14:hiddenLine xmlns:a14="http://schemas.microsoft.com/office/drawing/2010/main" w="12700" cap="rnd" cmpd="sng">
                  <a:solidFill>
                    <a:srgbClr val="66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Freeform 11"/>
            <p:cNvSpPr>
              <a:spLocks/>
            </p:cNvSpPr>
            <p:nvPr/>
          </p:nvSpPr>
          <p:spPr bwMode="auto">
            <a:xfrm>
              <a:off x="7" y="2703"/>
              <a:ext cx="537" cy="353"/>
            </a:xfrm>
            <a:custGeom>
              <a:avLst/>
              <a:gdLst>
                <a:gd name="T0" fmla="*/ 0 w 537"/>
                <a:gd name="T1" fmla="*/ 0 h 353"/>
                <a:gd name="T2" fmla="*/ 7 w 537"/>
                <a:gd name="T3" fmla="*/ 20 h 353"/>
                <a:gd name="T4" fmla="*/ 14 w 537"/>
                <a:gd name="T5" fmla="*/ 36 h 353"/>
                <a:gd name="T6" fmla="*/ 20 w 537"/>
                <a:gd name="T7" fmla="*/ 49 h 353"/>
                <a:gd name="T8" fmla="*/ 29 w 537"/>
                <a:gd name="T9" fmla="*/ 65 h 353"/>
                <a:gd name="T10" fmla="*/ 41 w 537"/>
                <a:gd name="T11" fmla="*/ 86 h 353"/>
                <a:gd name="T12" fmla="*/ 54 w 537"/>
                <a:gd name="T13" fmla="*/ 104 h 353"/>
                <a:gd name="T14" fmla="*/ 71 w 537"/>
                <a:gd name="T15" fmla="*/ 124 h 353"/>
                <a:gd name="T16" fmla="*/ 88 w 537"/>
                <a:gd name="T17" fmla="*/ 143 h 353"/>
                <a:gd name="T18" fmla="*/ 104 w 537"/>
                <a:gd name="T19" fmla="*/ 160 h 353"/>
                <a:gd name="T20" fmla="*/ 127 w 537"/>
                <a:gd name="T21" fmla="*/ 180 h 353"/>
                <a:gd name="T22" fmla="*/ 143 w 537"/>
                <a:gd name="T23" fmla="*/ 194 h 353"/>
                <a:gd name="T24" fmla="*/ 167 w 537"/>
                <a:gd name="T25" fmla="*/ 211 h 353"/>
                <a:gd name="T26" fmla="*/ 193 w 537"/>
                <a:gd name="T27" fmla="*/ 230 h 353"/>
                <a:gd name="T28" fmla="*/ 219 w 537"/>
                <a:gd name="T29" fmla="*/ 247 h 353"/>
                <a:gd name="T30" fmla="*/ 239 w 537"/>
                <a:gd name="T31" fmla="*/ 259 h 353"/>
                <a:gd name="T32" fmla="*/ 268 w 537"/>
                <a:gd name="T33" fmla="*/ 270 h 353"/>
                <a:gd name="T34" fmla="*/ 292 w 537"/>
                <a:gd name="T35" fmla="*/ 279 h 353"/>
                <a:gd name="T36" fmla="*/ 317 w 537"/>
                <a:gd name="T37" fmla="*/ 286 h 353"/>
                <a:gd name="T38" fmla="*/ 344 w 537"/>
                <a:gd name="T39" fmla="*/ 291 h 353"/>
                <a:gd name="T40" fmla="*/ 360 w 537"/>
                <a:gd name="T41" fmla="*/ 292 h 353"/>
                <a:gd name="T42" fmla="*/ 378 w 537"/>
                <a:gd name="T43" fmla="*/ 291 h 353"/>
                <a:gd name="T44" fmla="*/ 393 w 537"/>
                <a:gd name="T45" fmla="*/ 289 h 353"/>
                <a:gd name="T46" fmla="*/ 407 w 537"/>
                <a:gd name="T47" fmla="*/ 287 h 353"/>
                <a:gd name="T48" fmla="*/ 418 w 537"/>
                <a:gd name="T49" fmla="*/ 284 h 353"/>
                <a:gd name="T50" fmla="*/ 418 w 537"/>
                <a:gd name="T51" fmla="*/ 352 h 353"/>
                <a:gd name="T52" fmla="*/ 433 w 537"/>
                <a:gd name="T53" fmla="*/ 331 h 353"/>
                <a:gd name="T54" fmla="*/ 448 w 537"/>
                <a:gd name="T55" fmla="*/ 311 h 353"/>
                <a:gd name="T56" fmla="*/ 469 w 537"/>
                <a:gd name="T57" fmla="*/ 286 h 353"/>
                <a:gd name="T58" fmla="*/ 491 w 537"/>
                <a:gd name="T59" fmla="*/ 265 h 353"/>
                <a:gd name="T60" fmla="*/ 511 w 537"/>
                <a:gd name="T61" fmla="*/ 248 h 353"/>
                <a:gd name="T62" fmla="*/ 536 w 537"/>
                <a:gd name="T63" fmla="*/ 233 h 353"/>
                <a:gd name="T64" fmla="*/ 512 w 537"/>
                <a:gd name="T65" fmla="*/ 221 h 353"/>
                <a:gd name="T66" fmla="*/ 488 w 537"/>
                <a:gd name="T67" fmla="*/ 207 h 353"/>
                <a:gd name="T68" fmla="*/ 462 w 537"/>
                <a:gd name="T69" fmla="*/ 189 h 353"/>
                <a:gd name="T70" fmla="*/ 441 w 537"/>
                <a:gd name="T71" fmla="*/ 170 h 353"/>
                <a:gd name="T72" fmla="*/ 430 w 537"/>
                <a:gd name="T73" fmla="*/ 158 h 353"/>
                <a:gd name="T74" fmla="*/ 417 w 537"/>
                <a:gd name="T75" fmla="*/ 139 h 353"/>
                <a:gd name="T76" fmla="*/ 417 w 537"/>
                <a:gd name="T77" fmla="*/ 207 h 353"/>
                <a:gd name="T78" fmla="*/ 393 w 537"/>
                <a:gd name="T79" fmla="*/ 211 h 353"/>
                <a:gd name="T80" fmla="*/ 371 w 537"/>
                <a:gd name="T81" fmla="*/ 213 h 353"/>
                <a:gd name="T82" fmla="*/ 346 w 537"/>
                <a:gd name="T83" fmla="*/ 211 h 353"/>
                <a:gd name="T84" fmla="*/ 320 w 537"/>
                <a:gd name="T85" fmla="*/ 207 h 353"/>
                <a:gd name="T86" fmla="*/ 292 w 537"/>
                <a:gd name="T87" fmla="*/ 201 h 353"/>
                <a:gd name="T88" fmla="*/ 266 w 537"/>
                <a:gd name="T89" fmla="*/ 194 h 353"/>
                <a:gd name="T90" fmla="*/ 230 w 537"/>
                <a:gd name="T91" fmla="*/ 181 h 353"/>
                <a:gd name="T92" fmla="*/ 201 w 537"/>
                <a:gd name="T93" fmla="*/ 168 h 353"/>
                <a:gd name="T94" fmla="*/ 174 w 537"/>
                <a:gd name="T95" fmla="*/ 155 h 353"/>
                <a:gd name="T96" fmla="*/ 147 w 537"/>
                <a:gd name="T97" fmla="*/ 138 h 353"/>
                <a:gd name="T98" fmla="*/ 134 w 537"/>
                <a:gd name="T99" fmla="*/ 130 h 353"/>
                <a:gd name="T100" fmla="*/ 121 w 537"/>
                <a:gd name="T101" fmla="*/ 122 h 353"/>
                <a:gd name="T102" fmla="*/ 111 w 537"/>
                <a:gd name="T103" fmla="*/ 115 h 353"/>
                <a:gd name="T104" fmla="*/ 101 w 537"/>
                <a:gd name="T105" fmla="*/ 107 h 353"/>
                <a:gd name="T106" fmla="*/ 83 w 537"/>
                <a:gd name="T107" fmla="*/ 93 h 353"/>
                <a:gd name="T108" fmla="*/ 70 w 537"/>
                <a:gd name="T109" fmla="*/ 82 h 353"/>
                <a:gd name="T110" fmla="*/ 61 w 537"/>
                <a:gd name="T111" fmla="*/ 73 h 353"/>
                <a:gd name="T112" fmla="*/ 51 w 537"/>
                <a:gd name="T113" fmla="*/ 64 h 353"/>
                <a:gd name="T114" fmla="*/ 42 w 537"/>
                <a:gd name="T115" fmla="*/ 54 h 353"/>
                <a:gd name="T116" fmla="*/ 34 w 537"/>
                <a:gd name="T117" fmla="*/ 46 h 353"/>
                <a:gd name="T118" fmla="*/ 25 w 537"/>
                <a:gd name="T119" fmla="*/ 36 h 353"/>
                <a:gd name="T120" fmla="*/ 16 w 537"/>
                <a:gd name="T121" fmla="*/ 23 h 353"/>
                <a:gd name="T122" fmla="*/ 8 w 537"/>
                <a:gd name="T123" fmla="*/ 12 h 353"/>
                <a:gd name="T124" fmla="*/ 0 w 537"/>
                <a:gd name="T125" fmla="*/ 0 h 3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37" h="353">
                  <a:moveTo>
                    <a:pt x="0" y="0"/>
                  </a:moveTo>
                  <a:lnTo>
                    <a:pt x="7" y="20"/>
                  </a:lnTo>
                  <a:lnTo>
                    <a:pt x="14" y="36"/>
                  </a:lnTo>
                  <a:lnTo>
                    <a:pt x="20" y="49"/>
                  </a:lnTo>
                  <a:lnTo>
                    <a:pt x="29" y="65"/>
                  </a:lnTo>
                  <a:lnTo>
                    <a:pt x="41" y="86"/>
                  </a:lnTo>
                  <a:lnTo>
                    <a:pt x="54" y="104"/>
                  </a:lnTo>
                  <a:lnTo>
                    <a:pt x="71" y="124"/>
                  </a:lnTo>
                  <a:lnTo>
                    <a:pt x="88" y="143"/>
                  </a:lnTo>
                  <a:lnTo>
                    <a:pt x="104" y="160"/>
                  </a:lnTo>
                  <a:lnTo>
                    <a:pt x="127" y="180"/>
                  </a:lnTo>
                  <a:lnTo>
                    <a:pt x="143" y="194"/>
                  </a:lnTo>
                  <a:lnTo>
                    <a:pt x="167" y="211"/>
                  </a:lnTo>
                  <a:lnTo>
                    <a:pt x="193" y="230"/>
                  </a:lnTo>
                  <a:lnTo>
                    <a:pt x="219" y="247"/>
                  </a:lnTo>
                  <a:lnTo>
                    <a:pt x="239" y="259"/>
                  </a:lnTo>
                  <a:lnTo>
                    <a:pt x="268" y="270"/>
                  </a:lnTo>
                  <a:lnTo>
                    <a:pt x="292" y="279"/>
                  </a:lnTo>
                  <a:lnTo>
                    <a:pt x="317" y="286"/>
                  </a:lnTo>
                  <a:lnTo>
                    <a:pt x="344" y="291"/>
                  </a:lnTo>
                  <a:lnTo>
                    <a:pt x="360" y="292"/>
                  </a:lnTo>
                  <a:lnTo>
                    <a:pt x="378" y="291"/>
                  </a:lnTo>
                  <a:lnTo>
                    <a:pt x="393" y="289"/>
                  </a:lnTo>
                  <a:lnTo>
                    <a:pt x="407" y="287"/>
                  </a:lnTo>
                  <a:lnTo>
                    <a:pt x="418" y="284"/>
                  </a:lnTo>
                  <a:lnTo>
                    <a:pt x="418" y="352"/>
                  </a:lnTo>
                  <a:lnTo>
                    <a:pt x="433" y="331"/>
                  </a:lnTo>
                  <a:lnTo>
                    <a:pt x="448" y="311"/>
                  </a:lnTo>
                  <a:lnTo>
                    <a:pt x="469" y="286"/>
                  </a:lnTo>
                  <a:lnTo>
                    <a:pt x="491" y="265"/>
                  </a:lnTo>
                  <a:lnTo>
                    <a:pt x="511" y="248"/>
                  </a:lnTo>
                  <a:lnTo>
                    <a:pt x="536" y="233"/>
                  </a:lnTo>
                  <a:lnTo>
                    <a:pt x="512" y="221"/>
                  </a:lnTo>
                  <a:lnTo>
                    <a:pt x="488" y="207"/>
                  </a:lnTo>
                  <a:lnTo>
                    <a:pt x="462" y="189"/>
                  </a:lnTo>
                  <a:lnTo>
                    <a:pt x="441" y="170"/>
                  </a:lnTo>
                  <a:lnTo>
                    <a:pt x="430" y="158"/>
                  </a:lnTo>
                  <a:lnTo>
                    <a:pt x="417" y="139"/>
                  </a:lnTo>
                  <a:lnTo>
                    <a:pt x="417" y="207"/>
                  </a:lnTo>
                  <a:lnTo>
                    <a:pt x="393" y="211"/>
                  </a:lnTo>
                  <a:lnTo>
                    <a:pt x="371" y="213"/>
                  </a:lnTo>
                  <a:lnTo>
                    <a:pt x="346" y="211"/>
                  </a:lnTo>
                  <a:lnTo>
                    <a:pt x="320" y="207"/>
                  </a:lnTo>
                  <a:lnTo>
                    <a:pt x="292" y="201"/>
                  </a:lnTo>
                  <a:lnTo>
                    <a:pt x="266" y="194"/>
                  </a:lnTo>
                  <a:lnTo>
                    <a:pt x="230" y="181"/>
                  </a:lnTo>
                  <a:lnTo>
                    <a:pt x="201" y="168"/>
                  </a:lnTo>
                  <a:lnTo>
                    <a:pt x="174" y="155"/>
                  </a:lnTo>
                  <a:lnTo>
                    <a:pt x="147" y="138"/>
                  </a:lnTo>
                  <a:lnTo>
                    <a:pt x="134" y="130"/>
                  </a:lnTo>
                  <a:lnTo>
                    <a:pt x="121" y="122"/>
                  </a:lnTo>
                  <a:lnTo>
                    <a:pt x="111" y="115"/>
                  </a:lnTo>
                  <a:lnTo>
                    <a:pt x="101" y="107"/>
                  </a:lnTo>
                  <a:lnTo>
                    <a:pt x="83" y="93"/>
                  </a:lnTo>
                  <a:lnTo>
                    <a:pt x="70" y="82"/>
                  </a:lnTo>
                  <a:lnTo>
                    <a:pt x="61" y="73"/>
                  </a:lnTo>
                  <a:lnTo>
                    <a:pt x="51" y="64"/>
                  </a:lnTo>
                  <a:lnTo>
                    <a:pt x="42" y="54"/>
                  </a:lnTo>
                  <a:lnTo>
                    <a:pt x="34" y="46"/>
                  </a:lnTo>
                  <a:lnTo>
                    <a:pt x="25" y="36"/>
                  </a:lnTo>
                  <a:lnTo>
                    <a:pt x="16" y="23"/>
                  </a:lnTo>
                  <a:lnTo>
                    <a:pt x="8" y="12"/>
                  </a:lnTo>
                  <a:lnTo>
                    <a:pt x="0" y="0"/>
                  </a:lnTo>
                </a:path>
              </a:pathLst>
            </a:custGeom>
            <a:gradFill rotWithShape="1">
              <a:gsLst>
                <a:gs pos="0">
                  <a:srgbClr val="99CCFF"/>
                </a:gs>
                <a:gs pos="100000">
                  <a:srgbClr val="475E76"/>
                </a:gs>
              </a:gsLst>
              <a:lin ang="5400000" scaled="1"/>
            </a:gradFill>
            <a:ln>
              <a:noFill/>
            </a:ln>
            <a:effectLst/>
            <a:extLst>
              <a:ext uri="{91240B29-F687-4F45-9708-019B960494DF}">
                <a14:hiddenLine xmlns:a14="http://schemas.microsoft.com/office/drawing/2010/main" w="12700" cap="rnd" cmpd="sng">
                  <a:solidFill>
                    <a:srgbClr val="66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8124" name="Group 12"/>
          <p:cNvGrpSpPr>
            <a:grpSpLocks/>
          </p:cNvGrpSpPr>
          <p:nvPr/>
        </p:nvGrpSpPr>
        <p:grpSpPr bwMode="auto">
          <a:xfrm rot="5071894">
            <a:off x="3058319" y="3358356"/>
            <a:ext cx="2501900" cy="681038"/>
            <a:chOff x="7" y="2680"/>
            <a:chExt cx="537" cy="376"/>
          </a:xfrm>
        </p:grpSpPr>
        <p:sp>
          <p:nvSpPr>
            <p:cNvPr id="23566" name="Freeform 13"/>
            <p:cNvSpPr>
              <a:spLocks/>
            </p:cNvSpPr>
            <p:nvPr/>
          </p:nvSpPr>
          <p:spPr bwMode="auto">
            <a:xfrm>
              <a:off x="7" y="2680"/>
              <a:ext cx="537" cy="373"/>
            </a:xfrm>
            <a:custGeom>
              <a:avLst/>
              <a:gdLst>
                <a:gd name="T0" fmla="*/ 0 w 537"/>
                <a:gd name="T1" fmla="*/ 24 h 373"/>
                <a:gd name="T2" fmla="*/ 17 w 537"/>
                <a:gd name="T3" fmla="*/ 56 h 373"/>
                <a:gd name="T4" fmla="*/ 41 w 537"/>
                <a:gd name="T5" fmla="*/ 93 h 373"/>
                <a:gd name="T6" fmla="*/ 70 w 537"/>
                <a:gd name="T7" fmla="*/ 126 h 373"/>
                <a:gd name="T8" fmla="*/ 104 w 537"/>
                <a:gd name="T9" fmla="*/ 163 h 373"/>
                <a:gd name="T10" fmla="*/ 143 w 537"/>
                <a:gd name="T11" fmla="*/ 198 h 373"/>
                <a:gd name="T12" fmla="*/ 193 w 537"/>
                <a:gd name="T13" fmla="*/ 234 h 373"/>
                <a:gd name="T14" fmla="*/ 239 w 537"/>
                <a:gd name="T15" fmla="*/ 264 h 373"/>
                <a:gd name="T16" fmla="*/ 291 w 537"/>
                <a:gd name="T17" fmla="*/ 285 h 373"/>
                <a:gd name="T18" fmla="*/ 343 w 537"/>
                <a:gd name="T19" fmla="*/ 297 h 373"/>
                <a:gd name="T20" fmla="*/ 378 w 537"/>
                <a:gd name="T21" fmla="*/ 297 h 373"/>
                <a:gd name="T22" fmla="*/ 406 w 537"/>
                <a:gd name="T23" fmla="*/ 293 h 373"/>
                <a:gd name="T24" fmla="*/ 417 w 537"/>
                <a:gd name="T25" fmla="*/ 372 h 373"/>
                <a:gd name="T26" fmla="*/ 449 w 537"/>
                <a:gd name="T27" fmla="*/ 327 h 373"/>
                <a:gd name="T28" fmla="*/ 490 w 537"/>
                <a:gd name="T29" fmla="*/ 281 h 373"/>
                <a:gd name="T30" fmla="*/ 536 w 537"/>
                <a:gd name="T31" fmla="*/ 256 h 373"/>
                <a:gd name="T32" fmla="*/ 512 w 537"/>
                <a:gd name="T33" fmla="*/ 226 h 373"/>
                <a:gd name="T34" fmla="*/ 461 w 537"/>
                <a:gd name="T35" fmla="*/ 193 h 373"/>
                <a:gd name="T36" fmla="*/ 429 w 537"/>
                <a:gd name="T37" fmla="*/ 161 h 373"/>
                <a:gd name="T38" fmla="*/ 417 w 537"/>
                <a:gd name="T39" fmla="*/ 211 h 373"/>
                <a:gd name="T40" fmla="*/ 370 w 537"/>
                <a:gd name="T41" fmla="*/ 217 h 373"/>
                <a:gd name="T42" fmla="*/ 320 w 537"/>
                <a:gd name="T43" fmla="*/ 212 h 373"/>
                <a:gd name="T44" fmla="*/ 266 w 537"/>
                <a:gd name="T45" fmla="*/ 198 h 373"/>
                <a:gd name="T46" fmla="*/ 200 w 537"/>
                <a:gd name="T47" fmla="*/ 172 h 373"/>
                <a:gd name="T48" fmla="*/ 146 w 537"/>
                <a:gd name="T49" fmla="*/ 140 h 373"/>
                <a:gd name="T50" fmla="*/ 121 w 537"/>
                <a:gd name="T51" fmla="*/ 125 h 373"/>
                <a:gd name="T52" fmla="*/ 101 w 537"/>
                <a:gd name="T53" fmla="*/ 109 h 373"/>
                <a:gd name="T54" fmla="*/ 70 w 537"/>
                <a:gd name="T55" fmla="*/ 84 h 373"/>
                <a:gd name="T56" fmla="*/ 51 w 537"/>
                <a:gd name="T57" fmla="*/ 65 h 373"/>
                <a:gd name="T58" fmla="*/ 34 w 537"/>
                <a:gd name="T59" fmla="*/ 47 h 373"/>
                <a:gd name="T60" fmla="*/ 16 w 537"/>
                <a:gd name="T61" fmla="*/ 24 h 373"/>
                <a:gd name="T62" fmla="*/ 0 w 537"/>
                <a:gd name="T63" fmla="*/ 0 h 3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7" h="373">
                  <a:moveTo>
                    <a:pt x="0" y="0"/>
                  </a:moveTo>
                  <a:lnTo>
                    <a:pt x="0" y="24"/>
                  </a:lnTo>
                  <a:lnTo>
                    <a:pt x="9" y="42"/>
                  </a:lnTo>
                  <a:lnTo>
                    <a:pt x="17" y="56"/>
                  </a:lnTo>
                  <a:lnTo>
                    <a:pt x="28" y="74"/>
                  </a:lnTo>
                  <a:lnTo>
                    <a:pt x="41" y="93"/>
                  </a:lnTo>
                  <a:lnTo>
                    <a:pt x="54" y="107"/>
                  </a:lnTo>
                  <a:lnTo>
                    <a:pt x="70" y="126"/>
                  </a:lnTo>
                  <a:lnTo>
                    <a:pt x="87" y="146"/>
                  </a:lnTo>
                  <a:lnTo>
                    <a:pt x="104" y="163"/>
                  </a:lnTo>
                  <a:lnTo>
                    <a:pt x="126" y="184"/>
                  </a:lnTo>
                  <a:lnTo>
                    <a:pt x="143" y="198"/>
                  </a:lnTo>
                  <a:lnTo>
                    <a:pt x="167" y="215"/>
                  </a:lnTo>
                  <a:lnTo>
                    <a:pt x="193" y="234"/>
                  </a:lnTo>
                  <a:lnTo>
                    <a:pt x="219" y="252"/>
                  </a:lnTo>
                  <a:lnTo>
                    <a:pt x="239" y="264"/>
                  </a:lnTo>
                  <a:lnTo>
                    <a:pt x="268" y="276"/>
                  </a:lnTo>
                  <a:lnTo>
                    <a:pt x="291" y="285"/>
                  </a:lnTo>
                  <a:lnTo>
                    <a:pt x="317" y="292"/>
                  </a:lnTo>
                  <a:lnTo>
                    <a:pt x="343" y="297"/>
                  </a:lnTo>
                  <a:lnTo>
                    <a:pt x="359" y="298"/>
                  </a:lnTo>
                  <a:lnTo>
                    <a:pt x="378" y="297"/>
                  </a:lnTo>
                  <a:lnTo>
                    <a:pt x="392" y="295"/>
                  </a:lnTo>
                  <a:lnTo>
                    <a:pt x="406" y="293"/>
                  </a:lnTo>
                  <a:lnTo>
                    <a:pt x="417" y="290"/>
                  </a:lnTo>
                  <a:lnTo>
                    <a:pt x="417" y="372"/>
                  </a:lnTo>
                  <a:lnTo>
                    <a:pt x="432" y="351"/>
                  </a:lnTo>
                  <a:lnTo>
                    <a:pt x="449" y="327"/>
                  </a:lnTo>
                  <a:lnTo>
                    <a:pt x="468" y="304"/>
                  </a:lnTo>
                  <a:lnTo>
                    <a:pt x="490" y="281"/>
                  </a:lnTo>
                  <a:lnTo>
                    <a:pt x="506" y="269"/>
                  </a:lnTo>
                  <a:lnTo>
                    <a:pt x="536" y="256"/>
                  </a:lnTo>
                  <a:lnTo>
                    <a:pt x="536" y="238"/>
                  </a:lnTo>
                  <a:lnTo>
                    <a:pt x="512" y="226"/>
                  </a:lnTo>
                  <a:lnTo>
                    <a:pt x="487" y="212"/>
                  </a:lnTo>
                  <a:lnTo>
                    <a:pt x="461" y="193"/>
                  </a:lnTo>
                  <a:lnTo>
                    <a:pt x="441" y="173"/>
                  </a:lnTo>
                  <a:lnTo>
                    <a:pt x="429" y="161"/>
                  </a:lnTo>
                  <a:lnTo>
                    <a:pt x="417" y="141"/>
                  </a:lnTo>
                  <a:lnTo>
                    <a:pt x="417" y="211"/>
                  </a:lnTo>
                  <a:lnTo>
                    <a:pt x="392" y="215"/>
                  </a:lnTo>
                  <a:lnTo>
                    <a:pt x="370" y="217"/>
                  </a:lnTo>
                  <a:lnTo>
                    <a:pt x="345" y="215"/>
                  </a:lnTo>
                  <a:lnTo>
                    <a:pt x="320" y="212"/>
                  </a:lnTo>
                  <a:lnTo>
                    <a:pt x="291" y="205"/>
                  </a:lnTo>
                  <a:lnTo>
                    <a:pt x="266" y="198"/>
                  </a:lnTo>
                  <a:lnTo>
                    <a:pt x="230" y="185"/>
                  </a:lnTo>
                  <a:lnTo>
                    <a:pt x="200" y="172"/>
                  </a:lnTo>
                  <a:lnTo>
                    <a:pt x="174" y="158"/>
                  </a:lnTo>
                  <a:lnTo>
                    <a:pt x="146" y="140"/>
                  </a:lnTo>
                  <a:lnTo>
                    <a:pt x="133" y="132"/>
                  </a:lnTo>
                  <a:lnTo>
                    <a:pt x="121" y="125"/>
                  </a:lnTo>
                  <a:lnTo>
                    <a:pt x="111" y="117"/>
                  </a:lnTo>
                  <a:lnTo>
                    <a:pt x="101" y="109"/>
                  </a:lnTo>
                  <a:lnTo>
                    <a:pt x="82" y="95"/>
                  </a:lnTo>
                  <a:lnTo>
                    <a:pt x="70" y="84"/>
                  </a:lnTo>
                  <a:lnTo>
                    <a:pt x="60" y="75"/>
                  </a:lnTo>
                  <a:lnTo>
                    <a:pt x="51" y="65"/>
                  </a:lnTo>
                  <a:lnTo>
                    <a:pt x="42" y="55"/>
                  </a:lnTo>
                  <a:lnTo>
                    <a:pt x="34" y="47"/>
                  </a:lnTo>
                  <a:lnTo>
                    <a:pt x="25" y="36"/>
                  </a:lnTo>
                  <a:lnTo>
                    <a:pt x="16" y="24"/>
                  </a:lnTo>
                  <a:lnTo>
                    <a:pt x="7" y="12"/>
                  </a:lnTo>
                  <a:lnTo>
                    <a:pt x="0" y="0"/>
                  </a:lnTo>
                </a:path>
              </a:pathLst>
            </a:custGeom>
            <a:gradFill rotWithShape="1">
              <a:gsLst>
                <a:gs pos="0">
                  <a:srgbClr val="99CCFF"/>
                </a:gs>
                <a:gs pos="100000">
                  <a:srgbClr val="475E76"/>
                </a:gs>
              </a:gsLst>
              <a:lin ang="5400000" scaled="1"/>
            </a:gradFill>
            <a:ln>
              <a:noFill/>
            </a:ln>
            <a:effectLst/>
            <a:extLst>
              <a:ext uri="{91240B29-F687-4F45-9708-019B960494DF}">
                <a14:hiddenLine xmlns:a14="http://schemas.microsoft.com/office/drawing/2010/main" w="12700" cap="rnd" cmpd="sng">
                  <a:solidFill>
                    <a:srgbClr val="66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7" name="Freeform 14"/>
            <p:cNvSpPr>
              <a:spLocks/>
            </p:cNvSpPr>
            <p:nvPr/>
          </p:nvSpPr>
          <p:spPr bwMode="auto">
            <a:xfrm>
              <a:off x="7" y="2703"/>
              <a:ext cx="537" cy="353"/>
            </a:xfrm>
            <a:custGeom>
              <a:avLst/>
              <a:gdLst>
                <a:gd name="T0" fmla="*/ 0 w 537"/>
                <a:gd name="T1" fmla="*/ 0 h 353"/>
                <a:gd name="T2" fmla="*/ 7 w 537"/>
                <a:gd name="T3" fmla="*/ 20 h 353"/>
                <a:gd name="T4" fmla="*/ 14 w 537"/>
                <a:gd name="T5" fmla="*/ 36 h 353"/>
                <a:gd name="T6" fmla="*/ 20 w 537"/>
                <a:gd name="T7" fmla="*/ 49 h 353"/>
                <a:gd name="T8" fmla="*/ 29 w 537"/>
                <a:gd name="T9" fmla="*/ 65 h 353"/>
                <a:gd name="T10" fmla="*/ 41 w 537"/>
                <a:gd name="T11" fmla="*/ 86 h 353"/>
                <a:gd name="T12" fmla="*/ 54 w 537"/>
                <a:gd name="T13" fmla="*/ 104 h 353"/>
                <a:gd name="T14" fmla="*/ 71 w 537"/>
                <a:gd name="T15" fmla="*/ 124 h 353"/>
                <a:gd name="T16" fmla="*/ 88 w 537"/>
                <a:gd name="T17" fmla="*/ 143 h 353"/>
                <a:gd name="T18" fmla="*/ 104 w 537"/>
                <a:gd name="T19" fmla="*/ 160 h 353"/>
                <a:gd name="T20" fmla="*/ 127 w 537"/>
                <a:gd name="T21" fmla="*/ 180 h 353"/>
                <a:gd name="T22" fmla="*/ 143 w 537"/>
                <a:gd name="T23" fmla="*/ 194 h 353"/>
                <a:gd name="T24" fmla="*/ 167 w 537"/>
                <a:gd name="T25" fmla="*/ 211 h 353"/>
                <a:gd name="T26" fmla="*/ 193 w 537"/>
                <a:gd name="T27" fmla="*/ 230 h 353"/>
                <a:gd name="T28" fmla="*/ 219 w 537"/>
                <a:gd name="T29" fmla="*/ 247 h 353"/>
                <a:gd name="T30" fmla="*/ 239 w 537"/>
                <a:gd name="T31" fmla="*/ 259 h 353"/>
                <a:gd name="T32" fmla="*/ 268 w 537"/>
                <a:gd name="T33" fmla="*/ 270 h 353"/>
                <a:gd name="T34" fmla="*/ 292 w 537"/>
                <a:gd name="T35" fmla="*/ 279 h 353"/>
                <a:gd name="T36" fmla="*/ 317 w 537"/>
                <a:gd name="T37" fmla="*/ 286 h 353"/>
                <a:gd name="T38" fmla="*/ 344 w 537"/>
                <a:gd name="T39" fmla="*/ 291 h 353"/>
                <a:gd name="T40" fmla="*/ 360 w 537"/>
                <a:gd name="T41" fmla="*/ 292 h 353"/>
                <a:gd name="T42" fmla="*/ 378 w 537"/>
                <a:gd name="T43" fmla="*/ 291 h 353"/>
                <a:gd name="T44" fmla="*/ 393 w 537"/>
                <a:gd name="T45" fmla="*/ 289 h 353"/>
                <a:gd name="T46" fmla="*/ 407 w 537"/>
                <a:gd name="T47" fmla="*/ 287 h 353"/>
                <a:gd name="T48" fmla="*/ 418 w 537"/>
                <a:gd name="T49" fmla="*/ 284 h 353"/>
                <a:gd name="T50" fmla="*/ 418 w 537"/>
                <a:gd name="T51" fmla="*/ 352 h 353"/>
                <a:gd name="T52" fmla="*/ 433 w 537"/>
                <a:gd name="T53" fmla="*/ 331 h 353"/>
                <a:gd name="T54" fmla="*/ 448 w 537"/>
                <a:gd name="T55" fmla="*/ 311 h 353"/>
                <a:gd name="T56" fmla="*/ 469 w 537"/>
                <a:gd name="T57" fmla="*/ 286 h 353"/>
                <a:gd name="T58" fmla="*/ 491 w 537"/>
                <a:gd name="T59" fmla="*/ 265 h 353"/>
                <a:gd name="T60" fmla="*/ 511 w 537"/>
                <a:gd name="T61" fmla="*/ 248 h 353"/>
                <a:gd name="T62" fmla="*/ 536 w 537"/>
                <a:gd name="T63" fmla="*/ 233 h 353"/>
                <a:gd name="T64" fmla="*/ 512 w 537"/>
                <a:gd name="T65" fmla="*/ 221 h 353"/>
                <a:gd name="T66" fmla="*/ 488 w 537"/>
                <a:gd name="T67" fmla="*/ 207 h 353"/>
                <a:gd name="T68" fmla="*/ 462 w 537"/>
                <a:gd name="T69" fmla="*/ 189 h 353"/>
                <a:gd name="T70" fmla="*/ 441 w 537"/>
                <a:gd name="T71" fmla="*/ 170 h 353"/>
                <a:gd name="T72" fmla="*/ 430 w 537"/>
                <a:gd name="T73" fmla="*/ 158 h 353"/>
                <a:gd name="T74" fmla="*/ 417 w 537"/>
                <a:gd name="T75" fmla="*/ 139 h 353"/>
                <a:gd name="T76" fmla="*/ 417 w 537"/>
                <a:gd name="T77" fmla="*/ 207 h 353"/>
                <a:gd name="T78" fmla="*/ 393 w 537"/>
                <a:gd name="T79" fmla="*/ 211 h 353"/>
                <a:gd name="T80" fmla="*/ 371 w 537"/>
                <a:gd name="T81" fmla="*/ 213 h 353"/>
                <a:gd name="T82" fmla="*/ 346 w 537"/>
                <a:gd name="T83" fmla="*/ 211 h 353"/>
                <a:gd name="T84" fmla="*/ 320 w 537"/>
                <a:gd name="T85" fmla="*/ 207 h 353"/>
                <a:gd name="T86" fmla="*/ 292 w 537"/>
                <a:gd name="T87" fmla="*/ 201 h 353"/>
                <a:gd name="T88" fmla="*/ 266 w 537"/>
                <a:gd name="T89" fmla="*/ 194 h 353"/>
                <a:gd name="T90" fmla="*/ 230 w 537"/>
                <a:gd name="T91" fmla="*/ 181 h 353"/>
                <a:gd name="T92" fmla="*/ 201 w 537"/>
                <a:gd name="T93" fmla="*/ 168 h 353"/>
                <a:gd name="T94" fmla="*/ 174 w 537"/>
                <a:gd name="T95" fmla="*/ 155 h 353"/>
                <a:gd name="T96" fmla="*/ 147 w 537"/>
                <a:gd name="T97" fmla="*/ 138 h 353"/>
                <a:gd name="T98" fmla="*/ 134 w 537"/>
                <a:gd name="T99" fmla="*/ 130 h 353"/>
                <a:gd name="T100" fmla="*/ 121 w 537"/>
                <a:gd name="T101" fmla="*/ 122 h 353"/>
                <a:gd name="T102" fmla="*/ 111 w 537"/>
                <a:gd name="T103" fmla="*/ 115 h 353"/>
                <a:gd name="T104" fmla="*/ 101 w 537"/>
                <a:gd name="T105" fmla="*/ 107 h 353"/>
                <a:gd name="T106" fmla="*/ 83 w 537"/>
                <a:gd name="T107" fmla="*/ 93 h 353"/>
                <a:gd name="T108" fmla="*/ 70 w 537"/>
                <a:gd name="T109" fmla="*/ 82 h 353"/>
                <a:gd name="T110" fmla="*/ 61 w 537"/>
                <a:gd name="T111" fmla="*/ 73 h 353"/>
                <a:gd name="T112" fmla="*/ 51 w 537"/>
                <a:gd name="T113" fmla="*/ 64 h 353"/>
                <a:gd name="T114" fmla="*/ 42 w 537"/>
                <a:gd name="T115" fmla="*/ 54 h 353"/>
                <a:gd name="T116" fmla="*/ 34 w 537"/>
                <a:gd name="T117" fmla="*/ 46 h 353"/>
                <a:gd name="T118" fmla="*/ 25 w 537"/>
                <a:gd name="T119" fmla="*/ 36 h 353"/>
                <a:gd name="T120" fmla="*/ 16 w 537"/>
                <a:gd name="T121" fmla="*/ 23 h 353"/>
                <a:gd name="T122" fmla="*/ 8 w 537"/>
                <a:gd name="T123" fmla="*/ 12 h 353"/>
                <a:gd name="T124" fmla="*/ 0 w 537"/>
                <a:gd name="T125" fmla="*/ 0 h 3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37" h="353">
                  <a:moveTo>
                    <a:pt x="0" y="0"/>
                  </a:moveTo>
                  <a:lnTo>
                    <a:pt x="7" y="20"/>
                  </a:lnTo>
                  <a:lnTo>
                    <a:pt x="14" y="36"/>
                  </a:lnTo>
                  <a:lnTo>
                    <a:pt x="20" y="49"/>
                  </a:lnTo>
                  <a:lnTo>
                    <a:pt x="29" y="65"/>
                  </a:lnTo>
                  <a:lnTo>
                    <a:pt x="41" y="86"/>
                  </a:lnTo>
                  <a:lnTo>
                    <a:pt x="54" y="104"/>
                  </a:lnTo>
                  <a:lnTo>
                    <a:pt x="71" y="124"/>
                  </a:lnTo>
                  <a:lnTo>
                    <a:pt x="88" y="143"/>
                  </a:lnTo>
                  <a:lnTo>
                    <a:pt x="104" y="160"/>
                  </a:lnTo>
                  <a:lnTo>
                    <a:pt x="127" y="180"/>
                  </a:lnTo>
                  <a:lnTo>
                    <a:pt x="143" y="194"/>
                  </a:lnTo>
                  <a:lnTo>
                    <a:pt x="167" y="211"/>
                  </a:lnTo>
                  <a:lnTo>
                    <a:pt x="193" y="230"/>
                  </a:lnTo>
                  <a:lnTo>
                    <a:pt x="219" y="247"/>
                  </a:lnTo>
                  <a:lnTo>
                    <a:pt x="239" y="259"/>
                  </a:lnTo>
                  <a:lnTo>
                    <a:pt x="268" y="270"/>
                  </a:lnTo>
                  <a:lnTo>
                    <a:pt x="292" y="279"/>
                  </a:lnTo>
                  <a:lnTo>
                    <a:pt x="317" y="286"/>
                  </a:lnTo>
                  <a:lnTo>
                    <a:pt x="344" y="291"/>
                  </a:lnTo>
                  <a:lnTo>
                    <a:pt x="360" y="292"/>
                  </a:lnTo>
                  <a:lnTo>
                    <a:pt x="378" y="291"/>
                  </a:lnTo>
                  <a:lnTo>
                    <a:pt x="393" y="289"/>
                  </a:lnTo>
                  <a:lnTo>
                    <a:pt x="407" y="287"/>
                  </a:lnTo>
                  <a:lnTo>
                    <a:pt x="418" y="284"/>
                  </a:lnTo>
                  <a:lnTo>
                    <a:pt x="418" y="352"/>
                  </a:lnTo>
                  <a:lnTo>
                    <a:pt x="433" y="331"/>
                  </a:lnTo>
                  <a:lnTo>
                    <a:pt x="448" y="311"/>
                  </a:lnTo>
                  <a:lnTo>
                    <a:pt x="469" y="286"/>
                  </a:lnTo>
                  <a:lnTo>
                    <a:pt x="491" y="265"/>
                  </a:lnTo>
                  <a:lnTo>
                    <a:pt x="511" y="248"/>
                  </a:lnTo>
                  <a:lnTo>
                    <a:pt x="536" y="233"/>
                  </a:lnTo>
                  <a:lnTo>
                    <a:pt x="512" y="221"/>
                  </a:lnTo>
                  <a:lnTo>
                    <a:pt x="488" y="207"/>
                  </a:lnTo>
                  <a:lnTo>
                    <a:pt x="462" y="189"/>
                  </a:lnTo>
                  <a:lnTo>
                    <a:pt x="441" y="170"/>
                  </a:lnTo>
                  <a:lnTo>
                    <a:pt x="430" y="158"/>
                  </a:lnTo>
                  <a:lnTo>
                    <a:pt x="417" y="139"/>
                  </a:lnTo>
                  <a:lnTo>
                    <a:pt x="417" y="207"/>
                  </a:lnTo>
                  <a:lnTo>
                    <a:pt x="393" y="211"/>
                  </a:lnTo>
                  <a:lnTo>
                    <a:pt x="371" y="213"/>
                  </a:lnTo>
                  <a:lnTo>
                    <a:pt x="346" y="211"/>
                  </a:lnTo>
                  <a:lnTo>
                    <a:pt x="320" y="207"/>
                  </a:lnTo>
                  <a:lnTo>
                    <a:pt x="292" y="201"/>
                  </a:lnTo>
                  <a:lnTo>
                    <a:pt x="266" y="194"/>
                  </a:lnTo>
                  <a:lnTo>
                    <a:pt x="230" y="181"/>
                  </a:lnTo>
                  <a:lnTo>
                    <a:pt x="201" y="168"/>
                  </a:lnTo>
                  <a:lnTo>
                    <a:pt x="174" y="155"/>
                  </a:lnTo>
                  <a:lnTo>
                    <a:pt x="147" y="138"/>
                  </a:lnTo>
                  <a:lnTo>
                    <a:pt x="134" y="130"/>
                  </a:lnTo>
                  <a:lnTo>
                    <a:pt x="121" y="122"/>
                  </a:lnTo>
                  <a:lnTo>
                    <a:pt x="111" y="115"/>
                  </a:lnTo>
                  <a:lnTo>
                    <a:pt x="101" y="107"/>
                  </a:lnTo>
                  <a:lnTo>
                    <a:pt x="83" y="93"/>
                  </a:lnTo>
                  <a:lnTo>
                    <a:pt x="70" y="82"/>
                  </a:lnTo>
                  <a:lnTo>
                    <a:pt x="61" y="73"/>
                  </a:lnTo>
                  <a:lnTo>
                    <a:pt x="51" y="64"/>
                  </a:lnTo>
                  <a:lnTo>
                    <a:pt x="42" y="54"/>
                  </a:lnTo>
                  <a:lnTo>
                    <a:pt x="34" y="46"/>
                  </a:lnTo>
                  <a:lnTo>
                    <a:pt x="25" y="36"/>
                  </a:lnTo>
                  <a:lnTo>
                    <a:pt x="16" y="23"/>
                  </a:lnTo>
                  <a:lnTo>
                    <a:pt x="8" y="12"/>
                  </a:lnTo>
                  <a:lnTo>
                    <a:pt x="0" y="0"/>
                  </a:lnTo>
                </a:path>
              </a:pathLst>
            </a:custGeom>
            <a:gradFill rotWithShape="1">
              <a:gsLst>
                <a:gs pos="0">
                  <a:srgbClr val="99CCFF"/>
                </a:gs>
                <a:gs pos="100000">
                  <a:srgbClr val="475E76"/>
                </a:gs>
              </a:gsLst>
              <a:lin ang="5400000" scaled="1"/>
            </a:gradFill>
            <a:ln>
              <a:noFill/>
            </a:ln>
            <a:effectLst/>
            <a:extLst>
              <a:ext uri="{91240B29-F687-4F45-9708-019B960494DF}">
                <a14:hiddenLine xmlns:a14="http://schemas.microsoft.com/office/drawing/2010/main" w="12700" cap="rnd" cmpd="sng">
                  <a:solidFill>
                    <a:srgbClr val="66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8127" name="Group 15"/>
          <p:cNvGrpSpPr>
            <a:grpSpLocks/>
          </p:cNvGrpSpPr>
          <p:nvPr/>
        </p:nvGrpSpPr>
        <p:grpSpPr bwMode="auto">
          <a:xfrm rot="4445941" flipV="1">
            <a:off x="5592763" y="2405063"/>
            <a:ext cx="1600200" cy="1085850"/>
            <a:chOff x="7" y="2680"/>
            <a:chExt cx="537" cy="376"/>
          </a:xfrm>
        </p:grpSpPr>
        <p:sp>
          <p:nvSpPr>
            <p:cNvPr id="23564" name="Freeform 16"/>
            <p:cNvSpPr>
              <a:spLocks/>
            </p:cNvSpPr>
            <p:nvPr/>
          </p:nvSpPr>
          <p:spPr bwMode="auto">
            <a:xfrm>
              <a:off x="7" y="2680"/>
              <a:ext cx="537" cy="373"/>
            </a:xfrm>
            <a:custGeom>
              <a:avLst/>
              <a:gdLst>
                <a:gd name="T0" fmla="*/ 0 w 537"/>
                <a:gd name="T1" fmla="*/ 24 h 373"/>
                <a:gd name="T2" fmla="*/ 17 w 537"/>
                <a:gd name="T3" fmla="*/ 56 h 373"/>
                <a:gd name="T4" fmla="*/ 41 w 537"/>
                <a:gd name="T5" fmla="*/ 93 h 373"/>
                <a:gd name="T6" fmla="*/ 70 w 537"/>
                <a:gd name="T7" fmla="*/ 126 h 373"/>
                <a:gd name="T8" fmla="*/ 104 w 537"/>
                <a:gd name="T9" fmla="*/ 163 h 373"/>
                <a:gd name="T10" fmla="*/ 143 w 537"/>
                <a:gd name="T11" fmla="*/ 198 h 373"/>
                <a:gd name="T12" fmla="*/ 193 w 537"/>
                <a:gd name="T13" fmla="*/ 234 h 373"/>
                <a:gd name="T14" fmla="*/ 239 w 537"/>
                <a:gd name="T15" fmla="*/ 264 h 373"/>
                <a:gd name="T16" fmla="*/ 291 w 537"/>
                <a:gd name="T17" fmla="*/ 285 h 373"/>
                <a:gd name="T18" fmla="*/ 343 w 537"/>
                <a:gd name="T19" fmla="*/ 297 h 373"/>
                <a:gd name="T20" fmla="*/ 378 w 537"/>
                <a:gd name="T21" fmla="*/ 297 h 373"/>
                <a:gd name="T22" fmla="*/ 406 w 537"/>
                <a:gd name="T23" fmla="*/ 293 h 373"/>
                <a:gd name="T24" fmla="*/ 417 w 537"/>
                <a:gd name="T25" fmla="*/ 372 h 373"/>
                <a:gd name="T26" fmla="*/ 449 w 537"/>
                <a:gd name="T27" fmla="*/ 327 h 373"/>
                <a:gd name="T28" fmla="*/ 490 w 537"/>
                <a:gd name="T29" fmla="*/ 281 h 373"/>
                <a:gd name="T30" fmla="*/ 536 w 537"/>
                <a:gd name="T31" fmla="*/ 256 h 373"/>
                <a:gd name="T32" fmla="*/ 512 w 537"/>
                <a:gd name="T33" fmla="*/ 226 h 373"/>
                <a:gd name="T34" fmla="*/ 461 w 537"/>
                <a:gd name="T35" fmla="*/ 193 h 373"/>
                <a:gd name="T36" fmla="*/ 429 w 537"/>
                <a:gd name="T37" fmla="*/ 161 h 373"/>
                <a:gd name="T38" fmla="*/ 417 w 537"/>
                <a:gd name="T39" fmla="*/ 211 h 373"/>
                <a:gd name="T40" fmla="*/ 370 w 537"/>
                <a:gd name="T41" fmla="*/ 217 h 373"/>
                <a:gd name="T42" fmla="*/ 320 w 537"/>
                <a:gd name="T43" fmla="*/ 212 h 373"/>
                <a:gd name="T44" fmla="*/ 266 w 537"/>
                <a:gd name="T45" fmla="*/ 198 h 373"/>
                <a:gd name="T46" fmla="*/ 200 w 537"/>
                <a:gd name="T47" fmla="*/ 172 h 373"/>
                <a:gd name="T48" fmla="*/ 146 w 537"/>
                <a:gd name="T49" fmla="*/ 140 h 373"/>
                <a:gd name="T50" fmla="*/ 121 w 537"/>
                <a:gd name="T51" fmla="*/ 125 h 373"/>
                <a:gd name="T52" fmla="*/ 101 w 537"/>
                <a:gd name="T53" fmla="*/ 109 h 373"/>
                <a:gd name="T54" fmla="*/ 70 w 537"/>
                <a:gd name="T55" fmla="*/ 84 h 373"/>
                <a:gd name="T56" fmla="*/ 51 w 537"/>
                <a:gd name="T57" fmla="*/ 65 h 373"/>
                <a:gd name="T58" fmla="*/ 34 w 537"/>
                <a:gd name="T59" fmla="*/ 47 h 373"/>
                <a:gd name="T60" fmla="*/ 16 w 537"/>
                <a:gd name="T61" fmla="*/ 24 h 373"/>
                <a:gd name="T62" fmla="*/ 0 w 537"/>
                <a:gd name="T63" fmla="*/ 0 h 3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7" h="373">
                  <a:moveTo>
                    <a:pt x="0" y="0"/>
                  </a:moveTo>
                  <a:lnTo>
                    <a:pt x="0" y="24"/>
                  </a:lnTo>
                  <a:lnTo>
                    <a:pt x="9" y="42"/>
                  </a:lnTo>
                  <a:lnTo>
                    <a:pt x="17" y="56"/>
                  </a:lnTo>
                  <a:lnTo>
                    <a:pt x="28" y="74"/>
                  </a:lnTo>
                  <a:lnTo>
                    <a:pt x="41" y="93"/>
                  </a:lnTo>
                  <a:lnTo>
                    <a:pt x="54" y="107"/>
                  </a:lnTo>
                  <a:lnTo>
                    <a:pt x="70" y="126"/>
                  </a:lnTo>
                  <a:lnTo>
                    <a:pt x="87" y="146"/>
                  </a:lnTo>
                  <a:lnTo>
                    <a:pt x="104" y="163"/>
                  </a:lnTo>
                  <a:lnTo>
                    <a:pt x="126" y="184"/>
                  </a:lnTo>
                  <a:lnTo>
                    <a:pt x="143" y="198"/>
                  </a:lnTo>
                  <a:lnTo>
                    <a:pt x="167" y="215"/>
                  </a:lnTo>
                  <a:lnTo>
                    <a:pt x="193" y="234"/>
                  </a:lnTo>
                  <a:lnTo>
                    <a:pt x="219" y="252"/>
                  </a:lnTo>
                  <a:lnTo>
                    <a:pt x="239" y="264"/>
                  </a:lnTo>
                  <a:lnTo>
                    <a:pt x="268" y="276"/>
                  </a:lnTo>
                  <a:lnTo>
                    <a:pt x="291" y="285"/>
                  </a:lnTo>
                  <a:lnTo>
                    <a:pt x="317" y="292"/>
                  </a:lnTo>
                  <a:lnTo>
                    <a:pt x="343" y="297"/>
                  </a:lnTo>
                  <a:lnTo>
                    <a:pt x="359" y="298"/>
                  </a:lnTo>
                  <a:lnTo>
                    <a:pt x="378" y="297"/>
                  </a:lnTo>
                  <a:lnTo>
                    <a:pt x="392" y="295"/>
                  </a:lnTo>
                  <a:lnTo>
                    <a:pt x="406" y="293"/>
                  </a:lnTo>
                  <a:lnTo>
                    <a:pt x="417" y="290"/>
                  </a:lnTo>
                  <a:lnTo>
                    <a:pt x="417" y="372"/>
                  </a:lnTo>
                  <a:lnTo>
                    <a:pt x="432" y="351"/>
                  </a:lnTo>
                  <a:lnTo>
                    <a:pt x="449" y="327"/>
                  </a:lnTo>
                  <a:lnTo>
                    <a:pt x="468" y="304"/>
                  </a:lnTo>
                  <a:lnTo>
                    <a:pt x="490" y="281"/>
                  </a:lnTo>
                  <a:lnTo>
                    <a:pt x="506" y="269"/>
                  </a:lnTo>
                  <a:lnTo>
                    <a:pt x="536" y="256"/>
                  </a:lnTo>
                  <a:lnTo>
                    <a:pt x="536" y="238"/>
                  </a:lnTo>
                  <a:lnTo>
                    <a:pt x="512" y="226"/>
                  </a:lnTo>
                  <a:lnTo>
                    <a:pt x="487" y="212"/>
                  </a:lnTo>
                  <a:lnTo>
                    <a:pt x="461" y="193"/>
                  </a:lnTo>
                  <a:lnTo>
                    <a:pt x="441" y="173"/>
                  </a:lnTo>
                  <a:lnTo>
                    <a:pt x="429" y="161"/>
                  </a:lnTo>
                  <a:lnTo>
                    <a:pt x="417" y="141"/>
                  </a:lnTo>
                  <a:lnTo>
                    <a:pt x="417" y="211"/>
                  </a:lnTo>
                  <a:lnTo>
                    <a:pt x="392" y="215"/>
                  </a:lnTo>
                  <a:lnTo>
                    <a:pt x="370" y="217"/>
                  </a:lnTo>
                  <a:lnTo>
                    <a:pt x="345" y="215"/>
                  </a:lnTo>
                  <a:lnTo>
                    <a:pt x="320" y="212"/>
                  </a:lnTo>
                  <a:lnTo>
                    <a:pt x="291" y="205"/>
                  </a:lnTo>
                  <a:lnTo>
                    <a:pt x="266" y="198"/>
                  </a:lnTo>
                  <a:lnTo>
                    <a:pt x="230" y="185"/>
                  </a:lnTo>
                  <a:lnTo>
                    <a:pt x="200" y="172"/>
                  </a:lnTo>
                  <a:lnTo>
                    <a:pt x="174" y="158"/>
                  </a:lnTo>
                  <a:lnTo>
                    <a:pt x="146" y="140"/>
                  </a:lnTo>
                  <a:lnTo>
                    <a:pt x="133" y="132"/>
                  </a:lnTo>
                  <a:lnTo>
                    <a:pt x="121" y="125"/>
                  </a:lnTo>
                  <a:lnTo>
                    <a:pt x="111" y="117"/>
                  </a:lnTo>
                  <a:lnTo>
                    <a:pt x="101" y="109"/>
                  </a:lnTo>
                  <a:lnTo>
                    <a:pt x="82" y="95"/>
                  </a:lnTo>
                  <a:lnTo>
                    <a:pt x="70" y="84"/>
                  </a:lnTo>
                  <a:lnTo>
                    <a:pt x="60" y="75"/>
                  </a:lnTo>
                  <a:lnTo>
                    <a:pt x="51" y="65"/>
                  </a:lnTo>
                  <a:lnTo>
                    <a:pt x="42" y="55"/>
                  </a:lnTo>
                  <a:lnTo>
                    <a:pt x="34" y="47"/>
                  </a:lnTo>
                  <a:lnTo>
                    <a:pt x="25" y="36"/>
                  </a:lnTo>
                  <a:lnTo>
                    <a:pt x="16" y="24"/>
                  </a:lnTo>
                  <a:lnTo>
                    <a:pt x="7" y="12"/>
                  </a:lnTo>
                  <a:lnTo>
                    <a:pt x="0" y="0"/>
                  </a:lnTo>
                </a:path>
              </a:pathLst>
            </a:custGeom>
            <a:gradFill rotWithShape="1">
              <a:gsLst>
                <a:gs pos="0">
                  <a:srgbClr val="99CCFF"/>
                </a:gs>
                <a:gs pos="100000">
                  <a:srgbClr val="475E76"/>
                </a:gs>
              </a:gsLst>
              <a:lin ang="5400000" scaled="1"/>
            </a:gradFill>
            <a:ln>
              <a:noFill/>
            </a:ln>
            <a:effectLst/>
            <a:extLst>
              <a:ext uri="{91240B29-F687-4F45-9708-019B960494DF}">
                <a14:hiddenLine xmlns:a14="http://schemas.microsoft.com/office/drawing/2010/main" w="12700" cap="rnd" cmpd="sng">
                  <a:solidFill>
                    <a:srgbClr val="66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5" name="Freeform 17"/>
            <p:cNvSpPr>
              <a:spLocks/>
            </p:cNvSpPr>
            <p:nvPr/>
          </p:nvSpPr>
          <p:spPr bwMode="auto">
            <a:xfrm>
              <a:off x="7" y="2703"/>
              <a:ext cx="537" cy="353"/>
            </a:xfrm>
            <a:custGeom>
              <a:avLst/>
              <a:gdLst>
                <a:gd name="T0" fmla="*/ 0 w 537"/>
                <a:gd name="T1" fmla="*/ 0 h 353"/>
                <a:gd name="T2" fmla="*/ 7 w 537"/>
                <a:gd name="T3" fmla="*/ 20 h 353"/>
                <a:gd name="T4" fmla="*/ 14 w 537"/>
                <a:gd name="T5" fmla="*/ 36 h 353"/>
                <a:gd name="T6" fmla="*/ 20 w 537"/>
                <a:gd name="T7" fmla="*/ 49 h 353"/>
                <a:gd name="T8" fmla="*/ 29 w 537"/>
                <a:gd name="T9" fmla="*/ 65 h 353"/>
                <a:gd name="T10" fmla="*/ 41 w 537"/>
                <a:gd name="T11" fmla="*/ 86 h 353"/>
                <a:gd name="T12" fmla="*/ 54 w 537"/>
                <a:gd name="T13" fmla="*/ 104 h 353"/>
                <a:gd name="T14" fmla="*/ 71 w 537"/>
                <a:gd name="T15" fmla="*/ 124 h 353"/>
                <a:gd name="T16" fmla="*/ 88 w 537"/>
                <a:gd name="T17" fmla="*/ 143 h 353"/>
                <a:gd name="T18" fmla="*/ 104 w 537"/>
                <a:gd name="T19" fmla="*/ 160 h 353"/>
                <a:gd name="T20" fmla="*/ 127 w 537"/>
                <a:gd name="T21" fmla="*/ 180 h 353"/>
                <a:gd name="T22" fmla="*/ 143 w 537"/>
                <a:gd name="T23" fmla="*/ 194 h 353"/>
                <a:gd name="T24" fmla="*/ 167 w 537"/>
                <a:gd name="T25" fmla="*/ 211 h 353"/>
                <a:gd name="T26" fmla="*/ 193 w 537"/>
                <a:gd name="T27" fmla="*/ 230 h 353"/>
                <a:gd name="T28" fmla="*/ 219 w 537"/>
                <a:gd name="T29" fmla="*/ 247 h 353"/>
                <a:gd name="T30" fmla="*/ 239 w 537"/>
                <a:gd name="T31" fmla="*/ 259 h 353"/>
                <a:gd name="T32" fmla="*/ 268 w 537"/>
                <a:gd name="T33" fmla="*/ 270 h 353"/>
                <a:gd name="T34" fmla="*/ 292 w 537"/>
                <a:gd name="T35" fmla="*/ 279 h 353"/>
                <a:gd name="T36" fmla="*/ 317 w 537"/>
                <a:gd name="T37" fmla="*/ 286 h 353"/>
                <a:gd name="T38" fmla="*/ 344 w 537"/>
                <a:gd name="T39" fmla="*/ 291 h 353"/>
                <a:gd name="T40" fmla="*/ 360 w 537"/>
                <a:gd name="T41" fmla="*/ 292 h 353"/>
                <a:gd name="T42" fmla="*/ 378 w 537"/>
                <a:gd name="T43" fmla="*/ 291 h 353"/>
                <a:gd name="T44" fmla="*/ 393 w 537"/>
                <a:gd name="T45" fmla="*/ 289 h 353"/>
                <a:gd name="T46" fmla="*/ 407 w 537"/>
                <a:gd name="T47" fmla="*/ 287 h 353"/>
                <a:gd name="T48" fmla="*/ 418 w 537"/>
                <a:gd name="T49" fmla="*/ 284 h 353"/>
                <a:gd name="T50" fmla="*/ 418 w 537"/>
                <a:gd name="T51" fmla="*/ 352 h 353"/>
                <a:gd name="T52" fmla="*/ 433 w 537"/>
                <a:gd name="T53" fmla="*/ 331 h 353"/>
                <a:gd name="T54" fmla="*/ 448 w 537"/>
                <a:gd name="T55" fmla="*/ 311 h 353"/>
                <a:gd name="T56" fmla="*/ 469 w 537"/>
                <a:gd name="T57" fmla="*/ 286 h 353"/>
                <a:gd name="T58" fmla="*/ 491 w 537"/>
                <a:gd name="T59" fmla="*/ 265 h 353"/>
                <a:gd name="T60" fmla="*/ 511 w 537"/>
                <a:gd name="T61" fmla="*/ 248 h 353"/>
                <a:gd name="T62" fmla="*/ 536 w 537"/>
                <a:gd name="T63" fmla="*/ 233 h 353"/>
                <a:gd name="T64" fmla="*/ 512 w 537"/>
                <a:gd name="T65" fmla="*/ 221 h 353"/>
                <a:gd name="T66" fmla="*/ 488 w 537"/>
                <a:gd name="T67" fmla="*/ 207 h 353"/>
                <a:gd name="T68" fmla="*/ 462 w 537"/>
                <a:gd name="T69" fmla="*/ 189 h 353"/>
                <a:gd name="T70" fmla="*/ 441 w 537"/>
                <a:gd name="T71" fmla="*/ 170 h 353"/>
                <a:gd name="T72" fmla="*/ 430 w 537"/>
                <a:gd name="T73" fmla="*/ 158 h 353"/>
                <a:gd name="T74" fmla="*/ 417 w 537"/>
                <a:gd name="T75" fmla="*/ 139 h 353"/>
                <a:gd name="T76" fmla="*/ 417 w 537"/>
                <a:gd name="T77" fmla="*/ 207 h 353"/>
                <a:gd name="T78" fmla="*/ 393 w 537"/>
                <a:gd name="T79" fmla="*/ 211 h 353"/>
                <a:gd name="T80" fmla="*/ 371 w 537"/>
                <a:gd name="T81" fmla="*/ 213 h 353"/>
                <a:gd name="T82" fmla="*/ 346 w 537"/>
                <a:gd name="T83" fmla="*/ 211 h 353"/>
                <a:gd name="T84" fmla="*/ 320 w 537"/>
                <a:gd name="T85" fmla="*/ 207 h 353"/>
                <a:gd name="T86" fmla="*/ 292 w 537"/>
                <a:gd name="T87" fmla="*/ 201 h 353"/>
                <a:gd name="T88" fmla="*/ 266 w 537"/>
                <a:gd name="T89" fmla="*/ 194 h 353"/>
                <a:gd name="T90" fmla="*/ 230 w 537"/>
                <a:gd name="T91" fmla="*/ 181 h 353"/>
                <a:gd name="T92" fmla="*/ 201 w 537"/>
                <a:gd name="T93" fmla="*/ 168 h 353"/>
                <a:gd name="T94" fmla="*/ 174 w 537"/>
                <a:gd name="T95" fmla="*/ 155 h 353"/>
                <a:gd name="T96" fmla="*/ 147 w 537"/>
                <a:gd name="T97" fmla="*/ 138 h 353"/>
                <a:gd name="T98" fmla="*/ 134 w 537"/>
                <a:gd name="T99" fmla="*/ 130 h 353"/>
                <a:gd name="T100" fmla="*/ 121 w 537"/>
                <a:gd name="T101" fmla="*/ 122 h 353"/>
                <a:gd name="T102" fmla="*/ 111 w 537"/>
                <a:gd name="T103" fmla="*/ 115 h 353"/>
                <a:gd name="T104" fmla="*/ 101 w 537"/>
                <a:gd name="T105" fmla="*/ 107 h 353"/>
                <a:gd name="T106" fmla="*/ 83 w 537"/>
                <a:gd name="T107" fmla="*/ 93 h 353"/>
                <a:gd name="T108" fmla="*/ 70 w 537"/>
                <a:gd name="T109" fmla="*/ 82 h 353"/>
                <a:gd name="T110" fmla="*/ 61 w 537"/>
                <a:gd name="T111" fmla="*/ 73 h 353"/>
                <a:gd name="T112" fmla="*/ 51 w 537"/>
                <a:gd name="T113" fmla="*/ 64 h 353"/>
                <a:gd name="T114" fmla="*/ 42 w 537"/>
                <a:gd name="T115" fmla="*/ 54 h 353"/>
                <a:gd name="T116" fmla="*/ 34 w 537"/>
                <a:gd name="T117" fmla="*/ 46 h 353"/>
                <a:gd name="T118" fmla="*/ 25 w 537"/>
                <a:gd name="T119" fmla="*/ 36 h 353"/>
                <a:gd name="T120" fmla="*/ 16 w 537"/>
                <a:gd name="T121" fmla="*/ 23 h 353"/>
                <a:gd name="T122" fmla="*/ 8 w 537"/>
                <a:gd name="T123" fmla="*/ 12 h 353"/>
                <a:gd name="T124" fmla="*/ 0 w 537"/>
                <a:gd name="T125" fmla="*/ 0 h 3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37" h="353">
                  <a:moveTo>
                    <a:pt x="0" y="0"/>
                  </a:moveTo>
                  <a:lnTo>
                    <a:pt x="7" y="20"/>
                  </a:lnTo>
                  <a:lnTo>
                    <a:pt x="14" y="36"/>
                  </a:lnTo>
                  <a:lnTo>
                    <a:pt x="20" y="49"/>
                  </a:lnTo>
                  <a:lnTo>
                    <a:pt x="29" y="65"/>
                  </a:lnTo>
                  <a:lnTo>
                    <a:pt x="41" y="86"/>
                  </a:lnTo>
                  <a:lnTo>
                    <a:pt x="54" y="104"/>
                  </a:lnTo>
                  <a:lnTo>
                    <a:pt x="71" y="124"/>
                  </a:lnTo>
                  <a:lnTo>
                    <a:pt x="88" y="143"/>
                  </a:lnTo>
                  <a:lnTo>
                    <a:pt x="104" y="160"/>
                  </a:lnTo>
                  <a:lnTo>
                    <a:pt x="127" y="180"/>
                  </a:lnTo>
                  <a:lnTo>
                    <a:pt x="143" y="194"/>
                  </a:lnTo>
                  <a:lnTo>
                    <a:pt x="167" y="211"/>
                  </a:lnTo>
                  <a:lnTo>
                    <a:pt x="193" y="230"/>
                  </a:lnTo>
                  <a:lnTo>
                    <a:pt x="219" y="247"/>
                  </a:lnTo>
                  <a:lnTo>
                    <a:pt x="239" y="259"/>
                  </a:lnTo>
                  <a:lnTo>
                    <a:pt x="268" y="270"/>
                  </a:lnTo>
                  <a:lnTo>
                    <a:pt x="292" y="279"/>
                  </a:lnTo>
                  <a:lnTo>
                    <a:pt x="317" y="286"/>
                  </a:lnTo>
                  <a:lnTo>
                    <a:pt x="344" y="291"/>
                  </a:lnTo>
                  <a:lnTo>
                    <a:pt x="360" y="292"/>
                  </a:lnTo>
                  <a:lnTo>
                    <a:pt x="378" y="291"/>
                  </a:lnTo>
                  <a:lnTo>
                    <a:pt x="393" y="289"/>
                  </a:lnTo>
                  <a:lnTo>
                    <a:pt x="407" y="287"/>
                  </a:lnTo>
                  <a:lnTo>
                    <a:pt x="418" y="284"/>
                  </a:lnTo>
                  <a:lnTo>
                    <a:pt x="418" y="352"/>
                  </a:lnTo>
                  <a:lnTo>
                    <a:pt x="433" y="331"/>
                  </a:lnTo>
                  <a:lnTo>
                    <a:pt x="448" y="311"/>
                  </a:lnTo>
                  <a:lnTo>
                    <a:pt x="469" y="286"/>
                  </a:lnTo>
                  <a:lnTo>
                    <a:pt x="491" y="265"/>
                  </a:lnTo>
                  <a:lnTo>
                    <a:pt x="511" y="248"/>
                  </a:lnTo>
                  <a:lnTo>
                    <a:pt x="536" y="233"/>
                  </a:lnTo>
                  <a:lnTo>
                    <a:pt x="512" y="221"/>
                  </a:lnTo>
                  <a:lnTo>
                    <a:pt x="488" y="207"/>
                  </a:lnTo>
                  <a:lnTo>
                    <a:pt x="462" y="189"/>
                  </a:lnTo>
                  <a:lnTo>
                    <a:pt x="441" y="170"/>
                  </a:lnTo>
                  <a:lnTo>
                    <a:pt x="430" y="158"/>
                  </a:lnTo>
                  <a:lnTo>
                    <a:pt x="417" y="139"/>
                  </a:lnTo>
                  <a:lnTo>
                    <a:pt x="417" y="207"/>
                  </a:lnTo>
                  <a:lnTo>
                    <a:pt x="393" y="211"/>
                  </a:lnTo>
                  <a:lnTo>
                    <a:pt x="371" y="213"/>
                  </a:lnTo>
                  <a:lnTo>
                    <a:pt x="346" y="211"/>
                  </a:lnTo>
                  <a:lnTo>
                    <a:pt x="320" y="207"/>
                  </a:lnTo>
                  <a:lnTo>
                    <a:pt x="292" y="201"/>
                  </a:lnTo>
                  <a:lnTo>
                    <a:pt x="266" y="194"/>
                  </a:lnTo>
                  <a:lnTo>
                    <a:pt x="230" y="181"/>
                  </a:lnTo>
                  <a:lnTo>
                    <a:pt x="201" y="168"/>
                  </a:lnTo>
                  <a:lnTo>
                    <a:pt x="174" y="155"/>
                  </a:lnTo>
                  <a:lnTo>
                    <a:pt x="147" y="138"/>
                  </a:lnTo>
                  <a:lnTo>
                    <a:pt x="134" y="130"/>
                  </a:lnTo>
                  <a:lnTo>
                    <a:pt x="121" y="122"/>
                  </a:lnTo>
                  <a:lnTo>
                    <a:pt x="111" y="115"/>
                  </a:lnTo>
                  <a:lnTo>
                    <a:pt x="101" y="107"/>
                  </a:lnTo>
                  <a:lnTo>
                    <a:pt x="83" y="93"/>
                  </a:lnTo>
                  <a:lnTo>
                    <a:pt x="70" y="82"/>
                  </a:lnTo>
                  <a:lnTo>
                    <a:pt x="61" y="73"/>
                  </a:lnTo>
                  <a:lnTo>
                    <a:pt x="51" y="64"/>
                  </a:lnTo>
                  <a:lnTo>
                    <a:pt x="42" y="54"/>
                  </a:lnTo>
                  <a:lnTo>
                    <a:pt x="34" y="46"/>
                  </a:lnTo>
                  <a:lnTo>
                    <a:pt x="25" y="36"/>
                  </a:lnTo>
                  <a:lnTo>
                    <a:pt x="16" y="23"/>
                  </a:lnTo>
                  <a:lnTo>
                    <a:pt x="8" y="12"/>
                  </a:lnTo>
                  <a:lnTo>
                    <a:pt x="0" y="0"/>
                  </a:lnTo>
                </a:path>
              </a:pathLst>
            </a:custGeom>
            <a:gradFill rotWithShape="1">
              <a:gsLst>
                <a:gs pos="0">
                  <a:srgbClr val="99CCFF"/>
                </a:gs>
                <a:gs pos="100000">
                  <a:srgbClr val="475E76"/>
                </a:gs>
              </a:gsLst>
              <a:lin ang="5400000" scaled="1"/>
            </a:gradFill>
            <a:ln>
              <a:noFill/>
            </a:ln>
            <a:effectLst/>
            <a:extLst>
              <a:ext uri="{91240B29-F687-4F45-9708-019B960494DF}">
                <a14:hiddenLine xmlns:a14="http://schemas.microsoft.com/office/drawing/2010/main" w="12700" cap="rnd" cmpd="sng">
                  <a:solidFill>
                    <a:srgbClr val="66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953987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18121"/>
                                        </p:tgtEl>
                                        <p:attrNameLst>
                                          <p:attrName>style.visibility</p:attrName>
                                        </p:attrNameLst>
                                      </p:cBhvr>
                                      <p:to>
                                        <p:strVal val="visible"/>
                                      </p:to>
                                    </p:set>
                                    <p:animEffect transition="in" filter="dissolve">
                                      <p:cBhvr>
                                        <p:cTn id="7" dur="500"/>
                                        <p:tgtEl>
                                          <p:spTgt spid="21812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8115"/>
                                        </p:tgtEl>
                                        <p:attrNameLst>
                                          <p:attrName>style.visibility</p:attrName>
                                        </p:attrNameLst>
                                      </p:cBhvr>
                                      <p:to>
                                        <p:strVal val="visible"/>
                                      </p:to>
                                    </p:set>
                                    <p:animEffect transition="in" filter="dissolve">
                                      <p:cBhvr>
                                        <p:cTn id="11" dur="500"/>
                                        <p:tgtEl>
                                          <p:spTgt spid="21811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18127"/>
                                        </p:tgtEl>
                                        <p:attrNameLst>
                                          <p:attrName>style.visibility</p:attrName>
                                        </p:attrNameLst>
                                      </p:cBhvr>
                                      <p:to>
                                        <p:strVal val="visible"/>
                                      </p:to>
                                    </p:set>
                                    <p:animEffect transition="in" filter="dissolve">
                                      <p:cBhvr>
                                        <p:cTn id="15" dur="500"/>
                                        <p:tgtEl>
                                          <p:spTgt spid="218127"/>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18116"/>
                                        </p:tgtEl>
                                        <p:attrNameLst>
                                          <p:attrName>style.visibility</p:attrName>
                                        </p:attrNameLst>
                                      </p:cBhvr>
                                      <p:to>
                                        <p:strVal val="visible"/>
                                      </p:to>
                                    </p:set>
                                    <p:animEffect transition="in" filter="dissolve">
                                      <p:cBhvr>
                                        <p:cTn id="19" dur="500"/>
                                        <p:tgtEl>
                                          <p:spTgt spid="218116"/>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218124"/>
                                        </p:tgtEl>
                                        <p:attrNameLst>
                                          <p:attrName>style.visibility</p:attrName>
                                        </p:attrNameLst>
                                      </p:cBhvr>
                                      <p:to>
                                        <p:strVal val="visible"/>
                                      </p:to>
                                    </p:set>
                                    <p:animEffect transition="in" filter="dissolve">
                                      <p:cBhvr>
                                        <p:cTn id="23" dur="500"/>
                                        <p:tgtEl>
                                          <p:spTgt spid="218124"/>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18117"/>
                                        </p:tgtEl>
                                        <p:attrNameLst>
                                          <p:attrName>style.visibility</p:attrName>
                                        </p:attrNameLst>
                                      </p:cBhvr>
                                      <p:to>
                                        <p:strVal val="visible"/>
                                      </p:to>
                                    </p:set>
                                    <p:animEffect transition="in" filter="dissolve">
                                      <p:cBhvr>
                                        <p:cTn id="27" dur="500"/>
                                        <p:tgtEl>
                                          <p:spTgt spid="218117"/>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18118"/>
                                        </p:tgtEl>
                                        <p:attrNameLst>
                                          <p:attrName>style.visibility</p:attrName>
                                        </p:attrNameLst>
                                      </p:cBhvr>
                                      <p:to>
                                        <p:strVal val="visible"/>
                                      </p:to>
                                    </p:set>
                                    <p:animEffect transition="in" filter="dissolve">
                                      <p:cBhvr>
                                        <p:cTn id="31" dur="500"/>
                                        <p:tgtEl>
                                          <p:spTgt spid="218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p:bldP spid="218116" grpId="0"/>
      <p:bldP spid="218117" grpId="0"/>
      <p:bldP spid="2181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28600"/>
            <a:ext cx="8229600" cy="1143000"/>
          </a:xfrm>
        </p:spPr>
        <p:txBody>
          <a:bodyPr/>
          <a:lstStyle/>
          <a:p>
            <a:r>
              <a:rPr lang="en-US" altLang="en-US">
                <a:latin typeface="Tahoma" panose="020B0604030504040204" pitchFamily="34" charset="0"/>
                <a:ea typeface="Tahoma" panose="020B0604030504040204" pitchFamily="34" charset="0"/>
                <a:cs typeface="Tahoma" panose="020B0604030504040204" pitchFamily="34" charset="0"/>
              </a:rPr>
              <a:t>Neuroplasticity</a:t>
            </a:r>
          </a:p>
        </p:txBody>
      </p:sp>
      <p:sp>
        <p:nvSpPr>
          <p:cNvPr id="88067" name="Rectangle 3"/>
          <p:cNvSpPr>
            <a:spLocks noGrp="1" noChangeArrowheads="1"/>
          </p:cNvSpPr>
          <p:nvPr>
            <p:ph type="body" idx="1"/>
          </p:nvPr>
        </p:nvSpPr>
        <p:spPr/>
        <p:txBody>
          <a:bodyPr/>
          <a:lstStyle/>
          <a:p>
            <a:r>
              <a:rPr lang="en-US" altLang="en-US" sz="4000" dirty="0">
                <a:latin typeface="Tahoma" panose="020B0604030504040204" pitchFamily="34" charset="0"/>
                <a:ea typeface="Tahoma" panose="020B0604030504040204" pitchFamily="34" charset="0"/>
                <a:cs typeface="Tahoma" panose="020B0604030504040204" pitchFamily="34" charset="0"/>
              </a:rPr>
              <a:t>The brain's natural ability to form new connections in order to compensate for injury or changes in one's environment.</a:t>
            </a:r>
            <a:r>
              <a:rPr lang="en-US" altLang="en-US"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707567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1" name="Rectangle 3"/>
          <p:cNvSpPr>
            <a:spLocks noGrp="1" noChangeArrowheads="1"/>
          </p:cNvSpPr>
          <p:nvPr>
            <p:ph type="title" idx="4294967295"/>
          </p:nvPr>
        </p:nvSpPr>
        <p:spPr>
          <a:xfrm>
            <a:off x="481013" y="158750"/>
            <a:ext cx="8156575" cy="1143000"/>
          </a:xfrm>
        </p:spPr>
        <p:txBody>
          <a:bodyPr tIns="91440" bIns="0">
            <a:normAutofit fontScale="90000"/>
          </a:bodyPr>
          <a:lstStyle/>
          <a:p>
            <a:pPr>
              <a:lnSpc>
                <a:spcPct val="95000"/>
              </a:lnSpc>
            </a:pPr>
            <a:r>
              <a:rPr lang="en-US" altLang="en-US" dirty="0">
                <a:latin typeface="Tahoma" panose="020B0604030504040204" pitchFamily="34" charset="0"/>
                <a:ea typeface="Tahoma" panose="020B0604030504040204" pitchFamily="34" charset="0"/>
                <a:cs typeface="Tahoma" panose="020B0604030504040204" pitchFamily="34" charset="0"/>
              </a:rPr>
              <a:t>Evidence of Hippocampal Atrophy and Loss in Patients With MDD</a:t>
            </a:r>
          </a:p>
        </p:txBody>
      </p:sp>
      <p:sp>
        <p:nvSpPr>
          <p:cNvPr id="488452" name="Rectangle 4"/>
          <p:cNvSpPr>
            <a:spLocks noChangeArrowheads="1"/>
          </p:cNvSpPr>
          <p:nvPr/>
        </p:nvSpPr>
        <p:spPr bwMode="auto">
          <a:xfrm>
            <a:off x="541338" y="6367125"/>
            <a:ext cx="38957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marL="169863" indent="-16986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lnSpc>
                <a:spcPct val="90000"/>
              </a:lnSpc>
              <a:spcBef>
                <a:spcPct val="20000"/>
              </a:spcBef>
              <a:spcAft>
                <a:spcPct val="0"/>
              </a:spcAft>
              <a:defRPr>
                <a:solidFill>
                  <a:schemeClr val="tx1"/>
                </a:solidFill>
                <a:latin typeface="Arial" pitchFamily="34" charset="0"/>
              </a:defRPr>
            </a:lvl6pPr>
            <a:lvl7pPr marL="2971800" indent="-228600" eaLnBrk="0" fontAlgn="base" hangingPunct="0">
              <a:lnSpc>
                <a:spcPct val="90000"/>
              </a:lnSpc>
              <a:spcBef>
                <a:spcPct val="20000"/>
              </a:spcBef>
              <a:spcAft>
                <a:spcPct val="0"/>
              </a:spcAft>
              <a:defRPr>
                <a:solidFill>
                  <a:schemeClr val="tx1"/>
                </a:solidFill>
                <a:latin typeface="Arial" pitchFamily="34" charset="0"/>
              </a:defRPr>
            </a:lvl7pPr>
            <a:lvl8pPr marL="3429000" indent="-228600" eaLnBrk="0" fontAlgn="base" hangingPunct="0">
              <a:lnSpc>
                <a:spcPct val="90000"/>
              </a:lnSpc>
              <a:spcBef>
                <a:spcPct val="20000"/>
              </a:spcBef>
              <a:spcAft>
                <a:spcPct val="0"/>
              </a:spcAft>
              <a:defRPr>
                <a:solidFill>
                  <a:schemeClr val="tx1"/>
                </a:solidFill>
                <a:latin typeface="Arial" pitchFamily="34" charset="0"/>
              </a:defRPr>
            </a:lvl8pPr>
            <a:lvl9pPr marL="3886200" indent="-228600" eaLnBrk="0" fontAlgn="base" hangingPunct="0">
              <a:lnSpc>
                <a:spcPct val="90000"/>
              </a:lnSpc>
              <a:spcBef>
                <a:spcPct val="20000"/>
              </a:spcBef>
              <a:spcAft>
                <a:spcPct val="0"/>
              </a:spcAft>
              <a:defRPr>
                <a:solidFill>
                  <a:schemeClr val="tx1"/>
                </a:solidFill>
                <a:latin typeface="Arial" pitchFamily="34" charset="0"/>
              </a:defRPr>
            </a:lvl9pPr>
          </a:lstStyle>
          <a:p>
            <a:pPr eaLnBrk="1" hangingPunct="1">
              <a:lnSpc>
                <a:spcPct val="70000"/>
              </a:lnSpc>
              <a:buFontTx/>
              <a:buAutoNum type="arabicPeriod"/>
            </a:pPr>
            <a:r>
              <a:rPr lang="da-DK" altLang="en-US" sz="1000" baseline="0">
                <a:latin typeface="Arial Narrow" pitchFamily="34" charset="0"/>
              </a:rPr>
              <a:t>Bremner JD, et al. </a:t>
            </a:r>
            <a:r>
              <a:rPr lang="pl-PL" altLang="en-US" sz="1000" i="1" baseline="0">
                <a:latin typeface="Arial Narrow" pitchFamily="34" charset="0"/>
              </a:rPr>
              <a:t>Am J Psychiatry.</a:t>
            </a:r>
            <a:r>
              <a:rPr lang="pl-PL" altLang="en-US" sz="1000" baseline="0">
                <a:latin typeface="Arial Narrow" pitchFamily="34" charset="0"/>
              </a:rPr>
              <a:t> 2000;157(1):115-11</a:t>
            </a:r>
            <a:r>
              <a:rPr lang="en-US" altLang="en-US" sz="1000" baseline="0">
                <a:latin typeface="Arial Narrow" pitchFamily="34" charset="0"/>
              </a:rPr>
              <a:t>8.</a:t>
            </a:r>
          </a:p>
          <a:p>
            <a:pPr eaLnBrk="1" hangingPunct="1">
              <a:lnSpc>
                <a:spcPct val="70000"/>
              </a:lnSpc>
              <a:buFontTx/>
              <a:buAutoNum type="arabicPeriod"/>
            </a:pPr>
            <a:r>
              <a:rPr lang="en-US" altLang="en-US" sz="1000" baseline="0">
                <a:latin typeface="Arial Narrow" pitchFamily="34" charset="0"/>
              </a:rPr>
              <a:t>Sheline YI, et al. </a:t>
            </a:r>
            <a:r>
              <a:rPr lang="en-US" altLang="en-US" sz="1000" i="1" baseline="0">
                <a:latin typeface="Arial Narrow" pitchFamily="34" charset="0"/>
              </a:rPr>
              <a:t>J Neurosci.</a:t>
            </a:r>
            <a:r>
              <a:rPr lang="en-US" altLang="en-US" sz="1000" baseline="0">
                <a:latin typeface="Arial Narrow" pitchFamily="34" charset="0"/>
              </a:rPr>
              <a:t> 1999;19(12):5034-5043.</a:t>
            </a:r>
          </a:p>
          <a:p>
            <a:pPr eaLnBrk="1" hangingPunct="1">
              <a:lnSpc>
                <a:spcPct val="70000"/>
              </a:lnSpc>
              <a:buFontTx/>
              <a:buAutoNum type="arabicPeriod"/>
            </a:pPr>
            <a:r>
              <a:rPr lang="en-US" altLang="en-US" sz="1000" baseline="0">
                <a:latin typeface="Arial Narrow" pitchFamily="34" charset="0"/>
              </a:rPr>
              <a:t>Sheline YI, et al. </a:t>
            </a:r>
            <a:r>
              <a:rPr lang="en-US" altLang="en-US" sz="1000" i="1" baseline="0">
                <a:latin typeface="Arial Narrow" pitchFamily="34" charset="0"/>
              </a:rPr>
              <a:t>Proc Natl Acad Sci USA</a:t>
            </a:r>
            <a:r>
              <a:rPr lang="en-US" altLang="en-US" sz="1000" baseline="0">
                <a:latin typeface="Arial Narrow" pitchFamily="34" charset="0"/>
              </a:rPr>
              <a:t>. 1996;93(9):3908-3913.</a:t>
            </a:r>
          </a:p>
          <a:p>
            <a:pPr eaLnBrk="1" hangingPunct="1">
              <a:lnSpc>
                <a:spcPct val="70000"/>
              </a:lnSpc>
              <a:buFontTx/>
              <a:buAutoNum type="arabicPeriod"/>
            </a:pPr>
            <a:r>
              <a:rPr lang="en-US" altLang="en-US" sz="1000" baseline="0">
                <a:latin typeface="Arial Narrow" pitchFamily="34" charset="0"/>
              </a:rPr>
              <a:t>Sheline YI, et al. </a:t>
            </a:r>
            <a:r>
              <a:rPr lang="en-US" altLang="en-US" sz="1000" i="1" baseline="0">
                <a:latin typeface="Arial Narrow" pitchFamily="34" charset="0"/>
              </a:rPr>
              <a:t>Am J Psychiatry</a:t>
            </a:r>
            <a:r>
              <a:rPr lang="en-US" altLang="en-US" sz="1000" baseline="0">
                <a:latin typeface="Arial Narrow" pitchFamily="34" charset="0"/>
              </a:rPr>
              <a:t>. 2003;160(8):1516-1518. </a:t>
            </a:r>
          </a:p>
        </p:txBody>
      </p:sp>
      <p:sp>
        <p:nvSpPr>
          <p:cNvPr id="31751" name="Text Box 7"/>
          <p:cNvSpPr txBox="1">
            <a:spLocks noChangeArrowheads="1"/>
          </p:cNvSpPr>
          <p:nvPr/>
        </p:nvSpPr>
        <p:spPr bwMode="auto">
          <a:xfrm>
            <a:off x="7010400" y="6324600"/>
            <a:ext cx="1698625" cy="214313"/>
          </a:xfrm>
          <a:prstGeom prst="rect">
            <a:avLst/>
          </a:prstGeom>
          <a:noFill/>
          <a:ln w="9525" algn="ctr">
            <a:no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lnSpc>
                <a:spcPct val="90000"/>
              </a:lnSpc>
              <a:spcBef>
                <a:spcPct val="20000"/>
              </a:spcBef>
              <a:spcAft>
                <a:spcPct val="0"/>
              </a:spcAft>
              <a:defRPr>
                <a:solidFill>
                  <a:schemeClr val="tx1"/>
                </a:solidFill>
                <a:latin typeface="Arial" pitchFamily="34" charset="0"/>
              </a:defRPr>
            </a:lvl6pPr>
            <a:lvl7pPr marL="2971800" indent="-228600" eaLnBrk="0" fontAlgn="base" hangingPunct="0">
              <a:lnSpc>
                <a:spcPct val="90000"/>
              </a:lnSpc>
              <a:spcBef>
                <a:spcPct val="20000"/>
              </a:spcBef>
              <a:spcAft>
                <a:spcPct val="0"/>
              </a:spcAft>
              <a:defRPr>
                <a:solidFill>
                  <a:schemeClr val="tx1"/>
                </a:solidFill>
                <a:latin typeface="Arial" pitchFamily="34" charset="0"/>
              </a:defRPr>
            </a:lvl7pPr>
            <a:lvl8pPr marL="3429000" indent="-228600" eaLnBrk="0" fontAlgn="base" hangingPunct="0">
              <a:lnSpc>
                <a:spcPct val="90000"/>
              </a:lnSpc>
              <a:spcBef>
                <a:spcPct val="20000"/>
              </a:spcBef>
              <a:spcAft>
                <a:spcPct val="0"/>
              </a:spcAft>
              <a:defRPr>
                <a:solidFill>
                  <a:schemeClr val="tx1"/>
                </a:solidFill>
                <a:latin typeface="Arial" pitchFamily="34" charset="0"/>
              </a:defRPr>
            </a:lvl8pPr>
            <a:lvl9pPr marL="3886200" indent="-228600" eaLnBrk="0" fontAlgn="base" hangingPunct="0">
              <a:lnSpc>
                <a:spcPct val="90000"/>
              </a:lnSpc>
              <a:spcBef>
                <a:spcPct val="20000"/>
              </a:spcBef>
              <a:spcAft>
                <a:spcPct val="0"/>
              </a:spcAft>
              <a:defRPr>
                <a:solidFill>
                  <a:schemeClr val="tx1"/>
                </a:solidFill>
                <a:latin typeface="Arial" pitchFamily="34" charset="0"/>
              </a:defRPr>
            </a:lvl9pPr>
          </a:lstStyle>
          <a:p>
            <a:pPr eaLnBrk="1" hangingPunct="1">
              <a:lnSpc>
                <a:spcPct val="80000"/>
              </a:lnSpc>
              <a:spcBef>
                <a:spcPct val="0"/>
              </a:spcBef>
            </a:pPr>
            <a:r>
              <a:rPr lang="en-US" altLang="en-US" sz="1000" baseline="0" dirty="0">
                <a:latin typeface="Arial Narrow" pitchFamily="34" charset="0"/>
              </a:rPr>
              <a:t>Images courtesy of  JD </a:t>
            </a:r>
            <a:r>
              <a:rPr lang="en-US" altLang="en-US" sz="1000" baseline="0" dirty="0" err="1">
                <a:latin typeface="Arial Narrow" pitchFamily="34" charset="0"/>
              </a:rPr>
              <a:t>Bremner</a:t>
            </a:r>
            <a:r>
              <a:rPr lang="en-US" altLang="en-US" sz="1000" baseline="0" dirty="0">
                <a:latin typeface="Arial Narrow" pitchFamily="34" charset="0"/>
              </a:rPr>
              <a:t>.</a:t>
            </a:r>
          </a:p>
        </p:txBody>
      </p:sp>
      <p:pic>
        <p:nvPicPr>
          <p:cNvPr id="488468" name="Picture 2"/>
          <p:cNvPicPr>
            <a:picLocks noChangeAspect="1" noChangeArrowheads="1"/>
          </p:cNvPicPr>
          <p:nvPr/>
        </p:nvPicPr>
        <p:blipFill>
          <a:blip r:embed="rId3">
            <a:extLst>
              <a:ext uri="{28A0092B-C50C-407E-A947-70E740481C1C}">
                <a14:useLocalDpi xmlns:a14="http://schemas.microsoft.com/office/drawing/2010/main" val="0"/>
              </a:ext>
            </a:extLst>
          </a:blip>
          <a:srcRect l="54025" t="7385" r="4665" b="38455"/>
          <a:stretch>
            <a:fillRect/>
          </a:stretch>
        </p:blipFill>
        <p:spPr bwMode="auto">
          <a:xfrm>
            <a:off x="441325" y="1625600"/>
            <a:ext cx="4510088" cy="3390900"/>
          </a:xfrm>
          <a:prstGeom prst="rect">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488469" name="Rectangle 5"/>
          <p:cNvSpPr>
            <a:spLocks noChangeArrowheads="1"/>
          </p:cNvSpPr>
          <p:nvPr/>
        </p:nvSpPr>
        <p:spPr bwMode="auto">
          <a:xfrm>
            <a:off x="5237163" y="3363913"/>
            <a:ext cx="3465512" cy="2605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31775" indent="-2317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lnSpc>
                <a:spcPct val="90000"/>
              </a:lnSpc>
              <a:spcBef>
                <a:spcPct val="20000"/>
              </a:spcBef>
              <a:spcAft>
                <a:spcPct val="0"/>
              </a:spcAft>
              <a:defRPr>
                <a:solidFill>
                  <a:schemeClr val="tx1"/>
                </a:solidFill>
                <a:latin typeface="Arial" pitchFamily="34" charset="0"/>
              </a:defRPr>
            </a:lvl6pPr>
            <a:lvl7pPr marL="2971800" indent="-228600" eaLnBrk="0" fontAlgn="base" hangingPunct="0">
              <a:lnSpc>
                <a:spcPct val="90000"/>
              </a:lnSpc>
              <a:spcBef>
                <a:spcPct val="20000"/>
              </a:spcBef>
              <a:spcAft>
                <a:spcPct val="0"/>
              </a:spcAft>
              <a:defRPr>
                <a:solidFill>
                  <a:schemeClr val="tx1"/>
                </a:solidFill>
                <a:latin typeface="Arial" pitchFamily="34" charset="0"/>
              </a:defRPr>
            </a:lvl7pPr>
            <a:lvl8pPr marL="3429000" indent="-228600" eaLnBrk="0" fontAlgn="base" hangingPunct="0">
              <a:lnSpc>
                <a:spcPct val="90000"/>
              </a:lnSpc>
              <a:spcBef>
                <a:spcPct val="20000"/>
              </a:spcBef>
              <a:spcAft>
                <a:spcPct val="0"/>
              </a:spcAft>
              <a:defRPr>
                <a:solidFill>
                  <a:schemeClr val="tx1"/>
                </a:solidFill>
                <a:latin typeface="Arial" pitchFamily="34" charset="0"/>
              </a:defRPr>
            </a:lvl8pPr>
            <a:lvl9pPr marL="3886200" indent="-228600" eaLnBrk="0" fontAlgn="base" hangingPunct="0">
              <a:lnSpc>
                <a:spcPct val="90000"/>
              </a:lnSpc>
              <a:spcBef>
                <a:spcPct val="20000"/>
              </a:spcBef>
              <a:spcAft>
                <a:spcPct val="0"/>
              </a:spcAft>
              <a:defRPr>
                <a:solidFill>
                  <a:schemeClr val="tx1"/>
                </a:solidFill>
                <a:latin typeface="Arial" pitchFamily="34" charset="0"/>
              </a:defRPr>
            </a:lvl9pPr>
          </a:lstStyle>
          <a:p>
            <a:pPr eaLnBrk="1" hangingPunct="1">
              <a:lnSpc>
                <a:spcPct val="95000"/>
              </a:lnSpc>
              <a:spcBef>
                <a:spcPct val="40000"/>
              </a:spcBef>
              <a:buFontTx/>
              <a:buChar char="•"/>
            </a:pPr>
            <a:r>
              <a:rPr lang="en-US" altLang="en-US" sz="1600" b="1" baseline="0" dirty="0"/>
              <a:t>Compared to controls, patients with depression had smaller hippocampal volumes (n=16)</a:t>
            </a:r>
            <a:r>
              <a:rPr lang="en-US" altLang="en-US" sz="1600" b="1" baseline="30000" dirty="0"/>
              <a:t>1</a:t>
            </a:r>
          </a:p>
          <a:p>
            <a:pPr eaLnBrk="1" hangingPunct="1">
              <a:lnSpc>
                <a:spcPct val="95000"/>
              </a:lnSpc>
              <a:spcBef>
                <a:spcPct val="40000"/>
              </a:spcBef>
              <a:buFontTx/>
              <a:buChar char="•"/>
            </a:pPr>
            <a:r>
              <a:rPr lang="en-US" altLang="en-US" sz="1600" b="1" baseline="0" dirty="0"/>
              <a:t>Decreased hippocampal volume may be related to the duration of depression</a:t>
            </a:r>
            <a:r>
              <a:rPr lang="en-US" altLang="en-US" sz="1600" b="1" baseline="30000" dirty="0"/>
              <a:t>2-4</a:t>
            </a:r>
          </a:p>
        </p:txBody>
      </p:sp>
      <p:pic>
        <p:nvPicPr>
          <p:cNvPr id="488470" name="Picture 6"/>
          <p:cNvPicPr>
            <a:picLocks noChangeAspect="1" noChangeArrowheads="1"/>
          </p:cNvPicPr>
          <p:nvPr/>
        </p:nvPicPr>
        <p:blipFill>
          <a:blip r:embed="rId3">
            <a:extLst>
              <a:ext uri="{28A0092B-C50C-407E-A947-70E740481C1C}">
                <a14:useLocalDpi xmlns:a14="http://schemas.microsoft.com/office/drawing/2010/main" val="0"/>
              </a:ext>
            </a:extLst>
          </a:blip>
          <a:srcRect l="53969" t="67438" r="5000" b="10152"/>
          <a:stretch>
            <a:fillRect/>
          </a:stretch>
        </p:blipFill>
        <p:spPr bwMode="auto">
          <a:xfrm>
            <a:off x="4065588" y="2139950"/>
            <a:ext cx="2849562" cy="938213"/>
          </a:xfrm>
          <a:prstGeom prst="rect">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488471" name="Line 8"/>
          <p:cNvSpPr>
            <a:spLocks noChangeShapeType="1"/>
          </p:cNvSpPr>
          <p:nvPr/>
        </p:nvSpPr>
        <p:spPr bwMode="auto">
          <a:xfrm flipV="1">
            <a:off x="3649663" y="4445000"/>
            <a:ext cx="23812" cy="460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472" name="Line 9"/>
          <p:cNvSpPr>
            <a:spLocks noChangeShapeType="1"/>
          </p:cNvSpPr>
          <p:nvPr/>
        </p:nvSpPr>
        <p:spPr bwMode="auto">
          <a:xfrm rot="-10071292">
            <a:off x="6494463" y="2716213"/>
            <a:ext cx="449262" cy="650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1090262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573" name="Rectangle 77"/>
          <p:cNvSpPr>
            <a:spLocks noGrp="1" noChangeArrowheads="1"/>
          </p:cNvSpPr>
          <p:nvPr>
            <p:ph type="title"/>
          </p:nvPr>
        </p:nvSpPr>
        <p:spPr>
          <a:xfrm>
            <a:off x="228600" y="244475"/>
            <a:ext cx="8677275" cy="1143000"/>
          </a:xfrm>
          <a:noFill/>
        </p:spPr>
        <p:txBody>
          <a:bodyPr/>
          <a:lstStyle/>
          <a:p>
            <a:r>
              <a:rPr lang="en-US" altLang="en-US" sz="3200" dirty="0">
                <a:latin typeface="Tahoma" panose="020B0604030504040204" pitchFamily="34" charset="0"/>
                <a:ea typeface="Tahoma" panose="020B0604030504040204" pitchFamily="34" charset="0"/>
                <a:cs typeface="Tahoma" panose="020B0604030504040204" pitchFamily="34" charset="0"/>
              </a:rPr>
              <a:t>Correlation Between Hippocampal Volume and Duration of Untreated Depression</a:t>
            </a:r>
          </a:p>
        </p:txBody>
      </p:sp>
      <p:sp>
        <p:nvSpPr>
          <p:cNvPr id="490499" name="Text Box 3"/>
          <p:cNvSpPr txBox="1">
            <a:spLocks noChangeArrowheads="1"/>
          </p:cNvSpPr>
          <p:nvPr/>
        </p:nvSpPr>
        <p:spPr bwMode="auto">
          <a:xfrm>
            <a:off x="465138" y="6324600"/>
            <a:ext cx="7450137" cy="214313"/>
          </a:xfrm>
          <a:prstGeom prst="rect">
            <a:avLst/>
          </a:prstGeom>
          <a:noFill/>
          <a:ln>
            <a:noFill/>
          </a:ln>
          <a:effectLst/>
          <a:extLst>
            <a:ext uri="{909E8E84-426E-40DD-AFC4-6F175D3DCCD1}">
              <a14:hiddenFill xmlns:a14="http://schemas.microsoft.com/office/drawing/2010/main">
                <a:solidFill>
                  <a:srgbClr val="12FF0A"/>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hangingPunct="0">
              <a:lnSpc>
                <a:spcPct val="80000"/>
              </a:lnSpc>
              <a:spcBef>
                <a:spcPct val="0"/>
              </a:spcBef>
            </a:pPr>
            <a:r>
              <a:rPr lang="en-US" altLang="en-US" sz="1000" baseline="0" dirty="0" err="1">
                <a:latin typeface="Arial Narrow" pitchFamily="34" charset="0"/>
              </a:rPr>
              <a:t>Sheline</a:t>
            </a:r>
            <a:r>
              <a:rPr lang="en-US" altLang="en-US" sz="1000" baseline="0" dirty="0">
                <a:latin typeface="Arial Narrow" pitchFamily="34" charset="0"/>
              </a:rPr>
              <a:t> YI, et al. </a:t>
            </a:r>
            <a:r>
              <a:rPr lang="en-US" altLang="en-US" sz="1000" i="1" baseline="0" dirty="0">
                <a:latin typeface="Arial Narrow" pitchFamily="34" charset="0"/>
              </a:rPr>
              <a:t>Am J Psychiatry.</a:t>
            </a:r>
            <a:r>
              <a:rPr lang="en-US" altLang="en-US" sz="1000" baseline="0" dirty="0">
                <a:latin typeface="Arial Narrow" pitchFamily="34" charset="0"/>
              </a:rPr>
              <a:t> 2003;160(8):1516-1518.</a:t>
            </a:r>
          </a:p>
        </p:txBody>
      </p:sp>
      <p:sp>
        <p:nvSpPr>
          <p:cNvPr id="490570" name="Text Box 74"/>
          <p:cNvSpPr txBox="1">
            <a:spLocks noChangeArrowheads="1"/>
          </p:cNvSpPr>
          <p:nvPr/>
        </p:nvSpPr>
        <p:spPr bwMode="auto">
          <a:xfrm>
            <a:off x="6489700" y="6318250"/>
            <a:ext cx="257810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lnSpc>
                <a:spcPct val="80000"/>
              </a:lnSpc>
              <a:spcBef>
                <a:spcPct val="0"/>
              </a:spcBef>
            </a:pPr>
            <a:r>
              <a:rPr lang="fr-FR" altLang="en-US" sz="1000" baseline="0">
                <a:solidFill>
                  <a:schemeClr val="bg1"/>
                </a:solidFill>
              </a:rPr>
              <a:t>Reprinted with permission from APA.</a:t>
            </a:r>
            <a:endParaRPr lang="en-US" altLang="en-US" sz="1000" baseline="0">
              <a:solidFill>
                <a:schemeClr val="bg1"/>
              </a:solidFill>
            </a:endParaRPr>
          </a:p>
        </p:txBody>
      </p:sp>
      <p:sp>
        <p:nvSpPr>
          <p:cNvPr id="490644" name="Rectangle 148"/>
          <p:cNvSpPr>
            <a:spLocks noChangeArrowheads="1"/>
          </p:cNvSpPr>
          <p:nvPr/>
        </p:nvSpPr>
        <p:spPr bwMode="gray">
          <a:xfrm>
            <a:off x="1457325" y="1411288"/>
            <a:ext cx="6534150" cy="29418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0"/>
              </a:spcBef>
            </a:pPr>
            <a:r>
              <a:rPr lang="en-US" altLang="en-US" sz="1600" b="1" baseline="0" dirty="0"/>
              <a:t>38 Female Outpatients With Recurrent Depression in Remission</a:t>
            </a:r>
          </a:p>
        </p:txBody>
      </p:sp>
      <p:sp>
        <p:nvSpPr>
          <p:cNvPr id="490645" name="Rectangle 149"/>
          <p:cNvSpPr>
            <a:spLocks noChangeArrowheads="1"/>
          </p:cNvSpPr>
          <p:nvPr/>
        </p:nvSpPr>
        <p:spPr bwMode="black">
          <a:xfrm>
            <a:off x="3397712" y="5226050"/>
            <a:ext cx="2898189" cy="289310"/>
          </a:xfrm>
          <a:prstGeom prst="rect">
            <a:avLst/>
          </a:prstGeom>
          <a:noFill/>
          <a:ln>
            <a:noFill/>
          </a:ln>
          <a:effectLst/>
          <a:extLst>
            <a:ext uri="{909E8E84-426E-40DD-AFC4-6F175D3DCCD1}">
              <a14:hiddenFill xmlns:a14="http://schemas.microsoft.com/office/drawing/2010/main">
                <a:solidFill>
                  <a:srgbClr val="12FF0A"/>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ct val="80000"/>
              </a:lnSpc>
              <a:spcBef>
                <a:spcPct val="0"/>
              </a:spcBef>
            </a:pPr>
            <a:r>
              <a:rPr lang="en-US" altLang="en-US" sz="1600" b="1" baseline="0" dirty="0"/>
              <a:t>Days of Untreated Depression</a:t>
            </a:r>
          </a:p>
        </p:txBody>
      </p:sp>
      <p:sp>
        <p:nvSpPr>
          <p:cNvPr id="490646" name="Rectangle 150"/>
          <p:cNvSpPr>
            <a:spLocks noChangeArrowheads="1"/>
          </p:cNvSpPr>
          <p:nvPr/>
        </p:nvSpPr>
        <p:spPr bwMode="invGray">
          <a:xfrm>
            <a:off x="1972802" y="1812925"/>
            <a:ext cx="5961062" cy="2974975"/>
          </a:xfrm>
          <a:prstGeom prst="rect">
            <a:avLst/>
          </a:prstGeom>
          <a:solidFill>
            <a:srgbClr val="000000"/>
          </a:solidFill>
          <a:ln w="1905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47" name="Text Box 151"/>
          <p:cNvSpPr txBox="1">
            <a:spLocks noChangeArrowheads="1"/>
          </p:cNvSpPr>
          <p:nvPr/>
        </p:nvSpPr>
        <p:spPr bwMode="invGray">
          <a:xfrm rot="-5400000">
            <a:off x="-491139" y="3186699"/>
            <a:ext cx="3046027" cy="338554"/>
          </a:xfrm>
          <a:prstGeom prst="rect">
            <a:avLst/>
          </a:prstGeom>
          <a:noFill/>
          <a:ln>
            <a:noFill/>
          </a:ln>
          <a:effectLst/>
          <a:extLst>
            <a:ext uri="{909E8E84-426E-40DD-AFC4-6F175D3DCCD1}">
              <a14:hiddenFill xmlns:a14="http://schemas.microsoft.com/office/drawing/2010/main">
                <a:solidFill>
                  <a:srgbClr val="12FF0A"/>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100000"/>
              </a:lnSpc>
              <a:spcBef>
                <a:spcPct val="0"/>
              </a:spcBef>
            </a:pPr>
            <a:r>
              <a:rPr lang="en-US" altLang="en-US" sz="1600" b="1" baseline="0"/>
              <a:t>Total Hippocampal Volume (mm</a:t>
            </a:r>
            <a:r>
              <a:rPr lang="en-US" altLang="en-US" sz="1600" b="1" baseline="30000"/>
              <a:t>3</a:t>
            </a:r>
            <a:r>
              <a:rPr lang="en-US" altLang="en-US" sz="1600" b="1" baseline="0"/>
              <a:t>)</a:t>
            </a:r>
          </a:p>
        </p:txBody>
      </p:sp>
      <p:sp>
        <p:nvSpPr>
          <p:cNvPr id="490648" name="Rectangle 152"/>
          <p:cNvSpPr>
            <a:spLocks noChangeArrowheads="1"/>
          </p:cNvSpPr>
          <p:nvPr/>
        </p:nvSpPr>
        <p:spPr bwMode="invGray">
          <a:xfrm>
            <a:off x="6932613" y="1905000"/>
            <a:ext cx="1054100" cy="609398"/>
          </a:xfrm>
          <a:prstGeom prst="rect">
            <a:avLst/>
          </a:prstGeom>
          <a:noFill/>
          <a:ln>
            <a:noFill/>
          </a:ln>
          <a:effectLst/>
          <a:extLst>
            <a:ext uri="{909E8E84-426E-40DD-AFC4-6F175D3DCCD1}">
              <a14:hiddenFill xmlns:a14="http://schemas.microsoft.com/office/drawing/2010/main">
                <a:solidFill>
                  <a:srgbClr val="12FF0A"/>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pPr>
            <a:r>
              <a:rPr lang="en-US" altLang="en-US" sz="1400" b="1" baseline="0" dirty="0">
                <a:solidFill>
                  <a:schemeClr val="bg1"/>
                </a:solidFill>
              </a:rPr>
              <a:t>R</a:t>
            </a:r>
            <a:r>
              <a:rPr lang="en-US" altLang="en-US" sz="1400" b="1" baseline="30000" dirty="0">
                <a:solidFill>
                  <a:schemeClr val="bg1"/>
                </a:solidFill>
              </a:rPr>
              <a:t>2</a:t>
            </a:r>
            <a:r>
              <a:rPr lang="en-US" altLang="en-US" sz="1400" b="1" baseline="0" dirty="0">
                <a:solidFill>
                  <a:schemeClr val="bg1"/>
                </a:solidFill>
              </a:rPr>
              <a:t>=.28 </a:t>
            </a:r>
          </a:p>
          <a:p>
            <a:pPr eaLnBrk="0" hangingPunct="0">
              <a:lnSpc>
                <a:spcPct val="80000"/>
              </a:lnSpc>
            </a:pPr>
            <a:r>
              <a:rPr lang="en-US" altLang="en-US" sz="1400" b="1" baseline="0" dirty="0">
                <a:solidFill>
                  <a:schemeClr val="bg1"/>
                </a:solidFill>
              </a:rPr>
              <a:t>p=.0006</a:t>
            </a:r>
          </a:p>
          <a:p>
            <a:pPr eaLnBrk="0" hangingPunct="0">
              <a:lnSpc>
                <a:spcPct val="80000"/>
              </a:lnSpc>
            </a:pPr>
            <a:r>
              <a:rPr lang="en-US" altLang="en-US" sz="1400" b="1" baseline="0" dirty="0">
                <a:solidFill>
                  <a:schemeClr val="bg1"/>
                </a:solidFill>
              </a:rPr>
              <a:t>N=38</a:t>
            </a:r>
          </a:p>
        </p:txBody>
      </p:sp>
      <p:sp>
        <p:nvSpPr>
          <p:cNvPr id="490649" name="Text Box 153"/>
          <p:cNvSpPr txBox="1">
            <a:spLocks noChangeArrowheads="1"/>
          </p:cNvSpPr>
          <p:nvPr/>
        </p:nvSpPr>
        <p:spPr bwMode="blackWhite">
          <a:xfrm>
            <a:off x="1765300" y="4894263"/>
            <a:ext cx="5048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50000"/>
              </a:spcBef>
            </a:pPr>
            <a:r>
              <a:rPr lang="en-US" altLang="en-US" sz="1600" b="1" baseline="0"/>
              <a:t>0</a:t>
            </a:r>
          </a:p>
        </p:txBody>
      </p:sp>
      <p:sp>
        <p:nvSpPr>
          <p:cNvPr id="490650" name="Text Box 154"/>
          <p:cNvSpPr txBox="1">
            <a:spLocks noChangeArrowheads="1"/>
          </p:cNvSpPr>
          <p:nvPr/>
        </p:nvSpPr>
        <p:spPr bwMode="blackWhite">
          <a:xfrm>
            <a:off x="3122613" y="4894263"/>
            <a:ext cx="7302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50000"/>
              </a:spcBef>
            </a:pPr>
            <a:r>
              <a:rPr lang="en-US" altLang="en-US" sz="1600" b="1" baseline="0" dirty="0"/>
              <a:t>1000</a:t>
            </a:r>
          </a:p>
        </p:txBody>
      </p:sp>
      <p:sp>
        <p:nvSpPr>
          <p:cNvPr id="490651" name="Text Box 155"/>
          <p:cNvSpPr txBox="1">
            <a:spLocks noChangeArrowheads="1"/>
          </p:cNvSpPr>
          <p:nvPr/>
        </p:nvSpPr>
        <p:spPr bwMode="blackWhite">
          <a:xfrm>
            <a:off x="4630738" y="4894263"/>
            <a:ext cx="7302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50000"/>
              </a:spcBef>
            </a:pPr>
            <a:r>
              <a:rPr lang="en-US" altLang="en-US" sz="1600" b="1" baseline="0"/>
              <a:t>2000</a:t>
            </a:r>
          </a:p>
        </p:txBody>
      </p:sp>
      <p:sp>
        <p:nvSpPr>
          <p:cNvPr id="490652" name="Text Box 156"/>
          <p:cNvSpPr txBox="1">
            <a:spLocks noChangeArrowheads="1"/>
          </p:cNvSpPr>
          <p:nvPr/>
        </p:nvSpPr>
        <p:spPr bwMode="blackWhite">
          <a:xfrm>
            <a:off x="6116638" y="4894263"/>
            <a:ext cx="7302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50000"/>
              </a:spcBef>
            </a:pPr>
            <a:r>
              <a:rPr lang="en-US" altLang="en-US" sz="1600" b="1" baseline="0"/>
              <a:t>3000</a:t>
            </a:r>
          </a:p>
        </p:txBody>
      </p:sp>
      <p:sp>
        <p:nvSpPr>
          <p:cNvPr id="490653" name="Text Box 157"/>
          <p:cNvSpPr txBox="1">
            <a:spLocks noChangeArrowheads="1"/>
          </p:cNvSpPr>
          <p:nvPr/>
        </p:nvSpPr>
        <p:spPr bwMode="blackWhite">
          <a:xfrm>
            <a:off x="7589838" y="4894263"/>
            <a:ext cx="7302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50000"/>
              </a:spcBef>
            </a:pPr>
            <a:r>
              <a:rPr lang="en-US" altLang="en-US" sz="1600" b="1" baseline="0"/>
              <a:t>4000</a:t>
            </a:r>
          </a:p>
        </p:txBody>
      </p:sp>
      <p:sp>
        <p:nvSpPr>
          <p:cNvPr id="490654" name="Text Box 158"/>
          <p:cNvSpPr txBox="1">
            <a:spLocks noChangeArrowheads="1"/>
          </p:cNvSpPr>
          <p:nvPr/>
        </p:nvSpPr>
        <p:spPr bwMode="invGray">
          <a:xfrm>
            <a:off x="1222375" y="4618038"/>
            <a:ext cx="7302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lnSpc>
                <a:spcPct val="100000"/>
              </a:lnSpc>
              <a:spcBef>
                <a:spcPct val="50000"/>
              </a:spcBef>
            </a:pPr>
            <a:r>
              <a:rPr lang="en-US" altLang="en-US" sz="1600" b="1" baseline="0" dirty="0"/>
              <a:t>3000</a:t>
            </a:r>
          </a:p>
        </p:txBody>
      </p:sp>
      <p:sp>
        <p:nvSpPr>
          <p:cNvPr id="490655" name="Text Box 159"/>
          <p:cNvSpPr txBox="1">
            <a:spLocks noChangeArrowheads="1"/>
          </p:cNvSpPr>
          <p:nvPr/>
        </p:nvSpPr>
        <p:spPr bwMode="invGray">
          <a:xfrm>
            <a:off x="1211263" y="4140200"/>
            <a:ext cx="7302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lnSpc>
                <a:spcPct val="100000"/>
              </a:lnSpc>
              <a:spcBef>
                <a:spcPct val="50000"/>
              </a:spcBef>
            </a:pPr>
            <a:r>
              <a:rPr lang="en-US" altLang="en-US" sz="1600" b="1" baseline="0"/>
              <a:t>3500</a:t>
            </a:r>
          </a:p>
        </p:txBody>
      </p:sp>
      <p:sp>
        <p:nvSpPr>
          <p:cNvPr id="490656" name="Text Box 160"/>
          <p:cNvSpPr txBox="1">
            <a:spLocks noChangeArrowheads="1"/>
          </p:cNvSpPr>
          <p:nvPr/>
        </p:nvSpPr>
        <p:spPr bwMode="invGray">
          <a:xfrm>
            <a:off x="1206500" y="3690938"/>
            <a:ext cx="7302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lnSpc>
                <a:spcPct val="100000"/>
              </a:lnSpc>
              <a:spcBef>
                <a:spcPct val="50000"/>
              </a:spcBef>
            </a:pPr>
            <a:r>
              <a:rPr lang="en-US" altLang="en-US" sz="1600" b="1" baseline="0" dirty="0"/>
              <a:t>4000</a:t>
            </a:r>
          </a:p>
        </p:txBody>
      </p:sp>
      <p:sp>
        <p:nvSpPr>
          <p:cNvPr id="490657" name="Text Box 161"/>
          <p:cNvSpPr txBox="1">
            <a:spLocks noChangeArrowheads="1"/>
          </p:cNvSpPr>
          <p:nvPr/>
        </p:nvSpPr>
        <p:spPr bwMode="invGray">
          <a:xfrm>
            <a:off x="1204913" y="3208338"/>
            <a:ext cx="7302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lnSpc>
                <a:spcPct val="100000"/>
              </a:lnSpc>
              <a:spcBef>
                <a:spcPct val="50000"/>
              </a:spcBef>
            </a:pPr>
            <a:r>
              <a:rPr lang="en-US" altLang="en-US" sz="1600" b="1" baseline="0" dirty="0"/>
              <a:t>4500</a:t>
            </a:r>
          </a:p>
        </p:txBody>
      </p:sp>
      <p:sp>
        <p:nvSpPr>
          <p:cNvPr id="490658" name="Text Box 162"/>
          <p:cNvSpPr txBox="1">
            <a:spLocks noChangeArrowheads="1"/>
          </p:cNvSpPr>
          <p:nvPr/>
        </p:nvSpPr>
        <p:spPr bwMode="invGray">
          <a:xfrm>
            <a:off x="1204913" y="2749550"/>
            <a:ext cx="7302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lnSpc>
                <a:spcPct val="100000"/>
              </a:lnSpc>
              <a:spcBef>
                <a:spcPct val="50000"/>
              </a:spcBef>
            </a:pPr>
            <a:r>
              <a:rPr lang="en-US" altLang="en-US" sz="1600" b="1" baseline="0" dirty="0"/>
              <a:t>5000</a:t>
            </a:r>
          </a:p>
        </p:txBody>
      </p:sp>
      <p:sp>
        <p:nvSpPr>
          <p:cNvPr id="490659" name="Text Box 163"/>
          <p:cNvSpPr txBox="1">
            <a:spLocks noChangeArrowheads="1"/>
          </p:cNvSpPr>
          <p:nvPr/>
        </p:nvSpPr>
        <p:spPr bwMode="invGray">
          <a:xfrm>
            <a:off x="1195388" y="2307099"/>
            <a:ext cx="7302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lnSpc>
                <a:spcPct val="100000"/>
              </a:lnSpc>
              <a:spcBef>
                <a:spcPct val="50000"/>
              </a:spcBef>
            </a:pPr>
            <a:r>
              <a:rPr lang="en-US" altLang="en-US" sz="1600" b="1" baseline="0" dirty="0"/>
              <a:t>5500</a:t>
            </a:r>
          </a:p>
        </p:txBody>
      </p:sp>
      <p:sp>
        <p:nvSpPr>
          <p:cNvPr id="490660" name="Text Box 164"/>
          <p:cNvSpPr txBox="1">
            <a:spLocks noChangeArrowheads="1"/>
          </p:cNvSpPr>
          <p:nvPr/>
        </p:nvSpPr>
        <p:spPr bwMode="invGray">
          <a:xfrm>
            <a:off x="1192213" y="1755775"/>
            <a:ext cx="7302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lnSpc>
                <a:spcPct val="100000"/>
              </a:lnSpc>
              <a:spcBef>
                <a:spcPct val="50000"/>
              </a:spcBef>
            </a:pPr>
            <a:r>
              <a:rPr lang="en-US" altLang="en-US" sz="1600" b="1" baseline="0" dirty="0"/>
              <a:t>6000</a:t>
            </a:r>
          </a:p>
        </p:txBody>
      </p:sp>
      <p:grpSp>
        <p:nvGrpSpPr>
          <p:cNvPr id="490661" name="Group 165"/>
          <p:cNvGrpSpPr>
            <a:grpSpLocks/>
          </p:cNvGrpSpPr>
          <p:nvPr/>
        </p:nvGrpSpPr>
        <p:grpSpPr bwMode="auto">
          <a:xfrm>
            <a:off x="1957388" y="2076450"/>
            <a:ext cx="5564187" cy="2636838"/>
            <a:chOff x="1233" y="1506"/>
            <a:chExt cx="3505" cy="1661"/>
          </a:xfrm>
        </p:grpSpPr>
        <p:sp>
          <p:nvSpPr>
            <p:cNvPr id="490662" name="Rectangle 166"/>
            <p:cNvSpPr>
              <a:spLocks noChangeAspect="1" noChangeArrowheads="1"/>
            </p:cNvSpPr>
            <p:nvPr/>
          </p:nvSpPr>
          <p:spPr bwMode="invGray">
            <a:xfrm rot="2700000">
              <a:off x="1293" y="1506"/>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63" name="Rectangle 167"/>
            <p:cNvSpPr>
              <a:spLocks noChangeAspect="1" noChangeArrowheads="1"/>
            </p:cNvSpPr>
            <p:nvPr/>
          </p:nvSpPr>
          <p:spPr bwMode="invGray">
            <a:xfrm rot="2700000">
              <a:off x="1265" y="1674"/>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64" name="Rectangle 168"/>
            <p:cNvSpPr>
              <a:spLocks noChangeAspect="1" noChangeArrowheads="1"/>
            </p:cNvSpPr>
            <p:nvPr/>
          </p:nvSpPr>
          <p:spPr bwMode="invGray">
            <a:xfrm rot="2700000">
              <a:off x="1257" y="2010"/>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65" name="Rectangle 169"/>
            <p:cNvSpPr>
              <a:spLocks noChangeAspect="1" noChangeArrowheads="1"/>
            </p:cNvSpPr>
            <p:nvPr/>
          </p:nvSpPr>
          <p:spPr bwMode="invGray">
            <a:xfrm rot="2700000">
              <a:off x="1313" y="2066"/>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66" name="Rectangle 170"/>
            <p:cNvSpPr>
              <a:spLocks noChangeAspect="1" noChangeArrowheads="1"/>
            </p:cNvSpPr>
            <p:nvPr/>
          </p:nvSpPr>
          <p:spPr bwMode="invGray">
            <a:xfrm rot="2700000">
              <a:off x="1305" y="2114"/>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67" name="Rectangle 171"/>
            <p:cNvSpPr>
              <a:spLocks noChangeAspect="1" noChangeArrowheads="1"/>
            </p:cNvSpPr>
            <p:nvPr/>
          </p:nvSpPr>
          <p:spPr bwMode="invGray">
            <a:xfrm rot="2700000">
              <a:off x="1401" y="2090"/>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68" name="Rectangle 172"/>
            <p:cNvSpPr>
              <a:spLocks noChangeAspect="1" noChangeArrowheads="1"/>
            </p:cNvSpPr>
            <p:nvPr/>
          </p:nvSpPr>
          <p:spPr bwMode="invGray">
            <a:xfrm rot="2700000">
              <a:off x="1625" y="1938"/>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69" name="Rectangle 173"/>
            <p:cNvSpPr>
              <a:spLocks noChangeAspect="1" noChangeArrowheads="1"/>
            </p:cNvSpPr>
            <p:nvPr/>
          </p:nvSpPr>
          <p:spPr bwMode="invGray">
            <a:xfrm rot="2700000">
              <a:off x="1673" y="2026"/>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70" name="Rectangle 174"/>
            <p:cNvSpPr>
              <a:spLocks noChangeAspect="1" noChangeArrowheads="1"/>
            </p:cNvSpPr>
            <p:nvPr/>
          </p:nvSpPr>
          <p:spPr bwMode="invGray">
            <a:xfrm rot="2700000">
              <a:off x="1733" y="1978"/>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71" name="Rectangle 175"/>
            <p:cNvSpPr>
              <a:spLocks noChangeAspect="1" noChangeArrowheads="1"/>
            </p:cNvSpPr>
            <p:nvPr/>
          </p:nvSpPr>
          <p:spPr bwMode="invGray">
            <a:xfrm rot="2700000">
              <a:off x="1873" y="2078"/>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72" name="Rectangle 176"/>
            <p:cNvSpPr>
              <a:spLocks noChangeAspect="1" noChangeArrowheads="1"/>
            </p:cNvSpPr>
            <p:nvPr/>
          </p:nvSpPr>
          <p:spPr bwMode="invGray">
            <a:xfrm rot="2700000">
              <a:off x="1993" y="2014"/>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73" name="Rectangle 177"/>
            <p:cNvSpPr>
              <a:spLocks noChangeAspect="1" noChangeArrowheads="1"/>
            </p:cNvSpPr>
            <p:nvPr/>
          </p:nvSpPr>
          <p:spPr bwMode="invGray">
            <a:xfrm rot="2700000">
              <a:off x="2209" y="2034"/>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74" name="Rectangle 178"/>
            <p:cNvSpPr>
              <a:spLocks noChangeAspect="1" noChangeArrowheads="1"/>
            </p:cNvSpPr>
            <p:nvPr/>
          </p:nvSpPr>
          <p:spPr bwMode="invGray">
            <a:xfrm rot="2700000">
              <a:off x="2217" y="2158"/>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75" name="Rectangle 179"/>
            <p:cNvSpPr>
              <a:spLocks noChangeAspect="1" noChangeArrowheads="1"/>
            </p:cNvSpPr>
            <p:nvPr/>
          </p:nvSpPr>
          <p:spPr bwMode="invGray">
            <a:xfrm rot="2700000">
              <a:off x="1581" y="2170"/>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76" name="Rectangle 180"/>
            <p:cNvSpPr>
              <a:spLocks noChangeAspect="1" noChangeArrowheads="1"/>
            </p:cNvSpPr>
            <p:nvPr/>
          </p:nvSpPr>
          <p:spPr bwMode="invGray">
            <a:xfrm rot="2700000">
              <a:off x="1545" y="2230"/>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77" name="Rectangle 181"/>
            <p:cNvSpPr>
              <a:spLocks noChangeAspect="1" noChangeArrowheads="1"/>
            </p:cNvSpPr>
            <p:nvPr/>
          </p:nvSpPr>
          <p:spPr bwMode="invGray">
            <a:xfrm rot="2700000">
              <a:off x="1585" y="2262"/>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78" name="Rectangle 182"/>
            <p:cNvSpPr>
              <a:spLocks noChangeAspect="1" noChangeArrowheads="1"/>
            </p:cNvSpPr>
            <p:nvPr/>
          </p:nvSpPr>
          <p:spPr bwMode="invGray">
            <a:xfrm rot="2700000">
              <a:off x="1501" y="2362"/>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79" name="Rectangle 183"/>
            <p:cNvSpPr>
              <a:spLocks noChangeAspect="1" noChangeArrowheads="1"/>
            </p:cNvSpPr>
            <p:nvPr/>
          </p:nvSpPr>
          <p:spPr bwMode="invGray">
            <a:xfrm rot="2700000">
              <a:off x="1369" y="2322"/>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80" name="Rectangle 184"/>
            <p:cNvSpPr>
              <a:spLocks noChangeAspect="1" noChangeArrowheads="1"/>
            </p:cNvSpPr>
            <p:nvPr/>
          </p:nvSpPr>
          <p:spPr bwMode="invGray">
            <a:xfrm rot="2700000">
              <a:off x="1329" y="2418"/>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81" name="Rectangle 185"/>
            <p:cNvSpPr>
              <a:spLocks noChangeAspect="1" noChangeArrowheads="1"/>
            </p:cNvSpPr>
            <p:nvPr/>
          </p:nvSpPr>
          <p:spPr bwMode="invGray">
            <a:xfrm rot="2700000">
              <a:off x="1233" y="2526"/>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82" name="Rectangle 186"/>
            <p:cNvSpPr>
              <a:spLocks noChangeAspect="1" noChangeArrowheads="1"/>
            </p:cNvSpPr>
            <p:nvPr/>
          </p:nvSpPr>
          <p:spPr bwMode="invGray">
            <a:xfrm rot="2700000">
              <a:off x="1325" y="2742"/>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83" name="Rectangle 187"/>
            <p:cNvSpPr>
              <a:spLocks noChangeAspect="1" noChangeArrowheads="1"/>
            </p:cNvSpPr>
            <p:nvPr/>
          </p:nvSpPr>
          <p:spPr bwMode="invGray">
            <a:xfrm rot="2700000">
              <a:off x="1409" y="2694"/>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84" name="Rectangle 188"/>
            <p:cNvSpPr>
              <a:spLocks noChangeAspect="1" noChangeArrowheads="1"/>
            </p:cNvSpPr>
            <p:nvPr/>
          </p:nvSpPr>
          <p:spPr bwMode="invGray">
            <a:xfrm rot="2700000">
              <a:off x="1625" y="2602"/>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85" name="Rectangle 189"/>
            <p:cNvSpPr>
              <a:spLocks noChangeAspect="1" noChangeArrowheads="1"/>
            </p:cNvSpPr>
            <p:nvPr/>
          </p:nvSpPr>
          <p:spPr bwMode="invGray">
            <a:xfrm rot="2700000">
              <a:off x="1805" y="2662"/>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86" name="Rectangle 190"/>
            <p:cNvSpPr>
              <a:spLocks noChangeAspect="1" noChangeArrowheads="1"/>
            </p:cNvSpPr>
            <p:nvPr/>
          </p:nvSpPr>
          <p:spPr bwMode="invGray">
            <a:xfrm rot="2700000">
              <a:off x="1929" y="2642"/>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87" name="Rectangle 191"/>
            <p:cNvSpPr>
              <a:spLocks noChangeAspect="1" noChangeArrowheads="1"/>
            </p:cNvSpPr>
            <p:nvPr/>
          </p:nvSpPr>
          <p:spPr bwMode="invGray">
            <a:xfrm rot="2700000">
              <a:off x="2057" y="2466"/>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88" name="Rectangle 192"/>
            <p:cNvSpPr>
              <a:spLocks noChangeAspect="1" noChangeArrowheads="1"/>
            </p:cNvSpPr>
            <p:nvPr/>
          </p:nvSpPr>
          <p:spPr bwMode="invGray">
            <a:xfrm rot="2700000">
              <a:off x="1837" y="2422"/>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89" name="Rectangle 193"/>
            <p:cNvSpPr>
              <a:spLocks noChangeAspect="1" noChangeArrowheads="1"/>
            </p:cNvSpPr>
            <p:nvPr/>
          </p:nvSpPr>
          <p:spPr bwMode="invGray">
            <a:xfrm rot="2700000">
              <a:off x="2185" y="2430"/>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90" name="Rectangle 194"/>
            <p:cNvSpPr>
              <a:spLocks noChangeAspect="1" noChangeArrowheads="1"/>
            </p:cNvSpPr>
            <p:nvPr/>
          </p:nvSpPr>
          <p:spPr bwMode="invGray">
            <a:xfrm rot="2700000">
              <a:off x="2341" y="2398"/>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91" name="Rectangle 195"/>
            <p:cNvSpPr>
              <a:spLocks noChangeAspect="1" noChangeArrowheads="1"/>
            </p:cNvSpPr>
            <p:nvPr/>
          </p:nvSpPr>
          <p:spPr bwMode="invGray">
            <a:xfrm rot="2700000">
              <a:off x="2281" y="2502"/>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92" name="Rectangle 196"/>
            <p:cNvSpPr>
              <a:spLocks noChangeAspect="1" noChangeArrowheads="1"/>
            </p:cNvSpPr>
            <p:nvPr/>
          </p:nvSpPr>
          <p:spPr bwMode="invGray">
            <a:xfrm rot="2700000">
              <a:off x="2569" y="2706"/>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93" name="Rectangle 197"/>
            <p:cNvSpPr>
              <a:spLocks noChangeAspect="1" noChangeArrowheads="1"/>
            </p:cNvSpPr>
            <p:nvPr/>
          </p:nvSpPr>
          <p:spPr bwMode="invGray">
            <a:xfrm rot="2700000">
              <a:off x="2945" y="2358"/>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94" name="Rectangle 198"/>
            <p:cNvSpPr>
              <a:spLocks noChangeAspect="1" noChangeArrowheads="1"/>
            </p:cNvSpPr>
            <p:nvPr/>
          </p:nvSpPr>
          <p:spPr bwMode="invGray">
            <a:xfrm rot="2700000">
              <a:off x="3585" y="2454"/>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95" name="Rectangle 199"/>
            <p:cNvSpPr>
              <a:spLocks noChangeAspect="1" noChangeArrowheads="1"/>
            </p:cNvSpPr>
            <p:nvPr/>
          </p:nvSpPr>
          <p:spPr bwMode="invGray">
            <a:xfrm rot="2700000">
              <a:off x="2945" y="2858"/>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96" name="Rectangle 200"/>
            <p:cNvSpPr>
              <a:spLocks noChangeAspect="1" noChangeArrowheads="1"/>
            </p:cNvSpPr>
            <p:nvPr/>
          </p:nvSpPr>
          <p:spPr bwMode="invGray">
            <a:xfrm rot="2700000">
              <a:off x="3005" y="2966"/>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97" name="Rectangle 201"/>
            <p:cNvSpPr>
              <a:spLocks noChangeAspect="1" noChangeArrowheads="1"/>
            </p:cNvSpPr>
            <p:nvPr/>
          </p:nvSpPr>
          <p:spPr bwMode="invGray">
            <a:xfrm rot="2700000">
              <a:off x="3129" y="3078"/>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98" name="Rectangle 202"/>
            <p:cNvSpPr>
              <a:spLocks noChangeAspect="1" noChangeArrowheads="1"/>
            </p:cNvSpPr>
            <p:nvPr/>
          </p:nvSpPr>
          <p:spPr bwMode="invGray">
            <a:xfrm rot="2700000">
              <a:off x="3381" y="3098"/>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699" name="Rectangle 203"/>
            <p:cNvSpPr>
              <a:spLocks noChangeAspect="1" noChangeArrowheads="1"/>
            </p:cNvSpPr>
            <p:nvPr/>
          </p:nvSpPr>
          <p:spPr bwMode="invGray">
            <a:xfrm rot="2700000">
              <a:off x="4669" y="2582"/>
              <a:ext cx="69" cy="69"/>
            </a:xfrm>
            <a:prstGeom prst="rect">
              <a:avLst/>
            </a:prstGeom>
            <a:solidFill>
              <a:srgbClr val="9BC3EB"/>
            </a:solidFill>
            <a:ln w="28575">
              <a:solidFill>
                <a:srgbClr val="9BC3E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90700" name="Line 204"/>
          <p:cNvSpPr>
            <a:spLocks noChangeShapeType="1"/>
          </p:cNvSpPr>
          <p:nvPr/>
        </p:nvSpPr>
        <p:spPr bwMode="invGray">
          <a:xfrm>
            <a:off x="2000250" y="3178175"/>
            <a:ext cx="5429250" cy="1320800"/>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701" name="Line 205"/>
          <p:cNvSpPr>
            <a:spLocks noChangeShapeType="1"/>
          </p:cNvSpPr>
          <p:nvPr/>
        </p:nvSpPr>
        <p:spPr bwMode="invGray">
          <a:xfrm>
            <a:off x="1928813" y="1914525"/>
            <a:ext cx="73025"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702" name="Line 206"/>
          <p:cNvSpPr>
            <a:spLocks noChangeShapeType="1"/>
          </p:cNvSpPr>
          <p:nvPr/>
        </p:nvSpPr>
        <p:spPr bwMode="invGray">
          <a:xfrm>
            <a:off x="1928813" y="2428875"/>
            <a:ext cx="73025"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703" name="Line 207"/>
          <p:cNvSpPr>
            <a:spLocks noChangeShapeType="1"/>
          </p:cNvSpPr>
          <p:nvPr/>
        </p:nvSpPr>
        <p:spPr bwMode="invGray">
          <a:xfrm>
            <a:off x="1928813" y="2917825"/>
            <a:ext cx="73025"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704" name="Line 208"/>
          <p:cNvSpPr>
            <a:spLocks noChangeShapeType="1"/>
          </p:cNvSpPr>
          <p:nvPr/>
        </p:nvSpPr>
        <p:spPr bwMode="invGray">
          <a:xfrm>
            <a:off x="1928813" y="3387725"/>
            <a:ext cx="73025"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705" name="Line 209"/>
          <p:cNvSpPr>
            <a:spLocks noChangeShapeType="1"/>
          </p:cNvSpPr>
          <p:nvPr/>
        </p:nvSpPr>
        <p:spPr bwMode="invGray">
          <a:xfrm>
            <a:off x="1928813" y="3851275"/>
            <a:ext cx="73025"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706" name="Line 210"/>
          <p:cNvSpPr>
            <a:spLocks noChangeShapeType="1"/>
          </p:cNvSpPr>
          <p:nvPr/>
        </p:nvSpPr>
        <p:spPr bwMode="invGray">
          <a:xfrm>
            <a:off x="1935163" y="4308475"/>
            <a:ext cx="73025"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707" name="Line 211"/>
          <p:cNvSpPr>
            <a:spLocks noChangeShapeType="1"/>
          </p:cNvSpPr>
          <p:nvPr/>
        </p:nvSpPr>
        <p:spPr bwMode="invGray">
          <a:xfrm rot="5400000">
            <a:off x="3475037" y="4829176"/>
            <a:ext cx="73025"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708" name="Line 212"/>
          <p:cNvSpPr>
            <a:spLocks noChangeShapeType="1"/>
          </p:cNvSpPr>
          <p:nvPr/>
        </p:nvSpPr>
        <p:spPr bwMode="invGray">
          <a:xfrm rot="5400000">
            <a:off x="4955381" y="4828382"/>
            <a:ext cx="73025" cy="1588"/>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709" name="Line 213"/>
          <p:cNvSpPr>
            <a:spLocks noChangeShapeType="1"/>
          </p:cNvSpPr>
          <p:nvPr/>
        </p:nvSpPr>
        <p:spPr bwMode="invGray">
          <a:xfrm rot="5400000">
            <a:off x="6438900" y="4829176"/>
            <a:ext cx="73025"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710" name="Line 214"/>
          <p:cNvSpPr>
            <a:spLocks noChangeShapeType="1"/>
          </p:cNvSpPr>
          <p:nvPr/>
        </p:nvSpPr>
        <p:spPr bwMode="invGray">
          <a:xfrm rot="5400000">
            <a:off x="7932737" y="4829176"/>
            <a:ext cx="73025"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711" name="Line 215"/>
          <p:cNvSpPr>
            <a:spLocks noChangeShapeType="1"/>
          </p:cNvSpPr>
          <p:nvPr/>
        </p:nvSpPr>
        <p:spPr bwMode="invGray">
          <a:xfrm>
            <a:off x="1935163" y="4786313"/>
            <a:ext cx="73025"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712" name="Line 216"/>
          <p:cNvSpPr>
            <a:spLocks noChangeShapeType="1"/>
          </p:cNvSpPr>
          <p:nvPr/>
        </p:nvSpPr>
        <p:spPr bwMode="invGray">
          <a:xfrm rot="5400000">
            <a:off x="1965325" y="4829176"/>
            <a:ext cx="73025"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713" name="Rectangle 217"/>
          <p:cNvSpPr>
            <a:spLocks noChangeArrowheads="1"/>
          </p:cNvSpPr>
          <p:nvPr/>
        </p:nvSpPr>
        <p:spPr bwMode="auto">
          <a:xfrm>
            <a:off x="465138" y="5791200"/>
            <a:ext cx="8124825" cy="443198"/>
          </a:xfrm>
          <a:prstGeom prst="rect">
            <a:avLst/>
          </a:prstGeom>
          <a:noFill/>
          <a:ln>
            <a:noFill/>
          </a:ln>
          <a:effectLst/>
          <a:extLst>
            <a:ext uri="{909E8E84-426E-40DD-AFC4-6F175D3DCCD1}">
              <a14:hiddenFill xmlns:a14="http://schemas.microsoft.com/office/drawing/2010/main">
                <a:solidFill>
                  <a:srgbClr val="00429A"/>
                </a:solidFill>
              </a14:hiddenFill>
            </a:ext>
            <a:ext uri="{91240B29-F687-4F45-9708-019B960494DF}">
              <a14:hiddenLine xmlns:a14="http://schemas.microsoft.com/office/drawing/2010/main" w="8001">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225425" indent="-225425"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eaLnBrk="0" hangingPunct="0">
              <a:defRPr>
                <a:solidFill>
                  <a:schemeClr val="tx1"/>
                </a:solidFill>
                <a:latin typeface="Arial" pitchFamily="34" charset="0"/>
              </a:defRPr>
            </a:lvl4pPr>
            <a:lvl5pPr eaLnBrk="0" hangingPunct="0">
              <a:defRPr>
                <a:solidFill>
                  <a:schemeClr val="tx1"/>
                </a:solidFill>
                <a:latin typeface="Arial" pitchFamily="34" charset="0"/>
              </a:defRPr>
            </a:lvl5pPr>
            <a:lvl6pPr eaLnBrk="0" fontAlgn="base" hangingPunct="0">
              <a:lnSpc>
                <a:spcPct val="90000"/>
              </a:lnSpc>
              <a:spcBef>
                <a:spcPct val="20000"/>
              </a:spcBef>
              <a:spcAft>
                <a:spcPct val="0"/>
              </a:spcAft>
              <a:defRPr>
                <a:solidFill>
                  <a:schemeClr val="tx1"/>
                </a:solidFill>
                <a:latin typeface="Arial" pitchFamily="34" charset="0"/>
              </a:defRPr>
            </a:lvl6pPr>
            <a:lvl7pPr eaLnBrk="0" fontAlgn="base" hangingPunct="0">
              <a:lnSpc>
                <a:spcPct val="90000"/>
              </a:lnSpc>
              <a:spcBef>
                <a:spcPct val="20000"/>
              </a:spcBef>
              <a:spcAft>
                <a:spcPct val="0"/>
              </a:spcAft>
              <a:defRPr>
                <a:solidFill>
                  <a:schemeClr val="tx1"/>
                </a:solidFill>
                <a:latin typeface="Arial" pitchFamily="34" charset="0"/>
              </a:defRPr>
            </a:lvl7pPr>
            <a:lvl8pPr eaLnBrk="0" fontAlgn="base" hangingPunct="0">
              <a:lnSpc>
                <a:spcPct val="90000"/>
              </a:lnSpc>
              <a:spcBef>
                <a:spcPct val="20000"/>
              </a:spcBef>
              <a:spcAft>
                <a:spcPct val="0"/>
              </a:spcAft>
              <a:defRPr>
                <a:solidFill>
                  <a:schemeClr val="tx1"/>
                </a:solidFill>
                <a:latin typeface="Arial" pitchFamily="34" charset="0"/>
              </a:defRPr>
            </a:lvl8pPr>
            <a:lvl9pPr eaLnBrk="0" fontAlgn="base" hangingPunct="0">
              <a:lnSpc>
                <a:spcPct val="90000"/>
              </a:lnSpc>
              <a:spcBef>
                <a:spcPct val="20000"/>
              </a:spcBef>
              <a:spcAft>
                <a:spcPct val="0"/>
              </a:spcAft>
              <a:defRPr>
                <a:solidFill>
                  <a:schemeClr val="tx1"/>
                </a:solidFill>
                <a:latin typeface="Arial" pitchFamily="34" charset="0"/>
              </a:defRPr>
            </a:lvl9pPr>
          </a:lstStyle>
          <a:p>
            <a:pPr eaLnBrk="1" hangingPunct="1">
              <a:lnSpc>
                <a:spcPct val="80000"/>
              </a:lnSpc>
              <a:spcBef>
                <a:spcPct val="40000"/>
              </a:spcBef>
              <a:buClr>
                <a:schemeClr val="bg1"/>
              </a:buClr>
              <a:buFontTx/>
              <a:buChar char="•"/>
            </a:pPr>
            <a:r>
              <a:rPr lang="en-US" altLang="en-US" sz="1800" b="1" baseline="0" dirty="0"/>
              <a:t>There was a significant inverse relationship between total hippocampal volume and the length of time depression went untreated</a:t>
            </a:r>
          </a:p>
        </p:txBody>
      </p:sp>
    </p:spTree>
    <p:extLst>
      <p:ext uri="{BB962C8B-B14F-4D97-AF65-F5344CB8AC3E}">
        <p14:creationId xmlns:p14="http://schemas.microsoft.com/office/powerpoint/2010/main" val="4289031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594" name="Picture 2" descr="Synapse_No_Bkgrd"/>
          <p:cNvPicPr>
            <a:picLocks noChangeAspect="1" noChangeArrowheads="1"/>
          </p:cNvPicPr>
          <p:nvPr/>
        </p:nvPicPr>
        <p:blipFill>
          <a:blip r:embed="rId3">
            <a:extLst>
              <a:ext uri="{28A0092B-C50C-407E-A947-70E740481C1C}">
                <a14:useLocalDpi xmlns:a14="http://schemas.microsoft.com/office/drawing/2010/main" val="0"/>
              </a:ext>
            </a:extLst>
          </a:blip>
          <a:srcRect l="6215" r="19199"/>
          <a:stretch>
            <a:fillRect/>
          </a:stretch>
        </p:blipFill>
        <p:spPr bwMode="auto">
          <a:xfrm>
            <a:off x="4953000" y="1219200"/>
            <a:ext cx="4114800" cy="4864100"/>
          </a:xfrm>
          <a:prstGeom prst="rect">
            <a:avLst/>
          </a:prstGeom>
          <a:noFill/>
          <a:extLst>
            <a:ext uri="{909E8E84-426E-40DD-AFC4-6F175D3DCCD1}">
              <a14:hiddenFill xmlns:a14="http://schemas.microsoft.com/office/drawing/2010/main">
                <a:solidFill>
                  <a:srgbClr val="FFFFFF"/>
                </a:solidFill>
              </a14:hiddenFill>
            </a:ext>
          </a:extLst>
        </p:spPr>
      </p:pic>
      <p:sp>
        <p:nvSpPr>
          <p:cNvPr id="494595" name="Rectangle 2"/>
          <p:cNvSpPr>
            <a:spLocks noGrp="1" noChangeArrowheads="1"/>
          </p:cNvSpPr>
          <p:nvPr>
            <p:ph type="title" idx="4294967295"/>
          </p:nvPr>
        </p:nvSpPr>
        <p:spPr>
          <a:xfrm>
            <a:off x="304801" y="234950"/>
            <a:ext cx="8534400" cy="908050"/>
          </a:xfrm>
        </p:spPr>
        <p:txBody>
          <a:bodyPr tIns="91440" bIns="0"/>
          <a:lstStyle/>
          <a:p>
            <a:pPr>
              <a:lnSpc>
                <a:spcPct val="95000"/>
              </a:lnSpc>
            </a:pPr>
            <a:r>
              <a:rPr lang="en-US" altLang="en-US" sz="2800" dirty="0">
                <a:latin typeface="Tahoma" panose="020B0604030504040204" pitchFamily="34" charset="0"/>
                <a:ea typeface="Tahoma" panose="020B0604030504040204" pitchFamily="34" charset="0"/>
                <a:cs typeface="Tahoma" panose="020B0604030504040204" pitchFamily="34" charset="0"/>
              </a:rPr>
              <a:t>Beyond the Synapse: Brain-derived Neurotrophic Factor (BDNF), Depression, and Antidepressants</a:t>
            </a:r>
          </a:p>
        </p:txBody>
      </p:sp>
      <p:sp>
        <p:nvSpPr>
          <p:cNvPr id="494596" name="Rectangle 3"/>
          <p:cNvSpPr>
            <a:spLocks noGrp="1" noChangeArrowheads="1"/>
          </p:cNvSpPr>
          <p:nvPr>
            <p:ph type="body" idx="4294967295"/>
          </p:nvPr>
        </p:nvSpPr>
        <p:spPr>
          <a:xfrm>
            <a:off x="76200" y="1498601"/>
            <a:ext cx="6362700" cy="4368800"/>
          </a:xfrm>
        </p:spPr>
        <p:txBody>
          <a:bodyPr anchor="t">
            <a:noAutofit/>
          </a:bodyPr>
          <a:lstStyle/>
          <a:p>
            <a:pPr>
              <a:spcBef>
                <a:spcPct val="30000"/>
              </a:spcBef>
            </a:pPr>
            <a:r>
              <a:rPr lang="en-US" altLang="en-US" sz="1800" dirty="0">
                <a:latin typeface="Tahoma" panose="020B0604030504040204" pitchFamily="34" charset="0"/>
                <a:ea typeface="Tahoma" panose="020B0604030504040204" pitchFamily="34" charset="0"/>
                <a:cs typeface="Tahoma" panose="020B0604030504040204" pitchFamily="34" charset="0"/>
              </a:rPr>
              <a:t>Neurogenesis (the birth of new neurons) continues </a:t>
            </a:r>
            <a:r>
              <a:rPr lang="en-US" altLang="en-US" sz="1800" dirty="0" err="1">
                <a:latin typeface="Tahoma" panose="020B0604030504040204" pitchFamily="34" charset="0"/>
                <a:ea typeface="Tahoma" panose="020B0604030504040204" pitchFamily="34" charset="0"/>
                <a:cs typeface="Tahoma" panose="020B0604030504040204" pitchFamily="34" charset="0"/>
              </a:rPr>
              <a:t>postnatally</a:t>
            </a:r>
            <a:r>
              <a:rPr lang="en-US" altLang="en-US" sz="1800" dirty="0">
                <a:latin typeface="Tahoma" panose="020B0604030504040204" pitchFamily="34" charset="0"/>
                <a:ea typeface="Tahoma" panose="020B0604030504040204" pitchFamily="34" charset="0"/>
                <a:cs typeface="Tahoma" panose="020B0604030504040204" pitchFamily="34" charset="0"/>
              </a:rPr>
              <a:t> and into adulthood</a:t>
            </a:r>
          </a:p>
          <a:p>
            <a:pPr lvl="1">
              <a:spcBef>
                <a:spcPct val="30000"/>
              </a:spcBef>
            </a:pPr>
            <a:r>
              <a:rPr lang="en-US" altLang="en-US" sz="1800" dirty="0">
                <a:latin typeface="Tahoma" panose="020B0604030504040204" pitchFamily="34" charset="0"/>
                <a:ea typeface="Tahoma" panose="020B0604030504040204" pitchFamily="34" charset="0"/>
                <a:cs typeface="Tahoma" panose="020B0604030504040204" pitchFamily="34" charset="0"/>
              </a:rPr>
              <a:t>BDNF is associated with production of new neurons and their growth and development</a:t>
            </a:r>
            <a:r>
              <a:rPr lang="en-US" altLang="en-US" sz="1800" baseline="30000" dirty="0">
                <a:latin typeface="Tahoma" panose="020B0604030504040204" pitchFamily="34" charset="0"/>
                <a:ea typeface="Tahoma" panose="020B0604030504040204" pitchFamily="34" charset="0"/>
                <a:cs typeface="Tahoma" panose="020B0604030504040204" pitchFamily="34" charset="0"/>
              </a:rPr>
              <a:t>1</a:t>
            </a:r>
            <a:r>
              <a:rPr lang="en-US" altLang="en-US" sz="1800" dirty="0">
                <a:latin typeface="Tahoma" panose="020B0604030504040204" pitchFamily="34" charset="0"/>
                <a:ea typeface="Tahoma" panose="020B0604030504040204" pitchFamily="34" charset="0"/>
                <a:cs typeface="Tahoma" panose="020B0604030504040204" pitchFamily="34" charset="0"/>
              </a:rPr>
              <a:t> </a:t>
            </a:r>
          </a:p>
          <a:p>
            <a:pPr lvl="1">
              <a:spcBef>
                <a:spcPct val="30000"/>
              </a:spcBef>
            </a:pPr>
            <a:r>
              <a:rPr lang="en-US" altLang="en-US" sz="1800" dirty="0">
                <a:latin typeface="Tahoma" panose="020B0604030504040204" pitchFamily="34" charset="0"/>
                <a:ea typeface="Tahoma" panose="020B0604030504040204" pitchFamily="34" charset="0"/>
                <a:cs typeface="Tahoma" panose="020B0604030504040204" pitchFamily="34" charset="0"/>
              </a:rPr>
              <a:t>Data suggest that neurogenesis occurs in the hippocampus</a:t>
            </a:r>
            <a:r>
              <a:rPr lang="en-US" altLang="en-US" sz="1800" baseline="30000" dirty="0">
                <a:latin typeface="Tahoma" panose="020B0604030504040204" pitchFamily="34" charset="0"/>
                <a:ea typeface="Tahoma" panose="020B0604030504040204" pitchFamily="34" charset="0"/>
                <a:cs typeface="Tahoma" panose="020B0604030504040204" pitchFamily="34" charset="0"/>
              </a:rPr>
              <a:t>2</a:t>
            </a: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a:spcBef>
                <a:spcPct val="30000"/>
              </a:spcBef>
            </a:pPr>
            <a:r>
              <a:rPr lang="en-US" altLang="en-US" sz="1800" dirty="0">
                <a:latin typeface="Tahoma" panose="020B0604030504040204" pitchFamily="34" charset="0"/>
                <a:ea typeface="Tahoma" panose="020B0604030504040204" pitchFamily="34" charset="0"/>
                <a:cs typeface="Tahoma" panose="020B0604030504040204" pitchFamily="34" charset="0"/>
              </a:rPr>
              <a:t>The hippocampi appear to have important functions related to both mood and memory</a:t>
            </a:r>
          </a:p>
          <a:p>
            <a:pPr lvl="1">
              <a:spcBef>
                <a:spcPct val="30000"/>
              </a:spcBef>
            </a:pPr>
            <a:r>
              <a:rPr lang="en-US" altLang="en-US" sz="1800" dirty="0">
                <a:latin typeface="Tahoma" panose="020B0604030504040204" pitchFamily="34" charset="0"/>
                <a:ea typeface="Tahoma" panose="020B0604030504040204" pitchFamily="34" charset="0"/>
                <a:cs typeface="Tahoma" panose="020B0604030504040204" pitchFamily="34" charset="0"/>
              </a:rPr>
              <a:t>Data from depressed patients have shown reduced hippocampal volume</a:t>
            </a:r>
            <a:r>
              <a:rPr lang="en-US" altLang="en-US" sz="1800" baseline="30000" dirty="0">
                <a:latin typeface="Tahoma" panose="020B0604030504040204" pitchFamily="34" charset="0"/>
                <a:ea typeface="Tahoma" panose="020B0604030504040204" pitchFamily="34" charset="0"/>
                <a:cs typeface="Tahoma" panose="020B0604030504040204" pitchFamily="34" charset="0"/>
              </a:rPr>
              <a:t>3</a:t>
            </a: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a:spcBef>
                <a:spcPct val="30000"/>
              </a:spcBef>
            </a:pPr>
            <a:r>
              <a:rPr lang="en-US" altLang="en-US" sz="1800" dirty="0">
                <a:latin typeface="Tahoma" panose="020B0604030504040204" pitchFamily="34" charset="0"/>
                <a:ea typeface="Tahoma" panose="020B0604030504040204" pitchFamily="34" charset="0"/>
                <a:cs typeface="Tahoma" panose="020B0604030504040204" pitchFamily="34" charset="0"/>
              </a:rPr>
              <a:t>BDNF may influence regulation of mood</a:t>
            </a:r>
            <a:r>
              <a:rPr lang="en-US" altLang="en-US" sz="1800" baseline="30000" dirty="0">
                <a:latin typeface="Tahoma" panose="020B0604030504040204" pitchFamily="34" charset="0"/>
                <a:ea typeface="Tahoma" panose="020B0604030504040204" pitchFamily="34" charset="0"/>
                <a:cs typeface="Tahoma" panose="020B0604030504040204" pitchFamily="34" charset="0"/>
              </a:rPr>
              <a:t>4</a:t>
            </a: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a:spcBef>
                <a:spcPct val="30000"/>
              </a:spcBef>
            </a:pPr>
            <a:r>
              <a:rPr lang="en-US" altLang="en-US" sz="1800" dirty="0">
                <a:latin typeface="Tahoma" panose="020B0604030504040204" pitchFamily="34" charset="0"/>
                <a:ea typeface="Tahoma" panose="020B0604030504040204" pitchFamily="34" charset="0"/>
                <a:cs typeface="Tahoma" panose="020B0604030504040204" pitchFamily="34" charset="0"/>
              </a:rPr>
              <a:t>BDNF is downregulated in MDD and increased with successful antidepressant treatment</a:t>
            </a:r>
            <a:r>
              <a:rPr lang="en-US" altLang="en-US" sz="1800" baseline="30000" dirty="0">
                <a:latin typeface="Tahoma" panose="020B0604030504040204" pitchFamily="34" charset="0"/>
                <a:ea typeface="Tahoma" panose="020B0604030504040204" pitchFamily="34" charset="0"/>
                <a:cs typeface="Tahoma" panose="020B0604030504040204" pitchFamily="34" charset="0"/>
              </a:rPr>
              <a:t>4,5</a:t>
            </a:r>
          </a:p>
          <a:p>
            <a:pPr>
              <a:spcBef>
                <a:spcPct val="30000"/>
              </a:spcBef>
            </a:pPr>
            <a:r>
              <a:rPr lang="en-US" altLang="en-US" sz="1800" dirty="0">
                <a:latin typeface="Tahoma" panose="020B0604030504040204" pitchFamily="34" charset="0"/>
                <a:ea typeface="Tahoma" panose="020B0604030504040204" pitchFamily="34" charset="0"/>
                <a:cs typeface="Tahoma" panose="020B0604030504040204" pitchFamily="34" charset="0"/>
              </a:rPr>
              <a:t>Both serotonin (5-HT) and norepinephrine (NE) are believed to play roles in the modulation of BDNF</a:t>
            </a:r>
            <a:r>
              <a:rPr lang="en-US" altLang="en-US" sz="1800" baseline="30000" dirty="0">
                <a:latin typeface="Tahoma" panose="020B0604030504040204" pitchFamily="34" charset="0"/>
                <a:ea typeface="Tahoma" panose="020B0604030504040204" pitchFamily="34" charset="0"/>
                <a:cs typeface="Tahoma" panose="020B0604030504040204" pitchFamily="34" charset="0"/>
              </a:rPr>
              <a:t>1,5</a:t>
            </a:r>
          </a:p>
        </p:txBody>
      </p:sp>
      <p:sp>
        <p:nvSpPr>
          <p:cNvPr id="494602" name="Rectangle 4"/>
          <p:cNvSpPr>
            <a:spLocks noChangeArrowheads="1"/>
          </p:cNvSpPr>
          <p:nvPr/>
        </p:nvSpPr>
        <p:spPr bwMode="auto">
          <a:xfrm>
            <a:off x="465138" y="6324600"/>
            <a:ext cx="4116387" cy="41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lnSpc>
                <a:spcPct val="90000"/>
              </a:lnSpc>
              <a:spcBef>
                <a:spcPct val="20000"/>
              </a:spcBef>
              <a:spcAft>
                <a:spcPct val="0"/>
              </a:spcAft>
              <a:defRPr>
                <a:solidFill>
                  <a:schemeClr val="tx1"/>
                </a:solidFill>
                <a:latin typeface="Arial" pitchFamily="34" charset="0"/>
              </a:defRPr>
            </a:lvl6pPr>
            <a:lvl7pPr marL="2971800" indent="-228600" eaLnBrk="0" fontAlgn="base" hangingPunct="0">
              <a:lnSpc>
                <a:spcPct val="90000"/>
              </a:lnSpc>
              <a:spcBef>
                <a:spcPct val="20000"/>
              </a:spcBef>
              <a:spcAft>
                <a:spcPct val="0"/>
              </a:spcAft>
              <a:defRPr>
                <a:solidFill>
                  <a:schemeClr val="tx1"/>
                </a:solidFill>
                <a:latin typeface="Arial" pitchFamily="34" charset="0"/>
              </a:defRPr>
            </a:lvl7pPr>
            <a:lvl8pPr marL="3429000" indent="-228600" eaLnBrk="0" fontAlgn="base" hangingPunct="0">
              <a:lnSpc>
                <a:spcPct val="90000"/>
              </a:lnSpc>
              <a:spcBef>
                <a:spcPct val="20000"/>
              </a:spcBef>
              <a:spcAft>
                <a:spcPct val="0"/>
              </a:spcAft>
              <a:defRPr>
                <a:solidFill>
                  <a:schemeClr val="tx1"/>
                </a:solidFill>
                <a:latin typeface="Arial" pitchFamily="34" charset="0"/>
              </a:defRPr>
            </a:lvl8pPr>
            <a:lvl9pPr marL="3886200" indent="-228600" eaLnBrk="0" fontAlgn="base" hangingPunct="0">
              <a:lnSpc>
                <a:spcPct val="90000"/>
              </a:lnSpc>
              <a:spcBef>
                <a:spcPct val="20000"/>
              </a:spcBef>
              <a:spcAft>
                <a:spcPct val="0"/>
              </a:spcAft>
              <a:defRPr>
                <a:solidFill>
                  <a:schemeClr val="tx1"/>
                </a:solidFill>
                <a:latin typeface="Arial" pitchFamily="34" charset="0"/>
              </a:defRPr>
            </a:lvl9pPr>
          </a:lstStyle>
          <a:p>
            <a:pPr>
              <a:lnSpc>
                <a:spcPct val="70000"/>
              </a:lnSpc>
            </a:pPr>
            <a:r>
              <a:rPr lang="en-US" altLang="en-US" sz="1000" baseline="0" dirty="0">
                <a:latin typeface="Arial Narrow" pitchFamily="34" charset="0"/>
              </a:rPr>
              <a:t>1. </a:t>
            </a:r>
            <a:r>
              <a:rPr lang="fr-FR" altLang="en-US" sz="1000" baseline="0" dirty="0" err="1">
                <a:latin typeface="Arial Narrow" pitchFamily="34" charset="0"/>
              </a:rPr>
              <a:t>Duman</a:t>
            </a:r>
            <a:r>
              <a:rPr lang="fr-FR" altLang="en-US" sz="1000" baseline="0" dirty="0">
                <a:latin typeface="Arial Narrow" pitchFamily="34" charset="0"/>
              </a:rPr>
              <a:t> RS, et al. </a:t>
            </a:r>
            <a:r>
              <a:rPr lang="fr-FR" altLang="en-US" sz="1000" i="1" baseline="0" dirty="0">
                <a:latin typeface="Arial Narrow" pitchFamily="34" charset="0"/>
              </a:rPr>
              <a:t>Arch </a:t>
            </a:r>
            <a:r>
              <a:rPr lang="fr-FR" altLang="en-US" sz="1000" i="1" baseline="0" dirty="0" err="1">
                <a:latin typeface="Arial Narrow" pitchFamily="34" charset="0"/>
              </a:rPr>
              <a:t>Gen</a:t>
            </a:r>
            <a:r>
              <a:rPr lang="fr-FR" altLang="en-US" sz="1000" i="1" baseline="0" dirty="0">
                <a:latin typeface="Arial Narrow" pitchFamily="34" charset="0"/>
              </a:rPr>
              <a:t> </a:t>
            </a:r>
            <a:r>
              <a:rPr lang="fr-FR" altLang="en-US" sz="1000" i="1" baseline="0" dirty="0" err="1">
                <a:latin typeface="Arial Narrow" pitchFamily="34" charset="0"/>
              </a:rPr>
              <a:t>Psychiatry</a:t>
            </a:r>
            <a:r>
              <a:rPr lang="fr-FR" altLang="en-US" sz="1000" i="1" baseline="0" dirty="0">
                <a:latin typeface="Arial Narrow" pitchFamily="34" charset="0"/>
              </a:rPr>
              <a:t>.</a:t>
            </a:r>
            <a:r>
              <a:rPr lang="fr-FR" altLang="en-US" sz="1000" baseline="0" dirty="0">
                <a:latin typeface="Arial Narrow" pitchFamily="34" charset="0"/>
              </a:rPr>
              <a:t> 1997;54(7):597-606.</a:t>
            </a:r>
            <a:endParaRPr lang="en-US" altLang="en-US" sz="1000" baseline="0" dirty="0">
              <a:latin typeface="Arial Narrow" pitchFamily="34" charset="0"/>
            </a:endParaRPr>
          </a:p>
          <a:p>
            <a:pPr>
              <a:lnSpc>
                <a:spcPct val="70000"/>
              </a:lnSpc>
            </a:pPr>
            <a:r>
              <a:rPr lang="en-US" altLang="en-US" sz="1000" baseline="0" dirty="0">
                <a:latin typeface="Arial Narrow" pitchFamily="34" charset="0"/>
              </a:rPr>
              <a:t>2. </a:t>
            </a:r>
            <a:r>
              <a:rPr lang="nl-BE" altLang="en-US" sz="1000" baseline="0" dirty="0">
                <a:latin typeface="Arial Narrow" pitchFamily="34" charset="0"/>
              </a:rPr>
              <a:t>Gould E, et al. </a:t>
            </a:r>
            <a:r>
              <a:rPr lang="nl-BE" altLang="en-US" sz="1000" i="1" baseline="0" dirty="0">
                <a:latin typeface="Arial Narrow" pitchFamily="34" charset="0"/>
              </a:rPr>
              <a:t>Biol Psychiatry.</a:t>
            </a:r>
            <a:r>
              <a:rPr lang="nl-BE" altLang="en-US" sz="1000" baseline="0" dirty="0">
                <a:latin typeface="Arial Narrow" pitchFamily="34" charset="0"/>
              </a:rPr>
              <a:t> 2000;48(8):715-720.</a:t>
            </a:r>
            <a:endParaRPr lang="en-US" altLang="en-US" sz="1000" baseline="0" dirty="0">
              <a:latin typeface="Arial Narrow" pitchFamily="34" charset="0"/>
            </a:endParaRPr>
          </a:p>
          <a:p>
            <a:pPr>
              <a:lnSpc>
                <a:spcPct val="70000"/>
              </a:lnSpc>
            </a:pPr>
            <a:r>
              <a:rPr lang="en-US" altLang="en-US" sz="1000" baseline="0" dirty="0">
                <a:latin typeface="Arial Narrow" pitchFamily="34" charset="0"/>
              </a:rPr>
              <a:t>3. </a:t>
            </a:r>
            <a:r>
              <a:rPr lang="nl-BE" altLang="en-US" sz="1000" baseline="0" dirty="0">
                <a:latin typeface="Arial Narrow" pitchFamily="34" charset="0"/>
              </a:rPr>
              <a:t>Sheline YI, et al.  </a:t>
            </a:r>
            <a:r>
              <a:rPr lang="nl-BE" altLang="en-US" sz="1000" i="1" baseline="0" dirty="0">
                <a:latin typeface="Arial Narrow" pitchFamily="34" charset="0"/>
              </a:rPr>
              <a:t>Proc Natl Acad Sci USA.</a:t>
            </a:r>
            <a:r>
              <a:rPr lang="nl-BE" altLang="en-US" sz="1000" baseline="0" dirty="0">
                <a:latin typeface="Arial Narrow" pitchFamily="34" charset="0"/>
              </a:rPr>
              <a:t> 1996;93(9):3908-3913.</a:t>
            </a:r>
            <a:endParaRPr lang="en-US" altLang="en-US" sz="1000" baseline="0" dirty="0">
              <a:latin typeface="Arial Narrow" pitchFamily="34" charset="0"/>
            </a:endParaRPr>
          </a:p>
        </p:txBody>
      </p:sp>
      <p:sp>
        <p:nvSpPr>
          <p:cNvPr id="494603" name="Rectangle 4"/>
          <p:cNvSpPr>
            <a:spLocks noChangeArrowheads="1"/>
          </p:cNvSpPr>
          <p:nvPr/>
        </p:nvSpPr>
        <p:spPr bwMode="auto">
          <a:xfrm>
            <a:off x="4451350" y="6324600"/>
            <a:ext cx="4116388" cy="30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lnSpc>
                <a:spcPct val="90000"/>
              </a:lnSpc>
              <a:spcBef>
                <a:spcPct val="20000"/>
              </a:spcBef>
              <a:spcAft>
                <a:spcPct val="0"/>
              </a:spcAft>
              <a:defRPr>
                <a:solidFill>
                  <a:schemeClr val="tx1"/>
                </a:solidFill>
                <a:latin typeface="Arial" pitchFamily="34" charset="0"/>
              </a:defRPr>
            </a:lvl6pPr>
            <a:lvl7pPr marL="2971800" indent="-228600" eaLnBrk="0" fontAlgn="base" hangingPunct="0">
              <a:lnSpc>
                <a:spcPct val="90000"/>
              </a:lnSpc>
              <a:spcBef>
                <a:spcPct val="20000"/>
              </a:spcBef>
              <a:spcAft>
                <a:spcPct val="0"/>
              </a:spcAft>
              <a:defRPr>
                <a:solidFill>
                  <a:schemeClr val="tx1"/>
                </a:solidFill>
                <a:latin typeface="Arial" pitchFamily="34" charset="0"/>
              </a:defRPr>
            </a:lvl7pPr>
            <a:lvl8pPr marL="3429000" indent="-228600" eaLnBrk="0" fontAlgn="base" hangingPunct="0">
              <a:lnSpc>
                <a:spcPct val="90000"/>
              </a:lnSpc>
              <a:spcBef>
                <a:spcPct val="20000"/>
              </a:spcBef>
              <a:spcAft>
                <a:spcPct val="0"/>
              </a:spcAft>
              <a:defRPr>
                <a:solidFill>
                  <a:schemeClr val="tx1"/>
                </a:solidFill>
                <a:latin typeface="Arial" pitchFamily="34" charset="0"/>
              </a:defRPr>
            </a:lvl8pPr>
            <a:lvl9pPr marL="3886200" indent="-228600" eaLnBrk="0" fontAlgn="base" hangingPunct="0">
              <a:lnSpc>
                <a:spcPct val="90000"/>
              </a:lnSpc>
              <a:spcBef>
                <a:spcPct val="20000"/>
              </a:spcBef>
              <a:spcAft>
                <a:spcPct val="0"/>
              </a:spcAft>
              <a:defRPr>
                <a:solidFill>
                  <a:schemeClr val="tx1"/>
                </a:solidFill>
                <a:latin typeface="Arial" pitchFamily="34" charset="0"/>
              </a:defRPr>
            </a:lvl9pPr>
          </a:lstStyle>
          <a:p>
            <a:pPr>
              <a:lnSpc>
                <a:spcPct val="70000"/>
              </a:lnSpc>
            </a:pPr>
            <a:r>
              <a:rPr lang="en-US" altLang="en-US" sz="1000" baseline="0" dirty="0">
                <a:latin typeface="Arial Narrow" pitchFamily="34" charset="0"/>
              </a:rPr>
              <a:t>4. Shimizu E, et al. </a:t>
            </a:r>
            <a:r>
              <a:rPr lang="en-US" altLang="en-US" sz="1000" i="1" baseline="0" dirty="0" err="1">
                <a:latin typeface="Arial Narrow" pitchFamily="34" charset="0"/>
              </a:rPr>
              <a:t>Biol</a:t>
            </a:r>
            <a:r>
              <a:rPr lang="en-US" altLang="en-US" sz="1000" i="1" baseline="0" dirty="0">
                <a:latin typeface="Arial Narrow" pitchFamily="34" charset="0"/>
              </a:rPr>
              <a:t> Psychiatry</a:t>
            </a:r>
            <a:r>
              <a:rPr lang="en-US" altLang="en-US" sz="1000" baseline="0" dirty="0">
                <a:latin typeface="Arial Narrow" pitchFamily="34" charset="0"/>
              </a:rPr>
              <a:t>. 2003;54(1):70-75.</a:t>
            </a:r>
          </a:p>
          <a:p>
            <a:pPr>
              <a:lnSpc>
                <a:spcPct val="70000"/>
              </a:lnSpc>
            </a:pPr>
            <a:r>
              <a:rPr lang="en-US" altLang="en-US" sz="1000" baseline="0" dirty="0">
                <a:latin typeface="Arial Narrow" pitchFamily="34" charset="0"/>
              </a:rPr>
              <a:t>5. </a:t>
            </a:r>
            <a:r>
              <a:rPr lang="en-US" altLang="en-US" sz="1000" baseline="0" dirty="0" err="1">
                <a:latin typeface="Arial Narrow" pitchFamily="34" charset="0"/>
              </a:rPr>
              <a:t>Maletic</a:t>
            </a:r>
            <a:r>
              <a:rPr lang="en-US" altLang="en-US" sz="1000" baseline="0" dirty="0">
                <a:latin typeface="Arial Narrow" pitchFamily="34" charset="0"/>
              </a:rPr>
              <a:t> V, et al. </a:t>
            </a:r>
            <a:r>
              <a:rPr lang="en-US" altLang="en-US" sz="1000" i="1" baseline="0" dirty="0" err="1">
                <a:latin typeface="Arial Narrow" pitchFamily="34" charset="0"/>
              </a:rPr>
              <a:t>Int</a:t>
            </a:r>
            <a:r>
              <a:rPr lang="en-US" altLang="en-US" sz="1000" i="1" baseline="0" dirty="0">
                <a:latin typeface="Arial Narrow" pitchFamily="34" charset="0"/>
              </a:rPr>
              <a:t> J </a:t>
            </a:r>
            <a:r>
              <a:rPr lang="en-US" altLang="en-US" sz="1000" i="1" baseline="0" dirty="0" err="1">
                <a:latin typeface="Arial Narrow" pitchFamily="34" charset="0"/>
              </a:rPr>
              <a:t>Clin</a:t>
            </a:r>
            <a:r>
              <a:rPr lang="en-US" altLang="en-US" sz="1000" i="1" baseline="0" dirty="0">
                <a:latin typeface="Arial Narrow" pitchFamily="34" charset="0"/>
              </a:rPr>
              <a:t> </a:t>
            </a:r>
            <a:r>
              <a:rPr lang="en-US" altLang="en-US" sz="1000" i="1" baseline="0" dirty="0" err="1">
                <a:latin typeface="Arial Narrow" pitchFamily="34" charset="0"/>
              </a:rPr>
              <a:t>Pract</a:t>
            </a:r>
            <a:r>
              <a:rPr lang="en-US" altLang="en-US" sz="1000" i="1" baseline="0" dirty="0">
                <a:latin typeface="Arial Narrow" pitchFamily="34" charset="0"/>
              </a:rPr>
              <a:t>.</a:t>
            </a:r>
            <a:r>
              <a:rPr lang="en-US" altLang="en-US" sz="1000" baseline="0" dirty="0">
                <a:latin typeface="Arial Narrow" pitchFamily="34" charset="0"/>
              </a:rPr>
              <a:t> 2007;61(12):2030-2040.</a:t>
            </a:r>
          </a:p>
        </p:txBody>
      </p:sp>
      <p:sp>
        <p:nvSpPr>
          <p:cNvPr id="494604" name="Text Box 12"/>
          <p:cNvSpPr txBox="1">
            <a:spLocks noChangeArrowheads="1"/>
          </p:cNvSpPr>
          <p:nvPr/>
        </p:nvSpPr>
        <p:spPr bwMode="auto">
          <a:xfrm>
            <a:off x="6365875" y="6689725"/>
            <a:ext cx="2701925" cy="12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lnSpc>
                <a:spcPct val="80000"/>
              </a:lnSpc>
              <a:spcBef>
                <a:spcPct val="0"/>
              </a:spcBef>
            </a:pPr>
            <a:r>
              <a:rPr lang="fr-FR" altLang="en-US" sz="1000" baseline="0" dirty="0"/>
              <a:t>Image </a:t>
            </a:r>
            <a:r>
              <a:rPr lang="fr-FR" altLang="en-US" sz="1000" baseline="0" dirty="0" err="1"/>
              <a:t>courtesy</a:t>
            </a:r>
            <a:r>
              <a:rPr lang="fr-FR" altLang="en-US" sz="1000" baseline="0" dirty="0"/>
              <a:t> of Society for Neuroscience.</a:t>
            </a:r>
            <a:endParaRPr lang="en-US" altLang="en-US" sz="1000" baseline="0" dirty="0"/>
          </a:p>
        </p:txBody>
      </p:sp>
    </p:spTree>
    <p:extLst>
      <p:ext uri="{BB962C8B-B14F-4D97-AF65-F5344CB8AC3E}">
        <p14:creationId xmlns:p14="http://schemas.microsoft.com/office/powerpoint/2010/main" val="237432017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bwMode="auto">
          <a:xfrm>
            <a:off x="131763" y="238125"/>
            <a:ext cx="8715375"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bIns="0" numCol="1" anchorCtr="0" compatLnSpc="1">
            <a:prstTxWarp prst="textNoShape">
              <a:avLst/>
            </a:prstTxWarp>
            <a:noAutofit/>
          </a:bodyPr>
          <a:lstStyle/>
          <a:p>
            <a:pPr eaLnBrk="1" hangingPunct="1">
              <a:lnSpc>
                <a:spcPct val="95000"/>
              </a:lnSpc>
            </a:pPr>
            <a:r>
              <a:rPr lang="en-US" altLang="en-US" sz="3600" dirty="0" smtClean="0">
                <a:effectLst/>
                <a:latin typeface="Tahoma" panose="020B0604030504040204" pitchFamily="34" charset="0"/>
                <a:ea typeface="Tahoma" panose="020B0604030504040204" pitchFamily="34" charset="0"/>
                <a:cs typeface="Tahoma" panose="020B0604030504040204" pitchFamily="34" charset="0"/>
              </a:rPr>
              <a:t>The Role of BDNF in Neuronal Changes in stress</a:t>
            </a:r>
            <a:r>
              <a:rPr lang="en-US" altLang="en-US" sz="3600" baseline="30000" dirty="0" smtClean="0">
                <a:effectLst/>
                <a:latin typeface="Tahoma" panose="020B0604030504040204" pitchFamily="34" charset="0"/>
                <a:ea typeface="Tahoma" panose="020B0604030504040204" pitchFamily="34" charset="0"/>
                <a:cs typeface="Tahoma" panose="020B0604030504040204" pitchFamily="34" charset="0"/>
              </a:rPr>
              <a:t>1-4</a:t>
            </a:r>
          </a:p>
        </p:txBody>
      </p:sp>
      <p:sp>
        <p:nvSpPr>
          <p:cNvPr id="27651" name="Rectangle 31"/>
          <p:cNvSpPr>
            <a:spLocks noChangeArrowheads="1"/>
          </p:cNvSpPr>
          <p:nvPr/>
        </p:nvSpPr>
        <p:spPr bwMode="auto">
          <a:xfrm>
            <a:off x="465138" y="6161088"/>
            <a:ext cx="44878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lnSpc>
                <a:spcPct val="80000"/>
              </a:lnSpc>
              <a:spcBef>
                <a:spcPct val="0"/>
              </a:spcBef>
              <a:buFontTx/>
              <a:buNone/>
              <a:defRPr/>
            </a:pPr>
            <a:r>
              <a:rPr lang="en-US" altLang="en-US" sz="1000" dirty="0" smtClean="0">
                <a:solidFill>
                  <a:schemeClr val="tx2">
                    <a:lumMod val="75000"/>
                  </a:schemeClr>
                </a:solidFill>
                <a:latin typeface="Arial Narrow" pitchFamily="34" charset="0"/>
              </a:rPr>
              <a:t>1. </a:t>
            </a:r>
            <a:r>
              <a:rPr lang="en-US" altLang="en-US" sz="1000" dirty="0" err="1" smtClean="0">
                <a:solidFill>
                  <a:schemeClr val="tx2">
                    <a:lumMod val="75000"/>
                  </a:schemeClr>
                </a:solidFill>
                <a:latin typeface="Arial Narrow" pitchFamily="34" charset="0"/>
              </a:rPr>
              <a:t>Duman</a:t>
            </a:r>
            <a:r>
              <a:rPr lang="en-US" altLang="en-US" sz="1000" dirty="0" smtClean="0">
                <a:solidFill>
                  <a:schemeClr val="tx2">
                    <a:lumMod val="75000"/>
                  </a:schemeClr>
                </a:solidFill>
                <a:latin typeface="Arial Narrow" pitchFamily="34" charset="0"/>
              </a:rPr>
              <a:t> RS, et al. </a:t>
            </a:r>
            <a:r>
              <a:rPr lang="en-US" altLang="en-US" sz="1000" i="1" dirty="0" err="1" smtClean="0">
                <a:solidFill>
                  <a:schemeClr val="tx2">
                    <a:lumMod val="75000"/>
                  </a:schemeClr>
                </a:solidFill>
                <a:latin typeface="Arial Narrow" pitchFamily="34" charset="0"/>
              </a:rPr>
              <a:t>Biol</a:t>
            </a:r>
            <a:r>
              <a:rPr lang="en-US" altLang="en-US" sz="1000" i="1" dirty="0" smtClean="0">
                <a:solidFill>
                  <a:schemeClr val="tx2">
                    <a:lumMod val="75000"/>
                  </a:schemeClr>
                </a:solidFill>
                <a:latin typeface="Arial Narrow" pitchFamily="34" charset="0"/>
              </a:rPr>
              <a:t> Psychiatry.</a:t>
            </a:r>
            <a:r>
              <a:rPr lang="en-US" altLang="en-US" sz="1000" dirty="0" smtClean="0">
                <a:solidFill>
                  <a:schemeClr val="tx2">
                    <a:lumMod val="75000"/>
                  </a:schemeClr>
                </a:solidFill>
                <a:latin typeface="Arial Narrow" pitchFamily="34" charset="0"/>
              </a:rPr>
              <a:t> 2000;48(8):732-739.</a:t>
            </a:r>
          </a:p>
          <a:p>
            <a:pPr eaLnBrk="1" hangingPunct="1">
              <a:lnSpc>
                <a:spcPct val="80000"/>
              </a:lnSpc>
              <a:spcBef>
                <a:spcPct val="0"/>
              </a:spcBef>
              <a:buFontTx/>
              <a:buNone/>
              <a:defRPr/>
            </a:pPr>
            <a:r>
              <a:rPr lang="en-US" altLang="en-US" sz="1000" dirty="0" smtClean="0">
                <a:solidFill>
                  <a:schemeClr val="tx2">
                    <a:lumMod val="75000"/>
                  </a:schemeClr>
                </a:solidFill>
                <a:latin typeface="Arial Narrow" pitchFamily="34" charset="0"/>
              </a:rPr>
              <a:t>2. </a:t>
            </a:r>
            <a:r>
              <a:rPr lang="en-US" altLang="en-US" sz="1000" dirty="0" err="1" smtClean="0">
                <a:solidFill>
                  <a:schemeClr val="tx2">
                    <a:lumMod val="75000"/>
                  </a:schemeClr>
                </a:solidFill>
                <a:latin typeface="Arial Narrow" pitchFamily="34" charset="0"/>
              </a:rPr>
              <a:t>Sapolsky</a:t>
            </a:r>
            <a:r>
              <a:rPr lang="en-US" altLang="en-US" sz="1000" dirty="0" smtClean="0">
                <a:solidFill>
                  <a:schemeClr val="tx2">
                    <a:lumMod val="75000"/>
                  </a:schemeClr>
                </a:solidFill>
                <a:latin typeface="Arial Narrow" pitchFamily="34" charset="0"/>
              </a:rPr>
              <a:t> RM. </a:t>
            </a:r>
            <a:r>
              <a:rPr lang="en-US" altLang="en-US" sz="1000" i="1" dirty="0" smtClean="0">
                <a:solidFill>
                  <a:schemeClr val="tx2">
                    <a:lumMod val="75000"/>
                  </a:schemeClr>
                </a:solidFill>
                <a:latin typeface="Arial Narrow" pitchFamily="34" charset="0"/>
              </a:rPr>
              <a:t>Arch Gen Psychiatry. </a:t>
            </a:r>
            <a:r>
              <a:rPr lang="en-US" altLang="en-US" sz="1000" dirty="0" smtClean="0">
                <a:solidFill>
                  <a:schemeClr val="tx2">
                    <a:lumMod val="75000"/>
                  </a:schemeClr>
                </a:solidFill>
                <a:latin typeface="Arial Narrow" pitchFamily="34" charset="0"/>
              </a:rPr>
              <a:t>2000;57(10);925-935.</a:t>
            </a:r>
          </a:p>
          <a:p>
            <a:pPr eaLnBrk="1" hangingPunct="1">
              <a:lnSpc>
                <a:spcPct val="80000"/>
              </a:lnSpc>
              <a:spcBef>
                <a:spcPct val="0"/>
              </a:spcBef>
              <a:buFontTx/>
              <a:buNone/>
              <a:defRPr/>
            </a:pPr>
            <a:r>
              <a:rPr lang="en-US" altLang="en-US" sz="1000" dirty="0" smtClean="0">
                <a:solidFill>
                  <a:schemeClr val="tx2">
                    <a:lumMod val="75000"/>
                  </a:schemeClr>
                </a:solidFill>
                <a:latin typeface="Arial Narrow" pitchFamily="34" charset="0"/>
              </a:rPr>
              <a:t>3. </a:t>
            </a:r>
            <a:r>
              <a:rPr lang="fr-FR" altLang="en-US" sz="1000" dirty="0" err="1" smtClean="0">
                <a:solidFill>
                  <a:schemeClr val="tx2">
                    <a:lumMod val="75000"/>
                  </a:schemeClr>
                </a:solidFill>
                <a:latin typeface="Arial Narrow" pitchFamily="34" charset="0"/>
              </a:rPr>
              <a:t>Maletic</a:t>
            </a:r>
            <a:r>
              <a:rPr lang="fr-FR" altLang="en-US" sz="1000" dirty="0" smtClean="0">
                <a:solidFill>
                  <a:schemeClr val="tx2">
                    <a:lumMod val="75000"/>
                  </a:schemeClr>
                </a:solidFill>
                <a:latin typeface="Arial Narrow" pitchFamily="34" charset="0"/>
              </a:rPr>
              <a:t> V, et al. </a:t>
            </a:r>
            <a:r>
              <a:rPr lang="fr-FR" altLang="en-US" sz="1000" i="1" dirty="0" smtClean="0">
                <a:solidFill>
                  <a:schemeClr val="tx2">
                    <a:lumMod val="75000"/>
                  </a:schemeClr>
                </a:solidFill>
                <a:latin typeface="Arial Narrow" pitchFamily="34" charset="0"/>
              </a:rPr>
              <a:t>Int J Clin </a:t>
            </a:r>
            <a:r>
              <a:rPr lang="fr-FR" altLang="en-US" sz="1000" i="1" dirty="0" err="1" smtClean="0">
                <a:solidFill>
                  <a:schemeClr val="tx2">
                    <a:lumMod val="75000"/>
                  </a:schemeClr>
                </a:solidFill>
                <a:latin typeface="Arial Narrow" pitchFamily="34" charset="0"/>
              </a:rPr>
              <a:t>Pract</a:t>
            </a:r>
            <a:r>
              <a:rPr lang="fr-FR" altLang="en-US" sz="1000" i="1" dirty="0" smtClean="0">
                <a:solidFill>
                  <a:schemeClr val="tx2">
                    <a:lumMod val="75000"/>
                  </a:schemeClr>
                </a:solidFill>
                <a:latin typeface="Arial Narrow" pitchFamily="34" charset="0"/>
              </a:rPr>
              <a:t>.</a:t>
            </a:r>
            <a:r>
              <a:rPr lang="fr-FR" altLang="en-US" sz="1000" dirty="0" smtClean="0">
                <a:solidFill>
                  <a:schemeClr val="tx2">
                    <a:lumMod val="75000"/>
                  </a:schemeClr>
                </a:solidFill>
                <a:latin typeface="Arial Narrow" pitchFamily="34" charset="0"/>
              </a:rPr>
              <a:t> 2007;61(12):2030-2040.</a:t>
            </a:r>
          </a:p>
          <a:p>
            <a:pPr eaLnBrk="1" hangingPunct="1">
              <a:lnSpc>
                <a:spcPct val="80000"/>
              </a:lnSpc>
              <a:spcBef>
                <a:spcPct val="0"/>
              </a:spcBef>
              <a:buFontTx/>
              <a:buNone/>
              <a:defRPr/>
            </a:pPr>
            <a:r>
              <a:rPr lang="en-US" altLang="en-US" sz="1000" dirty="0" smtClean="0">
                <a:solidFill>
                  <a:schemeClr val="tx2">
                    <a:lumMod val="75000"/>
                  </a:schemeClr>
                </a:solidFill>
                <a:latin typeface="Arial Narrow" pitchFamily="34" charset="0"/>
              </a:rPr>
              <a:t>4. </a:t>
            </a:r>
            <a:r>
              <a:rPr lang="it-IT" altLang="en-US" sz="1000" dirty="0" smtClean="0">
                <a:solidFill>
                  <a:schemeClr val="tx2">
                    <a:lumMod val="75000"/>
                  </a:schemeClr>
                </a:solidFill>
                <a:latin typeface="Arial Narrow" pitchFamily="34" charset="0"/>
              </a:rPr>
              <a:t>Musselman DL, et al. </a:t>
            </a:r>
            <a:r>
              <a:rPr lang="it-IT" altLang="en-US" sz="1000" i="1" dirty="0" smtClean="0">
                <a:solidFill>
                  <a:schemeClr val="tx2">
                    <a:lumMod val="75000"/>
                  </a:schemeClr>
                </a:solidFill>
                <a:latin typeface="Arial Narrow" pitchFamily="34" charset="0"/>
              </a:rPr>
              <a:t>Arch Gen Psychiatry.</a:t>
            </a:r>
            <a:r>
              <a:rPr lang="it-IT" altLang="en-US" sz="1000" dirty="0" smtClean="0">
                <a:solidFill>
                  <a:schemeClr val="tx2">
                    <a:lumMod val="75000"/>
                  </a:schemeClr>
                </a:solidFill>
                <a:latin typeface="Arial Narrow" pitchFamily="34" charset="0"/>
              </a:rPr>
              <a:t> 1998;55(7):580-592.</a:t>
            </a:r>
            <a:endParaRPr lang="en-US" altLang="en-US" sz="1000" dirty="0" smtClean="0">
              <a:solidFill>
                <a:schemeClr val="tx2">
                  <a:lumMod val="75000"/>
                </a:schemeClr>
              </a:solidFill>
              <a:latin typeface="Arial Narrow" pitchFamily="34" charset="0"/>
            </a:endParaRPr>
          </a:p>
        </p:txBody>
      </p:sp>
      <p:sp>
        <p:nvSpPr>
          <p:cNvPr id="32772" name="Line 4"/>
          <p:cNvSpPr>
            <a:spLocks noChangeShapeType="1"/>
          </p:cNvSpPr>
          <p:nvPr/>
        </p:nvSpPr>
        <p:spPr bwMode="auto">
          <a:xfrm flipH="1">
            <a:off x="4489450" y="1768475"/>
            <a:ext cx="4763" cy="3022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3" name="Text Box 6"/>
          <p:cNvSpPr txBox="1">
            <a:spLocks noChangeArrowheads="1"/>
          </p:cNvSpPr>
          <p:nvPr/>
        </p:nvSpPr>
        <p:spPr bwMode="auto">
          <a:xfrm>
            <a:off x="3711575" y="1455738"/>
            <a:ext cx="15240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nchorCtr="1"/>
          <a:lstStyle>
            <a:lvl1pPr marL="231775" indent="-231775"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lnSpc>
                <a:spcPct val="90000"/>
              </a:lnSpc>
              <a:spcBef>
                <a:spcPct val="50000"/>
              </a:spcBef>
              <a:buFontTx/>
              <a:buNone/>
            </a:pPr>
            <a:r>
              <a:rPr lang="en-US" altLang="en-US" b="1" dirty="0">
                <a:solidFill>
                  <a:schemeClr val="tx1"/>
                </a:solidFill>
                <a:latin typeface="Arial" pitchFamily="34" charset="0"/>
              </a:rPr>
              <a:t>Stress</a:t>
            </a:r>
          </a:p>
        </p:txBody>
      </p:sp>
      <p:grpSp>
        <p:nvGrpSpPr>
          <p:cNvPr id="32774" name="Group 6"/>
          <p:cNvGrpSpPr>
            <a:grpSpLocks/>
          </p:cNvGrpSpPr>
          <p:nvPr/>
        </p:nvGrpSpPr>
        <p:grpSpPr bwMode="auto">
          <a:xfrm>
            <a:off x="5391150" y="4094163"/>
            <a:ext cx="1647825" cy="1512887"/>
            <a:chOff x="3330" y="2699"/>
            <a:chExt cx="612" cy="640"/>
          </a:xfrm>
        </p:grpSpPr>
        <p:sp>
          <p:nvSpPr>
            <p:cNvPr id="2698243" name="Oval 3"/>
            <p:cNvSpPr>
              <a:spLocks noChangeArrowheads="1"/>
            </p:cNvSpPr>
            <p:nvPr/>
          </p:nvSpPr>
          <p:spPr bwMode="auto">
            <a:xfrm>
              <a:off x="3330" y="2699"/>
              <a:ext cx="612" cy="640"/>
            </a:xfrm>
            <a:prstGeom prst="ellipse">
              <a:avLst/>
            </a:prstGeom>
            <a:gradFill rotWithShape="1">
              <a:gsLst>
                <a:gs pos="0">
                  <a:srgbClr val="FFFFFF"/>
                </a:gs>
                <a:gs pos="100000">
                  <a:srgbClr val="DBDBDB"/>
                </a:gs>
              </a:gsLst>
              <a:path path="shape">
                <a:fillToRect l="50000" t="50000" r="50000" b="50000"/>
              </a:path>
            </a:gradFill>
            <a:ln>
              <a:noFill/>
            </a:ln>
            <a:extLst>
              <a:ext uri="{91240B29-F687-4F45-9708-019B960494DF}">
                <a14:hiddenLine xmlns:a14="http://schemas.microsoft.com/office/drawing/2010/main" w="9525" algn="ctr">
                  <a:solidFill>
                    <a:srgbClr val="FFFFFF"/>
                  </a:solidFill>
                  <a:round/>
                  <a:headEnd/>
                  <a:tailEnd/>
                </a14:hiddenLine>
              </a:ext>
            </a:extLst>
          </p:spPr>
          <p:txBody>
            <a:bodyPr wrap="none" anchor="ctr"/>
            <a:lstStyle/>
            <a:p>
              <a:pPr>
                <a:lnSpc>
                  <a:spcPct val="90000"/>
                </a:lnSpc>
                <a:spcBef>
                  <a:spcPct val="20000"/>
                </a:spcBef>
                <a:defRPr/>
              </a:pPr>
              <a:endParaRPr lang="en-US">
                <a:latin typeface="Arial" charset="0"/>
                <a:cs typeface="+mn-cs"/>
              </a:endParaRPr>
            </a:p>
          </p:txBody>
        </p:sp>
        <p:pic>
          <p:nvPicPr>
            <p:cNvPr id="32792" name="Picture 38" descr="Neuron-on-St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 y="2742"/>
              <a:ext cx="398"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75" name="Group 9"/>
          <p:cNvGrpSpPr>
            <a:grpSpLocks/>
          </p:cNvGrpSpPr>
          <p:nvPr/>
        </p:nvGrpSpPr>
        <p:grpSpPr bwMode="auto">
          <a:xfrm>
            <a:off x="1979613" y="4094163"/>
            <a:ext cx="1647825" cy="1512887"/>
            <a:chOff x="1319" y="2699"/>
            <a:chExt cx="612" cy="640"/>
          </a:xfrm>
        </p:grpSpPr>
        <p:sp>
          <p:nvSpPr>
            <p:cNvPr id="2698242" name="Oval 2"/>
            <p:cNvSpPr>
              <a:spLocks noChangeArrowheads="1"/>
            </p:cNvSpPr>
            <p:nvPr/>
          </p:nvSpPr>
          <p:spPr bwMode="auto">
            <a:xfrm>
              <a:off x="1319" y="2699"/>
              <a:ext cx="612" cy="640"/>
            </a:xfrm>
            <a:prstGeom prst="ellipse">
              <a:avLst/>
            </a:prstGeom>
            <a:gradFill rotWithShape="1">
              <a:gsLst>
                <a:gs pos="0">
                  <a:srgbClr val="FFFFFF"/>
                </a:gs>
                <a:gs pos="100000">
                  <a:srgbClr val="DBDBDB"/>
                </a:gs>
              </a:gsLst>
              <a:path path="shape">
                <a:fillToRect l="50000" t="50000" r="50000" b="50000"/>
              </a:path>
            </a:gradFill>
            <a:ln>
              <a:noFill/>
            </a:ln>
            <a:extLst>
              <a:ext uri="{91240B29-F687-4F45-9708-019B960494DF}">
                <a14:hiddenLine xmlns:a14="http://schemas.microsoft.com/office/drawing/2010/main" w="9525" algn="ctr">
                  <a:solidFill>
                    <a:srgbClr val="FFFFFF"/>
                  </a:solidFill>
                  <a:round/>
                  <a:headEnd/>
                  <a:tailEnd/>
                </a14:hiddenLine>
              </a:ext>
            </a:extLst>
          </p:spPr>
          <p:txBody>
            <a:bodyPr wrap="none" anchor="ctr"/>
            <a:lstStyle/>
            <a:p>
              <a:pPr>
                <a:lnSpc>
                  <a:spcPct val="90000"/>
                </a:lnSpc>
                <a:spcBef>
                  <a:spcPct val="20000"/>
                </a:spcBef>
                <a:defRPr/>
              </a:pPr>
              <a:endParaRPr lang="en-US">
                <a:latin typeface="Arial" charset="0"/>
                <a:cs typeface="+mn-cs"/>
              </a:endParaRPr>
            </a:p>
          </p:txBody>
        </p:sp>
        <p:pic>
          <p:nvPicPr>
            <p:cNvPr id="32790" name="Picture 39" descr="Neuron-on-Ant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 y="2779"/>
              <a:ext cx="417"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6" name="Text Box 12"/>
          <p:cNvSpPr txBox="1">
            <a:spLocks noChangeArrowheads="1"/>
          </p:cNvSpPr>
          <p:nvPr/>
        </p:nvSpPr>
        <p:spPr bwMode="auto">
          <a:xfrm>
            <a:off x="5583238" y="2768600"/>
            <a:ext cx="2851150" cy="585788"/>
          </a:xfrm>
          <a:prstGeom prst="rect">
            <a:avLst/>
          </a:prstGeom>
          <a:noFill/>
          <a:ln>
            <a:noFill/>
          </a:ln>
          <a:effectLst/>
          <a:extLst>
            <a:ext uri="{909E8E84-426E-40DD-AFC4-6F175D3DCCD1}">
              <a14:hiddenFill xmlns:a14="http://schemas.microsoft.com/office/drawing/2010/main">
                <a:solidFill>
                  <a:srgbClr val="00429A"/>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lnSpc>
                <a:spcPct val="80000"/>
              </a:lnSpc>
              <a:buFontTx/>
              <a:buNone/>
            </a:pPr>
            <a:r>
              <a:rPr lang="en-US" altLang="en-US" sz="1800" b="1" dirty="0">
                <a:solidFill>
                  <a:schemeClr val="tx1"/>
                </a:solidFill>
                <a:latin typeface="Arial" pitchFamily="34" charset="0"/>
              </a:rPr>
              <a:t>Increased Secretion of </a:t>
            </a:r>
          </a:p>
          <a:p>
            <a:pPr eaLnBrk="1" hangingPunct="1">
              <a:lnSpc>
                <a:spcPct val="80000"/>
              </a:lnSpc>
              <a:buFontTx/>
              <a:buNone/>
            </a:pPr>
            <a:r>
              <a:rPr lang="en-US" altLang="en-US" sz="1800" b="1" dirty="0">
                <a:solidFill>
                  <a:schemeClr val="tx1"/>
                </a:solidFill>
                <a:latin typeface="Arial" pitchFamily="34" charset="0"/>
              </a:rPr>
              <a:t>Glucocorticoids</a:t>
            </a:r>
          </a:p>
        </p:txBody>
      </p:sp>
      <p:sp>
        <p:nvSpPr>
          <p:cNvPr id="32777" name="Text Box 13"/>
          <p:cNvSpPr txBox="1">
            <a:spLocks noChangeArrowheads="1"/>
          </p:cNvSpPr>
          <p:nvPr/>
        </p:nvSpPr>
        <p:spPr bwMode="auto">
          <a:xfrm>
            <a:off x="5033963" y="1920875"/>
            <a:ext cx="2343150" cy="587375"/>
          </a:xfrm>
          <a:prstGeom prst="rect">
            <a:avLst/>
          </a:prstGeom>
          <a:noFill/>
          <a:ln>
            <a:noFill/>
          </a:ln>
          <a:effectLst/>
          <a:extLst>
            <a:ext uri="{909E8E84-426E-40DD-AFC4-6F175D3DCCD1}">
              <a14:hiddenFill xmlns:a14="http://schemas.microsoft.com/office/drawing/2010/main">
                <a:solidFill>
                  <a:srgbClr val="00429A"/>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lnSpc>
                <a:spcPct val="90000"/>
              </a:lnSpc>
              <a:spcBef>
                <a:spcPct val="50000"/>
              </a:spcBef>
              <a:buFontTx/>
              <a:buNone/>
            </a:pPr>
            <a:r>
              <a:rPr lang="en-US" altLang="en-US" sz="1800" b="1" dirty="0">
                <a:solidFill>
                  <a:schemeClr val="tx1"/>
                </a:solidFill>
                <a:latin typeface="Arial" pitchFamily="34" charset="0"/>
              </a:rPr>
              <a:t>Increased Activity of HPA Axis</a:t>
            </a:r>
          </a:p>
        </p:txBody>
      </p:sp>
      <p:sp>
        <p:nvSpPr>
          <p:cNvPr id="32778" name="Line 14"/>
          <p:cNvSpPr>
            <a:spLocks noChangeShapeType="1"/>
          </p:cNvSpPr>
          <p:nvPr/>
        </p:nvSpPr>
        <p:spPr bwMode="auto">
          <a:xfrm>
            <a:off x="3771900" y="4991100"/>
            <a:ext cx="14668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Text Box 15"/>
          <p:cNvSpPr txBox="1">
            <a:spLocks noChangeArrowheads="1"/>
          </p:cNvSpPr>
          <p:nvPr/>
        </p:nvSpPr>
        <p:spPr bwMode="auto">
          <a:xfrm>
            <a:off x="131763" y="4624388"/>
            <a:ext cx="1998662" cy="482600"/>
          </a:xfrm>
          <a:prstGeom prst="rect">
            <a:avLst/>
          </a:prstGeom>
          <a:noFill/>
          <a:ln>
            <a:noFill/>
          </a:ln>
          <a:effectLst/>
          <a:extLst>
            <a:ext uri="{909E8E84-426E-40DD-AFC4-6F175D3DCCD1}">
              <a14:hiddenFill xmlns:a14="http://schemas.microsoft.com/office/drawing/2010/main">
                <a:solidFill>
                  <a:srgbClr val="00429A"/>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5888" indent="-115888"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lnSpc>
                <a:spcPct val="80000"/>
              </a:lnSpc>
              <a:buClr>
                <a:schemeClr val="bg1"/>
              </a:buClr>
              <a:buFontTx/>
              <a:buChar char="•"/>
            </a:pPr>
            <a:r>
              <a:rPr lang="en-US" altLang="en-US" sz="1600" b="1" dirty="0">
                <a:solidFill>
                  <a:schemeClr val="tx1"/>
                </a:solidFill>
                <a:latin typeface="Arial" pitchFamily="34" charset="0"/>
              </a:rPr>
              <a:t>Normal Survival and Growth</a:t>
            </a:r>
          </a:p>
        </p:txBody>
      </p:sp>
      <p:sp>
        <p:nvSpPr>
          <p:cNvPr id="32780" name="Text Box 16"/>
          <p:cNvSpPr txBox="1">
            <a:spLocks noChangeArrowheads="1"/>
          </p:cNvSpPr>
          <p:nvPr/>
        </p:nvSpPr>
        <p:spPr bwMode="auto">
          <a:xfrm>
            <a:off x="465138" y="5876925"/>
            <a:ext cx="4895850" cy="284163"/>
          </a:xfrm>
          <a:prstGeom prst="rect">
            <a:avLst/>
          </a:prstGeom>
          <a:noFill/>
          <a:ln>
            <a:noFill/>
          </a:ln>
          <a:effectLst/>
          <a:extLst>
            <a:ext uri="{909E8E84-426E-40DD-AFC4-6F175D3DCCD1}">
              <a14:hiddenFill xmlns:a14="http://schemas.microsoft.com/office/drawing/2010/main">
                <a:solidFill>
                  <a:srgbClr val="00429A"/>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lnSpc>
                <a:spcPct val="90000"/>
              </a:lnSpc>
              <a:spcBef>
                <a:spcPct val="50000"/>
              </a:spcBef>
              <a:buFontTx/>
              <a:buNone/>
            </a:pPr>
            <a:r>
              <a:rPr lang="en-US" altLang="en-US" sz="1400" b="1">
                <a:solidFill>
                  <a:srgbClr val="002060"/>
                </a:solidFill>
                <a:latin typeface="Arial" pitchFamily="34" charset="0"/>
              </a:rPr>
              <a:t>HPA = hypothalamic pituitary adrenal</a:t>
            </a:r>
          </a:p>
        </p:txBody>
      </p:sp>
      <p:sp>
        <p:nvSpPr>
          <p:cNvPr id="32781" name="Text Box 17"/>
          <p:cNvSpPr txBox="1">
            <a:spLocks noChangeArrowheads="1"/>
          </p:cNvSpPr>
          <p:nvPr/>
        </p:nvSpPr>
        <p:spPr bwMode="auto">
          <a:xfrm>
            <a:off x="1489075" y="1885950"/>
            <a:ext cx="2873375" cy="835025"/>
          </a:xfrm>
          <a:prstGeom prst="rect">
            <a:avLst/>
          </a:prstGeom>
          <a:noFill/>
          <a:ln>
            <a:noFill/>
          </a:ln>
          <a:effectLst/>
          <a:extLst>
            <a:ext uri="{909E8E84-426E-40DD-AFC4-6F175D3DCCD1}">
              <a14:hiddenFill xmlns:a14="http://schemas.microsoft.com/office/drawing/2010/main">
                <a:solidFill>
                  <a:srgbClr val="00429A"/>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lnSpc>
                <a:spcPct val="90000"/>
              </a:lnSpc>
              <a:spcBef>
                <a:spcPct val="50000"/>
              </a:spcBef>
              <a:buFontTx/>
              <a:buNone/>
            </a:pPr>
            <a:r>
              <a:rPr lang="en-US" altLang="en-US" sz="1800" b="1" dirty="0">
                <a:solidFill>
                  <a:schemeClr val="tx1"/>
                </a:solidFill>
                <a:latin typeface="Arial" pitchFamily="34" charset="0"/>
              </a:rPr>
              <a:t>Production of Inflammatory Cytokines and </a:t>
            </a:r>
            <a:r>
              <a:rPr lang="en-US" altLang="en-US" sz="1800" b="1" dirty="0" err="1">
                <a:solidFill>
                  <a:schemeClr val="tx1"/>
                </a:solidFill>
                <a:latin typeface="Arial" pitchFamily="34" charset="0"/>
              </a:rPr>
              <a:t>Catecholamines</a:t>
            </a:r>
            <a:endParaRPr lang="en-US" altLang="en-US" sz="1800" b="1" dirty="0">
              <a:solidFill>
                <a:schemeClr val="tx1"/>
              </a:solidFill>
              <a:latin typeface="Arial" pitchFamily="34" charset="0"/>
            </a:endParaRPr>
          </a:p>
        </p:txBody>
      </p:sp>
      <p:sp>
        <p:nvSpPr>
          <p:cNvPr id="32782" name="Arc 18"/>
          <p:cNvSpPr>
            <a:spLocks/>
          </p:cNvSpPr>
          <p:nvPr/>
        </p:nvSpPr>
        <p:spPr bwMode="auto">
          <a:xfrm rot="4615450" flipH="1">
            <a:off x="3816350" y="2647950"/>
            <a:ext cx="595313" cy="3349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type="triangle" w="med" len="med"/>
            <a:tailEnd/>
          </a:ln>
          <a:effectLst/>
          <a:extLst>
            <a:ext uri="{909E8E84-426E-40DD-AFC4-6F175D3DCCD1}">
              <a14:hiddenFill xmlns:a14="http://schemas.microsoft.com/office/drawing/2010/main">
                <a:solidFill>
                  <a:srgbClr val="00429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3" name="Arc 19"/>
          <p:cNvSpPr>
            <a:spLocks/>
          </p:cNvSpPr>
          <p:nvPr/>
        </p:nvSpPr>
        <p:spPr bwMode="auto">
          <a:xfrm rot="5526670" flipH="1">
            <a:off x="7037387" y="2295526"/>
            <a:ext cx="595313" cy="3349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type="triangle" w="med" len="med"/>
            <a:tailEnd/>
          </a:ln>
          <a:effectLst/>
          <a:extLst>
            <a:ext uri="{909E8E84-426E-40DD-AFC4-6F175D3DCCD1}">
              <a14:hiddenFill xmlns:a14="http://schemas.microsoft.com/office/drawing/2010/main">
                <a:solidFill>
                  <a:srgbClr val="00429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4" name="Arc 20"/>
          <p:cNvSpPr>
            <a:spLocks/>
          </p:cNvSpPr>
          <p:nvPr/>
        </p:nvSpPr>
        <p:spPr bwMode="auto">
          <a:xfrm rot="91750" flipH="1">
            <a:off x="4660900" y="2293938"/>
            <a:ext cx="584200" cy="3683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type="triangle" w="med" len="med"/>
          </a:ln>
          <a:effectLst/>
          <a:extLst>
            <a:ext uri="{909E8E84-426E-40DD-AFC4-6F175D3DCCD1}">
              <a14:hiddenFill xmlns:a14="http://schemas.microsoft.com/office/drawing/2010/main">
                <a:solidFill>
                  <a:srgbClr val="00429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5" name="Arc 21"/>
          <p:cNvSpPr>
            <a:spLocks/>
          </p:cNvSpPr>
          <p:nvPr/>
        </p:nvSpPr>
        <p:spPr bwMode="auto">
          <a:xfrm rot="91750" flipH="1">
            <a:off x="4664075" y="3144838"/>
            <a:ext cx="846138" cy="3683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type="triangle" w="med" len="med"/>
          </a:ln>
          <a:effectLst/>
          <a:extLst>
            <a:ext uri="{909E8E84-426E-40DD-AFC4-6F175D3DCCD1}">
              <a14:hiddenFill xmlns:a14="http://schemas.microsoft.com/office/drawing/2010/main">
                <a:solidFill>
                  <a:srgbClr val="00429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chemeClr val="tx2">
                  <a:lumMod val="75000"/>
                </a:schemeClr>
              </a:solidFill>
            </a:endParaRPr>
          </a:p>
        </p:txBody>
      </p:sp>
      <p:sp>
        <p:nvSpPr>
          <p:cNvPr id="32786" name="Text Box 22"/>
          <p:cNvSpPr txBox="1">
            <a:spLocks noChangeArrowheads="1"/>
          </p:cNvSpPr>
          <p:nvPr/>
        </p:nvSpPr>
        <p:spPr bwMode="auto">
          <a:xfrm>
            <a:off x="6959600" y="4202113"/>
            <a:ext cx="2032000" cy="1362075"/>
          </a:xfrm>
          <a:prstGeom prst="rect">
            <a:avLst/>
          </a:prstGeom>
          <a:noFill/>
          <a:ln>
            <a:noFill/>
          </a:ln>
          <a:effectLst/>
          <a:extLst>
            <a:ext uri="{909E8E84-426E-40DD-AFC4-6F175D3DCCD1}">
              <a14:hiddenFill xmlns:a14="http://schemas.microsoft.com/office/drawing/2010/main">
                <a:solidFill>
                  <a:srgbClr val="00429A"/>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5888" indent="-115888"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lnSpc>
                <a:spcPct val="80000"/>
              </a:lnSpc>
              <a:buClr>
                <a:schemeClr val="bg1"/>
              </a:buClr>
              <a:buFontTx/>
              <a:buChar char="•"/>
            </a:pPr>
            <a:r>
              <a:rPr lang="en-US" altLang="en-US" sz="1600" b="1" dirty="0">
                <a:solidFill>
                  <a:schemeClr val="tx1"/>
                </a:solidFill>
                <a:latin typeface="Arial" pitchFamily="34" charset="0"/>
              </a:rPr>
              <a:t>Decreased Dendritic Branching</a:t>
            </a:r>
          </a:p>
          <a:p>
            <a:pPr eaLnBrk="1" hangingPunct="1">
              <a:lnSpc>
                <a:spcPct val="80000"/>
              </a:lnSpc>
              <a:buClr>
                <a:schemeClr val="bg1"/>
              </a:buClr>
              <a:buFontTx/>
              <a:buChar char="•"/>
            </a:pPr>
            <a:endParaRPr lang="en-US" altLang="en-US" sz="1600" b="1" dirty="0">
              <a:solidFill>
                <a:schemeClr val="tx1"/>
              </a:solidFill>
              <a:latin typeface="Arial" pitchFamily="34" charset="0"/>
            </a:endParaRPr>
          </a:p>
          <a:p>
            <a:pPr eaLnBrk="1" hangingPunct="1">
              <a:lnSpc>
                <a:spcPct val="80000"/>
              </a:lnSpc>
              <a:buClr>
                <a:schemeClr val="bg1"/>
              </a:buClr>
              <a:buFontTx/>
              <a:buChar char="•"/>
            </a:pPr>
            <a:r>
              <a:rPr lang="en-US" altLang="en-US" sz="1600" b="1" dirty="0">
                <a:solidFill>
                  <a:schemeClr val="tx1"/>
                </a:solidFill>
                <a:latin typeface="Arial" pitchFamily="34" charset="0"/>
              </a:rPr>
              <a:t>Atrophy/Death of Neurons</a:t>
            </a:r>
          </a:p>
        </p:txBody>
      </p:sp>
      <p:sp>
        <p:nvSpPr>
          <p:cNvPr id="32787" name="Text Box 23"/>
          <p:cNvSpPr txBox="1">
            <a:spLocks noChangeArrowheads="1"/>
          </p:cNvSpPr>
          <p:nvPr/>
        </p:nvSpPr>
        <p:spPr bwMode="auto">
          <a:xfrm>
            <a:off x="3409950" y="3952875"/>
            <a:ext cx="2133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429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eaLnBrk="1" hangingPunct="1">
              <a:lnSpc>
                <a:spcPct val="90000"/>
              </a:lnSpc>
              <a:spcBef>
                <a:spcPct val="50000"/>
              </a:spcBef>
              <a:buFontTx/>
              <a:buNone/>
            </a:pPr>
            <a:r>
              <a:rPr lang="en-US" altLang="en-US" sz="2000" b="1">
                <a:solidFill>
                  <a:srgbClr val="002060"/>
                </a:solidFill>
                <a:latin typeface="Arial" pitchFamily="34" charset="0"/>
              </a:rPr>
              <a:t>BDNF</a:t>
            </a:r>
          </a:p>
        </p:txBody>
      </p:sp>
      <p:sp>
        <p:nvSpPr>
          <p:cNvPr id="32788" name="AutoShape 18"/>
          <p:cNvSpPr>
            <a:spLocks noChangeArrowheads="1"/>
          </p:cNvSpPr>
          <p:nvPr/>
        </p:nvSpPr>
        <p:spPr bwMode="auto">
          <a:xfrm rot="5400000">
            <a:off x="3687763" y="4035425"/>
            <a:ext cx="592137" cy="252413"/>
          </a:xfrm>
          <a:prstGeom prst="rightArrow">
            <a:avLst>
              <a:gd name="adj1" fmla="val 50000"/>
              <a:gd name="adj2" fmla="val 58648"/>
            </a:avLst>
          </a:prstGeom>
          <a:solidFill>
            <a:srgbClr val="FF0000"/>
          </a:solidFill>
          <a:ln w="19050" algn="ctr">
            <a:solidFill>
              <a:srgbClr val="FFFFFF"/>
            </a:solidFill>
            <a:miter lim="800000"/>
            <a:headEnd/>
            <a:tailEnd/>
          </a:ln>
        </p:spPr>
        <p:txBody>
          <a:bodyPr rot="10800000" vert="eaVert" wrap="none" anchor="ct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lnSpc>
                <a:spcPct val="90000"/>
              </a:lnSpc>
              <a:buFontTx/>
              <a:buNone/>
            </a:pPr>
            <a:endParaRPr lang="en-US" altLang="en-US" sz="1800">
              <a:solidFill>
                <a:schemeClr val="tx1"/>
              </a:solidFill>
              <a:latin typeface="Arial" pitchFamily="34" charset="0"/>
            </a:endParaRPr>
          </a:p>
        </p:txBody>
      </p:sp>
    </p:spTree>
    <p:extLst>
      <p:ext uri="{BB962C8B-B14F-4D97-AF65-F5344CB8AC3E}">
        <p14:creationId xmlns:p14="http://schemas.microsoft.com/office/powerpoint/2010/main" val="347908478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5" name="Rectangle 3"/>
          <p:cNvSpPr>
            <a:spLocks noGrp="1" noChangeArrowheads="1"/>
          </p:cNvSpPr>
          <p:nvPr>
            <p:ph type="title" idx="4294967295"/>
          </p:nvPr>
        </p:nvSpPr>
        <p:spPr>
          <a:xfrm>
            <a:off x="228601" y="228600"/>
            <a:ext cx="8417070" cy="1090613"/>
          </a:xfrm>
        </p:spPr>
        <p:txBody>
          <a:bodyPr>
            <a:normAutofit/>
          </a:bodyPr>
          <a:lstStyle/>
          <a:p>
            <a:pPr eaLnBrk="1" fontAlgn="auto" hangingPunct="1">
              <a:spcAft>
                <a:spcPts val="0"/>
              </a:spcAft>
              <a:defRPr/>
            </a:pPr>
            <a:r>
              <a:rPr lang="en-US" sz="2800" dirty="0" smtClean="0">
                <a:latin typeface="Tahoma" panose="020B0604030504040204" pitchFamily="34" charset="0"/>
                <a:ea typeface="Tahoma" panose="020B0604030504040204" pitchFamily="34" charset="0"/>
                <a:cs typeface="Tahoma" panose="020B0604030504040204" pitchFamily="34" charset="0"/>
              </a:rPr>
              <a:t>The monoamine hypothesis of gene action:</a:t>
            </a:r>
            <a:br>
              <a:rPr lang="en-US" sz="2800" dirty="0" smtClean="0">
                <a:latin typeface="Tahoma" panose="020B0604030504040204" pitchFamily="34" charset="0"/>
                <a:ea typeface="Tahoma" panose="020B0604030504040204" pitchFamily="34" charset="0"/>
                <a:cs typeface="Tahoma" panose="020B0604030504040204" pitchFamily="34" charset="0"/>
              </a:rPr>
            </a:br>
            <a:r>
              <a:rPr lang="en-US" sz="2800" dirty="0" smtClean="0">
                <a:latin typeface="Tahoma" panose="020B0604030504040204" pitchFamily="34" charset="0"/>
                <a:ea typeface="Tahoma" panose="020B0604030504040204" pitchFamily="34" charset="0"/>
                <a:cs typeface="Tahoma" panose="020B0604030504040204" pitchFamily="34" charset="0"/>
              </a:rPr>
              <a:t>The impact of stress on BDNF</a:t>
            </a:r>
            <a:endParaRPr lang="en-US" sz="2800" baseline="30000" dirty="0" smtClean="0">
              <a:latin typeface="Tahoma" panose="020B0604030504040204" pitchFamily="34" charset="0"/>
              <a:ea typeface="Tahoma" panose="020B0604030504040204" pitchFamily="34" charset="0"/>
              <a:cs typeface="Tahoma" panose="020B0604030504040204" pitchFamily="34" charset="0"/>
            </a:endParaRPr>
          </a:p>
        </p:txBody>
      </p:sp>
      <p:sp>
        <p:nvSpPr>
          <p:cNvPr id="33795" name="Rectangle 4"/>
          <p:cNvSpPr>
            <a:spLocks noChangeArrowheads="1"/>
          </p:cNvSpPr>
          <p:nvPr/>
        </p:nvSpPr>
        <p:spPr bwMode="auto">
          <a:xfrm>
            <a:off x="290513" y="6223000"/>
            <a:ext cx="6704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spcBef>
                <a:spcPct val="0"/>
              </a:spcBef>
              <a:buFontTx/>
              <a:buNone/>
            </a:pPr>
            <a:r>
              <a:rPr lang="en-US" altLang="en-US" sz="1000">
                <a:solidFill>
                  <a:schemeClr val="tx1"/>
                </a:solidFill>
                <a:latin typeface="Arial" pitchFamily="34" charset="0"/>
              </a:rPr>
              <a:t>Adapted from: </a:t>
            </a:r>
            <a:r>
              <a:rPr lang="en-US" altLang="en-US" sz="1000">
                <a:solidFill>
                  <a:schemeClr val="tx1"/>
                </a:solidFill>
                <a:latin typeface="Arial" pitchFamily="34" charset="0"/>
                <a:hlinkClick r:id="rId3" action="ppaction://hlinkfile"/>
              </a:rPr>
              <a:t>Stahl SM. </a:t>
            </a:r>
            <a:r>
              <a:rPr lang="en-US" altLang="en-US" sz="1000" i="1">
                <a:solidFill>
                  <a:schemeClr val="tx1"/>
                </a:solidFill>
                <a:latin typeface="Arial" pitchFamily="34" charset="0"/>
                <a:hlinkClick r:id="rId3" action="ppaction://hlinkfile"/>
              </a:rPr>
              <a:t>Essential Psychopharmacology: Neuroscientific Basis and Practical Applications</a:t>
            </a:r>
            <a:r>
              <a:rPr lang="en-US" altLang="en-US" sz="1000">
                <a:solidFill>
                  <a:schemeClr val="tx1"/>
                </a:solidFill>
                <a:latin typeface="Arial" pitchFamily="34" charset="0"/>
                <a:hlinkClick r:id="rId3" action="ppaction://hlinkfile"/>
              </a:rPr>
              <a:t>; 2000:187.</a:t>
            </a:r>
            <a:endParaRPr lang="en-US" altLang="en-US" sz="1000">
              <a:solidFill>
                <a:schemeClr val="tx1"/>
              </a:solidFill>
              <a:latin typeface="Arial" pitchFamily="34" charset="0"/>
            </a:endParaRPr>
          </a:p>
        </p:txBody>
      </p:sp>
      <p:pic>
        <p:nvPicPr>
          <p:cNvPr id="33796" name="Picture 19" descr="monoamine hypothesi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3" y="1319213"/>
            <a:ext cx="8910638"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1462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altLang="en-US" dirty="0" err="1">
                <a:latin typeface="Tahoma" panose="020B0604030504040204" pitchFamily="34" charset="0"/>
                <a:ea typeface="Tahoma" panose="020B0604030504040204" pitchFamily="34" charset="0"/>
                <a:cs typeface="Tahoma" panose="020B0604030504040204" pitchFamily="34" charset="0"/>
              </a:rPr>
              <a:t>Paleomammalian</a:t>
            </a:r>
            <a:r>
              <a:rPr lang="en-GB" altLang="en-US" dirty="0">
                <a:latin typeface="Tahoma" panose="020B0604030504040204" pitchFamily="34" charset="0"/>
                <a:ea typeface="Tahoma" panose="020B0604030504040204" pitchFamily="34" charset="0"/>
                <a:cs typeface="Tahoma" panose="020B0604030504040204" pitchFamily="34" charset="0"/>
              </a:rPr>
              <a:t> Brain</a:t>
            </a:r>
          </a:p>
        </p:txBody>
      </p:sp>
      <p:sp>
        <p:nvSpPr>
          <p:cNvPr id="91139" name="Rectangle 3"/>
          <p:cNvSpPr>
            <a:spLocks noGrp="1" noChangeArrowheads="1"/>
          </p:cNvSpPr>
          <p:nvPr>
            <p:ph type="body" idx="1"/>
          </p:nvPr>
        </p:nvSpPr>
        <p:spPr/>
        <p:txBody>
          <a:bodyPr>
            <a:normAutofit/>
          </a:bodyPr>
          <a:lstStyle/>
          <a:p>
            <a:pPr>
              <a:buFontTx/>
              <a:buNone/>
            </a:pPr>
            <a:r>
              <a:rPr lang="en-US" altLang="en-US" dirty="0">
                <a:latin typeface="Tahoma" panose="020B0604030504040204" pitchFamily="34" charset="0"/>
                <a:ea typeface="Tahoma" panose="020B0604030504040204" pitchFamily="34" charset="0"/>
                <a:cs typeface="Tahoma" panose="020B0604030504040204" pitchFamily="34" charset="0"/>
              </a:rPr>
              <a:t> </a:t>
            </a:r>
          </a:p>
          <a:p>
            <a:r>
              <a:rPr lang="en-US" altLang="en-US" sz="2800" dirty="0">
                <a:latin typeface="Tahoma" panose="020B0604030504040204" pitchFamily="34" charset="0"/>
                <a:ea typeface="Tahoma" panose="020B0604030504040204" pitchFamily="34" charset="0"/>
                <a:cs typeface="Tahoma" panose="020B0604030504040204" pitchFamily="34" charset="0"/>
              </a:rPr>
              <a:t>The primitive cortex of the limbic lobe </a:t>
            </a:r>
          </a:p>
          <a:p>
            <a:r>
              <a:rPr lang="en-US" altLang="en-US" sz="2800" dirty="0" err="1">
                <a:latin typeface="Tahoma" panose="020B0604030504040204" pitchFamily="34" charset="0"/>
                <a:ea typeface="Tahoma" panose="020B0604030504040204" pitchFamily="34" charset="0"/>
                <a:cs typeface="Tahoma" panose="020B0604030504040204" pitchFamily="34" charset="0"/>
              </a:rPr>
              <a:t>Subserves</a:t>
            </a:r>
            <a:r>
              <a:rPr lang="en-US" altLang="en-US" sz="2800" dirty="0">
                <a:latin typeface="Tahoma" panose="020B0604030504040204" pitchFamily="34" charset="0"/>
                <a:ea typeface="Tahoma" panose="020B0604030504040204" pitchFamily="34" charset="0"/>
                <a:cs typeface="Tahoma" panose="020B0604030504040204" pitchFamily="34" charset="0"/>
              </a:rPr>
              <a:t> primitive (but distinctly mammalian </a:t>
            </a:r>
            <a:r>
              <a:rPr lang="en-US" altLang="en-US" sz="2800" dirty="0" err="1">
                <a:latin typeface="Tahoma" panose="020B0604030504040204" pitchFamily="34" charset="0"/>
                <a:ea typeface="Tahoma" panose="020B0604030504040204" pitchFamily="34" charset="0"/>
                <a:cs typeface="Tahoma" panose="020B0604030504040204" pitchFamily="34" charset="0"/>
              </a:rPr>
              <a:t>behaviours</a:t>
            </a:r>
            <a:r>
              <a:rPr lang="en-US" altLang="en-US" sz="2800" dirty="0">
                <a:latin typeface="Tahoma" panose="020B0604030504040204" pitchFamily="34" charset="0"/>
                <a:ea typeface="Tahoma" panose="020B0604030504040204" pitchFamily="34" charset="0"/>
                <a:cs typeface="Tahoma" panose="020B0604030504040204" pitchFamily="34" charset="0"/>
              </a:rPr>
              <a:t>) such as hoarding and parental care of offspring.</a:t>
            </a:r>
          </a:p>
        </p:txBody>
      </p:sp>
    </p:spTree>
    <p:extLst>
      <p:ext uri="{BB962C8B-B14F-4D97-AF65-F5344CB8AC3E}">
        <p14:creationId xmlns:p14="http://schemas.microsoft.com/office/powerpoint/2010/main" val="1642591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050"/>
          <p:cNvGrpSpPr>
            <a:grpSpLocks/>
          </p:cNvGrpSpPr>
          <p:nvPr/>
        </p:nvGrpSpPr>
        <p:grpSpPr bwMode="auto">
          <a:xfrm>
            <a:off x="-2333" y="33674"/>
            <a:ext cx="9448800" cy="6818921"/>
            <a:chOff x="1078" y="3100"/>
            <a:chExt cx="8100" cy="8100"/>
          </a:xfrm>
        </p:grpSpPr>
        <p:sp>
          <p:nvSpPr>
            <p:cNvPr id="93187" name="Rectangle 2051"/>
            <p:cNvSpPr>
              <a:spLocks noChangeArrowheads="1"/>
            </p:cNvSpPr>
            <p:nvPr/>
          </p:nvSpPr>
          <p:spPr bwMode="auto">
            <a:xfrm>
              <a:off x="1078" y="3100"/>
              <a:ext cx="8100" cy="8100"/>
            </a:xfrm>
            <a:prstGeom prst="rect">
              <a:avLst/>
            </a:prstGeom>
            <a:solidFill>
              <a:srgbClr val="FFFFFF"/>
            </a:solidFill>
            <a:ln w="9525">
              <a:solidFill>
                <a:srgbClr val="000000"/>
              </a:solidFill>
              <a:miter lim="800000"/>
              <a:headEnd/>
              <a:tailEnd/>
            </a:ln>
          </p:spPr>
          <p:txBody>
            <a:bodyPr/>
            <a:lstStyle/>
            <a:p>
              <a:endParaRPr lang="en-US"/>
            </a:p>
          </p:txBody>
        </p:sp>
        <p:grpSp>
          <p:nvGrpSpPr>
            <p:cNvPr id="93188" name="Group 2052"/>
            <p:cNvGrpSpPr>
              <a:grpSpLocks/>
            </p:cNvGrpSpPr>
            <p:nvPr/>
          </p:nvGrpSpPr>
          <p:grpSpPr bwMode="auto">
            <a:xfrm>
              <a:off x="3960" y="5040"/>
              <a:ext cx="2833" cy="1650"/>
              <a:chOff x="1454" y="2055"/>
              <a:chExt cx="1133" cy="660"/>
            </a:xfrm>
          </p:grpSpPr>
          <p:grpSp>
            <p:nvGrpSpPr>
              <p:cNvPr id="93189" name="Group 2053"/>
              <p:cNvGrpSpPr>
                <a:grpSpLocks/>
              </p:cNvGrpSpPr>
              <p:nvPr/>
            </p:nvGrpSpPr>
            <p:grpSpPr bwMode="auto">
              <a:xfrm>
                <a:off x="1454" y="2055"/>
                <a:ext cx="1133" cy="660"/>
                <a:chOff x="1454" y="2055"/>
                <a:chExt cx="1133" cy="660"/>
              </a:xfrm>
            </p:grpSpPr>
            <p:grpSp>
              <p:nvGrpSpPr>
                <p:cNvPr id="93190" name="Group 2054"/>
                <p:cNvGrpSpPr>
                  <a:grpSpLocks/>
                </p:cNvGrpSpPr>
                <p:nvPr/>
              </p:nvGrpSpPr>
              <p:grpSpPr bwMode="auto">
                <a:xfrm>
                  <a:off x="1454" y="2055"/>
                  <a:ext cx="1133" cy="660"/>
                  <a:chOff x="1454" y="2055"/>
                  <a:chExt cx="1133" cy="660"/>
                </a:xfrm>
              </p:grpSpPr>
              <p:sp>
                <p:nvSpPr>
                  <p:cNvPr id="93191" name="Freeform 2055"/>
                  <p:cNvSpPr>
                    <a:spLocks/>
                  </p:cNvSpPr>
                  <p:nvPr/>
                </p:nvSpPr>
                <p:spPr bwMode="auto">
                  <a:xfrm>
                    <a:off x="1454" y="2055"/>
                    <a:ext cx="1133" cy="660"/>
                  </a:xfrm>
                  <a:custGeom>
                    <a:avLst/>
                    <a:gdLst>
                      <a:gd name="T0" fmla="*/ 346 w 1133"/>
                      <a:gd name="T1" fmla="*/ 644 h 660"/>
                      <a:gd name="T2" fmla="*/ 290 w 1133"/>
                      <a:gd name="T3" fmla="*/ 659 h 660"/>
                      <a:gd name="T4" fmla="*/ 245 w 1133"/>
                      <a:gd name="T5" fmla="*/ 651 h 660"/>
                      <a:gd name="T6" fmla="*/ 222 w 1133"/>
                      <a:gd name="T7" fmla="*/ 622 h 660"/>
                      <a:gd name="T8" fmla="*/ 226 w 1133"/>
                      <a:gd name="T9" fmla="*/ 585 h 660"/>
                      <a:gd name="T10" fmla="*/ 261 w 1133"/>
                      <a:gd name="T11" fmla="*/ 547 h 660"/>
                      <a:gd name="T12" fmla="*/ 325 w 1133"/>
                      <a:gd name="T13" fmla="*/ 522 h 660"/>
                      <a:gd name="T14" fmla="*/ 385 w 1133"/>
                      <a:gd name="T15" fmla="*/ 501 h 660"/>
                      <a:gd name="T16" fmla="*/ 337 w 1133"/>
                      <a:gd name="T17" fmla="*/ 463 h 660"/>
                      <a:gd name="T18" fmla="*/ 384 w 1133"/>
                      <a:gd name="T19" fmla="*/ 398 h 660"/>
                      <a:gd name="T20" fmla="*/ 393 w 1133"/>
                      <a:gd name="T21" fmla="*/ 342 h 660"/>
                      <a:gd name="T22" fmla="*/ 346 w 1133"/>
                      <a:gd name="T23" fmla="*/ 327 h 660"/>
                      <a:gd name="T24" fmla="*/ 238 w 1133"/>
                      <a:gd name="T25" fmla="*/ 319 h 660"/>
                      <a:gd name="T26" fmla="*/ 16 w 1133"/>
                      <a:gd name="T27" fmla="*/ 292 h 660"/>
                      <a:gd name="T28" fmla="*/ 0 w 1133"/>
                      <a:gd name="T29" fmla="*/ 243 h 660"/>
                      <a:gd name="T30" fmla="*/ 12 w 1133"/>
                      <a:gd name="T31" fmla="*/ 197 h 660"/>
                      <a:gd name="T32" fmla="*/ 40 w 1133"/>
                      <a:gd name="T33" fmla="*/ 159 h 660"/>
                      <a:gd name="T34" fmla="*/ 95 w 1133"/>
                      <a:gd name="T35" fmla="*/ 118 h 660"/>
                      <a:gd name="T36" fmla="*/ 170 w 1133"/>
                      <a:gd name="T37" fmla="*/ 86 h 660"/>
                      <a:gd name="T38" fmla="*/ 283 w 1133"/>
                      <a:gd name="T39" fmla="*/ 52 h 660"/>
                      <a:gd name="T40" fmla="*/ 392 w 1133"/>
                      <a:gd name="T41" fmla="*/ 20 h 660"/>
                      <a:gd name="T42" fmla="*/ 487 w 1133"/>
                      <a:gd name="T43" fmla="*/ 6 h 660"/>
                      <a:gd name="T44" fmla="*/ 613 w 1133"/>
                      <a:gd name="T45" fmla="*/ 4 h 660"/>
                      <a:gd name="T46" fmla="*/ 686 w 1133"/>
                      <a:gd name="T47" fmla="*/ 34 h 660"/>
                      <a:gd name="T48" fmla="*/ 735 w 1133"/>
                      <a:gd name="T49" fmla="*/ 78 h 660"/>
                      <a:gd name="T50" fmla="*/ 843 w 1133"/>
                      <a:gd name="T51" fmla="*/ 79 h 660"/>
                      <a:gd name="T52" fmla="*/ 955 w 1133"/>
                      <a:gd name="T53" fmla="*/ 120 h 660"/>
                      <a:gd name="T54" fmla="*/ 1031 w 1133"/>
                      <a:gd name="T55" fmla="*/ 177 h 660"/>
                      <a:gd name="T56" fmla="*/ 1099 w 1133"/>
                      <a:gd name="T57" fmla="*/ 255 h 660"/>
                      <a:gd name="T58" fmla="*/ 1132 w 1133"/>
                      <a:gd name="T59" fmla="*/ 322 h 660"/>
                      <a:gd name="T60" fmla="*/ 1046 w 1133"/>
                      <a:gd name="T61" fmla="*/ 350 h 660"/>
                      <a:gd name="T62" fmla="*/ 916 w 1133"/>
                      <a:gd name="T63" fmla="*/ 310 h 660"/>
                      <a:gd name="T64" fmla="*/ 824 w 1133"/>
                      <a:gd name="T65" fmla="*/ 359 h 660"/>
                      <a:gd name="T66" fmla="*/ 743 w 1133"/>
                      <a:gd name="T67" fmla="*/ 453 h 660"/>
                      <a:gd name="T68" fmla="*/ 372 w 1133"/>
                      <a:gd name="T69" fmla="*/ 633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3" h="660">
                        <a:moveTo>
                          <a:pt x="372" y="633"/>
                        </a:moveTo>
                        <a:lnTo>
                          <a:pt x="346" y="644"/>
                        </a:lnTo>
                        <a:lnTo>
                          <a:pt x="322" y="652"/>
                        </a:lnTo>
                        <a:lnTo>
                          <a:pt x="290" y="659"/>
                        </a:lnTo>
                        <a:lnTo>
                          <a:pt x="265" y="658"/>
                        </a:lnTo>
                        <a:lnTo>
                          <a:pt x="245" y="651"/>
                        </a:lnTo>
                        <a:lnTo>
                          <a:pt x="230" y="639"/>
                        </a:lnTo>
                        <a:lnTo>
                          <a:pt x="222" y="622"/>
                        </a:lnTo>
                        <a:lnTo>
                          <a:pt x="221" y="603"/>
                        </a:lnTo>
                        <a:lnTo>
                          <a:pt x="226" y="585"/>
                        </a:lnTo>
                        <a:lnTo>
                          <a:pt x="240" y="566"/>
                        </a:lnTo>
                        <a:lnTo>
                          <a:pt x="261" y="547"/>
                        </a:lnTo>
                        <a:lnTo>
                          <a:pt x="291" y="532"/>
                        </a:lnTo>
                        <a:lnTo>
                          <a:pt x="325" y="522"/>
                        </a:lnTo>
                        <a:lnTo>
                          <a:pt x="355" y="513"/>
                        </a:lnTo>
                        <a:lnTo>
                          <a:pt x="385" y="501"/>
                        </a:lnTo>
                        <a:lnTo>
                          <a:pt x="317" y="486"/>
                        </a:lnTo>
                        <a:lnTo>
                          <a:pt x="337" y="463"/>
                        </a:lnTo>
                        <a:lnTo>
                          <a:pt x="364" y="431"/>
                        </a:lnTo>
                        <a:lnTo>
                          <a:pt x="384" y="398"/>
                        </a:lnTo>
                        <a:lnTo>
                          <a:pt x="392" y="371"/>
                        </a:lnTo>
                        <a:lnTo>
                          <a:pt x="393" y="342"/>
                        </a:lnTo>
                        <a:lnTo>
                          <a:pt x="373" y="334"/>
                        </a:lnTo>
                        <a:lnTo>
                          <a:pt x="346" y="327"/>
                        </a:lnTo>
                        <a:lnTo>
                          <a:pt x="302" y="318"/>
                        </a:lnTo>
                        <a:lnTo>
                          <a:pt x="238" y="319"/>
                        </a:lnTo>
                        <a:lnTo>
                          <a:pt x="35" y="322"/>
                        </a:lnTo>
                        <a:lnTo>
                          <a:pt x="16" y="292"/>
                        </a:lnTo>
                        <a:lnTo>
                          <a:pt x="4" y="267"/>
                        </a:lnTo>
                        <a:lnTo>
                          <a:pt x="0" y="243"/>
                        </a:lnTo>
                        <a:lnTo>
                          <a:pt x="4" y="218"/>
                        </a:lnTo>
                        <a:lnTo>
                          <a:pt x="12" y="197"/>
                        </a:lnTo>
                        <a:lnTo>
                          <a:pt x="24" y="177"/>
                        </a:lnTo>
                        <a:lnTo>
                          <a:pt x="40" y="159"/>
                        </a:lnTo>
                        <a:lnTo>
                          <a:pt x="65" y="139"/>
                        </a:lnTo>
                        <a:lnTo>
                          <a:pt x="95" y="118"/>
                        </a:lnTo>
                        <a:lnTo>
                          <a:pt x="125" y="102"/>
                        </a:lnTo>
                        <a:lnTo>
                          <a:pt x="170" y="86"/>
                        </a:lnTo>
                        <a:lnTo>
                          <a:pt x="225" y="68"/>
                        </a:lnTo>
                        <a:lnTo>
                          <a:pt x="283" y="52"/>
                        </a:lnTo>
                        <a:lnTo>
                          <a:pt x="339" y="35"/>
                        </a:lnTo>
                        <a:lnTo>
                          <a:pt x="392" y="20"/>
                        </a:lnTo>
                        <a:lnTo>
                          <a:pt x="440" y="11"/>
                        </a:lnTo>
                        <a:lnTo>
                          <a:pt x="487" y="6"/>
                        </a:lnTo>
                        <a:lnTo>
                          <a:pt x="547" y="0"/>
                        </a:lnTo>
                        <a:lnTo>
                          <a:pt x="613" y="4"/>
                        </a:lnTo>
                        <a:lnTo>
                          <a:pt x="650" y="15"/>
                        </a:lnTo>
                        <a:lnTo>
                          <a:pt x="686" y="34"/>
                        </a:lnTo>
                        <a:lnTo>
                          <a:pt x="711" y="54"/>
                        </a:lnTo>
                        <a:lnTo>
                          <a:pt x="735" y="78"/>
                        </a:lnTo>
                        <a:lnTo>
                          <a:pt x="784" y="75"/>
                        </a:lnTo>
                        <a:lnTo>
                          <a:pt x="843" y="79"/>
                        </a:lnTo>
                        <a:lnTo>
                          <a:pt x="905" y="91"/>
                        </a:lnTo>
                        <a:lnTo>
                          <a:pt x="955" y="120"/>
                        </a:lnTo>
                        <a:lnTo>
                          <a:pt x="994" y="147"/>
                        </a:lnTo>
                        <a:lnTo>
                          <a:pt x="1031" y="177"/>
                        </a:lnTo>
                        <a:lnTo>
                          <a:pt x="1069" y="214"/>
                        </a:lnTo>
                        <a:lnTo>
                          <a:pt x="1099" y="255"/>
                        </a:lnTo>
                        <a:lnTo>
                          <a:pt x="1119" y="289"/>
                        </a:lnTo>
                        <a:lnTo>
                          <a:pt x="1132" y="322"/>
                        </a:lnTo>
                        <a:lnTo>
                          <a:pt x="1099" y="378"/>
                        </a:lnTo>
                        <a:lnTo>
                          <a:pt x="1046" y="350"/>
                        </a:lnTo>
                        <a:lnTo>
                          <a:pt x="949" y="306"/>
                        </a:lnTo>
                        <a:lnTo>
                          <a:pt x="916" y="310"/>
                        </a:lnTo>
                        <a:lnTo>
                          <a:pt x="871" y="323"/>
                        </a:lnTo>
                        <a:lnTo>
                          <a:pt x="824" y="359"/>
                        </a:lnTo>
                        <a:lnTo>
                          <a:pt x="776" y="402"/>
                        </a:lnTo>
                        <a:lnTo>
                          <a:pt x="743" y="453"/>
                        </a:lnTo>
                        <a:lnTo>
                          <a:pt x="689" y="529"/>
                        </a:lnTo>
                        <a:lnTo>
                          <a:pt x="372" y="633"/>
                        </a:lnTo>
                      </a:path>
                    </a:pathLst>
                  </a:custGeom>
                  <a:solidFill>
                    <a:srgbClr val="FFA27C"/>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en-US"/>
                  </a:p>
                </p:txBody>
              </p:sp>
              <p:sp>
                <p:nvSpPr>
                  <p:cNvPr id="93192" name="Freeform 2056"/>
                  <p:cNvSpPr>
                    <a:spLocks/>
                  </p:cNvSpPr>
                  <p:nvPr/>
                </p:nvSpPr>
                <p:spPr bwMode="auto">
                  <a:xfrm>
                    <a:off x="1636" y="2170"/>
                    <a:ext cx="731" cy="317"/>
                  </a:xfrm>
                  <a:custGeom>
                    <a:avLst/>
                    <a:gdLst>
                      <a:gd name="T0" fmla="*/ 0 w 731"/>
                      <a:gd name="T1" fmla="*/ 161 h 317"/>
                      <a:gd name="T2" fmla="*/ 17 w 731"/>
                      <a:gd name="T3" fmla="*/ 122 h 317"/>
                      <a:gd name="T4" fmla="*/ 38 w 731"/>
                      <a:gd name="T5" fmla="*/ 95 h 317"/>
                      <a:gd name="T6" fmla="*/ 64 w 731"/>
                      <a:gd name="T7" fmla="*/ 70 h 317"/>
                      <a:gd name="T8" fmla="*/ 94 w 731"/>
                      <a:gd name="T9" fmla="*/ 52 h 317"/>
                      <a:gd name="T10" fmla="*/ 131 w 731"/>
                      <a:gd name="T11" fmla="*/ 36 h 317"/>
                      <a:gd name="T12" fmla="*/ 172 w 731"/>
                      <a:gd name="T13" fmla="*/ 19 h 317"/>
                      <a:gd name="T14" fmla="*/ 221 w 731"/>
                      <a:gd name="T15" fmla="*/ 7 h 317"/>
                      <a:gd name="T16" fmla="*/ 281 w 731"/>
                      <a:gd name="T17" fmla="*/ 3 h 317"/>
                      <a:gd name="T18" fmla="*/ 364 w 731"/>
                      <a:gd name="T19" fmla="*/ 0 h 317"/>
                      <a:gd name="T20" fmla="*/ 470 w 731"/>
                      <a:gd name="T21" fmla="*/ 3 h 317"/>
                      <a:gd name="T22" fmla="*/ 529 w 731"/>
                      <a:gd name="T23" fmla="*/ 11 h 317"/>
                      <a:gd name="T24" fmla="*/ 569 w 731"/>
                      <a:gd name="T25" fmla="*/ 25 h 317"/>
                      <a:gd name="T26" fmla="*/ 610 w 731"/>
                      <a:gd name="T27" fmla="*/ 43 h 317"/>
                      <a:gd name="T28" fmla="*/ 656 w 731"/>
                      <a:gd name="T29" fmla="*/ 62 h 317"/>
                      <a:gd name="T30" fmla="*/ 694 w 731"/>
                      <a:gd name="T31" fmla="*/ 80 h 317"/>
                      <a:gd name="T32" fmla="*/ 730 w 731"/>
                      <a:gd name="T33" fmla="*/ 97 h 317"/>
                      <a:gd name="T34" fmla="*/ 724 w 731"/>
                      <a:gd name="T35" fmla="*/ 110 h 317"/>
                      <a:gd name="T36" fmla="*/ 712 w 731"/>
                      <a:gd name="T37" fmla="*/ 126 h 317"/>
                      <a:gd name="T38" fmla="*/ 696 w 731"/>
                      <a:gd name="T39" fmla="*/ 138 h 317"/>
                      <a:gd name="T40" fmla="*/ 436 w 731"/>
                      <a:gd name="T41" fmla="*/ 316 h 317"/>
                      <a:gd name="T42" fmla="*/ 221 w 731"/>
                      <a:gd name="T43" fmla="*/ 307 h 317"/>
                      <a:gd name="T44" fmla="*/ 217 w 731"/>
                      <a:gd name="T45" fmla="*/ 232 h 317"/>
                      <a:gd name="T46" fmla="*/ 200 w 731"/>
                      <a:gd name="T47" fmla="*/ 217 h 317"/>
                      <a:gd name="T48" fmla="*/ 176 w 731"/>
                      <a:gd name="T49" fmla="*/ 202 h 317"/>
                      <a:gd name="T50" fmla="*/ 143 w 731"/>
                      <a:gd name="T51" fmla="*/ 190 h 317"/>
                      <a:gd name="T52" fmla="*/ 98 w 731"/>
                      <a:gd name="T53" fmla="*/ 180 h 317"/>
                      <a:gd name="T54" fmla="*/ 38 w 731"/>
                      <a:gd name="T55" fmla="*/ 170 h 317"/>
                      <a:gd name="T56" fmla="*/ 0 w 731"/>
                      <a:gd name="T57" fmla="*/ 16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1" h="317">
                        <a:moveTo>
                          <a:pt x="0" y="161"/>
                        </a:moveTo>
                        <a:lnTo>
                          <a:pt x="17" y="122"/>
                        </a:lnTo>
                        <a:lnTo>
                          <a:pt x="38" y="95"/>
                        </a:lnTo>
                        <a:lnTo>
                          <a:pt x="64" y="70"/>
                        </a:lnTo>
                        <a:lnTo>
                          <a:pt x="94" y="52"/>
                        </a:lnTo>
                        <a:lnTo>
                          <a:pt x="131" y="36"/>
                        </a:lnTo>
                        <a:lnTo>
                          <a:pt x="172" y="19"/>
                        </a:lnTo>
                        <a:lnTo>
                          <a:pt x="221" y="7"/>
                        </a:lnTo>
                        <a:lnTo>
                          <a:pt x="281" y="3"/>
                        </a:lnTo>
                        <a:lnTo>
                          <a:pt x="364" y="0"/>
                        </a:lnTo>
                        <a:lnTo>
                          <a:pt x="470" y="3"/>
                        </a:lnTo>
                        <a:lnTo>
                          <a:pt x="529" y="11"/>
                        </a:lnTo>
                        <a:lnTo>
                          <a:pt x="569" y="25"/>
                        </a:lnTo>
                        <a:lnTo>
                          <a:pt x="610" y="43"/>
                        </a:lnTo>
                        <a:lnTo>
                          <a:pt x="656" y="62"/>
                        </a:lnTo>
                        <a:lnTo>
                          <a:pt x="694" y="80"/>
                        </a:lnTo>
                        <a:lnTo>
                          <a:pt x="730" y="97"/>
                        </a:lnTo>
                        <a:lnTo>
                          <a:pt x="724" y="110"/>
                        </a:lnTo>
                        <a:lnTo>
                          <a:pt x="712" y="126"/>
                        </a:lnTo>
                        <a:lnTo>
                          <a:pt x="696" y="138"/>
                        </a:lnTo>
                        <a:lnTo>
                          <a:pt x="436" y="316"/>
                        </a:lnTo>
                        <a:lnTo>
                          <a:pt x="221" y="307"/>
                        </a:lnTo>
                        <a:lnTo>
                          <a:pt x="217" y="232"/>
                        </a:lnTo>
                        <a:lnTo>
                          <a:pt x="200" y="217"/>
                        </a:lnTo>
                        <a:lnTo>
                          <a:pt x="176" y="202"/>
                        </a:lnTo>
                        <a:lnTo>
                          <a:pt x="143" y="190"/>
                        </a:lnTo>
                        <a:lnTo>
                          <a:pt x="98" y="180"/>
                        </a:lnTo>
                        <a:lnTo>
                          <a:pt x="38" y="170"/>
                        </a:lnTo>
                        <a:lnTo>
                          <a:pt x="0" y="161"/>
                        </a:lnTo>
                      </a:path>
                    </a:pathLst>
                  </a:custGeom>
                  <a:solidFill>
                    <a:srgbClr val="FFA27C"/>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en-US"/>
                  </a:p>
                </p:txBody>
              </p:sp>
            </p:grpSp>
            <p:sp>
              <p:nvSpPr>
                <p:cNvPr id="93193" name="Oval 2057"/>
                <p:cNvSpPr>
                  <a:spLocks noChangeArrowheads="1"/>
                </p:cNvSpPr>
                <p:nvPr/>
              </p:nvSpPr>
              <p:spPr bwMode="auto">
                <a:xfrm>
                  <a:off x="1879" y="2301"/>
                  <a:ext cx="95" cy="52"/>
                </a:xfrm>
                <a:prstGeom prst="ellipse">
                  <a:avLst/>
                </a:prstGeom>
                <a:solidFill>
                  <a:srgbClr val="FFA27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anchor="ctr"/>
                <a:lstStyle/>
                <a:p>
                  <a:endParaRPr lang="en-US"/>
                </a:p>
              </p:txBody>
            </p:sp>
          </p:grpSp>
          <p:grpSp>
            <p:nvGrpSpPr>
              <p:cNvPr id="93194" name="Group 2058"/>
              <p:cNvGrpSpPr>
                <a:grpSpLocks/>
              </p:cNvGrpSpPr>
              <p:nvPr/>
            </p:nvGrpSpPr>
            <p:grpSpPr bwMode="auto">
              <a:xfrm>
                <a:off x="1501" y="2066"/>
                <a:ext cx="1044" cy="268"/>
                <a:chOff x="1501" y="2066"/>
                <a:chExt cx="1044" cy="268"/>
              </a:xfrm>
            </p:grpSpPr>
            <p:sp>
              <p:nvSpPr>
                <p:cNvPr id="93195" name="Line 2059"/>
                <p:cNvSpPr>
                  <a:spLocks noChangeShapeType="1"/>
                </p:cNvSpPr>
                <p:nvPr/>
              </p:nvSpPr>
              <p:spPr bwMode="auto">
                <a:xfrm>
                  <a:off x="1501" y="2296"/>
                  <a:ext cx="137" cy="38"/>
                </a:xfrm>
                <a:prstGeom prst="line">
                  <a:avLst/>
                </a:prstGeom>
                <a:noFill/>
                <a:ln w="12700">
                  <a:solidFill>
                    <a:srgbClr val="C06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en-US"/>
                </a:p>
              </p:txBody>
            </p:sp>
            <p:sp>
              <p:nvSpPr>
                <p:cNvPr id="93196" name="Line 2060"/>
                <p:cNvSpPr>
                  <a:spLocks noChangeShapeType="1"/>
                </p:cNvSpPr>
                <p:nvPr/>
              </p:nvSpPr>
              <p:spPr bwMode="auto">
                <a:xfrm>
                  <a:off x="1554" y="2201"/>
                  <a:ext cx="117" cy="67"/>
                </a:xfrm>
                <a:prstGeom prst="line">
                  <a:avLst/>
                </a:prstGeom>
                <a:noFill/>
                <a:ln w="12700">
                  <a:solidFill>
                    <a:srgbClr val="C06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en-US"/>
                </a:p>
              </p:txBody>
            </p:sp>
            <p:sp>
              <p:nvSpPr>
                <p:cNvPr id="93197" name="Line 2061"/>
                <p:cNvSpPr>
                  <a:spLocks noChangeShapeType="1"/>
                </p:cNvSpPr>
                <p:nvPr/>
              </p:nvSpPr>
              <p:spPr bwMode="auto">
                <a:xfrm>
                  <a:off x="1662" y="2136"/>
                  <a:ext cx="60" cy="94"/>
                </a:xfrm>
                <a:prstGeom prst="line">
                  <a:avLst/>
                </a:prstGeom>
                <a:noFill/>
                <a:ln w="12700">
                  <a:solidFill>
                    <a:srgbClr val="C06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en-US"/>
                </a:p>
              </p:txBody>
            </p:sp>
            <p:sp>
              <p:nvSpPr>
                <p:cNvPr id="93198" name="Line 2062"/>
                <p:cNvSpPr>
                  <a:spLocks noChangeShapeType="1"/>
                </p:cNvSpPr>
                <p:nvPr/>
              </p:nvSpPr>
              <p:spPr bwMode="auto">
                <a:xfrm>
                  <a:off x="1787" y="2101"/>
                  <a:ext cx="49" cy="87"/>
                </a:xfrm>
                <a:prstGeom prst="line">
                  <a:avLst/>
                </a:prstGeom>
                <a:noFill/>
                <a:ln w="12700">
                  <a:solidFill>
                    <a:srgbClr val="C06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en-US"/>
                </a:p>
              </p:txBody>
            </p:sp>
            <p:sp>
              <p:nvSpPr>
                <p:cNvPr id="93199" name="Line 2063"/>
                <p:cNvSpPr>
                  <a:spLocks noChangeShapeType="1"/>
                </p:cNvSpPr>
                <p:nvPr/>
              </p:nvSpPr>
              <p:spPr bwMode="auto">
                <a:xfrm>
                  <a:off x="1921" y="2068"/>
                  <a:ext cx="0" cy="105"/>
                </a:xfrm>
                <a:prstGeom prst="line">
                  <a:avLst/>
                </a:prstGeom>
                <a:noFill/>
                <a:ln w="12700">
                  <a:solidFill>
                    <a:srgbClr val="C06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en-US"/>
                </a:p>
              </p:txBody>
            </p:sp>
            <p:sp>
              <p:nvSpPr>
                <p:cNvPr id="93200" name="Line 2064"/>
                <p:cNvSpPr>
                  <a:spLocks noChangeShapeType="1"/>
                </p:cNvSpPr>
                <p:nvPr/>
              </p:nvSpPr>
              <p:spPr bwMode="auto">
                <a:xfrm flipH="1">
                  <a:off x="2013" y="2066"/>
                  <a:ext cx="31" cy="114"/>
                </a:xfrm>
                <a:prstGeom prst="line">
                  <a:avLst/>
                </a:prstGeom>
                <a:noFill/>
                <a:ln w="12700">
                  <a:solidFill>
                    <a:srgbClr val="C06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en-US"/>
                </a:p>
              </p:txBody>
            </p:sp>
            <p:sp>
              <p:nvSpPr>
                <p:cNvPr id="93201" name="Line 2065"/>
                <p:cNvSpPr>
                  <a:spLocks noChangeShapeType="1"/>
                </p:cNvSpPr>
                <p:nvPr/>
              </p:nvSpPr>
              <p:spPr bwMode="auto">
                <a:xfrm flipH="1">
                  <a:off x="2109" y="2098"/>
                  <a:ext cx="39" cy="67"/>
                </a:xfrm>
                <a:prstGeom prst="line">
                  <a:avLst/>
                </a:prstGeom>
                <a:noFill/>
                <a:ln w="12700">
                  <a:solidFill>
                    <a:srgbClr val="C06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en-US"/>
                </a:p>
              </p:txBody>
            </p:sp>
            <p:sp>
              <p:nvSpPr>
                <p:cNvPr id="93202" name="Line 2066"/>
                <p:cNvSpPr>
                  <a:spLocks noChangeShapeType="1"/>
                </p:cNvSpPr>
                <p:nvPr/>
              </p:nvSpPr>
              <p:spPr bwMode="auto">
                <a:xfrm flipH="1">
                  <a:off x="2201" y="2136"/>
                  <a:ext cx="40" cy="45"/>
                </a:xfrm>
                <a:prstGeom prst="line">
                  <a:avLst/>
                </a:prstGeom>
                <a:noFill/>
                <a:ln w="12700">
                  <a:solidFill>
                    <a:srgbClr val="C06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en-US"/>
                </a:p>
              </p:txBody>
            </p:sp>
            <p:sp>
              <p:nvSpPr>
                <p:cNvPr id="93203" name="Line 2067"/>
                <p:cNvSpPr>
                  <a:spLocks noChangeShapeType="1"/>
                </p:cNvSpPr>
                <p:nvPr/>
              </p:nvSpPr>
              <p:spPr bwMode="auto">
                <a:xfrm flipH="1">
                  <a:off x="2287" y="2154"/>
                  <a:ext cx="73" cy="67"/>
                </a:xfrm>
                <a:prstGeom prst="line">
                  <a:avLst/>
                </a:prstGeom>
                <a:noFill/>
                <a:ln w="12700">
                  <a:solidFill>
                    <a:srgbClr val="C06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en-US"/>
                </a:p>
              </p:txBody>
            </p:sp>
            <p:sp>
              <p:nvSpPr>
                <p:cNvPr id="93204" name="Line 2068"/>
                <p:cNvSpPr>
                  <a:spLocks noChangeShapeType="1"/>
                </p:cNvSpPr>
                <p:nvPr/>
              </p:nvSpPr>
              <p:spPr bwMode="auto">
                <a:xfrm flipH="1">
                  <a:off x="2384" y="2211"/>
                  <a:ext cx="74" cy="57"/>
                </a:xfrm>
                <a:prstGeom prst="line">
                  <a:avLst/>
                </a:prstGeom>
                <a:noFill/>
                <a:ln w="12700">
                  <a:solidFill>
                    <a:srgbClr val="C06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en-US"/>
                </a:p>
              </p:txBody>
            </p:sp>
            <p:sp>
              <p:nvSpPr>
                <p:cNvPr id="93205" name="Line 2069"/>
                <p:cNvSpPr>
                  <a:spLocks noChangeShapeType="1"/>
                </p:cNvSpPr>
                <p:nvPr/>
              </p:nvSpPr>
              <p:spPr bwMode="auto">
                <a:xfrm flipH="1">
                  <a:off x="2395" y="2285"/>
                  <a:ext cx="150" cy="23"/>
                </a:xfrm>
                <a:prstGeom prst="line">
                  <a:avLst/>
                </a:prstGeom>
                <a:noFill/>
                <a:ln w="12700">
                  <a:solidFill>
                    <a:srgbClr val="C06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en-US"/>
                </a:p>
              </p:txBody>
            </p:sp>
          </p:grpSp>
        </p:grpSp>
        <p:sp>
          <p:nvSpPr>
            <p:cNvPr id="93206" name="Freeform 2070"/>
            <p:cNvSpPr>
              <a:spLocks/>
            </p:cNvSpPr>
            <p:nvPr/>
          </p:nvSpPr>
          <p:spPr bwMode="auto">
            <a:xfrm>
              <a:off x="4500" y="6480"/>
              <a:ext cx="760" cy="1162"/>
            </a:xfrm>
            <a:custGeom>
              <a:avLst/>
              <a:gdLst>
                <a:gd name="T0" fmla="*/ 8 w 304"/>
                <a:gd name="T1" fmla="*/ 183 h 465"/>
                <a:gd name="T2" fmla="*/ 19 w 304"/>
                <a:gd name="T3" fmla="*/ 152 h 465"/>
                <a:gd name="T4" fmla="*/ 34 w 304"/>
                <a:gd name="T5" fmla="*/ 127 h 465"/>
                <a:gd name="T6" fmla="*/ 51 w 304"/>
                <a:gd name="T7" fmla="*/ 103 h 465"/>
                <a:gd name="T8" fmla="*/ 69 w 304"/>
                <a:gd name="T9" fmla="*/ 75 h 465"/>
                <a:gd name="T10" fmla="*/ 89 w 304"/>
                <a:gd name="T11" fmla="*/ 51 h 465"/>
                <a:gd name="T12" fmla="*/ 111 w 304"/>
                <a:gd name="T13" fmla="*/ 29 h 465"/>
                <a:gd name="T14" fmla="*/ 130 w 304"/>
                <a:gd name="T15" fmla="*/ 12 h 465"/>
                <a:gd name="T16" fmla="*/ 144 w 304"/>
                <a:gd name="T17" fmla="*/ 6 h 465"/>
                <a:gd name="T18" fmla="*/ 160 w 304"/>
                <a:gd name="T19" fmla="*/ 1 h 465"/>
                <a:gd name="T20" fmla="*/ 173 w 304"/>
                <a:gd name="T21" fmla="*/ 0 h 465"/>
                <a:gd name="T22" fmla="*/ 177 w 304"/>
                <a:gd name="T23" fmla="*/ 0 h 465"/>
                <a:gd name="T24" fmla="*/ 192 w 304"/>
                <a:gd name="T25" fmla="*/ 4 h 465"/>
                <a:gd name="T26" fmla="*/ 208 w 304"/>
                <a:gd name="T27" fmla="*/ 12 h 465"/>
                <a:gd name="T28" fmla="*/ 220 w 304"/>
                <a:gd name="T29" fmla="*/ 23 h 465"/>
                <a:gd name="T30" fmla="*/ 241 w 304"/>
                <a:gd name="T31" fmla="*/ 44 h 465"/>
                <a:gd name="T32" fmla="*/ 257 w 304"/>
                <a:gd name="T33" fmla="*/ 64 h 465"/>
                <a:gd name="T34" fmla="*/ 273 w 304"/>
                <a:gd name="T35" fmla="*/ 87 h 465"/>
                <a:gd name="T36" fmla="*/ 284 w 304"/>
                <a:gd name="T37" fmla="*/ 112 h 465"/>
                <a:gd name="T38" fmla="*/ 294 w 304"/>
                <a:gd name="T39" fmla="*/ 141 h 465"/>
                <a:gd name="T40" fmla="*/ 299 w 304"/>
                <a:gd name="T41" fmla="*/ 170 h 465"/>
                <a:gd name="T42" fmla="*/ 302 w 304"/>
                <a:gd name="T43" fmla="*/ 203 h 465"/>
                <a:gd name="T44" fmla="*/ 303 w 304"/>
                <a:gd name="T45" fmla="*/ 239 h 465"/>
                <a:gd name="T46" fmla="*/ 299 w 304"/>
                <a:gd name="T47" fmla="*/ 266 h 465"/>
                <a:gd name="T48" fmla="*/ 288 w 304"/>
                <a:gd name="T49" fmla="*/ 302 h 465"/>
                <a:gd name="T50" fmla="*/ 284 w 304"/>
                <a:gd name="T51" fmla="*/ 326 h 465"/>
                <a:gd name="T52" fmla="*/ 276 w 304"/>
                <a:gd name="T53" fmla="*/ 358 h 465"/>
                <a:gd name="T54" fmla="*/ 265 w 304"/>
                <a:gd name="T55" fmla="*/ 387 h 465"/>
                <a:gd name="T56" fmla="*/ 248 w 304"/>
                <a:gd name="T57" fmla="*/ 413 h 465"/>
                <a:gd name="T58" fmla="*/ 233 w 304"/>
                <a:gd name="T59" fmla="*/ 432 h 465"/>
                <a:gd name="T60" fmla="*/ 215 w 304"/>
                <a:gd name="T61" fmla="*/ 446 h 465"/>
                <a:gd name="T62" fmla="*/ 197 w 304"/>
                <a:gd name="T63" fmla="*/ 456 h 465"/>
                <a:gd name="T64" fmla="*/ 176 w 304"/>
                <a:gd name="T65" fmla="*/ 461 h 465"/>
                <a:gd name="T66" fmla="*/ 152 w 304"/>
                <a:gd name="T67" fmla="*/ 462 h 465"/>
                <a:gd name="T68" fmla="*/ 127 w 304"/>
                <a:gd name="T69" fmla="*/ 464 h 465"/>
                <a:gd name="T70" fmla="*/ 103 w 304"/>
                <a:gd name="T71" fmla="*/ 461 h 465"/>
                <a:gd name="T72" fmla="*/ 81 w 304"/>
                <a:gd name="T73" fmla="*/ 457 h 465"/>
                <a:gd name="T74" fmla="*/ 65 w 304"/>
                <a:gd name="T75" fmla="*/ 449 h 465"/>
                <a:gd name="T76" fmla="*/ 52 w 304"/>
                <a:gd name="T77" fmla="*/ 438 h 465"/>
                <a:gd name="T78" fmla="*/ 41 w 304"/>
                <a:gd name="T79" fmla="*/ 427 h 465"/>
                <a:gd name="T80" fmla="*/ 29 w 304"/>
                <a:gd name="T81" fmla="*/ 406 h 465"/>
                <a:gd name="T82" fmla="*/ 19 w 304"/>
                <a:gd name="T83" fmla="*/ 380 h 465"/>
                <a:gd name="T84" fmla="*/ 12 w 304"/>
                <a:gd name="T85" fmla="*/ 352 h 465"/>
                <a:gd name="T86" fmla="*/ 7 w 304"/>
                <a:gd name="T87" fmla="*/ 331 h 465"/>
                <a:gd name="T88" fmla="*/ 3 w 304"/>
                <a:gd name="T89" fmla="*/ 308 h 465"/>
                <a:gd name="T90" fmla="*/ 1 w 304"/>
                <a:gd name="T91" fmla="*/ 276 h 465"/>
                <a:gd name="T92" fmla="*/ 0 w 304"/>
                <a:gd name="T93" fmla="*/ 246 h 465"/>
                <a:gd name="T94" fmla="*/ 3 w 304"/>
                <a:gd name="T95" fmla="*/ 211 h 465"/>
                <a:gd name="T96" fmla="*/ 8 w 304"/>
                <a:gd name="T97" fmla="*/ 18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 h="465">
                  <a:moveTo>
                    <a:pt x="8" y="183"/>
                  </a:moveTo>
                  <a:lnTo>
                    <a:pt x="19" y="152"/>
                  </a:lnTo>
                  <a:lnTo>
                    <a:pt x="34" y="127"/>
                  </a:lnTo>
                  <a:lnTo>
                    <a:pt x="51" y="103"/>
                  </a:lnTo>
                  <a:lnTo>
                    <a:pt x="69" y="75"/>
                  </a:lnTo>
                  <a:lnTo>
                    <a:pt x="89" y="51"/>
                  </a:lnTo>
                  <a:lnTo>
                    <a:pt x="111" y="29"/>
                  </a:lnTo>
                  <a:lnTo>
                    <a:pt x="130" y="12"/>
                  </a:lnTo>
                  <a:lnTo>
                    <a:pt x="144" y="6"/>
                  </a:lnTo>
                  <a:lnTo>
                    <a:pt x="160" y="1"/>
                  </a:lnTo>
                  <a:lnTo>
                    <a:pt x="173" y="0"/>
                  </a:lnTo>
                  <a:lnTo>
                    <a:pt x="177" y="0"/>
                  </a:lnTo>
                  <a:lnTo>
                    <a:pt x="192" y="4"/>
                  </a:lnTo>
                  <a:lnTo>
                    <a:pt x="208" y="12"/>
                  </a:lnTo>
                  <a:lnTo>
                    <a:pt x="220" y="23"/>
                  </a:lnTo>
                  <a:lnTo>
                    <a:pt x="241" y="44"/>
                  </a:lnTo>
                  <a:lnTo>
                    <a:pt x="257" y="64"/>
                  </a:lnTo>
                  <a:lnTo>
                    <a:pt x="273" y="87"/>
                  </a:lnTo>
                  <a:lnTo>
                    <a:pt x="284" y="112"/>
                  </a:lnTo>
                  <a:lnTo>
                    <a:pt x="294" y="141"/>
                  </a:lnTo>
                  <a:lnTo>
                    <a:pt x="299" y="170"/>
                  </a:lnTo>
                  <a:lnTo>
                    <a:pt x="302" y="203"/>
                  </a:lnTo>
                  <a:lnTo>
                    <a:pt x="303" y="239"/>
                  </a:lnTo>
                  <a:lnTo>
                    <a:pt x="299" y="266"/>
                  </a:lnTo>
                  <a:lnTo>
                    <a:pt x="288" y="302"/>
                  </a:lnTo>
                  <a:lnTo>
                    <a:pt x="284" y="326"/>
                  </a:lnTo>
                  <a:lnTo>
                    <a:pt x="276" y="358"/>
                  </a:lnTo>
                  <a:lnTo>
                    <a:pt x="265" y="387"/>
                  </a:lnTo>
                  <a:lnTo>
                    <a:pt x="248" y="413"/>
                  </a:lnTo>
                  <a:lnTo>
                    <a:pt x="233" y="432"/>
                  </a:lnTo>
                  <a:lnTo>
                    <a:pt x="215" y="446"/>
                  </a:lnTo>
                  <a:lnTo>
                    <a:pt x="197" y="456"/>
                  </a:lnTo>
                  <a:lnTo>
                    <a:pt x="176" y="461"/>
                  </a:lnTo>
                  <a:lnTo>
                    <a:pt x="152" y="462"/>
                  </a:lnTo>
                  <a:lnTo>
                    <a:pt x="127" y="464"/>
                  </a:lnTo>
                  <a:lnTo>
                    <a:pt x="103" y="461"/>
                  </a:lnTo>
                  <a:lnTo>
                    <a:pt x="81" y="457"/>
                  </a:lnTo>
                  <a:lnTo>
                    <a:pt x="65" y="449"/>
                  </a:lnTo>
                  <a:lnTo>
                    <a:pt x="52" y="438"/>
                  </a:lnTo>
                  <a:lnTo>
                    <a:pt x="41" y="427"/>
                  </a:lnTo>
                  <a:lnTo>
                    <a:pt x="29" y="406"/>
                  </a:lnTo>
                  <a:lnTo>
                    <a:pt x="19" y="380"/>
                  </a:lnTo>
                  <a:lnTo>
                    <a:pt x="12" y="352"/>
                  </a:lnTo>
                  <a:lnTo>
                    <a:pt x="7" y="331"/>
                  </a:lnTo>
                  <a:lnTo>
                    <a:pt x="3" y="308"/>
                  </a:lnTo>
                  <a:lnTo>
                    <a:pt x="1" y="276"/>
                  </a:lnTo>
                  <a:lnTo>
                    <a:pt x="0" y="246"/>
                  </a:lnTo>
                  <a:lnTo>
                    <a:pt x="3" y="211"/>
                  </a:lnTo>
                  <a:lnTo>
                    <a:pt x="8" y="183"/>
                  </a:lnTo>
                </a:path>
              </a:pathLst>
            </a:custGeom>
            <a:solidFill>
              <a:srgbClr val="FFA87D"/>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en-US"/>
            </a:p>
          </p:txBody>
        </p:sp>
        <p:sp>
          <p:nvSpPr>
            <p:cNvPr id="93207" name="Freeform 2071"/>
            <p:cNvSpPr>
              <a:spLocks/>
            </p:cNvSpPr>
            <p:nvPr/>
          </p:nvSpPr>
          <p:spPr bwMode="auto">
            <a:xfrm>
              <a:off x="1423" y="3618"/>
              <a:ext cx="7152" cy="7317"/>
            </a:xfrm>
            <a:custGeom>
              <a:avLst/>
              <a:gdLst>
                <a:gd name="T0" fmla="*/ 4970 w 6800"/>
                <a:gd name="T1" fmla="*/ 7893 h 7893"/>
                <a:gd name="T2" fmla="*/ 3530 w 6800"/>
                <a:gd name="T3" fmla="*/ 6273 h 7893"/>
                <a:gd name="T4" fmla="*/ 3030 w 6800"/>
                <a:gd name="T5" fmla="*/ 5373 h 7893"/>
                <a:gd name="T6" fmla="*/ 2830 w 6800"/>
                <a:gd name="T7" fmla="*/ 4513 h 7893"/>
                <a:gd name="T8" fmla="*/ 1710 w 6800"/>
                <a:gd name="T9" fmla="*/ 4513 h 7893"/>
                <a:gd name="T10" fmla="*/ 1110 w 6800"/>
                <a:gd name="T11" fmla="*/ 4293 h 7893"/>
                <a:gd name="T12" fmla="*/ 1030 w 6800"/>
                <a:gd name="T13" fmla="*/ 3453 h 7893"/>
                <a:gd name="T14" fmla="*/ 610 w 6800"/>
                <a:gd name="T15" fmla="*/ 3273 h 7893"/>
                <a:gd name="T16" fmla="*/ 290 w 6800"/>
                <a:gd name="T17" fmla="*/ 3073 h 7893"/>
                <a:gd name="T18" fmla="*/ 50 w 6800"/>
                <a:gd name="T19" fmla="*/ 2613 h 7893"/>
                <a:gd name="T20" fmla="*/ 50 w 6800"/>
                <a:gd name="T21" fmla="*/ 2113 h 7893"/>
                <a:gd name="T22" fmla="*/ 350 w 6800"/>
                <a:gd name="T23" fmla="*/ 1533 h 7893"/>
                <a:gd name="T24" fmla="*/ 1240 w 6800"/>
                <a:gd name="T25" fmla="*/ 683 h 7893"/>
                <a:gd name="T26" fmla="*/ 2640 w 6800"/>
                <a:gd name="T27" fmla="*/ 103 h 7893"/>
                <a:gd name="T28" fmla="*/ 4670 w 6800"/>
                <a:gd name="T29" fmla="*/ 93 h 7893"/>
                <a:gd name="T30" fmla="*/ 6240 w 6800"/>
                <a:gd name="T31" fmla="*/ 663 h 7893"/>
                <a:gd name="T32" fmla="*/ 6780 w 6800"/>
                <a:gd name="T33" fmla="*/ 1743 h 7893"/>
                <a:gd name="T34" fmla="*/ 6120 w 6800"/>
                <a:gd name="T35" fmla="*/ 2903 h 7893"/>
                <a:gd name="T36" fmla="*/ 4880 w 6800"/>
                <a:gd name="T37" fmla="*/ 3423 h 7893"/>
                <a:gd name="T38" fmla="*/ 4070 w 6800"/>
                <a:gd name="T39" fmla="*/ 3873 h 7893"/>
                <a:gd name="T40" fmla="*/ 4170 w 6800"/>
                <a:gd name="T41" fmla="*/ 4113 h 7893"/>
                <a:gd name="T42" fmla="*/ 4130 w 6800"/>
                <a:gd name="T43" fmla="*/ 4433 h 7893"/>
                <a:gd name="T44" fmla="*/ 4330 w 6800"/>
                <a:gd name="T45" fmla="*/ 4613 h 7893"/>
                <a:gd name="T46" fmla="*/ 4510 w 6800"/>
                <a:gd name="T47" fmla="*/ 4873 h 7893"/>
                <a:gd name="T48" fmla="*/ 4970 w 6800"/>
                <a:gd name="T49" fmla="*/ 4373 h 7893"/>
                <a:gd name="T50" fmla="*/ 5590 w 6800"/>
                <a:gd name="T51" fmla="*/ 4213 h 7893"/>
                <a:gd name="T52" fmla="*/ 6130 w 6800"/>
                <a:gd name="T53" fmla="*/ 4593 h 7893"/>
                <a:gd name="T54" fmla="*/ 6250 w 6800"/>
                <a:gd name="T55" fmla="*/ 5793 h 7893"/>
                <a:gd name="T56" fmla="*/ 5610 w 6800"/>
                <a:gd name="T57" fmla="*/ 6073 h 7893"/>
                <a:gd name="T58" fmla="*/ 5010 w 6800"/>
                <a:gd name="T59" fmla="*/ 5893 h 7893"/>
                <a:gd name="T60" fmla="*/ 4790 w 6800"/>
                <a:gd name="T61" fmla="*/ 5773 h 7893"/>
                <a:gd name="T62" fmla="*/ 4650 w 6800"/>
                <a:gd name="T63" fmla="*/ 5753 h 7893"/>
                <a:gd name="T64" fmla="*/ 4590 w 6800"/>
                <a:gd name="T65" fmla="*/ 5893 h 7893"/>
                <a:gd name="T66" fmla="*/ 4670 w 6800"/>
                <a:gd name="T67" fmla="*/ 6173 h 7893"/>
                <a:gd name="T68" fmla="*/ 5710 w 6800"/>
                <a:gd name="T69" fmla="*/ 7433 h 7893"/>
                <a:gd name="T70" fmla="*/ 4970 w 6800"/>
                <a:gd name="T71" fmla="*/ 7893 h 7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00" h="7893">
                  <a:moveTo>
                    <a:pt x="4970" y="7893"/>
                  </a:moveTo>
                  <a:cubicBezTo>
                    <a:pt x="4607" y="7700"/>
                    <a:pt x="3853" y="6693"/>
                    <a:pt x="3530" y="6273"/>
                  </a:cubicBezTo>
                  <a:cubicBezTo>
                    <a:pt x="3207" y="5853"/>
                    <a:pt x="3147" y="5666"/>
                    <a:pt x="3030" y="5373"/>
                  </a:cubicBezTo>
                  <a:cubicBezTo>
                    <a:pt x="2913" y="5080"/>
                    <a:pt x="3050" y="4656"/>
                    <a:pt x="2830" y="4513"/>
                  </a:cubicBezTo>
                  <a:cubicBezTo>
                    <a:pt x="2610" y="4370"/>
                    <a:pt x="1997" y="4550"/>
                    <a:pt x="1710" y="4513"/>
                  </a:cubicBezTo>
                  <a:cubicBezTo>
                    <a:pt x="1423" y="4476"/>
                    <a:pt x="1223" y="4470"/>
                    <a:pt x="1110" y="4293"/>
                  </a:cubicBezTo>
                  <a:cubicBezTo>
                    <a:pt x="997" y="4116"/>
                    <a:pt x="1113" y="3623"/>
                    <a:pt x="1030" y="3453"/>
                  </a:cubicBezTo>
                  <a:cubicBezTo>
                    <a:pt x="947" y="3283"/>
                    <a:pt x="733" y="3336"/>
                    <a:pt x="610" y="3273"/>
                  </a:cubicBezTo>
                  <a:cubicBezTo>
                    <a:pt x="487" y="3210"/>
                    <a:pt x="383" y="3183"/>
                    <a:pt x="290" y="3073"/>
                  </a:cubicBezTo>
                  <a:cubicBezTo>
                    <a:pt x="197" y="2963"/>
                    <a:pt x="90" y="2773"/>
                    <a:pt x="50" y="2613"/>
                  </a:cubicBezTo>
                  <a:cubicBezTo>
                    <a:pt x="10" y="2453"/>
                    <a:pt x="0" y="2293"/>
                    <a:pt x="50" y="2113"/>
                  </a:cubicBezTo>
                  <a:cubicBezTo>
                    <a:pt x="100" y="1933"/>
                    <a:pt x="152" y="1771"/>
                    <a:pt x="350" y="1533"/>
                  </a:cubicBezTo>
                  <a:cubicBezTo>
                    <a:pt x="548" y="1295"/>
                    <a:pt x="858" y="921"/>
                    <a:pt x="1240" y="683"/>
                  </a:cubicBezTo>
                  <a:cubicBezTo>
                    <a:pt x="1622" y="445"/>
                    <a:pt x="2068" y="201"/>
                    <a:pt x="2640" y="103"/>
                  </a:cubicBezTo>
                  <a:cubicBezTo>
                    <a:pt x="3212" y="5"/>
                    <a:pt x="4070" y="0"/>
                    <a:pt x="4670" y="93"/>
                  </a:cubicBezTo>
                  <a:cubicBezTo>
                    <a:pt x="5270" y="186"/>
                    <a:pt x="5888" y="388"/>
                    <a:pt x="6240" y="663"/>
                  </a:cubicBezTo>
                  <a:cubicBezTo>
                    <a:pt x="6592" y="938"/>
                    <a:pt x="6800" y="1370"/>
                    <a:pt x="6780" y="1743"/>
                  </a:cubicBezTo>
                  <a:cubicBezTo>
                    <a:pt x="6760" y="2116"/>
                    <a:pt x="6437" y="2623"/>
                    <a:pt x="6120" y="2903"/>
                  </a:cubicBezTo>
                  <a:cubicBezTo>
                    <a:pt x="5803" y="3183"/>
                    <a:pt x="5222" y="3261"/>
                    <a:pt x="4880" y="3423"/>
                  </a:cubicBezTo>
                  <a:cubicBezTo>
                    <a:pt x="4538" y="3585"/>
                    <a:pt x="4188" y="3758"/>
                    <a:pt x="4070" y="3873"/>
                  </a:cubicBezTo>
                  <a:cubicBezTo>
                    <a:pt x="3952" y="3988"/>
                    <a:pt x="4160" y="4020"/>
                    <a:pt x="4170" y="4113"/>
                  </a:cubicBezTo>
                  <a:cubicBezTo>
                    <a:pt x="4180" y="4206"/>
                    <a:pt x="4103" y="4350"/>
                    <a:pt x="4130" y="4433"/>
                  </a:cubicBezTo>
                  <a:cubicBezTo>
                    <a:pt x="4157" y="4516"/>
                    <a:pt x="4267" y="4540"/>
                    <a:pt x="4330" y="4613"/>
                  </a:cubicBezTo>
                  <a:cubicBezTo>
                    <a:pt x="4393" y="4686"/>
                    <a:pt x="4403" y="4913"/>
                    <a:pt x="4510" y="4873"/>
                  </a:cubicBezTo>
                  <a:cubicBezTo>
                    <a:pt x="4617" y="4833"/>
                    <a:pt x="4790" y="4483"/>
                    <a:pt x="4970" y="4373"/>
                  </a:cubicBezTo>
                  <a:cubicBezTo>
                    <a:pt x="5150" y="4263"/>
                    <a:pt x="5397" y="4176"/>
                    <a:pt x="5590" y="4213"/>
                  </a:cubicBezTo>
                  <a:cubicBezTo>
                    <a:pt x="5783" y="4250"/>
                    <a:pt x="6020" y="4330"/>
                    <a:pt x="6130" y="4593"/>
                  </a:cubicBezTo>
                  <a:cubicBezTo>
                    <a:pt x="6240" y="4856"/>
                    <a:pt x="6337" y="5546"/>
                    <a:pt x="6250" y="5793"/>
                  </a:cubicBezTo>
                  <a:cubicBezTo>
                    <a:pt x="6163" y="6040"/>
                    <a:pt x="5817" y="6056"/>
                    <a:pt x="5610" y="6073"/>
                  </a:cubicBezTo>
                  <a:cubicBezTo>
                    <a:pt x="5403" y="6090"/>
                    <a:pt x="5147" y="5943"/>
                    <a:pt x="5010" y="5893"/>
                  </a:cubicBezTo>
                  <a:cubicBezTo>
                    <a:pt x="4873" y="5843"/>
                    <a:pt x="4850" y="5796"/>
                    <a:pt x="4790" y="5773"/>
                  </a:cubicBezTo>
                  <a:cubicBezTo>
                    <a:pt x="4730" y="5750"/>
                    <a:pt x="4683" y="5733"/>
                    <a:pt x="4650" y="5753"/>
                  </a:cubicBezTo>
                  <a:cubicBezTo>
                    <a:pt x="4617" y="5773"/>
                    <a:pt x="4587" y="5823"/>
                    <a:pt x="4590" y="5893"/>
                  </a:cubicBezTo>
                  <a:cubicBezTo>
                    <a:pt x="4593" y="5963"/>
                    <a:pt x="4483" y="5916"/>
                    <a:pt x="4670" y="6173"/>
                  </a:cubicBezTo>
                  <a:cubicBezTo>
                    <a:pt x="4857" y="6430"/>
                    <a:pt x="5660" y="7146"/>
                    <a:pt x="5710" y="7433"/>
                  </a:cubicBezTo>
                  <a:cubicBezTo>
                    <a:pt x="5760" y="7720"/>
                    <a:pt x="5124" y="7797"/>
                    <a:pt x="4970" y="7893"/>
                  </a:cubicBezTo>
                  <a:close/>
                </a:path>
              </a:pathLst>
            </a:custGeom>
            <a:solidFill>
              <a:srgbClr val="808080"/>
            </a:solidFill>
            <a:ln w="9525">
              <a:solidFill>
                <a:srgbClr val="000000"/>
              </a:solidFill>
              <a:round/>
              <a:headEnd/>
              <a:tailEnd/>
            </a:ln>
          </p:spPr>
          <p:txBody>
            <a:bodyPr/>
            <a:lstStyle/>
            <a:p>
              <a:endParaRPr lang="en-US"/>
            </a:p>
          </p:txBody>
        </p:sp>
        <p:sp>
          <p:nvSpPr>
            <p:cNvPr id="93208" name="Freeform 2072"/>
            <p:cNvSpPr>
              <a:spLocks/>
            </p:cNvSpPr>
            <p:nvPr/>
          </p:nvSpPr>
          <p:spPr bwMode="auto">
            <a:xfrm>
              <a:off x="2734" y="4694"/>
              <a:ext cx="4530" cy="6439"/>
            </a:xfrm>
            <a:custGeom>
              <a:avLst/>
              <a:gdLst>
                <a:gd name="T0" fmla="*/ 4207 w 4530"/>
                <a:gd name="T1" fmla="*/ 6084 h 6439"/>
                <a:gd name="T2" fmla="*/ 3767 w 4530"/>
                <a:gd name="T3" fmla="*/ 6244 h 6439"/>
                <a:gd name="T4" fmla="*/ 2544 w 4530"/>
                <a:gd name="T5" fmla="*/ 4911 h 6439"/>
                <a:gd name="T6" fmla="*/ 2064 w 4530"/>
                <a:gd name="T7" fmla="*/ 4271 h 6439"/>
                <a:gd name="T8" fmla="*/ 1944 w 4530"/>
                <a:gd name="T9" fmla="*/ 3931 h 6439"/>
                <a:gd name="T10" fmla="*/ 1764 w 4530"/>
                <a:gd name="T11" fmla="*/ 3031 h 6439"/>
                <a:gd name="T12" fmla="*/ 1064 w 4530"/>
                <a:gd name="T13" fmla="*/ 2571 h 6439"/>
                <a:gd name="T14" fmla="*/ 604 w 4530"/>
                <a:gd name="T15" fmla="*/ 2231 h 6439"/>
                <a:gd name="T16" fmla="*/ 484 w 4530"/>
                <a:gd name="T17" fmla="*/ 1691 h 6439"/>
                <a:gd name="T18" fmla="*/ 164 w 4530"/>
                <a:gd name="T19" fmla="*/ 1251 h 6439"/>
                <a:gd name="T20" fmla="*/ 284 w 4530"/>
                <a:gd name="T21" fmla="*/ 691 h 6439"/>
                <a:gd name="T22" fmla="*/ 1867 w 4530"/>
                <a:gd name="T23" fmla="*/ 44 h 6439"/>
                <a:gd name="T24" fmla="*/ 3207 w 4530"/>
                <a:gd name="T25" fmla="*/ 424 h 6439"/>
                <a:gd name="T26" fmla="*/ 3507 w 4530"/>
                <a:gd name="T27" fmla="*/ 944 h 6439"/>
                <a:gd name="T28" fmla="*/ 3367 w 4530"/>
                <a:gd name="T29" fmla="*/ 1284 h 6439"/>
                <a:gd name="T30" fmla="*/ 3067 w 4530"/>
                <a:gd name="T31" fmla="*/ 1464 h 6439"/>
                <a:gd name="T32" fmla="*/ 2647 w 4530"/>
                <a:gd name="T33" fmla="*/ 1804 h 6439"/>
                <a:gd name="T34" fmla="*/ 2507 w 4530"/>
                <a:gd name="T35" fmla="*/ 2344 h 6439"/>
                <a:gd name="T36" fmla="*/ 2587 w 4530"/>
                <a:gd name="T37" fmla="*/ 2924 h 6439"/>
                <a:gd name="T38" fmla="*/ 2867 w 4530"/>
                <a:gd name="T39" fmla="*/ 3504 h 6439"/>
                <a:gd name="T40" fmla="*/ 3187 w 4530"/>
                <a:gd name="T41" fmla="*/ 3624 h 6439"/>
                <a:gd name="T42" fmla="*/ 3567 w 4530"/>
                <a:gd name="T43" fmla="*/ 3564 h 6439"/>
                <a:gd name="T44" fmla="*/ 3967 w 4530"/>
                <a:gd name="T45" fmla="*/ 3264 h 6439"/>
                <a:gd name="T46" fmla="*/ 4347 w 4530"/>
                <a:gd name="T47" fmla="*/ 3404 h 6439"/>
                <a:gd name="T48" fmla="*/ 4527 w 4530"/>
                <a:gd name="T49" fmla="*/ 3924 h 6439"/>
                <a:gd name="T50" fmla="*/ 4367 w 4530"/>
                <a:gd name="T51" fmla="*/ 4244 h 6439"/>
                <a:gd name="T52" fmla="*/ 4007 w 4530"/>
                <a:gd name="T53" fmla="*/ 4284 h 6439"/>
                <a:gd name="T54" fmla="*/ 3587 w 4530"/>
                <a:gd name="T55" fmla="*/ 4184 h 6439"/>
                <a:gd name="T56" fmla="*/ 3207 w 4530"/>
                <a:gd name="T57" fmla="*/ 4144 h 6439"/>
                <a:gd name="T58" fmla="*/ 2947 w 4530"/>
                <a:gd name="T59" fmla="*/ 4364 h 6439"/>
                <a:gd name="T60" fmla="*/ 3307 w 4530"/>
                <a:gd name="T61" fmla="*/ 5004 h 6439"/>
                <a:gd name="T62" fmla="*/ 4187 w 4530"/>
                <a:gd name="T63" fmla="*/ 5904 h 6439"/>
                <a:gd name="T64" fmla="*/ 4207 w 4530"/>
                <a:gd name="T65" fmla="*/ 6084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30" h="6439">
                  <a:moveTo>
                    <a:pt x="4207" y="6084"/>
                  </a:moveTo>
                  <a:cubicBezTo>
                    <a:pt x="4137" y="6141"/>
                    <a:pt x="4044" y="6439"/>
                    <a:pt x="3767" y="6244"/>
                  </a:cubicBezTo>
                  <a:cubicBezTo>
                    <a:pt x="3490" y="6049"/>
                    <a:pt x="2828" y="5240"/>
                    <a:pt x="2544" y="4911"/>
                  </a:cubicBezTo>
                  <a:cubicBezTo>
                    <a:pt x="2260" y="4582"/>
                    <a:pt x="2164" y="4434"/>
                    <a:pt x="2064" y="4271"/>
                  </a:cubicBezTo>
                  <a:cubicBezTo>
                    <a:pt x="1964" y="4108"/>
                    <a:pt x="1994" y="4138"/>
                    <a:pt x="1944" y="3931"/>
                  </a:cubicBezTo>
                  <a:cubicBezTo>
                    <a:pt x="1894" y="3724"/>
                    <a:pt x="1911" y="3258"/>
                    <a:pt x="1764" y="3031"/>
                  </a:cubicBezTo>
                  <a:cubicBezTo>
                    <a:pt x="1617" y="2804"/>
                    <a:pt x="1257" y="2704"/>
                    <a:pt x="1064" y="2571"/>
                  </a:cubicBezTo>
                  <a:cubicBezTo>
                    <a:pt x="871" y="2438"/>
                    <a:pt x="701" y="2378"/>
                    <a:pt x="604" y="2231"/>
                  </a:cubicBezTo>
                  <a:cubicBezTo>
                    <a:pt x="507" y="2084"/>
                    <a:pt x="557" y="1854"/>
                    <a:pt x="484" y="1691"/>
                  </a:cubicBezTo>
                  <a:cubicBezTo>
                    <a:pt x="411" y="1528"/>
                    <a:pt x="197" y="1418"/>
                    <a:pt x="164" y="1251"/>
                  </a:cubicBezTo>
                  <a:cubicBezTo>
                    <a:pt x="131" y="1084"/>
                    <a:pt x="0" y="892"/>
                    <a:pt x="284" y="691"/>
                  </a:cubicBezTo>
                  <a:cubicBezTo>
                    <a:pt x="568" y="490"/>
                    <a:pt x="1380" y="88"/>
                    <a:pt x="1867" y="44"/>
                  </a:cubicBezTo>
                  <a:cubicBezTo>
                    <a:pt x="2354" y="0"/>
                    <a:pt x="2934" y="274"/>
                    <a:pt x="3207" y="424"/>
                  </a:cubicBezTo>
                  <a:cubicBezTo>
                    <a:pt x="3480" y="574"/>
                    <a:pt x="3480" y="801"/>
                    <a:pt x="3507" y="944"/>
                  </a:cubicBezTo>
                  <a:cubicBezTo>
                    <a:pt x="3534" y="1087"/>
                    <a:pt x="3440" y="1197"/>
                    <a:pt x="3367" y="1284"/>
                  </a:cubicBezTo>
                  <a:cubicBezTo>
                    <a:pt x="3294" y="1371"/>
                    <a:pt x="3187" y="1377"/>
                    <a:pt x="3067" y="1464"/>
                  </a:cubicBezTo>
                  <a:cubicBezTo>
                    <a:pt x="2947" y="1551"/>
                    <a:pt x="2740" y="1657"/>
                    <a:pt x="2647" y="1804"/>
                  </a:cubicBezTo>
                  <a:cubicBezTo>
                    <a:pt x="2554" y="1951"/>
                    <a:pt x="2517" y="2157"/>
                    <a:pt x="2507" y="2344"/>
                  </a:cubicBezTo>
                  <a:cubicBezTo>
                    <a:pt x="2497" y="2531"/>
                    <a:pt x="2527" y="2731"/>
                    <a:pt x="2587" y="2924"/>
                  </a:cubicBezTo>
                  <a:cubicBezTo>
                    <a:pt x="2647" y="3117"/>
                    <a:pt x="2767" y="3387"/>
                    <a:pt x="2867" y="3504"/>
                  </a:cubicBezTo>
                  <a:cubicBezTo>
                    <a:pt x="2967" y="3621"/>
                    <a:pt x="3070" y="3614"/>
                    <a:pt x="3187" y="3624"/>
                  </a:cubicBezTo>
                  <a:cubicBezTo>
                    <a:pt x="3304" y="3634"/>
                    <a:pt x="3437" y="3624"/>
                    <a:pt x="3567" y="3564"/>
                  </a:cubicBezTo>
                  <a:cubicBezTo>
                    <a:pt x="3697" y="3504"/>
                    <a:pt x="3837" y="3291"/>
                    <a:pt x="3967" y="3264"/>
                  </a:cubicBezTo>
                  <a:cubicBezTo>
                    <a:pt x="4097" y="3237"/>
                    <a:pt x="4254" y="3294"/>
                    <a:pt x="4347" y="3404"/>
                  </a:cubicBezTo>
                  <a:cubicBezTo>
                    <a:pt x="4440" y="3514"/>
                    <a:pt x="4524" y="3784"/>
                    <a:pt x="4527" y="3924"/>
                  </a:cubicBezTo>
                  <a:cubicBezTo>
                    <a:pt x="4530" y="4064"/>
                    <a:pt x="4454" y="4184"/>
                    <a:pt x="4367" y="4244"/>
                  </a:cubicBezTo>
                  <a:cubicBezTo>
                    <a:pt x="4280" y="4304"/>
                    <a:pt x="4137" y="4294"/>
                    <a:pt x="4007" y="4284"/>
                  </a:cubicBezTo>
                  <a:cubicBezTo>
                    <a:pt x="3877" y="4274"/>
                    <a:pt x="3720" y="4207"/>
                    <a:pt x="3587" y="4184"/>
                  </a:cubicBezTo>
                  <a:cubicBezTo>
                    <a:pt x="3454" y="4161"/>
                    <a:pt x="3314" y="4114"/>
                    <a:pt x="3207" y="4144"/>
                  </a:cubicBezTo>
                  <a:cubicBezTo>
                    <a:pt x="3100" y="4174"/>
                    <a:pt x="2930" y="4221"/>
                    <a:pt x="2947" y="4364"/>
                  </a:cubicBezTo>
                  <a:cubicBezTo>
                    <a:pt x="2964" y="4507"/>
                    <a:pt x="3100" y="4747"/>
                    <a:pt x="3307" y="5004"/>
                  </a:cubicBezTo>
                  <a:cubicBezTo>
                    <a:pt x="3514" y="5261"/>
                    <a:pt x="4037" y="5724"/>
                    <a:pt x="4187" y="5904"/>
                  </a:cubicBezTo>
                  <a:cubicBezTo>
                    <a:pt x="4337" y="6084"/>
                    <a:pt x="4277" y="6027"/>
                    <a:pt x="4207" y="6084"/>
                  </a:cubicBezTo>
                  <a:close/>
                </a:path>
              </a:pathLst>
            </a:custGeom>
            <a:solidFill>
              <a:srgbClr val="C0C0C0"/>
            </a:solidFill>
            <a:ln w="9525">
              <a:solidFill>
                <a:srgbClr val="000000"/>
              </a:solidFill>
              <a:round/>
              <a:headEnd/>
              <a:tailEnd/>
            </a:ln>
          </p:spPr>
          <p:txBody>
            <a:bodyPr/>
            <a:lstStyle/>
            <a:p>
              <a:endParaRPr lang="en-US"/>
            </a:p>
          </p:txBody>
        </p:sp>
        <p:sp>
          <p:nvSpPr>
            <p:cNvPr id="93209" name="Freeform 2073"/>
            <p:cNvSpPr>
              <a:spLocks/>
            </p:cNvSpPr>
            <p:nvPr/>
          </p:nvSpPr>
          <p:spPr bwMode="auto">
            <a:xfrm>
              <a:off x="3663" y="5204"/>
              <a:ext cx="3427" cy="5827"/>
            </a:xfrm>
            <a:custGeom>
              <a:avLst/>
              <a:gdLst>
                <a:gd name="T0" fmla="*/ 3067 w 3427"/>
                <a:gd name="T1" fmla="*/ 5557 h 5827"/>
                <a:gd name="T2" fmla="*/ 1707 w 3427"/>
                <a:gd name="T3" fmla="*/ 3917 h 5827"/>
                <a:gd name="T4" fmla="*/ 1347 w 3427"/>
                <a:gd name="T5" fmla="*/ 3017 h 5827"/>
                <a:gd name="T6" fmla="*/ 667 w 3427"/>
                <a:gd name="T7" fmla="*/ 1437 h 5827"/>
                <a:gd name="T8" fmla="*/ 367 w 3427"/>
                <a:gd name="T9" fmla="*/ 1057 h 5827"/>
                <a:gd name="T10" fmla="*/ 347 w 3427"/>
                <a:gd name="T11" fmla="*/ 1037 h 5827"/>
                <a:gd name="T12" fmla="*/ 7 w 3427"/>
                <a:gd name="T13" fmla="*/ 597 h 5827"/>
                <a:gd name="T14" fmla="*/ 387 w 3427"/>
                <a:gd name="T15" fmla="*/ 137 h 5827"/>
                <a:gd name="T16" fmla="*/ 1227 w 3427"/>
                <a:gd name="T17" fmla="*/ 17 h 5827"/>
                <a:gd name="T18" fmla="*/ 1747 w 3427"/>
                <a:gd name="T19" fmla="*/ 237 h 5827"/>
                <a:gd name="T20" fmla="*/ 1887 w 3427"/>
                <a:gd name="T21" fmla="*/ 677 h 5827"/>
                <a:gd name="T22" fmla="*/ 1527 w 3427"/>
                <a:gd name="T23" fmla="*/ 857 h 5827"/>
                <a:gd name="T24" fmla="*/ 1167 w 3427"/>
                <a:gd name="T25" fmla="*/ 1037 h 5827"/>
                <a:gd name="T26" fmla="*/ 1147 w 3427"/>
                <a:gd name="T27" fmla="*/ 1417 h 5827"/>
                <a:gd name="T28" fmla="*/ 1267 w 3427"/>
                <a:gd name="T29" fmla="*/ 1837 h 5827"/>
                <a:gd name="T30" fmla="*/ 1627 w 3427"/>
                <a:gd name="T31" fmla="*/ 2717 h 5827"/>
                <a:gd name="T32" fmla="*/ 1947 w 3427"/>
                <a:gd name="T33" fmla="*/ 3097 h 5827"/>
                <a:gd name="T34" fmla="*/ 2287 w 3427"/>
                <a:gd name="T35" fmla="*/ 3177 h 5827"/>
                <a:gd name="T36" fmla="*/ 2647 w 3427"/>
                <a:gd name="T37" fmla="*/ 3157 h 5827"/>
                <a:gd name="T38" fmla="*/ 2967 w 3427"/>
                <a:gd name="T39" fmla="*/ 3017 h 5827"/>
                <a:gd name="T40" fmla="*/ 3227 w 3427"/>
                <a:gd name="T41" fmla="*/ 2917 h 5827"/>
                <a:gd name="T42" fmla="*/ 3347 w 3427"/>
                <a:gd name="T43" fmla="*/ 3157 h 5827"/>
                <a:gd name="T44" fmla="*/ 3207 w 3427"/>
                <a:gd name="T45" fmla="*/ 3457 h 5827"/>
                <a:gd name="T46" fmla="*/ 2807 w 3427"/>
                <a:gd name="T47" fmla="*/ 3437 h 5827"/>
                <a:gd name="T48" fmla="*/ 2067 w 3427"/>
                <a:gd name="T49" fmla="*/ 3377 h 5827"/>
                <a:gd name="T50" fmla="*/ 1887 w 3427"/>
                <a:gd name="T51" fmla="*/ 3737 h 5827"/>
                <a:gd name="T52" fmla="*/ 2467 w 3427"/>
                <a:gd name="T53" fmla="*/ 4597 h 5827"/>
                <a:gd name="T54" fmla="*/ 3327 w 3427"/>
                <a:gd name="T55" fmla="*/ 5537 h 5827"/>
                <a:gd name="T56" fmla="*/ 3067 w 3427"/>
                <a:gd name="T57" fmla="*/ 5557 h 5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7" h="5827">
                  <a:moveTo>
                    <a:pt x="3067" y="5557"/>
                  </a:moveTo>
                  <a:cubicBezTo>
                    <a:pt x="2797" y="5287"/>
                    <a:pt x="1994" y="4340"/>
                    <a:pt x="1707" y="3917"/>
                  </a:cubicBezTo>
                  <a:cubicBezTo>
                    <a:pt x="1420" y="3494"/>
                    <a:pt x="1520" y="3430"/>
                    <a:pt x="1347" y="3017"/>
                  </a:cubicBezTo>
                  <a:cubicBezTo>
                    <a:pt x="1174" y="2604"/>
                    <a:pt x="830" y="1764"/>
                    <a:pt x="667" y="1437"/>
                  </a:cubicBezTo>
                  <a:cubicBezTo>
                    <a:pt x="504" y="1110"/>
                    <a:pt x="420" y="1124"/>
                    <a:pt x="367" y="1057"/>
                  </a:cubicBezTo>
                  <a:cubicBezTo>
                    <a:pt x="314" y="990"/>
                    <a:pt x="407" y="1114"/>
                    <a:pt x="347" y="1037"/>
                  </a:cubicBezTo>
                  <a:cubicBezTo>
                    <a:pt x="287" y="960"/>
                    <a:pt x="0" y="747"/>
                    <a:pt x="7" y="597"/>
                  </a:cubicBezTo>
                  <a:cubicBezTo>
                    <a:pt x="14" y="447"/>
                    <a:pt x="184" y="234"/>
                    <a:pt x="387" y="137"/>
                  </a:cubicBezTo>
                  <a:cubicBezTo>
                    <a:pt x="590" y="40"/>
                    <a:pt x="1000" y="0"/>
                    <a:pt x="1227" y="17"/>
                  </a:cubicBezTo>
                  <a:cubicBezTo>
                    <a:pt x="1454" y="34"/>
                    <a:pt x="1637" y="127"/>
                    <a:pt x="1747" y="237"/>
                  </a:cubicBezTo>
                  <a:cubicBezTo>
                    <a:pt x="1857" y="347"/>
                    <a:pt x="1924" y="574"/>
                    <a:pt x="1887" y="677"/>
                  </a:cubicBezTo>
                  <a:cubicBezTo>
                    <a:pt x="1850" y="780"/>
                    <a:pt x="1647" y="797"/>
                    <a:pt x="1527" y="857"/>
                  </a:cubicBezTo>
                  <a:cubicBezTo>
                    <a:pt x="1407" y="917"/>
                    <a:pt x="1230" y="944"/>
                    <a:pt x="1167" y="1037"/>
                  </a:cubicBezTo>
                  <a:cubicBezTo>
                    <a:pt x="1104" y="1130"/>
                    <a:pt x="1130" y="1284"/>
                    <a:pt x="1147" y="1417"/>
                  </a:cubicBezTo>
                  <a:cubicBezTo>
                    <a:pt x="1164" y="1550"/>
                    <a:pt x="1187" y="1620"/>
                    <a:pt x="1267" y="1837"/>
                  </a:cubicBezTo>
                  <a:cubicBezTo>
                    <a:pt x="1347" y="2054"/>
                    <a:pt x="1514" y="2507"/>
                    <a:pt x="1627" y="2717"/>
                  </a:cubicBezTo>
                  <a:cubicBezTo>
                    <a:pt x="1740" y="2927"/>
                    <a:pt x="1837" y="3020"/>
                    <a:pt x="1947" y="3097"/>
                  </a:cubicBezTo>
                  <a:cubicBezTo>
                    <a:pt x="2057" y="3174"/>
                    <a:pt x="2170" y="3167"/>
                    <a:pt x="2287" y="3177"/>
                  </a:cubicBezTo>
                  <a:cubicBezTo>
                    <a:pt x="2404" y="3187"/>
                    <a:pt x="2534" y="3184"/>
                    <a:pt x="2647" y="3157"/>
                  </a:cubicBezTo>
                  <a:cubicBezTo>
                    <a:pt x="2760" y="3130"/>
                    <a:pt x="2870" y="3057"/>
                    <a:pt x="2967" y="3017"/>
                  </a:cubicBezTo>
                  <a:cubicBezTo>
                    <a:pt x="3064" y="2977"/>
                    <a:pt x="3164" y="2894"/>
                    <a:pt x="3227" y="2917"/>
                  </a:cubicBezTo>
                  <a:cubicBezTo>
                    <a:pt x="3290" y="2940"/>
                    <a:pt x="3350" y="3067"/>
                    <a:pt x="3347" y="3157"/>
                  </a:cubicBezTo>
                  <a:cubicBezTo>
                    <a:pt x="3344" y="3247"/>
                    <a:pt x="3297" y="3410"/>
                    <a:pt x="3207" y="3457"/>
                  </a:cubicBezTo>
                  <a:cubicBezTo>
                    <a:pt x="3117" y="3504"/>
                    <a:pt x="2997" y="3450"/>
                    <a:pt x="2807" y="3437"/>
                  </a:cubicBezTo>
                  <a:cubicBezTo>
                    <a:pt x="2617" y="3424"/>
                    <a:pt x="2220" y="3327"/>
                    <a:pt x="2067" y="3377"/>
                  </a:cubicBezTo>
                  <a:cubicBezTo>
                    <a:pt x="1914" y="3427"/>
                    <a:pt x="1820" y="3534"/>
                    <a:pt x="1887" y="3737"/>
                  </a:cubicBezTo>
                  <a:cubicBezTo>
                    <a:pt x="1954" y="3940"/>
                    <a:pt x="2227" y="4297"/>
                    <a:pt x="2467" y="4597"/>
                  </a:cubicBezTo>
                  <a:cubicBezTo>
                    <a:pt x="2707" y="4897"/>
                    <a:pt x="3227" y="5377"/>
                    <a:pt x="3327" y="5537"/>
                  </a:cubicBezTo>
                  <a:cubicBezTo>
                    <a:pt x="3427" y="5697"/>
                    <a:pt x="3337" y="5827"/>
                    <a:pt x="3067" y="5557"/>
                  </a:cubicBezTo>
                  <a:close/>
                </a:path>
              </a:pathLst>
            </a:custGeom>
            <a:solidFill>
              <a:srgbClr val="FFFFFF"/>
            </a:solidFill>
            <a:ln w="9525">
              <a:solidFill>
                <a:srgbClr val="000000"/>
              </a:solidFill>
              <a:round/>
              <a:headEnd/>
              <a:tailEnd/>
            </a:ln>
          </p:spPr>
          <p:txBody>
            <a:bodyPr/>
            <a:lstStyle/>
            <a:p>
              <a:endParaRPr lang="en-US"/>
            </a:p>
          </p:txBody>
        </p:sp>
        <p:sp>
          <p:nvSpPr>
            <p:cNvPr id="93210" name="WordArt 2074"/>
            <p:cNvSpPr>
              <a:spLocks noChangeArrowheads="1" noChangeShapeType="1" noTextEdit="1"/>
            </p:cNvSpPr>
            <p:nvPr/>
          </p:nvSpPr>
          <p:spPr bwMode="auto">
            <a:xfrm>
              <a:off x="3240" y="4500"/>
              <a:ext cx="3240" cy="126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1200" kern="10">
                  <a:ln w="9525">
                    <a:solidFill>
                      <a:srgbClr val="000000"/>
                    </a:solidFill>
                    <a:round/>
                    <a:headEnd/>
                    <a:tailEnd/>
                  </a:ln>
                  <a:solidFill>
                    <a:srgbClr val="000000"/>
                  </a:solidFill>
                  <a:latin typeface="Comic Sans MS"/>
                </a:rPr>
                <a:t>Neomammalian</a:t>
              </a:r>
            </a:p>
          </p:txBody>
        </p:sp>
        <p:sp>
          <p:nvSpPr>
            <p:cNvPr id="93211" name="WordArt 2075"/>
            <p:cNvSpPr>
              <a:spLocks noChangeArrowheads="1" noChangeShapeType="1" noTextEdit="1"/>
            </p:cNvSpPr>
            <p:nvPr/>
          </p:nvSpPr>
          <p:spPr bwMode="auto">
            <a:xfrm>
              <a:off x="3780" y="5231"/>
              <a:ext cx="1920" cy="889"/>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1200" kern="10" dirty="0" err="1">
                  <a:ln w="9525">
                    <a:solidFill>
                      <a:srgbClr val="000000"/>
                    </a:solidFill>
                    <a:round/>
                    <a:headEnd/>
                    <a:tailEnd/>
                  </a:ln>
                  <a:solidFill>
                    <a:srgbClr val="000000"/>
                  </a:solidFill>
                  <a:latin typeface="Comic Sans MS"/>
                </a:rPr>
                <a:t>Paleomammalian</a:t>
              </a:r>
              <a:endParaRPr lang="en-US" sz="1200" kern="10" dirty="0">
                <a:ln w="9525">
                  <a:solidFill>
                    <a:srgbClr val="000000"/>
                  </a:solidFill>
                  <a:round/>
                  <a:headEnd/>
                  <a:tailEnd/>
                </a:ln>
                <a:solidFill>
                  <a:srgbClr val="000000"/>
                </a:solidFill>
                <a:latin typeface="Comic Sans MS"/>
              </a:endParaRPr>
            </a:p>
          </p:txBody>
        </p:sp>
        <p:sp>
          <p:nvSpPr>
            <p:cNvPr id="93212" name="WordArt 2076"/>
            <p:cNvSpPr>
              <a:spLocks noChangeArrowheads="1" noChangeShapeType="1" noTextEdit="1"/>
            </p:cNvSpPr>
            <p:nvPr/>
          </p:nvSpPr>
          <p:spPr bwMode="auto">
            <a:xfrm>
              <a:off x="4140" y="5644"/>
              <a:ext cx="990" cy="85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1200" kern="10" dirty="0">
                  <a:ln w="9525">
                    <a:solidFill>
                      <a:srgbClr val="000000"/>
                    </a:solidFill>
                    <a:round/>
                    <a:headEnd/>
                    <a:tailEnd/>
                  </a:ln>
                  <a:solidFill>
                    <a:srgbClr val="000000"/>
                  </a:solidFill>
                  <a:latin typeface="Comic Sans MS"/>
                </a:rPr>
                <a:t>Reptilian</a:t>
              </a:r>
            </a:p>
          </p:txBody>
        </p:sp>
      </p:grpSp>
      <p:sp>
        <p:nvSpPr>
          <p:cNvPr id="93213" name="Rectangle 2077"/>
          <p:cNvSpPr>
            <a:spLocks noChangeArrowheads="1"/>
          </p:cNvSpPr>
          <p:nvPr/>
        </p:nvSpPr>
        <p:spPr bwMode="auto">
          <a:xfrm>
            <a:off x="0" y="0"/>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42640" tIns="914112" rIns="1142640" bIns="914112">
            <a:spAutoFit/>
          </a:bodyPr>
          <a:lstStyle/>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eaLnBrk="0" hangingPunct="0"/>
            <a:r>
              <a:rPr lang="en-US" altLang="en-US" sz="1000">
                <a:cs typeface="Times New Roman" pitchFamily="18" charset="0"/>
              </a:rPr>
              <a:t> </a:t>
            </a:r>
          </a:p>
          <a:p>
            <a:pPr eaLnBrk="0" hangingPunct="0"/>
            <a:endParaRPr lang="en-US" altLang="en-US" sz="1000">
              <a:cs typeface="Times New Roman" pitchFamily="18" charset="0"/>
            </a:endParaRPr>
          </a:p>
        </p:txBody>
      </p:sp>
      <p:sp>
        <p:nvSpPr>
          <p:cNvPr id="93214" name="Rectangle 2078"/>
          <p:cNvSpPr>
            <a:spLocks noChangeArrowheads="1"/>
          </p:cNvSpPr>
          <p:nvPr/>
        </p:nvSpPr>
        <p:spPr bwMode="auto">
          <a:xfrm>
            <a:off x="0" y="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altLang="en-US" sz="1000">
                <a:latin typeface="Comic Sans MS" pitchFamily="66" charset="0"/>
                <a:cs typeface="Times New Roman" pitchFamily="18" charset="0"/>
              </a:rPr>
              <a:t> </a:t>
            </a:r>
            <a:endParaRPr lang="en-US" altLang="en-US" sz="1000">
              <a:cs typeface="Times New Roman" pitchFamily="18" charset="0"/>
            </a:endParaRPr>
          </a:p>
          <a:p>
            <a:pPr eaLnBrk="0" hangingPunct="0"/>
            <a:endParaRPr lang="en-US" altLang="en-US" sz="1000">
              <a:cs typeface="Times New Roman" pitchFamily="18" charset="0"/>
            </a:endParaRPr>
          </a:p>
        </p:txBody>
      </p:sp>
    </p:spTree>
    <p:extLst>
      <p:ext uri="{BB962C8B-B14F-4D97-AF65-F5344CB8AC3E}">
        <p14:creationId xmlns:p14="http://schemas.microsoft.com/office/powerpoint/2010/main" val="3220600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flipV="1">
            <a:off x="685800" y="533400"/>
            <a:ext cx="7772400" cy="76200"/>
          </a:xfrm>
        </p:spPr>
        <p:txBody>
          <a:bodyPr>
            <a:normAutofit fontScale="90000"/>
          </a:bodyPr>
          <a:lstStyle/>
          <a:p>
            <a:endParaRPr lang="en-US" altLang="en-US"/>
          </a:p>
        </p:txBody>
      </p:sp>
      <p:sp>
        <p:nvSpPr>
          <p:cNvPr id="15363" name="Rectangle 3"/>
          <p:cNvSpPr>
            <a:spLocks noGrp="1" noChangeArrowheads="1"/>
          </p:cNvSpPr>
          <p:nvPr>
            <p:ph type="body" idx="1"/>
          </p:nvPr>
        </p:nvSpPr>
        <p:spPr>
          <a:xfrm>
            <a:off x="0" y="457200"/>
            <a:ext cx="9144000" cy="6019800"/>
          </a:xfrm>
        </p:spPr>
        <p:txBody>
          <a:bodyPr/>
          <a:lstStyle/>
          <a:p>
            <a:endParaRPr lang="en-US" altLang="en-US"/>
          </a:p>
        </p:txBody>
      </p:sp>
      <p:pic>
        <p:nvPicPr>
          <p:cNvPr id="15364" name="Picture 4" descr="cerebral organis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050"/>
            <a:ext cx="9144000" cy="631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587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The limbic system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fontScale="92500" lnSpcReduction="10000"/>
          </a:bodyPr>
          <a:lstStyle/>
          <a:p>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dirty="0">
                <a:latin typeface="Tahoma" panose="020B0604030504040204" pitchFamily="34" charset="0"/>
                <a:ea typeface="Tahoma" panose="020B0604030504040204" pitchFamily="34" charset="0"/>
                <a:cs typeface="Tahoma" panose="020B0604030504040204" pitchFamily="34" charset="0"/>
              </a:rPr>
              <a:t>Amygdala </a:t>
            </a:r>
            <a:r>
              <a:rPr lang="en-US" sz="3000" dirty="0" smtClean="0">
                <a:latin typeface="Tahoma" panose="020B0604030504040204" pitchFamily="34" charset="0"/>
                <a:ea typeface="Tahoma" panose="020B0604030504040204" pitchFamily="34" charset="0"/>
                <a:cs typeface="Tahoma" panose="020B0604030504040204" pitchFamily="34" charset="0"/>
              </a:rPr>
              <a:t>:response </a:t>
            </a:r>
            <a:r>
              <a:rPr lang="en-US" sz="3000" dirty="0">
                <a:latin typeface="Tahoma" panose="020B0604030504040204" pitchFamily="34" charset="0"/>
                <a:ea typeface="Tahoma" panose="020B0604030504040204" pitchFamily="34" charset="0"/>
                <a:cs typeface="Tahoma" panose="020B0604030504040204" pitchFamily="34" charset="0"/>
              </a:rPr>
              <a:t>to </a:t>
            </a:r>
            <a:r>
              <a:rPr lang="en-US" sz="3000" dirty="0" smtClean="0">
                <a:latin typeface="Tahoma" panose="020B0604030504040204" pitchFamily="34" charset="0"/>
                <a:ea typeface="Tahoma" panose="020B0604030504040204" pitchFamily="34" charset="0"/>
                <a:cs typeface="Tahoma" panose="020B0604030504040204" pitchFamily="34" charset="0"/>
              </a:rPr>
              <a:t>fear</a:t>
            </a:r>
          </a:p>
          <a:p>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dirty="0">
                <a:latin typeface="Tahoma" panose="020B0604030504040204" pitchFamily="34" charset="0"/>
                <a:ea typeface="Tahoma" panose="020B0604030504040204" pitchFamily="34" charset="0"/>
                <a:cs typeface="Tahoma" panose="020B0604030504040204" pitchFamily="34" charset="0"/>
              </a:rPr>
              <a:t>P</a:t>
            </a:r>
            <a:r>
              <a:rPr lang="en-US" sz="3000" dirty="0" smtClean="0">
                <a:latin typeface="Tahoma" panose="020B0604030504040204" pitchFamily="34" charset="0"/>
                <a:ea typeface="Tahoma" panose="020B0604030504040204" pitchFamily="34" charset="0"/>
                <a:cs typeface="Tahoma" panose="020B0604030504040204" pitchFamily="34" charset="0"/>
              </a:rPr>
              <a:t>refrontal cortex : </a:t>
            </a:r>
            <a:r>
              <a:rPr lang="en-US" sz="3000" dirty="0">
                <a:latin typeface="Tahoma" panose="020B0604030504040204" pitchFamily="34" charset="0"/>
                <a:ea typeface="Tahoma" panose="020B0604030504040204" pitchFamily="34" charset="0"/>
                <a:cs typeface="Tahoma" panose="020B0604030504040204" pitchFamily="34" charset="0"/>
              </a:rPr>
              <a:t>integrates this emotion with conscious sources of information and plans our physiological and behavioral responses to the </a:t>
            </a:r>
            <a:r>
              <a:rPr lang="en-US" sz="3000" dirty="0" smtClean="0">
                <a:latin typeface="Tahoma" panose="020B0604030504040204" pitchFamily="34" charset="0"/>
                <a:ea typeface="Tahoma" panose="020B0604030504040204" pitchFamily="34" charset="0"/>
                <a:cs typeface="Tahoma" panose="020B0604030504040204" pitchFamily="34" charset="0"/>
              </a:rPr>
              <a:t>situation.</a:t>
            </a:r>
          </a:p>
          <a:p>
            <a:r>
              <a:rPr lang="en-US" sz="3000" dirty="0" smtClean="0">
                <a:latin typeface="Tahoma" panose="020B0604030504040204" pitchFamily="34" charset="0"/>
                <a:ea typeface="Tahoma" panose="020B0604030504040204" pitchFamily="34" charset="0"/>
                <a:cs typeface="Tahoma" panose="020B0604030504040204" pitchFamily="34" charset="0"/>
              </a:rPr>
              <a:t>Hippocampus : </a:t>
            </a:r>
            <a:r>
              <a:rPr lang="en-US" sz="3000" dirty="0">
                <a:latin typeface="Tahoma" panose="020B0604030504040204" pitchFamily="34" charset="0"/>
                <a:ea typeface="Tahoma" panose="020B0604030504040204" pitchFamily="34" charset="0"/>
                <a:cs typeface="Tahoma" panose="020B0604030504040204" pitchFamily="34" charset="0"/>
              </a:rPr>
              <a:t>consolidation of conscious memories and </a:t>
            </a:r>
            <a:r>
              <a:rPr lang="en-US" sz="3000" dirty="0" smtClean="0">
                <a:latin typeface="Tahoma" panose="020B0604030504040204" pitchFamily="34" charset="0"/>
                <a:ea typeface="Tahoma" panose="020B0604030504040204" pitchFamily="34" charset="0"/>
                <a:cs typeface="Tahoma" panose="020B0604030504040204" pitchFamily="34" charset="0"/>
              </a:rPr>
              <a:t>cognitive navigation</a:t>
            </a:r>
          </a:p>
          <a:p>
            <a:r>
              <a:rPr lang="en-US" sz="3000" dirty="0" smtClean="0">
                <a:latin typeface="Tahoma" panose="020B0604030504040204" pitchFamily="34" charset="0"/>
                <a:ea typeface="Tahoma" panose="020B0604030504040204" pitchFamily="34" charset="0"/>
                <a:cs typeface="Tahoma" panose="020B0604030504040204" pitchFamily="34" charset="0"/>
              </a:rPr>
              <a:t>Cingulate gyrus</a:t>
            </a:r>
            <a:r>
              <a:rPr lang="en-US" sz="3000" dirty="0">
                <a:latin typeface="Tahoma" panose="020B0604030504040204" pitchFamily="34" charset="0"/>
                <a:ea typeface="Tahoma" panose="020B0604030504040204" pitchFamily="34" charset="0"/>
                <a:cs typeface="Tahoma" panose="020B0604030504040204" pitchFamily="34" charset="0"/>
              </a:rPr>
              <a:t> </a:t>
            </a:r>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dirty="0">
                <a:latin typeface="Tahoma" panose="020B0604030504040204" pitchFamily="34" charset="0"/>
                <a:ea typeface="Tahoma" panose="020B0604030504040204" pitchFamily="34" charset="0"/>
                <a:cs typeface="Tahoma" panose="020B0604030504040204" pitchFamily="34" charset="0"/>
              </a:rPr>
              <a:t>error </a:t>
            </a:r>
            <a:r>
              <a:rPr lang="en-US" sz="3000" dirty="0" smtClean="0">
                <a:latin typeface="Tahoma" panose="020B0604030504040204" pitchFamily="34" charset="0"/>
                <a:ea typeface="Tahoma" panose="020B0604030504040204" pitchFamily="34" charset="0"/>
                <a:cs typeface="Tahoma" panose="020B0604030504040204" pitchFamily="34" charset="0"/>
              </a:rPr>
              <a:t>detection, determining </a:t>
            </a:r>
            <a:r>
              <a:rPr lang="en-US" sz="3000" dirty="0">
                <a:latin typeface="Tahoma" panose="020B0604030504040204" pitchFamily="34" charset="0"/>
                <a:ea typeface="Tahoma" panose="020B0604030504040204" pitchFamily="34" charset="0"/>
                <a:cs typeface="Tahoma" panose="020B0604030504040204" pitchFamily="34" charset="0"/>
              </a:rPr>
              <a:t>the focus of our </a:t>
            </a:r>
            <a:r>
              <a:rPr lang="en-US" sz="3000" dirty="0" smtClean="0">
                <a:latin typeface="Tahoma" panose="020B0604030504040204" pitchFamily="34" charset="0"/>
                <a:ea typeface="Tahoma" panose="020B0604030504040204" pitchFamily="34" charset="0"/>
                <a:cs typeface="Tahoma" panose="020B0604030504040204" pitchFamily="34" charset="0"/>
              </a:rPr>
              <a:t>attention, </a:t>
            </a:r>
            <a:r>
              <a:rPr lang="en-US" sz="3000" dirty="0">
                <a:latin typeface="Tahoma" panose="020B0604030504040204" pitchFamily="34" charset="0"/>
                <a:ea typeface="Tahoma" panose="020B0604030504040204" pitchFamily="34" charset="0"/>
                <a:cs typeface="Tahoma" panose="020B0604030504040204" pitchFamily="34" charset="0"/>
              </a:rPr>
              <a:t>the personal sense of urgency and social interactions</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015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ahoma" panose="020B0604030504040204" pitchFamily="34" charset="0"/>
                <a:ea typeface="Tahoma" panose="020B0604030504040204" pitchFamily="34" charset="0"/>
                <a:cs typeface="Tahoma" panose="020B0604030504040204" pitchFamily="34" charset="0"/>
              </a:rPr>
              <a:t>Basal Ganglia and Limbic System</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endParaRPr lang="en-US" dirty="0"/>
          </a:p>
        </p:txBody>
      </p:sp>
      <p:pic>
        <p:nvPicPr>
          <p:cNvPr id="3074" name="Picture 2" descr="C:\Users\ralowesie\Desktop\basal-ganglia-and-limbic-system-n.jpg"/>
          <p:cNvPicPr>
            <a:picLocks noChangeAspect="1" noChangeArrowheads="1"/>
          </p:cNvPicPr>
          <p:nvPr/>
        </p:nvPicPr>
        <p:blipFill rotWithShape="1">
          <a:blip r:embed="rId2">
            <a:extLst>
              <a:ext uri="{28A0092B-C50C-407E-A947-70E740481C1C}">
                <a14:useLocalDpi xmlns:a14="http://schemas.microsoft.com/office/drawing/2010/main" val="0"/>
              </a:ext>
            </a:extLst>
          </a:blip>
          <a:srcRect t="19574"/>
          <a:stretch/>
        </p:blipFill>
        <p:spPr bwMode="auto">
          <a:xfrm>
            <a:off x="762000" y="1600200"/>
            <a:ext cx="7696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227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ippocamp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0600"/>
            <a:ext cx="6019800"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100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3569</Words>
  <Application>Microsoft Office PowerPoint</Application>
  <PresentationFormat>On-screen Show (4:3)</PresentationFormat>
  <Paragraphs>342</Paragraphs>
  <Slides>38</Slides>
  <Notes>12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Evolutionary Development</vt:lpstr>
      <vt:lpstr>Reptilian Brain</vt:lpstr>
      <vt:lpstr>Paleomammalian Brain</vt:lpstr>
      <vt:lpstr>PowerPoint Presentation</vt:lpstr>
      <vt:lpstr>PowerPoint Presentation</vt:lpstr>
      <vt:lpstr>The limbic system </vt:lpstr>
      <vt:lpstr>Basal Ganglia and Limbic System</vt:lpstr>
      <vt:lpstr>PowerPoint Presentation</vt:lpstr>
      <vt:lpstr>Hippocampal Formation &amp; Amygdala</vt:lpstr>
      <vt:lpstr>Function of the Limbic System</vt:lpstr>
      <vt:lpstr>Prefrontal cortex</vt:lpstr>
      <vt:lpstr>Fear Neurocircuitry</vt:lpstr>
      <vt:lpstr>Fear Extinction Circuitry</vt:lpstr>
      <vt:lpstr>Frontal Lobe Dysfunction</vt:lpstr>
      <vt:lpstr>PowerPoint Presentation</vt:lpstr>
      <vt:lpstr>Serotonin Pathways</vt:lpstr>
      <vt:lpstr>Serotonin and Depression</vt:lpstr>
      <vt:lpstr>Serotonin and Depression</vt:lpstr>
      <vt:lpstr>Serotonin and Schizophrenia</vt:lpstr>
      <vt:lpstr>Serotonin in Schizophrenia</vt:lpstr>
      <vt:lpstr>Dopamine pathways</vt:lpstr>
      <vt:lpstr>PowerPoint Presentation</vt:lpstr>
      <vt:lpstr>PowerPoint Presentation</vt:lpstr>
      <vt:lpstr>PowerPoint Presentation</vt:lpstr>
      <vt:lpstr>PowerPoint Presentation</vt:lpstr>
      <vt:lpstr>Depression may have systemic health consequences</vt:lpstr>
      <vt:lpstr>Normal Stress Response: HPA Axis</vt:lpstr>
      <vt:lpstr>PowerPoint Presentation</vt:lpstr>
      <vt:lpstr>Cellular atrophy after stress</vt:lpstr>
      <vt:lpstr>PowerPoint Presentation</vt:lpstr>
      <vt:lpstr>Structural changes in brain  in depression</vt:lpstr>
      <vt:lpstr>Neuroplasticity</vt:lpstr>
      <vt:lpstr>Evidence of Hippocampal Atrophy and Loss in Patients With MDD</vt:lpstr>
      <vt:lpstr>Correlation Between Hippocampal Volume and Duration of Untreated Depression</vt:lpstr>
      <vt:lpstr>Beyond the Synapse: Brain-derived Neurotrophic Factor (BDNF), Depression, and Antidepressants</vt:lpstr>
      <vt:lpstr>The Role of BDNF in Neuronal Changes in stress1-4</vt:lpstr>
      <vt:lpstr>The monoamine hypothesis of gene action: The impact of stress on BDNF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Evolutionary Development</dc:title>
  <dc:creator>Dr. Raafat Alowesie</dc:creator>
  <cp:lastModifiedBy>Dr. Raafat Alowesie</cp:lastModifiedBy>
  <cp:revision>38</cp:revision>
  <dcterms:created xsi:type="dcterms:W3CDTF">2006-08-16T00:00:00Z</dcterms:created>
  <dcterms:modified xsi:type="dcterms:W3CDTF">2015-11-25T05:51:04Z</dcterms:modified>
</cp:coreProperties>
</file>