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74B5-459E-7E76-46AC-9D5FE70F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4DE9B-DC0B-B97B-1775-BEA6FC1F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FF1B-5510-4D3D-8191-8FA8EB3BB7D3}" type="datetimeFigureOut">
              <a:rPr lang="en-US" smtClean="0"/>
              <a:t>17-Aug-23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3E8C4-22B3-D44B-AF76-67C45AD8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A1331-6C11-9936-C194-AF546DD6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7249-60BD-4E03-B5BD-72529CE69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7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EA10F-A0B6-80A6-F2D4-38531DD9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ECDBB-9AED-E0E0-78EF-3B0FF1E5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28369-31F9-2101-6879-EDA291A8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FF1B-5510-4D3D-8191-8FA8EB3BB7D3}" type="datetimeFigureOut">
              <a:rPr lang="en-US" smtClean="0"/>
              <a:t>17-Aug-23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AFA01-FCCD-0057-F57F-1C570CD6A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66F98-1A78-A34A-01FA-8F9474BAA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87249-60BD-4E03-B5BD-72529CE69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1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D71B47-28B8-D13F-F1FA-F7745A08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F2823-EA45-B8C7-5D5B-72CB145FB8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6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837A6C-6E51-283B-6355-91061CEE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400" b="1"/>
              <a:t>Types of Classification</a:t>
            </a:r>
            <a:endParaRPr lang="en-US" alt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E08C6-F0FC-8470-6768-9D37D17990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CC9456-8DCB-3738-78A6-CDAE1C15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CEFA7-B7CC-056D-6F0A-FE8DD6AC4A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4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7EF2CC-05B7-B076-CBEF-94DC4AD4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Clues for Diagnostic categories .. 6 Gates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BDF44-F765-4FD7-8B6F-912B3F101F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83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9E91F0-92FD-56CA-3525-14497B32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 suggestive of organic etiology</a:t>
            </a:r>
            <a:endParaRPr lang="en-US" sz="4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DE92D-E689-83BD-F97F-DEBB5843BE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2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4AF5F1-BA1B-339C-F70A-BC5336EC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/>
              <a:t>Primary VS secondary psychiatric disorders</a:t>
            </a:r>
            <a:endParaRPr lang="ar-SA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9B2C2-9BC3-0B38-C82C-25FA92E92D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9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95543C-7C5B-D58E-D095-E8ED0226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Broad classification of psychiatric disorders</a:t>
            </a:r>
            <a:br>
              <a:rPr lang="en-US" sz="2800"/>
            </a:b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PSYCHOSIS</a:t>
            </a:r>
            <a:r>
              <a:rPr lang="en-US" sz="2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NEUROSIS</a:t>
            </a:r>
            <a:endParaRPr lang="ar-SA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E5507-A44B-B5C6-4E43-41451F176F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40969A-773A-03BF-930A-44B8CD75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Neurosis and Psychosis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8AB50-AECE-46D2-FA1D-EB61002CA7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9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42DA96-5C15-E548-8F43-91383DC6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Positive  Psychotic Features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C1F62-85F9-5DAD-689A-195B724BC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7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5C730C-3281-52F8-0AE8-0CB150E3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 Features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CD82C-A01A-1064-E1D6-D3A057EA60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76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CEBCC3-93A0-81C5-1EB3-7812447C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</a:rPr>
              <a:t>Summary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8A024-1311-322A-710E-3843AB3681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1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4994E4-950C-0942-D6C9-AD813736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7751D-8506-D2BD-2E20-DC01668A0D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85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1AE3E9-B173-7F80-28B4-D67E0C62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DSM-5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Diagnostic Categories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B2BB8-0E28-4F6F-33F8-E0607FC6DA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04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727E01-C11B-35C5-850B-72273B3E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PSYCHIATRY REFERENCES (Advanced)  </a:t>
            </a:r>
            <a:endParaRPr lang="en-C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CA698-588B-6BF9-433D-9AF39C6B2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38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79C0A6-C300-8AE4-09D6-1D715DE6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 Psychiatric diagnosis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75795-FE24-38CB-DEC8-C44F85CDFC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0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9F1E4B-2E62-412F-2DCB-916C220B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/>
              <a:t>Build a diagnosis</a:t>
            </a:r>
            <a:r>
              <a:rPr lang="ar-SA" sz="3200"/>
              <a:t> </a:t>
            </a:r>
            <a:r>
              <a:rPr lang="en-US" sz="3200"/>
              <a:t> then formulation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76FCB-CAD9-C936-05E4-3BC12ADCA6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03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41D2BC-74A9-7B3B-5552-D0D9375B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Building differential diagnosis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9FAD2-7821-0883-EC1B-7ED6D0F1CB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5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4C78F1-E768-2386-E8C2-1D04550F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Look for Known Psychiatric Disorder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DA9E7D-7E53-DEF3-2B75-6E9B70B487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7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C3A599-F581-231F-F274-EDEBF382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formulation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3D07-7625-E783-CAE9-904DF9C377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87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1DC77A-7E52-F4C2-D1AE-9E2E3BE8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Resilience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F0ECE-F7EB-FBE4-070E-3C6B99F2BD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3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D52175-5FBE-C0DD-83B5-3A8935D0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br>
              <a:rPr lang="en-US" i="1">
                <a:solidFill>
                  <a:srgbClr val="003399"/>
                </a:solidFill>
              </a:rPr>
            </a:br>
            <a:r>
              <a:rPr lang="en-US" i="1">
                <a:solidFill>
                  <a:srgbClr val="003399"/>
                </a:solidFill>
              </a:rPr>
              <a:t>DIAGNOSIS &amp; CLASSIFICATION 	</a:t>
            </a:r>
            <a:br>
              <a:rPr lang="en-US" i="1">
                <a:solidFill>
                  <a:srgbClr val="003399"/>
                </a:solidFill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7CABE-55AA-448C-367E-3C601377FD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7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839DE0-F63D-2BF8-3FD7-AD90198D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8CDED-B580-95CF-24E5-A1051B2324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1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C66340-17F9-E65A-BE1F-9C1E7D1F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br>
              <a:rPr lang="en-US" sz="200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Objectives </a:t>
            </a:r>
            <a:r>
              <a:rPr lang="en-US" sz="1400">
                <a:solidFill>
                  <a:schemeClr val="bg1"/>
                </a:solidFill>
              </a:rPr>
              <a:t>:  </a:t>
            </a:r>
            <a:br>
              <a:rPr lang="en-US" sz="140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40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At the end of the lecture candidates should be able to: </a:t>
            </a:r>
            <a:br>
              <a:rPr lang="en-US" sz="2800" b="1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</a:br>
            <a:endParaRPr lang="ar-SA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F5DF6-1EB3-1583-53CF-CED7A575A3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8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401D25-2F30-42DC-DB78-E7BC7A9E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i="1">
                <a:solidFill>
                  <a:schemeClr val="bg2">
                    <a:lumMod val="50000"/>
                  </a:schemeClr>
                </a:solidFill>
              </a:rPr>
              <a:t>DIAGNOSIS IN PSYCHIATRY</a:t>
            </a:r>
            <a:endParaRPr lang="en-US" sz="4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0A2BB-6BDE-10EE-1403-7723A77032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7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751B24-B0C2-DC8D-179B-3ADB88F1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b="1"/>
              <a:t>1.  </a:t>
            </a:r>
            <a:r>
              <a:rPr lang="en-US" altLang="en-US" sz="2000" b="1">
                <a:solidFill>
                  <a:srgbClr val="C00000"/>
                </a:solidFill>
              </a:rPr>
              <a:t>Dimensional Classification: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4972F-1247-9698-732F-9B24974F1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599D85-C13F-E06F-92B6-F1FA2D1D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b="1"/>
              <a:t>2. Multiaxial Approach:</a:t>
            </a:r>
            <a:endParaRPr lang="en-US" alt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E8D9C-6240-461A-4B00-79D07F6A4E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1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DFBBCF-BE7B-47BB-C537-6962925D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A74D7-FF8E-1336-890E-745ADD3080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99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On-screen Show (4:3)</PresentationFormat>
  <Paragraphs>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 DIAGNOSIS &amp; CLASSIFICATION   </vt:lpstr>
      <vt:lpstr>PowerPoint Presentation</vt:lpstr>
      <vt:lpstr> Objectives :    At the end of the lecture candidates should be able to:  </vt:lpstr>
      <vt:lpstr>DIAGNOSIS IN PSYCHIATRY</vt:lpstr>
      <vt:lpstr>1.  Dimensional Classification:</vt:lpstr>
      <vt:lpstr>2. Multiaxial Approach:</vt:lpstr>
      <vt:lpstr>PowerPoint Presentation</vt:lpstr>
      <vt:lpstr>Types of Classification</vt:lpstr>
      <vt:lpstr>PowerPoint Presentation</vt:lpstr>
      <vt:lpstr>Clues for Diagnostic categories .. 6 Gates</vt:lpstr>
      <vt:lpstr>Cues suggestive of organic etiology</vt:lpstr>
      <vt:lpstr>Primary VS secondary psychiatric disorders</vt:lpstr>
      <vt:lpstr>Broad classification of psychiatric disorders PSYCHOSIS Vs NEUROSIS</vt:lpstr>
      <vt:lpstr>Neurosis and Psychosis</vt:lpstr>
      <vt:lpstr>Positive  Psychotic Features</vt:lpstr>
      <vt:lpstr>Negative  Features</vt:lpstr>
      <vt:lpstr>Summary</vt:lpstr>
      <vt:lpstr>DSM-5  Diagnostic Categories </vt:lpstr>
      <vt:lpstr>PSYCHIATRY REFERENCES (Advanced)  </vt:lpstr>
      <vt:lpstr>Building a Psychiatric diagnosis</vt:lpstr>
      <vt:lpstr>Build a diagnosis  then formulation</vt:lpstr>
      <vt:lpstr>Building differential diagnosis</vt:lpstr>
      <vt:lpstr>Look for Known Psychiatric Disorder</vt:lpstr>
      <vt:lpstr>Making A formulation</vt:lpstr>
      <vt:lpstr>Resilience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khmarwa</dc:creator>
  <cp:lastModifiedBy>khmarwa</cp:lastModifiedBy>
  <cp:revision>1</cp:revision>
  <dcterms:created xsi:type="dcterms:W3CDTF">2023-08-17T12:52:32Z</dcterms:created>
  <dcterms:modified xsi:type="dcterms:W3CDTF">2023-08-17T12:52:32Z</dcterms:modified>
</cp:coreProperties>
</file>