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6"/>
  </p:notesMasterIdLst>
  <p:sldIdLst>
    <p:sldId id="256" r:id="rId2"/>
    <p:sldId id="280" r:id="rId3"/>
    <p:sldId id="346" r:id="rId4"/>
    <p:sldId id="347" r:id="rId5"/>
    <p:sldId id="348" r:id="rId6"/>
    <p:sldId id="312" r:id="rId7"/>
    <p:sldId id="287" r:id="rId8"/>
    <p:sldId id="290" r:id="rId9"/>
    <p:sldId id="286" r:id="rId10"/>
    <p:sldId id="292" r:id="rId11"/>
    <p:sldId id="288" r:id="rId12"/>
    <p:sldId id="337" r:id="rId13"/>
    <p:sldId id="336" r:id="rId14"/>
    <p:sldId id="301" r:id="rId15"/>
    <p:sldId id="293" r:id="rId16"/>
    <p:sldId id="313" r:id="rId17"/>
    <p:sldId id="314" r:id="rId18"/>
    <p:sldId id="317" r:id="rId19"/>
    <p:sldId id="318" r:id="rId20"/>
    <p:sldId id="319" r:id="rId21"/>
    <p:sldId id="320" r:id="rId22"/>
    <p:sldId id="321" r:id="rId23"/>
    <p:sldId id="322" r:id="rId24"/>
    <p:sldId id="323" r:id="rId25"/>
    <p:sldId id="324" r:id="rId26"/>
    <p:sldId id="299" r:id="rId27"/>
    <p:sldId id="325" r:id="rId28"/>
    <p:sldId id="326" r:id="rId29"/>
    <p:sldId id="345" r:id="rId30"/>
    <p:sldId id="306" r:id="rId31"/>
    <p:sldId id="344" r:id="rId32"/>
    <p:sldId id="327" r:id="rId33"/>
    <p:sldId id="328" r:id="rId34"/>
    <p:sldId id="329" r:id="rId35"/>
    <p:sldId id="296" r:id="rId36"/>
    <p:sldId id="342" r:id="rId37"/>
    <p:sldId id="338" r:id="rId38"/>
    <p:sldId id="339" r:id="rId39"/>
    <p:sldId id="340" r:id="rId40"/>
    <p:sldId id="343" r:id="rId41"/>
    <p:sldId id="330" r:id="rId42"/>
    <p:sldId id="332" r:id="rId43"/>
    <p:sldId id="335" r:id="rId44"/>
    <p:sldId id="333" r:id="rId45"/>
    <p:sldId id="334" r:id="rId46"/>
    <p:sldId id="305" r:id="rId47"/>
    <p:sldId id="300" r:id="rId48"/>
    <p:sldId id="303" r:id="rId49"/>
    <p:sldId id="331" r:id="rId50"/>
    <p:sldId id="302" r:id="rId51"/>
    <p:sldId id="308" r:id="rId52"/>
    <p:sldId id="307" r:id="rId53"/>
    <p:sldId id="311" r:id="rId54"/>
    <p:sldId id="309"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1920" y="-112"/>
      </p:cViewPr>
      <p:guideLst>
        <p:guide orient="horz" pos="2160"/>
        <p:guide pos="2880"/>
      </p:guideLst>
    </p:cSldViewPr>
  </p:slideViewPr>
  <p:notesTextViewPr>
    <p:cViewPr>
      <p:scale>
        <a:sx n="100" d="100"/>
        <a:sy n="100" d="100"/>
      </p:scale>
      <p:origin x="0" y="0"/>
    </p:cViewPr>
  </p:notesTextViewPr>
  <p:sorterViewPr>
    <p:cViewPr>
      <p:scale>
        <a:sx n="91" d="100"/>
        <a:sy n="9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0A93BC-7FE5-4F27-B697-1091ACA93D41}" type="datetimeFigureOut">
              <a:rPr lang="en-US"/>
              <a:pPr>
                <a:defRPr/>
              </a:pPr>
              <a:t>2/1/17 </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3A1B92-7207-4F82-A766-A58B592AC3C9}" type="slidenum">
              <a:rPr lang="en-US"/>
              <a:pPr>
                <a:defRPr/>
              </a:pPr>
              <a:t>‹#›</a:t>
            </a:fld>
            <a:endParaRPr lang="en-US"/>
          </a:p>
        </p:txBody>
      </p:sp>
    </p:spTree>
    <p:extLst>
      <p:ext uri="{BB962C8B-B14F-4D97-AF65-F5344CB8AC3E}">
        <p14:creationId xmlns:p14="http://schemas.microsoft.com/office/powerpoint/2010/main" val="910644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2DC10CA-9DE7-49B4-83C0-B9E8CFC9DF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276C1B-1A47-4606-A7B0-A5555F4E64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532298-DB91-4DD6-9F41-0C5A516233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5E68A1B-E4BC-4A31-9138-39D20E29CB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0D8BF8-AB0D-4390-AA93-335BE64627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30354CA-3279-4847-9D30-3CF0B7B7B5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4FF672B-B23A-4133-9F56-70BF618576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8DAB0AC-D217-4CCA-9543-75BB41AD1F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B8C4ACC-411A-466F-82CE-F352431471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B74FB19-3CB4-47DC-923A-EA56E8AA94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194A93C-A157-4384-957C-983CD9E07C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577965B-5B1E-4C49-A8FB-D13A5F35BD59}"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52" r:id="rId1"/>
    <p:sldLayoutId id="2147483744" r:id="rId2"/>
    <p:sldLayoutId id="2147483753" r:id="rId3"/>
    <p:sldLayoutId id="2147483745" r:id="rId4"/>
    <p:sldLayoutId id="2147483746" r:id="rId5"/>
    <p:sldLayoutId id="2147483747" r:id="rId6"/>
    <p:sldLayoutId id="2147483748" r:id="rId7"/>
    <p:sldLayoutId id="2147483749" r:id="rId8"/>
    <p:sldLayoutId id="2147483754" r:id="rId9"/>
    <p:sldLayoutId id="2147483750" r:id="rId10"/>
    <p:sldLayoutId id="214748375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google.com/imgres?q=door+rome+figure+emerging&amp;start=104&amp;num=10&amp;hl=en&amp;biw=1024&amp;bih=602&amp;tbm=isch&amp;tbnid=OzbrBX9Vmb832M:&amp;imgrefurl=http://cinesthesiac.blogspot.com/2012_02_01_archive.html&amp;docid=anNHn2M7QJgPTM&amp;imgurl=http://1.bp.blogspot.com/-tslRYjPv_gY/T0TJZEZOBoI/AAAAAAAABwA/J0_HURGe1pE/s1600/TSP.jpg&amp;w=450&amp;h=343&amp;ei=CUv-T8WKD6mU2QWauNW4BA&amp;zoom=1&amp;iact=hc&amp;vpx=100&amp;vpy=78&amp;dur=14053&amp;hovh=196&amp;hovw=257&amp;tx=128&amp;ty=118&amp;sig=115468748684737691498&amp;page=6&amp;tbnh=139&amp;tbnw=181&amp;ndsp=22&amp;ved=1t:429,r:10,s:104,i:10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ehavenet.com/intoxication" TargetMode="External"/><Relationship Id="rId3" Type="http://schemas.openxmlformats.org/officeDocument/2006/relationships/hyperlink" Target="http://behavenet.com/substance-withdrawa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imgres?q=Annunciation+door&amp;um=1&amp;hl=en&amp;sa=N&amp;rlz=1T4GFRE_enUS329US329&amp;biw=1024&amp;bih=602&amp;tbm=isch&amp;tbnid=I2UTT05KUW0uDM:&amp;imgrefurl=http://www.aug.edu/augusta/iconography/staMariaAngeli/annunciationDoor.html&amp;docid=ZDugFhMQ_OEq3M&amp;imgurl=http://www.aug.edu/augusta/iconography/staMariaAngeli/annunciationDoor.jpg&amp;w=330&amp;h=600&amp;ei=gEv-T9OmMcqlrQH6gtCLCQ&amp;zoom=1&amp;iact=hc&amp;vpx=93&amp;vpy=95&amp;dur=4270&amp;hovh=303&amp;hovw=166&amp;tx=101&amp;ty=163&amp;sig=115468748684737691498&amp;page=1&amp;tbnh=139&amp;tbnw=76&amp;start=0&amp;ndsp=22&amp;ved=1t:429,r:0,s:0,i:75" TargetMode="External"/><Relationship Id="rId3"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images.google.com/imgres?q=door+rome+figure+emerging&amp;start=104&amp;num=10&amp;hl=en&amp;biw=1024&amp;bih=602&amp;tbm=isch&amp;tbnid=OzbrBX9Vmb832M:&amp;imgrefurl=http://cinesthesiac.blogspot.com/2012_02_01_archive.html&amp;docid=anNHn2M7QJgPTM&amp;imgurl=http://1.bp.blogspot.com/-tslRYjPv_gY/T0TJZEZOBoI/AAAAAAAABwA/J0_HURGe1pE/s1600/TSP.jpg&amp;w=450&amp;h=343&amp;ei=CUv-T8WKD6mU2QWauNW4BA&amp;zoom=1&amp;iact=hc&amp;vpx=100&amp;vpy=78&amp;dur=14053&amp;hovh=196&amp;hovw=257&amp;tx=128&amp;ty=118&amp;sig=115468748684737691498&amp;page=6&amp;tbnh=139&amp;tbnw=181&amp;ndsp=22&amp;ved=1t:429,r:10,s:104,i:109" TargetMode="External"/><Relationship Id="rId3" Type="http://schemas.openxmlformats.org/officeDocument/2006/relationships/image" Target="../media/image1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i="1" dirty="0" smtClean="0">
                <a:solidFill>
                  <a:srgbClr val="CCCCFF"/>
                </a:solidFill>
              </a:rPr>
              <a:t>Psychotic disorders</a:t>
            </a:r>
          </a:p>
        </p:txBody>
      </p:sp>
      <p:sp>
        <p:nvSpPr>
          <p:cNvPr id="5123" name="Rectangle 3"/>
          <p:cNvSpPr>
            <a:spLocks noGrp="1" noChangeArrowheads="1"/>
          </p:cNvSpPr>
          <p:nvPr>
            <p:ph type="subTitle" idx="1"/>
          </p:nvPr>
        </p:nvSpPr>
        <p:spPr>
          <a:xfrm>
            <a:off x="533400" y="3228975"/>
            <a:ext cx="7854950" cy="1752600"/>
          </a:xfrm>
        </p:spPr>
        <p:txBody>
          <a:bodyPr/>
          <a:lstStyle/>
          <a:p>
            <a:pPr marR="0" eaLnBrk="1" hangingPunct="1">
              <a:buFont typeface="Arial" charset="0"/>
              <a:buNone/>
            </a:pPr>
            <a:r>
              <a:rPr lang="en-US" smtClean="0"/>
              <a:t>Med 2017</a:t>
            </a:r>
            <a:endParaRPr lang="en-US" dirty="0" smtClean="0"/>
          </a:p>
          <a:p>
            <a:pPr marR="0" eaLnBrk="1" hangingPunct="1">
              <a:buFont typeface="Arial" charse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704850"/>
            <a:ext cx="8229600" cy="895350"/>
          </a:xfrm>
        </p:spPr>
        <p:txBody>
          <a:bodyPr/>
          <a:lstStyle/>
          <a:p>
            <a:pPr eaLnBrk="1" hangingPunct="1"/>
            <a:r>
              <a:rPr lang="en-US" smtClean="0"/>
              <a:t>                            ?</a:t>
            </a:r>
          </a:p>
        </p:txBody>
      </p:sp>
      <p:sp>
        <p:nvSpPr>
          <p:cNvPr id="16387" name="Content Placeholder 4"/>
          <p:cNvSpPr>
            <a:spLocks noGrp="1"/>
          </p:cNvSpPr>
          <p:nvPr>
            <p:ph sz="half" idx="1"/>
          </p:nvPr>
        </p:nvSpPr>
        <p:spPr>
          <a:xfrm>
            <a:off x="457200" y="1676400"/>
            <a:ext cx="4038600" cy="4678363"/>
          </a:xfrm>
        </p:spPr>
        <p:txBody>
          <a:bodyPr/>
          <a:lstStyle/>
          <a:p>
            <a:pPr eaLnBrk="1" hangingPunct="1"/>
            <a:r>
              <a:rPr lang="en-US" smtClean="0"/>
              <a:t>Is the patient using drugs/ETOH- if yes need to have sx present after at least a month of sobriety otherwise is attributed to substance(s)</a:t>
            </a:r>
          </a:p>
          <a:p>
            <a:pPr eaLnBrk="1" hangingPunct="1"/>
            <a:endParaRPr lang="en-US" smtClean="0"/>
          </a:p>
        </p:txBody>
      </p:sp>
      <p:pic>
        <p:nvPicPr>
          <p:cNvPr id="16388" name="Picture 10" descr="C:\Users\Heidi\AppData\Local\Microsoft\Windows\Temporary Internet Files\Content.IE5\7JU01M0R\MP900422308[1].jpg"/>
          <p:cNvPicPr>
            <a:picLocks noGrp="1" noChangeAspect="1" noChangeArrowheads="1"/>
          </p:cNvPicPr>
          <p:nvPr>
            <p:ph sz="half" idx="2"/>
          </p:nvPr>
        </p:nvPicPr>
        <p:blipFill>
          <a:blip r:embed="rId2" cstate="print"/>
          <a:srcRect/>
          <a:stretch>
            <a:fillRect/>
          </a:stretch>
        </p:blipFill>
        <p:spPr>
          <a:xfrm>
            <a:off x="6629400" y="4267200"/>
            <a:ext cx="2057400" cy="2057400"/>
          </a:xfrm>
          <a:noFill/>
        </p:spPr>
      </p:pic>
      <p:pic>
        <p:nvPicPr>
          <p:cNvPr id="16389" name="Picture 9" descr="C:\Users\Heidi\AppData\Local\Microsoft\Windows\Temporary Internet Files\Content.IE5\H81JLFU6\MP900432806[1].jpg"/>
          <p:cNvPicPr>
            <a:picLocks noChangeAspect="1" noChangeArrowheads="1"/>
          </p:cNvPicPr>
          <p:nvPr/>
        </p:nvPicPr>
        <p:blipFill>
          <a:blip r:embed="rId3" cstate="print"/>
          <a:srcRect/>
          <a:stretch>
            <a:fillRect/>
          </a:stretch>
        </p:blipFill>
        <p:spPr bwMode="auto">
          <a:xfrm>
            <a:off x="5638800" y="1752600"/>
            <a:ext cx="1676400" cy="2322513"/>
          </a:xfrm>
          <a:prstGeom prst="rect">
            <a:avLst/>
          </a:prstGeom>
          <a:noFill/>
          <a:ln w="9525">
            <a:noFill/>
            <a:miter lim="800000"/>
            <a:headEnd/>
            <a:tailEnd/>
          </a:ln>
        </p:spPr>
      </p:pic>
      <p:pic>
        <p:nvPicPr>
          <p:cNvPr id="16390" name="Picture 14" descr="C:\Users\Heidi\AppData\Local\Microsoft\Windows\Temporary Internet Files\Content.IE5\A1QMWTU8\MP900337297[1].jpg"/>
          <p:cNvPicPr>
            <a:picLocks noChangeAspect="1" noChangeArrowheads="1"/>
          </p:cNvPicPr>
          <p:nvPr/>
        </p:nvPicPr>
        <p:blipFill>
          <a:blip r:embed="rId4" cstate="print"/>
          <a:srcRect/>
          <a:stretch>
            <a:fillRect/>
          </a:stretch>
        </p:blipFill>
        <p:spPr bwMode="auto">
          <a:xfrm>
            <a:off x="3352800" y="3886200"/>
            <a:ext cx="1905000" cy="2670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1047750"/>
          </a:xfrm>
        </p:spPr>
        <p:txBody>
          <a:bodyPr/>
          <a:lstStyle/>
          <a:p>
            <a:pPr eaLnBrk="1" hangingPunct="1"/>
            <a:r>
              <a:rPr lang="en-US" smtClean="0"/>
              <a:t>                            ?</a:t>
            </a:r>
          </a:p>
        </p:txBody>
      </p:sp>
      <p:sp>
        <p:nvSpPr>
          <p:cNvPr id="17411" name="Content Placeholder 2"/>
          <p:cNvSpPr>
            <a:spLocks noGrp="1"/>
          </p:cNvSpPr>
          <p:nvPr>
            <p:ph idx="1"/>
          </p:nvPr>
        </p:nvSpPr>
        <p:spPr/>
        <p:txBody>
          <a:bodyPr/>
          <a:lstStyle/>
          <a:p>
            <a:pPr eaLnBrk="1" hangingPunct="1"/>
            <a:r>
              <a:rPr lang="en-US" smtClean="0"/>
              <a:t>Does the patient have prominent negative symptoms?</a:t>
            </a:r>
          </a:p>
          <a:p>
            <a:pPr eaLnBrk="1" hangingPunct="1"/>
            <a:r>
              <a:rPr lang="en-US" smtClean="0"/>
              <a:t>Is the patient delusional or psychotic?</a:t>
            </a:r>
          </a:p>
          <a:p>
            <a:pPr eaLnBrk="1" hangingPunct="1"/>
            <a:r>
              <a:rPr lang="en-US" smtClean="0"/>
              <a:t>What is the nature of the psychotic symptoms?  Are they mood congruent (depressive themes associated with the psychosis) or incongruent?</a:t>
            </a:r>
          </a:p>
          <a:p>
            <a:pPr eaLnBrk="1" hangingPunct="1">
              <a:buFont typeface="Arial" charset="0"/>
              <a:buNone/>
            </a:pPr>
            <a:endParaRPr lang="en-US" smtClean="0"/>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 word about hallucinations</a:t>
            </a:r>
          </a:p>
        </p:txBody>
      </p:sp>
      <p:sp>
        <p:nvSpPr>
          <p:cNvPr id="18435" name="Content Placeholder 2"/>
          <p:cNvSpPr>
            <a:spLocks noGrp="1"/>
          </p:cNvSpPr>
          <p:nvPr>
            <p:ph idx="1"/>
          </p:nvPr>
        </p:nvSpPr>
        <p:spPr/>
        <p:txBody>
          <a:bodyPr/>
          <a:lstStyle/>
          <a:p>
            <a:pPr eaLnBrk="1" hangingPunct="1"/>
            <a:r>
              <a:rPr lang="en-US" smtClean="0"/>
              <a:t>Hallucinations are defined as false sensory perceptions not associated with real external stimuli.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 word about delusions</a:t>
            </a:r>
          </a:p>
        </p:txBody>
      </p:sp>
      <p:sp>
        <p:nvSpPr>
          <p:cNvPr id="19459" name="Content Placeholder 2"/>
          <p:cNvSpPr>
            <a:spLocks noGrp="1"/>
          </p:cNvSpPr>
          <p:nvPr>
            <p:ph idx="1"/>
          </p:nvPr>
        </p:nvSpPr>
        <p:spPr/>
        <p:txBody>
          <a:bodyPr/>
          <a:lstStyle/>
          <a:p>
            <a:pPr eaLnBrk="1" hangingPunct="1"/>
            <a:r>
              <a:rPr lang="en-US" smtClean="0"/>
              <a:t>Delusions are defined as a false believe based on incorrect inference about external reality that is firmly held despite what most everyone else believes and despite what constitutes incontrovertible and obvious proof of evidenced to the contrary. </a:t>
            </a:r>
          </a:p>
          <a:p>
            <a:pPr eaLnBrk="1" hangingPunct="1"/>
            <a:r>
              <a:rPr lang="en-US" smtClean="0"/>
              <a:t>Always keep in mind cultural norms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04850"/>
            <a:ext cx="8229600" cy="971550"/>
          </a:xfrm>
        </p:spPr>
        <p:txBody>
          <a:bodyPr/>
          <a:lstStyle/>
          <a:p>
            <a:pPr eaLnBrk="1" hangingPunct="1"/>
            <a:r>
              <a:rPr lang="en-US" smtClean="0"/>
              <a:t>                            ?</a:t>
            </a:r>
          </a:p>
        </p:txBody>
      </p:sp>
      <p:sp>
        <p:nvSpPr>
          <p:cNvPr id="20483" name="Text Placeholder 3"/>
          <p:cNvSpPr>
            <a:spLocks noGrp="1"/>
          </p:cNvSpPr>
          <p:nvPr>
            <p:ph type="body" idx="1"/>
          </p:nvPr>
        </p:nvSpPr>
        <p:spPr>
          <a:xfrm>
            <a:off x="381000" y="1828800"/>
            <a:ext cx="4040188" cy="658813"/>
          </a:xfrm>
        </p:spPr>
        <p:txBody>
          <a:bodyPr/>
          <a:lstStyle/>
          <a:p>
            <a:pPr eaLnBrk="1" hangingPunct="1"/>
            <a:r>
              <a:rPr lang="en-US" sz="3200" smtClean="0"/>
              <a:t>Mood incongruent</a:t>
            </a:r>
          </a:p>
        </p:txBody>
      </p:sp>
      <p:sp>
        <p:nvSpPr>
          <p:cNvPr id="20484" name="Text Placeholder 4"/>
          <p:cNvSpPr>
            <a:spLocks noGrp="1"/>
          </p:cNvSpPr>
          <p:nvPr>
            <p:ph type="body" sz="half" idx="3"/>
          </p:nvPr>
        </p:nvSpPr>
        <p:spPr>
          <a:xfrm>
            <a:off x="4645025" y="1860550"/>
            <a:ext cx="4041775" cy="654050"/>
          </a:xfrm>
        </p:spPr>
        <p:txBody>
          <a:bodyPr/>
          <a:lstStyle/>
          <a:p>
            <a:pPr eaLnBrk="1" hangingPunct="1"/>
            <a:r>
              <a:rPr lang="en-US" sz="3200" smtClean="0"/>
              <a:t>Mood congruent</a:t>
            </a:r>
          </a:p>
        </p:txBody>
      </p:sp>
      <p:sp>
        <p:nvSpPr>
          <p:cNvPr id="20485" name="Content Placeholder 2"/>
          <p:cNvSpPr>
            <a:spLocks noGrp="1"/>
          </p:cNvSpPr>
          <p:nvPr>
            <p:ph sz="quarter" idx="2"/>
          </p:nvPr>
        </p:nvSpPr>
        <p:spPr>
          <a:xfrm>
            <a:off x="457200" y="2514600"/>
            <a:ext cx="4040188" cy="3846513"/>
          </a:xfrm>
        </p:spPr>
        <p:txBody>
          <a:bodyPr/>
          <a:lstStyle/>
          <a:p>
            <a:pPr eaLnBrk="1" hangingPunct="1"/>
            <a:r>
              <a:rPr lang="en-US" sz="2800" smtClean="0"/>
              <a:t>Mood incongruent themes include delusions of control, persecution, thought broadcasting and thought insertion. </a:t>
            </a:r>
          </a:p>
        </p:txBody>
      </p:sp>
      <p:sp>
        <p:nvSpPr>
          <p:cNvPr id="15366" name="Content Placeholder 5"/>
          <p:cNvSpPr>
            <a:spLocks noGrp="1"/>
          </p:cNvSpPr>
          <p:nvPr>
            <p:ph sz="quarter" idx="4"/>
          </p:nvPr>
        </p:nvSpPr>
        <p:spPr>
          <a:xfrm>
            <a:off x="4645025" y="2514600"/>
            <a:ext cx="4041775" cy="3846513"/>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smtClean="0"/>
              <a:t>Delusions or hallucinations consistent with themes of a depressed mood such as personal inadequacy, guilt, disease, death, deserved punishment. For manic mood themes of worth, power, knowledge, special relationship to a deity.</a:t>
            </a:r>
          </a:p>
          <a:p>
            <a:pPr marL="274320" indent="-274320" eaLnBrk="1" fontAlgn="auto" hangingPunct="1">
              <a:spcAft>
                <a:spcPts val="0"/>
              </a:spcAft>
              <a:buClr>
                <a:schemeClr val="accent3"/>
              </a:buClr>
              <a:buFont typeface="Wingdings 2"/>
              <a:buChar char=""/>
              <a:defRPr/>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895350"/>
          </a:xfrm>
        </p:spPr>
        <p:txBody>
          <a:bodyPr/>
          <a:lstStyle/>
          <a:p>
            <a:pPr eaLnBrk="1" hangingPunct="1"/>
            <a:r>
              <a:rPr lang="en-US" smtClean="0"/>
              <a:t>            Psychotic illnesses</a:t>
            </a:r>
          </a:p>
        </p:txBody>
      </p:sp>
      <p:pic>
        <p:nvPicPr>
          <p:cNvPr id="21507" name="Picture 3" descr="C:\Users\Heidi\AppData\Local\Microsoft\Windows\Temporary Internet Files\Content.IE5\A1QMWTU8\MP900403558[1].jpg"/>
          <p:cNvPicPr>
            <a:picLocks noChangeAspect="1" noChangeArrowheads="1"/>
          </p:cNvPicPr>
          <p:nvPr/>
        </p:nvPicPr>
        <p:blipFill>
          <a:blip r:embed="rId2" cstate="print"/>
          <a:srcRect/>
          <a:stretch>
            <a:fillRect/>
          </a:stretch>
        </p:blipFill>
        <p:spPr bwMode="auto">
          <a:xfrm>
            <a:off x="3048000" y="1905000"/>
            <a:ext cx="2995613" cy="44926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dirty="0" smtClean="0"/>
              <a:t>Mood disorders with psychotic features</a:t>
            </a:r>
            <a:endParaRPr lang="en-US" dirty="0"/>
          </a:p>
        </p:txBody>
      </p:sp>
      <p:sp>
        <p:nvSpPr>
          <p:cNvPr id="22531" name="Content Placeholder 4"/>
          <p:cNvSpPr>
            <a:spLocks noGrp="1"/>
          </p:cNvSpPr>
          <p:nvPr>
            <p:ph sz="half" idx="1"/>
          </p:nvPr>
        </p:nvSpPr>
        <p:spPr>
          <a:xfrm>
            <a:off x="457200" y="1920875"/>
            <a:ext cx="4038600" cy="4433888"/>
          </a:xfrm>
        </p:spPr>
        <p:txBody>
          <a:bodyPr/>
          <a:lstStyle/>
          <a:p>
            <a:pPr eaLnBrk="1" hangingPunct="1"/>
            <a:r>
              <a:rPr lang="en-US" smtClean="0"/>
              <a:t>Major depressive disorder with psychotic features</a:t>
            </a:r>
          </a:p>
          <a:p>
            <a:pPr eaLnBrk="1" hangingPunct="1"/>
            <a:r>
              <a:rPr lang="en-US" smtClean="0"/>
              <a:t>Bipolar disorder, manic or mixed</a:t>
            </a:r>
          </a:p>
          <a:p>
            <a:pPr eaLnBrk="1" hangingPunct="1"/>
            <a:r>
              <a:rPr lang="en-US" smtClean="0"/>
              <a:t>Schizoaffective disorders</a:t>
            </a:r>
          </a:p>
          <a:p>
            <a:pPr eaLnBrk="1" hangingPunct="1"/>
            <a:endParaRPr lang="en-US" smtClean="0"/>
          </a:p>
        </p:txBody>
      </p:sp>
      <p:pic>
        <p:nvPicPr>
          <p:cNvPr id="22532" name="Picture 4" descr="C:\Users\Heidi\AppData\Local\Microsoft\Windows\Temporary Internet Files\Content.IE5\H81JLFU6\MP900442793[1].jpg"/>
          <p:cNvPicPr>
            <a:picLocks noGrp="1" noChangeAspect="1" noChangeArrowheads="1"/>
          </p:cNvPicPr>
          <p:nvPr>
            <p:ph sz="half" idx="2"/>
          </p:nvPr>
        </p:nvPicPr>
        <p:blipFill>
          <a:blip r:embed="rId2" cstate="print"/>
          <a:srcRect/>
          <a:stretch>
            <a:fillRect/>
          </a:stretch>
        </p:blipFill>
        <p:spPr>
          <a:xfrm>
            <a:off x="4572000" y="1752600"/>
            <a:ext cx="3962400" cy="40386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fontAlgn="auto" hangingPunct="1">
              <a:spcAft>
                <a:spcPts val="0"/>
              </a:spcAft>
              <a:defRPr/>
            </a:pPr>
            <a:r>
              <a:rPr lang="en-US" dirty="0" smtClean="0"/>
              <a:t>Major depressive disorder (MDD) with psychotic features </a:t>
            </a:r>
            <a:endParaRPr lang="en-US" dirty="0"/>
          </a:p>
        </p:txBody>
      </p:sp>
      <p:sp>
        <p:nvSpPr>
          <p:cNvPr id="23555" name="Content Placeholder 5"/>
          <p:cNvSpPr>
            <a:spLocks noGrp="1"/>
          </p:cNvSpPr>
          <p:nvPr>
            <p:ph idx="1"/>
          </p:nvPr>
        </p:nvSpPr>
        <p:spPr>
          <a:xfrm>
            <a:off x="457200" y="2209800"/>
            <a:ext cx="8229600" cy="4114800"/>
          </a:xfrm>
        </p:spPr>
        <p:txBody>
          <a:bodyPr/>
          <a:lstStyle/>
          <a:p>
            <a:pPr eaLnBrk="1" hangingPunct="1"/>
            <a:r>
              <a:rPr lang="en-US" smtClean="0"/>
              <a:t>Patient meets criteria for major depressive episode  and also has psychotic symptoms while depressed</a:t>
            </a:r>
          </a:p>
          <a:p>
            <a:pPr eaLnBrk="1" hangingPunct="1"/>
            <a:r>
              <a:rPr lang="en-US" smtClean="0"/>
              <a:t>Does not have psychotic symptoms during times of euthymia </a:t>
            </a:r>
          </a:p>
          <a:p>
            <a:pPr eaLnBrk="1" hangingPunct="1"/>
            <a:r>
              <a:rPr lang="en-US" smtClean="0"/>
              <a:t>Psychotic features occur in ~18.5% of patients who are diagnosed with MDD</a:t>
            </a:r>
          </a:p>
          <a:p>
            <a:pPr eaLnBrk="1" hangingPunct="1"/>
            <a:endParaRPr lang="en-US" smtClean="0"/>
          </a:p>
        </p:txBody>
      </p:sp>
      <p:sp>
        <p:nvSpPr>
          <p:cNvPr id="7" name="Footer Placeholder 6"/>
          <p:cNvSpPr>
            <a:spLocks noGrp="1"/>
          </p:cNvSpPr>
          <p:nvPr>
            <p:ph type="ftr" sz="quarter" idx="11"/>
          </p:nvPr>
        </p:nvSpPr>
        <p:spPr>
          <a:xfrm>
            <a:off x="533400" y="6356350"/>
            <a:ext cx="7848600" cy="365125"/>
          </a:xfrm>
        </p:spPr>
        <p:txBody>
          <a:bodyPr/>
          <a:lstStyle/>
          <a:p>
            <a:pPr>
              <a:defRPr/>
            </a:pPr>
            <a:r>
              <a:rPr lang="en-US" dirty="0" err="1" smtClean="0"/>
              <a:t>Ohayon</a:t>
            </a:r>
            <a:r>
              <a:rPr lang="en-US" dirty="0" smtClean="0"/>
              <a:t> MM, </a:t>
            </a:r>
            <a:r>
              <a:rPr lang="en-US" dirty="0" err="1" smtClean="0"/>
              <a:t>Schatzberg</a:t>
            </a:r>
            <a:r>
              <a:rPr lang="en-US" dirty="0" smtClean="0"/>
              <a:t> AF. Prevalence of depressive episodes with psychotic features in the general population. Am J Psychiatry 2002;11:1855–61</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dirty="0" smtClean="0"/>
              <a:t>Bipolar I disorder, manic or mixed with psychotic features</a:t>
            </a:r>
            <a:endParaRPr lang="en-US" dirty="0"/>
          </a:p>
        </p:txBody>
      </p:sp>
      <p:sp>
        <p:nvSpPr>
          <p:cNvPr id="27651" name="Content Placeholder 4"/>
          <p:cNvSpPr>
            <a:spLocks noGrp="1"/>
          </p:cNvSpPr>
          <p:nvPr>
            <p:ph sz="half" idx="1"/>
          </p:nvPr>
        </p:nvSpPr>
        <p:spPr>
          <a:xfrm>
            <a:off x="457200" y="1920875"/>
            <a:ext cx="4038600" cy="4433888"/>
          </a:xfrm>
        </p:spPr>
        <p:txBody>
          <a:bodyPr/>
          <a:lstStyle/>
          <a:p>
            <a:pPr eaLnBrk="1" hangingPunct="1"/>
            <a:r>
              <a:rPr lang="en-US" smtClean="0"/>
              <a:t>Patient had bipolar disorder and is manic or mixed and exhibiting psychotic features</a:t>
            </a:r>
          </a:p>
          <a:p>
            <a:pPr eaLnBrk="1" hangingPunct="1"/>
            <a:r>
              <a:rPr lang="en-US" smtClean="0"/>
              <a:t>Estimated  to occur in ~25% of Bipolar I patients</a:t>
            </a:r>
          </a:p>
          <a:p>
            <a:pPr eaLnBrk="1" hangingPunct="1"/>
            <a:endParaRPr lang="en-US" smtClean="0"/>
          </a:p>
        </p:txBody>
      </p:sp>
      <p:pic>
        <p:nvPicPr>
          <p:cNvPr id="27652" name="Picture 4" descr="C:\Users\Heidi\AppData\Local\Microsoft\Windows\Temporary Internet Files\Content.IE5\A1QMWTU8\MP900316899[1].jpg"/>
          <p:cNvPicPr>
            <a:picLocks noGrp="1" noChangeAspect="1" noChangeArrowheads="1"/>
          </p:cNvPicPr>
          <p:nvPr>
            <p:ph sz="half" idx="2"/>
          </p:nvPr>
        </p:nvPicPr>
        <p:blipFill>
          <a:blip r:embed="rId2" cstate="print"/>
          <a:srcRect/>
          <a:stretch>
            <a:fillRect/>
          </a:stretch>
        </p:blipFill>
        <p:spPr>
          <a:xfrm>
            <a:off x="4648200" y="1905000"/>
            <a:ext cx="3235325" cy="4062413"/>
          </a:xfrm>
          <a:noFill/>
        </p:spPr>
      </p:pic>
      <p:sp>
        <p:nvSpPr>
          <p:cNvPr id="8" name="Footer Placeholder 7"/>
          <p:cNvSpPr>
            <a:spLocks noGrp="1"/>
          </p:cNvSpPr>
          <p:nvPr>
            <p:ph type="ftr" sz="quarter" idx="11"/>
          </p:nvPr>
        </p:nvSpPr>
        <p:spPr>
          <a:xfrm>
            <a:off x="762000" y="6356350"/>
            <a:ext cx="7315200" cy="365125"/>
          </a:xfrm>
        </p:spPr>
        <p:txBody>
          <a:bodyPr/>
          <a:lstStyle/>
          <a:p>
            <a:pPr>
              <a:defRPr/>
            </a:pPr>
            <a:r>
              <a:rPr lang="en-US" dirty="0" err="1" smtClean="0"/>
              <a:t>Perälä</a:t>
            </a:r>
            <a:r>
              <a:rPr lang="en-US" dirty="0" smtClean="0"/>
              <a:t> J, et al. Lifetime prevalence of psychotic and bipolar I disorders in a general </a:t>
            </a:r>
            <a:r>
              <a:rPr lang="en-US" dirty="0" err="1" smtClean="0"/>
              <a:t>population.Arch</a:t>
            </a:r>
            <a:r>
              <a:rPr lang="en-US" dirty="0" smtClean="0"/>
              <a:t> Gen Psychiatry. 2007 Jan;64(1):19-28.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Schizophrenia</a:t>
            </a:r>
          </a:p>
        </p:txBody>
      </p:sp>
      <p:pic>
        <p:nvPicPr>
          <p:cNvPr id="29699" name="il_fi" descr="http://www.ecobook.com/static/img/portadas/9780309101929.jpg"/>
          <p:cNvPicPr>
            <a:picLocks noGrp="1"/>
          </p:cNvPicPr>
          <p:nvPr>
            <p:ph idx="1"/>
          </p:nvPr>
        </p:nvPicPr>
        <p:blipFill>
          <a:blip r:embed="rId2" cstate="print"/>
          <a:srcRect/>
          <a:stretch>
            <a:fillRect/>
          </a:stretch>
        </p:blipFill>
        <p:spPr>
          <a:xfrm>
            <a:off x="3136900" y="1935163"/>
            <a:ext cx="2870200" cy="43894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Objectives:</a:t>
            </a:r>
          </a:p>
        </p:txBody>
      </p:sp>
      <p:sp>
        <p:nvSpPr>
          <p:cNvPr id="6147" name="Content Placeholder 2"/>
          <p:cNvSpPr>
            <a:spLocks noGrp="1"/>
          </p:cNvSpPr>
          <p:nvPr>
            <p:ph idx="1"/>
          </p:nvPr>
        </p:nvSpPr>
        <p:spPr/>
        <p:txBody>
          <a:bodyPr/>
          <a:lstStyle/>
          <a:p>
            <a:pPr eaLnBrk="1" hangingPunct="1"/>
            <a:r>
              <a:rPr lang="en-US" dirty="0" smtClean="0"/>
              <a:t>Appreciating the prevalence of various psychotic illnesses</a:t>
            </a:r>
          </a:p>
          <a:p>
            <a:pPr eaLnBrk="1" hangingPunct="1"/>
            <a:r>
              <a:rPr lang="en-US" dirty="0" smtClean="0"/>
              <a:t>Describing the key features of various psychotic illnesses</a:t>
            </a:r>
          </a:p>
          <a:p>
            <a:pPr eaLnBrk="1" hangingPunct="1"/>
            <a:r>
              <a:rPr lang="en-US" dirty="0" smtClean="0"/>
              <a:t>Understanding how to differentiate between psychotic illnesses</a:t>
            </a:r>
          </a:p>
          <a:p>
            <a:pPr eaLnBrk="1" hangingPunct="1"/>
            <a:r>
              <a:rPr lang="en-US" dirty="0" smtClean="0"/>
              <a:t>Selecting psychopharmacologic treatment for various psychotic illnesses</a:t>
            </a:r>
          </a:p>
          <a:p>
            <a:pPr eaLnBrk="1" hangingPunct="1"/>
            <a:r>
              <a:rPr lang="en-US" dirty="0" smtClean="0"/>
              <a:t>Applying general principles on how to approach a patient with psychosis</a:t>
            </a:r>
          </a:p>
          <a:p>
            <a:pPr eaLnBrk="1" hangingPunct="1"/>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Schizophrenia</a:t>
            </a:r>
          </a:p>
        </p:txBody>
      </p:sp>
      <p:sp>
        <p:nvSpPr>
          <p:cNvPr id="30723" name="Content Placeholder 2"/>
          <p:cNvSpPr>
            <a:spLocks noGrp="1"/>
          </p:cNvSpPr>
          <p:nvPr>
            <p:ph idx="1"/>
          </p:nvPr>
        </p:nvSpPr>
        <p:spPr/>
        <p:txBody>
          <a:bodyPr/>
          <a:lstStyle/>
          <a:p>
            <a:pPr eaLnBrk="1" hangingPunct="1"/>
            <a:r>
              <a:rPr lang="en-US" sz="2800" smtClean="0"/>
              <a:t>Two or more of the following present for a significant portion of the time during a 1 month period:</a:t>
            </a:r>
          </a:p>
          <a:p>
            <a:pPr lvl="1" eaLnBrk="1" hangingPunct="1"/>
            <a:r>
              <a:rPr lang="en-US" smtClean="0"/>
              <a:t>Delusions*</a:t>
            </a:r>
          </a:p>
          <a:p>
            <a:pPr lvl="1" eaLnBrk="1" hangingPunct="1"/>
            <a:r>
              <a:rPr lang="en-US" smtClean="0"/>
              <a:t>Hallucinations* (See link on website for examples)</a:t>
            </a:r>
          </a:p>
          <a:p>
            <a:pPr lvl="1" eaLnBrk="1" hangingPunct="1"/>
            <a:r>
              <a:rPr lang="en-US" smtClean="0"/>
              <a:t>disorganized speech*</a:t>
            </a:r>
          </a:p>
          <a:p>
            <a:pPr lvl="1" eaLnBrk="1" hangingPunct="1"/>
            <a:r>
              <a:rPr lang="en-US" smtClean="0"/>
              <a:t>grossly disorganized or catatonic behavior*</a:t>
            </a:r>
          </a:p>
          <a:p>
            <a:pPr lvl="1" eaLnBrk="1" hangingPunct="1"/>
            <a:r>
              <a:rPr lang="en-US" smtClean="0"/>
              <a:t>negative symptoms (affect flattening, alogia, avolition, apathy)</a:t>
            </a:r>
          </a:p>
          <a:p>
            <a:pPr eaLnBrk="1" hangingPunct="1"/>
            <a:endParaRPr lang="en-US" smtClean="0"/>
          </a:p>
        </p:txBody>
      </p:sp>
      <p:sp>
        <p:nvSpPr>
          <p:cNvPr id="4" name="Footer Placeholder 3"/>
          <p:cNvSpPr>
            <a:spLocks noGrp="1"/>
          </p:cNvSpPr>
          <p:nvPr>
            <p:ph type="ftr" sz="quarter" idx="11"/>
          </p:nvPr>
        </p:nvSpPr>
        <p:spPr/>
        <p:txBody>
          <a:bodyPr/>
          <a:lstStyle/>
          <a:p>
            <a:pPr>
              <a:defRPr/>
            </a:pPr>
            <a:r>
              <a:rPr lang="en-US" dirty="0" smtClean="0"/>
              <a:t>*denotes positive symptoms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Schizophrenia</a:t>
            </a:r>
          </a:p>
        </p:txBody>
      </p:sp>
      <p:sp>
        <p:nvSpPr>
          <p:cNvPr id="31747" name="Content Placeholder 2"/>
          <p:cNvSpPr>
            <a:spLocks noGrp="1"/>
          </p:cNvSpPr>
          <p:nvPr>
            <p:ph idx="1"/>
          </p:nvPr>
        </p:nvSpPr>
        <p:spPr/>
        <p:txBody>
          <a:bodyPr/>
          <a:lstStyle/>
          <a:p>
            <a:pPr eaLnBrk="1" hangingPunct="1"/>
            <a:r>
              <a:rPr lang="en-US" smtClean="0">
                <a:latin typeface="Times New Roman" charset="0"/>
              </a:rPr>
              <a:t>Only one criteria needed if delusions bizarre or hallucinations consist of a voice keeping a running commentary or two voices talking to each other</a:t>
            </a:r>
          </a:p>
          <a:p>
            <a:pPr eaLnBrk="1" hangingPunct="1"/>
            <a:r>
              <a:rPr lang="en-US" smtClean="0"/>
              <a:t>Must cause significant social/occupational dysfunction</a:t>
            </a:r>
          </a:p>
          <a:p>
            <a:pPr eaLnBrk="1" hangingPunct="1"/>
            <a:r>
              <a:rPr lang="en-US" smtClean="0"/>
              <a:t>Continuous signs of disturbance for 6 months </a:t>
            </a:r>
          </a:p>
          <a:p>
            <a:pPr eaLnBrk="1" hangingPunct="1"/>
            <a:r>
              <a:rPr lang="en-US" smtClean="0"/>
              <a:t>&lt; 6 months =  schizophreniform</a:t>
            </a:r>
          </a:p>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Schizophrenia subtypes</a:t>
            </a:r>
          </a:p>
        </p:txBody>
      </p:sp>
      <p:sp>
        <p:nvSpPr>
          <p:cNvPr id="32771" name="Content Placeholder 2"/>
          <p:cNvSpPr>
            <a:spLocks noGrp="1"/>
          </p:cNvSpPr>
          <p:nvPr>
            <p:ph idx="1"/>
          </p:nvPr>
        </p:nvSpPr>
        <p:spPr/>
        <p:txBody>
          <a:bodyPr/>
          <a:lstStyle/>
          <a:p>
            <a:pPr eaLnBrk="1" hangingPunct="1"/>
            <a:r>
              <a:rPr lang="en-US" sz="2400" smtClean="0"/>
              <a:t>Paranoid: preoccupation with one or more delusions or frequent auditory hallucinations</a:t>
            </a:r>
          </a:p>
          <a:p>
            <a:pPr eaLnBrk="1" hangingPunct="1"/>
            <a:r>
              <a:rPr lang="en-US" sz="2400" smtClean="0"/>
              <a:t>Disorganized: disorganized speech, behavior and flat or inappropriate affect are all present</a:t>
            </a:r>
          </a:p>
          <a:p>
            <a:pPr eaLnBrk="1" hangingPunct="1"/>
            <a:r>
              <a:rPr lang="en-US" sz="2400" smtClean="0"/>
              <a:t>Catatonic: motoric immobility or excessive activity, extreme negativism, peculiar movements, echolalia or echopraxia</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Epidemiology</a:t>
            </a:r>
          </a:p>
        </p:txBody>
      </p:sp>
      <p:sp>
        <p:nvSpPr>
          <p:cNvPr id="33795" name="Content Placeholder 2"/>
          <p:cNvSpPr>
            <a:spLocks noGrp="1"/>
          </p:cNvSpPr>
          <p:nvPr>
            <p:ph idx="1"/>
          </p:nvPr>
        </p:nvSpPr>
        <p:spPr/>
        <p:txBody>
          <a:bodyPr/>
          <a:lstStyle/>
          <a:p>
            <a:pPr eaLnBrk="1" hangingPunct="1"/>
            <a:r>
              <a:rPr lang="en-US" sz="2400" smtClean="0"/>
              <a:t>It affects 1-2% of the population</a:t>
            </a:r>
          </a:p>
          <a:p>
            <a:pPr eaLnBrk="1" hangingPunct="1"/>
            <a:r>
              <a:rPr lang="en-US" sz="2400" smtClean="0"/>
              <a:t>Onset symptoms in males peaks 17-27 yrs</a:t>
            </a:r>
          </a:p>
          <a:p>
            <a:pPr eaLnBrk="1" hangingPunct="1"/>
            <a:r>
              <a:rPr lang="en-US" sz="2400" smtClean="0"/>
              <a:t>Onset symptoms in females: 17-37 yrs</a:t>
            </a:r>
          </a:p>
          <a:p>
            <a:pPr eaLnBrk="1" hangingPunct="1"/>
            <a:r>
              <a:rPr lang="en-US" sz="2400" smtClean="0"/>
              <a:t>Only 10% new cases have onset after 45 years </a:t>
            </a:r>
          </a:p>
          <a:p>
            <a:pPr eaLnBrk="1" hangingPunct="1"/>
            <a:r>
              <a:rPr lang="en-US" sz="2400" smtClean="0"/>
              <a:t>Presence of proband with schizophrenia significantly increases the prevalence of schizoid and schizotypal personality disorders, schizoaffective disorder and delusional disorder</a:t>
            </a:r>
          </a:p>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57200" y="704850"/>
            <a:ext cx="8229600" cy="1143000"/>
          </a:xfrm>
        </p:spPr>
        <p:txBody>
          <a:bodyPr/>
          <a:lstStyle/>
          <a:p>
            <a:pPr eaLnBrk="1" hangingPunct="1"/>
            <a:r>
              <a:rPr lang="en-US" smtClean="0"/>
              <a:t>Etiology</a:t>
            </a:r>
          </a:p>
        </p:txBody>
      </p:sp>
      <p:sp>
        <p:nvSpPr>
          <p:cNvPr id="6" name="Content Placeholder 5"/>
          <p:cNvSpPr>
            <a:spLocks noGrp="1"/>
          </p:cNvSpPr>
          <p:nvPr>
            <p:ph sz="half" idx="2"/>
          </p:nvPr>
        </p:nvSpPr>
        <p:spPr>
          <a:xfrm>
            <a:off x="4648200" y="1920875"/>
            <a:ext cx="4038600" cy="4433888"/>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Studies of monozygotic twins suggest approximately 50% schizophrenia risk genetic as there is 40-50% concordance</a:t>
            </a:r>
          </a:p>
          <a:p>
            <a:pPr marL="274320" indent="-274320" eaLnBrk="1" fontAlgn="auto" hangingPunct="1">
              <a:spcAft>
                <a:spcPts val="0"/>
              </a:spcAft>
              <a:buClr>
                <a:schemeClr val="accent3"/>
              </a:buClr>
              <a:buFont typeface="Wingdings 2"/>
              <a:buChar char=""/>
              <a:defRPr/>
            </a:pPr>
            <a:r>
              <a:rPr lang="en-US" dirty="0" smtClean="0"/>
              <a:t>Estimated: the other 50% due to as of yet unidentified environmental factors including </a:t>
            </a:r>
            <a:r>
              <a:rPr lang="en-US" i="1" dirty="0" smtClean="0"/>
              <a:t>in </a:t>
            </a:r>
            <a:r>
              <a:rPr lang="en-US" i="1" dirty="0" err="1" smtClean="0"/>
              <a:t>utero</a:t>
            </a:r>
            <a:r>
              <a:rPr lang="en-US" dirty="0" smtClean="0"/>
              <a:t> exposure</a:t>
            </a:r>
          </a:p>
          <a:p>
            <a:pPr marL="274320" indent="-274320" eaLnBrk="1" fontAlgn="auto" hangingPunct="1">
              <a:spcAft>
                <a:spcPts val="0"/>
              </a:spcAft>
              <a:buClr>
                <a:schemeClr val="accent3"/>
              </a:buClr>
              <a:buFont typeface="Wingdings 2"/>
              <a:buChar char=""/>
              <a:defRPr/>
            </a:pPr>
            <a:endParaRPr lang="en-US" dirty="0"/>
          </a:p>
        </p:txBody>
      </p:sp>
      <p:pic>
        <p:nvPicPr>
          <p:cNvPr id="34820" name="Picture 5" descr="C:\Users\Heidi\AppData\Local\Microsoft\Windows\Temporary Internet Files\Content.IE5\A1QMWTU8\MP900422283[1].jpg"/>
          <p:cNvPicPr>
            <a:picLocks noGrp="1" noChangeAspect="1" noChangeArrowheads="1"/>
          </p:cNvPicPr>
          <p:nvPr>
            <p:ph sz="half" idx="1"/>
          </p:nvPr>
        </p:nvPicPr>
        <p:blipFill>
          <a:blip r:embed="rId2" cstate="print"/>
          <a:srcRect/>
          <a:stretch>
            <a:fillRect/>
          </a:stretch>
        </p:blipFill>
        <p:spPr>
          <a:xfrm>
            <a:off x="457200" y="2803525"/>
            <a:ext cx="4038600" cy="2668588"/>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Pathophysiology</a:t>
            </a:r>
          </a:p>
        </p:txBody>
      </p:sp>
      <p:sp>
        <p:nvSpPr>
          <p:cNvPr id="35843" name="Content Placeholder 2"/>
          <p:cNvSpPr>
            <a:spLocks noGrp="1"/>
          </p:cNvSpPr>
          <p:nvPr>
            <p:ph idx="1"/>
          </p:nvPr>
        </p:nvSpPr>
        <p:spPr/>
        <p:txBody>
          <a:bodyPr/>
          <a:lstStyle/>
          <a:p>
            <a:pPr eaLnBrk="1" hangingPunct="1"/>
            <a:r>
              <a:rPr lang="en-US" smtClean="0"/>
              <a:t>Possibly due to aberrant neuro-developmental  processes such as increase in normal age-associated pruning frontoparietal synapses that occur in adolescence and young adulthood</a:t>
            </a:r>
          </a:p>
          <a:p>
            <a:pPr eaLnBrk="1" hangingPunct="1"/>
            <a:r>
              <a:rPr lang="en-US" smtClean="0"/>
              <a:t>Excessive activity in mesocortical and mesolimbic dopamine pathways</a:t>
            </a:r>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Schizophrenia and addiction</a:t>
            </a:r>
          </a:p>
        </p:txBody>
      </p:sp>
      <p:sp>
        <p:nvSpPr>
          <p:cNvPr id="36867" name="Content Placeholder 2"/>
          <p:cNvSpPr>
            <a:spLocks noGrp="1"/>
          </p:cNvSpPr>
          <p:nvPr>
            <p:ph idx="1"/>
          </p:nvPr>
        </p:nvSpPr>
        <p:spPr/>
        <p:txBody>
          <a:bodyPr/>
          <a:lstStyle/>
          <a:p>
            <a:pPr eaLnBrk="1" hangingPunct="1"/>
            <a:r>
              <a:rPr lang="en-US" smtClean="0"/>
              <a:t>47 percent have met criteria for some form of a drug/ETOH abuse/addiction. </a:t>
            </a:r>
          </a:p>
          <a:p>
            <a:pPr eaLnBrk="1" hangingPunct="1"/>
            <a:r>
              <a:rPr lang="en-US" smtClean="0"/>
              <a:t>The odds of having an alcohol or drug use disorder are 4.6 times greater for people with schizophrenia than the odds are for the rest of the population: the odds for alcohol use disorders are over three times higher, and the odds for other drug use disorders are six times higher</a:t>
            </a:r>
          </a:p>
        </p:txBody>
      </p:sp>
      <p:sp>
        <p:nvSpPr>
          <p:cNvPr id="4" name="Footer Placeholder 3"/>
          <p:cNvSpPr>
            <a:spLocks noGrp="1"/>
          </p:cNvSpPr>
          <p:nvPr>
            <p:ph type="ftr" sz="quarter" idx="11"/>
          </p:nvPr>
        </p:nvSpPr>
        <p:spPr>
          <a:xfrm>
            <a:off x="762000" y="6356350"/>
            <a:ext cx="7543800" cy="365125"/>
          </a:xfrm>
        </p:spPr>
        <p:txBody>
          <a:bodyPr/>
          <a:lstStyle/>
          <a:p>
            <a:pPr>
              <a:defRPr/>
            </a:pPr>
            <a:r>
              <a:rPr lang="en-US" dirty="0" err="1" smtClean="0"/>
              <a:t>Regier</a:t>
            </a:r>
            <a:r>
              <a:rPr lang="en-US" dirty="0" smtClean="0"/>
              <a:t> et al.</a:t>
            </a:r>
            <a:r>
              <a:rPr lang="en-US" b="1" dirty="0" smtClean="0"/>
              <a:t> </a:t>
            </a:r>
            <a:r>
              <a:rPr lang="en-US" b="1" dirty="0" err="1" smtClean="0"/>
              <a:t>Comorbidity</a:t>
            </a:r>
            <a:r>
              <a:rPr lang="en-US" b="1" dirty="0" smtClean="0"/>
              <a:t> of mental disorders with alcohol and other drug abuse. Results from the Epidemiologic Catchment Area (ECA) Study.</a:t>
            </a:r>
            <a:r>
              <a:rPr lang="pt-BR" dirty="0" smtClean="0">
                <a:hlinkClick r:id="rId2" action="ppaction://hlinkfile" tooltip="JAMA : the journal of the American Medical Association."/>
              </a:rPr>
              <a:t> JAMA.</a:t>
            </a:r>
            <a:r>
              <a:rPr lang="pt-BR" dirty="0" smtClean="0"/>
              <a:t> 1990 Nov 21;264(19):2511-8.</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Schizophrenia illness course</a:t>
            </a:r>
          </a:p>
        </p:txBody>
      </p:sp>
      <p:sp>
        <p:nvSpPr>
          <p:cNvPr id="37891" name="Content Placeholder 2"/>
          <p:cNvSpPr>
            <a:spLocks noGrp="1"/>
          </p:cNvSpPr>
          <p:nvPr>
            <p:ph idx="1"/>
          </p:nvPr>
        </p:nvSpPr>
        <p:spPr/>
        <p:txBody>
          <a:bodyPr/>
          <a:lstStyle/>
          <a:p>
            <a:pPr eaLnBrk="1" hangingPunct="1"/>
            <a:r>
              <a:rPr lang="en-US" smtClean="0"/>
              <a:t>Negative symptoms thought to be more debilitating in regards to social and occupational impairment</a:t>
            </a:r>
          </a:p>
          <a:p>
            <a:pPr eaLnBrk="1" hangingPunct="1"/>
            <a:r>
              <a:rPr lang="en-US" smtClean="0"/>
              <a:t>&gt;90% of pts do not return to pre-illness level of social and vocational functioning</a:t>
            </a:r>
          </a:p>
          <a:p>
            <a:pPr eaLnBrk="1" hangingPunct="1"/>
            <a:r>
              <a:rPr lang="en-US" smtClean="0"/>
              <a:t>10% die by suicide</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Schizophrenia illness course</a:t>
            </a:r>
          </a:p>
        </p:txBody>
      </p:sp>
      <p:sp>
        <p:nvSpPr>
          <p:cNvPr id="38915" name="Content Placeholder 2"/>
          <p:cNvSpPr>
            <a:spLocks noGrp="1"/>
          </p:cNvSpPr>
          <p:nvPr>
            <p:ph idx="1"/>
          </p:nvPr>
        </p:nvSpPr>
        <p:spPr/>
        <p:txBody>
          <a:bodyPr/>
          <a:lstStyle/>
          <a:p>
            <a:pPr eaLnBrk="1" hangingPunct="1">
              <a:lnSpc>
                <a:spcPct val="80000"/>
              </a:lnSpc>
            </a:pPr>
            <a:r>
              <a:rPr lang="en-US" sz="2400" smtClean="0"/>
              <a:t>Generally marked by chronic course with superimposed episodes of symptom exacerbation</a:t>
            </a:r>
          </a:p>
          <a:p>
            <a:pPr eaLnBrk="1" hangingPunct="1">
              <a:lnSpc>
                <a:spcPct val="80000"/>
              </a:lnSpc>
            </a:pPr>
            <a:r>
              <a:rPr lang="en-US" sz="2400" smtClean="0"/>
              <a:t>1/3 have severe symptoms &amp; social/vocational impairment and repeated hospitalizations</a:t>
            </a:r>
          </a:p>
          <a:p>
            <a:pPr eaLnBrk="1" hangingPunct="1">
              <a:lnSpc>
                <a:spcPct val="80000"/>
              </a:lnSpc>
            </a:pPr>
            <a:r>
              <a:rPr lang="en-US" sz="2400" smtClean="0"/>
              <a:t>1/3 have moderate symptoms &amp; social/vocational impairment and occasional hospitalizations</a:t>
            </a:r>
          </a:p>
          <a:p>
            <a:pPr eaLnBrk="1" hangingPunct="1">
              <a:lnSpc>
                <a:spcPct val="80000"/>
              </a:lnSpc>
            </a:pPr>
            <a:r>
              <a:rPr lang="en-US" sz="2400" smtClean="0"/>
              <a:t>1/3 have no further hospitalizations but typically have residual symptoms, chronic interpersonal difficulties and most cannot maintain employment</a:t>
            </a:r>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GB" smtClean="0">
                <a:cs typeface="+mj-cs"/>
              </a:rPr>
              <a:t>Mental State Examination</a:t>
            </a:r>
          </a:p>
        </p:txBody>
      </p:sp>
      <p:sp>
        <p:nvSpPr>
          <p:cNvPr id="14339" name="Rectangle 3"/>
          <p:cNvSpPr>
            <a:spLocks noGrp="1" noChangeArrowheads="1"/>
          </p:cNvSpPr>
          <p:nvPr>
            <p:ph type="body" idx="1"/>
          </p:nvPr>
        </p:nvSpPr>
        <p:spPr/>
        <p:txBody>
          <a:bodyPr/>
          <a:lstStyle/>
          <a:p>
            <a:pPr eaLnBrk="1" hangingPunct="1">
              <a:defRPr/>
            </a:pPr>
            <a:r>
              <a:rPr lang="en-GB" smtClean="0">
                <a:cs typeface="+mn-cs"/>
              </a:rPr>
              <a:t>Mood</a:t>
            </a:r>
          </a:p>
          <a:p>
            <a:pPr lvl="1" eaLnBrk="1" hangingPunct="1">
              <a:defRPr/>
            </a:pPr>
            <a:r>
              <a:rPr lang="en-GB" smtClean="0"/>
              <a:t>Depressed or elevated</a:t>
            </a:r>
          </a:p>
          <a:p>
            <a:pPr eaLnBrk="1" hangingPunct="1">
              <a:defRPr/>
            </a:pPr>
            <a:r>
              <a:rPr lang="en-GB" smtClean="0">
                <a:cs typeface="+mn-cs"/>
              </a:rPr>
              <a:t>Affect</a:t>
            </a:r>
          </a:p>
          <a:p>
            <a:pPr lvl="1" eaLnBrk="1" hangingPunct="1">
              <a:defRPr/>
            </a:pPr>
            <a:r>
              <a:rPr lang="en-GB" smtClean="0"/>
              <a:t>Normal or flat</a:t>
            </a:r>
          </a:p>
          <a:p>
            <a:pPr eaLnBrk="1" hangingPunct="1">
              <a:defRPr/>
            </a:pPr>
            <a:r>
              <a:rPr lang="en-GB" smtClean="0">
                <a:cs typeface="+mn-cs"/>
              </a:rPr>
              <a:t>Asses suicidal risk</a:t>
            </a:r>
          </a:p>
          <a:p>
            <a:pPr eaLnBrk="1" hangingPunct="1">
              <a:defRPr/>
            </a:pPr>
            <a:r>
              <a:rPr lang="en-GB" smtClean="0">
                <a:cs typeface="+mn-cs"/>
              </a:rPr>
              <a:t>Cognitive impairment</a:t>
            </a:r>
          </a:p>
          <a:p>
            <a:pPr lvl="1" eaLnBrk="1" hangingPunct="1">
              <a:defRPr/>
            </a:pPr>
            <a:r>
              <a:rPr lang="en-GB" smtClean="0"/>
              <a:t>Grossly abnormal indicates learning disability or organic disorder</a:t>
            </a:r>
          </a:p>
        </p:txBody>
      </p:sp>
    </p:spTree>
    <p:extLst>
      <p:ext uri="{BB962C8B-B14F-4D97-AF65-F5344CB8AC3E}">
        <p14:creationId xmlns:p14="http://schemas.microsoft.com/office/powerpoint/2010/main" val="31288197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GB" smtClean="0">
                <a:cs typeface="+mj-cs"/>
              </a:rPr>
              <a:t>Terminology</a:t>
            </a:r>
          </a:p>
        </p:txBody>
      </p:sp>
      <p:sp>
        <p:nvSpPr>
          <p:cNvPr id="20483" name="Rectangle 3"/>
          <p:cNvSpPr>
            <a:spLocks noGrp="1" noChangeArrowheads="1"/>
          </p:cNvSpPr>
          <p:nvPr>
            <p:ph type="body" idx="1"/>
          </p:nvPr>
        </p:nvSpPr>
        <p:spPr/>
        <p:txBody>
          <a:bodyPr/>
          <a:lstStyle/>
          <a:p>
            <a:pPr eaLnBrk="1" hangingPunct="1">
              <a:lnSpc>
                <a:spcPct val="90000"/>
              </a:lnSpc>
              <a:defRPr/>
            </a:pPr>
            <a:r>
              <a:rPr lang="en-GB" sz="2800" smtClean="0">
                <a:cs typeface="+mn-cs"/>
              </a:rPr>
              <a:t>Psychosis</a:t>
            </a:r>
          </a:p>
          <a:p>
            <a:pPr lvl="1" eaLnBrk="1" hangingPunct="1">
              <a:lnSpc>
                <a:spcPct val="90000"/>
              </a:lnSpc>
              <a:defRPr/>
            </a:pPr>
            <a:r>
              <a:rPr lang="en-GB" sz="2400" smtClean="0"/>
              <a:t>disorder of thinking and perception where typically patients do not ascribe their symptoms to a mental disorder</a:t>
            </a:r>
          </a:p>
          <a:p>
            <a:pPr eaLnBrk="1" hangingPunct="1">
              <a:lnSpc>
                <a:spcPct val="90000"/>
              </a:lnSpc>
              <a:defRPr/>
            </a:pPr>
            <a:r>
              <a:rPr lang="en-GB" sz="2800" smtClean="0">
                <a:cs typeface="+mn-cs"/>
              </a:rPr>
              <a:t>Positive symptoms</a:t>
            </a:r>
          </a:p>
          <a:p>
            <a:pPr lvl="1" eaLnBrk="1" hangingPunct="1">
              <a:lnSpc>
                <a:spcPct val="90000"/>
              </a:lnSpc>
              <a:defRPr/>
            </a:pPr>
            <a:r>
              <a:rPr lang="en-GB" sz="2400" smtClean="0"/>
              <a:t>Delusions, hallucinations, thought disorder</a:t>
            </a:r>
          </a:p>
          <a:p>
            <a:pPr eaLnBrk="1" hangingPunct="1">
              <a:lnSpc>
                <a:spcPct val="90000"/>
              </a:lnSpc>
              <a:defRPr/>
            </a:pPr>
            <a:r>
              <a:rPr lang="en-GB" sz="2800" smtClean="0">
                <a:cs typeface="+mn-cs"/>
              </a:rPr>
              <a:t>Negative symptoms</a:t>
            </a:r>
          </a:p>
          <a:p>
            <a:pPr lvl="1" eaLnBrk="1" hangingPunct="1">
              <a:lnSpc>
                <a:spcPct val="90000"/>
              </a:lnSpc>
              <a:defRPr/>
            </a:pPr>
            <a:r>
              <a:rPr lang="en-GB" sz="2400" smtClean="0"/>
              <a:t>A deficit state – what is not there</a:t>
            </a:r>
          </a:p>
          <a:p>
            <a:pPr eaLnBrk="1" hangingPunct="1">
              <a:lnSpc>
                <a:spcPct val="90000"/>
              </a:lnSpc>
              <a:defRPr/>
            </a:pPr>
            <a:r>
              <a:rPr lang="en-GB" sz="2800" smtClean="0">
                <a:cs typeface="+mn-cs"/>
              </a:rPr>
              <a:t>Delusion</a:t>
            </a:r>
          </a:p>
          <a:p>
            <a:pPr lvl="1" eaLnBrk="1" hangingPunct="1">
              <a:lnSpc>
                <a:spcPct val="90000"/>
              </a:lnSpc>
              <a:defRPr/>
            </a:pPr>
            <a:r>
              <a:rPr lang="en-GB" sz="2400" smtClean="0"/>
              <a:t>False unshakeable belief out of keeping with the patients cultural educational and social background</a:t>
            </a:r>
          </a:p>
        </p:txBody>
      </p:sp>
    </p:spTree>
    <p:extLst>
      <p:ext uri="{BB962C8B-B14F-4D97-AF65-F5344CB8AC3E}">
        <p14:creationId xmlns:p14="http://schemas.microsoft.com/office/powerpoint/2010/main" val="17168559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704850"/>
            <a:ext cx="8229600" cy="819150"/>
          </a:xfrm>
        </p:spPr>
        <p:txBody>
          <a:bodyPr/>
          <a:lstStyle/>
          <a:p>
            <a:pPr eaLnBrk="1" hangingPunct="1"/>
            <a:r>
              <a:rPr lang="en-US" smtClean="0"/>
              <a:t>Mental status exam</a:t>
            </a:r>
          </a:p>
        </p:txBody>
      </p:sp>
      <p:sp>
        <p:nvSpPr>
          <p:cNvPr id="46083" name="Content Placeholder 2"/>
          <p:cNvSpPr>
            <a:spLocks noGrp="1"/>
          </p:cNvSpPr>
          <p:nvPr>
            <p:ph idx="1"/>
          </p:nvPr>
        </p:nvSpPr>
        <p:spPr>
          <a:xfrm>
            <a:off x="457200" y="1600200"/>
            <a:ext cx="8229600" cy="50292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400" smtClean="0"/>
              <a:t>Appearance: disheveled, anxious</a:t>
            </a:r>
          </a:p>
          <a:p>
            <a:pPr marL="274320" indent="-274320" eaLnBrk="1" fontAlgn="auto" hangingPunct="1">
              <a:spcAft>
                <a:spcPts val="0"/>
              </a:spcAft>
              <a:buClr>
                <a:schemeClr val="accent3"/>
              </a:buClr>
              <a:buFont typeface="Wingdings 2"/>
              <a:buChar char=""/>
              <a:defRPr/>
            </a:pPr>
            <a:r>
              <a:rPr lang="en-US" sz="2400" smtClean="0"/>
              <a:t>Behavior: mild PMR, poor eye contact</a:t>
            </a:r>
          </a:p>
          <a:p>
            <a:pPr marL="274320" indent="-274320" eaLnBrk="1" fontAlgn="auto" hangingPunct="1">
              <a:spcAft>
                <a:spcPts val="0"/>
              </a:spcAft>
              <a:buClr>
                <a:schemeClr val="accent3"/>
              </a:buClr>
              <a:buFont typeface="Wingdings 2"/>
              <a:buChar char=""/>
              <a:defRPr/>
            </a:pPr>
            <a:r>
              <a:rPr lang="en-US" sz="2400" smtClean="0"/>
              <a:t>Speech: soft, constricted prosody</a:t>
            </a:r>
          </a:p>
          <a:p>
            <a:pPr marL="274320" indent="-274320" eaLnBrk="1" fontAlgn="auto" hangingPunct="1">
              <a:spcAft>
                <a:spcPts val="0"/>
              </a:spcAft>
              <a:buClr>
                <a:schemeClr val="accent3"/>
              </a:buClr>
              <a:buFont typeface="Wingdings 2"/>
              <a:buChar char=""/>
              <a:defRPr/>
            </a:pPr>
            <a:r>
              <a:rPr lang="en-US" sz="2400" smtClean="0"/>
              <a:t>Mood: “beyond terrible”</a:t>
            </a:r>
          </a:p>
          <a:p>
            <a:pPr marL="274320" indent="-274320" eaLnBrk="1" fontAlgn="auto" hangingPunct="1">
              <a:spcAft>
                <a:spcPts val="0"/>
              </a:spcAft>
              <a:buClr>
                <a:schemeClr val="accent3"/>
              </a:buClr>
              <a:buFont typeface="Wingdings 2"/>
              <a:buChar char=""/>
              <a:defRPr/>
            </a:pPr>
            <a:r>
              <a:rPr lang="en-US" sz="2400" smtClean="0"/>
              <a:t>Affect: mood congruent, depressed</a:t>
            </a:r>
          </a:p>
          <a:p>
            <a:pPr marL="274320" indent="-274320" eaLnBrk="1" fontAlgn="auto" hangingPunct="1">
              <a:spcAft>
                <a:spcPts val="0"/>
              </a:spcAft>
              <a:buClr>
                <a:schemeClr val="accent3"/>
              </a:buClr>
              <a:buFont typeface="Wingdings 2"/>
              <a:buChar char=""/>
              <a:defRPr/>
            </a:pPr>
            <a:r>
              <a:rPr lang="en-US" sz="2400" smtClean="0"/>
              <a:t>Thought process: perseverative on belief she must go to jail because of perceived wrong doing</a:t>
            </a:r>
          </a:p>
          <a:p>
            <a:pPr marL="274320" indent="-274320" eaLnBrk="1" fontAlgn="auto" hangingPunct="1">
              <a:spcAft>
                <a:spcPts val="0"/>
              </a:spcAft>
              <a:buClr>
                <a:schemeClr val="accent3"/>
              </a:buClr>
              <a:buFont typeface="Wingdings 2"/>
              <a:buChar char=""/>
              <a:defRPr/>
            </a:pPr>
            <a:r>
              <a:rPr lang="en-US" sz="2400" smtClean="0"/>
              <a:t>Thought content: +delusions she has harmed someone, +paranoia, -AH, passive SI stating she deserves to die without plan, -HI, -TI, -TB, -IOR</a:t>
            </a:r>
          </a:p>
          <a:p>
            <a:pPr marL="274320" indent="-274320" eaLnBrk="1" fontAlgn="auto" hangingPunct="1">
              <a:spcAft>
                <a:spcPts val="0"/>
              </a:spcAft>
              <a:buClr>
                <a:schemeClr val="accent3"/>
              </a:buClr>
              <a:buFont typeface="Wingdings 2"/>
              <a:buChar char=""/>
              <a:defRPr/>
            </a:pPr>
            <a:r>
              <a:rPr lang="en-US" sz="2400" smtClean="0"/>
              <a:t>Cognition: fully oriented</a:t>
            </a:r>
          </a:p>
          <a:p>
            <a:pPr marL="274320" indent="-274320" eaLnBrk="1" fontAlgn="auto" hangingPunct="1">
              <a:spcAft>
                <a:spcPts val="0"/>
              </a:spcAft>
              <a:buClr>
                <a:schemeClr val="accent3"/>
              </a:buClr>
              <a:buFont typeface="Wingdings 2"/>
              <a:buChar char=""/>
              <a:defRPr/>
            </a:pPr>
            <a:r>
              <a:rPr lang="en-US" sz="2400" smtClean="0"/>
              <a:t>Insight/judgement: poor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GB" smtClean="0">
                <a:cs typeface="+mj-cs"/>
              </a:rPr>
              <a:t>Mental state examination</a:t>
            </a:r>
          </a:p>
        </p:txBody>
      </p:sp>
      <p:sp>
        <p:nvSpPr>
          <p:cNvPr id="13315" name="Rectangle 3"/>
          <p:cNvSpPr>
            <a:spLocks noGrp="1" noChangeArrowheads="1"/>
          </p:cNvSpPr>
          <p:nvPr>
            <p:ph type="body" idx="1"/>
          </p:nvPr>
        </p:nvSpPr>
        <p:spPr/>
        <p:txBody>
          <a:bodyPr/>
          <a:lstStyle/>
          <a:p>
            <a:pPr eaLnBrk="1" hangingPunct="1">
              <a:defRPr/>
            </a:pPr>
            <a:r>
              <a:rPr lang="en-GB" sz="2800" smtClean="0">
                <a:cs typeface="+mn-cs"/>
              </a:rPr>
              <a:t>General behaviour</a:t>
            </a:r>
          </a:p>
          <a:p>
            <a:pPr lvl="1" eaLnBrk="1" hangingPunct="1">
              <a:defRPr/>
            </a:pPr>
            <a:r>
              <a:rPr lang="en-GB" smtClean="0"/>
              <a:t>Disorganised speech indicates thought disorder</a:t>
            </a:r>
          </a:p>
          <a:p>
            <a:pPr lvl="1" eaLnBrk="1" hangingPunct="1">
              <a:defRPr/>
            </a:pPr>
            <a:r>
              <a:rPr lang="en-GB" smtClean="0"/>
              <a:t>Stilted and difficult conversation occurs with negative symptoms</a:t>
            </a:r>
          </a:p>
          <a:p>
            <a:pPr lvl="1" eaLnBrk="1" hangingPunct="1">
              <a:defRPr/>
            </a:pPr>
            <a:r>
              <a:rPr lang="en-GB" smtClean="0"/>
              <a:t>New words – neologisms best written down</a:t>
            </a:r>
          </a:p>
          <a:p>
            <a:pPr lvl="1" eaLnBrk="1" hangingPunct="1">
              <a:defRPr/>
            </a:pPr>
            <a:r>
              <a:rPr lang="en-GB" smtClean="0"/>
              <a:t>Random changes in conversation</a:t>
            </a:r>
          </a:p>
          <a:p>
            <a:pPr lvl="1" eaLnBrk="1" hangingPunct="1">
              <a:defRPr/>
            </a:pPr>
            <a:r>
              <a:rPr lang="en-GB" smtClean="0"/>
              <a:t>Fast or pressured speech suggests mania</a:t>
            </a:r>
          </a:p>
          <a:p>
            <a:pPr lvl="1" eaLnBrk="1" hangingPunct="1">
              <a:defRPr/>
            </a:pPr>
            <a:endParaRPr lang="en-GB" smtClean="0"/>
          </a:p>
        </p:txBody>
      </p:sp>
    </p:spTree>
    <p:extLst>
      <p:ext uri="{BB962C8B-B14F-4D97-AF65-F5344CB8AC3E}">
        <p14:creationId xmlns:p14="http://schemas.microsoft.com/office/powerpoint/2010/main" val="12351476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Treatment</a:t>
            </a:r>
          </a:p>
        </p:txBody>
      </p:sp>
      <p:sp>
        <p:nvSpPr>
          <p:cNvPr id="40963" name="Content Placeholder 2"/>
          <p:cNvSpPr>
            <a:spLocks noGrp="1"/>
          </p:cNvSpPr>
          <p:nvPr>
            <p:ph idx="1"/>
          </p:nvPr>
        </p:nvSpPr>
        <p:spPr/>
        <p:txBody>
          <a:bodyPr/>
          <a:lstStyle/>
          <a:p>
            <a:pPr eaLnBrk="1" hangingPunct="1"/>
            <a:r>
              <a:rPr lang="en-US" sz="2400" smtClean="0"/>
              <a:t>Positive symptoms respond better than negative Antipsychotics are mainstay of treatment.</a:t>
            </a:r>
          </a:p>
          <a:p>
            <a:pPr eaLnBrk="1" hangingPunct="1"/>
            <a:r>
              <a:rPr lang="en-US" sz="2400" smtClean="0"/>
              <a:t>Atypical antipsychotics: used first to reduced risk of Tardive Dyskinesia (TD) but can have weight gain, metabolic syndrome including elevated lipids and type 2 diabetes</a:t>
            </a:r>
          </a:p>
          <a:p>
            <a:pPr eaLnBrk="1" hangingPunct="1"/>
            <a:r>
              <a:rPr lang="en-US" sz="2400" smtClean="0"/>
              <a:t>Risk of TD approximately 3-5% per year for typical antipsychotics. Highest in older women with affective disorders</a:t>
            </a:r>
          </a:p>
          <a:p>
            <a:pPr eaLnBrk="1" hangingPunct="1"/>
            <a:r>
              <a:rPr lang="en-US" sz="2400" smtClean="0"/>
              <a:t>Risk of dystonic reaction highest in young males</a:t>
            </a:r>
          </a:p>
          <a:p>
            <a:pPr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Schizoaffective disorder</a:t>
            </a:r>
          </a:p>
        </p:txBody>
      </p:sp>
      <p:sp>
        <p:nvSpPr>
          <p:cNvPr id="41987" name="Content Placeholder 2"/>
          <p:cNvSpPr>
            <a:spLocks noGrp="1"/>
          </p:cNvSpPr>
          <p:nvPr>
            <p:ph idx="1"/>
          </p:nvPr>
        </p:nvSpPr>
        <p:spPr/>
        <p:txBody>
          <a:bodyPr/>
          <a:lstStyle/>
          <a:p>
            <a:pPr eaLnBrk="1" hangingPunct="1"/>
            <a:r>
              <a:rPr lang="en-US" sz="2400" smtClean="0"/>
              <a:t>Uninterrupted period: either major depressive, episode or mixed episode while criterion for schizophrenia met</a:t>
            </a:r>
          </a:p>
          <a:p>
            <a:pPr eaLnBrk="1" hangingPunct="1"/>
            <a:r>
              <a:rPr lang="en-US" sz="2400" smtClean="0"/>
              <a:t>Periods where delusions or hallucinations present for &gt;2 weeks without prominent mood symptoms</a:t>
            </a:r>
          </a:p>
          <a:p>
            <a:pPr eaLnBrk="1" hangingPunct="1"/>
            <a:r>
              <a:rPr lang="en-US" sz="2400" smtClean="0"/>
              <a:t>Symptoms that meet criteria for a mood disorder are present for a substantial portion of the illness</a:t>
            </a:r>
          </a:p>
          <a:p>
            <a:pPr eaLnBrk="1" hangingPunct="1"/>
            <a:r>
              <a:rPr lang="en-US" sz="2400" smtClean="0"/>
              <a:t>Lifetime prevalence rates is 0.7%</a:t>
            </a:r>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Schizoaffective disorder treatment</a:t>
            </a:r>
            <a:endParaRPr lang="en-US" dirty="0"/>
          </a:p>
        </p:txBody>
      </p:sp>
      <p:sp>
        <p:nvSpPr>
          <p:cNvPr id="43011" name="Content Placeholder 2"/>
          <p:cNvSpPr>
            <a:spLocks noGrp="1"/>
          </p:cNvSpPr>
          <p:nvPr>
            <p:ph idx="1"/>
          </p:nvPr>
        </p:nvSpPr>
        <p:spPr/>
        <p:txBody>
          <a:bodyPr/>
          <a:lstStyle/>
          <a:p>
            <a:pPr eaLnBrk="1" hangingPunct="1"/>
            <a:r>
              <a:rPr lang="en-US" smtClean="0"/>
              <a:t>Antipsychotics are mainstay</a:t>
            </a:r>
          </a:p>
          <a:p>
            <a:pPr eaLnBrk="1" hangingPunct="1"/>
            <a:r>
              <a:rPr lang="en-US" smtClean="0"/>
              <a:t>If depressed type: add antidepressant</a:t>
            </a:r>
          </a:p>
          <a:p>
            <a:pPr eaLnBrk="1" hangingPunct="1"/>
            <a:r>
              <a:rPr lang="en-US" smtClean="0"/>
              <a:t>If Bipolar type: mood stabilizers as well</a:t>
            </a:r>
          </a:p>
          <a:p>
            <a:pPr eaLnBrk="1" hangingPunct="1"/>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normAutofit fontScale="90000"/>
          </a:bodyPr>
          <a:lstStyle/>
          <a:p>
            <a:pPr eaLnBrk="1" fontAlgn="auto" hangingPunct="1">
              <a:spcAft>
                <a:spcPts val="0"/>
              </a:spcAft>
              <a:defRPr/>
            </a:pPr>
            <a:r>
              <a:rPr lang="en-US" dirty="0" smtClean="0"/>
              <a:t>Substance induced psychotic disorder</a:t>
            </a:r>
          </a:p>
        </p:txBody>
      </p:sp>
      <p:sp>
        <p:nvSpPr>
          <p:cNvPr id="44035" name="Content Placeholder 5"/>
          <p:cNvSpPr>
            <a:spLocks noGrp="1"/>
          </p:cNvSpPr>
          <p:nvPr>
            <p:ph idx="1"/>
          </p:nvPr>
        </p:nvSpPr>
        <p:spPr/>
        <p:txBody>
          <a:bodyPr/>
          <a:lstStyle/>
          <a:p>
            <a:pPr eaLnBrk="1" hangingPunct="1"/>
            <a:r>
              <a:rPr lang="en-US" smtClean="0"/>
              <a:t>Substances associated with psychosis include:</a:t>
            </a:r>
          </a:p>
          <a:p>
            <a:pPr lvl="1" eaLnBrk="1" hangingPunct="1"/>
            <a:r>
              <a:rPr lang="en-US" smtClean="0"/>
              <a:t>Alcohol The lifetime prevalence was 0.5% </a:t>
            </a:r>
          </a:p>
          <a:p>
            <a:pPr lvl="1" eaLnBrk="1" hangingPunct="1"/>
            <a:r>
              <a:rPr lang="en-US" smtClean="0"/>
              <a:t>Cocaine</a:t>
            </a:r>
          </a:p>
          <a:p>
            <a:pPr lvl="1" eaLnBrk="1" hangingPunct="1"/>
            <a:r>
              <a:rPr lang="en-US" smtClean="0"/>
              <a:t>Amphetamines</a:t>
            </a:r>
          </a:p>
          <a:p>
            <a:pPr lvl="1" eaLnBrk="1" hangingPunct="1"/>
            <a:r>
              <a:rPr lang="en-US" smtClean="0"/>
              <a:t>Cannabis</a:t>
            </a:r>
          </a:p>
          <a:p>
            <a:pPr lvl="1" eaLnBrk="1" hangingPunct="1"/>
            <a:r>
              <a:rPr lang="en-US" smtClean="0"/>
              <a:t>LSD, PCP, NMDA, Ketamine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704850"/>
            <a:ext cx="8229600" cy="895350"/>
          </a:xfrm>
        </p:spPr>
        <p:txBody>
          <a:bodyPr/>
          <a:lstStyle/>
          <a:p>
            <a:pPr eaLnBrk="1" hangingPunct="1"/>
            <a:r>
              <a:rPr lang="en-US" smtClean="0"/>
              <a:t>                            </a:t>
            </a:r>
          </a:p>
        </p:txBody>
      </p:sp>
      <p:pic>
        <p:nvPicPr>
          <p:cNvPr id="45059" name="Picture 10" descr="C:\Users\Heidi\AppData\Local\Microsoft\Windows\Temporary Internet Files\Content.IE5\7JU01M0R\MP900422308[1].jpg"/>
          <p:cNvPicPr>
            <a:picLocks noGrp="1" noChangeAspect="1" noChangeArrowheads="1"/>
          </p:cNvPicPr>
          <p:nvPr>
            <p:ph sz="half" idx="2"/>
          </p:nvPr>
        </p:nvPicPr>
        <p:blipFill>
          <a:blip r:embed="rId2" cstate="print"/>
          <a:srcRect/>
          <a:stretch>
            <a:fillRect/>
          </a:stretch>
        </p:blipFill>
        <p:spPr>
          <a:xfrm>
            <a:off x="6629400" y="4267200"/>
            <a:ext cx="2057400" cy="2057400"/>
          </a:xfrm>
          <a:noFill/>
        </p:spPr>
      </p:pic>
      <p:pic>
        <p:nvPicPr>
          <p:cNvPr id="45060" name="Picture 9" descr="C:\Users\Heidi\AppData\Local\Microsoft\Windows\Temporary Internet Files\Content.IE5\H81JLFU6\MP900432806[1].jpg"/>
          <p:cNvPicPr>
            <a:picLocks noChangeAspect="1" noChangeArrowheads="1"/>
          </p:cNvPicPr>
          <p:nvPr/>
        </p:nvPicPr>
        <p:blipFill>
          <a:blip r:embed="rId3" cstate="print"/>
          <a:srcRect/>
          <a:stretch>
            <a:fillRect/>
          </a:stretch>
        </p:blipFill>
        <p:spPr bwMode="auto">
          <a:xfrm>
            <a:off x="5638800" y="1752600"/>
            <a:ext cx="1676400" cy="2322513"/>
          </a:xfrm>
          <a:prstGeom prst="rect">
            <a:avLst/>
          </a:prstGeom>
          <a:noFill/>
          <a:ln w="9525">
            <a:noFill/>
            <a:miter lim="800000"/>
            <a:headEnd/>
            <a:tailEnd/>
          </a:ln>
        </p:spPr>
      </p:pic>
      <p:pic>
        <p:nvPicPr>
          <p:cNvPr id="45061" name="Picture 14" descr="C:\Users\Heidi\AppData\Local\Microsoft\Windows\Temporary Internet Files\Content.IE5\A1QMWTU8\MP900337297[1].jpg"/>
          <p:cNvPicPr>
            <a:picLocks noChangeAspect="1" noChangeArrowheads="1"/>
          </p:cNvPicPr>
          <p:nvPr/>
        </p:nvPicPr>
        <p:blipFill>
          <a:blip r:embed="rId4" cstate="print"/>
          <a:srcRect/>
          <a:stretch>
            <a:fillRect/>
          </a:stretch>
        </p:blipFill>
        <p:spPr bwMode="auto">
          <a:xfrm>
            <a:off x="3352800" y="3886200"/>
            <a:ext cx="1905000" cy="2670175"/>
          </a:xfrm>
          <a:prstGeom prst="rect">
            <a:avLst/>
          </a:prstGeom>
          <a:noFill/>
          <a:ln w="9525">
            <a:noFill/>
            <a:miter lim="800000"/>
            <a:headEnd/>
            <a:tailEnd/>
          </a:ln>
        </p:spPr>
      </p:pic>
      <p:sp>
        <p:nvSpPr>
          <p:cNvPr id="8" name="Footer Placeholder 7"/>
          <p:cNvSpPr>
            <a:spLocks noGrp="1"/>
          </p:cNvSpPr>
          <p:nvPr>
            <p:ph type="ftr" sz="quarter" idx="11"/>
          </p:nvPr>
        </p:nvSpPr>
        <p:spPr>
          <a:xfrm>
            <a:off x="685800" y="838200"/>
            <a:ext cx="4572000" cy="1524000"/>
          </a:xfrm>
        </p:spPr>
        <p:txBody>
          <a:bodyPr/>
          <a:lstStyle/>
          <a:p>
            <a:pPr>
              <a:defRPr/>
            </a:pPr>
            <a:r>
              <a:rPr lang="en-US" sz="3600" dirty="0" smtClean="0"/>
              <a:t>Substance induced psychotic disorder</a:t>
            </a: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Substance-induced psychotic disorder (SIMD)</a:t>
            </a:r>
          </a:p>
        </p:txBody>
      </p:sp>
      <p:sp>
        <p:nvSpPr>
          <p:cNvPr id="46083" name="Content Placeholder 2"/>
          <p:cNvSpPr>
            <a:spLocks noGrp="1"/>
          </p:cNvSpPr>
          <p:nvPr>
            <p:ph idx="1"/>
          </p:nvPr>
        </p:nvSpPr>
        <p:spPr/>
        <p:txBody>
          <a:bodyPr/>
          <a:lstStyle/>
          <a:p>
            <a:pPr eaLnBrk="1" hangingPunct="1"/>
            <a:r>
              <a:rPr lang="en-US" sz="2800" smtClean="0"/>
              <a:t>A. Prominent hallucinations or delusions. </a:t>
            </a:r>
          </a:p>
          <a:p>
            <a:pPr eaLnBrk="1" hangingPunct="1"/>
            <a:r>
              <a:rPr lang="en-US" sz="2800" smtClean="0"/>
              <a:t>B. There is evidence from the history, physical examination, or laboratory findings of either (1) or (2):</a:t>
            </a:r>
          </a:p>
          <a:p>
            <a:pPr lvl="1" eaLnBrk="1" hangingPunct="1"/>
            <a:r>
              <a:rPr lang="en-US" smtClean="0"/>
              <a:t>(1) the symptoms in Criterion A developed during, or within a month of </a:t>
            </a:r>
            <a:r>
              <a:rPr lang="en-US" smtClean="0">
                <a:hlinkClick r:id="rId2" action="ppaction://hlinkfile"/>
              </a:rPr>
              <a:t>Substance Intoxication</a:t>
            </a:r>
            <a:r>
              <a:rPr lang="en-US" smtClean="0"/>
              <a:t> or </a:t>
            </a:r>
            <a:r>
              <a:rPr lang="en-US" smtClean="0">
                <a:hlinkClick r:id="rId3" action="ppaction://hlinkfile"/>
              </a:rPr>
              <a:t>Withdrawal</a:t>
            </a:r>
            <a:endParaRPr lang="en-US" smtClean="0"/>
          </a:p>
          <a:p>
            <a:pPr lvl="1" eaLnBrk="1" hangingPunct="1"/>
            <a:r>
              <a:rPr lang="en-US" smtClean="0"/>
              <a:t>(2) substance use is etiologically related to the disturbance</a:t>
            </a:r>
          </a:p>
          <a:p>
            <a:pPr lvl="1" eaLnBrk="1" hangingPunct="1">
              <a:buFont typeface="Wingdings 2" pitchFamily="18" charset="2"/>
              <a:buNone/>
            </a:pPr>
            <a:r>
              <a:rPr lang="en-US" smtClean="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914400"/>
            <a:ext cx="8229600" cy="5410200"/>
          </a:xfrm>
        </p:spPr>
        <p:txBody>
          <a:bodyPr/>
          <a:lstStyle/>
          <a:p>
            <a:pPr eaLnBrk="1" hangingPunct="1"/>
            <a:r>
              <a:rPr lang="en-US" sz="2800" smtClean="0"/>
              <a:t>The diagnosis cannot be made if the symptoms occurred before the substance or medication was ingested, or are more severe than could be reasonably caused by the amount of substance involved.</a:t>
            </a:r>
          </a:p>
          <a:p>
            <a:pPr eaLnBrk="1" hangingPunct="1"/>
            <a:r>
              <a:rPr lang="en-US" sz="2800" smtClean="0"/>
              <a:t> If the disorder persists for more than a month after the withdrawal of the substance, the diagnosis is less likely with the exception of methamphetamines.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n-US" smtClean="0"/>
              <a:t>Substances associated with inducing psychosis:</a:t>
            </a:r>
          </a:p>
        </p:txBody>
      </p:sp>
      <p:sp>
        <p:nvSpPr>
          <p:cNvPr id="48131" name="Content Placeholder 5"/>
          <p:cNvSpPr>
            <a:spLocks noGrp="1"/>
          </p:cNvSpPr>
          <p:nvPr>
            <p:ph idx="1"/>
          </p:nvPr>
        </p:nvSpPr>
        <p:spPr/>
        <p:txBody>
          <a:bodyPr/>
          <a:lstStyle/>
          <a:p>
            <a:pPr lvl="1" eaLnBrk="1" hangingPunct="1"/>
            <a:r>
              <a:rPr lang="en-US" smtClean="0"/>
              <a:t>Alcohol </a:t>
            </a:r>
          </a:p>
          <a:p>
            <a:pPr lvl="1" eaLnBrk="1" hangingPunct="1"/>
            <a:r>
              <a:rPr lang="en-US" smtClean="0"/>
              <a:t>Cocaine</a:t>
            </a:r>
          </a:p>
          <a:p>
            <a:pPr lvl="1" eaLnBrk="1" hangingPunct="1"/>
            <a:r>
              <a:rPr lang="en-US" smtClean="0"/>
              <a:t>Amphetamines</a:t>
            </a:r>
          </a:p>
          <a:p>
            <a:pPr lvl="1" eaLnBrk="1" hangingPunct="1"/>
            <a:r>
              <a:rPr lang="en-US" smtClean="0"/>
              <a:t>Cannabis</a:t>
            </a:r>
          </a:p>
          <a:p>
            <a:pPr lvl="1" eaLnBrk="1" hangingPunct="1"/>
            <a:r>
              <a:rPr lang="en-US" smtClean="0"/>
              <a:t>LSD, PCP</a:t>
            </a:r>
          </a:p>
          <a:p>
            <a:pPr lvl="1" eaLnBrk="1" hangingPunct="1"/>
            <a:r>
              <a:rPr lang="en-US" smtClean="0"/>
              <a:t>NMDA, Ketamine</a:t>
            </a:r>
          </a:p>
          <a:p>
            <a:pPr lvl="1" eaLnBrk="1" hangingPunct="1"/>
            <a:r>
              <a:rPr lang="en-US" smtClean="0"/>
              <a:t>Inhalants</a:t>
            </a:r>
          </a:p>
          <a:p>
            <a:pPr lvl="1" eaLnBrk="1" hangingPunct="1"/>
            <a:r>
              <a:rPr lang="en-US" smtClean="0"/>
              <a:t>Opiods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GB" smtClean="0">
                <a:cs typeface="+mj-cs"/>
              </a:rPr>
              <a:t>Terminology</a:t>
            </a:r>
          </a:p>
        </p:txBody>
      </p:sp>
      <p:sp>
        <p:nvSpPr>
          <p:cNvPr id="21507" name="Rectangle 3"/>
          <p:cNvSpPr>
            <a:spLocks noGrp="1" noChangeArrowheads="1"/>
          </p:cNvSpPr>
          <p:nvPr>
            <p:ph type="body" idx="1"/>
          </p:nvPr>
        </p:nvSpPr>
        <p:spPr/>
        <p:txBody>
          <a:bodyPr/>
          <a:lstStyle/>
          <a:p>
            <a:pPr eaLnBrk="1" hangingPunct="1">
              <a:buFont typeface="Wingdings" charset="0"/>
              <a:buNone/>
              <a:defRPr/>
            </a:pPr>
            <a:r>
              <a:rPr lang="en-GB" smtClean="0">
                <a:cs typeface="+mn-cs"/>
              </a:rPr>
              <a:t>Hallucination</a:t>
            </a:r>
          </a:p>
          <a:p>
            <a:pPr lvl="1" eaLnBrk="1" hangingPunct="1">
              <a:buFont typeface="Wingdings" charset="0"/>
              <a:buNone/>
              <a:defRPr/>
            </a:pPr>
            <a:r>
              <a:rPr lang="en-GB" sz="3200" smtClean="0"/>
              <a:t>A sensory perception experienced in the absence of a real stimulus</a:t>
            </a:r>
          </a:p>
          <a:p>
            <a:pPr eaLnBrk="1" hangingPunct="1">
              <a:buFont typeface="Wingdings" charset="0"/>
              <a:buNone/>
              <a:defRPr/>
            </a:pPr>
            <a:r>
              <a:rPr lang="en-GB" smtClean="0">
                <a:cs typeface="+mn-cs"/>
              </a:rPr>
              <a:t>Prodrome</a:t>
            </a:r>
          </a:p>
          <a:p>
            <a:pPr lvl="1" eaLnBrk="1" hangingPunct="1">
              <a:buFont typeface="Wingdings" charset="0"/>
              <a:buNone/>
              <a:defRPr/>
            </a:pPr>
            <a:r>
              <a:rPr lang="en-GB" sz="3200" smtClean="0"/>
              <a:t>A definable period before the onset of psychotic symptoms during which functioning becomes impaired.</a:t>
            </a:r>
          </a:p>
        </p:txBody>
      </p:sp>
    </p:spTree>
    <p:extLst>
      <p:ext uri="{BB962C8B-B14F-4D97-AF65-F5344CB8AC3E}">
        <p14:creationId xmlns:p14="http://schemas.microsoft.com/office/powerpoint/2010/main" val="40151993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Treatment</a:t>
            </a:r>
          </a:p>
        </p:txBody>
      </p:sp>
      <p:sp>
        <p:nvSpPr>
          <p:cNvPr id="49155" name="Content Placeholder 2"/>
          <p:cNvSpPr>
            <a:spLocks noGrp="1"/>
          </p:cNvSpPr>
          <p:nvPr>
            <p:ph idx="1"/>
          </p:nvPr>
        </p:nvSpPr>
        <p:spPr/>
        <p:txBody>
          <a:bodyPr/>
          <a:lstStyle/>
          <a:p>
            <a:pPr eaLnBrk="1" hangingPunct="1"/>
            <a:r>
              <a:rPr lang="en-US" smtClean="0"/>
              <a:t>Stop the drug use</a:t>
            </a:r>
          </a:p>
          <a:p>
            <a:pPr eaLnBrk="1" hangingPunct="1"/>
            <a:r>
              <a:rPr lang="en-US" smtClean="0"/>
              <a:t>Chemical dependence treatment if indicated</a:t>
            </a:r>
          </a:p>
          <a:p>
            <a:pPr eaLnBrk="1" hangingPunct="1"/>
            <a:r>
              <a:rPr lang="en-US" smtClean="0"/>
              <a:t>Consider antipsychotics depending on how psychotic the patient is and how long the symptoms have been present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dirty="0" smtClean="0"/>
              <a:t>Psychotic disorders due to a General Medical Condition (GMC)</a:t>
            </a:r>
            <a:endParaRPr lang="en-US" dirty="0"/>
          </a:p>
        </p:txBody>
      </p:sp>
      <p:sp>
        <p:nvSpPr>
          <p:cNvPr id="50179" name="Content Placeholder 4"/>
          <p:cNvSpPr>
            <a:spLocks noGrp="1"/>
          </p:cNvSpPr>
          <p:nvPr>
            <p:ph sz="half" idx="1"/>
          </p:nvPr>
        </p:nvSpPr>
        <p:spPr>
          <a:xfrm>
            <a:off x="457200" y="2209800"/>
            <a:ext cx="4038600" cy="4144963"/>
          </a:xfrm>
        </p:spPr>
        <p:txBody>
          <a:bodyPr/>
          <a:lstStyle/>
          <a:p>
            <a:pPr eaLnBrk="1" hangingPunct="1">
              <a:lnSpc>
                <a:spcPct val="90000"/>
              </a:lnSpc>
            </a:pPr>
            <a:r>
              <a:rPr lang="en-US" smtClean="0"/>
              <a:t>Brain tumors</a:t>
            </a:r>
          </a:p>
          <a:p>
            <a:pPr eaLnBrk="1" hangingPunct="1">
              <a:lnSpc>
                <a:spcPct val="90000"/>
              </a:lnSpc>
            </a:pPr>
            <a:r>
              <a:rPr lang="en-US" smtClean="0"/>
              <a:t>Seizure disorders</a:t>
            </a:r>
          </a:p>
          <a:p>
            <a:pPr eaLnBrk="1" hangingPunct="1">
              <a:lnSpc>
                <a:spcPct val="90000"/>
              </a:lnSpc>
            </a:pPr>
            <a:r>
              <a:rPr lang="en-US" smtClean="0"/>
              <a:t>Delirium</a:t>
            </a:r>
          </a:p>
          <a:p>
            <a:pPr eaLnBrk="1" hangingPunct="1">
              <a:lnSpc>
                <a:spcPct val="90000"/>
              </a:lnSpc>
            </a:pPr>
            <a:r>
              <a:rPr lang="en-US" smtClean="0"/>
              <a:t>Huntington’s disease</a:t>
            </a:r>
          </a:p>
          <a:p>
            <a:pPr eaLnBrk="1" hangingPunct="1">
              <a:lnSpc>
                <a:spcPct val="90000"/>
              </a:lnSpc>
            </a:pPr>
            <a:r>
              <a:rPr lang="en-US" smtClean="0"/>
              <a:t>Multiple Sclerosis</a:t>
            </a:r>
          </a:p>
          <a:p>
            <a:pPr eaLnBrk="1" hangingPunct="1">
              <a:lnSpc>
                <a:spcPct val="90000"/>
              </a:lnSpc>
            </a:pPr>
            <a:r>
              <a:rPr lang="en-US" smtClean="0"/>
              <a:t>Cushing’s syndrome</a:t>
            </a:r>
          </a:p>
          <a:p>
            <a:pPr eaLnBrk="1" hangingPunct="1">
              <a:lnSpc>
                <a:spcPct val="90000"/>
              </a:lnSpc>
            </a:pPr>
            <a:r>
              <a:rPr lang="en-US" smtClean="0"/>
              <a:t>Vitamin deficiencies</a:t>
            </a:r>
          </a:p>
          <a:p>
            <a:pPr eaLnBrk="1" hangingPunct="1">
              <a:lnSpc>
                <a:spcPct val="90000"/>
              </a:lnSpc>
            </a:pPr>
            <a:r>
              <a:rPr lang="en-US" smtClean="0"/>
              <a:t>Electrolyte abnormalities</a:t>
            </a:r>
          </a:p>
          <a:p>
            <a:pPr eaLnBrk="1" hangingPunct="1"/>
            <a:endParaRPr lang="en-US" smtClean="0"/>
          </a:p>
        </p:txBody>
      </p:sp>
      <p:sp>
        <p:nvSpPr>
          <p:cNvPr id="50180" name="Content Placeholder 5"/>
          <p:cNvSpPr>
            <a:spLocks noGrp="1"/>
          </p:cNvSpPr>
          <p:nvPr>
            <p:ph sz="half" idx="2"/>
          </p:nvPr>
        </p:nvSpPr>
        <p:spPr>
          <a:xfrm>
            <a:off x="4648200" y="2209800"/>
            <a:ext cx="4038600" cy="4144963"/>
          </a:xfrm>
        </p:spPr>
        <p:txBody>
          <a:bodyPr/>
          <a:lstStyle/>
          <a:p>
            <a:pPr eaLnBrk="1" hangingPunct="1">
              <a:lnSpc>
                <a:spcPct val="90000"/>
              </a:lnSpc>
            </a:pPr>
            <a:r>
              <a:rPr lang="en-US" smtClean="0"/>
              <a:t>Thyroid disorders</a:t>
            </a:r>
          </a:p>
          <a:p>
            <a:pPr eaLnBrk="1" hangingPunct="1">
              <a:lnSpc>
                <a:spcPct val="90000"/>
              </a:lnSpc>
            </a:pPr>
            <a:r>
              <a:rPr lang="en-US" smtClean="0"/>
              <a:t>Uremia</a:t>
            </a:r>
          </a:p>
          <a:p>
            <a:pPr eaLnBrk="1" hangingPunct="1">
              <a:lnSpc>
                <a:spcPct val="90000"/>
              </a:lnSpc>
            </a:pPr>
            <a:r>
              <a:rPr lang="en-US" smtClean="0"/>
              <a:t>SLE</a:t>
            </a:r>
          </a:p>
          <a:p>
            <a:pPr eaLnBrk="1" hangingPunct="1">
              <a:lnSpc>
                <a:spcPct val="90000"/>
              </a:lnSpc>
            </a:pPr>
            <a:r>
              <a:rPr lang="en-US" smtClean="0"/>
              <a:t>HIV</a:t>
            </a:r>
          </a:p>
          <a:p>
            <a:pPr eaLnBrk="1" hangingPunct="1">
              <a:lnSpc>
                <a:spcPct val="90000"/>
              </a:lnSpc>
            </a:pPr>
            <a:r>
              <a:rPr lang="en-US" smtClean="0"/>
              <a:t>Wellbutrin</a:t>
            </a:r>
          </a:p>
          <a:p>
            <a:pPr eaLnBrk="1" hangingPunct="1">
              <a:lnSpc>
                <a:spcPct val="90000"/>
              </a:lnSpc>
            </a:pPr>
            <a:r>
              <a:rPr lang="en-US" smtClean="0"/>
              <a:t>Anabolic steroids</a:t>
            </a:r>
          </a:p>
          <a:p>
            <a:pPr eaLnBrk="1" hangingPunct="1">
              <a:lnSpc>
                <a:spcPct val="90000"/>
              </a:lnSpc>
            </a:pPr>
            <a:r>
              <a:rPr lang="en-US" smtClean="0"/>
              <a:t>Corticosteroids</a:t>
            </a:r>
          </a:p>
          <a:p>
            <a:pPr eaLnBrk="1" hangingPunct="1">
              <a:lnSpc>
                <a:spcPct val="90000"/>
              </a:lnSpc>
            </a:pPr>
            <a:r>
              <a:rPr lang="en-US" smtClean="0"/>
              <a:t>Antimalarial drugs</a:t>
            </a:r>
          </a:p>
          <a:p>
            <a:pPr eaLnBrk="1" hangingPunct="1"/>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Delusional disorder</a:t>
            </a:r>
          </a:p>
        </p:txBody>
      </p:sp>
      <p:sp>
        <p:nvSpPr>
          <p:cNvPr id="51203" name="Content Placeholder 2"/>
          <p:cNvSpPr>
            <a:spLocks noGrp="1"/>
          </p:cNvSpPr>
          <p:nvPr>
            <p:ph idx="1"/>
          </p:nvPr>
        </p:nvSpPr>
        <p:spPr/>
        <p:txBody>
          <a:bodyPr/>
          <a:lstStyle/>
          <a:p>
            <a:pPr eaLnBrk="1" hangingPunct="1"/>
            <a:r>
              <a:rPr lang="en-US" sz="2400" smtClean="0"/>
              <a:t>Nonbizarre delusions (i.e. involving situations that occur in real life such as being poisoned, loved at a distance, deceived by a spouse) of at least one months duration.</a:t>
            </a:r>
          </a:p>
          <a:p>
            <a:pPr eaLnBrk="1" hangingPunct="1"/>
            <a:r>
              <a:rPr lang="en-US" sz="2400" smtClean="0"/>
              <a:t>Criterion A for Schizophrenia never met</a:t>
            </a:r>
          </a:p>
          <a:p>
            <a:pPr eaLnBrk="1" hangingPunct="1"/>
            <a:r>
              <a:rPr lang="en-US" sz="2400" smtClean="0"/>
              <a:t>Apart from impact of delusions functioning not markedly impaired</a:t>
            </a:r>
          </a:p>
          <a:p>
            <a:pPr eaLnBrk="1" hangingPunct="1"/>
            <a:r>
              <a:rPr lang="en-US" sz="2400" smtClean="0"/>
              <a:t>Not due to mood disorder or substance</a:t>
            </a:r>
          </a:p>
          <a:p>
            <a:pPr eaLnBrk="1" hangingPunct="1"/>
            <a:r>
              <a:rPr lang="en-US" sz="2400" smtClean="0"/>
              <a:t>Lifetime prevalence = 0.03%</a:t>
            </a:r>
          </a:p>
          <a:p>
            <a:pPr eaLnBrk="1" hangingPunct="1"/>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smtClean="0"/>
          </a:p>
        </p:txBody>
      </p:sp>
      <p:sp>
        <p:nvSpPr>
          <p:cNvPr id="52227" name="Content Placeholder 2"/>
          <p:cNvSpPr>
            <a:spLocks noGrp="1"/>
          </p:cNvSpPr>
          <p:nvPr>
            <p:ph idx="1"/>
          </p:nvPr>
        </p:nvSpPr>
        <p:spPr/>
        <p:txBody>
          <a:bodyPr/>
          <a:lstStyle/>
          <a:p>
            <a:pPr eaLnBrk="1" hangingPunct="1"/>
            <a:r>
              <a:rPr lang="en-US" smtClean="0"/>
              <a:t>Mean age of onset is ~40 years</a:t>
            </a:r>
          </a:p>
          <a:p>
            <a:pPr eaLnBrk="1" hangingPunct="1"/>
            <a:r>
              <a:rPr lang="en-US" smtClean="0"/>
              <a:t>Slightly higher in females compared to males</a:t>
            </a:r>
          </a:p>
          <a:p>
            <a:pPr eaLnBrk="1" hangingPunct="1"/>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04850"/>
            <a:ext cx="8229600" cy="1143000"/>
          </a:xfrm>
        </p:spPr>
        <p:txBody>
          <a:bodyPr/>
          <a:lstStyle/>
          <a:p>
            <a:pPr eaLnBrk="1" hangingPunct="1"/>
            <a:r>
              <a:rPr lang="en-US" smtClean="0"/>
              <a:t>Delusional disorder subtypes</a:t>
            </a:r>
          </a:p>
        </p:txBody>
      </p:sp>
      <p:sp>
        <p:nvSpPr>
          <p:cNvPr id="53251" name="Content Placeholder 2"/>
          <p:cNvSpPr>
            <a:spLocks noGrp="1"/>
          </p:cNvSpPr>
          <p:nvPr>
            <p:ph sz="half" idx="1"/>
          </p:nvPr>
        </p:nvSpPr>
        <p:spPr>
          <a:xfrm>
            <a:off x="457200" y="1920875"/>
            <a:ext cx="4038600" cy="4433888"/>
          </a:xfrm>
        </p:spPr>
        <p:txBody>
          <a:bodyPr/>
          <a:lstStyle/>
          <a:p>
            <a:pPr eaLnBrk="1" hangingPunct="1"/>
            <a:r>
              <a:rPr lang="en-US" smtClean="0"/>
              <a:t>Erotomanic</a:t>
            </a:r>
          </a:p>
          <a:p>
            <a:pPr eaLnBrk="1" hangingPunct="1"/>
            <a:r>
              <a:rPr lang="en-US" smtClean="0"/>
              <a:t>Grandiose</a:t>
            </a:r>
          </a:p>
          <a:p>
            <a:pPr eaLnBrk="1" hangingPunct="1"/>
            <a:r>
              <a:rPr lang="en-US" smtClean="0"/>
              <a:t>Persecutory</a:t>
            </a:r>
          </a:p>
          <a:p>
            <a:pPr eaLnBrk="1" hangingPunct="1"/>
            <a:r>
              <a:rPr lang="en-US" smtClean="0"/>
              <a:t>Jealous </a:t>
            </a:r>
          </a:p>
          <a:p>
            <a:pPr eaLnBrk="1" hangingPunct="1"/>
            <a:r>
              <a:rPr lang="en-US" smtClean="0"/>
              <a:t>Somatic</a:t>
            </a:r>
          </a:p>
          <a:p>
            <a:pPr eaLnBrk="1" hangingPunct="1"/>
            <a:r>
              <a:rPr lang="en-US" smtClean="0"/>
              <a:t>Mixed</a:t>
            </a:r>
          </a:p>
          <a:p>
            <a:pPr eaLnBrk="1" hangingPunct="1">
              <a:buFont typeface="Wingdings 2" pitchFamily="18" charset="2"/>
              <a:buNone/>
            </a:pPr>
            <a:endParaRPr lang="en-US" smtClean="0"/>
          </a:p>
          <a:p>
            <a:pPr eaLnBrk="1" hangingPunct="1"/>
            <a:endParaRPr lang="en-US" smtClean="0"/>
          </a:p>
        </p:txBody>
      </p:sp>
      <p:sp>
        <p:nvSpPr>
          <p:cNvPr id="53252" name="Content Placeholder 3"/>
          <p:cNvSpPr>
            <a:spLocks noGrp="1"/>
          </p:cNvSpPr>
          <p:nvPr>
            <p:ph sz="half" idx="2"/>
          </p:nvPr>
        </p:nvSpPr>
        <p:spPr>
          <a:xfrm>
            <a:off x="4648200" y="1920875"/>
            <a:ext cx="4038600" cy="4433888"/>
          </a:xfrm>
        </p:spPr>
        <p:txBody>
          <a:bodyPr/>
          <a:lstStyle/>
          <a:p>
            <a:pPr eaLnBrk="1" hangingPunct="1"/>
            <a:r>
              <a:rPr lang="en-US" smtClean="0"/>
              <a:t>See erotomanic delusions more often in women</a:t>
            </a:r>
          </a:p>
          <a:p>
            <a:pPr eaLnBrk="1" hangingPunct="1"/>
            <a:r>
              <a:rPr lang="en-US" smtClean="0"/>
              <a:t>See persecutory delusions more often in men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Brief psychotic disorder</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Presence of one or more of the following</a:t>
            </a:r>
          </a:p>
          <a:p>
            <a:pPr marL="640080" lvl="1" indent="-246888" eaLnBrk="1" fontAlgn="auto" hangingPunct="1">
              <a:spcAft>
                <a:spcPts val="0"/>
              </a:spcAft>
              <a:buFont typeface="Wingdings 2"/>
              <a:buChar char=""/>
              <a:defRPr/>
            </a:pPr>
            <a:r>
              <a:rPr lang="en-US" dirty="0" smtClean="0"/>
              <a:t>delusions</a:t>
            </a:r>
          </a:p>
          <a:p>
            <a:pPr marL="640080" lvl="1" indent="-246888" eaLnBrk="1" fontAlgn="auto" hangingPunct="1">
              <a:spcAft>
                <a:spcPts val="0"/>
              </a:spcAft>
              <a:buFont typeface="Wingdings 2"/>
              <a:buChar char=""/>
              <a:defRPr/>
            </a:pPr>
            <a:r>
              <a:rPr lang="en-US" dirty="0" smtClean="0"/>
              <a:t>Hallucinations</a:t>
            </a:r>
          </a:p>
          <a:p>
            <a:pPr marL="640080" lvl="1" indent="-246888" eaLnBrk="1" fontAlgn="auto" hangingPunct="1">
              <a:spcAft>
                <a:spcPts val="0"/>
              </a:spcAft>
              <a:buFont typeface="Wingdings 2"/>
              <a:buChar char=""/>
              <a:defRPr/>
            </a:pPr>
            <a:r>
              <a:rPr lang="en-US" dirty="0" smtClean="0"/>
              <a:t>Disorganized speech</a:t>
            </a:r>
          </a:p>
          <a:p>
            <a:pPr marL="640080" lvl="1" indent="-246888" eaLnBrk="1" fontAlgn="auto" hangingPunct="1">
              <a:spcAft>
                <a:spcPts val="0"/>
              </a:spcAft>
              <a:buFont typeface="Wingdings 2"/>
              <a:buChar char=""/>
              <a:defRPr/>
            </a:pPr>
            <a:r>
              <a:rPr lang="en-US" dirty="0" smtClean="0"/>
              <a:t>Disorganized or catatonic behavior</a:t>
            </a:r>
          </a:p>
          <a:p>
            <a:pPr marL="274320" indent="-274320" eaLnBrk="1" fontAlgn="auto" hangingPunct="1">
              <a:spcAft>
                <a:spcPts val="0"/>
              </a:spcAft>
              <a:buClr>
                <a:schemeClr val="accent3"/>
              </a:buClr>
              <a:buFont typeface="Wingdings 2"/>
              <a:buNone/>
              <a:defRPr/>
            </a:pPr>
            <a:endParaRPr lang="en-US" dirty="0" smtClean="0"/>
          </a:p>
          <a:p>
            <a:pPr marL="274320" lvl="1" indent="-274320" eaLnBrk="1" fontAlgn="auto" hangingPunct="1">
              <a:spcAft>
                <a:spcPts val="0"/>
              </a:spcAft>
              <a:buClr>
                <a:schemeClr val="accent3"/>
              </a:buClr>
              <a:buSzPct val="95000"/>
              <a:buFont typeface="Wingdings 2"/>
              <a:buChar char=""/>
              <a:defRPr/>
            </a:pPr>
            <a:r>
              <a:rPr lang="en-US" dirty="0" smtClean="0"/>
              <a:t>Duration of episode is &lt;1 month with eventual return to </a:t>
            </a:r>
            <a:r>
              <a:rPr lang="en-US" dirty="0" err="1" smtClean="0"/>
              <a:t>premorbid</a:t>
            </a:r>
            <a:r>
              <a:rPr lang="en-US" dirty="0" smtClean="0"/>
              <a:t> level of functioning</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fontAlgn="auto" hangingPunct="1">
              <a:spcAft>
                <a:spcPts val="0"/>
              </a:spcAft>
              <a:defRPr/>
            </a:pPr>
            <a:r>
              <a:rPr lang="en-US" smtClean="0"/>
              <a:t>Given just what you know what is the most likely dx?</a:t>
            </a:r>
          </a:p>
        </p:txBody>
      </p:sp>
      <p:pic>
        <p:nvPicPr>
          <p:cNvPr id="59395" name="rg_hi" descr="http://t3.gstatic.com/images?q=tbn:ANd9GcTrreDCaAzY2kzF1M-PvYDl2q9jKn9o-B-yVzut13o_-2JqOc7iKQ">
            <a:hlinkClick r:id="rId2"/>
          </p:cNvPr>
          <p:cNvPicPr>
            <a:picLocks noGrp="1"/>
          </p:cNvPicPr>
          <p:nvPr>
            <p:ph idx="1"/>
          </p:nvPr>
        </p:nvPicPr>
        <p:blipFill>
          <a:blip r:embed="rId3" cstate="print"/>
          <a:srcRect/>
          <a:stretch>
            <a:fillRect/>
          </a:stretch>
        </p:blipFill>
        <p:spPr>
          <a:xfrm>
            <a:off x="2514600" y="2057400"/>
            <a:ext cx="3581400" cy="4343400"/>
          </a:xfrm>
        </p:spPr>
      </p:pic>
      <p:sp>
        <p:nvSpPr>
          <p:cNvPr id="5" name="Footer Placeholder 4"/>
          <p:cNvSpPr>
            <a:spLocks noGrp="1"/>
          </p:cNvSpPr>
          <p:nvPr>
            <p:ph type="ftr" sz="quarter" idx="11"/>
          </p:nvPr>
        </p:nvSpPr>
        <p:spPr>
          <a:xfrm>
            <a:off x="6248400" y="6248400"/>
            <a:ext cx="2895600" cy="365125"/>
          </a:xfrm>
        </p:spPr>
        <p:txBody>
          <a:bodyPr/>
          <a:lstStyle/>
          <a:p>
            <a:pPr>
              <a:defRPr/>
            </a:pPr>
            <a:r>
              <a:rPr lang="en-US" dirty="0" smtClean="0"/>
              <a:t>Annunciation door- Rome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457200" y="704850"/>
            <a:ext cx="8229600" cy="1143000"/>
          </a:xfrm>
        </p:spPr>
        <p:txBody>
          <a:bodyPr/>
          <a:lstStyle/>
          <a:p>
            <a:pPr eaLnBrk="1" hangingPunct="1"/>
            <a:r>
              <a:rPr lang="en-US" smtClean="0"/>
              <a:t>Psychosis NOS</a:t>
            </a:r>
          </a:p>
        </p:txBody>
      </p:sp>
      <p:sp>
        <p:nvSpPr>
          <p:cNvPr id="55299" name="Content Placeholder 5"/>
          <p:cNvSpPr>
            <a:spLocks noGrp="1"/>
          </p:cNvSpPr>
          <p:nvPr>
            <p:ph sz="half" idx="1"/>
          </p:nvPr>
        </p:nvSpPr>
        <p:spPr>
          <a:xfrm>
            <a:off x="4648200" y="2362200"/>
            <a:ext cx="4038600" cy="3763963"/>
          </a:xfrm>
        </p:spPr>
        <p:txBody>
          <a:bodyPr/>
          <a:lstStyle/>
          <a:p>
            <a:pPr eaLnBrk="1" hangingPunct="1"/>
            <a:r>
              <a:rPr lang="en-US" smtClean="0"/>
              <a:t>If pt has psychotic sx but does not meet criteria for any diagnosis they get the Psychosis NOS diagnosis</a:t>
            </a:r>
          </a:p>
        </p:txBody>
      </p:sp>
      <p:pic>
        <p:nvPicPr>
          <p:cNvPr id="55300" name="Picture 3" descr="C:\Users\Heidi\AppData\Local\Microsoft\Windows\Temporary Internet Files\Content.IE5\EHPZBJQM\MC900433833[1].png"/>
          <p:cNvPicPr>
            <a:picLocks noChangeAspect="1" noChangeArrowheads="1"/>
          </p:cNvPicPr>
          <p:nvPr/>
        </p:nvPicPr>
        <p:blipFill>
          <a:blip r:embed="rId2" cstate="print"/>
          <a:srcRect/>
          <a:stretch>
            <a:fillRect/>
          </a:stretch>
        </p:blipFill>
        <p:spPr bwMode="auto">
          <a:xfrm>
            <a:off x="609600" y="1828800"/>
            <a:ext cx="3886200" cy="3886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04800"/>
            <a:ext cx="8229600" cy="1143000"/>
          </a:xfrm>
        </p:spPr>
        <p:txBody>
          <a:bodyPr/>
          <a:lstStyle/>
          <a:p>
            <a:pPr eaLnBrk="1" hangingPunct="1"/>
            <a:r>
              <a:rPr lang="en-US" smtClean="0"/>
              <a:t>Getting back to our case</a:t>
            </a:r>
          </a:p>
        </p:txBody>
      </p:sp>
      <p:sp>
        <p:nvSpPr>
          <p:cNvPr id="56323" name="Content Placeholder 2"/>
          <p:cNvSpPr>
            <a:spLocks noGrp="1"/>
          </p:cNvSpPr>
          <p:nvPr>
            <p:ph idx="1"/>
          </p:nvPr>
        </p:nvSpPr>
        <p:spPr/>
        <p:txBody>
          <a:bodyPr/>
          <a:lstStyle/>
          <a:p>
            <a:pPr eaLnBrk="1" hangingPunct="1"/>
            <a:r>
              <a:rPr lang="en-US" smtClean="0"/>
              <a:t>29 yo woman was brought to the emergency room by the police after she started screaming at Starbucks then threw coffee at the barista. In the emergency room she stated “I need to be taken to jail. I think I contaminated someone with a virus and I need to go to jail. Don’t get near me…I will make you sick too.”</a:t>
            </a:r>
          </a:p>
          <a:p>
            <a:pPr eaLnBrk="1" hangingPunct="1"/>
            <a:r>
              <a:rPr lang="en-US" smtClean="0"/>
              <a:t>PE, VS, lab work all unremarkable</a:t>
            </a:r>
          </a:p>
          <a:p>
            <a:pPr eaLnBrk="1" hangingPunct="1">
              <a:buFont typeface="Arial" charset="0"/>
              <a:buNone/>
            </a:pPr>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Lets get back to our differential diagnoses for Psychotic disorders</a:t>
            </a:r>
            <a:endParaRPr lang="en-US" dirty="0"/>
          </a:p>
        </p:txBody>
      </p:sp>
      <p:sp>
        <p:nvSpPr>
          <p:cNvPr id="58371" name="Content Placeholder 2"/>
          <p:cNvSpPr>
            <a:spLocks noGrp="1"/>
          </p:cNvSpPr>
          <p:nvPr>
            <p:ph idx="1"/>
          </p:nvPr>
        </p:nvSpPr>
        <p:spPr>
          <a:xfrm>
            <a:off x="457200" y="2209800"/>
            <a:ext cx="8229600" cy="4114800"/>
          </a:xfrm>
        </p:spPr>
        <p:txBody>
          <a:bodyPr/>
          <a:lstStyle/>
          <a:p>
            <a:pPr eaLnBrk="1" hangingPunct="1"/>
            <a:r>
              <a:rPr lang="en-US" sz="2400" smtClean="0"/>
              <a:t>Mood  Disorders with Psychotic Features</a:t>
            </a:r>
          </a:p>
          <a:p>
            <a:pPr eaLnBrk="1" hangingPunct="1"/>
            <a:r>
              <a:rPr lang="en-US" sz="2400" smtClean="0"/>
              <a:t>Schizophrenia and Schizophreniform Disorder</a:t>
            </a:r>
          </a:p>
          <a:p>
            <a:pPr eaLnBrk="1" hangingPunct="1"/>
            <a:r>
              <a:rPr lang="en-US" sz="2400" smtClean="0"/>
              <a:t>Substance-Induced Psychotic Disorder</a:t>
            </a:r>
          </a:p>
          <a:p>
            <a:pPr eaLnBrk="1" hangingPunct="1"/>
            <a:r>
              <a:rPr lang="en-US" sz="2400" smtClean="0"/>
              <a:t>Delusional Disorder</a:t>
            </a:r>
          </a:p>
          <a:p>
            <a:pPr eaLnBrk="1" hangingPunct="1"/>
            <a:r>
              <a:rPr lang="en-US" sz="2400" smtClean="0"/>
              <a:t>Psychotic Disorder due to General Medical Condition</a:t>
            </a:r>
          </a:p>
          <a:p>
            <a:pPr eaLnBrk="1" hangingPunct="1"/>
            <a:r>
              <a:rPr lang="en-US" sz="2400" smtClean="0"/>
              <a:t>Shared Psychotic disorder (Folie a’ Deux)</a:t>
            </a:r>
          </a:p>
          <a:p>
            <a:pPr eaLnBrk="1" hangingPunct="1"/>
            <a:r>
              <a:rPr lang="en-US" sz="2400" smtClean="0"/>
              <a:t>Psychotic Disorder NOS</a:t>
            </a:r>
          </a:p>
          <a:p>
            <a:pPr eaLnBrk="1" hangingPunct="1"/>
            <a:r>
              <a:rPr lang="en-US" sz="2400" smtClean="0"/>
              <a:t>Look alikes: BPD, OCD, PPD, schizotypal pd</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GB" smtClean="0">
                <a:cs typeface="+mj-cs"/>
              </a:rPr>
              <a:t>Frequency</a:t>
            </a:r>
          </a:p>
        </p:txBody>
      </p:sp>
      <p:sp>
        <p:nvSpPr>
          <p:cNvPr id="4099" name="Rectangle 3"/>
          <p:cNvSpPr>
            <a:spLocks noGrp="1" noChangeArrowheads="1"/>
          </p:cNvSpPr>
          <p:nvPr>
            <p:ph type="body" idx="1"/>
          </p:nvPr>
        </p:nvSpPr>
        <p:spPr/>
        <p:txBody>
          <a:bodyPr/>
          <a:lstStyle/>
          <a:p>
            <a:pPr eaLnBrk="1" hangingPunct="1">
              <a:defRPr/>
            </a:pPr>
            <a:r>
              <a:rPr lang="en-GB" sz="2800" smtClean="0">
                <a:cs typeface="+mn-cs"/>
              </a:rPr>
              <a:t>1 yr prevalence of non organic psychosis is 4.5/1000 community residents.</a:t>
            </a:r>
          </a:p>
          <a:p>
            <a:pPr eaLnBrk="1" hangingPunct="1">
              <a:defRPr/>
            </a:pPr>
            <a:r>
              <a:rPr lang="en-GB" sz="2800" smtClean="0">
                <a:cs typeface="+mn-cs"/>
              </a:rPr>
              <a:t>Commonest age of presentation men &lt; 30 women &lt; 35 and people &gt;60.</a:t>
            </a:r>
          </a:p>
          <a:p>
            <a:pPr eaLnBrk="1" hangingPunct="1">
              <a:defRPr/>
            </a:pPr>
            <a:r>
              <a:rPr lang="en-GB" sz="2800" smtClean="0">
                <a:cs typeface="+mn-cs"/>
              </a:rPr>
              <a:t>Schizophrenia has a 1 yr prevalence of 3.3/1000 and life time morbidity of 7.2/1000</a:t>
            </a:r>
          </a:p>
          <a:p>
            <a:pPr eaLnBrk="1" hangingPunct="1">
              <a:defRPr/>
            </a:pPr>
            <a:r>
              <a:rPr lang="en-GB" sz="2800" smtClean="0">
                <a:cs typeface="+mn-cs"/>
              </a:rPr>
              <a:t>Psychotic symptoms have a 10.1% prevalence in non demented community &gt; 85yrs</a:t>
            </a:r>
          </a:p>
        </p:txBody>
      </p:sp>
    </p:spTree>
    <p:extLst>
      <p:ext uri="{BB962C8B-B14F-4D97-AF65-F5344CB8AC3E}">
        <p14:creationId xmlns:p14="http://schemas.microsoft.com/office/powerpoint/2010/main" val="6281317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457200" y="704850"/>
            <a:ext cx="8229600" cy="1143000"/>
          </a:xfrm>
        </p:spPr>
        <p:txBody>
          <a:bodyPr/>
          <a:lstStyle/>
          <a:p>
            <a:pPr eaLnBrk="1" hangingPunct="1"/>
            <a:r>
              <a:rPr lang="en-US" smtClean="0"/>
              <a:t>MDD with psychotic features</a:t>
            </a:r>
          </a:p>
        </p:txBody>
      </p:sp>
      <p:sp>
        <p:nvSpPr>
          <p:cNvPr id="60419" name="Content Placeholder 4"/>
          <p:cNvSpPr>
            <a:spLocks noGrp="1"/>
          </p:cNvSpPr>
          <p:nvPr>
            <p:ph sz="half" idx="1"/>
          </p:nvPr>
        </p:nvSpPr>
        <p:spPr>
          <a:xfrm>
            <a:off x="457200" y="2362200"/>
            <a:ext cx="4038600" cy="3992563"/>
          </a:xfrm>
        </p:spPr>
        <p:txBody>
          <a:bodyPr/>
          <a:lstStyle/>
          <a:p>
            <a:pPr eaLnBrk="1" hangingPunct="1"/>
            <a:r>
              <a:rPr lang="en-US" smtClean="0"/>
              <a:t>Leading diagnosis given depressive themes to psychosis, depressed mood, negative utox,  no abnormalities in labs, normal PE and lack of negative sx</a:t>
            </a:r>
          </a:p>
        </p:txBody>
      </p:sp>
      <p:pic>
        <p:nvPicPr>
          <p:cNvPr id="60420" name="rg_hi" descr="http://t3.gstatic.com/images?q=tbn:ANd9GcR_K0qQHmWb_CRMMPI5maw-YTHEo8AyVW8YbM7YS5XJrwBViv6PEQ">
            <a:hlinkClick r:id="rId2"/>
          </p:cNvPr>
          <p:cNvPicPr>
            <a:picLocks noGrp="1"/>
          </p:cNvPicPr>
          <p:nvPr>
            <p:ph sz="half" idx="2"/>
          </p:nvPr>
        </p:nvPicPr>
        <p:blipFill>
          <a:blip r:embed="rId3" cstate="print"/>
          <a:srcRect/>
          <a:stretch>
            <a:fillRect/>
          </a:stretch>
        </p:blipFill>
        <p:spPr>
          <a:xfrm>
            <a:off x="4724400" y="2362200"/>
            <a:ext cx="3962400" cy="37338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pPr eaLnBrk="1" hangingPunct="1"/>
            <a:r>
              <a:rPr lang="en-US" smtClean="0"/>
              <a:t>To rule in the DX</a:t>
            </a:r>
          </a:p>
        </p:txBody>
      </p:sp>
      <p:sp>
        <p:nvSpPr>
          <p:cNvPr id="61443" name="Content Placeholder 5"/>
          <p:cNvSpPr>
            <a:spLocks noGrp="1"/>
          </p:cNvSpPr>
          <p:nvPr>
            <p:ph idx="1"/>
          </p:nvPr>
        </p:nvSpPr>
        <p:spPr/>
        <p:txBody>
          <a:bodyPr/>
          <a:lstStyle/>
          <a:p>
            <a:pPr eaLnBrk="1" hangingPunct="1"/>
            <a:r>
              <a:rPr lang="en-US" smtClean="0"/>
              <a:t>Pt needs to currently meet criteria for a major depressive episode and not have other reasons for psychosis for example </a:t>
            </a:r>
          </a:p>
        </p:txBody>
      </p:sp>
      <p:pic>
        <p:nvPicPr>
          <p:cNvPr id="61444" name="Picture 2" descr="C:\Users\Heidi\AppData\Local\Microsoft\Windows\Temporary Internet Files\Content.IE5\H81JLFU6\MC900432528[1].png"/>
          <p:cNvPicPr>
            <a:picLocks noChangeAspect="1" noChangeArrowheads="1"/>
          </p:cNvPicPr>
          <p:nvPr/>
        </p:nvPicPr>
        <p:blipFill>
          <a:blip r:embed="rId2" cstate="print"/>
          <a:srcRect/>
          <a:stretch>
            <a:fillRect/>
          </a:stretch>
        </p:blipFill>
        <p:spPr bwMode="auto">
          <a:xfrm>
            <a:off x="3429000" y="3352800"/>
            <a:ext cx="2286000" cy="2286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normAutofit fontScale="90000"/>
          </a:bodyPr>
          <a:lstStyle/>
          <a:p>
            <a:pPr eaLnBrk="1" fontAlgn="auto" hangingPunct="1">
              <a:spcAft>
                <a:spcPts val="0"/>
              </a:spcAft>
              <a:defRPr/>
            </a:pPr>
            <a:r>
              <a:rPr lang="en-US" smtClean="0"/>
              <a:t>What information would you need to r/o other dx?</a:t>
            </a:r>
          </a:p>
        </p:txBody>
      </p:sp>
      <p:sp>
        <p:nvSpPr>
          <p:cNvPr id="62467" name="Content Placeholder 5"/>
          <p:cNvSpPr>
            <a:spLocks noGrp="1"/>
          </p:cNvSpPr>
          <p:nvPr>
            <p:ph idx="1"/>
          </p:nvPr>
        </p:nvSpPr>
        <p:spPr/>
        <p:txBody>
          <a:bodyPr/>
          <a:lstStyle/>
          <a:p>
            <a:pPr eaLnBrk="1" hangingPunct="1"/>
            <a:r>
              <a:rPr lang="en-US" smtClean="0"/>
              <a:t>No history of manic episodes- r/o BAD</a:t>
            </a:r>
          </a:p>
          <a:p>
            <a:pPr eaLnBrk="1" hangingPunct="1"/>
            <a:r>
              <a:rPr lang="en-US" smtClean="0"/>
              <a:t>No drug/ETOH use in recent past- r/o SIPD</a:t>
            </a:r>
          </a:p>
          <a:p>
            <a:pPr eaLnBrk="1" hangingPunct="1"/>
            <a:r>
              <a:rPr lang="en-US" smtClean="0"/>
              <a:t>No medical issues such as hypothryoidism- r/o psychotic disorder due to a GMC</a:t>
            </a:r>
          </a:p>
          <a:p>
            <a:pPr eaLnBrk="1" hangingPunct="1"/>
            <a:r>
              <a:rPr lang="en-US" smtClean="0"/>
              <a:t>Does not meet criteria for schizophrenia</a:t>
            </a:r>
          </a:p>
          <a:p>
            <a:pPr eaLnBrk="1" hangingPunct="1"/>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How to approach a psychotic pt</a:t>
            </a:r>
          </a:p>
        </p:txBody>
      </p:sp>
      <p:sp>
        <p:nvSpPr>
          <p:cNvPr id="64515" name="Content Placeholder 2"/>
          <p:cNvSpPr>
            <a:spLocks noGrp="1"/>
          </p:cNvSpPr>
          <p:nvPr>
            <p:ph idx="1"/>
          </p:nvPr>
        </p:nvSpPr>
        <p:spPr/>
        <p:txBody>
          <a:bodyPr/>
          <a:lstStyle/>
          <a:p>
            <a:pPr eaLnBrk="1" hangingPunct="1"/>
            <a:r>
              <a:rPr lang="en-US" smtClean="0"/>
              <a:t>Acknowledge you believe they are experiencing what they are reporting</a:t>
            </a:r>
          </a:p>
          <a:p>
            <a:pPr eaLnBrk="1" hangingPunct="1"/>
            <a:r>
              <a:rPr lang="en-US" smtClean="0"/>
              <a:t>Try not to collude with the pt</a:t>
            </a:r>
          </a:p>
          <a:p>
            <a:pPr eaLnBrk="1" hangingPunct="1"/>
            <a:r>
              <a:rPr lang="en-US" smtClean="0"/>
              <a:t>Try to establish rapport before confronting psychotic beliefs</a:t>
            </a:r>
          </a:p>
          <a:p>
            <a:pPr eaLnBrk="1" hangingPunct="1"/>
            <a:r>
              <a:rPr lang="en-US" smtClean="0"/>
              <a:t>Don’t be overly friendly or it can feed into the paranoia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Take home points</a:t>
            </a:r>
          </a:p>
        </p:txBody>
      </p:sp>
      <p:sp>
        <p:nvSpPr>
          <p:cNvPr id="65539" name="Content Placeholder 2"/>
          <p:cNvSpPr>
            <a:spLocks noGrp="1"/>
          </p:cNvSpPr>
          <p:nvPr>
            <p:ph idx="1"/>
          </p:nvPr>
        </p:nvSpPr>
        <p:spPr/>
        <p:txBody>
          <a:bodyPr/>
          <a:lstStyle/>
          <a:p>
            <a:pPr eaLnBrk="1" hangingPunct="1"/>
            <a:r>
              <a:rPr lang="en-US" smtClean="0"/>
              <a:t>Psychotic disorders can be primary or secondary</a:t>
            </a:r>
          </a:p>
          <a:p>
            <a:pPr eaLnBrk="1" hangingPunct="1"/>
            <a:r>
              <a:rPr lang="en-US" smtClean="0"/>
              <a:t>Cornerstone of treatment is antipsychotics if primary psychotic illness</a:t>
            </a:r>
          </a:p>
          <a:p>
            <a:pPr eaLnBrk="1" hangingPunct="1"/>
            <a:r>
              <a:rPr lang="en-US" smtClean="0"/>
              <a:t>If secondary psychotic illness treat underlying cause and often will also need to use antipsychotics</a:t>
            </a:r>
          </a:p>
          <a:p>
            <a:pPr eaLnBrk="1" hangingPunct="1"/>
            <a:r>
              <a:rPr lang="en-US" smtClean="0"/>
              <a:t>There are approaches as outlined earlier that can make interactions with patients more effective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pPr eaLnBrk="1" fontAlgn="auto" hangingPunct="1">
              <a:spcAft>
                <a:spcPts val="0"/>
              </a:spcAft>
              <a:defRPr/>
            </a:pPr>
            <a:r>
              <a:rPr lang="en-US" dirty="0" smtClean="0"/>
              <a:t>Differential Diagnoses for psychotic disorders</a:t>
            </a:r>
            <a:endParaRPr lang="en-US" dirty="0"/>
          </a:p>
        </p:txBody>
      </p:sp>
      <p:sp>
        <p:nvSpPr>
          <p:cNvPr id="11267" name="Content Placeholder 2"/>
          <p:cNvSpPr>
            <a:spLocks noGrp="1"/>
          </p:cNvSpPr>
          <p:nvPr>
            <p:ph idx="1"/>
          </p:nvPr>
        </p:nvSpPr>
        <p:spPr>
          <a:xfrm>
            <a:off x="457200" y="2438400"/>
            <a:ext cx="8229600" cy="3886200"/>
          </a:xfrm>
        </p:spPr>
        <p:txBody>
          <a:bodyPr/>
          <a:lstStyle/>
          <a:p>
            <a:pPr eaLnBrk="1" hangingPunct="1"/>
            <a:r>
              <a:rPr lang="en-US" sz="2400" smtClean="0"/>
              <a:t>Mood  Disorders with Psychotic Features</a:t>
            </a:r>
          </a:p>
          <a:p>
            <a:pPr eaLnBrk="1" hangingPunct="1"/>
            <a:r>
              <a:rPr lang="en-US" sz="2400" smtClean="0"/>
              <a:t>Schizophrenia and Schizophreniform Disorder</a:t>
            </a:r>
          </a:p>
          <a:p>
            <a:pPr eaLnBrk="1" hangingPunct="1"/>
            <a:r>
              <a:rPr lang="en-US" sz="2400" smtClean="0"/>
              <a:t>Substance-Induced Psychotic Disorder</a:t>
            </a:r>
          </a:p>
          <a:p>
            <a:pPr eaLnBrk="1" hangingPunct="1"/>
            <a:r>
              <a:rPr lang="en-US" sz="2400" smtClean="0"/>
              <a:t>Delusional Disorder</a:t>
            </a:r>
          </a:p>
          <a:p>
            <a:pPr eaLnBrk="1" hangingPunct="1"/>
            <a:r>
              <a:rPr lang="en-US" sz="2400" smtClean="0"/>
              <a:t>Psychotic Disorder due to General Medical Condition</a:t>
            </a:r>
          </a:p>
          <a:p>
            <a:pPr eaLnBrk="1" hangingPunct="1"/>
            <a:r>
              <a:rPr lang="en-US" sz="2400" smtClean="0"/>
              <a:t>Shared Psychotic disorder (Folie a’ Deux)</a:t>
            </a:r>
          </a:p>
          <a:p>
            <a:pPr eaLnBrk="1" hangingPunct="1"/>
            <a:r>
              <a:rPr lang="en-US" sz="2400" smtClean="0"/>
              <a:t>Psychotic Disorder NOS</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fontAlgn="auto" hangingPunct="1">
              <a:spcAft>
                <a:spcPts val="0"/>
              </a:spcAft>
              <a:defRPr/>
            </a:pPr>
            <a:r>
              <a:rPr lang="en-US" smtClean="0"/>
              <a:t>Other diagnoses that can masquerade as psychotic illnesses</a:t>
            </a:r>
          </a:p>
        </p:txBody>
      </p:sp>
      <p:sp>
        <p:nvSpPr>
          <p:cNvPr id="12291" name="Content Placeholder 2"/>
          <p:cNvSpPr>
            <a:spLocks noGrp="1"/>
          </p:cNvSpPr>
          <p:nvPr>
            <p:ph idx="1"/>
          </p:nvPr>
        </p:nvSpPr>
        <p:spPr/>
        <p:txBody>
          <a:bodyPr/>
          <a:lstStyle/>
          <a:p>
            <a:pPr eaLnBrk="1" hangingPunct="1"/>
            <a:r>
              <a:rPr lang="en-US" smtClean="0"/>
              <a:t>Delirium- pts often have paranoia, visual hallucinations</a:t>
            </a:r>
          </a:p>
          <a:p>
            <a:pPr eaLnBrk="1" hangingPunct="1"/>
            <a:r>
              <a:rPr lang="en-US" smtClean="0"/>
              <a:t>Paranoid personality disorder and schizotypal personality disorder can dance very near the edge of psychosis </a:t>
            </a:r>
          </a:p>
          <a:p>
            <a:pPr eaLnBrk="1" hangingPunct="1"/>
            <a:r>
              <a:rPr lang="en-US" smtClean="0"/>
              <a:t>Obsessive compulsive disorder- at times obsessions can be difficult to discern from psychosis</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normAutofit fontScale="90000"/>
          </a:bodyPr>
          <a:lstStyle/>
          <a:p>
            <a:pPr eaLnBrk="1" fontAlgn="auto" hangingPunct="1">
              <a:spcAft>
                <a:spcPts val="0"/>
              </a:spcAft>
              <a:defRPr/>
            </a:pPr>
            <a:r>
              <a:rPr lang="en-US" smtClean="0"/>
              <a:t>So how do you figure out how to identify the diagnosis?</a:t>
            </a:r>
          </a:p>
        </p:txBody>
      </p:sp>
      <p:pic>
        <p:nvPicPr>
          <p:cNvPr id="14339" name="Picture 2" descr="C:\Users\Heidi\AppData\Local\Microsoft\Windows\Temporary Internet Files\Content.IE5\H81JLFU6\MP900439564[1].jpg"/>
          <p:cNvPicPr>
            <a:picLocks noGrp="1" noChangeAspect="1" noChangeArrowheads="1"/>
          </p:cNvPicPr>
          <p:nvPr>
            <p:ph idx="1"/>
          </p:nvPr>
        </p:nvPicPr>
        <p:blipFill>
          <a:blip r:embed="rId2" cstate="print"/>
          <a:srcRect/>
          <a:stretch>
            <a:fillRect/>
          </a:stretch>
        </p:blipFill>
        <p:spPr>
          <a:xfrm>
            <a:off x="1371600" y="1978025"/>
            <a:ext cx="6400800" cy="43037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704850"/>
            <a:ext cx="8229600" cy="1143000"/>
          </a:xfrm>
        </p:spPr>
        <p:txBody>
          <a:bodyPr/>
          <a:lstStyle/>
          <a:p>
            <a:pPr eaLnBrk="1" hangingPunct="1"/>
            <a:r>
              <a:rPr lang="en-US" smtClean="0"/>
              <a:t>	?</a:t>
            </a:r>
          </a:p>
        </p:txBody>
      </p:sp>
      <p:sp>
        <p:nvSpPr>
          <p:cNvPr id="15363" name="Content Placeholder 4"/>
          <p:cNvSpPr>
            <a:spLocks noGrp="1"/>
          </p:cNvSpPr>
          <p:nvPr>
            <p:ph sz="half" idx="1"/>
          </p:nvPr>
        </p:nvSpPr>
        <p:spPr>
          <a:xfrm>
            <a:off x="457200" y="1920875"/>
            <a:ext cx="4038600" cy="4433888"/>
          </a:xfrm>
        </p:spPr>
        <p:txBody>
          <a:bodyPr/>
          <a:lstStyle/>
          <a:p>
            <a:pPr eaLnBrk="1" hangingPunct="1"/>
            <a:r>
              <a:rPr lang="en-US" smtClean="0"/>
              <a:t>Are psychotic sx only present when mood symptoms present?</a:t>
            </a:r>
          </a:p>
          <a:p>
            <a:pPr eaLnBrk="1" hangingPunct="1"/>
            <a:r>
              <a:rPr lang="en-US" smtClean="0"/>
              <a:t>Does the patient have a medical condition that can cause psychosis?</a:t>
            </a:r>
          </a:p>
          <a:p>
            <a:pPr eaLnBrk="1" hangingPunct="1"/>
            <a:endParaRPr lang="en-US" smtClean="0"/>
          </a:p>
        </p:txBody>
      </p:sp>
      <p:pic>
        <p:nvPicPr>
          <p:cNvPr id="15364" name="Picture 9" descr="C:\Users\Heidi\AppData\Local\Microsoft\Windows\Temporary Internet Files\Content.IE5\H81JLFU6\MP900430501[1].jpg"/>
          <p:cNvPicPr>
            <a:picLocks noChangeAspect="1" noChangeArrowheads="1"/>
          </p:cNvPicPr>
          <p:nvPr/>
        </p:nvPicPr>
        <p:blipFill>
          <a:blip r:embed="rId2" cstate="print"/>
          <a:srcRect/>
          <a:stretch>
            <a:fillRect/>
          </a:stretch>
        </p:blipFill>
        <p:spPr bwMode="auto">
          <a:xfrm>
            <a:off x="4572000" y="1600200"/>
            <a:ext cx="4191000" cy="4191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710</TotalTime>
  <Words>2224</Words>
  <Application>Microsoft Macintosh PowerPoint</Application>
  <PresentationFormat>On-screen Show (4:3)</PresentationFormat>
  <Paragraphs>262</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Psychotic disorders</vt:lpstr>
      <vt:lpstr> Objectives:</vt:lpstr>
      <vt:lpstr>Terminology</vt:lpstr>
      <vt:lpstr>Terminology</vt:lpstr>
      <vt:lpstr>Frequency</vt:lpstr>
      <vt:lpstr>Differential Diagnoses for psychotic disorders</vt:lpstr>
      <vt:lpstr>Other diagnoses that can masquerade as psychotic illnesses</vt:lpstr>
      <vt:lpstr>So how do you figure out how to identify the diagnosis?</vt:lpstr>
      <vt:lpstr> ?</vt:lpstr>
      <vt:lpstr>                            ?</vt:lpstr>
      <vt:lpstr>                            ?</vt:lpstr>
      <vt:lpstr>A word about hallucinations</vt:lpstr>
      <vt:lpstr>A word about delusions</vt:lpstr>
      <vt:lpstr>                            ?</vt:lpstr>
      <vt:lpstr>            Psychotic illnesses</vt:lpstr>
      <vt:lpstr>Mood disorders with psychotic features</vt:lpstr>
      <vt:lpstr>Major depressive disorder (MDD) with psychotic features </vt:lpstr>
      <vt:lpstr>Bipolar I disorder, manic or mixed with psychotic features</vt:lpstr>
      <vt:lpstr>Schizophrenia</vt:lpstr>
      <vt:lpstr>Schizophrenia</vt:lpstr>
      <vt:lpstr>Schizophrenia</vt:lpstr>
      <vt:lpstr>Schizophrenia subtypes</vt:lpstr>
      <vt:lpstr>Epidemiology</vt:lpstr>
      <vt:lpstr>Etiology</vt:lpstr>
      <vt:lpstr>Pathophysiology</vt:lpstr>
      <vt:lpstr>Schizophrenia and addiction</vt:lpstr>
      <vt:lpstr>Schizophrenia illness course</vt:lpstr>
      <vt:lpstr>Schizophrenia illness course</vt:lpstr>
      <vt:lpstr>Mental State Examination</vt:lpstr>
      <vt:lpstr>Mental status exam</vt:lpstr>
      <vt:lpstr>Mental state examination</vt:lpstr>
      <vt:lpstr>Treatment</vt:lpstr>
      <vt:lpstr>Schizoaffective disorder</vt:lpstr>
      <vt:lpstr>Schizoaffective disorder treatment</vt:lpstr>
      <vt:lpstr>Substance induced psychotic disorder</vt:lpstr>
      <vt:lpstr>                            </vt:lpstr>
      <vt:lpstr>Substance-induced psychotic disorder (SIMD)</vt:lpstr>
      <vt:lpstr>PowerPoint Presentation</vt:lpstr>
      <vt:lpstr>Substances associated with inducing psychosis:</vt:lpstr>
      <vt:lpstr>Treatment</vt:lpstr>
      <vt:lpstr>Psychotic disorders due to a General Medical Condition (GMC)</vt:lpstr>
      <vt:lpstr>Delusional disorder</vt:lpstr>
      <vt:lpstr>PowerPoint Presentation</vt:lpstr>
      <vt:lpstr>Delusional disorder subtypes</vt:lpstr>
      <vt:lpstr>Brief psychotic disorder</vt:lpstr>
      <vt:lpstr>Given just what you know what is the most likely dx?</vt:lpstr>
      <vt:lpstr>Psychosis NOS</vt:lpstr>
      <vt:lpstr>Getting back to our case</vt:lpstr>
      <vt:lpstr>Lets get back to our differential diagnoses for Psychotic disorders</vt:lpstr>
      <vt:lpstr>MDD with psychotic features</vt:lpstr>
      <vt:lpstr>To rule in the DX</vt:lpstr>
      <vt:lpstr>What information would you need to r/o other dx?</vt:lpstr>
      <vt:lpstr>How to approach a psychotic pt</vt:lpstr>
      <vt:lpstr>Take home points</vt:lpstr>
    </vt:vector>
  </TitlesOfParts>
  <Company>Barrett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Psychotic disorders</dc:title>
  <dc:creator>Barrett Schmanska</dc:creator>
  <cp:lastModifiedBy>Rafat Al Owesie</cp:lastModifiedBy>
  <cp:revision>42</cp:revision>
  <dcterms:created xsi:type="dcterms:W3CDTF">2006-10-12T02:40:52Z</dcterms:created>
  <dcterms:modified xsi:type="dcterms:W3CDTF">2017-02-01T10:53:24Z</dcterms:modified>
</cp:coreProperties>
</file>