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presProps" Target="presProps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33F9B-8417-5CB6-7145-42F6B191D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F7102-6BCF-2BDF-AFFA-DEE0A2919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56F0B-322D-4D8F-935D-528C58C82B03}" type="datetimeFigureOut">
              <a:rPr lang="en-US" smtClean="0"/>
              <a:t>17-Aug-23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46B9E-FF0D-2851-A5EC-02A64879A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F16C0A-8008-F7BF-276F-191E792B6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51B6B-3143-43EE-BFDF-14DC5E802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591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B9F962-ED8B-2932-5EE2-887914EF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840E6-4FED-2AFF-DABE-8DDAEC633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96E97-5685-E487-6A78-BE56F9737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56F0B-322D-4D8F-935D-528C58C82B03}" type="datetimeFigureOut">
              <a:rPr lang="en-US" smtClean="0"/>
              <a:t>17-Aug-23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C2BA4-D65E-777C-051D-54942631A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6C1CD-326E-7F49-6B19-15133EC99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51B6B-3143-43EE-BFDF-14DC5E802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13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04A3B3-9255-6333-BDA0-E155B9CA5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4C39D0-A9BD-D9E4-C7A0-DC57543BCF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46479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151C9E-3F59-C6DF-BC84-7AA22D75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Stress Response Physiology</a:t>
            </a:r>
            <a:r>
              <a:rPr lang="en-US" sz="2400">
                <a:solidFill>
                  <a:srgbClr val="FFC000"/>
                </a:solidFill>
              </a:rPr>
              <a:t>   </a:t>
            </a:r>
            <a:endParaRPr lang="en-CA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1F0C8-D832-6456-8504-562229DC1A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7455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203F5C-9E7F-B661-F33E-545F399AF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Stages  of grief </a:t>
            </a:r>
            <a:r>
              <a:rPr lang="ar-EG">
                <a:latin typeface="Arial" panose="020B0604020202020204" pitchFamily="34" charset="0"/>
                <a:cs typeface="Arial" panose="020B0604020202020204" pitchFamily="34" charset="0"/>
              </a:rPr>
              <a:t>الحداد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CB44E-1131-ADBE-5B62-B0931658E6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25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899CEA-7A2D-6CB4-0390-83EC2FFA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</a:t>
            </a:r>
            <a:r>
              <a:rPr lang="en-US" sz="1600">
                <a:solidFill>
                  <a:srgbClr val="FFFF00"/>
                </a:solidFill>
              </a:rPr>
              <a:t> </a:t>
            </a: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 to impending death: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DDBD1-C237-C2F8-463C-AE4CC8EDFF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58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C67BD7-B1F9-0356-10DF-751C925FF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ar-SA"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الاضطرابات النفسية المتعلقة بالصدمة</a:t>
            </a:r>
            <a:r>
              <a:rPr lang="en-US"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</a:t>
            </a:r>
            <a:br>
              <a:rPr lang="ar-SA"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</a:br>
            <a:r>
              <a:rPr lang="en-US" sz="32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Trauma related Disorders </a:t>
            </a:r>
            <a:endParaRPr lang="ar-SA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26569-DB26-F133-D718-07187D8A5A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18141"/>
      </p:ext>
    </p:extLst>
  </p:cSld>
  <p:clrMapOvr>
    <a:masterClrMapping/>
  </p:clrMapOvr>
  <p:transition spd="slow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18AF27-2D80-8D27-F2B2-0461375D6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en-US" altLang="en-US" sz="3600" b="1">
                <a:solidFill>
                  <a:srgbClr val="FFFF00"/>
                </a:solidFill>
                <a:cs typeface="Times New Roman" pitchFamily="18" charset="0"/>
              </a:rPr>
              <a:t>Acute Stress Disorder</a:t>
            </a:r>
            <a:br>
              <a:rPr lang="en-US" altLang="en-US" sz="3600" b="1">
                <a:solidFill>
                  <a:srgbClr val="FFFF00"/>
                </a:solidFill>
                <a:cs typeface="Times New Roman" pitchFamily="18" charset="0"/>
              </a:rPr>
            </a:br>
            <a:r>
              <a:rPr lang="ar-SY"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اضطراب </a:t>
            </a:r>
            <a:r>
              <a:rPr lang="ar-SA"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الكرب</a:t>
            </a:r>
            <a:r>
              <a:rPr lang="en-US"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الحاد</a:t>
            </a:r>
            <a:endParaRPr lang="en-US" altLang="en-US" sz="36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FE353-2866-CA24-5858-8AE81796A3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32355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CAEE2F-DE89-C7FE-FF45-8855B868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2400" b="1">
                <a:solidFill>
                  <a:srgbClr val="FFFF00"/>
                </a:solidFill>
                <a:cs typeface="Times New Roman" pitchFamily="18" charset="0"/>
              </a:rPr>
              <a:t>Posttraumatic Stress Disorder  </a:t>
            </a:r>
            <a:r>
              <a:rPr lang="en-US" altLang="en-US" sz="2000" b="1">
                <a:solidFill>
                  <a:srgbClr val="FFFF00"/>
                </a:solidFill>
                <a:cs typeface="Times New Roman" pitchFamily="18" charset="0"/>
              </a:rPr>
              <a:t>.. </a:t>
            </a:r>
            <a:r>
              <a:rPr lang="en-US" altLang="en-US" sz="2000" b="1">
                <a:solidFill>
                  <a:srgbClr val="FF0000"/>
                </a:solidFill>
                <a:cs typeface="Times New Roman" pitchFamily="18" charset="0"/>
              </a:rPr>
              <a:t>PTSD</a:t>
            </a:r>
            <a:br>
              <a:rPr lang="ar-SA" altLang="en-US" sz="2000" b="1">
                <a:solidFill>
                  <a:srgbClr val="FF0000"/>
                </a:solidFill>
                <a:cs typeface="Times New Roman" pitchFamily="18" charset="0"/>
              </a:rPr>
            </a:br>
            <a:r>
              <a:rPr lang="ar-SY" sz="24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اضطراب</a:t>
            </a:r>
            <a:r>
              <a:rPr lang="ar-SA" sz="24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الكرب </a:t>
            </a:r>
            <a:r>
              <a:rPr lang="ar-SY" sz="24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بعد الصدمة</a:t>
            </a:r>
            <a:endParaRPr lang="en-US" altLang="en-US" sz="24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0918D9-6626-0F7A-143C-A63F80A981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99007"/>
      </p:ext>
    </p:extLst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431CB5-A8C2-B5CD-C74E-503ED6A72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Important Clinical evaluation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BE3A75-0399-8BDA-B76E-C24D8E0D2F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3264"/>
      </p:ext>
    </p:extLst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12045E-E26F-D22F-E181-8643ABBE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cs typeface="Times New Roman" pitchFamily="18" charset="0"/>
              </a:rPr>
              <a:t>Adjustment</a:t>
            </a:r>
            <a:r>
              <a:rPr lang="en-US" altLang="en-US" sz="3600" b="1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altLang="en-US" sz="3200" b="1">
                <a:solidFill>
                  <a:srgbClr val="FFFF00"/>
                </a:solidFill>
                <a:cs typeface="Times New Roman" pitchFamily="18" charset="0"/>
              </a:rPr>
              <a:t>Disorders</a:t>
            </a:r>
            <a:r>
              <a:rPr lang="en-US" altLang="en-US" sz="3600" b="1">
                <a:solidFill>
                  <a:srgbClr val="FFFF00"/>
                </a:solidFill>
                <a:cs typeface="Times New Roman" pitchFamily="18" charset="0"/>
              </a:rPr>
              <a:t>  </a:t>
            </a:r>
            <a:r>
              <a:rPr lang="ar-SA" sz="2800" b="1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اضطراب التأقلم</a:t>
            </a:r>
            <a:endParaRPr lang="en-US" altLang="en-US" sz="28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645AA-D010-D821-CBF6-57D7001FA3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25249"/>
      </p:ext>
    </p:extLst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EBA31A-A745-00F9-E0B7-5B430B830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Treatment of </a:t>
            </a:r>
            <a:br>
              <a:rPr lang="en-US" sz="3200"/>
            </a:br>
            <a:r>
              <a:rPr lang="en-US" sz="3200"/>
              <a:t>PTSD, ASD &amp;Adjustment Disorders 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121045-D0D6-C37A-5829-7B5A9024A5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8275"/>
      </p:ext>
    </p:extLst>
  </p:cSld>
  <p:clrMapOvr>
    <a:masterClrMapping/>
  </p:clrMapOvr>
  <p:transition spd="slow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D6BDD9-4963-6B0D-1ADB-BFD644D4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SA">
                <a:latin typeface="Arial" pitchFamily="34" charset="0"/>
                <a:cs typeface="Arial" pitchFamily="34" charset="0"/>
              </a:rPr>
              <a:t> الدماغ والصدمات</a:t>
            </a:r>
            <a:r>
              <a:rPr lang="en-US">
                <a:latin typeface="Arial" pitchFamily="34" charset="0"/>
                <a:cs typeface="Arial" pitchFamily="34" charset="0"/>
              </a:rPr>
              <a:t> The Brain and Trauma </a:t>
            </a:r>
            <a:r>
              <a:rPr lang="ar-SA">
                <a:latin typeface="Arial" pitchFamily="34" charset="0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1ABF7D-B7DC-8BC8-DDF4-077E9117F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49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CCDA2F-5E7C-3A7B-951E-EB104C3C7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29096-D39E-63D0-BED5-832FD98A86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13980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855796-9237-3C87-1A95-A18652DF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/>
              <a:t>Hypothalamus</a:t>
            </a:r>
            <a:br>
              <a:rPr lang="en-CA" sz="2400"/>
            </a:br>
            <a:r>
              <a:rPr lang="en-CA" sz="2400"/>
              <a:t>Pituitary</a:t>
            </a:r>
            <a:br>
              <a:rPr lang="en-CA" sz="2400"/>
            </a:br>
            <a:r>
              <a:rPr lang="en-CA" sz="2400"/>
              <a:t>Adrenal</a:t>
            </a:r>
            <a:br>
              <a:rPr lang="en-CA" sz="2400"/>
            </a:br>
            <a:r>
              <a:rPr lang="en-CA" sz="2400"/>
              <a:t>Axis </a:t>
            </a:r>
            <a:endParaRPr lang="en-CA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BB384-7E35-FBBF-57E7-5E89055DAE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6415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2EC7C0-E730-4E2A-E515-097E2C7C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CA" sz="1800"/>
            </a:br>
            <a:r>
              <a:rPr lang="en-CA" sz="2400" i="1"/>
              <a:t>Stress related</a:t>
            </a:r>
            <a:br>
              <a:rPr lang="en-CA" sz="1800"/>
            </a:br>
            <a:br>
              <a:rPr lang="en-CA" sz="1800"/>
            </a:br>
            <a:r>
              <a:rPr lang="en-CA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 Compact" pitchFamily="34" charset="0"/>
              </a:rPr>
              <a:t>Medical </a:t>
            </a:r>
            <a:br>
              <a:rPr lang="en-CA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 Compact" pitchFamily="34" charset="0"/>
              </a:rPr>
            </a:br>
            <a:r>
              <a:rPr lang="en-CA" sz="2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tique Olive Compact" pitchFamily="34" charset="0"/>
              </a:rPr>
              <a:t>Diseases </a:t>
            </a:r>
            <a:endParaRPr lang="en-CA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tique Olive Compact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DD7406-C393-73F8-A659-16165EA401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3942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6C6D3E-CADB-ADF0-8251-1934FBF82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u="sng"/>
              <a:t>Stress-related illness</a:t>
            </a:r>
            <a:r>
              <a:rPr lang="en-US" altLang="en-US" sz="4000"/>
              <a:t> </a:t>
            </a:r>
            <a:endParaRPr lang="en-CA" alt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B1D8D-F418-3C41-44BD-D491C56D41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7172"/>
      </p:ext>
    </p:extLst>
  </p:cSld>
  <p:clrMapOvr>
    <a:masterClrMapping/>
  </p:clrMapOvr>
  <p:transition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1B8B5F-4300-02A1-6530-0783D68F2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 u="sng"/>
              <a:t>Stress-related illness</a:t>
            </a:r>
            <a:endParaRPr lang="en-US" altLang="en-US" sz="2400" b="1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A26E80-8C9D-03AC-AAB0-1FFE4D85D1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56151"/>
      </p:ext>
    </p:extLst>
  </p:cSld>
  <p:clrMapOvr>
    <a:masterClrMapping/>
  </p:clrMapOvr>
  <p:transition>
    <p:zoom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A7EDE8-60D7-55A0-D575-3B0D0EFE9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b="1"/>
              <a:t>Stress-related illness</a:t>
            </a:r>
            <a:endParaRPr lang="en-US" alt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7E8B2-31F9-A211-E442-D39DC09C4E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70133"/>
      </p:ext>
    </p:extLst>
  </p:cSld>
  <p:clrMapOvr>
    <a:masterClrMapping/>
  </p:clrMapOvr>
  <p:transition>
    <p:zoom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EEE8D3-068F-277F-C625-FC18B1DCC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Stress-related illness</a:t>
            </a:r>
            <a:endParaRPr lang="en-US" alt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EEB4F-69AF-06B6-63FC-4A22C98BAD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74291"/>
      </p:ext>
    </p:extLst>
  </p:cSld>
  <p:clrMapOvr>
    <a:masterClrMapping/>
  </p:clrMapOvr>
  <p:transition>
    <p:zoom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E9CA63-0177-EFBB-4B90-3C8EB7221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 u="sng"/>
              <a:t>Stress-related illness</a:t>
            </a:r>
            <a:endParaRPr lang="en-US" altLang="en-US" sz="2400" b="1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DCFAA-C0CB-3501-DF02-BBAE2ACE02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98985"/>
      </p:ext>
    </p:extLst>
  </p:cSld>
  <p:clrMapOvr>
    <a:masterClrMapping/>
  </p:clrMapOvr>
  <p:transition>
    <p:zoom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875CDE-56CF-9973-3310-525419AAD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/>
              <a:t>Stress-related illness</a:t>
            </a:r>
            <a:endParaRPr lang="en-US" alt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C10FA-298E-0446-ED7E-7008D8E60A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14525"/>
      </p:ext>
    </p:extLst>
  </p:cSld>
  <p:clrMapOvr>
    <a:masterClrMapping/>
  </p:clrMapOvr>
  <p:transition>
    <p:zoom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BDC6C7-773D-E456-F588-6B6B5139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/>
              <a:t>Stress-related illness</a:t>
            </a:r>
            <a:endParaRPr lang="en-US" altLang="en-US" sz="2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72D3B-72A0-6E8D-1E79-174E16C443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16398"/>
      </p:ext>
    </p:extLst>
  </p:cSld>
  <p:clrMapOvr>
    <a:masterClrMapping/>
  </p:clrMapOvr>
  <p:transition>
    <p:zoom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D52B28-0B5F-CE7C-ECE6-BC0D22D7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i="1">
                <a:solidFill>
                  <a:srgbClr val="021901"/>
                </a:solidFill>
                <a:effectLst/>
              </a:rPr>
              <a:t>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21DF1D-DC86-FFFD-8ADA-623B783C12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04480"/>
      </p:ext>
    </p:extLst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1C1BC6-DF10-6B40-860F-98B093EAB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B9DE6C-409F-46A4-CEAC-5774BCC8CD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51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A6C3AD-97AA-2631-DAB8-3BCD37FD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Life and Time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62827-8AC6-D1E2-EBE9-7A5CF3F897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885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C0E287-07E3-EDEF-D938-1C6B3950E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4000">
                <a:solidFill>
                  <a:srgbClr val="003399"/>
                </a:solidFill>
              </a:rPr>
              <a:t>Set  personal </a:t>
            </a:r>
            <a:r>
              <a:rPr lang="en-US" sz="4000">
                <a:solidFill>
                  <a:srgbClr val="00B050"/>
                </a:solidFill>
              </a:rPr>
              <a:t>Mission</a:t>
            </a:r>
            <a:r>
              <a:rPr lang="en-US" sz="4000">
                <a:solidFill>
                  <a:srgbClr val="003399"/>
                </a:solidFill>
              </a:rPr>
              <a:t>, </a:t>
            </a:r>
            <a:r>
              <a:rPr lang="en-US" sz="4000">
                <a:solidFill>
                  <a:srgbClr val="FF0000"/>
                </a:solidFill>
              </a:rPr>
              <a:t>Vision </a:t>
            </a:r>
            <a:r>
              <a:rPr lang="en-US" sz="4000">
                <a:solidFill>
                  <a:srgbClr val="003399"/>
                </a:solidFill>
              </a:rPr>
              <a:t>and goals</a:t>
            </a:r>
            <a:endParaRPr lang="en-US" sz="4000" dirty="0">
              <a:solidFill>
                <a:srgbClr val="003399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72C8C-EF5E-D835-69F1-473FE0FCDB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56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9BEB90-19FD-91E4-2D26-6B645E25B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&amp; Time management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019D7C-DCE4-1001-2F53-E60F4190D5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20EA4A-D940-3772-A34E-B37C2C84A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3399"/>
                </a:solidFill>
              </a:rPr>
              <a:t>Prioritize you 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15B3E-FE8C-4037-C631-D3D82BA68C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84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C1E74C-D1E1-D811-E8B7-D476150E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, sans-serif" charset="0"/>
                <a:cs typeface="Times New Roman" pitchFamily="18" charset="0"/>
              </a:rPr>
              <a:t>Change your </a:t>
            </a:r>
            <a:r>
              <a:rPr lang="en-US" sz="54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, sans-serif" charset="0"/>
                <a:cs typeface="Times New Roman" pitchFamily="18" charset="0"/>
              </a:rPr>
              <a:t>C</a:t>
            </a:r>
            <a:r>
              <a:rPr lang="en-US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, sans-serif" charset="0"/>
                <a:cs typeface="Times New Roman" pitchFamily="18" charset="0"/>
              </a:rPr>
              <a:t>ognition</a:t>
            </a:r>
            <a:endParaRPr lang="en-CA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2CC51-3E0D-CB8E-04CB-2BC8806794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03684"/>
      </p:ext>
    </p:extLst>
  </p:cSld>
  <p:clrMapOvr>
    <a:masterClrMapping/>
  </p:clrMapOvr>
  <p:transition>
    <p:zoom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51AA5A-65C8-7950-8E44-E9BAEFD99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b="1"/>
              <a:t>Talking to Myself </a:t>
            </a:r>
            <a:r>
              <a:rPr lang="en-US" sz="2400" b="1"/>
              <a:t>(</a:t>
            </a:r>
            <a:r>
              <a:rPr lang="en-US" sz="24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, sans-serif" charset="0"/>
                <a:cs typeface="Times New Roman" pitchFamily="18" charset="0"/>
              </a:rPr>
              <a:t>Change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, sans-serif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, sans-serif" charset="0"/>
                <a:cs typeface="Times New Roman" pitchFamily="18" charset="0"/>
              </a:rPr>
              <a:t>C</a:t>
            </a:r>
            <a:r>
              <a:rPr lang="en-US" sz="24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, sans-serif" charset="0"/>
                <a:cs typeface="Times New Roman" pitchFamily="18" charset="0"/>
              </a:rPr>
              <a:t>ognition)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6B0215-1F84-8184-DAEE-E103EB4963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28973"/>
      </p:ext>
    </p:extLst>
  </p:cSld>
  <p:clrMapOvr>
    <a:masterClrMapping/>
  </p:clrMapOvr>
  <p:transition>
    <p:zoom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B297FA-CF52-188E-AFED-8FB6CCA5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US" sz="2800" b="1"/>
              <a:t>Talk to self Positively</a:t>
            </a:r>
            <a:br>
              <a:rPr lang="en-US" sz="2800" b="1"/>
            </a:br>
            <a:r>
              <a:rPr lang="en-US" sz="2800" b="1"/>
              <a:t>Positive self-talk wheel.. (</a:t>
            </a:r>
            <a:r>
              <a:rPr lang="en-US" sz="28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, sans-serif" charset="0"/>
                <a:cs typeface="Times New Roman" pitchFamily="18" charset="0"/>
              </a:rPr>
              <a:t>Change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, sans-serif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, sans-serif" charset="0"/>
                <a:cs typeface="Times New Roman" pitchFamily="18" charset="0"/>
              </a:rPr>
              <a:t>C</a:t>
            </a:r>
            <a:r>
              <a:rPr lang="en-US" sz="28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, sans-serif" charset="0"/>
                <a:cs typeface="Times New Roman" pitchFamily="18" charset="0"/>
              </a:rPr>
              <a:t>ognition)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7B1114-4DB2-8F95-F5E3-17C3877D69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31146"/>
      </p:ext>
    </p:extLst>
  </p:cSld>
  <p:clrMapOvr>
    <a:masterClrMapping/>
  </p:clrMapOvr>
  <p:transition>
    <p:zoom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740278-A4C0-A8EC-7AF3-1E993189C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chemeClr val="accent1">
                    <a:satMod val="150000"/>
                  </a:schemeClr>
                </a:solidFill>
                <a:latin typeface="Helvetica, sans-serif" charset="0"/>
                <a:cs typeface="Times New Roman" pitchFamily="18" charset="0"/>
              </a:rPr>
              <a:t>Change thinking ..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/>
                <a:ea typeface="+mj-ea"/>
                <a:cs typeface="+mj-cs"/>
              </a:rPr>
              <a:t> (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, sans-serif" charset="0"/>
                <a:ea typeface="+mj-ea"/>
                <a:cs typeface="Times New Roman" pitchFamily="18" charset="0"/>
              </a:rPr>
              <a:t>Change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, sans-serif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, sans-serif" charset="0"/>
                <a:ea typeface="+mj-ea"/>
                <a:cs typeface="Times New Roman" pitchFamily="18" charset="0"/>
              </a:rPr>
              <a:t>C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, sans-serif" charset="0"/>
                <a:ea typeface="+mj-ea"/>
                <a:cs typeface="Times New Roman" pitchFamily="18" charset="0"/>
              </a:rPr>
              <a:t>ognition)</a:t>
            </a:r>
            <a:r>
              <a:rPr lang="en-US" b="1">
                <a:solidFill>
                  <a:schemeClr val="accent1">
                    <a:satMod val="150000"/>
                  </a:schemeClr>
                </a:solidFill>
                <a:latin typeface="Helvetica, sans-serif" charset="0"/>
                <a:cs typeface="Times New Roman" pitchFamily="18" charset="0"/>
              </a:rPr>
              <a:t> </a:t>
            </a:r>
            <a:endParaRPr lang="en-US" b="1" dirty="0">
              <a:solidFill>
                <a:schemeClr val="accent1">
                  <a:satMod val="150000"/>
                </a:schemeClr>
              </a:solidFill>
              <a:latin typeface="Helvetica, sans-serif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E7F1C-F63F-212C-D02A-5FF44FCA4E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65043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CC8210-96A2-EE37-F48F-711529889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rgbClr val="FFC000"/>
                </a:solidFill>
                <a:latin typeface="Helvetica, sans-serif" charset="0"/>
                <a:cs typeface="Times New Roman" pitchFamily="18" charset="0"/>
              </a:rPr>
              <a:t>Change your thinking..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/>
                <a:ea typeface="+mj-ea"/>
                <a:cs typeface="+mj-cs"/>
              </a:rPr>
              <a:t> (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, sans-serif" charset="0"/>
                <a:ea typeface="+mj-ea"/>
                <a:cs typeface="Times New Roman" pitchFamily="18" charset="0"/>
              </a:rPr>
              <a:t>Change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, sans-serif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, sans-serif" charset="0"/>
                <a:ea typeface="+mj-ea"/>
                <a:cs typeface="Times New Roman" pitchFamily="18" charset="0"/>
              </a:rPr>
              <a:t>C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, sans-serif" charset="0"/>
                <a:ea typeface="+mj-ea"/>
                <a:cs typeface="Times New Roman" pitchFamily="18" charset="0"/>
              </a:rPr>
              <a:t>ognition)</a:t>
            </a:r>
            <a:endParaRPr lang="en-US" b="1" dirty="0">
              <a:solidFill>
                <a:srgbClr val="FFC000"/>
              </a:solidFill>
              <a:latin typeface="Helvetica, sans-serif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7A100-0F99-3448-606D-BA609FBF3F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6995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C604B4-7A61-8F48-1BE7-95964E81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PROBLEM-SOLVING..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/>
                <a:ea typeface="+mj-ea"/>
                <a:cs typeface="+mj-cs"/>
              </a:rPr>
              <a:t> (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, sans-serif" charset="0"/>
                <a:ea typeface="+mj-ea"/>
                <a:cs typeface="Times New Roman" pitchFamily="18" charset="0"/>
              </a:rPr>
              <a:t>Change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, sans-serif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, sans-serif" charset="0"/>
                <a:ea typeface="+mj-ea"/>
                <a:cs typeface="Times New Roman" pitchFamily="18" charset="0"/>
              </a:rPr>
              <a:t>C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, sans-serif" charset="0"/>
                <a:ea typeface="+mj-ea"/>
                <a:cs typeface="Times New Roman" pitchFamily="18" charset="0"/>
              </a:rPr>
              <a:t>ognition)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2C8CA3-1778-4F00-E345-7BDE289E94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5168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7E2C5A-168D-4785-51A6-544B51C06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>
                <a:solidFill>
                  <a:schemeClr val="accent1">
                    <a:satMod val="150000"/>
                  </a:schemeClr>
                </a:solidFill>
              </a:rPr>
              <a:t> Reaction  ..Eustress  Vs  Dis..tress</a:t>
            </a:r>
            <a:endParaRPr lang="ar-SA" dirty="0">
              <a:solidFill>
                <a:schemeClr val="accent1">
                  <a:satMod val="1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A0CE4-0027-E264-4857-1ECA44DFA0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03050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A3ADF9-2E30-F134-EBB4-C56CD74ED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Manage your emotion(</a:t>
            </a:r>
            <a:r>
              <a:rPr lang="en-US">
                <a:solidFill>
                  <a:srgbClr val="FF0000"/>
                </a:solidFill>
              </a:rPr>
              <a:t>Affect</a:t>
            </a:r>
            <a:r>
              <a:rPr lang="en-US"/>
              <a:t>)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FCE70-63C3-EA47-B5FC-CE514479C2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35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71F12D-C09E-F71D-9911-176C99258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i="1"/>
              <a:t>Manage your emotion </a:t>
            </a:r>
            <a:r>
              <a:rPr lang="en-US"/>
              <a:t>(</a:t>
            </a:r>
            <a:r>
              <a:rPr lang="en-US">
                <a:solidFill>
                  <a:srgbClr val="FF0000"/>
                </a:solidFill>
              </a:rPr>
              <a:t>Affect</a:t>
            </a:r>
            <a:r>
              <a:rPr lang="en-US"/>
              <a:t>)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FB16F-C231-BA8E-DE5C-8C493E1FCB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0651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248173-ED6F-1A14-89E4-00B1E700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Manage your emotion </a:t>
            </a:r>
            <a:r>
              <a:rPr lang="en-US"/>
              <a:t>(</a:t>
            </a:r>
            <a:r>
              <a:rPr lang="en-US">
                <a:solidFill>
                  <a:srgbClr val="FF0000"/>
                </a:solidFill>
              </a:rPr>
              <a:t>Affect</a:t>
            </a:r>
            <a:r>
              <a:rPr lang="en-US"/>
              <a:t>)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43159-51B5-5ECD-C61A-EDED55F47E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5651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06EB61-2DFA-FAF7-E7AD-31E1D0F3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Change your </a:t>
            </a:r>
            <a:r>
              <a:rPr lang="en-US">
                <a:solidFill>
                  <a:srgbClr val="00B0F0"/>
                </a:solidFill>
              </a:rPr>
              <a:t>Behaviour</a:t>
            </a:r>
            <a:endParaRPr lang="en-CA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0C680-2E0B-955A-E5E1-69858A729E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32519"/>
      </p:ext>
    </p:extLst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679F15-8080-93B3-2BBC-5F7D9F213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>
                <a:latin typeface="Helvetica, sans-serif" charset="0"/>
              </a:rPr>
              <a:t>Self-control methods</a:t>
            </a:r>
            <a:br>
              <a:rPr lang="en-US" i="1" u="sng">
                <a:latin typeface="Helvetica, sans-serif" charset="0"/>
              </a:rPr>
            </a:br>
            <a:r>
              <a:rPr lang="en-US" sz="4400">
                <a:solidFill>
                  <a:schemeClr val="accent6">
                    <a:lumMod val="60000"/>
                    <a:lumOff val="40000"/>
                  </a:schemeClr>
                </a:solidFill>
                <a:latin typeface="Helvetica, sans-serif" charset="0"/>
              </a:rPr>
              <a:t>Analyze  your Behaviour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Helvetica, sans-serif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264CA-B1D4-9EC1-F5AB-D08F223A45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4202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2F8CDE-CD0A-5667-132E-7937DB836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i="1">
                <a:solidFill>
                  <a:schemeClr val="accent1">
                    <a:satMod val="150000"/>
                  </a:schemeClr>
                </a:solidFill>
                <a:latin typeface="Helvetica, sans-serif" charset="0"/>
                <a:cs typeface="Times New Roman" pitchFamily="18" charset="0"/>
              </a:rPr>
              <a:t>Change your lifestyle</a:t>
            </a:r>
            <a:r>
              <a:rPr lang="en-US">
                <a:solidFill>
                  <a:schemeClr val="accent1">
                    <a:satMod val="150000"/>
                  </a:schemeClr>
                </a:solidFill>
                <a:latin typeface="Helvetica, sans-serif" charset="0"/>
                <a:cs typeface="Times New Roman" pitchFamily="18" charset="0"/>
              </a:rPr>
              <a:t> 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EF392-E004-2345-6A35-8183FD58DF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46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25200F-DAC4-DA4E-6595-FDB5093DB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27444C-0BCE-CE52-F449-3D0F7BB43B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0890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280D90-E20D-0D36-0507-9E2A8C1ED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Coffee and Cigarette Smoking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6C155A-04D3-3982-C2CC-55AD3F5A6A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50519"/>
      </p:ext>
    </p:extLst>
  </p:cSld>
  <p:clrMapOvr>
    <a:masterClrMapping/>
  </p:clrMapOvr>
  <p:transition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7BEEA9-89E4-1CBE-3E60-168146855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</a:rPr>
              <a:t>Exercise to keep fit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23D71-C4AD-DAB2-9B51-9DB42BFA11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187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A0C33B-9525-D874-5370-B95BD546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u="sng">
                <a:solidFill>
                  <a:schemeClr val="accent1">
                    <a:satMod val="150000"/>
                  </a:schemeClr>
                </a:solidFill>
                <a:latin typeface="Helvetica, sans-serif" charset="0"/>
                <a:cs typeface="Times New Roman" pitchFamily="18" charset="0"/>
              </a:rPr>
              <a:t>Change your lifestyle</a:t>
            </a:r>
            <a:r>
              <a:rPr lang="en-US">
                <a:solidFill>
                  <a:schemeClr val="accent1">
                    <a:satMod val="150000"/>
                  </a:schemeClr>
                </a:solidFill>
                <a:latin typeface="Helvetica, sans-serif" charset="0"/>
                <a:cs typeface="Times New Roman" pitchFamily="18" charset="0"/>
              </a:rPr>
              <a:t> </a:t>
            </a:r>
            <a:endParaRPr lang="en-US" dirty="0">
              <a:solidFill>
                <a:schemeClr val="accent1">
                  <a:satMod val="150000"/>
                </a:schemeClr>
              </a:solidFill>
              <a:latin typeface="Helvetica, sans-serif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9AE341-2FAF-0420-ADCE-E84D4C17DA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8502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A9B8DD-1B52-9EBA-6FAE-7CB48F4E9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rgbClr val="00B0F0"/>
                </a:solidFill>
              </a:rPr>
              <a:t>A: Affects </a:t>
            </a:r>
            <a:br>
              <a:rPr lang="en-US" sz="2800">
                <a:solidFill>
                  <a:srgbClr val="FFFF00"/>
                </a:solidFill>
              </a:rPr>
            </a:br>
            <a:r>
              <a:rPr lang="en-US" sz="2800">
                <a:solidFill>
                  <a:srgbClr val="FF0000"/>
                </a:solidFill>
              </a:rPr>
              <a:t>EMOTIONAL</a:t>
            </a:r>
            <a:r>
              <a:rPr lang="en-US" sz="2800">
                <a:solidFill>
                  <a:srgbClr val="FFFF00"/>
                </a:solidFill>
              </a:rPr>
              <a:t>  REACTIONS  TO  STRESS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0DBB2-01EE-14F2-E36D-DC4F524EFF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6856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272E9B-0B86-050D-D0BB-D6E81320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accent1">
                    <a:satMod val="150000"/>
                  </a:schemeClr>
                </a:solidFill>
                <a:latin typeface="Helvetica, sans-serif" charset="0"/>
                <a:cs typeface="Times New Roman" pitchFamily="18" charset="0"/>
              </a:rPr>
              <a:t>Change your lifestyle </a:t>
            </a:r>
            <a:endParaRPr lang="en-US" dirty="0">
              <a:solidFill>
                <a:schemeClr val="accent1">
                  <a:satMod val="150000"/>
                </a:schemeClr>
              </a:solidFill>
              <a:latin typeface="Helvetica, sans-serif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C6C25-E777-CFCF-5397-1CC62805C6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0933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95483D-CDEB-365B-0B0E-5BF139C3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</a:rPr>
              <a:t>Sleep ..well ..perform well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34AE87-C670-2E27-A463-C3BE597579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4711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CECEF8-40A6-A272-4A0E-D96A1804B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i="1" u="sng">
                <a:solidFill>
                  <a:schemeClr val="accent1">
                    <a:satMod val="150000"/>
                  </a:schemeClr>
                </a:solidFill>
                <a:cs typeface="Times New Roman" pitchFamily="18" charset="0"/>
              </a:rPr>
              <a:t>   </a:t>
            </a:r>
            <a:r>
              <a:rPr lang="en-US" sz="3200" i="1" u="sng">
                <a:solidFill>
                  <a:srgbClr val="FFFF00"/>
                </a:solidFill>
                <a:cs typeface="Times New Roman" pitchFamily="18" charset="0"/>
              </a:rPr>
              <a:t>Meditation &amp; Mindfulness</a:t>
            </a:r>
            <a:endParaRPr lang="en-US" sz="3200" i="1" u="sng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08A0D-CD91-B8E6-8836-63CC3DACE4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2478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D6A21C-8FC2-5D16-86EC-375A01E05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>
                <a:solidFill>
                  <a:schemeClr val="accent1">
                    <a:satMod val="150000"/>
                  </a:schemeClr>
                </a:solidFill>
                <a:cs typeface="Times New Roman" pitchFamily="18" charset="0"/>
              </a:rPr>
              <a:t> </a:t>
            </a:r>
            <a:r>
              <a:rPr lang="en-US" sz="4000">
                <a:solidFill>
                  <a:srgbClr val="FFFF00"/>
                </a:solidFill>
                <a:cs typeface="Times New Roman" pitchFamily="18" charset="0"/>
              </a:rPr>
              <a:t>RELAXATION</a:t>
            </a:r>
            <a:endParaRPr lang="en-US" sz="4000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93776-3B22-3387-1653-13C5C06005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29550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B1C3D3-4CD1-97E1-C87B-4BC74B96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58C93-BFCA-2813-0282-F0A418209F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101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D83898-A49F-ED26-8289-23C212A8D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/>
              <a:t>SOCIAL APPROACHES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40F55-F145-49A5-08C6-60FF5C6A07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331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A8D9EF-A982-FD5C-1CB4-487D8E2A6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sz="3600"/>
              <a:t>Protective factors  / Resilience</a:t>
            </a:r>
            <a:r>
              <a:rPr lang="ar-SA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المرونة النفسية </a:t>
            </a:r>
            <a:endParaRPr lang="en-US" sz="3600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A2103-A775-EF14-FAB0-9FF6C50550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712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389511-7F48-169D-6484-9B5209BE1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/>
              <a:t>Resilience</a:t>
            </a:r>
            <a:endParaRPr lang="en-CA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0D67E1-01D5-D02E-A614-B2321E0AA2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85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AA5AF4-7B4B-BBD2-677C-E24723FCD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en-US" sz="2800" i="1" u="sng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800">
                <a:solidFill>
                  <a:schemeClr val="accent1">
                    <a:lumMod val="20000"/>
                    <a:lumOff val="80000"/>
                  </a:schemeClr>
                </a:solidFill>
              </a:rPr>
              <a:t>• </a:t>
            </a:r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Appetite Changes </a:t>
            </a:r>
            <a:b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• Eating problems,  Binge eating</a:t>
            </a:r>
            <a:b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• Increased Intake Of Alcohol Or Drugs</a:t>
            </a:r>
            <a:b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• Increased Smoking </a:t>
            </a:r>
            <a:b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• Restlessness </a:t>
            </a:r>
            <a:b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• Fidgeting </a:t>
            </a:r>
            <a:b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  <a:t>• Nail-biting  </a:t>
            </a:r>
            <a:br>
              <a:rPr lang="en-US" sz="400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br>
              <a:rPr lang="en-US" sz="280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endParaRPr lang="en-CA" sz="2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E9375-0202-0796-F8DF-6A2CE35CAE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1957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C7BA0D-47C3-1E62-C14E-36095FD14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Cognition</a:t>
            </a:r>
            <a:br>
              <a:rPr lang="en-US" sz="3600">
                <a:solidFill>
                  <a:srgbClr val="FF3300"/>
                </a:solidFill>
              </a:rPr>
            </a:br>
            <a:r>
              <a:rPr lang="en-US" sz="3600">
                <a:solidFill>
                  <a:srgbClr val="00B050"/>
                </a:solidFill>
              </a:rPr>
              <a:t>Mental</a:t>
            </a:r>
            <a:r>
              <a:rPr lang="en-US" sz="3600">
                <a:solidFill>
                  <a:srgbClr val="FF3300"/>
                </a:solidFill>
              </a:rPr>
              <a:t> symptoms</a:t>
            </a:r>
            <a:r>
              <a:rPr lang="en-US" sz="2800">
                <a:solidFill>
                  <a:srgbClr val="FF3300"/>
                </a:solidFill>
              </a:rPr>
              <a:t> </a:t>
            </a:r>
            <a:br>
              <a:rPr lang="en-US" sz="2800">
                <a:solidFill>
                  <a:srgbClr val="FF3300"/>
                </a:solidFill>
              </a:rPr>
            </a:br>
            <a:endParaRPr lang="en-US" sz="2800" dirty="0">
              <a:solidFill>
                <a:srgbClr val="FF33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351791-65A6-FCB8-3AF1-70762B4DED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4297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87269E-55C0-90C2-6979-8EC20541D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 eaLnBrk="1" hangingPunct="1"/>
            <a:r>
              <a:rPr lang="en-US" sz="3200" b="1">
                <a:solidFill>
                  <a:srgbClr val="FF0000"/>
                </a:solidFill>
              </a:rPr>
              <a:t>Trauma </a:t>
            </a:r>
            <a:r>
              <a:rPr lang="en-US" sz="3200">
                <a:solidFill>
                  <a:srgbClr val="FF0000"/>
                </a:solidFill>
              </a:rPr>
              <a:t>Dimension</a:t>
            </a:r>
            <a:r>
              <a:rPr lang="ar-SA" sz="3200">
                <a:solidFill>
                  <a:srgbClr val="FF0000"/>
                </a:solidFill>
              </a:rPr>
              <a:t> </a:t>
            </a:r>
            <a:r>
              <a:rPr lang="en-US" sz="3200">
                <a:solidFill>
                  <a:srgbClr val="FF0000"/>
                </a:solidFill>
              </a:rPr>
              <a:t>=</a:t>
            </a:r>
            <a:r>
              <a:rPr lang="ar-SA" sz="3200">
                <a:solidFill>
                  <a:srgbClr val="FF0000"/>
                </a:solidFill>
              </a:rPr>
              <a:t> </a:t>
            </a:r>
            <a:r>
              <a:rPr lang="en-US" sz="3200">
                <a:solidFill>
                  <a:srgbClr val="FF0000"/>
                </a:solidFill>
              </a:rPr>
              <a:t>Critical Incident</a:t>
            </a:r>
            <a:r>
              <a:rPr lang="ar-SA" sz="3200">
                <a:solidFill>
                  <a:srgbClr val="FF0000"/>
                </a:solidFill>
              </a:rPr>
              <a:t> أبعاد الرضوض النفسية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84583-DBE4-68F0-639D-F6B1F95756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9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0E461A-CF3E-E3A2-5B00-C5A430E5B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stress response </a:t>
            </a:r>
            <a:endParaRPr lang="en-CA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267EF-435E-F6BF-96FD-5820B35683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28332"/>
      </p:ext>
    </p:extLst>
  </p:cSld>
  <p:clrMapOvr>
    <a:masterClrMapping/>
  </p:clrMapOvr>
  <p:transition spd="slow"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On-screen Show (4:3)</PresentationFormat>
  <Paragraphs>53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Antique Olive Compact</vt:lpstr>
      <vt:lpstr>Arial</vt:lpstr>
      <vt:lpstr>Calibri</vt:lpstr>
      <vt:lpstr>Calibri Light</vt:lpstr>
      <vt:lpstr>Comic Sans MS</vt:lpstr>
      <vt:lpstr>Helvetica, sans-serif</vt:lpstr>
      <vt:lpstr>Times New Roman</vt:lpstr>
      <vt:lpstr>Office Theme</vt:lpstr>
      <vt:lpstr>PowerPoint Presentation</vt:lpstr>
      <vt:lpstr>PowerPoint Presentation</vt:lpstr>
      <vt:lpstr>PowerPoint Presentation</vt:lpstr>
      <vt:lpstr> Reaction  ..Eustress  Vs  Dis..tress</vt:lpstr>
      <vt:lpstr>A: Affects  EMOTIONAL  REACTIONS  TO  STRESS</vt:lpstr>
      <vt:lpstr> • Appetite Changes  • Eating problems,  Binge eating • Increased Intake Of Alcohol Or Drugs • Increased Smoking  • Restlessness  • Fidgeting  • Nail-biting    </vt:lpstr>
      <vt:lpstr>C: Cognition Mental symptoms  </vt:lpstr>
      <vt:lpstr>Trauma Dimension = Critical Incident أبعاد الرضوض النفسية </vt:lpstr>
      <vt:lpstr>The stress response </vt:lpstr>
      <vt:lpstr>        Stress Response Physiology   </vt:lpstr>
      <vt:lpstr>Stages  of grief الحداد   </vt:lpstr>
      <vt:lpstr>Normal reaction to impending death:</vt:lpstr>
      <vt:lpstr>الاضطرابات النفسية المتعلقة بالصدمة  Trauma related Disorders </vt:lpstr>
      <vt:lpstr>Acute Stress Disorder اضطراب الكرب الحاد</vt:lpstr>
      <vt:lpstr>Posttraumatic Stress Disorder  .. PTSD اضطراب الكرب بعد الصدمة</vt:lpstr>
      <vt:lpstr>Important Clinical evaluation</vt:lpstr>
      <vt:lpstr>Adjustment Disorders  اضطراب التأقلم</vt:lpstr>
      <vt:lpstr>Treatment of  PTSD, ASD &amp;Adjustment Disorders  </vt:lpstr>
      <vt:lpstr> الدماغ والصدمات The Brain and Trauma  </vt:lpstr>
      <vt:lpstr>Hypothalamus Pituitary Adrenal Axis </vt:lpstr>
      <vt:lpstr> Stress related  Medical  Diseases </vt:lpstr>
      <vt:lpstr>Stress-related illness </vt:lpstr>
      <vt:lpstr>Stress-related illness</vt:lpstr>
      <vt:lpstr>Stress-related illness</vt:lpstr>
      <vt:lpstr>Stress-related illness</vt:lpstr>
      <vt:lpstr>Stress-related illness</vt:lpstr>
      <vt:lpstr>Stress-related illness</vt:lpstr>
      <vt:lpstr>Stress-related illness</vt:lpstr>
      <vt:lpstr>Management</vt:lpstr>
      <vt:lpstr>Life and Time management</vt:lpstr>
      <vt:lpstr>Set  personal Mission, Vision and goals</vt:lpstr>
      <vt:lpstr>Life &amp; Time management</vt:lpstr>
      <vt:lpstr>Prioritize you  Life</vt:lpstr>
      <vt:lpstr>Change your Cognition</vt:lpstr>
      <vt:lpstr>Talking to Myself (Change Cognition)</vt:lpstr>
      <vt:lpstr>Talk to self Positively Positive self-talk wheel.. (Change Cognition)</vt:lpstr>
      <vt:lpstr>Change thinking .. (Change Cognition) </vt:lpstr>
      <vt:lpstr>Change your thinking.. (Change Cognition)</vt:lpstr>
      <vt:lpstr>PROBLEM-SOLVING.. (Change Cognition)</vt:lpstr>
      <vt:lpstr>Manage your emotion(Affect)</vt:lpstr>
      <vt:lpstr>Manage your emotion (Affect)</vt:lpstr>
      <vt:lpstr>Manage your emotion (Affect)</vt:lpstr>
      <vt:lpstr>Change your Behaviour</vt:lpstr>
      <vt:lpstr>Self-control methods Analyze  your Behaviour</vt:lpstr>
      <vt:lpstr>Change your lifestyle </vt:lpstr>
      <vt:lpstr>PowerPoint Presentation</vt:lpstr>
      <vt:lpstr>Coffee and Cigarette Smoking</vt:lpstr>
      <vt:lpstr>Exercise to keep fit</vt:lpstr>
      <vt:lpstr>Change your lifestyle </vt:lpstr>
      <vt:lpstr>Change your lifestyle </vt:lpstr>
      <vt:lpstr>Sleep ..well ..perform well</vt:lpstr>
      <vt:lpstr>   Meditation &amp; Mindfulness</vt:lpstr>
      <vt:lpstr> RELAXATION</vt:lpstr>
      <vt:lpstr>Social Management</vt:lpstr>
      <vt:lpstr>SOCIAL APPROACHES </vt:lpstr>
      <vt:lpstr>Protective factors  / Resilience المرونة النفسية </vt:lpstr>
      <vt:lpstr>Resilience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khmarwa</dc:creator>
  <cp:lastModifiedBy>khmarwa</cp:lastModifiedBy>
  <cp:revision>1</cp:revision>
  <dcterms:created xsi:type="dcterms:W3CDTF">2023-08-17T12:53:12Z</dcterms:created>
  <dcterms:modified xsi:type="dcterms:W3CDTF">2023-08-17T12:53:12Z</dcterms:modified>
</cp:coreProperties>
</file>