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66" r:id="rId3"/>
    <p:sldId id="257" r:id="rId4"/>
    <p:sldId id="258" r:id="rId5"/>
    <p:sldId id="259" r:id="rId6"/>
    <p:sldId id="260" r:id="rId7"/>
    <p:sldId id="261" r:id="rId8"/>
    <p:sldId id="262" r:id="rId9"/>
    <p:sldId id="263" r:id="rId10"/>
    <p:sldId id="264" r:id="rId11"/>
    <p:sldId id="265"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269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583B53-A637-814E-9164-3D1DFFEC7A22}" type="datetimeFigureOut">
              <a:rPr lang="en-US" smtClean="0"/>
              <a:t>2/5/17 </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6339D3-B537-F24A-80E8-7C351FFB85AE}" type="slidenum">
              <a:rPr lang="en-US" smtClean="0"/>
              <a:t>‹#›</a:t>
            </a:fld>
            <a:endParaRPr lang="en-US"/>
          </a:p>
        </p:txBody>
      </p:sp>
    </p:spTree>
    <p:extLst>
      <p:ext uri="{BB962C8B-B14F-4D97-AF65-F5344CB8AC3E}">
        <p14:creationId xmlns:p14="http://schemas.microsoft.com/office/powerpoint/2010/main" val="29136226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DE0257-FD7C-8F4A-B6C5-C2A07A3911FB}" type="slidenum">
              <a:rPr lang="en-US"/>
              <a:pPr/>
              <a:t>9</a:t>
            </a:fld>
            <a:endParaRPr lang="en-US"/>
          </a:p>
        </p:txBody>
      </p:sp>
      <p:sp>
        <p:nvSpPr>
          <p:cNvPr id="337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33795" name="Rectangle 3"/>
          <p:cNvSpPr>
            <a:spLocks noGrp="1" noChangeArrowheads="1"/>
          </p:cNvSpPr>
          <p:nvPr>
            <p:ph type="body" idx="1"/>
          </p:nvPr>
        </p:nvSpPr>
        <p:spPr/>
        <p:txBody>
          <a:bodyPr/>
          <a:lstStyle/>
          <a:p>
            <a:r>
              <a:rPr lang="en-US"/>
              <a:t>Baby blues usually resolves spontaneously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080819-4888-BF40-9E51-44D800E07B77}" type="slidenum">
              <a:rPr lang="en-US"/>
              <a:pPr/>
              <a:t>10</a:t>
            </a:fld>
            <a:endParaRPr lang="en-US"/>
          </a:p>
        </p:txBody>
      </p:sp>
      <p:sp>
        <p:nvSpPr>
          <p:cNvPr id="102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0243" name="Rectangle 3"/>
          <p:cNvSpPr>
            <a:spLocks noGrp="1" noChangeArrowheads="1"/>
          </p:cNvSpPr>
          <p:nvPr>
            <p:ph type="body" idx="1"/>
          </p:nvPr>
        </p:nvSpPr>
        <p:spPr/>
        <p:txBody>
          <a:bodyPr/>
          <a:lstStyle/>
          <a:p>
            <a:r>
              <a:rPr lang="en-US"/>
              <a:t>(onset 6 wks after delivery)systematic review of 28 studies from developed countries assessing depression during pregnancy and first year postpartum</a:t>
            </a:r>
          </a:p>
          <a:p>
            <a:r>
              <a:rPr lang="en-US"/>
              <a:t>-telephone survey conducted amongst the moms revealed that blacks and hispanic women had about a 2x risk for postpartum symptoms (survey conducted 2-6 wk postpartum)</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2BD358-7C6E-6642-8CE8-6051A97C64B8}" type="slidenum">
              <a:rPr lang="en-US"/>
              <a:pPr/>
              <a:t>11</a:t>
            </a:fld>
            <a:endParaRPr lang="en-US"/>
          </a:p>
        </p:txBody>
      </p:sp>
      <p:sp>
        <p:nvSpPr>
          <p:cNvPr id="491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C74296-44B6-8B46-8686-2B8A73E63F33}" type="slidenum">
              <a:rPr lang="en-US"/>
              <a:pPr/>
              <a:t>23</a:t>
            </a:fld>
            <a:endParaRPr lang="en-US"/>
          </a:p>
        </p:txBody>
      </p:sp>
      <p:sp>
        <p:nvSpPr>
          <p:cNvPr id="9421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94211" name="Rectangle 3"/>
          <p:cNvSpPr>
            <a:spLocks noGrp="1" noChangeArrowheads="1"/>
          </p:cNvSpPr>
          <p:nvPr>
            <p:ph type="body" idx="1"/>
          </p:nvPr>
        </p:nvSpPr>
        <p:spPr>
          <a:xfrm>
            <a:off x="685800" y="4343400"/>
            <a:ext cx="5486400" cy="411480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5BF53EB-F49B-A442-ACDA-419511E99789}" type="datetimeFigureOut">
              <a:rPr lang="en-US" smtClean="0"/>
              <a:t>2/5/17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3955548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5BF53EB-F49B-A442-ACDA-419511E99789}" type="datetimeFigureOut">
              <a:rPr lang="en-US" smtClean="0"/>
              <a:t>2/5/17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1059112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5BF53EB-F49B-A442-ACDA-419511E99789}" type="datetimeFigureOut">
              <a:rPr lang="en-US" smtClean="0"/>
              <a:t>2/5/17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862186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5BF53EB-F49B-A442-ACDA-419511E99789}" type="datetimeFigureOut">
              <a:rPr lang="en-US" smtClean="0"/>
              <a:t>2/5/17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3704771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5BF53EB-F49B-A442-ACDA-419511E99789}" type="datetimeFigureOut">
              <a:rPr lang="en-US" smtClean="0"/>
              <a:t>2/5/17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328606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5BF53EB-F49B-A442-ACDA-419511E99789}" type="datetimeFigureOut">
              <a:rPr lang="en-US" smtClean="0"/>
              <a:t>2/5/17 </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211622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5BF53EB-F49B-A442-ACDA-419511E99789}" type="datetimeFigureOut">
              <a:rPr lang="en-US" smtClean="0"/>
              <a:t>2/5/17 </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430929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5BF53EB-F49B-A442-ACDA-419511E99789}" type="datetimeFigureOut">
              <a:rPr lang="en-US" smtClean="0"/>
              <a:t>2/5/17 </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41547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F53EB-F49B-A442-ACDA-419511E99789}" type="datetimeFigureOut">
              <a:rPr lang="en-US" smtClean="0"/>
              <a:t>2/5/17 </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135429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5BF53EB-F49B-A442-ACDA-419511E99789}" type="datetimeFigureOut">
              <a:rPr lang="en-US" smtClean="0"/>
              <a:t>2/5/17 </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1875957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5BF53EB-F49B-A442-ACDA-419511E99789}" type="datetimeFigureOut">
              <a:rPr lang="en-US" smtClean="0"/>
              <a:t>2/5/17 </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14490-E1F2-AE41-B2F5-16BC3C951436}" type="slidenum">
              <a:rPr lang="en-US" smtClean="0"/>
              <a:t>‹#›</a:t>
            </a:fld>
            <a:endParaRPr lang="en-US"/>
          </a:p>
        </p:txBody>
      </p:sp>
    </p:spTree>
    <p:extLst>
      <p:ext uri="{BB962C8B-B14F-4D97-AF65-F5344CB8AC3E}">
        <p14:creationId xmlns:p14="http://schemas.microsoft.com/office/powerpoint/2010/main" val="23700695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F53EB-F49B-A442-ACDA-419511E99789}" type="datetimeFigureOut">
              <a:rPr lang="en-US" smtClean="0"/>
              <a:t>2/5/17 </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614490-E1F2-AE41-B2F5-16BC3C951436}" type="slidenum">
              <a:rPr lang="en-US" smtClean="0"/>
              <a:t>‹#›</a:t>
            </a:fld>
            <a:endParaRPr lang="en-US"/>
          </a:p>
        </p:txBody>
      </p:sp>
    </p:spTree>
    <p:extLst>
      <p:ext uri="{BB962C8B-B14F-4D97-AF65-F5344CB8AC3E}">
        <p14:creationId xmlns:p14="http://schemas.microsoft.com/office/powerpoint/2010/main" val="1703839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imh.nih.gov/health/topics/anxiety-disorders/index.shtml" TargetMode="External"/><Relationship Id="rId4" Type="http://schemas.openxmlformats.org/officeDocument/2006/relationships/hyperlink" Target="https://www.nimh.nih.gov/health/publications/postpartum-depression-facts/index.shtml" TargetMode="External"/><Relationship Id="rId1" Type="http://schemas.openxmlformats.org/officeDocument/2006/relationships/slideLayout" Target="../slideLayouts/slideLayout2.xml"/><Relationship Id="rId2" Type="http://schemas.openxmlformats.org/officeDocument/2006/relationships/hyperlink" Target="https://www.nimh.nih.gov/health/topics/depression/index.shtml"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WOMEN AND MENTAL HEALTH </a:t>
            </a:r>
            <a:r>
              <a:rPr lang="en-US" dirty="0" smtClean="0">
                <a:effectLst/>
              </a:rPr>
              <a:t/>
            </a:r>
            <a:br>
              <a:rPr lang="en-US" dirty="0" smtClean="0">
                <a:effectLst/>
              </a:rPr>
            </a:br>
            <a:endParaRPr lang="en-US" dirty="0"/>
          </a:p>
        </p:txBody>
      </p:sp>
      <p:sp>
        <p:nvSpPr>
          <p:cNvPr id="3" name="Subtitle 2"/>
          <p:cNvSpPr>
            <a:spLocks noGrp="1"/>
          </p:cNvSpPr>
          <p:nvPr>
            <p:ph type="subTitle" idx="1"/>
          </p:nvPr>
        </p:nvSpPr>
        <p:spPr/>
        <p:txBody>
          <a:bodyPr/>
          <a:lstStyle/>
          <a:p>
            <a:r>
              <a:rPr lang="en-US" dirty="0" smtClean="0"/>
              <a:t>Med 2017</a:t>
            </a:r>
            <a:endParaRPr lang="en-US" dirty="0"/>
          </a:p>
        </p:txBody>
      </p:sp>
    </p:spTree>
    <p:extLst>
      <p:ext uri="{BB962C8B-B14F-4D97-AF65-F5344CB8AC3E}">
        <p14:creationId xmlns:p14="http://schemas.microsoft.com/office/powerpoint/2010/main" val="3209027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en-US" sz="4000"/>
              <a:t>Who is most likely to be affected?</a:t>
            </a:r>
          </a:p>
        </p:txBody>
      </p:sp>
      <p:sp>
        <p:nvSpPr>
          <p:cNvPr id="8195" name="Rectangle 3"/>
          <p:cNvSpPr>
            <a:spLocks noGrp="1" noRot="1" noChangeArrowheads="1"/>
          </p:cNvSpPr>
          <p:nvPr>
            <p:ph type="body" idx="1"/>
          </p:nvPr>
        </p:nvSpPr>
        <p:spPr>
          <a:xfrm>
            <a:off x="304800" y="1295400"/>
            <a:ext cx="8540750" cy="5715000"/>
          </a:xfrm>
        </p:spPr>
        <p:txBody>
          <a:bodyPr/>
          <a:lstStyle/>
          <a:p>
            <a:r>
              <a:rPr lang="en-US" sz="2800" dirty="0"/>
              <a:t>Estimated that 10-20% of mothers have postpartum depression</a:t>
            </a:r>
          </a:p>
          <a:p>
            <a:pPr>
              <a:buFont typeface="Wingdings" charset="0"/>
              <a:buNone/>
            </a:pPr>
            <a:endParaRPr lang="en-US" sz="2800" dirty="0"/>
          </a:p>
          <a:p>
            <a:r>
              <a:rPr lang="en-US" sz="2800" dirty="0"/>
              <a:t>Postpartum blues occurs in about 50-80% of mothers</a:t>
            </a:r>
          </a:p>
          <a:p>
            <a:pPr>
              <a:buFont typeface="Wingdings" charset="0"/>
              <a:buNone/>
            </a:pPr>
            <a:endParaRPr lang="en-US" sz="2800" dirty="0"/>
          </a:p>
          <a:p>
            <a:r>
              <a:rPr lang="en-US" sz="2800" dirty="0"/>
              <a:t>2/3 women have onset within 6 weeks of </a:t>
            </a:r>
            <a:r>
              <a:rPr lang="en-US" sz="2800" dirty="0" smtClean="0"/>
              <a:t>delivery</a:t>
            </a:r>
          </a:p>
          <a:p>
            <a:endParaRPr lang="en-US" sz="2800" dirty="0" smtClean="0"/>
          </a:p>
          <a:p>
            <a:r>
              <a:rPr lang="en-US" sz="2800" dirty="0"/>
              <a:t>Risk Factors:  </a:t>
            </a:r>
            <a:r>
              <a:rPr lang="en-US" sz="2800" dirty="0" err="1"/>
              <a:t>hx</a:t>
            </a:r>
            <a:r>
              <a:rPr lang="en-US" sz="2800" dirty="0"/>
              <a:t> of depression, lack of social support</a:t>
            </a:r>
          </a:p>
          <a:p>
            <a:endParaRPr lang="en-US" sz="2800" dirty="0" smtClean="0"/>
          </a:p>
          <a:p>
            <a:endParaRPr lang="en-US" sz="2800" dirty="0"/>
          </a:p>
          <a:p>
            <a:pPr>
              <a:buFont typeface="Wingdings" charset="0"/>
              <a:buNone/>
            </a:pPr>
            <a:endParaRPr lang="en-US" sz="2800" dirty="0"/>
          </a:p>
        </p:txBody>
      </p:sp>
    </p:spTree>
    <p:extLst>
      <p:ext uri="{BB962C8B-B14F-4D97-AF65-F5344CB8AC3E}">
        <p14:creationId xmlns:p14="http://schemas.microsoft.com/office/powerpoint/2010/main" val="303041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r>
              <a:rPr lang="en-US"/>
              <a:t>Treatment</a:t>
            </a:r>
          </a:p>
        </p:txBody>
      </p:sp>
      <p:sp>
        <p:nvSpPr>
          <p:cNvPr id="20483" name="Rectangle 3"/>
          <p:cNvSpPr>
            <a:spLocks noGrp="1" noRot="1" noChangeArrowheads="1"/>
          </p:cNvSpPr>
          <p:nvPr>
            <p:ph type="body" idx="1"/>
          </p:nvPr>
        </p:nvSpPr>
        <p:spPr/>
        <p:txBody>
          <a:bodyPr/>
          <a:lstStyle/>
          <a:p>
            <a:pPr>
              <a:lnSpc>
                <a:spcPct val="90000"/>
              </a:lnSpc>
            </a:pPr>
            <a:r>
              <a:rPr lang="en-US" sz="2400" dirty="0"/>
              <a:t>Prognosis- may last 6-12 months; women at risk for postpartum depression and depression in the future</a:t>
            </a:r>
          </a:p>
          <a:p>
            <a:pPr>
              <a:lnSpc>
                <a:spcPct val="90000"/>
              </a:lnSpc>
              <a:buFont typeface="Wingdings" charset="0"/>
              <a:buNone/>
            </a:pPr>
            <a:endParaRPr lang="en-US" sz="2400" dirty="0"/>
          </a:p>
          <a:p>
            <a:pPr>
              <a:lnSpc>
                <a:spcPct val="90000"/>
              </a:lnSpc>
            </a:pPr>
            <a:r>
              <a:rPr lang="en-US" sz="2400" dirty="0"/>
              <a:t>Professional and/or social support</a:t>
            </a:r>
          </a:p>
          <a:p>
            <a:pPr>
              <a:lnSpc>
                <a:spcPct val="90000"/>
              </a:lnSpc>
              <a:buFont typeface="Wingdings" charset="0"/>
              <a:buNone/>
            </a:pPr>
            <a:endParaRPr lang="en-US" sz="2400" dirty="0"/>
          </a:p>
          <a:p>
            <a:pPr>
              <a:lnSpc>
                <a:spcPct val="90000"/>
              </a:lnSpc>
            </a:pPr>
            <a:r>
              <a:rPr lang="en-US" sz="2400" err="1" smtClean="0"/>
              <a:t>Counseling</a:t>
            </a:r>
            <a:r>
              <a:rPr lang="en-US" sz="2400" smtClean="0"/>
              <a:t>, IPT</a:t>
            </a:r>
            <a:endParaRPr lang="en-US" sz="2400" dirty="0"/>
          </a:p>
          <a:p>
            <a:pPr>
              <a:lnSpc>
                <a:spcPct val="90000"/>
              </a:lnSpc>
              <a:buFont typeface="Wingdings" charset="0"/>
              <a:buNone/>
            </a:pPr>
            <a:endParaRPr lang="en-US" sz="2400" dirty="0"/>
          </a:p>
          <a:p>
            <a:pPr>
              <a:lnSpc>
                <a:spcPct val="90000"/>
              </a:lnSpc>
            </a:pPr>
            <a:r>
              <a:rPr lang="en-US" sz="2400" dirty="0" smtClean="0"/>
              <a:t>Antidepressants SSRIs.</a:t>
            </a:r>
            <a:endParaRPr lang="en-US" sz="2400" dirty="0"/>
          </a:p>
          <a:p>
            <a:pPr>
              <a:lnSpc>
                <a:spcPct val="90000"/>
              </a:lnSpc>
              <a:buFont typeface="Wingdings" charset="0"/>
              <a:buNone/>
            </a:pPr>
            <a:endParaRPr lang="en-US" sz="2400" dirty="0"/>
          </a:p>
          <a:p>
            <a:pPr>
              <a:lnSpc>
                <a:spcPct val="90000"/>
              </a:lnSpc>
            </a:pPr>
            <a:r>
              <a:rPr lang="en-US" sz="2400" dirty="0"/>
              <a:t>Transdermal estrogen</a:t>
            </a:r>
          </a:p>
        </p:txBody>
      </p:sp>
    </p:spTree>
    <p:extLst>
      <p:ext uri="{BB962C8B-B14F-4D97-AF65-F5344CB8AC3E}">
        <p14:creationId xmlns:p14="http://schemas.microsoft.com/office/powerpoint/2010/main" val="3691854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rmAutofit fontScale="90000"/>
          </a:bodyPr>
          <a:lstStyle/>
          <a:p>
            <a:r>
              <a:rPr lang="en-US" sz="7200"/>
              <a:t/>
            </a:r>
            <a:br>
              <a:rPr lang="en-US" sz="7200"/>
            </a:br>
            <a:r>
              <a:rPr lang="en-US" sz="7200"/>
              <a:t/>
            </a:r>
            <a:br>
              <a:rPr lang="en-US" sz="7200"/>
            </a:br>
            <a:r>
              <a:rPr lang="en-US" sz="7200"/>
              <a:t/>
            </a:r>
            <a:br>
              <a:rPr lang="en-US" sz="7200"/>
            </a:br>
            <a:r>
              <a:rPr lang="en-US" sz="7200"/>
              <a:t/>
            </a:r>
            <a:br>
              <a:rPr lang="en-US" sz="7200"/>
            </a:br>
            <a:r>
              <a:rPr lang="en-US" sz="7200"/>
              <a:t>Eating Disorders</a:t>
            </a:r>
          </a:p>
        </p:txBody>
      </p:sp>
    </p:spTree>
    <p:extLst>
      <p:ext uri="{BB962C8B-B14F-4D97-AF65-F5344CB8AC3E}">
        <p14:creationId xmlns:p14="http://schemas.microsoft.com/office/powerpoint/2010/main" val="727807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Statistics</a:t>
            </a:r>
          </a:p>
        </p:txBody>
      </p:sp>
      <p:sp>
        <p:nvSpPr>
          <p:cNvPr id="13315" name="Rectangle 3"/>
          <p:cNvSpPr>
            <a:spLocks noGrp="1" noChangeArrowheads="1"/>
          </p:cNvSpPr>
          <p:nvPr>
            <p:ph type="body" idx="1"/>
          </p:nvPr>
        </p:nvSpPr>
        <p:spPr/>
        <p:txBody>
          <a:bodyPr/>
          <a:lstStyle/>
          <a:p>
            <a:r>
              <a:rPr lang="en-US"/>
              <a:t>42% of 1</a:t>
            </a:r>
            <a:r>
              <a:rPr lang="en-US" baseline="30000"/>
              <a:t>st</a:t>
            </a:r>
            <a:r>
              <a:rPr lang="en-US"/>
              <a:t>-3</a:t>
            </a:r>
            <a:r>
              <a:rPr lang="en-US" baseline="30000"/>
              <a:t>rd</a:t>
            </a:r>
            <a:r>
              <a:rPr lang="en-US"/>
              <a:t> grade girls want to be thinner</a:t>
            </a:r>
          </a:p>
          <a:p>
            <a:endParaRPr lang="en-US"/>
          </a:p>
          <a:p>
            <a:r>
              <a:rPr lang="en-US"/>
              <a:t>81% of 10 year olds are afraid of being fat</a:t>
            </a:r>
          </a:p>
        </p:txBody>
      </p:sp>
    </p:spTree>
    <p:extLst>
      <p:ext uri="{BB962C8B-B14F-4D97-AF65-F5344CB8AC3E}">
        <p14:creationId xmlns:p14="http://schemas.microsoft.com/office/powerpoint/2010/main" val="1459973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Anorexia Nervosa</a:t>
            </a:r>
          </a:p>
        </p:txBody>
      </p:sp>
      <p:sp>
        <p:nvSpPr>
          <p:cNvPr id="6147" name="Rectangle 3"/>
          <p:cNvSpPr>
            <a:spLocks noGrp="1" noChangeArrowheads="1"/>
          </p:cNvSpPr>
          <p:nvPr>
            <p:ph type="body" idx="1"/>
          </p:nvPr>
        </p:nvSpPr>
        <p:spPr/>
        <p:txBody>
          <a:bodyPr/>
          <a:lstStyle/>
          <a:p>
            <a:pPr>
              <a:lnSpc>
                <a:spcPct val="90000"/>
              </a:lnSpc>
            </a:pPr>
            <a:r>
              <a:rPr lang="en-US" sz="2800"/>
              <a:t>Description </a:t>
            </a:r>
          </a:p>
          <a:p>
            <a:pPr lvl="1">
              <a:lnSpc>
                <a:spcPct val="90000"/>
              </a:lnSpc>
            </a:pPr>
            <a:r>
              <a:rPr lang="en-US" sz="2400"/>
              <a:t>Characterized by excessive weight loss</a:t>
            </a:r>
          </a:p>
          <a:p>
            <a:pPr lvl="1">
              <a:lnSpc>
                <a:spcPct val="90000"/>
              </a:lnSpc>
            </a:pPr>
            <a:r>
              <a:rPr lang="en-US" sz="2400"/>
              <a:t>Self-starvation</a:t>
            </a:r>
          </a:p>
          <a:p>
            <a:pPr lvl="1">
              <a:lnSpc>
                <a:spcPct val="90000"/>
              </a:lnSpc>
            </a:pPr>
            <a:r>
              <a:rPr lang="en-US" sz="2400"/>
              <a:t>Preoccupation with foods, progressing restrictions against whole categories of food</a:t>
            </a:r>
          </a:p>
          <a:p>
            <a:pPr lvl="1">
              <a:lnSpc>
                <a:spcPct val="90000"/>
              </a:lnSpc>
            </a:pPr>
            <a:r>
              <a:rPr lang="en-US" sz="2400"/>
              <a:t>Anxiety about gaining weight or being </a:t>
            </a:r>
            <a:r>
              <a:rPr lang="ja-JP" altLang="en-US" sz="2400">
                <a:latin typeface="Arial"/>
              </a:rPr>
              <a:t>“</a:t>
            </a:r>
            <a:r>
              <a:rPr lang="en-US" sz="2400"/>
              <a:t>fat</a:t>
            </a:r>
            <a:r>
              <a:rPr lang="ja-JP" altLang="en-US" sz="2400">
                <a:latin typeface="Arial"/>
              </a:rPr>
              <a:t>”</a:t>
            </a:r>
            <a:endParaRPr lang="en-US" sz="2400"/>
          </a:p>
          <a:p>
            <a:pPr lvl="1">
              <a:lnSpc>
                <a:spcPct val="90000"/>
              </a:lnSpc>
            </a:pPr>
            <a:r>
              <a:rPr lang="en-US" sz="2400"/>
              <a:t>Denial of hunger</a:t>
            </a:r>
          </a:p>
          <a:p>
            <a:pPr lvl="1">
              <a:lnSpc>
                <a:spcPct val="90000"/>
              </a:lnSpc>
            </a:pPr>
            <a:r>
              <a:rPr lang="en-US" sz="2400"/>
              <a:t>Consistent excuses to avoid mealtimes</a:t>
            </a:r>
          </a:p>
          <a:p>
            <a:pPr lvl="1">
              <a:lnSpc>
                <a:spcPct val="90000"/>
              </a:lnSpc>
            </a:pPr>
            <a:r>
              <a:rPr lang="en-US" sz="2400"/>
              <a:t>Excessive, rigid exercise regimen to </a:t>
            </a:r>
            <a:r>
              <a:rPr lang="ja-JP" altLang="en-US" sz="2400">
                <a:latin typeface="Arial"/>
              </a:rPr>
              <a:t>“</a:t>
            </a:r>
            <a:r>
              <a:rPr lang="en-US" sz="2400"/>
              <a:t>burn off</a:t>
            </a:r>
            <a:r>
              <a:rPr lang="ja-JP" altLang="en-US" sz="2400">
                <a:latin typeface="Arial"/>
              </a:rPr>
              <a:t>”</a:t>
            </a:r>
            <a:r>
              <a:rPr lang="en-US" sz="2400"/>
              <a:t> calories</a:t>
            </a:r>
          </a:p>
          <a:p>
            <a:pPr lvl="1">
              <a:lnSpc>
                <a:spcPct val="90000"/>
              </a:lnSpc>
            </a:pPr>
            <a:r>
              <a:rPr lang="en-US" sz="2400"/>
              <a:t>Withdrawal from usual friends</a:t>
            </a:r>
          </a:p>
          <a:p>
            <a:pPr lvl="1">
              <a:lnSpc>
                <a:spcPct val="90000"/>
              </a:lnSpc>
              <a:buFontTx/>
              <a:buNone/>
            </a:pPr>
            <a:endParaRPr lang="en-US" sz="2400"/>
          </a:p>
        </p:txBody>
      </p:sp>
    </p:spTree>
    <p:extLst>
      <p:ext uri="{BB962C8B-B14F-4D97-AF65-F5344CB8AC3E}">
        <p14:creationId xmlns:p14="http://schemas.microsoft.com/office/powerpoint/2010/main" val="2834149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Anorexia</a:t>
            </a:r>
          </a:p>
        </p:txBody>
      </p:sp>
      <p:sp>
        <p:nvSpPr>
          <p:cNvPr id="11267" name="Rectangle 3"/>
          <p:cNvSpPr>
            <a:spLocks noGrp="1" noChangeArrowheads="1"/>
          </p:cNvSpPr>
          <p:nvPr>
            <p:ph type="body" idx="1"/>
          </p:nvPr>
        </p:nvSpPr>
        <p:spPr/>
        <p:txBody>
          <a:bodyPr/>
          <a:lstStyle/>
          <a:p>
            <a:r>
              <a:rPr lang="en-US" dirty="0"/>
              <a:t>What </a:t>
            </a:r>
            <a:r>
              <a:rPr lang="en-US" dirty="0" smtClean="0"/>
              <a:t>to </a:t>
            </a:r>
            <a:r>
              <a:rPr lang="en-US" dirty="0"/>
              <a:t>look for?</a:t>
            </a:r>
          </a:p>
          <a:p>
            <a:pPr lvl="1"/>
            <a:r>
              <a:rPr lang="en-US" dirty="0"/>
              <a:t>Rapid loss of weight</a:t>
            </a:r>
          </a:p>
          <a:p>
            <a:pPr lvl="1"/>
            <a:r>
              <a:rPr lang="en-US" dirty="0"/>
              <a:t>Change in eating habits</a:t>
            </a:r>
          </a:p>
          <a:p>
            <a:pPr lvl="1"/>
            <a:r>
              <a:rPr lang="en-US" dirty="0"/>
              <a:t>Withdrawal from friends or social </a:t>
            </a:r>
            <a:r>
              <a:rPr lang="en-US" dirty="0" smtClean="0"/>
              <a:t>gatherings</a:t>
            </a:r>
            <a:endParaRPr lang="en-US" dirty="0"/>
          </a:p>
          <a:p>
            <a:pPr lvl="1"/>
            <a:r>
              <a:rPr lang="en-US" dirty="0"/>
              <a:t>Hair loss or dry skin</a:t>
            </a:r>
          </a:p>
          <a:p>
            <a:pPr lvl="1"/>
            <a:r>
              <a:rPr lang="en-US" dirty="0"/>
              <a:t>Extreme concern about appearance or dieting</a:t>
            </a:r>
          </a:p>
          <a:p>
            <a:pPr lvl="1"/>
            <a:endParaRPr lang="en-US" dirty="0"/>
          </a:p>
        </p:txBody>
      </p:sp>
    </p:spTree>
    <p:extLst>
      <p:ext uri="{BB962C8B-B14F-4D97-AF65-F5344CB8AC3E}">
        <p14:creationId xmlns:p14="http://schemas.microsoft.com/office/powerpoint/2010/main" val="2177417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Causes of Eating Disorders</a:t>
            </a:r>
          </a:p>
        </p:txBody>
      </p:sp>
      <p:sp>
        <p:nvSpPr>
          <p:cNvPr id="35843" name="Rectangle 3"/>
          <p:cNvSpPr>
            <a:spLocks noGrp="1" noChangeArrowheads="1"/>
          </p:cNvSpPr>
          <p:nvPr>
            <p:ph type="body" idx="1"/>
          </p:nvPr>
        </p:nvSpPr>
        <p:spPr/>
        <p:txBody>
          <a:bodyPr/>
          <a:lstStyle/>
          <a:p>
            <a:r>
              <a:rPr lang="en-US"/>
              <a:t>Personality Traits</a:t>
            </a:r>
          </a:p>
          <a:p>
            <a:r>
              <a:rPr lang="en-US"/>
              <a:t>Genetics</a:t>
            </a:r>
          </a:p>
          <a:p>
            <a:r>
              <a:rPr lang="en-US"/>
              <a:t>Environmental Influences</a:t>
            </a:r>
          </a:p>
          <a:p>
            <a:r>
              <a:rPr lang="en-US"/>
              <a:t>Biochemistry</a:t>
            </a:r>
          </a:p>
        </p:txBody>
      </p:sp>
    </p:spTree>
    <p:extLst>
      <p:ext uri="{BB962C8B-B14F-4D97-AF65-F5344CB8AC3E}">
        <p14:creationId xmlns:p14="http://schemas.microsoft.com/office/powerpoint/2010/main" val="3853063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154113" y="457200"/>
            <a:ext cx="7772400" cy="868363"/>
          </a:xfrm>
        </p:spPr>
        <p:txBody>
          <a:bodyPr>
            <a:normAutofit fontScale="90000"/>
          </a:bodyPr>
          <a:lstStyle/>
          <a:p>
            <a:r>
              <a:rPr lang="en-US" sz="4000"/>
              <a:t/>
            </a:r>
            <a:br>
              <a:rPr lang="en-US" sz="4000"/>
            </a:br>
            <a:r>
              <a:rPr lang="en-US" sz="4000"/>
              <a:t>EDI-2 (Eating Disorder Inventory) 	</a:t>
            </a:r>
          </a:p>
        </p:txBody>
      </p:sp>
      <p:sp>
        <p:nvSpPr>
          <p:cNvPr id="57347" name="Rectangle 3"/>
          <p:cNvSpPr>
            <a:spLocks noGrp="1" noChangeArrowheads="1"/>
          </p:cNvSpPr>
          <p:nvPr>
            <p:ph type="body" idx="1"/>
          </p:nvPr>
        </p:nvSpPr>
        <p:spPr>
          <a:xfrm>
            <a:off x="457200" y="1295400"/>
            <a:ext cx="8229600" cy="5257800"/>
          </a:xfrm>
        </p:spPr>
        <p:txBody>
          <a:bodyPr>
            <a:normAutofit lnSpcReduction="10000"/>
          </a:bodyPr>
          <a:lstStyle/>
          <a:p>
            <a:pPr>
              <a:lnSpc>
                <a:spcPct val="90000"/>
              </a:lnSpc>
            </a:pPr>
            <a:r>
              <a:rPr lang="en-US"/>
              <a:t>A self-report measure of symptoms</a:t>
            </a:r>
          </a:p>
          <a:p>
            <a:pPr>
              <a:lnSpc>
                <a:spcPct val="90000"/>
              </a:lnSpc>
            </a:pPr>
            <a:r>
              <a:rPr lang="en-US"/>
              <a:t>Assess thinking patterns &amp; behavioral characteristics of anorexia and bulimia</a:t>
            </a:r>
          </a:p>
          <a:p>
            <a:pPr>
              <a:lnSpc>
                <a:spcPct val="90000"/>
              </a:lnSpc>
            </a:pPr>
            <a:r>
              <a:rPr lang="en-US"/>
              <a:t>8 subscales</a:t>
            </a:r>
          </a:p>
          <a:p>
            <a:pPr lvl="1">
              <a:lnSpc>
                <a:spcPct val="90000"/>
              </a:lnSpc>
            </a:pPr>
            <a:r>
              <a:rPr lang="en-US"/>
              <a:t>3 about drive for thinness, bulimia, &amp; body dissatisfaction</a:t>
            </a:r>
          </a:p>
          <a:p>
            <a:pPr lvl="1">
              <a:lnSpc>
                <a:spcPct val="90000"/>
              </a:lnSpc>
            </a:pPr>
            <a:r>
              <a:rPr lang="en-US"/>
              <a:t>5 measure more general psychological traits relevant to eating disorders</a:t>
            </a:r>
          </a:p>
          <a:p>
            <a:pPr>
              <a:lnSpc>
                <a:spcPct val="90000"/>
              </a:lnSpc>
            </a:pPr>
            <a:r>
              <a:rPr lang="en-US"/>
              <a:t>Provides information to clinicians that is helpful in understanding unique experience of each patient</a:t>
            </a:r>
          </a:p>
          <a:p>
            <a:pPr>
              <a:lnSpc>
                <a:spcPct val="90000"/>
              </a:lnSpc>
            </a:pPr>
            <a:r>
              <a:rPr lang="en-US"/>
              <a:t>Guides treatment planning</a:t>
            </a:r>
          </a:p>
        </p:txBody>
      </p:sp>
    </p:spTree>
    <p:extLst>
      <p:ext uri="{BB962C8B-B14F-4D97-AF65-F5344CB8AC3E}">
        <p14:creationId xmlns:p14="http://schemas.microsoft.com/office/powerpoint/2010/main" val="13962414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0" y="274638"/>
            <a:ext cx="9144000" cy="1143000"/>
          </a:xfrm>
        </p:spPr>
        <p:txBody>
          <a:bodyPr>
            <a:normAutofit fontScale="90000"/>
          </a:bodyPr>
          <a:lstStyle/>
          <a:p>
            <a:r>
              <a:rPr lang="en-US" sz="4000"/>
              <a:t>PBIS </a:t>
            </a:r>
            <a:br>
              <a:rPr lang="en-US" sz="4000"/>
            </a:br>
            <a:r>
              <a:rPr lang="en-US" sz="4000"/>
              <a:t>(Perceived Body Image Scale)</a:t>
            </a:r>
          </a:p>
        </p:txBody>
      </p:sp>
      <p:sp>
        <p:nvSpPr>
          <p:cNvPr id="58371" name="Rectangle 3"/>
          <p:cNvSpPr>
            <a:spLocks noGrp="1" noChangeArrowheads="1"/>
          </p:cNvSpPr>
          <p:nvPr>
            <p:ph type="body" idx="1"/>
          </p:nvPr>
        </p:nvSpPr>
        <p:spPr>
          <a:xfrm>
            <a:off x="457200" y="1828800"/>
            <a:ext cx="8229600" cy="4495800"/>
          </a:xfrm>
        </p:spPr>
        <p:txBody>
          <a:bodyPr/>
          <a:lstStyle/>
          <a:p>
            <a:r>
              <a:rPr lang="en-US"/>
              <a:t>Provides an evaluation of body image dissatisfaction &amp; distortion in eating disordered patients</a:t>
            </a:r>
          </a:p>
          <a:p>
            <a:r>
              <a:rPr lang="en-US"/>
              <a:t>A visual rating scale</a:t>
            </a:r>
          </a:p>
          <a:p>
            <a:r>
              <a:rPr lang="en-US"/>
              <a:t>11 cards containing figure drawings of bodies ranging from emaciated to obese</a:t>
            </a:r>
          </a:p>
          <a:p>
            <a:r>
              <a:rPr lang="en-US"/>
              <a:t>Subjects are asked 4 different questions that represent different aspects of body image</a:t>
            </a:r>
          </a:p>
        </p:txBody>
      </p:sp>
    </p:spTree>
    <p:extLst>
      <p:ext uri="{BB962C8B-B14F-4D97-AF65-F5344CB8AC3E}">
        <p14:creationId xmlns:p14="http://schemas.microsoft.com/office/powerpoint/2010/main" val="163337006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r>
              <a:rPr lang="en-US" sz="4000"/>
              <a:t>FRS</a:t>
            </a:r>
            <a:br>
              <a:rPr lang="en-US" sz="4000"/>
            </a:br>
            <a:r>
              <a:rPr lang="en-US" sz="4000"/>
              <a:t>(Figure Rating Scale)</a:t>
            </a:r>
          </a:p>
        </p:txBody>
      </p:sp>
      <p:sp>
        <p:nvSpPr>
          <p:cNvPr id="59395" name="Rectangle 3"/>
          <p:cNvSpPr>
            <a:spLocks noGrp="1" noChangeArrowheads="1"/>
          </p:cNvSpPr>
          <p:nvPr>
            <p:ph type="body" idx="1"/>
          </p:nvPr>
        </p:nvSpPr>
        <p:spPr/>
        <p:txBody>
          <a:bodyPr/>
          <a:lstStyle/>
          <a:p>
            <a:r>
              <a:rPr lang="en-US" sz="2800"/>
              <a:t>Widely used measure of body-size estimation</a:t>
            </a:r>
          </a:p>
          <a:p>
            <a:r>
              <a:rPr lang="en-US" sz="2800"/>
              <a:t>9 schematic figures varying in size</a:t>
            </a:r>
          </a:p>
          <a:p>
            <a:r>
              <a:rPr lang="en-US" sz="2800"/>
              <a:t>Subjects choose a shape that represents:</a:t>
            </a:r>
          </a:p>
          <a:p>
            <a:pPr lvl="1"/>
            <a:r>
              <a:rPr lang="en-US" sz="2400"/>
              <a:t> their "ideal" figure</a:t>
            </a:r>
          </a:p>
          <a:p>
            <a:pPr lvl="1"/>
            <a:r>
              <a:rPr lang="en-US" sz="2400"/>
              <a:t> how they "feel" they appear</a:t>
            </a:r>
          </a:p>
          <a:p>
            <a:pPr lvl="1"/>
            <a:r>
              <a:rPr lang="en-US" sz="2400"/>
              <a:t> the figure that represents "society</a:t>
            </a:r>
            <a:r>
              <a:rPr lang="ja-JP" altLang="en-US" sz="2400">
                <a:latin typeface="Arial"/>
              </a:rPr>
              <a:t>’</a:t>
            </a:r>
            <a:r>
              <a:rPr lang="en-US" sz="2400"/>
              <a:t>s ideal" female figure </a:t>
            </a:r>
          </a:p>
          <a:p>
            <a:r>
              <a:rPr lang="en-US" sz="2800"/>
              <a:t>Used to determine perception of body shape</a:t>
            </a:r>
          </a:p>
          <a:p>
            <a:r>
              <a:rPr lang="en-US" sz="2800"/>
              <a:t>Used for self and </a:t>
            </a:r>
            <a:r>
              <a:rPr lang="ja-JP" altLang="en-US" sz="2800">
                <a:latin typeface="Arial"/>
              </a:rPr>
              <a:t>“</a:t>
            </a:r>
            <a:r>
              <a:rPr lang="en-US" sz="2800"/>
              <a:t>target</a:t>
            </a:r>
            <a:r>
              <a:rPr lang="ja-JP" altLang="en-US" sz="2800">
                <a:latin typeface="Arial"/>
              </a:rPr>
              <a:t>”</a:t>
            </a:r>
            <a:r>
              <a:rPr lang="en-US" sz="2800"/>
              <a:t> body size estimation</a:t>
            </a:r>
          </a:p>
          <a:p>
            <a:pPr lvl="1"/>
            <a:endParaRPr lang="en-US" sz="2400"/>
          </a:p>
          <a:p>
            <a:pPr lvl="1"/>
            <a:endParaRPr lang="en-US" sz="2400"/>
          </a:p>
        </p:txBody>
      </p:sp>
    </p:spTree>
    <p:extLst>
      <p:ext uri="{BB962C8B-B14F-4D97-AF65-F5344CB8AC3E}">
        <p14:creationId xmlns:p14="http://schemas.microsoft.com/office/powerpoint/2010/main" val="123915037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Highlight the relation between gender and mental health</a:t>
            </a:r>
          </a:p>
          <a:p>
            <a:r>
              <a:rPr lang="en-US" dirty="0" smtClean="0"/>
              <a:t>Recognize the burden of mental health problems in female population</a:t>
            </a:r>
          </a:p>
          <a:p>
            <a:r>
              <a:rPr lang="en-US" dirty="0" smtClean="0"/>
              <a:t>Highlight the most important psychological disorders in females and their treatment.</a:t>
            </a:r>
            <a:endParaRPr lang="en-US" dirty="0"/>
          </a:p>
        </p:txBody>
      </p:sp>
    </p:spTree>
    <p:extLst>
      <p:ext uri="{BB962C8B-B14F-4D97-AF65-F5344CB8AC3E}">
        <p14:creationId xmlns:p14="http://schemas.microsoft.com/office/powerpoint/2010/main" val="2084063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SCOFF</a:t>
            </a:r>
          </a:p>
        </p:txBody>
      </p:sp>
      <p:sp>
        <p:nvSpPr>
          <p:cNvPr id="60419" name="Rectangle 3"/>
          <p:cNvSpPr>
            <a:spLocks noGrp="1" noChangeArrowheads="1"/>
          </p:cNvSpPr>
          <p:nvPr>
            <p:ph type="body" idx="1"/>
          </p:nvPr>
        </p:nvSpPr>
        <p:spPr>
          <a:xfrm>
            <a:off x="457200" y="1524000"/>
            <a:ext cx="8229600" cy="4876800"/>
          </a:xfrm>
        </p:spPr>
        <p:txBody>
          <a:bodyPr>
            <a:normAutofit lnSpcReduction="10000"/>
          </a:bodyPr>
          <a:lstStyle/>
          <a:p>
            <a:r>
              <a:rPr lang="en-US"/>
              <a:t>Questionnaire to determine eating disorders</a:t>
            </a:r>
          </a:p>
          <a:p>
            <a:pPr lvl="1"/>
            <a:r>
              <a:rPr lang="en-US" sz="3200" b="1"/>
              <a:t>S</a:t>
            </a:r>
            <a:r>
              <a:rPr lang="en-US"/>
              <a:t>ick</a:t>
            </a:r>
          </a:p>
          <a:p>
            <a:pPr lvl="1"/>
            <a:r>
              <a:rPr lang="en-US" sz="3200" b="1"/>
              <a:t>C</a:t>
            </a:r>
            <a:r>
              <a:rPr lang="en-US"/>
              <a:t>ontrol</a:t>
            </a:r>
          </a:p>
          <a:p>
            <a:pPr lvl="1"/>
            <a:r>
              <a:rPr lang="en-US" sz="3200" b="1"/>
              <a:t>O</a:t>
            </a:r>
            <a:r>
              <a:rPr lang="en-US"/>
              <a:t>ne stone</a:t>
            </a:r>
          </a:p>
          <a:p>
            <a:pPr lvl="1"/>
            <a:r>
              <a:rPr lang="en-US" sz="3200" b="1"/>
              <a:t>F</a:t>
            </a:r>
            <a:r>
              <a:rPr lang="en-US"/>
              <a:t>at</a:t>
            </a:r>
          </a:p>
          <a:p>
            <a:pPr lvl="1"/>
            <a:r>
              <a:rPr lang="en-US" sz="3200" b="1"/>
              <a:t>F</a:t>
            </a:r>
            <a:r>
              <a:rPr lang="en-US"/>
              <a:t>ood</a:t>
            </a:r>
          </a:p>
          <a:p>
            <a:r>
              <a:rPr lang="en-US"/>
              <a:t>1 point for every </a:t>
            </a:r>
            <a:r>
              <a:rPr lang="ja-JP" altLang="en-US">
                <a:latin typeface="Arial"/>
              </a:rPr>
              <a:t>“</a:t>
            </a:r>
            <a:r>
              <a:rPr lang="en-US"/>
              <a:t>YES</a:t>
            </a:r>
            <a:r>
              <a:rPr lang="ja-JP" altLang="en-US">
                <a:latin typeface="Arial"/>
              </a:rPr>
              <a:t>”</a:t>
            </a:r>
            <a:r>
              <a:rPr lang="en-US"/>
              <a:t> answer</a:t>
            </a:r>
          </a:p>
          <a:p>
            <a:r>
              <a:rPr lang="en-US"/>
              <a:t>Score greater than 2 means anorexia and/or bulimia</a:t>
            </a:r>
          </a:p>
          <a:p>
            <a:endParaRPr lang="en-US"/>
          </a:p>
          <a:p>
            <a:endParaRPr lang="en-US"/>
          </a:p>
        </p:txBody>
      </p:sp>
    </p:spTree>
    <p:extLst>
      <p:ext uri="{BB962C8B-B14F-4D97-AF65-F5344CB8AC3E}">
        <p14:creationId xmlns:p14="http://schemas.microsoft.com/office/powerpoint/2010/main" val="56266093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fontScale="90000"/>
          </a:bodyPr>
          <a:lstStyle/>
          <a:p>
            <a:r>
              <a:rPr lang="en-US" sz="6600"/>
              <a:t/>
            </a:r>
            <a:br>
              <a:rPr lang="en-US" sz="6600"/>
            </a:br>
            <a:r>
              <a:rPr lang="en-US" sz="6600"/>
              <a:t/>
            </a:r>
            <a:br>
              <a:rPr lang="en-US" sz="6600"/>
            </a:br>
            <a:r>
              <a:rPr lang="en-US" sz="6600"/>
              <a:t/>
            </a:r>
            <a:br>
              <a:rPr lang="en-US" sz="6600"/>
            </a:br>
            <a:r>
              <a:rPr lang="en-US" sz="6600"/>
              <a:t/>
            </a:r>
            <a:br>
              <a:rPr lang="en-US" sz="6600"/>
            </a:br>
            <a:r>
              <a:rPr lang="en-US" sz="6600"/>
              <a:t/>
            </a:r>
            <a:br>
              <a:rPr lang="en-US" sz="6600"/>
            </a:br>
            <a:r>
              <a:rPr lang="en-US" sz="6600"/>
              <a:t>Differential</a:t>
            </a:r>
            <a:br>
              <a:rPr lang="en-US" sz="6600"/>
            </a:br>
            <a:r>
              <a:rPr lang="en-US" sz="6600"/>
              <a:t>Diagnosis</a:t>
            </a:r>
          </a:p>
        </p:txBody>
      </p:sp>
    </p:spTree>
    <p:extLst>
      <p:ext uri="{BB962C8B-B14F-4D97-AF65-F5344CB8AC3E}">
        <p14:creationId xmlns:p14="http://schemas.microsoft.com/office/powerpoint/2010/main" val="348257515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Anorexia Nervosa</a:t>
            </a:r>
          </a:p>
        </p:txBody>
      </p:sp>
      <p:sp>
        <p:nvSpPr>
          <p:cNvPr id="92163" name="Rectangle 3"/>
          <p:cNvSpPr>
            <a:spLocks noGrp="1" noChangeArrowheads="1"/>
          </p:cNvSpPr>
          <p:nvPr>
            <p:ph type="body" idx="1"/>
          </p:nvPr>
        </p:nvSpPr>
        <p:spPr/>
        <p:txBody>
          <a:bodyPr/>
          <a:lstStyle/>
          <a:p>
            <a:r>
              <a:rPr lang="en-US"/>
              <a:t>Superior Mesenteric Artery Syndrome </a:t>
            </a:r>
          </a:p>
          <a:p>
            <a:r>
              <a:rPr lang="en-US"/>
              <a:t>Major Depressive Disorder</a:t>
            </a:r>
          </a:p>
          <a:p>
            <a:r>
              <a:rPr lang="en-US"/>
              <a:t>Schizophrenia</a:t>
            </a:r>
          </a:p>
          <a:p>
            <a:pPr>
              <a:buFontTx/>
              <a:buNone/>
            </a:pPr>
            <a:endParaRPr lang="en-US"/>
          </a:p>
        </p:txBody>
      </p:sp>
    </p:spTree>
    <p:extLst>
      <p:ext uri="{BB962C8B-B14F-4D97-AF65-F5344CB8AC3E}">
        <p14:creationId xmlns:p14="http://schemas.microsoft.com/office/powerpoint/2010/main" val="327412430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Bulimia Nervosa</a:t>
            </a:r>
          </a:p>
        </p:txBody>
      </p:sp>
      <p:sp>
        <p:nvSpPr>
          <p:cNvPr id="93187" name="Rectangle 3"/>
          <p:cNvSpPr>
            <a:spLocks noGrp="1" noChangeArrowheads="1"/>
          </p:cNvSpPr>
          <p:nvPr>
            <p:ph type="body" idx="1"/>
          </p:nvPr>
        </p:nvSpPr>
        <p:spPr/>
        <p:txBody>
          <a:bodyPr/>
          <a:lstStyle/>
          <a:p>
            <a:r>
              <a:rPr lang="en-US"/>
              <a:t>Kleine-Levin Syndrome</a:t>
            </a:r>
          </a:p>
          <a:p>
            <a:r>
              <a:rPr lang="en-US"/>
              <a:t>Major Depressive Disorder</a:t>
            </a:r>
          </a:p>
          <a:p>
            <a:r>
              <a:rPr lang="en-US"/>
              <a:t>Borderline Personality Disorder</a:t>
            </a:r>
          </a:p>
          <a:p>
            <a:pPr>
              <a:buFontTx/>
              <a:buNone/>
            </a:pPr>
            <a:endParaRPr lang="en-US"/>
          </a:p>
        </p:txBody>
      </p:sp>
    </p:spTree>
    <p:extLst>
      <p:ext uri="{BB962C8B-B14F-4D97-AF65-F5344CB8AC3E}">
        <p14:creationId xmlns:p14="http://schemas.microsoft.com/office/powerpoint/2010/main" val="289126150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685800" y="581025"/>
            <a:ext cx="7772400" cy="3019425"/>
          </a:xfrm>
        </p:spPr>
        <p:txBody>
          <a:bodyPr/>
          <a:lstStyle/>
          <a:p>
            <a:r>
              <a:rPr lang="en-US" sz="6000"/>
              <a:t>Treatment Strategies</a:t>
            </a:r>
          </a:p>
        </p:txBody>
      </p:sp>
      <p:sp>
        <p:nvSpPr>
          <p:cNvPr id="61443" name="Rectangle 3"/>
          <p:cNvSpPr>
            <a:spLocks noGrp="1" noChangeArrowheads="1"/>
          </p:cNvSpPr>
          <p:nvPr>
            <p:ph type="subTitle" idx="1"/>
          </p:nvPr>
        </p:nvSpPr>
        <p:spPr/>
        <p:txBody>
          <a:bodyPr/>
          <a:lstStyle/>
          <a:p>
            <a:r>
              <a:rPr lang="en-US" sz="4400"/>
              <a:t>For Eating Disorders</a:t>
            </a:r>
          </a:p>
        </p:txBody>
      </p:sp>
    </p:spTree>
    <p:extLst>
      <p:ext uri="{BB962C8B-B14F-4D97-AF65-F5344CB8AC3E}">
        <p14:creationId xmlns:p14="http://schemas.microsoft.com/office/powerpoint/2010/main" val="3646806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154113" y="457200"/>
            <a:ext cx="7772400" cy="868363"/>
          </a:xfrm>
        </p:spPr>
        <p:txBody>
          <a:bodyPr/>
          <a:lstStyle/>
          <a:p>
            <a:r>
              <a:rPr lang="en-US"/>
              <a:t>Treatment Strategies:</a:t>
            </a:r>
          </a:p>
        </p:txBody>
      </p:sp>
      <p:sp>
        <p:nvSpPr>
          <p:cNvPr id="62467" name="Rectangle 3"/>
          <p:cNvSpPr>
            <a:spLocks noGrp="1" noChangeArrowheads="1"/>
          </p:cNvSpPr>
          <p:nvPr>
            <p:ph type="body" idx="1"/>
          </p:nvPr>
        </p:nvSpPr>
        <p:spPr>
          <a:xfrm>
            <a:off x="457200" y="1219200"/>
            <a:ext cx="8229600" cy="5638800"/>
          </a:xfrm>
        </p:spPr>
        <p:txBody>
          <a:bodyPr/>
          <a:lstStyle/>
          <a:p>
            <a:pPr>
              <a:lnSpc>
                <a:spcPct val="80000"/>
              </a:lnSpc>
            </a:pPr>
            <a:r>
              <a:rPr lang="en-US" sz="2800"/>
              <a:t>Ideally, treatment addresses physical and psychological aspects of an eating disorder.</a:t>
            </a:r>
          </a:p>
          <a:p>
            <a:pPr>
              <a:lnSpc>
                <a:spcPct val="80000"/>
              </a:lnSpc>
            </a:pPr>
            <a:r>
              <a:rPr lang="en-US" sz="2800"/>
              <a:t>People with eating disorders often do not recognize or admit that they are ill</a:t>
            </a:r>
          </a:p>
          <a:p>
            <a:pPr lvl="1">
              <a:lnSpc>
                <a:spcPct val="80000"/>
              </a:lnSpc>
            </a:pPr>
            <a:r>
              <a:rPr lang="en-US" sz="2400"/>
              <a:t>May strongly resist treatment</a:t>
            </a:r>
          </a:p>
          <a:p>
            <a:pPr lvl="1">
              <a:lnSpc>
                <a:spcPct val="80000"/>
              </a:lnSpc>
            </a:pPr>
            <a:r>
              <a:rPr lang="en-US" sz="2400"/>
              <a:t>Treatment may be long term</a:t>
            </a:r>
          </a:p>
          <a:p>
            <a:pPr>
              <a:lnSpc>
                <a:spcPct val="80000"/>
              </a:lnSpc>
            </a:pPr>
            <a:r>
              <a:rPr lang="en-US" sz="2800"/>
              <a:t>E.D. are very complex and because of this several health practitioners may be involved:</a:t>
            </a:r>
          </a:p>
          <a:p>
            <a:pPr lvl="1">
              <a:lnSpc>
                <a:spcPct val="80000"/>
              </a:lnSpc>
            </a:pPr>
            <a:r>
              <a:rPr lang="en-US" sz="2400"/>
              <a:t>General practitioners, Physicians, Dieticians, Psychologists, Psychiatrists, Counselors, etc.</a:t>
            </a:r>
          </a:p>
          <a:p>
            <a:pPr>
              <a:lnSpc>
                <a:spcPct val="80000"/>
              </a:lnSpc>
            </a:pPr>
            <a:r>
              <a:rPr lang="en-US" sz="2800"/>
              <a:t>Depending on the severity, an eating disorder is usually treated in an:</a:t>
            </a:r>
          </a:p>
          <a:p>
            <a:pPr lvl="1">
              <a:lnSpc>
                <a:spcPct val="80000"/>
              </a:lnSpc>
            </a:pPr>
            <a:r>
              <a:rPr lang="en-US" sz="2400"/>
              <a:t>Outpatient setting:  individual, family, and group therapy</a:t>
            </a:r>
          </a:p>
          <a:p>
            <a:pPr lvl="1">
              <a:lnSpc>
                <a:spcPct val="80000"/>
              </a:lnSpc>
            </a:pPr>
            <a:r>
              <a:rPr lang="en-US" sz="2400"/>
              <a:t>Inpatient/Hospital setting:  for more extreme cases</a:t>
            </a:r>
          </a:p>
          <a:p>
            <a:pPr>
              <a:lnSpc>
                <a:spcPct val="80000"/>
              </a:lnSpc>
            </a:pPr>
            <a:endParaRPr lang="en-US" sz="2800"/>
          </a:p>
        </p:txBody>
      </p:sp>
    </p:spTree>
    <p:extLst>
      <p:ext uri="{BB962C8B-B14F-4D97-AF65-F5344CB8AC3E}">
        <p14:creationId xmlns:p14="http://schemas.microsoft.com/office/powerpoint/2010/main" val="1620218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Anorexia Treatment </a:t>
            </a:r>
          </a:p>
        </p:txBody>
      </p:sp>
      <p:sp>
        <p:nvSpPr>
          <p:cNvPr id="63491" name="Rectangle 3"/>
          <p:cNvSpPr>
            <a:spLocks noGrp="1" noChangeArrowheads="1"/>
          </p:cNvSpPr>
          <p:nvPr>
            <p:ph type="body" idx="1"/>
          </p:nvPr>
        </p:nvSpPr>
        <p:spPr/>
        <p:txBody>
          <a:bodyPr/>
          <a:lstStyle/>
          <a:p>
            <a:r>
              <a:rPr lang="en-US"/>
              <a:t>Three main phases:</a:t>
            </a:r>
          </a:p>
          <a:p>
            <a:pPr lvl="1"/>
            <a:r>
              <a:rPr lang="en-US"/>
              <a:t>Restoring weight lost</a:t>
            </a:r>
          </a:p>
          <a:p>
            <a:pPr lvl="1"/>
            <a:r>
              <a:rPr lang="en-US"/>
              <a:t>Treating psychological issues, such as:</a:t>
            </a:r>
          </a:p>
          <a:p>
            <a:pPr lvl="2"/>
            <a:r>
              <a:rPr lang="en-US"/>
              <a:t>Distortion of body image, low self-esteem, and interpersonal conflicts.</a:t>
            </a:r>
          </a:p>
          <a:p>
            <a:pPr lvl="1"/>
            <a:r>
              <a:rPr lang="en-US"/>
              <a:t>Achieving long-term remission and rehabilitation.</a:t>
            </a:r>
          </a:p>
          <a:p>
            <a:r>
              <a:rPr lang="en-US"/>
              <a:t>Early diagnosis and treatment increases the treatment success rate.</a:t>
            </a:r>
          </a:p>
        </p:txBody>
      </p:sp>
    </p:spTree>
    <p:extLst>
      <p:ext uri="{BB962C8B-B14F-4D97-AF65-F5344CB8AC3E}">
        <p14:creationId xmlns:p14="http://schemas.microsoft.com/office/powerpoint/2010/main" val="2222815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154113" y="457200"/>
            <a:ext cx="7772400" cy="792163"/>
          </a:xfrm>
        </p:spPr>
        <p:txBody>
          <a:bodyPr/>
          <a:lstStyle/>
          <a:p>
            <a:r>
              <a:rPr lang="en-US"/>
              <a:t>Anorexia Treatment</a:t>
            </a:r>
          </a:p>
        </p:txBody>
      </p:sp>
      <p:sp>
        <p:nvSpPr>
          <p:cNvPr id="64515" name="Rectangle 3"/>
          <p:cNvSpPr>
            <a:spLocks noGrp="1" noChangeArrowheads="1"/>
          </p:cNvSpPr>
          <p:nvPr>
            <p:ph type="body" idx="1"/>
          </p:nvPr>
        </p:nvSpPr>
        <p:spPr>
          <a:xfrm>
            <a:off x="457200" y="1219200"/>
            <a:ext cx="8229600" cy="5638800"/>
          </a:xfrm>
        </p:spPr>
        <p:txBody>
          <a:bodyPr/>
          <a:lstStyle/>
          <a:p>
            <a:pPr>
              <a:lnSpc>
                <a:spcPct val="80000"/>
              </a:lnSpc>
            </a:pPr>
            <a:r>
              <a:rPr lang="en-US" sz="2800"/>
              <a:t>Hospitalization (Inpatient)</a:t>
            </a:r>
          </a:p>
          <a:p>
            <a:pPr lvl="1">
              <a:lnSpc>
                <a:spcPct val="80000"/>
              </a:lnSpc>
            </a:pPr>
            <a:r>
              <a:rPr lang="en-US" sz="2400"/>
              <a:t>Extreme cases are admitted for severe weight loss</a:t>
            </a:r>
          </a:p>
          <a:p>
            <a:pPr lvl="1">
              <a:lnSpc>
                <a:spcPct val="80000"/>
              </a:lnSpc>
            </a:pPr>
            <a:r>
              <a:rPr lang="en-US" sz="2400"/>
              <a:t>Feeding plans are used for nutritional needs</a:t>
            </a:r>
          </a:p>
          <a:p>
            <a:pPr lvl="2">
              <a:lnSpc>
                <a:spcPct val="80000"/>
              </a:lnSpc>
            </a:pPr>
            <a:r>
              <a:rPr lang="en-US" sz="2000"/>
              <a:t>Intravenous feeding is used for patients who refuse to eat or the amount of weight loss has become life threatening</a:t>
            </a:r>
          </a:p>
          <a:p>
            <a:pPr>
              <a:lnSpc>
                <a:spcPct val="80000"/>
              </a:lnSpc>
            </a:pPr>
            <a:r>
              <a:rPr lang="en-US" sz="2800"/>
              <a:t>Weight Gain</a:t>
            </a:r>
          </a:p>
          <a:p>
            <a:pPr lvl="1">
              <a:lnSpc>
                <a:spcPct val="80000"/>
              </a:lnSpc>
            </a:pPr>
            <a:r>
              <a:rPr lang="en-US" sz="2400"/>
              <a:t>Immediate goal in treatment</a:t>
            </a:r>
          </a:p>
          <a:p>
            <a:pPr lvl="1">
              <a:lnSpc>
                <a:spcPct val="80000"/>
              </a:lnSpc>
            </a:pPr>
            <a:r>
              <a:rPr lang="en-US" sz="2400"/>
              <a:t>Physician strictly sets the rate of weight gain</a:t>
            </a:r>
          </a:p>
          <a:p>
            <a:pPr lvl="2">
              <a:lnSpc>
                <a:spcPct val="80000"/>
              </a:lnSpc>
            </a:pPr>
            <a:r>
              <a:rPr lang="en-US" sz="2000"/>
              <a:t>Usually 1 to 2 pounds per week</a:t>
            </a:r>
          </a:p>
          <a:p>
            <a:pPr lvl="2">
              <a:lnSpc>
                <a:spcPct val="80000"/>
              </a:lnSpc>
            </a:pPr>
            <a:r>
              <a:rPr lang="en-US" sz="2000"/>
              <a:t>In the beginning 1,500 calories are given per day</a:t>
            </a:r>
          </a:p>
          <a:p>
            <a:pPr lvl="2">
              <a:lnSpc>
                <a:spcPct val="80000"/>
              </a:lnSpc>
            </a:pPr>
            <a:r>
              <a:rPr lang="en-US" sz="2000"/>
              <a:t>Calorie intake may eventually go up to 3,500 calories per day</a:t>
            </a:r>
          </a:p>
          <a:p>
            <a:pPr>
              <a:lnSpc>
                <a:spcPct val="80000"/>
              </a:lnSpc>
            </a:pPr>
            <a:r>
              <a:rPr lang="en-US" sz="2800"/>
              <a:t>Nutritional Therapy</a:t>
            </a:r>
          </a:p>
          <a:p>
            <a:pPr lvl="1">
              <a:lnSpc>
                <a:spcPct val="80000"/>
              </a:lnSpc>
            </a:pPr>
            <a:r>
              <a:rPr lang="en-US" sz="2400"/>
              <a:t>Dietitian is often used to develop strategies for planning meals and to educate the patient and parents</a:t>
            </a:r>
          </a:p>
          <a:p>
            <a:pPr lvl="1">
              <a:lnSpc>
                <a:spcPct val="80000"/>
              </a:lnSpc>
            </a:pPr>
            <a:r>
              <a:rPr lang="en-US" sz="2400"/>
              <a:t>Useful for achieving long-term remission</a:t>
            </a:r>
          </a:p>
        </p:txBody>
      </p:sp>
    </p:spTree>
    <p:extLst>
      <p:ext uri="{BB962C8B-B14F-4D97-AF65-F5344CB8AC3E}">
        <p14:creationId xmlns:p14="http://schemas.microsoft.com/office/powerpoint/2010/main" val="4063356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228600"/>
            <a:ext cx="8229600" cy="868363"/>
          </a:xfrm>
        </p:spPr>
        <p:txBody>
          <a:bodyPr/>
          <a:lstStyle/>
          <a:p>
            <a:r>
              <a:rPr lang="en-US"/>
              <a:t>Bulimia Treatment</a:t>
            </a:r>
          </a:p>
        </p:txBody>
      </p:sp>
      <p:sp>
        <p:nvSpPr>
          <p:cNvPr id="65539" name="Rectangle 3"/>
          <p:cNvSpPr>
            <a:spLocks noGrp="1" noChangeArrowheads="1"/>
          </p:cNvSpPr>
          <p:nvPr>
            <p:ph type="body" idx="1"/>
          </p:nvPr>
        </p:nvSpPr>
        <p:spPr>
          <a:xfrm>
            <a:off x="457200" y="1219200"/>
            <a:ext cx="8229600" cy="5638800"/>
          </a:xfrm>
        </p:spPr>
        <p:txBody>
          <a:bodyPr/>
          <a:lstStyle/>
          <a:p>
            <a:pPr>
              <a:lnSpc>
                <a:spcPct val="80000"/>
              </a:lnSpc>
            </a:pPr>
            <a:r>
              <a:rPr lang="en-US" sz="2800"/>
              <a:t>Primary Goal</a:t>
            </a:r>
          </a:p>
          <a:p>
            <a:pPr lvl="1">
              <a:lnSpc>
                <a:spcPct val="80000"/>
              </a:lnSpc>
            </a:pPr>
            <a:r>
              <a:rPr lang="en-US" sz="2400"/>
              <a:t>Cut down or eliminate binging and purging</a:t>
            </a:r>
          </a:p>
          <a:p>
            <a:pPr lvl="1">
              <a:lnSpc>
                <a:spcPct val="80000"/>
              </a:lnSpc>
            </a:pPr>
            <a:r>
              <a:rPr lang="en-US" sz="2400"/>
              <a:t>Patients establish patterns of regular eating</a:t>
            </a:r>
          </a:p>
          <a:p>
            <a:pPr>
              <a:lnSpc>
                <a:spcPct val="80000"/>
              </a:lnSpc>
            </a:pPr>
            <a:r>
              <a:rPr lang="en-US" sz="2800"/>
              <a:t>Treatment Involves:</a:t>
            </a:r>
          </a:p>
          <a:p>
            <a:pPr lvl="1">
              <a:lnSpc>
                <a:spcPct val="80000"/>
              </a:lnSpc>
            </a:pPr>
            <a:r>
              <a:rPr lang="en-US" sz="2400"/>
              <a:t>Psychological support</a:t>
            </a:r>
          </a:p>
          <a:p>
            <a:pPr lvl="2">
              <a:lnSpc>
                <a:spcPct val="80000"/>
              </a:lnSpc>
            </a:pPr>
            <a:r>
              <a:rPr lang="en-US" sz="2000"/>
              <a:t>Focuses on improvement of attitudes related to E.D.</a:t>
            </a:r>
          </a:p>
          <a:p>
            <a:pPr lvl="2">
              <a:lnSpc>
                <a:spcPct val="80000"/>
              </a:lnSpc>
            </a:pPr>
            <a:r>
              <a:rPr lang="en-US" sz="2000"/>
              <a:t>Encourages healthy but not excessive exercise</a:t>
            </a:r>
          </a:p>
          <a:p>
            <a:pPr lvl="2">
              <a:lnSpc>
                <a:spcPct val="80000"/>
              </a:lnSpc>
            </a:pPr>
            <a:r>
              <a:rPr lang="en-US" sz="2000"/>
              <a:t>Deals with mood or anxiety disorders</a:t>
            </a:r>
          </a:p>
          <a:p>
            <a:pPr lvl="1">
              <a:lnSpc>
                <a:spcPct val="80000"/>
              </a:lnSpc>
            </a:pPr>
            <a:r>
              <a:rPr lang="en-US" sz="2400"/>
              <a:t>Nutritional Counseling</a:t>
            </a:r>
          </a:p>
          <a:p>
            <a:pPr lvl="2">
              <a:lnSpc>
                <a:spcPct val="80000"/>
              </a:lnSpc>
            </a:pPr>
            <a:r>
              <a:rPr lang="en-US" sz="2000"/>
              <a:t>Teaches the nutritional value of food</a:t>
            </a:r>
          </a:p>
          <a:p>
            <a:pPr lvl="2">
              <a:lnSpc>
                <a:spcPct val="80000"/>
              </a:lnSpc>
            </a:pPr>
            <a:r>
              <a:rPr lang="en-US" sz="2000"/>
              <a:t>Dietician is used to help in meal planning strategies</a:t>
            </a:r>
          </a:p>
          <a:p>
            <a:pPr lvl="1">
              <a:lnSpc>
                <a:spcPct val="80000"/>
              </a:lnSpc>
            </a:pPr>
            <a:r>
              <a:rPr lang="en-US" sz="2400"/>
              <a:t>Medication management</a:t>
            </a:r>
          </a:p>
          <a:p>
            <a:pPr lvl="2">
              <a:lnSpc>
                <a:spcPct val="80000"/>
              </a:lnSpc>
            </a:pPr>
            <a:r>
              <a:rPr lang="en-US" sz="2000"/>
              <a:t>Antidepressants (SSRI</a:t>
            </a:r>
            <a:r>
              <a:rPr lang="ja-JP" altLang="en-US" sz="2000">
                <a:latin typeface="Arial"/>
              </a:rPr>
              <a:t>’</a:t>
            </a:r>
            <a:r>
              <a:rPr lang="en-US" sz="2000"/>
              <a:t>s) are effective to treat patients who also have depression, anxiety, or who do not respond to therapy alone</a:t>
            </a:r>
          </a:p>
          <a:p>
            <a:pPr lvl="2">
              <a:lnSpc>
                <a:spcPct val="80000"/>
              </a:lnSpc>
            </a:pPr>
            <a:r>
              <a:rPr lang="en-US" sz="2000"/>
              <a:t>May help prevent relapse</a:t>
            </a:r>
          </a:p>
          <a:p>
            <a:pPr lvl="2">
              <a:lnSpc>
                <a:spcPct val="80000"/>
              </a:lnSpc>
            </a:pPr>
            <a:endParaRPr lang="en-US" sz="2000"/>
          </a:p>
        </p:txBody>
      </p:sp>
    </p:spTree>
    <p:extLst>
      <p:ext uri="{BB962C8B-B14F-4D97-AF65-F5344CB8AC3E}">
        <p14:creationId xmlns:p14="http://schemas.microsoft.com/office/powerpoint/2010/main" val="835429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Eating Disorder Treatment</a:t>
            </a:r>
          </a:p>
        </p:txBody>
      </p:sp>
      <p:sp>
        <p:nvSpPr>
          <p:cNvPr id="66563" name="Rectangle 3"/>
          <p:cNvSpPr>
            <a:spLocks noGrp="1" noChangeArrowheads="1"/>
          </p:cNvSpPr>
          <p:nvPr>
            <p:ph type="body" idx="1"/>
          </p:nvPr>
        </p:nvSpPr>
        <p:spPr>
          <a:xfrm>
            <a:off x="457200" y="1295400"/>
            <a:ext cx="8229600" cy="5334000"/>
          </a:xfrm>
        </p:spPr>
        <p:txBody>
          <a:bodyPr/>
          <a:lstStyle/>
          <a:p>
            <a:r>
              <a:rPr lang="en-US"/>
              <a:t>Medical Treatment</a:t>
            </a:r>
          </a:p>
          <a:p>
            <a:pPr lvl="1"/>
            <a:r>
              <a:rPr lang="en-US"/>
              <a:t>Medications can be used for:</a:t>
            </a:r>
          </a:p>
          <a:p>
            <a:pPr lvl="2"/>
            <a:r>
              <a:rPr lang="en-US"/>
              <a:t>Treatment of depression/anxiety that co-exists with the eating disorder</a:t>
            </a:r>
          </a:p>
          <a:p>
            <a:pPr lvl="2"/>
            <a:r>
              <a:rPr lang="en-US"/>
              <a:t>Restoration of hormonal balance and bone density</a:t>
            </a:r>
          </a:p>
          <a:p>
            <a:pPr lvl="2"/>
            <a:r>
              <a:rPr lang="en-US"/>
              <a:t>Encourages weight gain by inducing hunger</a:t>
            </a:r>
          </a:p>
          <a:p>
            <a:pPr lvl="2"/>
            <a:r>
              <a:rPr lang="en-US"/>
              <a:t>Normalization of the thinking process</a:t>
            </a:r>
          </a:p>
          <a:p>
            <a:pPr lvl="1"/>
            <a:r>
              <a:rPr lang="en-US"/>
              <a:t>Drugs may be used with other forms of therapy</a:t>
            </a:r>
          </a:p>
          <a:p>
            <a:pPr lvl="2"/>
            <a:r>
              <a:rPr lang="en-US"/>
              <a:t>Antidepressants (SSRI</a:t>
            </a:r>
            <a:r>
              <a:rPr lang="ja-JP" altLang="en-US">
                <a:latin typeface="Arial"/>
              </a:rPr>
              <a:t>’</a:t>
            </a:r>
            <a:r>
              <a:rPr lang="en-US"/>
              <a:t>s such as Zoloft)</a:t>
            </a:r>
          </a:p>
          <a:p>
            <a:pPr lvl="3"/>
            <a:r>
              <a:rPr lang="en-US"/>
              <a:t>May suppress the binge-purge cycle</a:t>
            </a:r>
          </a:p>
          <a:p>
            <a:pPr lvl="3"/>
            <a:r>
              <a:rPr lang="en-US"/>
              <a:t>May stabilize weight recovery</a:t>
            </a:r>
          </a:p>
          <a:p>
            <a:pPr>
              <a:buFontTx/>
              <a:buNone/>
            </a:pPr>
            <a:endParaRPr lang="en-US"/>
          </a:p>
          <a:p>
            <a:pPr lvl="3"/>
            <a:endParaRPr lang="en-US"/>
          </a:p>
        </p:txBody>
      </p:sp>
    </p:spTree>
    <p:extLst>
      <p:ext uri="{BB962C8B-B14F-4D97-AF65-F5344CB8AC3E}">
        <p14:creationId xmlns:p14="http://schemas.microsoft.com/office/powerpoint/2010/main" val="119117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and Mental health</a:t>
            </a:r>
            <a:endParaRPr lang="en-US" dirty="0"/>
          </a:p>
        </p:txBody>
      </p:sp>
      <p:sp>
        <p:nvSpPr>
          <p:cNvPr id="3" name="Content Placeholder 2"/>
          <p:cNvSpPr>
            <a:spLocks noGrp="1"/>
          </p:cNvSpPr>
          <p:nvPr>
            <p:ph idx="1"/>
          </p:nvPr>
        </p:nvSpPr>
        <p:spPr/>
        <p:txBody>
          <a:bodyPr>
            <a:normAutofit fontScale="92500" lnSpcReduction="10000"/>
          </a:bodyPr>
          <a:lstStyle/>
          <a:p>
            <a:r>
              <a:rPr lang="en-US" dirty="0"/>
              <a:t>Mental disorders can affect women and men differently. Some disorders are more common in women such as </a:t>
            </a:r>
            <a:r>
              <a:rPr lang="en-US" dirty="0">
                <a:hlinkClick r:id="rId2"/>
              </a:rPr>
              <a:t>depression </a:t>
            </a:r>
            <a:r>
              <a:rPr lang="en-US" dirty="0" smtClean="0">
                <a:hlinkClick r:id="rId2"/>
              </a:rPr>
              <a:t>,eating diosrders and </a:t>
            </a:r>
            <a:r>
              <a:rPr lang="en-US" dirty="0" smtClean="0">
                <a:hlinkClick r:id="rId3"/>
              </a:rPr>
              <a:t>anxiety</a:t>
            </a:r>
            <a:r>
              <a:rPr lang="en-US" dirty="0" smtClean="0"/>
              <a:t>.</a:t>
            </a:r>
          </a:p>
          <a:p>
            <a:r>
              <a:rPr lang="en-US" dirty="0"/>
              <a:t>There are also certain types of depression that are unique to women. Some women may experience symptoms of mental disorders at times of hormone change, such as </a:t>
            </a:r>
            <a:r>
              <a:rPr lang="en-US" dirty="0">
                <a:hlinkClick r:id="rId4"/>
              </a:rPr>
              <a:t>perinatal depression, premenstrual dysphoric disorder, and perimenopause-related depression.</a:t>
            </a:r>
            <a:endParaRPr lang="en-US" dirty="0"/>
          </a:p>
        </p:txBody>
      </p:sp>
    </p:spTree>
    <p:extLst>
      <p:ext uri="{BB962C8B-B14F-4D97-AF65-F5344CB8AC3E}">
        <p14:creationId xmlns:p14="http://schemas.microsoft.com/office/powerpoint/2010/main" val="2548838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154113" y="457200"/>
            <a:ext cx="7772400" cy="792163"/>
          </a:xfrm>
        </p:spPr>
        <p:txBody>
          <a:bodyPr/>
          <a:lstStyle/>
          <a:p>
            <a:r>
              <a:rPr lang="en-US"/>
              <a:t>Eating Disorder Treatment</a:t>
            </a:r>
          </a:p>
        </p:txBody>
      </p:sp>
      <p:sp>
        <p:nvSpPr>
          <p:cNvPr id="67587" name="Rectangle 3"/>
          <p:cNvSpPr>
            <a:spLocks noGrp="1" noChangeArrowheads="1"/>
          </p:cNvSpPr>
          <p:nvPr>
            <p:ph type="body" idx="1"/>
          </p:nvPr>
        </p:nvSpPr>
        <p:spPr>
          <a:xfrm>
            <a:off x="457200" y="1066800"/>
            <a:ext cx="8229600" cy="6172200"/>
          </a:xfrm>
        </p:spPr>
        <p:txBody>
          <a:bodyPr/>
          <a:lstStyle/>
          <a:p>
            <a:pPr>
              <a:lnSpc>
                <a:spcPct val="90000"/>
              </a:lnSpc>
            </a:pPr>
            <a:r>
              <a:rPr lang="en-US"/>
              <a:t>Individual Therapy</a:t>
            </a:r>
          </a:p>
          <a:p>
            <a:pPr lvl="1">
              <a:lnSpc>
                <a:spcPct val="90000"/>
              </a:lnSpc>
            </a:pPr>
            <a:r>
              <a:rPr lang="en-US"/>
              <a:t>Allows a trusting relationship to be formed</a:t>
            </a:r>
          </a:p>
          <a:p>
            <a:pPr lvl="1">
              <a:lnSpc>
                <a:spcPct val="90000"/>
              </a:lnSpc>
            </a:pPr>
            <a:r>
              <a:rPr lang="en-US"/>
              <a:t>Difficult issues are addressed, such as:</a:t>
            </a:r>
          </a:p>
          <a:p>
            <a:pPr lvl="2">
              <a:lnSpc>
                <a:spcPct val="90000"/>
              </a:lnSpc>
            </a:pPr>
            <a:r>
              <a:rPr lang="en-US"/>
              <a:t>Anxiety, depression, low self-esteem, low self-confidence, difficulties with interpersonal relationships, and body image problems</a:t>
            </a:r>
          </a:p>
          <a:p>
            <a:pPr lvl="1">
              <a:lnSpc>
                <a:spcPct val="90000"/>
              </a:lnSpc>
            </a:pPr>
            <a:r>
              <a:rPr lang="en-US"/>
              <a:t>Several different approaches can be used, such as:</a:t>
            </a:r>
          </a:p>
          <a:p>
            <a:pPr lvl="2">
              <a:lnSpc>
                <a:spcPct val="90000"/>
              </a:lnSpc>
            </a:pPr>
            <a:r>
              <a:rPr lang="en-US"/>
              <a:t>Cognitive Behavioral Therapy (CBT)</a:t>
            </a:r>
          </a:p>
          <a:p>
            <a:pPr lvl="3">
              <a:lnSpc>
                <a:spcPct val="90000"/>
              </a:lnSpc>
            </a:pPr>
            <a:r>
              <a:rPr lang="en-US"/>
              <a:t>Focuses on personal thought processes</a:t>
            </a:r>
          </a:p>
          <a:p>
            <a:pPr lvl="2">
              <a:lnSpc>
                <a:spcPct val="90000"/>
              </a:lnSpc>
            </a:pPr>
            <a:r>
              <a:rPr lang="en-US"/>
              <a:t>Interpersonal Therapy</a:t>
            </a:r>
          </a:p>
          <a:p>
            <a:pPr lvl="3">
              <a:lnSpc>
                <a:spcPct val="90000"/>
              </a:lnSpc>
            </a:pPr>
            <a:r>
              <a:rPr lang="en-US"/>
              <a:t>Addresses relationship difficulties with others</a:t>
            </a:r>
          </a:p>
          <a:p>
            <a:pPr lvl="2">
              <a:lnSpc>
                <a:spcPct val="90000"/>
              </a:lnSpc>
            </a:pPr>
            <a:r>
              <a:rPr lang="en-US"/>
              <a:t>Rational Emotive Therapy</a:t>
            </a:r>
          </a:p>
          <a:p>
            <a:pPr lvl="3">
              <a:lnSpc>
                <a:spcPct val="90000"/>
              </a:lnSpc>
            </a:pPr>
            <a:r>
              <a:rPr lang="en-US"/>
              <a:t>Focuses on unhealthy or untrue beliefs</a:t>
            </a:r>
          </a:p>
          <a:p>
            <a:pPr lvl="2">
              <a:lnSpc>
                <a:spcPct val="90000"/>
              </a:lnSpc>
            </a:pPr>
            <a:r>
              <a:rPr lang="en-US"/>
              <a:t>Psychoanalysis Therapy</a:t>
            </a:r>
          </a:p>
          <a:p>
            <a:pPr lvl="3">
              <a:lnSpc>
                <a:spcPct val="90000"/>
              </a:lnSpc>
            </a:pPr>
            <a:r>
              <a:rPr lang="en-US"/>
              <a:t>Focuses on past experiences</a:t>
            </a:r>
          </a:p>
          <a:p>
            <a:pPr lvl="2">
              <a:lnSpc>
                <a:spcPct val="90000"/>
              </a:lnSpc>
            </a:pPr>
            <a:endParaRPr lang="en-US"/>
          </a:p>
        </p:txBody>
      </p:sp>
    </p:spTree>
    <p:extLst>
      <p:ext uri="{BB962C8B-B14F-4D97-AF65-F5344CB8AC3E}">
        <p14:creationId xmlns:p14="http://schemas.microsoft.com/office/powerpoint/2010/main" val="2855197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Eating Disorder Treatment</a:t>
            </a:r>
          </a:p>
        </p:txBody>
      </p:sp>
      <p:sp>
        <p:nvSpPr>
          <p:cNvPr id="68611" name="Rectangle 3"/>
          <p:cNvSpPr>
            <a:spLocks noGrp="1" noChangeArrowheads="1"/>
          </p:cNvSpPr>
          <p:nvPr>
            <p:ph type="body" idx="1"/>
          </p:nvPr>
        </p:nvSpPr>
        <p:spPr/>
        <p:txBody>
          <a:bodyPr/>
          <a:lstStyle/>
          <a:p>
            <a:r>
              <a:rPr lang="en-US"/>
              <a:t>Nutritional Counseling</a:t>
            </a:r>
          </a:p>
          <a:p>
            <a:pPr lvl="1"/>
            <a:r>
              <a:rPr lang="en-US"/>
              <a:t>Dieticians or nutritionists are involved</a:t>
            </a:r>
          </a:p>
          <a:p>
            <a:pPr lvl="1"/>
            <a:r>
              <a:rPr lang="en-US"/>
              <a:t>Teaches what a well-balanced diet looks like</a:t>
            </a:r>
          </a:p>
          <a:p>
            <a:pPr lvl="2"/>
            <a:r>
              <a:rPr lang="en-US"/>
              <a:t>This is essential for recovery</a:t>
            </a:r>
          </a:p>
          <a:p>
            <a:pPr lvl="2"/>
            <a:r>
              <a:rPr lang="en-US"/>
              <a:t>Useful if they lost track of what </a:t>
            </a:r>
            <a:r>
              <a:rPr lang="ja-JP" altLang="en-US">
                <a:latin typeface="Arial"/>
              </a:rPr>
              <a:t>“</a:t>
            </a:r>
            <a:r>
              <a:rPr lang="en-US"/>
              <a:t>normal eating</a:t>
            </a:r>
            <a:r>
              <a:rPr lang="ja-JP" altLang="en-US">
                <a:latin typeface="Arial"/>
              </a:rPr>
              <a:t>”</a:t>
            </a:r>
            <a:r>
              <a:rPr lang="en-US"/>
              <a:t> is.</a:t>
            </a:r>
          </a:p>
          <a:p>
            <a:pPr lvl="1"/>
            <a:r>
              <a:rPr lang="en-US"/>
              <a:t>Helps to identify their fears about food and the physical consequences of not eating well.</a:t>
            </a:r>
          </a:p>
          <a:p>
            <a:pPr lvl="1"/>
            <a:endParaRPr lang="en-US"/>
          </a:p>
        </p:txBody>
      </p:sp>
    </p:spTree>
    <p:extLst>
      <p:ext uri="{BB962C8B-B14F-4D97-AF65-F5344CB8AC3E}">
        <p14:creationId xmlns:p14="http://schemas.microsoft.com/office/powerpoint/2010/main" val="10824811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Eating Disorder Treatment</a:t>
            </a:r>
          </a:p>
        </p:txBody>
      </p:sp>
      <p:sp>
        <p:nvSpPr>
          <p:cNvPr id="69635" name="Rectangle 3"/>
          <p:cNvSpPr>
            <a:spLocks noGrp="1" noChangeArrowheads="1"/>
          </p:cNvSpPr>
          <p:nvPr>
            <p:ph type="body" idx="1"/>
          </p:nvPr>
        </p:nvSpPr>
        <p:spPr/>
        <p:txBody>
          <a:bodyPr/>
          <a:lstStyle/>
          <a:p>
            <a:r>
              <a:rPr lang="en-US"/>
              <a:t>Family Therapy</a:t>
            </a:r>
          </a:p>
          <a:p>
            <a:pPr lvl="1"/>
            <a:r>
              <a:rPr lang="en-US"/>
              <a:t>Involves parents, siblings, partner.</a:t>
            </a:r>
          </a:p>
          <a:p>
            <a:pPr lvl="1"/>
            <a:r>
              <a:rPr lang="en-US"/>
              <a:t>Family learns ways to cope with E.D. issues</a:t>
            </a:r>
          </a:p>
          <a:p>
            <a:pPr lvl="1"/>
            <a:r>
              <a:rPr lang="en-US"/>
              <a:t>Family learns healthy ways to deal with E.D.</a:t>
            </a:r>
          </a:p>
          <a:p>
            <a:pPr lvl="1"/>
            <a:r>
              <a:rPr lang="en-US"/>
              <a:t>Educates family members about eating disorders</a:t>
            </a:r>
          </a:p>
          <a:p>
            <a:pPr lvl="1"/>
            <a:r>
              <a:rPr lang="en-US"/>
              <a:t>Can be useful for recovery to address conflict, tension, communication problems, or difficulty expressing feelings within the family</a:t>
            </a:r>
          </a:p>
          <a:p>
            <a:pPr>
              <a:buFontTx/>
              <a:buNone/>
            </a:pPr>
            <a:endParaRPr lang="en-US"/>
          </a:p>
        </p:txBody>
      </p:sp>
    </p:spTree>
    <p:extLst>
      <p:ext uri="{BB962C8B-B14F-4D97-AF65-F5344CB8AC3E}">
        <p14:creationId xmlns:p14="http://schemas.microsoft.com/office/powerpoint/2010/main" val="3575219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Eating Disorder Treatment</a:t>
            </a:r>
          </a:p>
        </p:txBody>
      </p:sp>
      <p:sp>
        <p:nvSpPr>
          <p:cNvPr id="70659" name="Rectangle 3"/>
          <p:cNvSpPr>
            <a:spLocks noGrp="1" noChangeArrowheads="1"/>
          </p:cNvSpPr>
          <p:nvPr>
            <p:ph type="body" idx="1"/>
          </p:nvPr>
        </p:nvSpPr>
        <p:spPr/>
        <p:txBody>
          <a:bodyPr/>
          <a:lstStyle/>
          <a:p>
            <a:r>
              <a:rPr lang="en-US"/>
              <a:t>Group Therapy</a:t>
            </a:r>
          </a:p>
          <a:p>
            <a:pPr lvl="1"/>
            <a:r>
              <a:rPr lang="en-US"/>
              <a:t>Provides a supportive network</a:t>
            </a:r>
          </a:p>
          <a:p>
            <a:pPr lvl="2"/>
            <a:r>
              <a:rPr lang="en-US"/>
              <a:t> Members have similar issues</a:t>
            </a:r>
          </a:p>
          <a:p>
            <a:pPr lvl="1"/>
            <a:r>
              <a:rPr lang="en-US"/>
              <a:t>Can address many issues, including:</a:t>
            </a:r>
          </a:p>
          <a:p>
            <a:pPr lvl="2"/>
            <a:r>
              <a:rPr lang="en-US"/>
              <a:t>Alternative coping strategies</a:t>
            </a:r>
          </a:p>
          <a:p>
            <a:pPr lvl="2"/>
            <a:r>
              <a:rPr lang="en-US"/>
              <a:t>Exploration of underlying issues</a:t>
            </a:r>
          </a:p>
          <a:p>
            <a:pPr lvl="2"/>
            <a:r>
              <a:rPr lang="en-US"/>
              <a:t>Ways to change behaviors</a:t>
            </a:r>
          </a:p>
          <a:p>
            <a:pPr lvl="2"/>
            <a:r>
              <a:rPr lang="en-US"/>
              <a:t>Long-term goals</a:t>
            </a:r>
          </a:p>
        </p:txBody>
      </p:sp>
    </p:spTree>
    <p:extLst>
      <p:ext uri="{BB962C8B-B14F-4D97-AF65-F5344CB8AC3E}">
        <p14:creationId xmlns:p14="http://schemas.microsoft.com/office/powerpoint/2010/main" val="14894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Sex differences in prevalence, onset and course of disorders </a:t>
            </a:r>
            <a:br>
              <a:rPr lang="en-US" dirty="0"/>
            </a:br>
            <a:endParaRPr lang="en-US" dirty="0"/>
          </a:p>
        </p:txBody>
      </p:sp>
      <p:sp>
        <p:nvSpPr>
          <p:cNvPr id="3" name="Content Placeholder 2"/>
          <p:cNvSpPr>
            <a:spLocks noGrp="1"/>
          </p:cNvSpPr>
          <p:nvPr>
            <p:ph idx="1"/>
          </p:nvPr>
        </p:nvSpPr>
        <p:spPr/>
        <p:txBody>
          <a:bodyPr>
            <a:normAutofit fontScale="47500" lnSpcReduction="20000"/>
          </a:bodyPr>
          <a:lstStyle/>
          <a:p>
            <a:r>
              <a:rPr lang="en-US" b="1" dirty="0"/>
              <a:t>Lifetime prevalence rates </a:t>
            </a:r>
            <a:r>
              <a:rPr lang="en-US" dirty="0"/>
              <a:t>for any kind of psychiatric disorder were high, but similar for men (48.7%) and women (47.3%) </a:t>
            </a:r>
          </a:p>
          <a:p>
            <a:pPr marL="0" indent="0">
              <a:buNone/>
            </a:pPr>
            <a:r>
              <a:rPr lang="en-US" dirty="0"/>
              <a:t>•  In </a:t>
            </a:r>
            <a:r>
              <a:rPr lang="en-US" b="1" dirty="0"/>
              <a:t>childhood</a:t>
            </a:r>
            <a:r>
              <a:rPr lang="en-US" dirty="0"/>
              <a:t>, most studies report a higher prevalence of conduct disorders, for example with aggressive and antisocial </a:t>
            </a:r>
            <a:r>
              <a:rPr lang="en-US" dirty="0" err="1"/>
              <a:t>behaviours</a:t>
            </a:r>
            <a:r>
              <a:rPr lang="en-US" dirty="0"/>
              <a:t>, among boys than in girls. </a:t>
            </a:r>
          </a:p>
          <a:p>
            <a:pPr marL="0" indent="0">
              <a:buNone/>
            </a:pPr>
            <a:r>
              <a:rPr lang="en-US" dirty="0"/>
              <a:t>•  During </a:t>
            </a:r>
            <a:r>
              <a:rPr lang="en-US" b="1" dirty="0"/>
              <a:t>adolescence: </a:t>
            </a:r>
            <a:endParaRPr lang="en-US" dirty="0"/>
          </a:p>
          <a:p>
            <a:pPr marL="457200" lvl="1" indent="0">
              <a:buNone/>
            </a:pPr>
            <a:r>
              <a:rPr lang="en-US" dirty="0"/>
              <a:t>•  Girls have a much higher prevalence of depression and eating disorders, and engage more </a:t>
            </a:r>
          </a:p>
          <a:p>
            <a:pPr marL="457200" lvl="1" indent="0">
              <a:buNone/>
            </a:pPr>
            <a:r>
              <a:rPr lang="en-US" dirty="0"/>
              <a:t>in suicidal ideation and suicide attempts than boys. </a:t>
            </a:r>
          </a:p>
          <a:p>
            <a:pPr marL="457200" lvl="1" indent="0">
              <a:buNone/>
            </a:pPr>
            <a:r>
              <a:rPr lang="en-US" dirty="0"/>
              <a:t>•  Boys experience more problems with anger, engage in high-risk </a:t>
            </a:r>
            <a:r>
              <a:rPr lang="en-US" dirty="0" err="1"/>
              <a:t>behaviours</a:t>
            </a:r>
            <a:r>
              <a:rPr lang="en-US" dirty="0"/>
              <a:t> and commit suicide more frequently than girls. </a:t>
            </a:r>
          </a:p>
          <a:p>
            <a:pPr marL="457200" lvl="1" indent="0">
              <a:buNone/>
            </a:pPr>
            <a:r>
              <a:rPr lang="en-US" dirty="0"/>
              <a:t>•  In general, adolescent girls are more prone to symptoms that are directed inwardly, while adolescent boys are more prone to act out. </a:t>
            </a:r>
          </a:p>
          <a:p>
            <a:pPr marL="0" indent="0">
              <a:buNone/>
            </a:pPr>
            <a:r>
              <a:rPr lang="en-US" dirty="0" smtClean="0"/>
              <a:t>In </a:t>
            </a:r>
            <a:r>
              <a:rPr lang="en-US" b="1" dirty="0"/>
              <a:t>adulthood</a:t>
            </a:r>
            <a:r>
              <a:rPr lang="en-US" dirty="0"/>
              <a:t>: </a:t>
            </a:r>
            <a:endParaRPr lang="en-US" dirty="0" smtClean="0"/>
          </a:p>
          <a:p>
            <a:pPr marL="0" indent="0">
              <a:buNone/>
            </a:pPr>
            <a:r>
              <a:rPr lang="en-US" dirty="0" smtClean="0"/>
              <a:t>• </a:t>
            </a:r>
            <a:r>
              <a:rPr lang="en-US" dirty="0"/>
              <a:t> The prevalence of depression and anxiety is much higher in women, while </a:t>
            </a:r>
          </a:p>
          <a:p>
            <a:pPr marL="457200" lvl="1" indent="0">
              <a:buNone/>
            </a:pPr>
            <a:r>
              <a:rPr lang="en-US" dirty="0"/>
              <a:t>•  Substance use disorders and antisocial </a:t>
            </a:r>
            <a:r>
              <a:rPr lang="en-US" dirty="0" err="1"/>
              <a:t>behaviours</a:t>
            </a:r>
            <a:r>
              <a:rPr lang="en-US" dirty="0"/>
              <a:t> are higher in men. </a:t>
            </a:r>
          </a:p>
          <a:p>
            <a:pPr marL="457200" lvl="1" indent="0">
              <a:buNone/>
            </a:pPr>
            <a:r>
              <a:rPr lang="en-US" dirty="0"/>
              <a:t>•  In the case of severe mental disorders such as schizophrenia and bipolar depression, there are no consistent sex differences in prevalence, but men typically have an earlier onset of schizophrenia, while women are more likely to exhibit serious forms of bipolar depression. </a:t>
            </a:r>
          </a:p>
          <a:p>
            <a:pPr marL="0" indent="0">
              <a:buNone/>
            </a:pPr>
            <a:r>
              <a:rPr lang="en-US" dirty="0"/>
              <a:t>•  In </a:t>
            </a:r>
            <a:r>
              <a:rPr lang="en-US" b="1" dirty="0"/>
              <a:t>older age </a:t>
            </a:r>
            <a:r>
              <a:rPr lang="en-US" dirty="0"/>
              <a:t>groups, although the incidence rates for Alzheimer’s disease is reported to be the same for women and men, women’s longer life expectancy means that there are more women than men living with the condition. </a:t>
            </a:r>
          </a:p>
          <a:p>
            <a:endParaRPr lang="en-US" dirty="0"/>
          </a:p>
        </p:txBody>
      </p:sp>
    </p:spTree>
    <p:extLst>
      <p:ext uri="{BB962C8B-B14F-4D97-AF65-F5344CB8AC3E}">
        <p14:creationId xmlns:p14="http://schemas.microsoft.com/office/powerpoint/2010/main" val="2282221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Underlying factors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r>
              <a:rPr lang="en-US" dirty="0"/>
              <a:t>Interaction between biological and social vulnerability: </a:t>
            </a:r>
          </a:p>
          <a:p>
            <a:pPr lvl="1"/>
            <a:r>
              <a:rPr lang="en-US" dirty="0"/>
              <a:t>•  Genetic and biological factors </a:t>
            </a:r>
          </a:p>
          <a:p>
            <a:pPr lvl="1"/>
            <a:r>
              <a:rPr lang="en-US" dirty="0"/>
              <a:t>•  Hormonal changes </a:t>
            </a:r>
          </a:p>
          <a:p>
            <a:pPr lvl="1"/>
            <a:r>
              <a:rPr lang="en-US" dirty="0"/>
              <a:t>•  Antenatal and postnatal depression </a:t>
            </a:r>
          </a:p>
          <a:p>
            <a:pPr lvl="1"/>
            <a:r>
              <a:rPr lang="en-US" dirty="0"/>
              <a:t>•  Psychological distress associated with reproductive health condition (infertility, </a:t>
            </a:r>
            <a:r>
              <a:rPr lang="en-US" dirty="0" smtClean="0"/>
              <a:t>hysterectomy.</a:t>
            </a:r>
            <a:r>
              <a:rPr lang="en-US" dirty="0"/>
              <a:t>..) </a:t>
            </a:r>
          </a:p>
          <a:p>
            <a:r>
              <a:rPr lang="en-US" dirty="0"/>
              <a:t>•  Gender Roles: </a:t>
            </a:r>
          </a:p>
          <a:p>
            <a:pPr lvl="1"/>
            <a:r>
              <a:rPr lang="en-US" dirty="0"/>
              <a:t>•  Lower self </a:t>
            </a:r>
            <a:r>
              <a:rPr lang="en-US" dirty="0" err="1"/>
              <a:t>steem</a:t>
            </a:r>
            <a:r>
              <a:rPr lang="en-US" dirty="0"/>
              <a:t> </a:t>
            </a:r>
          </a:p>
          <a:p>
            <a:pPr lvl="1"/>
            <a:r>
              <a:rPr lang="en-US" dirty="0"/>
              <a:t>•  Anxiety over their body image </a:t>
            </a:r>
          </a:p>
          <a:p>
            <a:pPr lvl="1"/>
            <a:r>
              <a:rPr lang="en-US" dirty="0"/>
              <a:t>•  Lack of autonomy and control over one’s life </a:t>
            </a:r>
          </a:p>
          <a:p>
            <a:pPr lvl="1"/>
            <a:r>
              <a:rPr lang="en-US" dirty="0"/>
              <a:t>•  Low income women and </a:t>
            </a:r>
            <a:r>
              <a:rPr lang="en-US" dirty="0" smtClean="0"/>
              <a:t>uncontrolled </a:t>
            </a:r>
            <a:r>
              <a:rPr lang="en-US" dirty="0"/>
              <a:t>LE </a:t>
            </a:r>
          </a:p>
          <a:p>
            <a:r>
              <a:rPr lang="en-US" dirty="0"/>
              <a:t>•  Gender based violence: </a:t>
            </a:r>
          </a:p>
          <a:p>
            <a:pPr lvl="1"/>
            <a:r>
              <a:rPr lang="en-US" dirty="0"/>
              <a:t>•  Depression, anxiety and stress-related syndromes, dependence on psychotropic medications and </a:t>
            </a:r>
          </a:p>
          <a:p>
            <a:pPr lvl="1"/>
            <a:r>
              <a:rPr lang="en-US" dirty="0"/>
              <a:t>substance use and suicide are mental health problems associated with violence in women’s lives. </a:t>
            </a:r>
          </a:p>
          <a:p>
            <a:pPr lvl="1"/>
            <a:r>
              <a:rPr lang="en-US" dirty="0"/>
              <a:t>•  A highly significant relationship between lifetime experience of physical violence by an intimate partner and suicide ideation </a:t>
            </a:r>
          </a:p>
          <a:p>
            <a:pPr lvl="1"/>
            <a:r>
              <a:rPr lang="en-US" dirty="0"/>
              <a:t>•  A strong association between being sexually abused in childhood and the presence of multiple mental health problems later in life </a:t>
            </a:r>
          </a:p>
          <a:p>
            <a:endParaRPr lang="en-US" dirty="0"/>
          </a:p>
        </p:txBody>
      </p:sp>
    </p:spTree>
    <p:extLst>
      <p:ext uri="{BB962C8B-B14F-4D97-AF65-F5344CB8AC3E}">
        <p14:creationId xmlns:p14="http://schemas.microsoft.com/office/powerpoint/2010/main" val="176754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seeking </a:t>
            </a:r>
            <a:r>
              <a:rPr lang="en-US" dirty="0" err="1"/>
              <a:t>behaviour</a:t>
            </a:r>
            <a:r>
              <a:rPr lang="en-US" dirty="0"/>
              <a:t>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 Women reported higher levels of distress than did men, and were more likely to perceive having an emotional problem than men who had a similar level of symptoms. Once men </a:t>
            </a:r>
            <a:r>
              <a:rPr lang="en-US" dirty="0" err="1"/>
              <a:t>recognised</a:t>
            </a:r>
            <a:r>
              <a:rPr lang="en-US" dirty="0"/>
              <a:t> they had a problem, they were as likely as women to use mental health services. </a:t>
            </a:r>
          </a:p>
          <a:p>
            <a:r>
              <a:rPr lang="en-US" dirty="0"/>
              <a:t>•  Men tended to use alcohol as a remedy for relief from temporary strain caused by external pressure, and considered the use of psychotropic drugs as indicating loss of autonomy. </a:t>
            </a:r>
          </a:p>
          <a:p>
            <a:r>
              <a:rPr lang="en-US" dirty="0"/>
              <a:t>•  Women, on the other hand, used </a:t>
            </a:r>
            <a:r>
              <a:rPr lang="en-US" dirty="0" err="1"/>
              <a:t>psychotropics</a:t>
            </a:r>
            <a:r>
              <a:rPr lang="en-US" dirty="0"/>
              <a:t> to restore their capacity to carry out emotionally taxing </a:t>
            </a:r>
            <a:r>
              <a:rPr lang="en-US" dirty="0" err="1"/>
              <a:t>labour</a:t>
            </a:r>
            <a:r>
              <a:rPr lang="en-US" dirty="0"/>
              <a:t> related to their caring work in the private sphere. </a:t>
            </a:r>
          </a:p>
          <a:p>
            <a:r>
              <a:rPr lang="en-US" dirty="0"/>
              <a:t>•  Women are consistently more likely to use outpatient mental health services than are men. Men may seek care at a later stage after the onset of symptoms, or delay until symptoms become severe </a:t>
            </a:r>
          </a:p>
          <a:p>
            <a:endParaRPr lang="en-US" dirty="0"/>
          </a:p>
        </p:txBody>
      </p:sp>
    </p:spTree>
    <p:extLst>
      <p:ext uri="{BB962C8B-B14F-4D97-AF65-F5344CB8AC3E}">
        <p14:creationId xmlns:p14="http://schemas.microsoft.com/office/powerpoint/2010/main" val="519458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Social consequences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Women may face greater disability than men because of the higher prevalence of depressive and anxiety disorders. </a:t>
            </a:r>
          </a:p>
          <a:p>
            <a:r>
              <a:rPr lang="en-US" dirty="0"/>
              <a:t>•  Schizophrenic patients found that married men were likely to be cared for and financially supported by their wives, while married women were more likely to be deserted, abandoned or divorced by their husbands, and to have experienced physical abuse by their husbands prior to separation. </a:t>
            </a:r>
          </a:p>
          <a:p>
            <a:r>
              <a:rPr lang="en-US" dirty="0"/>
              <a:t>•  Women may have an advantage over men when it comes to residential independence </a:t>
            </a:r>
          </a:p>
          <a:p>
            <a:r>
              <a:rPr lang="en-US" dirty="0"/>
              <a:t>•  Socially constructed gender roles make women the principal care- givers in many settings, while giving them less social support to perform this </a:t>
            </a:r>
            <a:r>
              <a:rPr lang="en-US" dirty="0" err="1"/>
              <a:t>func</a:t>
            </a:r>
            <a:r>
              <a:rPr lang="en-US" dirty="0"/>
              <a:t>- </a:t>
            </a:r>
            <a:r>
              <a:rPr lang="en-US" dirty="0" err="1"/>
              <a:t>tion</a:t>
            </a:r>
            <a:r>
              <a:rPr lang="en-US" dirty="0"/>
              <a:t>, leading to low morale and high stress levels </a:t>
            </a:r>
          </a:p>
          <a:p>
            <a:endParaRPr lang="en-US" dirty="0"/>
          </a:p>
        </p:txBody>
      </p:sp>
    </p:spTree>
    <p:extLst>
      <p:ext uri="{BB962C8B-B14F-4D97-AF65-F5344CB8AC3E}">
        <p14:creationId xmlns:p14="http://schemas.microsoft.com/office/powerpoint/2010/main" val="180471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VIOLENCE AGAINST WOMEN </a:t>
            </a:r>
            <a:r>
              <a:rPr lang="en-US" dirty="0" smtClean="0"/>
              <a:t> </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Between 40 and 90 per cent of women suffer some form of violence and harassment during the course of </a:t>
            </a:r>
            <a:r>
              <a:rPr lang="en-US" dirty="0" smtClean="0"/>
              <a:t>their lives</a:t>
            </a:r>
            <a:endParaRPr lang="en-US" dirty="0"/>
          </a:p>
          <a:p>
            <a:r>
              <a:rPr lang="en-US" dirty="0" smtClean="0"/>
              <a:t>Violence </a:t>
            </a:r>
            <a:r>
              <a:rPr lang="en-US" dirty="0"/>
              <a:t>and harassment at </a:t>
            </a:r>
            <a:r>
              <a:rPr lang="en-US" dirty="0" smtClean="0"/>
              <a:t>home or work </a:t>
            </a:r>
            <a:r>
              <a:rPr lang="en-US" dirty="0"/>
              <a:t>has immediate effects on the concerned women, including a lack of motivation, loss of confidence and reduced self-</a:t>
            </a:r>
            <a:r>
              <a:rPr lang="en-US" dirty="0" err="1"/>
              <a:t>steem</a:t>
            </a:r>
            <a:r>
              <a:rPr lang="en-US" dirty="0"/>
              <a:t>, depression ,</a:t>
            </a:r>
            <a:r>
              <a:rPr lang="en-US" dirty="0" smtClean="0"/>
              <a:t>anger</a:t>
            </a:r>
            <a:r>
              <a:rPr lang="en-US" dirty="0"/>
              <a:t>, anxiety and irritability </a:t>
            </a:r>
          </a:p>
          <a:p>
            <a:r>
              <a:rPr lang="en-US" dirty="0"/>
              <a:t>•  Main Objectives: </a:t>
            </a:r>
          </a:p>
          <a:p>
            <a:pPr lvl="1"/>
            <a:r>
              <a:rPr lang="en-US" dirty="0"/>
              <a:t>•  To contribute to the protection of women </a:t>
            </a:r>
          </a:p>
          <a:p>
            <a:pPr lvl="1"/>
            <a:r>
              <a:rPr lang="en-US" dirty="0"/>
              <a:t>•  To contribute to the prevention of violence against women at work </a:t>
            </a:r>
          </a:p>
          <a:p>
            <a:pPr lvl="1"/>
            <a:r>
              <a:rPr lang="en-US" dirty="0"/>
              <a:t>•  To develop and carry out an awareness raising campaign </a:t>
            </a:r>
          </a:p>
          <a:p>
            <a:pPr lvl="1"/>
            <a:r>
              <a:rPr lang="en-US" dirty="0"/>
              <a:t>•  The identification, collection and dissemination of best practices </a:t>
            </a:r>
          </a:p>
          <a:p>
            <a:endParaRPr lang="en-US" dirty="0"/>
          </a:p>
        </p:txBody>
      </p:sp>
    </p:spTree>
    <p:extLst>
      <p:ext uri="{BB962C8B-B14F-4D97-AF65-F5344CB8AC3E}">
        <p14:creationId xmlns:p14="http://schemas.microsoft.com/office/powerpoint/2010/main" val="2752068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r>
              <a:rPr lang="en-US"/>
              <a:t>What is postpartum depression?</a:t>
            </a:r>
          </a:p>
        </p:txBody>
      </p:sp>
      <p:sp>
        <p:nvSpPr>
          <p:cNvPr id="7171" name="Rectangle 3"/>
          <p:cNvSpPr>
            <a:spLocks noGrp="1" noRot="1" noChangeArrowheads="1"/>
          </p:cNvSpPr>
          <p:nvPr>
            <p:ph type="body" idx="1"/>
          </p:nvPr>
        </p:nvSpPr>
        <p:spPr>
          <a:xfrm>
            <a:off x="301625" y="1371600"/>
            <a:ext cx="8540750" cy="5334000"/>
          </a:xfrm>
        </p:spPr>
        <p:txBody>
          <a:bodyPr/>
          <a:lstStyle/>
          <a:p>
            <a:pPr>
              <a:lnSpc>
                <a:spcPct val="90000"/>
              </a:lnSpc>
            </a:pPr>
            <a:r>
              <a:rPr lang="en-US"/>
              <a:t>Postpartum depression:  a major depressive episode that is temporally associated with childbirth</a:t>
            </a:r>
          </a:p>
          <a:p>
            <a:pPr>
              <a:lnSpc>
                <a:spcPct val="90000"/>
              </a:lnSpc>
              <a:buFont typeface="Wingdings" charset="0"/>
              <a:buNone/>
            </a:pPr>
            <a:endParaRPr lang="en-US"/>
          </a:p>
          <a:p>
            <a:pPr>
              <a:lnSpc>
                <a:spcPct val="90000"/>
              </a:lnSpc>
            </a:pPr>
            <a:r>
              <a:rPr lang="en-US"/>
              <a:t>Postpartum blues:  </a:t>
            </a:r>
            <a:r>
              <a:rPr lang="ja-JP" altLang="en-US">
                <a:latin typeface="Arial"/>
              </a:rPr>
              <a:t>“</a:t>
            </a:r>
            <a:r>
              <a:rPr lang="en-US"/>
              <a:t>baby blues</a:t>
            </a:r>
            <a:r>
              <a:rPr lang="ja-JP" altLang="en-US">
                <a:latin typeface="Arial"/>
              </a:rPr>
              <a:t>”</a:t>
            </a:r>
            <a:r>
              <a:rPr lang="en-US"/>
              <a:t>, heightened emotions, peaks in 3-5 days after delivery, may last up until 14 days</a:t>
            </a:r>
          </a:p>
          <a:p>
            <a:pPr>
              <a:lnSpc>
                <a:spcPct val="90000"/>
              </a:lnSpc>
              <a:buFont typeface="Wingdings" charset="0"/>
              <a:buNone/>
            </a:pPr>
            <a:r>
              <a:rPr lang="en-US" sz="2400"/>
              <a:t>(tearfulness, anxiety, irritability, fatigue, mood lability)</a:t>
            </a:r>
          </a:p>
          <a:p>
            <a:pPr>
              <a:lnSpc>
                <a:spcPct val="90000"/>
              </a:lnSpc>
              <a:buFont typeface="Wingdings" charset="0"/>
              <a:buNone/>
            </a:pPr>
            <a:endParaRPr lang="en-US" sz="2400"/>
          </a:p>
          <a:p>
            <a:pPr>
              <a:lnSpc>
                <a:spcPct val="90000"/>
              </a:lnSpc>
            </a:pPr>
            <a:r>
              <a:rPr lang="en-US"/>
              <a:t>Postpartum psychosis:  severe postpartum depression associated with delusions</a:t>
            </a:r>
          </a:p>
        </p:txBody>
      </p:sp>
    </p:spTree>
    <p:extLst>
      <p:ext uri="{BB962C8B-B14F-4D97-AF65-F5344CB8AC3E}">
        <p14:creationId xmlns:p14="http://schemas.microsoft.com/office/powerpoint/2010/main" val="1836248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393</TotalTime>
  <Words>1445</Words>
  <Application>Microsoft Macintosh PowerPoint</Application>
  <PresentationFormat>On-screen Show (4:3)</PresentationFormat>
  <Paragraphs>252</Paragraphs>
  <Slides>33</Slides>
  <Notes>4</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WOMEN AND MENTAL HEALTH  </vt:lpstr>
      <vt:lpstr>Objectives</vt:lpstr>
      <vt:lpstr>Gender and Mental health</vt:lpstr>
      <vt:lpstr>Sex differences in prevalence, onset and course of disorders  </vt:lpstr>
      <vt:lpstr>Underlying factors  </vt:lpstr>
      <vt:lpstr>Health seeking behaviour  </vt:lpstr>
      <vt:lpstr>Social consequences  </vt:lpstr>
      <vt:lpstr>VIOLENCE AGAINST WOMEN   </vt:lpstr>
      <vt:lpstr>What is postpartum depression?</vt:lpstr>
      <vt:lpstr>Who is most likely to be affected?</vt:lpstr>
      <vt:lpstr>Treatment</vt:lpstr>
      <vt:lpstr>    Eating Disorders</vt:lpstr>
      <vt:lpstr>Statistics</vt:lpstr>
      <vt:lpstr>Anorexia Nervosa</vt:lpstr>
      <vt:lpstr>Anorexia</vt:lpstr>
      <vt:lpstr>Causes of Eating Disorders</vt:lpstr>
      <vt:lpstr> EDI-2 (Eating Disorder Inventory)  </vt:lpstr>
      <vt:lpstr>PBIS  (Perceived Body Image Scale)</vt:lpstr>
      <vt:lpstr>FRS (Figure Rating Scale)</vt:lpstr>
      <vt:lpstr>SCOFF</vt:lpstr>
      <vt:lpstr>     Differential Diagnosis</vt:lpstr>
      <vt:lpstr>Anorexia Nervosa</vt:lpstr>
      <vt:lpstr>Bulimia Nervosa</vt:lpstr>
      <vt:lpstr>Treatment Strategies</vt:lpstr>
      <vt:lpstr>Treatment Strategies:</vt:lpstr>
      <vt:lpstr>Anorexia Treatment </vt:lpstr>
      <vt:lpstr>Anorexia Treatment</vt:lpstr>
      <vt:lpstr>Bulimia Treatment</vt:lpstr>
      <vt:lpstr>Eating Disorder Treatment</vt:lpstr>
      <vt:lpstr>Eating Disorder Treatment</vt:lpstr>
      <vt:lpstr>Eating Disorder Treatment</vt:lpstr>
      <vt:lpstr>Eating Disorder Treatment</vt:lpstr>
      <vt:lpstr>Eating Disorder Treatment</vt:lpstr>
    </vt:vector>
  </TitlesOfParts>
  <Company>Circle of Integration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AND MENTAL HEALTH  </dc:title>
  <dc:creator>Rafat Al Owesie</dc:creator>
  <cp:lastModifiedBy>Rafat Al Owesie</cp:lastModifiedBy>
  <cp:revision>25</cp:revision>
  <dcterms:created xsi:type="dcterms:W3CDTF">2017-02-02T08:22:07Z</dcterms:created>
  <dcterms:modified xsi:type="dcterms:W3CDTF">2017-02-05T11:46:32Z</dcterms:modified>
</cp:coreProperties>
</file>