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1.xml" ContentType="application/vnd.openxmlformats-officedocument.drawingml.chart+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325" r:id="rId2"/>
    <p:sldId id="367" r:id="rId3"/>
    <p:sldId id="369" r:id="rId4"/>
    <p:sldId id="383" r:id="rId5"/>
    <p:sldId id="327" r:id="rId6"/>
    <p:sldId id="384" r:id="rId7"/>
    <p:sldId id="386" r:id="rId8"/>
    <p:sldId id="457" r:id="rId9"/>
    <p:sldId id="387" r:id="rId10"/>
    <p:sldId id="444" r:id="rId11"/>
    <p:sldId id="459" r:id="rId12"/>
    <p:sldId id="458" r:id="rId13"/>
    <p:sldId id="454" r:id="rId14"/>
    <p:sldId id="455" r:id="rId15"/>
    <p:sldId id="456" r:id="rId16"/>
    <p:sldId id="445" r:id="rId17"/>
    <p:sldId id="261" r:id="rId18"/>
    <p:sldId id="434" r:id="rId19"/>
    <p:sldId id="435" r:id="rId20"/>
    <p:sldId id="395" r:id="rId21"/>
    <p:sldId id="425" r:id="rId22"/>
    <p:sldId id="446" r:id="rId23"/>
    <p:sldId id="447" r:id="rId24"/>
    <p:sldId id="448" r:id="rId25"/>
    <p:sldId id="449" r:id="rId26"/>
    <p:sldId id="450" r:id="rId27"/>
    <p:sldId id="451" r:id="rId28"/>
    <p:sldId id="452" r:id="rId29"/>
  </p:sldIdLst>
  <p:sldSz cx="9144000" cy="6858000" type="screen4x3"/>
  <p:notesSz cx="6858000" cy="9144000"/>
  <p:custDataLst>
    <p:tags r:id="rId32"/>
  </p:custDataLst>
  <p:defaultTextStyle>
    <a:defPPr>
      <a:defRPr lang="en-US"/>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91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a:srgbClr val="CCFFCC"/>
    <a:srgbClr val="00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9" d="100"/>
          <a:sy n="109" d="100"/>
        </p:scale>
        <p:origin x="1680" y="108"/>
      </p:cViewPr>
      <p:guideLst>
        <p:guide orient="horz" pos="912"/>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6.4102564102564139E-2"/>
          <c:y val="0.26066350710900482"/>
          <c:w val="0.52307692307692222"/>
          <c:h val="0.48341232227488251"/>
        </c:manualLayout>
      </c:layout>
      <c:pieChart>
        <c:varyColors val="1"/>
        <c:ser>
          <c:idx val="0"/>
          <c:order val="0"/>
          <c:tx>
            <c:strRef>
              <c:f>Sheet1!$A$2</c:f>
              <c:strCache>
                <c:ptCount val="1"/>
              </c:strCache>
            </c:strRef>
          </c:tx>
          <c:spPr>
            <a:effectLst>
              <a:glow>
                <a:schemeClr val="accent1">
                  <a:alpha val="40000"/>
                </a:schemeClr>
              </a:glow>
              <a:outerShdw blurRad="76200" dist="50800" dir="5400000" sx="106000" sy="106000" algn="ctr" rotWithShape="0">
                <a:srgbClr val="000000">
                  <a:alpha val="29000"/>
                </a:srgbClr>
              </a:outerShdw>
              <a:softEdge rad="0"/>
            </a:effectLst>
            <a:scene3d>
              <a:camera prst="orthographicFront"/>
              <a:lightRig rig="threePt" dir="t"/>
            </a:scene3d>
            <a:sp3d prstMaterial="matte"/>
          </c:spPr>
          <c:explosion val="25"/>
          <c:cat>
            <c:strRef>
              <c:f>Sheet1!$B$1:$D$1</c:f>
              <c:strCache>
                <c:ptCount val="3"/>
                <c:pt idx="0">
                  <c:v>miscarr., stillbirths</c:v>
                </c:pt>
                <c:pt idx="1">
                  <c:v>induced abortions</c:v>
                </c:pt>
                <c:pt idx="2">
                  <c:v>live births</c:v>
                </c:pt>
              </c:strCache>
            </c:strRef>
          </c:cat>
          <c:val>
            <c:numRef>
              <c:f>Sheet1!$B$2:$D$2</c:f>
              <c:numCache>
                <c:formatCode>0%</c:formatCode>
                <c:ptCount val="3"/>
                <c:pt idx="0">
                  <c:v>0.15000000000000016</c:v>
                </c:pt>
                <c:pt idx="1">
                  <c:v>0.22000000000000011</c:v>
                </c:pt>
                <c:pt idx="2">
                  <c:v>0.63000000000000078</c:v>
                </c:pt>
              </c:numCache>
            </c:numRef>
          </c:val>
          <c:extLst>
            <c:ext xmlns:c16="http://schemas.microsoft.com/office/drawing/2014/chart" uri="{C3380CC4-5D6E-409C-BE32-E72D297353CC}">
              <c16:uniqueId val="{00000000-46DA-4BB6-9CC5-4C30B492ED7D}"/>
            </c:ext>
          </c:extLst>
        </c:ser>
        <c:dLbls>
          <c:showLegendKey val="0"/>
          <c:showVal val="0"/>
          <c:showCatName val="0"/>
          <c:showSerName val="0"/>
          <c:showPercent val="0"/>
          <c:showBubbleSize val="0"/>
          <c:showLeaderLines val="0"/>
        </c:dLbls>
        <c:firstSliceAng val="0"/>
      </c:pieChart>
    </c:plotArea>
    <c:legend>
      <c:legendPos val="r"/>
      <c:layout>
        <c:manualLayout>
          <c:xMode val="edge"/>
          <c:yMode val="edge"/>
          <c:x val="0.61609074868364755"/>
          <c:y val="0.18246445497630381"/>
          <c:w val="0.37365284704843738"/>
          <c:h val="0.6350710900473947"/>
        </c:manualLayout>
      </c:layout>
      <c:overlay val="0"/>
    </c:legend>
    <c:plotVisOnly val="1"/>
    <c:dispBlanksAs val="zero"/>
    <c:showDLblsOverMax val="0"/>
  </c:chart>
  <c:txPr>
    <a:bodyPr/>
    <a:lstStyle/>
    <a:p>
      <a:pPr>
        <a:defRPr sz="1800"/>
      </a:pPr>
      <a:endParaRPr lang="en-US"/>
    </a:p>
  </c:txPr>
  <c:externalData r:id="rId1">
    <c:autoUpdate val="0"/>
  </c:externalData>
</c:chartSpace>
</file>

<file path=ppt/diagrams/_rels/data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_rels/drawing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7A48B-FC2E-41FA-A927-7AAF48C3AA7B}"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US"/>
        </a:p>
      </dgm:t>
    </dgm:pt>
    <dgm:pt modelId="{6E9A4B5D-A172-4AE3-9B32-3F28382F7CA5}">
      <dgm:prSet custT="1"/>
      <dgm:spPr/>
      <dgm:t>
        <a:bodyPr/>
        <a:lstStyle/>
        <a:p>
          <a:pPr rtl="0">
            <a:lnSpc>
              <a:spcPct val="150000"/>
            </a:lnSpc>
          </a:pPr>
          <a:r>
            <a:rPr lang="en-US" sz="2800" b="1" dirty="0" smtClean="0">
              <a:solidFill>
                <a:schemeClr val="tx1"/>
              </a:solidFill>
            </a:rPr>
            <a:t>definition and classification of </a:t>
          </a:r>
          <a:r>
            <a:rPr lang="en-US" sz="2800" b="1" dirty="0" smtClean="0">
              <a:solidFill>
                <a:srgbClr val="FF0000"/>
              </a:solidFill>
            </a:rPr>
            <a:t>Abortion </a:t>
          </a:r>
          <a:endParaRPr lang="en-US" sz="2800" b="1" dirty="0">
            <a:solidFill>
              <a:srgbClr val="FF0000"/>
            </a:solidFill>
          </a:endParaRPr>
        </a:p>
      </dgm:t>
    </dgm:pt>
    <dgm:pt modelId="{962BB041-EF34-496A-9AF6-D7986329F5EF}" type="parTrans" cxnId="{B46FD009-B541-471C-9DD7-F1499E3CA16D}">
      <dgm:prSet/>
      <dgm:spPr/>
      <dgm:t>
        <a:bodyPr/>
        <a:lstStyle/>
        <a:p>
          <a:pPr>
            <a:lnSpc>
              <a:spcPct val="150000"/>
            </a:lnSpc>
          </a:pPr>
          <a:endParaRPr lang="en-US" sz="2400" b="1"/>
        </a:p>
      </dgm:t>
    </dgm:pt>
    <dgm:pt modelId="{0373E556-BBB2-457A-82C0-205C4A04258C}" type="sibTrans" cxnId="{B46FD009-B541-471C-9DD7-F1499E3CA16D}">
      <dgm:prSet/>
      <dgm:spPr/>
      <dgm:t>
        <a:bodyPr/>
        <a:lstStyle/>
        <a:p>
          <a:pPr>
            <a:lnSpc>
              <a:spcPct val="150000"/>
            </a:lnSpc>
          </a:pPr>
          <a:endParaRPr lang="en-US" sz="2400" b="1"/>
        </a:p>
      </dgm:t>
    </dgm:pt>
    <dgm:pt modelId="{8DADFC6A-1470-4688-AF4B-CA3122B1BAF5}">
      <dgm:prSet custT="1"/>
      <dgm:spPr/>
      <dgm:t>
        <a:bodyPr/>
        <a:lstStyle/>
        <a:p>
          <a:pPr rtl="0">
            <a:lnSpc>
              <a:spcPct val="150000"/>
            </a:lnSpc>
          </a:pPr>
          <a:r>
            <a:rPr lang="en-US" sz="2800" b="1" dirty="0" smtClean="0">
              <a:solidFill>
                <a:schemeClr val="tx1"/>
              </a:solidFill>
            </a:rPr>
            <a:t>the type of </a:t>
          </a:r>
          <a:r>
            <a:rPr lang="en-US" sz="2800" b="1" dirty="0" smtClean="0">
              <a:solidFill>
                <a:srgbClr val="FF0000"/>
              </a:solidFill>
            </a:rPr>
            <a:t>Abortion</a:t>
          </a:r>
          <a:r>
            <a:rPr lang="en-US" sz="2800" b="1" dirty="0" smtClean="0"/>
            <a:t>   </a:t>
          </a:r>
        </a:p>
        <a:p>
          <a:pPr rtl="0">
            <a:lnSpc>
              <a:spcPct val="150000"/>
            </a:lnSpc>
          </a:pPr>
          <a:endParaRPr lang="en-US" sz="2800" b="1" dirty="0">
            <a:solidFill>
              <a:schemeClr val="tx1"/>
            </a:solidFill>
          </a:endParaRPr>
        </a:p>
      </dgm:t>
    </dgm:pt>
    <dgm:pt modelId="{E591ED2E-46CC-400F-A6A2-0319B93C9E55}" type="parTrans" cxnId="{4F1C61BE-92F7-46D0-9732-172D5F5A70DE}">
      <dgm:prSet/>
      <dgm:spPr/>
      <dgm:t>
        <a:bodyPr/>
        <a:lstStyle/>
        <a:p>
          <a:pPr>
            <a:lnSpc>
              <a:spcPct val="150000"/>
            </a:lnSpc>
          </a:pPr>
          <a:endParaRPr lang="en-US" sz="2400" b="1"/>
        </a:p>
      </dgm:t>
    </dgm:pt>
    <dgm:pt modelId="{9561EE2E-DBEB-41F4-BACC-46EEC3EBBF86}" type="sibTrans" cxnId="{4F1C61BE-92F7-46D0-9732-172D5F5A70DE}">
      <dgm:prSet/>
      <dgm:spPr/>
      <dgm:t>
        <a:bodyPr/>
        <a:lstStyle/>
        <a:p>
          <a:pPr>
            <a:lnSpc>
              <a:spcPct val="150000"/>
            </a:lnSpc>
          </a:pPr>
          <a:endParaRPr lang="en-US" sz="2400" b="1"/>
        </a:p>
      </dgm:t>
    </dgm:pt>
    <dgm:pt modelId="{BF6D7ABE-A5C3-417A-B286-1E5A7DE332E3}">
      <dgm:prSet custT="1"/>
      <dgm:spPr/>
      <dgm:t>
        <a:bodyPr/>
        <a:lstStyle/>
        <a:p>
          <a:pPr rtl="0">
            <a:lnSpc>
              <a:spcPct val="150000"/>
            </a:lnSpc>
          </a:pPr>
          <a:r>
            <a:rPr lang="en-US" sz="2800" b="1" dirty="0" smtClean="0">
              <a:solidFill>
                <a:schemeClr val="tx1"/>
              </a:solidFill>
            </a:rPr>
            <a:t>factors affecting the wound</a:t>
          </a:r>
        </a:p>
        <a:p>
          <a:pPr rtl="0">
            <a:lnSpc>
              <a:spcPct val="150000"/>
            </a:lnSpc>
          </a:pPr>
          <a:r>
            <a:rPr lang="en-IE" sz="2800" b="1" dirty="0" smtClean="0">
              <a:solidFill>
                <a:schemeClr val="tx1"/>
              </a:solidFill>
            </a:rPr>
            <a:t> </a:t>
          </a:r>
          <a:endParaRPr lang="en-US" sz="2800" b="1" dirty="0">
            <a:solidFill>
              <a:schemeClr val="tx1"/>
            </a:solidFill>
          </a:endParaRPr>
        </a:p>
      </dgm:t>
    </dgm:pt>
    <dgm:pt modelId="{F44BEB98-DFC9-4BC4-9AF1-449559A1D7FF}" type="parTrans" cxnId="{158DDD96-47EB-49E9-AB27-89D5A0F90230}">
      <dgm:prSet/>
      <dgm:spPr/>
      <dgm:t>
        <a:bodyPr/>
        <a:lstStyle/>
        <a:p>
          <a:pPr>
            <a:lnSpc>
              <a:spcPct val="150000"/>
            </a:lnSpc>
          </a:pPr>
          <a:endParaRPr lang="en-US" sz="2400" b="1"/>
        </a:p>
      </dgm:t>
    </dgm:pt>
    <dgm:pt modelId="{7590377E-D8DE-4382-9F35-CDDD82AD4915}" type="sibTrans" cxnId="{158DDD96-47EB-49E9-AB27-89D5A0F90230}">
      <dgm:prSet/>
      <dgm:spPr/>
      <dgm:t>
        <a:bodyPr/>
        <a:lstStyle/>
        <a:p>
          <a:pPr>
            <a:lnSpc>
              <a:spcPct val="150000"/>
            </a:lnSpc>
          </a:pPr>
          <a:endParaRPr lang="en-US" sz="2400" b="1"/>
        </a:p>
      </dgm:t>
    </dgm:pt>
    <dgm:pt modelId="{CB7368A9-3F73-4B53-A282-42014776F2CD}">
      <dgm:prSet custT="1"/>
      <dgm:spPr/>
      <dgm:t>
        <a:bodyPr/>
        <a:lstStyle/>
        <a:p>
          <a:pPr rtl="0">
            <a:lnSpc>
              <a:spcPct val="150000"/>
            </a:lnSpc>
          </a:pPr>
          <a:r>
            <a:rPr lang="en-US" sz="2800" b="1" dirty="0" smtClean="0">
              <a:solidFill>
                <a:schemeClr val="tx1"/>
              </a:solidFill>
            </a:rPr>
            <a:t>estimate the date of </a:t>
          </a:r>
          <a:r>
            <a:rPr lang="en-US" sz="2800" b="1" dirty="0" smtClean="0">
              <a:solidFill>
                <a:srgbClr val="FF0000"/>
              </a:solidFill>
            </a:rPr>
            <a:t>Abortion</a:t>
          </a:r>
        </a:p>
        <a:p>
          <a:pPr rtl="0">
            <a:lnSpc>
              <a:spcPct val="150000"/>
            </a:lnSpc>
          </a:pPr>
          <a:r>
            <a:rPr lang="en-US" sz="2800" b="1" dirty="0" smtClean="0">
              <a:solidFill>
                <a:srgbClr val="FF0000"/>
              </a:solidFill>
            </a:rPr>
            <a:t> </a:t>
          </a:r>
          <a:endParaRPr lang="en-US" sz="2800" b="1" dirty="0">
            <a:solidFill>
              <a:srgbClr val="FF0000"/>
            </a:solidFill>
          </a:endParaRPr>
        </a:p>
      </dgm:t>
    </dgm:pt>
    <dgm:pt modelId="{2ADF99B1-0F77-4E98-BBB2-4139D3222F8C}" type="parTrans" cxnId="{F3581A4B-370B-4218-90AC-F4C6645F0491}">
      <dgm:prSet/>
      <dgm:spPr/>
      <dgm:t>
        <a:bodyPr/>
        <a:lstStyle/>
        <a:p>
          <a:pPr>
            <a:lnSpc>
              <a:spcPct val="150000"/>
            </a:lnSpc>
          </a:pPr>
          <a:endParaRPr lang="en-US" sz="2400" b="1"/>
        </a:p>
      </dgm:t>
    </dgm:pt>
    <dgm:pt modelId="{B988E2A0-4CF4-4677-92E6-049EC656F692}" type="sibTrans" cxnId="{F3581A4B-370B-4218-90AC-F4C6645F0491}">
      <dgm:prSet/>
      <dgm:spPr/>
      <dgm:t>
        <a:bodyPr/>
        <a:lstStyle/>
        <a:p>
          <a:pPr>
            <a:lnSpc>
              <a:spcPct val="150000"/>
            </a:lnSpc>
          </a:pPr>
          <a:endParaRPr lang="en-US" sz="2400" b="1"/>
        </a:p>
      </dgm:t>
    </dgm:pt>
    <dgm:pt modelId="{F9715BA9-B815-4625-B690-7FC0E9BF0619}">
      <dgm:prSet custT="1"/>
      <dgm:spPr/>
      <dgm:t>
        <a:bodyPr/>
        <a:lstStyle/>
        <a:p>
          <a:pPr rtl="0">
            <a:lnSpc>
              <a:spcPct val="150000"/>
            </a:lnSpc>
          </a:pPr>
          <a:r>
            <a:rPr lang="en-US" sz="2800" b="1" dirty="0" smtClean="0">
              <a:solidFill>
                <a:schemeClr val="tx1"/>
              </a:solidFill>
            </a:rPr>
            <a:t>different types of </a:t>
          </a:r>
          <a:r>
            <a:rPr lang="en-US" sz="2800" b="1" dirty="0" smtClean="0">
              <a:solidFill>
                <a:srgbClr val="FF0000"/>
              </a:solidFill>
            </a:rPr>
            <a:t>Abortion </a:t>
          </a:r>
          <a:endParaRPr lang="en-US" sz="2800" b="1" dirty="0">
            <a:solidFill>
              <a:srgbClr val="FF0000"/>
            </a:solidFill>
          </a:endParaRPr>
        </a:p>
      </dgm:t>
    </dgm:pt>
    <dgm:pt modelId="{9CF1D3C8-EC36-46A3-A6C6-B5BD381C9B77}" type="parTrans" cxnId="{ED9D99F9-6A25-4B83-B15D-26A444BF1DD4}">
      <dgm:prSet/>
      <dgm:spPr/>
      <dgm:t>
        <a:bodyPr/>
        <a:lstStyle/>
        <a:p>
          <a:endParaRPr lang="en-US"/>
        </a:p>
      </dgm:t>
    </dgm:pt>
    <dgm:pt modelId="{1078A30C-E783-4C43-920C-AB93E417E09A}" type="sibTrans" cxnId="{ED9D99F9-6A25-4B83-B15D-26A444BF1DD4}">
      <dgm:prSet/>
      <dgm:spPr/>
      <dgm:t>
        <a:bodyPr/>
        <a:lstStyle/>
        <a:p>
          <a:endParaRPr lang="en-US"/>
        </a:p>
      </dgm:t>
    </dgm:pt>
    <dgm:pt modelId="{8F445A59-5FDF-46E3-9EB8-E708B56D8018}">
      <dgm:prSet custT="1"/>
      <dgm:spPr/>
      <dgm:t>
        <a:bodyPr/>
        <a:lstStyle/>
        <a:p>
          <a:pPr rtl="0">
            <a:lnSpc>
              <a:spcPct val="150000"/>
            </a:lnSpc>
          </a:pPr>
          <a:r>
            <a:rPr lang="en-US" sz="2800" b="1" dirty="0" smtClean="0">
              <a:solidFill>
                <a:schemeClr val="tx1"/>
              </a:solidFill>
            </a:rPr>
            <a:t>complications of </a:t>
          </a:r>
          <a:r>
            <a:rPr lang="en-US" sz="2800" b="1" dirty="0" smtClean="0">
              <a:solidFill>
                <a:srgbClr val="FF0000"/>
              </a:solidFill>
            </a:rPr>
            <a:t>Abortion </a:t>
          </a:r>
          <a:endParaRPr lang="en-US" sz="2800" b="1" dirty="0">
            <a:solidFill>
              <a:srgbClr val="FF0000"/>
            </a:solidFill>
          </a:endParaRPr>
        </a:p>
      </dgm:t>
    </dgm:pt>
    <dgm:pt modelId="{7F1F52A1-B676-40C4-A07A-EC6E8BAB3EF8}" type="parTrans" cxnId="{A2609965-217C-4A73-9422-2FF98E912026}">
      <dgm:prSet/>
      <dgm:spPr/>
      <dgm:t>
        <a:bodyPr/>
        <a:lstStyle/>
        <a:p>
          <a:endParaRPr lang="en-US"/>
        </a:p>
      </dgm:t>
    </dgm:pt>
    <dgm:pt modelId="{B013D571-F18F-4737-8A55-ED891DAD6F9D}" type="sibTrans" cxnId="{A2609965-217C-4A73-9422-2FF98E912026}">
      <dgm:prSet/>
      <dgm:spPr/>
      <dgm:t>
        <a:bodyPr/>
        <a:lstStyle/>
        <a:p>
          <a:endParaRPr lang="en-US"/>
        </a:p>
      </dgm:t>
    </dgm:pt>
    <dgm:pt modelId="{56223320-6608-4DB1-93DC-11F1EE255440}">
      <dgm:prSet custT="1"/>
      <dgm:spPr/>
      <dgm:t>
        <a:bodyPr/>
        <a:lstStyle/>
        <a:p>
          <a:pPr rtl="0">
            <a:lnSpc>
              <a:spcPct val="150000"/>
            </a:lnSpc>
          </a:pPr>
          <a:endParaRPr lang="en-US" sz="2800" b="1" dirty="0">
            <a:solidFill>
              <a:srgbClr val="FF0000"/>
            </a:solidFill>
          </a:endParaRPr>
        </a:p>
      </dgm:t>
    </dgm:pt>
    <dgm:pt modelId="{0709969F-8C94-4A29-BB74-33F382B3E9CA}" type="parTrans" cxnId="{FF110833-C1CC-422D-A17F-63B7E1784A72}">
      <dgm:prSet/>
      <dgm:spPr/>
      <dgm:t>
        <a:bodyPr/>
        <a:lstStyle/>
        <a:p>
          <a:endParaRPr lang="en-US"/>
        </a:p>
      </dgm:t>
    </dgm:pt>
    <dgm:pt modelId="{3B2EDFBB-10EE-4F22-9A25-87013FB30355}" type="sibTrans" cxnId="{FF110833-C1CC-422D-A17F-63B7E1784A72}">
      <dgm:prSet/>
      <dgm:spPr/>
      <dgm:t>
        <a:bodyPr/>
        <a:lstStyle/>
        <a:p>
          <a:endParaRPr lang="en-US"/>
        </a:p>
      </dgm:t>
    </dgm:pt>
    <dgm:pt modelId="{1FAEF946-D6F8-4A68-A10A-F70BDFC02420}" type="pres">
      <dgm:prSet presAssocID="{EF77A48B-FC2E-41FA-A927-7AAF48C3AA7B}" presName="linear" presStyleCnt="0">
        <dgm:presLayoutVars>
          <dgm:animLvl val="lvl"/>
          <dgm:resizeHandles val="exact"/>
        </dgm:presLayoutVars>
      </dgm:prSet>
      <dgm:spPr/>
      <dgm:t>
        <a:bodyPr/>
        <a:lstStyle/>
        <a:p>
          <a:endParaRPr lang="en-US"/>
        </a:p>
      </dgm:t>
    </dgm:pt>
    <dgm:pt modelId="{385DB208-A158-4570-ABD1-C0DA6662E4BC}" type="pres">
      <dgm:prSet presAssocID="{6E9A4B5D-A172-4AE3-9B32-3F28382F7CA5}" presName="parentText" presStyleLbl="node1" presStyleIdx="0" presStyleCnt="7" custScaleY="65800" custLinFactY="-20076" custLinFactNeighborY="-100000">
        <dgm:presLayoutVars>
          <dgm:chMax val="0"/>
          <dgm:bulletEnabled val="1"/>
        </dgm:presLayoutVars>
      </dgm:prSet>
      <dgm:spPr/>
      <dgm:t>
        <a:bodyPr/>
        <a:lstStyle/>
        <a:p>
          <a:endParaRPr lang="en-US"/>
        </a:p>
      </dgm:t>
    </dgm:pt>
    <dgm:pt modelId="{3861B616-CA0C-4FA7-8915-968F21BE056A}" type="pres">
      <dgm:prSet presAssocID="{0373E556-BBB2-457A-82C0-205C4A04258C}" presName="spacer" presStyleCnt="0"/>
      <dgm:spPr/>
    </dgm:pt>
    <dgm:pt modelId="{ACEF11F2-665F-4F21-A354-14D020ED160C}" type="pres">
      <dgm:prSet presAssocID="{56223320-6608-4DB1-93DC-11F1EE255440}" presName="parentText" presStyleLbl="node1" presStyleIdx="1" presStyleCnt="7">
        <dgm:presLayoutVars>
          <dgm:chMax val="0"/>
          <dgm:bulletEnabled val="1"/>
        </dgm:presLayoutVars>
      </dgm:prSet>
      <dgm:spPr/>
      <dgm:t>
        <a:bodyPr/>
        <a:lstStyle/>
        <a:p>
          <a:endParaRPr lang="en-US"/>
        </a:p>
      </dgm:t>
    </dgm:pt>
    <dgm:pt modelId="{4456BB64-F57D-42FC-BC72-C110A62BF035}" type="pres">
      <dgm:prSet presAssocID="{3B2EDFBB-10EE-4F22-9A25-87013FB30355}" presName="spacer" presStyleCnt="0"/>
      <dgm:spPr/>
    </dgm:pt>
    <dgm:pt modelId="{E912B813-F022-4440-A41A-6A0D31AA92D1}" type="pres">
      <dgm:prSet presAssocID="{8DADFC6A-1470-4688-AF4B-CA3122B1BAF5}" presName="parentText" presStyleLbl="node1" presStyleIdx="2" presStyleCnt="7" custScaleY="59796" custLinFactNeighborY="-11116">
        <dgm:presLayoutVars>
          <dgm:chMax val="0"/>
          <dgm:bulletEnabled val="1"/>
        </dgm:presLayoutVars>
      </dgm:prSet>
      <dgm:spPr/>
      <dgm:t>
        <a:bodyPr/>
        <a:lstStyle/>
        <a:p>
          <a:endParaRPr lang="en-US"/>
        </a:p>
      </dgm:t>
    </dgm:pt>
    <dgm:pt modelId="{C8F016E2-4ADD-490A-8583-3BC0421F5D8C}" type="pres">
      <dgm:prSet presAssocID="{9561EE2E-DBEB-41F4-BACC-46EEC3EBBF86}" presName="spacer" presStyleCnt="0"/>
      <dgm:spPr/>
    </dgm:pt>
    <dgm:pt modelId="{6CCD20A7-A6FB-4500-8BA0-FC788834C4DD}" type="pres">
      <dgm:prSet presAssocID="{BF6D7ABE-A5C3-417A-B286-1E5A7DE332E3}" presName="parentText" presStyleLbl="node1" presStyleIdx="3" presStyleCnt="7" custScaleY="62676" custLinFactY="6674" custLinFactNeighborY="100000">
        <dgm:presLayoutVars>
          <dgm:chMax val="0"/>
          <dgm:bulletEnabled val="1"/>
        </dgm:presLayoutVars>
      </dgm:prSet>
      <dgm:spPr/>
      <dgm:t>
        <a:bodyPr/>
        <a:lstStyle/>
        <a:p>
          <a:endParaRPr lang="en-US"/>
        </a:p>
      </dgm:t>
    </dgm:pt>
    <dgm:pt modelId="{578E869C-1716-4B43-B79D-FD9D9A5D7B6A}" type="pres">
      <dgm:prSet presAssocID="{7590377E-D8DE-4382-9F35-CDDD82AD4915}" presName="spacer" presStyleCnt="0"/>
      <dgm:spPr/>
    </dgm:pt>
    <dgm:pt modelId="{716E406F-C326-4EE4-9815-D8540C210B96}" type="pres">
      <dgm:prSet presAssocID="{CB7368A9-3F73-4B53-A282-42014776F2CD}" presName="parentText" presStyleLbl="node1" presStyleIdx="4" presStyleCnt="7" custScaleY="115742" custLinFactY="2341" custLinFactNeighborY="100000">
        <dgm:presLayoutVars>
          <dgm:chMax val="0"/>
          <dgm:bulletEnabled val="1"/>
        </dgm:presLayoutVars>
      </dgm:prSet>
      <dgm:spPr/>
      <dgm:t>
        <a:bodyPr/>
        <a:lstStyle/>
        <a:p>
          <a:endParaRPr lang="en-US"/>
        </a:p>
      </dgm:t>
    </dgm:pt>
    <dgm:pt modelId="{CCA3D82C-3049-410C-A3F1-5337492041A5}" type="pres">
      <dgm:prSet presAssocID="{B988E2A0-4CF4-4677-92E6-049EC656F692}" presName="spacer" presStyleCnt="0"/>
      <dgm:spPr/>
    </dgm:pt>
    <dgm:pt modelId="{9F1F802B-C5B9-4824-B3D6-36D373169BC2}" type="pres">
      <dgm:prSet presAssocID="{F9715BA9-B815-4625-B690-7FC0E9BF0619}" presName="parentText" presStyleLbl="node1" presStyleIdx="5" presStyleCnt="7">
        <dgm:presLayoutVars>
          <dgm:chMax val="0"/>
          <dgm:bulletEnabled val="1"/>
        </dgm:presLayoutVars>
      </dgm:prSet>
      <dgm:spPr/>
      <dgm:t>
        <a:bodyPr/>
        <a:lstStyle/>
        <a:p>
          <a:endParaRPr lang="en-US"/>
        </a:p>
      </dgm:t>
    </dgm:pt>
    <dgm:pt modelId="{E2F817DF-6735-48C1-8E3B-1BE1B5A2E1B8}" type="pres">
      <dgm:prSet presAssocID="{1078A30C-E783-4C43-920C-AB93E417E09A}" presName="spacer" presStyleCnt="0"/>
      <dgm:spPr/>
    </dgm:pt>
    <dgm:pt modelId="{5DCC6B7B-656B-4D85-BFC5-FB8966142C6E}" type="pres">
      <dgm:prSet presAssocID="{8F445A59-5FDF-46E3-9EB8-E708B56D8018}" presName="parentText" presStyleLbl="node1" presStyleIdx="6" presStyleCnt="7">
        <dgm:presLayoutVars>
          <dgm:chMax val="0"/>
          <dgm:bulletEnabled val="1"/>
        </dgm:presLayoutVars>
      </dgm:prSet>
      <dgm:spPr/>
      <dgm:t>
        <a:bodyPr/>
        <a:lstStyle/>
        <a:p>
          <a:endParaRPr lang="en-US"/>
        </a:p>
      </dgm:t>
    </dgm:pt>
  </dgm:ptLst>
  <dgm:cxnLst>
    <dgm:cxn modelId="{A2609965-217C-4A73-9422-2FF98E912026}" srcId="{EF77A48B-FC2E-41FA-A927-7AAF48C3AA7B}" destId="{8F445A59-5FDF-46E3-9EB8-E708B56D8018}" srcOrd="6" destOrd="0" parTransId="{7F1F52A1-B676-40C4-A07A-EC6E8BAB3EF8}" sibTransId="{B013D571-F18F-4737-8A55-ED891DAD6F9D}"/>
    <dgm:cxn modelId="{FA13B762-68AB-4DE6-A206-CA9FE74BF5A3}" type="presOf" srcId="{6E9A4B5D-A172-4AE3-9B32-3F28382F7CA5}" destId="{385DB208-A158-4570-ABD1-C0DA6662E4BC}" srcOrd="0" destOrd="0" presId="urn:microsoft.com/office/officeart/2005/8/layout/vList2"/>
    <dgm:cxn modelId="{AE6ACEE1-A750-4230-84D6-713A8489BB7C}" type="presOf" srcId="{BF6D7ABE-A5C3-417A-B286-1E5A7DE332E3}" destId="{6CCD20A7-A6FB-4500-8BA0-FC788834C4DD}" srcOrd="0" destOrd="0" presId="urn:microsoft.com/office/officeart/2005/8/layout/vList2"/>
    <dgm:cxn modelId="{ED9D99F9-6A25-4B83-B15D-26A444BF1DD4}" srcId="{EF77A48B-FC2E-41FA-A927-7AAF48C3AA7B}" destId="{F9715BA9-B815-4625-B690-7FC0E9BF0619}" srcOrd="5" destOrd="0" parTransId="{9CF1D3C8-EC36-46A3-A6C6-B5BD381C9B77}" sibTransId="{1078A30C-E783-4C43-920C-AB93E417E09A}"/>
    <dgm:cxn modelId="{B46FD009-B541-471C-9DD7-F1499E3CA16D}" srcId="{EF77A48B-FC2E-41FA-A927-7AAF48C3AA7B}" destId="{6E9A4B5D-A172-4AE3-9B32-3F28382F7CA5}" srcOrd="0" destOrd="0" parTransId="{962BB041-EF34-496A-9AF6-D7986329F5EF}" sibTransId="{0373E556-BBB2-457A-82C0-205C4A04258C}"/>
    <dgm:cxn modelId="{7E496371-F3E3-467A-A75E-7F2E3FDE3033}" type="presOf" srcId="{8F445A59-5FDF-46E3-9EB8-E708B56D8018}" destId="{5DCC6B7B-656B-4D85-BFC5-FB8966142C6E}" srcOrd="0" destOrd="0" presId="urn:microsoft.com/office/officeart/2005/8/layout/vList2"/>
    <dgm:cxn modelId="{158DDD96-47EB-49E9-AB27-89D5A0F90230}" srcId="{EF77A48B-FC2E-41FA-A927-7AAF48C3AA7B}" destId="{BF6D7ABE-A5C3-417A-B286-1E5A7DE332E3}" srcOrd="3" destOrd="0" parTransId="{F44BEB98-DFC9-4BC4-9AF1-449559A1D7FF}" sibTransId="{7590377E-D8DE-4382-9F35-CDDD82AD4915}"/>
    <dgm:cxn modelId="{F3581A4B-370B-4218-90AC-F4C6645F0491}" srcId="{EF77A48B-FC2E-41FA-A927-7AAF48C3AA7B}" destId="{CB7368A9-3F73-4B53-A282-42014776F2CD}" srcOrd="4" destOrd="0" parTransId="{2ADF99B1-0F77-4E98-BBB2-4139D3222F8C}" sibTransId="{B988E2A0-4CF4-4677-92E6-049EC656F692}"/>
    <dgm:cxn modelId="{65FB692E-C854-48CC-A239-0E0A9246FA7E}" type="presOf" srcId="{EF77A48B-FC2E-41FA-A927-7AAF48C3AA7B}" destId="{1FAEF946-D6F8-4A68-A10A-F70BDFC02420}" srcOrd="0" destOrd="0" presId="urn:microsoft.com/office/officeart/2005/8/layout/vList2"/>
    <dgm:cxn modelId="{F1A36760-7F05-45B4-8A45-0F8964BC8648}" type="presOf" srcId="{F9715BA9-B815-4625-B690-7FC0E9BF0619}" destId="{9F1F802B-C5B9-4824-B3D6-36D373169BC2}" srcOrd="0" destOrd="0" presId="urn:microsoft.com/office/officeart/2005/8/layout/vList2"/>
    <dgm:cxn modelId="{DA0CA4FD-BBA1-46A7-94F1-B66C1D805E5C}" type="presOf" srcId="{56223320-6608-4DB1-93DC-11F1EE255440}" destId="{ACEF11F2-665F-4F21-A354-14D020ED160C}" srcOrd="0" destOrd="0" presId="urn:microsoft.com/office/officeart/2005/8/layout/vList2"/>
    <dgm:cxn modelId="{4F1C61BE-92F7-46D0-9732-172D5F5A70DE}" srcId="{EF77A48B-FC2E-41FA-A927-7AAF48C3AA7B}" destId="{8DADFC6A-1470-4688-AF4B-CA3122B1BAF5}" srcOrd="2" destOrd="0" parTransId="{E591ED2E-46CC-400F-A6A2-0319B93C9E55}" sibTransId="{9561EE2E-DBEB-41F4-BACC-46EEC3EBBF86}"/>
    <dgm:cxn modelId="{27268FB4-CCB0-4239-970B-147E48A065FB}" type="presOf" srcId="{CB7368A9-3F73-4B53-A282-42014776F2CD}" destId="{716E406F-C326-4EE4-9815-D8540C210B96}" srcOrd="0" destOrd="0" presId="urn:microsoft.com/office/officeart/2005/8/layout/vList2"/>
    <dgm:cxn modelId="{B692B0E4-8131-41C6-B0CF-81FEC17C2E93}" type="presOf" srcId="{8DADFC6A-1470-4688-AF4B-CA3122B1BAF5}" destId="{E912B813-F022-4440-A41A-6A0D31AA92D1}" srcOrd="0" destOrd="0" presId="urn:microsoft.com/office/officeart/2005/8/layout/vList2"/>
    <dgm:cxn modelId="{FF110833-C1CC-422D-A17F-63B7E1784A72}" srcId="{EF77A48B-FC2E-41FA-A927-7AAF48C3AA7B}" destId="{56223320-6608-4DB1-93DC-11F1EE255440}" srcOrd="1" destOrd="0" parTransId="{0709969F-8C94-4A29-BB74-33F382B3E9CA}" sibTransId="{3B2EDFBB-10EE-4F22-9A25-87013FB30355}"/>
    <dgm:cxn modelId="{980803B5-6AD2-4504-AD5A-6D7A26274E4A}" type="presParOf" srcId="{1FAEF946-D6F8-4A68-A10A-F70BDFC02420}" destId="{385DB208-A158-4570-ABD1-C0DA6662E4BC}" srcOrd="0" destOrd="0" presId="urn:microsoft.com/office/officeart/2005/8/layout/vList2"/>
    <dgm:cxn modelId="{76871D27-D381-40A5-BC1C-6B7A3A544DD0}" type="presParOf" srcId="{1FAEF946-D6F8-4A68-A10A-F70BDFC02420}" destId="{3861B616-CA0C-4FA7-8915-968F21BE056A}" srcOrd="1" destOrd="0" presId="urn:microsoft.com/office/officeart/2005/8/layout/vList2"/>
    <dgm:cxn modelId="{B22F9416-75D9-44AA-884C-07AD4CFF970D}" type="presParOf" srcId="{1FAEF946-D6F8-4A68-A10A-F70BDFC02420}" destId="{ACEF11F2-665F-4F21-A354-14D020ED160C}" srcOrd="2" destOrd="0" presId="urn:microsoft.com/office/officeart/2005/8/layout/vList2"/>
    <dgm:cxn modelId="{8911958A-9032-4EA9-8A7E-C0C7815240A4}" type="presParOf" srcId="{1FAEF946-D6F8-4A68-A10A-F70BDFC02420}" destId="{4456BB64-F57D-42FC-BC72-C110A62BF035}" srcOrd="3" destOrd="0" presId="urn:microsoft.com/office/officeart/2005/8/layout/vList2"/>
    <dgm:cxn modelId="{752E032C-3FA5-402A-A644-07D6990C9944}" type="presParOf" srcId="{1FAEF946-D6F8-4A68-A10A-F70BDFC02420}" destId="{E912B813-F022-4440-A41A-6A0D31AA92D1}" srcOrd="4" destOrd="0" presId="urn:microsoft.com/office/officeart/2005/8/layout/vList2"/>
    <dgm:cxn modelId="{CA9716BF-5021-45F6-AEA5-D633895950E1}" type="presParOf" srcId="{1FAEF946-D6F8-4A68-A10A-F70BDFC02420}" destId="{C8F016E2-4ADD-490A-8583-3BC0421F5D8C}" srcOrd="5" destOrd="0" presId="urn:microsoft.com/office/officeart/2005/8/layout/vList2"/>
    <dgm:cxn modelId="{3B203114-15BA-45EC-8BCB-4FA861E7FC80}" type="presParOf" srcId="{1FAEF946-D6F8-4A68-A10A-F70BDFC02420}" destId="{6CCD20A7-A6FB-4500-8BA0-FC788834C4DD}" srcOrd="6" destOrd="0" presId="urn:microsoft.com/office/officeart/2005/8/layout/vList2"/>
    <dgm:cxn modelId="{DD38838B-DCBB-43C8-8636-359D64BDD809}" type="presParOf" srcId="{1FAEF946-D6F8-4A68-A10A-F70BDFC02420}" destId="{578E869C-1716-4B43-B79D-FD9D9A5D7B6A}" srcOrd="7" destOrd="0" presId="urn:microsoft.com/office/officeart/2005/8/layout/vList2"/>
    <dgm:cxn modelId="{335A2CBC-A216-41BF-A6FF-8E345DB54F34}" type="presParOf" srcId="{1FAEF946-D6F8-4A68-A10A-F70BDFC02420}" destId="{716E406F-C326-4EE4-9815-D8540C210B96}" srcOrd="8" destOrd="0" presId="urn:microsoft.com/office/officeart/2005/8/layout/vList2"/>
    <dgm:cxn modelId="{2684256A-80AE-4A82-9F33-AC1DD72DB361}" type="presParOf" srcId="{1FAEF946-D6F8-4A68-A10A-F70BDFC02420}" destId="{CCA3D82C-3049-410C-A3F1-5337492041A5}" srcOrd="9" destOrd="0" presId="urn:microsoft.com/office/officeart/2005/8/layout/vList2"/>
    <dgm:cxn modelId="{2A6D11EC-A13F-42C9-85FF-EF4CA4AC2C30}" type="presParOf" srcId="{1FAEF946-D6F8-4A68-A10A-F70BDFC02420}" destId="{9F1F802B-C5B9-4824-B3D6-36D373169BC2}" srcOrd="10" destOrd="0" presId="urn:microsoft.com/office/officeart/2005/8/layout/vList2"/>
    <dgm:cxn modelId="{8301B45E-10FC-4793-AAB6-E4243036DC35}" type="presParOf" srcId="{1FAEF946-D6F8-4A68-A10A-F70BDFC02420}" destId="{E2F817DF-6735-48C1-8E3B-1BE1B5A2E1B8}" srcOrd="11" destOrd="0" presId="urn:microsoft.com/office/officeart/2005/8/layout/vList2"/>
    <dgm:cxn modelId="{FF97B24B-5EB4-4D5E-AC8D-7B0F1369D0E2}" type="presParOf" srcId="{1FAEF946-D6F8-4A68-A10A-F70BDFC02420}" destId="{5DCC6B7B-656B-4D85-BFC5-FB8966142C6E}"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AF31E15-AAA0-45E7-8724-22CE37E32A50}" type="doc">
      <dgm:prSet loTypeId="urn:microsoft.com/office/officeart/2005/8/layout/vList2" loCatId="list" qsTypeId="urn:microsoft.com/office/officeart/2005/8/quickstyle/3d2#1" qsCatId="3D" csTypeId="urn:microsoft.com/office/officeart/2005/8/colors/colorful3" csCatId="colorful" phldr="1"/>
      <dgm:spPr/>
      <dgm:t>
        <a:bodyPr/>
        <a:lstStyle/>
        <a:p>
          <a:endParaRPr lang="en-US"/>
        </a:p>
      </dgm:t>
    </dgm:pt>
    <dgm:pt modelId="{1FA4F71A-09AB-4A52-9FC7-17EB082913A4}">
      <dgm:prSet custT="1">
        <dgm:style>
          <a:lnRef idx="1">
            <a:schemeClr val="accent3"/>
          </a:lnRef>
          <a:fillRef idx="2">
            <a:schemeClr val="accent3"/>
          </a:fillRef>
          <a:effectRef idx="1">
            <a:schemeClr val="accent3"/>
          </a:effectRef>
          <a:fontRef idx="minor">
            <a:schemeClr val="dk1"/>
          </a:fontRef>
        </dgm:style>
      </dgm:prSet>
      <dgm:spPr/>
      <dgm:t>
        <a:bodyPr/>
        <a:lstStyle/>
        <a:p>
          <a:pPr rtl="0">
            <a:lnSpc>
              <a:spcPct val="150000"/>
            </a:lnSpc>
          </a:pPr>
          <a:r>
            <a:rPr lang="en-US" sz="3200" b="1" dirty="0" smtClean="0">
              <a:solidFill>
                <a:srgbClr val="FF0000"/>
              </a:solidFill>
            </a:rPr>
            <a:t>Abortion is premature expulsion of products of conception from womb, either spontaneous or induced </a:t>
          </a:r>
          <a:endParaRPr lang="en-US" sz="3200" b="1" dirty="0">
            <a:solidFill>
              <a:srgbClr val="FF0000"/>
            </a:solidFill>
            <a:effectLst>
              <a:outerShdw blurRad="38100" dist="38100" dir="2700000" algn="tl">
                <a:srgbClr val="000000">
                  <a:alpha val="43137"/>
                </a:srgbClr>
              </a:outerShdw>
            </a:effectLst>
          </a:endParaRPr>
        </a:p>
      </dgm:t>
    </dgm:pt>
    <dgm:pt modelId="{79AC45E8-FCBD-42A8-A1DD-E7F216228593}" type="parTrans" cxnId="{7CA5B76E-B7B2-444E-9762-71FC0A5BCA6D}">
      <dgm:prSet/>
      <dgm:spPr/>
      <dgm:t>
        <a:bodyPr/>
        <a:lstStyle/>
        <a:p>
          <a:pPr>
            <a:lnSpc>
              <a:spcPct val="150000"/>
            </a:lnSpc>
          </a:pPr>
          <a:endParaRPr lang="en-US" sz="2200" b="1">
            <a:effectLst>
              <a:outerShdw blurRad="38100" dist="38100" dir="2700000" algn="tl">
                <a:srgbClr val="000000">
                  <a:alpha val="43137"/>
                </a:srgbClr>
              </a:outerShdw>
            </a:effectLst>
          </a:endParaRPr>
        </a:p>
      </dgm:t>
    </dgm:pt>
    <dgm:pt modelId="{8EE37F53-4673-439D-A18E-746B89945056}" type="sibTrans" cxnId="{7CA5B76E-B7B2-444E-9762-71FC0A5BCA6D}">
      <dgm:prSet/>
      <dgm:spPr/>
      <dgm:t>
        <a:bodyPr/>
        <a:lstStyle/>
        <a:p>
          <a:pPr>
            <a:lnSpc>
              <a:spcPct val="150000"/>
            </a:lnSpc>
          </a:pPr>
          <a:endParaRPr lang="en-US" sz="2200" b="1">
            <a:effectLst>
              <a:outerShdw blurRad="38100" dist="38100" dir="2700000" algn="tl">
                <a:srgbClr val="000000">
                  <a:alpha val="43137"/>
                </a:srgbClr>
              </a:outerShdw>
            </a:effectLst>
          </a:endParaRPr>
        </a:p>
      </dgm:t>
    </dgm:pt>
    <dgm:pt modelId="{313E137C-1107-4A4C-8699-14D33FEB76A6}" type="pres">
      <dgm:prSet presAssocID="{DAF31E15-AAA0-45E7-8724-22CE37E32A50}" presName="linear" presStyleCnt="0">
        <dgm:presLayoutVars>
          <dgm:animLvl val="lvl"/>
          <dgm:resizeHandles val="exact"/>
        </dgm:presLayoutVars>
      </dgm:prSet>
      <dgm:spPr/>
      <dgm:t>
        <a:bodyPr/>
        <a:lstStyle/>
        <a:p>
          <a:endParaRPr lang="en-US"/>
        </a:p>
      </dgm:t>
    </dgm:pt>
    <dgm:pt modelId="{5DB021F9-C3FE-43E9-A710-7D146DA763A5}" type="pres">
      <dgm:prSet presAssocID="{1FA4F71A-09AB-4A52-9FC7-17EB082913A4}" presName="parentText" presStyleLbl="node1" presStyleIdx="0" presStyleCnt="1" custScaleY="120846">
        <dgm:presLayoutVars>
          <dgm:chMax val="0"/>
          <dgm:bulletEnabled val="1"/>
        </dgm:presLayoutVars>
      </dgm:prSet>
      <dgm:spPr/>
      <dgm:t>
        <a:bodyPr/>
        <a:lstStyle/>
        <a:p>
          <a:endParaRPr lang="en-US"/>
        </a:p>
      </dgm:t>
    </dgm:pt>
  </dgm:ptLst>
  <dgm:cxnLst>
    <dgm:cxn modelId="{7CA5B76E-B7B2-444E-9762-71FC0A5BCA6D}" srcId="{DAF31E15-AAA0-45E7-8724-22CE37E32A50}" destId="{1FA4F71A-09AB-4A52-9FC7-17EB082913A4}" srcOrd="0" destOrd="0" parTransId="{79AC45E8-FCBD-42A8-A1DD-E7F216228593}" sibTransId="{8EE37F53-4673-439D-A18E-746B89945056}"/>
    <dgm:cxn modelId="{B48B24A2-12BD-4A49-BB4F-16C58FEB3E37}" type="presOf" srcId="{1FA4F71A-09AB-4A52-9FC7-17EB082913A4}" destId="{5DB021F9-C3FE-43E9-A710-7D146DA763A5}" srcOrd="0" destOrd="0" presId="urn:microsoft.com/office/officeart/2005/8/layout/vList2"/>
    <dgm:cxn modelId="{2207A833-848D-488A-B92F-5B8E158033D3}" type="presOf" srcId="{DAF31E15-AAA0-45E7-8724-22CE37E32A50}" destId="{313E137C-1107-4A4C-8699-14D33FEB76A6}" srcOrd="0" destOrd="0" presId="urn:microsoft.com/office/officeart/2005/8/layout/vList2"/>
    <dgm:cxn modelId="{85C5C08A-2CDA-4C24-BBFC-AC964B5D62F6}" type="presParOf" srcId="{313E137C-1107-4A4C-8699-14D33FEB76A6}" destId="{5DB021F9-C3FE-43E9-A710-7D146DA763A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4778A9-9BD3-4D49-AB27-F6480383E42F}" type="doc">
      <dgm:prSet loTypeId="urn:microsoft.com/office/officeart/2005/8/layout/vProcess5" loCatId="process" qsTypeId="urn:microsoft.com/office/officeart/2005/8/quickstyle/3d7" qsCatId="3D" csTypeId="urn:microsoft.com/office/officeart/2005/8/colors/colorful1#1" csCatId="colorful" phldr="1"/>
      <dgm:spPr/>
      <dgm:t>
        <a:bodyPr/>
        <a:lstStyle/>
        <a:p>
          <a:endParaRPr lang="en-US"/>
        </a:p>
      </dgm:t>
    </dgm:pt>
    <dgm:pt modelId="{22044666-3093-44CB-8143-52F8A97C1483}">
      <dgm:prSet/>
      <dgm:spPr/>
      <dgm:t>
        <a:bodyPr/>
        <a:lstStyle/>
        <a:p>
          <a:r>
            <a:rPr lang="en-US" dirty="0" smtClean="0"/>
            <a:t>Abortion is classified into following two major groups</a:t>
          </a:r>
          <a:endParaRPr lang="en-US" dirty="0"/>
        </a:p>
      </dgm:t>
    </dgm:pt>
    <dgm:pt modelId="{A0578BB6-1518-4A1D-823F-111D8815DFA0}" type="parTrans" cxnId="{597087C9-3219-410C-AF0E-CC601E019BAD}">
      <dgm:prSet/>
      <dgm:spPr/>
      <dgm:t>
        <a:bodyPr/>
        <a:lstStyle/>
        <a:p>
          <a:endParaRPr lang="en-US"/>
        </a:p>
      </dgm:t>
    </dgm:pt>
    <dgm:pt modelId="{0BC13295-A122-4705-9C36-9EEFF4A4CBB5}" type="sibTrans" cxnId="{597087C9-3219-410C-AF0E-CC601E019BAD}">
      <dgm:prSet/>
      <dgm:spPr/>
      <dgm:t>
        <a:bodyPr/>
        <a:lstStyle/>
        <a:p>
          <a:endParaRPr lang="en-US"/>
        </a:p>
      </dgm:t>
    </dgm:pt>
    <dgm:pt modelId="{A90608D1-72F3-4455-BED4-C941D37927C6}">
      <dgm:prSet/>
      <dgm:spPr/>
      <dgm:t>
        <a:bodyPr/>
        <a:lstStyle/>
        <a:p>
          <a:r>
            <a:rPr lang="en-US" b="1" smtClean="0"/>
            <a:t>1. Natural (spontaneous)</a:t>
          </a:r>
          <a:endParaRPr lang="en-US"/>
        </a:p>
      </dgm:t>
    </dgm:pt>
    <dgm:pt modelId="{8F30818F-BB7C-4B68-9B46-CF0BE81921E3}" type="parTrans" cxnId="{830F0D56-E5B1-471C-80A3-846F8555072C}">
      <dgm:prSet/>
      <dgm:spPr/>
      <dgm:t>
        <a:bodyPr/>
        <a:lstStyle/>
        <a:p>
          <a:endParaRPr lang="en-US"/>
        </a:p>
      </dgm:t>
    </dgm:pt>
    <dgm:pt modelId="{2EC7B740-FA16-4EA8-93B4-7037791F8C1A}" type="sibTrans" cxnId="{830F0D56-E5B1-471C-80A3-846F8555072C}">
      <dgm:prSet/>
      <dgm:spPr/>
      <dgm:t>
        <a:bodyPr/>
        <a:lstStyle/>
        <a:p>
          <a:endParaRPr lang="en-US"/>
        </a:p>
      </dgm:t>
    </dgm:pt>
    <dgm:pt modelId="{09C07A24-BE12-4C47-83D2-2AC1FA2EA8E2}">
      <dgm:prSet/>
      <dgm:spPr/>
      <dgm:t>
        <a:bodyPr/>
        <a:lstStyle/>
        <a:p>
          <a:r>
            <a:rPr lang="en-US" b="1" smtClean="0"/>
            <a:t>2. Artificial (Induced)</a:t>
          </a:r>
          <a:endParaRPr lang="en-US"/>
        </a:p>
      </dgm:t>
    </dgm:pt>
    <dgm:pt modelId="{253ABFF9-77A1-4778-86D2-EA46A08A09CA}" type="parTrans" cxnId="{E4692BC7-AF20-4356-9ACE-549E86F15B82}">
      <dgm:prSet/>
      <dgm:spPr/>
      <dgm:t>
        <a:bodyPr/>
        <a:lstStyle/>
        <a:p>
          <a:endParaRPr lang="en-US"/>
        </a:p>
      </dgm:t>
    </dgm:pt>
    <dgm:pt modelId="{D46E5FF2-1031-42E5-A2CC-2E5FFC9B2174}" type="sibTrans" cxnId="{E4692BC7-AF20-4356-9ACE-549E86F15B82}">
      <dgm:prSet/>
      <dgm:spPr/>
      <dgm:t>
        <a:bodyPr/>
        <a:lstStyle/>
        <a:p>
          <a:endParaRPr lang="en-US"/>
        </a:p>
      </dgm:t>
    </dgm:pt>
    <dgm:pt modelId="{AA9D774B-8950-42C7-8E7F-5432D46051E1}">
      <dgm:prSet/>
      <dgm:spPr/>
      <dgm:t>
        <a:bodyPr/>
        <a:lstStyle/>
        <a:p>
          <a:r>
            <a:rPr lang="en-US" b="1" smtClean="0"/>
            <a:t>Induced abortion may be:</a:t>
          </a:r>
          <a:endParaRPr lang="en-US"/>
        </a:p>
      </dgm:t>
    </dgm:pt>
    <dgm:pt modelId="{722AD9E0-1C48-4FA7-8964-2E767E7BD8D9}" type="parTrans" cxnId="{B63D50D7-BCAF-4F28-9818-3DA61C8BCD95}">
      <dgm:prSet/>
      <dgm:spPr/>
      <dgm:t>
        <a:bodyPr/>
        <a:lstStyle/>
        <a:p>
          <a:endParaRPr lang="en-US"/>
        </a:p>
      </dgm:t>
    </dgm:pt>
    <dgm:pt modelId="{C4B18D63-35FB-4E58-BB1E-55C80CC4CC09}" type="sibTrans" cxnId="{B63D50D7-BCAF-4F28-9818-3DA61C8BCD95}">
      <dgm:prSet/>
      <dgm:spPr/>
      <dgm:t>
        <a:bodyPr/>
        <a:lstStyle/>
        <a:p>
          <a:endParaRPr lang="en-US"/>
        </a:p>
      </dgm:t>
    </dgm:pt>
    <dgm:pt modelId="{D031AE9D-8738-4861-B8F7-0393855D1274}">
      <dgm:prSet/>
      <dgm:spPr/>
      <dgm:t>
        <a:bodyPr/>
        <a:lstStyle/>
        <a:p>
          <a:r>
            <a:rPr lang="en-US" smtClean="0"/>
            <a:t>Justifiable abortion (therapeutic)</a:t>
          </a:r>
          <a:endParaRPr lang="en-US"/>
        </a:p>
      </dgm:t>
    </dgm:pt>
    <dgm:pt modelId="{83BB01CE-445F-4AF9-A55E-7850BEFC2D2B}" type="parTrans" cxnId="{08F34F81-56CE-4917-8FFD-259F2E315506}">
      <dgm:prSet/>
      <dgm:spPr/>
      <dgm:t>
        <a:bodyPr/>
        <a:lstStyle/>
        <a:p>
          <a:endParaRPr lang="en-US"/>
        </a:p>
      </dgm:t>
    </dgm:pt>
    <dgm:pt modelId="{DFA7EBC7-35AE-450B-8364-2E978652C590}" type="sibTrans" cxnId="{08F34F81-56CE-4917-8FFD-259F2E315506}">
      <dgm:prSet/>
      <dgm:spPr/>
      <dgm:t>
        <a:bodyPr/>
        <a:lstStyle/>
        <a:p>
          <a:endParaRPr lang="en-US"/>
        </a:p>
      </dgm:t>
    </dgm:pt>
    <dgm:pt modelId="{F089049E-C8A3-4A55-BDFB-32BD496096BF}">
      <dgm:prSet/>
      <dgm:spPr/>
      <dgm:t>
        <a:bodyPr/>
        <a:lstStyle/>
        <a:p>
          <a:r>
            <a:rPr lang="en-US" dirty="0" smtClean="0"/>
            <a:t>Criminal abortion</a:t>
          </a:r>
          <a:endParaRPr lang="en-US" dirty="0"/>
        </a:p>
      </dgm:t>
    </dgm:pt>
    <dgm:pt modelId="{5D5EFCE8-37BC-4481-952D-19EE4DC95C14}" type="parTrans" cxnId="{6C66A8C6-9984-40DE-AC4C-333D610865F7}">
      <dgm:prSet/>
      <dgm:spPr/>
      <dgm:t>
        <a:bodyPr/>
        <a:lstStyle/>
        <a:p>
          <a:endParaRPr lang="en-US"/>
        </a:p>
      </dgm:t>
    </dgm:pt>
    <dgm:pt modelId="{EEEBBCC0-6D7D-4BB2-9B18-31F48C91DB33}" type="sibTrans" cxnId="{6C66A8C6-9984-40DE-AC4C-333D610865F7}">
      <dgm:prSet/>
      <dgm:spPr/>
      <dgm:t>
        <a:bodyPr/>
        <a:lstStyle/>
        <a:p>
          <a:endParaRPr lang="en-US"/>
        </a:p>
      </dgm:t>
    </dgm:pt>
    <dgm:pt modelId="{E0B949EB-AFD6-4A43-AD19-207903BADB7E}">
      <dgm:prSet/>
      <dgm:spPr/>
      <dgm:t>
        <a:bodyPr/>
        <a:lstStyle/>
        <a:p>
          <a:r>
            <a:rPr lang="en-US" b="1" dirty="0" smtClean="0"/>
            <a:t>Unsafe Abortion and  Fabricated Abortion</a:t>
          </a:r>
          <a:endParaRPr lang="en-US" dirty="0"/>
        </a:p>
      </dgm:t>
    </dgm:pt>
    <dgm:pt modelId="{3D5EE983-9FA9-46B2-AF8B-EEBD155A6293}" type="parTrans" cxnId="{C37A9D5B-F279-44DA-8316-2A1F85A4E299}">
      <dgm:prSet/>
      <dgm:spPr/>
      <dgm:t>
        <a:bodyPr/>
        <a:lstStyle/>
        <a:p>
          <a:endParaRPr lang="en-US"/>
        </a:p>
      </dgm:t>
    </dgm:pt>
    <dgm:pt modelId="{5B32641B-20E3-467F-9E2E-9CBCBFFAC139}" type="sibTrans" cxnId="{C37A9D5B-F279-44DA-8316-2A1F85A4E299}">
      <dgm:prSet/>
      <dgm:spPr/>
      <dgm:t>
        <a:bodyPr/>
        <a:lstStyle/>
        <a:p>
          <a:endParaRPr lang="en-US"/>
        </a:p>
      </dgm:t>
    </dgm:pt>
    <dgm:pt modelId="{21AF11D9-7C18-40AF-ACC5-976E9798D543}" type="pres">
      <dgm:prSet presAssocID="{B34778A9-9BD3-4D49-AB27-F6480383E42F}" presName="outerComposite" presStyleCnt="0">
        <dgm:presLayoutVars>
          <dgm:chMax val="5"/>
          <dgm:dir/>
          <dgm:resizeHandles val="exact"/>
        </dgm:presLayoutVars>
      </dgm:prSet>
      <dgm:spPr/>
      <dgm:t>
        <a:bodyPr/>
        <a:lstStyle/>
        <a:p>
          <a:pPr rtl="1"/>
          <a:endParaRPr lang="ar-SA"/>
        </a:p>
      </dgm:t>
    </dgm:pt>
    <dgm:pt modelId="{ACE1230E-448A-453C-BA40-305BB7A4189E}" type="pres">
      <dgm:prSet presAssocID="{B34778A9-9BD3-4D49-AB27-F6480383E42F}" presName="dummyMaxCanvas" presStyleCnt="0">
        <dgm:presLayoutVars/>
      </dgm:prSet>
      <dgm:spPr/>
      <dgm:t>
        <a:bodyPr/>
        <a:lstStyle/>
        <a:p>
          <a:endParaRPr lang="en-US"/>
        </a:p>
      </dgm:t>
    </dgm:pt>
    <dgm:pt modelId="{BF4A29B1-40D5-4B0A-BB09-7F48A5922C1B}" type="pres">
      <dgm:prSet presAssocID="{B34778A9-9BD3-4D49-AB27-F6480383E42F}" presName="FiveNodes_1" presStyleLbl="node1" presStyleIdx="0" presStyleCnt="5">
        <dgm:presLayoutVars>
          <dgm:bulletEnabled val="1"/>
        </dgm:presLayoutVars>
      </dgm:prSet>
      <dgm:spPr/>
      <dgm:t>
        <a:bodyPr/>
        <a:lstStyle/>
        <a:p>
          <a:endParaRPr lang="en-US"/>
        </a:p>
      </dgm:t>
    </dgm:pt>
    <dgm:pt modelId="{F63E308F-D1D0-4545-9AFD-FC9A8FC5618A}" type="pres">
      <dgm:prSet presAssocID="{B34778A9-9BD3-4D49-AB27-F6480383E42F}" presName="FiveNodes_2" presStyleLbl="node1" presStyleIdx="1" presStyleCnt="5">
        <dgm:presLayoutVars>
          <dgm:bulletEnabled val="1"/>
        </dgm:presLayoutVars>
      </dgm:prSet>
      <dgm:spPr/>
      <dgm:t>
        <a:bodyPr/>
        <a:lstStyle/>
        <a:p>
          <a:endParaRPr lang="en-US"/>
        </a:p>
      </dgm:t>
    </dgm:pt>
    <dgm:pt modelId="{C2A2881D-3F97-4E65-9AA9-54620AE02CBA}" type="pres">
      <dgm:prSet presAssocID="{B34778A9-9BD3-4D49-AB27-F6480383E42F}" presName="FiveNodes_3" presStyleLbl="node1" presStyleIdx="2" presStyleCnt="5">
        <dgm:presLayoutVars>
          <dgm:bulletEnabled val="1"/>
        </dgm:presLayoutVars>
      </dgm:prSet>
      <dgm:spPr/>
      <dgm:t>
        <a:bodyPr/>
        <a:lstStyle/>
        <a:p>
          <a:endParaRPr lang="en-US"/>
        </a:p>
      </dgm:t>
    </dgm:pt>
    <dgm:pt modelId="{0E97C30F-C779-4598-BFBA-F46F4E43B8CC}" type="pres">
      <dgm:prSet presAssocID="{B34778A9-9BD3-4D49-AB27-F6480383E42F}" presName="FiveNodes_4" presStyleLbl="node1" presStyleIdx="3" presStyleCnt="5">
        <dgm:presLayoutVars>
          <dgm:bulletEnabled val="1"/>
        </dgm:presLayoutVars>
      </dgm:prSet>
      <dgm:spPr/>
      <dgm:t>
        <a:bodyPr/>
        <a:lstStyle/>
        <a:p>
          <a:endParaRPr lang="en-US"/>
        </a:p>
      </dgm:t>
    </dgm:pt>
    <dgm:pt modelId="{75E6659B-72AA-4FB8-8446-87C1C334BEFB}" type="pres">
      <dgm:prSet presAssocID="{B34778A9-9BD3-4D49-AB27-F6480383E42F}" presName="FiveNodes_5" presStyleLbl="node1" presStyleIdx="4" presStyleCnt="5">
        <dgm:presLayoutVars>
          <dgm:bulletEnabled val="1"/>
        </dgm:presLayoutVars>
      </dgm:prSet>
      <dgm:spPr/>
      <dgm:t>
        <a:bodyPr/>
        <a:lstStyle/>
        <a:p>
          <a:endParaRPr lang="en-US"/>
        </a:p>
      </dgm:t>
    </dgm:pt>
    <dgm:pt modelId="{2040C0BC-F3F0-4841-876A-F05DEE824359}" type="pres">
      <dgm:prSet presAssocID="{B34778A9-9BD3-4D49-AB27-F6480383E42F}" presName="FiveConn_1-2" presStyleLbl="fgAccFollowNode1" presStyleIdx="0" presStyleCnt="4">
        <dgm:presLayoutVars>
          <dgm:bulletEnabled val="1"/>
        </dgm:presLayoutVars>
      </dgm:prSet>
      <dgm:spPr/>
      <dgm:t>
        <a:bodyPr/>
        <a:lstStyle/>
        <a:p>
          <a:endParaRPr lang="en-US"/>
        </a:p>
      </dgm:t>
    </dgm:pt>
    <dgm:pt modelId="{1572123E-0836-49BA-A128-028E0A3AD00E}" type="pres">
      <dgm:prSet presAssocID="{B34778A9-9BD3-4D49-AB27-F6480383E42F}" presName="FiveConn_2-3" presStyleLbl="fgAccFollowNode1" presStyleIdx="1" presStyleCnt="4">
        <dgm:presLayoutVars>
          <dgm:bulletEnabled val="1"/>
        </dgm:presLayoutVars>
      </dgm:prSet>
      <dgm:spPr/>
      <dgm:t>
        <a:bodyPr/>
        <a:lstStyle/>
        <a:p>
          <a:endParaRPr lang="en-US"/>
        </a:p>
      </dgm:t>
    </dgm:pt>
    <dgm:pt modelId="{49F673B3-DC5B-466B-9AC3-57DD9D49D6C5}" type="pres">
      <dgm:prSet presAssocID="{B34778A9-9BD3-4D49-AB27-F6480383E42F}" presName="FiveConn_3-4" presStyleLbl="fgAccFollowNode1" presStyleIdx="2" presStyleCnt="4">
        <dgm:presLayoutVars>
          <dgm:bulletEnabled val="1"/>
        </dgm:presLayoutVars>
      </dgm:prSet>
      <dgm:spPr/>
      <dgm:t>
        <a:bodyPr/>
        <a:lstStyle/>
        <a:p>
          <a:endParaRPr lang="en-US"/>
        </a:p>
      </dgm:t>
    </dgm:pt>
    <dgm:pt modelId="{A98AC8F1-6124-4104-A848-E586A1FB9229}" type="pres">
      <dgm:prSet presAssocID="{B34778A9-9BD3-4D49-AB27-F6480383E42F}" presName="FiveConn_4-5" presStyleLbl="fgAccFollowNode1" presStyleIdx="3" presStyleCnt="4">
        <dgm:presLayoutVars>
          <dgm:bulletEnabled val="1"/>
        </dgm:presLayoutVars>
      </dgm:prSet>
      <dgm:spPr/>
      <dgm:t>
        <a:bodyPr/>
        <a:lstStyle/>
        <a:p>
          <a:endParaRPr lang="en-US"/>
        </a:p>
      </dgm:t>
    </dgm:pt>
    <dgm:pt modelId="{3D571247-4CD4-4EDB-B73F-5A3CA690D420}" type="pres">
      <dgm:prSet presAssocID="{B34778A9-9BD3-4D49-AB27-F6480383E42F}" presName="FiveNodes_1_text" presStyleLbl="node1" presStyleIdx="4" presStyleCnt="5">
        <dgm:presLayoutVars>
          <dgm:bulletEnabled val="1"/>
        </dgm:presLayoutVars>
      </dgm:prSet>
      <dgm:spPr/>
      <dgm:t>
        <a:bodyPr/>
        <a:lstStyle/>
        <a:p>
          <a:endParaRPr lang="en-US"/>
        </a:p>
      </dgm:t>
    </dgm:pt>
    <dgm:pt modelId="{A4B2330D-F354-4D29-A3A7-946637F0C458}" type="pres">
      <dgm:prSet presAssocID="{B34778A9-9BD3-4D49-AB27-F6480383E42F}" presName="FiveNodes_2_text" presStyleLbl="node1" presStyleIdx="4" presStyleCnt="5">
        <dgm:presLayoutVars>
          <dgm:bulletEnabled val="1"/>
        </dgm:presLayoutVars>
      </dgm:prSet>
      <dgm:spPr/>
      <dgm:t>
        <a:bodyPr/>
        <a:lstStyle/>
        <a:p>
          <a:endParaRPr lang="en-US"/>
        </a:p>
      </dgm:t>
    </dgm:pt>
    <dgm:pt modelId="{A7AF9606-0C1C-49B7-8970-2E45D7E1D75D}" type="pres">
      <dgm:prSet presAssocID="{B34778A9-9BD3-4D49-AB27-F6480383E42F}" presName="FiveNodes_3_text" presStyleLbl="node1" presStyleIdx="4" presStyleCnt="5">
        <dgm:presLayoutVars>
          <dgm:bulletEnabled val="1"/>
        </dgm:presLayoutVars>
      </dgm:prSet>
      <dgm:spPr/>
      <dgm:t>
        <a:bodyPr/>
        <a:lstStyle/>
        <a:p>
          <a:endParaRPr lang="en-US"/>
        </a:p>
      </dgm:t>
    </dgm:pt>
    <dgm:pt modelId="{4F9A7BCB-5B31-4ACB-8A78-F5DFCCC082CF}" type="pres">
      <dgm:prSet presAssocID="{B34778A9-9BD3-4D49-AB27-F6480383E42F}" presName="FiveNodes_4_text" presStyleLbl="node1" presStyleIdx="4" presStyleCnt="5">
        <dgm:presLayoutVars>
          <dgm:bulletEnabled val="1"/>
        </dgm:presLayoutVars>
      </dgm:prSet>
      <dgm:spPr/>
      <dgm:t>
        <a:bodyPr/>
        <a:lstStyle/>
        <a:p>
          <a:endParaRPr lang="en-US"/>
        </a:p>
      </dgm:t>
    </dgm:pt>
    <dgm:pt modelId="{73A46CEB-045A-45DC-A72C-8D3BB2E73537}" type="pres">
      <dgm:prSet presAssocID="{B34778A9-9BD3-4D49-AB27-F6480383E42F}" presName="FiveNodes_5_text" presStyleLbl="node1" presStyleIdx="4" presStyleCnt="5">
        <dgm:presLayoutVars>
          <dgm:bulletEnabled val="1"/>
        </dgm:presLayoutVars>
      </dgm:prSet>
      <dgm:spPr/>
      <dgm:t>
        <a:bodyPr/>
        <a:lstStyle/>
        <a:p>
          <a:endParaRPr lang="en-US"/>
        </a:p>
      </dgm:t>
    </dgm:pt>
  </dgm:ptLst>
  <dgm:cxnLst>
    <dgm:cxn modelId="{9A0C3CE5-5102-417B-8F38-84B65229025B}" type="presOf" srcId="{AA9D774B-8950-42C7-8E7F-5432D46051E1}" destId="{4F9A7BCB-5B31-4ACB-8A78-F5DFCCC082CF}" srcOrd="1" destOrd="0" presId="urn:microsoft.com/office/officeart/2005/8/layout/vProcess5"/>
    <dgm:cxn modelId="{C9324F68-60AC-49A0-8986-E3548CD4FE2F}" type="presOf" srcId="{D031AE9D-8738-4861-B8F7-0393855D1274}" destId="{0E97C30F-C779-4598-BFBA-F46F4E43B8CC}" srcOrd="0" destOrd="1" presId="urn:microsoft.com/office/officeart/2005/8/layout/vProcess5"/>
    <dgm:cxn modelId="{0E80D8A2-1140-4E77-AAD5-44CA057FEAFD}" type="presOf" srcId="{A90608D1-72F3-4455-BED4-C941D37927C6}" destId="{A4B2330D-F354-4D29-A3A7-946637F0C458}" srcOrd="1" destOrd="0" presId="urn:microsoft.com/office/officeart/2005/8/layout/vProcess5"/>
    <dgm:cxn modelId="{7849BFEC-068A-4441-AD90-74BFFCD63EDA}" type="presOf" srcId="{A90608D1-72F3-4455-BED4-C941D37927C6}" destId="{F63E308F-D1D0-4545-9AFD-FC9A8FC5618A}" srcOrd="0" destOrd="0" presId="urn:microsoft.com/office/officeart/2005/8/layout/vProcess5"/>
    <dgm:cxn modelId="{B63D50D7-BCAF-4F28-9818-3DA61C8BCD95}" srcId="{B34778A9-9BD3-4D49-AB27-F6480383E42F}" destId="{AA9D774B-8950-42C7-8E7F-5432D46051E1}" srcOrd="3" destOrd="0" parTransId="{722AD9E0-1C48-4FA7-8964-2E767E7BD8D9}" sibTransId="{C4B18D63-35FB-4E58-BB1E-55C80CC4CC09}"/>
    <dgm:cxn modelId="{7D2D112A-8A45-4E72-A86A-22BDA67A0418}" type="presOf" srcId="{D031AE9D-8738-4861-B8F7-0393855D1274}" destId="{4F9A7BCB-5B31-4ACB-8A78-F5DFCCC082CF}" srcOrd="1" destOrd="1" presId="urn:microsoft.com/office/officeart/2005/8/layout/vProcess5"/>
    <dgm:cxn modelId="{97911FB5-0E93-43E8-B024-FB31F8495459}" type="presOf" srcId="{D46E5FF2-1031-42E5-A2CC-2E5FFC9B2174}" destId="{49F673B3-DC5B-466B-9AC3-57DD9D49D6C5}" srcOrd="0" destOrd="0" presId="urn:microsoft.com/office/officeart/2005/8/layout/vProcess5"/>
    <dgm:cxn modelId="{6C66A8C6-9984-40DE-AC4C-333D610865F7}" srcId="{AA9D774B-8950-42C7-8E7F-5432D46051E1}" destId="{F089049E-C8A3-4A55-BDFB-32BD496096BF}" srcOrd="1" destOrd="0" parTransId="{5D5EFCE8-37BC-4481-952D-19EE4DC95C14}" sibTransId="{EEEBBCC0-6D7D-4BB2-9B18-31F48C91DB33}"/>
    <dgm:cxn modelId="{597087C9-3219-410C-AF0E-CC601E019BAD}" srcId="{B34778A9-9BD3-4D49-AB27-F6480383E42F}" destId="{22044666-3093-44CB-8143-52F8A97C1483}" srcOrd="0" destOrd="0" parTransId="{A0578BB6-1518-4A1D-823F-111D8815DFA0}" sibTransId="{0BC13295-A122-4705-9C36-9EEFF4A4CBB5}"/>
    <dgm:cxn modelId="{210D420B-1102-402B-8AAB-B0D1464153FE}" type="presOf" srcId="{F089049E-C8A3-4A55-BDFB-32BD496096BF}" destId="{4F9A7BCB-5B31-4ACB-8A78-F5DFCCC082CF}" srcOrd="1" destOrd="2" presId="urn:microsoft.com/office/officeart/2005/8/layout/vProcess5"/>
    <dgm:cxn modelId="{5387F41B-6532-47D7-B6B2-8A007A46EB4B}" type="presOf" srcId="{22044666-3093-44CB-8143-52F8A97C1483}" destId="{3D571247-4CD4-4EDB-B73F-5A3CA690D420}" srcOrd="1" destOrd="0" presId="urn:microsoft.com/office/officeart/2005/8/layout/vProcess5"/>
    <dgm:cxn modelId="{830F0D56-E5B1-471C-80A3-846F8555072C}" srcId="{B34778A9-9BD3-4D49-AB27-F6480383E42F}" destId="{A90608D1-72F3-4455-BED4-C941D37927C6}" srcOrd="1" destOrd="0" parTransId="{8F30818F-BB7C-4B68-9B46-CF0BE81921E3}" sibTransId="{2EC7B740-FA16-4EA8-93B4-7037791F8C1A}"/>
    <dgm:cxn modelId="{6A042E28-E512-4E6E-818F-4C7571039CF7}" type="presOf" srcId="{AA9D774B-8950-42C7-8E7F-5432D46051E1}" destId="{0E97C30F-C779-4598-BFBA-F46F4E43B8CC}" srcOrd="0" destOrd="0" presId="urn:microsoft.com/office/officeart/2005/8/layout/vProcess5"/>
    <dgm:cxn modelId="{08F34F81-56CE-4917-8FFD-259F2E315506}" srcId="{AA9D774B-8950-42C7-8E7F-5432D46051E1}" destId="{D031AE9D-8738-4861-B8F7-0393855D1274}" srcOrd="0" destOrd="0" parTransId="{83BB01CE-445F-4AF9-A55E-7850BEFC2D2B}" sibTransId="{DFA7EBC7-35AE-450B-8364-2E978652C590}"/>
    <dgm:cxn modelId="{18AFD674-30B1-45F9-8340-D64116E33E98}" type="presOf" srcId="{09C07A24-BE12-4C47-83D2-2AC1FA2EA8E2}" destId="{C2A2881D-3F97-4E65-9AA9-54620AE02CBA}" srcOrd="0" destOrd="0" presId="urn:microsoft.com/office/officeart/2005/8/layout/vProcess5"/>
    <dgm:cxn modelId="{5C665939-C5D0-4130-BD95-91E55BC08D42}" type="presOf" srcId="{22044666-3093-44CB-8143-52F8A97C1483}" destId="{BF4A29B1-40D5-4B0A-BB09-7F48A5922C1B}" srcOrd="0" destOrd="0" presId="urn:microsoft.com/office/officeart/2005/8/layout/vProcess5"/>
    <dgm:cxn modelId="{F5C024D6-6153-4EE9-9CED-8C6B4000DE52}" type="presOf" srcId="{0BC13295-A122-4705-9C36-9EEFF4A4CBB5}" destId="{2040C0BC-F3F0-4841-876A-F05DEE824359}" srcOrd="0" destOrd="0" presId="urn:microsoft.com/office/officeart/2005/8/layout/vProcess5"/>
    <dgm:cxn modelId="{F802BDBE-467C-4668-ABCA-705B516D0813}" type="presOf" srcId="{F089049E-C8A3-4A55-BDFB-32BD496096BF}" destId="{0E97C30F-C779-4598-BFBA-F46F4E43B8CC}" srcOrd="0" destOrd="2" presId="urn:microsoft.com/office/officeart/2005/8/layout/vProcess5"/>
    <dgm:cxn modelId="{278CD478-5206-4E62-9BAA-117EF6CF029E}" type="presOf" srcId="{2EC7B740-FA16-4EA8-93B4-7037791F8C1A}" destId="{1572123E-0836-49BA-A128-028E0A3AD00E}" srcOrd="0" destOrd="0" presId="urn:microsoft.com/office/officeart/2005/8/layout/vProcess5"/>
    <dgm:cxn modelId="{3B682D85-CDAD-4B74-A27D-90A810DF72AF}" type="presOf" srcId="{B34778A9-9BD3-4D49-AB27-F6480383E42F}" destId="{21AF11D9-7C18-40AF-ACC5-976E9798D543}" srcOrd="0" destOrd="0" presId="urn:microsoft.com/office/officeart/2005/8/layout/vProcess5"/>
    <dgm:cxn modelId="{9DD2E481-FAD3-4F52-A3F6-A8CFCE134781}" type="presOf" srcId="{C4B18D63-35FB-4E58-BB1E-55C80CC4CC09}" destId="{A98AC8F1-6124-4104-A848-E586A1FB9229}" srcOrd="0" destOrd="0" presId="urn:microsoft.com/office/officeart/2005/8/layout/vProcess5"/>
    <dgm:cxn modelId="{AA663D1E-C7A7-43E8-95F5-0D5F2351927C}" type="presOf" srcId="{E0B949EB-AFD6-4A43-AD19-207903BADB7E}" destId="{75E6659B-72AA-4FB8-8446-87C1C334BEFB}" srcOrd="0" destOrd="0" presId="urn:microsoft.com/office/officeart/2005/8/layout/vProcess5"/>
    <dgm:cxn modelId="{734DDB5E-8D1E-4D1A-ADEF-8C4392E8031A}" type="presOf" srcId="{E0B949EB-AFD6-4A43-AD19-207903BADB7E}" destId="{73A46CEB-045A-45DC-A72C-8D3BB2E73537}" srcOrd="1" destOrd="0" presId="urn:microsoft.com/office/officeart/2005/8/layout/vProcess5"/>
    <dgm:cxn modelId="{EAFDE43D-3A85-4C37-8E0A-FA48FAE580F0}" type="presOf" srcId="{09C07A24-BE12-4C47-83D2-2AC1FA2EA8E2}" destId="{A7AF9606-0C1C-49B7-8970-2E45D7E1D75D}" srcOrd="1" destOrd="0" presId="urn:microsoft.com/office/officeart/2005/8/layout/vProcess5"/>
    <dgm:cxn modelId="{C37A9D5B-F279-44DA-8316-2A1F85A4E299}" srcId="{B34778A9-9BD3-4D49-AB27-F6480383E42F}" destId="{E0B949EB-AFD6-4A43-AD19-207903BADB7E}" srcOrd="4" destOrd="0" parTransId="{3D5EE983-9FA9-46B2-AF8B-EEBD155A6293}" sibTransId="{5B32641B-20E3-467F-9E2E-9CBCBFFAC139}"/>
    <dgm:cxn modelId="{E4692BC7-AF20-4356-9ACE-549E86F15B82}" srcId="{B34778A9-9BD3-4D49-AB27-F6480383E42F}" destId="{09C07A24-BE12-4C47-83D2-2AC1FA2EA8E2}" srcOrd="2" destOrd="0" parTransId="{253ABFF9-77A1-4778-86D2-EA46A08A09CA}" sibTransId="{D46E5FF2-1031-42E5-A2CC-2E5FFC9B2174}"/>
    <dgm:cxn modelId="{24F06EBB-91EC-4AEE-9C02-B31C14F308E9}" type="presParOf" srcId="{21AF11D9-7C18-40AF-ACC5-976E9798D543}" destId="{ACE1230E-448A-453C-BA40-305BB7A4189E}" srcOrd="0" destOrd="0" presId="urn:microsoft.com/office/officeart/2005/8/layout/vProcess5"/>
    <dgm:cxn modelId="{B6819C02-17DF-4AA4-98B4-2B71D34CDEFD}" type="presParOf" srcId="{21AF11D9-7C18-40AF-ACC5-976E9798D543}" destId="{BF4A29B1-40D5-4B0A-BB09-7F48A5922C1B}" srcOrd="1" destOrd="0" presId="urn:microsoft.com/office/officeart/2005/8/layout/vProcess5"/>
    <dgm:cxn modelId="{0ADD8FCA-74E9-44DF-8420-FE2D129E0596}" type="presParOf" srcId="{21AF11D9-7C18-40AF-ACC5-976E9798D543}" destId="{F63E308F-D1D0-4545-9AFD-FC9A8FC5618A}" srcOrd="2" destOrd="0" presId="urn:microsoft.com/office/officeart/2005/8/layout/vProcess5"/>
    <dgm:cxn modelId="{B1B6408C-AF7E-41F2-A285-0226B58A40FC}" type="presParOf" srcId="{21AF11D9-7C18-40AF-ACC5-976E9798D543}" destId="{C2A2881D-3F97-4E65-9AA9-54620AE02CBA}" srcOrd="3" destOrd="0" presId="urn:microsoft.com/office/officeart/2005/8/layout/vProcess5"/>
    <dgm:cxn modelId="{83B48EA7-A1BB-4F28-A9EE-AAC8BDC82C3C}" type="presParOf" srcId="{21AF11D9-7C18-40AF-ACC5-976E9798D543}" destId="{0E97C30F-C779-4598-BFBA-F46F4E43B8CC}" srcOrd="4" destOrd="0" presId="urn:microsoft.com/office/officeart/2005/8/layout/vProcess5"/>
    <dgm:cxn modelId="{651F675F-13EF-44AB-9F15-1CD53275CFE5}" type="presParOf" srcId="{21AF11D9-7C18-40AF-ACC5-976E9798D543}" destId="{75E6659B-72AA-4FB8-8446-87C1C334BEFB}" srcOrd="5" destOrd="0" presId="urn:microsoft.com/office/officeart/2005/8/layout/vProcess5"/>
    <dgm:cxn modelId="{7FCF28C9-C13E-4183-B8E9-8F8F39CC7C7E}" type="presParOf" srcId="{21AF11D9-7C18-40AF-ACC5-976E9798D543}" destId="{2040C0BC-F3F0-4841-876A-F05DEE824359}" srcOrd="6" destOrd="0" presId="urn:microsoft.com/office/officeart/2005/8/layout/vProcess5"/>
    <dgm:cxn modelId="{AB361717-0403-4AAA-A29E-6EF6BFAF5B57}" type="presParOf" srcId="{21AF11D9-7C18-40AF-ACC5-976E9798D543}" destId="{1572123E-0836-49BA-A128-028E0A3AD00E}" srcOrd="7" destOrd="0" presId="urn:microsoft.com/office/officeart/2005/8/layout/vProcess5"/>
    <dgm:cxn modelId="{77671B23-0BFC-457E-BED9-1D9780432BCF}" type="presParOf" srcId="{21AF11D9-7C18-40AF-ACC5-976E9798D543}" destId="{49F673B3-DC5B-466B-9AC3-57DD9D49D6C5}" srcOrd="8" destOrd="0" presId="urn:microsoft.com/office/officeart/2005/8/layout/vProcess5"/>
    <dgm:cxn modelId="{EBC760AD-FB4E-415E-B56E-976F84EFC788}" type="presParOf" srcId="{21AF11D9-7C18-40AF-ACC5-976E9798D543}" destId="{A98AC8F1-6124-4104-A848-E586A1FB9229}" srcOrd="9" destOrd="0" presId="urn:microsoft.com/office/officeart/2005/8/layout/vProcess5"/>
    <dgm:cxn modelId="{5F12258C-A15F-46C1-B732-464F1E3FCB4F}" type="presParOf" srcId="{21AF11D9-7C18-40AF-ACC5-976E9798D543}" destId="{3D571247-4CD4-4EDB-B73F-5A3CA690D420}" srcOrd="10" destOrd="0" presId="urn:microsoft.com/office/officeart/2005/8/layout/vProcess5"/>
    <dgm:cxn modelId="{1CA56DC1-4810-4ED3-9D3A-DD556B8560B7}" type="presParOf" srcId="{21AF11D9-7C18-40AF-ACC5-976E9798D543}" destId="{A4B2330D-F354-4D29-A3A7-946637F0C458}" srcOrd="11" destOrd="0" presId="urn:microsoft.com/office/officeart/2005/8/layout/vProcess5"/>
    <dgm:cxn modelId="{C9F03A0B-CA37-48A5-9261-940D28584CA7}" type="presParOf" srcId="{21AF11D9-7C18-40AF-ACC5-976E9798D543}" destId="{A7AF9606-0C1C-49B7-8970-2E45D7E1D75D}" srcOrd="12" destOrd="0" presId="urn:microsoft.com/office/officeart/2005/8/layout/vProcess5"/>
    <dgm:cxn modelId="{70EF1D11-D610-41DB-A0DA-062A42DAE908}" type="presParOf" srcId="{21AF11D9-7C18-40AF-ACC5-976E9798D543}" destId="{4F9A7BCB-5B31-4ACB-8A78-F5DFCCC082CF}" srcOrd="13" destOrd="0" presId="urn:microsoft.com/office/officeart/2005/8/layout/vProcess5"/>
    <dgm:cxn modelId="{567E42A8-4C8A-4137-A10E-ECC4F32F444A}" type="presParOf" srcId="{21AF11D9-7C18-40AF-ACC5-976E9798D543}" destId="{73A46CEB-045A-45DC-A72C-8D3BB2E73537}"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4778A9-9BD3-4D49-AB27-F6480383E42F}" type="doc">
      <dgm:prSet loTypeId="urn:microsoft.com/office/officeart/2005/8/layout/vProcess5" loCatId="process" qsTypeId="urn:microsoft.com/office/officeart/2005/8/quickstyle/3d7" qsCatId="3D" csTypeId="urn:microsoft.com/office/officeart/2005/8/colors/colorful1#1" csCatId="colorful" phldr="1"/>
      <dgm:spPr/>
      <dgm:t>
        <a:bodyPr/>
        <a:lstStyle/>
        <a:p>
          <a:endParaRPr lang="en-US"/>
        </a:p>
      </dgm:t>
    </dgm:pt>
    <dgm:pt modelId="{65E10C7E-E8CE-444B-8D84-A3B3C76985A7}">
      <dgm:prSet/>
      <dgm:spPr/>
      <dgm:t>
        <a:bodyPr/>
        <a:lstStyle/>
        <a:p>
          <a:r>
            <a:rPr lang="en-US" smtClean="0"/>
            <a:t>Any abortion, which does not come under the rules of  the Medical Termination of pregnancy (MTp)  , is considered as criminal abortion.</a:t>
          </a:r>
          <a:endParaRPr lang="en-US"/>
        </a:p>
      </dgm:t>
    </dgm:pt>
    <dgm:pt modelId="{B83009DE-0911-4E53-B7E5-85B8346F3C73}" type="parTrans" cxnId="{5166A1A2-4390-4940-A72B-FF5A11596466}">
      <dgm:prSet/>
      <dgm:spPr/>
      <dgm:t>
        <a:bodyPr/>
        <a:lstStyle/>
        <a:p>
          <a:endParaRPr lang="en-US"/>
        </a:p>
      </dgm:t>
    </dgm:pt>
    <dgm:pt modelId="{A4FF8F68-4557-45DD-A9CF-239DC47975DA}" type="sibTrans" cxnId="{5166A1A2-4390-4940-A72B-FF5A11596466}">
      <dgm:prSet/>
      <dgm:spPr/>
      <dgm:t>
        <a:bodyPr/>
        <a:lstStyle/>
        <a:p>
          <a:endParaRPr lang="en-US"/>
        </a:p>
      </dgm:t>
    </dgm:pt>
    <dgm:pt modelId="{B80011C1-3F47-40A3-979A-B5873ED771F5}">
      <dgm:prSet/>
      <dgm:spPr/>
      <dgm:t>
        <a:bodyPr/>
        <a:lstStyle/>
        <a:p>
          <a:r>
            <a:rPr lang="en-US" dirty="0" smtClean="0"/>
            <a:t>Thus, in other words, it is an unlawful expulsion of  product of conception at any stage of gestation by any unqualified person or a qualified doctor and is punishable under the law.</a:t>
          </a:r>
          <a:endParaRPr lang="en-US" dirty="0"/>
        </a:p>
      </dgm:t>
    </dgm:pt>
    <dgm:pt modelId="{0B31CA53-4B31-4B26-BC6B-D7F06A14BE58}" type="parTrans" cxnId="{7EAD8EDF-BFCF-4ECB-B606-4CDD9DEDC05C}">
      <dgm:prSet/>
      <dgm:spPr/>
      <dgm:t>
        <a:bodyPr/>
        <a:lstStyle/>
        <a:p>
          <a:endParaRPr lang="en-US"/>
        </a:p>
      </dgm:t>
    </dgm:pt>
    <dgm:pt modelId="{B3792FC7-83B0-4A2C-97B1-105E1FFC84F4}" type="sibTrans" cxnId="{7EAD8EDF-BFCF-4ECB-B606-4CDD9DEDC05C}">
      <dgm:prSet/>
      <dgm:spPr/>
      <dgm:t>
        <a:bodyPr/>
        <a:lstStyle/>
        <a:p>
          <a:endParaRPr lang="en-US"/>
        </a:p>
      </dgm:t>
    </dgm:pt>
    <dgm:pt modelId="{21AF11D9-7C18-40AF-ACC5-976E9798D543}" type="pres">
      <dgm:prSet presAssocID="{B34778A9-9BD3-4D49-AB27-F6480383E42F}" presName="outerComposite" presStyleCnt="0">
        <dgm:presLayoutVars>
          <dgm:chMax val="5"/>
          <dgm:dir/>
          <dgm:resizeHandles val="exact"/>
        </dgm:presLayoutVars>
      </dgm:prSet>
      <dgm:spPr/>
      <dgm:t>
        <a:bodyPr/>
        <a:lstStyle/>
        <a:p>
          <a:pPr rtl="1"/>
          <a:endParaRPr lang="ar-SA"/>
        </a:p>
      </dgm:t>
    </dgm:pt>
    <dgm:pt modelId="{ACE1230E-448A-453C-BA40-305BB7A4189E}" type="pres">
      <dgm:prSet presAssocID="{B34778A9-9BD3-4D49-AB27-F6480383E42F}" presName="dummyMaxCanvas" presStyleCnt="0">
        <dgm:presLayoutVars/>
      </dgm:prSet>
      <dgm:spPr/>
      <dgm:t>
        <a:bodyPr/>
        <a:lstStyle/>
        <a:p>
          <a:endParaRPr lang="en-US"/>
        </a:p>
      </dgm:t>
    </dgm:pt>
    <dgm:pt modelId="{7EC901CA-EF56-4F42-80A9-B05A0062AB81}" type="pres">
      <dgm:prSet presAssocID="{B34778A9-9BD3-4D49-AB27-F6480383E42F}" presName="TwoNodes_1" presStyleLbl="node1" presStyleIdx="0" presStyleCnt="2">
        <dgm:presLayoutVars>
          <dgm:bulletEnabled val="1"/>
        </dgm:presLayoutVars>
      </dgm:prSet>
      <dgm:spPr/>
      <dgm:t>
        <a:bodyPr/>
        <a:lstStyle/>
        <a:p>
          <a:endParaRPr lang="en-US"/>
        </a:p>
      </dgm:t>
    </dgm:pt>
    <dgm:pt modelId="{5FD15E72-CA13-4EC4-A206-522BD26D6473}" type="pres">
      <dgm:prSet presAssocID="{B34778A9-9BD3-4D49-AB27-F6480383E42F}" presName="TwoNodes_2" presStyleLbl="node1" presStyleIdx="1" presStyleCnt="2">
        <dgm:presLayoutVars>
          <dgm:bulletEnabled val="1"/>
        </dgm:presLayoutVars>
      </dgm:prSet>
      <dgm:spPr/>
      <dgm:t>
        <a:bodyPr/>
        <a:lstStyle/>
        <a:p>
          <a:endParaRPr lang="en-US"/>
        </a:p>
      </dgm:t>
    </dgm:pt>
    <dgm:pt modelId="{BF147532-1510-4993-A7F8-F5E741C3A77D}" type="pres">
      <dgm:prSet presAssocID="{B34778A9-9BD3-4D49-AB27-F6480383E42F}" presName="TwoConn_1-2" presStyleLbl="fgAccFollowNode1" presStyleIdx="0" presStyleCnt="1">
        <dgm:presLayoutVars>
          <dgm:bulletEnabled val="1"/>
        </dgm:presLayoutVars>
      </dgm:prSet>
      <dgm:spPr/>
      <dgm:t>
        <a:bodyPr/>
        <a:lstStyle/>
        <a:p>
          <a:endParaRPr lang="en-US"/>
        </a:p>
      </dgm:t>
    </dgm:pt>
    <dgm:pt modelId="{C028F929-48E4-42BE-B691-9B9B3E751D40}" type="pres">
      <dgm:prSet presAssocID="{B34778A9-9BD3-4D49-AB27-F6480383E42F}" presName="TwoNodes_1_text" presStyleLbl="node1" presStyleIdx="1" presStyleCnt="2">
        <dgm:presLayoutVars>
          <dgm:bulletEnabled val="1"/>
        </dgm:presLayoutVars>
      </dgm:prSet>
      <dgm:spPr/>
      <dgm:t>
        <a:bodyPr/>
        <a:lstStyle/>
        <a:p>
          <a:endParaRPr lang="en-US"/>
        </a:p>
      </dgm:t>
    </dgm:pt>
    <dgm:pt modelId="{00FD97BE-7C05-4D5E-97EC-AB885A4BA141}" type="pres">
      <dgm:prSet presAssocID="{B34778A9-9BD3-4D49-AB27-F6480383E42F}" presName="TwoNodes_2_text" presStyleLbl="node1" presStyleIdx="1" presStyleCnt="2">
        <dgm:presLayoutVars>
          <dgm:bulletEnabled val="1"/>
        </dgm:presLayoutVars>
      </dgm:prSet>
      <dgm:spPr/>
      <dgm:t>
        <a:bodyPr/>
        <a:lstStyle/>
        <a:p>
          <a:endParaRPr lang="en-US"/>
        </a:p>
      </dgm:t>
    </dgm:pt>
  </dgm:ptLst>
  <dgm:cxnLst>
    <dgm:cxn modelId="{5D3C4F8A-D40C-405E-877C-42A125D64045}" type="presOf" srcId="{65E10C7E-E8CE-444B-8D84-A3B3C76985A7}" destId="{7EC901CA-EF56-4F42-80A9-B05A0062AB81}" srcOrd="0" destOrd="0" presId="urn:microsoft.com/office/officeart/2005/8/layout/vProcess5"/>
    <dgm:cxn modelId="{90C8A4DD-0CAE-4597-8099-8F810AE0C62B}" type="presOf" srcId="{A4FF8F68-4557-45DD-A9CF-239DC47975DA}" destId="{BF147532-1510-4993-A7F8-F5E741C3A77D}" srcOrd="0" destOrd="0" presId="urn:microsoft.com/office/officeart/2005/8/layout/vProcess5"/>
    <dgm:cxn modelId="{7EAD8EDF-BFCF-4ECB-B606-4CDD9DEDC05C}" srcId="{B34778A9-9BD3-4D49-AB27-F6480383E42F}" destId="{B80011C1-3F47-40A3-979A-B5873ED771F5}" srcOrd="1" destOrd="0" parTransId="{0B31CA53-4B31-4B26-BC6B-D7F06A14BE58}" sibTransId="{B3792FC7-83B0-4A2C-97B1-105E1FFC84F4}"/>
    <dgm:cxn modelId="{D356CAC1-81E8-48C8-9084-33B1D4C583C4}" type="presOf" srcId="{B80011C1-3F47-40A3-979A-B5873ED771F5}" destId="{00FD97BE-7C05-4D5E-97EC-AB885A4BA141}" srcOrd="1" destOrd="0" presId="urn:microsoft.com/office/officeart/2005/8/layout/vProcess5"/>
    <dgm:cxn modelId="{EB2BAA32-93B9-4725-B210-D82ADADEA7DA}" type="presOf" srcId="{B34778A9-9BD3-4D49-AB27-F6480383E42F}" destId="{21AF11D9-7C18-40AF-ACC5-976E9798D543}" srcOrd="0" destOrd="0" presId="urn:microsoft.com/office/officeart/2005/8/layout/vProcess5"/>
    <dgm:cxn modelId="{5166A1A2-4390-4940-A72B-FF5A11596466}" srcId="{B34778A9-9BD3-4D49-AB27-F6480383E42F}" destId="{65E10C7E-E8CE-444B-8D84-A3B3C76985A7}" srcOrd="0" destOrd="0" parTransId="{B83009DE-0911-4E53-B7E5-85B8346F3C73}" sibTransId="{A4FF8F68-4557-45DD-A9CF-239DC47975DA}"/>
    <dgm:cxn modelId="{47D5D9A4-1C5A-438C-9635-5DBD0B3768A1}" type="presOf" srcId="{B80011C1-3F47-40A3-979A-B5873ED771F5}" destId="{5FD15E72-CA13-4EC4-A206-522BD26D6473}" srcOrd="0" destOrd="0" presId="urn:microsoft.com/office/officeart/2005/8/layout/vProcess5"/>
    <dgm:cxn modelId="{4115CBC9-4CBC-4B23-8B59-9B252F2C8087}" type="presOf" srcId="{65E10C7E-E8CE-444B-8D84-A3B3C76985A7}" destId="{C028F929-48E4-42BE-B691-9B9B3E751D40}" srcOrd="1" destOrd="0" presId="urn:microsoft.com/office/officeart/2005/8/layout/vProcess5"/>
    <dgm:cxn modelId="{AB04C640-13EB-4631-A1C7-1EDA27300C47}" type="presParOf" srcId="{21AF11D9-7C18-40AF-ACC5-976E9798D543}" destId="{ACE1230E-448A-453C-BA40-305BB7A4189E}" srcOrd="0" destOrd="0" presId="urn:microsoft.com/office/officeart/2005/8/layout/vProcess5"/>
    <dgm:cxn modelId="{30AE64EE-E681-4EED-9F74-3F2139A8DC76}" type="presParOf" srcId="{21AF11D9-7C18-40AF-ACC5-976E9798D543}" destId="{7EC901CA-EF56-4F42-80A9-B05A0062AB81}" srcOrd="1" destOrd="0" presId="urn:microsoft.com/office/officeart/2005/8/layout/vProcess5"/>
    <dgm:cxn modelId="{E3F70836-CFDB-4F32-9906-B628B9C3A9CA}" type="presParOf" srcId="{21AF11D9-7C18-40AF-ACC5-976E9798D543}" destId="{5FD15E72-CA13-4EC4-A206-522BD26D6473}" srcOrd="2" destOrd="0" presId="urn:microsoft.com/office/officeart/2005/8/layout/vProcess5"/>
    <dgm:cxn modelId="{12C3686E-5537-4CF4-A17F-D7D05B6B984F}" type="presParOf" srcId="{21AF11D9-7C18-40AF-ACC5-976E9798D543}" destId="{BF147532-1510-4993-A7F8-F5E741C3A77D}" srcOrd="3" destOrd="0" presId="urn:microsoft.com/office/officeart/2005/8/layout/vProcess5"/>
    <dgm:cxn modelId="{BE4B941C-72D3-469E-9FF9-1EF053FB51C1}" type="presParOf" srcId="{21AF11D9-7C18-40AF-ACC5-976E9798D543}" destId="{C028F929-48E4-42BE-B691-9B9B3E751D40}" srcOrd="4" destOrd="0" presId="urn:microsoft.com/office/officeart/2005/8/layout/vProcess5"/>
    <dgm:cxn modelId="{0E630294-E983-419C-A914-664E3A92B335}" type="presParOf" srcId="{21AF11D9-7C18-40AF-ACC5-976E9798D543}" destId="{00FD97BE-7C05-4D5E-97EC-AB885A4BA141}"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9D3CCBC-DE6A-4095-AAA9-0EB08BE8C61F}" type="doc">
      <dgm:prSet loTypeId="urn:microsoft.com/office/officeart/2005/8/layout/vList4#1" loCatId="list" qsTypeId="urn:microsoft.com/office/officeart/2005/8/quickstyle/simple1" qsCatId="simple" csTypeId="urn:microsoft.com/office/officeart/2005/8/colors/accent1_2" csCatId="accent1" phldr="1"/>
      <dgm:spPr/>
      <dgm:t>
        <a:bodyPr/>
        <a:lstStyle/>
        <a:p>
          <a:endParaRPr lang="en-US"/>
        </a:p>
      </dgm:t>
    </dgm:pt>
    <dgm:pt modelId="{9D011D13-0631-442C-AAC1-47060FDBEC73}">
      <dgm:prSet phldrT="[Text]"/>
      <dgm:spPr/>
      <dgm:t>
        <a:bodyPr/>
        <a:lstStyle/>
        <a:p>
          <a:r>
            <a:rPr lang="en-US" b="1" dirty="0" smtClean="0"/>
            <a:t>Unmarried girls</a:t>
          </a:r>
          <a:r>
            <a:rPr lang="en-US" dirty="0" smtClean="0"/>
            <a:t> </a:t>
          </a:r>
          <a:endParaRPr lang="en-US" dirty="0"/>
        </a:p>
      </dgm:t>
    </dgm:pt>
    <dgm:pt modelId="{71103249-5254-420A-85EA-48D0122A96B8}" type="parTrans" cxnId="{127B2CFE-ED35-42B7-A2A2-BE94F62F4D29}">
      <dgm:prSet/>
      <dgm:spPr/>
      <dgm:t>
        <a:bodyPr/>
        <a:lstStyle/>
        <a:p>
          <a:endParaRPr lang="en-US"/>
        </a:p>
      </dgm:t>
    </dgm:pt>
    <dgm:pt modelId="{58A2FE47-81FB-49E3-8856-C0501A014E4F}" type="sibTrans" cxnId="{127B2CFE-ED35-42B7-A2A2-BE94F62F4D29}">
      <dgm:prSet/>
      <dgm:spPr/>
      <dgm:t>
        <a:bodyPr/>
        <a:lstStyle/>
        <a:p>
          <a:endParaRPr lang="en-US"/>
        </a:p>
      </dgm:t>
    </dgm:pt>
    <dgm:pt modelId="{1AF797FB-8F2D-4738-9A54-B268A9166AD2}">
      <dgm:prSet phldrT="[Text]"/>
      <dgm:spPr/>
      <dgm:t>
        <a:bodyPr/>
        <a:lstStyle/>
        <a:p>
          <a:r>
            <a:rPr lang="en-US" b="1" dirty="0" smtClean="0"/>
            <a:t>A poor family</a:t>
          </a:r>
          <a:r>
            <a:rPr lang="en-US" dirty="0" smtClean="0"/>
            <a:t> </a:t>
          </a:r>
          <a:endParaRPr lang="en-US" dirty="0"/>
        </a:p>
      </dgm:t>
    </dgm:pt>
    <dgm:pt modelId="{E517384E-028B-4815-8FD3-95552554F452}" type="parTrans" cxnId="{35FCA9B7-9DA7-4F2D-8800-42165ED9D52A}">
      <dgm:prSet/>
      <dgm:spPr/>
      <dgm:t>
        <a:bodyPr/>
        <a:lstStyle/>
        <a:p>
          <a:endParaRPr lang="en-US"/>
        </a:p>
      </dgm:t>
    </dgm:pt>
    <dgm:pt modelId="{124A689A-90DE-41F1-A76A-D98F3C050142}" type="sibTrans" cxnId="{35FCA9B7-9DA7-4F2D-8800-42165ED9D52A}">
      <dgm:prSet/>
      <dgm:spPr/>
      <dgm:t>
        <a:bodyPr/>
        <a:lstStyle/>
        <a:p>
          <a:endParaRPr lang="en-US"/>
        </a:p>
      </dgm:t>
    </dgm:pt>
    <dgm:pt modelId="{E6AB59C4-F891-4548-B291-9BED35846BC7}">
      <dgm:prSet phldrT="[Text]"/>
      <dgm:spPr/>
      <dgm:t>
        <a:bodyPr/>
        <a:lstStyle/>
        <a:p>
          <a:r>
            <a:rPr lang="en-US" b="1" dirty="0" smtClean="0"/>
            <a:t>Female </a:t>
          </a:r>
          <a:r>
            <a:rPr lang="en-US" b="1" dirty="0" smtClean="0"/>
            <a:t>infanticide</a:t>
          </a:r>
          <a:r>
            <a:rPr lang="en-US" dirty="0" smtClean="0"/>
            <a:t> </a:t>
          </a:r>
          <a:endParaRPr lang="en-US" dirty="0"/>
        </a:p>
      </dgm:t>
    </dgm:pt>
    <dgm:pt modelId="{36C2D139-D224-41C1-A72C-E037D1CCA0F0}" type="parTrans" cxnId="{1A60E20D-7C67-4FD2-8E4C-591829166B5B}">
      <dgm:prSet/>
      <dgm:spPr/>
      <dgm:t>
        <a:bodyPr/>
        <a:lstStyle/>
        <a:p>
          <a:endParaRPr lang="en-US"/>
        </a:p>
      </dgm:t>
    </dgm:pt>
    <dgm:pt modelId="{0F58338F-FC27-4739-9D57-9B88825A13BE}" type="sibTrans" cxnId="{1A60E20D-7C67-4FD2-8E4C-591829166B5B}">
      <dgm:prSet/>
      <dgm:spPr/>
      <dgm:t>
        <a:bodyPr/>
        <a:lstStyle/>
        <a:p>
          <a:endParaRPr lang="en-US"/>
        </a:p>
      </dgm:t>
    </dgm:pt>
    <dgm:pt modelId="{5C6CF72B-D633-469B-854A-E79ED0B1DD21}" type="pres">
      <dgm:prSet presAssocID="{79D3CCBC-DE6A-4095-AAA9-0EB08BE8C61F}" presName="linear" presStyleCnt="0">
        <dgm:presLayoutVars>
          <dgm:dir/>
          <dgm:resizeHandles val="exact"/>
        </dgm:presLayoutVars>
      </dgm:prSet>
      <dgm:spPr/>
      <dgm:t>
        <a:bodyPr/>
        <a:lstStyle/>
        <a:p>
          <a:endParaRPr lang="en-US"/>
        </a:p>
      </dgm:t>
    </dgm:pt>
    <dgm:pt modelId="{5AA005DD-51F8-46C1-B11A-E9449110D825}" type="pres">
      <dgm:prSet presAssocID="{9D011D13-0631-442C-AAC1-47060FDBEC73}" presName="comp" presStyleCnt="0"/>
      <dgm:spPr/>
    </dgm:pt>
    <dgm:pt modelId="{91817A27-1DF7-416B-8E6B-C62C4966CEF5}" type="pres">
      <dgm:prSet presAssocID="{9D011D13-0631-442C-AAC1-47060FDBEC73}" presName="box" presStyleLbl="node1" presStyleIdx="0" presStyleCnt="3"/>
      <dgm:spPr/>
      <dgm:t>
        <a:bodyPr/>
        <a:lstStyle/>
        <a:p>
          <a:endParaRPr lang="en-US"/>
        </a:p>
      </dgm:t>
    </dgm:pt>
    <dgm:pt modelId="{BD4F420E-CA01-46D1-B080-5456BF8AB51D}" type="pres">
      <dgm:prSet presAssocID="{9D011D13-0631-442C-AAC1-47060FDBEC73}" presName="img" presStyleLbl="fgImgPlace1" presStyleIdx="0" presStyleCnt="3"/>
      <dgm:spPr/>
      <dgm:t>
        <a:bodyPr/>
        <a:lstStyle/>
        <a:p>
          <a:endParaRPr lang="en-US"/>
        </a:p>
      </dgm:t>
    </dgm:pt>
    <dgm:pt modelId="{8828B537-6C19-47DE-9920-983F73EE9A0F}" type="pres">
      <dgm:prSet presAssocID="{9D011D13-0631-442C-AAC1-47060FDBEC73}" presName="text" presStyleLbl="node1" presStyleIdx="0" presStyleCnt="3">
        <dgm:presLayoutVars>
          <dgm:bulletEnabled val="1"/>
        </dgm:presLayoutVars>
      </dgm:prSet>
      <dgm:spPr/>
      <dgm:t>
        <a:bodyPr/>
        <a:lstStyle/>
        <a:p>
          <a:endParaRPr lang="en-US"/>
        </a:p>
      </dgm:t>
    </dgm:pt>
    <dgm:pt modelId="{3FEED0C1-0112-4327-8B39-1764DFBA103B}" type="pres">
      <dgm:prSet presAssocID="{58A2FE47-81FB-49E3-8856-C0501A014E4F}" presName="spacer" presStyleCnt="0"/>
      <dgm:spPr/>
    </dgm:pt>
    <dgm:pt modelId="{8565EB77-0165-4031-AF6E-9C7BFDCE2008}" type="pres">
      <dgm:prSet presAssocID="{1AF797FB-8F2D-4738-9A54-B268A9166AD2}" presName="comp" presStyleCnt="0"/>
      <dgm:spPr/>
    </dgm:pt>
    <dgm:pt modelId="{85B1FC7D-AFD5-4777-8970-C1C3DE5693E6}" type="pres">
      <dgm:prSet presAssocID="{1AF797FB-8F2D-4738-9A54-B268A9166AD2}" presName="box" presStyleLbl="node1" presStyleIdx="1" presStyleCnt="3"/>
      <dgm:spPr/>
      <dgm:t>
        <a:bodyPr/>
        <a:lstStyle/>
        <a:p>
          <a:endParaRPr lang="en-US"/>
        </a:p>
      </dgm:t>
    </dgm:pt>
    <dgm:pt modelId="{4FFF8E87-77B8-4DD9-8C53-B3429245EB2B}" type="pres">
      <dgm:prSet presAssocID="{1AF797FB-8F2D-4738-9A54-B268A9166AD2}" presName="img" presStyleLbl="fgImgPlace1" presStyleIdx="1" presStyleCnt="3"/>
      <dgm:spPr/>
    </dgm:pt>
    <dgm:pt modelId="{820758B1-9587-4BD4-8858-F1D83B32EEBA}" type="pres">
      <dgm:prSet presAssocID="{1AF797FB-8F2D-4738-9A54-B268A9166AD2}" presName="text" presStyleLbl="node1" presStyleIdx="1" presStyleCnt="3">
        <dgm:presLayoutVars>
          <dgm:bulletEnabled val="1"/>
        </dgm:presLayoutVars>
      </dgm:prSet>
      <dgm:spPr/>
      <dgm:t>
        <a:bodyPr/>
        <a:lstStyle/>
        <a:p>
          <a:endParaRPr lang="en-US"/>
        </a:p>
      </dgm:t>
    </dgm:pt>
    <dgm:pt modelId="{C12C61D5-3AEA-4126-8D4E-B876E6D6F3DF}" type="pres">
      <dgm:prSet presAssocID="{124A689A-90DE-41F1-A76A-D98F3C050142}" presName="spacer" presStyleCnt="0"/>
      <dgm:spPr/>
    </dgm:pt>
    <dgm:pt modelId="{CC7BAAF8-2C69-403E-99F1-F4C752AC0873}" type="pres">
      <dgm:prSet presAssocID="{E6AB59C4-F891-4548-B291-9BED35846BC7}" presName="comp" presStyleCnt="0"/>
      <dgm:spPr/>
    </dgm:pt>
    <dgm:pt modelId="{14DC73F1-2A9E-41BD-B0BA-922E93198878}" type="pres">
      <dgm:prSet presAssocID="{E6AB59C4-F891-4548-B291-9BED35846BC7}" presName="box" presStyleLbl="node1" presStyleIdx="2" presStyleCnt="3"/>
      <dgm:spPr/>
      <dgm:t>
        <a:bodyPr/>
        <a:lstStyle/>
        <a:p>
          <a:endParaRPr lang="en-US"/>
        </a:p>
      </dgm:t>
    </dgm:pt>
    <dgm:pt modelId="{F0DD0108-B173-416C-864A-CC735003B2F8}" type="pres">
      <dgm:prSet presAssocID="{E6AB59C4-F891-4548-B291-9BED35846BC7}" presName="img" presStyleLbl="fgImgPlace1" presStyleIdx="2" presStyleCnt="3"/>
      <dgm:spPr/>
      <dgm:t>
        <a:bodyPr/>
        <a:lstStyle/>
        <a:p>
          <a:endParaRPr lang="en-US"/>
        </a:p>
      </dgm:t>
    </dgm:pt>
    <dgm:pt modelId="{09856D49-88BC-4371-9BBE-B02700B0C8B6}" type="pres">
      <dgm:prSet presAssocID="{E6AB59C4-F891-4548-B291-9BED35846BC7}" presName="text" presStyleLbl="node1" presStyleIdx="2" presStyleCnt="3">
        <dgm:presLayoutVars>
          <dgm:bulletEnabled val="1"/>
        </dgm:presLayoutVars>
      </dgm:prSet>
      <dgm:spPr/>
      <dgm:t>
        <a:bodyPr/>
        <a:lstStyle/>
        <a:p>
          <a:endParaRPr lang="en-US"/>
        </a:p>
      </dgm:t>
    </dgm:pt>
  </dgm:ptLst>
  <dgm:cxnLst>
    <dgm:cxn modelId="{B9F9DF39-456D-4519-BE98-4A75094922E7}" type="presOf" srcId="{1AF797FB-8F2D-4738-9A54-B268A9166AD2}" destId="{820758B1-9587-4BD4-8858-F1D83B32EEBA}" srcOrd="1" destOrd="0" presId="urn:microsoft.com/office/officeart/2005/8/layout/vList4#1"/>
    <dgm:cxn modelId="{77FA7A58-D962-4FEA-8D7A-B8AFDD901C93}" type="presOf" srcId="{E6AB59C4-F891-4548-B291-9BED35846BC7}" destId="{09856D49-88BC-4371-9BBE-B02700B0C8B6}" srcOrd="1" destOrd="0" presId="urn:microsoft.com/office/officeart/2005/8/layout/vList4#1"/>
    <dgm:cxn modelId="{35CCFE61-6E85-4EBD-BD80-6C38A81B94A9}" type="presOf" srcId="{9D011D13-0631-442C-AAC1-47060FDBEC73}" destId="{8828B537-6C19-47DE-9920-983F73EE9A0F}" srcOrd="1" destOrd="0" presId="urn:microsoft.com/office/officeart/2005/8/layout/vList4#1"/>
    <dgm:cxn modelId="{2F2E2EB9-B430-4AA3-B2EB-57A9AF85BD31}" type="presOf" srcId="{1AF797FB-8F2D-4738-9A54-B268A9166AD2}" destId="{85B1FC7D-AFD5-4777-8970-C1C3DE5693E6}" srcOrd="0" destOrd="0" presId="urn:microsoft.com/office/officeart/2005/8/layout/vList4#1"/>
    <dgm:cxn modelId="{DAE5F5FE-61DF-4DB3-B86B-57D102C05A53}" type="presOf" srcId="{9D011D13-0631-442C-AAC1-47060FDBEC73}" destId="{91817A27-1DF7-416B-8E6B-C62C4966CEF5}" srcOrd="0" destOrd="0" presId="urn:microsoft.com/office/officeart/2005/8/layout/vList4#1"/>
    <dgm:cxn modelId="{D302E2DF-BED3-4E47-AB8A-E57FA349AAE6}" type="presOf" srcId="{E6AB59C4-F891-4548-B291-9BED35846BC7}" destId="{14DC73F1-2A9E-41BD-B0BA-922E93198878}" srcOrd="0" destOrd="0" presId="urn:microsoft.com/office/officeart/2005/8/layout/vList4#1"/>
    <dgm:cxn modelId="{127B2CFE-ED35-42B7-A2A2-BE94F62F4D29}" srcId="{79D3CCBC-DE6A-4095-AAA9-0EB08BE8C61F}" destId="{9D011D13-0631-442C-AAC1-47060FDBEC73}" srcOrd="0" destOrd="0" parTransId="{71103249-5254-420A-85EA-48D0122A96B8}" sibTransId="{58A2FE47-81FB-49E3-8856-C0501A014E4F}"/>
    <dgm:cxn modelId="{35FCA9B7-9DA7-4F2D-8800-42165ED9D52A}" srcId="{79D3CCBC-DE6A-4095-AAA9-0EB08BE8C61F}" destId="{1AF797FB-8F2D-4738-9A54-B268A9166AD2}" srcOrd="1" destOrd="0" parTransId="{E517384E-028B-4815-8FD3-95552554F452}" sibTransId="{124A689A-90DE-41F1-A76A-D98F3C050142}"/>
    <dgm:cxn modelId="{C37EF822-2E4E-4108-AF4A-20CC2C40EE5A}" type="presOf" srcId="{79D3CCBC-DE6A-4095-AAA9-0EB08BE8C61F}" destId="{5C6CF72B-D633-469B-854A-E79ED0B1DD21}" srcOrd="0" destOrd="0" presId="urn:microsoft.com/office/officeart/2005/8/layout/vList4#1"/>
    <dgm:cxn modelId="{1A60E20D-7C67-4FD2-8E4C-591829166B5B}" srcId="{79D3CCBC-DE6A-4095-AAA9-0EB08BE8C61F}" destId="{E6AB59C4-F891-4548-B291-9BED35846BC7}" srcOrd="2" destOrd="0" parTransId="{36C2D139-D224-41C1-A72C-E037D1CCA0F0}" sibTransId="{0F58338F-FC27-4739-9D57-9B88825A13BE}"/>
    <dgm:cxn modelId="{BE09C7A1-AD92-4155-9549-FA881917E66A}" type="presParOf" srcId="{5C6CF72B-D633-469B-854A-E79ED0B1DD21}" destId="{5AA005DD-51F8-46C1-B11A-E9449110D825}" srcOrd="0" destOrd="0" presId="urn:microsoft.com/office/officeart/2005/8/layout/vList4#1"/>
    <dgm:cxn modelId="{BCE60F08-A3E9-4568-8134-EC56D1AAE88C}" type="presParOf" srcId="{5AA005DD-51F8-46C1-B11A-E9449110D825}" destId="{91817A27-1DF7-416B-8E6B-C62C4966CEF5}" srcOrd="0" destOrd="0" presId="urn:microsoft.com/office/officeart/2005/8/layout/vList4#1"/>
    <dgm:cxn modelId="{D7E0CD20-C504-4D26-AE25-9178689A39C6}" type="presParOf" srcId="{5AA005DD-51F8-46C1-B11A-E9449110D825}" destId="{BD4F420E-CA01-46D1-B080-5456BF8AB51D}" srcOrd="1" destOrd="0" presId="urn:microsoft.com/office/officeart/2005/8/layout/vList4#1"/>
    <dgm:cxn modelId="{15BF16CC-F861-4E8B-894F-0533DDC1DD1C}" type="presParOf" srcId="{5AA005DD-51F8-46C1-B11A-E9449110D825}" destId="{8828B537-6C19-47DE-9920-983F73EE9A0F}" srcOrd="2" destOrd="0" presId="urn:microsoft.com/office/officeart/2005/8/layout/vList4#1"/>
    <dgm:cxn modelId="{2F3C7763-9A14-4288-87E8-2088962C45A8}" type="presParOf" srcId="{5C6CF72B-D633-469B-854A-E79ED0B1DD21}" destId="{3FEED0C1-0112-4327-8B39-1764DFBA103B}" srcOrd="1" destOrd="0" presId="urn:microsoft.com/office/officeart/2005/8/layout/vList4#1"/>
    <dgm:cxn modelId="{5E9C4A9C-343B-4A35-9345-96EF1A7CEE56}" type="presParOf" srcId="{5C6CF72B-D633-469B-854A-E79ED0B1DD21}" destId="{8565EB77-0165-4031-AF6E-9C7BFDCE2008}" srcOrd="2" destOrd="0" presId="urn:microsoft.com/office/officeart/2005/8/layout/vList4#1"/>
    <dgm:cxn modelId="{D9BDF75A-9D60-4831-87DD-5F9C8C33C6E9}" type="presParOf" srcId="{8565EB77-0165-4031-AF6E-9C7BFDCE2008}" destId="{85B1FC7D-AFD5-4777-8970-C1C3DE5693E6}" srcOrd="0" destOrd="0" presId="urn:microsoft.com/office/officeart/2005/8/layout/vList4#1"/>
    <dgm:cxn modelId="{335A1FA3-0FB9-411E-A89C-8A80D57A150F}" type="presParOf" srcId="{8565EB77-0165-4031-AF6E-9C7BFDCE2008}" destId="{4FFF8E87-77B8-4DD9-8C53-B3429245EB2B}" srcOrd="1" destOrd="0" presId="urn:microsoft.com/office/officeart/2005/8/layout/vList4#1"/>
    <dgm:cxn modelId="{A65C81BB-F684-45C4-B780-2C6BEADDCAF6}" type="presParOf" srcId="{8565EB77-0165-4031-AF6E-9C7BFDCE2008}" destId="{820758B1-9587-4BD4-8858-F1D83B32EEBA}" srcOrd="2" destOrd="0" presId="urn:microsoft.com/office/officeart/2005/8/layout/vList4#1"/>
    <dgm:cxn modelId="{24FB3FA9-EF39-422B-B1E8-83B1B84E4DF4}" type="presParOf" srcId="{5C6CF72B-D633-469B-854A-E79ED0B1DD21}" destId="{C12C61D5-3AEA-4126-8D4E-B876E6D6F3DF}" srcOrd="3" destOrd="0" presId="urn:microsoft.com/office/officeart/2005/8/layout/vList4#1"/>
    <dgm:cxn modelId="{6F7E9F9E-31D1-4FC4-B21C-8DFA1E2C7054}" type="presParOf" srcId="{5C6CF72B-D633-469B-854A-E79ED0B1DD21}" destId="{CC7BAAF8-2C69-403E-99F1-F4C752AC0873}" srcOrd="4" destOrd="0" presId="urn:microsoft.com/office/officeart/2005/8/layout/vList4#1"/>
    <dgm:cxn modelId="{E4603FCA-7DB2-4412-8803-051B0A987D79}" type="presParOf" srcId="{CC7BAAF8-2C69-403E-99F1-F4C752AC0873}" destId="{14DC73F1-2A9E-41BD-B0BA-922E93198878}" srcOrd="0" destOrd="0" presId="urn:microsoft.com/office/officeart/2005/8/layout/vList4#1"/>
    <dgm:cxn modelId="{C90B746A-9FED-4437-A60F-BE7194A9A1A2}" type="presParOf" srcId="{CC7BAAF8-2C69-403E-99F1-F4C752AC0873}" destId="{F0DD0108-B173-416C-864A-CC735003B2F8}" srcOrd="1" destOrd="0" presId="urn:microsoft.com/office/officeart/2005/8/layout/vList4#1"/>
    <dgm:cxn modelId="{FB5D0C42-DB3E-4E6D-8E9D-C95FB008D085}" type="presParOf" srcId="{CC7BAAF8-2C69-403E-99F1-F4C752AC0873}" destId="{09856D49-88BC-4371-9BBE-B02700B0C8B6}" srcOrd="2" destOrd="0" presId="urn:microsoft.com/office/officeart/2005/8/layout/vList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7A6B933-0B1C-4B6A-9B70-53F8C8FF868C}" type="doc">
      <dgm:prSet loTypeId="urn:microsoft.com/office/officeart/2005/8/layout/vList4#2" loCatId="list" qsTypeId="urn:microsoft.com/office/officeart/2005/8/quickstyle/simple1" qsCatId="simple" csTypeId="urn:microsoft.com/office/officeart/2005/8/colors/accent1_2" csCatId="accent1" phldr="1"/>
      <dgm:spPr/>
      <dgm:t>
        <a:bodyPr/>
        <a:lstStyle/>
        <a:p>
          <a:endParaRPr lang="en-US"/>
        </a:p>
      </dgm:t>
    </dgm:pt>
    <dgm:pt modelId="{B8E77DD7-CE3A-4AA0-B578-C9670A334604}">
      <dgm:prSet phldrT="[Text]" custT="1"/>
      <dgm:spPr/>
      <dgm:t>
        <a:bodyPr/>
        <a:lstStyle/>
        <a:p>
          <a:r>
            <a:rPr lang="en-US" sz="4400" dirty="0" smtClean="0"/>
            <a:t>Use of abortifacient drugs</a:t>
          </a:r>
          <a:endParaRPr lang="en-US" sz="4400" dirty="0"/>
        </a:p>
      </dgm:t>
    </dgm:pt>
    <dgm:pt modelId="{C9A46D5E-D1B9-4EF5-AC25-E3F33C5192E6}" type="parTrans" cxnId="{3FD05343-35DC-40C5-81AA-B1587E8B6FC4}">
      <dgm:prSet/>
      <dgm:spPr/>
      <dgm:t>
        <a:bodyPr/>
        <a:lstStyle/>
        <a:p>
          <a:endParaRPr lang="en-US"/>
        </a:p>
      </dgm:t>
    </dgm:pt>
    <dgm:pt modelId="{035B42FC-1EB6-40A0-B9A5-5C57DD9F4108}" type="sibTrans" cxnId="{3FD05343-35DC-40C5-81AA-B1587E8B6FC4}">
      <dgm:prSet/>
      <dgm:spPr/>
      <dgm:t>
        <a:bodyPr/>
        <a:lstStyle/>
        <a:p>
          <a:endParaRPr lang="en-US"/>
        </a:p>
      </dgm:t>
    </dgm:pt>
    <dgm:pt modelId="{0D08110B-3EC9-4685-850C-0BCEBA2DEDF3}">
      <dgm:prSet/>
      <dgm:spPr/>
      <dgm:t>
        <a:bodyPr/>
        <a:lstStyle/>
        <a:p>
          <a:r>
            <a:rPr lang="en-US" dirty="0" smtClean="0"/>
            <a:t>Application of mechanical violence .</a:t>
          </a:r>
          <a:endParaRPr lang="en-US" dirty="0"/>
        </a:p>
      </dgm:t>
    </dgm:pt>
    <dgm:pt modelId="{0A9733F3-81CA-417E-951A-5AB675A1862D}" type="sibTrans" cxnId="{44D54419-1189-4C77-8821-535DC2A74D49}">
      <dgm:prSet/>
      <dgm:spPr/>
      <dgm:t>
        <a:bodyPr/>
        <a:lstStyle/>
        <a:p>
          <a:endParaRPr lang="en-US"/>
        </a:p>
      </dgm:t>
    </dgm:pt>
    <dgm:pt modelId="{E326BD18-41DB-4645-B929-4A0FC6D1CC9A}" type="parTrans" cxnId="{44D54419-1189-4C77-8821-535DC2A74D49}">
      <dgm:prSet/>
      <dgm:spPr/>
      <dgm:t>
        <a:bodyPr/>
        <a:lstStyle/>
        <a:p>
          <a:endParaRPr lang="en-US"/>
        </a:p>
      </dgm:t>
    </dgm:pt>
    <dgm:pt modelId="{DBC38C97-C2ED-4B12-B609-C342C27FCFF0}" type="pres">
      <dgm:prSet presAssocID="{C7A6B933-0B1C-4B6A-9B70-53F8C8FF868C}" presName="linear" presStyleCnt="0">
        <dgm:presLayoutVars>
          <dgm:dir/>
          <dgm:resizeHandles val="exact"/>
        </dgm:presLayoutVars>
      </dgm:prSet>
      <dgm:spPr/>
      <dgm:t>
        <a:bodyPr/>
        <a:lstStyle/>
        <a:p>
          <a:endParaRPr lang="en-US"/>
        </a:p>
      </dgm:t>
    </dgm:pt>
    <dgm:pt modelId="{319C9CEB-23E0-4542-864C-61B1CE9CBCD4}" type="pres">
      <dgm:prSet presAssocID="{B8E77DD7-CE3A-4AA0-B578-C9670A334604}" presName="comp" presStyleCnt="0"/>
      <dgm:spPr/>
    </dgm:pt>
    <dgm:pt modelId="{25FF21D2-FFD1-4CC5-8AD7-58470A6A0A93}" type="pres">
      <dgm:prSet presAssocID="{B8E77DD7-CE3A-4AA0-B578-C9670A334604}" presName="box" presStyleLbl="node1" presStyleIdx="0" presStyleCnt="2" custLinFactNeighborY="1452"/>
      <dgm:spPr/>
      <dgm:t>
        <a:bodyPr/>
        <a:lstStyle/>
        <a:p>
          <a:endParaRPr lang="en-US"/>
        </a:p>
      </dgm:t>
    </dgm:pt>
    <dgm:pt modelId="{7D6824E9-67E7-433C-AA15-81F9A6B2A279}" type="pres">
      <dgm:prSet presAssocID="{B8E77DD7-CE3A-4AA0-B578-C9670A334604}"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11000" r="-11000"/>
          </a:stretch>
        </a:blipFill>
      </dgm:spPr>
      <dgm:t>
        <a:bodyPr/>
        <a:lstStyle/>
        <a:p>
          <a:endParaRPr lang="en-US"/>
        </a:p>
      </dgm:t>
    </dgm:pt>
    <dgm:pt modelId="{2E4F270D-282E-4DBB-8DDC-89AA3B2F58F3}" type="pres">
      <dgm:prSet presAssocID="{B8E77DD7-CE3A-4AA0-B578-C9670A334604}" presName="text" presStyleLbl="node1" presStyleIdx="0" presStyleCnt="2">
        <dgm:presLayoutVars>
          <dgm:bulletEnabled val="1"/>
        </dgm:presLayoutVars>
      </dgm:prSet>
      <dgm:spPr/>
      <dgm:t>
        <a:bodyPr/>
        <a:lstStyle/>
        <a:p>
          <a:endParaRPr lang="en-US"/>
        </a:p>
      </dgm:t>
    </dgm:pt>
    <dgm:pt modelId="{1957716C-1ABB-4629-BF27-E034F2AD1E71}" type="pres">
      <dgm:prSet presAssocID="{035B42FC-1EB6-40A0-B9A5-5C57DD9F4108}" presName="spacer" presStyleCnt="0"/>
      <dgm:spPr/>
    </dgm:pt>
    <dgm:pt modelId="{3F5D3279-2445-41AF-B190-1B4B70BB75C8}" type="pres">
      <dgm:prSet presAssocID="{0D08110B-3EC9-4685-850C-0BCEBA2DEDF3}" presName="comp" presStyleCnt="0"/>
      <dgm:spPr/>
    </dgm:pt>
    <dgm:pt modelId="{F2BFEFFC-FFC2-4778-8798-4282C876E328}" type="pres">
      <dgm:prSet presAssocID="{0D08110B-3EC9-4685-850C-0BCEBA2DEDF3}" presName="box" presStyleLbl="node1" presStyleIdx="1" presStyleCnt="2"/>
      <dgm:spPr/>
      <dgm:t>
        <a:bodyPr/>
        <a:lstStyle/>
        <a:p>
          <a:endParaRPr lang="en-US"/>
        </a:p>
      </dgm:t>
    </dgm:pt>
    <dgm:pt modelId="{FAE2B69D-1861-4DAF-AB77-A2BA792E9351}" type="pres">
      <dgm:prSet presAssocID="{0D08110B-3EC9-4685-850C-0BCEBA2DEDF3}"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19000" r="-19000"/>
          </a:stretch>
        </a:blipFill>
      </dgm:spPr>
      <dgm:t>
        <a:bodyPr/>
        <a:lstStyle/>
        <a:p>
          <a:endParaRPr lang="en-US"/>
        </a:p>
      </dgm:t>
    </dgm:pt>
    <dgm:pt modelId="{FF8D8168-ECD2-48ED-9AC3-48421648D5AB}" type="pres">
      <dgm:prSet presAssocID="{0D08110B-3EC9-4685-850C-0BCEBA2DEDF3}" presName="text" presStyleLbl="node1" presStyleIdx="1" presStyleCnt="2">
        <dgm:presLayoutVars>
          <dgm:bulletEnabled val="1"/>
        </dgm:presLayoutVars>
      </dgm:prSet>
      <dgm:spPr/>
      <dgm:t>
        <a:bodyPr/>
        <a:lstStyle/>
        <a:p>
          <a:endParaRPr lang="en-US"/>
        </a:p>
      </dgm:t>
    </dgm:pt>
  </dgm:ptLst>
  <dgm:cxnLst>
    <dgm:cxn modelId="{522DEC63-9EB4-4F07-9E71-F285897A32C7}" type="presOf" srcId="{0D08110B-3EC9-4685-850C-0BCEBA2DEDF3}" destId="{F2BFEFFC-FFC2-4778-8798-4282C876E328}" srcOrd="0" destOrd="0" presId="urn:microsoft.com/office/officeart/2005/8/layout/vList4#2"/>
    <dgm:cxn modelId="{1ECC1C2D-D12C-47DC-9A2F-210C187CF327}" type="presOf" srcId="{B8E77DD7-CE3A-4AA0-B578-C9670A334604}" destId="{2E4F270D-282E-4DBB-8DDC-89AA3B2F58F3}" srcOrd="1" destOrd="0" presId="urn:microsoft.com/office/officeart/2005/8/layout/vList4#2"/>
    <dgm:cxn modelId="{8E1BB713-3221-4538-8FDB-9F3BEC273EEA}" type="presOf" srcId="{C7A6B933-0B1C-4B6A-9B70-53F8C8FF868C}" destId="{DBC38C97-C2ED-4B12-B609-C342C27FCFF0}" srcOrd="0" destOrd="0" presId="urn:microsoft.com/office/officeart/2005/8/layout/vList4#2"/>
    <dgm:cxn modelId="{44D54419-1189-4C77-8821-535DC2A74D49}" srcId="{C7A6B933-0B1C-4B6A-9B70-53F8C8FF868C}" destId="{0D08110B-3EC9-4685-850C-0BCEBA2DEDF3}" srcOrd="1" destOrd="0" parTransId="{E326BD18-41DB-4645-B929-4A0FC6D1CC9A}" sibTransId="{0A9733F3-81CA-417E-951A-5AB675A1862D}"/>
    <dgm:cxn modelId="{3FD05343-35DC-40C5-81AA-B1587E8B6FC4}" srcId="{C7A6B933-0B1C-4B6A-9B70-53F8C8FF868C}" destId="{B8E77DD7-CE3A-4AA0-B578-C9670A334604}" srcOrd="0" destOrd="0" parTransId="{C9A46D5E-D1B9-4EF5-AC25-E3F33C5192E6}" sibTransId="{035B42FC-1EB6-40A0-B9A5-5C57DD9F4108}"/>
    <dgm:cxn modelId="{86F6E091-2A96-40EF-97B5-42C218F31889}" type="presOf" srcId="{0D08110B-3EC9-4685-850C-0BCEBA2DEDF3}" destId="{FF8D8168-ECD2-48ED-9AC3-48421648D5AB}" srcOrd="1" destOrd="0" presId="urn:microsoft.com/office/officeart/2005/8/layout/vList4#2"/>
    <dgm:cxn modelId="{B17E6F26-56A7-4681-9D71-049C4EF6D5BF}" type="presOf" srcId="{B8E77DD7-CE3A-4AA0-B578-C9670A334604}" destId="{25FF21D2-FFD1-4CC5-8AD7-58470A6A0A93}" srcOrd="0" destOrd="0" presId="urn:microsoft.com/office/officeart/2005/8/layout/vList4#2"/>
    <dgm:cxn modelId="{26E2973D-F5DC-434E-90DA-74CC39876B01}" type="presParOf" srcId="{DBC38C97-C2ED-4B12-B609-C342C27FCFF0}" destId="{319C9CEB-23E0-4542-864C-61B1CE9CBCD4}" srcOrd="0" destOrd="0" presId="urn:microsoft.com/office/officeart/2005/8/layout/vList4#2"/>
    <dgm:cxn modelId="{98377A04-4FAD-464C-8AF6-6BA2FA860535}" type="presParOf" srcId="{319C9CEB-23E0-4542-864C-61B1CE9CBCD4}" destId="{25FF21D2-FFD1-4CC5-8AD7-58470A6A0A93}" srcOrd="0" destOrd="0" presId="urn:microsoft.com/office/officeart/2005/8/layout/vList4#2"/>
    <dgm:cxn modelId="{F11A1349-254D-41B9-8255-40E66F4917C0}" type="presParOf" srcId="{319C9CEB-23E0-4542-864C-61B1CE9CBCD4}" destId="{7D6824E9-67E7-433C-AA15-81F9A6B2A279}" srcOrd="1" destOrd="0" presId="urn:microsoft.com/office/officeart/2005/8/layout/vList4#2"/>
    <dgm:cxn modelId="{517C3C18-4B7C-4B03-95C3-408C3C57E225}" type="presParOf" srcId="{319C9CEB-23E0-4542-864C-61B1CE9CBCD4}" destId="{2E4F270D-282E-4DBB-8DDC-89AA3B2F58F3}" srcOrd="2" destOrd="0" presId="urn:microsoft.com/office/officeart/2005/8/layout/vList4#2"/>
    <dgm:cxn modelId="{75086CB7-47C0-43A3-AA8E-74289651613F}" type="presParOf" srcId="{DBC38C97-C2ED-4B12-B609-C342C27FCFF0}" destId="{1957716C-1ABB-4629-BF27-E034F2AD1E71}" srcOrd="1" destOrd="0" presId="urn:microsoft.com/office/officeart/2005/8/layout/vList4#2"/>
    <dgm:cxn modelId="{811A55DF-721C-46EF-9895-600700A8195E}" type="presParOf" srcId="{DBC38C97-C2ED-4B12-B609-C342C27FCFF0}" destId="{3F5D3279-2445-41AF-B190-1B4B70BB75C8}" srcOrd="2" destOrd="0" presId="urn:microsoft.com/office/officeart/2005/8/layout/vList4#2"/>
    <dgm:cxn modelId="{FEB0A9A2-7343-499D-85C1-FA395107D795}" type="presParOf" srcId="{3F5D3279-2445-41AF-B190-1B4B70BB75C8}" destId="{F2BFEFFC-FFC2-4778-8798-4282C876E328}" srcOrd="0" destOrd="0" presId="urn:microsoft.com/office/officeart/2005/8/layout/vList4#2"/>
    <dgm:cxn modelId="{836DBE6D-E6F9-4C31-986B-9C7478049FBA}" type="presParOf" srcId="{3F5D3279-2445-41AF-B190-1B4B70BB75C8}" destId="{FAE2B69D-1861-4DAF-AB77-A2BA792E9351}" srcOrd="1" destOrd="0" presId="urn:microsoft.com/office/officeart/2005/8/layout/vList4#2"/>
    <dgm:cxn modelId="{A0B194ED-ECDF-467A-A8D1-B077C6DAC494}" type="presParOf" srcId="{3F5D3279-2445-41AF-B190-1B4B70BB75C8}" destId="{FF8D8168-ECD2-48ED-9AC3-48421648D5AB}" srcOrd="2" destOrd="0" presId="urn:microsoft.com/office/officeart/2005/8/layout/vList4#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DB208-A158-4570-ABD1-C0DA6662E4BC}">
      <dsp:nvSpPr>
        <dsp:cNvPr id="0" name=""/>
        <dsp:cNvSpPr/>
      </dsp:nvSpPr>
      <dsp:spPr>
        <a:xfrm>
          <a:off x="0" y="0"/>
          <a:ext cx="8229600" cy="49112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definition and classification of </a:t>
          </a:r>
          <a:r>
            <a:rPr lang="en-US" sz="2800" b="1" kern="1200" dirty="0" smtClean="0">
              <a:solidFill>
                <a:srgbClr val="FF0000"/>
              </a:solidFill>
            </a:rPr>
            <a:t>Abortion </a:t>
          </a:r>
          <a:endParaRPr lang="en-US" sz="2800" b="1" kern="1200" dirty="0">
            <a:solidFill>
              <a:srgbClr val="FF0000"/>
            </a:solidFill>
          </a:endParaRPr>
        </a:p>
      </dsp:txBody>
      <dsp:txXfrm>
        <a:off x="23975" y="23975"/>
        <a:ext cx="8181650" cy="443174"/>
      </dsp:txXfrm>
    </dsp:sp>
    <dsp:sp modelId="{ACEF11F2-665F-4F21-A354-14D020ED160C}">
      <dsp:nvSpPr>
        <dsp:cNvPr id="0" name=""/>
        <dsp:cNvSpPr/>
      </dsp:nvSpPr>
      <dsp:spPr>
        <a:xfrm>
          <a:off x="0" y="494939"/>
          <a:ext cx="8229600" cy="746390"/>
        </a:xfrm>
        <a:prstGeom prst="roundRect">
          <a:avLst/>
        </a:prstGeom>
        <a:solidFill>
          <a:schemeClr val="accent3">
            <a:hueOff val="1875044"/>
            <a:satOff val="-2813"/>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endParaRPr lang="en-US" sz="2800" b="1" kern="1200" dirty="0">
            <a:solidFill>
              <a:srgbClr val="FF0000"/>
            </a:solidFill>
          </a:endParaRPr>
        </a:p>
      </dsp:txBody>
      <dsp:txXfrm>
        <a:off x="36436" y="531375"/>
        <a:ext cx="8156728" cy="673518"/>
      </dsp:txXfrm>
    </dsp:sp>
    <dsp:sp modelId="{E912B813-F022-4440-A41A-6A0D31AA92D1}">
      <dsp:nvSpPr>
        <dsp:cNvPr id="0" name=""/>
        <dsp:cNvSpPr/>
      </dsp:nvSpPr>
      <dsp:spPr>
        <a:xfrm>
          <a:off x="0" y="1243558"/>
          <a:ext cx="8229600" cy="446311"/>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the type of </a:t>
          </a:r>
          <a:r>
            <a:rPr lang="en-US" sz="2800" b="1" kern="1200" dirty="0" smtClean="0">
              <a:solidFill>
                <a:srgbClr val="FF0000"/>
              </a:solidFill>
            </a:rPr>
            <a:t>Abortion</a:t>
          </a:r>
          <a:r>
            <a:rPr lang="en-US" sz="2800" b="1" kern="1200" dirty="0" smtClean="0"/>
            <a:t>   </a:t>
          </a:r>
        </a:p>
        <a:p>
          <a:pPr lvl="0" algn="l" defTabSz="1244600" rtl="0">
            <a:lnSpc>
              <a:spcPct val="150000"/>
            </a:lnSpc>
            <a:spcBef>
              <a:spcPct val="0"/>
            </a:spcBef>
            <a:spcAft>
              <a:spcPct val="35000"/>
            </a:spcAft>
          </a:pPr>
          <a:endParaRPr lang="en-US" sz="2800" b="1" kern="1200" dirty="0">
            <a:solidFill>
              <a:schemeClr val="tx1"/>
            </a:solidFill>
          </a:endParaRPr>
        </a:p>
      </dsp:txBody>
      <dsp:txXfrm>
        <a:off x="21787" y="1265345"/>
        <a:ext cx="8186026" cy="402737"/>
      </dsp:txXfrm>
    </dsp:sp>
    <dsp:sp modelId="{6CCD20A7-A6FB-4500-8BA0-FC788834C4DD}">
      <dsp:nvSpPr>
        <dsp:cNvPr id="0" name=""/>
        <dsp:cNvSpPr/>
      </dsp:nvSpPr>
      <dsp:spPr>
        <a:xfrm>
          <a:off x="0" y="1744979"/>
          <a:ext cx="8229600" cy="467807"/>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factors affecting the wound</a:t>
          </a:r>
        </a:p>
        <a:p>
          <a:pPr lvl="0" algn="l" defTabSz="1244600" rtl="0">
            <a:lnSpc>
              <a:spcPct val="150000"/>
            </a:lnSpc>
            <a:spcBef>
              <a:spcPct val="0"/>
            </a:spcBef>
            <a:spcAft>
              <a:spcPct val="35000"/>
            </a:spcAft>
          </a:pPr>
          <a:r>
            <a:rPr lang="en-IE" sz="2800" b="1" kern="1200" dirty="0" smtClean="0">
              <a:solidFill>
                <a:schemeClr val="tx1"/>
              </a:solidFill>
            </a:rPr>
            <a:t> </a:t>
          </a:r>
          <a:endParaRPr lang="en-US" sz="2800" b="1" kern="1200" dirty="0">
            <a:solidFill>
              <a:schemeClr val="tx1"/>
            </a:solidFill>
          </a:endParaRPr>
        </a:p>
      </dsp:txBody>
      <dsp:txXfrm>
        <a:off x="22836" y="1767815"/>
        <a:ext cx="8183928" cy="422135"/>
      </dsp:txXfrm>
    </dsp:sp>
    <dsp:sp modelId="{716E406F-C326-4EE4-9815-D8540C210B96}">
      <dsp:nvSpPr>
        <dsp:cNvPr id="0" name=""/>
        <dsp:cNvSpPr/>
      </dsp:nvSpPr>
      <dsp:spPr>
        <a:xfrm>
          <a:off x="0" y="2182954"/>
          <a:ext cx="8229600" cy="863886"/>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estimate the date of </a:t>
          </a:r>
          <a:r>
            <a:rPr lang="en-US" sz="2800" b="1" kern="1200" dirty="0" smtClean="0">
              <a:solidFill>
                <a:srgbClr val="FF0000"/>
              </a:solidFill>
            </a:rPr>
            <a:t>Abortion</a:t>
          </a:r>
        </a:p>
        <a:p>
          <a:pPr lvl="0" algn="l" defTabSz="1244600" rtl="0">
            <a:lnSpc>
              <a:spcPct val="150000"/>
            </a:lnSpc>
            <a:spcBef>
              <a:spcPct val="0"/>
            </a:spcBef>
            <a:spcAft>
              <a:spcPct val="35000"/>
            </a:spcAft>
          </a:pPr>
          <a:r>
            <a:rPr lang="en-US" sz="2800" b="1" kern="1200" dirty="0" smtClean="0">
              <a:solidFill>
                <a:srgbClr val="FF0000"/>
              </a:solidFill>
            </a:rPr>
            <a:t> </a:t>
          </a:r>
          <a:endParaRPr lang="en-US" sz="2800" b="1" kern="1200" dirty="0">
            <a:solidFill>
              <a:srgbClr val="FF0000"/>
            </a:solidFill>
          </a:endParaRPr>
        </a:p>
      </dsp:txBody>
      <dsp:txXfrm>
        <a:off x="42171" y="2225125"/>
        <a:ext cx="8145258" cy="779544"/>
      </dsp:txXfrm>
    </dsp:sp>
    <dsp:sp modelId="{9F1F802B-C5B9-4824-B3D6-36D373169BC2}">
      <dsp:nvSpPr>
        <dsp:cNvPr id="0" name=""/>
        <dsp:cNvSpPr/>
      </dsp:nvSpPr>
      <dsp:spPr>
        <a:xfrm>
          <a:off x="0" y="3029367"/>
          <a:ext cx="8229600" cy="746390"/>
        </a:xfrm>
        <a:prstGeom prst="roundRect">
          <a:avLst/>
        </a:prstGeom>
        <a:solidFill>
          <a:schemeClr val="accent3">
            <a:hueOff val="9375220"/>
            <a:satOff val="-14067"/>
            <a:lumOff val="-228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different types of </a:t>
          </a:r>
          <a:r>
            <a:rPr lang="en-US" sz="2800" b="1" kern="1200" dirty="0" smtClean="0">
              <a:solidFill>
                <a:srgbClr val="FF0000"/>
              </a:solidFill>
            </a:rPr>
            <a:t>Abortion </a:t>
          </a:r>
          <a:endParaRPr lang="en-US" sz="2800" b="1" kern="1200" dirty="0">
            <a:solidFill>
              <a:srgbClr val="FF0000"/>
            </a:solidFill>
          </a:endParaRPr>
        </a:p>
      </dsp:txBody>
      <dsp:txXfrm>
        <a:off x="36436" y="3065803"/>
        <a:ext cx="8156728" cy="673518"/>
      </dsp:txXfrm>
    </dsp:sp>
    <dsp:sp modelId="{5DCC6B7B-656B-4D85-BFC5-FB8966142C6E}">
      <dsp:nvSpPr>
        <dsp:cNvPr id="0" name=""/>
        <dsp:cNvSpPr/>
      </dsp:nvSpPr>
      <dsp:spPr>
        <a:xfrm>
          <a:off x="0" y="3778266"/>
          <a:ext cx="8229600" cy="74639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150000"/>
            </a:lnSpc>
            <a:spcBef>
              <a:spcPct val="0"/>
            </a:spcBef>
            <a:spcAft>
              <a:spcPct val="35000"/>
            </a:spcAft>
          </a:pPr>
          <a:r>
            <a:rPr lang="en-US" sz="2800" b="1" kern="1200" dirty="0" smtClean="0">
              <a:solidFill>
                <a:schemeClr val="tx1"/>
              </a:solidFill>
            </a:rPr>
            <a:t>complications of </a:t>
          </a:r>
          <a:r>
            <a:rPr lang="en-US" sz="2800" b="1" kern="1200" dirty="0" smtClean="0">
              <a:solidFill>
                <a:srgbClr val="FF0000"/>
              </a:solidFill>
            </a:rPr>
            <a:t>Abortion </a:t>
          </a:r>
          <a:endParaRPr lang="en-US" sz="2800" b="1" kern="1200" dirty="0">
            <a:solidFill>
              <a:srgbClr val="FF0000"/>
            </a:solidFill>
          </a:endParaRPr>
        </a:p>
      </dsp:txBody>
      <dsp:txXfrm>
        <a:off x="36436" y="3814702"/>
        <a:ext cx="8156728" cy="6735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021F9-C3FE-43E9-A710-7D146DA763A5}">
      <dsp:nvSpPr>
        <dsp:cNvPr id="0" name=""/>
        <dsp:cNvSpPr/>
      </dsp:nvSpPr>
      <dsp:spPr>
        <a:xfrm>
          <a:off x="0" y="740529"/>
          <a:ext cx="7848600" cy="3400425"/>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threePt" dir="t">
            <a:rot lat="0" lon="0" rev="7500000"/>
          </a:lightRig>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121920" tIns="121920" rIns="121920" bIns="121920" numCol="1" spcCol="1270" anchor="ctr" anchorCtr="0">
          <a:noAutofit/>
        </a:bodyPr>
        <a:lstStyle/>
        <a:p>
          <a:pPr lvl="0" algn="l" defTabSz="1422400" rtl="0">
            <a:lnSpc>
              <a:spcPct val="150000"/>
            </a:lnSpc>
            <a:spcBef>
              <a:spcPct val="0"/>
            </a:spcBef>
            <a:spcAft>
              <a:spcPct val="35000"/>
            </a:spcAft>
          </a:pPr>
          <a:r>
            <a:rPr lang="en-US" sz="3200" b="1" kern="1200" dirty="0" smtClean="0">
              <a:solidFill>
                <a:srgbClr val="FF0000"/>
              </a:solidFill>
            </a:rPr>
            <a:t>Abortion is premature expulsion of products of conception from womb, either spontaneous or induced </a:t>
          </a:r>
          <a:endParaRPr lang="en-US" sz="3200" b="1" kern="1200" dirty="0">
            <a:solidFill>
              <a:srgbClr val="FF0000"/>
            </a:solidFill>
            <a:effectLst>
              <a:outerShdw blurRad="38100" dist="38100" dir="2700000" algn="tl">
                <a:srgbClr val="000000">
                  <a:alpha val="43137"/>
                </a:srgbClr>
              </a:outerShdw>
            </a:effectLst>
          </a:endParaRPr>
        </a:p>
      </dsp:txBody>
      <dsp:txXfrm>
        <a:off x="165995" y="906524"/>
        <a:ext cx="7516610" cy="30684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4A29B1-40D5-4B0A-BB09-7F48A5922C1B}">
      <dsp:nvSpPr>
        <dsp:cNvPr id="0" name=""/>
        <dsp:cNvSpPr/>
      </dsp:nvSpPr>
      <dsp:spPr>
        <a:xfrm>
          <a:off x="0" y="0"/>
          <a:ext cx="7744967" cy="973836"/>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smtClean="0"/>
            <a:t>Abortion is classified into following two major groups</a:t>
          </a:r>
          <a:endParaRPr lang="en-US" sz="1800" kern="1200" dirty="0"/>
        </a:p>
      </dsp:txBody>
      <dsp:txXfrm>
        <a:off x="28523" y="28523"/>
        <a:ext cx="6580183" cy="916790"/>
      </dsp:txXfrm>
    </dsp:sp>
    <dsp:sp modelId="{F63E308F-D1D0-4545-9AFD-FC9A8FC5618A}">
      <dsp:nvSpPr>
        <dsp:cNvPr id="0" name=""/>
        <dsp:cNvSpPr/>
      </dsp:nvSpPr>
      <dsp:spPr>
        <a:xfrm>
          <a:off x="578358" y="1109091"/>
          <a:ext cx="7744967" cy="973836"/>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smtClean="0"/>
            <a:t>1. Natural (spontaneous)</a:t>
          </a:r>
          <a:endParaRPr lang="en-US" sz="1800" kern="1200"/>
        </a:p>
      </dsp:txBody>
      <dsp:txXfrm>
        <a:off x="606881" y="1137614"/>
        <a:ext cx="6476570" cy="916790"/>
      </dsp:txXfrm>
    </dsp:sp>
    <dsp:sp modelId="{C2A2881D-3F97-4E65-9AA9-54620AE02CBA}">
      <dsp:nvSpPr>
        <dsp:cNvPr id="0" name=""/>
        <dsp:cNvSpPr/>
      </dsp:nvSpPr>
      <dsp:spPr>
        <a:xfrm>
          <a:off x="1156716" y="2218182"/>
          <a:ext cx="7744967" cy="973836"/>
        </a:xfrm>
        <a:prstGeom prst="roundRect">
          <a:avLst>
            <a:gd name="adj" fmla="val 1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smtClean="0"/>
            <a:t>2. Artificial (Induced)</a:t>
          </a:r>
          <a:endParaRPr lang="en-US" sz="1800" kern="1200"/>
        </a:p>
      </dsp:txBody>
      <dsp:txXfrm>
        <a:off x="1185239" y="2246705"/>
        <a:ext cx="6476570" cy="916790"/>
      </dsp:txXfrm>
    </dsp:sp>
    <dsp:sp modelId="{0E97C30F-C779-4598-BFBA-F46F4E43B8CC}">
      <dsp:nvSpPr>
        <dsp:cNvPr id="0" name=""/>
        <dsp:cNvSpPr/>
      </dsp:nvSpPr>
      <dsp:spPr>
        <a:xfrm>
          <a:off x="1735073" y="3327273"/>
          <a:ext cx="7744967" cy="973836"/>
        </a:xfrm>
        <a:prstGeom prst="roundRect">
          <a:avLst>
            <a:gd name="adj" fmla="val 10000"/>
          </a:avLst>
        </a:prstGeom>
        <a:solidFill>
          <a:schemeClr val="accent5">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smtClean="0"/>
            <a:t>Induced abortion may be:</a:t>
          </a:r>
          <a:endParaRPr lang="en-US" sz="1800" kern="1200"/>
        </a:p>
        <a:p>
          <a:pPr marL="114300" lvl="1" indent="-114300" algn="l" defTabSz="622300">
            <a:lnSpc>
              <a:spcPct val="90000"/>
            </a:lnSpc>
            <a:spcBef>
              <a:spcPct val="0"/>
            </a:spcBef>
            <a:spcAft>
              <a:spcPct val="15000"/>
            </a:spcAft>
            <a:buChar char="••"/>
          </a:pPr>
          <a:r>
            <a:rPr lang="en-US" sz="1400" kern="1200" smtClean="0"/>
            <a:t>Justifiable abortion (therapeutic)</a:t>
          </a:r>
          <a:endParaRPr lang="en-US" sz="1400" kern="1200"/>
        </a:p>
        <a:p>
          <a:pPr marL="114300" lvl="1" indent="-114300" algn="l" defTabSz="622300">
            <a:lnSpc>
              <a:spcPct val="90000"/>
            </a:lnSpc>
            <a:spcBef>
              <a:spcPct val="0"/>
            </a:spcBef>
            <a:spcAft>
              <a:spcPct val="15000"/>
            </a:spcAft>
            <a:buChar char="••"/>
          </a:pPr>
          <a:r>
            <a:rPr lang="en-US" sz="1400" kern="1200" dirty="0" smtClean="0"/>
            <a:t>Criminal abortion</a:t>
          </a:r>
          <a:endParaRPr lang="en-US" sz="1400" kern="1200" dirty="0"/>
        </a:p>
      </dsp:txBody>
      <dsp:txXfrm>
        <a:off x="1763596" y="3355796"/>
        <a:ext cx="6476570" cy="916790"/>
      </dsp:txXfrm>
    </dsp:sp>
    <dsp:sp modelId="{75E6659B-72AA-4FB8-8446-87C1C334BEFB}">
      <dsp:nvSpPr>
        <dsp:cNvPr id="0" name=""/>
        <dsp:cNvSpPr/>
      </dsp:nvSpPr>
      <dsp:spPr>
        <a:xfrm>
          <a:off x="2313432" y="4436364"/>
          <a:ext cx="7744967" cy="973836"/>
        </a:xfrm>
        <a:prstGeom prst="roundRect">
          <a:avLst>
            <a:gd name="adj" fmla="val 10000"/>
          </a:avLst>
        </a:prstGeom>
        <a:solidFill>
          <a:schemeClr val="accent6">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1" kern="1200" dirty="0" smtClean="0"/>
            <a:t>Unsafe Abortion and  Fabricated Abortion</a:t>
          </a:r>
          <a:endParaRPr lang="en-US" sz="1800" kern="1200" dirty="0"/>
        </a:p>
      </dsp:txBody>
      <dsp:txXfrm>
        <a:off x="2341955" y="4464887"/>
        <a:ext cx="6476570" cy="916790"/>
      </dsp:txXfrm>
    </dsp:sp>
    <dsp:sp modelId="{2040C0BC-F3F0-4841-876A-F05DEE824359}">
      <dsp:nvSpPr>
        <dsp:cNvPr id="0" name=""/>
        <dsp:cNvSpPr/>
      </dsp:nvSpPr>
      <dsp:spPr>
        <a:xfrm>
          <a:off x="7111974" y="711441"/>
          <a:ext cx="632993" cy="632993"/>
        </a:xfrm>
        <a:prstGeom prst="downArrow">
          <a:avLst>
            <a:gd name="adj1" fmla="val 55000"/>
            <a:gd name="adj2" fmla="val 45000"/>
          </a:avLst>
        </a:prstGeom>
        <a:solidFill>
          <a:schemeClr val="accent2">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7254397" y="711441"/>
        <a:ext cx="348147" cy="476327"/>
      </dsp:txXfrm>
    </dsp:sp>
    <dsp:sp modelId="{1572123E-0836-49BA-A128-028E0A3AD00E}">
      <dsp:nvSpPr>
        <dsp:cNvPr id="0" name=""/>
        <dsp:cNvSpPr/>
      </dsp:nvSpPr>
      <dsp:spPr>
        <a:xfrm>
          <a:off x="7690332" y="1820532"/>
          <a:ext cx="632993" cy="632993"/>
        </a:xfrm>
        <a:prstGeom prst="downArrow">
          <a:avLst>
            <a:gd name="adj1" fmla="val 55000"/>
            <a:gd name="adj2" fmla="val 45000"/>
          </a:avLst>
        </a:prstGeom>
        <a:solidFill>
          <a:schemeClr val="accent3">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7832755" y="1820532"/>
        <a:ext cx="348147" cy="476327"/>
      </dsp:txXfrm>
    </dsp:sp>
    <dsp:sp modelId="{49F673B3-DC5B-466B-9AC3-57DD9D49D6C5}">
      <dsp:nvSpPr>
        <dsp:cNvPr id="0" name=""/>
        <dsp:cNvSpPr/>
      </dsp:nvSpPr>
      <dsp:spPr>
        <a:xfrm>
          <a:off x="8268690" y="2913392"/>
          <a:ext cx="632993" cy="632993"/>
        </a:xfrm>
        <a:prstGeom prst="downArrow">
          <a:avLst>
            <a:gd name="adj1" fmla="val 55000"/>
            <a:gd name="adj2" fmla="val 45000"/>
          </a:avLst>
        </a:prstGeom>
        <a:solidFill>
          <a:schemeClr val="accent4">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8411113" y="2913392"/>
        <a:ext cx="348147" cy="476327"/>
      </dsp:txXfrm>
    </dsp:sp>
    <dsp:sp modelId="{A98AC8F1-6124-4104-A848-E586A1FB9229}">
      <dsp:nvSpPr>
        <dsp:cNvPr id="0" name=""/>
        <dsp:cNvSpPr/>
      </dsp:nvSpPr>
      <dsp:spPr>
        <a:xfrm>
          <a:off x="8847048" y="4033304"/>
          <a:ext cx="632993" cy="632993"/>
        </a:xfrm>
        <a:prstGeom prst="downArrow">
          <a:avLst>
            <a:gd name="adj1" fmla="val 55000"/>
            <a:gd name="adj2" fmla="val 45000"/>
          </a:avLst>
        </a:prstGeom>
        <a:solidFill>
          <a:schemeClr val="accent5">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endParaRPr lang="en-US" sz="2800" kern="1200"/>
        </a:p>
      </dsp:txBody>
      <dsp:txXfrm>
        <a:off x="8989471" y="4033304"/>
        <a:ext cx="348147" cy="4763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901CA-EF56-4F42-80A9-B05A0062AB81}">
      <dsp:nvSpPr>
        <dsp:cNvPr id="0" name=""/>
        <dsp:cNvSpPr/>
      </dsp:nvSpPr>
      <dsp:spPr>
        <a:xfrm>
          <a:off x="0" y="0"/>
          <a:ext cx="6995160" cy="2434590"/>
        </a:xfrm>
        <a:prstGeom prst="roundRect">
          <a:avLst>
            <a:gd name="adj" fmla="val 1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smtClean="0"/>
            <a:t>Any abortion, which does not come under the rules of  the Medical Termination of pregnancy (MTp)  , is considered as criminal abortion.</a:t>
          </a:r>
          <a:endParaRPr lang="en-US" sz="2300" kern="1200"/>
        </a:p>
      </dsp:txBody>
      <dsp:txXfrm>
        <a:off x="71307" y="71307"/>
        <a:ext cx="4478820" cy="2291976"/>
      </dsp:txXfrm>
    </dsp:sp>
    <dsp:sp modelId="{5FD15E72-CA13-4EC4-A206-522BD26D6473}">
      <dsp:nvSpPr>
        <dsp:cNvPr id="0" name=""/>
        <dsp:cNvSpPr/>
      </dsp:nvSpPr>
      <dsp:spPr>
        <a:xfrm>
          <a:off x="1234439" y="2975610"/>
          <a:ext cx="6995160" cy="2434590"/>
        </a:xfrm>
        <a:prstGeom prst="roundRect">
          <a:avLst>
            <a:gd name="adj" fmla="val 1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en-US" sz="2300" kern="1200" dirty="0" smtClean="0"/>
            <a:t>Thus, in other words, it is an unlawful expulsion of  product of conception at any stage of gestation by any unqualified person or a qualified doctor and is punishable under the law.</a:t>
          </a:r>
          <a:endParaRPr lang="en-US" sz="2300" kern="1200" dirty="0"/>
        </a:p>
      </dsp:txBody>
      <dsp:txXfrm>
        <a:off x="1305746" y="3046917"/>
        <a:ext cx="4035622" cy="2291976"/>
      </dsp:txXfrm>
    </dsp:sp>
    <dsp:sp modelId="{BF147532-1510-4993-A7F8-F5E741C3A77D}">
      <dsp:nvSpPr>
        <dsp:cNvPr id="0" name=""/>
        <dsp:cNvSpPr/>
      </dsp:nvSpPr>
      <dsp:spPr>
        <a:xfrm>
          <a:off x="5412676" y="1913858"/>
          <a:ext cx="1582483" cy="1582483"/>
        </a:xfrm>
        <a:prstGeom prst="downArrow">
          <a:avLst>
            <a:gd name="adj1" fmla="val 55000"/>
            <a:gd name="adj2" fmla="val 45000"/>
          </a:avLst>
        </a:prstGeom>
        <a:solidFill>
          <a:schemeClr val="accent2">
            <a:tint val="40000"/>
            <a:alpha val="9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5768735" y="1913858"/>
        <a:ext cx="870365" cy="11908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17A27-1DF7-416B-8E6B-C62C4966CEF5}">
      <dsp:nvSpPr>
        <dsp:cNvPr id="0" name=""/>
        <dsp:cNvSpPr/>
      </dsp:nvSpPr>
      <dsp:spPr>
        <a:xfrm>
          <a:off x="0" y="0"/>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en-US" sz="4500" b="1" kern="1200" dirty="0" smtClean="0"/>
            <a:t>Unmarried girls</a:t>
          </a:r>
          <a:r>
            <a:rPr lang="en-US" sz="4500" kern="1200" dirty="0" smtClean="0"/>
            <a:t> </a:t>
          </a:r>
          <a:endParaRPr lang="en-US" sz="4500" kern="1200" dirty="0"/>
        </a:p>
      </dsp:txBody>
      <dsp:txXfrm>
        <a:off x="1346200" y="0"/>
        <a:ext cx="4749800" cy="1269999"/>
      </dsp:txXfrm>
    </dsp:sp>
    <dsp:sp modelId="{BD4F420E-CA01-46D1-B080-5456BF8AB51D}">
      <dsp:nvSpPr>
        <dsp:cNvPr id="0" name=""/>
        <dsp:cNvSpPr/>
      </dsp:nvSpPr>
      <dsp:spPr>
        <a:xfrm>
          <a:off x="126999" y="126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5B1FC7D-AFD5-4777-8970-C1C3DE5693E6}">
      <dsp:nvSpPr>
        <dsp:cNvPr id="0" name=""/>
        <dsp:cNvSpPr/>
      </dsp:nvSpPr>
      <dsp:spPr>
        <a:xfrm>
          <a:off x="0" y="1396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en-US" sz="4500" b="1" kern="1200" dirty="0" smtClean="0"/>
            <a:t>A poor family</a:t>
          </a:r>
          <a:r>
            <a:rPr lang="en-US" sz="4500" kern="1200" dirty="0" smtClean="0"/>
            <a:t> </a:t>
          </a:r>
          <a:endParaRPr lang="en-US" sz="4500" kern="1200" dirty="0"/>
        </a:p>
      </dsp:txBody>
      <dsp:txXfrm>
        <a:off x="1346200" y="1396999"/>
        <a:ext cx="4749800" cy="1269999"/>
      </dsp:txXfrm>
    </dsp:sp>
    <dsp:sp modelId="{4FFF8E87-77B8-4DD9-8C53-B3429245EB2B}">
      <dsp:nvSpPr>
        <dsp:cNvPr id="0" name=""/>
        <dsp:cNvSpPr/>
      </dsp:nvSpPr>
      <dsp:spPr>
        <a:xfrm>
          <a:off x="126999" y="1523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DC73F1-2A9E-41BD-B0BA-922E93198878}">
      <dsp:nvSpPr>
        <dsp:cNvPr id="0" name=""/>
        <dsp:cNvSpPr/>
      </dsp:nvSpPr>
      <dsp:spPr>
        <a:xfrm>
          <a:off x="0" y="2793999"/>
          <a:ext cx="6096000" cy="12699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l" defTabSz="2000250">
            <a:lnSpc>
              <a:spcPct val="90000"/>
            </a:lnSpc>
            <a:spcBef>
              <a:spcPct val="0"/>
            </a:spcBef>
            <a:spcAft>
              <a:spcPct val="35000"/>
            </a:spcAft>
          </a:pPr>
          <a:r>
            <a:rPr lang="en-US" sz="4500" b="1" kern="1200" dirty="0" smtClean="0"/>
            <a:t>Female </a:t>
          </a:r>
          <a:r>
            <a:rPr lang="en-US" sz="4500" b="1" kern="1200" dirty="0" smtClean="0"/>
            <a:t>infanticide</a:t>
          </a:r>
          <a:r>
            <a:rPr lang="en-US" sz="4500" kern="1200" dirty="0" smtClean="0"/>
            <a:t> </a:t>
          </a:r>
          <a:endParaRPr lang="en-US" sz="4500" kern="1200" dirty="0"/>
        </a:p>
      </dsp:txBody>
      <dsp:txXfrm>
        <a:off x="1346200" y="2793999"/>
        <a:ext cx="4749800" cy="1269999"/>
      </dsp:txXfrm>
    </dsp:sp>
    <dsp:sp modelId="{F0DD0108-B173-416C-864A-CC735003B2F8}">
      <dsp:nvSpPr>
        <dsp:cNvPr id="0" name=""/>
        <dsp:cNvSpPr/>
      </dsp:nvSpPr>
      <dsp:spPr>
        <a:xfrm>
          <a:off x="126999" y="2920999"/>
          <a:ext cx="1219200" cy="1015999"/>
        </a:xfrm>
        <a:prstGeom prst="roundRect">
          <a:avLst>
            <a:gd name="adj" fmla="val 1000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FF21D2-FFD1-4CC5-8AD7-58470A6A0A93}">
      <dsp:nvSpPr>
        <dsp:cNvPr id="0" name=""/>
        <dsp:cNvSpPr/>
      </dsp:nvSpPr>
      <dsp:spPr>
        <a:xfrm>
          <a:off x="0" y="31286"/>
          <a:ext cx="8229600"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en-US" sz="4400" kern="1200" dirty="0" smtClean="0"/>
            <a:t>Use of abortifacient drugs</a:t>
          </a:r>
          <a:endParaRPr lang="en-US" sz="4400" kern="1200" dirty="0"/>
        </a:p>
      </dsp:txBody>
      <dsp:txXfrm>
        <a:off x="1861389" y="31286"/>
        <a:ext cx="6368210" cy="2154694"/>
      </dsp:txXfrm>
    </dsp:sp>
    <dsp:sp modelId="{7D6824E9-67E7-433C-AA15-81F9A6B2A279}">
      <dsp:nvSpPr>
        <dsp:cNvPr id="0" name=""/>
        <dsp:cNvSpPr/>
      </dsp:nvSpPr>
      <dsp:spPr>
        <a:xfrm>
          <a:off x="215469" y="215469"/>
          <a:ext cx="1645920" cy="172375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1000" r="-11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BFEFFC-FFC2-4778-8798-4282C876E328}">
      <dsp:nvSpPr>
        <dsp:cNvPr id="0" name=""/>
        <dsp:cNvSpPr/>
      </dsp:nvSpPr>
      <dsp:spPr>
        <a:xfrm>
          <a:off x="0" y="2370163"/>
          <a:ext cx="8229600" cy="21546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930" tIns="201930" rIns="201930" bIns="201930" numCol="1" spcCol="1270" anchor="ctr" anchorCtr="0">
          <a:noAutofit/>
        </a:bodyPr>
        <a:lstStyle/>
        <a:p>
          <a:pPr lvl="0" algn="l" defTabSz="2355850">
            <a:lnSpc>
              <a:spcPct val="90000"/>
            </a:lnSpc>
            <a:spcBef>
              <a:spcPct val="0"/>
            </a:spcBef>
            <a:spcAft>
              <a:spcPct val="35000"/>
            </a:spcAft>
          </a:pPr>
          <a:r>
            <a:rPr lang="en-US" sz="5300" kern="1200" dirty="0" smtClean="0"/>
            <a:t>Application of mechanical violence .</a:t>
          </a:r>
          <a:endParaRPr lang="en-US" sz="5300" kern="1200" dirty="0"/>
        </a:p>
      </dsp:txBody>
      <dsp:txXfrm>
        <a:off x="1861389" y="2370163"/>
        <a:ext cx="6368210" cy="2154694"/>
      </dsp:txXfrm>
    </dsp:sp>
    <dsp:sp modelId="{FAE2B69D-1861-4DAF-AB77-A2BA792E9351}">
      <dsp:nvSpPr>
        <dsp:cNvPr id="0" name=""/>
        <dsp:cNvSpPr/>
      </dsp:nvSpPr>
      <dsp:spPr>
        <a:xfrm>
          <a:off x="215469" y="2585633"/>
          <a:ext cx="1645920" cy="1723755"/>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9000" r="-1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4#1">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2">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atin typeface="Arial" pitchFamily="34" charset="0"/>
                <a:cs typeface="Arial"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rtl="0">
              <a:defRPr sz="1200">
                <a:latin typeface="Arial" pitchFamily="34" charset="0"/>
                <a:cs typeface="Arial" pitchFamily="34" charset="0"/>
              </a:defRPr>
            </a:lvl1pPr>
          </a:lstStyle>
          <a:p>
            <a:pPr>
              <a:defRPr/>
            </a:pPr>
            <a:fld id="{0452445E-3673-45EC-813F-DD60627F0A95}" type="datetimeFigureOut">
              <a:rPr lang="en-US"/>
              <a:pPr>
                <a:defRPr/>
              </a:pPr>
              <a:t>9/30/2020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dirty="0">
                <a:latin typeface="Arial" pitchFamily="34" charset="0"/>
                <a:cs typeface="Arial" pitchFamily="34" charset="0"/>
              </a:defRPr>
            </a:lvl1pPr>
          </a:lstStyle>
          <a:p>
            <a:pPr>
              <a:defRPr/>
            </a:pPr>
            <a:r>
              <a:rPr lang="en-US"/>
              <a:t>Dr. Aly Samy ,PSMCHS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rtl="0">
              <a:defRPr sz="1200">
                <a:latin typeface="Arial" pitchFamily="34" charset="0"/>
                <a:cs typeface="Arial" pitchFamily="34" charset="0"/>
              </a:defRPr>
            </a:lvl1pPr>
          </a:lstStyle>
          <a:p>
            <a:pPr>
              <a:defRPr/>
            </a:pPr>
            <a:fld id="{69C32189-BADD-4F16-B00F-5A95807D2A56}" type="slidenum">
              <a:rPr lang="en-US"/>
              <a:pPr>
                <a:defRPr/>
              </a:pPr>
              <a:t>‹#›</a:t>
            </a:fld>
            <a:endParaRPr lang="en-US"/>
          </a:p>
        </p:txBody>
      </p:sp>
    </p:spTree>
    <p:extLst>
      <p:ext uri="{BB962C8B-B14F-4D97-AF65-F5344CB8AC3E}">
        <p14:creationId xmlns:p14="http://schemas.microsoft.com/office/powerpoint/2010/main" val="3166030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8B5E52B4-D6D7-4D71-BEC0-87FFD0B6413C}" type="datetimeFigureOut">
              <a:rPr lang="en-US"/>
              <a:pPr>
                <a:defRPr/>
              </a:pPr>
              <a:t>9/30/2020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dirty="0">
                <a:latin typeface="+mn-lt"/>
                <a:cs typeface="+mn-cs"/>
              </a:defRPr>
            </a:lvl1pPr>
          </a:lstStyle>
          <a:p>
            <a:pPr>
              <a:defRPr/>
            </a:pPr>
            <a:r>
              <a:rPr lang="en-US"/>
              <a:t>Dr. Aly Samy ,PSMCHS</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a:latin typeface="+mn-lt"/>
                <a:cs typeface="+mn-cs"/>
              </a:defRPr>
            </a:lvl1pPr>
          </a:lstStyle>
          <a:p>
            <a:pPr>
              <a:defRPr/>
            </a:pPr>
            <a:fld id="{FA4354F9-3A16-4CFD-B066-0EF531F11A97}" type="slidenum">
              <a:rPr lang="en-US"/>
              <a:pPr>
                <a:defRPr/>
              </a:pPr>
              <a:t>‹#›</a:t>
            </a:fld>
            <a:endParaRPr lang="en-US"/>
          </a:p>
        </p:txBody>
      </p:sp>
    </p:spTree>
    <p:extLst>
      <p:ext uri="{BB962C8B-B14F-4D97-AF65-F5344CB8AC3E}">
        <p14:creationId xmlns:p14="http://schemas.microsoft.com/office/powerpoint/2010/main" val="328914757"/>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ar-SA" altLang="en-US" smtClean="0"/>
          </a:p>
        </p:txBody>
      </p:sp>
      <p:sp>
        <p:nvSpPr>
          <p:cNvPr id="120836" name="Slide Number Placeholder 3"/>
          <p:cNvSpPr>
            <a:spLocks noGrp="1"/>
          </p:cNvSpPr>
          <p:nvPr>
            <p:ph type="sldNum" sz="quarter" idx="5"/>
          </p:nvPr>
        </p:nvSpPr>
        <p:spPr/>
        <p:txBody>
          <a:bodyPr/>
          <a:lstStyle/>
          <a:p>
            <a:pPr>
              <a:defRPr/>
            </a:pPr>
            <a:fld id="{9CB43426-7C52-4720-A8ED-838969708492}" type="slidenum">
              <a:rPr lang="en-US" smtClean="0"/>
              <a:pPr>
                <a:defRPr/>
              </a:pPr>
              <a:t>1</a:t>
            </a:fld>
            <a:endParaRPr lang="en-US" smtClean="0"/>
          </a:p>
        </p:txBody>
      </p:sp>
      <p:sp>
        <p:nvSpPr>
          <p:cNvPr id="5" name="Footer Placeholder 4"/>
          <p:cNvSpPr>
            <a:spLocks noGrp="1"/>
          </p:cNvSpPr>
          <p:nvPr>
            <p:ph type="ftr" sz="quarter" idx="4"/>
          </p:nvPr>
        </p:nvSpPr>
        <p:spPr/>
        <p:txBody>
          <a:bodyPr/>
          <a:lstStyle/>
          <a:p>
            <a:pPr>
              <a:defRPr/>
            </a:pPr>
            <a:r>
              <a:rPr lang="en-US"/>
              <a:t>Dr. Aly Samy ,PSMCHS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70D032-AA43-4437-86BB-24ED128F353F}" type="slidenum">
              <a:rPr lang="ar-SA" altLang="en-US"/>
              <a:pPr/>
              <a:t>11</a:t>
            </a:fld>
            <a:endParaRPr lang="en-US" alt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15E5B-B86F-4FB3-963A-DEDF12893DFE}" type="slidenum">
              <a:rPr lang="ar-SA" altLang="en-US"/>
              <a:pPr/>
              <a:t>12</a:t>
            </a:fld>
            <a:endParaRPr lang="en-US" alt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pPr>
              <a:defRPr/>
            </a:pPr>
            <a:fld id="{12B1C0AB-630C-4FF7-B111-C9BC8F00A0B2}"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r>
              <a:rPr lang="en-US" smtClean="0"/>
              <a:t>Dr. Aly Samy 2019</a:t>
            </a:r>
            <a:endParaRPr lang="en-US"/>
          </a:p>
        </p:txBody>
      </p:sp>
      <p:sp>
        <p:nvSpPr>
          <p:cNvPr id="6" name="Slide Number Placeholder 5"/>
          <p:cNvSpPr>
            <a:spLocks noGrp="1"/>
          </p:cNvSpPr>
          <p:nvPr>
            <p:ph type="sldNum" sz="quarter" idx="12"/>
          </p:nvPr>
        </p:nvSpPr>
        <p:spPr/>
        <p:txBody>
          <a:bodyPr/>
          <a:lstStyle/>
          <a:p>
            <a:pPr>
              <a:defRPr/>
            </a:pPr>
            <a:fld id="{F41A7A75-318B-48D1-A037-BDDFE2DCEE24}"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pPr>
              <a:defRPr/>
            </a:pPr>
            <a:fld id="{C9391070-9B47-4C6A-95E8-4AEA37F3074A}"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r>
              <a:rPr lang="en-US" smtClean="0"/>
              <a:t>Dr. Aly Samy 2019</a:t>
            </a:r>
            <a:endParaRPr lang="en-US"/>
          </a:p>
        </p:txBody>
      </p:sp>
      <p:sp>
        <p:nvSpPr>
          <p:cNvPr id="6" name="Slide Number Placeholder 5"/>
          <p:cNvSpPr>
            <a:spLocks noGrp="1"/>
          </p:cNvSpPr>
          <p:nvPr>
            <p:ph type="sldNum" sz="quarter" idx="12"/>
          </p:nvPr>
        </p:nvSpPr>
        <p:spPr/>
        <p:txBody>
          <a:bodyPr/>
          <a:lstStyle/>
          <a:p>
            <a:pPr>
              <a:defRPr/>
            </a:pPr>
            <a:fld id="{AB79902D-679D-42E3-AC2E-4C11DA8997F9}"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pPr>
              <a:defRPr/>
            </a:pPr>
            <a:fld id="{4143C1F8-35D2-495C-B950-1E50A0567B40}"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r>
              <a:rPr lang="en-US" smtClean="0"/>
              <a:t>Dr. Aly Samy 2019</a:t>
            </a:r>
            <a:endParaRPr lang="en-US"/>
          </a:p>
        </p:txBody>
      </p:sp>
      <p:sp>
        <p:nvSpPr>
          <p:cNvPr id="6" name="Slide Number Placeholder 5"/>
          <p:cNvSpPr>
            <a:spLocks noGrp="1"/>
          </p:cNvSpPr>
          <p:nvPr>
            <p:ph type="sldNum" sz="quarter" idx="12"/>
          </p:nvPr>
        </p:nvSpPr>
        <p:spPr/>
        <p:txBody>
          <a:bodyPr/>
          <a:lstStyle/>
          <a:p>
            <a:pPr>
              <a:defRPr/>
            </a:pPr>
            <a:fld id="{A4E7F221-4292-477B-A6D1-C1076A08C1B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pPr>
              <a:defRPr/>
            </a:pPr>
            <a:fld id="{ADF135DE-51A4-47B7-BB4F-6F78D2BC0B21}"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r>
              <a:rPr lang="en-US" smtClean="0"/>
              <a:t>Dr. Aly Samy 2019</a:t>
            </a:r>
            <a:endParaRPr lang="en-US"/>
          </a:p>
        </p:txBody>
      </p:sp>
      <p:sp>
        <p:nvSpPr>
          <p:cNvPr id="6" name="Slide Number Placeholder 5"/>
          <p:cNvSpPr>
            <a:spLocks noGrp="1"/>
          </p:cNvSpPr>
          <p:nvPr>
            <p:ph type="sldNum" sz="quarter" idx="12"/>
          </p:nvPr>
        </p:nvSpPr>
        <p:spPr/>
        <p:txBody>
          <a:bodyPr/>
          <a:lstStyle/>
          <a:p>
            <a:pPr>
              <a:defRPr/>
            </a:pPr>
            <a:fld id="{7DAB2E19-5266-484E-8B69-67408B68C5D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3F62CB25-8BAC-44CE-861D-DAF79DF2E00C}"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r>
              <a:rPr lang="en-US" smtClean="0"/>
              <a:t>Dr. Aly Samy 2019</a:t>
            </a:r>
            <a:endParaRPr lang="en-US"/>
          </a:p>
        </p:txBody>
      </p:sp>
      <p:sp>
        <p:nvSpPr>
          <p:cNvPr id="6" name="Slide Number Placeholder 5"/>
          <p:cNvSpPr>
            <a:spLocks noGrp="1"/>
          </p:cNvSpPr>
          <p:nvPr>
            <p:ph type="sldNum" sz="quarter" idx="12"/>
          </p:nvPr>
        </p:nvSpPr>
        <p:spPr/>
        <p:txBody>
          <a:bodyPr/>
          <a:lstStyle/>
          <a:p>
            <a:pPr>
              <a:defRPr/>
            </a:pPr>
            <a:fld id="{C95A3666-6166-4B77-BE19-B0C8D35C668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pPr>
              <a:defRPr/>
            </a:pPr>
            <a:fld id="{308A18F3-09CD-4F51-A789-BA52C71DA51B}" type="datetime1">
              <a:rPr lang="en-US" smtClean="0"/>
              <a:pPr>
                <a:defRPr/>
              </a:pPr>
              <a:t>9/30/2020</a:t>
            </a:fld>
            <a:endParaRPr lang="en-US"/>
          </a:p>
        </p:txBody>
      </p:sp>
      <p:sp>
        <p:nvSpPr>
          <p:cNvPr id="6" name="Footer Placeholder 5"/>
          <p:cNvSpPr>
            <a:spLocks noGrp="1"/>
          </p:cNvSpPr>
          <p:nvPr>
            <p:ph type="ftr" sz="quarter" idx="11"/>
          </p:nvPr>
        </p:nvSpPr>
        <p:spPr/>
        <p:txBody>
          <a:bodyPr/>
          <a:lstStyle/>
          <a:p>
            <a:pPr>
              <a:defRPr/>
            </a:pPr>
            <a:r>
              <a:rPr lang="en-US" smtClean="0"/>
              <a:t>Dr. Aly Samy 2019</a:t>
            </a:r>
            <a:endParaRPr lang="en-US"/>
          </a:p>
        </p:txBody>
      </p:sp>
      <p:sp>
        <p:nvSpPr>
          <p:cNvPr id="7" name="Slide Number Placeholder 6"/>
          <p:cNvSpPr>
            <a:spLocks noGrp="1"/>
          </p:cNvSpPr>
          <p:nvPr>
            <p:ph type="sldNum" sz="quarter" idx="12"/>
          </p:nvPr>
        </p:nvSpPr>
        <p:spPr/>
        <p:txBody>
          <a:bodyPr/>
          <a:lstStyle/>
          <a:p>
            <a:pPr>
              <a:defRPr/>
            </a:pPr>
            <a:fld id="{C8FB4767-3CFF-42CD-A67B-5B9800BFBE47}"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pPr>
              <a:defRPr/>
            </a:pPr>
            <a:fld id="{63338131-0E50-4EB6-892F-7AAD2A5A7A45}" type="datetime1">
              <a:rPr lang="en-US" smtClean="0"/>
              <a:pPr>
                <a:defRPr/>
              </a:pPr>
              <a:t>9/30/2020</a:t>
            </a:fld>
            <a:endParaRPr lang="en-US"/>
          </a:p>
        </p:txBody>
      </p:sp>
      <p:sp>
        <p:nvSpPr>
          <p:cNvPr id="8" name="Footer Placeholder 7"/>
          <p:cNvSpPr>
            <a:spLocks noGrp="1"/>
          </p:cNvSpPr>
          <p:nvPr>
            <p:ph type="ftr" sz="quarter" idx="11"/>
          </p:nvPr>
        </p:nvSpPr>
        <p:spPr/>
        <p:txBody>
          <a:bodyPr/>
          <a:lstStyle/>
          <a:p>
            <a:pPr>
              <a:defRPr/>
            </a:pPr>
            <a:r>
              <a:rPr lang="en-US" smtClean="0"/>
              <a:t>Dr. Aly Samy 2019</a:t>
            </a:r>
            <a:endParaRPr lang="en-US"/>
          </a:p>
        </p:txBody>
      </p:sp>
      <p:sp>
        <p:nvSpPr>
          <p:cNvPr id="9" name="Slide Number Placeholder 8"/>
          <p:cNvSpPr>
            <a:spLocks noGrp="1"/>
          </p:cNvSpPr>
          <p:nvPr>
            <p:ph type="sldNum" sz="quarter" idx="12"/>
          </p:nvPr>
        </p:nvSpPr>
        <p:spPr/>
        <p:txBody>
          <a:bodyPr/>
          <a:lstStyle/>
          <a:p>
            <a:pPr>
              <a:defRPr/>
            </a:pPr>
            <a:fld id="{EC87F251-58EE-4344-A4C4-0364E9EA0D8D}"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pPr>
              <a:defRPr/>
            </a:pPr>
            <a:fld id="{5400403C-BADB-46CA-8441-30E8EA3B7B51}"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r>
              <a:rPr lang="en-US" smtClean="0"/>
              <a:t>Dr. Aly Samy 2019</a:t>
            </a:r>
            <a:endParaRPr lang="en-US"/>
          </a:p>
        </p:txBody>
      </p:sp>
      <p:sp>
        <p:nvSpPr>
          <p:cNvPr id="5" name="Slide Number Placeholder 4"/>
          <p:cNvSpPr>
            <a:spLocks noGrp="1"/>
          </p:cNvSpPr>
          <p:nvPr>
            <p:ph type="sldNum" sz="quarter" idx="12"/>
          </p:nvPr>
        </p:nvSpPr>
        <p:spPr/>
        <p:txBody>
          <a:bodyPr/>
          <a:lstStyle/>
          <a:p>
            <a:pPr>
              <a:defRPr/>
            </a:pPr>
            <a:fld id="{FD84A3E2-E55F-4C14-BEC3-C31E7CB960C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6DC14C7-3299-4DD7-B00A-574A6817B83B}" type="datetime1">
              <a:rPr lang="en-US" smtClean="0"/>
              <a:pPr>
                <a:defRPr/>
              </a:pPr>
              <a:t>9/30/2020</a:t>
            </a:fld>
            <a:endParaRPr lang="en-US"/>
          </a:p>
        </p:txBody>
      </p:sp>
      <p:sp>
        <p:nvSpPr>
          <p:cNvPr id="3" name="Footer Placeholder 2"/>
          <p:cNvSpPr>
            <a:spLocks noGrp="1"/>
          </p:cNvSpPr>
          <p:nvPr>
            <p:ph type="ftr" sz="quarter" idx="11"/>
          </p:nvPr>
        </p:nvSpPr>
        <p:spPr/>
        <p:txBody>
          <a:bodyPr/>
          <a:lstStyle/>
          <a:p>
            <a:pPr>
              <a:defRPr/>
            </a:pPr>
            <a:r>
              <a:rPr lang="en-US" smtClean="0"/>
              <a:t>Dr. Aly Samy 2019</a:t>
            </a:r>
            <a:endParaRPr lang="en-US"/>
          </a:p>
        </p:txBody>
      </p:sp>
      <p:sp>
        <p:nvSpPr>
          <p:cNvPr id="4" name="Slide Number Placeholder 3"/>
          <p:cNvSpPr>
            <a:spLocks noGrp="1"/>
          </p:cNvSpPr>
          <p:nvPr>
            <p:ph type="sldNum" sz="quarter" idx="12"/>
          </p:nvPr>
        </p:nvSpPr>
        <p:spPr/>
        <p:txBody>
          <a:bodyPr/>
          <a:lstStyle/>
          <a:p>
            <a:pPr>
              <a:defRPr/>
            </a:pPr>
            <a:fld id="{47BB2BF5-4A54-421D-A0CF-FA92FCC9BB56}"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8A1D1DD-9FA2-49DA-A25D-1E15FCFF17EE}" type="datetime1">
              <a:rPr lang="en-US" smtClean="0"/>
              <a:pPr>
                <a:defRPr/>
              </a:pPr>
              <a:t>9/30/2020</a:t>
            </a:fld>
            <a:endParaRPr lang="en-US"/>
          </a:p>
        </p:txBody>
      </p:sp>
      <p:sp>
        <p:nvSpPr>
          <p:cNvPr id="6" name="Footer Placeholder 5"/>
          <p:cNvSpPr>
            <a:spLocks noGrp="1"/>
          </p:cNvSpPr>
          <p:nvPr>
            <p:ph type="ftr" sz="quarter" idx="11"/>
          </p:nvPr>
        </p:nvSpPr>
        <p:spPr/>
        <p:txBody>
          <a:bodyPr/>
          <a:lstStyle/>
          <a:p>
            <a:pPr>
              <a:defRPr/>
            </a:pPr>
            <a:r>
              <a:rPr lang="en-US" smtClean="0"/>
              <a:t>Dr. Aly Samy 2019</a:t>
            </a:r>
            <a:endParaRPr lang="en-US"/>
          </a:p>
        </p:txBody>
      </p:sp>
      <p:sp>
        <p:nvSpPr>
          <p:cNvPr id="7" name="Slide Number Placeholder 6"/>
          <p:cNvSpPr>
            <a:spLocks noGrp="1"/>
          </p:cNvSpPr>
          <p:nvPr>
            <p:ph type="sldNum" sz="quarter" idx="12"/>
          </p:nvPr>
        </p:nvSpPr>
        <p:spPr/>
        <p:txBody>
          <a:bodyPr/>
          <a:lstStyle/>
          <a:p>
            <a:pPr>
              <a:defRPr/>
            </a:pPr>
            <a:fld id="{561880ED-A587-4B6B-B8B9-A0CEF680F379}"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781F1974-F311-4044-A830-B9AB7B193AF3}" type="datetime1">
              <a:rPr lang="en-US" smtClean="0"/>
              <a:pPr>
                <a:defRPr/>
              </a:pPr>
              <a:t>9/30/2020</a:t>
            </a:fld>
            <a:endParaRPr lang="en-US"/>
          </a:p>
        </p:txBody>
      </p:sp>
      <p:sp>
        <p:nvSpPr>
          <p:cNvPr id="6" name="Footer Placeholder 5"/>
          <p:cNvSpPr>
            <a:spLocks noGrp="1"/>
          </p:cNvSpPr>
          <p:nvPr>
            <p:ph type="ftr" sz="quarter" idx="11"/>
          </p:nvPr>
        </p:nvSpPr>
        <p:spPr/>
        <p:txBody>
          <a:bodyPr/>
          <a:lstStyle/>
          <a:p>
            <a:pPr>
              <a:defRPr/>
            </a:pPr>
            <a:r>
              <a:rPr lang="en-US" smtClean="0"/>
              <a:t>Dr. Aly Samy 2019</a:t>
            </a:r>
            <a:endParaRPr lang="en-US"/>
          </a:p>
        </p:txBody>
      </p:sp>
      <p:sp>
        <p:nvSpPr>
          <p:cNvPr id="7" name="Slide Number Placeholder 6"/>
          <p:cNvSpPr>
            <a:spLocks noGrp="1"/>
          </p:cNvSpPr>
          <p:nvPr>
            <p:ph type="sldNum" sz="quarter" idx="12"/>
          </p:nvPr>
        </p:nvSpPr>
        <p:spPr/>
        <p:txBody>
          <a:bodyPr/>
          <a:lstStyle/>
          <a:p>
            <a:pPr>
              <a:defRPr/>
            </a:pPr>
            <a:fld id="{C738D4BC-BCE5-42D3-BF84-DF7F0DD3B613}"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a:defRPr/>
            </a:pPr>
            <a:fld id="{4AB784DE-5167-4876-8B8A-50A8B6D7420A}" type="datetime1">
              <a:rPr lang="en-US" smtClean="0"/>
              <a:pPr>
                <a:defRPr/>
              </a:pPr>
              <a:t>9/30/2020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a:defRPr/>
            </a:pPr>
            <a:r>
              <a:rPr lang="en-US" smtClean="0"/>
              <a:t>Dr. Aly Samy 2019</a:t>
            </a:r>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a:defRPr/>
            </a:pPr>
            <a:fld id="{9437771C-DBA4-42C2-85BD-1801234DFF2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914400" y="2057400"/>
            <a:ext cx="7010400" cy="100271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spAutoFit/>
          </a:bodyPr>
          <a:lstStyle/>
          <a:p>
            <a:pPr algn="ctr" rtl="0">
              <a:lnSpc>
                <a:spcPct val="150000"/>
              </a:lnSpc>
              <a:defRPr/>
            </a:pPr>
            <a:endParaRPr lang="en-US" sz="4400" b="1" dirty="0">
              <a:solidFill>
                <a:schemeClr val="bg1"/>
              </a:solidFill>
              <a:latin typeface="Arial Black" pitchFamily="34" charset="0"/>
            </a:endParaRPr>
          </a:p>
        </p:txBody>
      </p:sp>
      <p:sp>
        <p:nvSpPr>
          <p:cNvPr id="20483" name="TextBox 2"/>
          <p:cNvSpPr txBox="1">
            <a:spLocks noChangeArrowheads="1"/>
          </p:cNvSpPr>
          <p:nvPr/>
        </p:nvSpPr>
        <p:spPr bwMode="auto">
          <a:xfrm flipH="1">
            <a:off x="914400" y="3352800"/>
            <a:ext cx="7467600" cy="588879"/>
          </a:xfrm>
          <a:prstGeom prst="rect">
            <a:avLst/>
          </a:prstGeom>
          <a:noFill/>
          <a:ln>
            <a:noFill/>
            <a:headEnd/>
            <a:tailEnd/>
          </a:ln>
        </p:spPr>
        <p:style>
          <a:lnRef idx="3">
            <a:schemeClr val="lt1"/>
          </a:lnRef>
          <a:fillRef idx="1">
            <a:schemeClr val="dk1"/>
          </a:fillRef>
          <a:effectRef idx="1">
            <a:schemeClr val="dk1"/>
          </a:effectRef>
          <a:fontRef idx="minor">
            <a:schemeClr val="lt1"/>
          </a:fontRef>
        </p:style>
        <p:txBody>
          <a:bodyPr>
            <a:spAutoFit/>
          </a:bodyPr>
          <a:lstStyle/>
          <a:p>
            <a:pPr algn="ctr" rtl="0">
              <a:lnSpc>
                <a:spcPct val="150000"/>
              </a:lnSpc>
              <a:defRPr/>
            </a:pPr>
            <a:r>
              <a:rPr lang="en-US" sz="2400" dirty="0">
                <a:solidFill>
                  <a:schemeClr val="tx1"/>
                </a:solidFill>
                <a:latin typeface="Arial Black" pitchFamily="34" charset="0"/>
              </a:rPr>
              <a:t> </a:t>
            </a:r>
            <a:r>
              <a:rPr lang="ar-SA" sz="2400" dirty="0" smtClean="0">
                <a:solidFill>
                  <a:schemeClr val="tx1"/>
                </a:solidFill>
                <a:latin typeface="Arial Black" pitchFamily="34" charset="0"/>
              </a:rPr>
              <a:t>جامعه المعرفة</a:t>
            </a:r>
            <a:endParaRPr lang="en-US" sz="2400" dirty="0">
              <a:solidFill>
                <a:schemeClr val="tx1"/>
              </a:solidFill>
              <a:latin typeface="Arial Black" pitchFamily="34" charset="0"/>
            </a:endParaRPr>
          </a:p>
        </p:txBody>
      </p:sp>
      <p:sp>
        <p:nvSpPr>
          <p:cNvPr id="2" name="Date Placeholder 1"/>
          <p:cNvSpPr>
            <a:spLocks noGrp="1"/>
          </p:cNvSpPr>
          <p:nvPr>
            <p:ph type="dt" sz="half" idx="10"/>
          </p:nvPr>
        </p:nvSpPr>
        <p:spPr/>
        <p:txBody>
          <a:bodyPr/>
          <a:lstStyle/>
          <a:p>
            <a:pPr>
              <a:defRPr/>
            </a:pPr>
            <a:fld id="{52207697-8A5A-4D14-9AAF-C475930408FD}"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endParaRPr lang="en-US" dirty="0"/>
          </a:p>
        </p:txBody>
      </p:sp>
      <p:sp>
        <p:nvSpPr>
          <p:cNvPr id="20488" name="Slide Number Placeholder 5"/>
          <p:cNvSpPr>
            <a:spLocks noGrp="1"/>
          </p:cNvSpPr>
          <p:nvPr>
            <p:ph type="sldNum" sz="quarter" idx="12"/>
          </p:nvPr>
        </p:nvSpPr>
        <p:spPr bwMode="auto">
          <a:ln>
            <a:miter lim="800000"/>
            <a:headEnd/>
            <a:tailEnd/>
          </a:ln>
        </p:spPr>
        <p:txBody>
          <a:bodyPr wrap="square" numCol="1" anchorCtr="0" compatLnSpc="1">
            <a:prstTxWarp prst="textNoShape">
              <a:avLst/>
            </a:prstTxWarp>
          </a:bodyPr>
          <a:lstStyle/>
          <a:p>
            <a:pPr>
              <a:defRPr/>
            </a:pPr>
            <a:fld id="{59D1C0D1-2405-4909-8142-73AC2334BDFE}" type="slidenum">
              <a:rPr lang="en-US" smtClean="0"/>
              <a:pPr>
                <a:defRPr/>
              </a:pPr>
              <a:t>1</a:t>
            </a:fld>
            <a:endParaRPr lang="en-US" smtClean="0"/>
          </a:p>
        </p:txBody>
      </p:sp>
      <p:sp>
        <p:nvSpPr>
          <p:cNvPr id="16385" name="WordArt 1"/>
          <p:cNvSpPr>
            <a:spLocks noChangeArrowheads="1" noChangeShapeType="1" noTextEdit="1"/>
          </p:cNvSpPr>
          <p:nvPr/>
        </p:nvSpPr>
        <p:spPr bwMode="auto">
          <a:xfrm>
            <a:off x="1524000" y="609600"/>
            <a:ext cx="6324600" cy="1143000"/>
          </a:xfrm>
          <a:prstGeom prst="rect">
            <a:avLst/>
          </a:prstGeom>
        </p:spPr>
        <p:style>
          <a:lnRef idx="0">
            <a:schemeClr val="accent2"/>
          </a:lnRef>
          <a:fillRef idx="3">
            <a:schemeClr val="accent2"/>
          </a:fillRef>
          <a:effectRef idx="3">
            <a:schemeClr val="accent2"/>
          </a:effectRef>
          <a:fontRef idx="minor">
            <a:schemeClr val="lt1"/>
          </a:fontRef>
        </p:style>
        <p:txBody>
          <a:bodyPr wrap="none" fromWordArt="1">
            <a:prstTxWarp prst="textPlain">
              <a:avLst>
                <a:gd name="adj" fmla="val 50000"/>
              </a:avLst>
            </a:prstTxWarp>
          </a:bodyPr>
          <a:lstStyle/>
          <a:p>
            <a:r>
              <a:rPr lang="en-US" sz="3600" b="1" dirty="0"/>
              <a:t>Abortion</a:t>
            </a:r>
            <a:endParaRPr lang="en-US" sz="3600" dirty="0"/>
          </a:p>
        </p:txBody>
      </p:sp>
      <p:sp>
        <p:nvSpPr>
          <p:cNvPr id="8" name="Rectangle 7"/>
          <p:cNvSpPr/>
          <p:nvPr/>
        </p:nvSpPr>
        <p:spPr>
          <a:xfrm>
            <a:off x="1676400" y="2057400"/>
            <a:ext cx="5942652" cy="923330"/>
          </a:xfrm>
          <a:prstGeom prst="rect">
            <a:avLst/>
          </a:prstGeom>
          <a:noFill/>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Medicolegal</a:t>
            </a:r>
            <a:r>
              <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view</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457200" y="1066800"/>
            <a:ext cx="8229600" cy="5791200"/>
          </a:xfrm>
        </p:spPr>
        <p:style>
          <a:lnRef idx="1">
            <a:schemeClr val="accent3"/>
          </a:lnRef>
          <a:fillRef idx="2">
            <a:schemeClr val="accent3"/>
          </a:fillRef>
          <a:effectRef idx="1">
            <a:schemeClr val="accent3"/>
          </a:effectRef>
          <a:fontRef idx="minor">
            <a:schemeClr val="dk1"/>
          </a:fontRef>
        </p:style>
        <p:txBody>
          <a:bodyPr/>
          <a:lstStyle/>
          <a:p>
            <a:pPr algn="l"/>
            <a:r>
              <a:rPr lang="en-US" sz="1800" b="1" dirty="0" err="1"/>
              <a:t>Ecbolics</a:t>
            </a:r>
            <a:r>
              <a:rPr lang="en-US" sz="1800" dirty="0"/>
              <a:t>: These drugs initiate uterine </a:t>
            </a:r>
            <a:r>
              <a:rPr lang="en-US" sz="1800" b="1" dirty="0"/>
              <a:t>contraction and </a:t>
            </a:r>
            <a:r>
              <a:rPr lang="en-US" sz="1800" dirty="0"/>
              <a:t>causes abortion. Examples are;</a:t>
            </a:r>
          </a:p>
          <a:p>
            <a:pPr lvl="0" algn="l"/>
            <a:r>
              <a:rPr lang="en-US" sz="2000" b="1" dirty="0">
                <a:solidFill>
                  <a:schemeClr val="bg2">
                    <a:lumMod val="25000"/>
                  </a:schemeClr>
                </a:solidFill>
              </a:rPr>
              <a:t>Ergot </a:t>
            </a:r>
            <a:r>
              <a:rPr lang="en-US" sz="2000" b="1" dirty="0" smtClean="0">
                <a:solidFill>
                  <a:schemeClr val="bg2">
                    <a:lumMod val="25000"/>
                  </a:schemeClr>
                </a:solidFill>
              </a:rPr>
              <a:t>preparations Synthetic estrogen and Quinine</a:t>
            </a:r>
            <a:endParaRPr lang="en-US" sz="2000" b="1" dirty="0">
              <a:solidFill>
                <a:schemeClr val="bg2">
                  <a:lumMod val="25000"/>
                </a:schemeClr>
              </a:solidFill>
            </a:endParaRPr>
          </a:p>
          <a:p>
            <a:pPr algn="l"/>
            <a:r>
              <a:rPr lang="en-US" sz="1800" dirty="0"/>
              <a:t>2. </a:t>
            </a:r>
            <a:r>
              <a:rPr lang="en-US" sz="1800" b="1" dirty="0" err="1"/>
              <a:t>Emmenagogues</a:t>
            </a:r>
            <a:r>
              <a:rPr lang="en-US" sz="1800" dirty="0"/>
              <a:t>: These drugs promote </a:t>
            </a:r>
            <a:r>
              <a:rPr lang="en-US" sz="1800" b="1" dirty="0"/>
              <a:t>uterine congestion </a:t>
            </a:r>
            <a:r>
              <a:rPr lang="en-US" sz="1800" dirty="0"/>
              <a:t>and induce bleeding </a:t>
            </a:r>
          </a:p>
          <a:p>
            <a:pPr algn="l"/>
            <a:r>
              <a:rPr lang="en-US" sz="1800" dirty="0"/>
              <a:t>thus expelling product of conception. Examples are:</a:t>
            </a:r>
          </a:p>
          <a:p>
            <a:pPr lvl="0" algn="l">
              <a:buFont typeface="Wingdings" panose="05000000000000000000" pitchFamily="2" charset="2"/>
              <a:buChar char="v"/>
            </a:pPr>
            <a:r>
              <a:rPr lang="en-US" sz="2000" b="1" dirty="0" smtClean="0">
                <a:solidFill>
                  <a:schemeClr val="bg2">
                    <a:lumMod val="25000"/>
                  </a:schemeClr>
                </a:solidFill>
              </a:rPr>
              <a:t>Borax  * Oil </a:t>
            </a:r>
            <a:r>
              <a:rPr lang="en-US" sz="2000" b="1" dirty="0">
                <a:solidFill>
                  <a:schemeClr val="bg2">
                    <a:lumMod val="25000"/>
                  </a:schemeClr>
                </a:solidFill>
              </a:rPr>
              <a:t>of </a:t>
            </a:r>
            <a:r>
              <a:rPr lang="en-US" sz="2000" b="1" dirty="0" err="1">
                <a:solidFill>
                  <a:schemeClr val="bg2">
                    <a:lumMod val="25000"/>
                  </a:schemeClr>
                </a:solidFill>
              </a:rPr>
              <a:t>savin</a:t>
            </a:r>
            <a:endParaRPr lang="en-US" sz="2000" b="1" dirty="0">
              <a:solidFill>
                <a:schemeClr val="bg2">
                  <a:lumMod val="25000"/>
                </a:schemeClr>
              </a:solidFill>
            </a:endParaRPr>
          </a:p>
          <a:p>
            <a:pPr algn="l"/>
            <a:r>
              <a:rPr lang="en-US" sz="1800" dirty="0"/>
              <a:t>3</a:t>
            </a:r>
            <a:r>
              <a:rPr lang="en-US" sz="1800" b="1" dirty="0"/>
              <a:t>. Irritants</a:t>
            </a:r>
            <a:r>
              <a:rPr lang="en-US" sz="1800" dirty="0"/>
              <a:t>: These are of following types</a:t>
            </a:r>
          </a:p>
          <a:p>
            <a:pPr lvl="0" algn="l"/>
            <a:r>
              <a:rPr lang="en-US" sz="1800" b="1" dirty="0">
                <a:solidFill>
                  <a:srgbClr val="FF0000"/>
                </a:solidFill>
              </a:rPr>
              <a:t>Genitourinary tract irritants </a:t>
            </a:r>
            <a:r>
              <a:rPr lang="en-US" sz="1800" dirty="0"/>
              <a:t>- these agents produce inflammation of genitourinary tract and reflexly irritate the uterus and induce uterine contraction example </a:t>
            </a:r>
            <a:r>
              <a:rPr lang="en-US" sz="1800" b="1" dirty="0"/>
              <a:t>Cantharides, turpentine oil</a:t>
            </a:r>
            <a:r>
              <a:rPr lang="en-US" sz="1800" dirty="0"/>
              <a:t>.</a:t>
            </a:r>
          </a:p>
          <a:p>
            <a:pPr lvl="0" algn="l"/>
            <a:r>
              <a:rPr lang="en-US" sz="1800" b="1" dirty="0">
                <a:solidFill>
                  <a:srgbClr val="FF0000"/>
                </a:solidFill>
              </a:rPr>
              <a:t>Gastrointestinal tract irritants   </a:t>
            </a:r>
            <a:r>
              <a:rPr lang="en-US" sz="1800" dirty="0"/>
              <a:t>these agents cause reflex contraction of uterine muscles - example</a:t>
            </a:r>
            <a:r>
              <a:rPr lang="en-US" sz="1800" b="1" dirty="0"/>
              <a:t>; croton oil etc.</a:t>
            </a:r>
            <a:endParaRPr lang="en-US" sz="1800" dirty="0"/>
          </a:p>
          <a:p>
            <a:pPr lvl="0" algn="l"/>
            <a:r>
              <a:rPr lang="en-US" sz="1800" b="1" dirty="0">
                <a:solidFill>
                  <a:srgbClr val="FF0000"/>
                </a:solidFill>
              </a:rPr>
              <a:t>Systemic poisons </a:t>
            </a:r>
            <a:r>
              <a:rPr lang="en-US" sz="1800" dirty="0"/>
              <a:t>- For example: </a:t>
            </a:r>
            <a:r>
              <a:rPr lang="en-US" sz="1800" b="1" dirty="0"/>
              <a:t>arsenic, </a:t>
            </a:r>
            <a:r>
              <a:rPr lang="en-US" sz="1800" b="1" dirty="0" smtClean="0"/>
              <a:t>mercury</a:t>
            </a:r>
            <a:r>
              <a:rPr lang="en-US" sz="1800" dirty="0" smtClean="0"/>
              <a:t> </a:t>
            </a:r>
            <a:r>
              <a:rPr lang="en-US" sz="1800" dirty="0"/>
              <a:t>etc.</a:t>
            </a:r>
          </a:p>
          <a:p>
            <a:pPr lvl="0" algn="l"/>
            <a:r>
              <a:rPr lang="en-US" sz="1800" dirty="0"/>
              <a:t>Abortion pills etc.</a:t>
            </a:r>
          </a:p>
        </p:txBody>
      </p:sp>
      <p:sp>
        <p:nvSpPr>
          <p:cNvPr id="3" name="Date Placeholder 2"/>
          <p:cNvSpPr>
            <a:spLocks noGrp="1"/>
          </p:cNvSpPr>
          <p:nvPr>
            <p:ph type="dt" sz="half" idx="10"/>
          </p:nvPr>
        </p:nvSpPr>
        <p:spPr/>
        <p:txBody>
          <a:bodyPr/>
          <a:lstStyle/>
          <a:p>
            <a:pPr>
              <a:defRPr/>
            </a:pPr>
            <a:fld id="{F225ACAB-436D-4A43-A565-5C8D6856389B}"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r>
              <a:rPr lang="en-US" dirty="0" smtClean="0"/>
              <a:t>.</a:t>
            </a:r>
            <a:endParaRPr lang="en-US" dirty="0"/>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10</a:t>
            </a:fld>
            <a:endParaRPr lang="en-US"/>
          </a:p>
        </p:txBody>
      </p:sp>
      <p:grpSp>
        <p:nvGrpSpPr>
          <p:cNvPr id="6" name="Group 5"/>
          <p:cNvGrpSpPr/>
          <p:nvPr/>
        </p:nvGrpSpPr>
        <p:grpSpPr>
          <a:xfrm>
            <a:off x="457200" y="381000"/>
            <a:ext cx="8305800" cy="685800"/>
            <a:chOff x="-76200" y="0"/>
            <a:chExt cx="8305800" cy="2154694"/>
          </a:xfrm>
        </p:grpSpPr>
        <p:sp>
          <p:nvSpPr>
            <p:cNvPr id="7" name="Rounded Rectangle 6"/>
            <p:cNvSpPr/>
            <p:nvPr/>
          </p:nvSpPr>
          <p:spPr>
            <a:xfrm>
              <a:off x="0" y="0"/>
              <a:ext cx="8229600" cy="2154694"/>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ounded Rectangle 4"/>
            <p:cNvSpPr/>
            <p:nvPr/>
          </p:nvSpPr>
          <p:spPr>
            <a:xfrm>
              <a:off x="-76200" y="0"/>
              <a:ext cx="8305799" cy="21546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7640" tIns="167640" rIns="167640" bIns="167640" numCol="1" spcCol="1270" anchor="ctr" anchorCtr="0">
              <a:noAutofit/>
            </a:bodyPr>
            <a:lstStyle/>
            <a:p>
              <a:pPr lvl="0" algn="l" defTabSz="1955800">
                <a:lnSpc>
                  <a:spcPct val="90000"/>
                </a:lnSpc>
                <a:spcBef>
                  <a:spcPct val="0"/>
                </a:spcBef>
                <a:spcAft>
                  <a:spcPct val="35000"/>
                </a:spcAft>
              </a:pPr>
              <a:r>
                <a:rPr lang="en-US" sz="4400" kern="1200" dirty="0" smtClean="0"/>
                <a:t>I. </a:t>
              </a:r>
              <a:r>
                <a:rPr lang="en-US" sz="4400" b="1" kern="1200" dirty="0" smtClean="0"/>
                <a:t>Use of abortifacient drugs</a:t>
              </a:r>
              <a:endParaRPr lang="en-US" sz="4400" b="1" kern="1200" dirty="0"/>
            </a:p>
          </p:txBody>
        </p:sp>
      </p:grpSp>
    </p:spTree>
    <p:extLst>
      <p:ext uri="{BB962C8B-B14F-4D97-AF65-F5344CB8AC3E}">
        <p14:creationId xmlns:p14="http://schemas.microsoft.com/office/powerpoint/2010/main" val="281872056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2949" name="Picture 5" descr="abor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85800"/>
            <a:ext cx="7924800" cy="56388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p>
            <a:pPr>
              <a:defRPr/>
            </a:pPr>
            <a:fld id="{5C180B34-05CF-42A9-9570-E8AECADD3990}" type="datetime1">
              <a:rPr lang="en-US" smtClean="0"/>
              <a:pPr>
                <a:defRPr/>
              </a:pPr>
              <a:t>9/30/2020</a:t>
            </a:fld>
            <a:endParaRPr lang="en-US"/>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7BB2BF5-4A54-421D-A0CF-FA92FCC9BB56}" type="slidenum">
              <a:rPr lang="en-US" smtClean="0"/>
              <a:pPr>
                <a:defRPr/>
              </a:pPr>
              <a:t>11</a:t>
            </a:fld>
            <a:endParaRPr lang="en-US"/>
          </a:p>
        </p:txBody>
      </p:sp>
    </p:spTree>
    <p:extLst>
      <p:ext uri="{BB962C8B-B14F-4D97-AF65-F5344CB8AC3E}">
        <p14:creationId xmlns:p14="http://schemas.microsoft.com/office/powerpoint/2010/main" val="3406268674"/>
      </p:ext>
    </p:extLst>
  </p:cSld>
  <p:clrMapOvr>
    <a:masterClrMapping/>
  </p:clrMapOvr>
  <p:transition>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Rot="1" noChangeArrowheads="1"/>
          </p:cNvSpPr>
          <p:nvPr>
            <p:ph type="title" idx="4294967295"/>
          </p:nvPr>
        </p:nvSpPr>
        <p:spPr>
          <a:xfrm>
            <a:off x="758825" y="244475"/>
            <a:ext cx="8385175" cy="1431925"/>
          </a:xfrm>
        </p:spPr>
        <p:txBody>
          <a:bodyPr/>
          <a:lstStyle/>
          <a:p>
            <a:r>
              <a:rPr lang="en-US" altLang="en-US"/>
              <a:t>B) Criminal (unlawful) abortion </a:t>
            </a:r>
          </a:p>
        </p:txBody>
      </p:sp>
      <p:pic>
        <p:nvPicPr>
          <p:cNvPr id="69637" name="Picture 5" descr="abor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752600"/>
            <a:ext cx="8763000" cy="46482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p>
            <a:pPr>
              <a:defRPr/>
            </a:pPr>
            <a:fld id="{9AE6DE49-0309-4F49-81B1-1EB13F6F0495}" type="datetime1">
              <a:rPr lang="en-US" smtClean="0"/>
              <a:pPr>
                <a:defRPr/>
              </a:pPr>
              <a:t>9/30/2020</a:t>
            </a:fld>
            <a:endParaRPr lang="en-US"/>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47BB2BF5-4A54-421D-A0CF-FA92FCC9BB56}" type="slidenum">
              <a:rPr lang="en-US" smtClean="0"/>
              <a:pPr>
                <a:defRPr/>
              </a:pPr>
              <a:t>12</a:t>
            </a:fld>
            <a:endParaRPr lang="en-US"/>
          </a:p>
        </p:txBody>
      </p:sp>
    </p:spTree>
    <p:extLst>
      <p:ext uri="{BB962C8B-B14F-4D97-AF65-F5344CB8AC3E}">
        <p14:creationId xmlns:p14="http://schemas.microsoft.com/office/powerpoint/2010/main" val="1298923028"/>
      </p:ext>
    </p:extLst>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6963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sz="4800" b="1" dirty="0" smtClean="0"/>
              <a:t>Therapeutics and Medicational abortion</a:t>
            </a:r>
            <a:r>
              <a:rPr lang="en-US" sz="4800" dirty="0" smtClean="0"/>
              <a:t> </a:t>
            </a:r>
            <a:endParaRPr lang="ar-SA" sz="4800" dirty="0"/>
          </a:p>
        </p:txBody>
      </p:sp>
      <p:sp>
        <p:nvSpPr>
          <p:cNvPr id="4" name="Content Placeholder 4"/>
          <p:cNvSpPr>
            <a:spLocks noGrp="1"/>
          </p:cNvSpPr>
          <p:nvPr>
            <p:ph idx="1"/>
          </p:nvPr>
        </p:nvSpPr>
        <p:spPr>
          <a:xfrm>
            <a:off x="802386" y="1417639"/>
            <a:ext cx="7543800" cy="4858737"/>
          </a:xfrm>
        </p:spPr>
        <p:txBody>
          <a:bodyPr>
            <a:normAutofit/>
          </a:bodyPr>
          <a:lstStyle/>
          <a:p>
            <a:pPr algn="l" rtl="0"/>
            <a:r>
              <a:rPr lang="en-US" sz="3600" dirty="0" smtClean="0"/>
              <a:t>Abortions completed with medication, called </a:t>
            </a:r>
            <a:r>
              <a:rPr lang="en-US" sz="3600" b="1" u="sng" dirty="0" smtClean="0">
                <a:effectLst>
                  <a:outerShdw blurRad="38100" dist="38100" dir="2700000" algn="tl">
                    <a:srgbClr val="000000">
                      <a:alpha val="43137"/>
                    </a:srgbClr>
                  </a:outerShdw>
                </a:effectLst>
              </a:rPr>
              <a:t>medical</a:t>
            </a:r>
            <a:r>
              <a:rPr lang="en-US" sz="3600" b="1" u="sng" dirty="0" smtClean="0"/>
              <a:t> </a:t>
            </a:r>
            <a:r>
              <a:rPr lang="en-US" sz="3600" b="1" u="sng" dirty="0" smtClean="0">
                <a:effectLst>
                  <a:outerShdw blurRad="38100" dist="38100" dir="2700000" algn="tl">
                    <a:srgbClr val="000000">
                      <a:alpha val="43137"/>
                    </a:srgbClr>
                  </a:outerShdw>
                </a:effectLst>
              </a:rPr>
              <a:t>abortions</a:t>
            </a:r>
            <a:r>
              <a:rPr lang="en-US" sz="3600" dirty="0" smtClean="0"/>
              <a:t>, can be performed within 64 days of gestation from last menstrual period. </a:t>
            </a:r>
          </a:p>
          <a:p>
            <a:pPr algn="l" rtl="0"/>
            <a:endParaRPr lang="en-US" sz="3600" dirty="0" smtClean="0"/>
          </a:p>
          <a:p>
            <a:pPr algn="l" rtl="0"/>
            <a:r>
              <a:rPr lang="en-US" sz="3600" dirty="0" smtClean="0"/>
              <a:t>2% to 3% of women who have a medical abortion will need to have a </a:t>
            </a:r>
            <a:r>
              <a:rPr lang="en-US" sz="3600" b="1" u="sng" dirty="0" smtClean="0">
                <a:effectLst>
                  <a:outerShdw blurRad="38100" dist="38100" dir="2700000" algn="tl">
                    <a:srgbClr val="000000">
                      <a:alpha val="43137"/>
                    </a:srgbClr>
                  </a:outerShdw>
                </a:effectLst>
              </a:rPr>
              <a:t>surgical procedure.</a:t>
            </a:r>
            <a:endParaRPr lang="ar-SA" sz="3600" b="1" u="sng" dirty="0">
              <a:effectLst>
                <a:outerShdw blurRad="38100" dist="38100" dir="2700000" algn="tl">
                  <a:srgbClr val="000000">
                    <a:alpha val="43137"/>
                  </a:srgbClr>
                </a:outerShdw>
              </a:effectLst>
            </a:endParaRPr>
          </a:p>
        </p:txBody>
      </p:sp>
      <p:sp>
        <p:nvSpPr>
          <p:cNvPr id="3" name="Date Placeholder 2"/>
          <p:cNvSpPr>
            <a:spLocks noGrp="1"/>
          </p:cNvSpPr>
          <p:nvPr>
            <p:ph type="dt" sz="half" idx="10"/>
          </p:nvPr>
        </p:nvSpPr>
        <p:spPr/>
        <p:txBody>
          <a:bodyPr/>
          <a:lstStyle/>
          <a:p>
            <a:pPr>
              <a:defRPr/>
            </a:pPr>
            <a:fld id="{5D33A26C-572A-4900-ADE1-C2B5432A2ADB}"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DAB2E19-5266-484E-8B69-67408B68C5DF}" type="slidenum">
              <a:rPr lang="en-US" smtClean="0"/>
              <a:pPr>
                <a:defRPr/>
              </a:pPr>
              <a:t>13</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Medications used to induce abortion </a:t>
            </a:r>
            <a:r>
              <a:rPr lang="en-US" dirty="0" smtClean="0"/>
              <a:t>include:</a:t>
            </a:r>
            <a:endParaRPr lang="ar-SA" dirty="0"/>
          </a:p>
        </p:txBody>
      </p:sp>
      <p:sp>
        <p:nvSpPr>
          <p:cNvPr id="3" name="Content Placeholder 2"/>
          <p:cNvSpPr>
            <a:spLocks noGrp="1"/>
          </p:cNvSpPr>
          <p:nvPr>
            <p:ph idx="1"/>
          </p:nvPr>
        </p:nvSpPr>
        <p:spPr>
          <a:xfrm>
            <a:off x="457200" y="1600204"/>
            <a:ext cx="8229600" cy="5257797"/>
          </a:xfrm>
          <a:ln>
            <a:noFill/>
          </a:ln>
        </p:spPr>
        <p:txBody>
          <a:bodyPr>
            <a:normAutofit fontScale="77500" lnSpcReduction="20000"/>
          </a:bodyPr>
          <a:lstStyle/>
          <a:p>
            <a:pPr algn="l" rtl="0"/>
            <a:r>
              <a:rPr lang="en-US" b="1" dirty="0">
                <a:effectLst>
                  <a:outerShdw blurRad="38100" dist="38100" dir="2700000" algn="tl">
                    <a:srgbClr val="000000">
                      <a:alpha val="43137"/>
                    </a:srgbClr>
                  </a:outerShdw>
                </a:effectLst>
              </a:rPr>
              <a:t>Mifepristone (Mifeprex</a:t>
            </a:r>
            <a:r>
              <a:rPr lang="en-US" b="1" dirty="0" smtClean="0">
                <a:effectLst>
                  <a:outerShdw blurRad="38100" dist="38100" dir="2700000" algn="tl">
                    <a:srgbClr val="000000">
                      <a:alpha val="43137"/>
                    </a:srgbClr>
                  </a:outerShdw>
                </a:effectLst>
              </a:rPr>
              <a:t>)</a:t>
            </a:r>
            <a:r>
              <a:rPr lang="en-US" b="1" dirty="0" smtClean="0"/>
              <a:t>:</a:t>
            </a:r>
            <a:r>
              <a:rPr lang="en-US" dirty="0" smtClean="0"/>
              <a:t> </a:t>
            </a:r>
            <a:r>
              <a:rPr lang="en-US" dirty="0"/>
              <a:t>Known as RU-486, </a:t>
            </a:r>
            <a:r>
              <a:rPr lang="en-US" dirty="0" smtClean="0"/>
              <a:t>it’s taken </a:t>
            </a:r>
            <a:r>
              <a:rPr lang="en-US" dirty="0"/>
              <a:t>orally as a pill</a:t>
            </a:r>
            <a:r>
              <a:rPr lang="en-US" dirty="0" smtClean="0"/>
              <a:t>. this </a:t>
            </a:r>
            <a:r>
              <a:rPr lang="en-US" dirty="0"/>
              <a:t>drug counters the effect of </a:t>
            </a:r>
            <a:r>
              <a:rPr lang="en-US" dirty="0" smtClean="0"/>
              <a:t>progesterone.</a:t>
            </a:r>
          </a:p>
          <a:p>
            <a:pPr algn="l" rtl="0"/>
            <a:r>
              <a:rPr lang="en-US" b="1" dirty="0">
                <a:effectLst>
                  <a:outerShdw blurRad="38100" dist="38100" dir="2700000" algn="tl">
                    <a:srgbClr val="000000">
                      <a:alpha val="43137"/>
                    </a:srgbClr>
                  </a:outerShdw>
                </a:effectLst>
              </a:rPr>
              <a:t>Misoprostol (Cytotec</a:t>
            </a:r>
            <a:r>
              <a:rPr lang="en-US" b="1" dirty="0" smtClean="0">
                <a:effectLst>
                  <a:outerShdw blurRad="38100" dist="38100" dir="2700000" algn="tl">
                    <a:srgbClr val="000000">
                      <a:alpha val="43137"/>
                    </a:srgbClr>
                  </a:outerShdw>
                </a:effectLst>
              </a:rPr>
              <a:t>):</a:t>
            </a:r>
            <a:r>
              <a:rPr lang="en-US" dirty="0" smtClean="0">
                <a:effectLst>
                  <a:outerShdw blurRad="38100" dist="38100" dir="2700000" algn="tl">
                    <a:srgbClr val="000000">
                      <a:alpha val="43137"/>
                    </a:srgbClr>
                  </a:outerShdw>
                </a:effectLst>
              </a:rPr>
              <a:t> </a:t>
            </a:r>
            <a:r>
              <a:rPr lang="en-US" dirty="0"/>
              <a:t>Misoprostol is almost always used </a:t>
            </a:r>
            <a:endParaRPr lang="en-US" dirty="0" smtClean="0"/>
          </a:p>
          <a:p>
            <a:pPr algn="l" rtl="0">
              <a:buNone/>
            </a:pPr>
            <a:r>
              <a:rPr lang="en-US" dirty="0" smtClean="0"/>
              <a:t>in </a:t>
            </a:r>
            <a:r>
              <a:rPr lang="en-US" dirty="0"/>
              <a:t>conjunction with mifepristone to induce a medical abortion. </a:t>
            </a:r>
            <a:endParaRPr lang="en-US" dirty="0" smtClean="0"/>
          </a:p>
          <a:p>
            <a:pPr algn="l" rtl="0">
              <a:buNone/>
            </a:pPr>
            <a:r>
              <a:rPr lang="en-US" dirty="0" smtClean="0"/>
              <a:t>Misoprostol </a:t>
            </a:r>
            <a:r>
              <a:rPr lang="en-US" dirty="0"/>
              <a:t>is a prostaglandin-like drug that causes the uterus </a:t>
            </a:r>
            <a:endParaRPr lang="en-US" dirty="0" smtClean="0"/>
          </a:p>
          <a:p>
            <a:pPr algn="l" rtl="0">
              <a:buNone/>
            </a:pPr>
            <a:r>
              <a:rPr lang="en-US" dirty="0" smtClean="0"/>
              <a:t>to </a:t>
            </a:r>
            <a:r>
              <a:rPr lang="en-US" dirty="0"/>
              <a:t>contract</a:t>
            </a:r>
            <a:r>
              <a:rPr lang="en-US" dirty="0" smtClean="0"/>
              <a:t>.</a:t>
            </a:r>
            <a:r>
              <a:rPr lang="en-US" dirty="0"/>
              <a:t> </a:t>
            </a:r>
            <a:r>
              <a:rPr lang="en-US" dirty="0" smtClean="0"/>
              <a:t> it’s </a:t>
            </a:r>
            <a:r>
              <a:rPr lang="en-US" dirty="0"/>
              <a:t>taken orally </a:t>
            </a:r>
            <a:r>
              <a:rPr lang="en-US" dirty="0" smtClean="0"/>
              <a:t>or vaginally.</a:t>
            </a:r>
          </a:p>
          <a:p>
            <a:pPr algn="l" rtl="0"/>
            <a:r>
              <a:rPr lang="en-US" b="1" dirty="0" smtClean="0">
                <a:effectLst>
                  <a:outerShdw blurRad="38100" dist="38100" dir="2700000" algn="tl">
                    <a:srgbClr val="000000">
                      <a:alpha val="43137"/>
                    </a:srgbClr>
                  </a:outerShdw>
                </a:effectLst>
              </a:rPr>
              <a:t>Methotrexate:</a:t>
            </a:r>
            <a:r>
              <a:rPr lang="en-US" dirty="0" smtClean="0">
                <a:effectLst>
                  <a:outerShdw blurRad="38100" dist="38100" dir="2700000" algn="tl">
                    <a:srgbClr val="000000">
                      <a:alpha val="43137"/>
                    </a:srgbClr>
                  </a:outerShdw>
                </a:effectLst>
              </a:rPr>
              <a:t> </a:t>
            </a:r>
            <a:r>
              <a:rPr lang="en-US" dirty="0"/>
              <a:t>Methotrexate is used less </a:t>
            </a:r>
            <a:r>
              <a:rPr lang="en-US" dirty="0" smtClean="0"/>
              <a:t>often. However</a:t>
            </a:r>
            <a:r>
              <a:rPr lang="en-US" dirty="0"/>
              <a:t>, </a:t>
            </a:r>
            <a:endParaRPr lang="en-US" dirty="0" smtClean="0"/>
          </a:p>
          <a:p>
            <a:pPr algn="l" rtl="0">
              <a:buNone/>
            </a:pPr>
            <a:r>
              <a:rPr lang="en-US" dirty="0" smtClean="0"/>
              <a:t>methotrexate </a:t>
            </a:r>
            <a:r>
              <a:rPr lang="en-US" dirty="0"/>
              <a:t>may be used in women who are </a:t>
            </a:r>
            <a:r>
              <a:rPr lang="en-US" dirty="0" smtClean="0"/>
              <a:t>allergic</a:t>
            </a:r>
          </a:p>
          <a:p>
            <a:pPr algn="l" rtl="0">
              <a:buNone/>
            </a:pPr>
            <a:r>
              <a:rPr lang="en-US" dirty="0" smtClean="0"/>
              <a:t>to mifepristone </a:t>
            </a:r>
            <a:r>
              <a:rPr lang="en-US" dirty="0"/>
              <a:t>or when mifepristone is not available. it’s </a:t>
            </a:r>
            <a:r>
              <a:rPr lang="en-US" dirty="0" smtClean="0"/>
              <a:t>injected </a:t>
            </a:r>
            <a:r>
              <a:rPr lang="en-US" dirty="0"/>
              <a:t>into a </a:t>
            </a:r>
            <a:r>
              <a:rPr lang="en-US" dirty="0" smtClean="0"/>
              <a:t>muscle.</a:t>
            </a:r>
            <a:endParaRPr lang="ar-SA" dirty="0"/>
          </a:p>
        </p:txBody>
      </p:sp>
      <p:pic>
        <p:nvPicPr>
          <p:cNvPr id="4" name="صورة 3" descr="6998-1-misoprostol-generic-tablets-for-dogs.jpg"/>
          <p:cNvPicPr>
            <a:picLocks noChangeAspect="1"/>
          </p:cNvPicPr>
          <p:nvPr/>
        </p:nvPicPr>
        <p:blipFill rotWithShape="1">
          <a:blip r:embed="rId2" cstate="print"/>
          <a:srcRect t="9279" b="10451"/>
          <a:stretch/>
        </p:blipFill>
        <p:spPr>
          <a:xfrm>
            <a:off x="7838955" y="1600204"/>
            <a:ext cx="2286000" cy="24466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Date Placeholder 4"/>
          <p:cNvSpPr>
            <a:spLocks noGrp="1"/>
          </p:cNvSpPr>
          <p:nvPr>
            <p:ph type="dt" sz="half" idx="10"/>
          </p:nvPr>
        </p:nvSpPr>
        <p:spPr/>
        <p:txBody>
          <a:bodyPr/>
          <a:lstStyle/>
          <a:p>
            <a:pPr>
              <a:defRPr/>
            </a:pPr>
            <a:fld id="{EB51885E-9B73-48AC-84CE-1A355C47A753}" type="datetime1">
              <a:rPr lang="en-US" smtClean="0"/>
              <a:pPr>
                <a:defRPr/>
              </a:pPr>
              <a:t>9/30/2020</a:t>
            </a:fld>
            <a:endParaRPr lang="en-US"/>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DAB2E19-5266-484E-8B69-67408B68C5DF}" type="slidenum">
              <a:rPr lang="en-US" smtClean="0"/>
              <a:pPr>
                <a:defRPr/>
              </a:pPr>
              <a:t>14</a:t>
            </a:fld>
            <a:endParaRPr lang="en-US"/>
          </a:p>
        </p:txBody>
      </p:sp>
    </p:spTree>
    <p:extLst>
      <p:ext uri="{BB962C8B-B14F-4D97-AF65-F5344CB8AC3E}">
        <p14:creationId xmlns:p14="http://schemas.microsoft.com/office/powerpoint/2010/main" val="26987400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dirty="0"/>
              <a:t>A woman should not have a medical abortion if she: </a:t>
            </a:r>
            <a:endParaRPr lang="ar-SA" dirty="0"/>
          </a:p>
        </p:txBody>
      </p:sp>
      <p:sp>
        <p:nvSpPr>
          <p:cNvPr id="3" name="Content Placeholder 2"/>
          <p:cNvSpPr>
            <a:spLocks noGrp="1"/>
          </p:cNvSpPr>
          <p:nvPr>
            <p:ph idx="1"/>
          </p:nvPr>
        </p:nvSpPr>
        <p:spPr/>
        <p:txBody>
          <a:bodyPr>
            <a:normAutofit fontScale="77500" lnSpcReduction="20000"/>
          </a:bodyPr>
          <a:lstStyle/>
          <a:p>
            <a:pPr lvl="0" algn="just" rtl="0">
              <a:buFont typeface="Wingdings" pitchFamily="2" charset="2"/>
              <a:buChar char="q"/>
            </a:pPr>
            <a:r>
              <a:rPr lang="en-US" dirty="0"/>
              <a:t>Is more than 64 days pregnant (counted from the first day of the last menstrual period</a:t>
            </a:r>
            <a:r>
              <a:rPr lang="en-US" dirty="0" smtClean="0"/>
              <a:t>).</a:t>
            </a:r>
            <a:endParaRPr lang="en-US" dirty="0"/>
          </a:p>
          <a:p>
            <a:pPr lvl="0" algn="just" rtl="0">
              <a:buFont typeface="Wingdings" pitchFamily="2" charset="2"/>
              <a:buChar char="q"/>
            </a:pPr>
            <a:r>
              <a:rPr lang="en-US" dirty="0"/>
              <a:t>Has bleeding problems or is taking blood thinning medication </a:t>
            </a:r>
            <a:r>
              <a:rPr lang="en-US" dirty="0" smtClean="0"/>
              <a:t>.</a:t>
            </a:r>
            <a:endParaRPr lang="en-US" dirty="0"/>
          </a:p>
          <a:p>
            <a:pPr lvl="0" algn="just" rtl="0">
              <a:buFont typeface="Wingdings" pitchFamily="2" charset="2"/>
              <a:buChar char="q"/>
            </a:pPr>
            <a:r>
              <a:rPr lang="en-US" dirty="0"/>
              <a:t>Has chronic adrenal failure or is taking certain steroid medications </a:t>
            </a:r>
            <a:r>
              <a:rPr lang="en-US" dirty="0" smtClean="0"/>
              <a:t>.</a:t>
            </a:r>
            <a:endParaRPr lang="en-US" dirty="0"/>
          </a:p>
          <a:p>
            <a:pPr lvl="0" algn="just" rtl="0">
              <a:buFont typeface="Wingdings" pitchFamily="2" charset="2"/>
              <a:buChar char="q"/>
            </a:pPr>
            <a:r>
              <a:rPr lang="en-US" dirty="0"/>
              <a:t>Cannot attend the medical visits necessary to ensure the abortion is </a:t>
            </a:r>
            <a:r>
              <a:rPr lang="en-US" dirty="0" smtClean="0"/>
              <a:t>completed. </a:t>
            </a:r>
            <a:endParaRPr lang="en-US" dirty="0"/>
          </a:p>
          <a:p>
            <a:pPr lvl="0" algn="just" rtl="0">
              <a:buFont typeface="Wingdings" pitchFamily="2" charset="2"/>
              <a:buChar char="q"/>
            </a:pPr>
            <a:r>
              <a:rPr lang="en-US" dirty="0"/>
              <a:t>Does not have access to emergency </a:t>
            </a:r>
            <a:r>
              <a:rPr lang="en-US" dirty="0" smtClean="0"/>
              <a:t>care. </a:t>
            </a:r>
            <a:endParaRPr lang="en-US" dirty="0"/>
          </a:p>
          <a:p>
            <a:pPr lvl="0" algn="just" rtl="0">
              <a:buFont typeface="Wingdings" pitchFamily="2" charset="2"/>
              <a:buChar char="q"/>
            </a:pPr>
            <a:r>
              <a:rPr lang="en-US" dirty="0"/>
              <a:t>Has uncontrolled seizure disorder (for </a:t>
            </a:r>
            <a:r>
              <a:rPr lang="en-US" dirty="0" err="1"/>
              <a:t>misoprostol</a:t>
            </a:r>
            <a:r>
              <a:rPr lang="en-US" dirty="0" smtClean="0"/>
              <a:t>). </a:t>
            </a:r>
            <a:endParaRPr lang="en-US" dirty="0"/>
          </a:p>
          <a:p>
            <a:pPr lvl="0" algn="just" rtl="0">
              <a:buFont typeface="Wingdings" pitchFamily="2" charset="2"/>
              <a:buChar char="q"/>
            </a:pPr>
            <a:r>
              <a:rPr lang="en-US" dirty="0"/>
              <a:t>Has acute inflammatory bowel disease (for </a:t>
            </a:r>
            <a:r>
              <a:rPr lang="en-US" dirty="0" err="1"/>
              <a:t>misoprostol</a:t>
            </a:r>
            <a:r>
              <a:rPr lang="en-US" dirty="0" smtClean="0"/>
              <a:t>). </a:t>
            </a:r>
            <a:endParaRPr lang="en-US" dirty="0"/>
          </a:p>
        </p:txBody>
      </p:sp>
      <p:sp>
        <p:nvSpPr>
          <p:cNvPr id="4" name="Date Placeholder 3"/>
          <p:cNvSpPr>
            <a:spLocks noGrp="1"/>
          </p:cNvSpPr>
          <p:nvPr>
            <p:ph type="dt" sz="half" idx="10"/>
          </p:nvPr>
        </p:nvSpPr>
        <p:spPr/>
        <p:txBody>
          <a:bodyPr/>
          <a:lstStyle/>
          <a:p>
            <a:pPr>
              <a:defRPr/>
            </a:pPr>
            <a:fld id="{C50DA3F5-6034-44AC-B135-E2F58A946793}"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DAB2E19-5266-484E-8B69-67408B68C5DF}" type="slidenum">
              <a:rPr lang="en-US" smtClean="0"/>
              <a:pPr>
                <a:defRPr/>
              </a:pPr>
              <a:t>15</a:t>
            </a:fld>
            <a:endParaRPr lang="en-US"/>
          </a:p>
        </p:txBody>
      </p:sp>
    </p:spTree>
    <p:extLst>
      <p:ext uri="{BB962C8B-B14F-4D97-AF65-F5344CB8AC3E}">
        <p14:creationId xmlns:p14="http://schemas.microsoft.com/office/powerpoint/2010/main" val="11161858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229600" cy="715962"/>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dirty="0" smtClean="0"/>
              <a:t>II. </a:t>
            </a:r>
            <a:r>
              <a:rPr lang="en-US" b="1" dirty="0" smtClean="0"/>
              <a:t>VIOLENCE</a:t>
            </a:r>
            <a:endParaRPr lang="en-US" dirty="0"/>
          </a:p>
        </p:txBody>
      </p:sp>
      <p:sp>
        <p:nvSpPr>
          <p:cNvPr id="5123" name="Content Placeholder 2"/>
          <p:cNvSpPr>
            <a:spLocks noGrp="1"/>
          </p:cNvSpPr>
          <p:nvPr>
            <p:ph idx="1"/>
          </p:nvPr>
        </p:nvSpPr>
        <p:spPr>
          <a:xfrm>
            <a:off x="533400" y="990600"/>
            <a:ext cx="8229600" cy="5638800"/>
          </a:xfrm>
          <a:ln>
            <a:solidFill>
              <a:schemeClr val="accent1"/>
            </a:solidFill>
          </a:ln>
        </p:spPr>
        <p:style>
          <a:lnRef idx="2">
            <a:schemeClr val="accent4"/>
          </a:lnRef>
          <a:fillRef idx="1">
            <a:schemeClr val="lt1"/>
          </a:fillRef>
          <a:effectRef idx="0">
            <a:schemeClr val="accent4"/>
          </a:effectRef>
          <a:fontRef idx="minor">
            <a:schemeClr val="dk1"/>
          </a:fontRef>
        </p:style>
        <p:txBody>
          <a:bodyPr>
            <a:normAutofit lnSpcReduction="10000"/>
          </a:bodyPr>
          <a:lstStyle/>
          <a:p>
            <a:pPr algn="l" rtl="0">
              <a:buFont typeface="Wingdings" pitchFamily="2" charset="2"/>
              <a:buChar char="q"/>
            </a:pPr>
            <a:r>
              <a:rPr lang="en-US" sz="2400" b="1" dirty="0" smtClean="0"/>
              <a:t>General </a:t>
            </a:r>
            <a:r>
              <a:rPr lang="en-US" sz="2400" b="1" dirty="0"/>
              <a:t>violence</a:t>
            </a:r>
            <a:r>
              <a:rPr lang="en-US" sz="2400" dirty="0"/>
              <a:t> </a:t>
            </a:r>
            <a:r>
              <a:rPr lang="en-US" dirty="0"/>
              <a:t>- </a:t>
            </a:r>
            <a:r>
              <a:rPr lang="en-US" sz="2000" dirty="0"/>
              <a:t>may act directly or indirectly on uterus.</a:t>
            </a:r>
          </a:p>
          <a:p>
            <a:pPr lvl="0" algn="l" rtl="0">
              <a:buFont typeface="Wingdings" pitchFamily="2" charset="2"/>
              <a:buChar char="q"/>
            </a:pPr>
            <a:r>
              <a:rPr lang="en-US" sz="1800" dirty="0" smtClean="0"/>
              <a:t>Severe </a:t>
            </a:r>
            <a:r>
              <a:rPr lang="en-US" sz="1800" dirty="0"/>
              <a:t>form of exercise </a:t>
            </a:r>
            <a:r>
              <a:rPr lang="en-US" sz="1800" dirty="0" smtClean="0"/>
              <a:t>-Application </a:t>
            </a:r>
            <a:r>
              <a:rPr lang="en-US" sz="1800" dirty="0"/>
              <a:t>of blows or kicks over abdomen or pressure on abdomen </a:t>
            </a:r>
            <a:r>
              <a:rPr lang="en-US" sz="1800" dirty="0" smtClean="0"/>
              <a:t>.</a:t>
            </a:r>
          </a:p>
          <a:p>
            <a:pPr lvl="0" algn="l" rtl="0">
              <a:buFont typeface="Wingdings" pitchFamily="2" charset="2"/>
              <a:buChar char="q"/>
            </a:pPr>
            <a:r>
              <a:rPr lang="en-US" sz="1800" dirty="0" smtClean="0"/>
              <a:t>Cupping</a:t>
            </a:r>
            <a:r>
              <a:rPr lang="en-US" sz="1800" dirty="0"/>
              <a:t>: a flame light is placed on abdomen and a metal mug is placed over the flaming light.</a:t>
            </a:r>
          </a:p>
          <a:p>
            <a:pPr algn="l" rtl="0">
              <a:buFont typeface="Wingdings" pitchFamily="2" charset="2"/>
              <a:buChar char="q"/>
            </a:pPr>
            <a:r>
              <a:rPr lang="en-US" sz="1800" b="1" dirty="0"/>
              <a:t>2. </a:t>
            </a:r>
            <a:r>
              <a:rPr lang="en-US" sz="2400" b="1" dirty="0"/>
              <a:t>Local </a:t>
            </a:r>
            <a:r>
              <a:rPr lang="en-US" sz="2400" b="1" dirty="0" smtClean="0"/>
              <a:t>method</a:t>
            </a:r>
          </a:p>
          <a:p>
            <a:pPr marL="0" indent="0" algn="l" rtl="0">
              <a:buFont typeface="Wingdings" pitchFamily="2" charset="2"/>
              <a:buChar char="q"/>
            </a:pPr>
            <a:r>
              <a:rPr lang="en-US" sz="1800" b="1" dirty="0" smtClean="0">
                <a:solidFill>
                  <a:srgbClr val="FF0000"/>
                </a:solidFill>
              </a:rPr>
              <a:t>A. By </a:t>
            </a:r>
            <a:r>
              <a:rPr lang="en-US" sz="1800" b="1" dirty="0">
                <a:solidFill>
                  <a:srgbClr val="FF0000"/>
                </a:solidFill>
              </a:rPr>
              <a:t>unskilled or semiskilled person</a:t>
            </a:r>
            <a:r>
              <a:rPr lang="en-US" sz="1800" dirty="0"/>
              <a:t>.</a:t>
            </a:r>
          </a:p>
          <a:p>
            <a:pPr algn="l" rtl="0">
              <a:buFont typeface="Wingdings" pitchFamily="2" charset="2"/>
              <a:buChar char="q"/>
            </a:pPr>
            <a:r>
              <a:rPr lang="en-US" sz="1800" dirty="0"/>
              <a:t> Rupture of membrane by abortion stick, metal rod, knitting needle, hair Pin etc.</a:t>
            </a:r>
          </a:p>
          <a:p>
            <a:pPr lvl="1" algn="l" rtl="0">
              <a:buFont typeface="Wingdings" pitchFamily="2" charset="2"/>
              <a:buChar char="q"/>
            </a:pPr>
            <a:r>
              <a:rPr lang="en-US" sz="1800" dirty="0"/>
              <a:t>Application of abortion </a:t>
            </a:r>
            <a:r>
              <a:rPr lang="en-US" sz="1800" dirty="0" smtClean="0"/>
              <a:t>Paste.</a:t>
            </a:r>
            <a:endParaRPr lang="en-US" sz="1800" dirty="0"/>
          </a:p>
          <a:p>
            <a:pPr lvl="1" algn="l" rtl="0">
              <a:buFont typeface="Wingdings" pitchFamily="2" charset="2"/>
              <a:buChar char="q"/>
            </a:pPr>
            <a:r>
              <a:rPr lang="en-US" sz="1800" dirty="0"/>
              <a:t>Use of root of plant as </a:t>
            </a:r>
            <a:r>
              <a:rPr lang="en-US" sz="1800" dirty="0" err="1"/>
              <a:t>Abortifacient</a:t>
            </a:r>
            <a:r>
              <a:rPr lang="en-US" sz="1800" dirty="0"/>
              <a:t> </a:t>
            </a:r>
            <a:r>
              <a:rPr lang="en-US" sz="1800" dirty="0" smtClean="0"/>
              <a:t>agent.</a:t>
            </a:r>
            <a:endParaRPr lang="en-US" sz="1800" dirty="0"/>
          </a:p>
          <a:p>
            <a:pPr lvl="1" algn="l" rtl="0">
              <a:buFont typeface="Wingdings" pitchFamily="2" charset="2"/>
              <a:buChar char="q"/>
            </a:pPr>
            <a:r>
              <a:rPr lang="en-US" sz="1800" dirty="0"/>
              <a:t>Syringing: either for aspiration of fluid or forced filling of uterine cavity with fluid and air.</a:t>
            </a:r>
          </a:p>
          <a:p>
            <a:pPr marL="0" indent="0" algn="l" rtl="0">
              <a:buFont typeface="Wingdings" pitchFamily="2" charset="2"/>
              <a:buChar char="q"/>
            </a:pPr>
            <a:r>
              <a:rPr lang="en-US" sz="1800" b="1" dirty="0"/>
              <a:t>B</a:t>
            </a:r>
            <a:r>
              <a:rPr lang="en-US" sz="1800" b="1" dirty="0">
                <a:solidFill>
                  <a:srgbClr val="FF0000"/>
                </a:solidFill>
              </a:rPr>
              <a:t>) By skilled Person</a:t>
            </a:r>
            <a:endParaRPr lang="en-US" sz="1800" dirty="0">
              <a:solidFill>
                <a:srgbClr val="FF0000"/>
              </a:solidFill>
            </a:endParaRPr>
          </a:p>
          <a:p>
            <a:pPr lvl="1" algn="l" rtl="0">
              <a:buFont typeface="Wingdings" pitchFamily="2" charset="2"/>
              <a:buChar char="q"/>
            </a:pPr>
            <a:r>
              <a:rPr lang="en-US" sz="1800" dirty="0"/>
              <a:t>Low rupture of membrane</a:t>
            </a:r>
          </a:p>
          <a:p>
            <a:pPr lvl="1" algn="l" rtl="0">
              <a:buFont typeface="Wingdings" pitchFamily="2" charset="2"/>
              <a:buChar char="q"/>
            </a:pPr>
            <a:r>
              <a:rPr lang="en-US" sz="1800" dirty="0"/>
              <a:t>Vacuum aspiration</a:t>
            </a:r>
          </a:p>
          <a:p>
            <a:pPr lvl="1" algn="l" rtl="0">
              <a:buFont typeface="Wingdings" pitchFamily="2" charset="2"/>
              <a:buChar char="q"/>
            </a:pPr>
            <a:r>
              <a:rPr lang="en-US" sz="1800" dirty="0"/>
              <a:t>Dilatation and evacuation</a:t>
            </a:r>
          </a:p>
          <a:p>
            <a:pPr lvl="1" algn="l" rtl="0">
              <a:buFont typeface="Wingdings" pitchFamily="2" charset="2"/>
              <a:buChar char="q"/>
            </a:pPr>
            <a:r>
              <a:rPr lang="en-US" sz="1800" dirty="0"/>
              <a:t>Use of Prostaglandins.</a:t>
            </a:r>
          </a:p>
          <a:p>
            <a:pPr marL="0" indent="0">
              <a:buNone/>
            </a:pPr>
            <a:endParaRPr lang="en-US" sz="1800" dirty="0"/>
          </a:p>
          <a:p>
            <a:endParaRPr lang="en-US" dirty="0"/>
          </a:p>
        </p:txBody>
      </p:sp>
      <p:sp>
        <p:nvSpPr>
          <p:cNvPr id="2" name="Date Placeholder 1"/>
          <p:cNvSpPr>
            <a:spLocks noGrp="1"/>
          </p:cNvSpPr>
          <p:nvPr>
            <p:ph type="dt" sz="half" idx="10"/>
          </p:nvPr>
        </p:nvSpPr>
        <p:spPr/>
        <p:txBody>
          <a:bodyPr/>
          <a:lstStyle/>
          <a:p>
            <a:pPr>
              <a:defRPr/>
            </a:pPr>
            <a:fld id="{25CE0B72-26C7-4498-9771-699386B51BC5}"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16</a:t>
            </a:fld>
            <a:endParaRPr lang="en-US"/>
          </a:p>
        </p:txBody>
      </p:sp>
    </p:spTree>
    <p:extLst>
      <p:ext uri="{BB962C8B-B14F-4D97-AF65-F5344CB8AC3E}">
        <p14:creationId xmlns:p14="http://schemas.microsoft.com/office/powerpoint/2010/main" val="281872056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144538"/>
            <a:ext cx="7086600" cy="954107"/>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r>
              <a:rPr lang="en-US" sz="2800" b="1" dirty="0"/>
              <a:t>COMPLICATION OF CRIMINAL ABORTION</a:t>
            </a:r>
            <a:endParaRPr lang="en-US" sz="2800" dirty="0"/>
          </a:p>
          <a:p>
            <a:pPr algn="l">
              <a:defRPr/>
            </a:pPr>
            <a:r>
              <a:rPr lang="en-US" sz="2800" dirty="0" smtClean="0"/>
              <a:t> </a:t>
            </a:r>
            <a:endParaRPr lang="en-US" sz="2800" dirty="0"/>
          </a:p>
        </p:txBody>
      </p:sp>
      <p:sp>
        <p:nvSpPr>
          <p:cNvPr id="4" name="Content Placeholder 3"/>
          <p:cNvSpPr>
            <a:spLocks noGrp="1"/>
          </p:cNvSpPr>
          <p:nvPr>
            <p:ph sz="half" idx="1"/>
          </p:nvPr>
        </p:nvSpPr>
        <p:spPr>
          <a:xfrm>
            <a:off x="457200" y="1600200"/>
            <a:ext cx="4038600" cy="4800600"/>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algn="l" rtl="0">
              <a:buFont typeface="Wingdings" pitchFamily="2" charset="2"/>
              <a:buChar char="Ø"/>
            </a:pPr>
            <a:r>
              <a:rPr lang="en-US" b="1" i="1" dirty="0"/>
              <a:t>Immediate</a:t>
            </a:r>
            <a:endParaRPr lang="en-US" dirty="0"/>
          </a:p>
          <a:p>
            <a:pPr algn="l" rtl="0">
              <a:buFont typeface="Wingdings" pitchFamily="2" charset="2"/>
              <a:buChar char="Ø"/>
            </a:pPr>
            <a:r>
              <a:rPr lang="en-US" dirty="0"/>
              <a:t>l. </a:t>
            </a:r>
            <a:r>
              <a:rPr lang="en-US" sz="2400" dirty="0"/>
              <a:t>Hemorrhage</a:t>
            </a:r>
          </a:p>
          <a:p>
            <a:pPr algn="l" rtl="0">
              <a:buFont typeface="Wingdings" pitchFamily="2" charset="2"/>
              <a:buChar char="Ø"/>
            </a:pPr>
            <a:r>
              <a:rPr lang="en-US" sz="2400" dirty="0"/>
              <a:t>2. Perforation of uterus</a:t>
            </a:r>
          </a:p>
          <a:p>
            <a:pPr algn="l" rtl="0">
              <a:buFont typeface="Wingdings" pitchFamily="2" charset="2"/>
              <a:buChar char="Ø"/>
            </a:pPr>
            <a:r>
              <a:rPr lang="en-US" sz="2400" dirty="0"/>
              <a:t>3. Shock due to vagal inhibition resulting from instrumentation</a:t>
            </a:r>
          </a:p>
          <a:p>
            <a:pPr algn="l" rtl="0">
              <a:buFont typeface="Wingdings" pitchFamily="2" charset="2"/>
              <a:buChar char="Ø"/>
            </a:pPr>
            <a:r>
              <a:rPr lang="en-US" sz="2400" dirty="0"/>
              <a:t>4. Fat embolism</a:t>
            </a:r>
          </a:p>
          <a:p>
            <a:pPr algn="l" rtl="0">
              <a:buFont typeface="Wingdings" pitchFamily="2" charset="2"/>
              <a:buChar char="Ø"/>
            </a:pPr>
            <a:r>
              <a:rPr lang="en-US" sz="2400" dirty="0"/>
              <a:t>5. Air embolism</a:t>
            </a:r>
          </a:p>
          <a:p>
            <a:pPr algn="l" rtl="0">
              <a:buFont typeface="Wingdings" pitchFamily="2" charset="2"/>
              <a:buChar char="Ø"/>
            </a:pPr>
            <a:r>
              <a:rPr lang="en-US" sz="2400" dirty="0"/>
              <a:t>6. Amniotic fluid embolism</a:t>
            </a:r>
          </a:p>
          <a:p>
            <a:pPr algn="l" rtl="0">
              <a:buFont typeface="Wingdings" pitchFamily="2" charset="2"/>
              <a:buChar char="Ø"/>
            </a:pPr>
            <a:r>
              <a:rPr lang="en-US" sz="2400" dirty="0"/>
              <a:t>7. Incomplete abortion</a:t>
            </a:r>
          </a:p>
          <a:p>
            <a:pPr algn="l" rtl="0">
              <a:buFont typeface="Wingdings" pitchFamily="2" charset="2"/>
              <a:buChar char="Ø"/>
            </a:pPr>
            <a:r>
              <a:rPr lang="en-US" sz="2400" dirty="0"/>
              <a:t>8. Local injury</a:t>
            </a:r>
          </a:p>
          <a:p>
            <a:endParaRPr lang="en-US" dirty="0"/>
          </a:p>
        </p:txBody>
      </p:sp>
      <p:sp>
        <p:nvSpPr>
          <p:cNvPr id="5" name="Content Placeholder 4"/>
          <p:cNvSpPr>
            <a:spLocks noGrp="1"/>
          </p:cNvSpPr>
          <p:nvPr>
            <p:ph sz="half" idx="2"/>
          </p:nvPr>
        </p:nvSpPr>
        <p:spPr>
          <a:xfrm>
            <a:off x="4648200" y="1600200"/>
            <a:ext cx="4038600" cy="4800600"/>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l" rtl="0">
              <a:buFont typeface="Wingdings" pitchFamily="2" charset="2"/>
              <a:buChar char="Ø"/>
            </a:pPr>
            <a:r>
              <a:rPr lang="en-US" b="1" i="1" dirty="0" smtClean="0"/>
              <a:t>Delayed          </a:t>
            </a:r>
            <a:endParaRPr lang="en-US" dirty="0"/>
          </a:p>
          <a:p>
            <a:pPr algn="l" rtl="0">
              <a:buFont typeface="Wingdings" pitchFamily="2" charset="2"/>
              <a:buChar char="Ø"/>
            </a:pPr>
            <a:r>
              <a:rPr lang="en-US" dirty="0"/>
              <a:t>l. </a:t>
            </a:r>
            <a:r>
              <a:rPr lang="en-US" dirty="0" smtClean="0"/>
              <a:t>Septicemia.</a:t>
            </a:r>
            <a:endParaRPr lang="en-US" dirty="0"/>
          </a:p>
          <a:p>
            <a:pPr algn="l" rtl="0">
              <a:buFont typeface="Wingdings" pitchFamily="2" charset="2"/>
              <a:buChar char="Ø"/>
            </a:pPr>
            <a:r>
              <a:rPr lang="en-US" dirty="0"/>
              <a:t>2. </a:t>
            </a:r>
            <a:r>
              <a:rPr lang="en-US" dirty="0" smtClean="0"/>
              <a:t>Tetanus.</a:t>
            </a:r>
            <a:endParaRPr lang="en-US" dirty="0"/>
          </a:p>
          <a:p>
            <a:pPr algn="l" rtl="0">
              <a:buFont typeface="Wingdings" pitchFamily="2" charset="2"/>
              <a:buChar char="Ø"/>
            </a:pPr>
            <a:r>
              <a:rPr lang="en-US" dirty="0"/>
              <a:t>3. </a:t>
            </a:r>
            <a:r>
              <a:rPr lang="en-US" dirty="0" err="1" smtClean="0"/>
              <a:t>Endometritis</a:t>
            </a:r>
            <a:r>
              <a:rPr lang="en-US" dirty="0" smtClean="0"/>
              <a:t>.</a:t>
            </a:r>
            <a:endParaRPr lang="en-US" dirty="0"/>
          </a:p>
          <a:p>
            <a:pPr algn="l" rtl="0">
              <a:buFont typeface="Wingdings" pitchFamily="2" charset="2"/>
              <a:buChar char="Ø"/>
            </a:pPr>
            <a:r>
              <a:rPr lang="en-US" dirty="0"/>
              <a:t>4. Renal </a:t>
            </a:r>
            <a:r>
              <a:rPr lang="en-US" dirty="0" smtClean="0"/>
              <a:t>failure.</a:t>
            </a:r>
            <a:endParaRPr lang="en-US" dirty="0"/>
          </a:p>
          <a:p>
            <a:pPr algn="l" rtl="0">
              <a:buFont typeface="Wingdings" pitchFamily="2" charset="2"/>
              <a:buChar char="Ø"/>
            </a:pPr>
            <a:r>
              <a:rPr lang="en-US" dirty="0"/>
              <a:t>5. </a:t>
            </a:r>
            <a:r>
              <a:rPr lang="en-US" dirty="0" smtClean="0"/>
              <a:t>Peritonitis.</a:t>
            </a:r>
            <a:endParaRPr lang="en-US" dirty="0"/>
          </a:p>
          <a:p>
            <a:pPr algn="l" rtl="0">
              <a:buFont typeface="Wingdings" pitchFamily="2" charset="2"/>
              <a:buChar char="Ø"/>
            </a:pPr>
            <a:r>
              <a:rPr lang="en-US" dirty="0"/>
              <a:t>6. </a:t>
            </a:r>
            <a:r>
              <a:rPr lang="en-US" dirty="0" smtClean="0"/>
              <a:t>Sterility.</a:t>
            </a:r>
            <a:endParaRPr lang="en-US" dirty="0"/>
          </a:p>
          <a:p>
            <a:pPr algn="l" rtl="0">
              <a:buFont typeface="Wingdings" pitchFamily="2" charset="2"/>
              <a:buChar char="Ø"/>
            </a:pPr>
            <a:r>
              <a:rPr lang="en-US" dirty="0"/>
              <a:t>7. Recurrent </a:t>
            </a:r>
            <a:r>
              <a:rPr lang="en-US" dirty="0" smtClean="0"/>
              <a:t>abortion.</a:t>
            </a:r>
            <a:endParaRPr lang="en-US" dirty="0"/>
          </a:p>
        </p:txBody>
      </p:sp>
      <p:sp>
        <p:nvSpPr>
          <p:cNvPr id="10" name="Date Placeholder 9"/>
          <p:cNvSpPr>
            <a:spLocks noGrp="1"/>
          </p:cNvSpPr>
          <p:nvPr>
            <p:ph type="dt" sz="half" idx="10"/>
          </p:nvPr>
        </p:nvSpPr>
        <p:spPr/>
        <p:txBody>
          <a:bodyPr/>
          <a:lstStyle/>
          <a:p>
            <a:pPr>
              <a:defRPr/>
            </a:pPr>
            <a:fld id="{0F25066E-38B6-4B9E-B37B-1EC2E290910B}"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r>
              <a:rPr lang="en-US" dirty="0" smtClean="0"/>
              <a:t>. </a:t>
            </a:r>
            <a:endParaRPr lang="en-US" dirty="0"/>
          </a:p>
        </p:txBody>
      </p:sp>
      <p:sp>
        <p:nvSpPr>
          <p:cNvPr id="8" name="Slide Number Placeholder 7"/>
          <p:cNvSpPr>
            <a:spLocks noGrp="1"/>
          </p:cNvSpPr>
          <p:nvPr>
            <p:ph type="sldNum" sz="quarter" idx="12"/>
          </p:nvPr>
        </p:nvSpPr>
        <p:spPr/>
        <p:txBody>
          <a:bodyPr/>
          <a:lstStyle/>
          <a:p>
            <a:pPr>
              <a:defRPr/>
            </a:pPr>
            <a:fld id="{1E1AEF63-85DA-4A4A-8E0E-9770CD7C697C}"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152400"/>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pPr>
              <a:defRPr/>
            </a:pPr>
            <a:r>
              <a:rPr lang="en-US" sz="3200" b="1" dirty="0"/>
              <a:t>Causes of Death in Criminal </a:t>
            </a:r>
            <a:r>
              <a:rPr lang="en-US" sz="3200" b="1" dirty="0" smtClean="0"/>
              <a:t>Abortion</a:t>
            </a:r>
            <a:endParaRPr lang="en-US" sz="3200" dirty="0">
              <a:solidFill>
                <a:srgbClr val="FFFF00"/>
              </a:solidFill>
            </a:endParaRPr>
          </a:p>
        </p:txBody>
      </p:sp>
      <p:sp>
        <p:nvSpPr>
          <p:cNvPr id="3" name="Date Placeholder 2"/>
          <p:cNvSpPr>
            <a:spLocks noGrp="1"/>
          </p:cNvSpPr>
          <p:nvPr>
            <p:ph type="dt" sz="half" idx="10"/>
          </p:nvPr>
        </p:nvSpPr>
        <p:spPr/>
        <p:txBody>
          <a:bodyPr/>
          <a:lstStyle/>
          <a:p>
            <a:pPr>
              <a:defRPr/>
            </a:pPr>
            <a:fld id="{28C88B62-22F2-4EC6-8BCC-7601BC66FC7A}" type="datetime1">
              <a:rPr lang="en-US" smtClean="0"/>
              <a:pPr>
                <a:defRPr/>
              </a:pPr>
              <a:t>9/30/2020</a:t>
            </a:fld>
            <a:endParaRPr lang="en-US"/>
          </a:p>
        </p:txBody>
      </p:sp>
      <p:sp>
        <p:nvSpPr>
          <p:cNvPr id="9" name="Footer Placeholder 8"/>
          <p:cNvSpPr>
            <a:spLocks noGrp="1"/>
          </p:cNvSpPr>
          <p:nvPr>
            <p:ph type="ftr" sz="quarter" idx="11"/>
          </p:nvPr>
        </p:nvSpPr>
        <p:spPr>
          <a:xfrm>
            <a:off x="3643306" y="6286520"/>
            <a:ext cx="2895600" cy="365125"/>
          </a:xfrm>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18</a:t>
            </a:fld>
            <a:endParaRPr lang="en-US">
              <a:solidFill>
                <a:prstClr val="black">
                  <a:tint val="75000"/>
                </a:prstClr>
              </a:solidFill>
            </a:endParaRPr>
          </a:p>
        </p:txBody>
      </p:sp>
      <p:sp>
        <p:nvSpPr>
          <p:cNvPr id="7" name="TextBox 6"/>
          <p:cNvSpPr txBox="1"/>
          <p:nvPr/>
        </p:nvSpPr>
        <p:spPr>
          <a:xfrm>
            <a:off x="304800" y="1219200"/>
            <a:ext cx="5334000" cy="403187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a:r>
              <a:rPr lang="en-US" sz="3200" dirty="0" smtClean="0"/>
              <a:t>l</a:t>
            </a:r>
            <a:r>
              <a:rPr lang="en-US" sz="3200" dirty="0"/>
              <a:t>. </a:t>
            </a:r>
            <a:r>
              <a:rPr lang="en-US" sz="3200" dirty="0" err="1"/>
              <a:t>Vaso</a:t>
            </a:r>
            <a:r>
              <a:rPr lang="en-US" sz="3200" dirty="0"/>
              <a:t>-vagal shock</a:t>
            </a:r>
          </a:p>
          <a:p>
            <a:pPr algn="l"/>
            <a:r>
              <a:rPr lang="en-US" sz="3200" dirty="0"/>
              <a:t>2. Hemorrhagic shock</a:t>
            </a:r>
          </a:p>
          <a:p>
            <a:pPr algn="l"/>
            <a:r>
              <a:rPr lang="en-US" sz="3200" dirty="0"/>
              <a:t>3. Perforation of uterus</a:t>
            </a:r>
          </a:p>
          <a:p>
            <a:pPr algn="l"/>
            <a:r>
              <a:rPr lang="en-US" sz="3200" dirty="0"/>
              <a:t>4. Septicemia</a:t>
            </a:r>
          </a:p>
          <a:p>
            <a:pPr algn="l"/>
            <a:r>
              <a:rPr lang="en-US" sz="3200" dirty="0"/>
              <a:t>5. Embolism</a:t>
            </a:r>
          </a:p>
          <a:p>
            <a:pPr algn="l"/>
            <a:r>
              <a:rPr lang="en-US" sz="3200" dirty="0"/>
              <a:t>6. Disseminated intravascular coagulation</a:t>
            </a:r>
          </a:p>
          <a:p>
            <a:pPr algn="l"/>
            <a:r>
              <a:rPr lang="en-US" sz="3200" dirty="0"/>
              <a:t> </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sz="3200" b="1" dirty="0"/>
              <a:t>DUTIES OF REGISTERED MEDICAL PRACTITIONER IN CRIMINAL ABORTION</a:t>
            </a:r>
            <a:endParaRPr lang="en-US" sz="3200" dirty="0"/>
          </a:p>
        </p:txBody>
      </p:sp>
      <p:sp>
        <p:nvSpPr>
          <p:cNvPr id="5" name="Date Placeholder 4"/>
          <p:cNvSpPr>
            <a:spLocks noGrp="1"/>
          </p:cNvSpPr>
          <p:nvPr>
            <p:ph type="dt" sz="half" idx="10"/>
          </p:nvPr>
        </p:nvSpPr>
        <p:spPr/>
        <p:txBody>
          <a:bodyPr/>
          <a:lstStyle/>
          <a:p>
            <a:pPr>
              <a:defRPr/>
            </a:pPr>
            <a:fld id="{95F271F7-A715-4060-8E6C-E0B371D784B6}"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19</a:t>
            </a:fld>
            <a:endParaRPr lang="en-US">
              <a:solidFill>
                <a:prstClr val="black">
                  <a:tint val="75000"/>
                </a:prstClr>
              </a:solidFill>
            </a:endParaRPr>
          </a:p>
        </p:txBody>
      </p:sp>
      <p:sp>
        <p:nvSpPr>
          <p:cNvPr id="2" name="Rectangle 1"/>
          <p:cNvSpPr/>
          <p:nvPr/>
        </p:nvSpPr>
        <p:spPr>
          <a:xfrm>
            <a:off x="457200" y="1066800"/>
            <a:ext cx="8153400" cy="35394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l"/>
            <a:r>
              <a:rPr lang="en-US" sz="3200" dirty="0"/>
              <a:t>1. Doctor should record history of the incident, the method</a:t>
            </a:r>
          </a:p>
          <a:p>
            <a:pPr algn="l"/>
            <a:r>
              <a:rPr lang="en-US" sz="3200" dirty="0"/>
              <a:t>adopted to procure abortion.</a:t>
            </a:r>
          </a:p>
          <a:p>
            <a:pPr algn="l"/>
            <a:r>
              <a:rPr lang="en-US" sz="3200" dirty="0"/>
              <a:t>2. If death is imminent, doctor must arrange for dying declaration.</a:t>
            </a:r>
          </a:p>
          <a:p>
            <a:pPr algn="l"/>
            <a:r>
              <a:rPr lang="en-US" sz="3200" dirty="0"/>
              <a:t>3. If female dies, he should report matter to the police</a:t>
            </a:r>
          </a:p>
        </p:txBody>
      </p:sp>
      <p:sp>
        <p:nvSpPr>
          <p:cNvPr id="4" name="Rectangle 3"/>
          <p:cNvSpPr/>
          <p:nvPr/>
        </p:nvSpPr>
        <p:spPr>
          <a:xfrm>
            <a:off x="442414" y="4637275"/>
            <a:ext cx="816818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a:r>
              <a:rPr lang="en-US" sz="2400" b="1" dirty="0"/>
              <a:t>Medical Evidence of </a:t>
            </a:r>
            <a:r>
              <a:rPr lang="en-US" sz="2400" b="1" dirty="0" smtClean="0"/>
              <a:t>Abortio</a:t>
            </a:r>
            <a:r>
              <a:rPr lang="en-US" sz="2400" dirty="0"/>
              <a:t>n</a:t>
            </a:r>
          </a:p>
          <a:p>
            <a:pPr algn="l"/>
            <a:r>
              <a:rPr lang="en-US" sz="2400" b="1" dirty="0"/>
              <a:t>1. Examination of female.</a:t>
            </a:r>
            <a:endParaRPr lang="en-US" sz="2400" dirty="0"/>
          </a:p>
          <a:p>
            <a:pPr algn="l"/>
            <a:r>
              <a:rPr lang="en-US" sz="2400" b="1" dirty="0"/>
              <a:t>2. Examination of aborted material.</a:t>
            </a:r>
            <a:endParaRPr lang="en-US" sz="24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Grp="1" noChangeArrowheads="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pPr marL="53975" algn="l">
              <a:defRPr/>
            </a:pPr>
            <a:r>
              <a:rPr lang="en-US" sz="3200" b="1" dirty="0" smtClean="0">
                <a:solidFill>
                  <a:srgbClr val="FFFF00"/>
                </a:solidFill>
                <a:latin typeface="Arial" pitchFamily="34" charset="0"/>
                <a:ea typeface="+mj-ea"/>
                <a:cs typeface="+mj-cs"/>
              </a:rPr>
              <a:t>Objectives:</a:t>
            </a:r>
            <a:br>
              <a:rPr lang="en-US" sz="3200" b="1" dirty="0" smtClean="0">
                <a:solidFill>
                  <a:srgbClr val="FFFF00"/>
                </a:solidFill>
                <a:latin typeface="Arial" pitchFamily="34" charset="0"/>
                <a:ea typeface="+mj-ea"/>
                <a:cs typeface="+mj-cs"/>
              </a:rPr>
            </a:br>
            <a:r>
              <a:rPr lang="en-US" sz="3200" b="1" dirty="0" smtClean="0">
                <a:solidFill>
                  <a:srgbClr val="FFFF00"/>
                </a:solidFill>
                <a:latin typeface="Arial" pitchFamily="34" charset="0"/>
                <a:ea typeface="+mj-ea"/>
                <a:cs typeface="+mj-cs"/>
              </a:rPr>
              <a:t>To know the following</a:t>
            </a:r>
            <a:endParaRPr lang="en-US" sz="3200" b="1" dirty="0">
              <a:solidFill>
                <a:srgbClr val="FFFF00"/>
              </a:solidFill>
              <a:latin typeface="Arial" pitchFamily="34" charset="0"/>
              <a:ea typeface="+mj-ea"/>
              <a:cs typeface="+mj-cs"/>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312234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fld id="{EA104D87-649E-4DD4-B0F4-D497AACFA845}" type="datetime1">
              <a:rPr lang="en-US" smtClean="0"/>
              <a:pPr>
                <a:defRPr/>
              </a:pPr>
              <a:t>9/30/2020</a:t>
            </a:fld>
            <a:endParaRPr lang="en-US"/>
          </a:p>
        </p:txBody>
      </p:sp>
      <p:sp>
        <p:nvSpPr>
          <p:cNvPr id="7" name="Footer Placeholder 6"/>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EF8E580-500B-4E8A-A430-BF697F548F16}"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b="1" dirty="0"/>
              <a:t>EXAMINATION OF FEMALE (DURING </a:t>
            </a:r>
            <a:r>
              <a:rPr lang="en-US" b="1" dirty="0" smtClean="0"/>
              <a:t>LIFE)</a:t>
            </a:r>
            <a:endParaRPr lang="ar-SA" dirty="0" smtClean="0"/>
          </a:p>
        </p:txBody>
      </p:sp>
      <p:sp>
        <p:nvSpPr>
          <p:cNvPr id="16387" name="Content Placeholder 2"/>
          <p:cNvSpPr>
            <a:spLocks noGrp="1"/>
          </p:cNvSpPr>
          <p:nvPr>
            <p:ph idx="1"/>
          </p:nvPr>
        </p:nvSpPr>
        <p:spPr>
          <a:xfrm>
            <a:off x="457200" y="1600200"/>
            <a:ext cx="8229600" cy="5181600"/>
          </a:xfrm>
          <a:solidFill>
            <a:schemeClr val="accent4">
              <a:lumMod val="20000"/>
              <a:lumOff val="80000"/>
            </a:schemeClr>
          </a:solidFill>
        </p:spPr>
        <p:txBody>
          <a:bodyPr>
            <a:normAutofit lnSpcReduction="10000"/>
          </a:bodyPr>
          <a:lstStyle/>
          <a:p>
            <a:pPr algn="l" rtl="0"/>
            <a:r>
              <a:rPr lang="en-US" sz="1800" b="1" dirty="0"/>
              <a:t>1. General</a:t>
            </a:r>
            <a:r>
              <a:rPr lang="en-US" sz="1800" dirty="0"/>
              <a:t>: Female will have exhaust look, increase temperature, increase pulse.</a:t>
            </a:r>
          </a:p>
          <a:p>
            <a:pPr algn="l" rtl="0"/>
            <a:r>
              <a:rPr lang="en-US" sz="1800" dirty="0"/>
              <a:t>2</a:t>
            </a:r>
            <a:r>
              <a:rPr lang="en-US" sz="1800" b="1" dirty="0"/>
              <a:t>. Breasts</a:t>
            </a:r>
            <a:r>
              <a:rPr lang="en-US" sz="1800" dirty="0"/>
              <a:t>; Are heavy, enlarged, areola and nipples are pigmented, colostrum/milk may ooze on squeezing the breasts .</a:t>
            </a:r>
          </a:p>
          <a:p>
            <a:pPr algn="l" rtl="0"/>
            <a:r>
              <a:rPr lang="en-US" sz="1800" dirty="0"/>
              <a:t>3. </a:t>
            </a:r>
            <a:r>
              <a:rPr lang="en-US" sz="1800" b="1" dirty="0"/>
              <a:t>Abdomen</a:t>
            </a:r>
            <a:r>
              <a:rPr lang="en-US" sz="1800" dirty="0"/>
              <a:t>: Is lax and wrinkled. Striae may be present along with linea nigra. </a:t>
            </a:r>
            <a:r>
              <a:rPr lang="en-US" sz="1800" dirty="0" err="1"/>
              <a:t>Involuting</a:t>
            </a:r>
            <a:r>
              <a:rPr lang="en-US" sz="1800" dirty="0"/>
              <a:t> uterus may be palpable.</a:t>
            </a:r>
          </a:p>
          <a:p>
            <a:pPr algn="l" rtl="0"/>
            <a:r>
              <a:rPr lang="en-US" sz="1800" dirty="0"/>
              <a:t>4. </a:t>
            </a:r>
            <a:r>
              <a:rPr lang="en-US" sz="1800" b="1" dirty="0"/>
              <a:t>Perineum</a:t>
            </a:r>
            <a:r>
              <a:rPr lang="en-US" sz="1800" dirty="0"/>
              <a:t>: Laceration or bruises may be noted, inflammation is evident</a:t>
            </a:r>
          </a:p>
          <a:p>
            <a:pPr algn="l" rtl="0"/>
            <a:r>
              <a:rPr lang="en-US" sz="1800" dirty="0"/>
              <a:t>5. </a:t>
            </a:r>
            <a:r>
              <a:rPr lang="en-US" sz="1800" b="1" dirty="0"/>
              <a:t>Labia</a:t>
            </a:r>
            <a:r>
              <a:rPr lang="en-US" sz="1800" dirty="0"/>
              <a:t>: majora and minora will be inflamed and bruised</a:t>
            </a:r>
          </a:p>
          <a:p>
            <a:pPr algn="l" rtl="0"/>
            <a:r>
              <a:rPr lang="en-US" sz="1800" dirty="0"/>
              <a:t>6. </a:t>
            </a:r>
            <a:r>
              <a:rPr lang="en-US" sz="1800" b="1" dirty="0"/>
              <a:t>Vagina</a:t>
            </a:r>
            <a:r>
              <a:rPr lang="en-US" sz="1800" dirty="0"/>
              <a:t>: Tags of membrane, partial aborted material, blood, foreign body, abortion stick etc. may be found. The vaginal wall is contused, abraded or lacerated. The wall is lax, dilated.</a:t>
            </a:r>
          </a:p>
          <a:p>
            <a:pPr algn="l" rtl="0"/>
            <a:r>
              <a:rPr lang="en-US" sz="1800" dirty="0"/>
              <a:t>7. </a:t>
            </a:r>
            <a:r>
              <a:rPr lang="en-US" sz="1800" b="1" dirty="0"/>
              <a:t>Cervix</a:t>
            </a:r>
            <a:r>
              <a:rPr lang="en-US" sz="1800" dirty="0"/>
              <a:t>: The external os would be patulous, ulceration or erosions may be present. Cervical canal may be dilated with abrasions or lacerations.</a:t>
            </a:r>
          </a:p>
          <a:p>
            <a:pPr algn="l" rtl="0"/>
            <a:r>
              <a:rPr lang="en-US" sz="1800" dirty="0"/>
              <a:t>8. </a:t>
            </a:r>
            <a:r>
              <a:rPr lang="en-US" sz="1800" b="1" dirty="0"/>
              <a:t>Uterus</a:t>
            </a:r>
            <a:r>
              <a:rPr lang="en-US" sz="1800" dirty="0"/>
              <a:t>: May be enlarged on bimanual examination or may be showing signs of involution.</a:t>
            </a:r>
          </a:p>
          <a:p>
            <a:pPr algn="l" rtl="0"/>
            <a:r>
              <a:rPr lang="en-US" sz="1800" dirty="0"/>
              <a:t>9. </a:t>
            </a:r>
            <a:r>
              <a:rPr lang="en-US" sz="1800" b="1" dirty="0"/>
              <a:t>Swab from cervical canal</a:t>
            </a:r>
            <a:r>
              <a:rPr lang="en-US" sz="1800" dirty="0"/>
              <a:t> will reveal chemical used for procuring abortion and can be used for bacteriological examination.</a:t>
            </a:r>
          </a:p>
          <a:p>
            <a:pPr algn="l" rtl="0"/>
            <a:r>
              <a:rPr lang="en-US" sz="1800" dirty="0"/>
              <a:t>10. </a:t>
            </a:r>
            <a:r>
              <a:rPr lang="en-US" sz="1800" b="1" dirty="0"/>
              <a:t>Urine examination</a:t>
            </a:r>
            <a:r>
              <a:rPr lang="en-US" sz="1800" dirty="0"/>
              <a:t>: hCG may be detected up to 7 days.</a:t>
            </a:r>
          </a:p>
          <a:p>
            <a:pPr marL="0" indent="0">
              <a:buNone/>
            </a:pPr>
            <a:endParaRPr lang="ar-SA" sz="1800" dirty="0" smtClean="0"/>
          </a:p>
        </p:txBody>
      </p:sp>
      <p:sp>
        <p:nvSpPr>
          <p:cNvPr id="2" name="Date Placeholder 1"/>
          <p:cNvSpPr>
            <a:spLocks noGrp="1"/>
          </p:cNvSpPr>
          <p:nvPr>
            <p:ph type="dt" sz="half" idx="10"/>
          </p:nvPr>
        </p:nvSpPr>
        <p:spPr/>
        <p:txBody>
          <a:bodyPr/>
          <a:lstStyle/>
          <a:p>
            <a:pPr>
              <a:defRPr/>
            </a:pPr>
            <a:fld id="{EB582C94-DA20-4179-843E-89AE40F8FE23}" type="datetime1">
              <a:rPr lang="en-US" smtClean="0"/>
              <a:pPr>
                <a:defRPr/>
              </a:pPr>
              <a:t>9/30/2020</a:t>
            </a:fld>
            <a:endParaRPr lang="en-US"/>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7DAB2E19-5266-484E-8B69-67408B68C5DF}"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r>
              <a:rPr lang="en-US" sz="3200" b="1" dirty="0"/>
              <a:t>EXAMINATION OF FEMALE (AFTER DEATH)</a:t>
            </a:r>
            <a:endParaRPr lang="en-US" sz="3200" dirty="0"/>
          </a:p>
        </p:txBody>
      </p:sp>
      <p:sp>
        <p:nvSpPr>
          <p:cNvPr id="2" name="Date Placeholder 1"/>
          <p:cNvSpPr>
            <a:spLocks noGrp="1"/>
          </p:cNvSpPr>
          <p:nvPr>
            <p:ph type="dt" sz="half" idx="10"/>
          </p:nvPr>
        </p:nvSpPr>
        <p:spPr/>
        <p:txBody>
          <a:bodyPr/>
          <a:lstStyle/>
          <a:p>
            <a:pPr>
              <a:defRPr/>
            </a:pPr>
            <a:fld id="{BACBFFB0-CEB8-4993-AB6F-3BBE5A6E6B5B}"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21</a:t>
            </a:fld>
            <a:endParaRPr lang="en-US">
              <a:solidFill>
                <a:prstClr val="black">
                  <a:tint val="75000"/>
                </a:prstClr>
              </a:solidFill>
            </a:endParaRPr>
          </a:p>
        </p:txBody>
      </p:sp>
      <p:sp>
        <p:nvSpPr>
          <p:cNvPr id="7" name="TextBox 6"/>
          <p:cNvSpPr txBox="1"/>
          <p:nvPr/>
        </p:nvSpPr>
        <p:spPr>
          <a:xfrm>
            <a:off x="304800" y="1219200"/>
            <a:ext cx="8686800" cy="526297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gn="l" rtl="0">
              <a:buFont typeface="Wingdings" panose="05000000000000000000" pitchFamily="2" charset="2"/>
              <a:buChar char="v"/>
            </a:pPr>
            <a:r>
              <a:rPr lang="en-US" sz="2800" b="1" dirty="0" smtClean="0"/>
              <a:t>Clothes</a:t>
            </a:r>
            <a:r>
              <a:rPr lang="en-US" sz="2800" dirty="0"/>
              <a:t>: Undergarments may show blood, clots, pieces of product of conception, stains of chemicals used etc.</a:t>
            </a:r>
          </a:p>
          <a:p>
            <a:pPr marL="342900" indent="-342900" algn="l" rtl="0">
              <a:buFont typeface="Wingdings" panose="05000000000000000000" pitchFamily="2" charset="2"/>
              <a:buChar char="v"/>
            </a:pPr>
            <a:r>
              <a:rPr lang="en-US" sz="2800" b="1" dirty="0" smtClean="0"/>
              <a:t>Uterus</a:t>
            </a:r>
            <a:r>
              <a:rPr lang="en-US" sz="2800" b="1" dirty="0"/>
              <a:t>:</a:t>
            </a:r>
            <a:r>
              <a:rPr lang="en-US" sz="2800" dirty="0"/>
              <a:t> Enlarged, cavity may show presence of partially separated product of conception, foreign body, blood clots, presence of any paste or chemical, evidence of injury or perforation etc.</a:t>
            </a:r>
          </a:p>
          <a:p>
            <a:pPr marL="342900" indent="-342900" algn="l" rtl="0">
              <a:buFont typeface="Wingdings" panose="05000000000000000000" pitchFamily="2" charset="2"/>
              <a:buChar char="v"/>
            </a:pPr>
            <a:r>
              <a:rPr lang="en-US" sz="2800" dirty="0" smtClean="0"/>
              <a:t> </a:t>
            </a:r>
            <a:r>
              <a:rPr lang="en-US" sz="2800" b="1" dirty="0"/>
              <a:t>Evidence of infection</a:t>
            </a:r>
            <a:r>
              <a:rPr lang="en-US" sz="2800" dirty="0"/>
              <a:t> . </a:t>
            </a:r>
          </a:p>
          <a:p>
            <a:pPr marL="342900" indent="-342900" algn="l" rtl="0">
              <a:buFont typeface="Wingdings" panose="05000000000000000000" pitchFamily="2" charset="2"/>
              <a:buChar char="v"/>
            </a:pPr>
            <a:r>
              <a:rPr lang="en-US" sz="2800" b="1" dirty="0" smtClean="0"/>
              <a:t> Ovaries</a:t>
            </a:r>
            <a:r>
              <a:rPr lang="en-US" sz="2800" dirty="0"/>
              <a:t>: Presence of corpus luteum</a:t>
            </a:r>
          </a:p>
          <a:p>
            <a:pPr marL="342900" indent="-342900" algn="l" rtl="0">
              <a:buFont typeface="Wingdings" panose="05000000000000000000" pitchFamily="2" charset="2"/>
              <a:buChar char="v"/>
            </a:pPr>
            <a:r>
              <a:rPr lang="en-US" sz="2800" b="1" dirty="0"/>
              <a:t>EXAMINATION OF ABORTED MATERIAL</a:t>
            </a:r>
            <a:endParaRPr lang="en-US" sz="2800" dirty="0"/>
          </a:p>
          <a:p>
            <a:pPr algn="l" rtl="0"/>
            <a:r>
              <a:rPr lang="en-US" sz="2800" dirty="0" smtClean="0"/>
              <a:t> </a:t>
            </a:r>
            <a:r>
              <a:rPr lang="en-US" sz="2800" dirty="0"/>
              <a:t>''Police may request medical examiner to examine a substance alleged to have been expelled from uterus as product of conception.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3200" b="1" u="sng" dirty="0"/>
              <a:t>Medicolegal importance of placenta</a:t>
            </a:r>
            <a:r>
              <a:rPr lang="en-US" sz="3200" dirty="0"/>
              <a:t/>
            </a:r>
            <a:br>
              <a:rPr lang="en-US" sz="3200" dirty="0"/>
            </a:br>
            <a:endParaRPr lang="en-US" sz="3200" dirty="0"/>
          </a:p>
        </p:txBody>
      </p:sp>
      <p:sp>
        <p:nvSpPr>
          <p:cNvPr id="2" name="Date Placeholder 1"/>
          <p:cNvSpPr>
            <a:spLocks noGrp="1"/>
          </p:cNvSpPr>
          <p:nvPr>
            <p:ph type="dt" sz="half" idx="10"/>
          </p:nvPr>
        </p:nvSpPr>
        <p:spPr/>
        <p:txBody>
          <a:bodyPr/>
          <a:lstStyle/>
          <a:p>
            <a:pPr>
              <a:defRPr/>
            </a:pPr>
            <a:fld id="{DE4984D3-EFD0-41B3-B5D4-8B5977C0F44E}" type="datetime1">
              <a:rPr lang="en-US" smtClean="0">
                <a:solidFill>
                  <a:prstClr val="black">
                    <a:tint val="75000"/>
                  </a:prstClr>
                </a:solidFill>
              </a:rPr>
              <a:pPr>
                <a:defRPr/>
              </a:pPr>
              <a:t>9/30/2020</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22</a:t>
            </a:fld>
            <a:endParaRPr lang="en-US">
              <a:solidFill>
                <a:prstClr val="black">
                  <a:tint val="75000"/>
                </a:prstClr>
              </a:solidFill>
            </a:endParaRPr>
          </a:p>
        </p:txBody>
      </p:sp>
      <p:sp>
        <p:nvSpPr>
          <p:cNvPr id="7" name="TextBox 6"/>
          <p:cNvSpPr txBox="1"/>
          <p:nvPr/>
        </p:nvSpPr>
        <p:spPr>
          <a:xfrm>
            <a:off x="304800" y="1219200"/>
            <a:ext cx="8382000" cy="483209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sz="2400" dirty="0" smtClean="0"/>
              <a:t>1</a:t>
            </a:r>
            <a:r>
              <a:rPr lang="en-US" sz="2400" dirty="0"/>
              <a:t>. </a:t>
            </a:r>
            <a:r>
              <a:rPr lang="en-US" sz="2800" dirty="0"/>
              <a:t>At term placenta is about 500 gm in weight.</a:t>
            </a:r>
          </a:p>
          <a:p>
            <a:pPr algn="l" rtl="0"/>
            <a:r>
              <a:rPr lang="en-US" sz="2800" dirty="0"/>
              <a:t>2. Period of gestation can be estimated.</a:t>
            </a:r>
          </a:p>
          <a:p>
            <a:pPr algn="l" rtl="0"/>
            <a:r>
              <a:rPr lang="en-US" sz="2800" dirty="0"/>
              <a:t>3. Some poisons may be detected in placenta.</a:t>
            </a:r>
          </a:p>
          <a:p>
            <a:pPr algn="l" rtl="0"/>
            <a:r>
              <a:rPr lang="en-US" sz="2800" dirty="0"/>
              <a:t>4. Retained placenta or pieces of placenta may be found in criminal abortion and may be the cause of death due to hemorrhage.</a:t>
            </a:r>
          </a:p>
          <a:p>
            <a:pPr algn="l" rtl="0"/>
            <a:r>
              <a:rPr lang="en-US" sz="2800" dirty="0"/>
              <a:t>5. Disease can be ascertained.</a:t>
            </a:r>
          </a:p>
          <a:p>
            <a:pPr algn="l" rtl="0"/>
            <a:r>
              <a:rPr lang="en-US" sz="2800" dirty="0"/>
              <a:t>6. Transfer of poisons, drugs, bacteria or antibodies </a:t>
            </a:r>
            <a:r>
              <a:rPr lang="en-US" sz="2800" dirty="0" smtClean="0"/>
              <a:t>across placenta </a:t>
            </a:r>
            <a:r>
              <a:rPr lang="en-US" sz="2800" dirty="0"/>
              <a:t>(placental barrier) may result in fetal death, fetal</a:t>
            </a:r>
          </a:p>
          <a:p>
            <a:pPr algn="l" rtl="0"/>
            <a:r>
              <a:rPr lang="en-US" sz="2800" dirty="0"/>
              <a:t>infections or fetal malformations.</a:t>
            </a:r>
          </a:p>
        </p:txBody>
      </p:sp>
    </p:spTree>
    <p:extLst>
      <p:ext uri="{BB962C8B-B14F-4D97-AF65-F5344CB8AC3E}">
        <p14:creationId xmlns:p14="http://schemas.microsoft.com/office/powerpoint/2010/main" val="427072373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normAutofit fontScale="90000"/>
          </a:bodyPr>
          <a:lstStyle/>
          <a:p>
            <a:r>
              <a:rPr lang="en-US" sz="3200" b="1" dirty="0"/>
              <a:t>Medical Termination of Pregnancy</a:t>
            </a:r>
            <a:r>
              <a:rPr lang="en-US" sz="3200" dirty="0"/>
              <a:t/>
            </a:r>
            <a:br>
              <a:rPr lang="en-US" sz="3200" dirty="0"/>
            </a:br>
            <a:r>
              <a:rPr lang="en-US" sz="3200" b="1" dirty="0">
                <a:solidFill>
                  <a:schemeClr val="tx1"/>
                </a:solidFill>
              </a:rPr>
              <a:t>INDICATIONS</a:t>
            </a:r>
            <a:endParaRPr lang="en-US" sz="3200" dirty="0">
              <a:solidFill>
                <a:schemeClr val="tx1"/>
              </a:solidFill>
            </a:endParaRPr>
          </a:p>
        </p:txBody>
      </p:sp>
      <p:sp>
        <p:nvSpPr>
          <p:cNvPr id="2" name="Date Placeholder 1"/>
          <p:cNvSpPr>
            <a:spLocks noGrp="1"/>
          </p:cNvSpPr>
          <p:nvPr>
            <p:ph type="dt" sz="half" idx="10"/>
          </p:nvPr>
        </p:nvSpPr>
        <p:spPr/>
        <p:txBody>
          <a:bodyPr/>
          <a:lstStyle/>
          <a:p>
            <a:pPr>
              <a:defRPr/>
            </a:pPr>
            <a:fld id="{7FDC7114-ED24-4E9C-A988-243318A245D6}"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23</a:t>
            </a:fld>
            <a:endParaRPr lang="en-US">
              <a:solidFill>
                <a:prstClr val="black">
                  <a:tint val="75000"/>
                </a:prstClr>
              </a:solidFill>
            </a:endParaRPr>
          </a:p>
        </p:txBody>
      </p:sp>
      <p:sp>
        <p:nvSpPr>
          <p:cNvPr id="7" name="TextBox 6"/>
          <p:cNvSpPr txBox="1"/>
          <p:nvPr/>
        </p:nvSpPr>
        <p:spPr>
          <a:xfrm>
            <a:off x="0" y="1000108"/>
            <a:ext cx="8501090" cy="483209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sz="2800" b="1" dirty="0" smtClean="0"/>
              <a:t>1</a:t>
            </a:r>
            <a:r>
              <a:rPr lang="en-US" sz="2800" b="1" dirty="0"/>
              <a:t>. Therapeutic</a:t>
            </a:r>
            <a:endParaRPr lang="en-US" sz="2800" dirty="0"/>
          </a:p>
          <a:p>
            <a:pPr algn="l" rtl="0"/>
            <a:r>
              <a:rPr lang="en-US" sz="2800" b="1" dirty="0" smtClean="0"/>
              <a:t>2</a:t>
            </a:r>
            <a:r>
              <a:rPr lang="en-US" sz="2800" b="1" dirty="0"/>
              <a:t>. Eugenic</a:t>
            </a:r>
            <a:endParaRPr lang="en-US" sz="2800" dirty="0"/>
          </a:p>
          <a:p>
            <a:pPr algn="l" rtl="0"/>
            <a:r>
              <a:rPr lang="en-US" sz="2800" b="1" dirty="0" smtClean="0"/>
              <a:t>3</a:t>
            </a:r>
            <a:r>
              <a:rPr lang="en-US" sz="2800" b="1" dirty="0"/>
              <a:t>. Humanitarian</a:t>
            </a:r>
            <a:endParaRPr lang="en-US" sz="2800" dirty="0"/>
          </a:p>
          <a:p>
            <a:pPr algn="l" rtl="0"/>
            <a:r>
              <a:rPr lang="en-US" sz="2800" dirty="0"/>
              <a:t>When the pregnancy is caused </a:t>
            </a:r>
            <a:r>
              <a:rPr lang="en-US" sz="2800" dirty="0" smtClean="0"/>
              <a:t>by Rape</a:t>
            </a:r>
            <a:endParaRPr lang="en-US" sz="2800" dirty="0"/>
          </a:p>
          <a:p>
            <a:pPr algn="l" rtl="0"/>
            <a:r>
              <a:rPr lang="en-US" sz="2800" b="1" dirty="0"/>
              <a:t>4. Social</a:t>
            </a:r>
            <a:endParaRPr lang="en-US" sz="2800" dirty="0"/>
          </a:p>
          <a:p>
            <a:pPr algn="l" rtl="0"/>
            <a:r>
              <a:rPr lang="en-US" sz="2800" dirty="0"/>
              <a:t>When pregnancy has resulted due to failure of contraceptive method adopted by married woman or her husband for the purpose of limiting the number of children, then such pregnancy can be terminated on social grounds.</a:t>
            </a:r>
          </a:p>
          <a:p>
            <a:pPr algn="l" rtl="0"/>
            <a:r>
              <a:rPr lang="en-US" sz="2800" b="1" dirty="0" smtClean="0"/>
              <a:t>Important</a:t>
            </a:r>
            <a:r>
              <a:rPr lang="en-US" sz="2800" b="1" dirty="0"/>
              <a:t>: </a:t>
            </a:r>
            <a:endParaRPr lang="en-US" sz="2800" dirty="0"/>
          </a:p>
        </p:txBody>
      </p:sp>
      <p:sp>
        <p:nvSpPr>
          <p:cNvPr id="3" name="Rectangle 2"/>
          <p:cNvSpPr/>
          <p:nvPr/>
        </p:nvSpPr>
        <p:spPr>
          <a:xfrm>
            <a:off x="0" y="5429264"/>
            <a:ext cx="8534400" cy="646331"/>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l" rtl="0"/>
            <a:r>
              <a:rPr lang="en-US" b="1" dirty="0">
                <a:solidFill>
                  <a:srgbClr val="FF0000"/>
                </a:solidFill>
              </a:rPr>
              <a:t>In an emergency, </a:t>
            </a:r>
            <a:r>
              <a:rPr lang="en-US" b="1" dirty="0">
                <a:solidFill>
                  <a:schemeClr val="tx1"/>
                </a:solidFill>
              </a:rPr>
              <a:t>a Registered Medical Practitioner </a:t>
            </a:r>
            <a:r>
              <a:rPr lang="en-US" b="1" dirty="0">
                <a:solidFill>
                  <a:srgbClr val="FF0000"/>
                </a:solidFill>
              </a:rPr>
              <a:t>can terminate pregnancy at any place, irrespective of duration of pregnancy.</a:t>
            </a:r>
          </a:p>
        </p:txBody>
      </p:sp>
    </p:spTree>
    <p:extLst>
      <p:ext uri="{BB962C8B-B14F-4D97-AF65-F5344CB8AC3E}">
        <p14:creationId xmlns:p14="http://schemas.microsoft.com/office/powerpoint/2010/main" val="427072373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r>
              <a:rPr lang="en-US" sz="3200" b="1" dirty="0"/>
              <a:t>Rules for Doing MTP</a:t>
            </a:r>
            <a:endParaRPr lang="en-US" sz="3200" dirty="0"/>
          </a:p>
        </p:txBody>
      </p:sp>
      <p:sp>
        <p:nvSpPr>
          <p:cNvPr id="2" name="Date Placeholder 1"/>
          <p:cNvSpPr>
            <a:spLocks noGrp="1"/>
          </p:cNvSpPr>
          <p:nvPr>
            <p:ph type="dt" sz="half" idx="10"/>
          </p:nvPr>
        </p:nvSpPr>
        <p:spPr/>
        <p:txBody>
          <a:bodyPr/>
          <a:lstStyle/>
          <a:p>
            <a:pPr>
              <a:defRPr/>
            </a:pPr>
            <a:fld id="{A0E41754-7ACF-484F-A7D5-204E1AB944EC}" type="datetime1">
              <a:rPr lang="en-US" smtClean="0">
                <a:solidFill>
                  <a:prstClr val="black">
                    <a:tint val="75000"/>
                  </a:prstClr>
                </a:solidFill>
              </a:rPr>
              <a:pPr>
                <a:defRPr/>
              </a:pPr>
              <a:t>9/30/2020</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24</a:t>
            </a:fld>
            <a:endParaRPr lang="en-US">
              <a:solidFill>
                <a:prstClr val="black">
                  <a:tint val="75000"/>
                </a:prstClr>
              </a:solidFill>
            </a:endParaRPr>
          </a:p>
        </p:txBody>
      </p:sp>
      <p:sp>
        <p:nvSpPr>
          <p:cNvPr id="7" name="TextBox 6"/>
          <p:cNvSpPr txBox="1"/>
          <p:nvPr/>
        </p:nvSpPr>
        <p:spPr>
          <a:xfrm>
            <a:off x="304800" y="1219200"/>
            <a:ext cx="8610600" cy="526297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lgn="l" rtl="0"/>
            <a:r>
              <a:rPr lang="en-US" sz="2800" dirty="0" smtClean="0"/>
              <a:t>1. Only </a:t>
            </a:r>
            <a:r>
              <a:rPr lang="en-US" sz="2800" dirty="0"/>
              <a:t>qualified Registered Medical Practitioner, </a:t>
            </a:r>
            <a:r>
              <a:rPr lang="en-US" sz="2800" dirty="0" smtClean="0"/>
              <a:t>who </a:t>
            </a:r>
            <a:r>
              <a:rPr lang="en-US" sz="2800" dirty="0"/>
              <a:t>has assisted in at least 25 cases of MTP in a recognized hospital</a:t>
            </a:r>
          </a:p>
          <a:p>
            <a:pPr lvl="0" algn="l" rtl="0"/>
            <a:r>
              <a:rPr lang="en-US" sz="2800" dirty="0"/>
              <a:t>A Doctor with MD in Gynecology and </a:t>
            </a:r>
            <a:r>
              <a:rPr lang="en-US" sz="2800" dirty="0" smtClean="0"/>
              <a:t>Obstetrics.</a:t>
            </a:r>
            <a:endParaRPr lang="en-US" sz="2800" dirty="0"/>
          </a:p>
          <a:p>
            <a:pPr algn="l" rtl="0"/>
            <a:r>
              <a:rPr lang="en-US" sz="2800" b="1" dirty="0"/>
              <a:t>2. Place</a:t>
            </a:r>
            <a:r>
              <a:rPr lang="en-US" sz="2800" dirty="0"/>
              <a:t> - MTP can be Carried Out at  A hospital maintained or established by government . Non-government hospital approved by government </a:t>
            </a:r>
          </a:p>
          <a:p>
            <a:pPr algn="l" rtl="0"/>
            <a:r>
              <a:rPr lang="en-US" sz="2800" b="1" dirty="0"/>
              <a:t>3. Consent</a:t>
            </a:r>
            <a:endParaRPr lang="en-US" sz="2800" dirty="0"/>
          </a:p>
          <a:p>
            <a:pPr lvl="0" algn="l" rtl="0"/>
            <a:r>
              <a:rPr lang="en-US" sz="2800" dirty="0"/>
              <a:t>A female above 18 years of age with sound mind can give consent for </a:t>
            </a:r>
            <a:r>
              <a:rPr lang="en-US" sz="2800" dirty="0" smtClean="0"/>
              <a:t>MTP. </a:t>
            </a:r>
            <a:r>
              <a:rPr lang="en-US" sz="2800" b="1" dirty="0" smtClean="0"/>
              <a:t>In </a:t>
            </a:r>
            <a:r>
              <a:rPr lang="en-US" sz="2800" b="1" dirty="0"/>
              <a:t>minor females (i.e. age less than 18 years</a:t>
            </a:r>
            <a:r>
              <a:rPr lang="en-US" sz="2800" dirty="0"/>
              <a:t>) or mentally ill , consent of parents or guardian is necessary</a:t>
            </a:r>
            <a:r>
              <a:rPr lang="en-US" sz="2800" dirty="0" smtClean="0"/>
              <a:t>.</a:t>
            </a:r>
            <a:endParaRPr lang="en-US" sz="2800" dirty="0"/>
          </a:p>
        </p:txBody>
      </p:sp>
    </p:spTree>
    <p:extLst>
      <p:ext uri="{BB962C8B-B14F-4D97-AF65-F5344CB8AC3E}">
        <p14:creationId xmlns:p14="http://schemas.microsoft.com/office/powerpoint/2010/main" val="239351637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600200" y="113376"/>
            <a:ext cx="60960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r>
              <a:rPr lang="en-US" sz="3200" b="1" dirty="0"/>
              <a:t>Rules for Doing </a:t>
            </a:r>
            <a:r>
              <a:rPr lang="en-US" sz="3200" b="1" dirty="0" smtClean="0"/>
              <a:t>MTP cont.</a:t>
            </a:r>
            <a:endParaRPr lang="en-US" sz="3200" dirty="0">
              <a:solidFill>
                <a:schemeClr val="tx1"/>
              </a:solidFill>
            </a:endParaRPr>
          </a:p>
        </p:txBody>
      </p:sp>
      <p:sp>
        <p:nvSpPr>
          <p:cNvPr id="2" name="Date Placeholder 1"/>
          <p:cNvSpPr>
            <a:spLocks noGrp="1"/>
          </p:cNvSpPr>
          <p:nvPr>
            <p:ph type="dt" sz="half" idx="10"/>
          </p:nvPr>
        </p:nvSpPr>
        <p:spPr/>
        <p:txBody>
          <a:bodyPr/>
          <a:lstStyle/>
          <a:p>
            <a:pPr>
              <a:defRPr/>
            </a:pPr>
            <a:fld id="{69D7B547-D465-471B-982A-3A14EA556F8D}" type="datetime1">
              <a:rPr lang="en-US" smtClean="0"/>
              <a:pPr>
                <a:defRPr/>
              </a:pPr>
              <a:t>9/30/2020</a:t>
            </a:fld>
            <a:endParaRPr lang="en-US"/>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25</a:t>
            </a:fld>
            <a:endParaRPr lang="en-US">
              <a:solidFill>
                <a:prstClr val="black">
                  <a:tint val="75000"/>
                </a:prstClr>
              </a:solidFill>
            </a:endParaRPr>
          </a:p>
        </p:txBody>
      </p:sp>
      <p:sp>
        <p:nvSpPr>
          <p:cNvPr id="7" name="TextBox 6"/>
          <p:cNvSpPr txBox="1"/>
          <p:nvPr/>
        </p:nvSpPr>
        <p:spPr>
          <a:xfrm>
            <a:off x="214282" y="1142984"/>
            <a:ext cx="8286808" cy="5715016"/>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sz="2800" b="1" dirty="0"/>
              <a:t>4. Duration of Pregnancy</a:t>
            </a:r>
            <a:endParaRPr lang="en-US" sz="2800" dirty="0"/>
          </a:p>
          <a:p>
            <a:pPr algn="l" rtl="0"/>
            <a:r>
              <a:rPr lang="en-US" sz="2800" dirty="0"/>
              <a:t>. When duration of pregnancy is below 12 weeks of gestation, one Registered Medical Practitioner (RMP) can terminate the pregnancy.</a:t>
            </a:r>
          </a:p>
          <a:p>
            <a:pPr algn="l" rtl="0"/>
            <a:r>
              <a:rPr lang="en-US" sz="2800" dirty="0"/>
              <a:t>. When duration of pregnancy is above 12 weeks but </a:t>
            </a:r>
            <a:r>
              <a:rPr lang="en-US" sz="2800" dirty="0" smtClean="0"/>
              <a:t>less that </a:t>
            </a:r>
            <a:r>
              <a:rPr lang="en-US" sz="2800" dirty="0"/>
              <a:t>20 weeks (i.e. 12-20 weeks), then </a:t>
            </a:r>
            <a:r>
              <a:rPr lang="en-US" sz="2800" b="1" dirty="0"/>
              <a:t>two RMP</a:t>
            </a:r>
            <a:r>
              <a:rPr lang="en-US" sz="2800" dirty="0"/>
              <a:t> are required to terminate the pregnancy.</a:t>
            </a:r>
          </a:p>
          <a:p>
            <a:pPr algn="l" rtl="0"/>
            <a:r>
              <a:rPr lang="en-US" sz="2800" b="1" dirty="0"/>
              <a:t>5. Documentation and Record</a:t>
            </a:r>
            <a:endParaRPr lang="en-US" sz="2800" dirty="0"/>
          </a:p>
          <a:p>
            <a:pPr algn="l" rtl="0"/>
            <a:r>
              <a:rPr lang="en-US" sz="2800" dirty="0"/>
              <a:t>Date generated by mentioning the year against the serial number</a:t>
            </a:r>
          </a:p>
          <a:p>
            <a:pPr algn="l" rtl="0"/>
            <a:r>
              <a:rPr lang="en-US" sz="2800" dirty="0"/>
              <a:t>. The admission register is a secret document. </a:t>
            </a:r>
          </a:p>
          <a:p>
            <a:pPr algn="l" rtl="0"/>
            <a:r>
              <a:rPr lang="en-US" sz="2800" dirty="0"/>
              <a:t>It should be maintained for at least 5 years from the last entry</a:t>
            </a:r>
            <a:r>
              <a:rPr lang="en-US" sz="2800" dirty="0" smtClean="0"/>
              <a:t>.</a:t>
            </a:r>
            <a:endParaRPr lang="en-US" sz="2800" dirty="0"/>
          </a:p>
        </p:txBody>
      </p:sp>
    </p:spTree>
    <p:extLst>
      <p:ext uri="{BB962C8B-B14F-4D97-AF65-F5344CB8AC3E}">
        <p14:creationId xmlns:p14="http://schemas.microsoft.com/office/powerpoint/2010/main" val="239351637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24000" y="325418"/>
            <a:ext cx="5784304" cy="95410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rtl="0"/>
            <a:r>
              <a:rPr lang="en-US" sz="2800" b="1" dirty="0" smtClean="0"/>
              <a:t>  Methods </a:t>
            </a:r>
            <a:r>
              <a:rPr lang="en-US" sz="2800" b="1" dirty="0"/>
              <a:t>of Inducing MTP</a:t>
            </a:r>
          </a:p>
          <a:p>
            <a:pPr rtl="0">
              <a:defRPr/>
            </a:pPr>
            <a:r>
              <a:rPr lang="en-US" sz="2800" b="1" dirty="0" smtClean="0">
                <a:solidFill>
                  <a:prstClr val="black"/>
                </a:solidFill>
              </a:rPr>
              <a:t> </a:t>
            </a:r>
            <a:endParaRPr lang="en-US" sz="2800" b="1" dirty="0">
              <a:solidFill>
                <a:prstClr val="black"/>
              </a:solidFill>
            </a:endParaRPr>
          </a:p>
        </p:txBody>
      </p:sp>
      <p:sp>
        <p:nvSpPr>
          <p:cNvPr id="4" name="Content Placeholder 3"/>
          <p:cNvSpPr>
            <a:spLocks noGrp="1"/>
          </p:cNvSpPr>
          <p:nvPr>
            <p:ph sz="half" idx="1"/>
          </p:nvPr>
        </p:nvSpPr>
        <p:spPr>
          <a:xfrm>
            <a:off x="457200" y="1600200"/>
            <a:ext cx="4038600" cy="4800600"/>
          </a:xfrm>
        </p:spPr>
        <p:style>
          <a:lnRef idx="1">
            <a:schemeClr val="accent1"/>
          </a:lnRef>
          <a:fillRef idx="2">
            <a:schemeClr val="accent1"/>
          </a:fillRef>
          <a:effectRef idx="1">
            <a:schemeClr val="accent1"/>
          </a:effectRef>
          <a:fontRef idx="minor">
            <a:schemeClr val="dk1"/>
          </a:fontRef>
        </p:style>
        <p:txBody>
          <a:bodyPr/>
          <a:lstStyle/>
          <a:p>
            <a:pPr algn="l" rtl="0"/>
            <a:r>
              <a:rPr lang="en-US" sz="2400" b="1" dirty="0">
                <a:solidFill>
                  <a:srgbClr val="FF0000"/>
                </a:solidFill>
              </a:rPr>
              <a:t>Up to 12 Weeks</a:t>
            </a:r>
          </a:p>
          <a:p>
            <a:pPr algn="l" rtl="0"/>
            <a:r>
              <a:rPr lang="en-US" dirty="0"/>
              <a:t>l. Manual vacuum aspiration</a:t>
            </a:r>
          </a:p>
          <a:p>
            <a:pPr algn="l" rtl="0"/>
            <a:r>
              <a:rPr lang="en-US" dirty="0"/>
              <a:t>2. Suction evacuation and/or curettage</a:t>
            </a:r>
          </a:p>
          <a:p>
            <a:pPr algn="l" rtl="0"/>
            <a:r>
              <a:rPr lang="en-US" dirty="0"/>
              <a:t>3. Dilatation and curettage</a:t>
            </a:r>
          </a:p>
          <a:p>
            <a:pPr algn="l" rtl="0"/>
            <a:r>
              <a:rPr lang="en-US" dirty="0"/>
              <a:t>4. Mifepristone</a:t>
            </a:r>
          </a:p>
          <a:p>
            <a:pPr algn="l" rtl="0"/>
            <a:r>
              <a:rPr lang="en-US" dirty="0"/>
              <a:t>5. Methotrexate and misoprostol</a:t>
            </a:r>
          </a:p>
          <a:p>
            <a:endParaRPr lang="en-US" dirty="0"/>
          </a:p>
        </p:txBody>
      </p:sp>
      <p:sp>
        <p:nvSpPr>
          <p:cNvPr id="5" name="Content Placeholder 4"/>
          <p:cNvSpPr>
            <a:spLocks noGrp="1"/>
          </p:cNvSpPr>
          <p:nvPr>
            <p:ph sz="half" idx="2"/>
          </p:nvPr>
        </p:nvSpPr>
        <p:spPr>
          <a:xfrm>
            <a:off x="4648200" y="1600200"/>
            <a:ext cx="4038600" cy="4800600"/>
          </a:xfrm>
        </p:spPr>
        <p:style>
          <a:lnRef idx="1">
            <a:schemeClr val="accent4"/>
          </a:lnRef>
          <a:fillRef idx="2">
            <a:schemeClr val="accent4"/>
          </a:fillRef>
          <a:effectRef idx="1">
            <a:schemeClr val="accent4"/>
          </a:effectRef>
          <a:fontRef idx="minor">
            <a:schemeClr val="dk1"/>
          </a:fontRef>
        </p:style>
        <p:txBody>
          <a:bodyPr/>
          <a:lstStyle/>
          <a:p>
            <a:pPr algn="l" rtl="0"/>
            <a:r>
              <a:rPr lang="en-US" sz="2400" b="1" dirty="0">
                <a:solidFill>
                  <a:srgbClr val="FF0000"/>
                </a:solidFill>
              </a:rPr>
              <a:t>Between 13 to 20 Weeks</a:t>
            </a:r>
            <a:endParaRPr lang="en-US" sz="2400" dirty="0">
              <a:solidFill>
                <a:srgbClr val="FF0000"/>
              </a:solidFill>
            </a:endParaRPr>
          </a:p>
          <a:p>
            <a:pPr algn="l" rtl="0"/>
            <a:r>
              <a:rPr lang="en-US" sz="2400" dirty="0"/>
              <a:t>1. Dilatation and evacuation</a:t>
            </a:r>
          </a:p>
          <a:p>
            <a:pPr algn="l" rtl="0"/>
            <a:r>
              <a:rPr lang="en-US" sz="2400" dirty="0"/>
              <a:t>2. Oxytocin infusion</a:t>
            </a:r>
          </a:p>
          <a:p>
            <a:pPr algn="l" rtl="0"/>
            <a:r>
              <a:rPr lang="en-US" sz="2400" dirty="0"/>
              <a:t>3. Induction by prostaglandins E, (misoprostol)  </a:t>
            </a:r>
            <a:r>
              <a:rPr lang="en-US" sz="2400" b="1" dirty="0"/>
              <a:t>(Used as </a:t>
            </a:r>
            <a:r>
              <a:rPr lang="en-US" sz="2400" b="1" dirty="0" err="1"/>
              <a:t>intravaginally</a:t>
            </a:r>
            <a:r>
              <a:rPr lang="en-US" sz="2400" b="1" dirty="0"/>
              <a:t>, intramuscularly or intra </a:t>
            </a:r>
            <a:r>
              <a:rPr lang="en-US" sz="2400" b="1" dirty="0" err="1"/>
              <a:t>amniotically</a:t>
            </a:r>
            <a:r>
              <a:rPr lang="en-US" sz="2400" b="1" dirty="0"/>
              <a:t>)</a:t>
            </a:r>
            <a:endParaRPr lang="en-US" sz="2400" dirty="0"/>
          </a:p>
          <a:p>
            <a:pPr algn="l" rtl="0"/>
            <a:r>
              <a:rPr lang="en-US" sz="2400" dirty="0"/>
              <a:t>4. </a:t>
            </a:r>
            <a:r>
              <a:rPr lang="en-US" sz="2400" dirty="0" err="1"/>
              <a:t>Hysterotomy</a:t>
            </a:r>
            <a:r>
              <a:rPr lang="en-US" sz="2400" dirty="0"/>
              <a:t> - less common method</a:t>
            </a:r>
          </a:p>
        </p:txBody>
      </p:sp>
      <p:sp>
        <p:nvSpPr>
          <p:cNvPr id="10" name="Date Placeholder 9"/>
          <p:cNvSpPr>
            <a:spLocks noGrp="1"/>
          </p:cNvSpPr>
          <p:nvPr>
            <p:ph type="dt" sz="half" idx="10"/>
          </p:nvPr>
        </p:nvSpPr>
        <p:spPr/>
        <p:txBody>
          <a:bodyPr/>
          <a:lstStyle/>
          <a:p>
            <a:pPr>
              <a:defRPr/>
            </a:pPr>
            <a:fld id="{C8313AAB-4985-4A07-9B75-9A63BDB4D7DE}" type="datetime1">
              <a:rPr lang="en-US" smtClean="0">
                <a:solidFill>
                  <a:prstClr val="black">
                    <a:tint val="75000"/>
                  </a:prstClr>
                </a:solidFill>
              </a:rPr>
              <a:pPr>
                <a:defRPr/>
              </a:pPr>
              <a:t>9/30/2020</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1E1AEF63-85DA-4A4A-8E0E-9770CD7C697C}" type="slidenum">
              <a:rPr lang="en-US" smtClean="0">
                <a:solidFill>
                  <a:prstClr val="black">
                    <a:tint val="75000"/>
                  </a:prstClr>
                </a:solidFill>
              </a:rPr>
              <a:pPr>
                <a:defRPr/>
              </a:pPr>
              <a:t>26</a:t>
            </a:fld>
            <a:endParaRPr lang="en-US">
              <a:solidFill>
                <a:prstClr val="black">
                  <a:tint val="75000"/>
                </a:prstClr>
              </a:solidFill>
            </a:endParaRPr>
          </a:p>
        </p:txBody>
      </p:sp>
    </p:spTree>
    <p:extLst>
      <p:ext uri="{BB962C8B-B14F-4D97-AF65-F5344CB8AC3E}">
        <p14:creationId xmlns:p14="http://schemas.microsoft.com/office/powerpoint/2010/main" val="148387804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09600" y="144538"/>
            <a:ext cx="7086600" cy="954107"/>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a:r>
              <a:rPr lang="en-US" sz="2800" b="1" dirty="0"/>
              <a:t>Complications of MTP</a:t>
            </a:r>
            <a:endParaRPr lang="en-US" sz="2800" dirty="0"/>
          </a:p>
          <a:p>
            <a:pPr algn="ctr" rtl="0">
              <a:defRPr/>
            </a:pPr>
            <a:r>
              <a:rPr lang="en-US" sz="2800" dirty="0" smtClean="0">
                <a:solidFill>
                  <a:prstClr val="black"/>
                </a:solidFill>
              </a:rPr>
              <a:t> </a:t>
            </a:r>
            <a:endParaRPr lang="en-US" sz="2800" dirty="0">
              <a:solidFill>
                <a:prstClr val="black"/>
              </a:solidFill>
            </a:endParaRPr>
          </a:p>
        </p:txBody>
      </p:sp>
      <p:sp>
        <p:nvSpPr>
          <p:cNvPr id="4" name="Content Placeholder 3"/>
          <p:cNvSpPr>
            <a:spLocks noGrp="1"/>
          </p:cNvSpPr>
          <p:nvPr>
            <p:ph sz="half" idx="1"/>
          </p:nvPr>
        </p:nvSpPr>
        <p:spPr>
          <a:xfrm>
            <a:off x="457200" y="1600200"/>
            <a:ext cx="4038600" cy="4800600"/>
          </a:xfrm>
        </p:spPr>
        <p:style>
          <a:lnRef idx="1">
            <a:schemeClr val="accent1"/>
          </a:lnRef>
          <a:fillRef idx="2">
            <a:schemeClr val="accent1"/>
          </a:fillRef>
          <a:effectRef idx="1">
            <a:schemeClr val="accent1"/>
          </a:effectRef>
          <a:fontRef idx="minor">
            <a:schemeClr val="dk1"/>
          </a:fontRef>
        </p:style>
        <p:txBody>
          <a:bodyPr/>
          <a:lstStyle/>
          <a:p>
            <a:pPr algn="l" rtl="0"/>
            <a:r>
              <a:rPr lang="en-US" sz="2400" b="1" dirty="0">
                <a:solidFill>
                  <a:srgbClr val="FF0000"/>
                </a:solidFill>
              </a:rPr>
              <a:t>Immediate</a:t>
            </a:r>
            <a:endParaRPr lang="en-US" sz="2400" dirty="0">
              <a:solidFill>
                <a:srgbClr val="FF0000"/>
              </a:solidFill>
            </a:endParaRPr>
          </a:p>
          <a:p>
            <a:pPr algn="l" rtl="0"/>
            <a:r>
              <a:rPr lang="en-US" sz="2400" dirty="0"/>
              <a:t>1. </a:t>
            </a:r>
            <a:r>
              <a:rPr lang="en-US" sz="2400" dirty="0" err="1"/>
              <a:t>Hemorhage</a:t>
            </a:r>
            <a:r>
              <a:rPr lang="en-US" sz="2400" dirty="0"/>
              <a:t> and </a:t>
            </a:r>
            <a:r>
              <a:rPr lang="en-US" sz="2400" dirty="0" smtClean="0"/>
              <a:t>shock.</a:t>
            </a:r>
            <a:endParaRPr lang="en-US" sz="2400" dirty="0"/>
          </a:p>
          <a:p>
            <a:pPr algn="l" rtl="0"/>
            <a:r>
              <a:rPr lang="en-US" sz="2400" dirty="0"/>
              <a:t>2. Perforation of uterus, </a:t>
            </a:r>
            <a:r>
              <a:rPr lang="en-US" sz="2400" dirty="0" smtClean="0"/>
              <a:t>intestine.</a:t>
            </a:r>
            <a:endParaRPr lang="en-US" sz="2400" dirty="0"/>
          </a:p>
          <a:p>
            <a:pPr algn="l" rtl="0"/>
            <a:r>
              <a:rPr lang="en-US" sz="2400" dirty="0"/>
              <a:t>3. Laceration of cervix or </a:t>
            </a:r>
            <a:r>
              <a:rPr lang="en-US" sz="2400" dirty="0" smtClean="0"/>
              <a:t>vagina.</a:t>
            </a:r>
            <a:endParaRPr lang="en-US" sz="2400" dirty="0"/>
          </a:p>
          <a:p>
            <a:pPr algn="l" rtl="0"/>
            <a:r>
              <a:rPr lang="en-US" sz="2400" dirty="0"/>
              <a:t>4. Incomplete </a:t>
            </a:r>
            <a:r>
              <a:rPr lang="en-US" sz="2400" dirty="0" smtClean="0"/>
              <a:t>abortion.</a:t>
            </a:r>
            <a:endParaRPr lang="en-US" sz="2400" dirty="0"/>
          </a:p>
          <a:p>
            <a:pPr algn="l" rtl="0"/>
            <a:r>
              <a:rPr lang="en-US" sz="2400" dirty="0"/>
              <a:t>5. </a:t>
            </a:r>
            <a:r>
              <a:rPr lang="en-US" sz="2400" dirty="0" err="1" smtClean="0"/>
              <a:t>Endometritis</a:t>
            </a:r>
            <a:r>
              <a:rPr lang="en-US" sz="2400" dirty="0" smtClean="0"/>
              <a:t>.</a:t>
            </a:r>
            <a:endParaRPr lang="en-US" sz="2400" dirty="0"/>
          </a:p>
          <a:p>
            <a:pPr algn="l" rtl="0"/>
            <a:r>
              <a:rPr lang="en-US" sz="2400" dirty="0"/>
              <a:t>6. </a:t>
            </a:r>
            <a:r>
              <a:rPr lang="en-US" sz="2400" dirty="0" smtClean="0"/>
              <a:t>Embolism.</a:t>
            </a:r>
            <a:endParaRPr lang="en-US" sz="2400" dirty="0"/>
          </a:p>
          <a:p>
            <a:pPr marL="0" indent="0">
              <a:buNone/>
            </a:pPr>
            <a:endParaRPr lang="en-US" dirty="0"/>
          </a:p>
        </p:txBody>
      </p:sp>
      <p:sp>
        <p:nvSpPr>
          <p:cNvPr id="5" name="Content Placeholder 4"/>
          <p:cNvSpPr>
            <a:spLocks noGrp="1"/>
          </p:cNvSpPr>
          <p:nvPr>
            <p:ph sz="half" idx="2"/>
          </p:nvPr>
        </p:nvSpPr>
        <p:spPr>
          <a:xfrm>
            <a:off x="4648200" y="1600200"/>
            <a:ext cx="4038600" cy="4800600"/>
          </a:xfrm>
        </p:spPr>
        <p:style>
          <a:lnRef idx="1">
            <a:schemeClr val="accent4"/>
          </a:lnRef>
          <a:fillRef idx="2">
            <a:schemeClr val="accent4"/>
          </a:fillRef>
          <a:effectRef idx="1">
            <a:schemeClr val="accent4"/>
          </a:effectRef>
          <a:fontRef idx="minor">
            <a:schemeClr val="dk1"/>
          </a:fontRef>
        </p:style>
        <p:txBody>
          <a:bodyPr/>
          <a:lstStyle/>
          <a:p>
            <a:pPr algn="l" rtl="0"/>
            <a:r>
              <a:rPr lang="en-US" sz="2400" b="1" dirty="0">
                <a:solidFill>
                  <a:srgbClr val="FF0000"/>
                </a:solidFill>
              </a:rPr>
              <a:t>Delayed</a:t>
            </a:r>
            <a:endParaRPr lang="en-US" sz="2400" dirty="0">
              <a:solidFill>
                <a:srgbClr val="FF0000"/>
              </a:solidFill>
            </a:endParaRPr>
          </a:p>
          <a:p>
            <a:pPr algn="l" rtl="0"/>
            <a:r>
              <a:rPr lang="en-US" sz="2400" dirty="0"/>
              <a:t>l. Menstrual </a:t>
            </a:r>
            <a:r>
              <a:rPr lang="en-US" sz="2400" dirty="0" smtClean="0"/>
              <a:t>disturbances.</a:t>
            </a:r>
            <a:endParaRPr lang="en-US" sz="2400" dirty="0"/>
          </a:p>
          <a:p>
            <a:pPr algn="l" rtl="0"/>
            <a:r>
              <a:rPr lang="en-US" sz="2400" dirty="0"/>
              <a:t>2. </a:t>
            </a:r>
            <a:r>
              <a:rPr lang="en-US" sz="2400" dirty="0" smtClean="0"/>
              <a:t>Sterility.</a:t>
            </a:r>
            <a:endParaRPr lang="en-US" sz="2400" dirty="0"/>
          </a:p>
          <a:p>
            <a:pPr algn="l" rtl="0"/>
            <a:r>
              <a:rPr lang="en-US" sz="2400" dirty="0"/>
              <a:t>3. Pelvic inflammatory </a:t>
            </a:r>
            <a:r>
              <a:rPr lang="en-US" sz="2400" dirty="0" smtClean="0"/>
              <a:t>disease.</a:t>
            </a:r>
            <a:endParaRPr lang="en-US" sz="2400" dirty="0"/>
          </a:p>
          <a:p>
            <a:pPr algn="l" rtl="0"/>
            <a:r>
              <a:rPr lang="en-US" sz="2400" dirty="0"/>
              <a:t>4. Recurrent abortion or premature </a:t>
            </a:r>
            <a:r>
              <a:rPr lang="en-US" sz="2400" dirty="0" smtClean="0"/>
              <a:t>labor.</a:t>
            </a:r>
            <a:endParaRPr lang="en-US" sz="2400" dirty="0"/>
          </a:p>
          <a:p>
            <a:pPr algn="l" rtl="0"/>
            <a:r>
              <a:rPr lang="en-US" sz="2400" dirty="0" smtClean="0"/>
              <a:t>5. </a:t>
            </a:r>
            <a:r>
              <a:rPr lang="en-US" sz="2400" dirty="0"/>
              <a:t>Psychological </a:t>
            </a:r>
            <a:r>
              <a:rPr lang="en-US" sz="2400" dirty="0" err="1" smtClean="0"/>
              <a:t>sequelae</a:t>
            </a:r>
            <a:r>
              <a:rPr lang="en-US" sz="2400" dirty="0" smtClean="0"/>
              <a:t>.</a:t>
            </a:r>
            <a:endParaRPr lang="en-US" sz="2400" dirty="0"/>
          </a:p>
          <a:p>
            <a:pPr algn="l" rtl="0">
              <a:buNone/>
            </a:pPr>
            <a:endParaRPr lang="en-US" sz="2400" dirty="0"/>
          </a:p>
        </p:txBody>
      </p:sp>
      <p:sp>
        <p:nvSpPr>
          <p:cNvPr id="10" name="Date Placeholder 9"/>
          <p:cNvSpPr>
            <a:spLocks noGrp="1"/>
          </p:cNvSpPr>
          <p:nvPr>
            <p:ph type="dt" sz="half" idx="10"/>
          </p:nvPr>
        </p:nvSpPr>
        <p:spPr/>
        <p:txBody>
          <a:bodyPr/>
          <a:lstStyle/>
          <a:p>
            <a:pPr>
              <a:defRPr/>
            </a:pPr>
            <a:fld id="{39CF9079-4718-42BF-95EB-EA2CCA13BBEE}" type="datetime1">
              <a:rPr lang="en-US" smtClean="0">
                <a:solidFill>
                  <a:prstClr val="black">
                    <a:tint val="75000"/>
                  </a:prstClr>
                </a:solidFill>
              </a:rPr>
              <a:pPr>
                <a:defRPr/>
              </a:pPr>
              <a:t>9/30/2020</a:t>
            </a:fld>
            <a:endParaRPr lang="en-US">
              <a:solidFill>
                <a:prstClr val="black">
                  <a:tint val="75000"/>
                </a:prstClr>
              </a:solidFill>
            </a:endParaRPr>
          </a:p>
        </p:txBody>
      </p:sp>
      <p:sp>
        <p:nvSpPr>
          <p:cNvPr id="9" name="Footer Placeholder 8"/>
          <p:cNvSpPr>
            <a:spLocks noGrp="1"/>
          </p:cNvSpPr>
          <p:nvPr>
            <p:ph type="ftr" sz="quarter" idx="11"/>
          </p:nvPr>
        </p:nvSpPr>
        <p:spPr/>
        <p:txBody>
          <a:bodyPr/>
          <a:lstStyle/>
          <a:p>
            <a:pPr>
              <a:defRPr/>
            </a:pPr>
            <a:endParaRPr lang="en-US" dirty="0">
              <a:solidFill>
                <a:prstClr val="black">
                  <a:tint val="75000"/>
                </a:prstClr>
              </a:solidFill>
            </a:endParaRPr>
          </a:p>
        </p:txBody>
      </p:sp>
      <p:sp>
        <p:nvSpPr>
          <p:cNvPr id="8" name="Slide Number Placeholder 7"/>
          <p:cNvSpPr>
            <a:spLocks noGrp="1"/>
          </p:cNvSpPr>
          <p:nvPr>
            <p:ph type="sldNum" sz="quarter" idx="12"/>
          </p:nvPr>
        </p:nvSpPr>
        <p:spPr/>
        <p:txBody>
          <a:bodyPr/>
          <a:lstStyle/>
          <a:p>
            <a:pPr>
              <a:defRPr/>
            </a:pPr>
            <a:fld id="{1E1AEF63-85DA-4A4A-8E0E-9770CD7C697C}" type="slidenum">
              <a:rPr lang="en-US" smtClean="0">
                <a:solidFill>
                  <a:prstClr val="black">
                    <a:tint val="75000"/>
                  </a:prstClr>
                </a:solidFill>
              </a:rPr>
              <a:pPr>
                <a:defRPr/>
              </a:pPr>
              <a:t>27</a:t>
            </a:fld>
            <a:endParaRPr lang="en-US">
              <a:solidFill>
                <a:prstClr val="black">
                  <a:tint val="75000"/>
                </a:prstClr>
              </a:solidFill>
            </a:endParaRPr>
          </a:p>
        </p:txBody>
      </p:sp>
    </p:spTree>
    <p:extLst>
      <p:ext uri="{BB962C8B-B14F-4D97-AF65-F5344CB8AC3E}">
        <p14:creationId xmlns:p14="http://schemas.microsoft.com/office/powerpoint/2010/main" val="4283892493"/>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90653" y="113376"/>
            <a:ext cx="8153400" cy="868362"/>
          </a:xfrm>
          <a:extLst>
            <a:ext uri="{91240B29-F687-4F45-9708-019B960494DF}">
              <a14:hiddenLine xmlns:a14="http://schemas.microsoft.com/office/drawing/2010/main" w="9525">
                <a:solidFill>
                  <a:srgbClr val="000000"/>
                </a:solidFill>
                <a:miter lim="800000"/>
                <a:headEnd/>
                <a:tailEnd/>
              </a14:hiddenLine>
            </a:ext>
          </a:extLst>
        </p:spPr>
        <p:style>
          <a:lnRef idx="0">
            <a:schemeClr val="accent2"/>
          </a:lnRef>
          <a:fillRef idx="3">
            <a:schemeClr val="accent2"/>
          </a:fillRef>
          <a:effectRef idx="3">
            <a:schemeClr val="accent2"/>
          </a:effectRef>
          <a:fontRef idx="minor">
            <a:schemeClr val="lt1"/>
          </a:fontRef>
        </p:style>
        <p:txBody>
          <a:bodyPr/>
          <a:lstStyle/>
          <a:p>
            <a:r>
              <a:rPr lang="en-US" sz="3200" b="1" dirty="0"/>
              <a:t>MEDICOLEGAL LMPORTANCE OF ABORTION</a:t>
            </a:r>
            <a:endParaRPr lang="en-US" sz="3200" dirty="0"/>
          </a:p>
        </p:txBody>
      </p:sp>
      <p:sp>
        <p:nvSpPr>
          <p:cNvPr id="2" name="Date Placeholder 1"/>
          <p:cNvSpPr>
            <a:spLocks noGrp="1"/>
          </p:cNvSpPr>
          <p:nvPr>
            <p:ph type="dt" sz="half" idx="10"/>
          </p:nvPr>
        </p:nvSpPr>
        <p:spPr/>
        <p:txBody>
          <a:bodyPr/>
          <a:lstStyle/>
          <a:p>
            <a:pPr>
              <a:defRPr/>
            </a:pPr>
            <a:fld id="{1C5DDFAA-43B0-4F0C-83B3-B8C1C0A580B7}" type="datetime1">
              <a:rPr lang="en-US" smtClean="0"/>
              <a:pPr>
                <a:defRPr/>
              </a:pPr>
              <a:t>9/30/2020</a:t>
            </a:fld>
            <a:endParaRPr lang="en-US"/>
          </a:p>
        </p:txBody>
      </p:sp>
      <p:sp>
        <p:nvSpPr>
          <p:cNvPr id="8" name="Slide Number Placeholder 7"/>
          <p:cNvSpPr>
            <a:spLocks noGrp="1"/>
          </p:cNvSpPr>
          <p:nvPr>
            <p:ph type="sldNum" sz="quarter" idx="12"/>
          </p:nvPr>
        </p:nvSpPr>
        <p:spPr/>
        <p:txBody>
          <a:bodyPr/>
          <a:lstStyle/>
          <a:p>
            <a:pPr>
              <a:defRPr/>
            </a:pPr>
            <a:fld id="{57313687-B6E7-4B8C-9BAF-E5D50D26671D}" type="slidenum">
              <a:rPr lang="en-US" smtClean="0">
                <a:solidFill>
                  <a:prstClr val="black">
                    <a:tint val="75000"/>
                  </a:prstClr>
                </a:solidFill>
              </a:rPr>
              <a:pPr>
                <a:defRPr/>
              </a:pPr>
              <a:t>28</a:t>
            </a:fld>
            <a:endParaRPr lang="en-US">
              <a:solidFill>
                <a:prstClr val="black">
                  <a:tint val="75000"/>
                </a:prstClr>
              </a:solidFill>
            </a:endParaRPr>
          </a:p>
        </p:txBody>
      </p:sp>
      <p:sp>
        <p:nvSpPr>
          <p:cNvPr id="7" name="TextBox 6"/>
          <p:cNvSpPr txBox="1"/>
          <p:nvPr/>
        </p:nvSpPr>
        <p:spPr>
          <a:xfrm>
            <a:off x="304800" y="990600"/>
            <a:ext cx="8610600" cy="526297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l" rtl="0"/>
            <a:r>
              <a:rPr lang="en-US" sz="2800" dirty="0"/>
              <a:t> </a:t>
            </a:r>
          </a:p>
          <a:p>
            <a:pPr algn="l" rtl="0"/>
            <a:r>
              <a:rPr lang="en-US" sz="2800" dirty="0"/>
              <a:t>1. When abortion is induced </a:t>
            </a:r>
            <a:r>
              <a:rPr lang="en-US" sz="2800" b="1" dirty="0"/>
              <a:t>without proper indication</a:t>
            </a:r>
            <a:r>
              <a:rPr lang="en-US" sz="2800" dirty="0"/>
              <a:t> or in contravention to the provisions of MTP Act, it is </a:t>
            </a:r>
            <a:r>
              <a:rPr lang="en-US" sz="2800" b="1" dirty="0"/>
              <a:t>considered as criminal</a:t>
            </a:r>
            <a:r>
              <a:rPr lang="en-US" sz="2800" dirty="0"/>
              <a:t> abortion and is punishable by law.</a:t>
            </a:r>
          </a:p>
          <a:p>
            <a:pPr algn="l" rtl="0"/>
            <a:r>
              <a:rPr lang="en-US" sz="2800" dirty="0"/>
              <a:t>When Doctor violates the provisions of MTP Act, he is liable to be punished by the law and similarly his act amount to misconduct in professional sense.</a:t>
            </a:r>
          </a:p>
          <a:p>
            <a:pPr algn="l" rtl="0"/>
            <a:r>
              <a:rPr lang="en-US" sz="2800" dirty="0"/>
              <a:t>To bring a false charge of assault against any person, a female may plead that she has been assaulted and due to assault, abortion was induced.</a:t>
            </a:r>
          </a:p>
          <a:p>
            <a:pPr algn="l" rtl="0"/>
            <a:r>
              <a:rPr lang="en-US" sz="2800" dirty="0"/>
              <a:t>A female may be falsely charged or implicated for inducing criminal abortion</a:t>
            </a:r>
          </a:p>
        </p:txBody>
      </p:sp>
    </p:spTree>
    <p:extLst>
      <p:ext uri="{BB962C8B-B14F-4D97-AF65-F5344CB8AC3E}">
        <p14:creationId xmlns:p14="http://schemas.microsoft.com/office/powerpoint/2010/main" val="113601131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88558657"/>
              </p:ext>
            </p:extLst>
          </p:nvPr>
        </p:nvGraphicFramePr>
        <p:xfrm>
          <a:off x="533400" y="1219200"/>
          <a:ext cx="7848600" cy="48814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fld id="{D7CFDE68-9429-481A-83CF-385DDE5D98D1}" type="datetime1">
              <a:rPr lang="en-US" smtClean="0"/>
              <a:pPr>
                <a:defRPr/>
              </a:pPr>
              <a:t>9/30/2020</a:t>
            </a:fld>
            <a:endParaRPr lang="en-US"/>
          </a:p>
        </p:txBody>
      </p:sp>
      <p:sp>
        <p:nvSpPr>
          <p:cNvPr id="7" name="Footer Placeholder 6"/>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776D2D7-9F5E-4067-9700-F0FD9560EF31}" type="slidenum">
              <a:rPr lang="en-US" smtClean="0"/>
              <a:pPr>
                <a:defRPr/>
              </a:pPr>
              <a:t>3</a:t>
            </a:fld>
            <a:endParaRPr lang="en-US"/>
          </a:p>
        </p:txBody>
      </p:sp>
      <p:sp>
        <p:nvSpPr>
          <p:cNvPr id="6" name="Title 1"/>
          <p:cNvSpPr txBox="1">
            <a:spLocks/>
          </p:cNvSpPr>
          <p:nvPr/>
        </p:nvSpPr>
        <p:spPr bwMode="auto">
          <a:xfrm>
            <a:off x="685800" y="185853"/>
            <a:ext cx="7772400" cy="868362"/>
          </a:xfrm>
          <a:prstGeom prst="rect">
            <a:avLst/>
          </a:prstGeom>
          <a:ln w="9525">
            <a:noFill/>
            <a:miter lim="800000"/>
            <a:headEnd/>
            <a:tailEnd/>
          </a:ln>
        </p:spPr>
        <p:style>
          <a:lnRef idx="0">
            <a:schemeClr val="accent2"/>
          </a:lnRef>
          <a:fillRef idx="3">
            <a:schemeClr val="accent2"/>
          </a:fillRef>
          <a:effectRef idx="3">
            <a:schemeClr val="accent2"/>
          </a:effectRef>
          <a:fontRef idx="minor">
            <a:schemeClr val="lt1"/>
          </a:fontRef>
        </p:style>
        <p:txBody>
          <a:bodyPr anchor="ctr"/>
          <a:lstStyle/>
          <a:p>
            <a:pPr marL="53975" algn="ctr" rtl="0" eaLnBrk="0" hangingPunct="0">
              <a:defRPr/>
            </a:pPr>
            <a:r>
              <a:rPr lang="en-IE" sz="3200" b="1" dirty="0">
                <a:solidFill>
                  <a:srgbClr val="FFFF00"/>
                </a:solidFill>
              </a:rPr>
              <a:t>Definition of Abortion </a:t>
            </a:r>
            <a:endParaRPr lang="en-US" sz="3200" b="1" dirty="0">
              <a:solidFill>
                <a:srgbClr val="FFFF00"/>
              </a:solidFill>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solidFill>
            <a:srgbClr val="FFFF00"/>
          </a:solidFill>
        </p:spPr>
        <p:txBody>
          <a:bodyPr/>
          <a:lstStyle/>
          <a:p>
            <a:r>
              <a:rPr lang="en-US" b="1" dirty="0" smtClean="0"/>
              <a:t>Medicolegal meaning</a:t>
            </a:r>
          </a:p>
        </p:txBody>
      </p:sp>
      <p:sp>
        <p:nvSpPr>
          <p:cNvPr id="5123" name="Content Placeholder 2"/>
          <p:cNvSpPr>
            <a:spLocks noGrp="1"/>
          </p:cNvSpPr>
          <p:nvPr>
            <p:ph idx="1"/>
          </p:nvPr>
        </p:nvSpPr>
        <p:spPr>
          <a:xfrm>
            <a:off x="457200" y="1600200"/>
            <a:ext cx="8229600" cy="4952999"/>
          </a:xfrm>
        </p:spPr>
        <p:style>
          <a:lnRef idx="1">
            <a:schemeClr val="accent6"/>
          </a:lnRef>
          <a:fillRef idx="2">
            <a:schemeClr val="accent6"/>
          </a:fillRef>
          <a:effectRef idx="1">
            <a:schemeClr val="accent6"/>
          </a:effectRef>
          <a:fontRef idx="minor">
            <a:schemeClr val="dk1"/>
          </a:fontRef>
        </p:style>
        <p:txBody>
          <a:bodyPr/>
          <a:lstStyle/>
          <a:p>
            <a:pPr algn="l" rtl="0"/>
            <a:r>
              <a:rPr lang="en-US" dirty="0"/>
              <a:t>&gt; </a:t>
            </a:r>
            <a:r>
              <a:rPr lang="en-US" b="1" dirty="0"/>
              <a:t>Abortion</a:t>
            </a:r>
            <a:r>
              <a:rPr lang="en-US" dirty="0"/>
              <a:t> means expulsion of products of conception in the </a:t>
            </a:r>
            <a:r>
              <a:rPr lang="en-US" b="1" dirty="0"/>
              <a:t>first trimester</a:t>
            </a:r>
            <a:r>
              <a:rPr lang="en-US" dirty="0"/>
              <a:t> of pregnancy.</a:t>
            </a:r>
          </a:p>
          <a:p>
            <a:pPr algn="l" rtl="0"/>
            <a:r>
              <a:rPr lang="en-US" dirty="0"/>
              <a:t>&gt; </a:t>
            </a:r>
            <a:r>
              <a:rPr lang="en-US" b="1" dirty="0"/>
              <a:t>Miscarriage</a:t>
            </a:r>
            <a:r>
              <a:rPr lang="en-US" dirty="0"/>
              <a:t> means expulsion of product of conception in </a:t>
            </a:r>
            <a:r>
              <a:rPr lang="en-US" b="1" dirty="0"/>
              <a:t>second trimester</a:t>
            </a:r>
            <a:r>
              <a:rPr lang="en-US" dirty="0"/>
              <a:t>.</a:t>
            </a:r>
          </a:p>
          <a:p>
            <a:pPr algn="l" rtl="0"/>
            <a:r>
              <a:rPr lang="en-US" dirty="0"/>
              <a:t>&gt; </a:t>
            </a:r>
            <a:r>
              <a:rPr lang="en-US" b="1" dirty="0"/>
              <a:t>Premature delivery</a:t>
            </a:r>
            <a:r>
              <a:rPr lang="en-US" dirty="0"/>
              <a:t> refers to expulsion of fetus after </a:t>
            </a:r>
            <a:r>
              <a:rPr lang="en-US" b="1" dirty="0"/>
              <a:t>7 months</a:t>
            </a:r>
            <a:r>
              <a:rPr lang="en-US" dirty="0"/>
              <a:t> of pregnancy but before term.</a:t>
            </a:r>
          </a:p>
          <a:p>
            <a:pPr algn="l" rtl="0"/>
            <a:r>
              <a:rPr lang="en-US" b="1" dirty="0">
                <a:solidFill>
                  <a:srgbClr val="FF0000"/>
                </a:solidFill>
              </a:rPr>
              <a:t>Legally there is no difference</a:t>
            </a:r>
            <a:r>
              <a:rPr lang="en-US" dirty="0">
                <a:solidFill>
                  <a:srgbClr val="FF0000"/>
                </a:solidFill>
              </a:rPr>
              <a:t> between Abortion</a:t>
            </a:r>
            <a:endParaRPr lang="en-US" dirty="0" smtClean="0">
              <a:solidFill>
                <a:srgbClr val="FF0000"/>
              </a:solidFill>
            </a:endParaRPr>
          </a:p>
        </p:txBody>
      </p:sp>
      <p:sp>
        <p:nvSpPr>
          <p:cNvPr id="2" name="Date Placeholder 1"/>
          <p:cNvSpPr>
            <a:spLocks noGrp="1"/>
          </p:cNvSpPr>
          <p:nvPr>
            <p:ph type="dt" sz="half" idx="10"/>
          </p:nvPr>
        </p:nvSpPr>
        <p:spPr/>
        <p:txBody>
          <a:bodyPr/>
          <a:lstStyle/>
          <a:p>
            <a:pPr>
              <a:defRPr/>
            </a:pPr>
            <a:fld id="{7693109C-FBD9-420A-852F-AA6B3B7A54E3}"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02A7FD7E-4284-4362-BA68-B2B9D4BE6AA4}"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76200"/>
            <a:ext cx="8229600" cy="990600"/>
          </a:xfrm>
          <a:solidFill>
            <a:srgbClr val="FFFF00"/>
          </a:solidFill>
        </p:spPr>
        <p:txBody>
          <a:bodyPr/>
          <a:lstStyle/>
          <a:p>
            <a:r>
              <a:rPr lang="en-US" sz="3600" b="1" dirty="0" smtClean="0"/>
              <a:t>Classification of Abortion</a:t>
            </a:r>
            <a:endParaRPr lang="en-US" altLang="en-US" sz="3600" b="1" dirty="0" smtClean="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30879256"/>
              </p:ext>
            </p:extLst>
          </p:nvPr>
        </p:nvGraphicFramePr>
        <p:xfrm>
          <a:off x="-1143000" y="990600"/>
          <a:ext cx="100584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fld id="{DC44929E-0277-4480-82EB-20F5D457FC6A}"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7F82F4F8-431B-4924-903C-6CF730DD3EEF}"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76200"/>
            <a:ext cx="8229600" cy="990600"/>
          </a:xfrm>
          <a:solidFill>
            <a:srgbClr val="FFFF00"/>
          </a:solidFill>
        </p:spPr>
        <p:txBody>
          <a:bodyPr/>
          <a:lstStyle/>
          <a:p>
            <a:r>
              <a:rPr lang="en-US" sz="3600" b="1" dirty="0"/>
              <a:t>CRIMINAL</a:t>
            </a:r>
            <a:r>
              <a:rPr lang="en-US" sz="3600" dirty="0"/>
              <a:t> </a:t>
            </a:r>
            <a:r>
              <a:rPr lang="en-US" sz="3600" b="1" dirty="0"/>
              <a:t>ABORTION.</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31491352"/>
              </p:ext>
            </p:extLst>
          </p:nvPr>
        </p:nvGraphicFramePr>
        <p:xfrm>
          <a:off x="381000" y="990600"/>
          <a:ext cx="8229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fld id="{E60B2507-C3C2-4FC8-978F-440F1714280B}" type="datetime1">
              <a:rPr lang="en-US" smtClean="0"/>
              <a:pPr>
                <a:defRPr/>
              </a:pPr>
              <a:t>9/30/2020</a:t>
            </a:fld>
            <a:endParaRPr lang="en-US"/>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786CD2F8-AE96-4AFC-947C-3A9EFD596227}" type="slidenum">
              <a:rPr lang="en-US" smtClean="0">
                <a:solidFill>
                  <a:prstClr val="black">
                    <a:tint val="75000"/>
                  </a:prstClr>
                </a:solidFill>
              </a:rPr>
              <a:pPr>
                <a:defRPr/>
              </a:pPr>
              <a:t>6</a:t>
            </a:fld>
            <a:endParaRPr lang="en-US">
              <a:solidFill>
                <a:prstClr val="black">
                  <a:tint val="75000"/>
                </a:prstClr>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US" sz="3600" b="1" dirty="0"/>
              <a:t>MOTIVES FOR CRIMINAL ABORTION</a:t>
            </a:r>
            <a:endParaRPr lang="en-US" sz="3600" dirty="0"/>
          </a:p>
        </p:txBody>
      </p:sp>
      <p:sp>
        <p:nvSpPr>
          <p:cNvPr id="8195" name="Content Placeholder 2"/>
          <p:cNvSpPr>
            <a:spLocks noGrp="1"/>
          </p:cNvSpPr>
          <p:nvPr>
            <p:ph idx="1"/>
          </p:nvPr>
        </p:nvSpPr>
        <p:spPr/>
        <p:txBody>
          <a:bodyPr/>
          <a:lstStyle/>
          <a:p>
            <a:endParaRPr lang="en-US" smtClean="0"/>
          </a:p>
          <a:p>
            <a:pPr lvl="1"/>
            <a:endParaRPr lang="en-US" smtClean="0"/>
          </a:p>
          <a:p>
            <a:pPr lvl="1"/>
            <a:endParaRPr lang="en-US" smtClean="0"/>
          </a:p>
          <a:p>
            <a:endParaRPr lang="en-US" smtClean="0"/>
          </a:p>
          <a:p>
            <a:pPr lvl="1"/>
            <a:endParaRPr lang="en-US" smtClean="0"/>
          </a:p>
          <a:p>
            <a:pPr lvl="1"/>
            <a:endParaRPr lang="en-US" smtClean="0"/>
          </a:p>
          <a:p>
            <a:endParaRPr lang="en-US" smtClean="0"/>
          </a:p>
          <a:p>
            <a:pPr lvl="1"/>
            <a:endParaRPr lang="en-US" smtClean="0"/>
          </a:p>
          <a:p>
            <a:pPr lvl="1"/>
            <a:endParaRPr lang="en-US" smtClean="0"/>
          </a:p>
          <a:p>
            <a:endParaRPr lang="en-US" smtClean="0"/>
          </a:p>
        </p:txBody>
      </p:sp>
      <p:sp>
        <p:nvSpPr>
          <p:cNvPr id="2" name="Date Placeholder 1"/>
          <p:cNvSpPr>
            <a:spLocks noGrp="1"/>
          </p:cNvSpPr>
          <p:nvPr>
            <p:ph type="dt" sz="half" idx="10"/>
          </p:nvPr>
        </p:nvSpPr>
        <p:spPr/>
        <p:txBody>
          <a:bodyPr/>
          <a:lstStyle/>
          <a:p>
            <a:pPr>
              <a:defRPr/>
            </a:pPr>
            <a:fld id="{608AEFF1-9BFB-4867-B1BD-21C588117C32}"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17B06C1-1E34-4413-9357-3929504358FA}" type="slidenum">
              <a:rPr lang="en-US" smtClean="0"/>
              <a:pPr>
                <a:defRPr/>
              </a:pPr>
              <a:t>7</a:t>
            </a:fld>
            <a:endParaRPr lang="en-US"/>
          </a:p>
        </p:txBody>
      </p:sp>
      <p:graphicFrame>
        <p:nvGraphicFramePr>
          <p:cNvPr id="6" name="Diagram 5"/>
          <p:cNvGraphicFramePr/>
          <p:nvPr>
            <p:extLst>
              <p:ext uri="{D42A27DB-BD31-4B8C-83A1-F6EECF244321}">
                <p14:modId xmlns:p14="http://schemas.microsoft.com/office/powerpoint/2010/main" val="203893942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l-SI" b="1" cap="none" dirty="0"/>
              <a:t>Pregnancies in the world</a:t>
            </a:r>
            <a:endParaRPr lang="ar-SA" b="1" cap="none" dirty="0"/>
          </a:p>
        </p:txBody>
      </p:sp>
      <p:sp>
        <p:nvSpPr>
          <p:cNvPr id="3" name="Content Placeholder 2"/>
          <p:cNvSpPr>
            <a:spLocks noGrp="1"/>
          </p:cNvSpPr>
          <p:nvPr>
            <p:ph idx="1"/>
          </p:nvPr>
        </p:nvSpPr>
        <p:spPr/>
        <p:txBody>
          <a:bodyPr/>
          <a:lstStyle/>
          <a:p>
            <a:pPr algn="l" rtl="0"/>
            <a:r>
              <a:rPr lang="sl-SI" sz="2800" dirty="0"/>
              <a:t>210 million women get pregnant annually</a:t>
            </a:r>
          </a:p>
          <a:p>
            <a:pPr lvl="1" algn="l" rtl="0"/>
            <a:r>
              <a:rPr lang="sl-SI" sz="2400" dirty="0"/>
              <a:t>15% miscarriages, stillbirths</a:t>
            </a:r>
          </a:p>
          <a:p>
            <a:pPr lvl="1" algn="l" rtl="0"/>
            <a:r>
              <a:rPr lang="sl-SI" sz="2400" dirty="0"/>
              <a:t>22% induced abortions</a:t>
            </a:r>
          </a:p>
          <a:p>
            <a:pPr lvl="1" algn="l" rtl="0"/>
            <a:r>
              <a:rPr lang="sl-SI" sz="2400" dirty="0"/>
              <a:t>63% live births</a:t>
            </a:r>
          </a:p>
          <a:p>
            <a:pPr algn="l" rtl="0"/>
            <a:endParaRPr lang="ar-SA" dirty="0"/>
          </a:p>
        </p:txBody>
      </p:sp>
      <p:graphicFrame>
        <p:nvGraphicFramePr>
          <p:cNvPr id="5" name="Object 3"/>
          <p:cNvGraphicFramePr>
            <a:graphicFrameLocks noChangeAspect="1"/>
          </p:cNvGraphicFramePr>
          <p:nvPr>
            <p:extLst>
              <p:ext uri="{D42A27DB-BD31-4B8C-83A1-F6EECF244321}">
                <p14:modId xmlns:p14="http://schemas.microsoft.com/office/powerpoint/2010/main" val="716294318"/>
              </p:ext>
            </p:extLst>
          </p:nvPr>
        </p:nvGraphicFramePr>
        <p:xfrm>
          <a:off x="4856446" y="1611086"/>
          <a:ext cx="3884783" cy="4561114"/>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pPr>
              <a:defRPr/>
            </a:pPr>
            <a:fld id="{621E1B0D-093F-43A5-81B0-45F076A28E79}" type="datetime1">
              <a:rPr lang="en-US" smtClean="0"/>
              <a:pPr>
                <a:defRPr/>
              </a:pPr>
              <a:t>9/30/2020</a:t>
            </a:fld>
            <a:endParaRPr lang="en-US"/>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DAB2E19-5266-484E-8B69-67408B68C5DF}" type="slidenum">
              <a:rPr lang="en-US" smtClean="0"/>
              <a:pPr>
                <a:defRPr/>
              </a:pPr>
              <a:t>8</a:t>
            </a:fld>
            <a:endParaRPr lang="en-US"/>
          </a:p>
        </p:txBody>
      </p:sp>
    </p:spTree>
    <p:extLst>
      <p:ext uri="{BB962C8B-B14F-4D97-AF65-F5344CB8AC3E}">
        <p14:creationId xmlns:p14="http://schemas.microsoft.com/office/powerpoint/2010/main" val="36823446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en-US" b="1" dirty="0"/>
              <a:t>METHODS TO INDUCE CRIMINAL ABORTION ARE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0643332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p:cNvSpPr>
            <a:spLocks noGrp="1"/>
          </p:cNvSpPr>
          <p:nvPr>
            <p:ph type="dt" sz="half" idx="10"/>
          </p:nvPr>
        </p:nvSpPr>
        <p:spPr/>
        <p:txBody>
          <a:bodyPr/>
          <a:lstStyle/>
          <a:p>
            <a:pPr>
              <a:defRPr/>
            </a:pPr>
            <a:fld id="{9B659443-2193-41E6-AEC4-E03A2E00564E}" type="datetime1">
              <a:rPr lang="en-US" smtClean="0"/>
              <a:pPr>
                <a:defRPr/>
              </a:pPr>
              <a:t>9/30/2020</a:t>
            </a:fld>
            <a:endParaRPr lang="en-US"/>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a:xfrm>
            <a:off x="6669088" y="6202363"/>
            <a:ext cx="2133600" cy="365125"/>
          </a:xfrm>
        </p:spPr>
        <p:txBody>
          <a:bodyPr/>
          <a:lstStyle/>
          <a:p>
            <a:pPr>
              <a:defRPr/>
            </a:pPr>
            <a:fld id="{1FBBA55E-2759-4B71-AA79-9A587D1DF2FB}"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101ad8bdec32ca172674a65146329f078114f99"/>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26912</TotalTime>
  <Words>1847</Words>
  <Application>Microsoft Office PowerPoint</Application>
  <PresentationFormat>On-screen Show (4:3)</PresentationFormat>
  <Paragraphs>278</Paragraphs>
  <Slides>28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Arial Black</vt:lpstr>
      <vt:lpstr>Calibri</vt:lpstr>
      <vt:lpstr>Times New Roman</vt:lpstr>
      <vt:lpstr>Wingdings</vt:lpstr>
      <vt:lpstr>1_Office Theme</vt:lpstr>
      <vt:lpstr>PowerPoint Presentation</vt:lpstr>
      <vt:lpstr>Objectives: To know the following</vt:lpstr>
      <vt:lpstr>PowerPoint Presentation</vt:lpstr>
      <vt:lpstr>Medicolegal meaning</vt:lpstr>
      <vt:lpstr>Classification of Abortion</vt:lpstr>
      <vt:lpstr>CRIMINAL ABORTION.</vt:lpstr>
      <vt:lpstr>MOTIVES FOR CRIMINAL ABORTION</vt:lpstr>
      <vt:lpstr>Pregnancies in the world</vt:lpstr>
      <vt:lpstr>METHODS TO INDUCE CRIMINAL ABORTION ARE :</vt:lpstr>
      <vt:lpstr>PowerPoint Presentation</vt:lpstr>
      <vt:lpstr>PowerPoint Presentation</vt:lpstr>
      <vt:lpstr>B) Criminal (unlawful) abortion </vt:lpstr>
      <vt:lpstr>Therapeutics and Medicational abortion </vt:lpstr>
      <vt:lpstr>Medications used to induce abortion include:</vt:lpstr>
      <vt:lpstr>A woman should not have a medical abortion if she: </vt:lpstr>
      <vt:lpstr>II. VIOLENCE</vt:lpstr>
      <vt:lpstr>PowerPoint Presentation</vt:lpstr>
      <vt:lpstr>Causes of Death in Criminal Abortion</vt:lpstr>
      <vt:lpstr>DUTIES OF REGISTERED MEDICAL PRACTITIONER IN CRIMINAL ABORTION</vt:lpstr>
      <vt:lpstr>EXAMINATION OF FEMALE (DURING LIFE)</vt:lpstr>
      <vt:lpstr>EXAMINATION OF FEMALE (AFTER DEATH)</vt:lpstr>
      <vt:lpstr>Medicolegal importance of placenta </vt:lpstr>
      <vt:lpstr>Medical Termination of Pregnancy INDICATIONS</vt:lpstr>
      <vt:lpstr>Rules for Doing MTP</vt:lpstr>
      <vt:lpstr>Rules for Doing MTP cont.</vt:lpstr>
      <vt:lpstr>PowerPoint Presentation</vt:lpstr>
      <vt:lpstr>PowerPoint Presentation</vt:lpstr>
      <vt:lpstr>MEDICOLEGAL LMPORTANCE OF ABORTION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aly</dc:creator>
  <cp:lastModifiedBy>Nasser Ayed S Alshahrani</cp:lastModifiedBy>
  <cp:revision>532</cp:revision>
  <dcterms:created xsi:type="dcterms:W3CDTF">2012-03-05T11:19:38Z</dcterms:created>
  <dcterms:modified xsi:type="dcterms:W3CDTF">2020-09-30T09:33:36Z</dcterms:modified>
</cp:coreProperties>
</file>