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5" r:id="rId2"/>
    <p:sldId id="367" r:id="rId3"/>
    <p:sldId id="436" r:id="rId4"/>
    <p:sldId id="448" r:id="rId5"/>
    <p:sldId id="449" r:id="rId6"/>
    <p:sldId id="450" r:id="rId7"/>
    <p:sldId id="451" r:id="rId8"/>
    <p:sldId id="452" r:id="rId9"/>
    <p:sldId id="453" r:id="rId10"/>
    <p:sldId id="437" r:id="rId11"/>
    <p:sldId id="438" r:id="rId12"/>
    <p:sldId id="440" r:id="rId13"/>
    <p:sldId id="441" r:id="rId14"/>
    <p:sldId id="444" r:id="rId15"/>
    <p:sldId id="445" r:id="rId16"/>
    <p:sldId id="446" r:id="rId17"/>
    <p:sldId id="447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95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96" r:id="rId44"/>
    <p:sldId id="478" r:id="rId45"/>
    <p:sldId id="493" r:id="rId46"/>
    <p:sldId id="479" r:id="rId47"/>
    <p:sldId id="480" r:id="rId48"/>
    <p:sldId id="481" r:id="rId49"/>
    <p:sldId id="482" r:id="rId50"/>
    <p:sldId id="491" r:id="rId51"/>
  </p:sldIdLst>
  <p:sldSz cx="9144000" cy="6858000" type="screen4x3"/>
  <p:notesSz cx="7053263" cy="93091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FFCC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25" d="100"/>
          <a:sy n="25" d="100"/>
        </p:scale>
        <p:origin x="-1002" y="-102"/>
      </p:cViewPr>
      <p:guideLst>
        <p:guide orient="horz" pos="9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7A48B-FC2E-41FA-A927-7AAF48C3AA7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9A4B5D-A172-4AE3-9B32-3F28382F7CA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definition and classification of wounds</a:t>
          </a:r>
          <a:endParaRPr lang="en-US" sz="2400" b="1" dirty="0">
            <a:solidFill>
              <a:schemeClr val="tx1"/>
            </a:solidFill>
          </a:endParaRPr>
        </a:p>
      </dgm:t>
    </dgm:pt>
    <dgm:pt modelId="{962BB041-EF34-496A-9AF6-D7986329F5EF}" type="parTrans" cxnId="{B46FD009-B541-471C-9DD7-F1499E3CA16D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0373E556-BBB2-457A-82C0-205C4A04258C}" type="sibTrans" cxnId="{B46FD009-B541-471C-9DD7-F1499E3CA16D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8DADFC6A-1470-4688-AF4B-CA3122B1BAF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the type of trauma and wounds of medico-legal importance</a:t>
          </a:r>
          <a:endParaRPr lang="en-US" sz="2400" b="1" dirty="0">
            <a:solidFill>
              <a:schemeClr val="tx1"/>
            </a:solidFill>
          </a:endParaRPr>
        </a:p>
      </dgm:t>
    </dgm:pt>
    <dgm:pt modelId="{E591ED2E-46CC-400F-A6A2-0319B93C9E55}" type="parTrans" cxnId="{4F1C61BE-92F7-46D0-9732-172D5F5A70DE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9561EE2E-DBEB-41F4-BACC-46EEC3EBBF86}" type="sibTrans" cxnId="{4F1C61BE-92F7-46D0-9732-172D5F5A70DE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BF6D7ABE-A5C3-417A-B286-1E5A7DE332E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factors affecting the wound</a:t>
          </a:r>
          <a:r>
            <a:rPr lang="en-IE" sz="2400" b="1" dirty="0" smtClean="0">
              <a:solidFill>
                <a:schemeClr val="tx1"/>
              </a:solidFill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F44BEB98-DFC9-4BC4-9AF1-449559A1D7FF}" type="parTrans" cxnId="{158DDD96-47EB-49E9-AB27-89D5A0F90230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7590377E-D8DE-4382-9F35-CDDD82AD4915}" type="sibTrans" cxnId="{158DDD96-47EB-49E9-AB27-89D5A0F90230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CB7368A9-3F73-4B53-A282-42014776F2CD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estimate the date of wound occurrence</a:t>
          </a:r>
          <a:endParaRPr lang="en-US" sz="2400" b="1" dirty="0">
            <a:solidFill>
              <a:schemeClr val="tx1"/>
            </a:solidFill>
          </a:endParaRPr>
        </a:p>
      </dgm:t>
    </dgm:pt>
    <dgm:pt modelId="{2ADF99B1-0F77-4E98-BBB2-4139D3222F8C}" type="parTrans" cxnId="{F3581A4B-370B-4218-90AC-F4C6645F0491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B988E2A0-4CF4-4677-92E6-049EC656F692}" type="sibTrans" cxnId="{F3581A4B-370B-4218-90AC-F4C6645F0491}">
      <dgm:prSet/>
      <dgm:spPr/>
      <dgm:t>
        <a:bodyPr/>
        <a:lstStyle/>
        <a:p>
          <a:pPr>
            <a:lnSpc>
              <a:spcPct val="150000"/>
            </a:lnSpc>
          </a:pPr>
          <a:endParaRPr lang="en-US" sz="2400" b="1"/>
        </a:p>
      </dgm:t>
    </dgm:pt>
    <dgm:pt modelId="{F9715BA9-B815-4625-B690-7FC0E9BF061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different types of wounds</a:t>
          </a:r>
          <a:endParaRPr lang="en-US" sz="2400" b="1" dirty="0">
            <a:solidFill>
              <a:schemeClr val="tx1"/>
            </a:solidFill>
          </a:endParaRPr>
        </a:p>
      </dgm:t>
    </dgm:pt>
    <dgm:pt modelId="{9CF1D3C8-EC36-46A3-A6C6-B5BD381C9B77}" type="parTrans" cxnId="{ED9D99F9-6A25-4B83-B15D-26A444BF1DD4}">
      <dgm:prSet/>
      <dgm:spPr/>
      <dgm:t>
        <a:bodyPr/>
        <a:lstStyle/>
        <a:p>
          <a:endParaRPr lang="en-US"/>
        </a:p>
      </dgm:t>
    </dgm:pt>
    <dgm:pt modelId="{1078A30C-E783-4C43-920C-AB93E417E09A}" type="sibTrans" cxnId="{ED9D99F9-6A25-4B83-B15D-26A444BF1DD4}">
      <dgm:prSet/>
      <dgm:spPr/>
      <dgm:t>
        <a:bodyPr/>
        <a:lstStyle/>
        <a:p>
          <a:endParaRPr lang="en-US"/>
        </a:p>
      </dgm:t>
    </dgm:pt>
    <dgm:pt modelId="{8F445A59-5FDF-46E3-9EB8-E708B56D8018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1" dirty="0" smtClean="0">
              <a:solidFill>
                <a:schemeClr val="tx1"/>
              </a:solidFill>
            </a:rPr>
            <a:t>complications of wounds</a:t>
          </a:r>
          <a:endParaRPr lang="en-US" sz="2400" b="1" dirty="0">
            <a:solidFill>
              <a:schemeClr val="tx1"/>
            </a:solidFill>
          </a:endParaRPr>
        </a:p>
      </dgm:t>
    </dgm:pt>
    <dgm:pt modelId="{7F1F52A1-B676-40C4-A07A-EC6E8BAB3EF8}" type="parTrans" cxnId="{A2609965-217C-4A73-9422-2FF98E912026}">
      <dgm:prSet/>
      <dgm:spPr/>
      <dgm:t>
        <a:bodyPr/>
        <a:lstStyle/>
        <a:p>
          <a:endParaRPr lang="en-US"/>
        </a:p>
      </dgm:t>
    </dgm:pt>
    <dgm:pt modelId="{B013D571-F18F-4737-8A55-ED891DAD6F9D}" type="sibTrans" cxnId="{A2609965-217C-4A73-9422-2FF98E912026}">
      <dgm:prSet/>
      <dgm:spPr/>
      <dgm:t>
        <a:bodyPr/>
        <a:lstStyle/>
        <a:p>
          <a:endParaRPr lang="en-US"/>
        </a:p>
      </dgm:t>
    </dgm:pt>
    <dgm:pt modelId="{1FAEF946-D6F8-4A68-A10A-F70BDFC02420}" type="pres">
      <dgm:prSet presAssocID="{EF77A48B-FC2E-41FA-A927-7AAF48C3A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DB208-A158-4570-ABD1-C0DA6662E4BC}" type="pres">
      <dgm:prSet presAssocID="{6E9A4B5D-A172-4AE3-9B32-3F28382F7CA5}" presName="parentText" presStyleLbl="node1" presStyleIdx="0" presStyleCnt="6" custScaleY="65800" custLinFactY="-200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1B616-CA0C-4FA7-8915-968F21BE056A}" type="pres">
      <dgm:prSet presAssocID="{0373E556-BBB2-457A-82C0-205C4A04258C}" presName="spacer" presStyleCnt="0"/>
      <dgm:spPr/>
    </dgm:pt>
    <dgm:pt modelId="{E912B813-F022-4440-A41A-6A0D31AA92D1}" type="pres">
      <dgm:prSet presAssocID="{8DADFC6A-1470-4688-AF4B-CA3122B1BAF5}" presName="parentText" presStyleLbl="node1" presStyleIdx="1" presStyleCnt="6" custScaleY="59796" custLinFactNeighborY="-11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016E2-4ADD-490A-8583-3BC0421F5D8C}" type="pres">
      <dgm:prSet presAssocID="{9561EE2E-DBEB-41F4-BACC-46EEC3EBBF86}" presName="spacer" presStyleCnt="0"/>
      <dgm:spPr/>
    </dgm:pt>
    <dgm:pt modelId="{6CCD20A7-A6FB-4500-8BA0-FC788834C4DD}" type="pres">
      <dgm:prSet presAssocID="{BF6D7ABE-A5C3-417A-B286-1E5A7DE332E3}" presName="parentText" presStyleLbl="node1" presStyleIdx="2" presStyleCnt="6" custScaleY="62676" custLinFactY="66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E869C-1716-4B43-B79D-FD9D9A5D7B6A}" type="pres">
      <dgm:prSet presAssocID="{7590377E-D8DE-4382-9F35-CDDD82AD4915}" presName="spacer" presStyleCnt="0"/>
      <dgm:spPr/>
    </dgm:pt>
    <dgm:pt modelId="{716E406F-C326-4EE4-9815-D8540C210B96}" type="pres">
      <dgm:prSet presAssocID="{CB7368A9-3F73-4B53-A282-42014776F2CD}" presName="parentText" presStyleLbl="node1" presStyleIdx="3" presStyleCnt="6" custScaleY="115742" custLinFactY="23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3D82C-3049-410C-A3F1-5337492041A5}" type="pres">
      <dgm:prSet presAssocID="{B988E2A0-4CF4-4677-92E6-049EC656F692}" presName="spacer" presStyleCnt="0"/>
      <dgm:spPr/>
    </dgm:pt>
    <dgm:pt modelId="{9F1F802B-C5B9-4824-B3D6-36D373169BC2}" type="pres">
      <dgm:prSet presAssocID="{F9715BA9-B815-4625-B690-7FC0E9BF06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817DF-6735-48C1-8E3B-1BE1B5A2E1B8}" type="pres">
      <dgm:prSet presAssocID="{1078A30C-E783-4C43-920C-AB93E417E09A}" presName="spacer" presStyleCnt="0"/>
      <dgm:spPr/>
    </dgm:pt>
    <dgm:pt modelId="{5DCC6B7B-656B-4D85-BFC5-FB8966142C6E}" type="pres">
      <dgm:prSet presAssocID="{8F445A59-5FDF-46E3-9EB8-E708B56D801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1B7BF-C45E-44BC-8DD8-BE4C4CA06A7B}" type="presOf" srcId="{F9715BA9-B815-4625-B690-7FC0E9BF0619}" destId="{9F1F802B-C5B9-4824-B3D6-36D373169BC2}" srcOrd="0" destOrd="0" presId="urn:microsoft.com/office/officeart/2005/8/layout/vList2"/>
    <dgm:cxn modelId="{370F4427-A731-4AB1-8167-6F101C9D366D}" type="presOf" srcId="{8DADFC6A-1470-4688-AF4B-CA3122B1BAF5}" destId="{E912B813-F022-4440-A41A-6A0D31AA92D1}" srcOrd="0" destOrd="0" presId="urn:microsoft.com/office/officeart/2005/8/layout/vList2"/>
    <dgm:cxn modelId="{CB14E79C-F170-4248-B7FA-88355CFEC38F}" type="presOf" srcId="{BF6D7ABE-A5C3-417A-B286-1E5A7DE332E3}" destId="{6CCD20A7-A6FB-4500-8BA0-FC788834C4DD}" srcOrd="0" destOrd="0" presId="urn:microsoft.com/office/officeart/2005/8/layout/vList2"/>
    <dgm:cxn modelId="{A2609965-217C-4A73-9422-2FF98E912026}" srcId="{EF77A48B-FC2E-41FA-A927-7AAF48C3AA7B}" destId="{8F445A59-5FDF-46E3-9EB8-E708B56D8018}" srcOrd="5" destOrd="0" parTransId="{7F1F52A1-B676-40C4-A07A-EC6E8BAB3EF8}" sibTransId="{B013D571-F18F-4737-8A55-ED891DAD6F9D}"/>
    <dgm:cxn modelId="{1DB1E5FB-C499-4811-BD53-32FC1DA8A6EC}" type="presOf" srcId="{8F445A59-5FDF-46E3-9EB8-E708B56D8018}" destId="{5DCC6B7B-656B-4D85-BFC5-FB8966142C6E}" srcOrd="0" destOrd="0" presId="urn:microsoft.com/office/officeart/2005/8/layout/vList2"/>
    <dgm:cxn modelId="{158DDD96-47EB-49E9-AB27-89D5A0F90230}" srcId="{EF77A48B-FC2E-41FA-A927-7AAF48C3AA7B}" destId="{BF6D7ABE-A5C3-417A-B286-1E5A7DE332E3}" srcOrd="2" destOrd="0" parTransId="{F44BEB98-DFC9-4BC4-9AF1-449559A1D7FF}" sibTransId="{7590377E-D8DE-4382-9F35-CDDD82AD4915}"/>
    <dgm:cxn modelId="{B46FD009-B541-471C-9DD7-F1499E3CA16D}" srcId="{EF77A48B-FC2E-41FA-A927-7AAF48C3AA7B}" destId="{6E9A4B5D-A172-4AE3-9B32-3F28382F7CA5}" srcOrd="0" destOrd="0" parTransId="{962BB041-EF34-496A-9AF6-D7986329F5EF}" sibTransId="{0373E556-BBB2-457A-82C0-205C4A04258C}"/>
    <dgm:cxn modelId="{F3581A4B-370B-4218-90AC-F4C6645F0491}" srcId="{EF77A48B-FC2E-41FA-A927-7AAF48C3AA7B}" destId="{CB7368A9-3F73-4B53-A282-42014776F2CD}" srcOrd="3" destOrd="0" parTransId="{2ADF99B1-0F77-4E98-BBB2-4139D3222F8C}" sibTransId="{B988E2A0-4CF4-4677-92E6-049EC656F692}"/>
    <dgm:cxn modelId="{B9220465-755F-44AA-9E1B-FB2D14319141}" type="presOf" srcId="{EF77A48B-FC2E-41FA-A927-7AAF48C3AA7B}" destId="{1FAEF946-D6F8-4A68-A10A-F70BDFC02420}" srcOrd="0" destOrd="0" presId="urn:microsoft.com/office/officeart/2005/8/layout/vList2"/>
    <dgm:cxn modelId="{ED9D99F9-6A25-4B83-B15D-26A444BF1DD4}" srcId="{EF77A48B-FC2E-41FA-A927-7AAF48C3AA7B}" destId="{F9715BA9-B815-4625-B690-7FC0E9BF0619}" srcOrd="4" destOrd="0" parTransId="{9CF1D3C8-EC36-46A3-A6C6-B5BD381C9B77}" sibTransId="{1078A30C-E783-4C43-920C-AB93E417E09A}"/>
    <dgm:cxn modelId="{27C02682-4A58-4469-9C13-625255F68561}" type="presOf" srcId="{CB7368A9-3F73-4B53-A282-42014776F2CD}" destId="{716E406F-C326-4EE4-9815-D8540C210B96}" srcOrd="0" destOrd="0" presId="urn:microsoft.com/office/officeart/2005/8/layout/vList2"/>
    <dgm:cxn modelId="{D2978736-8495-46CA-B8A8-B43FC89C4319}" type="presOf" srcId="{6E9A4B5D-A172-4AE3-9B32-3F28382F7CA5}" destId="{385DB208-A158-4570-ABD1-C0DA6662E4BC}" srcOrd="0" destOrd="0" presId="urn:microsoft.com/office/officeart/2005/8/layout/vList2"/>
    <dgm:cxn modelId="{4F1C61BE-92F7-46D0-9732-172D5F5A70DE}" srcId="{EF77A48B-FC2E-41FA-A927-7AAF48C3AA7B}" destId="{8DADFC6A-1470-4688-AF4B-CA3122B1BAF5}" srcOrd="1" destOrd="0" parTransId="{E591ED2E-46CC-400F-A6A2-0319B93C9E55}" sibTransId="{9561EE2E-DBEB-41F4-BACC-46EEC3EBBF86}"/>
    <dgm:cxn modelId="{32F54F50-3A61-47E9-BFCF-9AD6E7931EC5}" type="presParOf" srcId="{1FAEF946-D6F8-4A68-A10A-F70BDFC02420}" destId="{385DB208-A158-4570-ABD1-C0DA6662E4BC}" srcOrd="0" destOrd="0" presId="urn:microsoft.com/office/officeart/2005/8/layout/vList2"/>
    <dgm:cxn modelId="{851BCD0D-D708-481B-AD4C-11E3E72935E6}" type="presParOf" srcId="{1FAEF946-D6F8-4A68-A10A-F70BDFC02420}" destId="{3861B616-CA0C-4FA7-8915-968F21BE056A}" srcOrd="1" destOrd="0" presId="urn:microsoft.com/office/officeart/2005/8/layout/vList2"/>
    <dgm:cxn modelId="{B551DCB3-91C3-4393-9B6F-F05FFFD53C74}" type="presParOf" srcId="{1FAEF946-D6F8-4A68-A10A-F70BDFC02420}" destId="{E912B813-F022-4440-A41A-6A0D31AA92D1}" srcOrd="2" destOrd="0" presId="urn:microsoft.com/office/officeart/2005/8/layout/vList2"/>
    <dgm:cxn modelId="{438E1473-8B8F-4239-845D-A389A04B33E0}" type="presParOf" srcId="{1FAEF946-D6F8-4A68-A10A-F70BDFC02420}" destId="{C8F016E2-4ADD-490A-8583-3BC0421F5D8C}" srcOrd="3" destOrd="0" presId="urn:microsoft.com/office/officeart/2005/8/layout/vList2"/>
    <dgm:cxn modelId="{C229BCAA-C3D5-494F-840A-72EA441873C8}" type="presParOf" srcId="{1FAEF946-D6F8-4A68-A10A-F70BDFC02420}" destId="{6CCD20A7-A6FB-4500-8BA0-FC788834C4DD}" srcOrd="4" destOrd="0" presId="urn:microsoft.com/office/officeart/2005/8/layout/vList2"/>
    <dgm:cxn modelId="{1B4A7153-5EBA-4002-B70D-04330293F079}" type="presParOf" srcId="{1FAEF946-D6F8-4A68-A10A-F70BDFC02420}" destId="{578E869C-1716-4B43-B79D-FD9D9A5D7B6A}" srcOrd="5" destOrd="0" presId="urn:microsoft.com/office/officeart/2005/8/layout/vList2"/>
    <dgm:cxn modelId="{38FF82F6-93CE-4C3F-9FD5-EFA90BD963DB}" type="presParOf" srcId="{1FAEF946-D6F8-4A68-A10A-F70BDFC02420}" destId="{716E406F-C326-4EE4-9815-D8540C210B96}" srcOrd="6" destOrd="0" presId="urn:microsoft.com/office/officeart/2005/8/layout/vList2"/>
    <dgm:cxn modelId="{BC31B686-2B54-4349-8983-1F1FDB49E3B8}" type="presParOf" srcId="{1FAEF946-D6F8-4A68-A10A-F70BDFC02420}" destId="{CCA3D82C-3049-410C-A3F1-5337492041A5}" srcOrd="7" destOrd="0" presId="urn:microsoft.com/office/officeart/2005/8/layout/vList2"/>
    <dgm:cxn modelId="{FC2D538E-1EDD-4BE0-9DF3-7A0D7408DA10}" type="presParOf" srcId="{1FAEF946-D6F8-4A68-A10A-F70BDFC02420}" destId="{9F1F802B-C5B9-4824-B3D6-36D373169BC2}" srcOrd="8" destOrd="0" presId="urn:microsoft.com/office/officeart/2005/8/layout/vList2"/>
    <dgm:cxn modelId="{859E537A-E489-479F-BAAA-91BA00150347}" type="presParOf" srcId="{1FAEF946-D6F8-4A68-A10A-F70BDFC02420}" destId="{E2F817DF-6735-48C1-8E3B-1BE1B5A2E1B8}" srcOrd="9" destOrd="0" presId="urn:microsoft.com/office/officeart/2005/8/layout/vList2"/>
    <dgm:cxn modelId="{798FCCBB-3DCD-4BAC-8D59-AFAF50724486}" type="presParOf" srcId="{1FAEF946-D6F8-4A68-A10A-F70BDFC02420}" destId="{5DCC6B7B-656B-4D85-BFC5-FB8966142C6E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4D6BB-14A2-4F9A-A3BD-B7862738B0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94D6D-C438-4673-B50B-53F76F45FA52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Contact entry wound</a:t>
          </a:r>
          <a:endParaRPr lang="en-US" dirty="0">
            <a:solidFill>
              <a:srgbClr val="C00000"/>
            </a:solidFill>
          </a:endParaRPr>
        </a:p>
      </dgm:t>
    </dgm:pt>
    <dgm:pt modelId="{3B38C20C-4F23-4A7C-831F-5E422EBA0F18}" type="parTrans" cxnId="{56E8941F-1F8C-4772-909E-DE0E6B64EC48}">
      <dgm:prSet/>
      <dgm:spPr/>
      <dgm:t>
        <a:bodyPr/>
        <a:lstStyle/>
        <a:p>
          <a:endParaRPr lang="en-US"/>
        </a:p>
      </dgm:t>
    </dgm:pt>
    <dgm:pt modelId="{8E492824-CFF4-48BA-A0E4-75A6C6930FD5}" type="sibTrans" cxnId="{56E8941F-1F8C-4772-909E-DE0E6B64EC48}">
      <dgm:prSet/>
      <dgm:spPr/>
      <dgm:t>
        <a:bodyPr/>
        <a:lstStyle/>
        <a:p>
          <a:endParaRPr lang="en-US"/>
        </a:p>
      </dgm:t>
    </dgm:pt>
    <dgm:pt modelId="{49037AAF-474C-4BD8-8AE0-EBE6D0753F1D}">
      <dgm:prSet/>
      <dgm:spPr/>
      <dgm:t>
        <a:bodyPr/>
        <a:lstStyle/>
        <a:p>
          <a:pPr rtl="0"/>
          <a:r>
            <a:rPr lang="en-US" dirty="0" smtClean="0">
              <a:solidFill>
                <a:srgbClr val="0070C0"/>
              </a:solidFill>
            </a:rPr>
            <a:t>Hard/Firm contact</a:t>
          </a:r>
          <a:endParaRPr lang="en-US" dirty="0">
            <a:solidFill>
              <a:srgbClr val="0070C0"/>
            </a:solidFill>
          </a:endParaRPr>
        </a:p>
      </dgm:t>
    </dgm:pt>
    <dgm:pt modelId="{6EF15779-17CE-4328-8942-28944D7B3D37}" type="parTrans" cxnId="{DEC7E5EE-5954-46ED-B347-7EA2647DA119}">
      <dgm:prSet/>
      <dgm:spPr/>
      <dgm:t>
        <a:bodyPr/>
        <a:lstStyle/>
        <a:p>
          <a:endParaRPr lang="en-US"/>
        </a:p>
      </dgm:t>
    </dgm:pt>
    <dgm:pt modelId="{1D45D7D3-F9BD-47C9-901D-38DD32C73DFA}" type="sibTrans" cxnId="{DEC7E5EE-5954-46ED-B347-7EA2647DA119}">
      <dgm:prSet/>
      <dgm:spPr/>
      <dgm:t>
        <a:bodyPr/>
        <a:lstStyle/>
        <a:p>
          <a:endParaRPr lang="en-US"/>
        </a:p>
      </dgm:t>
    </dgm:pt>
    <dgm:pt modelId="{665394C9-A6EF-48F8-A263-4F513EE69F18}">
      <dgm:prSet/>
      <dgm:spPr/>
      <dgm:t>
        <a:bodyPr/>
        <a:lstStyle/>
        <a:p>
          <a:pPr rtl="0"/>
          <a:r>
            <a:rPr lang="en-US" dirty="0" smtClean="0">
              <a:solidFill>
                <a:srgbClr val="003300"/>
              </a:solidFill>
            </a:rPr>
            <a:t>Loose contact</a:t>
          </a:r>
          <a:endParaRPr lang="en-US" dirty="0">
            <a:solidFill>
              <a:srgbClr val="003300"/>
            </a:solidFill>
          </a:endParaRPr>
        </a:p>
      </dgm:t>
    </dgm:pt>
    <dgm:pt modelId="{AEAED3AC-1361-457E-B68F-7FF235DD1E2A}" type="parTrans" cxnId="{028257CC-BEC1-42D9-A91C-EF1D37F070E2}">
      <dgm:prSet/>
      <dgm:spPr/>
      <dgm:t>
        <a:bodyPr/>
        <a:lstStyle/>
        <a:p>
          <a:endParaRPr lang="en-US"/>
        </a:p>
      </dgm:t>
    </dgm:pt>
    <dgm:pt modelId="{22803E88-DF86-44E4-B937-95FA30EA9C85}" type="sibTrans" cxnId="{028257CC-BEC1-42D9-A91C-EF1D37F070E2}">
      <dgm:prSet/>
      <dgm:spPr/>
      <dgm:t>
        <a:bodyPr/>
        <a:lstStyle/>
        <a:p>
          <a:endParaRPr lang="en-US"/>
        </a:p>
      </dgm:t>
    </dgm:pt>
    <dgm:pt modelId="{500D2141-EBC9-4BA4-9733-B2113A7B5C3D}">
      <dgm:prSet/>
      <dgm:spPr/>
      <dgm:t>
        <a:bodyPr/>
        <a:lstStyle/>
        <a:p>
          <a:pPr rtl="0"/>
          <a:r>
            <a:rPr lang="en-US" dirty="0" smtClean="0">
              <a:solidFill>
                <a:srgbClr val="7030A0"/>
              </a:solidFill>
            </a:rPr>
            <a:t>Close range: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dirty="0" smtClean="0">
              <a:solidFill>
                <a:srgbClr val="7030A0"/>
              </a:solidFill>
            </a:rPr>
            <a:t>Up to 2 yards</a:t>
          </a:r>
          <a:endParaRPr lang="en-US" dirty="0">
            <a:solidFill>
              <a:srgbClr val="7030A0"/>
            </a:solidFill>
          </a:endParaRPr>
        </a:p>
      </dgm:t>
    </dgm:pt>
    <dgm:pt modelId="{EB30943A-C807-433D-9022-0B117DCBD750}" type="parTrans" cxnId="{1F76BF7D-544C-49EE-87E7-60F251DFCF4A}">
      <dgm:prSet/>
      <dgm:spPr/>
      <dgm:t>
        <a:bodyPr/>
        <a:lstStyle/>
        <a:p>
          <a:endParaRPr lang="en-US"/>
        </a:p>
      </dgm:t>
    </dgm:pt>
    <dgm:pt modelId="{B8BF0DDE-B80F-40AF-9587-6A9933A59477}" type="sibTrans" cxnId="{1F76BF7D-544C-49EE-87E7-60F251DFCF4A}">
      <dgm:prSet/>
      <dgm:spPr/>
      <dgm:t>
        <a:bodyPr/>
        <a:lstStyle/>
        <a:p>
          <a:endParaRPr lang="en-US"/>
        </a:p>
      </dgm:t>
    </dgm:pt>
    <dgm:pt modelId="{FB085D58-575F-4BF6-A7AC-43B72FC1D89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Distant range: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dirty="0" smtClean="0">
              <a:solidFill>
                <a:srgbClr val="002060"/>
              </a:solidFill>
            </a:rPr>
            <a:t>Beyond 2 yards</a:t>
          </a:r>
          <a:endParaRPr lang="en-US" dirty="0">
            <a:solidFill>
              <a:srgbClr val="002060"/>
            </a:solidFill>
          </a:endParaRPr>
        </a:p>
      </dgm:t>
    </dgm:pt>
    <dgm:pt modelId="{55195CF1-211E-4E83-A303-E8F926F53AEA}" type="parTrans" cxnId="{2F1A0438-8096-4790-B4EF-6635A385C758}">
      <dgm:prSet/>
      <dgm:spPr/>
      <dgm:t>
        <a:bodyPr/>
        <a:lstStyle/>
        <a:p>
          <a:endParaRPr lang="en-US"/>
        </a:p>
      </dgm:t>
    </dgm:pt>
    <dgm:pt modelId="{076C4F70-FEDF-4ECE-A1F4-3CFACF0B924B}" type="sibTrans" cxnId="{2F1A0438-8096-4790-B4EF-6635A385C758}">
      <dgm:prSet/>
      <dgm:spPr/>
      <dgm:t>
        <a:bodyPr/>
        <a:lstStyle/>
        <a:p>
          <a:endParaRPr lang="en-US"/>
        </a:p>
      </dgm:t>
    </dgm:pt>
    <dgm:pt modelId="{9062C1D4-400A-4DAA-B849-75F99DECFEA2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25000"/>
                </a:schemeClr>
              </a:solidFill>
            </a:rPr>
            <a:t>Near distant: within six inches</a:t>
          </a:r>
          <a:endParaRPr lang="en-US" dirty="0">
            <a:solidFill>
              <a:schemeClr val="tx1">
                <a:lumMod val="25000"/>
              </a:schemeClr>
            </a:solidFill>
          </a:endParaRPr>
        </a:p>
      </dgm:t>
    </dgm:pt>
    <dgm:pt modelId="{0898D435-CBDD-43E6-80D9-6FE4E8A32C2F}" type="parTrans" cxnId="{4A5C7EE2-4685-4DEE-818D-DEBF0105C42F}">
      <dgm:prSet/>
      <dgm:spPr/>
      <dgm:t>
        <a:bodyPr/>
        <a:lstStyle/>
        <a:p>
          <a:endParaRPr lang="en-US"/>
        </a:p>
      </dgm:t>
    </dgm:pt>
    <dgm:pt modelId="{E7C033F6-E4B8-40B0-A6FB-4F888D4356B8}" type="sibTrans" cxnId="{4A5C7EE2-4685-4DEE-818D-DEBF0105C42F}">
      <dgm:prSet/>
      <dgm:spPr/>
      <dgm:t>
        <a:bodyPr/>
        <a:lstStyle/>
        <a:p>
          <a:endParaRPr lang="en-US"/>
        </a:p>
      </dgm:t>
    </dgm:pt>
    <dgm:pt modelId="{2A9FF84F-1515-44E1-BB95-B1FB83444885}">
      <dgm:prSet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Intermediate range:</a:t>
          </a:r>
        </a:p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1 – 2 yards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79CA6BF5-F002-4EED-9CFB-6E54A62E3664}" type="parTrans" cxnId="{2C84E365-86E8-45FC-A4DD-5CA823D79F6D}">
      <dgm:prSet/>
      <dgm:spPr/>
      <dgm:t>
        <a:bodyPr/>
        <a:lstStyle/>
        <a:p>
          <a:endParaRPr lang="en-US"/>
        </a:p>
      </dgm:t>
    </dgm:pt>
    <dgm:pt modelId="{EDB4C837-2734-4544-9F06-EE3E06E272A0}" type="sibTrans" cxnId="{2C84E365-86E8-45FC-A4DD-5CA823D79F6D}">
      <dgm:prSet/>
      <dgm:spPr/>
      <dgm:t>
        <a:bodyPr/>
        <a:lstStyle/>
        <a:p>
          <a:endParaRPr lang="en-US"/>
        </a:p>
      </dgm:t>
    </dgm:pt>
    <dgm:pt modelId="{1E011689-5BD1-4C50-B4B6-D40F2C302DC5}" type="pres">
      <dgm:prSet presAssocID="{A604D6BB-14A2-4F9A-A3BD-B7862738B0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1271D7-82EF-44DA-965A-BF2DCC9B1970}" type="pres">
      <dgm:prSet presAssocID="{1F294D6D-C438-4673-B50B-53F76F45FA52}" presName="root" presStyleCnt="0"/>
      <dgm:spPr/>
    </dgm:pt>
    <dgm:pt modelId="{D6C08C69-DC81-4DF0-8967-64B6B7691CE8}" type="pres">
      <dgm:prSet presAssocID="{1F294D6D-C438-4673-B50B-53F76F45FA52}" presName="rootComposite" presStyleCnt="0"/>
      <dgm:spPr/>
    </dgm:pt>
    <dgm:pt modelId="{07463C33-DEA7-45AF-A78F-E70ACE5CFFBA}" type="pres">
      <dgm:prSet presAssocID="{1F294D6D-C438-4673-B50B-53F76F45FA52}" presName="rootText" presStyleLbl="node1" presStyleIdx="0" presStyleCnt="3" custLinFactNeighborX="-43" custLinFactNeighborY="-1710"/>
      <dgm:spPr/>
      <dgm:t>
        <a:bodyPr/>
        <a:lstStyle/>
        <a:p>
          <a:endParaRPr lang="en-US"/>
        </a:p>
      </dgm:t>
    </dgm:pt>
    <dgm:pt modelId="{42E76D82-2DBF-414B-8F70-6BB52F058A85}" type="pres">
      <dgm:prSet presAssocID="{1F294D6D-C438-4673-B50B-53F76F45FA52}" presName="rootConnector" presStyleLbl="node1" presStyleIdx="0" presStyleCnt="3"/>
      <dgm:spPr/>
      <dgm:t>
        <a:bodyPr/>
        <a:lstStyle/>
        <a:p>
          <a:endParaRPr lang="en-US"/>
        </a:p>
      </dgm:t>
    </dgm:pt>
    <dgm:pt modelId="{87FF2410-181A-4CC4-9796-32D186D885DA}" type="pres">
      <dgm:prSet presAssocID="{1F294D6D-C438-4673-B50B-53F76F45FA52}" presName="childShape" presStyleCnt="0"/>
      <dgm:spPr/>
    </dgm:pt>
    <dgm:pt modelId="{C296858C-8562-42B6-954D-1655DF335783}" type="pres">
      <dgm:prSet presAssocID="{6EF15779-17CE-4328-8942-28944D7B3D3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793F1DB-1877-4086-8A0F-8952A4A73C3E}" type="pres">
      <dgm:prSet presAssocID="{49037AAF-474C-4BD8-8AE0-EBE6D0753F1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36A85-3B88-4CA2-991D-F3BA65C4D69A}" type="pres">
      <dgm:prSet presAssocID="{AEAED3AC-1361-457E-B68F-7FF235DD1E2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3A57321-2F3A-4D96-A43E-51F002DDF041}" type="pres">
      <dgm:prSet presAssocID="{665394C9-A6EF-48F8-A263-4F513EE69F1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E567-6A3F-4298-B066-447E14363BF0}" type="pres">
      <dgm:prSet presAssocID="{500D2141-EBC9-4BA4-9733-B2113A7B5C3D}" presName="root" presStyleCnt="0"/>
      <dgm:spPr/>
    </dgm:pt>
    <dgm:pt modelId="{C54837A2-7A17-4897-A5DB-24547055251A}" type="pres">
      <dgm:prSet presAssocID="{500D2141-EBC9-4BA4-9733-B2113A7B5C3D}" presName="rootComposite" presStyleCnt="0"/>
      <dgm:spPr/>
    </dgm:pt>
    <dgm:pt modelId="{CA137A27-1D5F-478F-AE3F-453765ADE3F7}" type="pres">
      <dgm:prSet presAssocID="{500D2141-EBC9-4BA4-9733-B2113A7B5C3D}" presName="rootText" presStyleLbl="node1" presStyleIdx="1" presStyleCnt="3"/>
      <dgm:spPr/>
      <dgm:t>
        <a:bodyPr/>
        <a:lstStyle/>
        <a:p>
          <a:endParaRPr lang="en-US"/>
        </a:p>
      </dgm:t>
    </dgm:pt>
    <dgm:pt modelId="{58D5DFA9-99E3-430C-A7F5-61437DCDBEDA}" type="pres">
      <dgm:prSet presAssocID="{500D2141-EBC9-4BA4-9733-B2113A7B5C3D}" presName="rootConnector" presStyleLbl="node1" presStyleIdx="1" presStyleCnt="3"/>
      <dgm:spPr/>
      <dgm:t>
        <a:bodyPr/>
        <a:lstStyle/>
        <a:p>
          <a:endParaRPr lang="en-US"/>
        </a:p>
      </dgm:t>
    </dgm:pt>
    <dgm:pt modelId="{C750F245-6267-4C76-99FA-04F7A8AE3E22}" type="pres">
      <dgm:prSet presAssocID="{500D2141-EBC9-4BA4-9733-B2113A7B5C3D}" presName="childShape" presStyleCnt="0"/>
      <dgm:spPr/>
    </dgm:pt>
    <dgm:pt modelId="{65DDB5C6-65B3-40CE-8FBB-CD2B18DF1159}" type="pres">
      <dgm:prSet presAssocID="{0898D435-CBDD-43E6-80D9-6FE4E8A32C2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9DEECD6-A56D-4F12-BAD7-6083AA4A870C}" type="pres">
      <dgm:prSet presAssocID="{9062C1D4-400A-4DAA-B849-75F99DECFEA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D5842-A2A4-4F4D-B7BA-B3193381A65F}" type="pres">
      <dgm:prSet presAssocID="{79CA6BF5-F002-4EED-9CFB-6E54A62E366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834CF3C-980E-4495-BF37-0B3E25724635}" type="pres">
      <dgm:prSet presAssocID="{2A9FF84F-1515-44E1-BB95-B1FB8344488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910AB-4A96-438F-81F2-CC3C9C2304D0}" type="pres">
      <dgm:prSet presAssocID="{FB085D58-575F-4BF6-A7AC-43B72FC1D899}" presName="root" presStyleCnt="0"/>
      <dgm:spPr/>
    </dgm:pt>
    <dgm:pt modelId="{FEECA8AB-D983-446B-B2D9-CB8E465E7CDF}" type="pres">
      <dgm:prSet presAssocID="{FB085D58-575F-4BF6-A7AC-43B72FC1D899}" presName="rootComposite" presStyleCnt="0"/>
      <dgm:spPr/>
    </dgm:pt>
    <dgm:pt modelId="{31C8EA67-93CA-49C2-AF99-ED4C48B6694A}" type="pres">
      <dgm:prSet presAssocID="{FB085D58-575F-4BF6-A7AC-43B72FC1D899}" presName="rootText" presStyleLbl="node1" presStyleIdx="2" presStyleCnt="3"/>
      <dgm:spPr/>
      <dgm:t>
        <a:bodyPr/>
        <a:lstStyle/>
        <a:p>
          <a:endParaRPr lang="en-US"/>
        </a:p>
      </dgm:t>
    </dgm:pt>
    <dgm:pt modelId="{949B0EF6-6905-4773-A446-C6EDCE4C27F2}" type="pres">
      <dgm:prSet presAssocID="{FB085D58-575F-4BF6-A7AC-43B72FC1D899}" presName="rootConnector" presStyleLbl="node1" presStyleIdx="2" presStyleCnt="3"/>
      <dgm:spPr/>
      <dgm:t>
        <a:bodyPr/>
        <a:lstStyle/>
        <a:p>
          <a:endParaRPr lang="en-US"/>
        </a:p>
      </dgm:t>
    </dgm:pt>
    <dgm:pt modelId="{6266D9CE-51EE-4D07-9686-A0B66816F1EF}" type="pres">
      <dgm:prSet presAssocID="{FB085D58-575F-4BF6-A7AC-43B72FC1D899}" presName="childShape" presStyleCnt="0"/>
      <dgm:spPr/>
    </dgm:pt>
  </dgm:ptLst>
  <dgm:cxnLst>
    <dgm:cxn modelId="{A837F817-17E1-4CF0-94A1-9C0A2C6D80EE}" type="presOf" srcId="{AEAED3AC-1361-457E-B68F-7FF235DD1E2A}" destId="{E8136A85-3B88-4CA2-991D-F3BA65C4D69A}" srcOrd="0" destOrd="0" presId="urn:microsoft.com/office/officeart/2005/8/layout/hierarchy3"/>
    <dgm:cxn modelId="{8F25B48A-C219-4103-ACB3-0DF3C4011A72}" type="presOf" srcId="{0898D435-CBDD-43E6-80D9-6FE4E8A32C2F}" destId="{65DDB5C6-65B3-40CE-8FBB-CD2B18DF1159}" srcOrd="0" destOrd="0" presId="urn:microsoft.com/office/officeart/2005/8/layout/hierarchy3"/>
    <dgm:cxn modelId="{7DE65145-1CF4-4542-9F2B-9F0BDABD0EBC}" type="presOf" srcId="{500D2141-EBC9-4BA4-9733-B2113A7B5C3D}" destId="{58D5DFA9-99E3-430C-A7F5-61437DCDBEDA}" srcOrd="1" destOrd="0" presId="urn:microsoft.com/office/officeart/2005/8/layout/hierarchy3"/>
    <dgm:cxn modelId="{400BEBAD-81C5-45EC-9E2D-B1CED8521F9D}" type="presOf" srcId="{6EF15779-17CE-4328-8942-28944D7B3D37}" destId="{C296858C-8562-42B6-954D-1655DF335783}" srcOrd="0" destOrd="0" presId="urn:microsoft.com/office/officeart/2005/8/layout/hierarchy3"/>
    <dgm:cxn modelId="{4A5C7EE2-4685-4DEE-818D-DEBF0105C42F}" srcId="{500D2141-EBC9-4BA4-9733-B2113A7B5C3D}" destId="{9062C1D4-400A-4DAA-B849-75F99DECFEA2}" srcOrd="0" destOrd="0" parTransId="{0898D435-CBDD-43E6-80D9-6FE4E8A32C2F}" sibTransId="{E7C033F6-E4B8-40B0-A6FB-4F888D4356B8}"/>
    <dgm:cxn modelId="{1F76BF7D-544C-49EE-87E7-60F251DFCF4A}" srcId="{A604D6BB-14A2-4F9A-A3BD-B7862738B084}" destId="{500D2141-EBC9-4BA4-9733-B2113A7B5C3D}" srcOrd="1" destOrd="0" parTransId="{EB30943A-C807-433D-9022-0B117DCBD750}" sibTransId="{B8BF0DDE-B80F-40AF-9587-6A9933A59477}"/>
    <dgm:cxn modelId="{F1104859-B997-4C4D-B773-A00841560FEE}" type="presOf" srcId="{49037AAF-474C-4BD8-8AE0-EBE6D0753F1D}" destId="{D793F1DB-1877-4086-8A0F-8952A4A73C3E}" srcOrd="0" destOrd="0" presId="urn:microsoft.com/office/officeart/2005/8/layout/hierarchy3"/>
    <dgm:cxn modelId="{E62FB9D7-A1BB-48CD-8753-E56D954A1BC1}" type="presOf" srcId="{FB085D58-575F-4BF6-A7AC-43B72FC1D899}" destId="{949B0EF6-6905-4773-A446-C6EDCE4C27F2}" srcOrd="1" destOrd="0" presId="urn:microsoft.com/office/officeart/2005/8/layout/hierarchy3"/>
    <dgm:cxn modelId="{2F1A0438-8096-4790-B4EF-6635A385C758}" srcId="{A604D6BB-14A2-4F9A-A3BD-B7862738B084}" destId="{FB085D58-575F-4BF6-A7AC-43B72FC1D899}" srcOrd="2" destOrd="0" parTransId="{55195CF1-211E-4E83-A303-E8F926F53AEA}" sibTransId="{076C4F70-FEDF-4ECE-A1F4-3CFACF0B924B}"/>
    <dgm:cxn modelId="{C65A9BFD-568A-499A-825B-FD49B9A3587B}" type="presOf" srcId="{2A9FF84F-1515-44E1-BB95-B1FB83444885}" destId="{0834CF3C-980E-4495-BF37-0B3E25724635}" srcOrd="0" destOrd="0" presId="urn:microsoft.com/office/officeart/2005/8/layout/hierarchy3"/>
    <dgm:cxn modelId="{028257CC-BEC1-42D9-A91C-EF1D37F070E2}" srcId="{1F294D6D-C438-4673-B50B-53F76F45FA52}" destId="{665394C9-A6EF-48F8-A263-4F513EE69F18}" srcOrd="1" destOrd="0" parTransId="{AEAED3AC-1361-457E-B68F-7FF235DD1E2A}" sibTransId="{22803E88-DF86-44E4-B937-95FA30EA9C85}"/>
    <dgm:cxn modelId="{4D71B602-0210-4D05-B80C-5BC862516214}" type="presOf" srcId="{1F294D6D-C438-4673-B50B-53F76F45FA52}" destId="{42E76D82-2DBF-414B-8F70-6BB52F058A85}" srcOrd="1" destOrd="0" presId="urn:microsoft.com/office/officeart/2005/8/layout/hierarchy3"/>
    <dgm:cxn modelId="{DEC7E5EE-5954-46ED-B347-7EA2647DA119}" srcId="{1F294D6D-C438-4673-B50B-53F76F45FA52}" destId="{49037AAF-474C-4BD8-8AE0-EBE6D0753F1D}" srcOrd="0" destOrd="0" parTransId="{6EF15779-17CE-4328-8942-28944D7B3D37}" sibTransId="{1D45D7D3-F9BD-47C9-901D-38DD32C73DFA}"/>
    <dgm:cxn modelId="{56E8941F-1F8C-4772-909E-DE0E6B64EC48}" srcId="{A604D6BB-14A2-4F9A-A3BD-B7862738B084}" destId="{1F294D6D-C438-4673-B50B-53F76F45FA52}" srcOrd="0" destOrd="0" parTransId="{3B38C20C-4F23-4A7C-831F-5E422EBA0F18}" sibTransId="{8E492824-CFF4-48BA-A0E4-75A6C6930FD5}"/>
    <dgm:cxn modelId="{2C84E365-86E8-45FC-A4DD-5CA823D79F6D}" srcId="{500D2141-EBC9-4BA4-9733-B2113A7B5C3D}" destId="{2A9FF84F-1515-44E1-BB95-B1FB83444885}" srcOrd="1" destOrd="0" parTransId="{79CA6BF5-F002-4EED-9CFB-6E54A62E3664}" sibTransId="{EDB4C837-2734-4544-9F06-EE3E06E272A0}"/>
    <dgm:cxn modelId="{E50A0A2A-5B49-4081-8A5A-4CDFB2678D5A}" type="presOf" srcId="{665394C9-A6EF-48F8-A263-4F513EE69F18}" destId="{03A57321-2F3A-4D96-A43E-51F002DDF041}" srcOrd="0" destOrd="0" presId="urn:microsoft.com/office/officeart/2005/8/layout/hierarchy3"/>
    <dgm:cxn modelId="{FDF9D165-918B-4ABD-A9F9-93CF8055ED00}" type="presOf" srcId="{9062C1D4-400A-4DAA-B849-75F99DECFEA2}" destId="{59DEECD6-A56D-4F12-BAD7-6083AA4A870C}" srcOrd="0" destOrd="0" presId="urn:microsoft.com/office/officeart/2005/8/layout/hierarchy3"/>
    <dgm:cxn modelId="{2354E060-1809-47A0-BC67-3E09DA5207A8}" type="presOf" srcId="{79CA6BF5-F002-4EED-9CFB-6E54A62E3664}" destId="{C00D5842-A2A4-4F4D-B7BA-B3193381A65F}" srcOrd="0" destOrd="0" presId="urn:microsoft.com/office/officeart/2005/8/layout/hierarchy3"/>
    <dgm:cxn modelId="{8F55A1F7-F9DC-4A6B-813C-3BBDF08248C7}" type="presOf" srcId="{FB085D58-575F-4BF6-A7AC-43B72FC1D899}" destId="{31C8EA67-93CA-49C2-AF99-ED4C48B6694A}" srcOrd="0" destOrd="0" presId="urn:microsoft.com/office/officeart/2005/8/layout/hierarchy3"/>
    <dgm:cxn modelId="{27DB4A77-7BCF-418D-A692-3F8911EF632E}" type="presOf" srcId="{500D2141-EBC9-4BA4-9733-B2113A7B5C3D}" destId="{CA137A27-1D5F-478F-AE3F-453765ADE3F7}" srcOrd="0" destOrd="0" presId="urn:microsoft.com/office/officeart/2005/8/layout/hierarchy3"/>
    <dgm:cxn modelId="{F9D7D9B6-ACA2-49C1-AF96-877CB3CE25A5}" type="presOf" srcId="{A604D6BB-14A2-4F9A-A3BD-B7862738B084}" destId="{1E011689-5BD1-4C50-B4B6-D40F2C302DC5}" srcOrd="0" destOrd="0" presId="urn:microsoft.com/office/officeart/2005/8/layout/hierarchy3"/>
    <dgm:cxn modelId="{999A2088-9E4D-472B-B62D-3516D6C36BDA}" type="presOf" srcId="{1F294D6D-C438-4673-B50B-53F76F45FA52}" destId="{07463C33-DEA7-45AF-A78F-E70ACE5CFFBA}" srcOrd="0" destOrd="0" presId="urn:microsoft.com/office/officeart/2005/8/layout/hierarchy3"/>
    <dgm:cxn modelId="{E4F363C9-B00E-4AF0-AEAE-66AA0F113CC7}" type="presParOf" srcId="{1E011689-5BD1-4C50-B4B6-D40F2C302DC5}" destId="{BF1271D7-82EF-44DA-965A-BF2DCC9B1970}" srcOrd="0" destOrd="0" presId="urn:microsoft.com/office/officeart/2005/8/layout/hierarchy3"/>
    <dgm:cxn modelId="{8B667865-2D97-40A1-B294-FBE7D3C3782D}" type="presParOf" srcId="{BF1271D7-82EF-44DA-965A-BF2DCC9B1970}" destId="{D6C08C69-DC81-4DF0-8967-64B6B7691CE8}" srcOrd="0" destOrd="0" presId="urn:microsoft.com/office/officeart/2005/8/layout/hierarchy3"/>
    <dgm:cxn modelId="{A9CB5099-AB20-40F4-A075-DE64BAFC3270}" type="presParOf" srcId="{D6C08C69-DC81-4DF0-8967-64B6B7691CE8}" destId="{07463C33-DEA7-45AF-A78F-E70ACE5CFFBA}" srcOrd="0" destOrd="0" presId="urn:microsoft.com/office/officeart/2005/8/layout/hierarchy3"/>
    <dgm:cxn modelId="{04FC6D5B-35AC-4732-A701-7E1B0C3BBFA3}" type="presParOf" srcId="{D6C08C69-DC81-4DF0-8967-64B6B7691CE8}" destId="{42E76D82-2DBF-414B-8F70-6BB52F058A85}" srcOrd="1" destOrd="0" presId="urn:microsoft.com/office/officeart/2005/8/layout/hierarchy3"/>
    <dgm:cxn modelId="{00FF90D5-4F96-4F65-A7FA-3A57AFC3F920}" type="presParOf" srcId="{BF1271D7-82EF-44DA-965A-BF2DCC9B1970}" destId="{87FF2410-181A-4CC4-9796-32D186D885DA}" srcOrd="1" destOrd="0" presId="urn:microsoft.com/office/officeart/2005/8/layout/hierarchy3"/>
    <dgm:cxn modelId="{BEE4AC92-D638-48CB-A816-E8B6CD57D2C5}" type="presParOf" srcId="{87FF2410-181A-4CC4-9796-32D186D885DA}" destId="{C296858C-8562-42B6-954D-1655DF335783}" srcOrd="0" destOrd="0" presId="urn:microsoft.com/office/officeart/2005/8/layout/hierarchy3"/>
    <dgm:cxn modelId="{694E1907-6E99-4277-B70E-8CEBE486052E}" type="presParOf" srcId="{87FF2410-181A-4CC4-9796-32D186D885DA}" destId="{D793F1DB-1877-4086-8A0F-8952A4A73C3E}" srcOrd="1" destOrd="0" presId="urn:microsoft.com/office/officeart/2005/8/layout/hierarchy3"/>
    <dgm:cxn modelId="{5643931A-ED2F-497A-8C4D-F2B4E6C09A55}" type="presParOf" srcId="{87FF2410-181A-4CC4-9796-32D186D885DA}" destId="{E8136A85-3B88-4CA2-991D-F3BA65C4D69A}" srcOrd="2" destOrd="0" presId="urn:microsoft.com/office/officeart/2005/8/layout/hierarchy3"/>
    <dgm:cxn modelId="{F4764E53-D659-42F1-B315-13D4B2DDCB09}" type="presParOf" srcId="{87FF2410-181A-4CC4-9796-32D186D885DA}" destId="{03A57321-2F3A-4D96-A43E-51F002DDF041}" srcOrd="3" destOrd="0" presId="urn:microsoft.com/office/officeart/2005/8/layout/hierarchy3"/>
    <dgm:cxn modelId="{3A4E0796-61BA-45D2-83D7-07ABDEED719A}" type="presParOf" srcId="{1E011689-5BD1-4C50-B4B6-D40F2C302DC5}" destId="{3223E567-6A3F-4298-B066-447E14363BF0}" srcOrd="1" destOrd="0" presId="urn:microsoft.com/office/officeart/2005/8/layout/hierarchy3"/>
    <dgm:cxn modelId="{2C7CDDC4-927F-40B0-8D96-75FB93A8160F}" type="presParOf" srcId="{3223E567-6A3F-4298-B066-447E14363BF0}" destId="{C54837A2-7A17-4897-A5DB-24547055251A}" srcOrd="0" destOrd="0" presId="urn:microsoft.com/office/officeart/2005/8/layout/hierarchy3"/>
    <dgm:cxn modelId="{B59983D9-4F42-4CC8-BB69-23DF1E06A582}" type="presParOf" srcId="{C54837A2-7A17-4897-A5DB-24547055251A}" destId="{CA137A27-1D5F-478F-AE3F-453765ADE3F7}" srcOrd="0" destOrd="0" presId="urn:microsoft.com/office/officeart/2005/8/layout/hierarchy3"/>
    <dgm:cxn modelId="{711767D5-E2BE-4921-A117-7774559066B4}" type="presParOf" srcId="{C54837A2-7A17-4897-A5DB-24547055251A}" destId="{58D5DFA9-99E3-430C-A7F5-61437DCDBEDA}" srcOrd="1" destOrd="0" presId="urn:microsoft.com/office/officeart/2005/8/layout/hierarchy3"/>
    <dgm:cxn modelId="{088CDCD1-7EA9-448F-8041-3885F3D8D55D}" type="presParOf" srcId="{3223E567-6A3F-4298-B066-447E14363BF0}" destId="{C750F245-6267-4C76-99FA-04F7A8AE3E22}" srcOrd="1" destOrd="0" presId="urn:microsoft.com/office/officeart/2005/8/layout/hierarchy3"/>
    <dgm:cxn modelId="{D62548BB-0D12-416B-813C-93C7DAD6ABE7}" type="presParOf" srcId="{C750F245-6267-4C76-99FA-04F7A8AE3E22}" destId="{65DDB5C6-65B3-40CE-8FBB-CD2B18DF1159}" srcOrd="0" destOrd="0" presId="urn:microsoft.com/office/officeart/2005/8/layout/hierarchy3"/>
    <dgm:cxn modelId="{C36794DE-0F34-430B-9234-F2224E15F36A}" type="presParOf" srcId="{C750F245-6267-4C76-99FA-04F7A8AE3E22}" destId="{59DEECD6-A56D-4F12-BAD7-6083AA4A870C}" srcOrd="1" destOrd="0" presId="urn:microsoft.com/office/officeart/2005/8/layout/hierarchy3"/>
    <dgm:cxn modelId="{5E95C640-1812-4E25-BEC2-87CB423B9685}" type="presParOf" srcId="{C750F245-6267-4C76-99FA-04F7A8AE3E22}" destId="{C00D5842-A2A4-4F4D-B7BA-B3193381A65F}" srcOrd="2" destOrd="0" presId="urn:microsoft.com/office/officeart/2005/8/layout/hierarchy3"/>
    <dgm:cxn modelId="{4C06C2C4-1E44-40E1-9324-7179FED1083C}" type="presParOf" srcId="{C750F245-6267-4C76-99FA-04F7A8AE3E22}" destId="{0834CF3C-980E-4495-BF37-0B3E25724635}" srcOrd="3" destOrd="0" presId="urn:microsoft.com/office/officeart/2005/8/layout/hierarchy3"/>
    <dgm:cxn modelId="{28025CB9-0470-4348-829C-5429A9DEB52F}" type="presParOf" srcId="{1E011689-5BD1-4C50-B4B6-D40F2C302DC5}" destId="{99C910AB-4A96-438F-81F2-CC3C9C2304D0}" srcOrd="2" destOrd="0" presId="urn:microsoft.com/office/officeart/2005/8/layout/hierarchy3"/>
    <dgm:cxn modelId="{E7F940FD-1A63-4DD1-AB9B-6D2596B6BFCC}" type="presParOf" srcId="{99C910AB-4A96-438F-81F2-CC3C9C2304D0}" destId="{FEECA8AB-D983-446B-B2D9-CB8E465E7CDF}" srcOrd="0" destOrd="0" presId="urn:microsoft.com/office/officeart/2005/8/layout/hierarchy3"/>
    <dgm:cxn modelId="{297B73CB-F7E1-4259-B9EF-A2C875724D90}" type="presParOf" srcId="{FEECA8AB-D983-446B-B2D9-CB8E465E7CDF}" destId="{31C8EA67-93CA-49C2-AF99-ED4C48B6694A}" srcOrd="0" destOrd="0" presId="urn:microsoft.com/office/officeart/2005/8/layout/hierarchy3"/>
    <dgm:cxn modelId="{B0679460-F0F3-42C1-B1D2-38C71B7C8930}" type="presParOf" srcId="{FEECA8AB-D983-446B-B2D9-CB8E465E7CDF}" destId="{949B0EF6-6905-4773-A446-C6EDCE4C27F2}" srcOrd="1" destOrd="0" presId="urn:microsoft.com/office/officeart/2005/8/layout/hierarchy3"/>
    <dgm:cxn modelId="{CEF12AF4-654E-45EA-BD93-E4439707D323}" type="presParOf" srcId="{99C910AB-4A96-438F-81F2-CC3C9C2304D0}" destId="{6266D9CE-51EE-4D07-9686-A0B66816F1EF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DF6E6E-6AAA-44A5-9379-3668D62E03ED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Dr. Aly Samy ,PSMCHS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A7CEA5-A2E3-4342-82C6-71224231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2BB5D-14D6-4A5C-88E0-3244547C22FD}" type="datetimeFigureOut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Aly Samy ,PSMCHS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E699C-D477-4090-A6AB-8A9005F91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.</a:t>
            </a:r>
            <a:endParaRPr lang="ar-SA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AB0A86-F292-4CCD-BCE8-066ACAC880C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Aly Samy ,PSMCHS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FC26-246E-43F2-A1D5-0EE8B01C35C0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2A10-3E9A-47D0-A034-F57D7C23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3E87-14F9-4A0D-9BF8-338F2AD7C827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4AFA-AA80-4D89-B632-34B7F212D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E3F3-F71A-4AB9-8F6F-CDF3AE68E13A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A401-B098-4763-85A9-FA7AA793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86A43D47-34FA-42AC-9A74-C687815736EB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1A59BDDE-088F-40C8-894F-93270066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DAAB-8215-4D33-8F82-2A6C46472534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18E5-3909-460D-A749-7BD581D65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8EC4-F5F1-41F9-B284-FA3111EF59C5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F3A5-DF69-421F-91DC-C4A259CF1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2D6E-5084-4E31-9B12-AC410440EBC6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4BA0-0772-499E-AF33-1F613233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9D82-F1D0-4524-99A6-119B3C7D605D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3970-FDCE-4D66-A924-65DC105D5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133C-4EB3-4439-8AB9-AD12F5942796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84AB-A9E6-4C4B-B8F8-3F317CD1A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3D1D-500E-46D9-BC20-8D8C0C2D86A9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E8F9-E73F-4CF4-A2B4-3628DB55B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F0BF-F062-4082-9401-8B2B22EE6A78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00D3-865A-4B38-BEA5-C1BC7947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4727-2A46-45C6-A5DA-907BE0FE395D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3190-E2E0-4E29-83DB-65D8A136A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04D5-2236-46BD-AE3C-9150E937B4B2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F3C5-F236-4EB1-B494-5BCE9D8F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C7E80-38FE-4D8B-BD20-A396C840A120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Aly Samy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FF689-58B2-4501-80C6-C98DE1984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advClick="0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&#3626;&#3633;&#3617;&#3617;&#3609;&#3634;-&#3648;&#3594;&#3636;&#3604;&#3614;&#3591;&#3624;&#3660;/&#3588;&#3619;&#3636;&#3611;/pistol%20slow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14400" y="2438400"/>
            <a:ext cx="7010400" cy="10027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4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 flipH="1">
            <a:off x="914400" y="3352800"/>
            <a:ext cx="7467600" cy="8334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Arial Black" pitchFamily="34" charset="0"/>
              </a:rPr>
              <a:t>جامعة المعرفة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95DF0D-1EEC-48DA-95A5-BD13CB8EAD6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876800" cy="1905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592"/>
              </a:avLst>
            </a:prstTxWarp>
          </a:bodyPr>
          <a:lstStyle/>
          <a:p>
            <a:pPr algn="ctr">
              <a:defRPr/>
            </a:pPr>
            <a:endParaRPr lang="en-US" sz="3600" dirty="0"/>
          </a:p>
          <a:p>
            <a:pPr algn="ctr">
              <a:defRPr/>
            </a:pPr>
            <a:r>
              <a:rPr lang="en-US" sz="3600" dirty="0"/>
              <a:t>Firearm Wounds</a:t>
            </a:r>
          </a:p>
          <a:p>
            <a:pPr algn="ctr">
              <a:defRPr/>
            </a:pPr>
            <a:r>
              <a:rPr lang="en-US" sz="3600" dirty="0"/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sy="50000" kx="-2453608" rotWithShape="0">
                  <a:srgbClr val="C0C0C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274" y="2429470"/>
            <a:ext cx="5942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Medicolegal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view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569A834F-9416-4E86-95DE-B11CB570922E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3" name="Text Box 1028"/>
          <p:cNvSpPr txBox="1">
            <a:spLocks noChangeArrowheads="1"/>
          </p:cNvSpPr>
          <p:nvPr/>
        </p:nvSpPr>
        <p:spPr bwMode="auto">
          <a:xfrm>
            <a:off x="1066800" y="327660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>
                <a:solidFill>
                  <a:schemeClr val="accent2"/>
                </a:solidFill>
              </a:rPr>
              <a:t>Interior ballistics</a:t>
            </a:r>
          </a:p>
        </p:txBody>
      </p:sp>
      <p:sp>
        <p:nvSpPr>
          <p:cNvPr id="15364" name="Text Box 1029"/>
          <p:cNvSpPr txBox="1">
            <a:spLocks noChangeArrowheads="1"/>
          </p:cNvSpPr>
          <p:nvPr/>
        </p:nvSpPr>
        <p:spPr bwMode="auto">
          <a:xfrm>
            <a:off x="1066800" y="4876800"/>
            <a:ext cx="247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>
                <a:solidFill>
                  <a:schemeClr val="accent2"/>
                </a:solidFill>
              </a:rPr>
              <a:t>Exterior ballistics</a:t>
            </a:r>
          </a:p>
        </p:txBody>
      </p:sp>
      <p:sp>
        <p:nvSpPr>
          <p:cNvPr id="15365" name="Line 1030"/>
          <p:cNvSpPr>
            <a:spLocks noChangeShapeType="1"/>
          </p:cNvSpPr>
          <p:nvPr/>
        </p:nvSpPr>
        <p:spPr bwMode="auto">
          <a:xfrm>
            <a:off x="609600" y="3124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Text Box 1031"/>
          <p:cNvSpPr txBox="1">
            <a:spLocks noChangeArrowheads="1"/>
          </p:cNvSpPr>
          <p:nvPr/>
        </p:nvSpPr>
        <p:spPr bwMode="auto">
          <a:xfrm>
            <a:off x="0" y="2971800"/>
            <a:ext cx="3619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>
                <a:solidFill>
                  <a:srgbClr val="E43A0C"/>
                </a:solidFill>
              </a:rPr>
              <a:t>T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H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E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O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R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E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T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I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C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A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L</a:t>
            </a:r>
          </a:p>
        </p:txBody>
      </p:sp>
      <p:sp>
        <p:nvSpPr>
          <p:cNvPr id="15367" name="Text Box 1032"/>
          <p:cNvSpPr txBox="1">
            <a:spLocks noChangeArrowheads="1"/>
          </p:cNvSpPr>
          <p:nvPr/>
        </p:nvSpPr>
        <p:spPr bwMode="auto">
          <a:xfrm>
            <a:off x="8534400" y="3200400"/>
            <a:ext cx="3492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>
                <a:solidFill>
                  <a:srgbClr val="E43A0C"/>
                </a:solidFill>
              </a:rPr>
              <a:t>P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R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A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C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T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I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C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A</a:t>
            </a:r>
          </a:p>
          <a:p>
            <a:pPr algn="ctr" rtl="1"/>
            <a:r>
              <a:rPr lang="en-US" altLang="en-US">
                <a:solidFill>
                  <a:srgbClr val="E43A0C"/>
                </a:solidFill>
              </a:rPr>
              <a:t>L</a:t>
            </a:r>
          </a:p>
        </p:txBody>
      </p:sp>
      <p:sp>
        <p:nvSpPr>
          <p:cNvPr id="15368" name="Line 1033"/>
          <p:cNvSpPr>
            <a:spLocks noChangeShapeType="1"/>
          </p:cNvSpPr>
          <p:nvPr/>
        </p:nvSpPr>
        <p:spPr bwMode="auto">
          <a:xfrm>
            <a:off x="8382000" y="3124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Text Box 1034"/>
          <p:cNvSpPr txBox="1">
            <a:spLocks noChangeArrowheads="1"/>
          </p:cNvSpPr>
          <p:nvPr/>
        </p:nvSpPr>
        <p:spPr bwMode="auto">
          <a:xfrm>
            <a:off x="5791200" y="3962400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>
                <a:solidFill>
                  <a:schemeClr val="accent2"/>
                </a:solidFill>
              </a:rPr>
              <a:t>Wound ballistics</a:t>
            </a:r>
          </a:p>
        </p:txBody>
      </p:sp>
      <p:sp>
        <p:nvSpPr>
          <p:cNvPr id="15370" name="AutoShape 1037"/>
          <p:cNvSpPr>
            <a:spLocks noChangeArrowheads="1"/>
          </p:cNvSpPr>
          <p:nvPr/>
        </p:nvSpPr>
        <p:spPr bwMode="auto">
          <a:xfrm>
            <a:off x="1828800" y="914400"/>
            <a:ext cx="5715000" cy="2286000"/>
          </a:xfrm>
          <a:prstGeom prst="curvedDown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1" name="AutoShape 1038"/>
          <p:cNvSpPr>
            <a:spLocks noChangeArrowheads="1"/>
          </p:cNvSpPr>
          <p:nvPr/>
        </p:nvSpPr>
        <p:spPr bwMode="auto">
          <a:xfrm>
            <a:off x="1905000" y="3810000"/>
            <a:ext cx="914400" cy="1066800"/>
          </a:xfrm>
          <a:prstGeom prst="upDownArrow">
            <a:avLst>
              <a:gd name="adj1" fmla="val 50000"/>
              <a:gd name="adj2" fmla="val 2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2" name="AutoShape 1039"/>
          <p:cNvSpPr>
            <a:spLocks noChangeArrowheads="1"/>
          </p:cNvSpPr>
          <p:nvPr/>
        </p:nvSpPr>
        <p:spPr bwMode="auto">
          <a:xfrm>
            <a:off x="6553200" y="4495800"/>
            <a:ext cx="685800" cy="1295400"/>
          </a:xfrm>
          <a:prstGeom prst="down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3" name="Text Box 1040"/>
          <p:cNvSpPr txBox="1">
            <a:spLocks noChangeArrowheads="1"/>
          </p:cNvSpPr>
          <p:nvPr/>
        </p:nvSpPr>
        <p:spPr bwMode="auto">
          <a:xfrm>
            <a:off x="5410200" y="586740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3600">
                <a:solidFill>
                  <a:srgbClr val="FFFC00"/>
                </a:solidFill>
              </a:rPr>
              <a:t>Clear Concept</a:t>
            </a:r>
          </a:p>
        </p:txBody>
      </p:sp>
      <p:sp>
        <p:nvSpPr>
          <p:cNvPr id="15374" name="Text Box 1042"/>
          <p:cNvSpPr txBox="1">
            <a:spLocks noChangeArrowheads="1"/>
          </p:cNvSpPr>
          <p:nvPr/>
        </p:nvSpPr>
        <p:spPr bwMode="auto">
          <a:xfrm>
            <a:off x="3429000" y="228600"/>
            <a:ext cx="156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800"/>
              <a:t>Ballistics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INTERIOR BALLISTICS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DF369-715E-404B-B665-FF0A6F5152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0772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/>
              <a:t>Knowledge of the forces responsible for propulsion of projectile within the bore of the barrel till the end of the projectile</a:t>
            </a:r>
            <a:r>
              <a:rPr lang="en-US" altLang="en-US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Firearm Design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00" dirty="0" smtClean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EA7F06E7-71B2-4D08-9F39-EA0B50A1704A}" type="slidenum">
              <a:rPr lang="en-US" altLang="en-US" sz="1200" smtClean="0">
                <a:solidFill>
                  <a:srgbClr val="D6E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200" smtClean="0">
              <a:solidFill>
                <a:srgbClr val="D6ECFF"/>
              </a:solidFill>
              <a:latin typeface="Times New Roman" pitchFamily="18" charset="0"/>
            </a:endParaRPr>
          </a:p>
        </p:txBody>
      </p:sp>
      <p:pic>
        <p:nvPicPr>
          <p:cNvPr id="8200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17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889125" y="3468688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solidFill>
                  <a:srgbClr val="FFFC00"/>
                </a:solidFill>
                <a:latin typeface="Arial" charset="0"/>
                <a:cs typeface="+mn-cs"/>
              </a:rPr>
              <a:t> Grip      Action	       Barrel</a:t>
            </a:r>
          </a:p>
        </p:txBody>
      </p:sp>
      <p:sp>
        <p:nvSpPr>
          <p:cNvPr id="19463" name="AutoShape 17"/>
          <p:cNvSpPr>
            <a:spLocks noChangeArrowheads="1"/>
          </p:cNvSpPr>
          <p:nvPr/>
        </p:nvSpPr>
        <p:spPr bwMode="auto">
          <a:xfrm>
            <a:off x="2133600" y="2209800"/>
            <a:ext cx="304800" cy="1143000"/>
          </a:xfrm>
          <a:prstGeom prst="up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64" name="AutoShape 18"/>
          <p:cNvSpPr>
            <a:spLocks noChangeArrowheads="1"/>
          </p:cNvSpPr>
          <p:nvPr/>
        </p:nvSpPr>
        <p:spPr bwMode="auto">
          <a:xfrm>
            <a:off x="3276600" y="1981200"/>
            <a:ext cx="381000" cy="1447800"/>
          </a:xfrm>
          <a:prstGeom prst="up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65" name="AutoShape 19"/>
          <p:cNvSpPr>
            <a:spLocks noChangeArrowheads="1"/>
          </p:cNvSpPr>
          <p:nvPr/>
        </p:nvSpPr>
        <p:spPr bwMode="auto">
          <a:xfrm>
            <a:off x="5486400" y="1905000"/>
            <a:ext cx="381000" cy="1447800"/>
          </a:xfrm>
          <a:prstGeom prst="up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214" name="Picture 2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23"/>
          <p:cNvSpPr>
            <a:spLocks noChangeArrowheads="1"/>
          </p:cNvSpPr>
          <p:nvPr/>
        </p:nvSpPr>
        <p:spPr bwMode="auto">
          <a:xfrm>
            <a:off x="2362200" y="44958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68" name="AutoShape 24"/>
          <p:cNvSpPr>
            <a:spLocks noChangeArrowheads="1"/>
          </p:cNvSpPr>
          <p:nvPr/>
        </p:nvSpPr>
        <p:spPr bwMode="auto">
          <a:xfrm>
            <a:off x="4648200" y="51816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69" name="AutoShape 25"/>
          <p:cNvSpPr>
            <a:spLocks noChangeArrowheads="1"/>
          </p:cNvSpPr>
          <p:nvPr/>
        </p:nvSpPr>
        <p:spPr bwMode="auto">
          <a:xfrm>
            <a:off x="5867400" y="5257800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70" name="Text Box 26"/>
          <p:cNvSpPr txBox="1">
            <a:spLocks noChangeArrowheads="1"/>
          </p:cNvSpPr>
          <p:nvPr/>
        </p:nvSpPr>
        <p:spPr bwMode="auto">
          <a:xfrm>
            <a:off x="7604125" y="514508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solidFill>
                  <a:srgbClr val="FFFC00"/>
                </a:solidFill>
                <a:latin typeface="Arial" charset="0"/>
                <a:cs typeface="+mn-cs"/>
              </a:rPr>
              <a:t>Grip 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solidFill>
                  <a:srgbClr val="FFFC00"/>
                </a:solidFill>
                <a:latin typeface="Arial" charset="0"/>
                <a:cs typeface="+mn-cs"/>
              </a:rPr>
              <a:t>But Stock</a:t>
            </a:r>
          </a:p>
        </p:txBody>
      </p:sp>
      <p:sp>
        <p:nvSpPr>
          <p:cNvPr id="19471" name="Text Box 28"/>
          <p:cNvSpPr txBox="1">
            <a:spLocks noChangeArrowheads="1"/>
          </p:cNvSpPr>
          <p:nvPr/>
        </p:nvSpPr>
        <p:spPr bwMode="auto">
          <a:xfrm>
            <a:off x="3505200" y="53340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solidFill>
                  <a:srgbClr val="008080"/>
                </a:solidFill>
                <a:latin typeface="Arial" charset="0"/>
                <a:cs typeface="+mn-cs"/>
              </a:rPr>
              <a:t>Action</a:t>
            </a:r>
          </a:p>
        </p:txBody>
      </p:sp>
      <p:sp>
        <p:nvSpPr>
          <p:cNvPr id="19472" name="Text Box 29"/>
          <p:cNvSpPr txBox="1">
            <a:spLocks noChangeArrowheads="1"/>
          </p:cNvSpPr>
          <p:nvPr/>
        </p:nvSpPr>
        <p:spPr bwMode="auto">
          <a:xfrm>
            <a:off x="1295400" y="4419600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smtClean="0">
                <a:solidFill>
                  <a:srgbClr val="FFFC00"/>
                </a:solidFill>
                <a:latin typeface="Arial" charset="0"/>
                <a:cs typeface="+mn-cs"/>
              </a:rPr>
              <a:t>Barrel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Classification of Firearms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895600"/>
            <a:ext cx="3924300" cy="31242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Barrel</a:t>
            </a:r>
          </a:p>
          <a:p>
            <a:pPr lvl="1" eaLnBrk="1" hangingPunct="1"/>
            <a:r>
              <a:rPr lang="en-US" altLang="en-US" sz="2000" smtClean="0"/>
              <a:t>Steel tube for jetting of the projectile. Two ends --- </a:t>
            </a:r>
            <a:r>
              <a:rPr lang="en-US" altLang="en-US" sz="2000" b="1" smtClean="0"/>
              <a:t>Breach &amp; Muzzle end</a:t>
            </a:r>
          </a:p>
          <a:p>
            <a:pPr eaLnBrk="1" hangingPunct="1"/>
            <a:r>
              <a:rPr lang="en-US" altLang="en-US" sz="2400" b="1" smtClean="0"/>
              <a:t>Bore</a:t>
            </a:r>
          </a:p>
          <a:p>
            <a:pPr lvl="1" eaLnBrk="1" hangingPunct="1"/>
            <a:r>
              <a:rPr lang="en-US" altLang="en-US" sz="2000" smtClean="0"/>
              <a:t>Internal diameter of the barrel. May be </a:t>
            </a:r>
            <a:r>
              <a:rPr lang="en-US" altLang="en-US" sz="2000" b="1" smtClean="0"/>
              <a:t>SMOOTH or RIFLED</a:t>
            </a:r>
          </a:p>
        </p:txBody>
      </p:sp>
      <p:pic>
        <p:nvPicPr>
          <p:cNvPr id="18436" name="Picture 7" descr="FOR1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48338" y="2824163"/>
            <a:ext cx="2409825" cy="2809875"/>
          </a:xfrm>
        </p:spPr>
      </p:pic>
      <p:sp>
        <p:nvSpPr>
          <p:cNvPr id="21509" name="Date Placeholder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4B435E0-BF07-4AB0-8496-2EBF6476C3E1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078038" y="1524000"/>
            <a:ext cx="483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 b="1"/>
              <a:t>Classified on the basis of barrel</a:t>
            </a:r>
            <a:endParaRPr lang="en-US" altLang="en-US" sz="2400">
              <a:solidFill>
                <a:srgbClr val="FFFC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010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7030A0"/>
                </a:solidFill>
              </a:rPr>
              <a:t>Ammunition Design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satMod val="200000"/>
                  </a:schemeClr>
                </a:solidFill>
              </a:rPr>
              <a:t>Projectile consists of:-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Cartridge Case</a:t>
            </a:r>
          </a:p>
          <a:p>
            <a:pPr eaLnBrk="1" hangingPunct="1"/>
            <a:r>
              <a:rPr lang="en-US" altLang="en-US" sz="2400" smtClean="0"/>
              <a:t>Primer</a:t>
            </a:r>
          </a:p>
          <a:p>
            <a:pPr eaLnBrk="1" hangingPunct="1"/>
            <a:r>
              <a:rPr lang="en-US" altLang="en-US" sz="2400" smtClean="0"/>
              <a:t>Powder charge (Black or Smokeless)</a:t>
            </a:r>
          </a:p>
          <a:p>
            <a:pPr eaLnBrk="1" hangingPunct="1"/>
            <a:r>
              <a:rPr lang="en-US" altLang="en-US" sz="2400" smtClean="0"/>
              <a:t>Plastic Wad</a:t>
            </a:r>
          </a:p>
          <a:p>
            <a:pPr eaLnBrk="1" hangingPunct="1"/>
            <a:r>
              <a:rPr lang="en-US" altLang="en-US" sz="2400" smtClean="0"/>
              <a:t>Shot charge (Bullet or Lead shots)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3DA7C83-250E-4F6C-BC60-4FC115521A2F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9462" name="Picture 8" descr="FOR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21939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FOR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52800"/>
            <a:ext cx="35544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379413" y="3275013"/>
            <a:ext cx="423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 sz="2400" b="1"/>
              <a:t>C</a:t>
            </a:r>
          </a:p>
          <a:p>
            <a:pPr algn="ctr" rtl="1"/>
            <a:r>
              <a:rPr lang="en-US" altLang="en-US" sz="2400" b="1"/>
              <a:t>A</a:t>
            </a:r>
          </a:p>
          <a:p>
            <a:pPr algn="ctr" rtl="1"/>
            <a:r>
              <a:rPr lang="en-US" altLang="en-US" sz="2400" b="1"/>
              <a:t>R</a:t>
            </a:r>
          </a:p>
          <a:p>
            <a:pPr algn="ctr" rtl="1"/>
            <a:r>
              <a:rPr lang="en-US" altLang="en-US" sz="2400" b="1"/>
              <a:t>T</a:t>
            </a:r>
          </a:p>
          <a:p>
            <a:pPr algn="ctr" rtl="1"/>
            <a:r>
              <a:rPr lang="en-US" altLang="en-US" sz="2400" b="1"/>
              <a:t>R</a:t>
            </a:r>
          </a:p>
          <a:p>
            <a:pPr algn="ctr" rtl="1"/>
            <a:r>
              <a:rPr lang="en-US" altLang="en-US" sz="2400" b="1"/>
              <a:t>I</a:t>
            </a:r>
          </a:p>
          <a:p>
            <a:pPr algn="ctr" rtl="1"/>
            <a:r>
              <a:rPr lang="en-US" altLang="en-US" sz="2400" b="1"/>
              <a:t>D</a:t>
            </a:r>
          </a:p>
          <a:p>
            <a:pPr algn="ctr" rtl="1"/>
            <a:r>
              <a:rPr lang="en-US" altLang="en-US" sz="2400" b="1"/>
              <a:t>G</a:t>
            </a:r>
          </a:p>
          <a:p>
            <a:pPr algn="ctr" rtl="1"/>
            <a:r>
              <a:rPr lang="en-US" altLang="en-US" sz="2400" b="1"/>
              <a:t>E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7543800" y="3886200"/>
            <a:ext cx="404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B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U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L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L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E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CB8F767E-E95B-4C6D-807F-08C364E3F31F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609600"/>
            <a:ext cx="8229600" cy="56324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CARTRIDGE CASE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E43A0C"/>
                </a:solidFill>
                <a:latin typeface="Times New Roman" pitchFamily="18" charset="0"/>
              </a:rPr>
              <a:t>Function</a:t>
            </a:r>
            <a:r>
              <a:rPr lang="en-US" altLang="en-US" sz="2400" b="1" dirty="0">
                <a:latin typeface="Times New Roman" pitchFamily="18" charset="0"/>
              </a:rPr>
              <a:t>: expands and seals chamber against rearward escape of gases.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Composition</a:t>
            </a:r>
            <a:r>
              <a:rPr lang="en-US" altLang="en-US" sz="2400" b="1" dirty="0">
                <a:latin typeface="Times New Roman" pitchFamily="18" charset="0"/>
              </a:rPr>
              <a:t>: usually brass (70% copper 30% zinc); also plastic and paper in </a:t>
            </a:r>
            <a:r>
              <a:rPr lang="en-US" altLang="en-US" sz="2400" dirty="0">
                <a:latin typeface="Times New Roman" pitchFamily="18" charset="0"/>
              </a:rPr>
              <a:t>shotgun shell tubes.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Shape</a:t>
            </a:r>
            <a:r>
              <a:rPr lang="en-US" altLang="en-US" sz="2400" b="1" dirty="0">
                <a:latin typeface="Times New Roman" pitchFamily="18" charset="0"/>
              </a:rPr>
              <a:t>: 	(a) straight ("always" pistol ammunition)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Times New Roman" pitchFamily="18" charset="0"/>
              </a:rPr>
              <a:t>		(b) bottleneck ("always" rifle ammunition)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Times New Roman" pitchFamily="18" charset="0"/>
              </a:rPr>
              <a:t>		(c) tapered ("obsolete").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Headstamp</a:t>
            </a:r>
            <a:r>
              <a:rPr lang="en-US" altLang="en-US" sz="2400" dirty="0">
                <a:latin typeface="Times New Roman" pitchFamily="18" charset="0"/>
              </a:rPr>
              <a:t>: manufacturers </a:t>
            </a:r>
            <a:r>
              <a:rPr lang="en-US" altLang="en-US" sz="2400" dirty="0" smtClean="0">
                <a:latin typeface="Times New Roman" pitchFamily="18" charset="0"/>
              </a:rPr>
              <a:t>identification </a:t>
            </a:r>
            <a:r>
              <a:rPr lang="en-US" altLang="en-US" sz="2400" dirty="0">
                <a:latin typeface="Times New Roman" pitchFamily="18" charset="0"/>
              </a:rPr>
              <a:t>imprinted or embossed on cartridge case.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Primer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A323851C-4359-44A1-A6B1-78ED59E9D6E2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381000" y="914400"/>
            <a:ext cx="8763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 eaLnBrk="0" hangingPunct="0"/>
            <a:r>
              <a:rPr kumimoji="1" lang="en-US" altLang="en-US" sz="2400">
                <a:cs typeface="Times New Roman" pitchFamily="18" charset="0"/>
              </a:rPr>
              <a:t>The major primer elements are Lead styphnate(Pb), Barium nitrate (Ba), or a Antimony sulphide(Sb). Usually, all three are present. </a:t>
            </a:r>
          </a:p>
          <a:p>
            <a:pPr rtl="1" eaLnBrk="0" hangingPunct="0"/>
            <a:r>
              <a:rPr kumimoji="1" lang="en-US" altLang="en-US" sz="2400">
                <a:cs typeface="Times New Roman" pitchFamily="18" charset="0"/>
              </a:rPr>
              <a:t>Less common elements include Aluminum (Al), Sulfur (S), Tin (Sn), Calcium (Ca), Potassium (K), Chlorine (Cl), or Silicon (Si). </a:t>
            </a:r>
          </a:p>
          <a:p>
            <a:pPr rtl="1" eaLnBrk="0" hangingPunct="0"/>
            <a:r>
              <a:rPr kumimoji="1" lang="en-US" altLang="en-US" sz="2400">
                <a:cs typeface="Times New Roman" pitchFamily="18" charset="0"/>
              </a:rPr>
              <a:t>Primer elements may be easier to detect in residues because they do not get as hot as the powder, and compounds (not just elements) may be detectable. </a:t>
            </a:r>
            <a:r>
              <a:rPr kumimoji="1" lang="en-US" altLang="en-US" sz="2400" i="1">
                <a:cs typeface="Times New Roman" pitchFamily="18" charset="0"/>
              </a:rPr>
              <a:t>(Tassa et al, 1982b)</a:t>
            </a: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 i="1">
              <a:solidFill>
                <a:schemeClr val="accent2"/>
              </a:solidFill>
              <a:cs typeface="Times New Roman" pitchFamily="18" charset="0"/>
            </a:endParaRPr>
          </a:p>
          <a:p>
            <a:pPr algn="r" rtl="1" eaLnBrk="0" hangingPunct="0"/>
            <a:endParaRPr kumimoji="1" lang="en-US" altLang="en-US" sz="2400"/>
          </a:p>
        </p:txBody>
      </p:sp>
      <p:pic>
        <p:nvPicPr>
          <p:cNvPr id="21509" name="Picture 1029" descr="pri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67200"/>
            <a:ext cx="660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01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Various types of Ammunition</a:t>
            </a:r>
          </a:p>
        </p:txBody>
      </p:sp>
      <p:sp>
        <p:nvSpPr>
          <p:cNvPr id="32771" name="Date Placehold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CE06FFB7-7DC3-4B27-9A0C-A978E807E7A8}" type="slidenum">
              <a:rPr lang="en-US" altLang="en-US" sz="120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2533" name="Picture 1027" descr="bullets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99427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Chain of Events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A3AF64F-C996-422B-815C-571BF46D8CB1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18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graphicFrame>
        <p:nvGraphicFramePr>
          <p:cNvPr id="11295" name="Group 31"/>
          <p:cNvGraphicFramePr>
            <a:graphicFrameLocks noGrp="1"/>
          </p:cNvGraphicFramePr>
          <p:nvPr/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Primer ignites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Powder charge burns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 increases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Gases produce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Chamber pressure increases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Bullet/Shot charge moves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Exit of bullet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Chamber pressure zero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8001000" y="1447800"/>
            <a:ext cx="762000" cy="41910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600200" y="5867400"/>
            <a:ext cx="618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000" b="1" u="sng">
                <a:solidFill>
                  <a:srgbClr val="FFFC00"/>
                </a:solidFill>
              </a:rPr>
              <a:t>Gases produced: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FC00"/>
                </a:solidFill>
              </a:rPr>
              <a:t>Carbon dioxide, Carbon monoxide</a:t>
            </a:r>
          </a:p>
          <a:p>
            <a:pPr algn="r" rtl="1"/>
            <a:r>
              <a:rPr lang="en-US" altLang="en-US" sz="2000">
                <a:solidFill>
                  <a:srgbClr val="FFFC00"/>
                </a:solidFill>
              </a:rPr>
              <a:t>Nitrogen, Sulphurated hydrogen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  <p:bldP spid="112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Exterior Ballistics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80010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solidFill>
                  <a:srgbClr val="FFFC00"/>
                </a:solidFill>
              </a:rPr>
              <a:t>		</a:t>
            </a:r>
            <a:r>
              <a:rPr lang="en-US" altLang="en-US" sz="1800" smtClean="0"/>
              <a:t>1- </a:t>
            </a:r>
            <a:r>
              <a:rPr lang="en-US" altLang="en-US" sz="2800" smtClean="0"/>
              <a:t>Velocity of bullet at the muzzle end for various firearms:-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accent2"/>
                </a:solidFill>
              </a:rPr>
              <a:t>				i-   Revolver:-  600 – 900ft/sec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accent2"/>
                </a:solidFill>
              </a:rPr>
              <a:t>			 	ii-  Pistol:-      1200 – 1440 ft/sec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accent2"/>
                </a:solidFill>
              </a:rPr>
              <a:t>				iii- Rifle:-         2000 – 3500 ft/sec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2- Forces present in the medium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	a- Air resistance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	b- Gravity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CAEF238-CE24-4153-9262-DE138B05CF07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19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838200" y="1219200"/>
            <a:ext cx="78247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/>
              <a:t>“ Knowledge of forces acting on the shot while it 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/>
              <a:t>leaves the barrel till it reaches the target “</a:t>
            </a:r>
          </a:p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953000" y="4724400"/>
            <a:ext cx="146050" cy="73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3975" algn="l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+mj-cs"/>
              </a:rPr>
              <a:t>Objectives:</a:t>
            </a:r>
            <a:b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+mj-cs"/>
              </a:rPr>
              <a:t>To know the following</a:t>
            </a:r>
            <a:endParaRPr lang="en-US" sz="3200" b="1" dirty="0">
              <a:solidFill>
                <a:srgbClr val="FFFF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247AB-E07F-43C0-BDD1-D8D70ED0EA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/>
              <a:t>Mechanism of Wound production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001000" cy="3733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solidFill>
                  <a:schemeClr val="accent2"/>
                </a:solidFill>
              </a:rPr>
              <a:t>Laceration &amp; Crushing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solidFill>
                  <a:schemeClr val="accent2"/>
                </a:solidFill>
              </a:rPr>
              <a:t>Shock waves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000" dirty="0" err="1" smtClean="0">
                <a:solidFill>
                  <a:schemeClr val="accent2"/>
                </a:solidFill>
              </a:rPr>
              <a:t>Cavitation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C96BC8F-27B9-4DE1-8A0C-BAF96956572B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20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90600"/>
            <a:ext cx="80010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Laceration &amp; Crushing</a:t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000" b="1" dirty="0" smtClean="0">
                <a:solidFill>
                  <a:srgbClr val="FFFC00"/>
                </a:solidFill>
              </a:rPr>
              <a:t>….</a:t>
            </a:r>
            <a:r>
              <a:rPr lang="en-US" b="1" dirty="0" smtClean="0">
                <a:solidFill>
                  <a:srgbClr val="FFFC00"/>
                </a:solidFill>
              </a:rPr>
              <a:t> </a:t>
            </a:r>
            <a:r>
              <a:rPr lang="en-US" sz="2000" b="1" dirty="0" smtClean="0">
                <a:solidFill>
                  <a:srgbClr val="FFFC00"/>
                </a:solidFill>
              </a:rPr>
              <a:t>produced by the direct effect of bullet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DF2270F-BB19-42A8-BE1A-06AEAF88CA3F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21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6628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SHOCK WAVES</a:t>
            </a:r>
            <a:endParaRPr lang="en-US" altLang="en-US" smtClean="0"/>
          </a:p>
        </p:txBody>
      </p:sp>
      <p:pic>
        <p:nvPicPr>
          <p:cNvPr id="9" name="Picture 6" descr="Splat6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00400"/>
            <a:ext cx="3505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hockwa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3429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Types of cavitations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b="1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1219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Temporary: 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Permanent: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00B4465-4D5C-4779-9BB0-18B02CDC1EB7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22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graphicFrame>
        <p:nvGraphicFramePr>
          <p:cNvPr id="651264" name="Object 0"/>
          <p:cNvGraphicFramePr>
            <a:graphicFrameLocks noChangeAspect="1"/>
          </p:cNvGraphicFramePr>
          <p:nvPr/>
        </p:nvGraphicFramePr>
        <p:xfrm>
          <a:off x="4495800" y="1600200"/>
          <a:ext cx="4267200" cy="2228850"/>
        </p:xfrm>
        <a:graphic>
          <a:graphicData uri="http://schemas.openxmlformats.org/presentationml/2006/ole">
            <p:oleObj spid="_x0000_s1026" name="Presentation" r:id="rId3" imgW="5394960" imgH="4056840" progId="HGW.Pres.4">
              <p:embed/>
            </p:oleObj>
          </a:graphicData>
        </a:graphic>
      </p:graphicFrame>
      <p:pic>
        <p:nvPicPr>
          <p:cNvPr id="7" name="Picture 8" descr="DiMaio_Fig_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03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2971800"/>
            <a:ext cx="38862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en-US" sz="4000" spc="-100" dirty="0" err="1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Cavitation</a:t>
            </a:r>
            <a:r>
              <a:rPr lang="en-US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>
                <a:solidFill>
                  <a:srgbClr val="FFFC00"/>
                </a:solidFill>
                <a:latin typeface="+mj-lt"/>
                <a:ea typeface="+mj-ea"/>
                <a:cs typeface="+mj-cs"/>
              </a:rPr>
              <a:t>…. created by the bullets travelling at speeds &gt; 1000 ft/sec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accent2"/>
                </a:solidFill>
              </a:rPr>
              <a:t>Size &amp; shape depends upon the capacity of the bullet to disperse energy in the surrounding tissues</a:t>
            </a:r>
          </a:p>
          <a:p>
            <a:pPr algn="r" rtl="1" fontAlgn="auto">
              <a:spcAft>
                <a:spcPts val="0"/>
              </a:spcAft>
              <a:defRPr/>
            </a:pPr>
            <a:endParaRPr lang="en-US" sz="2000" spc="-100" dirty="0">
              <a:solidFill>
                <a:srgbClr val="FFF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80010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M/L Importance of Wound Ballistics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001000" cy="3733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Recognition of Entry &amp; Exit wounds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2- Distance of Fire.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3- Direction of fire &amp; Wound track.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4- Relative position of weapon/victim &amp; angle of fire.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5- Cause of death.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6- Manner of death.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/>
              <a:t>7- Identification of firearm.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131B93B-434A-4F34-97F3-FFD6E35653BE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23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</a:rPr>
              <a:t>Components of a Shot responsible for damage</a:t>
            </a:r>
          </a:p>
        </p:txBody>
      </p:sp>
      <p:pic>
        <p:nvPicPr>
          <p:cNvPr id="28675" name="Picture 5" descr="FOR10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286000"/>
            <a:ext cx="3924300" cy="3635375"/>
          </a:xfrm>
        </p:spPr>
      </p:pic>
      <p:sp>
        <p:nvSpPr>
          <p:cNvPr id="480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09800"/>
            <a:ext cx="35433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1- Shot charge (bullet/pallet)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2- Flame &amp; heat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3- Hot explosive gases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4- Smoke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5- Wad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6- Unburnt gun powder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7- Grease from the barrel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9AF5283-7FE4-4389-B0DD-41E3CAA11476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24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Firearm-wound complex has four parts: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An entry wound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A track with its direction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Place of resting of bullet or shot-charge.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Exit wound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32771" name="Date Placeholder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47095D9-1D96-466F-9C9D-04AD4E5A9762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25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ENTRY WOUND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SINGLE HOLE: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SIZE</a:t>
            </a:r>
            <a:r>
              <a:rPr lang="en-US" sz="2400" dirty="0" smtClean="0"/>
              <a:t> : depends upon skin elasticity, tail wag, explosive blast effect of gases so either </a:t>
            </a:r>
            <a:r>
              <a:rPr lang="en-US" sz="2400" i="1" dirty="0" smtClean="0">
                <a:solidFill>
                  <a:srgbClr val="FF0000"/>
                </a:solidFill>
              </a:rPr>
              <a:t>proportionate to the diameter of the bullet, SMALLER or much larger having STELLATE SHAPE. 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003399"/>
                </a:solidFill>
              </a:rPr>
              <a:t>SHAPE</a:t>
            </a:r>
            <a:r>
              <a:rPr lang="en-US" sz="2400" dirty="0" smtClean="0"/>
              <a:t>: depending upon the angle of firearm with the target. </a:t>
            </a:r>
            <a:r>
              <a:rPr lang="en-US" sz="2400" dirty="0" smtClean="0">
                <a:solidFill>
                  <a:srgbClr val="FF0000"/>
                </a:solidFill>
              </a:rPr>
              <a:t>Circular, Oval, Elliptical, An elongated furrow.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Inverted margins</a:t>
            </a:r>
            <a:r>
              <a:rPr lang="en-US" sz="2400" dirty="0" smtClean="0">
                <a:solidFill>
                  <a:srgbClr val="FF0000"/>
                </a:solidFill>
              </a:rPr>
              <a:t>. May be </a:t>
            </a:r>
            <a:r>
              <a:rPr lang="en-US" sz="2400" dirty="0" err="1" smtClean="0">
                <a:solidFill>
                  <a:srgbClr val="FF0000"/>
                </a:solidFill>
              </a:rPr>
              <a:t>everted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Collar of abrasion</a:t>
            </a:r>
            <a:r>
              <a:rPr lang="en-US" sz="2400" dirty="0" smtClean="0"/>
              <a:t>: shape depends upon the angle of firearm with the target. 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5420321-185C-4A55-88DB-F118BE80D02E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26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1E191C6-04A7-4400-9D53-49C51CE4D0F9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27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1748" name="Picture 2" descr="fl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Comment 3"/>
          <p:cNvSpPr>
            <a:spLocks noChangeArrowheads="1"/>
          </p:cNvSpPr>
          <p:nvPr/>
        </p:nvSpPr>
        <p:spPr bwMode="auto">
          <a:xfrm>
            <a:off x="2514600" y="685800"/>
            <a:ext cx="1828800" cy="4667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E43A0C"/>
                </a:solidFill>
              </a:rPr>
              <a:t>FLAME</a:t>
            </a:r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3124200" y="1295400"/>
            <a:ext cx="533400" cy="1143000"/>
          </a:xfrm>
          <a:prstGeom prst="down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0F6793B-14A9-492B-93FD-77E8121519C2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28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2772" name="Picture 2" descr="burning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Comment 3"/>
          <p:cNvSpPr>
            <a:spLocks noChangeArrowheads="1"/>
          </p:cNvSpPr>
          <p:nvPr/>
        </p:nvSpPr>
        <p:spPr bwMode="auto">
          <a:xfrm>
            <a:off x="2133600" y="4495800"/>
            <a:ext cx="1828800" cy="4667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E43A0C"/>
                </a:solidFill>
              </a:rPr>
              <a:t>BURNING</a:t>
            </a: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2743200" y="33528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7F8369B-91D4-4CA8-8471-BC2AEAC282A8}" type="datetime1">
              <a:rPr lang="en-US" altLang="en-US" sz="1100" smtClean="0">
                <a:solidFill>
                  <a:schemeClr val="tx2"/>
                </a:solidFill>
              </a:rPr>
              <a:pPr eaLnBrk="1" hangingPunct="1">
                <a:defRPr/>
              </a:pPr>
              <a:t>11/14/2020</a:t>
            </a:fld>
            <a:endParaRPr lang="en-US" altLang="en-US" sz="1100" smtClean="0">
              <a:solidFill>
                <a:schemeClr val="tx2"/>
              </a:solidFill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CD13CCC-11ED-4761-9299-C25DE07DF01F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29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3796" name="Picture 2" descr="Bullet%20from%20revolver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omment 3"/>
          <p:cNvSpPr>
            <a:spLocks noChangeArrowheads="1"/>
          </p:cNvSpPr>
          <p:nvPr/>
        </p:nvSpPr>
        <p:spPr bwMode="auto">
          <a:xfrm>
            <a:off x="3352800" y="1828800"/>
            <a:ext cx="1828800" cy="4667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E43A0C"/>
                </a:solidFill>
              </a:rPr>
              <a:t>SMOKE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charset="0"/>
              </a:rPr>
              <a:t>Firearm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DDE0-8E9F-465A-BA8D-CEA0E5E7A0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103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775700" cy="1816100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Arial" charset="0"/>
              </a:rPr>
              <a:t>“ An instrument or device with which it is 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Arial" charset="0"/>
              </a:rPr>
              <a:t>to propel a projectile by means of the expansive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Arial" charset="0"/>
              </a:rPr>
              <a:t>force of the gases generated by the combustion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Arial" charset="0"/>
              </a:rPr>
              <a:t>of an explosive substance “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405AE75-656C-48E9-A4E7-F07E7C60AB1E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30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4820" name="Picture 2" descr="FOR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mment 3"/>
          <p:cNvSpPr>
            <a:spLocks noChangeArrowheads="1"/>
          </p:cNvSpPr>
          <p:nvPr/>
        </p:nvSpPr>
        <p:spPr bwMode="auto">
          <a:xfrm>
            <a:off x="5715000" y="609600"/>
            <a:ext cx="3108325" cy="15621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E43A0C"/>
                </a:solidFill>
              </a:rPr>
              <a:t>Carbon particles scattered on HISTOLOGICAL examination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EF24E1F-FAAB-41AB-9667-2775609C0A49}" type="datetime1">
              <a:rPr lang="en-US" altLang="en-US" sz="1100" smtClean="0">
                <a:solidFill>
                  <a:schemeClr val="tx2"/>
                </a:solidFill>
              </a:rPr>
              <a:pPr eaLnBrk="1" hangingPunct="1">
                <a:defRPr/>
              </a:pPr>
              <a:t>11/14/2020</a:t>
            </a:fld>
            <a:endParaRPr lang="en-US" altLang="en-US" sz="1100" smtClean="0">
              <a:solidFill>
                <a:schemeClr val="tx2"/>
              </a:solidFill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D87CAFC-4EDA-470F-B0D7-C2D1BCA09793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31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5846" name="Picture 5" descr="fl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Bullet%20from%20revolver%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0"/>
            <a:ext cx="4017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000" b="1">
                <a:solidFill>
                  <a:srgbClr val="E43A0C"/>
                </a:solidFill>
              </a:rPr>
              <a:t>Burning: </a:t>
            </a:r>
            <a:r>
              <a:rPr lang="en-US" altLang="en-US" sz="2000" b="1"/>
              <a:t>Few inches in case of </a:t>
            </a:r>
          </a:p>
          <a:p>
            <a:pPr algn="r" rtl="1"/>
            <a:r>
              <a:rPr lang="en-US" altLang="en-US" sz="2000" b="1"/>
              <a:t>revolver &amp; one foot in case of a </a:t>
            </a:r>
          </a:p>
          <a:p>
            <a:pPr algn="r" rtl="1"/>
            <a:r>
              <a:rPr lang="en-US" altLang="en-US" sz="2000" b="1"/>
              <a:t>Shotgun</a:t>
            </a:r>
          </a:p>
          <a:p>
            <a:pPr algn="r" rtl="1"/>
            <a:endParaRPr lang="en-US" altLang="en-US" sz="2000" i="1" u="sng">
              <a:solidFill>
                <a:srgbClr val="E43A0C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876800" y="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en-US" sz="2000" b="1">
                <a:solidFill>
                  <a:srgbClr val="E43A0C"/>
                </a:solidFill>
              </a:rPr>
              <a:t>Blackening: </a:t>
            </a:r>
            <a:r>
              <a:rPr lang="en-US" altLang="en-US" sz="2000" b="1"/>
              <a:t>Absent after one </a:t>
            </a:r>
            <a:br>
              <a:rPr lang="en-US" altLang="en-US" sz="2000" b="1"/>
            </a:br>
            <a:r>
              <a:rPr lang="en-US" altLang="en-US" sz="2000" b="1"/>
              <a:t>yard</a:t>
            </a:r>
            <a:r>
              <a:rPr lang="en-US" altLang="en-US" sz="2000" b="1">
                <a:solidFill>
                  <a:schemeClr val="bg2"/>
                </a:solidFill>
              </a:rPr>
              <a:t/>
            </a:r>
            <a:br>
              <a:rPr lang="en-US" altLang="en-US" sz="2000" b="1">
                <a:solidFill>
                  <a:schemeClr val="bg2"/>
                </a:solidFill>
              </a:rPr>
            </a:br>
            <a:endParaRPr lang="en-US" altLang="en-US" sz="2000" i="1" u="sng">
              <a:solidFill>
                <a:srgbClr val="E43A0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C1EBA5B-F556-4F0E-B28C-2131A8A1D7EE}" type="datetime1">
              <a:rPr lang="en-US" altLang="en-US" sz="1100" smtClean="0">
                <a:solidFill>
                  <a:schemeClr val="tx2"/>
                </a:solidFill>
              </a:rPr>
              <a:pPr eaLnBrk="1" hangingPunct="1">
                <a:defRPr/>
              </a:pPr>
              <a:t>11/14/2020</a:t>
            </a:fld>
            <a:endParaRPr lang="en-US" altLang="en-US" sz="1100" smtClean="0">
              <a:solidFill>
                <a:schemeClr val="tx2"/>
              </a:solidFill>
            </a:endParaRP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08100DD-A1C9-41A3-88B1-77694D03A965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32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200000"/>
                  </a:schemeClr>
                </a:solidFill>
              </a:rPr>
              <a:t>Tattooing </a:t>
            </a:r>
            <a:r>
              <a:rPr sz="2400" smtClean="0">
                <a:solidFill>
                  <a:srgbClr val="E43A0C"/>
                </a:solidFill>
              </a:rPr>
              <a:t>(due to unburnt gunpowder particles)</a:t>
            </a:r>
          </a:p>
        </p:txBody>
      </p:sp>
      <p:pic>
        <p:nvPicPr>
          <p:cNvPr id="483331" name="Picture 3" descr="tattoo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omment 4"/>
          <p:cNvSpPr>
            <a:spLocks noChangeArrowheads="1"/>
          </p:cNvSpPr>
          <p:nvPr/>
        </p:nvSpPr>
        <p:spPr bwMode="auto">
          <a:xfrm>
            <a:off x="7315200" y="914400"/>
            <a:ext cx="1828800" cy="144621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000000"/>
                </a:solidFill>
              </a:rPr>
              <a:t>Beyond 2 yards, </a:t>
            </a:r>
            <a:r>
              <a:rPr lang="en-US" altLang="en-US" sz="1600" b="1">
                <a:solidFill>
                  <a:srgbClr val="E43A0C"/>
                </a:solidFill>
              </a:rPr>
              <a:t>tattooing</a:t>
            </a:r>
            <a:r>
              <a:rPr lang="en-US" altLang="en-US" sz="1600" b="1">
                <a:solidFill>
                  <a:srgbClr val="000000"/>
                </a:solidFill>
              </a:rPr>
              <a:t> is not present</a:t>
            </a:r>
          </a:p>
          <a:p>
            <a:pPr algn="r" rtl="1">
              <a:spcBef>
                <a:spcPct val="50000"/>
              </a:spcBef>
              <a:defRPr/>
            </a:pPr>
            <a:r>
              <a:rPr lang="en-US" altLang="en-US" sz="1600" i="1">
                <a:solidFill>
                  <a:srgbClr val="E43A0C"/>
                </a:solidFill>
              </a:rPr>
              <a:t>by </a:t>
            </a:r>
            <a:r>
              <a:rPr lang="en-US" altLang="en-US" sz="1600" i="1" u="sng">
                <a:solidFill>
                  <a:srgbClr val="E43A0C"/>
                </a:solidFill>
              </a:rPr>
              <a:t>Naseeb R. Awan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631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000">
                <a:solidFill>
                  <a:srgbClr val="FFFC00"/>
                </a:solidFill>
              </a:rPr>
              <a:t>“ They pierce under the superficial skin layers causing</a:t>
            </a:r>
          </a:p>
          <a:p>
            <a:pPr algn="r" rtl="1"/>
            <a:r>
              <a:rPr lang="en-US" altLang="en-US" sz="2000">
                <a:solidFill>
                  <a:srgbClr val="FFFC00"/>
                </a:solidFill>
              </a:rPr>
              <a:t>punctate abrasions of smaller blood vessels under the </a:t>
            </a:r>
          </a:p>
          <a:p>
            <a:pPr algn="r" rtl="1"/>
            <a:r>
              <a:rPr lang="en-US" altLang="en-US" sz="2000">
                <a:solidFill>
                  <a:srgbClr val="FFFC00"/>
                </a:solidFill>
              </a:rPr>
              <a:t>skin “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79BF869-5A24-4559-BA7B-30778AC6C312}" type="datetime1">
              <a:rPr lang="en-US" altLang="en-US" sz="1100" smtClean="0">
                <a:solidFill>
                  <a:schemeClr val="tx2"/>
                </a:solidFill>
              </a:rPr>
              <a:pPr eaLnBrk="1" hangingPunct="1">
                <a:defRPr/>
              </a:pPr>
              <a:t>11/14/2020</a:t>
            </a:fld>
            <a:endParaRPr lang="en-US" altLang="en-US" sz="1100" smtClean="0">
              <a:solidFill>
                <a:schemeClr val="tx2"/>
              </a:solidFill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D89810F-4A92-4360-894D-E6A4EA266202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33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37892" name="Picture 2" descr="tattoo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shari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88950" y="457200"/>
            <a:ext cx="8094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 sz="2400"/>
              <a:t>Un-burnt gunpowder particles </a:t>
            </a:r>
            <a:r>
              <a:rPr lang="en-US" altLang="en-US" sz="2400" b="1"/>
              <a:t>pierce the skin</a:t>
            </a:r>
            <a:r>
              <a:rPr lang="en-US" altLang="en-US" sz="2400"/>
              <a:t> while blood</a:t>
            </a:r>
          </a:p>
          <a:p>
            <a:pPr algn="ctr" rtl="1"/>
            <a:r>
              <a:rPr lang="en-US" altLang="en-US" sz="2400"/>
              <a:t>stains are </a:t>
            </a:r>
            <a:r>
              <a:rPr lang="en-US" altLang="en-US" sz="2400" b="1"/>
              <a:t>washable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2895600" y="1828800"/>
            <a:ext cx="157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 b="1"/>
              <a:t>Tattooing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132638" y="1828800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400" b="1"/>
              <a:t>Blood stains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AE227-25E1-48E6-B136-5C7054A5883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57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Skin changes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01000" cy="3733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Bruising</a:t>
            </a:r>
            <a:r>
              <a:rPr lang="en-US" sz="2400" dirty="0" smtClean="0"/>
              <a:t> (at or around entry wound due to general tissue trauma) </a:t>
            </a:r>
            <a:r>
              <a:rPr lang="en-US" sz="2400" dirty="0" smtClean="0">
                <a:solidFill>
                  <a:srgbClr val="002060"/>
                </a:solidFill>
              </a:rPr>
              <a:t>MUZZLE IMPRINT</a:t>
            </a:r>
            <a:r>
              <a:rPr lang="en-US" sz="2400" dirty="0" smtClean="0"/>
              <a:t>, Gases of the blast ballooning &amp; bruising the skin/Vital reaction / Inflammatory reaction</a:t>
            </a:r>
          </a:p>
          <a:p>
            <a:pPr marL="548640" indent="-41148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Collar of Abrasion: </a:t>
            </a:r>
            <a:r>
              <a:rPr lang="en-US" sz="2400" dirty="0" smtClean="0"/>
              <a:t>Rub raw of the superficial skin layers while projectile enters the skin. </a:t>
            </a:r>
            <a:r>
              <a:rPr lang="en-US" sz="2400" dirty="0" smtClean="0">
                <a:solidFill>
                  <a:schemeClr val="accent2"/>
                </a:solidFill>
              </a:rPr>
              <a:t>More prominent in rifled firearms</a:t>
            </a:r>
            <a:r>
              <a:rPr lang="en-US" sz="2400" dirty="0" smtClean="0"/>
              <a:t> due to their rotational motion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C73592E-F91D-467D-9683-41CB88AC0985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35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1511B37-026F-4ADB-9949-32EC5FBC61B3}" type="datetime1">
              <a:rPr lang="en-US" altLang="en-US" sz="1100" smtClean="0">
                <a:solidFill>
                  <a:schemeClr val="tx2"/>
                </a:solidFill>
              </a:rPr>
              <a:pPr eaLnBrk="1" hangingPunct="1">
                <a:defRPr/>
              </a:pPr>
              <a:t>11/14/2020</a:t>
            </a:fld>
            <a:endParaRPr lang="en-US" altLang="en-US" sz="1100" smtClean="0">
              <a:solidFill>
                <a:schemeClr val="tx2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A1403E9-8C45-4A5F-800B-8A9AE743F207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36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496642" name="Picture 2" descr="collarofa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962400" y="2057400"/>
            <a:ext cx="1143000" cy="2209800"/>
          </a:xfrm>
          <a:prstGeom prst="curvedLeftArrow">
            <a:avLst>
              <a:gd name="adj1" fmla="val 38667"/>
              <a:gd name="adj2" fmla="val 77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52600" y="1981200"/>
            <a:ext cx="1066800" cy="21336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3352800" y="99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2" name="Comment 8"/>
          <p:cNvSpPr>
            <a:spLocks noChangeArrowheads="1"/>
          </p:cNvSpPr>
          <p:nvPr/>
        </p:nvSpPr>
        <p:spPr bwMode="auto">
          <a:xfrm>
            <a:off x="1905000" y="381000"/>
            <a:ext cx="3032125" cy="4667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E43A0C"/>
                </a:solidFill>
              </a:rPr>
              <a:t>Collar Of Abrasion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Classification of Firearm Rifled Entry wound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depending upon distance/range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F97C8B9-5596-4ADC-AF34-9310BE192C0A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37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17526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8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FEATURES OF ENTRY WOUND: DISTANT RANGE</a:t>
            </a:r>
          </a:p>
        </p:txBody>
      </p:sp>
      <p:sp>
        <p:nvSpPr>
          <p:cNvPr id="4301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EC"/>
                </a:solidFill>
              </a:rPr>
              <a:t>Hole</a:t>
            </a:r>
          </a:p>
          <a:p>
            <a:pPr eaLnBrk="1" hangingPunct="1"/>
            <a:r>
              <a:rPr lang="en-US" altLang="en-US" smtClean="0">
                <a:solidFill>
                  <a:srgbClr val="FFFFEC"/>
                </a:solidFill>
              </a:rPr>
              <a:t>Collar of Abrasion</a:t>
            </a:r>
          </a:p>
          <a:p>
            <a:pPr eaLnBrk="1" hangingPunct="1"/>
            <a:r>
              <a:rPr lang="en-US" altLang="en-US" smtClean="0">
                <a:solidFill>
                  <a:srgbClr val="FFFFEC"/>
                </a:solidFill>
              </a:rPr>
              <a:t>No flame &amp; gun powder effect.</a:t>
            </a:r>
          </a:p>
        </p:txBody>
      </p:sp>
      <p:sp>
        <p:nvSpPr>
          <p:cNvPr id="45060" name="Date Placeholder 6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5061" name="Slide Number Placeholder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FE9EC68-DC59-4A9B-9C87-5D923C6ACF7C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38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01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Contact Firearm Entry wound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Muzzle of firearm pressed hard on some hard bony area as forehead / skull</a:t>
            </a:r>
          </a:p>
          <a:p>
            <a:pPr eaLnBrk="1" hangingPunct="1"/>
            <a:r>
              <a:rPr lang="en-US" altLang="en-US" smtClean="0"/>
              <a:t>Gases can’t enter skull &amp; escape from sides causing lacerations in the scalp</a:t>
            </a:r>
          </a:p>
          <a:p>
            <a:pPr eaLnBrk="1" hangingPunct="1"/>
            <a:r>
              <a:rPr lang="en-US" altLang="en-US" smtClean="0">
                <a:solidFill>
                  <a:srgbClr val="FFFC00"/>
                </a:solidFill>
              </a:rPr>
              <a:t>Star shaped projections</a:t>
            </a:r>
            <a:r>
              <a:rPr lang="en-US" altLang="en-US" smtClean="0"/>
              <a:t> in scalp</a:t>
            </a:r>
          </a:p>
          <a:p>
            <a:pPr eaLnBrk="1" hangingPunct="1"/>
            <a:r>
              <a:rPr lang="en-US" altLang="en-US" smtClean="0"/>
              <a:t>Components of shot present inside skull in the track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B9DC32B-A674-4642-B6FE-601CFAFDA473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39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971800" y="914400"/>
            <a:ext cx="384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2800">
                <a:solidFill>
                  <a:srgbClr val="FFFC00"/>
                </a:solidFill>
              </a:rPr>
              <a:t>Stellate Firearm wound</a:t>
            </a:r>
          </a:p>
        </p:txBody>
      </p:sp>
      <p:pic>
        <p:nvPicPr>
          <p:cNvPr id="489477" name="Picture 5" descr="stall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Arial Unicode MS" pitchFamily="34" charset="-128"/>
                <a:cs typeface="Arial Unicode MS" pitchFamily="34" charset="-128"/>
              </a:rPr>
              <a:t>Revolver</a:t>
            </a:r>
            <a:endParaRPr lang="th-TH" altLang="en-US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9" name="Picture 4" descr="S&amp;W 01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049713"/>
            <a:ext cx="5105400" cy="2808287"/>
          </a:xfrm>
        </p:spPr>
      </p:pic>
      <p:pic>
        <p:nvPicPr>
          <p:cNvPr id="9220" name="Picture 6" descr="212254912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41148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13" y="4038600"/>
            <a:ext cx="36210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447800"/>
            <a:ext cx="36782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492147-7B1D-4B8A-B941-76517F987C44}" type="datetime1">
              <a:rPr lang="en-US"/>
              <a:pPr>
                <a:defRPr/>
              </a:pPr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7DE9A-A351-4D16-9B2E-33F563603F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80010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Close Range Firearm Entry wound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3048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E43A0C"/>
                </a:solidFill>
              </a:rPr>
              <a:t>Examination of clothes is important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Burning, blackening, tattooing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present</a:t>
            </a:r>
          </a:p>
          <a:p>
            <a:pPr eaLnBrk="1" hangingPunct="1"/>
            <a:r>
              <a:rPr lang="en-US" altLang="en-US" sz="2400" b="1" smtClean="0">
                <a:solidFill>
                  <a:srgbClr val="E43A0C"/>
                </a:solidFill>
              </a:rPr>
              <a:t>Collar of abrasion</a:t>
            </a:r>
            <a:r>
              <a:rPr lang="en-US" altLang="en-US" sz="2400" smtClean="0">
                <a:solidFill>
                  <a:srgbClr val="E43A0C"/>
                </a:solidFill>
              </a:rPr>
              <a:t> </a:t>
            </a:r>
            <a:r>
              <a:rPr lang="en-US" altLang="en-US" sz="2400" smtClean="0"/>
              <a:t>present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Wad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>
                <a:solidFill>
                  <a:srgbClr val="E43A0C"/>
                </a:solidFill>
              </a:rPr>
              <a:t>maybe</a:t>
            </a:r>
            <a:r>
              <a:rPr lang="en-US" altLang="en-US" sz="2400" smtClean="0"/>
              <a:t> present in the track in case of smooth bored firearm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1F16F0F-BB1E-4BBE-B42F-A646E9B4C820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40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Firearm Exit Wound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There may be no exit wound</a:t>
            </a:r>
          </a:p>
          <a:p>
            <a:pPr eaLnBrk="1" hangingPunct="1"/>
            <a:r>
              <a:rPr lang="en-US" altLang="en-US" sz="2400" smtClean="0"/>
              <a:t>May be multiple exit wounds of one entry wound due to </a:t>
            </a:r>
            <a:r>
              <a:rPr lang="en-US" altLang="en-US" sz="2400" b="1" smtClean="0">
                <a:solidFill>
                  <a:srgbClr val="FF0000"/>
                </a:solidFill>
              </a:rPr>
              <a:t>Secondary missiles</a:t>
            </a:r>
          </a:p>
          <a:p>
            <a:pPr eaLnBrk="1" hangingPunct="1"/>
            <a:r>
              <a:rPr lang="en-US" altLang="en-US" sz="2400" smtClean="0"/>
              <a:t>May be large typical exit wound with everted margins</a:t>
            </a:r>
          </a:p>
          <a:p>
            <a:pPr eaLnBrk="1" hangingPunct="1"/>
            <a:r>
              <a:rPr lang="en-US" altLang="en-US" sz="2400" smtClean="0"/>
              <a:t>No close range characteristics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Shored exit wound: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Collar of abrasion present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E88E5D6-DAB3-43B8-9CF7-320ECF3C1FCF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41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graphicFrame>
        <p:nvGraphicFramePr>
          <p:cNvPr id="506885" name="Object 5"/>
          <p:cNvGraphicFramePr>
            <a:graphicFrameLocks noChangeAspect="1"/>
          </p:cNvGraphicFramePr>
          <p:nvPr/>
        </p:nvGraphicFramePr>
        <p:xfrm>
          <a:off x="762000" y="3429000"/>
          <a:ext cx="3962400" cy="2971800"/>
        </p:xfrm>
        <a:graphic>
          <a:graphicData uri="http://schemas.openxmlformats.org/presentationml/2006/ole">
            <p:oleObj spid="_x0000_s2050" name="Slide" r:id="rId3" imgW="4572000" imgH="3429000" progId="PowerPoint.Slide.8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80010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Shotgun Entry wound complex</a:t>
            </a:r>
          </a:p>
        </p:txBody>
      </p:sp>
      <p:sp>
        <p:nvSpPr>
          <p:cNvPr id="49155" name="Date Placehold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582193B-0002-4EEF-9EBA-896C49E44FF4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42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46085" name="Picture 3" descr="FOR10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3417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Oval 4"/>
          <p:cNvSpPr>
            <a:spLocks noChangeArrowheads="1"/>
          </p:cNvSpPr>
          <p:nvPr/>
        </p:nvSpPr>
        <p:spPr bwMode="auto">
          <a:xfrm>
            <a:off x="40386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4038600" y="3962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40386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4038600" y="4648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4038600" y="5029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4038600" y="5410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44196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4419600" y="3962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4" name="Oval 12"/>
          <p:cNvSpPr>
            <a:spLocks noChangeArrowheads="1"/>
          </p:cNvSpPr>
          <p:nvPr/>
        </p:nvSpPr>
        <p:spPr bwMode="auto">
          <a:xfrm>
            <a:off x="4419600" y="4267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5" name="Oval 14"/>
          <p:cNvSpPr>
            <a:spLocks noChangeArrowheads="1"/>
          </p:cNvSpPr>
          <p:nvPr/>
        </p:nvSpPr>
        <p:spPr bwMode="auto">
          <a:xfrm>
            <a:off x="4419600" y="4648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4419600" y="5029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4419600" y="5410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4876800" y="3962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4953000" y="3352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4876800" y="4343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1" name="Oval 22"/>
          <p:cNvSpPr>
            <a:spLocks noChangeArrowheads="1"/>
          </p:cNvSpPr>
          <p:nvPr/>
        </p:nvSpPr>
        <p:spPr bwMode="auto">
          <a:xfrm>
            <a:off x="4876800" y="4648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2" name="Oval 23"/>
          <p:cNvSpPr>
            <a:spLocks noChangeArrowheads="1"/>
          </p:cNvSpPr>
          <p:nvPr/>
        </p:nvSpPr>
        <p:spPr bwMode="auto">
          <a:xfrm>
            <a:off x="4876800" y="5029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3" name="Oval 24"/>
          <p:cNvSpPr>
            <a:spLocks noChangeArrowheads="1"/>
          </p:cNvSpPr>
          <p:nvPr/>
        </p:nvSpPr>
        <p:spPr bwMode="auto">
          <a:xfrm>
            <a:off x="4876800" y="5638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4" name="Oval 25"/>
          <p:cNvSpPr>
            <a:spLocks noChangeArrowheads="1"/>
          </p:cNvSpPr>
          <p:nvPr/>
        </p:nvSpPr>
        <p:spPr bwMode="auto">
          <a:xfrm>
            <a:off x="5486400" y="3124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5" name="Oval 26"/>
          <p:cNvSpPr>
            <a:spLocks noChangeArrowheads="1"/>
          </p:cNvSpPr>
          <p:nvPr/>
        </p:nvSpPr>
        <p:spPr bwMode="auto">
          <a:xfrm>
            <a:off x="5486400" y="3657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6" name="Oval 30"/>
          <p:cNvSpPr>
            <a:spLocks noChangeArrowheads="1"/>
          </p:cNvSpPr>
          <p:nvPr/>
        </p:nvSpPr>
        <p:spPr bwMode="auto">
          <a:xfrm>
            <a:off x="5486400" y="4191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7" name="Oval 31"/>
          <p:cNvSpPr>
            <a:spLocks noChangeArrowheads="1"/>
          </p:cNvSpPr>
          <p:nvPr/>
        </p:nvSpPr>
        <p:spPr bwMode="auto">
          <a:xfrm>
            <a:off x="5486400" y="46482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8" name="Oval 32"/>
          <p:cNvSpPr>
            <a:spLocks noChangeArrowheads="1"/>
          </p:cNvSpPr>
          <p:nvPr/>
        </p:nvSpPr>
        <p:spPr bwMode="auto">
          <a:xfrm>
            <a:off x="5486400" y="5105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09" name="Oval 33"/>
          <p:cNvSpPr>
            <a:spLocks noChangeArrowheads="1"/>
          </p:cNvSpPr>
          <p:nvPr/>
        </p:nvSpPr>
        <p:spPr bwMode="auto">
          <a:xfrm>
            <a:off x="5486400" y="5486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0" name="Oval 34"/>
          <p:cNvSpPr>
            <a:spLocks noChangeArrowheads="1"/>
          </p:cNvSpPr>
          <p:nvPr/>
        </p:nvSpPr>
        <p:spPr bwMode="auto">
          <a:xfrm>
            <a:off x="5486400" y="5867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1" name="Oval 35"/>
          <p:cNvSpPr>
            <a:spLocks noChangeArrowheads="1"/>
          </p:cNvSpPr>
          <p:nvPr/>
        </p:nvSpPr>
        <p:spPr bwMode="auto">
          <a:xfrm>
            <a:off x="6172200" y="2971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2" name="Oval 36"/>
          <p:cNvSpPr>
            <a:spLocks noChangeArrowheads="1"/>
          </p:cNvSpPr>
          <p:nvPr/>
        </p:nvSpPr>
        <p:spPr bwMode="auto">
          <a:xfrm>
            <a:off x="6248400" y="3581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3" name="Oval 37"/>
          <p:cNvSpPr>
            <a:spLocks noChangeArrowheads="1"/>
          </p:cNvSpPr>
          <p:nvPr/>
        </p:nvSpPr>
        <p:spPr bwMode="auto">
          <a:xfrm>
            <a:off x="6172200" y="4343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4" name="Oval 38"/>
          <p:cNvSpPr>
            <a:spLocks noChangeArrowheads="1"/>
          </p:cNvSpPr>
          <p:nvPr/>
        </p:nvSpPr>
        <p:spPr bwMode="auto">
          <a:xfrm>
            <a:off x="6172200" y="4876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5" name="Oval 39"/>
          <p:cNvSpPr>
            <a:spLocks noChangeArrowheads="1"/>
          </p:cNvSpPr>
          <p:nvPr/>
        </p:nvSpPr>
        <p:spPr bwMode="auto">
          <a:xfrm>
            <a:off x="6172200" y="5334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6" name="Oval 40"/>
          <p:cNvSpPr>
            <a:spLocks noChangeArrowheads="1"/>
          </p:cNvSpPr>
          <p:nvPr/>
        </p:nvSpPr>
        <p:spPr bwMode="auto">
          <a:xfrm>
            <a:off x="6172200" y="5715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7" name="Oval 41"/>
          <p:cNvSpPr>
            <a:spLocks noChangeArrowheads="1"/>
          </p:cNvSpPr>
          <p:nvPr/>
        </p:nvSpPr>
        <p:spPr bwMode="auto">
          <a:xfrm>
            <a:off x="6172200" y="609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118" name="Line 42"/>
          <p:cNvSpPr>
            <a:spLocks noChangeShapeType="1"/>
          </p:cNvSpPr>
          <p:nvPr/>
        </p:nvSpPr>
        <p:spPr bwMode="auto">
          <a:xfrm flipV="1">
            <a:off x="4038600" y="26670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19" name="Line 45"/>
          <p:cNvSpPr>
            <a:spLocks noChangeShapeType="1"/>
          </p:cNvSpPr>
          <p:nvPr/>
        </p:nvSpPr>
        <p:spPr bwMode="auto">
          <a:xfrm>
            <a:off x="4038600" y="57912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0" name="Text Box 46"/>
          <p:cNvSpPr txBox="1">
            <a:spLocks noChangeArrowheads="1"/>
          </p:cNvSpPr>
          <p:nvPr/>
        </p:nvSpPr>
        <p:spPr bwMode="auto">
          <a:xfrm>
            <a:off x="6753225" y="3960813"/>
            <a:ext cx="1966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Fanning</a:t>
            </a:r>
          </a:p>
          <a:p>
            <a:pPr algn="ctr" rtl="1"/>
            <a:r>
              <a:rPr lang="en-US" altLang="en-US" sz="2400">
                <a:solidFill>
                  <a:srgbClr val="FFFC00"/>
                </a:solidFill>
              </a:rPr>
              <a:t>phenomenon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E5773-1F8F-4FE1-B100-053C9CA0512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71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685800"/>
            <a:ext cx="8134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200000"/>
                  </a:schemeClr>
                </a:solidFill>
              </a:rPr>
              <a:t>Loose contact shotgun wound and a larger, more</a:t>
            </a:r>
            <a:br>
              <a:rPr lang="en-US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200000"/>
                  </a:schemeClr>
                </a:solidFill>
              </a:rPr>
              <a:t>ragged exit wound.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4FD5695-EB0A-47A5-977E-FF05F93E0286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44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24138"/>
            <a:ext cx="62484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3897" r="8707" b="11497"/>
          <a:stretch>
            <a:fillRect/>
          </a:stretch>
        </p:blipFill>
        <p:spPr>
          <a:xfrm>
            <a:off x="777875" y="1790700"/>
            <a:ext cx="7192963" cy="36687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9244-AFC9-4519-BCF5-FFE6F60167E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CE9E2D5-A3E5-40E2-BEAC-58023B5229BA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46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0287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</a:rPr>
              <a:t>Shotgun pellets 1 </a:t>
            </a:r>
          </a:p>
        </p:txBody>
      </p:sp>
      <p:pic>
        <p:nvPicPr>
          <p:cNvPr id="50181" name="Picture 3" descr="sho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11363"/>
            <a:ext cx="4343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shot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779838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F5D83EF-284D-4C1B-A5D4-65703D95ECF1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47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0287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</a:rPr>
              <a:t>Shotgun pellets 2</a:t>
            </a:r>
          </a:p>
        </p:txBody>
      </p:sp>
      <p:pic>
        <p:nvPicPr>
          <p:cNvPr id="51205" name="Picture 3" descr="shotva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47244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 descr="shotv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93FC417-BD3E-44AF-B47D-B16116FDCB5A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48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52228" name="Picture 3" descr="Mus23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 descr="Mus22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763" y="762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 descr="Mus24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3733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Mus282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10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chemeClr val="tx2"/>
              </a:solidFill>
            </a:endParaRPr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F13CF83-0009-4A83-BCC0-F8B06F19F450}" type="slidenum">
              <a:rPr lang="en-US" altLang="en-US" sz="1200" smtClean="0">
                <a:solidFill>
                  <a:schemeClr val="tx2"/>
                </a:solidFill>
              </a:rPr>
              <a:pPr eaLnBrk="1" hangingPunct="1">
                <a:defRPr/>
              </a:pPr>
              <a:t>49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  <p:pic>
        <p:nvPicPr>
          <p:cNvPr id="53252" name="Picture 4" descr="Mus21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685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Mus22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ngsana New" pitchFamily="18" charset="-34"/>
              </a:rPr>
              <a:t>Pistol</a:t>
            </a:r>
            <a:endParaRPr lang="th-TH" altLang="en-US" smtClean="0"/>
          </a:p>
        </p:txBody>
      </p:sp>
      <p:pic>
        <p:nvPicPr>
          <p:cNvPr id="10243" name="Picture 5" descr="556pistol-detail-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316413"/>
            <a:ext cx="46482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5334000" y="2057400"/>
            <a:ext cx="360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rtl="1" eaLnBrk="0" hangingPunct="0">
              <a:lnSpc>
                <a:spcPct val="145000"/>
              </a:lnSpc>
              <a:defRPr/>
            </a:pPr>
            <a:endParaRPr lang="th-TH" altLang="en-US" sz="4400">
              <a:solidFill>
                <a:schemeClr val="tx2"/>
              </a:solidFill>
              <a:latin typeface="Angsana New" pitchFamily="18" charset="-34"/>
            </a:endParaRPr>
          </a:p>
        </p:txBody>
      </p:sp>
      <p:pic>
        <p:nvPicPr>
          <p:cNvPr id="10245" name="Picture 11" descr="obreg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39624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95400"/>
            <a:ext cx="34305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941763"/>
            <a:ext cx="39560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F867F-E0BC-4C45-9919-5D8936B712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9D9C4-C652-4147-98C5-A2231B456E2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4277" name="Picture 2" descr="D:\HUAWEI MATE 9 01012019\WhatsApp\Media\WhatsApp Images\Sent\IMG-20190121-WA0006.jpg"/>
          <p:cNvPicPr>
            <a:picLocks noChangeAspect="1" noChangeArrowheads="1"/>
          </p:cNvPicPr>
          <p:nvPr/>
        </p:nvPicPr>
        <p:blipFill>
          <a:blip r:embed="rId2"/>
          <a:srcRect l="9406" t="2216" r="15889"/>
          <a:stretch>
            <a:fillRect/>
          </a:stretch>
        </p:blipFill>
        <p:spPr bwMode="auto">
          <a:xfrm>
            <a:off x="1077913" y="873125"/>
            <a:ext cx="66738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ngsana New" pitchFamily="18" charset="-34"/>
              </a:rPr>
              <a:t>Rifle</a:t>
            </a:r>
            <a:endParaRPr lang="th-TH" altLang="en-US" smtClean="0"/>
          </a:p>
        </p:txBody>
      </p:sp>
      <p:pic>
        <p:nvPicPr>
          <p:cNvPr id="11267" name="Picture 7" descr="PPSh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162425" cy="2378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268" name="Picture 11" descr="66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716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6156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124450"/>
            <a:ext cx="5943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BA608-A139-4BD3-9B6B-3D721233FA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1625" y="296863"/>
            <a:ext cx="8534400" cy="758825"/>
          </a:xfrm>
        </p:spPr>
        <p:txBody>
          <a:bodyPr/>
          <a:lstStyle/>
          <a:p>
            <a:pPr algn="l"/>
            <a:r>
              <a:rPr lang="en-US" altLang="en-US" smtClean="0"/>
              <a:t>The component of firearm:</a:t>
            </a:r>
          </a:p>
        </p:txBody>
      </p:sp>
      <p:pic>
        <p:nvPicPr>
          <p:cNvPr id="4" name="Content Placeholder 3" descr="forensic1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8" r="32"/>
          <a:stretch/>
        </p:blipFill>
        <p:spPr>
          <a:xfrm>
            <a:off x="541338" y="1712913"/>
            <a:ext cx="8094662" cy="4572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EA4D-B3C1-415F-BEE4-346BB7684B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 descr="partsofhandgun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" t="-424" r="-359" b="-1591"/>
          <a:stretch/>
        </p:blipFill>
        <p:spPr>
          <a:xfrm>
            <a:off x="660400" y="1643063"/>
            <a:ext cx="7891463" cy="4775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BC8C-0345-450F-8164-16997BB142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otgunparts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70" b="70"/>
          <a:stretch/>
        </p:blipFill>
        <p:spPr>
          <a:xfrm>
            <a:off x="301625" y="2065338"/>
            <a:ext cx="8534400" cy="403383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DFEE-4DB6-4976-9F26-5BA5E106AE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01ad8bdec32ca172674a65146329f078114f99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21862</TotalTime>
  <Words>1036</Words>
  <Application>Microsoft Office PowerPoint</Application>
  <PresentationFormat>عرض على الشاشة (3:4)‏</PresentationFormat>
  <Paragraphs>281</Paragraphs>
  <Slides>50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50</vt:i4>
      </vt:variant>
    </vt:vector>
  </HeadingPairs>
  <TitlesOfParts>
    <vt:vector size="62" baseType="lpstr">
      <vt:lpstr>Arial</vt:lpstr>
      <vt:lpstr>Calibri</vt:lpstr>
      <vt:lpstr>Arial Black</vt:lpstr>
      <vt:lpstr>Impact</vt:lpstr>
      <vt:lpstr>Arial Unicode MS</vt:lpstr>
      <vt:lpstr>Angsana New</vt:lpstr>
      <vt:lpstr>Times New Roman</vt:lpstr>
      <vt:lpstr>Wingdings</vt:lpstr>
      <vt:lpstr>Wingdings 2</vt:lpstr>
      <vt:lpstr>Office Theme</vt:lpstr>
      <vt:lpstr>Presentation</vt:lpstr>
      <vt:lpstr>Slide</vt:lpstr>
      <vt:lpstr>الشريحة 1</vt:lpstr>
      <vt:lpstr>Objectives: To know the following</vt:lpstr>
      <vt:lpstr>Firearm</vt:lpstr>
      <vt:lpstr>Revolver</vt:lpstr>
      <vt:lpstr>Pistol</vt:lpstr>
      <vt:lpstr>Rifle</vt:lpstr>
      <vt:lpstr>The component of firearm:</vt:lpstr>
      <vt:lpstr>الشريحة 8</vt:lpstr>
      <vt:lpstr>الشريحة 9</vt:lpstr>
      <vt:lpstr>الشريحة 10</vt:lpstr>
      <vt:lpstr>INTERIOR BALLISTICS</vt:lpstr>
      <vt:lpstr>Firearm Design</vt:lpstr>
      <vt:lpstr>Classification of Firearms</vt:lpstr>
      <vt:lpstr>Ammunition Design Projectile consists of:-</vt:lpstr>
      <vt:lpstr>الشريحة 15</vt:lpstr>
      <vt:lpstr>Primer</vt:lpstr>
      <vt:lpstr>Various types of Ammunition</vt:lpstr>
      <vt:lpstr>Chain of Events</vt:lpstr>
      <vt:lpstr>Exterior Ballistics</vt:lpstr>
      <vt:lpstr>Mechanism of Wound production</vt:lpstr>
      <vt:lpstr> Laceration &amp; Crushing …. produced by the direct effect of bullet</vt:lpstr>
      <vt:lpstr> Types of cavitations </vt:lpstr>
      <vt:lpstr>M/L Importance of Wound Ballistics</vt:lpstr>
      <vt:lpstr>Components of a Shot responsible for damage</vt:lpstr>
      <vt:lpstr>الشريحة 25</vt:lpstr>
      <vt:lpstr>ENTRY WOUND</vt:lpstr>
      <vt:lpstr>الشريحة 27</vt:lpstr>
      <vt:lpstr>الشريحة 28</vt:lpstr>
      <vt:lpstr>الشريحة 29</vt:lpstr>
      <vt:lpstr>الشريحة 30</vt:lpstr>
      <vt:lpstr>الشريحة 31</vt:lpstr>
      <vt:lpstr>Tattooing (due to unburnt gunpowder particles)</vt:lpstr>
      <vt:lpstr>الشريحة 33</vt:lpstr>
      <vt:lpstr>الشريحة 34</vt:lpstr>
      <vt:lpstr>Skin changes</vt:lpstr>
      <vt:lpstr>الشريحة 36</vt:lpstr>
      <vt:lpstr>Classification of Firearm Rifled Entry wound depending upon distance/range</vt:lpstr>
      <vt:lpstr>FEATURES OF ENTRY WOUND: DISTANT RANGE</vt:lpstr>
      <vt:lpstr>Contact Firearm Entry wound</vt:lpstr>
      <vt:lpstr>Close Range Firearm Entry wound</vt:lpstr>
      <vt:lpstr>Firearm Exit Wound</vt:lpstr>
      <vt:lpstr>Shotgun Entry wound complex</vt:lpstr>
      <vt:lpstr>الشريحة 43</vt:lpstr>
      <vt:lpstr>Loose contact shotgun wound and a larger, more ragged exit wound.</vt:lpstr>
      <vt:lpstr>الشريحة 45</vt:lpstr>
      <vt:lpstr>Shotgun pellets 1 </vt:lpstr>
      <vt:lpstr>Shotgun pellets 2</vt:lpstr>
      <vt:lpstr>الشريحة 48</vt:lpstr>
      <vt:lpstr>الشريحة 49</vt:lpstr>
      <vt:lpstr>الشريحة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</dc:creator>
  <cp:lastModifiedBy>dell</cp:lastModifiedBy>
  <cp:revision>534</cp:revision>
  <cp:lastPrinted>2018-09-13T12:36:00Z</cp:lastPrinted>
  <dcterms:created xsi:type="dcterms:W3CDTF">2012-03-05T11:19:38Z</dcterms:created>
  <dcterms:modified xsi:type="dcterms:W3CDTF">2020-11-14T08:53:43Z</dcterms:modified>
</cp:coreProperties>
</file>