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Default Extension="tiff" ContentType="image/tif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8"/>
  </p:notesMasterIdLst>
  <p:handoutMasterIdLst>
    <p:handoutMasterId r:id="rId29"/>
  </p:handoutMasterIdLst>
  <p:sldIdLst>
    <p:sldId id="325" r:id="rId2"/>
    <p:sldId id="367" r:id="rId3"/>
    <p:sldId id="368" r:id="rId4"/>
    <p:sldId id="369" r:id="rId5"/>
    <p:sldId id="384" r:id="rId6"/>
    <p:sldId id="385" r:id="rId7"/>
    <p:sldId id="387" r:id="rId8"/>
    <p:sldId id="388" r:id="rId9"/>
    <p:sldId id="389" r:id="rId10"/>
    <p:sldId id="370" r:id="rId11"/>
    <p:sldId id="371" r:id="rId12"/>
    <p:sldId id="372" r:id="rId13"/>
    <p:sldId id="373" r:id="rId14"/>
    <p:sldId id="374" r:id="rId15"/>
    <p:sldId id="394" r:id="rId16"/>
    <p:sldId id="375" r:id="rId17"/>
    <p:sldId id="376" r:id="rId18"/>
    <p:sldId id="380" r:id="rId19"/>
    <p:sldId id="377" r:id="rId20"/>
    <p:sldId id="381" r:id="rId21"/>
    <p:sldId id="382" r:id="rId22"/>
    <p:sldId id="383" r:id="rId23"/>
    <p:sldId id="390" r:id="rId24"/>
    <p:sldId id="391" r:id="rId25"/>
    <p:sldId id="392" r:id="rId26"/>
    <p:sldId id="393" r:id="rId27"/>
  </p:sldIdLst>
  <p:sldSz cx="9144000" cy="6858000" type="screen4x3"/>
  <p:notesSz cx="7053263" cy="9309100"/>
  <p:custDataLst>
    <p:tags r:id="rId30"/>
  </p:custDataLst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91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0000"/>
    <a:srgbClr val="FF9966"/>
    <a:srgbClr val="CCFFCC"/>
    <a:srgbClr val="00FF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71" autoAdjust="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91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7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ags" Target="tags/tag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77A48B-FC2E-41FA-A927-7AAF48C3AA7B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6E9A4B5D-A172-4AE3-9B32-3F28382F7CA5}">
      <dgm:prSet custT="1">
        <dgm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pPr rtl="0">
            <a:lnSpc>
              <a:spcPct val="150000"/>
            </a:lnSpc>
          </a:pPr>
          <a:r>
            <a:rPr lang="en-US" sz="2400" b="1" dirty="0" smtClean="0"/>
            <a:t>1. </a:t>
          </a:r>
          <a:r>
            <a:rPr lang="en-US" sz="4000" b="1" dirty="0" smtClean="0"/>
            <a:t>Infanticide</a:t>
          </a:r>
          <a:r>
            <a:rPr lang="en-US" sz="2400" dirty="0" smtClean="0"/>
            <a:t>: It means unlawful destruction of a newly born child and is regarded as murder in law. </a:t>
          </a:r>
          <a:endParaRPr lang="en-US" sz="2400" b="1" dirty="0">
            <a:solidFill>
              <a:schemeClr val="tx1"/>
            </a:solidFill>
          </a:endParaRPr>
        </a:p>
      </dgm:t>
    </dgm:pt>
    <dgm:pt modelId="{962BB041-EF34-496A-9AF6-D7986329F5EF}" type="parTrans" cxnId="{B46FD009-B541-471C-9DD7-F1499E3CA16D}">
      <dgm:prSet/>
      <dgm:spPr/>
      <dgm:t>
        <a:bodyPr/>
        <a:lstStyle/>
        <a:p>
          <a:pPr>
            <a:lnSpc>
              <a:spcPct val="150000"/>
            </a:lnSpc>
          </a:pPr>
          <a:endParaRPr lang="en-US" sz="2400" b="1"/>
        </a:p>
      </dgm:t>
    </dgm:pt>
    <dgm:pt modelId="{0373E556-BBB2-457A-82C0-205C4A04258C}" type="sibTrans" cxnId="{B46FD009-B541-471C-9DD7-F1499E3CA16D}">
      <dgm:prSet/>
      <dgm:spPr/>
      <dgm:t>
        <a:bodyPr/>
        <a:lstStyle/>
        <a:p>
          <a:pPr>
            <a:lnSpc>
              <a:spcPct val="150000"/>
            </a:lnSpc>
          </a:pPr>
          <a:endParaRPr lang="en-US" sz="2400" b="1"/>
        </a:p>
      </dgm:t>
    </dgm:pt>
    <dgm:pt modelId="{DE396449-D8D6-44B9-80C6-8E2F84184A27}">
      <dgm:prSet custT="1"/>
      <dgm:spPr/>
      <dgm:t>
        <a:bodyPr/>
        <a:lstStyle/>
        <a:p>
          <a:r>
            <a:rPr lang="en-US" sz="4000" dirty="0" smtClean="0"/>
            <a:t>2. </a:t>
          </a:r>
          <a:r>
            <a:rPr lang="en-US" sz="4000" b="1" dirty="0" smtClean="0">
              <a:solidFill>
                <a:srgbClr val="FF0000"/>
              </a:solidFill>
            </a:rPr>
            <a:t>Feticide</a:t>
          </a:r>
          <a:r>
            <a:rPr lang="en-US" sz="4000" dirty="0" smtClean="0"/>
            <a:t>: It means killing of fetus prior to birth.</a:t>
          </a:r>
          <a:endParaRPr lang="en-US" sz="4000" dirty="0"/>
        </a:p>
      </dgm:t>
    </dgm:pt>
    <dgm:pt modelId="{80D710CA-E4FC-4A38-9822-E037D28BD23A}" type="parTrans" cxnId="{03D1D4AA-2FFD-40BE-AF58-686DBB4E1C17}">
      <dgm:prSet/>
      <dgm:spPr/>
      <dgm:t>
        <a:bodyPr/>
        <a:lstStyle/>
        <a:p>
          <a:endParaRPr lang="en-US"/>
        </a:p>
      </dgm:t>
    </dgm:pt>
    <dgm:pt modelId="{5192832E-78E0-4DE3-B2C1-1CEF4E26ECC8}" type="sibTrans" cxnId="{03D1D4AA-2FFD-40BE-AF58-686DBB4E1C17}">
      <dgm:prSet/>
      <dgm:spPr/>
      <dgm:t>
        <a:bodyPr/>
        <a:lstStyle/>
        <a:p>
          <a:endParaRPr lang="en-US"/>
        </a:p>
      </dgm:t>
    </dgm:pt>
    <dgm:pt modelId="{1FAEF946-D6F8-4A68-A10A-F70BDFC02420}" type="pres">
      <dgm:prSet presAssocID="{EF77A48B-FC2E-41FA-A927-7AAF48C3AA7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85DB208-A158-4570-ABD1-C0DA6662E4BC}" type="pres">
      <dgm:prSet presAssocID="{6E9A4B5D-A172-4AE3-9B32-3F28382F7CA5}" presName="parentText" presStyleLbl="node1" presStyleIdx="0" presStyleCnt="2" custScaleY="123638" custLinFactY="-20076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61B616-CA0C-4FA7-8915-968F21BE056A}" type="pres">
      <dgm:prSet presAssocID="{0373E556-BBB2-457A-82C0-205C4A04258C}" presName="spacer" presStyleCnt="0"/>
      <dgm:spPr/>
    </dgm:pt>
    <dgm:pt modelId="{03078B7C-D952-4C1D-B672-83065200F131}" type="pres">
      <dgm:prSet presAssocID="{DE396449-D8D6-44B9-80C6-8E2F84184A2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A13B762-68AB-4DE6-A206-CA9FE74BF5A3}" type="presOf" srcId="{6E9A4B5D-A172-4AE3-9B32-3F28382F7CA5}" destId="{385DB208-A158-4570-ABD1-C0DA6662E4BC}" srcOrd="0" destOrd="0" presId="urn:microsoft.com/office/officeart/2005/8/layout/vList2"/>
    <dgm:cxn modelId="{B46FD009-B541-471C-9DD7-F1499E3CA16D}" srcId="{EF77A48B-FC2E-41FA-A927-7AAF48C3AA7B}" destId="{6E9A4B5D-A172-4AE3-9B32-3F28382F7CA5}" srcOrd="0" destOrd="0" parTransId="{962BB041-EF34-496A-9AF6-D7986329F5EF}" sibTransId="{0373E556-BBB2-457A-82C0-205C4A04258C}"/>
    <dgm:cxn modelId="{03D1D4AA-2FFD-40BE-AF58-686DBB4E1C17}" srcId="{EF77A48B-FC2E-41FA-A927-7AAF48C3AA7B}" destId="{DE396449-D8D6-44B9-80C6-8E2F84184A27}" srcOrd="1" destOrd="0" parTransId="{80D710CA-E4FC-4A38-9822-E037D28BD23A}" sibTransId="{5192832E-78E0-4DE3-B2C1-1CEF4E26ECC8}"/>
    <dgm:cxn modelId="{65FB692E-C854-48CC-A239-0E0A9246FA7E}" type="presOf" srcId="{EF77A48B-FC2E-41FA-A927-7AAF48C3AA7B}" destId="{1FAEF946-D6F8-4A68-A10A-F70BDFC02420}" srcOrd="0" destOrd="0" presId="urn:microsoft.com/office/officeart/2005/8/layout/vList2"/>
    <dgm:cxn modelId="{083FF837-3979-4203-8962-AC89210A30E3}" type="presOf" srcId="{DE396449-D8D6-44B9-80C6-8E2F84184A27}" destId="{03078B7C-D952-4C1D-B672-83065200F131}" srcOrd="0" destOrd="0" presId="urn:microsoft.com/office/officeart/2005/8/layout/vList2"/>
    <dgm:cxn modelId="{980803B5-6AD2-4504-AD5A-6D7A26274E4A}" type="presParOf" srcId="{1FAEF946-D6F8-4A68-A10A-F70BDFC02420}" destId="{385DB208-A158-4570-ABD1-C0DA6662E4BC}" srcOrd="0" destOrd="0" presId="urn:microsoft.com/office/officeart/2005/8/layout/vList2"/>
    <dgm:cxn modelId="{76871D27-D381-40A5-BC1C-6B7A3A544DD0}" type="presParOf" srcId="{1FAEF946-D6F8-4A68-A10A-F70BDFC02420}" destId="{3861B616-CA0C-4FA7-8915-968F21BE056A}" srcOrd="1" destOrd="0" presId="urn:microsoft.com/office/officeart/2005/8/layout/vList2"/>
    <dgm:cxn modelId="{09084BD6-7488-4BF5-AEB5-D8D101264F12}" type="presParOf" srcId="{1FAEF946-D6F8-4A68-A10A-F70BDFC02420}" destId="{03078B7C-D952-4C1D-B672-83065200F131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5DB208-A158-4570-ABD1-C0DA6662E4BC}">
      <dsp:nvSpPr>
        <dsp:cNvPr id="0" name=""/>
        <dsp:cNvSpPr/>
      </dsp:nvSpPr>
      <dsp:spPr>
        <a:xfrm>
          <a:off x="0" y="0"/>
          <a:ext cx="7239000" cy="2671454"/>
        </a:xfrm>
        <a:prstGeom prst="roundRect">
          <a:avLst/>
        </a:prstGeom>
        <a:solidFill>
          <a:schemeClr val="accent1"/>
        </a:solidFill>
        <a:ln w="40000" cap="flat" cmpd="sng" algn="ctr">
          <a:solidFill>
            <a:schemeClr val="accent1">
              <a:shade val="50000"/>
            </a:schemeClr>
          </a:solidFill>
          <a:prstDash val="solid"/>
        </a:ln>
        <a:effectLst/>
      </dsp:spPr>
      <dsp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1. </a:t>
          </a:r>
          <a:r>
            <a:rPr lang="en-US" sz="4000" b="1" kern="1200" dirty="0" smtClean="0"/>
            <a:t>Infanticide</a:t>
          </a:r>
          <a:r>
            <a:rPr lang="en-US" sz="2400" kern="1200" dirty="0" smtClean="0"/>
            <a:t>: It means unlawful destruction of a newly born child and is regarded as murder in law. 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130410" y="130410"/>
        <a:ext cx="6978180" cy="2410634"/>
      </dsp:txXfrm>
    </dsp:sp>
    <dsp:sp modelId="{03078B7C-D952-4C1D-B672-83065200F131}">
      <dsp:nvSpPr>
        <dsp:cNvPr id="0" name=""/>
        <dsp:cNvSpPr/>
      </dsp:nvSpPr>
      <dsp:spPr>
        <a:xfrm>
          <a:off x="0" y="2685210"/>
          <a:ext cx="7239000" cy="2160706"/>
        </a:xfrm>
        <a:prstGeom prst="roundRect">
          <a:avLst/>
        </a:prstGeom>
        <a:solidFill>
          <a:schemeClr val="accent3">
            <a:hueOff val="1186571"/>
            <a:satOff val="22323"/>
            <a:lumOff val="5883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 dirty="0" smtClean="0"/>
            <a:t>2. </a:t>
          </a:r>
          <a:r>
            <a:rPr lang="en-US" sz="4000" b="1" kern="1200" dirty="0" smtClean="0">
              <a:solidFill>
                <a:srgbClr val="FF0000"/>
              </a:solidFill>
            </a:rPr>
            <a:t>Feticide</a:t>
          </a:r>
          <a:r>
            <a:rPr lang="en-US" sz="4000" kern="1200" dirty="0" smtClean="0"/>
            <a:t>: It means killing of fetus prior to birth.</a:t>
          </a:r>
          <a:endParaRPr lang="en-US" sz="4000" kern="1200" dirty="0"/>
        </a:p>
      </dsp:txBody>
      <dsp:txXfrm>
        <a:off x="105477" y="2790687"/>
        <a:ext cx="7028046" cy="19497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 rtl="0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 rtl="0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452445E-3673-45EC-813F-DD60627F0A95}" type="datetimeFigureOut">
              <a:rPr lang="en-US"/>
              <a:pPr>
                <a:defRPr/>
              </a:pPr>
              <a:t>10/27/2020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 rtl="0">
              <a:defRPr sz="1200" dirty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dirty="0"/>
              <a:t>Dr. Aly Samy ,PSMCHS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 rtl="0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69C32189-BADD-4F16-B00F-5A95807D2A5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66030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5217" y="0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B5E52B4-D6D7-4D71-BEC0-87FFD0B6413C}" type="datetimeFigureOut">
              <a:rPr lang="en-US"/>
              <a:pPr>
                <a:defRPr/>
              </a:pPr>
              <a:t>10/27/2020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497" tIns="46749" rIns="93497" bIns="46749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5327" y="4421823"/>
            <a:ext cx="5642610" cy="4189095"/>
          </a:xfrm>
          <a:prstGeom prst="rect">
            <a:avLst/>
          </a:prstGeom>
        </p:spPr>
        <p:txBody>
          <a:bodyPr vert="horz" lIns="93497" tIns="46749" rIns="93497" bIns="4674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Dr. Aly Samy ,PSMCHS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5217" y="8842029"/>
            <a:ext cx="3056414" cy="465455"/>
          </a:xfrm>
          <a:prstGeom prst="rect">
            <a:avLst/>
          </a:prstGeom>
        </p:spPr>
        <p:txBody>
          <a:bodyPr vert="horz" lIns="93497" tIns="46749" rIns="93497" bIns="46749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A4354F9-3A16-4CFD-B066-0EF531F11A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8914757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ar-SA" altLang="en-US" smtClean="0"/>
          </a:p>
        </p:txBody>
      </p:sp>
      <p:sp>
        <p:nvSpPr>
          <p:cNvPr id="12083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B43426-7C52-4720-A8ED-838969708492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Aly Samy ,PSMCHS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http://bmb.oxfordjournals.org/content/4/3/178.extract</a:t>
            </a:r>
            <a:endParaRPr lang="ar-SA" dirty="0" smtClean="0"/>
          </a:p>
          <a:p>
            <a:r>
              <a:rPr lang="en-US" dirty="0" smtClean="0"/>
              <a:t>http://www.ncbi.nlm.nih.gov/pmc/articles/PMC476937/?page=10</a:t>
            </a: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23B51-B8E3-4470-A1C7-CF80E37C6152}" type="slidenum">
              <a:rPr lang="ar-SA" smtClean="0"/>
              <a:pPr/>
              <a:t>6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6814623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Why?</a:t>
            </a:r>
            <a:r>
              <a:rPr lang="en-US" baseline="0" dirty="0" smtClean="0"/>
              <a:t> Because the size of the body and its organs varies with the maturity of the infant.</a:t>
            </a: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23B51-B8E3-4470-A1C7-CF80E37C6152}" type="slidenum">
              <a:rPr lang="ar-SA" smtClean="0"/>
              <a:pPr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520368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http://www.ncbi.nlm.nih.gov/pmc/articles/PMC476937/?page=10</a:t>
            </a: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23B51-B8E3-4470-A1C7-CF80E37C6152}" type="slidenum">
              <a:rPr lang="ar-SA" smtClean="0"/>
              <a:pPr/>
              <a:t>8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30009169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http://www.ncbi.nlm.nih.gov/pmc/articles/PMC476937/?page=10</a:t>
            </a:r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423B51-B8E3-4470-A1C7-CF80E37C6152}" type="slidenum">
              <a:rPr lang="ar-SA" smtClean="0"/>
              <a:pPr/>
              <a:t>9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506917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63AA2A9-1FE0-4CB1-99C4-46B695621081}" type="datetime1">
              <a:rPr lang="en-US" smtClean="0"/>
              <a:pPr>
                <a:defRPr/>
              </a:pPr>
              <a:t>10/27/2020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r>
              <a:rPr lang="en-US" smtClean="0"/>
              <a:t>Dr. Aly Samy 2015</a:t>
            </a:r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41A7A75-318B-48D1-A037-BDDFE2DCEE2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EF5A2B-6DC0-412D-BE8F-9313AFAEEAE1}" type="datetime1">
              <a:rPr lang="en-US" smtClean="0"/>
              <a:pPr>
                <a:defRPr/>
              </a:pPr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Aly Samy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79902D-679D-42E3-AC2E-4C11DA8997F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pPr>
              <a:defRPr/>
            </a:pPr>
            <a:fld id="{76947519-B6C1-4E88-9CE3-660C46330FA7}" type="datetime1">
              <a:rPr lang="en-US" smtClean="0"/>
              <a:pPr>
                <a:defRPr/>
              </a:pPr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pPr>
              <a:defRPr/>
            </a:pPr>
            <a:r>
              <a:rPr lang="en-US" smtClean="0"/>
              <a:t>Dr. Aly Samy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4E7F221-4292-477B-A6D1-C1076A08C1B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E621FBE-8E09-4BD3-B293-49ED35F95D26}" type="datetime1">
              <a:rPr lang="en-US" smtClean="0"/>
              <a:pPr>
                <a:defRPr/>
              </a:pPr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Aly Samy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B2E19-5266-484E-8B69-67408B68C5D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4A65C8F0-D4D2-41F4-A06C-34AE671A48FA}" type="datetime1">
              <a:rPr lang="en-US" smtClean="0"/>
              <a:pPr>
                <a:defRPr/>
              </a:pPr>
              <a:t>10/27/2020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r>
              <a:rPr lang="en-US" smtClean="0"/>
              <a:t>Dr. Aly Samy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pPr>
              <a:defRPr/>
            </a:pPr>
            <a:fld id="{C95A3666-6166-4B77-BE19-B0C8D35C66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F292EC-245B-4757-B26B-12ED1E791EE8}" type="datetime1">
              <a:rPr lang="en-US" smtClean="0"/>
              <a:pPr>
                <a:defRPr/>
              </a:pPr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Aly Samy 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FB4767-3CFF-42CD-A67B-5B9800BFBE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89B520-6ABE-4FB5-A140-1EE37AF154DD}" type="datetime1">
              <a:rPr lang="en-US" smtClean="0"/>
              <a:pPr>
                <a:defRPr/>
              </a:pPr>
              <a:t>10/27/2020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Aly Samy 2015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87F251-58EE-4344-A4C4-0364E9EA0D8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B60AABD-76C2-485C-88EF-189DCFA400C7}" type="datetime1">
              <a:rPr lang="en-US" smtClean="0"/>
              <a:pPr>
                <a:defRPr/>
              </a:pPr>
              <a:t>10/27/2020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Aly Samy 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84A3E2-E55F-4C14-BEC3-C31E7CB960C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4EC03EB1-8DFC-497C-8F11-130594E1770A}" type="datetime1">
              <a:rPr lang="en-US" smtClean="0"/>
              <a:pPr>
                <a:defRPr/>
              </a:pPr>
              <a:t>10/27/2020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r>
              <a:rPr lang="en-US" smtClean="0"/>
              <a:t>Dr. Aly Samy 2015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BB2BF5-4A54-421D-A0CF-FA92FCC9BB5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BEBA65-4CAE-4743-8E54-1B214BC95B0E}" type="datetime1">
              <a:rPr lang="en-US" smtClean="0"/>
              <a:pPr>
                <a:defRPr/>
              </a:pPr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Aly Samy 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1880ED-A587-4B6B-B8B9-A0CEF680F37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A98EC73-3408-43C9-8C33-DA10B5DCE9D5}" type="datetime1">
              <a:rPr lang="en-US" smtClean="0"/>
              <a:pPr>
                <a:defRPr/>
              </a:pPr>
              <a:t>10/27/2020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Dr. Aly Samy 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38D4BC-BCE5-42D3-BF84-DF7F0DD3B61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626A2E4A-8BB5-4DD1-A628-811C2FCD7129}" type="datetime1">
              <a:rPr lang="en-US" smtClean="0"/>
              <a:pPr>
                <a:defRPr/>
              </a:pPr>
              <a:t>10/27/2020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r>
              <a:rPr lang="en-US" smtClean="0"/>
              <a:t>Dr. Aly Samy 2015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9437771C-DBA4-42C2-85BD-1801234DFF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tiff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6.jpeg"/><Relationship Id="rId4" Type="http://schemas.microsoft.com/office/2007/relationships/hdphoto" Target="../media/hdphoto1.wdp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1"/>
          <p:cNvSpPr txBox="1">
            <a:spLocks noChangeArrowheads="1"/>
          </p:cNvSpPr>
          <p:nvPr/>
        </p:nvSpPr>
        <p:spPr bwMode="auto">
          <a:xfrm>
            <a:off x="914400" y="2209800"/>
            <a:ext cx="7467600" cy="100271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rtl="0">
              <a:lnSpc>
                <a:spcPct val="150000"/>
              </a:lnSpc>
              <a:defRPr/>
            </a:pPr>
            <a:endParaRPr lang="en-US" sz="4400" b="1" dirty="0">
              <a:solidFill>
                <a:schemeClr val="bg1"/>
              </a:solidFill>
              <a:latin typeface="Arial Black" pitchFamily="34" charset="0"/>
            </a:endParaRPr>
          </a:p>
        </p:txBody>
      </p:sp>
      <p:sp>
        <p:nvSpPr>
          <p:cNvPr id="20483" name="TextBox 2"/>
          <p:cNvSpPr txBox="1">
            <a:spLocks noChangeArrowheads="1"/>
          </p:cNvSpPr>
          <p:nvPr/>
        </p:nvSpPr>
        <p:spPr bwMode="auto">
          <a:xfrm flipH="1">
            <a:off x="914400" y="3352800"/>
            <a:ext cx="7467600" cy="588879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rtl="0">
              <a:lnSpc>
                <a:spcPct val="150000"/>
              </a:lnSpc>
              <a:defRPr/>
            </a:pPr>
            <a:r>
              <a:rPr lang="en-US" sz="2400" dirty="0">
                <a:solidFill>
                  <a:schemeClr val="tx1"/>
                </a:solidFill>
                <a:latin typeface="Arial Black" pitchFamily="34" charset="0"/>
              </a:rPr>
              <a:t> </a:t>
            </a:r>
            <a:r>
              <a:rPr lang="ar-SA" sz="2400" dirty="0" smtClean="0">
                <a:solidFill>
                  <a:schemeClr val="tx1"/>
                </a:solidFill>
                <a:latin typeface="Arial Black" pitchFamily="34" charset="0"/>
              </a:rPr>
              <a:t>جامعة المعرفة</a:t>
            </a:r>
            <a:endParaRPr lang="en-US" sz="24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0488" name="Slide Number Placeholder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9D1C0D1-2405-4909-8142-73AC2334BDFE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  <p:sp>
        <p:nvSpPr>
          <p:cNvPr id="16385" name="WordArt 1"/>
          <p:cNvSpPr>
            <a:spLocks noChangeArrowheads="1" noChangeShapeType="1" noTextEdit="1"/>
          </p:cNvSpPr>
          <p:nvPr/>
        </p:nvSpPr>
        <p:spPr bwMode="auto">
          <a:xfrm>
            <a:off x="1524000" y="609600"/>
            <a:ext cx="6400800" cy="14478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en-US" sz="3600" b="1" dirty="0" smtClean="0">
              <a:solidFill>
                <a:srgbClr val="FF0000"/>
              </a:solidFill>
            </a:endParaRPr>
          </a:p>
          <a:p>
            <a:r>
              <a:rPr lang="en-US" sz="3600" b="1" dirty="0" smtClean="0">
                <a:solidFill>
                  <a:srgbClr val="FF0000"/>
                </a:solidFill>
              </a:rPr>
              <a:t>INFANT </a:t>
            </a:r>
            <a:r>
              <a:rPr lang="en-US" sz="3600" b="1" dirty="0">
                <a:solidFill>
                  <a:srgbClr val="FF0000"/>
                </a:solidFill>
              </a:rPr>
              <a:t>DEATH</a:t>
            </a:r>
            <a:endParaRPr lang="en-US" sz="3600" dirty="0">
              <a:solidFill>
                <a:srgbClr val="FF0000"/>
              </a:solidFill>
            </a:endParaRPr>
          </a:p>
          <a:p>
            <a:r>
              <a:rPr lang="en-US" sz="3600" dirty="0">
                <a:solidFill>
                  <a:srgbClr val="FF0000"/>
                </a:solidFill>
              </a:rPr>
              <a:t> </a:t>
            </a:r>
          </a:p>
        </p:txBody>
      </p:sp>
      <p:sp>
        <p:nvSpPr>
          <p:cNvPr id="8" name="Rectangle 7"/>
          <p:cNvSpPr/>
          <p:nvPr/>
        </p:nvSpPr>
        <p:spPr>
          <a:xfrm>
            <a:off x="1676400" y="2057400"/>
            <a:ext cx="5942652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Medicolegal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view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90653" y="113376"/>
            <a:ext cx="8153400" cy="868362"/>
          </a:xfr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200" u="sng" dirty="0"/>
              <a:t>Still-Born (Still Birth) Child</a:t>
            </a:r>
            <a:endParaRPr lang="en-US" sz="32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313687-B6E7-4B8C-9BAF-E5D50D2667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200" y="1066800"/>
            <a:ext cx="7696200" cy="501675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/>
            <a:r>
              <a:rPr lang="en-US" sz="3200" b="1" dirty="0" smtClean="0"/>
              <a:t>Definition</a:t>
            </a:r>
            <a:r>
              <a:rPr lang="en-US" sz="3200" b="1" dirty="0"/>
              <a:t>:</a:t>
            </a:r>
            <a:r>
              <a:rPr lang="en-US" sz="3200" dirty="0"/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child which has issued forth from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mother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after the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28th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week of pregnancy and did not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 anytime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after being completely expelled, breathes, or shows any other signs of life".</a:t>
            </a:r>
          </a:p>
          <a:p>
            <a:pPr algn="l"/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Thus, a still-born child is alive in uterus up to the initiation of birth </a:t>
            </a:r>
            <a:r>
              <a:rPr lang="en-US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died during the process (i.e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delivery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but did not show any sign of life after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being completely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born</a:t>
            </a:r>
          </a:p>
        </p:txBody>
      </p:sp>
    </p:spTree>
    <p:extLst>
      <p:ext uri="{BB962C8B-B14F-4D97-AF65-F5344CB8AC3E}">
        <p14:creationId xmlns:p14="http://schemas.microsoft.com/office/powerpoint/2010/main" xmlns="" val="1366915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4000" u="sng" dirty="0"/>
              <a:t>Dead-born Child (Dead Birth)</a:t>
            </a:r>
            <a:endParaRPr lang="en-US" sz="4000" dirty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781800" cy="5181600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1600" dirty="0"/>
              <a:t> </a:t>
            </a:r>
          </a:p>
          <a:p>
            <a:r>
              <a:rPr lang="en-US" sz="1600" b="1" dirty="0"/>
              <a:t>Definition</a:t>
            </a:r>
            <a:r>
              <a:rPr lang="en-US" sz="2800" dirty="0"/>
              <a:t>: A dead-born child is one, which had </a:t>
            </a:r>
            <a:r>
              <a:rPr lang="en-US" sz="2800" dirty="0" smtClean="0"/>
              <a:t>died in </a:t>
            </a:r>
            <a:r>
              <a:rPr lang="en-US" sz="2800" dirty="0"/>
              <a:t>uterus before the birth process begins and may </a:t>
            </a:r>
            <a:r>
              <a:rPr lang="en-US" sz="2800" i="1" dirty="0" smtClean="0"/>
              <a:t>show rigor </a:t>
            </a:r>
            <a:r>
              <a:rPr lang="en-US" sz="2800" i="1" dirty="0"/>
              <a:t>mortis</a:t>
            </a:r>
            <a:r>
              <a:rPr lang="en-US" sz="2800" i="1" dirty="0" smtClean="0"/>
              <a:t>, maceration </a:t>
            </a:r>
            <a:r>
              <a:rPr lang="en-US" sz="2800" i="1" dirty="0"/>
              <a:t>or mummification at birth.</a:t>
            </a:r>
            <a:endParaRPr lang="en-US" sz="2800" dirty="0"/>
          </a:p>
          <a:p>
            <a:r>
              <a:rPr lang="en-US" sz="2800" dirty="0"/>
              <a:t>Fetal death has been defined by World Health Organization</a:t>
            </a:r>
          </a:p>
          <a:p>
            <a:r>
              <a:rPr lang="en-US" sz="2800" dirty="0"/>
              <a:t>(WHO) as "</a:t>
            </a:r>
            <a:r>
              <a:rPr lang="en-US" sz="2800" i="1" dirty="0"/>
              <a:t>death before complete expulsion</a:t>
            </a:r>
            <a:r>
              <a:rPr lang="en-US" sz="2800" dirty="0"/>
              <a:t> or extraction from its mother of a product of conception, irrespective of the duration of pregnancy.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AB2E19-5266-484E-8B69-67408B68C5D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6169" t="12148" r="31915" b="13995"/>
          <a:stretch/>
        </p:blipFill>
        <p:spPr>
          <a:xfrm>
            <a:off x="7010400" y="1752600"/>
            <a:ext cx="1788993" cy="3101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438623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90653" y="113376"/>
            <a:ext cx="8153400" cy="868362"/>
          </a:xfr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200" dirty="0"/>
              <a:t>Maceration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09600" y="2971800"/>
            <a:ext cx="7467600" cy="378565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 rtl="0"/>
            <a:r>
              <a:rPr lang="en-US" sz="2000" b="1" dirty="0" smtClean="0"/>
              <a:t>Definition</a:t>
            </a:r>
            <a:r>
              <a:rPr lang="en-US" sz="2000" dirty="0"/>
              <a:t>: It is a process of aseptic autolysis </a:t>
            </a:r>
            <a:r>
              <a:rPr lang="en-US" sz="2000" dirty="0" smtClean="0"/>
              <a:t>occurring in </a:t>
            </a:r>
            <a:r>
              <a:rPr lang="en-US" sz="2000" dirty="0"/>
              <a:t>fetus that remains dead in the uterus surrounded </a:t>
            </a:r>
            <a:r>
              <a:rPr lang="en-US" sz="2000" dirty="0" smtClean="0"/>
              <a:t>by liquor </a:t>
            </a:r>
            <a:r>
              <a:rPr lang="en-US" sz="2000" dirty="0"/>
              <a:t>amnii.</a:t>
            </a:r>
          </a:p>
          <a:p>
            <a:pPr algn="l" rtl="0"/>
            <a:r>
              <a:rPr lang="en-US" sz="2000" b="1" dirty="0"/>
              <a:t>Maceration in fetus is sign of death.</a:t>
            </a:r>
            <a:endParaRPr lang="en-US" sz="2000" dirty="0"/>
          </a:p>
          <a:p>
            <a:pPr algn="l" rtl="0"/>
            <a:r>
              <a:rPr lang="en-US" sz="2000" dirty="0"/>
              <a:t>. </a:t>
            </a:r>
            <a:r>
              <a:rPr lang="en-US" sz="2000" b="1" dirty="0"/>
              <a:t>Mechanism</a:t>
            </a:r>
            <a:r>
              <a:rPr lang="en-US" sz="2000" dirty="0"/>
              <a:t>: The cells of fetus break down after </a:t>
            </a:r>
            <a:r>
              <a:rPr lang="en-US" sz="2000" dirty="0" smtClean="0"/>
              <a:t>death and </a:t>
            </a:r>
            <a:r>
              <a:rPr lang="en-US" sz="2000" dirty="0"/>
              <a:t>due to enzymatic action </a:t>
            </a:r>
            <a:r>
              <a:rPr lang="en-US" sz="2000" b="1" dirty="0"/>
              <a:t>(autolysis</a:t>
            </a:r>
            <a:r>
              <a:rPr lang="en-US" sz="2000" dirty="0"/>
              <a:t>) body </a:t>
            </a:r>
            <a:r>
              <a:rPr lang="en-US" sz="2000" dirty="0" smtClean="0"/>
              <a:t>becomes soft </a:t>
            </a:r>
            <a:r>
              <a:rPr lang="en-US" sz="2000" dirty="0"/>
              <a:t>and flaccid. </a:t>
            </a:r>
          </a:p>
          <a:p>
            <a:pPr algn="l" rtl="0"/>
            <a:r>
              <a:rPr lang="en-US" sz="2000" dirty="0"/>
              <a:t>Unlike putrefaction or decomposition</a:t>
            </a:r>
            <a:r>
              <a:rPr lang="en-US" sz="2000" dirty="0" smtClean="0"/>
              <a:t>, there </a:t>
            </a:r>
            <a:r>
              <a:rPr lang="en-US" sz="2000" dirty="0"/>
              <a:t>is </a:t>
            </a:r>
            <a:r>
              <a:rPr lang="en-US" sz="2000" b="1" dirty="0"/>
              <a:t>no bacterial action</a:t>
            </a:r>
            <a:r>
              <a:rPr lang="en-US" sz="2000" dirty="0"/>
              <a:t> in maceration.</a:t>
            </a:r>
          </a:p>
          <a:p>
            <a:pPr algn="l" rtl="0"/>
            <a:r>
              <a:rPr lang="en-US" sz="2000" b="1" dirty="0"/>
              <a:t>Duration required</a:t>
            </a:r>
            <a:r>
              <a:rPr lang="en-US" sz="2000" dirty="0"/>
              <a:t>: If fetus remains in uterus after death</a:t>
            </a:r>
            <a:r>
              <a:rPr lang="en-US" sz="2000" dirty="0" smtClean="0"/>
              <a:t>, then </a:t>
            </a:r>
            <a:r>
              <a:rPr lang="en-US" sz="2000" dirty="0"/>
              <a:t>the earliest sign of maceration is seen at about </a:t>
            </a:r>
            <a:r>
              <a:rPr lang="en-US" sz="2000" b="1" dirty="0"/>
              <a:t>6 to l2hours</a:t>
            </a:r>
            <a:r>
              <a:rPr lang="en-US" sz="2000" dirty="0"/>
              <a:t> in form of areas of desquamation and </a:t>
            </a:r>
            <a:r>
              <a:rPr lang="en-US" sz="2000" dirty="0" smtClean="0"/>
              <a:t>appearance of </a:t>
            </a:r>
            <a:r>
              <a:rPr lang="en-US" sz="2000" dirty="0"/>
              <a:t>brown-red discoloration of umbilical cord stumpa</a:t>
            </a:r>
            <a:r>
              <a:rPr lang="en-US" sz="2000" dirty="0" smtClean="0"/>
              <a:t>.</a:t>
            </a:r>
            <a:endParaRPr lang="en-US" sz="20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313687-B6E7-4B8C-9BAF-E5D50D2667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9" descr="C:\Users\asami\Pictures\macration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219200"/>
            <a:ext cx="3086100" cy="14859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1461867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90653" y="113376"/>
            <a:ext cx="8153400" cy="868362"/>
          </a:xfrm>
          <a:ex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200" dirty="0" smtClean="0"/>
              <a:t>Maceration </a:t>
            </a:r>
            <a:r>
              <a:rPr lang="en-US" sz="3200" dirty="0" err="1" smtClean="0"/>
              <a:t>cont</a:t>
            </a:r>
            <a:r>
              <a:rPr lang="ar-SA" sz="3200" dirty="0"/>
              <a:t>.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1219200"/>
            <a:ext cx="8382000" cy="483209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 rtl="0"/>
            <a:r>
              <a:rPr lang="en-US" sz="2400" dirty="0" smtClean="0"/>
              <a:t>1</a:t>
            </a:r>
            <a:r>
              <a:rPr lang="en-US" sz="2400" dirty="0"/>
              <a:t>. </a:t>
            </a:r>
            <a:r>
              <a:rPr lang="en-US" sz="2800" b="1" dirty="0" smtClean="0"/>
              <a:t>Features of </a:t>
            </a:r>
            <a:r>
              <a:rPr lang="en-US" sz="2800" b="1" dirty="0"/>
              <a:t>Maceration</a:t>
            </a:r>
            <a:endParaRPr lang="en-US" sz="2800" dirty="0"/>
          </a:p>
          <a:p>
            <a:pPr algn="l" rtl="0"/>
            <a:r>
              <a:rPr lang="en-US" sz="2800" dirty="0"/>
              <a:t>. The macerated fetus is </a:t>
            </a:r>
            <a:r>
              <a:rPr lang="en-US" sz="2800" b="1" dirty="0"/>
              <a:t>soft</a:t>
            </a:r>
            <a:r>
              <a:rPr lang="en-US" sz="2800" dirty="0"/>
              <a:t> and </a:t>
            </a:r>
            <a:r>
              <a:rPr lang="en-US" sz="2800" b="1" dirty="0"/>
              <a:t>flabby and </a:t>
            </a:r>
            <a:r>
              <a:rPr lang="en-US" sz="2800" b="1" dirty="0" smtClean="0"/>
              <a:t>flattens </a:t>
            </a:r>
            <a:r>
              <a:rPr lang="en-US" sz="2800" dirty="0" smtClean="0"/>
              <a:t>when </a:t>
            </a:r>
            <a:r>
              <a:rPr lang="en-US" sz="2800" dirty="0"/>
              <a:t>kept on table.</a:t>
            </a:r>
          </a:p>
          <a:p>
            <a:pPr algn="l" rtl="0"/>
            <a:r>
              <a:rPr lang="en-US" sz="2800" dirty="0"/>
              <a:t>. Emits sweetish disagreeable smell</a:t>
            </a:r>
          </a:p>
          <a:p>
            <a:pPr algn="l" rtl="0"/>
            <a:r>
              <a:rPr lang="en-US" sz="2800" dirty="0"/>
              <a:t>. The earliest sign of maceration is </a:t>
            </a:r>
            <a:r>
              <a:rPr lang="en-US" sz="2800" b="1" dirty="0"/>
              <a:t>skin slippage</a:t>
            </a:r>
            <a:r>
              <a:rPr lang="en-US" sz="2800" dirty="0"/>
              <a:t> (</a:t>
            </a:r>
            <a:r>
              <a:rPr lang="en-US" sz="2800" dirty="0" smtClean="0"/>
              <a:t>seen at </a:t>
            </a:r>
            <a:r>
              <a:rPr lang="en-US" sz="2800" dirty="0"/>
              <a:t>6-12 hours).</a:t>
            </a:r>
          </a:p>
          <a:p>
            <a:pPr algn="l" rtl="0"/>
            <a:r>
              <a:rPr lang="en-US" sz="2800" dirty="0"/>
              <a:t>. Skin is sodden and shows red or </a:t>
            </a:r>
            <a:r>
              <a:rPr lang="en-US" sz="2800" b="1" dirty="0"/>
              <a:t>purple coloration</a:t>
            </a:r>
            <a:r>
              <a:rPr lang="en-US" sz="2800" dirty="0"/>
              <a:t> with </a:t>
            </a:r>
            <a:r>
              <a:rPr lang="en-US" sz="2800" b="1" dirty="0"/>
              <a:t>large blebs</a:t>
            </a:r>
            <a:r>
              <a:rPr lang="en-US" sz="2800" dirty="0"/>
              <a:t> (or blisters) containing </a:t>
            </a:r>
            <a:r>
              <a:rPr lang="en-US" sz="2800" dirty="0" smtClean="0"/>
              <a:t>serous or </a:t>
            </a:r>
            <a:r>
              <a:rPr lang="en-US" sz="2800" dirty="0"/>
              <a:t>sero-sanguineous fluid. The epidermis is </a:t>
            </a:r>
            <a:r>
              <a:rPr lang="en-US" sz="2800" dirty="0" smtClean="0"/>
              <a:t>easily peeled </a:t>
            </a:r>
            <a:r>
              <a:rPr lang="en-US" sz="2800" dirty="0"/>
              <a:t>off leaving moist, greasy areas underneath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313687-B6E7-4B8C-9BAF-E5D50D2667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92880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90653" y="113376"/>
            <a:ext cx="8153400" cy="868362"/>
          </a:xfr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200" dirty="0"/>
              <a:t>Maceration </a:t>
            </a:r>
            <a:r>
              <a:rPr lang="en-US" sz="3200" dirty="0" err="1"/>
              <a:t>cont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4800" y="1219200"/>
            <a:ext cx="8534400" cy="526297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 rtl="0"/>
            <a:r>
              <a:rPr lang="en-US" sz="2800" b="1" dirty="0" smtClean="0"/>
              <a:t>1</a:t>
            </a:r>
            <a:r>
              <a:rPr lang="en-US" sz="2800" b="1" dirty="0"/>
              <a:t>. Abdomen is distended</a:t>
            </a:r>
            <a:r>
              <a:rPr lang="en-US" sz="2800" dirty="0"/>
              <a:t>.</a:t>
            </a:r>
          </a:p>
          <a:p>
            <a:pPr algn="l" rtl="0"/>
            <a:r>
              <a:rPr lang="en-US" sz="2800" b="1" dirty="0"/>
              <a:t>Joints become abnormally mobile or flexible</a:t>
            </a:r>
            <a:r>
              <a:rPr lang="en-US" sz="2800" dirty="0"/>
              <a:t> with</a:t>
            </a:r>
          </a:p>
          <a:p>
            <a:pPr algn="l" rtl="0"/>
            <a:r>
              <a:rPr lang="en-US" sz="2800" b="1" dirty="0"/>
              <a:t>Bones get</a:t>
            </a:r>
            <a:r>
              <a:rPr lang="en-US" sz="2800" dirty="0"/>
              <a:t> flexible and are easily detached from </a:t>
            </a:r>
            <a:r>
              <a:rPr lang="en-US" sz="2800" dirty="0" smtClean="0"/>
              <a:t>the soft </a:t>
            </a:r>
            <a:r>
              <a:rPr lang="en-US" sz="2800" dirty="0"/>
              <a:t>parts.</a:t>
            </a:r>
          </a:p>
          <a:p>
            <a:pPr algn="l" rtl="0"/>
            <a:r>
              <a:rPr lang="en-US" sz="2800" dirty="0"/>
              <a:t>. </a:t>
            </a:r>
            <a:r>
              <a:rPr lang="en-US" sz="2800" b="1" dirty="0"/>
              <a:t>Skull bones</a:t>
            </a:r>
            <a:r>
              <a:rPr lang="en-US" sz="2800" dirty="0"/>
              <a:t> show loss of alignment and they </a:t>
            </a:r>
            <a:r>
              <a:rPr lang="en-US" sz="2800" dirty="0" smtClean="0"/>
              <a:t>override over </a:t>
            </a:r>
            <a:r>
              <a:rPr lang="en-US" sz="2800" dirty="0"/>
              <a:t>each other due to shrinkage of brain after death</a:t>
            </a:r>
            <a:r>
              <a:rPr lang="en-US" sz="2800" dirty="0" smtClean="0"/>
              <a:t>, known </a:t>
            </a:r>
            <a:r>
              <a:rPr lang="en-US" sz="2800" dirty="0"/>
              <a:t>as Spalding sign. Brain becomes pulpy </a:t>
            </a:r>
            <a:r>
              <a:rPr lang="en-US" sz="2800" dirty="0" smtClean="0"/>
              <a:t>and grayish-red </a:t>
            </a:r>
            <a:r>
              <a:rPr lang="en-US" sz="2800" dirty="0"/>
              <a:t>in color.</a:t>
            </a:r>
          </a:p>
          <a:p>
            <a:pPr algn="l" rtl="0"/>
            <a:r>
              <a:rPr lang="en-US" sz="2800" dirty="0"/>
              <a:t>. </a:t>
            </a:r>
            <a:r>
              <a:rPr lang="en-US" sz="2800" b="1" dirty="0"/>
              <a:t>Body cavities</a:t>
            </a:r>
            <a:r>
              <a:rPr lang="en-US" sz="2800" dirty="0"/>
              <a:t> contain reddish serous fluid.</a:t>
            </a:r>
          </a:p>
          <a:p>
            <a:pPr algn="l" rtl="0"/>
            <a:r>
              <a:rPr lang="en-US" sz="2800" dirty="0"/>
              <a:t>. </a:t>
            </a:r>
            <a:r>
              <a:rPr lang="en-US" sz="2800" b="1" dirty="0"/>
              <a:t>Internal organs</a:t>
            </a:r>
            <a:r>
              <a:rPr lang="en-US" sz="2800" dirty="0"/>
              <a:t> become soft and edematous</a:t>
            </a:r>
          </a:p>
          <a:p>
            <a:pPr algn="l" rtl="0"/>
            <a:r>
              <a:rPr lang="en-US" sz="2800" dirty="0"/>
              <a:t>. </a:t>
            </a:r>
            <a:r>
              <a:rPr lang="en-US" sz="2800" b="1" dirty="0"/>
              <a:t>Umbilical cord</a:t>
            </a:r>
            <a:r>
              <a:rPr lang="en-US" sz="2800" dirty="0"/>
              <a:t> is red, smooth, softened and thickened.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313687-B6E7-4B8C-9BAF-E5D50D2667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60507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59436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Maceration, ultrasound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84A3E2-E55F-4C14-BEC3-C31E7CB960CA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pic>
        <p:nvPicPr>
          <p:cNvPr id="5" name="Content Placeholder 3" descr="image0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066800"/>
            <a:ext cx="6429375" cy="4817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4150975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90653" y="113376"/>
            <a:ext cx="8153400" cy="868362"/>
          </a:xfrm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sz="3200" dirty="0">
                <a:solidFill>
                  <a:srgbClr val="FF0000"/>
                </a:solidFill>
              </a:rPr>
              <a:t>Mummification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0958" y="3505200"/>
            <a:ext cx="7696200" cy="224676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 rtl="0"/>
            <a:r>
              <a:rPr lang="en-US" sz="2800" dirty="0"/>
              <a:t> </a:t>
            </a:r>
          </a:p>
          <a:p>
            <a:pPr algn="l" rtl="0"/>
            <a:r>
              <a:rPr lang="en-US" sz="2800" dirty="0"/>
              <a:t>. It is drying and shrinking of fetus occurring in </a:t>
            </a:r>
            <a:r>
              <a:rPr lang="en-US" sz="2800" dirty="0" smtClean="0"/>
              <a:t>uterus after </a:t>
            </a:r>
            <a:r>
              <a:rPr lang="en-US" sz="2800" dirty="0"/>
              <a:t>death.</a:t>
            </a:r>
          </a:p>
          <a:p>
            <a:pPr algn="l" rtl="0"/>
            <a:r>
              <a:rPr lang="en-US" sz="2800" dirty="0"/>
              <a:t>. It results when liquor amnii is scanty and no air </a:t>
            </a:r>
            <a:r>
              <a:rPr lang="en-US" sz="2800" dirty="0" smtClean="0"/>
              <a:t>enters the </a:t>
            </a:r>
            <a:r>
              <a:rPr lang="en-US" sz="2800" dirty="0"/>
              <a:t>uterus.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313687-B6E7-4B8C-9BAF-E5D50D2667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9" descr="C:\Users\asami\Pictures\Mummified-Dwarf-Kerman1.gif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" t="18182" r="8453" b="13333"/>
          <a:stretch/>
        </p:blipFill>
        <p:spPr bwMode="auto">
          <a:xfrm>
            <a:off x="2209800" y="1295400"/>
            <a:ext cx="3962400" cy="1981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  <p:extLst>
      <p:ext uri="{BB962C8B-B14F-4D97-AF65-F5344CB8AC3E}">
        <p14:creationId xmlns:p14="http://schemas.microsoft.com/office/powerpoint/2010/main" xmlns="" val="40156129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600200" y="113376"/>
            <a:ext cx="6096000" cy="868362"/>
          </a:xfr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200" dirty="0" smtClean="0"/>
              <a:t>Putrefaction</a:t>
            </a:r>
            <a:endParaRPr lang="en-US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4038599"/>
            <a:ext cx="7696200" cy="310854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 rtl="0"/>
            <a:r>
              <a:rPr lang="en-US" sz="2800" b="1" dirty="0"/>
              <a:t> </a:t>
            </a:r>
            <a:endParaRPr lang="en-US" sz="2800" dirty="0"/>
          </a:p>
          <a:p>
            <a:pPr algn="l" rtl="0"/>
            <a:r>
              <a:rPr lang="en-US" sz="2800" dirty="0"/>
              <a:t>If the membranes are ruptured early and air enters the uterus</a:t>
            </a:r>
            <a:r>
              <a:rPr lang="en-US" sz="2800" dirty="0" smtClean="0"/>
              <a:t>, then </a:t>
            </a:r>
            <a:r>
              <a:rPr lang="en-US" sz="2800" dirty="0"/>
              <a:t>the dead fetus shows signs of putrefaction instead of</a:t>
            </a:r>
          </a:p>
          <a:p>
            <a:pPr algn="l" rtl="0"/>
            <a:r>
              <a:rPr lang="en-US" sz="2800" dirty="0"/>
              <a:t>maceration.</a:t>
            </a:r>
          </a:p>
          <a:p>
            <a:pPr algn="l" rtl="0"/>
            <a:r>
              <a:rPr lang="en-US" sz="2800" dirty="0"/>
              <a:t> </a:t>
            </a:r>
          </a:p>
          <a:p>
            <a:pPr algn="l" rtl="0"/>
            <a:r>
              <a:rPr lang="en-US" sz="2800" dirty="0"/>
              <a:t> 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313687-B6E7-4B8C-9BAF-E5D50D2667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" name="Picture 9" descr="C:\Users\asami\Pictures\decomposed_body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219200"/>
            <a:ext cx="3657600" cy="2590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6523940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90653" y="113376"/>
            <a:ext cx="8153400" cy="496224"/>
          </a:xfr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200" dirty="0" smtClean="0"/>
              <a:t>Live-born </a:t>
            </a:r>
            <a:r>
              <a:rPr lang="en-US" sz="3200" dirty="0"/>
              <a:t>Child (Live-birth)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158" y="794803"/>
            <a:ext cx="7974842" cy="403187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 rtl="0"/>
            <a:r>
              <a:rPr lang="en-US" dirty="0" smtClean="0"/>
              <a:t>A </a:t>
            </a:r>
            <a:r>
              <a:rPr lang="en-US" dirty="0"/>
              <a:t>child showing </a:t>
            </a:r>
            <a:r>
              <a:rPr lang="en-US" b="1" dirty="0"/>
              <a:t>a sign of life</a:t>
            </a:r>
            <a:r>
              <a:rPr lang="en-US" dirty="0"/>
              <a:t>, even when only part of </a:t>
            </a:r>
            <a:r>
              <a:rPr lang="en-US" dirty="0" smtClean="0"/>
              <a:t>the child </a:t>
            </a:r>
            <a:r>
              <a:rPr lang="en-US" dirty="0"/>
              <a:t>is out of mother, though the child has not </a:t>
            </a:r>
            <a:r>
              <a:rPr lang="en-US" dirty="0" smtClean="0"/>
              <a:t>breathed or </a:t>
            </a:r>
            <a:r>
              <a:rPr lang="en-US" dirty="0"/>
              <a:t>completely born, is considered as </a:t>
            </a:r>
            <a:r>
              <a:rPr lang="en-US" b="1" dirty="0"/>
              <a:t>live-born child.</a:t>
            </a:r>
            <a:endParaRPr lang="en-US" dirty="0"/>
          </a:p>
          <a:p>
            <a:pPr algn="l" rtl="0"/>
            <a:r>
              <a:rPr lang="en-US" dirty="0"/>
              <a:t>. Causing death of such child is treated in the same manner as homicide.</a:t>
            </a:r>
          </a:p>
          <a:p>
            <a:pPr algn="l" rtl="0"/>
            <a:r>
              <a:rPr lang="en-US" dirty="0"/>
              <a:t> </a:t>
            </a:r>
            <a:r>
              <a:rPr lang="en-US" sz="2000" b="1" dirty="0" smtClean="0"/>
              <a:t>Viability </a:t>
            </a:r>
            <a:r>
              <a:rPr lang="en-US" sz="2000" b="1" dirty="0"/>
              <a:t>of Child</a:t>
            </a:r>
            <a:endParaRPr lang="en-US" sz="2000" dirty="0"/>
          </a:p>
          <a:p>
            <a:pPr algn="l" rtl="0"/>
            <a:r>
              <a:rPr lang="en-US" sz="2000" dirty="0"/>
              <a:t> </a:t>
            </a:r>
            <a:r>
              <a:rPr lang="en-US" dirty="0" smtClean="0"/>
              <a:t>Viability </a:t>
            </a:r>
            <a:r>
              <a:rPr lang="en-US" dirty="0"/>
              <a:t>means the ability of fetus to lead a </a:t>
            </a:r>
            <a:r>
              <a:rPr lang="en-US" dirty="0" smtClean="0"/>
              <a:t>separate existence </a:t>
            </a:r>
            <a:r>
              <a:rPr lang="en-US" dirty="0"/>
              <a:t>after birth by virtue of certain degree of development.</a:t>
            </a:r>
          </a:p>
          <a:p>
            <a:pPr algn="l" rtl="0"/>
            <a:r>
              <a:rPr lang="en-US" b="1" dirty="0">
                <a:solidFill>
                  <a:srgbClr val="FF0000"/>
                </a:solidFill>
              </a:rPr>
              <a:t>A child is viable after </a:t>
            </a:r>
            <a:r>
              <a:rPr lang="en-US" b="1" dirty="0">
                <a:solidFill>
                  <a:srgbClr val="00B0F0"/>
                </a:solidFill>
              </a:rPr>
              <a:t>210 days or 7 months or 30 </a:t>
            </a:r>
            <a:r>
              <a:rPr lang="en-US" b="1" dirty="0">
                <a:solidFill>
                  <a:srgbClr val="FF0000"/>
                </a:solidFill>
              </a:rPr>
              <a:t>weeks</a:t>
            </a:r>
            <a:endParaRPr lang="en-US" dirty="0">
              <a:solidFill>
                <a:srgbClr val="FF0000"/>
              </a:solidFill>
            </a:endParaRPr>
          </a:p>
          <a:p>
            <a:pPr algn="l" rtl="0"/>
            <a:r>
              <a:rPr lang="en-US" dirty="0"/>
              <a:t>of intrauterine life.</a:t>
            </a:r>
          </a:p>
          <a:p>
            <a:pPr algn="l" rtl="0"/>
            <a:r>
              <a:rPr lang="en-US" dirty="0"/>
              <a:t> </a:t>
            </a:r>
            <a:r>
              <a:rPr lang="en-US" b="1" dirty="0" smtClean="0"/>
              <a:t>Evidence </a:t>
            </a:r>
            <a:r>
              <a:rPr lang="en-US" b="1" dirty="0"/>
              <a:t>of Live Birth (Signs of Live Birth)</a:t>
            </a:r>
            <a:endParaRPr lang="en-US" dirty="0"/>
          </a:p>
          <a:p>
            <a:pPr algn="l" rtl="0"/>
            <a:r>
              <a:rPr lang="en-US" b="1" dirty="0">
                <a:solidFill>
                  <a:srgbClr val="FF0000"/>
                </a:solidFill>
              </a:rPr>
              <a:t>Following are considered as signs of live birth</a:t>
            </a:r>
            <a:r>
              <a:rPr lang="en-US" b="1" dirty="0"/>
              <a:t>.</a:t>
            </a:r>
            <a:endParaRPr lang="en-US" dirty="0"/>
          </a:p>
          <a:p>
            <a:pPr algn="l" rtl="0"/>
            <a:r>
              <a:rPr lang="en-US" b="1" dirty="0"/>
              <a:t> </a:t>
            </a:r>
            <a:r>
              <a:rPr lang="en-US" dirty="0" smtClean="0"/>
              <a:t>1</a:t>
            </a:r>
            <a:r>
              <a:rPr lang="en-US" dirty="0"/>
              <a:t>. Crying of baby</a:t>
            </a:r>
          </a:p>
          <a:p>
            <a:pPr algn="l" rtl="0"/>
            <a:r>
              <a:rPr lang="en-US" dirty="0"/>
              <a:t>2. Movement of body or hand or foot</a:t>
            </a:r>
          </a:p>
          <a:p>
            <a:pPr algn="l" rtl="0"/>
            <a:r>
              <a:rPr lang="en-US" dirty="0"/>
              <a:t>3. Muscle twitching or twitching of eyelid.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313687-B6E7-4B8C-9BAF-E5D50D2667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9088" y="4800601"/>
            <a:ext cx="8124312" cy="203132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 rtl="0"/>
            <a:r>
              <a:rPr lang="en-US" b="1" dirty="0" smtClean="0"/>
              <a:t>Following two </a:t>
            </a:r>
            <a:r>
              <a:rPr lang="en-US" b="1" dirty="0"/>
              <a:t>conditions are considered:</a:t>
            </a:r>
            <a:endParaRPr lang="en-US" dirty="0"/>
          </a:p>
          <a:p>
            <a:pPr algn="l" rtl="0"/>
            <a:r>
              <a:rPr lang="en-US" b="1" dirty="0"/>
              <a:t> </a:t>
            </a:r>
            <a:r>
              <a:rPr lang="en-US" dirty="0" smtClean="0"/>
              <a:t>l</a:t>
            </a:r>
            <a:r>
              <a:rPr lang="en-US" b="1" dirty="0"/>
              <a:t>. </a:t>
            </a:r>
            <a:r>
              <a:rPr lang="en-US" b="1" dirty="0" err="1"/>
              <a:t>Vagitus</a:t>
            </a:r>
            <a:r>
              <a:rPr lang="en-US" b="1" dirty="0"/>
              <a:t> </a:t>
            </a:r>
            <a:r>
              <a:rPr lang="en-US" b="1" dirty="0" err="1"/>
              <a:t>uterinus</a:t>
            </a:r>
            <a:r>
              <a:rPr lang="en-US" dirty="0"/>
              <a:t>: Crying of a child even when it is in uterus</a:t>
            </a:r>
          </a:p>
          <a:p>
            <a:pPr algn="l" rtl="0"/>
            <a:r>
              <a:rPr lang="en-US" dirty="0"/>
              <a:t>2. </a:t>
            </a:r>
            <a:r>
              <a:rPr lang="en-US" b="1" dirty="0" err="1"/>
              <a:t>Vagitus</a:t>
            </a:r>
            <a:r>
              <a:rPr lang="en-US" b="1" dirty="0"/>
              <a:t> </a:t>
            </a:r>
            <a:r>
              <a:rPr lang="en-US" b="1" dirty="0" err="1"/>
              <a:t>vaginalis</a:t>
            </a:r>
            <a:r>
              <a:rPr lang="en-US" dirty="0"/>
              <a:t>: Crying of a child even when it is </a:t>
            </a:r>
            <a:r>
              <a:rPr lang="en-US" dirty="0" smtClean="0"/>
              <a:t>in vagina</a:t>
            </a:r>
            <a:endParaRPr lang="en-US" dirty="0"/>
          </a:p>
          <a:p>
            <a:pPr algn="l"/>
            <a:r>
              <a:rPr lang="en-US" dirty="0"/>
              <a:t>. Thus, it may possible that child may didn't </a:t>
            </a:r>
            <a:r>
              <a:rPr lang="en-US" dirty="0" smtClean="0"/>
              <a:t>show any </a:t>
            </a:r>
            <a:r>
              <a:rPr lang="en-US" dirty="0"/>
              <a:t>sign when it comes out although cry of child </a:t>
            </a:r>
            <a:r>
              <a:rPr lang="en-US" dirty="0" smtClean="0"/>
              <a:t>is heard </a:t>
            </a:r>
            <a:r>
              <a:rPr lang="en-US" dirty="0"/>
              <a:t>by people. </a:t>
            </a:r>
            <a:r>
              <a:rPr lang="en-US" b="1" dirty="0"/>
              <a:t>So crying of child is not </a:t>
            </a:r>
            <a:r>
              <a:rPr lang="en-US" b="1" dirty="0" smtClean="0"/>
              <a:t>conclusive proof </a:t>
            </a:r>
            <a:r>
              <a:rPr lang="en-US" b="1" dirty="0"/>
              <a:t>of live birth.</a:t>
            </a:r>
            <a:endParaRPr lang="en-US" dirty="0"/>
          </a:p>
          <a:p>
            <a:pPr algn="l"/>
            <a:r>
              <a:rPr lang="en-US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3215811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09600" y="144538"/>
            <a:ext cx="7086600" cy="95410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rtl="0"/>
            <a:r>
              <a:rPr lang="en-US" sz="2800" b="1" dirty="0"/>
              <a:t>the external and internal autopsy findings in live birth</a:t>
            </a:r>
            <a:r>
              <a:rPr lang="en-US" sz="2800" dirty="0" smtClean="0">
                <a:solidFill>
                  <a:prstClr val="black"/>
                </a:solidFill>
              </a:rPr>
              <a:t> </a:t>
            </a:r>
            <a:endParaRPr lang="en-US" sz="2800" dirty="0">
              <a:solidFill>
                <a:prstClr val="black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00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sz="2400" b="1" dirty="0"/>
              <a:t>External changes</a:t>
            </a:r>
            <a:endParaRPr lang="en-US" sz="2400" dirty="0"/>
          </a:p>
          <a:p>
            <a:r>
              <a:rPr lang="en-US" sz="2400" dirty="0"/>
              <a:t>l. Changes in </a:t>
            </a:r>
            <a:r>
              <a:rPr lang="en-US" sz="2400" b="1" dirty="0"/>
              <a:t>chest</a:t>
            </a:r>
            <a:endParaRPr lang="en-US" sz="2400" dirty="0"/>
          </a:p>
          <a:p>
            <a:r>
              <a:rPr lang="en-US" sz="2400" dirty="0"/>
              <a:t>2. Changes in </a:t>
            </a:r>
            <a:r>
              <a:rPr lang="en-US" sz="2400" b="1" dirty="0"/>
              <a:t>skin</a:t>
            </a:r>
            <a:endParaRPr lang="en-US" sz="2400" dirty="0"/>
          </a:p>
          <a:p>
            <a:r>
              <a:rPr lang="en-US" sz="2400" dirty="0"/>
              <a:t>3. Changes in </a:t>
            </a:r>
            <a:r>
              <a:rPr lang="en-US" sz="2400" b="1" dirty="0"/>
              <a:t>umbilicus</a:t>
            </a:r>
            <a:endParaRPr lang="en-US" sz="2400" dirty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0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sz="2400" b="1" dirty="0"/>
              <a:t>Internal changes</a:t>
            </a:r>
            <a:endParaRPr lang="en-US" sz="2400" dirty="0"/>
          </a:p>
          <a:p>
            <a:r>
              <a:rPr lang="en-US" sz="2400" dirty="0"/>
              <a:t>1. Changes in lung</a:t>
            </a:r>
          </a:p>
          <a:p>
            <a:r>
              <a:rPr lang="en-US" sz="2400" dirty="0"/>
              <a:t>2. Position of diaphragm</a:t>
            </a:r>
          </a:p>
          <a:p>
            <a:r>
              <a:rPr lang="en-US" sz="2400" dirty="0"/>
              <a:t>3. Changes in heart and circulation</a:t>
            </a:r>
          </a:p>
          <a:p>
            <a:r>
              <a:rPr lang="en-US" sz="2400" dirty="0"/>
              <a:t>4. Changes in gastrointestinal tract</a:t>
            </a:r>
          </a:p>
          <a:p>
            <a:r>
              <a:rPr lang="en-US" sz="2400" dirty="0"/>
              <a:t>5. Changes in middle ear</a:t>
            </a:r>
          </a:p>
          <a:p>
            <a:r>
              <a:rPr lang="en-US" sz="2400" dirty="0"/>
              <a:t>6. Changes in kidneys</a:t>
            </a:r>
          </a:p>
          <a:p>
            <a:r>
              <a:rPr lang="en-US" sz="2400" dirty="0"/>
              <a:t>7. Changes in blood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1AEF63-85DA-4A4A-8E0E-9770CD7C69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80906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Grp="1" noChangeArrowheads="1"/>
          </p:cNvSpPr>
          <p:nvPr>
            <p:ph type="title"/>
          </p:nvPr>
        </p:nvSpPr>
        <p:spPr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rgbClr val="FFFF00"/>
                </a:solidFill>
              </a:rPr>
              <a:t>Definitions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247589553"/>
              </p:ext>
            </p:extLst>
          </p:nvPr>
        </p:nvGraphicFramePr>
        <p:xfrm>
          <a:off x="457200" y="1609725"/>
          <a:ext cx="7239000" cy="4846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F8E580-500B-4E8A-A430-BF697F548F1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52400" y="113376"/>
            <a:ext cx="4876800" cy="868362"/>
          </a:xfrm>
          <a:extLst/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3200" dirty="0">
                <a:solidFill>
                  <a:srgbClr val="FFFF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Changes in umbilicus and umbilical Cord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313687-B6E7-4B8C-9BAF-E5D50D2667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1" name="Picture 10" descr="C:\Users\asami\Pictures\MP Navigator EX\2014_12_21\umblical cord changes.tif"/>
          <p:cNvPicPr/>
          <p:nvPr/>
        </p:nvPicPr>
        <p:blipFill rotWithShape="1"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222" b="1"/>
          <a:stretch/>
        </p:blipFill>
        <p:spPr bwMode="auto">
          <a:xfrm>
            <a:off x="25021" y="1066800"/>
            <a:ext cx="5943600" cy="5562600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extLst>
            <a:ext uri="{53640926-AAD7-44D8-BBD7-CCE9431645EC}">
              <a14:shadowObscured xmlns:a14="http://schemas.microsoft.com/office/drawing/2010/main" xmlns=""/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6791" t="-170" b="1"/>
          <a:stretch/>
        </p:blipFill>
        <p:spPr>
          <a:xfrm>
            <a:off x="6455390" y="0"/>
            <a:ext cx="2536209" cy="269059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12473" b="14265"/>
          <a:stretch/>
        </p:blipFill>
        <p:spPr>
          <a:xfrm>
            <a:off x="6172200" y="2819400"/>
            <a:ext cx="2801203" cy="3397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64736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09600" y="144538"/>
            <a:ext cx="7086600" cy="954107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lvl="0" rtl="0"/>
            <a:r>
              <a:rPr lang="en-US" sz="2800" b="1" dirty="0"/>
              <a:t>Gross and microscopic examination;</a:t>
            </a:r>
            <a:endParaRPr lang="en-US" sz="2800" dirty="0"/>
          </a:p>
          <a:p>
            <a:pPr algn="ctr"/>
            <a:r>
              <a:rPr lang="en-US" sz="2800" dirty="0"/>
              <a:t> </a:t>
            </a:r>
            <a:r>
              <a:rPr lang="en-US" sz="2800" b="1" dirty="0" smtClean="0"/>
              <a:t>of the lungs</a:t>
            </a:r>
            <a:endParaRPr lang="en-US" sz="28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015621" y="1574463"/>
            <a:ext cx="3657600" cy="4800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indent="0"/>
            <a:r>
              <a:rPr lang="en-US" sz="1800" dirty="0"/>
              <a:t>small, collapsed, </a:t>
            </a:r>
            <a:r>
              <a:rPr lang="en-US" sz="1800" dirty="0" smtClean="0"/>
              <a:t>lie in </a:t>
            </a:r>
            <a:r>
              <a:rPr lang="en-US" sz="1800" dirty="0"/>
              <a:t>the back part of chest on side of vertebral column</a:t>
            </a:r>
            <a:r>
              <a:rPr lang="en-US" dirty="0" smtClean="0"/>
              <a:t>.</a:t>
            </a:r>
          </a:p>
          <a:p>
            <a:r>
              <a:rPr lang="en-US" sz="1800" dirty="0" smtClean="0"/>
              <a:t>reddish-brown </a:t>
            </a:r>
            <a:r>
              <a:rPr lang="en-US" sz="1800" dirty="0"/>
              <a:t>and hard in consistency like </a:t>
            </a:r>
            <a:r>
              <a:rPr lang="en-US" sz="1800" dirty="0" smtClean="0"/>
              <a:t>a liver</a:t>
            </a:r>
            <a:r>
              <a:rPr lang="en-US" sz="1800" dirty="0"/>
              <a:t>, </a:t>
            </a:r>
            <a:r>
              <a:rPr lang="en-US" sz="1800" dirty="0" smtClean="0">
                <a:solidFill>
                  <a:srgbClr val="FF0000"/>
                </a:solidFill>
              </a:rPr>
              <a:t>non</a:t>
            </a:r>
            <a:r>
              <a:rPr lang="en-US" sz="1800" dirty="0" smtClean="0"/>
              <a:t> crepitant</a:t>
            </a:r>
            <a:r>
              <a:rPr lang="en-US" dirty="0" smtClean="0"/>
              <a:t>.</a:t>
            </a:r>
          </a:p>
          <a:p>
            <a:pPr lvl="0"/>
            <a:r>
              <a:rPr lang="en-US" sz="1800" dirty="0"/>
              <a:t>uniform, hard and exude little froth-less fluid. </a:t>
            </a:r>
          </a:p>
          <a:p>
            <a:r>
              <a:rPr lang="en-US" sz="1800" dirty="0" smtClean="0"/>
              <a:t>Sharp</a:t>
            </a:r>
          </a:p>
          <a:p>
            <a:endParaRPr lang="en-US" sz="1800" dirty="0" smtClean="0"/>
          </a:p>
          <a:p>
            <a:r>
              <a:rPr lang="en-US" sz="1800" dirty="0"/>
              <a:t>alveolar lining epithelium </a:t>
            </a:r>
            <a:r>
              <a:rPr lang="en-US" sz="1800" dirty="0" smtClean="0"/>
              <a:t>is cuboidal </a:t>
            </a:r>
            <a:r>
              <a:rPr lang="en-US" sz="1800" dirty="0"/>
              <a:t>to columnar with less vascularization.</a:t>
            </a:r>
          </a:p>
          <a:p>
            <a:r>
              <a:rPr lang="en-US" sz="1800" dirty="0"/>
              <a:t> </a:t>
            </a:r>
          </a:p>
          <a:p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830170" y="1563090"/>
            <a:ext cx="4038600" cy="4800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sz="1800" dirty="0"/>
              <a:t>filling </a:t>
            </a:r>
            <a:r>
              <a:rPr lang="en-US" sz="1800" dirty="0" smtClean="0"/>
              <a:t>the whole </a:t>
            </a:r>
            <a:r>
              <a:rPr lang="en-US" sz="1800" dirty="0"/>
              <a:t>pleural cavities and medial margin overlaps </a:t>
            </a:r>
            <a:r>
              <a:rPr lang="en-US" sz="1800" dirty="0" smtClean="0"/>
              <a:t>the mediastinum </a:t>
            </a:r>
            <a:r>
              <a:rPr lang="en-US" sz="1800" dirty="0"/>
              <a:t>and pericardium</a:t>
            </a:r>
            <a:r>
              <a:rPr lang="en-US" sz="1800" dirty="0" smtClean="0"/>
              <a:t>.</a:t>
            </a:r>
          </a:p>
          <a:p>
            <a:endParaRPr lang="en-US" sz="1800" dirty="0"/>
          </a:p>
          <a:p>
            <a:r>
              <a:rPr lang="en-US" sz="1800" dirty="0" smtClean="0"/>
              <a:t>bright </a:t>
            </a:r>
            <a:r>
              <a:rPr lang="en-US" sz="1800" dirty="0"/>
              <a:t>red or pinkish </a:t>
            </a:r>
            <a:r>
              <a:rPr lang="en-US" sz="1800" dirty="0" smtClean="0"/>
              <a:t>with </a:t>
            </a:r>
            <a:r>
              <a:rPr lang="en-US" sz="1800" dirty="0"/>
              <a:t>mottled </a:t>
            </a:r>
            <a:r>
              <a:rPr lang="en-US" sz="1800" dirty="0" smtClean="0"/>
              <a:t>appearance, spongy</a:t>
            </a:r>
            <a:r>
              <a:rPr lang="en-US" sz="1800" dirty="0"/>
              <a:t>, </a:t>
            </a:r>
            <a:r>
              <a:rPr lang="en-US" sz="1800" dirty="0" smtClean="0"/>
              <a:t>elastic and crepitant.</a:t>
            </a:r>
          </a:p>
          <a:p>
            <a:pPr lvl="0"/>
            <a:r>
              <a:rPr lang="en-US" sz="1800" dirty="0"/>
              <a:t>spongy and </a:t>
            </a:r>
            <a:r>
              <a:rPr lang="en-US" sz="1800" dirty="0" smtClean="0"/>
              <a:t>exude frothy </a:t>
            </a:r>
            <a:r>
              <a:rPr lang="en-US" sz="1800" dirty="0"/>
              <a:t>blood</a:t>
            </a:r>
            <a:r>
              <a:rPr lang="en-US" sz="1800" dirty="0" smtClean="0"/>
              <a:t>.</a:t>
            </a:r>
          </a:p>
          <a:p>
            <a:pPr lvl="0"/>
            <a:endParaRPr lang="en-US" sz="1800" dirty="0"/>
          </a:p>
          <a:p>
            <a:r>
              <a:rPr lang="en-US" sz="1800" dirty="0" smtClean="0"/>
              <a:t>rounded.</a:t>
            </a:r>
          </a:p>
          <a:p>
            <a:r>
              <a:rPr lang="en-US" sz="1800" dirty="0"/>
              <a:t>alveoli appear expanded with</a:t>
            </a:r>
          </a:p>
          <a:p>
            <a:pPr marL="0" indent="0">
              <a:buNone/>
            </a:pPr>
            <a:r>
              <a:rPr lang="en-US" sz="1800" dirty="0"/>
              <a:t>flattening of epithelium and increased vascularization</a:t>
            </a:r>
          </a:p>
          <a:p>
            <a:endParaRPr lang="en-US" sz="1800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1AEF63-85DA-4A4A-8E0E-9770CD7C69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21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90600" y="1193758"/>
            <a:ext cx="327660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non-respired lungs appear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800600" y="1186934"/>
            <a:ext cx="2743200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Respired lung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-74692" y="1568777"/>
            <a:ext cx="1065292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lvl="0"/>
            <a:r>
              <a:rPr lang="en-US" b="1" dirty="0" smtClean="0"/>
              <a:t>Volume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-45493" y="2678668"/>
            <a:ext cx="1036093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/>
              <a:t>Color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-45493" y="3539488"/>
            <a:ext cx="137730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/>
              <a:t>cut </a:t>
            </a:r>
            <a:r>
              <a:rPr lang="en-US" b="1" dirty="0"/>
              <a:t>section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-37161" y="4216316"/>
            <a:ext cx="1069524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/>
              <a:t>Margins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3351" y="4705361"/>
            <a:ext cx="1378903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Microscopy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193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609600" y="144538"/>
            <a:ext cx="7086600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rtl="0"/>
            <a:r>
              <a:rPr lang="en-US" sz="2800" b="1" dirty="0" smtClean="0"/>
              <a:t>TESTS done on the lungs</a:t>
            </a:r>
            <a:endParaRPr lang="en-US" sz="2800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532719" y="1674569"/>
            <a:ext cx="4039281" cy="4954831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endParaRPr lang="en-US" sz="1800" dirty="0" smtClean="0"/>
          </a:p>
          <a:p>
            <a:r>
              <a:rPr lang="en-US" sz="1800" dirty="0" smtClean="0"/>
              <a:t>weight of lungs (both)varies from </a:t>
            </a:r>
            <a:r>
              <a:rPr lang="en-US" sz="1800" b="1" dirty="0" smtClean="0"/>
              <a:t>30 to 40</a:t>
            </a:r>
            <a:r>
              <a:rPr lang="en-US" sz="1800" dirty="0" smtClean="0"/>
              <a:t> gm.</a:t>
            </a:r>
          </a:p>
          <a:p>
            <a:endParaRPr lang="en-US" sz="1800" dirty="0" smtClean="0"/>
          </a:p>
          <a:p>
            <a:r>
              <a:rPr lang="en-US" sz="1800" dirty="0" smtClean="0"/>
              <a:t>weight of both lungs is about1/70th of the weight of whole fetus.</a:t>
            </a:r>
          </a:p>
          <a:p>
            <a:endParaRPr lang="en-US" sz="1800" dirty="0" smtClean="0"/>
          </a:p>
          <a:p>
            <a:r>
              <a:rPr lang="en-US" sz="1800" dirty="0" smtClean="0"/>
              <a:t>1040 to 1050</a:t>
            </a:r>
          </a:p>
          <a:p>
            <a:endParaRPr lang="en-US" sz="1800" dirty="0" smtClean="0"/>
          </a:p>
          <a:p>
            <a:r>
              <a:rPr lang="en-US" sz="1800" b="1" dirty="0" smtClean="0"/>
              <a:t>lung pieces sink</a:t>
            </a:r>
          </a:p>
          <a:p>
            <a:endParaRPr lang="en-US" sz="1800" b="1" dirty="0"/>
          </a:p>
          <a:p>
            <a:pPr lvl="0"/>
            <a:r>
              <a:rPr lang="en-US" sz="1800" dirty="0"/>
              <a:t>Putrefaction - presence of gases of </a:t>
            </a:r>
            <a:r>
              <a:rPr lang="en-US" sz="1800" dirty="0" smtClean="0"/>
              <a:t>decomposition</a:t>
            </a:r>
          </a:p>
          <a:p>
            <a:pPr lvl="0"/>
            <a:r>
              <a:rPr lang="en-US" sz="1800" dirty="0" smtClean="0"/>
              <a:t>Artificial respiration</a:t>
            </a:r>
          </a:p>
          <a:p>
            <a:endParaRPr lang="en-US" sz="1800" dirty="0" smtClean="0"/>
          </a:p>
          <a:p>
            <a:endParaRPr lang="en-US" sz="18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802875" y="1567638"/>
            <a:ext cx="4038600" cy="5137961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endParaRPr lang="en-US" sz="1800" dirty="0" smtClean="0"/>
          </a:p>
          <a:p>
            <a:r>
              <a:rPr lang="en-US" sz="1800" dirty="0" smtClean="0"/>
              <a:t>from </a:t>
            </a:r>
            <a:r>
              <a:rPr lang="en-US" sz="1800" b="1" dirty="0" smtClean="0"/>
              <a:t>60 to 70 gm.</a:t>
            </a:r>
          </a:p>
          <a:p>
            <a:endParaRPr lang="en-US" sz="1800" b="1" dirty="0"/>
          </a:p>
          <a:p>
            <a:endParaRPr lang="en-US" sz="1800" dirty="0" smtClean="0"/>
          </a:p>
          <a:p>
            <a:r>
              <a:rPr lang="en-US" sz="1800" dirty="0" smtClean="0"/>
              <a:t>about1/35th </a:t>
            </a:r>
            <a:r>
              <a:rPr lang="en-US" sz="1800" dirty="0"/>
              <a:t>of the weight of whole fetus</a:t>
            </a:r>
            <a:r>
              <a:rPr lang="en-US" sz="1800" dirty="0" smtClean="0"/>
              <a:t>.</a:t>
            </a:r>
          </a:p>
          <a:p>
            <a:endParaRPr lang="en-US" sz="1800" dirty="0"/>
          </a:p>
          <a:p>
            <a:r>
              <a:rPr lang="en-US" sz="1800" dirty="0"/>
              <a:t>940 to </a:t>
            </a:r>
            <a:r>
              <a:rPr lang="en-US" sz="1800" dirty="0" smtClean="0"/>
              <a:t>950</a:t>
            </a:r>
          </a:p>
          <a:p>
            <a:endParaRPr lang="en-US" sz="1800" dirty="0" smtClean="0"/>
          </a:p>
          <a:p>
            <a:r>
              <a:rPr lang="en-US" sz="1800" b="1" dirty="0" smtClean="0"/>
              <a:t>lung </a:t>
            </a:r>
            <a:r>
              <a:rPr lang="en-US" sz="1800" b="1" dirty="0"/>
              <a:t>pieces </a:t>
            </a:r>
            <a:r>
              <a:rPr lang="en-US" sz="1800" b="1" dirty="0" smtClean="0"/>
              <a:t>float</a:t>
            </a:r>
          </a:p>
          <a:p>
            <a:endParaRPr lang="en-US" sz="1800" b="1" dirty="0" smtClean="0"/>
          </a:p>
          <a:p>
            <a:pPr lvl="0"/>
            <a:r>
              <a:rPr lang="en-US" sz="1800" b="1" dirty="0"/>
              <a:t>Pulmonary edema</a:t>
            </a:r>
            <a:endParaRPr lang="en-US" sz="1800" dirty="0"/>
          </a:p>
          <a:p>
            <a:pPr lvl="0"/>
            <a:r>
              <a:rPr lang="en-US" sz="1800" b="1" dirty="0"/>
              <a:t>Pneumonia</a:t>
            </a:r>
            <a:endParaRPr lang="en-US" sz="1800" dirty="0"/>
          </a:p>
          <a:p>
            <a:pPr lvl="0"/>
            <a:r>
              <a:rPr lang="en-US" sz="1800" b="1" dirty="0"/>
              <a:t>Atelectasis - non-expansion of lung</a:t>
            </a:r>
            <a:endParaRPr lang="en-US" sz="1800" dirty="0"/>
          </a:p>
          <a:p>
            <a:r>
              <a:rPr lang="en-US" sz="1800" b="1" dirty="0"/>
              <a:t>Obstruction by alveolar duct</a:t>
            </a:r>
            <a:endParaRPr lang="en-US" sz="1800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1AEF63-85DA-4A4A-8E0E-9770CD7C697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90600" y="1193758"/>
            <a:ext cx="3276600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non-respired lungs appear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800600" y="1186934"/>
            <a:ext cx="3352800" cy="36933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Respired lung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653921" y="1596494"/>
            <a:ext cx="3038396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lvl="0" algn="ctr"/>
            <a:r>
              <a:rPr lang="en-US" b="1" dirty="0"/>
              <a:t>Static test or </a:t>
            </a:r>
            <a:r>
              <a:rPr lang="en-US" b="1" dirty="0" err="1"/>
              <a:t>Fodere's</a:t>
            </a:r>
            <a:r>
              <a:rPr lang="en-US" b="1" dirty="0"/>
              <a:t> test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643916" y="2309336"/>
            <a:ext cx="3048401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 err="1"/>
              <a:t>Ploucquet's</a:t>
            </a:r>
            <a:r>
              <a:rPr lang="en-US" b="1" dirty="0"/>
              <a:t> test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581745" y="3352464"/>
            <a:ext cx="314231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/>
              <a:t>Specific gravity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550007" y="4044456"/>
            <a:ext cx="3317393" cy="369332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dirty="0"/>
              <a:t>Hydrostatic test</a:t>
            </a:r>
            <a:r>
              <a:rPr lang="en-US" b="1" dirty="0" smtClean="0"/>
              <a:t>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550007" y="4682194"/>
            <a:ext cx="3317393" cy="36933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u="sng" smtClean="0">
                <a:solidFill>
                  <a:srgbClr val="FF0000"/>
                </a:solidFill>
              </a:rPr>
              <a:t>Fallacies </a:t>
            </a:r>
            <a:r>
              <a:rPr lang="en-US" b="1" u="sng" dirty="0">
                <a:solidFill>
                  <a:srgbClr val="FF0000"/>
                </a:solidFill>
              </a:rPr>
              <a:t>of hydrostatic test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40715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 sz="14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16532-4C18-4DF3-AEA1-A7998D3D2C31}" type="slidenum">
              <a:rPr lang="en-US" altLang="en-US"/>
              <a:pPr/>
              <a:t>23</a:t>
            </a:fld>
            <a:endParaRPr lang="en-US" altLang="en-US" sz="1400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altLang="en-US" sz="4000" dirty="0"/>
              <a:t>Sudden Infant Death</a:t>
            </a:r>
            <a:r>
              <a:rPr lang="en-US" altLang="en-US" sz="4000" b="1" dirty="0" smtClean="0"/>
              <a:t> </a:t>
            </a:r>
            <a:r>
              <a:rPr lang="en-US" altLang="en-US" sz="4000" b="1" dirty="0"/>
              <a:t>- SIDS</a:t>
            </a:r>
            <a:endParaRPr lang="en-US" altLang="en-US" sz="40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4000" b="1" dirty="0">
                <a:effectLst/>
              </a:rPr>
              <a:t>Sudden Infant Death Syndrome         (crib death)</a:t>
            </a:r>
            <a:r>
              <a:rPr lang="en-US" altLang="en-US" sz="3600" b="1" dirty="0"/>
              <a:t> - </a:t>
            </a:r>
            <a:r>
              <a:rPr lang="en-US" altLang="en-US" b="1" dirty="0">
                <a:effectLst/>
              </a:rPr>
              <a:t>the sudden death of an infant, usually under 1 year of age, which remains unexplained after a complete postmortem investigation, including an autopsy, examination of the death scene and review of the case </a:t>
            </a:r>
            <a:r>
              <a:rPr lang="en-US" altLang="en-US" b="1" dirty="0" smtClean="0">
                <a:effectLst/>
              </a:rPr>
              <a:t>history</a:t>
            </a:r>
          </a:p>
          <a:p>
            <a:r>
              <a:rPr lang="en-US" altLang="en-US" sz="2800" b="1" dirty="0">
                <a:solidFill>
                  <a:srgbClr val="FF0000"/>
                </a:solidFill>
              </a:rPr>
              <a:t>3,000 SIDS deaths per year in the U.S</a:t>
            </a:r>
            <a:endParaRPr lang="en-US" altLang="en-US" sz="2800" dirty="0">
              <a:solidFill>
                <a:srgbClr val="FF000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41775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 sz="14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2B0EB-9AB5-4817-8948-B26D402A5CAF}" type="slidenum">
              <a:rPr lang="en-US" altLang="en-US"/>
              <a:pPr/>
              <a:t>24</a:t>
            </a:fld>
            <a:endParaRPr lang="en-US" altLang="en-US" sz="1400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 b="1"/>
              <a:t>SIDS - What It Is</a:t>
            </a:r>
            <a:endParaRPr lang="en-US" alt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 b="1"/>
              <a:t>Major cause of death in infants after 1st month of life</a:t>
            </a:r>
          </a:p>
          <a:p>
            <a:r>
              <a:rPr lang="en-US" altLang="en-US" sz="3600" b="1"/>
              <a:t>Sudden &amp; silent in an apparently healthy infant</a:t>
            </a:r>
          </a:p>
          <a:p>
            <a:r>
              <a:rPr lang="en-US" altLang="en-US" sz="3600" b="1"/>
              <a:t>Unpredictable &amp; unpreventable</a:t>
            </a:r>
          </a:p>
          <a:p>
            <a:r>
              <a:rPr lang="en-US" altLang="en-US" sz="3600" b="1"/>
              <a:t>Quick death with no signs of suffering - usually during sleep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6889024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 sz="14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401D5-CA14-4D01-97BF-7E736C45F2DA}" type="slidenum">
              <a:rPr lang="en-US" altLang="en-US"/>
              <a:pPr/>
              <a:t>25</a:t>
            </a:fld>
            <a:endParaRPr lang="en-US" altLang="en-US" sz="1400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800" b="1"/>
              <a:t>SIDS - What It Is Not</a:t>
            </a:r>
            <a:endParaRPr lang="en-US" alt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382000" cy="4114800"/>
          </a:xfrm>
        </p:spPr>
        <p:txBody>
          <a:bodyPr/>
          <a:lstStyle/>
          <a:p>
            <a:r>
              <a:rPr lang="en-US" altLang="en-US" b="1" dirty="0"/>
              <a:t>Caused by vomiting or </a:t>
            </a:r>
            <a:r>
              <a:rPr lang="en-US" altLang="en-US" b="1" dirty="0" smtClean="0"/>
              <a:t>choking.</a:t>
            </a:r>
            <a:endParaRPr lang="en-US" altLang="en-US" b="1" dirty="0"/>
          </a:p>
          <a:p>
            <a:r>
              <a:rPr lang="en-US" altLang="en-US" b="1" dirty="0"/>
              <a:t>Caused by external suffocation or </a:t>
            </a:r>
            <a:r>
              <a:rPr lang="en-US" altLang="en-US" b="1" dirty="0" smtClean="0"/>
              <a:t>overlaying.</a:t>
            </a:r>
            <a:endParaRPr lang="en-US" altLang="en-US" b="1" dirty="0"/>
          </a:p>
          <a:p>
            <a:r>
              <a:rPr lang="en-US" altLang="en-US" b="1" dirty="0"/>
              <a:t>Contagious or </a:t>
            </a:r>
            <a:r>
              <a:rPr lang="en-US" altLang="en-US" b="1" dirty="0" smtClean="0"/>
              <a:t>Hereditary.</a:t>
            </a:r>
            <a:endParaRPr lang="en-US" altLang="en-US" b="1" dirty="0"/>
          </a:p>
          <a:p>
            <a:r>
              <a:rPr lang="en-US" altLang="en-US" b="1" dirty="0"/>
              <a:t>Child </a:t>
            </a:r>
            <a:r>
              <a:rPr lang="en-US" altLang="en-US" b="1" dirty="0" smtClean="0"/>
              <a:t>abuse.</a:t>
            </a:r>
            <a:endParaRPr lang="en-US" altLang="en-US" b="1" dirty="0"/>
          </a:p>
          <a:p>
            <a:r>
              <a:rPr lang="en-US" altLang="en-US" b="1" dirty="0"/>
              <a:t>Caused by lack of </a:t>
            </a:r>
            <a:r>
              <a:rPr lang="en-US" altLang="en-US" b="1" dirty="0" smtClean="0"/>
              <a:t>love</a:t>
            </a:r>
            <a:r>
              <a:rPr lang="en-US" altLang="en-US" b="1" dirty="0" smtClean="0"/>
              <a:t>.</a:t>
            </a:r>
            <a:endParaRPr lang="en-US" altLang="en-US" b="1" dirty="0"/>
          </a:p>
          <a:p>
            <a:r>
              <a:rPr lang="en-US" altLang="en-US" b="1" dirty="0"/>
              <a:t>Caused by </a:t>
            </a:r>
            <a:r>
              <a:rPr lang="en-US" altLang="en-US" b="1" dirty="0" smtClean="0"/>
              <a:t>immunizations.</a:t>
            </a:r>
            <a:endParaRPr lang="en-US" altLang="en-US" b="1" dirty="0"/>
          </a:p>
          <a:p>
            <a:r>
              <a:rPr lang="en-US" altLang="en-US" b="1" dirty="0"/>
              <a:t>Caused by allergy to cows </a:t>
            </a:r>
            <a:r>
              <a:rPr lang="en-US" altLang="en-US" b="1" dirty="0" smtClean="0"/>
              <a:t>milk.</a:t>
            </a:r>
            <a:endParaRPr lang="en-US" altLang="en-US" dirty="0"/>
          </a:p>
          <a:p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xmlns="" val="15870964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 sz="1400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44BD86-9354-45E2-9F99-C5577B2C9A1E}" type="slidenum">
              <a:rPr lang="en-US" altLang="en-US"/>
              <a:pPr/>
              <a:t>26</a:t>
            </a:fld>
            <a:endParaRPr lang="en-US" altLang="en-US" sz="1400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/>
              <a:t>Typical SIDS Infant Scenario</a:t>
            </a:r>
            <a:endParaRPr lang="en-US" alt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924800" cy="4114800"/>
          </a:xfrm>
        </p:spPr>
        <p:txBody>
          <a:bodyPr/>
          <a:lstStyle/>
          <a:p>
            <a:r>
              <a:rPr lang="en-US" altLang="en-US" b="1"/>
              <a:t>Almost always occurs during sleep or appearance of sleep</a:t>
            </a:r>
          </a:p>
          <a:p>
            <a:r>
              <a:rPr lang="en-US" altLang="en-US" b="1"/>
              <a:t>Usually healthy prior to death</a:t>
            </a:r>
          </a:p>
          <a:p>
            <a:r>
              <a:rPr lang="en-US" altLang="en-US" b="1"/>
              <a:t>May have had a cold or recent physical stress</a:t>
            </a:r>
          </a:p>
          <a:p>
            <a:r>
              <a:rPr lang="en-US" altLang="en-US" b="1"/>
              <a:t>May have been place down for nap, found not breathing or appearing dead</a:t>
            </a:r>
          </a:p>
          <a:p>
            <a:r>
              <a:rPr lang="en-US" altLang="en-US" b="1"/>
              <a:t>Parents not hearing signs of struggle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6036523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914400" y="169559"/>
            <a:ext cx="7086600" cy="163121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rtl="0"/>
            <a:r>
              <a:rPr lang="en-US" sz="2000" b="1" dirty="0">
                <a:solidFill>
                  <a:srgbClr val="FFFF00"/>
                </a:solidFill>
              </a:rPr>
              <a:t>CAUSES</a:t>
            </a:r>
          </a:p>
          <a:p>
            <a:pPr algn="l" rtl="0"/>
            <a:r>
              <a:rPr lang="en-US" sz="2000" b="1" dirty="0" smtClean="0">
                <a:solidFill>
                  <a:srgbClr val="FFFF00"/>
                </a:solidFill>
              </a:rPr>
              <a:t>Either </a:t>
            </a:r>
            <a:r>
              <a:rPr lang="en-US" sz="2000" b="1" dirty="0">
                <a:solidFill>
                  <a:srgbClr val="FFFF00"/>
                </a:solidFill>
              </a:rPr>
              <a:t>by:</a:t>
            </a:r>
          </a:p>
          <a:p>
            <a:pPr algn="l" rtl="0"/>
            <a:r>
              <a:rPr lang="en-US" sz="2000" b="1" dirty="0">
                <a:solidFill>
                  <a:srgbClr val="FFFF00"/>
                </a:solidFill>
              </a:rPr>
              <a:t>1. Acts of commission or</a:t>
            </a:r>
          </a:p>
          <a:p>
            <a:pPr algn="l" rtl="0"/>
            <a:r>
              <a:rPr lang="en-US" sz="2000" b="1" dirty="0">
                <a:solidFill>
                  <a:srgbClr val="FFFF00"/>
                </a:solidFill>
              </a:rPr>
              <a:t>2. Acts of omission</a:t>
            </a:r>
          </a:p>
          <a:p>
            <a:pPr algn="l" rtl="0">
              <a:defRPr/>
            </a:pPr>
            <a:r>
              <a:rPr lang="en-US" sz="2000" b="1" dirty="0" smtClean="0">
                <a:solidFill>
                  <a:srgbClr val="FFFF00"/>
                </a:solidFill>
              </a:rPr>
              <a:t> </a:t>
            </a:r>
            <a:endParaRPr lang="en-US" sz="2000" b="1" dirty="0">
              <a:solidFill>
                <a:srgbClr val="FFFF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006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en-US" b="1" u="sng" dirty="0"/>
              <a:t>Acts </a:t>
            </a:r>
            <a:r>
              <a:rPr lang="en-US" b="1" u="sng"/>
              <a:t>of </a:t>
            </a:r>
            <a:r>
              <a:rPr lang="en-US" b="1" u="sng" smtClean="0"/>
              <a:t>Commission</a:t>
            </a:r>
            <a:r>
              <a:rPr lang="en-US" b="1" dirty="0"/>
              <a:t> </a:t>
            </a:r>
            <a:endParaRPr lang="en-US" dirty="0"/>
          </a:p>
          <a:p>
            <a:r>
              <a:rPr lang="en-US" dirty="0"/>
              <a:t>These are the willful acts done to cause the death of infant.</a:t>
            </a:r>
          </a:p>
          <a:p>
            <a:r>
              <a:rPr lang="en-US" dirty="0"/>
              <a:t>It includes:</a:t>
            </a:r>
          </a:p>
          <a:p>
            <a:pPr lvl="0"/>
            <a:r>
              <a:rPr lang="en-US" dirty="0"/>
              <a:t>Suffocation</a:t>
            </a:r>
          </a:p>
          <a:p>
            <a:pPr lvl="0"/>
            <a:r>
              <a:rPr lang="en-US" dirty="0"/>
              <a:t>Strangulation</a:t>
            </a:r>
          </a:p>
          <a:p>
            <a:pPr lvl="0"/>
            <a:r>
              <a:rPr lang="en-US" dirty="0"/>
              <a:t>Drowning</a:t>
            </a:r>
          </a:p>
          <a:p>
            <a:pPr lvl="0"/>
            <a:r>
              <a:rPr lang="en-US" dirty="0"/>
              <a:t>Head injury</a:t>
            </a:r>
          </a:p>
          <a:p>
            <a:pPr lvl="0"/>
            <a:r>
              <a:rPr lang="en-US" dirty="0"/>
              <a:t>Fracture-dislocation of cervical spine</a:t>
            </a:r>
          </a:p>
          <a:p>
            <a:pPr lvl="0"/>
            <a:r>
              <a:rPr lang="en-US" dirty="0"/>
              <a:t>Concealed puncture marks (pithing)</a:t>
            </a:r>
          </a:p>
          <a:p>
            <a:pPr lvl="0"/>
            <a:r>
              <a:rPr lang="en-US" dirty="0"/>
              <a:t>Poisoning</a:t>
            </a:r>
            <a:r>
              <a:rPr lang="en-US" dirty="0" smtClean="0"/>
              <a:t>.</a:t>
            </a:r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800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en-US" b="1" u="sng" dirty="0"/>
              <a:t>Acts of Omission</a:t>
            </a:r>
            <a:endParaRPr lang="en-US" dirty="0"/>
          </a:p>
          <a:p>
            <a:r>
              <a:rPr lang="en-US" dirty="0" smtClean="0"/>
              <a:t>Acts </a:t>
            </a:r>
            <a:r>
              <a:rPr lang="en-US" dirty="0"/>
              <a:t>of omission refer to failure to take care of child or negligent towards the child during or after birth. It includes:</a:t>
            </a:r>
          </a:p>
          <a:p>
            <a:pPr lvl="0"/>
            <a:r>
              <a:rPr lang="en-US" dirty="0" smtClean="0"/>
              <a:t>Failure </a:t>
            </a:r>
            <a:r>
              <a:rPr lang="en-US" dirty="0"/>
              <a:t>to provide assistance during labor.</a:t>
            </a:r>
          </a:p>
          <a:p>
            <a:pPr lvl="0"/>
            <a:r>
              <a:rPr lang="en-US" dirty="0"/>
              <a:t>Failure to clear the air passage after birth.</a:t>
            </a:r>
          </a:p>
          <a:p>
            <a:pPr lvl="0"/>
            <a:r>
              <a:rPr lang="en-US" dirty="0"/>
              <a:t>Failure to cut and ligate the umbilical cord.</a:t>
            </a:r>
          </a:p>
          <a:p>
            <a:pPr lvl="0"/>
            <a:r>
              <a:rPr lang="en-US" dirty="0"/>
              <a:t>Failure to feed the child.</a:t>
            </a:r>
          </a:p>
          <a:p>
            <a:pPr lvl="0"/>
            <a:r>
              <a:rPr lang="en-US" dirty="0"/>
              <a:t>Failure to protect the child from heat or cold.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1AEF63-85DA-4A4A-8E0E-9770CD7C697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8296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153400" cy="868362"/>
          </a:xfrm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sz="3200" dirty="0" smtClean="0"/>
              <a:t>MEDICO </a:t>
            </a:r>
            <a:r>
              <a:rPr lang="en-US" sz="3200" dirty="0"/>
              <a:t>LEGAL QUESTIONS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4800" y="1219200"/>
            <a:ext cx="7315200" cy="501675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l" rtl="0"/>
            <a:r>
              <a:rPr lang="en-US" sz="3200" dirty="0"/>
              <a:t> </a:t>
            </a:r>
            <a:r>
              <a:rPr lang="en-US" sz="3200" dirty="0" smtClean="0"/>
              <a:t>The </a:t>
            </a:r>
            <a:r>
              <a:rPr lang="en-US" sz="3200" dirty="0"/>
              <a:t>following questions </a:t>
            </a:r>
            <a:endParaRPr lang="en-US" sz="3200" dirty="0" smtClean="0"/>
          </a:p>
          <a:p>
            <a:pPr algn="l" rtl="0"/>
            <a:r>
              <a:rPr lang="en-US" sz="3200" dirty="0" smtClean="0"/>
              <a:t>are </a:t>
            </a:r>
            <a:r>
              <a:rPr lang="en-US" sz="3200" dirty="0"/>
              <a:t>raised while doing autopsy in infant</a:t>
            </a:r>
            <a:r>
              <a:rPr lang="en-US" sz="3200" dirty="0" smtClean="0"/>
              <a:t>:</a:t>
            </a:r>
            <a:r>
              <a:rPr lang="en-US" sz="3200" dirty="0"/>
              <a:t> </a:t>
            </a:r>
          </a:p>
          <a:p>
            <a:pPr algn="l" rtl="0"/>
            <a:r>
              <a:rPr lang="en-US" sz="3200" dirty="0"/>
              <a:t>1. was the child stillborn or dead?</a:t>
            </a:r>
          </a:p>
          <a:p>
            <a:pPr algn="l" rtl="0"/>
            <a:r>
              <a:rPr lang="en-US" sz="3200" dirty="0"/>
              <a:t>2. Was the child born alive (i.e. live born?)</a:t>
            </a:r>
          </a:p>
          <a:p>
            <a:pPr algn="l" rtl="0"/>
            <a:r>
              <a:rPr lang="en-US" sz="3200" dirty="0"/>
              <a:t>3. If born alive, how long did the infant live the birth?</a:t>
            </a:r>
          </a:p>
          <a:p>
            <a:pPr algn="l" rtl="0"/>
            <a:r>
              <a:rPr lang="en-US" sz="3200" dirty="0"/>
              <a:t>4. What was the cause of death?</a:t>
            </a:r>
          </a:p>
          <a:p>
            <a:pPr algn="r" rtl="0"/>
            <a:r>
              <a:rPr lang="en-US" sz="3200" dirty="0"/>
              <a:t> 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313687-B6E7-4B8C-9BAF-E5D50D26671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53140" y="0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21837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21665" y="908720"/>
            <a:ext cx="5148064" cy="4752529"/>
          </a:xfrm>
        </p:spPr>
        <p:txBody>
          <a:bodyPr>
            <a:normAutofit fontScale="90000"/>
          </a:bodyPr>
          <a:lstStyle/>
          <a:p>
            <a:pPr rtl="0"/>
            <a:r>
              <a:rPr lang="en-US" sz="6600" dirty="0" smtClean="0"/>
              <a:t>How do we examine a post mortem new born? </a:t>
            </a:r>
            <a:endParaRPr lang="ar-SA" sz="6600" dirty="0"/>
          </a:p>
        </p:txBody>
      </p:sp>
      <p:sp>
        <p:nvSpPr>
          <p:cNvPr id="5" name="عنصر نائب للمحتوى 2"/>
          <p:cNvSpPr txBox="1">
            <a:spLocks/>
          </p:cNvSpPr>
          <p:nvPr/>
        </p:nvSpPr>
        <p:spPr>
          <a:xfrm>
            <a:off x="609600" y="17526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342900" indent="-3429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rtl="0"/>
            <a:endParaRPr lang="ar-SA" dirty="0"/>
          </a:p>
        </p:txBody>
      </p:sp>
      <p:pic>
        <p:nvPicPr>
          <p:cNvPr id="2050" name="Picture 2" descr="C:\Users\Reema\Desktop\SET-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3946851" y="1435964"/>
            <a:ext cx="6697009" cy="3770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5552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We should Examine the following: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smtClean="0"/>
              <a:t>Weight and measurement</a:t>
            </a:r>
          </a:p>
          <a:p>
            <a:pPr algn="l" rtl="0"/>
            <a:r>
              <a:rPr lang="en-US" dirty="0" smtClean="0"/>
              <a:t>External examination</a:t>
            </a:r>
          </a:p>
          <a:p>
            <a:pPr algn="l" rtl="0"/>
            <a:r>
              <a:rPr lang="en-US" dirty="0" smtClean="0"/>
              <a:t>Examination of head and neck</a:t>
            </a:r>
          </a:p>
          <a:p>
            <a:pPr algn="l" rtl="0"/>
            <a:r>
              <a:rPr lang="en-US" dirty="0" smtClean="0"/>
              <a:t>Vertebra and spinal cord</a:t>
            </a:r>
          </a:p>
          <a:p>
            <a:pPr algn="l" rtl="0"/>
            <a:r>
              <a:rPr lang="en-US" dirty="0" smtClean="0"/>
              <a:t>Mouth and pharynx</a:t>
            </a:r>
          </a:p>
          <a:p>
            <a:pPr algn="l" rtl="0"/>
            <a:r>
              <a:rPr lang="en-US" dirty="0" smtClean="0"/>
              <a:t>Thorax and abdomen</a:t>
            </a:r>
          </a:p>
          <a:p>
            <a:pPr algn="l" rtl="0"/>
            <a:r>
              <a:rPr lang="en-US" dirty="0" smtClean="0"/>
              <a:t>Abdominal organs</a:t>
            </a:r>
          </a:p>
          <a:p>
            <a:pPr algn="l" rtl="0"/>
            <a:r>
              <a:rPr lang="en-US" dirty="0" smtClean="0"/>
              <a:t>The skeleton</a:t>
            </a:r>
          </a:p>
          <a:p>
            <a:pPr algn="l" rtl="0"/>
            <a:r>
              <a:rPr lang="en-US" dirty="0" smtClean="0"/>
              <a:t>The placenta</a:t>
            </a:r>
          </a:p>
          <a:p>
            <a:pPr marL="0" indent="0" algn="l" rtl="0">
              <a:buNone/>
            </a:pPr>
            <a:endParaRPr lang="en-US" dirty="0" smtClean="0"/>
          </a:p>
          <a:p>
            <a:pPr algn="l" rtl="0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23910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Weight and </a:t>
            </a:r>
            <a:r>
              <a:rPr lang="en-US" dirty="0" smtClean="0"/>
              <a:t>measurement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Size must be measured  accurately and compared with known standers.  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Length: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ar-SA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34093" y="2708920"/>
            <a:ext cx="3438525" cy="3590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5093" y="3918173"/>
            <a:ext cx="3429000" cy="174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مربع نص 3"/>
          <p:cNvSpPr txBox="1"/>
          <p:nvPr/>
        </p:nvSpPr>
        <p:spPr>
          <a:xfrm>
            <a:off x="705701" y="5589240"/>
            <a:ext cx="3528392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u="sng" dirty="0" smtClean="0"/>
              <a:t>Crown-heel length by thread</a:t>
            </a:r>
            <a:endParaRPr lang="ar-SA" sz="2000" b="1" u="sng" dirty="0"/>
          </a:p>
        </p:txBody>
      </p:sp>
      <p:sp>
        <p:nvSpPr>
          <p:cNvPr id="5" name="مربع نص 4"/>
          <p:cNvSpPr txBox="1"/>
          <p:nvPr/>
        </p:nvSpPr>
        <p:spPr>
          <a:xfrm>
            <a:off x="5530237" y="5589240"/>
            <a:ext cx="23762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b="1" u="sng" dirty="0" smtClean="0"/>
              <a:t>A graduated board </a:t>
            </a:r>
            <a:endParaRPr lang="ar-SA" sz="2000" b="1" u="sng" dirty="0"/>
          </a:p>
        </p:txBody>
      </p:sp>
    </p:spTree>
    <p:extLst>
      <p:ext uri="{BB962C8B-B14F-4D97-AF65-F5344CB8AC3E}">
        <p14:creationId xmlns:p14="http://schemas.microsoft.com/office/powerpoint/2010/main" xmlns="" val="201194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en-US" dirty="0" smtClean="0"/>
              <a:t>External examination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The external surface of the body is examined for evidence of maceration, cyanosis, petechial hemorrhages, injury and skin lesions and the orifices are examined for patency </a:t>
            </a:r>
            <a:endParaRPr lang="ar-SA" dirty="0"/>
          </a:p>
        </p:txBody>
      </p:sp>
      <p:pic>
        <p:nvPicPr>
          <p:cNvPr id="4099" name="Picture 3" descr="C:\Users\Reema\Desktop\مجلد جديد\Abrasion of the neck of a baby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505200"/>
            <a:ext cx="4729211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03512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Examination of the skeleton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It’s better to have an X-ray photograph for each baby  coming  to necropsy.</a:t>
            </a:r>
            <a:endParaRPr lang="ar-SA" dirty="0"/>
          </a:p>
        </p:txBody>
      </p:sp>
      <p:pic>
        <p:nvPicPr>
          <p:cNvPr id="1026" name="Picture 2" descr="C:\Users\Reema\Desktop\Hala\تنزيل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410258"/>
            <a:ext cx="2330152" cy="3395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Reema\Desktop\Hala\JClinImagingSci_2014_4_1_48_139738_f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659996"/>
            <a:ext cx="3115816" cy="3144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8352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101ad8bdec32ca172674a65146329f078114f99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22624</TotalTime>
  <Words>1217</Words>
  <Application>Microsoft Office PowerPoint</Application>
  <PresentationFormat>عرض على الشاشة (3:4)‏</PresentationFormat>
  <Paragraphs>241</Paragraphs>
  <Slides>26</Slides>
  <Notes>5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26</vt:i4>
      </vt:variant>
    </vt:vector>
  </HeadingPairs>
  <TitlesOfParts>
    <vt:vector size="27" baseType="lpstr">
      <vt:lpstr>Opulent</vt:lpstr>
      <vt:lpstr>الشريحة 1</vt:lpstr>
      <vt:lpstr>Definitions</vt:lpstr>
      <vt:lpstr>الشريحة 3</vt:lpstr>
      <vt:lpstr>MEDICO LEGAL QUESTIONS</vt:lpstr>
      <vt:lpstr>How do we examine a post mortem new born? </vt:lpstr>
      <vt:lpstr>We should Examine the following:</vt:lpstr>
      <vt:lpstr>Weight and measurement</vt:lpstr>
      <vt:lpstr>External examination</vt:lpstr>
      <vt:lpstr>Examination of the skeleton </vt:lpstr>
      <vt:lpstr>Still-Born (Still Birth) Child</vt:lpstr>
      <vt:lpstr>Dead-born Child (Dead Birth)</vt:lpstr>
      <vt:lpstr>Maceration</vt:lpstr>
      <vt:lpstr>Maceration cont.</vt:lpstr>
      <vt:lpstr>Maceration cont</vt:lpstr>
      <vt:lpstr>Maceration, ultrasound</vt:lpstr>
      <vt:lpstr>Mummification</vt:lpstr>
      <vt:lpstr>Putrefaction</vt:lpstr>
      <vt:lpstr>Live-born Child (Live-birth)</vt:lpstr>
      <vt:lpstr>الشريحة 19</vt:lpstr>
      <vt:lpstr>Changes in umbilicus and umbilical Cord</vt:lpstr>
      <vt:lpstr>الشريحة 21</vt:lpstr>
      <vt:lpstr>الشريحة 22</vt:lpstr>
      <vt:lpstr>Sudden Infant Death - SIDS</vt:lpstr>
      <vt:lpstr>SIDS - What It Is</vt:lpstr>
      <vt:lpstr>SIDS - What It Is Not</vt:lpstr>
      <vt:lpstr>Typical SIDS Infant Scenario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aly</dc:creator>
  <cp:lastModifiedBy>dell</cp:lastModifiedBy>
  <cp:revision>557</cp:revision>
  <cp:lastPrinted>2015-10-28T08:09:24Z</cp:lastPrinted>
  <dcterms:created xsi:type="dcterms:W3CDTF">2012-03-05T11:19:38Z</dcterms:created>
  <dcterms:modified xsi:type="dcterms:W3CDTF">2020-10-27T20:42:14Z</dcterms:modified>
</cp:coreProperties>
</file>