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tiff" ContentType="image/tiff"/>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29"/>
  </p:notesMasterIdLst>
  <p:handoutMasterIdLst>
    <p:handoutMasterId r:id="rId30"/>
  </p:handoutMasterIdLst>
  <p:sldIdLst>
    <p:sldId id="325" r:id="rId4"/>
    <p:sldId id="367" r:id="rId5"/>
    <p:sldId id="383" r:id="rId6"/>
    <p:sldId id="453" r:id="rId7"/>
    <p:sldId id="444" r:id="rId8"/>
    <p:sldId id="457" r:id="rId9"/>
    <p:sldId id="458" r:id="rId10"/>
    <p:sldId id="445" r:id="rId11"/>
    <p:sldId id="454" r:id="rId12"/>
    <p:sldId id="386" r:id="rId13"/>
    <p:sldId id="261" r:id="rId14"/>
    <p:sldId id="455" r:id="rId15"/>
    <p:sldId id="446" r:id="rId16"/>
    <p:sldId id="465" r:id="rId17"/>
    <p:sldId id="434" r:id="rId18"/>
    <p:sldId id="447" r:id="rId19"/>
    <p:sldId id="459" r:id="rId20"/>
    <p:sldId id="448" r:id="rId21"/>
    <p:sldId id="460" r:id="rId22"/>
    <p:sldId id="463" r:id="rId23"/>
    <p:sldId id="461" r:id="rId24"/>
    <p:sldId id="449" r:id="rId25"/>
    <p:sldId id="451" r:id="rId26"/>
    <p:sldId id="450" r:id="rId27"/>
    <p:sldId id="452" r:id="rId28"/>
  </p:sldIdLst>
  <p:sldSz cx="9144000" cy="6858000" type="screen4x3"/>
  <p:notesSz cx="7053263" cy="9309100"/>
  <p:custDataLst>
    <p:tags r:id="rId31"/>
  </p:custDataLst>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CCCC"/>
    <a:srgbClr val="FF0000"/>
    <a:srgbClr val="FFFFFF"/>
    <a:srgbClr val="FF9966"/>
    <a:srgbClr val="CCFFCC"/>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71" autoAdjust="0"/>
  </p:normalViewPr>
  <p:slideViewPr>
    <p:cSldViewPr>
      <p:cViewPr>
        <p:scale>
          <a:sx n="80" d="100"/>
          <a:sy n="80" d="100"/>
        </p:scale>
        <p:origin x="-864" y="60"/>
      </p:cViewPr>
      <p:guideLst>
        <p:guide orient="horz" pos="912"/>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7A48B-FC2E-41FA-A927-7AAF48C3AA7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E9A4B5D-A172-4AE3-9B32-3F28382F7CA5}">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lnSpc>
              <a:spcPct val="150000"/>
            </a:lnSpc>
          </a:pPr>
          <a:r>
            <a:rPr lang="en-US" sz="2400" b="1" dirty="0" smtClean="0">
              <a:solidFill>
                <a:schemeClr val="tx1"/>
              </a:solidFill>
            </a:rPr>
            <a:t>Against her </a:t>
          </a:r>
          <a:r>
            <a:rPr lang="en-US" sz="2400" b="1" dirty="0" smtClean="0">
              <a:solidFill>
                <a:schemeClr val="tx1"/>
              </a:solidFill>
            </a:rPr>
            <a:t>will :without </a:t>
          </a:r>
          <a:r>
            <a:rPr lang="en-US" sz="2400" b="1" dirty="0" smtClean="0">
              <a:solidFill>
                <a:schemeClr val="tx1"/>
              </a:solidFill>
            </a:rPr>
            <a:t>her </a:t>
          </a:r>
          <a:r>
            <a:rPr lang="en-US" sz="2400" b="1" dirty="0" smtClean="0">
              <a:solidFill>
                <a:schemeClr val="tx1"/>
              </a:solidFill>
            </a:rPr>
            <a:t>consent.</a:t>
          </a:r>
          <a:endParaRPr lang="en-US" sz="2400" b="1" dirty="0">
            <a:solidFill>
              <a:schemeClr val="tx1"/>
            </a:solidFill>
          </a:endParaRPr>
        </a:p>
      </dgm:t>
    </dgm:pt>
    <dgm:pt modelId="{962BB041-EF34-496A-9AF6-D7986329F5EF}" type="parTrans" cxnId="{B46FD009-B541-471C-9DD7-F1499E3CA16D}">
      <dgm:prSet/>
      <dgm:spPr/>
      <dgm:t>
        <a:bodyPr/>
        <a:lstStyle/>
        <a:p>
          <a:pPr>
            <a:lnSpc>
              <a:spcPct val="150000"/>
            </a:lnSpc>
          </a:pPr>
          <a:endParaRPr lang="en-US" sz="2400" b="1"/>
        </a:p>
      </dgm:t>
    </dgm:pt>
    <dgm:pt modelId="{0373E556-BBB2-457A-82C0-205C4A04258C}" type="sibTrans" cxnId="{B46FD009-B541-471C-9DD7-F1499E3CA16D}">
      <dgm:prSet/>
      <dgm:spPr/>
      <dgm:t>
        <a:bodyPr/>
        <a:lstStyle/>
        <a:p>
          <a:pPr>
            <a:lnSpc>
              <a:spcPct val="150000"/>
            </a:lnSpc>
          </a:pPr>
          <a:endParaRPr lang="en-US" sz="2400" b="1"/>
        </a:p>
      </dgm:t>
    </dgm:pt>
    <dgm:pt modelId="{8DADFC6A-1470-4688-AF4B-CA3122B1BAF5}">
      <dgm:prSet custT="1"/>
      <dgm:spPr/>
      <dgm:t>
        <a:bodyPr/>
        <a:lstStyle/>
        <a:p>
          <a:pPr rtl="0">
            <a:lnSpc>
              <a:spcPct val="150000"/>
            </a:lnSpc>
          </a:pPr>
          <a:r>
            <a:rPr lang="en-US" sz="2400" b="1" dirty="0" smtClean="0">
              <a:solidFill>
                <a:schemeClr val="tx1"/>
              </a:solidFill>
            </a:rPr>
            <a:t>With her consent</a:t>
          </a:r>
          <a:r>
            <a:rPr lang="en-US" sz="2400" dirty="0" smtClean="0">
              <a:solidFill>
                <a:schemeClr val="tx1"/>
              </a:solidFill>
            </a:rPr>
            <a:t>,</a:t>
          </a:r>
          <a:r>
            <a:rPr lang="en-US" sz="2400" b="1" dirty="0" smtClean="0">
              <a:solidFill>
                <a:schemeClr val="tx1"/>
              </a:solidFill>
            </a:rPr>
            <a:t> </a:t>
          </a:r>
          <a:r>
            <a:rPr lang="en-US" sz="2400" b="1" dirty="0" smtClean="0">
              <a:solidFill>
                <a:schemeClr val="tx1"/>
              </a:solidFill>
            </a:rPr>
            <a:t>when</a:t>
          </a:r>
          <a:r>
            <a:rPr lang="en-US" sz="2400" b="1" dirty="0" smtClean="0"/>
            <a:t>.</a:t>
          </a:r>
          <a:endParaRPr lang="en-US" sz="2400" b="1" dirty="0">
            <a:solidFill>
              <a:schemeClr val="tx1"/>
            </a:solidFill>
          </a:endParaRPr>
        </a:p>
      </dgm:t>
    </dgm:pt>
    <dgm:pt modelId="{E591ED2E-46CC-400F-A6A2-0319B93C9E55}" type="parTrans" cxnId="{4F1C61BE-92F7-46D0-9732-172D5F5A70DE}">
      <dgm:prSet/>
      <dgm:spPr/>
      <dgm:t>
        <a:bodyPr/>
        <a:lstStyle/>
        <a:p>
          <a:pPr>
            <a:lnSpc>
              <a:spcPct val="150000"/>
            </a:lnSpc>
          </a:pPr>
          <a:endParaRPr lang="en-US" sz="2400" b="1"/>
        </a:p>
      </dgm:t>
    </dgm:pt>
    <dgm:pt modelId="{9561EE2E-DBEB-41F4-BACC-46EEC3EBBF86}" type="sibTrans" cxnId="{4F1C61BE-92F7-46D0-9732-172D5F5A70DE}">
      <dgm:prSet/>
      <dgm:spPr/>
      <dgm:t>
        <a:bodyPr/>
        <a:lstStyle/>
        <a:p>
          <a:pPr>
            <a:lnSpc>
              <a:spcPct val="150000"/>
            </a:lnSpc>
          </a:pPr>
          <a:endParaRPr lang="en-US" sz="2400" b="1"/>
        </a:p>
      </dgm:t>
    </dgm:pt>
    <dgm:pt modelId="{813339B1-4554-4C76-801F-FEBAFAACDF8A}">
      <dgm:prSet custT="1"/>
      <dgm:spPr/>
      <dgm:t>
        <a:bodyPr/>
        <a:lstStyle/>
        <a:p>
          <a:r>
            <a:rPr lang="en-US" sz="2400" dirty="0" smtClean="0"/>
            <a:t>Her consent has been obtained by putting her or any other person in whom she is interested in fear of death or </a:t>
          </a:r>
          <a:r>
            <a:rPr lang="en-US" sz="2400" dirty="0" smtClean="0"/>
            <a:t>hurt.</a:t>
          </a:r>
          <a:endParaRPr lang="en-US" sz="2400" dirty="0"/>
        </a:p>
      </dgm:t>
    </dgm:pt>
    <dgm:pt modelId="{70118EA1-E61F-47DD-BEE0-75EA08E2720C}" type="parTrans" cxnId="{9486890F-00A1-4159-97B0-4B48F0C0493C}">
      <dgm:prSet/>
      <dgm:spPr/>
      <dgm:t>
        <a:bodyPr/>
        <a:lstStyle/>
        <a:p>
          <a:endParaRPr lang="en-US"/>
        </a:p>
      </dgm:t>
    </dgm:pt>
    <dgm:pt modelId="{FE982FBC-9238-4B4F-B9FE-915C2C7AF5CF}" type="sibTrans" cxnId="{9486890F-00A1-4159-97B0-4B48F0C0493C}">
      <dgm:prSet/>
      <dgm:spPr/>
      <dgm:t>
        <a:bodyPr/>
        <a:lstStyle/>
        <a:p>
          <a:endParaRPr lang="en-US"/>
        </a:p>
      </dgm:t>
    </dgm:pt>
    <dgm:pt modelId="{81899830-0B63-4D73-A719-BD8101EFF73A}">
      <dgm:prSet custT="1"/>
      <dgm:spPr/>
      <dgm:t>
        <a:bodyPr/>
        <a:lstStyle/>
        <a:p>
          <a:r>
            <a:rPr lang="en-US" sz="2400" dirty="0" smtClean="0">
              <a:solidFill>
                <a:schemeClr val="tx1"/>
              </a:solidFill>
            </a:rPr>
            <a:t>With her consent, when the man knows that he is not her husband and that her consent is given because she believes that he herself to be lawfully married</a:t>
          </a:r>
          <a:r>
            <a:rPr lang="en-US" sz="2400" dirty="0" smtClean="0"/>
            <a:t>.</a:t>
          </a:r>
          <a:endParaRPr lang="en-US" sz="2400" dirty="0"/>
        </a:p>
      </dgm:t>
    </dgm:pt>
    <dgm:pt modelId="{0D54DF96-3BCC-4188-8E5D-4C437439B679}" type="parTrans" cxnId="{A5D3DA81-6E1D-492D-AFA6-E90ACD5EE7EE}">
      <dgm:prSet/>
      <dgm:spPr/>
      <dgm:t>
        <a:bodyPr/>
        <a:lstStyle/>
        <a:p>
          <a:endParaRPr lang="en-US"/>
        </a:p>
      </dgm:t>
    </dgm:pt>
    <dgm:pt modelId="{FFAF14FD-13DA-4233-8E19-5AFF6D610F81}" type="sibTrans" cxnId="{A5D3DA81-6E1D-492D-AFA6-E90ACD5EE7EE}">
      <dgm:prSet/>
      <dgm:spPr/>
      <dgm:t>
        <a:bodyPr/>
        <a:lstStyle/>
        <a:p>
          <a:endParaRPr lang="en-US"/>
        </a:p>
      </dgm:t>
    </dgm:pt>
    <dgm:pt modelId="{992961D7-C871-48B0-9D60-AE3D7F25A1EF}">
      <dgm:prSet custT="1"/>
      <dgm:spPr/>
      <dgm:t>
        <a:bodyPr/>
        <a:lstStyle/>
        <a:p>
          <a:r>
            <a:rPr lang="en-US" sz="2400" dirty="0" smtClean="0"/>
            <a:t>With her consent, when at time of giving such consent, by reason of unsoundness of mind or intoxication </a:t>
          </a:r>
          <a:r>
            <a:rPr lang="en-US" sz="1800" dirty="0" smtClean="0"/>
            <a:t>.</a:t>
          </a:r>
          <a:endParaRPr lang="en-US" sz="1800" dirty="0"/>
        </a:p>
      </dgm:t>
    </dgm:pt>
    <dgm:pt modelId="{241DFB7A-8F2A-4D75-9821-4D9809BB9235}" type="parTrans" cxnId="{EDB164E1-9334-455E-B327-4DDEB724FDAB}">
      <dgm:prSet/>
      <dgm:spPr/>
      <dgm:t>
        <a:bodyPr/>
        <a:lstStyle/>
        <a:p>
          <a:endParaRPr lang="en-US"/>
        </a:p>
      </dgm:t>
    </dgm:pt>
    <dgm:pt modelId="{3411AA4C-4A5B-4741-A713-65C2CC0B8D1D}" type="sibTrans" cxnId="{EDB164E1-9334-455E-B327-4DDEB724FDAB}">
      <dgm:prSet/>
      <dgm:spPr/>
      <dgm:t>
        <a:bodyPr/>
        <a:lstStyle/>
        <a:p>
          <a:endParaRPr lang="en-US"/>
        </a:p>
      </dgm:t>
    </dgm:pt>
    <dgm:pt modelId="{1FAEF946-D6F8-4A68-A10A-F70BDFC02420}" type="pres">
      <dgm:prSet presAssocID="{EF77A48B-FC2E-41FA-A927-7AAF48C3AA7B}" presName="linear" presStyleCnt="0">
        <dgm:presLayoutVars>
          <dgm:animLvl val="lvl"/>
          <dgm:resizeHandles val="exact"/>
        </dgm:presLayoutVars>
      </dgm:prSet>
      <dgm:spPr/>
      <dgm:t>
        <a:bodyPr/>
        <a:lstStyle/>
        <a:p>
          <a:endParaRPr lang="en-US"/>
        </a:p>
      </dgm:t>
    </dgm:pt>
    <dgm:pt modelId="{385DB208-A158-4570-ABD1-C0DA6662E4BC}" type="pres">
      <dgm:prSet presAssocID="{6E9A4B5D-A172-4AE3-9B32-3F28382F7CA5}" presName="parentText" presStyleLbl="node1" presStyleIdx="0" presStyleCnt="3" custScaleY="65800" custLinFactY="-20076" custLinFactNeighborY="-100000">
        <dgm:presLayoutVars>
          <dgm:chMax val="0"/>
          <dgm:bulletEnabled val="1"/>
        </dgm:presLayoutVars>
      </dgm:prSet>
      <dgm:spPr/>
      <dgm:t>
        <a:bodyPr/>
        <a:lstStyle/>
        <a:p>
          <a:endParaRPr lang="en-US"/>
        </a:p>
      </dgm:t>
    </dgm:pt>
    <dgm:pt modelId="{3861B616-CA0C-4FA7-8915-968F21BE056A}" type="pres">
      <dgm:prSet presAssocID="{0373E556-BBB2-457A-82C0-205C4A04258C}" presName="spacer" presStyleCnt="0"/>
      <dgm:spPr/>
    </dgm:pt>
    <dgm:pt modelId="{E912B813-F022-4440-A41A-6A0D31AA92D1}" type="pres">
      <dgm:prSet presAssocID="{8DADFC6A-1470-4688-AF4B-CA3122B1BAF5}" presName="parentText" presStyleLbl="node1" presStyleIdx="1" presStyleCnt="3" custScaleY="59796" custLinFactNeighborY="-11116">
        <dgm:presLayoutVars>
          <dgm:chMax val="0"/>
          <dgm:bulletEnabled val="1"/>
        </dgm:presLayoutVars>
      </dgm:prSet>
      <dgm:spPr/>
      <dgm:t>
        <a:bodyPr/>
        <a:lstStyle/>
        <a:p>
          <a:endParaRPr lang="en-US"/>
        </a:p>
      </dgm:t>
    </dgm:pt>
    <dgm:pt modelId="{EE2DB2BE-59E7-4025-97A0-35597E0EB3D3}" type="pres">
      <dgm:prSet presAssocID="{8DADFC6A-1470-4688-AF4B-CA3122B1BAF5}" presName="childText" presStyleLbl="revTx" presStyleIdx="0" presStyleCnt="2">
        <dgm:presLayoutVars>
          <dgm:bulletEnabled val="1"/>
        </dgm:presLayoutVars>
      </dgm:prSet>
      <dgm:spPr/>
      <dgm:t>
        <a:bodyPr/>
        <a:lstStyle/>
        <a:p>
          <a:endParaRPr lang="en-US"/>
        </a:p>
      </dgm:t>
    </dgm:pt>
    <dgm:pt modelId="{03E93AD5-55AD-4F42-BE5E-9569FD4709DB}" type="pres">
      <dgm:prSet presAssocID="{81899830-0B63-4D73-A719-BD8101EFF73A}" presName="parentText" presStyleLbl="node1" presStyleIdx="2" presStyleCnt="3">
        <dgm:presLayoutVars>
          <dgm:chMax val="0"/>
          <dgm:bulletEnabled val="1"/>
        </dgm:presLayoutVars>
      </dgm:prSet>
      <dgm:spPr/>
      <dgm:t>
        <a:bodyPr/>
        <a:lstStyle/>
        <a:p>
          <a:endParaRPr lang="en-US"/>
        </a:p>
      </dgm:t>
    </dgm:pt>
    <dgm:pt modelId="{3A47B385-487A-490B-BDCE-D5B793A8748E}" type="pres">
      <dgm:prSet presAssocID="{81899830-0B63-4D73-A719-BD8101EFF73A}" presName="childText" presStyleLbl="revTx" presStyleIdx="1" presStyleCnt="2">
        <dgm:presLayoutVars>
          <dgm:bulletEnabled val="1"/>
        </dgm:presLayoutVars>
      </dgm:prSet>
      <dgm:spPr/>
      <dgm:t>
        <a:bodyPr/>
        <a:lstStyle/>
        <a:p>
          <a:endParaRPr lang="en-US"/>
        </a:p>
      </dgm:t>
    </dgm:pt>
  </dgm:ptLst>
  <dgm:cxnLst>
    <dgm:cxn modelId="{BD7F43C8-3EDD-4C1C-80C9-532CBA8EE24E}" type="presOf" srcId="{81899830-0B63-4D73-A719-BD8101EFF73A}" destId="{03E93AD5-55AD-4F42-BE5E-9569FD4709DB}" srcOrd="0" destOrd="0" presId="urn:microsoft.com/office/officeart/2005/8/layout/vList2"/>
    <dgm:cxn modelId="{A77C159B-AF51-494C-90E3-F4D1B8AF70A4}" type="presOf" srcId="{813339B1-4554-4C76-801F-FEBAFAACDF8A}" destId="{EE2DB2BE-59E7-4025-97A0-35597E0EB3D3}" srcOrd="0" destOrd="0" presId="urn:microsoft.com/office/officeart/2005/8/layout/vList2"/>
    <dgm:cxn modelId="{FA13B762-68AB-4DE6-A206-CA9FE74BF5A3}" type="presOf" srcId="{6E9A4B5D-A172-4AE3-9B32-3F28382F7CA5}" destId="{385DB208-A158-4570-ABD1-C0DA6662E4BC}" srcOrd="0" destOrd="0" presId="urn:microsoft.com/office/officeart/2005/8/layout/vList2"/>
    <dgm:cxn modelId="{B46FD009-B541-471C-9DD7-F1499E3CA16D}" srcId="{EF77A48B-FC2E-41FA-A927-7AAF48C3AA7B}" destId="{6E9A4B5D-A172-4AE3-9B32-3F28382F7CA5}" srcOrd="0" destOrd="0" parTransId="{962BB041-EF34-496A-9AF6-D7986329F5EF}" sibTransId="{0373E556-BBB2-457A-82C0-205C4A04258C}"/>
    <dgm:cxn modelId="{EDB164E1-9334-455E-B327-4DDEB724FDAB}" srcId="{81899830-0B63-4D73-A719-BD8101EFF73A}" destId="{992961D7-C871-48B0-9D60-AE3D7F25A1EF}" srcOrd="0" destOrd="0" parTransId="{241DFB7A-8F2A-4D75-9821-4D9809BB9235}" sibTransId="{3411AA4C-4A5B-4741-A713-65C2CC0B8D1D}"/>
    <dgm:cxn modelId="{A5D3DA81-6E1D-492D-AFA6-E90ACD5EE7EE}" srcId="{EF77A48B-FC2E-41FA-A927-7AAF48C3AA7B}" destId="{81899830-0B63-4D73-A719-BD8101EFF73A}" srcOrd="2" destOrd="0" parTransId="{0D54DF96-3BCC-4188-8E5D-4C437439B679}" sibTransId="{FFAF14FD-13DA-4233-8E19-5AFF6D610F81}"/>
    <dgm:cxn modelId="{65FB692E-C854-48CC-A239-0E0A9246FA7E}" type="presOf" srcId="{EF77A48B-FC2E-41FA-A927-7AAF48C3AA7B}" destId="{1FAEF946-D6F8-4A68-A10A-F70BDFC02420}" srcOrd="0" destOrd="0" presId="urn:microsoft.com/office/officeart/2005/8/layout/vList2"/>
    <dgm:cxn modelId="{4F1C61BE-92F7-46D0-9732-172D5F5A70DE}" srcId="{EF77A48B-FC2E-41FA-A927-7AAF48C3AA7B}" destId="{8DADFC6A-1470-4688-AF4B-CA3122B1BAF5}" srcOrd="1" destOrd="0" parTransId="{E591ED2E-46CC-400F-A6A2-0319B93C9E55}" sibTransId="{9561EE2E-DBEB-41F4-BACC-46EEC3EBBF86}"/>
    <dgm:cxn modelId="{B692B0E4-8131-41C6-B0CF-81FEC17C2E93}" type="presOf" srcId="{8DADFC6A-1470-4688-AF4B-CA3122B1BAF5}" destId="{E912B813-F022-4440-A41A-6A0D31AA92D1}" srcOrd="0" destOrd="0" presId="urn:microsoft.com/office/officeart/2005/8/layout/vList2"/>
    <dgm:cxn modelId="{9486890F-00A1-4159-97B0-4B48F0C0493C}" srcId="{8DADFC6A-1470-4688-AF4B-CA3122B1BAF5}" destId="{813339B1-4554-4C76-801F-FEBAFAACDF8A}" srcOrd="0" destOrd="0" parTransId="{70118EA1-E61F-47DD-BEE0-75EA08E2720C}" sibTransId="{FE982FBC-9238-4B4F-B9FE-915C2C7AF5CF}"/>
    <dgm:cxn modelId="{B8DE497F-CC0B-4DFA-973F-6A910CA7ECE4}" type="presOf" srcId="{992961D7-C871-48B0-9D60-AE3D7F25A1EF}" destId="{3A47B385-487A-490B-BDCE-D5B793A8748E}" srcOrd="0" destOrd="0" presId="urn:microsoft.com/office/officeart/2005/8/layout/vList2"/>
    <dgm:cxn modelId="{980803B5-6AD2-4504-AD5A-6D7A26274E4A}" type="presParOf" srcId="{1FAEF946-D6F8-4A68-A10A-F70BDFC02420}" destId="{385DB208-A158-4570-ABD1-C0DA6662E4BC}" srcOrd="0" destOrd="0" presId="urn:microsoft.com/office/officeart/2005/8/layout/vList2"/>
    <dgm:cxn modelId="{76871D27-D381-40A5-BC1C-6B7A3A544DD0}" type="presParOf" srcId="{1FAEF946-D6F8-4A68-A10A-F70BDFC02420}" destId="{3861B616-CA0C-4FA7-8915-968F21BE056A}" srcOrd="1" destOrd="0" presId="urn:microsoft.com/office/officeart/2005/8/layout/vList2"/>
    <dgm:cxn modelId="{752E032C-3FA5-402A-A644-07D6990C9944}" type="presParOf" srcId="{1FAEF946-D6F8-4A68-A10A-F70BDFC02420}" destId="{E912B813-F022-4440-A41A-6A0D31AA92D1}" srcOrd="2" destOrd="0" presId="urn:microsoft.com/office/officeart/2005/8/layout/vList2"/>
    <dgm:cxn modelId="{4039901F-D4D2-4D66-BBE7-BDA1E4940117}" type="presParOf" srcId="{1FAEF946-D6F8-4A68-A10A-F70BDFC02420}" destId="{EE2DB2BE-59E7-4025-97A0-35597E0EB3D3}" srcOrd="3" destOrd="0" presId="urn:microsoft.com/office/officeart/2005/8/layout/vList2"/>
    <dgm:cxn modelId="{3C908EC1-045B-41FA-8006-735E0668B197}" type="presParOf" srcId="{1FAEF946-D6F8-4A68-A10A-F70BDFC02420}" destId="{03E93AD5-55AD-4F42-BE5E-9569FD4709DB}" srcOrd="4" destOrd="0" presId="urn:microsoft.com/office/officeart/2005/8/layout/vList2"/>
    <dgm:cxn modelId="{E6D9DA28-E401-4F72-977B-9A5C20007317}" type="presParOf" srcId="{1FAEF946-D6F8-4A68-A10A-F70BDFC02420}" destId="{3A47B385-487A-490B-BDCE-D5B793A8748E}" srcOrd="5"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3CCBC-DE6A-4095-AAA9-0EB08BE8C61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9D011D13-0631-442C-AAC1-47060FDBEC73}">
      <dgm:prSet phldrT="[Text]"/>
      <dgm:spPr/>
      <dgm:t>
        <a:bodyPr/>
        <a:lstStyle/>
        <a:p>
          <a:r>
            <a:rPr lang="en-US" b="1" dirty="0" smtClean="0">
              <a:solidFill>
                <a:schemeClr val="tx1"/>
              </a:solidFill>
            </a:rPr>
            <a:t>VICTIM</a:t>
          </a:r>
          <a:endParaRPr lang="en-US" dirty="0"/>
        </a:p>
      </dgm:t>
    </dgm:pt>
    <dgm:pt modelId="{71103249-5254-420A-85EA-48D0122A96B8}" type="parTrans" cxnId="{127B2CFE-ED35-42B7-A2A2-BE94F62F4D29}">
      <dgm:prSet/>
      <dgm:spPr/>
      <dgm:t>
        <a:bodyPr/>
        <a:lstStyle/>
        <a:p>
          <a:endParaRPr lang="en-US"/>
        </a:p>
      </dgm:t>
    </dgm:pt>
    <dgm:pt modelId="{58A2FE47-81FB-49E3-8856-C0501A014E4F}" type="sibTrans" cxnId="{127B2CFE-ED35-42B7-A2A2-BE94F62F4D29}">
      <dgm:prSet/>
      <dgm:spPr/>
      <dgm:t>
        <a:bodyPr/>
        <a:lstStyle/>
        <a:p>
          <a:endParaRPr lang="en-US"/>
        </a:p>
      </dgm:t>
    </dgm:pt>
    <dgm:pt modelId="{1AF797FB-8F2D-4738-9A54-B268A9166AD2}">
      <dgm:prSet phldrT="[Text]"/>
      <dgm:spPr/>
      <dgm:t>
        <a:bodyPr/>
        <a:lstStyle/>
        <a:p>
          <a:r>
            <a:rPr lang="en-US" b="1" dirty="0" smtClean="0">
              <a:solidFill>
                <a:schemeClr val="tx1"/>
              </a:solidFill>
            </a:rPr>
            <a:t>CONDITION</a:t>
          </a:r>
          <a:endParaRPr lang="en-US" dirty="0"/>
        </a:p>
      </dgm:t>
    </dgm:pt>
    <dgm:pt modelId="{E517384E-028B-4815-8FD3-95552554F452}" type="parTrans" cxnId="{35FCA9B7-9DA7-4F2D-8800-42165ED9D52A}">
      <dgm:prSet/>
      <dgm:spPr/>
      <dgm:t>
        <a:bodyPr/>
        <a:lstStyle/>
        <a:p>
          <a:endParaRPr lang="en-US"/>
        </a:p>
      </dgm:t>
    </dgm:pt>
    <dgm:pt modelId="{124A689A-90DE-41F1-A76A-D98F3C050142}" type="sibTrans" cxnId="{35FCA9B7-9DA7-4F2D-8800-42165ED9D52A}">
      <dgm:prSet/>
      <dgm:spPr/>
      <dgm:t>
        <a:bodyPr/>
        <a:lstStyle/>
        <a:p>
          <a:endParaRPr lang="en-US"/>
        </a:p>
      </dgm:t>
    </dgm:pt>
    <dgm:pt modelId="{E6AB59C4-F891-4548-B291-9BED35846BC7}">
      <dgm:prSet phldrT="[Text]"/>
      <dgm:spPr/>
      <dgm:t>
        <a:bodyPr/>
        <a:lstStyle/>
        <a:p>
          <a:r>
            <a:rPr lang="en-US" b="1" dirty="0" smtClean="0">
              <a:solidFill>
                <a:schemeClr val="tx1"/>
              </a:solidFill>
            </a:rPr>
            <a:t>ASSILANT</a:t>
          </a:r>
          <a:endParaRPr lang="en-US" dirty="0"/>
        </a:p>
      </dgm:t>
    </dgm:pt>
    <dgm:pt modelId="{36C2D139-D224-41C1-A72C-E037D1CCA0F0}" type="parTrans" cxnId="{1A60E20D-7C67-4FD2-8E4C-591829166B5B}">
      <dgm:prSet/>
      <dgm:spPr/>
      <dgm:t>
        <a:bodyPr/>
        <a:lstStyle/>
        <a:p>
          <a:endParaRPr lang="en-US"/>
        </a:p>
      </dgm:t>
    </dgm:pt>
    <dgm:pt modelId="{0F58338F-FC27-4739-9D57-9B88825A13BE}" type="sibTrans" cxnId="{1A60E20D-7C67-4FD2-8E4C-591829166B5B}">
      <dgm:prSet/>
      <dgm:spPr/>
      <dgm:t>
        <a:bodyPr/>
        <a:lstStyle/>
        <a:p>
          <a:endParaRPr lang="en-US"/>
        </a:p>
      </dgm:t>
    </dgm:pt>
    <dgm:pt modelId="{5C6CF72B-D633-469B-854A-E79ED0B1DD21}" type="pres">
      <dgm:prSet presAssocID="{79D3CCBC-DE6A-4095-AAA9-0EB08BE8C61F}" presName="linear" presStyleCnt="0">
        <dgm:presLayoutVars>
          <dgm:dir/>
          <dgm:resizeHandles val="exact"/>
        </dgm:presLayoutVars>
      </dgm:prSet>
      <dgm:spPr/>
      <dgm:t>
        <a:bodyPr/>
        <a:lstStyle/>
        <a:p>
          <a:endParaRPr lang="en-US"/>
        </a:p>
      </dgm:t>
    </dgm:pt>
    <dgm:pt modelId="{5AA005DD-51F8-46C1-B11A-E9449110D825}" type="pres">
      <dgm:prSet presAssocID="{9D011D13-0631-442C-AAC1-47060FDBEC73}" presName="comp" presStyleCnt="0"/>
      <dgm:spPr/>
    </dgm:pt>
    <dgm:pt modelId="{91817A27-1DF7-416B-8E6B-C62C4966CEF5}" type="pres">
      <dgm:prSet presAssocID="{9D011D13-0631-442C-AAC1-47060FDBEC73}" presName="box" presStyleLbl="node1" presStyleIdx="0" presStyleCnt="3"/>
      <dgm:spPr/>
      <dgm:t>
        <a:bodyPr/>
        <a:lstStyle/>
        <a:p>
          <a:endParaRPr lang="en-US"/>
        </a:p>
      </dgm:t>
    </dgm:pt>
    <dgm:pt modelId="{BD4F420E-CA01-46D1-B080-5456BF8AB51D}" type="pres">
      <dgm:prSet presAssocID="{9D011D13-0631-442C-AAC1-47060FDBEC73}" presName="img" presStyleLbl="fgImgPlace1" presStyleIdx="0" presStyleCnt="3"/>
      <dgm:spPr/>
      <dgm:t>
        <a:bodyPr/>
        <a:lstStyle/>
        <a:p>
          <a:endParaRPr lang="en-US"/>
        </a:p>
      </dgm:t>
    </dgm:pt>
    <dgm:pt modelId="{8828B537-6C19-47DE-9920-983F73EE9A0F}" type="pres">
      <dgm:prSet presAssocID="{9D011D13-0631-442C-AAC1-47060FDBEC73}" presName="text" presStyleLbl="node1" presStyleIdx="0" presStyleCnt="3">
        <dgm:presLayoutVars>
          <dgm:bulletEnabled val="1"/>
        </dgm:presLayoutVars>
      </dgm:prSet>
      <dgm:spPr/>
      <dgm:t>
        <a:bodyPr/>
        <a:lstStyle/>
        <a:p>
          <a:endParaRPr lang="en-US"/>
        </a:p>
      </dgm:t>
    </dgm:pt>
    <dgm:pt modelId="{3FEED0C1-0112-4327-8B39-1764DFBA103B}" type="pres">
      <dgm:prSet presAssocID="{58A2FE47-81FB-49E3-8856-C0501A014E4F}" presName="spacer" presStyleCnt="0"/>
      <dgm:spPr/>
    </dgm:pt>
    <dgm:pt modelId="{8565EB77-0165-4031-AF6E-9C7BFDCE2008}" type="pres">
      <dgm:prSet presAssocID="{1AF797FB-8F2D-4738-9A54-B268A9166AD2}" presName="comp" presStyleCnt="0"/>
      <dgm:spPr/>
    </dgm:pt>
    <dgm:pt modelId="{85B1FC7D-AFD5-4777-8970-C1C3DE5693E6}" type="pres">
      <dgm:prSet presAssocID="{1AF797FB-8F2D-4738-9A54-B268A9166AD2}" presName="box" presStyleLbl="node1" presStyleIdx="1" presStyleCnt="3"/>
      <dgm:spPr/>
      <dgm:t>
        <a:bodyPr/>
        <a:lstStyle/>
        <a:p>
          <a:endParaRPr lang="en-US"/>
        </a:p>
      </dgm:t>
    </dgm:pt>
    <dgm:pt modelId="{4FFF8E87-77B8-4DD9-8C53-B3429245EB2B}" type="pres">
      <dgm:prSet presAssocID="{1AF797FB-8F2D-4738-9A54-B268A9166AD2}" presName="img" presStyleLbl="fgImgPlace1" presStyleIdx="1" presStyleCnt="3"/>
      <dgm:spPr/>
    </dgm:pt>
    <dgm:pt modelId="{820758B1-9587-4BD4-8858-F1D83B32EEBA}" type="pres">
      <dgm:prSet presAssocID="{1AF797FB-8F2D-4738-9A54-B268A9166AD2}" presName="text" presStyleLbl="node1" presStyleIdx="1" presStyleCnt="3">
        <dgm:presLayoutVars>
          <dgm:bulletEnabled val="1"/>
        </dgm:presLayoutVars>
      </dgm:prSet>
      <dgm:spPr/>
      <dgm:t>
        <a:bodyPr/>
        <a:lstStyle/>
        <a:p>
          <a:endParaRPr lang="en-US"/>
        </a:p>
      </dgm:t>
    </dgm:pt>
    <dgm:pt modelId="{C12C61D5-3AEA-4126-8D4E-B876E6D6F3DF}" type="pres">
      <dgm:prSet presAssocID="{124A689A-90DE-41F1-A76A-D98F3C050142}" presName="spacer" presStyleCnt="0"/>
      <dgm:spPr/>
    </dgm:pt>
    <dgm:pt modelId="{CC7BAAF8-2C69-403E-99F1-F4C752AC0873}" type="pres">
      <dgm:prSet presAssocID="{E6AB59C4-F891-4548-B291-9BED35846BC7}" presName="comp" presStyleCnt="0"/>
      <dgm:spPr/>
    </dgm:pt>
    <dgm:pt modelId="{14DC73F1-2A9E-41BD-B0BA-922E93198878}" type="pres">
      <dgm:prSet presAssocID="{E6AB59C4-F891-4548-B291-9BED35846BC7}" presName="box" presStyleLbl="node1" presStyleIdx="2" presStyleCnt="3"/>
      <dgm:spPr/>
      <dgm:t>
        <a:bodyPr/>
        <a:lstStyle/>
        <a:p>
          <a:endParaRPr lang="en-US"/>
        </a:p>
      </dgm:t>
    </dgm:pt>
    <dgm:pt modelId="{F0DD0108-B173-416C-864A-CC735003B2F8}" type="pres">
      <dgm:prSet presAssocID="{E6AB59C4-F891-4548-B291-9BED35846BC7}" presName="img" presStyleLbl="fgImgPlace1" presStyleIdx="2" presStyleCnt="3"/>
      <dgm:spPr/>
      <dgm:t>
        <a:bodyPr/>
        <a:lstStyle/>
        <a:p>
          <a:endParaRPr lang="en-US"/>
        </a:p>
      </dgm:t>
    </dgm:pt>
    <dgm:pt modelId="{09856D49-88BC-4371-9BBE-B02700B0C8B6}" type="pres">
      <dgm:prSet presAssocID="{E6AB59C4-F891-4548-B291-9BED35846BC7}" presName="text" presStyleLbl="node1" presStyleIdx="2" presStyleCnt="3">
        <dgm:presLayoutVars>
          <dgm:bulletEnabled val="1"/>
        </dgm:presLayoutVars>
      </dgm:prSet>
      <dgm:spPr/>
      <dgm:t>
        <a:bodyPr/>
        <a:lstStyle/>
        <a:p>
          <a:endParaRPr lang="en-US"/>
        </a:p>
      </dgm:t>
    </dgm:pt>
  </dgm:ptLst>
  <dgm:cxnLst>
    <dgm:cxn modelId="{35FCA9B7-9DA7-4F2D-8800-42165ED9D52A}" srcId="{79D3CCBC-DE6A-4095-AAA9-0EB08BE8C61F}" destId="{1AF797FB-8F2D-4738-9A54-B268A9166AD2}" srcOrd="1" destOrd="0" parTransId="{E517384E-028B-4815-8FD3-95552554F452}" sibTransId="{124A689A-90DE-41F1-A76A-D98F3C050142}"/>
    <dgm:cxn modelId="{77FA7A58-D962-4FEA-8D7A-B8AFDD901C93}" type="presOf" srcId="{E6AB59C4-F891-4548-B291-9BED35846BC7}" destId="{09856D49-88BC-4371-9BBE-B02700B0C8B6}" srcOrd="1" destOrd="0" presId="urn:microsoft.com/office/officeart/2005/8/layout/vList4#1"/>
    <dgm:cxn modelId="{2F2E2EB9-B430-4AA3-B2EB-57A9AF85BD31}" type="presOf" srcId="{1AF797FB-8F2D-4738-9A54-B268A9166AD2}" destId="{85B1FC7D-AFD5-4777-8970-C1C3DE5693E6}" srcOrd="0" destOrd="0" presId="urn:microsoft.com/office/officeart/2005/8/layout/vList4#1"/>
    <dgm:cxn modelId="{B9F9DF39-456D-4519-BE98-4A75094922E7}" type="presOf" srcId="{1AF797FB-8F2D-4738-9A54-B268A9166AD2}" destId="{820758B1-9587-4BD4-8858-F1D83B32EEBA}" srcOrd="1" destOrd="0" presId="urn:microsoft.com/office/officeart/2005/8/layout/vList4#1"/>
    <dgm:cxn modelId="{35CCFE61-6E85-4EBD-BD80-6C38A81B94A9}" type="presOf" srcId="{9D011D13-0631-442C-AAC1-47060FDBEC73}" destId="{8828B537-6C19-47DE-9920-983F73EE9A0F}" srcOrd="1" destOrd="0" presId="urn:microsoft.com/office/officeart/2005/8/layout/vList4#1"/>
    <dgm:cxn modelId="{DAE5F5FE-61DF-4DB3-B86B-57D102C05A53}" type="presOf" srcId="{9D011D13-0631-442C-AAC1-47060FDBEC73}" destId="{91817A27-1DF7-416B-8E6B-C62C4966CEF5}" srcOrd="0" destOrd="0" presId="urn:microsoft.com/office/officeart/2005/8/layout/vList4#1"/>
    <dgm:cxn modelId="{C37EF822-2E4E-4108-AF4A-20CC2C40EE5A}" type="presOf" srcId="{79D3CCBC-DE6A-4095-AAA9-0EB08BE8C61F}" destId="{5C6CF72B-D633-469B-854A-E79ED0B1DD21}" srcOrd="0" destOrd="0" presId="urn:microsoft.com/office/officeart/2005/8/layout/vList4#1"/>
    <dgm:cxn modelId="{1A60E20D-7C67-4FD2-8E4C-591829166B5B}" srcId="{79D3CCBC-DE6A-4095-AAA9-0EB08BE8C61F}" destId="{E6AB59C4-F891-4548-B291-9BED35846BC7}" srcOrd="2" destOrd="0" parTransId="{36C2D139-D224-41C1-A72C-E037D1CCA0F0}" sibTransId="{0F58338F-FC27-4739-9D57-9B88825A13BE}"/>
    <dgm:cxn modelId="{D302E2DF-BED3-4E47-AB8A-E57FA349AAE6}" type="presOf" srcId="{E6AB59C4-F891-4548-B291-9BED35846BC7}" destId="{14DC73F1-2A9E-41BD-B0BA-922E93198878}" srcOrd="0" destOrd="0" presId="urn:microsoft.com/office/officeart/2005/8/layout/vList4#1"/>
    <dgm:cxn modelId="{127B2CFE-ED35-42B7-A2A2-BE94F62F4D29}" srcId="{79D3CCBC-DE6A-4095-AAA9-0EB08BE8C61F}" destId="{9D011D13-0631-442C-AAC1-47060FDBEC73}" srcOrd="0" destOrd="0" parTransId="{71103249-5254-420A-85EA-48D0122A96B8}" sibTransId="{58A2FE47-81FB-49E3-8856-C0501A014E4F}"/>
    <dgm:cxn modelId="{BE09C7A1-AD92-4155-9549-FA881917E66A}" type="presParOf" srcId="{5C6CF72B-D633-469B-854A-E79ED0B1DD21}" destId="{5AA005DD-51F8-46C1-B11A-E9449110D825}" srcOrd="0" destOrd="0" presId="urn:microsoft.com/office/officeart/2005/8/layout/vList4#1"/>
    <dgm:cxn modelId="{BCE60F08-A3E9-4568-8134-EC56D1AAE88C}" type="presParOf" srcId="{5AA005DD-51F8-46C1-B11A-E9449110D825}" destId="{91817A27-1DF7-416B-8E6B-C62C4966CEF5}" srcOrd="0" destOrd="0" presId="urn:microsoft.com/office/officeart/2005/8/layout/vList4#1"/>
    <dgm:cxn modelId="{D7E0CD20-C504-4D26-AE25-9178689A39C6}" type="presParOf" srcId="{5AA005DD-51F8-46C1-B11A-E9449110D825}" destId="{BD4F420E-CA01-46D1-B080-5456BF8AB51D}" srcOrd="1" destOrd="0" presId="urn:microsoft.com/office/officeart/2005/8/layout/vList4#1"/>
    <dgm:cxn modelId="{15BF16CC-F861-4E8B-894F-0533DDC1DD1C}" type="presParOf" srcId="{5AA005DD-51F8-46C1-B11A-E9449110D825}" destId="{8828B537-6C19-47DE-9920-983F73EE9A0F}" srcOrd="2" destOrd="0" presId="urn:microsoft.com/office/officeart/2005/8/layout/vList4#1"/>
    <dgm:cxn modelId="{2F3C7763-9A14-4288-87E8-2088962C45A8}" type="presParOf" srcId="{5C6CF72B-D633-469B-854A-E79ED0B1DD21}" destId="{3FEED0C1-0112-4327-8B39-1764DFBA103B}" srcOrd="1" destOrd="0" presId="urn:microsoft.com/office/officeart/2005/8/layout/vList4#1"/>
    <dgm:cxn modelId="{5E9C4A9C-343B-4A35-9345-96EF1A7CEE56}" type="presParOf" srcId="{5C6CF72B-D633-469B-854A-E79ED0B1DD21}" destId="{8565EB77-0165-4031-AF6E-9C7BFDCE2008}" srcOrd="2" destOrd="0" presId="urn:microsoft.com/office/officeart/2005/8/layout/vList4#1"/>
    <dgm:cxn modelId="{D9BDF75A-9D60-4831-87DD-5F9C8C33C6E9}" type="presParOf" srcId="{8565EB77-0165-4031-AF6E-9C7BFDCE2008}" destId="{85B1FC7D-AFD5-4777-8970-C1C3DE5693E6}" srcOrd="0" destOrd="0" presId="urn:microsoft.com/office/officeart/2005/8/layout/vList4#1"/>
    <dgm:cxn modelId="{335A1FA3-0FB9-411E-A89C-8A80D57A150F}" type="presParOf" srcId="{8565EB77-0165-4031-AF6E-9C7BFDCE2008}" destId="{4FFF8E87-77B8-4DD9-8C53-B3429245EB2B}" srcOrd="1" destOrd="0" presId="urn:microsoft.com/office/officeart/2005/8/layout/vList4#1"/>
    <dgm:cxn modelId="{A65C81BB-F684-45C4-B780-2C6BEADDCAF6}" type="presParOf" srcId="{8565EB77-0165-4031-AF6E-9C7BFDCE2008}" destId="{820758B1-9587-4BD4-8858-F1D83B32EEBA}" srcOrd="2" destOrd="0" presId="urn:microsoft.com/office/officeart/2005/8/layout/vList4#1"/>
    <dgm:cxn modelId="{24FB3FA9-EF39-422B-B1E8-83B1B84E4DF4}" type="presParOf" srcId="{5C6CF72B-D633-469B-854A-E79ED0B1DD21}" destId="{C12C61D5-3AEA-4126-8D4E-B876E6D6F3DF}" srcOrd="3" destOrd="0" presId="urn:microsoft.com/office/officeart/2005/8/layout/vList4#1"/>
    <dgm:cxn modelId="{6F7E9F9E-31D1-4FC4-B21C-8DFA1E2C7054}" type="presParOf" srcId="{5C6CF72B-D633-469B-854A-E79ED0B1DD21}" destId="{CC7BAAF8-2C69-403E-99F1-F4C752AC0873}" srcOrd="4" destOrd="0" presId="urn:microsoft.com/office/officeart/2005/8/layout/vList4#1"/>
    <dgm:cxn modelId="{E4603FCA-7DB2-4412-8803-051B0A987D79}" type="presParOf" srcId="{CC7BAAF8-2C69-403E-99F1-F4C752AC0873}" destId="{14DC73F1-2A9E-41BD-B0BA-922E93198878}" srcOrd="0" destOrd="0" presId="urn:microsoft.com/office/officeart/2005/8/layout/vList4#1"/>
    <dgm:cxn modelId="{C90B746A-9FED-4437-A60F-BE7194A9A1A2}" type="presParOf" srcId="{CC7BAAF8-2C69-403E-99F1-F4C752AC0873}" destId="{F0DD0108-B173-416C-864A-CC735003B2F8}" srcOrd="1" destOrd="0" presId="urn:microsoft.com/office/officeart/2005/8/layout/vList4#1"/>
    <dgm:cxn modelId="{FB5D0C42-DB3E-4E6D-8E9D-C95FB008D085}" type="presParOf" srcId="{CC7BAAF8-2C69-403E-99F1-F4C752AC0873}" destId="{09856D49-88BC-4371-9BBE-B02700B0C8B6}"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DB208-A158-4570-ABD1-C0DA6662E4BC}">
      <dsp:nvSpPr>
        <dsp:cNvPr id="0" name=""/>
        <dsp:cNvSpPr/>
      </dsp:nvSpPr>
      <dsp:spPr>
        <a:xfrm>
          <a:off x="0" y="0"/>
          <a:ext cx="8229600" cy="868690"/>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50000"/>
            </a:lnSpc>
            <a:spcBef>
              <a:spcPct val="0"/>
            </a:spcBef>
            <a:spcAft>
              <a:spcPct val="35000"/>
            </a:spcAft>
          </a:pPr>
          <a:r>
            <a:rPr lang="en-US" sz="2400" b="1" kern="1200" dirty="0" smtClean="0"/>
            <a:t>Against her will</a:t>
          </a:r>
          <a:r>
            <a:rPr lang="en-US" sz="2400" kern="1200" dirty="0" smtClean="0"/>
            <a:t>; </a:t>
          </a:r>
          <a:r>
            <a:rPr lang="en-US" sz="2400" b="1" kern="1200" dirty="0" smtClean="0"/>
            <a:t>without her consent</a:t>
          </a:r>
          <a:r>
            <a:rPr lang="en-US" sz="2400" kern="1200" dirty="0" smtClean="0"/>
            <a:t>;</a:t>
          </a:r>
          <a:endParaRPr lang="en-US" sz="2400" b="1" kern="1200" dirty="0">
            <a:solidFill>
              <a:schemeClr val="tx1"/>
            </a:solidFill>
          </a:endParaRPr>
        </a:p>
      </dsp:txBody>
      <dsp:txXfrm>
        <a:off x="42406" y="42406"/>
        <a:ext cx="8144788" cy="783878"/>
      </dsp:txXfrm>
    </dsp:sp>
    <dsp:sp modelId="{E912B813-F022-4440-A41A-6A0D31AA92D1}">
      <dsp:nvSpPr>
        <dsp:cNvPr id="0" name=""/>
        <dsp:cNvSpPr/>
      </dsp:nvSpPr>
      <dsp:spPr>
        <a:xfrm>
          <a:off x="0" y="946382"/>
          <a:ext cx="8229600" cy="789426"/>
        </a:xfrm>
        <a:prstGeom prst="roundRect">
          <a:avLst/>
        </a:prstGeom>
        <a:solidFill>
          <a:schemeClr val="accent3">
            <a:hueOff val="-568678"/>
            <a:satOff val="-2344"/>
            <a:lumOff val="-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150000"/>
            </a:lnSpc>
            <a:spcBef>
              <a:spcPct val="0"/>
            </a:spcBef>
            <a:spcAft>
              <a:spcPct val="35000"/>
            </a:spcAft>
          </a:pPr>
          <a:r>
            <a:rPr lang="en-US" sz="2400" b="1" kern="1200" dirty="0" smtClean="0"/>
            <a:t>With her consent</a:t>
          </a:r>
          <a:r>
            <a:rPr lang="en-US" sz="2400" kern="1200" dirty="0" smtClean="0"/>
            <a:t>,</a:t>
          </a:r>
          <a:r>
            <a:rPr lang="en-US" sz="2400" b="1" kern="1200" dirty="0" smtClean="0"/>
            <a:t> when</a:t>
          </a:r>
          <a:r>
            <a:rPr lang="en-US" sz="2400" kern="1200" dirty="0" smtClean="0"/>
            <a:t>;</a:t>
          </a:r>
          <a:endParaRPr lang="en-US" sz="2400" b="1" kern="1200" dirty="0">
            <a:solidFill>
              <a:schemeClr val="tx1"/>
            </a:solidFill>
          </a:endParaRPr>
        </a:p>
      </dsp:txBody>
      <dsp:txXfrm>
        <a:off x="38537" y="984919"/>
        <a:ext cx="8152526" cy="712352"/>
      </dsp:txXfrm>
    </dsp:sp>
    <dsp:sp modelId="{EE2DB2BE-59E7-4025-97A0-35597E0EB3D3}">
      <dsp:nvSpPr>
        <dsp:cNvPr id="0" name=""/>
        <dsp:cNvSpPr/>
      </dsp:nvSpPr>
      <dsp:spPr>
        <a:xfrm>
          <a:off x="0" y="1802077"/>
          <a:ext cx="8229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smtClean="0"/>
            <a:t>Her consent has been obtained by putting her or any other person in whom she is interested in fear of death or hurt</a:t>
          </a:r>
          <a:endParaRPr lang="en-US" sz="1800" kern="1200"/>
        </a:p>
      </dsp:txBody>
      <dsp:txXfrm>
        <a:off x="0" y="1802077"/>
        <a:ext cx="8229600" cy="596160"/>
      </dsp:txXfrm>
    </dsp:sp>
    <dsp:sp modelId="{03E93AD5-55AD-4F42-BE5E-9569FD4709DB}">
      <dsp:nvSpPr>
        <dsp:cNvPr id="0" name=""/>
        <dsp:cNvSpPr/>
      </dsp:nvSpPr>
      <dsp:spPr>
        <a:xfrm>
          <a:off x="0" y="2398237"/>
          <a:ext cx="8229600" cy="1320198"/>
        </a:xfrm>
        <a:prstGeom prst="roundRect">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With her consent, when the man knows that he is not her husband and that her consent is given because she believes that he herself to be lawfully married.</a:t>
          </a:r>
          <a:endParaRPr lang="en-US" sz="2300" kern="1200"/>
        </a:p>
      </dsp:txBody>
      <dsp:txXfrm>
        <a:off x="64447" y="2462684"/>
        <a:ext cx="8100706" cy="1191304"/>
      </dsp:txXfrm>
    </dsp:sp>
    <dsp:sp modelId="{3A47B385-487A-490B-BDCE-D5B793A8748E}">
      <dsp:nvSpPr>
        <dsp:cNvPr id="0" name=""/>
        <dsp:cNvSpPr/>
      </dsp:nvSpPr>
      <dsp:spPr>
        <a:xfrm>
          <a:off x="0" y="3718436"/>
          <a:ext cx="8229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smtClean="0"/>
            <a:t>With her consent, when at time of giving such consent, by reason of unsoundness of mind or intoxication .</a:t>
          </a:r>
          <a:endParaRPr lang="en-US" sz="1800" kern="1200"/>
        </a:p>
      </dsp:txBody>
      <dsp:txXfrm>
        <a:off x="0" y="3718436"/>
        <a:ext cx="8229600" cy="59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17A27-1DF7-416B-8E6B-C62C4966CEF5}">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b="1" kern="1200" dirty="0" smtClean="0">
              <a:solidFill>
                <a:schemeClr val="tx1"/>
              </a:solidFill>
            </a:rPr>
            <a:t>VICTIM</a:t>
          </a:r>
          <a:endParaRPr lang="en-US" sz="5300" kern="1200" dirty="0"/>
        </a:p>
      </dsp:txBody>
      <dsp:txXfrm>
        <a:off x="1346200" y="0"/>
        <a:ext cx="4749800" cy="1269999"/>
      </dsp:txXfrm>
    </dsp:sp>
    <dsp:sp modelId="{BD4F420E-CA01-46D1-B080-5456BF8AB51D}">
      <dsp:nvSpPr>
        <dsp:cNvPr id="0" name=""/>
        <dsp:cNvSpPr/>
      </dsp:nvSpPr>
      <dsp:spPr>
        <a:xfrm>
          <a:off x="126999" y="126999"/>
          <a:ext cx="1219200" cy="101599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1FC7D-AFD5-4777-8970-C1C3DE5693E6}">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b="1" kern="1200" dirty="0" smtClean="0">
              <a:solidFill>
                <a:schemeClr val="tx1"/>
              </a:solidFill>
            </a:rPr>
            <a:t>CONDITION</a:t>
          </a:r>
          <a:endParaRPr lang="en-US" sz="5300" kern="1200" dirty="0"/>
        </a:p>
      </dsp:txBody>
      <dsp:txXfrm>
        <a:off x="1346200" y="1396999"/>
        <a:ext cx="4749800" cy="1269999"/>
      </dsp:txXfrm>
    </dsp:sp>
    <dsp:sp modelId="{4FFF8E87-77B8-4DD9-8C53-B3429245EB2B}">
      <dsp:nvSpPr>
        <dsp:cNvPr id="0" name=""/>
        <dsp:cNvSpPr/>
      </dsp:nvSpPr>
      <dsp:spPr>
        <a:xfrm>
          <a:off x="126999" y="1523999"/>
          <a:ext cx="1219200" cy="101599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C73F1-2A9E-41BD-B0BA-922E93198878}">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b="1" kern="1200" dirty="0" smtClean="0">
              <a:solidFill>
                <a:schemeClr val="tx1"/>
              </a:solidFill>
            </a:rPr>
            <a:t>ASSILANT</a:t>
          </a:r>
          <a:endParaRPr lang="en-US" sz="5300" kern="1200" dirty="0"/>
        </a:p>
      </dsp:txBody>
      <dsp:txXfrm>
        <a:off x="1346200" y="2793999"/>
        <a:ext cx="4749800" cy="1269999"/>
      </dsp:txXfrm>
    </dsp:sp>
    <dsp:sp modelId="{F0DD0108-B173-416C-864A-CC735003B2F8}">
      <dsp:nvSpPr>
        <dsp:cNvPr id="0" name=""/>
        <dsp:cNvSpPr/>
      </dsp:nvSpPr>
      <dsp:spPr>
        <a:xfrm>
          <a:off x="126999" y="2920999"/>
          <a:ext cx="1219200" cy="101599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rtl="0">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rtl="0">
              <a:defRPr sz="1200">
                <a:latin typeface="Arial" pitchFamily="34" charset="0"/>
                <a:cs typeface="Arial" pitchFamily="34" charset="0"/>
              </a:defRPr>
            </a:lvl1pPr>
          </a:lstStyle>
          <a:p>
            <a:pPr>
              <a:defRPr/>
            </a:pPr>
            <a:fld id="{0452445E-3673-45EC-813F-DD60627F0A95}" type="datetimeFigureOut">
              <a:rPr lang="en-US"/>
              <a:pPr>
                <a:defRPr/>
              </a:pPr>
              <a:t>10/6/2020</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rtl="0">
              <a:defRPr sz="1200" dirty="0">
                <a:latin typeface="Arial" pitchFamily="34" charset="0"/>
                <a:cs typeface="Arial" pitchFamily="34" charset="0"/>
              </a:defRPr>
            </a:lvl1pPr>
          </a:lstStyle>
          <a:p>
            <a:pPr>
              <a:defRPr/>
            </a:pPr>
            <a:r>
              <a:rPr lang="en-US"/>
              <a:t>Dr. Aly Samy ,PSMCHS</a:t>
            </a:r>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rtl="0">
              <a:defRPr sz="1200">
                <a:latin typeface="Arial" pitchFamily="34" charset="0"/>
                <a:cs typeface="Arial" pitchFamily="34" charset="0"/>
              </a:defRPr>
            </a:lvl1pPr>
          </a:lstStyle>
          <a:p>
            <a:pPr>
              <a:defRPr/>
            </a:pPr>
            <a:fld id="{69C32189-BADD-4F16-B00F-5A95807D2A56}" type="slidenum">
              <a:rPr lang="en-US"/>
              <a:pPr>
                <a:defRPr/>
              </a:pPr>
              <a:t>‹#›</a:t>
            </a:fld>
            <a:endParaRPr lang="en-US"/>
          </a:p>
        </p:txBody>
      </p:sp>
    </p:spTree>
    <p:extLst>
      <p:ext uri="{BB962C8B-B14F-4D97-AF65-F5344CB8AC3E}">
        <p14:creationId xmlns="" xmlns:p14="http://schemas.microsoft.com/office/powerpoint/2010/main" val="316603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rtl="0" fontAlgn="auto">
              <a:spcBef>
                <a:spcPts val="0"/>
              </a:spcBef>
              <a:spcAft>
                <a:spcPts val="0"/>
              </a:spcAft>
              <a:defRPr sz="1200">
                <a:latin typeface="+mn-lt"/>
                <a:cs typeface="+mn-cs"/>
              </a:defRPr>
            </a:lvl1pPr>
          </a:lstStyle>
          <a:p>
            <a:pPr>
              <a:defRPr/>
            </a:pPr>
            <a:fld id="{8B5E52B4-D6D7-4D71-BEC0-87FFD0B6413C}" type="datetimeFigureOut">
              <a:rPr lang="en-US"/>
              <a:pPr>
                <a:defRPr/>
              </a:pPr>
              <a:t>10/6/2020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smtClean="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rtl="0" fontAlgn="auto">
              <a:spcBef>
                <a:spcPts val="0"/>
              </a:spcBef>
              <a:spcAft>
                <a:spcPts val="0"/>
              </a:spcAft>
              <a:defRPr sz="1200" dirty="0">
                <a:latin typeface="+mn-lt"/>
                <a:cs typeface="+mn-cs"/>
              </a:defRPr>
            </a:lvl1pPr>
          </a:lstStyle>
          <a:p>
            <a:pPr>
              <a:defRPr/>
            </a:pPr>
            <a:r>
              <a:rPr lang="en-US"/>
              <a:t>Dr. Aly Samy ,PSMCHS</a:t>
            </a:r>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rtl="0" fontAlgn="auto">
              <a:spcBef>
                <a:spcPts val="0"/>
              </a:spcBef>
              <a:spcAft>
                <a:spcPts val="0"/>
              </a:spcAft>
              <a:defRPr sz="1200">
                <a:latin typeface="+mn-lt"/>
                <a:cs typeface="+mn-cs"/>
              </a:defRPr>
            </a:lvl1pPr>
          </a:lstStyle>
          <a:p>
            <a:pPr>
              <a:defRPr/>
            </a:pPr>
            <a:fld id="{FA4354F9-3A16-4CFD-B066-0EF531F11A97}" type="slidenum">
              <a:rPr lang="en-US"/>
              <a:pPr>
                <a:defRPr/>
              </a:pPr>
              <a:t>‹#›</a:t>
            </a:fld>
            <a:endParaRPr lang="en-US"/>
          </a:p>
        </p:txBody>
      </p:sp>
    </p:spTree>
    <p:extLst>
      <p:ext uri="{BB962C8B-B14F-4D97-AF65-F5344CB8AC3E}">
        <p14:creationId xmlns="" xmlns:p14="http://schemas.microsoft.com/office/powerpoint/2010/main" val="3289147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smtClean="0"/>
          </a:p>
        </p:txBody>
      </p:sp>
      <p:sp>
        <p:nvSpPr>
          <p:cNvPr id="120836" name="Slide Number Placeholder 3"/>
          <p:cNvSpPr>
            <a:spLocks noGrp="1"/>
          </p:cNvSpPr>
          <p:nvPr>
            <p:ph type="sldNum" sz="quarter" idx="5"/>
          </p:nvPr>
        </p:nvSpPr>
        <p:spPr/>
        <p:txBody>
          <a:bodyPr/>
          <a:lstStyle/>
          <a:p>
            <a:pPr>
              <a:defRPr/>
            </a:pPr>
            <a:fld id="{9CB43426-7C52-4720-A8ED-838969708492}" type="slidenum">
              <a:rPr lang="en-US" smtClean="0"/>
              <a:pPr>
                <a:defRPr/>
              </a:pPr>
              <a:t>1</a:t>
            </a:fld>
            <a:endParaRPr lang="en-US" smtClean="0"/>
          </a:p>
        </p:txBody>
      </p:sp>
      <p:sp>
        <p:nvSpPr>
          <p:cNvPr id="5" name="Footer Placeholder 4"/>
          <p:cNvSpPr>
            <a:spLocks noGrp="1"/>
          </p:cNvSpPr>
          <p:nvPr>
            <p:ph type="ftr" sz="quarter" idx="4"/>
          </p:nvPr>
        </p:nvSpPr>
        <p:spPr/>
        <p:txBody>
          <a:bodyPr/>
          <a:lstStyle/>
          <a:p>
            <a:pPr>
              <a:defRPr/>
            </a:pPr>
            <a:r>
              <a:rPr lang="en-US"/>
              <a:t>Dr. Aly Samy ,PSMCHS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E57E3D-BCD6-4F4D-A666-57099F04CC1E}" type="slidenum">
              <a:rPr lang="en-US" altLang="en-US"/>
              <a:pPr/>
              <a:t>6</a:t>
            </a:fld>
            <a:endParaRPr lang="en-US" altLang="en-US"/>
          </a:p>
        </p:txBody>
      </p:sp>
      <p:sp>
        <p:nvSpPr>
          <p:cNvPr id="8194" name="Rectangle 7"/>
          <p:cNvSpPr txBox="1">
            <a:spLocks noGrp="1" noChangeArrowheads="1"/>
          </p:cNvSpPr>
          <p:nvPr/>
        </p:nvSpPr>
        <p:spPr bwMode="auto">
          <a:xfrm>
            <a:off x="3995217" y="8842029"/>
            <a:ext cx="3056414" cy="465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97" tIns="46749" rIns="93497" bIns="46749" anchor="b"/>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fld id="{F334CBA7-12FF-46FC-8B95-6F38B623426F}" type="slidenum">
              <a:rPr lang="en-US" altLang="en-US" sz="1200">
                <a:latin typeface="Arial" charset="0"/>
              </a:rPr>
              <a:pPr algn="r" eaLnBrk="1" hangingPunct="1"/>
              <a:t>6</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0C4BFE-7A45-472D-AEB4-771374C97CF1}" type="slidenum">
              <a:rPr lang="en-US" altLang="en-US"/>
              <a:pPr/>
              <a:t>7</a:t>
            </a:fld>
            <a:endParaRPr lang="en-US" altLang="en-US"/>
          </a:p>
        </p:txBody>
      </p:sp>
      <p:sp>
        <p:nvSpPr>
          <p:cNvPr id="25602" name="Rectangle 7"/>
          <p:cNvSpPr txBox="1">
            <a:spLocks noGrp="1" noChangeArrowheads="1"/>
          </p:cNvSpPr>
          <p:nvPr/>
        </p:nvSpPr>
        <p:spPr bwMode="auto">
          <a:xfrm>
            <a:off x="3996849" y="8843645"/>
            <a:ext cx="3056414" cy="465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97" tIns="46749" rIns="93497" bIns="46749" anchor="b"/>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fld id="{CC76A5AD-6A45-482E-895B-A37B58B662F4}" type="slidenum">
              <a:rPr lang="en-US" altLang="en-US" sz="1200">
                <a:latin typeface="Arial Narrow" pitchFamily="34" charset="0"/>
                <a:sym typeface="SymbolPS" pitchFamily="18" charset="2"/>
              </a:rPr>
              <a:pPr algn="r" eaLnBrk="1" hangingPunct="1"/>
              <a:t>7</a:t>
            </a:fld>
            <a:endParaRPr lang="en-US" altLang="en-US" sz="1200">
              <a:latin typeface="Arial Narrow" pitchFamily="34" charset="0"/>
              <a:sym typeface="SymbolPS" pitchFamily="18" charset="2"/>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40435" y="4421823"/>
            <a:ext cx="5172393" cy="4189095"/>
          </a:xfrm>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AB7072-15B5-485A-8C82-A5DD1AD6AF7F}" type="slidenum">
              <a:rPr lang="en-US" altLang="en-US"/>
              <a:pPr/>
              <a:t>9</a:t>
            </a:fld>
            <a:endParaRPr lang="en-US" altLang="en-US"/>
          </a:p>
        </p:txBody>
      </p:sp>
      <p:sp>
        <p:nvSpPr>
          <p:cNvPr id="29698" name="Rectangle 7"/>
          <p:cNvSpPr txBox="1">
            <a:spLocks noGrp="1" noChangeArrowheads="1"/>
          </p:cNvSpPr>
          <p:nvPr/>
        </p:nvSpPr>
        <p:spPr bwMode="auto">
          <a:xfrm>
            <a:off x="3996849" y="8843645"/>
            <a:ext cx="3056414" cy="465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97" tIns="46749" rIns="93497" bIns="46749" anchor="b"/>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fld id="{898549BE-6310-4443-8365-A9BDC22D75EB}" type="slidenum">
              <a:rPr lang="en-US" altLang="en-US" sz="1200">
                <a:latin typeface="Arial Narrow" pitchFamily="34" charset="0"/>
                <a:sym typeface="SymbolPS" pitchFamily="18" charset="2"/>
              </a:rPr>
              <a:pPr algn="r" eaLnBrk="1" hangingPunct="1"/>
              <a:t>9</a:t>
            </a:fld>
            <a:endParaRPr lang="en-US" altLang="en-US" sz="1200">
              <a:latin typeface="Arial Narrow" pitchFamily="34" charset="0"/>
              <a:sym typeface="SymbolPS" pitchFamily="18" charset="2"/>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40435" y="4421823"/>
            <a:ext cx="5172393" cy="4189095"/>
          </a:xfrm>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10D9779E-D9C0-47E1-92BD-3B6285FDC622}" type="datetime1">
              <a:rPr lang="en-US" smtClean="0"/>
              <a:pPr>
                <a:defRPr/>
              </a:pPr>
              <a:t>10/6/2020</a:t>
            </a:fld>
            <a:endParaRPr lang="en-US"/>
          </a:p>
        </p:txBody>
      </p:sp>
      <p:sp>
        <p:nvSpPr>
          <p:cNvPr id="19" name="Footer Placeholder 18"/>
          <p:cNvSpPr>
            <a:spLocks noGrp="1"/>
          </p:cNvSpPr>
          <p:nvPr>
            <p:ph type="ftr" sz="quarter" idx="11"/>
          </p:nvPr>
        </p:nvSpPr>
        <p:spPr/>
        <p:txBody>
          <a:bodyPr/>
          <a:lstStyle/>
          <a:p>
            <a:pPr>
              <a:defRPr/>
            </a:pPr>
            <a:r>
              <a:rPr lang="en-US" smtClean="0"/>
              <a:t>4Dr. Aly Samy 2014</a:t>
            </a:r>
            <a:endParaRPr lang="en-US"/>
          </a:p>
        </p:txBody>
      </p:sp>
      <p:sp>
        <p:nvSpPr>
          <p:cNvPr id="27" name="Slide Number Placeholder 26"/>
          <p:cNvSpPr>
            <a:spLocks noGrp="1"/>
          </p:cNvSpPr>
          <p:nvPr>
            <p:ph type="sldNum" sz="quarter" idx="12"/>
          </p:nvPr>
        </p:nvSpPr>
        <p:spPr/>
        <p:txBody>
          <a:bodyPr/>
          <a:lstStyle/>
          <a:p>
            <a:pPr>
              <a:defRPr/>
            </a:pPr>
            <a:fld id="{F41A7A75-318B-48D1-A037-BDDFE2DCEE2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6E04FD2-CE63-4877-871F-8B46D9B0AE5F}" type="datetime1">
              <a:rPr lang="en-US" smtClean="0"/>
              <a:pPr>
                <a:defRPr/>
              </a:pPr>
              <a:t>10/6/2020</a:t>
            </a:fld>
            <a:endParaRPr lang="en-US"/>
          </a:p>
        </p:txBody>
      </p:sp>
      <p:sp>
        <p:nvSpPr>
          <p:cNvPr id="5" name="Footer Placeholder 4"/>
          <p:cNvSpPr>
            <a:spLocks noGrp="1"/>
          </p:cNvSpPr>
          <p:nvPr>
            <p:ph type="ftr" sz="quarter" idx="11"/>
          </p:nvPr>
        </p:nvSpPr>
        <p:spPr/>
        <p:txBody>
          <a:bodyPr/>
          <a:lstStyle/>
          <a:p>
            <a:pPr>
              <a:defRPr/>
            </a:pPr>
            <a:r>
              <a:rPr lang="en-US" smtClean="0"/>
              <a:t>4Dr. Aly Samy 2014</a:t>
            </a:r>
            <a:endParaRPr lang="en-US"/>
          </a:p>
        </p:txBody>
      </p:sp>
      <p:sp>
        <p:nvSpPr>
          <p:cNvPr id="6" name="Slide Number Placeholder 5"/>
          <p:cNvSpPr>
            <a:spLocks noGrp="1"/>
          </p:cNvSpPr>
          <p:nvPr>
            <p:ph type="sldNum" sz="quarter" idx="12"/>
          </p:nvPr>
        </p:nvSpPr>
        <p:spPr/>
        <p:txBody>
          <a:bodyPr/>
          <a:lstStyle/>
          <a:p>
            <a:pPr>
              <a:defRPr/>
            </a:pPr>
            <a:fld id="{AB79902D-679D-42E3-AC2E-4C11DA8997F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605C211-0277-43AA-861A-C7A16A24AF94}" type="datetime1">
              <a:rPr lang="en-US" smtClean="0"/>
              <a:pPr>
                <a:defRPr/>
              </a:pPr>
              <a:t>10/6/2020</a:t>
            </a:fld>
            <a:endParaRPr lang="en-US"/>
          </a:p>
        </p:txBody>
      </p:sp>
      <p:sp>
        <p:nvSpPr>
          <p:cNvPr id="5" name="Footer Placeholder 4"/>
          <p:cNvSpPr>
            <a:spLocks noGrp="1"/>
          </p:cNvSpPr>
          <p:nvPr>
            <p:ph type="ftr" sz="quarter" idx="11"/>
          </p:nvPr>
        </p:nvSpPr>
        <p:spPr/>
        <p:txBody>
          <a:bodyPr/>
          <a:lstStyle/>
          <a:p>
            <a:pPr>
              <a:defRPr/>
            </a:pPr>
            <a:r>
              <a:rPr lang="en-US" smtClean="0"/>
              <a:t>4Dr. Aly Samy 2014</a:t>
            </a:r>
            <a:endParaRPr lang="en-US"/>
          </a:p>
        </p:txBody>
      </p:sp>
      <p:sp>
        <p:nvSpPr>
          <p:cNvPr id="6" name="Slide Number Placeholder 5"/>
          <p:cNvSpPr>
            <a:spLocks noGrp="1"/>
          </p:cNvSpPr>
          <p:nvPr>
            <p:ph type="sldNum" sz="quarter" idx="12"/>
          </p:nvPr>
        </p:nvSpPr>
        <p:spPr/>
        <p:txBody>
          <a:bodyPr/>
          <a:lstStyle/>
          <a:p>
            <a:pPr>
              <a:defRPr/>
            </a:pPr>
            <a:fld id="{A4E7F221-4292-477B-A6D1-C1076A08C1B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4"/>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rtl="0">
                <a:defRPr/>
              </a:pPr>
              <a:endParaRPr lang="en-US" dirty="0">
                <a:solidFill>
                  <a:srgbClr val="FFFFFF"/>
                </a:solidFill>
                <a:latin typeface="Tahoma"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rtl="0">
                <a:defRPr/>
              </a:pPr>
              <a:endParaRPr lang="en-US" dirty="0">
                <a:solidFill>
                  <a:srgbClr val="FFFFFF"/>
                </a:solidFill>
                <a:latin typeface="Tahoma" charset="0"/>
              </a:endParaRPr>
            </a:p>
          </p:txBody>
        </p:sp>
      </p:grpSp>
      <p:pic>
        <p:nvPicPr>
          <p:cNvPr id="39" name="Picture 41" descr="NJEP Logo2010-Final-Knockout.png"/>
          <p:cNvPicPr>
            <a:picLocks noChangeAspect="1"/>
          </p:cNvPicPr>
          <p:nvPr userDrawn="1"/>
        </p:nvPicPr>
        <p:blipFill>
          <a:blip r:embed="rId2"/>
          <a:srcRect r="-2007"/>
          <a:stretch>
            <a:fillRect/>
          </a:stretch>
        </p:blipFill>
        <p:spPr bwMode="black">
          <a:xfrm>
            <a:off x="3033517" y="5575761"/>
            <a:ext cx="2986283" cy="630905"/>
          </a:xfrm>
          <a:prstGeom prst="rect">
            <a:avLst/>
          </a:prstGeom>
          <a:noFill/>
          <a:ln w="9525">
            <a:noFill/>
            <a:miter lim="800000"/>
            <a:headEnd/>
            <a:tailEnd/>
          </a:ln>
        </p:spPr>
      </p:pic>
      <p:sp>
        <p:nvSpPr>
          <p:cNvPr id="27687"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7688" name="Rectangle 40"/>
          <p:cNvSpPr>
            <a:spLocks noGrp="1" noChangeArrowheads="1"/>
          </p:cNvSpPr>
          <p:nvPr>
            <p:ph type="ctrTitle"/>
          </p:nvPr>
        </p:nvSpPr>
        <p:spPr>
          <a:xfrm>
            <a:off x="685800" y="1768476"/>
            <a:ext cx="7772400" cy="1736725"/>
          </a:xfrm>
        </p:spPr>
        <p:txBody>
          <a:bodyPr anchor="b" anchorCtr="1"/>
          <a:lstStyle>
            <a:lvl1pPr>
              <a:defRPr sz="5400"/>
            </a:lvl1pPr>
          </a:lstStyle>
          <a:p>
            <a:r>
              <a:rPr lang="en-US"/>
              <a:t>Click to edit Master title style</a:t>
            </a:r>
          </a:p>
        </p:txBody>
      </p:sp>
      <p:sp>
        <p:nvSpPr>
          <p:cNvPr id="40" name="Rectangle 38"/>
          <p:cNvSpPr>
            <a:spLocks noGrp="1" noChangeArrowheads="1"/>
          </p:cNvSpPr>
          <p:nvPr>
            <p:ph type="ftr" sz="quarter" idx="10"/>
          </p:nvPr>
        </p:nvSpPr>
        <p:spPr/>
        <p:txBody>
          <a:bodyPr/>
          <a:lstStyle>
            <a:lvl1pPr>
              <a:defRPr/>
            </a:lvl1pPr>
          </a:lstStyle>
          <a:p>
            <a:pPr>
              <a:defRPr/>
            </a:pPr>
            <a:r>
              <a:rPr lang="en-US" smtClean="0"/>
              <a:t>Copyright © 2013 Legal Momentum </a:t>
            </a:r>
            <a:endParaRPr lang="en-US"/>
          </a:p>
        </p:txBody>
      </p:sp>
      <p:sp>
        <p:nvSpPr>
          <p:cNvPr id="41" name="Rectangle 41"/>
          <p:cNvSpPr>
            <a:spLocks noGrp="1" noChangeArrowheads="1"/>
          </p:cNvSpPr>
          <p:nvPr>
            <p:ph type="sldNum" sz="quarter" idx="11"/>
          </p:nvPr>
        </p:nvSpPr>
        <p:spPr/>
        <p:txBody>
          <a:bodyPr/>
          <a:lstStyle>
            <a:lvl1pPr fontAlgn="auto">
              <a:spcBef>
                <a:spcPts val="0"/>
              </a:spcBef>
              <a:spcAft>
                <a:spcPts val="0"/>
              </a:spcAft>
              <a:defRPr>
                <a:latin typeface="+mn-lt"/>
                <a:ea typeface="+mn-ea"/>
                <a:cs typeface="Arial" charset="0"/>
              </a:defRPr>
            </a:lvl1pPr>
          </a:lstStyle>
          <a:p>
            <a:pPr>
              <a:defRPr/>
            </a:pPr>
            <a:fld id="{6754DB52-1F9B-426B-BF66-45C4CA9818E4}" type="slidenum">
              <a:rPr lang="en-US"/>
              <a:pPr>
                <a:defRPr/>
              </a:pPr>
              <a:t>‹#›</a:t>
            </a:fld>
            <a:endParaRPr lang="en-US" dirty="0"/>
          </a:p>
        </p:txBody>
      </p:sp>
    </p:spTree>
    <p:extLst>
      <p:ext uri="{BB962C8B-B14F-4D97-AF65-F5344CB8AC3E}">
        <p14:creationId xmlns="" xmlns:p14="http://schemas.microsoft.com/office/powerpoint/2010/main" val="283806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9"/>
          <p:cNvSpPr>
            <a:spLocks noGrp="1" noChangeArrowheads="1"/>
          </p:cNvSpPr>
          <p:nvPr>
            <p:ph type="dt" sz="half" idx="10"/>
          </p:nvPr>
        </p:nvSpPr>
        <p:spPr>
          <a:xfrm>
            <a:off x="2352677" y="6278563"/>
            <a:ext cx="1152525"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5" name="Rectangle 40"/>
          <p:cNvSpPr>
            <a:spLocks noGrp="1" noChangeArrowheads="1"/>
          </p:cNvSpPr>
          <p:nvPr>
            <p:ph type="ftr" sz="quarter" idx="11"/>
          </p:nvPr>
        </p:nvSpPr>
        <p:spPr>
          <a:xfrm>
            <a:off x="3219450" y="6278563"/>
            <a:ext cx="2895600" cy="457200"/>
          </a:xfrm>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a:xfrm>
            <a:off x="7505700" y="6278563"/>
            <a:ext cx="1181100" cy="457200"/>
          </a:xfrm>
        </p:spPr>
        <p:txBody>
          <a:bodyPr/>
          <a:lstStyle>
            <a:lvl1pPr fontAlgn="auto">
              <a:spcBef>
                <a:spcPts val="0"/>
              </a:spcBef>
              <a:spcAft>
                <a:spcPts val="0"/>
              </a:spcAft>
              <a:defRPr>
                <a:latin typeface="+mn-lt"/>
                <a:ea typeface="+mn-ea"/>
                <a:cs typeface="Arial" charset="0"/>
              </a:defRPr>
            </a:lvl1pPr>
          </a:lstStyle>
          <a:p>
            <a:pPr>
              <a:defRPr/>
            </a:pPr>
            <a:fld id="{7E28BF5D-F7DE-4D80-9839-B4221ED7705D}" type="slidenum">
              <a:rPr lang="en-US"/>
              <a:pPr>
                <a:defRPr/>
              </a:pPr>
              <a:t>‹#›</a:t>
            </a:fld>
            <a:endParaRPr lang="en-US" dirty="0"/>
          </a:p>
        </p:txBody>
      </p:sp>
    </p:spTree>
    <p:extLst>
      <p:ext uri="{BB962C8B-B14F-4D97-AF65-F5344CB8AC3E}">
        <p14:creationId xmlns="" xmlns:p14="http://schemas.microsoft.com/office/powerpoint/2010/main" val="425675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xfrm>
            <a:off x="2124077" y="6419850"/>
            <a:ext cx="1000125" cy="315913"/>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A4EB7E4D-185F-425C-8C7D-D8E160455BA7}" type="slidenum">
              <a:rPr lang="en-US"/>
              <a:pPr>
                <a:defRPr/>
              </a:pPr>
              <a:t>‹#›</a:t>
            </a:fld>
            <a:endParaRPr lang="en-US" dirty="0"/>
          </a:p>
        </p:txBody>
      </p:sp>
    </p:spTree>
    <p:extLst>
      <p:ext uri="{BB962C8B-B14F-4D97-AF65-F5344CB8AC3E}">
        <p14:creationId xmlns="" xmlns:p14="http://schemas.microsoft.com/office/powerpoint/2010/main" val="157001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xfrm>
            <a:off x="2124075" y="6429375"/>
            <a:ext cx="1200150" cy="306388"/>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6"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20CF891C-802B-4A3A-89E1-06D216AA811A}" type="slidenum">
              <a:rPr lang="en-US"/>
              <a:pPr>
                <a:defRPr/>
              </a:pPr>
              <a:t>‹#›</a:t>
            </a:fld>
            <a:endParaRPr lang="en-US" dirty="0"/>
          </a:p>
        </p:txBody>
      </p:sp>
    </p:spTree>
    <p:extLst>
      <p:ext uri="{BB962C8B-B14F-4D97-AF65-F5344CB8AC3E}">
        <p14:creationId xmlns="" xmlns:p14="http://schemas.microsoft.com/office/powerpoint/2010/main" val="373125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8"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9"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617D7469-5E26-4989-988A-0FB6B3D3D3E5}" type="slidenum">
              <a:rPr lang="en-US"/>
              <a:pPr>
                <a:defRPr/>
              </a:pPr>
              <a:t>‹#›</a:t>
            </a:fld>
            <a:endParaRPr lang="en-US" dirty="0"/>
          </a:p>
        </p:txBody>
      </p:sp>
    </p:spTree>
    <p:extLst>
      <p:ext uri="{BB962C8B-B14F-4D97-AF65-F5344CB8AC3E}">
        <p14:creationId xmlns="" xmlns:p14="http://schemas.microsoft.com/office/powerpoint/2010/main" val="3399842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4"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5"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E3F98AED-3C19-49D3-BFF2-4E6FF99CD669}" type="slidenum">
              <a:rPr lang="en-US"/>
              <a:pPr>
                <a:defRPr/>
              </a:pPr>
              <a:t>‹#›</a:t>
            </a:fld>
            <a:endParaRPr lang="en-US" dirty="0"/>
          </a:p>
        </p:txBody>
      </p:sp>
    </p:spTree>
    <p:extLst>
      <p:ext uri="{BB962C8B-B14F-4D97-AF65-F5344CB8AC3E}">
        <p14:creationId xmlns="" xmlns:p14="http://schemas.microsoft.com/office/powerpoint/2010/main" val="55454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3"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4"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27E89B67-2A1A-48A9-95F9-8E4947BF060A}" type="slidenum">
              <a:rPr lang="en-US"/>
              <a:pPr>
                <a:defRPr/>
              </a:pPr>
              <a:t>‹#›</a:t>
            </a:fld>
            <a:endParaRPr lang="en-US" dirty="0"/>
          </a:p>
        </p:txBody>
      </p:sp>
    </p:spTree>
    <p:extLst>
      <p:ext uri="{BB962C8B-B14F-4D97-AF65-F5344CB8AC3E}">
        <p14:creationId xmlns="" xmlns:p14="http://schemas.microsoft.com/office/powerpoint/2010/main" val="238397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6"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03404EA5-C02E-462D-84D3-B6A8931FD1A9}" type="slidenum">
              <a:rPr lang="en-US"/>
              <a:pPr>
                <a:defRPr/>
              </a:pPr>
              <a:t>‹#›</a:t>
            </a:fld>
            <a:endParaRPr lang="en-US" dirty="0"/>
          </a:p>
        </p:txBody>
      </p:sp>
    </p:spTree>
    <p:extLst>
      <p:ext uri="{BB962C8B-B14F-4D97-AF65-F5344CB8AC3E}">
        <p14:creationId xmlns="" xmlns:p14="http://schemas.microsoft.com/office/powerpoint/2010/main" val="48057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0528054-3DEC-4200-B21F-0A5E1BB0FCD9}" type="datetime1">
              <a:rPr lang="en-US" smtClean="0"/>
              <a:pPr>
                <a:defRPr/>
              </a:pPr>
              <a:t>10/6/2020</a:t>
            </a:fld>
            <a:endParaRPr lang="en-US"/>
          </a:p>
        </p:txBody>
      </p:sp>
      <p:sp>
        <p:nvSpPr>
          <p:cNvPr id="5" name="Footer Placeholder 4"/>
          <p:cNvSpPr>
            <a:spLocks noGrp="1"/>
          </p:cNvSpPr>
          <p:nvPr>
            <p:ph type="ftr" sz="quarter" idx="11"/>
          </p:nvPr>
        </p:nvSpPr>
        <p:spPr/>
        <p:txBody>
          <a:bodyPr/>
          <a:lstStyle/>
          <a:p>
            <a:pPr>
              <a:defRPr/>
            </a:pPr>
            <a:r>
              <a:rPr lang="en-US" smtClean="0"/>
              <a:t>4Dr. Aly Samy 2014</a:t>
            </a:r>
            <a:endParaRPr lang="en-US"/>
          </a:p>
        </p:txBody>
      </p:sp>
      <p:sp>
        <p:nvSpPr>
          <p:cNvPr id="6" name="Slide Number Placeholder 5"/>
          <p:cNvSpPr>
            <a:spLocks noGrp="1"/>
          </p:cNvSpPr>
          <p:nvPr>
            <p:ph type="sldNum" sz="quarter" idx="12"/>
          </p:nvPr>
        </p:nvSpPr>
        <p:spPr/>
        <p:txBody>
          <a:bodyPr/>
          <a:lstStyle/>
          <a:p>
            <a:pPr>
              <a:defRPr/>
            </a:pPr>
            <a:fld id="{7DAB2E19-5266-484E-8B69-67408B68C5DF}"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6"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7"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CBB5F212-58F7-479E-8ED2-9E900383DE7C}" type="slidenum">
              <a:rPr lang="en-US"/>
              <a:pPr>
                <a:defRPr/>
              </a:pPr>
              <a:t>‹#›</a:t>
            </a:fld>
            <a:endParaRPr lang="en-US" dirty="0"/>
          </a:p>
        </p:txBody>
      </p:sp>
      <p:sp>
        <p:nvSpPr>
          <p:cNvPr id="8" name="TextBox 7"/>
          <p:cNvSpPr txBox="1"/>
          <p:nvPr userDrawn="1"/>
        </p:nvSpPr>
        <p:spPr>
          <a:xfrm>
            <a:off x="190500" y="219075"/>
            <a:ext cx="1733550" cy="369332"/>
          </a:xfrm>
          <a:prstGeom prst="rect">
            <a:avLst/>
          </a:prstGeom>
          <a:noFill/>
        </p:spPr>
        <p:txBody>
          <a:bodyPr wrap="square" rtlCol="0">
            <a:spAutoFit/>
          </a:bodyPr>
          <a:lstStyle/>
          <a:p>
            <a:pPr algn="l" defTabSz="457200" rtl="0"/>
            <a:r>
              <a:rPr lang="en-US" dirty="0" smtClean="0">
                <a:solidFill>
                  <a:srgbClr val="FFFFFF"/>
                </a:solidFill>
                <a:latin typeface="Arial" pitchFamily="34" charset="0"/>
                <a:cs typeface="Arial" pitchFamily="34" charset="0"/>
              </a:rPr>
              <a:t>DRAFT</a:t>
            </a:r>
            <a:endParaRPr lang="en-US" dirty="0">
              <a:solidFill>
                <a:srgbClr val="FFFFFF"/>
              </a:solidFill>
              <a:latin typeface="Arial" pitchFamily="34" charset="0"/>
              <a:cs typeface="Arial" pitchFamily="34" charset="0"/>
            </a:endParaRPr>
          </a:p>
        </p:txBody>
      </p:sp>
    </p:spTree>
    <p:extLst>
      <p:ext uri="{BB962C8B-B14F-4D97-AF65-F5344CB8AC3E}">
        <p14:creationId xmlns="" xmlns:p14="http://schemas.microsoft.com/office/powerpoint/2010/main" val="5454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DD920304-0744-4596-9EC0-FCA00DDD98D0}" type="slidenum">
              <a:rPr lang="en-US"/>
              <a:pPr>
                <a:defRPr/>
              </a:pPr>
              <a:t>‹#›</a:t>
            </a:fld>
            <a:endParaRPr lang="en-US" dirty="0"/>
          </a:p>
        </p:txBody>
      </p:sp>
      <p:sp>
        <p:nvSpPr>
          <p:cNvPr id="7" name="TextBox 6"/>
          <p:cNvSpPr txBox="1"/>
          <p:nvPr userDrawn="1"/>
        </p:nvSpPr>
        <p:spPr>
          <a:xfrm>
            <a:off x="190500" y="219075"/>
            <a:ext cx="1733550" cy="369332"/>
          </a:xfrm>
          <a:prstGeom prst="rect">
            <a:avLst/>
          </a:prstGeom>
          <a:noFill/>
        </p:spPr>
        <p:txBody>
          <a:bodyPr wrap="square" rtlCol="0">
            <a:spAutoFit/>
          </a:bodyPr>
          <a:lstStyle/>
          <a:p>
            <a:pPr algn="l" defTabSz="457200" rtl="0"/>
            <a:r>
              <a:rPr lang="en-US" dirty="0" smtClean="0">
                <a:solidFill>
                  <a:srgbClr val="FFFFFF"/>
                </a:solidFill>
                <a:latin typeface="Arial" pitchFamily="34" charset="0"/>
                <a:cs typeface="Arial" pitchFamily="34" charset="0"/>
              </a:rPr>
              <a:t>DRAFT</a:t>
            </a:r>
            <a:endParaRPr lang="en-US" dirty="0">
              <a:solidFill>
                <a:srgbClr val="FFFFFF"/>
              </a:solidFill>
              <a:latin typeface="Arial" pitchFamily="34" charset="0"/>
              <a:cs typeface="Arial" pitchFamily="34" charset="0"/>
            </a:endParaRPr>
          </a:p>
        </p:txBody>
      </p:sp>
    </p:spTree>
    <p:extLst>
      <p:ext uri="{BB962C8B-B14F-4D97-AF65-F5344CB8AC3E}">
        <p14:creationId xmlns="" xmlns:p14="http://schemas.microsoft.com/office/powerpoint/2010/main" val="1825754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E4A0BD1C-056A-4FDD-8A42-0A6F7535260D}" type="slidenum">
              <a:rPr lang="en-US"/>
              <a:pPr>
                <a:defRPr/>
              </a:pPr>
              <a:t>‹#›</a:t>
            </a:fld>
            <a:endParaRPr lang="en-US" dirty="0"/>
          </a:p>
        </p:txBody>
      </p:sp>
      <p:sp>
        <p:nvSpPr>
          <p:cNvPr id="7" name="TextBox 6"/>
          <p:cNvSpPr txBox="1"/>
          <p:nvPr userDrawn="1"/>
        </p:nvSpPr>
        <p:spPr>
          <a:xfrm>
            <a:off x="190500" y="219075"/>
            <a:ext cx="1733550" cy="369332"/>
          </a:xfrm>
          <a:prstGeom prst="rect">
            <a:avLst/>
          </a:prstGeom>
          <a:noFill/>
        </p:spPr>
        <p:txBody>
          <a:bodyPr wrap="square" rtlCol="0">
            <a:spAutoFit/>
          </a:bodyPr>
          <a:lstStyle/>
          <a:p>
            <a:pPr algn="l" defTabSz="457200" rtl="0"/>
            <a:r>
              <a:rPr lang="en-US" dirty="0" smtClean="0">
                <a:solidFill>
                  <a:srgbClr val="FFFFFF"/>
                </a:solidFill>
                <a:latin typeface="Arial" pitchFamily="34" charset="0"/>
                <a:cs typeface="Arial" pitchFamily="34" charset="0"/>
              </a:rPr>
              <a:t>DRAFT</a:t>
            </a:r>
            <a:endParaRPr lang="en-US" dirty="0">
              <a:solidFill>
                <a:srgbClr val="FFFFFF"/>
              </a:solidFill>
              <a:latin typeface="Arial" pitchFamily="34" charset="0"/>
              <a:cs typeface="Arial" pitchFamily="34" charset="0"/>
            </a:endParaRPr>
          </a:p>
        </p:txBody>
      </p:sp>
    </p:spTree>
    <p:extLst>
      <p:ext uri="{BB962C8B-B14F-4D97-AF65-F5344CB8AC3E}">
        <p14:creationId xmlns="" xmlns:p14="http://schemas.microsoft.com/office/powerpoint/2010/main" val="251857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30725"/>
          </a:xfrm>
        </p:spPr>
        <p:txBody>
          <a:bodyPr/>
          <a:lstStyle/>
          <a:p>
            <a:pPr lvl="0"/>
            <a:endParaRPr lang="en-US" noProof="0" dirty="0" smtClean="0"/>
          </a:p>
        </p:txBody>
      </p:sp>
      <p:sp>
        <p:nvSpPr>
          <p:cNvPr id="4" name="Rectangle 39"/>
          <p:cNvSpPr>
            <a:spLocks noGrp="1" noChangeArrowheads="1"/>
          </p:cNvSpPr>
          <p:nvPr>
            <p:ph type="dt" sz="half" idx="10"/>
          </p:nvPr>
        </p:nvSpPr>
        <p:spPr>
          <a:xfrm>
            <a:off x="457200" y="6278563"/>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ahoma" pitchFamily="34" charset="0"/>
              </a:defRPr>
            </a:lvl1pPr>
          </a:lstStyle>
          <a:p>
            <a:pPr algn="l" defTabSz="457200" rtl="0">
              <a:defRPr/>
            </a:pPr>
            <a:r>
              <a:rPr lang="en-US" smtClean="0">
                <a:cs typeface="Arial" pitchFamily="34" charset="0"/>
              </a:rPr>
              <a:t>8/22/13</a:t>
            </a:r>
            <a:endParaRPr lang="en-US">
              <a:cs typeface="Arial" pitchFamily="34" charset="0"/>
            </a:endParaRPr>
          </a:p>
        </p:txBody>
      </p:sp>
      <p:sp>
        <p:nvSpPr>
          <p:cNvPr id="5" name="Rectangle 40"/>
          <p:cNvSpPr>
            <a:spLocks noGrp="1" noChangeArrowheads="1"/>
          </p:cNvSpPr>
          <p:nvPr>
            <p:ph type="ftr" sz="quarter" idx="11"/>
          </p:nvPr>
        </p:nvSpPr>
        <p:spPr/>
        <p:txBody>
          <a:bodyPr/>
          <a:lstStyle>
            <a:lvl1pPr>
              <a:defRPr/>
            </a:lvl1pPr>
          </a:lstStyle>
          <a:p>
            <a:pPr>
              <a:defRPr/>
            </a:pPr>
            <a:r>
              <a:rPr lang="en-US" smtClean="0"/>
              <a:t>Copyright © 2013 Legal Momentum </a:t>
            </a:r>
            <a:endParaRPr lang="en-US"/>
          </a:p>
        </p:txBody>
      </p:sp>
      <p:sp>
        <p:nvSpPr>
          <p:cNvPr id="6" name="Rectangle 41"/>
          <p:cNvSpPr>
            <a:spLocks noGrp="1" noChangeArrowheads="1"/>
          </p:cNvSpPr>
          <p:nvPr>
            <p:ph type="sldNum" sz="quarter" idx="12"/>
          </p:nvPr>
        </p:nvSpPr>
        <p:spPr/>
        <p:txBody>
          <a:bodyPr/>
          <a:lstStyle>
            <a:lvl1pPr fontAlgn="auto">
              <a:spcBef>
                <a:spcPts val="0"/>
              </a:spcBef>
              <a:spcAft>
                <a:spcPts val="0"/>
              </a:spcAft>
              <a:defRPr>
                <a:latin typeface="+mn-lt"/>
                <a:ea typeface="+mn-ea"/>
                <a:cs typeface="Arial" charset="0"/>
              </a:defRPr>
            </a:lvl1pPr>
          </a:lstStyle>
          <a:p>
            <a:pPr>
              <a:defRPr/>
            </a:pPr>
            <a:fld id="{53F1A062-CD86-4600-97D1-5A9B587D2771}" type="slidenum">
              <a:rPr lang="en-US"/>
              <a:pPr>
                <a:defRPr/>
              </a:pPr>
              <a:t>‹#›</a:t>
            </a:fld>
            <a:endParaRPr lang="en-US" dirty="0"/>
          </a:p>
        </p:txBody>
      </p:sp>
      <p:sp>
        <p:nvSpPr>
          <p:cNvPr id="7" name="TextBox 6"/>
          <p:cNvSpPr txBox="1"/>
          <p:nvPr userDrawn="1"/>
        </p:nvSpPr>
        <p:spPr>
          <a:xfrm>
            <a:off x="190500" y="219075"/>
            <a:ext cx="1733550" cy="369332"/>
          </a:xfrm>
          <a:prstGeom prst="rect">
            <a:avLst/>
          </a:prstGeom>
          <a:noFill/>
        </p:spPr>
        <p:txBody>
          <a:bodyPr wrap="square" rtlCol="0">
            <a:spAutoFit/>
          </a:bodyPr>
          <a:lstStyle/>
          <a:p>
            <a:pPr algn="l" defTabSz="457200" rtl="0"/>
            <a:r>
              <a:rPr lang="en-US" dirty="0" smtClean="0">
                <a:solidFill>
                  <a:srgbClr val="FFFFFF"/>
                </a:solidFill>
                <a:latin typeface="Arial" pitchFamily="34" charset="0"/>
                <a:cs typeface="Arial" pitchFamily="34" charset="0"/>
              </a:rPr>
              <a:t>DRAFT</a:t>
            </a:r>
            <a:endParaRPr lang="en-US" dirty="0">
              <a:solidFill>
                <a:srgbClr val="FFFFFF"/>
              </a:solidFill>
              <a:latin typeface="Arial" pitchFamily="34" charset="0"/>
              <a:cs typeface="Arial" pitchFamily="34" charset="0"/>
            </a:endParaRPr>
          </a:p>
        </p:txBody>
      </p:sp>
    </p:spTree>
    <p:extLst>
      <p:ext uri="{BB962C8B-B14F-4D97-AF65-F5344CB8AC3E}">
        <p14:creationId xmlns="" xmlns:p14="http://schemas.microsoft.com/office/powerpoint/2010/main" val="166031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and 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79009"/>
          </a:xfrm>
        </p:spPr>
        <p:txBody>
          <a:bodyPr/>
          <a:lstStyle>
            <a:lvl1pPr marL="182880" indent="-182880">
              <a:spcBef>
                <a:spcPts val="600"/>
              </a:spcBef>
              <a:buNone/>
              <a:defRPr sz="3000"/>
            </a:lvl1pPr>
            <a:lvl2pPr marL="750888" indent="-285750">
              <a:spcBef>
                <a:spcPts val="1200"/>
              </a:spcBef>
              <a:buFont typeface="Verdana" pitchFamily="34" charset="0"/>
              <a:buChar char="–"/>
              <a:defRPr sz="1800"/>
            </a:lvl2pPr>
            <a:lvl3pPr marL="1147763" indent="-233363">
              <a:defRPr sz="1800"/>
            </a:lvl3pPr>
            <a:lvl4pPr marL="1479550" indent="-215900">
              <a:defRPr sz="1800"/>
            </a:lvl4pPr>
            <a:lvl5pPr marL="1828800" indent="-233363">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277813"/>
            <a:ext cx="8229600" cy="1005840"/>
          </a:xfrm>
        </p:spPr>
        <p:txBody>
          <a:bodyPr/>
          <a:lstStyle>
            <a:lvl1pPr algn="l">
              <a:lnSpc>
                <a:spcPct val="90000"/>
              </a:lnSpc>
              <a:defRPr sz="3600" b="1"/>
            </a:lvl1pPr>
          </a:lstStyle>
          <a:p>
            <a:r>
              <a:rPr lang="en-US" smtClean="0"/>
              <a:t>Click to edit Master title style</a:t>
            </a:r>
            <a:endParaRPr lang="en-US" dirty="0"/>
          </a:p>
        </p:txBody>
      </p:sp>
      <p:sp>
        <p:nvSpPr>
          <p:cNvPr id="4" name="Rectangle 42"/>
          <p:cNvSpPr>
            <a:spLocks noGrp="1" noChangeArrowheads="1"/>
          </p:cNvSpPr>
          <p:nvPr>
            <p:ph type="sldNum" sz="quarter" idx="10"/>
          </p:nvPr>
        </p:nvSpPr>
        <p:spPr/>
        <p:txBody>
          <a:bodyPr/>
          <a:lstStyle>
            <a:lvl1pPr>
              <a:defRPr/>
            </a:lvl1pPr>
          </a:lstStyle>
          <a:p>
            <a:pPr>
              <a:defRPr/>
            </a:pPr>
            <a:fld id="{C2016B88-40B3-46A2-A8B7-148E09F03296}" type="slidenum">
              <a:rPr lang="en-US"/>
              <a:pPr>
                <a:defRPr/>
              </a:pPr>
              <a:t>‹#›</a:t>
            </a:fld>
            <a:endParaRPr lang="en-US"/>
          </a:p>
        </p:txBody>
      </p:sp>
      <p:sp>
        <p:nvSpPr>
          <p:cNvPr id="6" name="TextBox 5"/>
          <p:cNvSpPr txBox="1"/>
          <p:nvPr userDrawn="1"/>
        </p:nvSpPr>
        <p:spPr>
          <a:xfrm>
            <a:off x="190500" y="219075"/>
            <a:ext cx="1733550" cy="369332"/>
          </a:xfrm>
          <a:prstGeom prst="rect">
            <a:avLst/>
          </a:prstGeom>
          <a:noFill/>
        </p:spPr>
        <p:txBody>
          <a:bodyPr wrap="square" rtlCol="0">
            <a:spAutoFit/>
          </a:bodyPr>
          <a:lstStyle/>
          <a:p>
            <a:pPr algn="l" defTabSz="457200" rtl="0"/>
            <a:r>
              <a:rPr lang="en-US" dirty="0" smtClean="0">
                <a:solidFill>
                  <a:srgbClr val="FFFFFF"/>
                </a:solidFill>
                <a:latin typeface="Arial" pitchFamily="34" charset="0"/>
                <a:cs typeface="Arial" pitchFamily="34" charset="0"/>
              </a:rPr>
              <a:t>DRAFT</a:t>
            </a:r>
            <a:endParaRPr lang="en-US" dirty="0">
              <a:solidFill>
                <a:srgbClr val="FFFFFF"/>
              </a:solidFill>
              <a:latin typeface="Arial" pitchFamily="34" charset="0"/>
              <a:cs typeface="Arial" pitchFamily="34" charset="0"/>
            </a:endParaRPr>
          </a:p>
        </p:txBody>
      </p:sp>
    </p:spTree>
    <p:extLst>
      <p:ext uri="{BB962C8B-B14F-4D97-AF65-F5344CB8AC3E}">
        <p14:creationId xmlns="" xmlns:p14="http://schemas.microsoft.com/office/powerpoint/2010/main" val="766970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r">
              <a:defRPr sz="48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r">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1401164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46217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1916095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عنصرا 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2605971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856058" y="3073398"/>
            <a:ext cx="3658793" cy="2717801"/>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3073398"/>
            <a:ext cx="3656408" cy="2717801"/>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8" name="Footer Placeholder 7"/>
          <p:cNvSpPr>
            <a:spLocks noGrp="1"/>
          </p:cNvSpPr>
          <p:nvPr>
            <p:ph type="ftr" sz="quarter" idx="11"/>
          </p:nvPr>
        </p:nvSpPr>
        <p:spPr/>
        <p:txBody>
          <a:bodyPr/>
          <a:lstStyle/>
          <a:p>
            <a:endParaRPr lang="ar-SA">
              <a:solidFill>
                <a:prstClr val="white">
                  <a:tint val="75000"/>
                </a:prstClr>
              </a:solidFill>
            </a:endParaRPr>
          </a:p>
        </p:txBody>
      </p:sp>
      <p:sp>
        <p:nvSpPr>
          <p:cNvPr id="9" name="Slide Number Placeholder 8"/>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214894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A6E3E2DF-5FDA-40EB-8AC2-7C279A6C0CF2}" type="datetime1">
              <a:rPr lang="en-US" smtClean="0"/>
              <a:pPr>
                <a:defRPr/>
              </a:pPr>
              <a:t>10/6/2020</a:t>
            </a:fld>
            <a:endParaRPr lang="en-US"/>
          </a:p>
        </p:txBody>
      </p:sp>
      <p:sp>
        <p:nvSpPr>
          <p:cNvPr id="5" name="Footer Placeholder 4"/>
          <p:cNvSpPr>
            <a:spLocks noGrp="1"/>
          </p:cNvSpPr>
          <p:nvPr>
            <p:ph type="ftr" sz="quarter" idx="11"/>
          </p:nvPr>
        </p:nvSpPr>
        <p:spPr/>
        <p:txBody>
          <a:bodyPr/>
          <a:lstStyle/>
          <a:p>
            <a:pPr>
              <a:defRPr/>
            </a:pPr>
            <a:r>
              <a:rPr lang="en-US" smtClean="0"/>
              <a:t>4Dr. Aly Samy 2014</a:t>
            </a:r>
            <a:endParaRPr lang="en-US"/>
          </a:p>
        </p:txBody>
      </p:sp>
      <p:sp>
        <p:nvSpPr>
          <p:cNvPr id="6" name="Slide Number Placeholder 5"/>
          <p:cNvSpPr>
            <a:spLocks noGrp="1"/>
          </p:cNvSpPr>
          <p:nvPr>
            <p:ph type="sldNum" sz="quarter" idx="12"/>
          </p:nvPr>
        </p:nvSpPr>
        <p:spPr/>
        <p:txBody>
          <a:bodyPr/>
          <a:lstStyle/>
          <a:p>
            <a:pPr>
              <a:defRPr/>
            </a:pPr>
            <a:fld id="{C95A3666-6166-4B77-BE19-B0C8D35C668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4" name="Footer Placeholder 3"/>
          <p:cNvSpPr>
            <a:spLocks noGrp="1"/>
          </p:cNvSpPr>
          <p:nvPr>
            <p:ph type="ftr" sz="quarter" idx="11"/>
          </p:nvPr>
        </p:nvSpPr>
        <p:spPr/>
        <p:txBody>
          <a:bodyPr/>
          <a:lstStyle/>
          <a:p>
            <a:endParaRPr lang="ar-SA">
              <a:solidFill>
                <a:prstClr val="white">
                  <a:tint val="75000"/>
                </a:prstClr>
              </a:solidFill>
            </a:endParaRPr>
          </a:p>
        </p:txBody>
      </p:sp>
      <p:sp>
        <p:nvSpPr>
          <p:cNvPr id="5" name="Slide Number Placeholder 4"/>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489389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3" name="Footer Placeholder 2"/>
          <p:cNvSpPr>
            <a:spLocks noGrp="1"/>
          </p:cNvSpPr>
          <p:nvPr>
            <p:ph type="ftr" sz="quarter" idx="11"/>
          </p:nvPr>
        </p:nvSpPr>
        <p:spPr/>
        <p:txBody>
          <a:bodyPr/>
          <a:lstStyle/>
          <a:p>
            <a:endParaRPr lang="ar-SA">
              <a:solidFill>
                <a:prstClr val="white">
                  <a:tint val="75000"/>
                </a:prstClr>
              </a:solidFill>
            </a:endParaRPr>
          </a:p>
        </p:txBody>
      </p:sp>
      <p:sp>
        <p:nvSpPr>
          <p:cNvPr id="4" name="Slide Number Placeholder 3"/>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743625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057350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120353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a:t>انقر فوق الأيقونة لإضافة صورة</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203776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683533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pP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pPr>
            <a:r>
              <a:rPr lang="en-US" sz="8000" dirty="0">
                <a:solidFill>
                  <a:prstClr val="white"/>
                </a:solidFill>
                <a:effectLst/>
              </a:rPr>
              <a:t>”</a:t>
            </a:r>
          </a:p>
        </p:txBody>
      </p:sp>
    </p:spTree>
    <p:extLst>
      <p:ext uri="{BB962C8B-B14F-4D97-AF65-F5344CB8AC3E}">
        <p14:creationId xmlns="" xmlns:p14="http://schemas.microsoft.com/office/powerpoint/2010/main" val="2947224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6" name="Footer Placeholder 5"/>
          <p:cNvSpPr>
            <a:spLocks noGrp="1"/>
          </p:cNvSpPr>
          <p:nvPr>
            <p:ph type="ftr" sz="quarter" idx="11"/>
          </p:nvPr>
        </p:nvSpPr>
        <p:spPr/>
        <p:txBody>
          <a:bodyPr/>
          <a:lstStyle/>
          <a:p>
            <a:endParaRPr lang="ar-SA">
              <a:solidFill>
                <a:prstClr val="white">
                  <a:tint val="75000"/>
                </a:prstClr>
              </a:solidFill>
            </a:endParaRPr>
          </a:p>
        </p:txBody>
      </p:sp>
      <p:sp>
        <p:nvSpPr>
          <p:cNvPr id="7" name="Slide Number Placeholder 6"/>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14340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4" name="Footer Placeholder 3"/>
          <p:cNvSpPr>
            <a:spLocks noGrp="1"/>
          </p:cNvSpPr>
          <p:nvPr>
            <p:ph type="ftr" sz="quarter" idx="11"/>
          </p:nvPr>
        </p:nvSpPr>
        <p:spPr/>
        <p:txBody>
          <a:bodyPr/>
          <a:lstStyle/>
          <a:p>
            <a:endParaRPr lang="ar-SA">
              <a:solidFill>
                <a:prstClr val="white">
                  <a:tint val="75000"/>
                </a:prstClr>
              </a:solidFill>
            </a:endParaRPr>
          </a:p>
        </p:txBody>
      </p:sp>
      <p:sp>
        <p:nvSpPr>
          <p:cNvPr id="5" name="Slide Number Placeholder 4"/>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2153681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4" name="Footer Placeholder 3"/>
          <p:cNvSpPr>
            <a:spLocks noGrp="1"/>
          </p:cNvSpPr>
          <p:nvPr>
            <p:ph type="ftr" sz="quarter" idx="11"/>
          </p:nvPr>
        </p:nvSpPr>
        <p:spPr/>
        <p:txBody>
          <a:bodyPr/>
          <a:lstStyle/>
          <a:p>
            <a:endParaRPr lang="ar-SA">
              <a:solidFill>
                <a:prstClr val="white">
                  <a:tint val="75000"/>
                </a:prstClr>
              </a:solidFill>
            </a:endParaRPr>
          </a:p>
        </p:txBody>
      </p:sp>
      <p:sp>
        <p:nvSpPr>
          <p:cNvPr id="5" name="Slide Number Placeholder 4"/>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6514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80C8BAE-77E7-415B-99A7-B752EDFA0ACE}" type="datetime1">
              <a:rPr lang="en-US" smtClean="0"/>
              <a:pPr>
                <a:defRPr/>
              </a:pPr>
              <a:t>10/6/2020</a:t>
            </a:fld>
            <a:endParaRPr lang="en-US"/>
          </a:p>
        </p:txBody>
      </p:sp>
      <p:sp>
        <p:nvSpPr>
          <p:cNvPr id="6" name="Footer Placeholder 5"/>
          <p:cNvSpPr>
            <a:spLocks noGrp="1"/>
          </p:cNvSpPr>
          <p:nvPr>
            <p:ph type="ftr" sz="quarter" idx="11"/>
          </p:nvPr>
        </p:nvSpPr>
        <p:spPr/>
        <p:txBody>
          <a:bodyPr/>
          <a:lstStyle/>
          <a:p>
            <a:pPr>
              <a:defRPr/>
            </a:pPr>
            <a:r>
              <a:rPr lang="en-US" smtClean="0"/>
              <a:t>4Dr. Aly Samy 2014</a:t>
            </a:r>
            <a:endParaRPr lang="en-US"/>
          </a:p>
        </p:txBody>
      </p:sp>
      <p:sp>
        <p:nvSpPr>
          <p:cNvPr id="7" name="Slide Number Placeholder 6"/>
          <p:cNvSpPr>
            <a:spLocks noGrp="1"/>
          </p:cNvSpPr>
          <p:nvPr>
            <p:ph type="sldNum" sz="quarter" idx="12"/>
          </p:nvPr>
        </p:nvSpPr>
        <p:spPr/>
        <p:txBody>
          <a:bodyPr/>
          <a:lstStyle/>
          <a:p>
            <a:pPr>
              <a:defRPr/>
            </a:pPr>
            <a:fld id="{C8FB4767-3CFF-42CD-A67B-5B9800BFBE47}"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639379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E811DFB-F761-074E-9170-023C889476FB}" type="datetimeFigureOut">
              <a:rPr lang="ar-SA" smtClean="0">
                <a:solidFill>
                  <a:prstClr val="white">
                    <a:tint val="75000"/>
                  </a:prstClr>
                </a:solidFill>
              </a:rPr>
              <a:pPr/>
              <a:t>19/02/42</a:t>
            </a:fld>
            <a:endParaRPr lang="ar-SA">
              <a:solidFill>
                <a:prstClr val="white">
                  <a:tint val="75000"/>
                </a:prstClr>
              </a:solidFill>
            </a:endParaRPr>
          </a:p>
        </p:txBody>
      </p:sp>
      <p:sp>
        <p:nvSpPr>
          <p:cNvPr id="5" name="Footer Placeholder 4"/>
          <p:cNvSpPr>
            <a:spLocks noGrp="1"/>
          </p:cNvSpPr>
          <p:nvPr>
            <p:ph type="ftr" sz="quarter" idx="11"/>
          </p:nvPr>
        </p:nvSpPr>
        <p:spPr/>
        <p:txBody>
          <a:bodyPr/>
          <a:lstStyle/>
          <a:p>
            <a:endParaRPr lang="ar-SA">
              <a:solidFill>
                <a:prstClr val="white">
                  <a:tint val="75000"/>
                </a:prstClr>
              </a:solidFill>
            </a:endParaRPr>
          </a:p>
        </p:txBody>
      </p:sp>
      <p:sp>
        <p:nvSpPr>
          <p:cNvPr id="6" name="Slide Number Placeholder 5"/>
          <p:cNvSpPr>
            <a:spLocks noGrp="1"/>
          </p:cNvSpPr>
          <p:nvPr>
            <p:ph type="sldNum" sz="quarter" idx="12"/>
          </p:nvPr>
        </p:nvSpPr>
        <p:spPr/>
        <p:txBody>
          <a:bodyPr/>
          <a:lstStyle/>
          <a:p>
            <a:fld id="{82BB97EE-F2EE-D348-8368-A4A2A77B780E}"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 xmlns:p14="http://schemas.microsoft.com/office/powerpoint/2010/main" val="34829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80A0054-D34C-4CA2-90BA-F76BB8F9847A}" type="datetime1">
              <a:rPr lang="en-US" smtClean="0"/>
              <a:pPr>
                <a:defRPr/>
              </a:pPr>
              <a:t>10/6/2020</a:t>
            </a:fld>
            <a:endParaRPr lang="en-US"/>
          </a:p>
        </p:txBody>
      </p:sp>
      <p:sp>
        <p:nvSpPr>
          <p:cNvPr id="8" name="Footer Placeholder 7"/>
          <p:cNvSpPr>
            <a:spLocks noGrp="1"/>
          </p:cNvSpPr>
          <p:nvPr>
            <p:ph type="ftr" sz="quarter" idx="11"/>
          </p:nvPr>
        </p:nvSpPr>
        <p:spPr/>
        <p:txBody>
          <a:bodyPr/>
          <a:lstStyle/>
          <a:p>
            <a:pPr>
              <a:defRPr/>
            </a:pPr>
            <a:r>
              <a:rPr lang="en-US" smtClean="0"/>
              <a:t>4Dr. Aly Samy 2014</a:t>
            </a:r>
            <a:endParaRPr lang="en-US"/>
          </a:p>
        </p:txBody>
      </p:sp>
      <p:sp>
        <p:nvSpPr>
          <p:cNvPr id="9" name="Slide Number Placeholder 8"/>
          <p:cNvSpPr>
            <a:spLocks noGrp="1"/>
          </p:cNvSpPr>
          <p:nvPr>
            <p:ph type="sldNum" sz="quarter" idx="12"/>
          </p:nvPr>
        </p:nvSpPr>
        <p:spPr/>
        <p:txBody>
          <a:bodyPr/>
          <a:lstStyle/>
          <a:p>
            <a:pPr>
              <a:defRPr/>
            </a:pPr>
            <a:fld id="{EC87F251-58EE-4344-A4C4-0364E9EA0D8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7B8B22C-45A5-485B-A705-37DE70DDB7B7}" type="datetime1">
              <a:rPr lang="en-US" smtClean="0"/>
              <a:pPr>
                <a:defRPr/>
              </a:pPr>
              <a:t>10/6/2020</a:t>
            </a:fld>
            <a:endParaRPr lang="en-US"/>
          </a:p>
        </p:txBody>
      </p:sp>
      <p:sp>
        <p:nvSpPr>
          <p:cNvPr id="4" name="Footer Placeholder 3"/>
          <p:cNvSpPr>
            <a:spLocks noGrp="1"/>
          </p:cNvSpPr>
          <p:nvPr>
            <p:ph type="ftr" sz="quarter" idx="11"/>
          </p:nvPr>
        </p:nvSpPr>
        <p:spPr/>
        <p:txBody>
          <a:bodyPr/>
          <a:lstStyle/>
          <a:p>
            <a:pPr>
              <a:defRPr/>
            </a:pPr>
            <a:r>
              <a:rPr lang="en-US" smtClean="0"/>
              <a:t>4Dr. Aly Samy 2014</a:t>
            </a:r>
            <a:endParaRPr lang="en-US"/>
          </a:p>
        </p:txBody>
      </p:sp>
      <p:sp>
        <p:nvSpPr>
          <p:cNvPr id="5" name="Slide Number Placeholder 4"/>
          <p:cNvSpPr>
            <a:spLocks noGrp="1"/>
          </p:cNvSpPr>
          <p:nvPr>
            <p:ph type="sldNum" sz="quarter" idx="12"/>
          </p:nvPr>
        </p:nvSpPr>
        <p:spPr/>
        <p:txBody>
          <a:bodyPr/>
          <a:lstStyle/>
          <a:p>
            <a:pPr>
              <a:defRPr/>
            </a:pPr>
            <a:fld id="{FD84A3E2-E55F-4C14-BEC3-C31E7CB960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0047925-82B7-426E-88BC-8379F1577513}" type="datetime1">
              <a:rPr lang="en-US" smtClean="0"/>
              <a:pPr>
                <a:defRPr/>
              </a:pPr>
              <a:t>10/6/2020</a:t>
            </a:fld>
            <a:endParaRPr lang="en-US"/>
          </a:p>
        </p:txBody>
      </p:sp>
      <p:sp>
        <p:nvSpPr>
          <p:cNvPr id="3" name="Footer Placeholder 2"/>
          <p:cNvSpPr>
            <a:spLocks noGrp="1"/>
          </p:cNvSpPr>
          <p:nvPr>
            <p:ph type="ftr" sz="quarter" idx="11"/>
          </p:nvPr>
        </p:nvSpPr>
        <p:spPr/>
        <p:txBody>
          <a:bodyPr/>
          <a:lstStyle/>
          <a:p>
            <a:pPr>
              <a:defRPr/>
            </a:pPr>
            <a:r>
              <a:rPr lang="en-US" smtClean="0"/>
              <a:t>4Dr. Aly Samy 2014</a:t>
            </a:r>
            <a:endParaRPr lang="en-US"/>
          </a:p>
        </p:txBody>
      </p:sp>
      <p:sp>
        <p:nvSpPr>
          <p:cNvPr id="4" name="Slide Number Placeholder 3"/>
          <p:cNvSpPr>
            <a:spLocks noGrp="1"/>
          </p:cNvSpPr>
          <p:nvPr>
            <p:ph type="sldNum" sz="quarter" idx="12"/>
          </p:nvPr>
        </p:nvSpPr>
        <p:spPr/>
        <p:txBody>
          <a:bodyPr/>
          <a:lstStyle/>
          <a:p>
            <a:pPr>
              <a:defRPr/>
            </a:pPr>
            <a:fld id="{47BB2BF5-4A54-421D-A0CF-FA92FCC9BB5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F5808ED-8DE7-48E0-808B-2626B525A54F}" type="datetime1">
              <a:rPr lang="en-US" smtClean="0"/>
              <a:pPr>
                <a:defRPr/>
              </a:pPr>
              <a:t>10/6/2020</a:t>
            </a:fld>
            <a:endParaRPr lang="en-US"/>
          </a:p>
        </p:txBody>
      </p:sp>
      <p:sp>
        <p:nvSpPr>
          <p:cNvPr id="6" name="Footer Placeholder 5"/>
          <p:cNvSpPr>
            <a:spLocks noGrp="1"/>
          </p:cNvSpPr>
          <p:nvPr>
            <p:ph type="ftr" sz="quarter" idx="11"/>
          </p:nvPr>
        </p:nvSpPr>
        <p:spPr/>
        <p:txBody>
          <a:bodyPr/>
          <a:lstStyle/>
          <a:p>
            <a:pPr>
              <a:defRPr/>
            </a:pPr>
            <a:r>
              <a:rPr lang="en-US" smtClean="0"/>
              <a:t>4Dr. Aly Samy 2014</a:t>
            </a:r>
            <a:endParaRPr lang="en-US"/>
          </a:p>
        </p:txBody>
      </p:sp>
      <p:sp>
        <p:nvSpPr>
          <p:cNvPr id="7" name="Slide Number Placeholder 6"/>
          <p:cNvSpPr>
            <a:spLocks noGrp="1"/>
          </p:cNvSpPr>
          <p:nvPr>
            <p:ph type="sldNum" sz="quarter" idx="12"/>
          </p:nvPr>
        </p:nvSpPr>
        <p:spPr/>
        <p:txBody>
          <a:bodyPr/>
          <a:lstStyle/>
          <a:p>
            <a:pPr>
              <a:defRPr/>
            </a:pPr>
            <a:fld id="{561880ED-A587-4B6B-B8B9-A0CEF680F37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A084AA8-D6B5-4461-8830-85CC01EBCB57}" type="datetime1">
              <a:rPr lang="en-US" smtClean="0"/>
              <a:pPr>
                <a:defRPr/>
              </a:pPr>
              <a:t>10/6/2020</a:t>
            </a:fld>
            <a:endParaRPr lang="en-US"/>
          </a:p>
        </p:txBody>
      </p:sp>
      <p:sp>
        <p:nvSpPr>
          <p:cNvPr id="6" name="Footer Placeholder 5"/>
          <p:cNvSpPr>
            <a:spLocks noGrp="1"/>
          </p:cNvSpPr>
          <p:nvPr>
            <p:ph type="ftr" sz="quarter" idx="11"/>
          </p:nvPr>
        </p:nvSpPr>
        <p:spPr/>
        <p:txBody>
          <a:bodyPr/>
          <a:lstStyle/>
          <a:p>
            <a:pPr>
              <a:defRPr/>
            </a:pPr>
            <a:r>
              <a:rPr lang="en-US" smtClean="0"/>
              <a:t>4Dr. Aly Samy 2014</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738D4BC-BCE5-42D3-BF84-DF7F0DD3B613}"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tileRect r="-100000" b="-100000"/>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795D73F-AAE2-4C54-84F5-0C5C03CBC0AB}" type="datetime1">
              <a:rPr lang="en-US" smtClean="0"/>
              <a:pPr>
                <a:defRPr/>
              </a:pPr>
              <a:t>10/6/2020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4Dr. Aly Samy 2014</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437771C-DBA4-42C2-85BD-1801234DFF2B}"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tileRect r="-100000" b="-100000"/>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4"/>
            <a:ext cx="5340350" cy="5056187"/>
            <a:chOff x="2394" y="1127"/>
            <a:chExt cx="3364" cy="3185"/>
          </a:xfrm>
        </p:grpSpPr>
        <p:sp>
          <p:nvSpPr>
            <p:cNvPr id="2662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2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2662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3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3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3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3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3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3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3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3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3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3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4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5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5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2665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2665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2665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5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5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5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lgn="l" rtl="0">
                <a:defRPr/>
              </a:pPr>
              <a:endParaRPr lang="en-US" dirty="0">
                <a:solidFill>
                  <a:srgbClr val="FFFFFF"/>
                </a:solidFill>
                <a:latin typeface="Tahoma" charset="0"/>
              </a:endParaRPr>
            </a:p>
          </p:txBody>
        </p:sp>
        <p:sp>
          <p:nvSpPr>
            <p:cNvPr id="2665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lgn="l" rtl="0">
                <a:defRPr/>
              </a:pPr>
              <a:endParaRPr lang="en-US" dirty="0">
                <a:solidFill>
                  <a:srgbClr val="FFFFFF"/>
                </a:solidFill>
                <a:latin typeface="Tahoma" charset="0"/>
              </a:endParaRPr>
            </a:p>
          </p:txBody>
        </p:sp>
        <p:sp>
          <p:nvSpPr>
            <p:cNvPr id="2665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lgn="l" rtl="0">
                <a:defRPr/>
              </a:pPr>
              <a:endParaRPr lang="en-US" dirty="0">
                <a:solidFill>
                  <a:srgbClr val="FFFFFF"/>
                </a:solidFill>
                <a:latin typeface="Tahoma" charset="0"/>
              </a:endParaRPr>
            </a:p>
          </p:txBody>
        </p:sp>
        <p:sp>
          <p:nvSpPr>
            <p:cNvPr id="2666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lgn="l" rtl="0">
                <a:defRPr/>
              </a:pPr>
              <a:endParaRPr lang="en-US" dirty="0">
                <a:solidFill>
                  <a:srgbClr val="FFFFFF"/>
                </a:solidFill>
                <a:latin typeface="Tahoma" charset="0"/>
              </a:endParaRPr>
            </a:p>
          </p:txBody>
        </p:sp>
      </p:grpSp>
      <p:sp>
        <p:nvSpPr>
          <p:cNvPr id="2666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62" name="Rectangle 38"/>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66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Tahoma" pitchFamily="34" charset="0"/>
              </a:defRPr>
            </a:lvl1pPr>
          </a:lstStyle>
          <a:p>
            <a:pPr defTabSz="457200" rtl="0">
              <a:defRPr/>
            </a:pPr>
            <a:r>
              <a:rPr lang="en-US" smtClean="0">
                <a:cs typeface="Arial" pitchFamily="34" charset="0"/>
              </a:rPr>
              <a:t>Copyright © 2013 Legal Momentum </a:t>
            </a:r>
            <a:endParaRPr lang="en-US">
              <a:cs typeface="Arial" pitchFamily="34" charset="0"/>
            </a:endParaRPr>
          </a:p>
        </p:txBody>
      </p:sp>
      <p:sp>
        <p:nvSpPr>
          <p:cNvPr id="2666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Tahoma" pitchFamily="34" charset="0"/>
                <a:ea typeface="ＭＳ Ｐゴシック"/>
                <a:cs typeface="ＭＳ Ｐゴシック"/>
              </a:defRPr>
            </a:lvl1pPr>
          </a:lstStyle>
          <a:p>
            <a:pPr defTabSz="457200" rtl="0">
              <a:defRPr/>
            </a:pPr>
            <a:fld id="{5BD57C76-9C65-4C78-9627-B6DA068A6E98}" type="slidenum">
              <a:rPr lang="en-US"/>
              <a:pPr defTabSz="457200" rtl="0">
                <a:defRPr/>
              </a:pPr>
              <a:t>‹#›</a:t>
            </a:fld>
            <a:endParaRPr lang="en-US"/>
          </a:p>
        </p:txBody>
      </p:sp>
      <p:pic>
        <p:nvPicPr>
          <p:cNvPr id="1031" name="Picture 41" descr="NJEP Logo2010-Final-Knockout.png"/>
          <p:cNvPicPr>
            <a:picLocks noChangeAspect="1"/>
          </p:cNvPicPr>
          <p:nvPr userDrawn="1"/>
        </p:nvPicPr>
        <p:blipFill>
          <a:blip r:embed="rId15"/>
          <a:srcRect r="-2007"/>
          <a:stretch>
            <a:fillRect/>
          </a:stretch>
        </p:blipFill>
        <p:spPr bwMode="black">
          <a:xfrm>
            <a:off x="204790" y="6278563"/>
            <a:ext cx="2028825" cy="428625"/>
          </a:xfrm>
          <a:prstGeom prst="rect">
            <a:avLst/>
          </a:prstGeom>
          <a:noFill/>
          <a:ln w="9525">
            <a:noFill/>
            <a:miter lim="800000"/>
            <a:headEnd/>
            <a:tailEnd/>
          </a:ln>
        </p:spPr>
      </p:pic>
    </p:spTree>
    <p:extLst>
      <p:ext uri="{BB962C8B-B14F-4D97-AF65-F5344CB8AC3E}">
        <p14:creationId xmlns="" xmlns:p14="http://schemas.microsoft.com/office/powerpoint/2010/main" val="311704456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tileRect r="-100000" b="-100000"/>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fontAlgn="auto">
              <a:spcBef>
                <a:spcPts val="0"/>
              </a:spcBef>
              <a:spcAft>
                <a:spcPts val="0"/>
              </a:spcAft>
            </a:pPr>
            <a:fld id="{FE811DFB-F761-074E-9170-023C889476FB}" type="datetimeFigureOut">
              <a:rPr lang="ar-SA" smtClean="0">
                <a:solidFill>
                  <a:prstClr val="white">
                    <a:tint val="75000"/>
                  </a:prstClr>
                </a:solidFill>
                <a:latin typeface="Tw Cen MT" panose="020B0602020104020603"/>
                <a:cs typeface="Arial"/>
              </a:rPr>
              <a:pPr fontAlgn="auto">
                <a:spcBef>
                  <a:spcPts val="0"/>
                </a:spcBef>
                <a:spcAft>
                  <a:spcPts val="0"/>
                </a:spcAft>
              </a:pPr>
              <a:t>19/02/42</a:t>
            </a:fld>
            <a:endParaRPr lang="ar-SA">
              <a:solidFill>
                <a:prstClr val="white">
                  <a:tint val="75000"/>
                </a:prstClr>
              </a:solidFill>
              <a:latin typeface="Tw Cen MT" panose="020B0602020104020603"/>
              <a:cs typeface="Aria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r">
              <a:defRPr sz="1050" cap="all" baseline="0">
                <a:solidFill>
                  <a:schemeClr val="tx1">
                    <a:tint val="75000"/>
                  </a:schemeClr>
                </a:solidFill>
              </a:defRPr>
            </a:lvl1pPr>
          </a:lstStyle>
          <a:p>
            <a:pPr fontAlgn="auto">
              <a:spcBef>
                <a:spcPts val="0"/>
              </a:spcBef>
              <a:spcAft>
                <a:spcPts val="0"/>
              </a:spcAft>
            </a:pPr>
            <a:endParaRPr lang="ar-SA">
              <a:solidFill>
                <a:prstClr val="white">
                  <a:tint val="75000"/>
                </a:prstClr>
              </a:solidFill>
              <a:latin typeface="Tw Cen MT" panose="020B0602020104020603"/>
              <a:cs typeface="Aria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fontAlgn="auto">
              <a:spcBef>
                <a:spcPts val="0"/>
              </a:spcBef>
              <a:spcAft>
                <a:spcPts val="0"/>
              </a:spcAft>
            </a:pPr>
            <a:fld id="{82BB97EE-F2EE-D348-8368-A4A2A77B780E}" type="slidenum">
              <a:rPr lang="ar-SA" smtClean="0">
                <a:solidFill>
                  <a:prstClr val="white">
                    <a:tint val="75000"/>
                  </a:prstClr>
                </a:solidFill>
                <a:latin typeface="Tw Cen MT" panose="020B0602020104020603"/>
                <a:cs typeface="Arial"/>
              </a:rPr>
              <a:pPr fontAlgn="auto">
                <a:spcBef>
                  <a:spcPts val="0"/>
                </a:spcBef>
                <a:spcAft>
                  <a:spcPts val="0"/>
                </a:spcAft>
              </a:pPr>
              <a:t>‹#›</a:t>
            </a:fld>
            <a:endParaRPr lang="ar-SA">
              <a:solidFill>
                <a:prstClr val="white">
                  <a:tint val="75000"/>
                </a:prstClr>
              </a:solidFill>
              <a:latin typeface="Tw Cen MT" panose="020B0602020104020603"/>
              <a:cs typeface="Arial"/>
            </a:endParaRPr>
          </a:p>
        </p:txBody>
      </p:sp>
    </p:spTree>
    <p:extLst>
      <p:ext uri="{BB962C8B-B14F-4D97-AF65-F5344CB8AC3E}">
        <p14:creationId xmlns="" xmlns:p14="http://schemas.microsoft.com/office/powerpoint/2010/main" val="400180969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r"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914400" y="2057400"/>
            <a:ext cx="7010400" cy="10027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rtl="0">
              <a:lnSpc>
                <a:spcPct val="150000"/>
              </a:lnSpc>
              <a:defRPr/>
            </a:pPr>
            <a:endParaRPr lang="en-US" sz="4400" b="1" dirty="0">
              <a:solidFill>
                <a:schemeClr val="bg1"/>
              </a:solidFill>
              <a:latin typeface="Arial Black" pitchFamily="34" charset="0"/>
            </a:endParaRPr>
          </a:p>
        </p:txBody>
      </p:sp>
      <p:sp>
        <p:nvSpPr>
          <p:cNvPr id="20483" name="TextBox 2"/>
          <p:cNvSpPr txBox="1">
            <a:spLocks noChangeArrowheads="1"/>
          </p:cNvSpPr>
          <p:nvPr/>
        </p:nvSpPr>
        <p:spPr bwMode="auto">
          <a:xfrm flipH="1">
            <a:off x="914400" y="3352800"/>
            <a:ext cx="7467600" cy="5888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rtl="0">
              <a:lnSpc>
                <a:spcPct val="150000"/>
              </a:lnSpc>
              <a:defRPr/>
            </a:pPr>
            <a:r>
              <a:rPr lang="en-US" sz="2400" dirty="0">
                <a:solidFill>
                  <a:schemeClr val="tx1"/>
                </a:solidFill>
                <a:latin typeface="Arial Black" pitchFamily="34" charset="0"/>
              </a:rPr>
              <a:t> </a:t>
            </a:r>
            <a:r>
              <a:rPr lang="ar-SA" sz="2400" dirty="0" smtClean="0">
                <a:solidFill>
                  <a:schemeClr val="tx1"/>
                </a:solidFill>
                <a:latin typeface="Arial Black" pitchFamily="34" charset="0"/>
              </a:rPr>
              <a:t>جامعه المعرفة</a:t>
            </a:r>
            <a:endParaRPr lang="en-US" sz="2400" dirty="0">
              <a:solidFill>
                <a:schemeClr val="tx1"/>
              </a:solidFill>
              <a:latin typeface="Arial Black" pitchFamily="34" charset="0"/>
            </a:endParaRPr>
          </a:p>
        </p:txBody>
      </p:sp>
      <p:sp>
        <p:nvSpPr>
          <p:cNvPr id="9" name="Footer Placeholder 8"/>
          <p:cNvSpPr>
            <a:spLocks noGrp="1"/>
          </p:cNvSpPr>
          <p:nvPr>
            <p:ph type="ftr" sz="quarter" idx="11"/>
          </p:nvPr>
        </p:nvSpPr>
        <p:spPr/>
        <p:txBody>
          <a:bodyPr/>
          <a:lstStyle/>
          <a:p>
            <a:pPr>
              <a:defRPr/>
            </a:pPr>
            <a:endParaRPr lang="en-US" dirty="0"/>
          </a:p>
        </p:txBody>
      </p:sp>
      <p:sp>
        <p:nvSpPr>
          <p:cNvPr id="2048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D1C0D1-2405-4909-8142-73AC2334BDFE}" type="slidenum">
              <a:rPr lang="en-US" smtClean="0"/>
              <a:pPr>
                <a:defRPr/>
              </a:pPr>
              <a:t>1</a:t>
            </a:fld>
            <a:endParaRPr lang="en-US" smtClean="0"/>
          </a:p>
        </p:txBody>
      </p:sp>
      <p:sp>
        <p:nvSpPr>
          <p:cNvPr id="16385" name="WordArt 1"/>
          <p:cNvSpPr>
            <a:spLocks noChangeArrowheads="1" noChangeShapeType="1" noTextEdit="1"/>
          </p:cNvSpPr>
          <p:nvPr/>
        </p:nvSpPr>
        <p:spPr bwMode="auto">
          <a:xfrm>
            <a:off x="1524000" y="609600"/>
            <a:ext cx="6324600" cy="1143000"/>
          </a:xfrm>
          <a:prstGeom prst="rect">
            <a:avLst/>
          </a:prstGeom>
        </p:spPr>
        <p:style>
          <a:lnRef idx="0">
            <a:schemeClr val="accent2"/>
          </a:lnRef>
          <a:fillRef idx="3">
            <a:schemeClr val="accent2"/>
          </a:fillRef>
          <a:effectRef idx="3">
            <a:schemeClr val="accent2"/>
          </a:effectRef>
          <a:fontRef idx="minor">
            <a:schemeClr val="lt1"/>
          </a:fontRef>
        </p:style>
        <p:txBody>
          <a:bodyPr wrap="none" fromWordArt="1">
            <a:prstTxWarp prst="textPlain">
              <a:avLst>
                <a:gd name="adj" fmla="val 50000"/>
              </a:avLst>
            </a:prstTxWarp>
          </a:bodyPr>
          <a:lstStyle/>
          <a:p>
            <a:r>
              <a:rPr lang="en-US" sz="3600" b="1" dirty="0" smtClean="0">
                <a:solidFill>
                  <a:srgbClr val="FF0000"/>
                </a:solidFill>
              </a:rPr>
              <a:t>RAPE</a:t>
            </a:r>
            <a:endParaRPr lang="en-US" sz="3600" b="1" dirty="0">
              <a:solidFill>
                <a:srgbClr val="FF0000"/>
              </a:solidFill>
            </a:endParaRPr>
          </a:p>
        </p:txBody>
      </p:sp>
      <p:sp>
        <p:nvSpPr>
          <p:cNvPr id="8" name="Rectangle 7"/>
          <p:cNvSpPr/>
          <p:nvPr/>
        </p:nvSpPr>
        <p:spPr>
          <a:xfrm>
            <a:off x="1676400" y="2057400"/>
            <a:ext cx="594265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5400" b="1" spc="50" dirty="0" err="1">
                <a:ln w="11430"/>
                <a:effectLst>
                  <a:outerShdw blurRad="76200" dist="50800" dir="5400000" algn="tl" rotWithShape="0">
                    <a:srgbClr val="000000">
                      <a:alpha val="65000"/>
                    </a:srgbClr>
                  </a:outerShdw>
                </a:effectLst>
              </a:rPr>
              <a:t>Medicolegal</a:t>
            </a:r>
            <a:r>
              <a:rPr lang="en-US" sz="5400" b="1" spc="50" dirty="0">
                <a:ln w="11430"/>
                <a:effectLst>
                  <a:outerShdw blurRad="76200" dist="50800" dir="5400000" algn="tl" rotWithShape="0">
                    <a:srgbClr val="000000">
                      <a:alpha val="65000"/>
                    </a:srgbClr>
                  </a:outerShdw>
                </a:effectLst>
              </a:rPr>
              <a:t> view</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28600"/>
            <a:ext cx="8229600" cy="1143000"/>
          </a:xfrm>
        </p:spPr>
        <p:txBody>
          <a:bodyPr>
            <a:normAutofit/>
          </a:bodyPr>
          <a:lstStyle/>
          <a:p>
            <a:r>
              <a:rPr lang="en-US" sz="3200" b="1" dirty="0" smtClean="0">
                <a:solidFill>
                  <a:sysClr val="windowText" lastClr="000000"/>
                </a:solidFill>
              </a:rPr>
              <a:t>HISTORY :</a:t>
            </a:r>
            <a:endParaRPr lang="en-US" sz="3200" dirty="0">
              <a:solidFill>
                <a:sysClr val="windowText" lastClr="000000"/>
              </a:solidFill>
            </a:endParaRPr>
          </a:p>
        </p:txBody>
      </p:sp>
      <p:sp>
        <p:nvSpPr>
          <p:cNvPr id="8195" name="Content Placeholder 2"/>
          <p:cNvSpPr>
            <a:spLocks noGrp="1"/>
          </p:cNvSpPr>
          <p:nvPr>
            <p:ph idx="1"/>
          </p:nvPr>
        </p:nvSpPr>
        <p:spPr>
          <a:xfrm>
            <a:off x="609600" y="1295400"/>
            <a:ext cx="8229600" cy="4389120"/>
          </a:xfrm>
        </p:spPr>
        <p:txBody>
          <a:bodyPr/>
          <a:lstStyle/>
          <a:p>
            <a:endParaRPr lang="en-US" dirty="0" smtClean="0"/>
          </a:p>
          <a:p>
            <a:pPr lvl="1"/>
            <a:endParaRPr lang="en-US" dirty="0" smtClean="0"/>
          </a:p>
          <a:p>
            <a:pPr lvl="1"/>
            <a:endParaRPr lang="en-US" dirty="0" smtClean="0"/>
          </a:p>
          <a:p>
            <a:r>
              <a:rPr lang="en-US" b="1" dirty="0" smtClean="0"/>
              <a:t> </a:t>
            </a:r>
            <a:endParaRPr lang="en-US" dirty="0" smtClean="0"/>
          </a:p>
          <a:p>
            <a:pPr lvl="1"/>
            <a:endParaRPr lang="en-US" dirty="0" smtClean="0"/>
          </a:p>
          <a:p>
            <a:pPr lvl="1"/>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17B06C1-1E34-4413-9357-3929504358FA}" type="slidenum">
              <a:rPr lang="en-US" smtClean="0"/>
              <a:pPr>
                <a:defRPr/>
              </a:pPr>
              <a:t>10</a:t>
            </a:fld>
            <a:endParaRPr lang="en-US"/>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3">
            <a:schemeClr val="lt1"/>
          </a:lnRef>
          <a:fillRef idx="1">
            <a:schemeClr val="accent3"/>
          </a:fillRef>
          <a:effectRef idx="1">
            <a:schemeClr val="accent3"/>
          </a:effectRef>
          <a:fontRef idx="minor">
            <a:schemeClr val="lt1"/>
          </a:fontRef>
        </p:style>
        <p:txBody>
          <a:bodyPr>
            <a:normAutofit/>
          </a:bodyPr>
          <a:lstStyle/>
          <a:p>
            <a:pPr lvl="0"/>
            <a:r>
              <a:rPr lang="en-US" sz="3200" b="1" u="sng" dirty="0">
                <a:solidFill>
                  <a:schemeClr val="tx1"/>
                </a:solidFill>
              </a:rPr>
              <a:t>The history </a:t>
            </a:r>
            <a:r>
              <a:rPr lang="en-US" sz="3200" b="1" u="sng" dirty="0" smtClean="0">
                <a:solidFill>
                  <a:schemeClr val="tx1"/>
                </a:solidFill>
              </a:rPr>
              <a:t>OF VICTIM</a:t>
            </a:r>
            <a:endParaRPr lang="en-US" sz="3200" u="sng" dirty="0"/>
          </a:p>
        </p:txBody>
      </p:sp>
      <p:sp>
        <p:nvSpPr>
          <p:cNvPr id="9" name="Footer Placeholder 8"/>
          <p:cNvSpPr>
            <a:spLocks noGrp="1"/>
          </p:cNvSpPr>
          <p:nvPr>
            <p:ph type="ftr" sz="quarter" idx="11"/>
          </p:nvPr>
        </p:nvSpPr>
        <p:spPr>
          <a:xfrm>
            <a:off x="2571736" y="6492875"/>
            <a:ext cx="3352800" cy="365125"/>
          </a:xfrm>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1E1AEF63-85DA-4A4A-8E0E-9770CD7C697C}" type="slidenum">
              <a:rPr lang="en-US" smtClean="0"/>
              <a:pPr>
                <a:defRPr/>
              </a:pPr>
              <a:t>11</a:t>
            </a:fld>
            <a:endParaRPr lang="en-US"/>
          </a:p>
        </p:txBody>
      </p:sp>
      <p:sp>
        <p:nvSpPr>
          <p:cNvPr id="7" name="TextBox 6"/>
          <p:cNvSpPr txBox="1"/>
          <p:nvPr/>
        </p:nvSpPr>
        <p:spPr>
          <a:xfrm>
            <a:off x="304800" y="1219200"/>
            <a:ext cx="7086600" cy="20313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a:r>
              <a:rPr lang="en-US" b="1" dirty="0"/>
              <a:t>The history includes</a:t>
            </a:r>
            <a:endParaRPr lang="en-US" dirty="0"/>
          </a:p>
          <a:p>
            <a:pPr lvl="0" algn="l"/>
            <a:r>
              <a:rPr lang="en-US" dirty="0"/>
              <a:t>Whether the victim had attended </a:t>
            </a:r>
            <a:r>
              <a:rPr lang="en-US" b="1" dirty="0"/>
              <a:t>menarche</a:t>
            </a:r>
            <a:r>
              <a:rPr lang="en-US" dirty="0"/>
              <a:t>?</a:t>
            </a:r>
          </a:p>
          <a:p>
            <a:pPr algn="l"/>
            <a:r>
              <a:rPr lang="en-US" dirty="0"/>
              <a:t>If yes, </a:t>
            </a:r>
            <a:r>
              <a:rPr lang="en-US" dirty="0" smtClean="0"/>
              <a:t>whether </a:t>
            </a:r>
            <a:r>
              <a:rPr lang="en-US" b="1" dirty="0" smtClean="0"/>
              <a:t>she </a:t>
            </a:r>
            <a:r>
              <a:rPr lang="en-US" b="1" dirty="0"/>
              <a:t>was menstruating at the time of alleged incident</a:t>
            </a:r>
            <a:r>
              <a:rPr lang="en-US" dirty="0"/>
              <a:t>?</a:t>
            </a:r>
          </a:p>
          <a:p>
            <a:pPr lvl="0" algn="l"/>
            <a:r>
              <a:rPr lang="en-US" dirty="0"/>
              <a:t>Her </a:t>
            </a:r>
            <a:r>
              <a:rPr lang="en-US" b="1" dirty="0"/>
              <a:t>marital status</a:t>
            </a:r>
            <a:r>
              <a:rPr lang="en-US" dirty="0"/>
              <a:t> and history.</a:t>
            </a:r>
          </a:p>
          <a:p>
            <a:pPr lvl="0" algn="l"/>
            <a:r>
              <a:rPr lang="en-US" b="1" dirty="0"/>
              <a:t>Obstetric history</a:t>
            </a:r>
            <a:r>
              <a:rPr lang="en-US" dirty="0"/>
              <a:t>, if relevant.</a:t>
            </a:r>
          </a:p>
          <a:p>
            <a:pPr algn="l"/>
            <a:r>
              <a:rPr lang="en-US" dirty="0"/>
              <a:t>History of any </a:t>
            </a:r>
            <a:r>
              <a:rPr lang="en-US" b="1" dirty="0"/>
              <a:t>venereal </a:t>
            </a:r>
            <a:r>
              <a:rPr lang="en-US" dirty="0"/>
              <a:t>disease</a:t>
            </a:r>
            <a:r>
              <a:rPr lang="en-US" dirty="0" smtClean="0"/>
              <a:t> </a:t>
            </a:r>
            <a:endParaRPr lang="en-US" dirty="0"/>
          </a:p>
        </p:txBody>
      </p:sp>
      <p:sp>
        <p:nvSpPr>
          <p:cNvPr id="10" name="Title 1"/>
          <p:cNvSpPr txBox="1">
            <a:spLocks/>
          </p:cNvSpPr>
          <p:nvPr/>
        </p:nvSpPr>
        <p:spPr>
          <a:xfrm>
            <a:off x="290015" y="3250525"/>
            <a:ext cx="8153400" cy="868362"/>
          </a:xfrm>
          <a:prstGeom prst="rect">
            <a:avLst/>
          </a:prstGeom>
          <a:solidFill>
            <a:schemeClr val="bg1">
              <a:lumMod val="75000"/>
            </a:schemeClr>
          </a:solidFill>
          <a:extLst/>
        </p:spPr>
        <p:style>
          <a:lnRef idx="3">
            <a:schemeClr val="lt1"/>
          </a:lnRef>
          <a:fillRef idx="1">
            <a:schemeClr val="accent3"/>
          </a:fillRef>
          <a:effectRef idx="1">
            <a:schemeClr val="accent3"/>
          </a:effectRef>
          <a:fontRef idx="minor">
            <a:schemeClr val="lt1"/>
          </a:fontRef>
        </p:style>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US" sz="3200" b="1" u="sng" dirty="0" smtClean="0">
                <a:solidFill>
                  <a:schemeClr val="tx1"/>
                </a:solidFill>
              </a:rPr>
              <a:t>The history OF </a:t>
            </a:r>
            <a:r>
              <a:rPr lang="en-US" sz="3200" b="1" u="sng" dirty="0">
                <a:solidFill>
                  <a:schemeClr val="tx1"/>
                </a:solidFill>
              </a:rPr>
              <a:t>CONDITION</a:t>
            </a:r>
            <a:endParaRPr lang="en-US" sz="3200" u="sng" dirty="0"/>
          </a:p>
        </p:txBody>
      </p:sp>
      <p:sp>
        <p:nvSpPr>
          <p:cNvPr id="3" name="Rectangle 2"/>
          <p:cNvSpPr/>
          <p:nvPr/>
        </p:nvSpPr>
        <p:spPr>
          <a:xfrm>
            <a:off x="304799" y="4118887"/>
            <a:ext cx="8138615"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l" rtl="0"/>
            <a:r>
              <a:rPr lang="en-US" sz="2000" dirty="0"/>
              <a:t>History about the incident;</a:t>
            </a:r>
          </a:p>
          <a:p>
            <a:pPr lvl="0" algn="l"/>
            <a:r>
              <a:rPr lang="en-US" sz="2000" dirty="0"/>
              <a:t>date </a:t>
            </a:r>
            <a:r>
              <a:rPr lang="en-US" sz="2000" dirty="0" smtClean="0"/>
              <a:t>,the </a:t>
            </a:r>
            <a:r>
              <a:rPr lang="en-US" sz="2000" dirty="0" err="1" smtClean="0"/>
              <a:t>time,the</a:t>
            </a:r>
            <a:r>
              <a:rPr lang="en-US" sz="2000" dirty="0" smtClean="0"/>
              <a:t> </a:t>
            </a:r>
            <a:r>
              <a:rPr lang="en-US" sz="2000" dirty="0"/>
              <a:t>location, </a:t>
            </a:r>
            <a:r>
              <a:rPr lang="en-US" sz="2000" dirty="0" smtClean="0"/>
              <a:t>,</a:t>
            </a:r>
            <a:endParaRPr lang="en-US" sz="2000" dirty="0"/>
          </a:p>
          <a:p>
            <a:pPr lvl="0" algn="l"/>
            <a:r>
              <a:rPr lang="en-US" sz="2000" dirty="0"/>
              <a:t>Nature of assault, whether penetration was;</a:t>
            </a:r>
          </a:p>
          <a:p>
            <a:pPr marL="742950" lvl="1" indent="-285750" algn="l" rtl="0">
              <a:buFont typeface="Wingdings" panose="05000000000000000000" pitchFamily="2" charset="2"/>
              <a:buChar char="§"/>
            </a:pPr>
            <a:r>
              <a:rPr lang="en-US" sz="2000" dirty="0"/>
              <a:t> vagina </a:t>
            </a:r>
            <a:r>
              <a:rPr lang="en-US" sz="2000" dirty="0" smtClean="0"/>
              <a:t>.</a:t>
            </a:r>
            <a:endParaRPr lang="en-US" sz="2000" dirty="0"/>
          </a:p>
          <a:p>
            <a:pPr marL="742950" lvl="1" indent="-285750" algn="l" rtl="0">
              <a:buFont typeface="Wingdings" panose="05000000000000000000" pitchFamily="2" charset="2"/>
              <a:buChar char="§"/>
            </a:pPr>
            <a:r>
              <a:rPr lang="en-US" sz="2000" dirty="0"/>
              <a:t>anal </a:t>
            </a:r>
            <a:r>
              <a:rPr lang="en-US" sz="2000" dirty="0" smtClean="0"/>
              <a:t>.</a:t>
            </a:r>
            <a:endParaRPr lang="en-US" sz="2000" dirty="0"/>
          </a:p>
          <a:p>
            <a:pPr marL="742950" lvl="1" indent="-285750" algn="l" rtl="0">
              <a:buFont typeface="Wingdings" panose="05000000000000000000" pitchFamily="2" charset="2"/>
              <a:buChar char="§"/>
            </a:pPr>
            <a:r>
              <a:rPr lang="en-US" sz="2000" dirty="0"/>
              <a:t>oral.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buNone/>
            </a:pPr>
            <a:r>
              <a:rPr lang="en-US" dirty="0" smtClean="0"/>
              <a:t>should be examined for tears or presence of any foreign materials like hair, secretions or blood.</a:t>
            </a:r>
          </a:p>
          <a:p>
            <a:pPr algn="l">
              <a:buNone/>
            </a:pPr>
            <a:endParaRPr lang="ar-SA" dirty="0"/>
          </a:p>
        </p:txBody>
      </p:sp>
      <p:sp>
        <p:nvSpPr>
          <p:cNvPr id="3" name="Title 2"/>
          <p:cNvSpPr>
            <a:spLocks noGrp="1"/>
          </p:cNvSpPr>
          <p:nvPr>
            <p:ph type="title"/>
          </p:nvPr>
        </p:nvSpPr>
        <p:spPr/>
        <p:txBody>
          <a:bodyPr>
            <a:normAutofit/>
          </a:bodyPr>
          <a:lstStyle/>
          <a:p>
            <a:r>
              <a:rPr lang="en-US" sz="3200" u="sng" dirty="0" smtClean="0">
                <a:solidFill>
                  <a:srgbClr val="C00000"/>
                </a:solidFill>
              </a:rPr>
              <a:t>2. EXAMINATIONS OF CLOTHES:</a:t>
            </a:r>
            <a:endParaRPr lang="ar-SA" sz="3200" u="sng" dirty="0">
              <a:solidFill>
                <a:srgbClr val="C00000"/>
              </a:solidFill>
            </a:endParaRPr>
          </a:p>
        </p:txBody>
      </p:sp>
      <p:pic>
        <p:nvPicPr>
          <p:cNvPr id="4" name="Picture 3" descr="http://fc00.deviantart.net/fs25/f/2008/137/6/3/my_torn_t_shirt_make_faces_by_bLacKhevN.jpg"/>
          <p:cNvPicPr/>
          <p:nvPr/>
        </p:nvPicPr>
        <p:blipFill>
          <a:blip r:embed="rId2" cstate="print"/>
          <a:srcRect/>
          <a:stretch>
            <a:fillRect/>
          </a:stretch>
        </p:blipFill>
        <p:spPr bwMode="auto">
          <a:xfrm>
            <a:off x="6143636" y="3286124"/>
            <a:ext cx="2271717" cy="2286016"/>
          </a:xfrm>
          <a:prstGeom prst="rect">
            <a:avLst/>
          </a:prstGeom>
          <a:noFill/>
          <a:ln w="9525">
            <a:noFill/>
            <a:miter lim="800000"/>
            <a:headEnd/>
            <a:tailEnd/>
          </a:ln>
        </p:spPr>
      </p:pic>
      <p:pic>
        <p:nvPicPr>
          <p:cNvPr id="5" name="Picture 4" descr="http://i.telegraph.co.uk/multimedia/archive/03275/hair-dna_3275798b.jpg"/>
          <p:cNvPicPr/>
          <p:nvPr/>
        </p:nvPicPr>
        <p:blipFill>
          <a:blip r:embed="rId3" cstate="print"/>
          <a:srcRect/>
          <a:stretch>
            <a:fillRect/>
          </a:stretch>
        </p:blipFill>
        <p:spPr bwMode="auto">
          <a:xfrm>
            <a:off x="3643306" y="3286124"/>
            <a:ext cx="2176464" cy="2357454"/>
          </a:xfrm>
          <a:prstGeom prst="rect">
            <a:avLst/>
          </a:prstGeom>
          <a:noFill/>
          <a:ln w="9525">
            <a:noFill/>
            <a:miter lim="800000"/>
            <a:headEnd/>
            <a:tailEnd/>
          </a:ln>
        </p:spPr>
      </p:pic>
      <p:pic>
        <p:nvPicPr>
          <p:cNvPr id="6" name="Picture 5" descr="http://img-aws.ehowcdn.com/640/cme/photography.prod.demandstudios.com/481a7e7d-995b-4a42-8d20-ff833eb26c45.jpg"/>
          <p:cNvPicPr/>
          <p:nvPr/>
        </p:nvPicPr>
        <p:blipFill>
          <a:blip r:embed="rId4"/>
          <a:srcRect/>
          <a:stretch>
            <a:fillRect/>
          </a:stretch>
        </p:blipFill>
        <p:spPr bwMode="auto">
          <a:xfrm>
            <a:off x="1142976" y="3286124"/>
            <a:ext cx="2105029" cy="2428892"/>
          </a:xfrm>
          <a:prstGeom prst="rect">
            <a:avLst/>
          </a:prstGeom>
          <a:noFill/>
          <a:ln w="9525">
            <a:noFill/>
            <a:miter lim="800000"/>
            <a:headEnd/>
            <a:tailEnd/>
          </a:ln>
        </p:spPr>
      </p:pic>
    </p:spTree>
    <p:extLst>
      <p:ext uri="{BB962C8B-B14F-4D97-AF65-F5344CB8AC3E}">
        <p14:creationId xmlns="" xmlns:p14="http://schemas.microsoft.com/office/powerpoint/2010/main" val="50309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00042"/>
            <a:ext cx="8229600" cy="457200"/>
          </a:xfrm>
          <a:solidFill>
            <a:schemeClr val="bg1">
              <a:lumMod val="75000"/>
            </a:schemeClr>
          </a:solidFill>
        </p:spPr>
        <p:txBody>
          <a:bodyPr>
            <a:normAutofit fontScale="90000"/>
          </a:bodyPr>
          <a:lstStyle/>
          <a:p>
            <a:r>
              <a:rPr lang="en-US" sz="3200" b="1" dirty="0">
                <a:solidFill>
                  <a:srgbClr val="FF0000"/>
                </a:solidFill>
              </a:rPr>
              <a:t>Physical </a:t>
            </a:r>
            <a:r>
              <a:rPr lang="en-US" sz="3200" b="1" dirty="0" smtClean="0">
                <a:solidFill>
                  <a:srgbClr val="FF0000"/>
                </a:solidFill>
              </a:rPr>
              <a:t>examination:</a:t>
            </a:r>
          </a:p>
        </p:txBody>
      </p:sp>
      <p:sp>
        <p:nvSpPr>
          <p:cNvPr id="5123" name="Content Placeholder 2"/>
          <p:cNvSpPr>
            <a:spLocks noGrp="1"/>
          </p:cNvSpPr>
          <p:nvPr>
            <p:ph idx="1"/>
          </p:nvPr>
        </p:nvSpPr>
        <p:spPr>
          <a:xfrm>
            <a:off x="381000" y="990600"/>
            <a:ext cx="8229600" cy="54864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en-US" b="1" dirty="0" smtClean="0">
                <a:solidFill>
                  <a:schemeClr val="tx1"/>
                </a:solidFill>
              </a:rPr>
              <a:t> </a:t>
            </a:r>
            <a:r>
              <a:rPr lang="en-US" sz="1800" dirty="0" smtClean="0">
                <a:solidFill>
                  <a:srgbClr val="FFFF00"/>
                </a:solidFill>
              </a:rPr>
              <a:t>1</a:t>
            </a:r>
            <a:r>
              <a:rPr lang="en-US" sz="1800" b="1" i="1" dirty="0" smtClean="0"/>
              <a:t>Request </a:t>
            </a:r>
            <a:r>
              <a:rPr lang="en-US" sz="1800" b="1" i="1" dirty="0"/>
              <a:t>the victim to stand on a large clean, white </a:t>
            </a:r>
            <a:r>
              <a:rPr lang="en-US" sz="1800" b="1" i="1" dirty="0" smtClean="0"/>
              <a:t>sheet of </a:t>
            </a:r>
            <a:r>
              <a:rPr lang="en-US" sz="1800" b="1" i="1" dirty="0"/>
              <a:t>paper and undress herself. The purpose is to </a:t>
            </a:r>
            <a:r>
              <a:rPr lang="en-US" sz="1800" b="1" i="1" dirty="0" smtClean="0"/>
              <a:t>collect any </a:t>
            </a:r>
            <a:r>
              <a:rPr lang="en-US" sz="1800" b="1" i="1" dirty="0"/>
              <a:t>material evidence that falls on the </a:t>
            </a:r>
            <a:r>
              <a:rPr lang="en-US" sz="1800" b="1" i="1" dirty="0" smtClean="0"/>
              <a:t>paper.</a:t>
            </a:r>
          </a:p>
          <a:p>
            <a:pPr marL="514350" lvl="0" indent="-514350">
              <a:buFont typeface="+mj-lt"/>
              <a:buAutoNum type="romanUcPeriod"/>
            </a:pPr>
            <a:r>
              <a:rPr lang="en-US" sz="2000" b="1" dirty="0"/>
              <a:t>General </a:t>
            </a:r>
            <a:r>
              <a:rPr lang="en-US" sz="2000" b="1" dirty="0" smtClean="0"/>
              <a:t>examination:</a:t>
            </a:r>
          </a:p>
          <a:p>
            <a:pPr marL="514350" lvl="0" indent="-514350">
              <a:buFont typeface="+mj-lt"/>
              <a:buAutoNum type="romanUcPeriod"/>
            </a:pPr>
            <a:r>
              <a:rPr lang="en-US" sz="2000" b="1" dirty="0" smtClean="0"/>
              <a:t>Local examination:</a:t>
            </a:r>
            <a:endParaRPr lang="en-US" sz="2000" dirty="0"/>
          </a:p>
          <a:p>
            <a:r>
              <a:rPr lang="en-US" sz="2200" b="1" dirty="0" smtClean="0">
                <a:solidFill>
                  <a:schemeClr val="tx1"/>
                </a:solidFill>
                <a:latin typeface="Constantia" pitchFamily="18" charset="0"/>
              </a:rPr>
              <a:t>PUBIC HAIRS</a:t>
            </a:r>
            <a:r>
              <a:rPr lang="en-US" sz="2200" dirty="0" smtClean="0">
                <a:solidFill>
                  <a:schemeClr val="tx1"/>
                </a:solidFill>
                <a:latin typeface="Constantia" pitchFamily="18" charset="0"/>
              </a:rPr>
              <a:t> </a:t>
            </a:r>
          </a:p>
          <a:p>
            <a:r>
              <a:rPr lang="en-US" sz="2200" b="1" dirty="0" smtClean="0">
                <a:solidFill>
                  <a:schemeClr val="tx1"/>
                </a:solidFill>
                <a:latin typeface="Constantia" pitchFamily="18" charset="0"/>
              </a:rPr>
              <a:t>THIGH</a:t>
            </a:r>
          </a:p>
          <a:p>
            <a:r>
              <a:rPr lang="en-US" sz="2200" b="1" dirty="0" smtClean="0">
                <a:solidFill>
                  <a:schemeClr val="tx1"/>
                </a:solidFill>
                <a:latin typeface="Constantia" pitchFamily="18" charset="0"/>
              </a:rPr>
              <a:t>LABIA</a:t>
            </a:r>
          </a:p>
          <a:p>
            <a:r>
              <a:rPr lang="en-US" sz="2200" b="1" u="sng" dirty="0" smtClean="0">
                <a:solidFill>
                  <a:schemeClr val="tx1"/>
                </a:solidFill>
                <a:latin typeface="Constantia" pitchFamily="18" charset="0"/>
              </a:rPr>
              <a:t>HYMEN: </a:t>
            </a:r>
            <a:r>
              <a:rPr lang="en-US" sz="2200" dirty="0" smtClean="0">
                <a:solidFill>
                  <a:schemeClr val="tx1"/>
                </a:solidFill>
                <a:latin typeface="Constantia" pitchFamily="18" charset="0"/>
              </a:rPr>
              <a:t>It </a:t>
            </a:r>
            <a:r>
              <a:rPr lang="en-US" sz="2200" dirty="0">
                <a:solidFill>
                  <a:schemeClr val="tx1"/>
                </a:solidFill>
                <a:latin typeface="Constantia" pitchFamily="18" charset="0"/>
              </a:rPr>
              <a:t>is said that tears of the hymen due to rupture with </a:t>
            </a:r>
            <a:r>
              <a:rPr lang="en-US" sz="2200" b="1" dirty="0">
                <a:solidFill>
                  <a:schemeClr val="tx1"/>
                </a:solidFill>
                <a:latin typeface="Constantia" pitchFamily="18" charset="0"/>
              </a:rPr>
              <a:t>fingers are usually lateral</a:t>
            </a:r>
            <a:r>
              <a:rPr lang="en-US" sz="2200" dirty="0">
                <a:solidFill>
                  <a:schemeClr val="tx1"/>
                </a:solidFill>
                <a:latin typeface="Constantia" pitchFamily="18" charset="0"/>
              </a:rPr>
              <a:t>, whilst rupture with </a:t>
            </a:r>
            <a:r>
              <a:rPr lang="en-US" sz="2200" dirty="0" smtClean="0">
                <a:solidFill>
                  <a:schemeClr val="tx1"/>
                </a:solidFill>
                <a:latin typeface="Constantia" pitchFamily="18" charset="0"/>
              </a:rPr>
              <a:t>the </a:t>
            </a:r>
            <a:r>
              <a:rPr lang="en-US" sz="2200" b="1" dirty="0" smtClean="0">
                <a:solidFill>
                  <a:schemeClr val="tx1"/>
                </a:solidFill>
                <a:latin typeface="Constantia" pitchFamily="18" charset="0"/>
              </a:rPr>
              <a:t>penis </a:t>
            </a:r>
            <a:r>
              <a:rPr lang="en-US" sz="2200" b="1" dirty="0">
                <a:solidFill>
                  <a:schemeClr val="tx1"/>
                </a:solidFill>
                <a:latin typeface="Constantia" pitchFamily="18" charset="0"/>
              </a:rPr>
              <a:t>are usually posterior</a:t>
            </a:r>
            <a:r>
              <a:rPr lang="en-US" sz="2200" dirty="0">
                <a:solidFill>
                  <a:schemeClr val="tx1"/>
                </a:solidFill>
                <a:latin typeface="Constantia" pitchFamily="18" charset="0"/>
              </a:rPr>
              <a:t>.</a:t>
            </a:r>
          </a:p>
          <a:p>
            <a:pPr lvl="0">
              <a:buNone/>
            </a:pPr>
            <a:r>
              <a:rPr lang="en-US" sz="2200" b="1" dirty="0" smtClean="0">
                <a:solidFill>
                  <a:schemeClr val="tx1"/>
                </a:solidFill>
                <a:latin typeface="Constantia" pitchFamily="18" charset="0"/>
              </a:rPr>
              <a:t>    In </a:t>
            </a:r>
            <a:r>
              <a:rPr lang="en-US" sz="2200" b="1" dirty="0">
                <a:solidFill>
                  <a:schemeClr val="tx1"/>
                </a:solidFill>
                <a:latin typeface="Constantia" pitchFamily="18" charset="0"/>
              </a:rPr>
              <a:t>children</a:t>
            </a:r>
            <a:r>
              <a:rPr lang="en-US" sz="2200" dirty="0">
                <a:solidFill>
                  <a:schemeClr val="tx1"/>
                </a:solidFill>
                <a:latin typeface="Constantia" pitchFamily="18" charset="0"/>
              </a:rPr>
              <a:t> hymen may not be ruptured but becomes red and congested because hymen is deeply situated</a:t>
            </a:r>
            <a:r>
              <a:rPr lang="en-US" sz="2200" dirty="0" smtClean="0">
                <a:solidFill>
                  <a:schemeClr val="tx1"/>
                </a:solidFill>
                <a:latin typeface="Constantia" pitchFamily="18" charset="0"/>
              </a:rPr>
              <a:t>.</a:t>
            </a:r>
          </a:p>
          <a:p>
            <a:pPr marL="0" indent="0">
              <a:buNone/>
            </a:pPr>
            <a:r>
              <a:rPr lang="en-US" sz="2200" b="1" dirty="0">
                <a:solidFill>
                  <a:schemeClr val="tx1"/>
                </a:solidFill>
                <a:latin typeface="Constantia" pitchFamily="18" charset="0"/>
              </a:rPr>
              <a:t>Hymen may not be ruptured if:</a:t>
            </a:r>
            <a:endParaRPr lang="en-US" sz="2200" dirty="0">
              <a:solidFill>
                <a:schemeClr val="tx1"/>
              </a:solidFill>
              <a:latin typeface="Constantia" pitchFamily="18" charset="0"/>
            </a:endParaRPr>
          </a:p>
          <a:p>
            <a:pPr lvl="0"/>
            <a:r>
              <a:rPr lang="en-US" sz="2200" dirty="0">
                <a:solidFill>
                  <a:schemeClr val="tx1"/>
                </a:solidFill>
                <a:latin typeface="Constantia" pitchFamily="18" charset="0"/>
              </a:rPr>
              <a:t> If penetration was not full</a:t>
            </a:r>
          </a:p>
          <a:p>
            <a:pPr lvl="0"/>
            <a:r>
              <a:rPr lang="en-US" sz="2200" dirty="0">
                <a:solidFill>
                  <a:schemeClr val="tx1"/>
                </a:solidFill>
                <a:latin typeface="Constantia" pitchFamily="18" charset="0"/>
              </a:rPr>
              <a:t>If victim happens to be female child as hymen is </a:t>
            </a:r>
            <a:r>
              <a:rPr lang="en-US" sz="2200" dirty="0" smtClean="0">
                <a:solidFill>
                  <a:schemeClr val="tx1"/>
                </a:solidFill>
                <a:latin typeface="Constantia" pitchFamily="18" charset="0"/>
              </a:rPr>
              <a:t>deeply situated</a:t>
            </a:r>
            <a:endParaRPr lang="en-US" sz="2200" dirty="0">
              <a:solidFill>
                <a:schemeClr val="tx1"/>
              </a:solidFill>
              <a:latin typeface="Constantia" pitchFamily="18" charset="0"/>
            </a:endParaRPr>
          </a:p>
          <a:p>
            <a:pPr lvl="0"/>
            <a:r>
              <a:rPr lang="en-US" sz="2200" dirty="0">
                <a:solidFill>
                  <a:schemeClr val="tx1"/>
                </a:solidFill>
                <a:latin typeface="Constantia" pitchFamily="18" charset="0"/>
              </a:rPr>
              <a:t> If hymen if tough, fleshy, elastic (</a:t>
            </a:r>
            <a:r>
              <a:rPr lang="en-US" sz="2200" b="1" dirty="0">
                <a:solidFill>
                  <a:schemeClr val="tx1"/>
                </a:solidFill>
                <a:latin typeface="Constantia" pitchFamily="18" charset="0"/>
              </a:rPr>
              <a:t>false virgin</a:t>
            </a:r>
            <a:r>
              <a:rPr lang="en-US" sz="2200" dirty="0" smtClean="0">
                <a:solidFill>
                  <a:schemeClr val="tx1"/>
                </a:solidFill>
                <a:latin typeface="Constantia" pitchFamily="18" charset="0"/>
              </a:rPr>
              <a:t>)</a:t>
            </a:r>
            <a:r>
              <a:rPr lang="en-US" sz="2200" dirty="0">
                <a:solidFill>
                  <a:schemeClr val="tx1"/>
                </a:solidFill>
                <a:latin typeface="Constantia" pitchFamily="18" charset="0"/>
              </a:rPr>
              <a:t> </a:t>
            </a:r>
            <a:r>
              <a:rPr lang="en-US" sz="2200" dirty="0" smtClean="0">
                <a:solidFill>
                  <a:schemeClr val="tx1"/>
                </a:solidFill>
                <a:latin typeface="Constantia" pitchFamily="18" charset="0"/>
              </a:rPr>
              <a:t>.</a:t>
            </a:r>
          </a:p>
          <a:p>
            <a:pPr lvl="0"/>
            <a:r>
              <a:rPr lang="en-US" sz="2200" dirty="0" smtClean="0">
                <a:solidFill>
                  <a:schemeClr val="tx1"/>
                </a:solidFill>
                <a:latin typeface="Constantia" pitchFamily="18" charset="0"/>
              </a:rPr>
              <a:t>Defoliated female </a:t>
            </a:r>
          </a:p>
          <a:p>
            <a:pPr lvl="0"/>
            <a:endParaRPr lang="en-US" sz="2000" dirty="0"/>
          </a:p>
          <a:p>
            <a:pPr lvl="0">
              <a:buNone/>
            </a:pPr>
            <a:endParaRPr lang="en-US" sz="2000" dirty="0"/>
          </a:p>
          <a:p>
            <a:pPr>
              <a:buNone/>
            </a:pPr>
            <a:endParaRPr lang="en-US" sz="2000" dirty="0"/>
          </a:p>
          <a:p>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2A7FD7E-4284-4362-BA68-B2B9D4BE6AA4}" type="slidenum">
              <a:rPr lang="en-US" smtClean="0"/>
              <a:pPr>
                <a:defRPr/>
              </a:pPr>
              <a:t>13</a:t>
            </a:fld>
            <a:endParaRPr lang="en-US"/>
          </a:p>
        </p:txBody>
      </p:sp>
    </p:spTree>
    <p:extLst>
      <p:ext uri="{BB962C8B-B14F-4D97-AF65-F5344CB8AC3E}">
        <p14:creationId xmlns="" xmlns:p14="http://schemas.microsoft.com/office/powerpoint/2010/main" val="25276281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 xmlns:a16="http://schemas.microsoft.com/office/drawing/2014/main" id="{D2FA0E17-DC4C-954D-807B-7121BEAA5883}"/>
              </a:ext>
            </a:extLst>
          </p:cNvPr>
          <p:cNvPicPr>
            <a:picLocks noGrp="1"/>
          </p:cNvPicPr>
          <p:nvPr>
            <p:ph idx="1"/>
          </p:nvPr>
        </p:nvPicPr>
        <p:blipFill rotWithShape="1">
          <a:blip r:embed="rId2"/>
          <a:srcRect l="16899" t="15480" r="15489" b="16884"/>
          <a:stretch/>
        </p:blipFill>
        <p:spPr bwMode="auto">
          <a:xfrm>
            <a:off x="285720" y="867106"/>
            <a:ext cx="8553479" cy="5347976"/>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76835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71414"/>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0000"/>
                </a:solidFill>
              </a:rPr>
              <a:t>Physical examination:</a:t>
            </a:r>
            <a:endParaRPr lang="en-US" sz="3200" dirty="0">
              <a:solidFill>
                <a:srgbClr val="FFFF00"/>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15</a:t>
            </a:fld>
            <a:endParaRPr lang="en-US">
              <a:solidFill>
                <a:prstClr val="black">
                  <a:tint val="75000"/>
                </a:prstClr>
              </a:solidFill>
            </a:endParaRPr>
          </a:p>
        </p:txBody>
      </p:sp>
      <p:sp>
        <p:nvSpPr>
          <p:cNvPr id="7" name="TextBox 6"/>
          <p:cNvSpPr txBox="1"/>
          <p:nvPr/>
        </p:nvSpPr>
        <p:spPr>
          <a:xfrm>
            <a:off x="285720" y="1000108"/>
            <a:ext cx="8617585"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sz="2000" dirty="0">
                <a:solidFill>
                  <a:schemeClr val="tx1"/>
                </a:solidFill>
              </a:rPr>
              <a:t>1. </a:t>
            </a:r>
            <a:r>
              <a:rPr lang="en-US" sz="2000" b="1" u="sng" dirty="0">
                <a:solidFill>
                  <a:schemeClr val="tx1"/>
                </a:solidFill>
              </a:rPr>
              <a:t>Vagina -</a:t>
            </a:r>
            <a:endParaRPr lang="en-US" sz="2000" dirty="0">
              <a:solidFill>
                <a:schemeClr val="tx1"/>
              </a:solidFill>
            </a:endParaRPr>
          </a:p>
          <a:p>
            <a:pPr lvl="0" algn="l" rtl="0"/>
            <a:r>
              <a:rPr lang="en-US" sz="2000" dirty="0">
                <a:solidFill>
                  <a:schemeClr val="tx1"/>
                </a:solidFill>
              </a:rPr>
              <a:t>Look for any vaginal bleeding </a:t>
            </a:r>
          </a:p>
          <a:p>
            <a:pPr lvl="0" algn="l" rtl="0"/>
            <a:r>
              <a:rPr lang="en-US" sz="2000" dirty="0">
                <a:solidFill>
                  <a:schemeClr val="tx1"/>
                </a:solidFill>
              </a:rPr>
              <a:t>Look at vaginal mucosa for presence of any;</a:t>
            </a:r>
          </a:p>
          <a:p>
            <a:pPr marL="285750" lvl="0" indent="-285750" algn="l" rtl="0">
              <a:buFont typeface="Wingdings" panose="05000000000000000000" pitchFamily="2" charset="2"/>
              <a:buChar char="§"/>
            </a:pPr>
            <a:r>
              <a:rPr lang="en-US" sz="2000" dirty="0">
                <a:solidFill>
                  <a:schemeClr val="tx1"/>
                </a:solidFill>
              </a:rPr>
              <a:t>Injury,</a:t>
            </a:r>
          </a:p>
          <a:p>
            <a:pPr marL="285750" lvl="0" indent="-285750" algn="l" rtl="0">
              <a:buFont typeface="Wingdings" panose="05000000000000000000" pitchFamily="2" charset="2"/>
              <a:buChar char="§"/>
            </a:pPr>
            <a:r>
              <a:rPr lang="en-US" sz="2000" dirty="0">
                <a:solidFill>
                  <a:schemeClr val="tx1"/>
                </a:solidFill>
              </a:rPr>
              <a:t>foreign body.</a:t>
            </a:r>
          </a:p>
          <a:p>
            <a:pPr lvl="0" algn="l" rtl="0"/>
            <a:r>
              <a:rPr lang="en-US" sz="2000" dirty="0" err="1">
                <a:solidFill>
                  <a:schemeClr val="tx1"/>
                </a:solidFill>
              </a:rPr>
              <a:t>Rugae</a:t>
            </a:r>
            <a:r>
              <a:rPr lang="en-US" sz="2000" dirty="0">
                <a:solidFill>
                  <a:schemeClr val="tx1"/>
                </a:solidFill>
              </a:rPr>
              <a:t> of vaginal wall – distinct or not distinct.</a:t>
            </a:r>
          </a:p>
          <a:p>
            <a:pPr marL="285750" lvl="0" indent="-285750" algn="l" rtl="0">
              <a:buFont typeface="Wingdings" panose="05000000000000000000" pitchFamily="2" charset="2"/>
              <a:buChar char="§"/>
            </a:pPr>
            <a:r>
              <a:rPr lang="en-US" sz="2000" dirty="0">
                <a:solidFill>
                  <a:schemeClr val="tx1"/>
                </a:solidFill>
              </a:rPr>
              <a:t>Vaginal canal and fornix for collection </a:t>
            </a:r>
            <a:r>
              <a:rPr lang="en-US" sz="2000" dirty="0" smtClean="0">
                <a:solidFill>
                  <a:schemeClr val="tx1"/>
                </a:solidFill>
              </a:rPr>
              <a:t>of </a:t>
            </a:r>
          </a:p>
          <a:p>
            <a:pPr marL="285750" lvl="0" indent="-285750" algn="l" rtl="0">
              <a:buFont typeface="Wingdings" panose="05000000000000000000" pitchFamily="2" charset="2"/>
              <a:buChar char="§"/>
            </a:pPr>
            <a:r>
              <a:rPr lang="en-US" sz="2000" dirty="0" smtClean="0">
                <a:solidFill>
                  <a:schemeClr val="tx1"/>
                </a:solidFill>
              </a:rPr>
              <a:t>any fluid/semen</a:t>
            </a:r>
            <a:r>
              <a:rPr lang="en-US" sz="2000" dirty="0">
                <a:solidFill>
                  <a:schemeClr val="tx1"/>
                </a:solidFill>
              </a:rPr>
              <a:t>.</a:t>
            </a:r>
          </a:p>
          <a:p>
            <a:pPr algn="l"/>
            <a:r>
              <a:rPr lang="en-US" sz="2000" dirty="0">
                <a:solidFill>
                  <a:schemeClr val="tx1"/>
                </a:solidFill>
              </a:rPr>
              <a:t> </a:t>
            </a:r>
          </a:p>
          <a:p>
            <a:pPr algn="l"/>
            <a:r>
              <a:rPr lang="en-US" sz="2000" b="1" dirty="0">
                <a:solidFill>
                  <a:schemeClr val="tx1"/>
                </a:solidFill>
              </a:rPr>
              <a:t>The examination should include deep vaginal exam</a:t>
            </a:r>
            <a:r>
              <a:rPr lang="en-US" sz="2000" dirty="0">
                <a:solidFill>
                  <a:schemeClr val="tx1"/>
                </a:solidFill>
              </a:rPr>
              <a:t>ination, as occasionally, high vaginal tears </a:t>
            </a:r>
            <a:r>
              <a:rPr lang="en-US" sz="2000" dirty="0" smtClean="0">
                <a:solidFill>
                  <a:schemeClr val="tx1"/>
                </a:solidFill>
              </a:rPr>
              <a:t>occur, especially </a:t>
            </a:r>
            <a:r>
              <a:rPr lang="en-US" sz="2000" dirty="0">
                <a:solidFill>
                  <a:schemeClr val="tx1"/>
                </a:solidFill>
              </a:rPr>
              <a:t>in violent assaults on children.</a:t>
            </a:r>
          </a:p>
          <a:p>
            <a:pPr algn="l"/>
            <a:r>
              <a:rPr lang="en-US" sz="2000" b="1" u="sng" dirty="0">
                <a:solidFill>
                  <a:schemeClr val="tx1"/>
                </a:solidFill>
              </a:rPr>
              <a:t>Colposcopy </a:t>
            </a:r>
            <a:r>
              <a:rPr lang="en-US" sz="2000" dirty="0">
                <a:solidFill>
                  <a:schemeClr val="tx1"/>
                </a:solidFill>
              </a:rPr>
              <a:t>- provides magnification in a range of 5 to 30 times and greater illumination and thus help in detection of minor trauma. Many authorities recommend use of colposcopy examination in sexual assault </a:t>
            </a:r>
            <a:endParaRPr lang="en-US" sz="2000" dirty="0" smtClean="0">
              <a:solidFill>
                <a:schemeClr val="tx1"/>
              </a:solidFill>
            </a:endParaRPr>
          </a:p>
          <a:p>
            <a:pPr algn="l"/>
            <a:r>
              <a:rPr lang="en-US" sz="2000" dirty="0" smtClean="0">
                <a:solidFill>
                  <a:schemeClr val="tx1"/>
                </a:solidFill>
              </a:rPr>
              <a:t>victims</a:t>
            </a:r>
            <a:r>
              <a:rPr lang="en-US" sz="2000" dirty="0">
                <a:solidFill>
                  <a:schemeClr val="tx1"/>
                </a:solidFill>
              </a:rPr>
              <a:t>.</a:t>
            </a:r>
          </a:p>
          <a:p>
            <a:pPr algn="l" rtl="0"/>
            <a:r>
              <a:rPr lang="en-US" sz="2000" b="1" u="sng" dirty="0" smtClean="0">
                <a:solidFill>
                  <a:schemeClr val="tx1"/>
                </a:solidFill>
              </a:rPr>
              <a:t>Toluidine </a:t>
            </a:r>
            <a:r>
              <a:rPr lang="en-US" sz="2000" b="1" u="sng" dirty="0">
                <a:solidFill>
                  <a:schemeClr val="tx1"/>
                </a:solidFill>
              </a:rPr>
              <a:t>blue</a:t>
            </a:r>
            <a:r>
              <a:rPr lang="en-US" sz="2000" dirty="0">
                <a:solidFill>
                  <a:schemeClr val="tx1"/>
                </a:solidFill>
              </a:rPr>
              <a:t> - Toluidine blue stains nuclei and </a:t>
            </a:r>
            <a:r>
              <a:rPr lang="en-US" sz="2000" dirty="0" smtClean="0">
                <a:solidFill>
                  <a:schemeClr val="tx1"/>
                </a:solidFill>
              </a:rPr>
              <a:t>is used </a:t>
            </a:r>
          </a:p>
          <a:p>
            <a:pPr algn="l" rtl="0"/>
            <a:r>
              <a:rPr lang="en-US" sz="2000" dirty="0" smtClean="0">
                <a:solidFill>
                  <a:schemeClr val="tx1"/>
                </a:solidFill>
              </a:rPr>
              <a:t>on </a:t>
            </a:r>
            <a:r>
              <a:rPr lang="en-US" sz="2000" dirty="0">
                <a:solidFill>
                  <a:schemeClr val="tx1"/>
                </a:solidFill>
              </a:rPr>
              <a:t>the posterior fourchette to identify lacerations of </a:t>
            </a:r>
            <a:r>
              <a:rPr lang="en-US" sz="2000" dirty="0" smtClean="0">
                <a:solidFill>
                  <a:schemeClr val="tx1"/>
                </a:solidFill>
              </a:rPr>
              <a:t>the</a:t>
            </a:r>
          </a:p>
          <a:p>
            <a:pPr algn="l" rtl="0"/>
            <a:r>
              <a:rPr lang="en-US" sz="2000" dirty="0" smtClean="0">
                <a:solidFill>
                  <a:schemeClr val="tx1"/>
                </a:solidFill>
              </a:rPr>
              <a:t> </a:t>
            </a:r>
            <a:r>
              <a:rPr lang="en-US" sz="2000" dirty="0">
                <a:solidFill>
                  <a:schemeClr val="tx1"/>
                </a:solidFill>
              </a:rPr>
              <a:t>keratinized squamous </a:t>
            </a:r>
            <a:r>
              <a:rPr lang="en-US" sz="2000" dirty="0" smtClean="0">
                <a:solidFill>
                  <a:schemeClr val="tx1"/>
                </a:solidFill>
              </a:rPr>
              <a:t>epithelium </a:t>
            </a:r>
            <a:r>
              <a:rPr lang="en-US" sz="2000" dirty="0">
                <a:solidFill>
                  <a:schemeClr val="tx1"/>
                </a:solidFill>
              </a:rPr>
              <a:t>that </a:t>
            </a:r>
            <a:r>
              <a:rPr lang="en-US" sz="2000" dirty="0" smtClean="0">
                <a:solidFill>
                  <a:schemeClr val="tx1"/>
                </a:solidFill>
              </a:rPr>
              <a:t>are not </a:t>
            </a:r>
            <a:r>
              <a:rPr lang="en-US" sz="2000" dirty="0">
                <a:solidFill>
                  <a:schemeClr val="tx1"/>
                </a:solidFill>
              </a:rPr>
              <a:t>apparent </a:t>
            </a:r>
            <a:endParaRPr lang="en-US" sz="2000" dirty="0" smtClean="0">
              <a:solidFill>
                <a:schemeClr val="tx1"/>
              </a:solidFill>
            </a:endParaRPr>
          </a:p>
          <a:p>
            <a:pPr algn="l" rtl="0"/>
            <a:r>
              <a:rPr lang="en-US" sz="2000" dirty="0" smtClean="0">
                <a:solidFill>
                  <a:schemeClr val="tx1"/>
                </a:solidFill>
              </a:rPr>
              <a:t>on </a:t>
            </a:r>
            <a:r>
              <a:rPr lang="en-US" sz="2000" dirty="0">
                <a:solidFill>
                  <a:schemeClr val="tx1"/>
                </a:solidFill>
              </a:rPr>
              <a:t>gross </a:t>
            </a:r>
            <a:r>
              <a:rPr lang="en-US" sz="2000" dirty="0" smtClean="0">
                <a:solidFill>
                  <a:schemeClr val="tx1"/>
                </a:solidFill>
              </a:rPr>
              <a:t>visualization</a:t>
            </a:r>
            <a:endParaRPr lang="en-US" sz="2000" dirty="0">
              <a:solidFill>
                <a:schemeClr val="tx1"/>
              </a:solidFill>
            </a:endParaRPr>
          </a:p>
          <a:p>
            <a:pPr algn="l" rtl="0">
              <a:defRPr/>
            </a:pPr>
            <a:r>
              <a:rPr lang="en-US" sz="2000" dirty="0" smtClean="0">
                <a:solidFill>
                  <a:schemeClr val="tx1"/>
                </a:solidFill>
              </a:rPr>
              <a:t> </a:t>
            </a:r>
            <a:endParaRPr lang="en-US" sz="2000" dirty="0">
              <a:solidFill>
                <a:schemeClr val="tx1"/>
              </a:solidFill>
            </a:endParaRPr>
          </a:p>
        </p:txBody>
      </p:sp>
      <p:pic>
        <p:nvPicPr>
          <p:cNvPr id="11" name="Picture 10" descr="C:\Users\asami\Downloads\Colposcopy.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400" y="1219200"/>
            <a:ext cx="3435985" cy="2400300"/>
          </a:xfrm>
          <a:prstGeom prst="rect">
            <a:avLst/>
          </a:prstGeom>
          <a:noFill/>
          <a:ln>
            <a:solidFill>
              <a:schemeClr val="tx1"/>
            </a:solidFill>
          </a:ln>
        </p:spPr>
      </p:pic>
      <p:pic>
        <p:nvPicPr>
          <p:cNvPr id="12" name="Picture 11" descr="C:\Users\asami\Downloads\toludine blue test.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43702" y="5929330"/>
            <a:ext cx="2132011" cy="1371600"/>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0000"/>
                </a:solidFill>
              </a:rPr>
              <a:t>Physical </a:t>
            </a:r>
            <a:r>
              <a:rPr lang="en-US" sz="3200" b="1" dirty="0" smtClean="0">
                <a:solidFill>
                  <a:srgbClr val="FF0000"/>
                </a:solidFill>
              </a:rPr>
              <a:t>examination :</a:t>
            </a:r>
            <a:endParaRPr lang="en-US" sz="3200" dirty="0">
              <a:solidFill>
                <a:srgbClr val="FFFF00"/>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16</a:t>
            </a:fld>
            <a:endParaRPr lang="en-US">
              <a:solidFill>
                <a:prstClr val="black">
                  <a:tint val="75000"/>
                </a:prstClr>
              </a:solidFill>
            </a:endParaRPr>
          </a:p>
        </p:txBody>
      </p:sp>
      <p:sp>
        <p:nvSpPr>
          <p:cNvPr id="7" name="TextBox 6"/>
          <p:cNvSpPr txBox="1"/>
          <p:nvPr/>
        </p:nvSpPr>
        <p:spPr>
          <a:xfrm>
            <a:off x="304799" y="1219200"/>
            <a:ext cx="7972301"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u="sng" dirty="0" smtClean="0"/>
              <a:t>ANUS</a:t>
            </a:r>
            <a:r>
              <a:rPr lang="en-US" dirty="0" smtClean="0"/>
              <a:t> </a:t>
            </a:r>
            <a:r>
              <a:rPr lang="en-US" dirty="0"/>
              <a:t>- look for </a:t>
            </a:r>
            <a:r>
              <a:rPr lang="en-US" dirty="0" smtClean="0"/>
              <a:t>any:</a:t>
            </a:r>
            <a:endParaRPr lang="en-US" dirty="0"/>
          </a:p>
          <a:p>
            <a:pPr lvl="0" algn="l" rtl="0"/>
            <a:r>
              <a:rPr lang="en-US" dirty="0" smtClean="0"/>
              <a:t>1.Discharge.</a:t>
            </a:r>
          </a:p>
          <a:p>
            <a:pPr lvl="0" algn="l" rtl="0"/>
            <a:endParaRPr lang="en-US" dirty="0" smtClean="0"/>
          </a:p>
          <a:p>
            <a:pPr lvl="0" algn="l" rtl="0"/>
            <a:r>
              <a:rPr lang="en-US" dirty="0" smtClean="0"/>
              <a:t>2.injury</a:t>
            </a:r>
          </a:p>
          <a:p>
            <a:pPr lvl="0" algn="l" rtl="0"/>
            <a:endParaRPr lang="en-US" dirty="0"/>
          </a:p>
          <a:p>
            <a:pPr lvl="0" algn="l" rtl="0"/>
            <a:r>
              <a:rPr lang="en-US" dirty="0" smtClean="0"/>
              <a:t>3.Hemorrhage.</a:t>
            </a:r>
            <a:endParaRPr lang="en-US" dirty="0"/>
          </a:p>
          <a:p>
            <a:pPr lvl="0" algn="l" rtl="0"/>
            <a:endParaRPr lang="en-US" dirty="0" smtClean="0"/>
          </a:p>
          <a:p>
            <a:pPr lvl="0" algn="l" rtl="0"/>
            <a:endParaRPr lang="en-US" dirty="0" smtClean="0"/>
          </a:p>
          <a:p>
            <a:pPr lvl="0" algn="l" rtl="0"/>
            <a:endParaRPr lang="en-US" dirty="0" smtClean="0"/>
          </a:p>
          <a:p>
            <a:pPr lvl="0" algn="l" rtl="0"/>
            <a:r>
              <a:rPr lang="en-US" dirty="0" smtClean="0"/>
              <a:t>injury</a:t>
            </a:r>
            <a:r>
              <a:rPr lang="en-US" dirty="0"/>
              <a:t>.</a:t>
            </a:r>
          </a:p>
          <a:p>
            <a:pPr algn="l" rtl="0"/>
            <a:r>
              <a:rPr lang="en-US" dirty="0"/>
              <a:t> </a:t>
            </a:r>
          </a:p>
          <a:p>
            <a:pPr algn="l" rtl="0"/>
            <a:endParaRPr lang="en-US" dirty="0">
              <a:solidFill>
                <a:prstClr val="black"/>
              </a:solidFill>
            </a:endParaRPr>
          </a:p>
        </p:txBody>
      </p:sp>
      <p:sp>
        <p:nvSpPr>
          <p:cNvPr id="10" name="Rectangle 3"/>
          <p:cNvSpPr txBox="1">
            <a:spLocks noChangeArrowheads="1"/>
          </p:cNvSpPr>
          <p:nvPr/>
        </p:nvSpPr>
        <p:spPr bwMode="auto">
          <a:xfrm>
            <a:off x="276100" y="3014801"/>
            <a:ext cx="8001000" cy="2700199"/>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defRPr>
                <a:solidFill>
                  <a:srgbClr val="00266D"/>
                </a:solidFill>
                <a:latin typeface="+mn-lt"/>
                <a:ea typeface="+mn-ea"/>
                <a:cs typeface="+mn-cs"/>
              </a:defRPr>
            </a:lvl1pPr>
            <a:lvl2pPr marL="742950" indent="-285750" algn="l" rtl="0" eaLnBrk="0" fontAlgn="base" hangingPunct="0">
              <a:spcBef>
                <a:spcPct val="20000"/>
              </a:spcBef>
              <a:spcAft>
                <a:spcPct val="0"/>
              </a:spcAft>
              <a:defRPr>
                <a:solidFill>
                  <a:srgbClr val="00266D"/>
                </a:solidFill>
                <a:latin typeface="+mn-lt"/>
                <a:ea typeface="+mn-ea"/>
              </a:defRPr>
            </a:lvl2pPr>
            <a:lvl3pPr marL="1143000" indent="-228600" algn="l" rtl="0" eaLnBrk="0" fontAlgn="base" hangingPunct="0">
              <a:spcBef>
                <a:spcPct val="20000"/>
              </a:spcBef>
              <a:spcAft>
                <a:spcPct val="0"/>
              </a:spcAft>
              <a:defRPr>
                <a:solidFill>
                  <a:srgbClr val="00266D"/>
                </a:solidFill>
                <a:latin typeface="+mn-lt"/>
                <a:ea typeface="+mn-ea"/>
              </a:defRPr>
            </a:lvl3pPr>
            <a:lvl4pPr marL="1562100" indent="-228600" algn="l" rtl="0" eaLnBrk="0" fontAlgn="base" hangingPunct="0">
              <a:spcBef>
                <a:spcPct val="20000"/>
              </a:spcBef>
              <a:spcAft>
                <a:spcPct val="0"/>
              </a:spcAft>
              <a:defRPr>
                <a:solidFill>
                  <a:srgbClr val="00266D"/>
                </a:solidFill>
                <a:latin typeface="+mn-lt"/>
                <a:ea typeface="+mn-ea"/>
              </a:defRPr>
            </a:lvl4pPr>
            <a:lvl5pPr marL="1981200" indent="-228600" algn="l" rtl="0" eaLnBrk="0" fontAlgn="base" hangingPunct="0">
              <a:spcBef>
                <a:spcPct val="20000"/>
              </a:spcBef>
              <a:spcAft>
                <a:spcPct val="0"/>
              </a:spcAft>
              <a:defRPr>
                <a:solidFill>
                  <a:srgbClr val="00266D"/>
                </a:solidFill>
                <a:latin typeface="+mn-lt"/>
                <a:ea typeface="+mn-ea"/>
              </a:defRPr>
            </a:lvl5pPr>
            <a:lvl6pPr marL="2438400" indent="-228600" algn="l" rtl="0" fontAlgn="base">
              <a:spcBef>
                <a:spcPct val="20000"/>
              </a:spcBef>
              <a:spcAft>
                <a:spcPct val="0"/>
              </a:spcAft>
              <a:defRPr>
                <a:solidFill>
                  <a:srgbClr val="00266D"/>
                </a:solidFill>
                <a:latin typeface="+mn-lt"/>
                <a:ea typeface="+mn-ea"/>
              </a:defRPr>
            </a:lvl6pPr>
            <a:lvl7pPr marL="2895600" indent="-228600" algn="l" rtl="0" fontAlgn="base">
              <a:spcBef>
                <a:spcPct val="20000"/>
              </a:spcBef>
              <a:spcAft>
                <a:spcPct val="0"/>
              </a:spcAft>
              <a:defRPr>
                <a:solidFill>
                  <a:srgbClr val="00266D"/>
                </a:solidFill>
                <a:latin typeface="+mn-lt"/>
                <a:ea typeface="+mn-ea"/>
              </a:defRPr>
            </a:lvl7pPr>
            <a:lvl8pPr marL="3352800" indent="-228600" algn="l" rtl="0" fontAlgn="base">
              <a:spcBef>
                <a:spcPct val="20000"/>
              </a:spcBef>
              <a:spcAft>
                <a:spcPct val="0"/>
              </a:spcAft>
              <a:defRPr>
                <a:solidFill>
                  <a:srgbClr val="00266D"/>
                </a:solidFill>
                <a:latin typeface="+mn-lt"/>
                <a:ea typeface="+mn-ea"/>
              </a:defRPr>
            </a:lvl8pPr>
            <a:lvl9pPr marL="3810000" indent="-228600" algn="l" rtl="0" fontAlgn="base">
              <a:spcBef>
                <a:spcPct val="20000"/>
              </a:spcBef>
              <a:spcAft>
                <a:spcPct val="0"/>
              </a:spcAft>
              <a:defRPr>
                <a:solidFill>
                  <a:srgbClr val="00266D"/>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dirty="0" smtClean="0">
              <a:ln>
                <a:noFill/>
              </a:ln>
              <a:solidFill>
                <a:srgbClr val="00266D"/>
              </a:solidFill>
              <a:effectLst/>
              <a:uLnTx/>
              <a:uFillTx/>
              <a:latin typeface="Arial"/>
              <a:ea typeface="ＭＳ Ｐゴシック"/>
              <a:cs typeface="Times New Roman"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266D"/>
              </a:solidFill>
              <a:effectLst/>
              <a:uLnTx/>
              <a:uFillTx/>
              <a:latin typeface="Arial"/>
              <a:ea typeface="ＭＳ Ｐゴシック"/>
            </a:endParaRPr>
          </a:p>
        </p:txBody>
      </p:sp>
    </p:spTree>
    <p:extLst>
      <p:ext uri="{BB962C8B-B14F-4D97-AF65-F5344CB8AC3E}">
        <p14:creationId xmlns="" xmlns:p14="http://schemas.microsoft.com/office/powerpoint/2010/main" val="38046341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780288"/>
          </a:xfrm>
        </p:spPr>
        <p:txBody>
          <a:bodyPr>
            <a:normAutofit fontScale="90000"/>
          </a:bodyPr>
          <a:lstStyle/>
          <a:p>
            <a:pPr algn="ctr"/>
            <a:r>
              <a:rPr lang="en-US" sz="3600" b="1" u="sng" dirty="0" smtClean="0"/>
              <a:t/>
            </a:r>
            <a:br>
              <a:rPr lang="en-US" sz="3600" b="1" u="sng" dirty="0" smtClean="0"/>
            </a:br>
            <a:r>
              <a:rPr lang="en-US" sz="3600" b="1" u="sng" dirty="0"/>
              <a:t/>
            </a:r>
            <a:br>
              <a:rPr lang="en-US" sz="3600" b="1" u="sng" dirty="0"/>
            </a:br>
            <a:r>
              <a:rPr lang="en-US" sz="3600" b="1" u="sng" dirty="0" smtClean="0"/>
              <a:t/>
            </a:r>
            <a:br>
              <a:rPr lang="en-US" sz="3600" b="1" u="sng" dirty="0" smtClean="0"/>
            </a:br>
            <a:r>
              <a:rPr lang="en-US" sz="3600" b="1" u="sng" dirty="0" smtClean="0">
                <a:solidFill>
                  <a:srgbClr val="FF0000"/>
                </a:solidFill>
              </a:rPr>
              <a:t>SAMPLES </a:t>
            </a:r>
            <a:r>
              <a:rPr lang="en-US" sz="3600" b="1" u="sng" dirty="0">
                <a:solidFill>
                  <a:srgbClr val="FF0000"/>
                </a:solidFill>
              </a:rPr>
              <a:t>TO BE COLLECTED from </a:t>
            </a:r>
            <a:r>
              <a:rPr lang="en-US" sz="3600" b="1" u="sng" dirty="0" smtClean="0">
                <a:solidFill>
                  <a:srgbClr val="FF0000"/>
                </a:solidFill>
              </a:rPr>
              <a:t>VICTIM</a:t>
            </a:r>
            <a:r>
              <a:rPr lang="en-US" sz="3600" dirty="0"/>
              <a:t/>
            </a:r>
            <a:br>
              <a:rPr lang="en-US" sz="3600" dirty="0"/>
            </a:br>
            <a:endParaRPr lang="en-US" sz="3600"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17</a:t>
            </a:fld>
            <a:endParaRPr lang="en-US"/>
          </a:p>
        </p:txBody>
      </p:sp>
      <p:sp>
        <p:nvSpPr>
          <p:cNvPr id="5" name="Rectangle 4"/>
          <p:cNvSpPr/>
          <p:nvPr/>
        </p:nvSpPr>
        <p:spPr>
          <a:xfrm>
            <a:off x="304800" y="1143000"/>
            <a:ext cx="7391400" cy="3231654"/>
          </a:xfrm>
          <a:prstGeom prst="rect">
            <a:avLst/>
          </a:prstGeom>
        </p:spPr>
        <p:txBody>
          <a:bodyPr wrap="square">
            <a:spAutoFit/>
          </a:bodyPr>
          <a:lstStyle/>
          <a:p>
            <a:pPr algn="l" rtl="0"/>
            <a:r>
              <a:rPr lang="en-US" sz="2400" dirty="0" smtClean="0">
                <a:latin typeface="Constantia" pitchFamily="18" charset="0"/>
              </a:rPr>
              <a:t>l</a:t>
            </a:r>
            <a:r>
              <a:rPr lang="en-US" sz="2400" dirty="0">
                <a:latin typeface="Constantia" pitchFamily="18" charset="0"/>
              </a:rPr>
              <a:t>. </a:t>
            </a:r>
            <a:r>
              <a:rPr lang="en-US" sz="2000" dirty="0">
                <a:latin typeface="Constantia" pitchFamily="18" charset="0"/>
              </a:rPr>
              <a:t>Clothes </a:t>
            </a:r>
            <a:r>
              <a:rPr lang="en-US" sz="2000" dirty="0" smtClean="0">
                <a:latin typeface="Constantia" pitchFamily="18" charset="0"/>
              </a:rPr>
              <a:t>.</a:t>
            </a:r>
            <a:endParaRPr lang="en-US" sz="2000" dirty="0">
              <a:latin typeface="Constantia" pitchFamily="18" charset="0"/>
            </a:endParaRPr>
          </a:p>
          <a:p>
            <a:pPr algn="l" rtl="0"/>
            <a:r>
              <a:rPr lang="en-US" sz="2000" dirty="0">
                <a:latin typeface="Constantia" pitchFamily="18" charset="0"/>
              </a:rPr>
              <a:t>2. Foreign evidentiary material - like hair, fiber, button etc.</a:t>
            </a:r>
          </a:p>
          <a:p>
            <a:pPr algn="l" rtl="0"/>
            <a:r>
              <a:rPr lang="en-US" sz="2000" dirty="0">
                <a:latin typeface="Constantia" pitchFamily="18" charset="0"/>
              </a:rPr>
              <a:t>3. Fingernail scrapings</a:t>
            </a:r>
          </a:p>
          <a:p>
            <a:pPr algn="l" rtl="0"/>
            <a:r>
              <a:rPr lang="en-US" sz="2000" dirty="0">
                <a:latin typeface="Constantia" pitchFamily="18" charset="0"/>
              </a:rPr>
              <a:t>4. Scrapings from suspected stain marks from body surface.</a:t>
            </a:r>
          </a:p>
          <a:p>
            <a:pPr algn="l" rtl="0"/>
            <a:r>
              <a:rPr lang="en-US" sz="2000" dirty="0">
                <a:latin typeface="Constantia" pitchFamily="18" charset="0"/>
              </a:rPr>
              <a:t>5. Scalp hairs - for comparison with scalp hairs found </a:t>
            </a:r>
            <a:r>
              <a:rPr lang="en-US" sz="2000" dirty="0" smtClean="0">
                <a:latin typeface="Constantia" pitchFamily="18" charset="0"/>
              </a:rPr>
              <a:t>over body/clothes </a:t>
            </a:r>
            <a:r>
              <a:rPr lang="en-US" sz="2000" dirty="0">
                <a:latin typeface="Constantia" pitchFamily="18" charset="0"/>
              </a:rPr>
              <a:t>of alleged </a:t>
            </a:r>
            <a:r>
              <a:rPr lang="en-US" sz="2000" dirty="0" smtClean="0">
                <a:latin typeface="Constantia" pitchFamily="18" charset="0"/>
              </a:rPr>
              <a:t>accused</a:t>
            </a:r>
            <a:endParaRPr lang="en-US" sz="2000" dirty="0">
              <a:latin typeface="Constantia" pitchFamily="18" charset="0"/>
            </a:endParaRPr>
          </a:p>
          <a:p>
            <a:pPr algn="l" rtl="0"/>
            <a:r>
              <a:rPr lang="en-US" sz="2000" dirty="0">
                <a:latin typeface="Constantia" pitchFamily="18" charset="0"/>
              </a:rPr>
              <a:t>6. Swab from teeth bite mark</a:t>
            </a:r>
          </a:p>
          <a:p>
            <a:pPr algn="l" rtl="0"/>
            <a:r>
              <a:rPr lang="en-US" sz="2000" dirty="0">
                <a:latin typeface="Constantia" pitchFamily="18" charset="0"/>
              </a:rPr>
              <a:t>7. Combing of pubic hairs</a:t>
            </a:r>
          </a:p>
          <a:p>
            <a:pPr algn="l" rtl="0"/>
            <a:r>
              <a:rPr lang="en-US" sz="2000" dirty="0">
                <a:latin typeface="Constantia" pitchFamily="18" charset="0"/>
              </a:rPr>
              <a:t>8. Hair clipping of victim.</a:t>
            </a:r>
          </a:p>
          <a:p>
            <a:pPr algn="l" rtl="0"/>
            <a:r>
              <a:rPr lang="en-US" sz="2000" dirty="0">
                <a:latin typeface="Constantia" pitchFamily="18" charset="0"/>
              </a:rPr>
              <a:t>9. Vaginal swab/smears, cervical smears.</a:t>
            </a:r>
          </a:p>
        </p:txBody>
      </p:sp>
    </p:spTree>
    <p:extLst>
      <p:ext uri="{BB962C8B-B14F-4D97-AF65-F5344CB8AC3E}">
        <p14:creationId xmlns="" xmlns:p14="http://schemas.microsoft.com/office/powerpoint/2010/main" val="314582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0000"/>
                </a:solidFill>
              </a:rPr>
              <a:t>Physical </a:t>
            </a:r>
            <a:r>
              <a:rPr lang="en-US" sz="3200" b="1" dirty="0" smtClean="0">
                <a:solidFill>
                  <a:srgbClr val="FF0000"/>
                </a:solidFill>
              </a:rPr>
              <a:t>examination </a:t>
            </a:r>
            <a:r>
              <a:rPr lang="en-US" sz="3200" b="1" dirty="0" err="1" smtClean="0">
                <a:solidFill>
                  <a:srgbClr val="FF0000"/>
                </a:solidFill>
              </a:rPr>
              <a:t>cont</a:t>
            </a:r>
            <a:r>
              <a:rPr lang="en-US" sz="3200" b="1" dirty="0" smtClean="0">
                <a:solidFill>
                  <a:srgbClr val="FF0000"/>
                </a:solidFill>
              </a:rPr>
              <a:t>:</a:t>
            </a:r>
            <a:endParaRPr lang="en-US" sz="3200" dirty="0">
              <a:solidFill>
                <a:srgbClr val="FFFF00"/>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18</a:t>
            </a:fld>
            <a:endParaRPr lang="en-US">
              <a:solidFill>
                <a:prstClr val="black">
                  <a:tint val="75000"/>
                </a:prstClr>
              </a:solidFill>
            </a:endParaRPr>
          </a:p>
        </p:txBody>
      </p:sp>
      <p:sp>
        <p:nvSpPr>
          <p:cNvPr id="7" name="TextBox 6"/>
          <p:cNvSpPr txBox="1"/>
          <p:nvPr/>
        </p:nvSpPr>
        <p:spPr>
          <a:xfrm>
            <a:off x="526415" y="948690"/>
            <a:ext cx="8117551" cy="661719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b="1" dirty="0" smtClean="0"/>
              <a:t>10. Washings </a:t>
            </a:r>
            <a:r>
              <a:rPr lang="en-US" b="1" dirty="0"/>
              <a:t>of posterior fornix of vagina for:</a:t>
            </a:r>
          </a:p>
          <a:p>
            <a:pPr marL="285750" lvl="0" indent="-285750" algn="l" rtl="0">
              <a:buFont typeface="Arial" panose="020B0604020202020204" pitchFamily="34" charset="0"/>
              <a:buChar char="•"/>
            </a:pPr>
            <a:r>
              <a:rPr lang="en-US" sz="2000" dirty="0"/>
              <a:t>Detection of spermatozoa.</a:t>
            </a:r>
          </a:p>
          <a:p>
            <a:pPr marL="285750" lvl="0" indent="-285750" algn="l" rtl="0">
              <a:buFont typeface="Arial" panose="020B0604020202020204" pitchFamily="34" charset="0"/>
              <a:buChar char="•"/>
            </a:pPr>
            <a:r>
              <a:rPr lang="en-US" sz="2000" dirty="0"/>
              <a:t>Presence of mycobacterium </a:t>
            </a:r>
            <a:r>
              <a:rPr lang="en-US" sz="2000" dirty="0" err="1"/>
              <a:t>smegmatis</a:t>
            </a:r>
            <a:r>
              <a:rPr lang="en-US" sz="2000" dirty="0"/>
              <a:t> (smegma bacilli)</a:t>
            </a:r>
          </a:p>
          <a:p>
            <a:pPr marL="285750" lvl="0" indent="-285750" algn="l" rtl="0">
              <a:buFont typeface="Arial" panose="020B0604020202020204" pitchFamily="34" charset="0"/>
              <a:buChar char="•"/>
            </a:pPr>
            <a:r>
              <a:rPr lang="en-US" sz="2000" dirty="0"/>
              <a:t>Presence of sexually transmitted disease</a:t>
            </a:r>
          </a:p>
          <a:p>
            <a:pPr algn="l" rtl="0"/>
            <a:endParaRPr lang="en-US" dirty="0">
              <a:solidFill>
                <a:prstClr val="black"/>
              </a:solidFill>
            </a:endParaRPr>
          </a:p>
          <a:p>
            <a:pPr algn="l" rtl="0"/>
            <a:r>
              <a:rPr lang="en-US" b="1" dirty="0" smtClean="0"/>
              <a:t>11. Blood </a:t>
            </a:r>
            <a:r>
              <a:rPr lang="en-US" b="1" dirty="0"/>
              <a:t>for;</a:t>
            </a:r>
            <a:endParaRPr lang="en-US" dirty="0"/>
          </a:p>
          <a:p>
            <a:pPr marL="285750" lvl="0" indent="-285750" algn="l" rtl="0">
              <a:buFont typeface="Arial" panose="020B0604020202020204" pitchFamily="34" charset="0"/>
              <a:buChar char="•"/>
            </a:pPr>
            <a:r>
              <a:rPr lang="en-US" sz="2000" dirty="0">
                <a:solidFill>
                  <a:schemeClr val="tx1"/>
                </a:solidFill>
              </a:rPr>
              <a:t>Serology</a:t>
            </a:r>
          </a:p>
          <a:p>
            <a:pPr marL="285750" lvl="0" indent="-285750" algn="l" rtl="0">
              <a:buFont typeface="Arial" panose="020B0604020202020204" pitchFamily="34" charset="0"/>
              <a:buChar char="•"/>
            </a:pPr>
            <a:r>
              <a:rPr lang="en-US" sz="2000" dirty="0">
                <a:solidFill>
                  <a:schemeClr val="tx1"/>
                </a:solidFill>
              </a:rPr>
              <a:t>Pregnancy test</a:t>
            </a:r>
          </a:p>
          <a:p>
            <a:pPr marL="285750" lvl="0" indent="-285750" algn="l" rtl="0">
              <a:buFont typeface="Arial" panose="020B0604020202020204" pitchFamily="34" charset="0"/>
              <a:buChar char="•"/>
            </a:pPr>
            <a:r>
              <a:rPr lang="en-US" sz="2000" dirty="0">
                <a:solidFill>
                  <a:schemeClr val="tx1"/>
                </a:solidFill>
              </a:rPr>
              <a:t>presence of drug/intoxicant</a:t>
            </a:r>
          </a:p>
          <a:p>
            <a:pPr marL="285750" lvl="0" indent="-285750" algn="l" rtl="0">
              <a:buFont typeface="Arial" panose="020B0604020202020204" pitchFamily="34" charset="0"/>
              <a:buChar char="•"/>
            </a:pPr>
            <a:r>
              <a:rPr lang="en-US" sz="2000" dirty="0">
                <a:solidFill>
                  <a:schemeClr val="tx1"/>
                </a:solidFill>
              </a:rPr>
              <a:t>DNA profiling</a:t>
            </a:r>
          </a:p>
          <a:p>
            <a:pPr marL="285750" lvl="0" indent="-285750" algn="l" rtl="0">
              <a:buFont typeface="Arial" panose="020B0604020202020204" pitchFamily="34" charset="0"/>
              <a:buChar char="•"/>
            </a:pPr>
            <a:r>
              <a:rPr lang="en-US" sz="2000" dirty="0">
                <a:solidFill>
                  <a:schemeClr val="tx1"/>
                </a:solidFill>
              </a:rPr>
              <a:t>For venereal </a:t>
            </a:r>
            <a:r>
              <a:rPr lang="en-US" sz="2000" dirty="0" smtClean="0">
                <a:solidFill>
                  <a:schemeClr val="tx1"/>
                </a:solidFill>
              </a:rPr>
              <a:t>disease.</a:t>
            </a:r>
          </a:p>
          <a:p>
            <a:pPr algn="l" rtl="0"/>
            <a:r>
              <a:rPr lang="en-US" b="1" dirty="0" smtClean="0"/>
              <a:t>12</a:t>
            </a:r>
            <a:r>
              <a:rPr lang="en-US" b="1" dirty="0"/>
              <a:t>. Urine for</a:t>
            </a:r>
            <a:endParaRPr lang="en-US" dirty="0"/>
          </a:p>
          <a:p>
            <a:pPr marL="285750" lvl="0" indent="-285750" algn="l" rtl="0">
              <a:buFont typeface="Arial" panose="020B0604020202020204" pitchFamily="34" charset="0"/>
              <a:buChar char="•"/>
            </a:pPr>
            <a:r>
              <a:rPr lang="en-US" sz="2000" dirty="0"/>
              <a:t>Pregnancy test</a:t>
            </a:r>
          </a:p>
          <a:p>
            <a:pPr marL="285750" lvl="0" indent="-285750" algn="l" rtl="0">
              <a:buFont typeface="Arial" panose="020B0604020202020204" pitchFamily="34" charset="0"/>
              <a:buChar char="•"/>
            </a:pPr>
            <a:r>
              <a:rPr lang="en-US" sz="2000" dirty="0"/>
              <a:t>Detection of </a:t>
            </a:r>
            <a:r>
              <a:rPr lang="en-US" sz="2000" dirty="0" smtClean="0"/>
              <a:t>alcohol</a:t>
            </a:r>
            <a:r>
              <a:rPr lang="en-US" dirty="0" smtClean="0"/>
              <a:t>.</a:t>
            </a:r>
          </a:p>
          <a:p>
            <a:pPr algn="l" rtl="0"/>
            <a:r>
              <a:rPr lang="en-US" dirty="0" smtClean="0"/>
              <a:t>13</a:t>
            </a:r>
            <a:r>
              <a:rPr lang="en-US" dirty="0"/>
              <a:t>. </a:t>
            </a:r>
            <a:r>
              <a:rPr lang="en-US" b="1" dirty="0"/>
              <a:t>Condom </a:t>
            </a:r>
            <a:r>
              <a:rPr lang="en-US" sz="2000" dirty="0"/>
              <a:t>if found at scene of crime - laboratory examination of condom may reveal presence of </a:t>
            </a:r>
            <a:r>
              <a:rPr lang="en-US" sz="2000" dirty="0" smtClean="0"/>
              <a:t>blood/vaginal epithelial </a:t>
            </a:r>
            <a:r>
              <a:rPr lang="en-US" sz="2000" dirty="0"/>
              <a:t>cells on one side and semen on the other. </a:t>
            </a:r>
            <a:r>
              <a:rPr lang="en-US" sz="2000" dirty="0" smtClean="0"/>
              <a:t>Pubic hairs </a:t>
            </a:r>
            <a:r>
              <a:rPr lang="en-US" sz="2000" dirty="0"/>
              <a:t>may also be present. DNA profiling of semen maybe of help</a:t>
            </a:r>
            <a:r>
              <a:rPr lang="en-US" dirty="0"/>
              <a:t>.</a:t>
            </a:r>
          </a:p>
          <a:p>
            <a:pPr algn="l" rtl="0"/>
            <a:r>
              <a:rPr lang="en-US" dirty="0"/>
              <a:t> </a:t>
            </a:r>
          </a:p>
          <a:p>
            <a:pPr algn="l" rtl="0"/>
            <a:r>
              <a:rPr lang="en-US" dirty="0"/>
              <a:t> </a:t>
            </a:r>
          </a:p>
          <a:p>
            <a:pPr algn="l" rtl="0"/>
            <a:r>
              <a:rPr lang="en-US" dirty="0"/>
              <a:t> </a:t>
            </a:r>
          </a:p>
          <a:p>
            <a:pPr algn="l" rtl="0"/>
            <a:endParaRPr lang="en-US" dirty="0">
              <a:solidFill>
                <a:prstClr val="black"/>
              </a:solidFill>
            </a:endParaRPr>
          </a:p>
        </p:txBody>
      </p:sp>
    </p:spTree>
    <p:extLst>
      <p:ext uri="{BB962C8B-B14F-4D97-AF65-F5344CB8AC3E}">
        <p14:creationId xmlns="" xmlns:p14="http://schemas.microsoft.com/office/powerpoint/2010/main" val="21881380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19</a:t>
            </a:fld>
            <a:endParaRPr lang="en-US"/>
          </a:p>
        </p:txBody>
      </p:sp>
      <p:sp>
        <p:nvSpPr>
          <p:cNvPr id="5" name="Rectangle 4"/>
          <p:cNvSpPr/>
          <p:nvPr/>
        </p:nvSpPr>
        <p:spPr>
          <a:xfrm>
            <a:off x="762000" y="1720840"/>
            <a:ext cx="609600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buClr>
                <a:srgbClr val="FAFD00"/>
              </a:buClr>
            </a:pPr>
            <a:r>
              <a:rPr lang="en-GB" altLang="en-US" sz="2000" dirty="0"/>
              <a:t>Spermatozoa - motile sperm found in </a:t>
            </a:r>
            <a:r>
              <a:rPr lang="en-GB" altLang="en-US" sz="2000" dirty="0" err="1"/>
              <a:t>endocervix</a:t>
            </a:r>
            <a:r>
              <a:rPr lang="en-GB" altLang="en-US" sz="2000" dirty="0"/>
              <a:t> up to seven days after intercourse.</a:t>
            </a:r>
          </a:p>
          <a:p>
            <a:pPr algn="l">
              <a:buClr>
                <a:srgbClr val="FAFD00"/>
              </a:buClr>
            </a:pPr>
            <a:r>
              <a:rPr lang="en-GB" altLang="en-US" sz="2000" dirty="0"/>
              <a:t>Semen not likely to be found in the mouth after few hours.</a:t>
            </a:r>
          </a:p>
          <a:p>
            <a:pPr algn="l">
              <a:buClr>
                <a:srgbClr val="FAFD00"/>
              </a:buClr>
            </a:pPr>
            <a:r>
              <a:rPr lang="en-GB" altLang="en-US" sz="2000" dirty="0"/>
              <a:t>Sperm not recovered if the assailant </a:t>
            </a:r>
            <a:r>
              <a:rPr lang="en-GB" altLang="en-US" sz="2000" dirty="0" smtClean="0"/>
              <a:t>a </a:t>
            </a:r>
            <a:r>
              <a:rPr lang="en-GB" altLang="en-US" sz="2000" dirty="0" err="1" smtClean="0"/>
              <a:t>zospermic</a:t>
            </a:r>
            <a:r>
              <a:rPr lang="en-GB" altLang="en-US" sz="2000" dirty="0" smtClean="0"/>
              <a:t> </a:t>
            </a:r>
            <a:r>
              <a:rPr lang="en-GB" altLang="en-US" sz="2000" dirty="0"/>
              <a:t>or vasectomised.</a:t>
            </a:r>
          </a:p>
          <a:p>
            <a:pPr algn="l">
              <a:buClr>
                <a:srgbClr val="FAFD00"/>
              </a:buClr>
            </a:pPr>
            <a:r>
              <a:rPr lang="en-GB" altLang="en-US" sz="2000" dirty="0"/>
              <a:t>Acid phosphatase found up to 12 hours after intercourse in 50% vaginal swabs.  Also found after a vasectomy.</a:t>
            </a:r>
          </a:p>
          <a:p>
            <a:pPr algn="l">
              <a:buClr>
                <a:srgbClr val="FAFD00"/>
              </a:buClr>
            </a:pPr>
            <a:r>
              <a:rPr lang="en-GB" altLang="en-US" sz="2000" dirty="0"/>
              <a:t>Anal intercourse - semen may be found up to 3 days later</a:t>
            </a:r>
            <a:r>
              <a:rPr lang="en-GB" altLang="en-US" sz="2400" dirty="0"/>
              <a:t>.</a:t>
            </a:r>
          </a:p>
        </p:txBody>
      </p:sp>
      <p:sp>
        <p:nvSpPr>
          <p:cNvPr id="6" name="Title 1"/>
          <p:cNvSpPr>
            <a:spLocks noGrp="1"/>
          </p:cNvSpPr>
          <p:nvPr>
            <p:ph type="title"/>
          </p:nvPr>
        </p:nvSpPr>
        <p:spPr>
          <a:xfrm>
            <a:off x="457200" y="357166"/>
            <a:ext cx="8305800" cy="1143000"/>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0000"/>
                </a:solidFill>
              </a:rPr>
              <a:t>Physical </a:t>
            </a:r>
            <a:r>
              <a:rPr lang="en-US" sz="3200" b="1" dirty="0" smtClean="0">
                <a:solidFill>
                  <a:srgbClr val="FF0000"/>
                </a:solidFill>
              </a:rPr>
              <a:t>examination </a:t>
            </a:r>
            <a:r>
              <a:rPr lang="en-US" sz="3200" b="1" dirty="0" err="1" smtClean="0">
                <a:solidFill>
                  <a:srgbClr val="FF0000"/>
                </a:solidFill>
              </a:rPr>
              <a:t>cont</a:t>
            </a:r>
            <a:r>
              <a:rPr lang="en-US" sz="3200" b="1" dirty="0" smtClean="0">
                <a:solidFill>
                  <a:srgbClr val="FF0000"/>
                </a:solidFill>
              </a:rPr>
              <a:t>:</a:t>
            </a:r>
            <a:endParaRPr lang="en-US" sz="3200" dirty="0">
              <a:solidFill>
                <a:srgbClr val="FFFF00"/>
              </a:solidFill>
            </a:endParaRPr>
          </a:p>
        </p:txBody>
      </p:sp>
    </p:spTree>
    <p:extLst>
      <p:ext uri="{BB962C8B-B14F-4D97-AF65-F5344CB8AC3E}">
        <p14:creationId xmlns="" xmlns:p14="http://schemas.microsoft.com/office/powerpoint/2010/main" val="1680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extLst>
            <a:ext uri="{91240B29-F687-4F45-9708-019B960494DF}">
              <a14:hiddenLine xmlns=""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lstStyle/>
          <a:p>
            <a:r>
              <a:rPr lang="en-US" sz="3200" dirty="0" smtClean="0">
                <a:solidFill>
                  <a:schemeClr val="tx1"/>
                </a:solidFill>
              </a:rPr>
              <a:t>Rape defined as unlawful sexual intercourse by a man with a woman:</a:t>
            </a:r>
            <a:endParaRPr lang="en-US" sz="3200" dirty="0">
              <a:solidFill>
                <a:schemeClr val="tx1"/>
              </a:solidFill>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EF8E580-500B-4E8A-A430-BF697F548F16}"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305800" cy="1143000"/>
          </a:xfrm>
          <a:solidFill>
            <a:schemeClr val="bg1">
              <a:lumMod val="75000"/>
            </a:schemeClr>
          </a:solidFill>
        </p:spPr>
        <p:txBody>
          <a:bodyPr/>
          <a:lstStyle/>
          <a:p>
            <a:r>
              <a:rPr lang="en-US" dirty="0" smtClean="0">
                <a:solidFill>
                  <a:schemeClr val="tx1"/>
                </a:solidFill>
              </a:rPr>
              <a:t>Summary of Sample to be taken</a:t>
            </a:r>
            <a:endParaRPr lang="en-US" dirty="0">
              <a:solidFill>
                <a:schemeClr val="tx1"/>
              </a:solidFill>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20</a:t>
            </a:fld>
            <a:endParaRPr lang="en-US"/>
          </a:p>
        </p:txBody>
      </p:sp>
      <p:sp>
        <p:nvSpPr>
          <p:cNvPr id="5" name="Rectangle 3"/>
          <p:cNvSpPr txBox="1">
            <a:spLocks noChangeArrowheads="1"/>
          </p:cNvSpPr>
          <p:nvPr/>
        </p:nvSpPr>
        <p:spPr>
          <a:xfrm>
            <a:off x="685800" y="2133600"/>
            <a:ext cx="7772400" cy="3581400"/>
          </a:xfrm>
          <a:prstGeom prst="rect">
            <a:avLst/>
          </a:prstGeom>
          <a:solidFill>
            <a:srgbClr val="FFFFCC"/>
          </a:solidFill>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lnSpc>
                <a:spcPct val="90000"/>
              </a:lnSpc>
              <a:spcBef>
                <a:spcPct val="0"/>
              </a:spcBef>
              <a:spcAft>
                <a:spcPts val="0"/>
              </a:spcAft>
              <a:buClr>
                <a:srgbClr val="FAFD00"/>
              </a:buClr>
            </a:pPr>
            <a:r>
              <a:rPr lang="en-GB" altLang="en-US" sz="2000" dirty="0" smtClean="0"/>
              <a:t>Clothing.</a:t>
            </a:r>
          </a:p>
          <a:p>
            <a:pPr fontAlgn="auto">
              <a:lnSpc>
                <a:spcPct val="90000"/>
              </a:lnSpc>
              <a:spcBef>
                <a:spcPct val="0"/>
              </a:spcBef>
              <a:spcAft>
                <a:spcPts val="0"/>
              </a:spcAft>
              <a:buClr>
                <a:srgbClr val="FAFD00"/>
              </a:buClr>
            </a:pPr>
            <a:r>
              <a:rPr lang="en-GB" altLang="en-US" sz="2000" dirty="0" smtClean="0"/>
              <a:t>Sheet of paper.</a:t>
            </a:r>
          </a:p>
          <a:p>
            <a:pPr fontAlgn="auto">
              <a:lnSpc>
                <a:spcPct val="90000"/>
              </a:lnSpc>
              <a:spcBef>
                <a:spcPct val="0"/>
              </a:spcBef>
              <a:spcAft>
                <a:spcPts val="0"/>
              </a:spcAft>
              <a:buClr>
                <a:srgbClr val="FAFD00"/>
              </a:buClr>
            </a:pPr>
            <a:r>
              <a:rPr lang="en-GB" altLang="en-US" sz="2000" dirty="0" smtClean="0"/>
              <a:t>Head hair (cut/combed).</a:t>
            </a:r>
          </a:p>
          <a:p>
            <a:pPr fontAlgn="auto">
              <a:lnSpc>
                <a:spcPct val="90000"/>
              </a:lnSpc>
              <a:spcBef>
                <a:spcPct val="0"/>
              </a:spcBef>
              <a:spcAft>
                <a:spcPts val="0"/>
              </a:spcAft>
              <a:buClr>
                <a:srgbClr val="FAFD00"/>
              </a:buClr>
            </a:pPr>
            <a:r>
              <a:rPr lang="en-GB" altLang="en-US" sz="2000" dirty="0" smtClean="0"/>
              <a:t>Pubic hair (cut/combed).</a:t>
            </a:r>
          </a:p>
          <a:p>
            <a:pPr fontAlgn="auto">
              <a:lnSpc>
                <a:spcPct val="90000"/>
              </a:lnSpc>
              <a:spcBef>
                <a:spcPct val="0"/>
              </a:spcBef>
              <a:spcAft>
                <a:spcPts val="0"/>
              </a:spcAft>
              <a:buClr>
                <a:srgbClr val="FAFD00"/>
              </a:buClr>
            </a:pPr>
            <a:r>
              <a:rPr lang="en-GB" altLang="en-US" sz="2000" dirty="0" smtClean="0"/>
              <a:t>Saliva.</a:t>
            </a:r>
          </a:p>
          <a:p>
            <a:pPr fontAlgn="auto">
              <a:lnSpc>
                <a:spcPct val="90000"/>
              </a:lnSpc>
              <a:spcBef>
                <a:spcPct val="0"/>
              </a:spcBef>
              <a:spcAft>
                <a:spcPts val="0"/>
              </a:spcAft>
              <a:buClr>
                <a:srgbClr val="FAFD00"/>
              </a:buClr>
            </a:pPr>
            <a:r>
              <a:rPr lang="en-GB" altLang="en-US" sz="2000" dirty="0" smtClean="0"/>
              <a:t>Mouth swab.	</a:t>
            </a:r>
          </a:p>
          <a:p>
            <a:pPr fontAlgn="auto">
              <a:lnSpc>
                <a:spcPct val="90000"/>
              </a:lnSpc>
              <a:spcBef>
                <a:spcPct val="0"/>
              </a:spcBef>
              <a:spcAft>
                <a:spcPts val="0"/>
              </a:spcAft>
              <a:buClr>
                <a:srgbClr val="FAFD00"/>
              </a:buClr>
            </a:pPr>
            <a:r>
              <a:rPr lang="en-GB" altLang="en-US" sz="2000" dirty="0" smtClean="0"/>
              <a:t>Venous blood (EDTA/preserved).</a:t>
            </a:r>
          </a:p>
          <a:p>
            <a:pPr fontAlgn="auto">
              <a:lnSpc>
                <a:spcPct val="90000"/>
              </a:lnSpc>
              <a:spcBef>
                <a:spcPct val="0"/>
              </a:spcBef>
              <a:spcAft>
                <a:spcPts val="0"/>
              </a:spcAft>
              <a:buClr>
                <a:srgbClr val="FAFD00"/>
              </a:buClr>
            </a:pPr>
            <a:r>
              <a:rPr lang="en-GB" altLang="en-US" sz="2000" dirty="0" smtClean="0"/>
              <a:t>Penile swab.</a:t>
            </a:r>
          </a:p>
          <a:p>
            <a:pPr fontAlgn="auto">
              <a:lnSpc>
                <a:spcPct val="90000"/>
              </a:lnSpc>
              <a:spcBef>
                <a:spcPct val="0"/>
              </a:spcBef>
              <a:spcAft>
                <a:spcPts val="0"/>
              </a:spcAft>
              <a:buClr>
                <a:srgbClr val="FAFD00"/>
              </a:buClr>
            </a:pPr>
            <a:r>
              <a:rPr lang="en-GB" altLang="en-US" sz="2000" dirty="0" smtClean="0"/>
              <a:t>Anal swabs.</a:t>
            </a:r>
          </a:p>
          <a:p>
            <a:pPr fontAlgn="auto">
              <a:lnSpc>
                <a:spcPct val="90000"/>
              </a:lnSpc>
              <a:spcBef>
                <a:spcPct val="0"/>
              </a:spcBef>
              <a:spcAft>
                <a:spcPts val="0"/>
              </a:spcAft>
              <a:buClr>
                <a:srgbClr val="FAFD00"/>
              </a:buClr>
            </a:pPr>
            <a:r>
              <a:rPr lang="en-GB" altLang="en-US" sz="2000" dirty="0" smtClean="0"/>
              <a:t>Vaginal swabs.</a:t>
            </a:r>
          </a:p>
          <a:p>
            <a:pPr fontAlgn="auto">
              <a:lnSpc>
                <a:spcPct val="90000"/>
              </a:lnSpc>
              <a:spcBef>
                <a:spcPct val="0"/>
              </a:spcBef>
              <a:spcAft>
                <a:spcPts val="0"/>
              </a:spcAft>
              <a:buClr>
                <a:srgbClr val="FAFD00"/>
              </a:buClr>
            </a:pPr>
            <a:r>
              <a:rPr lang="en-GB" altLang="en-US" sz="2000" dirty="0" smtClean="0"/>
              <a:t>Fingernail scrapings.</a:t>
            </a:r>
          </a:p>
          <a:p>
            <a:pPr fontAlgn="auto">
              <a:lnSpc>
                <a:spcPct val="90000"/>
              </a:lnSpc>
              <a:spcBef>
                <a:spcPct val="0"/>
              </a:spcBef>
              <a:spcAft>
                <a:spcPts val="0"/>
              </a:spcAft>
              <a:buClr>
                <a:srgbClr val="FAFD00"/>
              </a:buClr>
            </a:pPr>
            <a:r>
              <a:rPr lang="en-GB" altLang="en-US" sz="2000" dirty="0" smtClean="0"/>
              <a:t>Skin samples  (UV light).</a:t>
            </a:r>
          </a:p>
        </p:txBody>
      </p:sp>
    </p:spTree>
    <p:extLst>
      <p:ext uri="{BB962C8B-B14F-4D97-AF65-F5344CB8AC3E}">
        <p14:creationId xmlns="" xmlns:p14="http://schemas.microsoft.com/office/powerpoint/2010/main" val="449092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smtClean="0">
                <a:solidFill>
                  <a:schemeClr val="tx1"/>
                </a:solidFill>
              </a:rPr>
              <a:t>TREATMENT</a:t>
            </a:r>
            <a:endParaRPr lang="en-US" sz="3200" b="1" dirty="0">
              <a:solidFill>
                <a:schemeClr val="tx1"/>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84A3E2-E55F-4C14-BEC3-C31E7CB960CA}" type="slidenum">
              <a:rPr lang="en-US" smtClean="0"/>
              <a:pPr/>
              <a:t>21</a:t>
            </a:fld>
            <a:endParaRPr lang="en-US"/>
          </a:p>
        </p:txBody>
      </p:sp>
      <p:sp>
        <p:nvSpPr>
          <p:cNvPr id="11" name="TextBox 10"/>
          <p:cNvSpPr txBox="1"/>
          <p:nvPr/>
        </p:nvSpPr>
        <p:spPr>
          <a:xfrm>
            <a:off x="381000" y="1981201"/>
            <a:ext cx="8382000" cy="27392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l" rtl="0">
              <a:buAutoNum type="arabicPeriod"/>
            </a:pPr>
            <a:r>
              <a:rPr lang="en-US" sz="2000" dirty="0" smtClean="0"/>
              <a:t>Physical injuries</a:t>
            </a:r>
          </a:p>
          <a:p>
            <a:pPr marL="342900" indent="-342900" algn="l" rtl="0">
              <a:buAutoNum type="arabicPeriod"/>
            </a:pPr>
            <a:r>
              <a:rPr lang="en-US" sz="2000" dirty="0" smtClean="0"/>
              <a:t>Psychic trauma.</a:t>
            </a:r>
          </a:p>
          <a:p>
            <a:pPr marL="342900" indent="-342900" algn="l" rtl="0">
              <a:buAutoNum type="arabicPeriod"/>
            </a:pPr>
            <a:r>
              <a:rPr lang="en-US" sz="2000" dirty="0" smtClean="0"/>
              <a:t>Hepatitis </a:t>
            </a:r>
            <a:r>
              <a:rPr lang="en-US" sz="2000" dirty="0"/>
              <a:t>B </a:t>
            </a:r>
            <a:r>
              <a:rPr lang="en-US" sz="2000" dirty="0" smtClean="0"/>
              <a:t>vaccine.</a:t>
            </a:r>
          </a:p>
          <a:p>
            <a:pPr marL="342900" indent="-342900" algn="l" rtl="0">
              <a:buAutoNum type="arabicPeriod"/>
            </a:pPr>
            <a:r>
              <a:rPr lang="en-US" sz="2000" dirty="0" smtClean="0"/>
              <a:t>Chlamydia </a:t>
            </a:r>
            <a:r>
              <a:rPr lang="en-US" sz="2000" dirty="0"/>
              <a:t>Prophylaxis  Azithromycin </a:t>
            </a:r>
            <a:r>
              <a:rPr lang="en-US" sz="2000" dirty="0" smtClean="0"/>
              <a:t>1g.  </a:t>
            </a:r>
            <a:endParaRPr lang="en-US" sz="2000" dirty="0"/>
          </a:p>
          <a:p>
            <a:pPr marL="342900" indent="-342900" algn="l" rtl="0">
              <a:buAutoNum type="arabicPeriod"/>
            </a:pPr>
            <a:r>
              <a:rPr lang="en-US" sz="2000" dirty="0" smtClean="0"/>
              <a:t>Prevent pregnancy:</a:t>
            </a:r>
          </a:p>
          <a:p>
            <a:pPr marL="800100" lvl="1" indent="-342900" algn="l" rtl="0">
              <a:buAutoNum type="arabicPeriod"/>
            </a:pPr>
            <a:r>
              <a:rPr lang="en-US" sz="2000" dirty="0" smtClean="0"/>
              <a:t>Contraceptive pills</a:t>
            </a:r>
          </a:p>
          <a:p>
            <a:pPr marL="800100" lvl="1" indent="-342900" algn="l" rtl="0">
              <a:buAutoNum type="arabicPeriod"/>
            </a:pPr>
            <a:r>
              <a:rPr lang="en-US" sz="2000" dirty="0" smtClean="0"/>
              <a:t>IUD. </a:t>
            </a:r>
          </a:p>
          <a:p>
            <a:pPr marL="800100" lvl="1" indent="-342900" algn="l" rtl="0"/>
            <a:endParaRPr lang="en-US" sz="3200" dirty="0" smtClean="0"/>
          </a:p>
        </p:txBody>
      </p:sp>
    </p:spTree>
    <p:extLst>
      <p:ext uri="{BB962C8B-B14F-4D97-AF65-F5344CB8AC3E}">
        <p14:creationId xmlns="" xmlns:p14="http://schemas.microsoft.com/office/powerpoint/2010/main" val="186457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u="sng" dirty="0">
                <a:solidFill>
                  <a:schemeClr val="tx1"/>
                </a:solidFill>
              </a:rPr>
              <a:t>Physical </a:t>
            </a:r>
            <a:r>
              <a:rPr lang="en-US" sz="3200" b="1" u="sng" dirty="0" smtClean="0">
                <a:solidFill>
                  <a:schemeClr val="tx1"/>
                </a:solidFill>
              </a:rPr>
              <a:t>examination of accused:</a:t>
            </a:r>
            <a:endParaRPr lang="en-US" sz="3200" u="sng" dirty="0">
              <a:solidFill>
                <a:schemeClr val="tx1"/>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schemeClr val="tx1"/>
                </a:solidFill>
              </a:rPr>
              <a:pPr>
                <a:defRPr/>
              </a:pPr>
              <a:t>22</a:t>
            </a:fld>
            <a:endParaRPr lang="en-US" dirty="0">
              <a:solidFill>
                <a:schemeClr val="tx1"/>
              </a:solidFill>
            </a:endParaRPr>
          </a:p>
        </p:txBody>
      </p:sp>
      <p:sp>
        <p:nvSpPr>
          <p:cNvPr id="7" name="TextBox 6"/>
          <p:cNvSpPr txBox="1"/>
          <p:nvPr/>
        </p:nvSpPr>
        <p:spPr>
          <a:xfrm>
            <a:off x="304799" y="1219200"/>
            <a:ext cx="861758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b="1" dirty="0"/>
              <a:t>The medical examination consists of:</a:t>
            </a:r>
          </a:p>
          <a:p>
            <a:pPr algn="l" rtl="0"/>
            <a:r>
              <a:rPr lang="en-US" dirty="0"/>
              <a:t>l. Recording history</a:t>
            </a:r>
          </a:p>
          <a:p>
            <a:pPr algn="l" rtl="0"/>
            <a:r>
              <a:rPr lang="en-US" dirty="0"/>
              <a:t>2. Examination of clothes</a:t>
            </a:r>
          </a:p>
          <a:p>
            <a:pPr algn="l" rtl="0"/>
            <a:r>
              <a:rPr lang="en-US" dirty="0"/>
              <a:t>3. Physical examination</a:t>
            </a:r>
          </a:p>
          <a:p>
            <a:pPr algn="l" rtl="0"/>
            <a:r>
              <a:rPr lang="en-US" dirty="0"/>
              <a:t>4. Collection of material evidence</a:t>
            </a:r>
          </a:p>
          <a:p>
            <a:pPr algn="l" rtl="0"/>
            <a:r>
              <a:rPr lang="en-US" dirty="0"/>
              <a:t> </a:t>
            </a:r>
          </a:p>
        </p:txBody>
      </p:sp>
      <p:sp>
        <p:nvSpPr>
          <p:cNvPr id="2" name="Rectangle 1"/>
          <p:cNvSpPr/>
          <p:nvPr/>
        </p:nvSpPr>
        <p:spPr>
          <a:xfrm>
            <a:off x="304799" y="3059668"/>
            <a:ext cx="1313180" cy="369332"/>
          </a:xfrm>
          <a:prstGeom prst="rect">
            <a:avLst/>
          </a:prstGeom>
        </p:spPr>
        <p:txBody>
          <a:bodyPr wrap="none">
            <a:spAutoFit/>
          </a:bodyPr>
          <a:lstStyle/>
          <a:p>
            <a:r>
              <a:rPr lang="en-US" b="1" dirty="0">
                <a:latin typeface="Constantia" pitchFamily="18" charset="0"/>
              </a:rPr>
              <a:t>CONSENT</a:t>
            </a:r>
            <a:endParaRPr lang="en-US" dirty="0">
              <a:latin typeface="Constantia" pitchFamily="18" charset="0"/>
            </a:endParaRPr>
          </a:p>
        </p:txBody>
      </p:sp>
      <p:sp>
        <p:nvSpPr>
          <p:cNvPr id="3" name="Rectangle 2"/>
          <p:cNvSpPr/>
          <p:nvPr/>
        </p:nvSpPr>
        <p:spPr>
          <a:xfrm>
            <a:off x="1979055" y="3071630"/>
            <a:ext cx="1287532" cy="369332"/>
          </a:xfrm>
          <a:prstGeom prst="rect">
            <a:avLst/>
          </a:prstGeom>
        </p:spPr>
        <p:txBody>
          <a:bodyPr wrap="none">
            <a:spAutoFit/>
          </a:bodyPr>
          <a:lstStyle/>
          <a:p>
            <a:r>
              <a:rPr lang="en-US" b="1" dirty="0" smtClean="0">
                <a:latin typeface="Constantia" pitchFamily="18" charset="0"/>
              </a:rPr>
              <a:t>CLOTHES</a:t>
            </a:r>
            <a:endParaRPr lang="en-US" dirty="0">
              <a:latin typeface="Constantia" pitchFamily="18" charset="0"/>
            </a:endParaRPr>
          </a:p>
        </p:txBody>
      </p:sp>
      <p:sp>
        <p:nvSpPr>
          <p:cNvPr id="4" name="Rectangle 3"/>
          <p:cNvSpPr/>
          <p:nvPr/>
        </p:nvSpPr>
        <p:spPr>
          <a:xfrm>
            <a:off x="3808705" y="3080601"/>
            <a:ext cx="3480440" cy="369332"/>
          </a:xfrm>
          <a:prstGeom prst="rect">
            <a:avLst/>
          </a:prstGeom>
        </p:spPr>
        <p:txBody>
          <a:bodyPr wrap="none">
            <a:spAutoFit/>
          </a:bodyPr>
          <a:lstStyle/>
          <a:p>
            <a:r>
              <a:rPr lang="en-US" b="1" dirty="0">
                <a:latin typeface="Constantia" pitchFamily="18" charset="0"/>
              </a:rPr>
              <a:t>General Physical Examination</a:t>
            </a:r>
            <a:endParaRPr lang="en-US" dirty="0">
              <a:latin typeface="Constantia" pitchFamily="18" charset="0"/>
            </a:endParaRPr>
          </a:p>
        </p:txBody>
      </p:sp>
      <p:sp>
        <p:nvSpPr>
          <p:cNvPr id="5" name="Rectangle 4"/>
          <p:cNvSpPr/>
          <p:nvPr/>
        </p:nvSpPr>
        <p:spPr>
          <a:xfrm>
            <a:off x="325271" y="3453345"/>
            <a:ext cx="8913126" cy="2616101"/>
          </a:xfrm>
          <a:prstGeom prst="rect">
            <a:avLst/>
          </a:prstGeom>
          <a:solidFill>
            <a:srgbClr val="FFFFCC"/>
          </a:solidFill>
        </p:spPr>
        <p:txBody>
          <a:bodyPr wrap="square">
            <a:spAutoFit/>
          </a:bodyPr>
          <a:lstStyle/>
          <a:p>
            <a:pPr algn="l" rtl="0"/>
            <a:r>
              <a:rPr lang="en-US" b="1" dirty="0">
                <a:latin typeface="Constantia" pitchFamily="18" charset="0"/>
              </a:rPr>
              <a:t>Systemic medical examination should be done</a:t>
            </a:r>
            <a:r>
              <a:rPr lang="en-US" b="1" dirty="0" smtClean="0">
                <a:latin typeface="Constantia" pitchFamily="18" charset="0"/>
              </a:rPr>
              <a:t>.</a:t>
            </a:r>
          </a:p>
          <a:p>
            <a:pPr algn="l" rtl="0"/>
            <a:r>
              <a:rPr lang="en-US" b="1" dirty="0" smtClean="0">
                <a:solidFill>
                  <a:srgbClr val="FF0000"/>
                </a:solidFill>
                <a:latin typeface="Constantia" pitchFamily="18" charset="0"/>
              </a:rPr>
              <a:t>Examination of the Penis</a:t>
            </a:r>
          </a:p>
          <a:p>
            <a:pPr marL="285750" lvl="0" indent="-285750" algn="l" rtl="0">
              <a:buFont typeface="Wingdings" panose="05000000000000000000" pitchFamily="2" charset="2"/>
              <a:buChar char="§"/>
            </a:pPr>
            <a:r>
              <a:rPr lang="en-US" b="1" dirty="0" smtClean="0">
                <a:latin typeface="Constantia" pitchFamily="18" charset="0"/>
              </a:rPr>
              <a:t>swelling</a:t>
            </a:r>
            <a:r>
              <a:rPr lang="en-US" b="1" dirty="0">
                <a:latin typeface="Constantia" pitchFamily="18" charset="0"/>
              </a:rPr>
              <a:t>,</a:t>
            </a:r>
          </a:p>
          <a:p>
            <a:pPr marL="285750" lvl="0" indent="-285750" algn="l" rtl="0">
              <a:buFont typeface="Wingdings" panose="05000000000000000000" pitchFamily="2" charset="2"/>
              <a:buChar char="§"/>
            </a:pPr>
            <a:r>
              <a:rPr lang="en-US" b="1" dirty="0">
                <a:latin typeface="Constantia" pitchFamily="18" charset="0"/>
              </a:rPr>
              <a:t>tenderness and</a:t>
            </a:r>
          </a:p>
          <a:p>
            <a:pPr marL="285750" lvl="0" indent="-285750" algn="l" rtl="0">
              <a:buFont typeface="Wingdings" panose="05000000000000000000" pitchFamily="2" charset="2"/>
              <a:buChar char="§"/>
            </a:pPr>
            <a:r>
              <a:rPr lang="en-US" b="1" dirty="0">
                <a:latin typeface="Constantia" pitchFamily="18" charset="0"/>
              </a:rPr>
              <a:t>injury especially to the rim of the glans and the frenulum.</a:t>
            </a:r>
          </a:p>
          <a:p>
            <a:pPr marL="285750" lvl="0" indent="-285750" algn="l" rtl="0">
              <a:buFont typeface="Wingdings" panose="05000000000000000000" pitchFamily="2" charset="2"/>
              <a:buChar char="§"/>
            </a:pPr>
            <a:r>
              <a:rPr lang="en-US" b="1" dirty="0">
                <a:latin typeface="Constantia" pitchFamily="18" charset="0"/>
              </a:rPr>
              <a:t>Examine the shaft of penis for presence of vaginal epithelial cells and/or for presence of bloodstains. Glycogen </a:t>
            </a:r>
            <a:r>
              <a:rPr lang="en-US" b="1" dirty="0" smtClean="0">
                <a:latin typeface="Constantia" pitchFamily="18" charset="0"/>
              </a:rPr>
              <a:t>rich vaginal </a:t>
            </a:r>
            <a:r>
              <a:rPr lang="en-US" b="1" dirty="0">
                <a:latin typeface="Constantia" pitchFamily="18" charset="0"/>
              </a:rPr>
              <a:t>epithelial cells may be detected from penis in </a:t>
            </a:r>
            <a:r>
              <a:rPr lang="en-US" b="1" dirty="0" smtClean="0">
                <a:latin typeface="Constantia" pitchFamily="18" charset="0"/>
              </a:rPr>
              <a:t>sexual assault</a:t>
            </a:r>
            <a:r>
              <a:rPr lang="en-US" b="1" dirty="0">
                <a:latin typeface="Constantia" pitchFamily="18" charset="0"/>
              </a:rPr>
              <a:t>.</a:t>
            </a:r>
          </a:p>
          <a:p>
            <a:pPr marL="285750" indent="-285750" algn="l" rtl="0">
              <a:buFont typeface="Arial" panose="020B0604020202020204" pitchFamily="34" charset="0"/>
              <a:buChar char="•"/>
            </a:pPr>
            <a:r>
              <a:rPr lang="en-US" sz="2000" b="1" dirty="0" smtClean="0">
                <a:latin typeface="Constantia" pitchFamily="18" charset="0"/>
              </a:rPr>
              <a:t>Potency.</a:t>
            </a:r>
          </a:p>
        </p:txBody>
      </p:sp>
    </p:spTree>
    <p:extLst>
      <p:ext uri="{BB962C8B-B14F-4D97-AF65-F5344CB8AC3E}">
        <p14:creationId xmlns="" xmlns:p14="http://schemas.microsoft.com/office/powerpoint/2010/main" val="172046363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u="sng" dirty="0">
                <a:solidFill>
                  <a:schemeClr val="tx1"/>
                </a:solidFill>
              </a:rPr>
              <a:t>Physical </a:t>
            </a:r>
            <a:r>
              <a:rPr lang="en-US" sz="3200" b="1" u="sng" dirty="0" smtClean="0">
                <a:solidFill>
                  <a:schemeClr val="tx1"/>
                </a:solidFill>
              </a:rPr>
              <a:t>examination of accused:</a:t>
            </a:r>
            <a:endParaRPr lang="en-US" sz="3200" u="sng" dirty="0">
              <a:solidFill>
                <a:schemeClr val="tx1"/>
              </a:solidFill>
            </a:endParaRPr>
          </a:p>
        </p:txBody>
      </p:sp>
      <p:sp>
        <p:nvSpPr>
          <p:cNvPr id="9" name="Footer Placeholder 8"/>
          <p:cNvSpPr>
            <a:spLocks noGrp="1"/>
          </p:cNvSpPr>
          <p:nvPr>
            <p:ph type="ftr" sz="quarter" idx="11"/>
          </p:nvPr>
        </p:nvSpPr>
        <p:spPr/>
        <p:txBody>
          <a:bodyPr/>
          <a:lstStyle/>
          <a:p>
            <a:pPr>
              <a:defRPr/>
            </a:pP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schemeClr val="tx1"/>
                </a:solidFill>
              </a:rPr>
              <a:pPr>
                <a:defRPr/>
              </a:pPr>
              <a:t>23</a:t>
            </a:fld>
            <a:endParaRPr lang="en-US" dirty="0">
              <a:solidFill>
                <a:schemeClr val="tx1"/>
              </a:solidFill>
            </a:endParaRPr>
          </a:p>
        </p:txBody>
      </p:sp>
      <p:sp>
        <p:nvSpPr>
          <p:cNvPr id="7" name="TextBox 6"/>
          <p:cNvSpPr txBox="1"/>
          <p:nvPr/>
        </p:nvSpPr>
        <p:spPr>
          <a:xfrm>
            <a:off x="304799" y="1219200"/>
            <a:ext cx="8617585" cy="4678204"/>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l" rtl="0">
              <a:buFont typeface="Arial" panose="020B0604020202020204" pitchFamily="34" charset="0"/>
              <a:buChar char="•"/>
            </a:pPr>
            <a:r>
              <a:rPr lang="en-US" b="1" dirty="0"/>
              <a:t>The smegma </a:t>
            </a:r>
            <a:r>
              <a:rPr lang="en-US" b="1" dirty="0" smtClean="0"/>
              <a:t>:</a:t>
            </a:r>
          </a:p>
          <a:p>
            <a:pPr algn="l" rtl="0"/>
            <a:r>
              <a:rPr lang="en-US" dirty="0" smtClean="0"/>
              <a:t>is </a:t>
            </a:r>
            <a:r>
              <a:rPr lang="en-US" dirty="0"/>
              <a:t>thick, cheesy whitish secretion with disagreeable </a:t>
            </a:r>
            <a:r>
              <a:rPr lang="en-US" dirty="0" err="1"/>
              <a:t>odour</a:t>
            </a:r>
            <a:r>
              <a:rPr lang="en-US" dirty="0"/>
              <a:t> comprising of desquamated epithelium and smegma bacilli (Mycobacterium </a:t>
            </a:r>
            <a:r>
              <a:rPr lang="en-US" dirty="0" err="1"/>
              <a:t>smegmatis</a:t>
            </a:r>
            <a:r>
              <a:rPr lang="en-US" dirty="0"/>
              <a:t>).</a:t>
            </a:r>
          </a:p>
          <a:p>
            <a:pPr algn="l" rtl="0"/>
            <a:r>
              <a:rPr lang="en-US" dirty="0"/>
              <a:t>It takes about 24 hours to collect the smegma on corona glandis.</a:t>
            </a:r>
          </a:p>
          <a:p>
            <a:pPr algn="l" rtl="0"/>
            <a:r>
              <a:rPr lang="en-US" dirty="0"/>
              <a:t> The smegma is wiped out during the act of sexual intercourse. Therefore presence of smegma indicates non-participation of a male in recent sexual intercourse act. However, caution should be exercised because the</a:t>
            </a:r>
          </a:p>
          <a:p>
            <a:pPr algn="l" rtl="0"/>
            <a:r>
              <a:rPr lang="en-US" dirty="0"/>
              <a:t>smegma may be removed by a person during daily </a:t>
            </a:r>
            <a:r>
              <a:rPr lang="en-US" dirty="0" smtClean="0"/>
              <a:t>bathes </a:t>
            </a:r>
            <a:r>
              <a:rPr lang="en-US" dirty="0"/>
              <a:t>a part of maintaining local hygiene</a:t>
            </a:r>
            <a:r>
              <a:rPr lang="en-US" dirty="0" smtClean="0"/>
              <a:t>.</a:t>
            </a:r>
            <a:r>
              <a:rPr lang="en-US" b="1" dirty="0"/>
              <a:t> </a:t>
            </a:r>
            <a:endParaRPr lang="en-US" b="1" dirty="0" smtClean="0"/>
          </a:p>
          <a:p>
            <a:pPr algn="l" rtl="0"/>
            <a:r>
              <a:rPr lang="en-US" b="1" dirty="0" smtClean="0"/>
              <a:t>Wipe </a:t>
            </a:r>
            <a:r>
              <a:rPr lang="en-US" b="1" dirty="0"/>
              <a:t>the shaft of penis</a:t>
            </a:r>
            <a:r>
              <a:rPr lang="en-US" dirty="0"/>
              <a:t> with moist filter paper and exposed to vapors of </a:t>
            </a:r>
            <a:r>
              <a:rPr lang="en-US" dirty="0" err="1"/>
              <a:t>Lugol's</a:t>
            </a:r>
            <a:r>
              <a:rPr lang="en-US" dirty="0"/>
              <a:t> iodine. Development of brown </a:t>
            </a:r>
            <a:r>
              <a:rPr lang="en-US" dirty="0" err="1"/>
              <a:t>colour</a:t>
            </a:r>
            <a:r>
              <a:rPr lang="en-US" dirty="0"/>
              <a:t> indicates presence of glycogen rich vaginal</a:t>
            </a:r>
          </a:p>
          <a:p>
            <a:pPr algn="l" rtl="0"/>
            <a:r>
              <a:rPr lang="en-US" dirty="0"/>
              <a:t>epithelial cells. Similarly microscopic examination may also show vaginal epithelial cells .</a:t>
            </a:r>
          </a:p>
          <a:p>
            <a:pPr algn="l" rtl="0"/>
            <a:endParaRPr lang="en-US" dirty="0"/>
          </a:p>
          <a:p>
            <a:pPr algn="l" rtl="0"/>
            <a:endParaRPr lang="en-US" b="1" dirty="0"/>
          </a:p>
          <a:p>
            <a:pPr algn="l" rtl="0"/>
            <a:endParaRPr lang="en-US" dirty="0"/>
          </a:p>
        </p:txBody>
      </p:sp>
      <p:sp>
        <p:nvSpPr>
          <p:cNvPr id="2" name="Rectangle 1"/>
          <p:cNvSpPr/>
          <p:nvPr/>
        </p:nvSpPr>
        <p:spPr>
          <a:xfrm>
            <a:off x="294563" y="4840266"/>
            <a:ext cx="8583466"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endParaRPr lang="en-US" sz="2000" b="1" dirty="0" smtClean="0"/>
          </a:p>
          <a:p>
            <a:pPr algn="l" rtl="0"/>
            <a:endParaRPr lang="en-US" sz="2000" dirty="0"/>
          </a:p>
        </p:txBody>
      </p:sp>
      <p:sp>
        <p:nvSpPr>
          <p:cNvPr id="3" name="Rectangle 2"/>
          <p:cNvSpPr/>
          <p:nvPr/>
        </p:nvSpPr>
        <p:spPr>
          <a:xfrm>
            <a:off x="5020831" y="6488668"/>
            <a:ext cx="261610" cy="369332"/>
          </a:xfrm>
          <a:prstGeom prst="rect">
            <a:avLst/>
          </a:prstGeom>
        </p:spPr>
        <p:txBody>
          <a:bodyPr wrap="none">
            <a:spAutoFit/>
          </a:bodyPr>
          <a:lstStyle/>
          <a:p>
            <a:r>
              <a:rPr lang="en-US" b="1" dirty="0" smtClean="0"/>
              <a:t>:</a:t>
            </a:r>
            <a:endParaRPr lang="en-US" dirty="0"/>
          </a:p>
        </p:txBody>
      </p:sp>
    </p:spTree>
    <p:extLst>
      <p:ext uri="{BB962C8B-B14F-4D97-AF65-F5344CB8AC3E}">
        <p14:creationId xmlns="" xmlns:p14="http://schemas.microsoft.com/office/powerpoint/2010/main" val="32275634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normAutofit/>
          </a:bodyPr>
          <a:lstStyle/>
          <a:p>
            <a:r>
              <a:rPr lang="en-US" sz="3200" b="1" u="sng" dirty="0" smtClean="0">
                <a:solidFill>
                  <a:schemeClr val="tx1"/>
                </a:solidFill>
              </a:rPr>
              <a:t>comp</a:t>
            </a:r>
            <a:r>
              <a:rPr lang="en-US" sz="3200" b="1" u="sng" dirty="0" smtClean="0">
                <a:solidFill>
                  <a:schemeClr val="tx1"/>
                </a:solidFill>
              </a:rPr>
              <a:t>lication </a:t>
            </a:r>
            <a:r>
              <a:rPr lang="en-US" sz="3200" b="1" u="sng" dirty="0">
                <a:solidFill>
                  <a:schemeClr val="tx1"/>
                </a:solidFill>
              </a:rPr>
              <a:t>OR DANGERS OF RAPE</a:t>
            </a:r>
            <a:endParaRPr lang="en-US" sz="3200" dirty="0">
              <a:solidFill>
                <a:schemeClr val="tx1"/>
              </a:solidFill>
            </a:endParaRPr>
          </a:p>
        </p:txBody>
      </p:sp>
      <p:sp>
        <p:nvSpPr>
          <p:cNvPr id="9" name="Footer Placeholder 8"/>
          <p:cNvSpPr>
            <a:spLocks noGrp="1"/>
          </p:cNvSpPr>
          <p:nvPr>
            <p:ph type="ftr" sz="quarter" idx="11"/>
          </p:nvPr>
        </p:nvSpPr>
        <p:spPr/>
        <p:txBody>
          <a:bodyPr/>
          <a:lstStyle/>
          <a:p>
            <a:pPr>
              <a:defRPr/>
            </a:pP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schemeClr val="tx1"/>
                </a:solidFill>
              </a:rPr>
              <a:pPr>
                <a:defRPr/>
              </a:pPr>
              <a:t>24</a:t>
            </a:fld>
            <a:endParaRPr lang="en-US">
              <a:solidFill>
                <a:schemeClr val="tx1"/>
              </a:solidFill>
            </a:endParaRPr>
          </a:p>
        </p:txBody>
      </p:sp>
      <p:sp>
        <p:nvSpPr>
          <p:cNvPr id="7" name="TextBox 6"/>
          <p:cNvSpPr txBox="1"/>
          <p:nvPr/>
        </p:nvSpPr>
        <p:spPr>
          <a:xfrm>
            <a:off x="304799" y="1219200"/>
            <a:ext cx="8617585"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rtl="0"/>
            <a:r>
              <a:rPr lang="en-US" dirty="0"/>
              <a:t> </a:t>
            </a:r>
          </a:p>
          <a:p>
            <a:pPr algn="l" rtl="0"/>
            <a:r>
              <a:rPr lang="en-US" b="1" dirty="0"/>
              <a:t>1. Hemorrhage</a:t>
            </a:r>
            <a:r>
              <a:rPr lang="en-US" dirty="0"/>
              <a:t> and shock due to injuries sustained to genitals or perineum</a:t>
            </a:r>
          </a:p>
          <a:p>
            <a:pPr algn="l" rtl="0"/>
            <a:r>
              <a:rPr lang="en-US" b="1" dirty="0"/>
              <a:t>2. Death may occur due to:</a:t>
            </a:r>
            <a:endParaRPr lang="en-US" dirty="0"/>
          </a:p>
          <a:p>
            <a:pPr lvl="0" algn="l" rtl="0"/>
            <a:r>
              <a:rPr lang="en-US" dirty="0"/>
              <a:t>Assault to obtain consent or put her in fear.</a:t>
            </a:r>
          </a:p>
          <a:p>
            <a:pPr lvl="0" algn="l" rtl="0"/>
            <a:r>
              <a:rPr lang="en-US" dirty="0"/>
              <a:t>By suffocation - to prevent shouting</a:t>
            </a:r>
          </a:p>
          <a:p>
            <a:pPr lvl="0" algn="l" rtl="0"/>
            <a:r>
              <a:rPr lang="en-US" dirty="0"/>
              <a:t>Strangulation - to hide the crime.</a:t>
            </a:r>
          </a:p>
          <a:p>
            <a:pPr lvl="0" algn="l" rtl="0"/>
            <a:r>
              <a:rPr lang="en-US" dirty="0"/>
              <a:t>Suicide - due to depression or frustration of being raped</a:t>
            </a:r>
          </a:p>
          <a:p>
            <a:pPr lvl="0" algn="l" rtl="0"/>
            <a:r>
              <a:rPr lang="en-US" dirty="0"/>
              <a:t>Intoxicants - overdose or </a:t>
            </a:r>
            <a:r>
              <a:rPr lang="en-US" dirty="0" smtClean="0"/>
              <a:t> adulteration</a:t>
            </a:r>
            <a:r>
              <a:rPr lang="en-US" dirty="0"/>
              <a:t>.</a:t>
            </a:r>
          </a:p>
          <a:p>
            <a:pPr algn="l" rtl="0"/>
            <a:r>
              <a:rPr lang="en-US" dirty="0"/>
              <a:t> </a:t>
            </a:r>
          </a:p>
          <a:p>
            <a:pPr algn="l" rtl="0"/>
            <a:r>
              <a:rPr lang="en-US" b="1" dirty="0"/>
              <a:t>3. Mental agony</a:t>
            </a:r>
            <a:r>
              <a:rPr lang="en-US" dirty="0"/>
              <a:t>, which disrupts the victim’s physical</a:t>
            </a:r>
            <a:r>
              <a:rPr lang="en-US" dirty="0" smtClean="0"/>
              <a:t>, social</a:t>
            </a:r>
            <a:r>
              <a:rPr lang="en-US" dirty="0"/>
              <a:t>, mental and sexual </a:t>
            </a:r>
          </a:p>
          <a:p>
            <a:pPr algn="l" rtl="0"/>
            <a:r>
              <a:rPr lang="en-US" dirty="0"/>
              <a:t>life.</a:t>
            </a:r>
          </a:p>
          <a:p>
            <a:pPr algn="l" rtl="0"/>
            <a:r>
              <a:rPr lang="en-US" b="1" dirty="0"/>
              <a:t>4. Rape trauma syndrome</a:t>
            </a:r>
            <a:r>
              <a:rPr lang="en-US" dirty="0"/>
              <a:t>: The syndrome includes behavioral, somatic or  </a:t>
            </a:r>
          </a:p>
          <a:p>
            <a:pPr algn="l" rtl="0"/>
            <a:r>
              <a:rPr lang="en-US" dirty="0"/>
              <a:t>psychosocial reaction to the act of forceful sexual intercourse. It is regarded as posttraumatic stress disorder. The syndrome has been defined in two stages.</a:t>
            </a:r>
          </a:p>
          <a:p>
            <a:pPr algn="l" rtl="0"/>
            <a:endParaRPr lang="en-US" b="1" dirty="0"/>
          </a:p>
          <a:p>
            <a:pPr algn="l" rtl="0"/>
            <a:endParaRPr lang="en-US" dirty="0"/>
          </a:p>
        </p:txBody>
      </p:sp>
    </p:spTree>
    <p:extLst>
      <p:ext uri="{BB962C8B-B14F-4D97-AF65-F5344CB8AC3E}">
        <p14:creationId xmlns="" xmlns:p14="http://schemas.microsoft.com/office/powerpoint/2010/main" val="9195830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solidFill>
            <a:schemeClr val="bg1">
              <a:lumMod val="75000"/>
            </a:schemeClr>
          </a:solidFill>
          <a:extLst/>
        </p:spPr>
        <p:style>
          <a:lnRef idx="0">
            <a:schemeClr val="accent2"/>
          </a:lnRef>
          <a:fillRef idx="3">
            <a:schemeClr val="accent2"/>
          </a:fillRef>
          <a:effectRef idx="3">
            <a:schemeClr val="accent2"/>
          </a:effectRef>
          <a:fontRef idx="minor">
            <a:schemeClr val="lt1"/>
          </a:fontRef>
        </p:style>
        <p:txBody>
          <a:bodyPr>
            <a:normAutofit/>
          </a:bodyPr>
          <a:lstStyle/>
          <a:p>
            <a:r>
              <a:rPr lang="en-US" sz="3200" b="1" u="sng" dirty="0" smtClean="0">
                <a:solidFill>
                  <a:schemeClr val="tx1"/>
                </a:solidFill>
              </a:rPr>
              <a:t>Complications </a:t>
            </a:r>
            <a:r>
              <a:rPr lang="en-US" sz="3200" b="1" u="sng" dirty="0">
                <a:solidFill>
                  <a:schemeClr val="tx1"/>
                </a:solidFill>
              </a:rPr>
              <a:t>OR DANGERS OF </a:t>
            </a:r>
            <a:r>
              <a:rPr lang="en-US" sz="3200" b="1" u="sng" dirty="0" smtClean="0">
                <a:solidFill>
                  <a:schemeClr val="tx1"/>
                </a:solidFill>
              </a:rPr>
              <a:t>RAPE cont.</a:t>
            </a:r>
            <a:endParaRPr lang="en-US" sz="3200" dirty="0">
              <a:solidFill>
                <a:schemeClr val="tx1"/>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schemeClr val="tx1"/>
                </a:solidFill>
              </a:rPr>
              <a:pPr>
                <a:defRPr/>
              </a:pPr>
              <a:t>25</a:t>
            </a:fld>
            <a:endParaRPr lang="en-US">
              <a:solidFill>
                <a:schemeClr val="tx1"/>
              </a:solidFill>
            </a:endParaRPr>
          </a:p>
        </p:txBody>
      </p:sp>
      <p:sp>
        <p:nvSpPr>
          <p:cNvPr id="7" name="TextBox 6"/>
          <p:cNvSpPr txBox="1"/>
          <p:nvPr/>
        </p:nvSpPr>
        <p:spPr>
          <a:xfrm>
            <a:off x="304799" y="1219200"/>
            <a:ext cx="8686801"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rtl="0"/>
            <a:r>
              <a:rPr lang="en-US" dirty="0"/>
              <a:t> </a:t>
            </a:r>
          </a:p>
          <a:p>
            <a:pPr lvl="0" algn="l" rtl="0"/>
            <a:r>
              <a:rPr lang="en-US" b="1" dirty="0" smtClean="0"/>
              <a:t>Immediate</a:t>
            </a:r>
            <a:r>
              <a:rPr lang="en-US" dirty="0" smtClean="0"/>
              <a:t> </a:t>
            </a:r>
            <a:r>
              <a:rPr lang="en-US" dirty="0"/>
              <a:t>- the phase of disorganization characterized by feeling of guilt and humiliation.</a:t>
            </a:r>
          </a:p>
          <a:p>
            <a:pPr lvl="0" algn="l" rtl="0"/>
            <a:r>
              <a:rPr lang="en-US" b="1" dirty="0"/>
              <a:t>Delayed </a:t>
            </a:r>
            <a:r>
              <a:rPr lang="en-US" dirty="0"/>
              <a:t>- or phase of reorganization characterized by protracted response in form of recurrent and intrusive recollection of stressful event either in flashbacks or in dreams.</a:t>
            </a:r>
          </a:p>
          <a:p>
            <a:pPr algn="l" rtl="0"/>
            <a:r>
              <a:rPr lang="en-US" dirty="0"/>
              <a:t> </a:t>
            </a:r>
          </a:p>
          <a:p>
            <a:pPr algn="l" rtl="0"/>
            <a:r>
              <a:rPr lang="en-US" dirty="0"/>
              <a:t> </a:t>
            </a:r>
          </a:p>
          <a:p>
            <a:pPr algn="l" rtl="0"/>
            <a:r>
              <a:rPr lang="en-US" dirty="0"/>
              <a:t> </a:t>
            </a:r>
          </a:p>
          <a:p>
            <a:pPr algn="l" rtl="0"/>
            <a:r>
              <a:rPr lang="en-US" dirty="0"/>
              <a:t> </a:t>
            </a:r>
          </a:p>
          <a:p>
            <a:pPr algn="l" rtl="0"/>
            <a:r>
              <a:rPr lang="en-US" dirty="0"/>
              <a:t> </a:t>
            </a:r>
          </a:p>
          <a:p>
            <a:pPr algn="l" rtl="0"/>
            <a:r>
              <a:rPr lang="en-US" dirty="0"/>
              <a:t> </a:t>
            </a:r>
          </a:p>
          <a:p>
            <a:pPr algn="l" rtl="0"/>
            <a:endParaRPr lang="en-US" b="1" dirty="0"/>
          </a:p>
          <a:p>
            <a:pPr algn="l" rtl="0"/>
            <a:endParaRPr lang="en-US" dirty="0"/>
          </a:p>
        </p:txBody>
      </p:sp>
      <p:sp>
        <p:nvSpPr>
          <p:cNvPr id="2" name="Rectangle 1"/>
          <p:cNvSpPr/>
          <p:nvPr/>
        </p:nvSpPr>
        <p:spPr>
          <a:xfrm>
            <a:off x="309348" y="2895600"/>
            <a:ext cx="868225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b="1" u="sng" dirty="0"/>
              <a:t>MEDICOLEGAL ASPECTS</a:t>
            </a:r>
            <a:endParaRPr lang="en-US" dirty="0"/>
          </a:p>
          <a:p>
            <a:pPr algn="l" rtl="0"/>
            <a:r>
              <a:rPr lang="en-US" dirty="0"/>
              <a:t> </a:t>
            </a:r>
          </a:p>
          <a:p>
            <a:pPr algn="l" rtl="0"/>
            <a:r>
              <a:rPr lang="en-US" dirty="0"/>
              <a:t>1 Rape is a legal term and not medical diagnosis. </a:t>
            </a:r>
          </a:p>
          <a:p>
            <a:pPr algn="l" rtl="0"/>
            <a:r>
              <a:rPr lang="en-US" dirty="0"/>
              <a:t>Whether the rape has taken place or not is a legal conclusion drawn by </a:t>
            </a:r>
          </a:p>
          <a:p>
            <a:pPr algn="l" rtl="0"/>
            <a:r>
              <a:rPr lang="en-US" dirty="0"/>
              <a:t>judicial officer and not by medical doctor.</a:t>
            </a:r>
          </a:p>
          <a:p>
            <a:pPr algn="l" rtl="0"/>
            <a:r>
              <a:rPr lang="en-US" dirty="0"/>
              <a:t>2. Mere penetration by penis up to vulva is sufficient to constitute the sexual </a:t>
            </a:r>
          </a:p>
          <a:p>
            <a:pPr algn="l" rtl="0"/>
            <a:r>
              <a:rPr lang="en-US" dirty="0"/>
              <a:t>intercourse necessary to the offense of rape.</a:t>
            </a:r>
          </a:p>
          <a:p>
            <a:pPr algn="l" rtl="0"/>
            <a:r>
              <a:rPr lang="en-US" dirty="0"/>
              <a:t> </a:t>
            </a:r>
          </a:p>
        </p:txBody>
      </p:sp>
    </p:spTree>
    <p:extLst>
      <p:ext uri="{BB962C8B-B14F-4D97-AF65-F5344CB8AC3E}">
        <p14:creationId xmlns="" xmlns:p14="http://schemas.microsoft.com/office/powerpoint/2010/main" val="9842954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bg1">
              <a:lumMod val="75000"/>
            </a:schemeClr>
          </a:solidFill>
        </p:spPr>
        <p:txBody>
          <a:bodyPr>
            <a:normAutofit/>
          </a:bodyPr>
          <a:lstStyle/>
          <a:p>
            <a:r>
              <a:rPr lang="en-US" sz="3200" b="1" dirty="0" smtClean="0">
                <a:solidFill>
                  <a:schemeClr val="tx1"/>
                </a:solidFill>
              </a:rPr>
              <a:t>TYPES OF RAPE:</a:t>
            </a:r>
            <a:endParaRPr lang="en-US" sz="3200" dirty="0" smtClean="0">
              <a:solidFill>
                <a:schemeClr val="tx1"/>
              </a:solidFill>
            </a:endParaRPr>
          </a:p>
        </p:txBody>
      </p:sp>
      <p:sp>
        <p:nvSpPr>
          <p:cNvPr id="5123" name="Content Placeholder 2"/>
          <p:cNvSpPr>
            <a:spLocks noGrp="1"/>
          </p:cNvSpPr>
          <p:nvPr>
            <p:ph idx="1"/>
          </p:nvPr>
        </p:nvSpPr>
        <p:spPr/>
        <p:txBody>
          <a:bodyPr>
            <a:normAutofit fontScale="55000" lnSpcReduction="20000"/>
          </a:bodyPr>
          <a:lstStyle/>
          <a:p>
            <a:pPr marL="0" indent="0">
              <a:buNone/>
            </a:pPr>
            <a:r>
              <a:rPr lang="en-US" b="1" dirty="0" smtClean="0"/>
              <a:t> </a:t>
            </a:r>
            <a:endParaRPr lang="en-US" dirty="0" smtClean="0"/>
          </a:p>
          <a:p>
            <a:r>
              <a:rPr lang="en-US" sz="3200" b="1" dirty="0" smtClean="0">
                <a:latin typeface="Constantia" pitchFamily="18" charset="0"/>
              </a:rPr>
              <a:t>Statutory Rape: </a:t>
            </a:r>
            <a:r>
              <a:rPr lang="en-US" sz="3200" dirty="0" smtClean="0">
                <a:latin typeface="Constantia" pitchFamily="18" charset="0"/>
              </a:rPr>
              <a:t>It is a forcible sexual intercourse by a man with a woman, who is less than 16 years of age.</a:t>
            </a:r>
          </a:p>
          <a:p>
            <a:r>
              <a:rPr lang="en-US" sz="3200" b="1" dirty="0" smtClean="0">
                <a:latin typeface="Constantia" pitchFamily="18" charset="0"/>
              </a:rPr>
              <a:t>Marital Rape</a:t>
            </a:r>
            <a:r>
              <a:rPr lang="en-US" sz="3200" dirty="0" smtClean="0">
                <a:latin typeface="Constantia" pitchFamily="18" charset="0"/>
              </a:rPr>
              <a:t>. Also called as spousal rape. it is a forcible sexual intercourse by a man with his wife without her consent if the Wife is living separately from him under a decree  of separation </a:t>
            </a:r>
            <a:r>
              <a:rPr lang="en-US" sz="3200" b="1" dirty="0" smtClean="0">
                <a:latin typeface="Constantia" pitchFamily="18" charset="0"/>
              </a:rPr>
              <a:t>.</a:t>
            </a:r>
            <a:endParaRPr lang="en-US" sz="3200" dirty="0" smtClean="0">
              <a:latin typeface="Constantia" pitchFamily="18" charset="0"/>
            </a:endParaRPr>
          </a:p>
          <a:p>
            <a:r>
              <a:rPr lang="en-US" sz="3200" b="1" dirty="0" smtClean="0">
                <a:latin typeface="Constantia" pitchFamily="18" charset="0"/>
              </a:rPr>
              <a:t>Custodial Rape (Custody Rape)</a:t>
            </a:r>
            <a:r>
              <a:rPr lang="en-US" sz="3200" dirty="0" smtClean="0">
                <a:latin typeface="Constantia" pitchFamily="18" charset="0"/>
              </a:rPr>
              <a:t>. It is done by persons taking advantage of their custodial positions and has forceful sexual intercourse with woman in their custody.</a:t>
            </a:r>
          </a:p>
          <a:p>
            <a:r>
              <a:rPr lang="en-US" sz="3200" b="1" dirty="0" smtClean="0">
                <a:latin typeface="Constantia" pitchFamily="18" charset="0"/>
              </a:rPr>
              <a:t>Gang Rape</a:t>
            </a:r>
            <a:r>
              <a:rPr lang="en-US" sz="3200" dirty="0" smtClean="0">
                <a:latin typeface="Constantia" pitchFamily="18" charset="0"/>
              </a:rPr>
              <a:t>. Also called as group rape or pack rape. When rape is committed on a female by more than one person acting in furtherance of their common intention,</a:t>
            </a:r>
          </a:p>
          <a:p>
            <a:r>
              <a:rPr lang="en-US" sz="3200" dirty="0" smtClean="0">
                <a:latin typeface="Constantia" pitchFamily="18" charset="0"/>
              </a:rPr>
              <a:t>it is called as gang rape.</a:t>
            </a:r>
          </a:p>
          <a:p>
            <a:r>
              <a:rPr lang="en-US" sz="3200" b="1" dirty="0" smtClean="0">
                <a:latin typeface="Constantia" pitchFamily="18" charset="0"/>
              </a:rPr>
              <a:t>Date Rape</a:t>
            </a:r>
            <a:r>
              <a:rPr lang="en-US" sz="3200" dirty="0" smtClean="0">
                <a:latin typeface="Constantia" pitchFamily="18" charset="0"/>
              </a:rPr>
              <a:t>. It is a forcible sexual intercourse by a boyfriend with girl friend when they are on date (for stay or vacation).In such cases, the girl may allege that her boyfriend had given her some intoxicant and proceed with the act</a:t>
            </a:r>
          </a:p>
          <a:p>
            <a:r>
              <a:rPr lang="en-US" sz="3200" b="1" dirty="0" smtClean="0">
                <a:latin typeface="Constantia" pitchFamily="18" charset="0"/>
              </a:rPr>
              <a:t>Stranger Rape: </a:t>
            </a:r>
            <a:r>
              <a:rPr lang="en-US" sz="3200" dirty="0" smtClean="0">
                <a:latin typeface="Constantia" pitchFamily="18" charset="0"/>
              </a:rPr>
              <a:t>It is the rape committed by a male on a female who had no previous contact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2A7FD7E-4284-4362-BA68-B2B9D4BE6AA4}"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7DAB2E19-5266-484E-8B69-67408B68C5DF}" type="slidenum">
              <a:rPr lang="en-US" smtClean="0"/>
              <a:pPr>
                <a:defRPr/>
              </a:pPr>
              <a:t>4</a:t>
            </a:fld>
            <a:endParaRPr lang="en-US"/>
          </a:p>
        </p:txBody>
      </p:sp>
      <p:sp>
        <p:nvSpPr>
          <p:cNvPr id="6" name="Rectangle 3"/>
          <p:cNvSpPr txBox="1">
            <a:spLocks noChangeArrowheads="1"/>
          </p:cNvSpPr>
          <p:nvPr/>
        </p:nvSpPr>
        <p:spPr>
          <a:xfrm>
            <a:off x="285720" y="1571612"/>
            <a:ext cx="79248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fontAlgn="auto">
              <a:lnSpc>
                <a:spcPct val="90000"/>
              </a:lnSpc>
              <a:spcAft>
                <a:spcPts val="0"/>
              </a:spcAft>
              <a:buFont typeface="Wingdings" pitchFamily="2" charset="2"/>
              <a:buNone/>
              <a:tabLst>
                <a:tab pos="685800" algn="l"/>
                <a:tab pos="1028700" algn="l"/>
              </a:tabLst>
            </a:pPr>
            <a:r>
              <a:rPr lang="en-US" altLang="en-US" sz="700" b="1" dirty="0" smtClean="0">
                <a:solidFill>
                  <a:srgbClr val="006600"/>
                </a:solidFill>
                <a:latin typeface="Arial" charset="0"/>
              </a:rPr>
              <a:t>	</a:t>
            </a:r>
          </a:p>
          <a:p>
            <a:pPr marL="609600" indent="-609600" algn="just" fontAlgn="auto">
              <a:lnSpc>
                <a:spcPct val="90000"/>
              </a:lnSpc>
              <a:spcAft>
                <a:spcPts val="0"/>
              </a:spcAft>
              <a:buFont typeface="Wingdings" pitchFamily="2" charset="2"/>
              <a:buNone/>
              <a:tabLst>
                <a:tab pos="685800" algn="l"/>
                <a:tab pos="1028700" algn="l"/>
              </a:tabLst>
            </a:pPr>
            <a:r>
              <a:rPr lang="en-US" altLang="en-US" sz="2200" b="1" dirty="0" smtClean="0">
                <a:solidFill>
                  <a:srgbClr val="006600"/>
                </a:solidFill>
                <a:latin typeface="Arial" charset="0"/>
              </a:rPr>
              <a:t>			</a:t>
            </a:r>
            <a:r>
              <a:rPr lang="en-US" altLang="en-US" sz="2000" dirty="0" smtClean="0">
                <a:latin typeface="Constantia" pitchFamily="18" charset="0"/>
              </a:rPr>
              <a:t>Some mandatory points for examination:</a:t>
            </a:r>
          </a:p>
          <a:p>
            <a:pPr marL="1787525" lvl="2" indent="-457200" algn="just" fontAlgn="auto">
              <a:lnSpc>
                <a:spcPct val="90000"/>
              </a:lnSpc>
              <a:spcAft>
                <a:spcPts val="0"/>
              </a:spcAft>
              <a:tabLst>
                <a:tab pos="685800" algn="l"/>
                <a:tab pos="1028700" algn="l"/>
              </a:tabLst>
            </a:pPr>
            <a:endParaRPr lang="en-US" altLang="en-US" sz="2000" dirty="0" smtClean="0">
              <a:latin typeface="Constantia" pitchFamily="18" charset="0"/>
            </a:endParaRPr>
          </a:p>
          <a:p>
            <a:pPr marL="1787525" lvl="2" indent="-457200" algn="just" fontAlgn="auto">
              <a:lnSpc>
                <a:spcPct val="90000"/>
              </a:lnSpc>
              <a:spcAft>
                <a:spcPts val="0"/>
              </a:spcAft>
              <a:tabLst>
                <a:tab pos="685800" algn="l"/>
                <a:tab pos="1028700" algn="l"/>
              </a:tabLst>
            </a:pPr>
            <a:r>
              <a:rPr lang="en-US" altLang="en-US" sz="2000" dirty="0" smtClean="0">
                <a:latin typeface="Constantia" pitchFamily="18" charset="0"/>
              </a:rPr>
              <a:t>examined within 24 hours after taking proper consent</a:t>
            </a:r>
          </a:p>
          <a:p>
            <a:pPr marL="1787525" lvl="2" indent="-457200" algn="just" fontAlgn="auto">
              <a:lnSpc>
                <a:spcPct val="90000"/>
              </a:lnSpc>
              <a:spcBef>
                <a:spcPct val="50000"/>
              </a:spcBef>
              <a:spcAft>
                <a:spcPts val="0"/>
              </a:spcAft>
              <a:tabLst>
                <a:tab pos="685800" algn="l"/>
                <a:tab pos="1028700" algn="l"/>
              </a:tabLst>
            </a:pPr>
            <a:r>
              <a:rPr lang="en-US" altLang="en-US" sz="2000" dirty="0" smtClean="0">
                <a:latin typeface="Constantia" pitchFamily="18" charset="0"/>
              </a:rPr>
              <a:t>Always examined in presence of female</a:t>
            </a:r>
          </a:p>
          <a:p>
            <a:pPr marL="1787525" lvl="2" indent="-457200" algn="just" fontAlgn="auto">
              <a:lnSpc>
                <a:spcPct val="90000"/>
              </a:lnSpc>
              <a:spcBef>
                <a:spcPct val="50000"/>
              </a:spcBef>
              <a:spcAft>
                <a:spcPts val="0"/>
              </a:spcAft>
              <a:tabLst>
                <a:tab pos="685800" algn="l"/>
                <a:tab pos="1028700" algn="l"/>
              </a:tabLst>
            </a:pPr>
            <a:r>
              <a:rPr lang="en-US" altLang="en-US" sz="2000" dirty="0" smtClean="0">
                <a:latin typeface="Constantia" pitchFamily="18" charset="0"/>
              </a:rPr>
              <a:t>Note the time of start and the time of end</a:t>
            </a:r>
          </a:p>
          <a:p>
            <a:pPr marL="1787525" lvl="2" indent="-457200" algn="just" fontAlgn="auto">
              <a:lnSpc>
                <a:spcPct val="90000"/>
              </a:lnSpc>
              <a:spcBef>
                <a:spcPct val="50000"/>
              </a:spcBef>
              <a:spcAft>
                <a:spcPts val="0"/>
              </a:spcAft>
              <a:tabLst>
                <a:tab pos="685800" algn="l"/>
                <a:tab pos="1028700" algn="l"/>
              </a:tabLst>
            </a:pPr>
            <a:r>
              <a:rPr lang="en-US" altLang="en-US" sz="2000" dirty="0" smtClean="0">
                <a:latin typeface="Constantia" pitchFamily="18" charset="0"/>
              </a:rPr>
              <a:t>Always state reasons for all conclusions</a:t>
            </a:r>
          </a:p>
          <a:p>
            <a:pPr marL="1787525" lvl="2" indent="-457200" algn="just" fontAlgn="auto">
              <a:lnSpc>
                <a:spcPct val="90000"/>
              </a:lnSpc>
              <a:spcBef>
                <a:spcPct val="50000"/>
              </a:spcBef>
              <a:spcAft>
                <a:spcPts val="0"/>
              </a:spcAft>
              <a:tabLst>
                <a:tab pos="685800" algn="l"/>
                <a:tab pos="1028700" algn="l"/>
              </a:tabLst>
            </a:pPr>
            <a:r>
              <a:rPr lang="en-US" altLang="en-US" sz="2000" dirty="0" smtClean="0">
                <a:latin typeface="Constantia" pitchFamily="18" charset="0"/>
              </a:rPr>
              <a:t>It is necessary to keep samples for examination of blood, stains, semen, swabs, sweat, hair, nails, DNA </a:t>
            </a:r>
            <a:r>
              <a:rPr lang="en-US" altLang="en-US" sz="2000" dirty="0" err="1" smtClean="0">
                <a:latin typeface="Constantia" pitchFamily="18" charset="0"/>
              </a:rPr>
              <a:t>etc</a:t>
            </a:r>
            <a:r>
              <a:rPr lang="en-US" altLang="en-US" sz="2000" dirty="0" smtClean="0">
                <a:latin typeface="Constantia" pitchFamily="18" charset="0"/>
              </a:rPr>
              <a:t> as required</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39026"/>
            <a:ext cx="7472386" cy="1089710"/>
          </a:xfrm>
          <a:prstGeom prst="rect">
            <a:avLst/>
          </a:prstGeom>
          <a:solidFill>
            <a:schemeClr val="bg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170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229600" cy="1143000"/>
          </a:xfrm>
          <a:solidFill>
            <a:schemeClr val="bg1">
              <a:lumMod val="75000"/>
            </a:schemeClr>
          </a:solidFill>
        </p:spPr>
        <p:txBody>
          <a:bodyPr>
            <a:normAutofit/>
          </a:bodyPr>
          <a:lstStyle/>
          <a:p>
            <a:pPr algn="ctr"/>
            <a:r>
              <a:rPr lang="en-US" sz="3200" b="1" dirty="0" smtClean="0">
                <a:solidFill>
                  <a:schemeClr val="tx1"/>
                </a:solidFill>
              </a:rPr>
              <a:t>MEDICAL EXAMINATION OF RAPE VICTIM</a:t>
            </a:r>
            <a:endParaRPr lang="en-US" sz="3200" dirty="0" smtClean="0">
              <a:solidFill>
                <a:schemeClr val="tx1"/>
              </a:solidFill>
            </a:endParaRPr>
          </a:p>
        </p:txBody>
      </p:sp>
      <p:sp>
        <p:nvSpPr>
          <p:cNvPr id="5123" name="Content Placeholder 2"/>
          <p:cNvSpPr>
            <a:spLocks noGrp="1"/>
          </p:cNvSpPr>
          <p:nvPr>
            <p:ph idx="1"/>
          </p:nvPr>
        </p:nvSpPr>
        <p:spPr>
          <a:xfrm>
            <a:off x="228600" y="1524000"/>
            <a:ext cx="8458200" cy="4800600"/>
          </a:xfrm>
          <a:solidFill>
            <a:schemeClr val="bg2"/>
          </a:solidFill>
        </p:spPr>
        <p:style>
          <a:lnRef idx="3">
            <a:schemeClr val="lt1"/>
          </a:lnRef>
          <a:fillRef idx="1">
            <a:schemeClr val="accent2"/>
          </a:fillRef>
          <a:effectRef idx="1">
            <a:schemeClr val="accent2"/>
          </a:effectRef>
          <a:fontRef idx="minor">
            <a:schemeClr val="lt1"/>
          </a:fontRef>
        </p:style>
        <p:txBody>
          <a:bodyPr>
            <a:normAutofit/>
          </a:bodyPr>
          <a:lstStyle/>
          <a:p>
            <a:pPr>
              <a:buNone/>
            </a:pPr>
            <a:r>
              <a:rPr lang="en-US" b="1" dirty="0" smtClean="0">
                <a:solidFill>
                  <a:schemeClr val="tx1"/>
                </a:solidFill>
              </a:rPr>
              <a:t> </a:t>
            </a:r>
            <a:endParaRPr lang="en-US" dirty="0" smtClean="0">
              <a:solidFill>
                <a:schemeClr val="tx1"/>
              </a:solidFill>
            </a:endParaRPr>
          </a:p>
          <a:p>
            <a:pPr lvl="0"/>
            <a:r>
              <a:rPr lang="en-US" sz="2000" dirty="0" smtClean="0">
                <a:solidFill>
                  <a:schemeClr val="tx1"/>
                </a:solidFill>
                <a:latin typeface="Constantia" pitchFamily="18" charset="0"/>
              </a:rPr>
              <a:t>Doctors, examining a victim of rape are shouldered with dual responsibilities, </a:t>
            </a:r>
          </a:p>
          <a:p>
            <a:r>
              <a:rPr lang="en-US" sz="2000" b="1" dirty="0" smtClean="0">
                <a:solidFill>
                  <a:schemeClr val="tx1"/>
                </a:solidFill>
                <a:latin typeface="Constantia" pitchFamily="18" charset="0"/>
              </a:rPr>
              <a:t>Firstly</a:t>
            </a:r>
            <a:r>
              <a:rPr lang="en-US" sz="2000" dirty="0" smtClean="0">
                <a:solidFill>
                  <a:schemeClr val="tx1"/>
                </a:solidFill>
                <a:latin typeface="Constantia" pitchFamily="18" charset="0"/>
              </a:rPr>
              <a:t> they have to treat the patient and provide support and </a:t>
            </a:r>
          </a:p>
          <a:p>
            <a:r>
              <a:rPr lang="en-US" sz="2000" b="1" dirty="0" smtClean="0">
                <a:solidFill>
                  <a:schemeClr val="tx1"/>
                </a:solidFill>
                <a:latin typeface="Constantia" pitchFamily="18" charset="0"/>
              </a:rPr>
              <a:t>Secondly </a:t>
            </a:r>
            <a:r>
              <a:rPr lang="en-US" sz="2000" dirty="0" smtClean="0">
                <a:solidFill>
                  <a:schemeClr val="tx1"/>
                </a:solidFill>
                <a:latin typeface="Constantia" pitchFamily="18" charset="0"/>
              </a:rPr>
              <a:t>they have to examine the victim and collect material evidences to facilitate and aid the justice.</a:t>
            </a:r>
          </a:p>
          <a:p>
            <a:r>
              <a:rPr lang="en-US" sz="2000" dirty="0" smtClean="0">
                <a:solidFill>
                  <a:schemeClr val="tx1"/>
                </a:solidFill>
                <a:latin typeface="Constantia" pitchFamily="18" charset="0"/>
              </a:rPr>
              <a:t> . </a:t>
            </a:r>
            <a:r>
              <a:rPr lang="en-US" sz="2000" b="1" dirty="0" smtClean="0">
                <a:solidFill>
                  <a:schemeClr val="tx1"/>
                </a:solidFill>
                <a:latin typeface="Constantia" pitchFamily="18" charset="0"/>
              </a:rPr>
              <a:t>A female nurse or attendant should be present while examining victim. </a:t>
            </a:r>
            <a:endParaRPr lang="en-US" sz="2000" dirty="0" smtClean="0">
              <a:solidFill>
                <a:schemeClr val="tx1"/>
              </a:solidFill>
              <a:latin typeface="Constantia" pitchFamily="18" charset="0"/>
            </a:endParaRPr>
          </a:p>
          <a:p>
            <a:r>
              <a:rPr lang="en-US" sz="2000" b="1" dirty="0" smtClean="0">
                <a:solidFill>
                  <a:schemeClr val="tx1"/>
                </a:solidFill>
                <a:latin typeface="Constantia" pitchFamily="18" charset="0"/>
              </a:rPr>
              <a:t>whenever female has to be examined it should be done by (or under supervision) of a lady doctor</a:t>
            </a:r>
            <a:r>
              <a:rPr lang="en-US" sz="2000" dirty="0" smtClean="0">
                <a:solidFill>
                  <a:schemeClr val="tx1"/>
                </a:solidFill>
                <a:latin typeface="Constantia" pitchFamily="18" charset="0"/>
              </a:rPr>
              <a:t>.</a:t>
            </a:r>
            <a:endParaRPr lang="en-US" sz="2000" dirty="0">
              <a:solidFill>
                <a:schemeClr val="tx1"/>
              </a:solidFill>
              <a:latin typeface="Constantia" pitchFamily="18"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2A7FD7E-4284-4362-BA68-B2B9D4BE6AA4}"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Content Placeholder 2"/>
          <p:cNvSpPr>
            <a:spLocks noGrp="1"/>
          </p:cNvSpPr>
          <p:nvPr>
            <p:ph idx="4294967295"/>
          </p:nvPr>
        </p:nvSpPr>
        <p:spPr>
          <a:xfrm>
            <a:off x="0" y="1600200"/>
            <a:ext cx="8229600" cy="4530725"/>
          </a:xfrm>
        </p:spPr>
        <p:txBody>
          <a:bodyPr>
            <a:normAutofit/>
          </a:bodyPr>
          <a:lstStyle/>
          <a:p>
            <a:pPr marL="609600" indent="-609600">
              <a:buFont typeface="Wingdings" pitchFamily="2" charset="2"/>
              <a:buAutoNum type="arabicPeriod"/>
            </a:pPr>
            <a:r>
              <a:rPr lang="en-US" altLang="en-US" sz="2000" dirty="0"/>
              <a:t>Consent</a:t>
            </a:r>
          </a:p>
          <a:p>
            <a:pPr marL="609600" indent="-609600">
              <a:buFont typeface="Wingdings" pitchFamily="2" charset="2"/>
              <a:buAutoNum type="arabicPeriod"/>
            </a:pPr>
            <a:r>
              <a:rPr lang="en-US" altLang="en-US" sz="2000" dirty="0"/>
              <a:t>Confidentiality</a:t>
            </a:r>
          </a:p>
          <a:p>
            <a:pPr marL="609600" indent="-609600">
              <a:buFont typeface="Wingdings" pitchFamily="2" charset="2"/>
              <a:buAutoNum type="arabicPeriod"/>
            </a:pPr>
            <a:r>
              <a:rPr lang="en-US" altLang="en-US" sz="2000" dirty="0"/>
              <a:t>Maintenance Of Records</a:t>
            </a:r>
          </a:p>
          <a:p>
            <a:pPr marL="609600" indent="-609600">
              <a:buFont typeface="Wingdings" pitchFamily="2" charset="2"/>
              <a:buAutoNum type="arabicPeriod"/>
            </a:pPr>
            <a:r>
              <a:rPr lang="en-US" altLang="en-US" sz="2000" dirty="0"/>
              <a:t>Collection And Preservation Of Samples</a:t>
            </a:r>
          </a:p>
        </p:txBody>
      </p:sp>
      <p:sp>
        <p:nvSpPr>
          <p:cNvPr id="4" name="Title 1"/>
          <p:cNvSpPr txBox="1">
            <a:spLocks/>
          </p:cNvSpPr>
          <p:nvPr/>
        </p:nvSpPr>
        <p:spPr bwMode="auto">
          <a:xfrm>
            <a:off x="228600" y="762000"/>
            <a:ext cx="8763000" cy="792162"/>
          </a:xfrm>
          <a:prstGeom prst="rect">
            <a:avLst/>
          </a:prstGeom>
          <a:solidFill>
            <a:schemeClr val="bg1">
              <a:lumMod val="75000"/>
            </a:schemeClr>
          </a:solidFill>
          <a:ln w="9525">
            <a:noFill/>
            <a:miter lim="800000"/>
            <a:headEnd/>
            <a:tailEnd/>
          </a:ln>
          <a:effectLst/>
        </p:spPr>
        <p:txBody>
          <a:bodyPr lIns="0" rIns="0" bIns="0" anchor="b"/>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3200" b="1" dirty="0">
                <a:latin typeface="+mj-lt"/>
                <a:ea typeface="Segoe UI Symbol" pitchFamily="34" charset="0"/>
              </a:rPr>
              <a:t>DUTIES OF REGISTERED MEDICAL PRACTITIONER TOWARDS STATE</a:t>
            </a:r>
          </a:p>
        </p:txBody>
      </p:sp>
    </p:spTree>
    <p:extLst>
      <p:ext uri="{BB962C8B-B14F-4D97-AF65-F5344CB8AC3E}">
        <p14:creationId xmlns="" xmlns:p14="http://schemas.microsoft.com/office/powerpoint/2010/main" val="16470893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881813" y="6107113"/>
            <a:ext cx="1905000" cy="457200"/>
          </a:xfrm>
          <a:prstGeom prst="rect">
            <a:avLst/>
          </a:prstGeom>
          <a:noFill/>
          <a:ln>
            <a:miter lim="800000"/>
            <a:headEnd/>
            <a:tailEnd/>
          </a:ln>
        </p:spPr>
        <p:txBody>
          <a:bodyPr/>
          <a:lstStyle/>
          <a:p>
            <a:pPr algn="r" eaLnBrk="1" hangingPunct="1">
              <a:defRPr/>
            </a:pPr>
            <a:fld id="{207C3538-9881-498C-A521-0ED1CF94A304}" type="slidenum">
              <a:rPr lang="en-US" sz="1400">
                <a:latin typeface="+mn-lt"/>
                <a:sym typeface="SymbolPS" pitchFamily="18" charset="2"/>
              </a:rPr>
              <a:pPr algn="r" eaLnBrk="1" hangingPunct="1">
                <a:defRPr/>
              </a:pPr>
              <a:t>7</a:t>
            </a:fld>
            <a:endParaRPr lang="en-US" sz="1400">
              <a:latin typeface="+mn-lt"/>
              <a:sym typeface="SymbolPS" pitchFamily="18" charset="2"/>
            </a:endParaRPr>
          </a:p>
        </p:txBody>
      </p:sp>
      <p:sp>
        <p:nvSpPr>
          <p:cNvPr id="24579" name="Rectangle 2"/>
          <p:cNvSpPr>
            <a:spLocks noGrp="1" noChangeArrowheads="1"/>
          </p:cNvSpPr>
          <p:nvPr>
            <p:ph type="title" idx="4294967295"/>
          </p:nvPr>
        </p:nvSpPr>
        <p:spPr>
          <a:xfrm>
            <a:off x="0" y="277813"/>
            <a:ext cx="8229600" cy="1139825"/>
          </a:xfrm>
        </p:spPr>
        <p:txBody>
          <a:bodyPr anchorCtr="0"/>
          <a:lstStyle/>
          <a:p>
            <a:r>
              <a:rPr lang="en-US" altLang="en-US" sz="3100" b="1" dirty="0">
                <a:solidFill>
                  <a:schemeClr val="tx1"/>
                </a:solidFill>
              </a:rPr>
              <a:t>STEPS IN SPECIFIC </a:t>
            </a:r>
            <a:r>
              <a:rPr lang="en-US" altLang="en-US" sz="3100" b="1" dirty="0" smtClean="0">
                <a:solidFill>
                  <a:schemeClr val="tx1"/>
                </a:solidFill>
              </a:rPr>
              <a:t>CASES:</a:t>
            </a:r>
            <a:endParaRPr lang="en-US" altLang="en-US" sz="3100" dirty="0">
              <a:solidFill>
                <a:schemeClr val="tx1"/>
              </a:solidFill>
            </a:endParaRPr>
          </a:p>
        </p:txBody>
      </p:sp>
      <p:sp>
        <p:nvSpPr>
          <p:cNvPr id="24580" name="Rectangle 3"/>
          <p:cNvSpPr>
            <a:spLocks noGrp="1" noChangeArrowheads="1"/>
          </p:cNvSpPr>
          <p:nvPr>
            <p:ph type="body" idx="4294967295"/>
          </p:nvPr>
        </p:nvSpPr>
        <p:spPr>
          <a:xfrm>
            <a:off x="0" y="1676400"/>
            <a:ext cx="7924800" cy="4572000"/>
          </a:xfrm>
        </p:spPr>
        <p:txBody>
          <a:bodyPr>
            <a:normAutofit/>
          </a:bodyPr>
          <a:lstStyle/>
          <a:p>
            <a:pPr marL="609600" indent="-609600">
              <a:lnSpc>
                <a:spcPct val="80000"/>
              </a:lnSpc>
              <a:tabLst>
                <a:tab pos="685800" algn="l"/>
                <a:tab pos="1028700" algn="l"/>
              </a:tabLst>
            </a:pPr>
            <a:r>
              <a:rPr lang="en-US" altLang="en-US" sz="2000" b="1" dirty="0">
                <a:latin typeface="Constantia" pitchFamily="18" charset="0"/>
              </a:rPr>
              <a:t>IN RAPE CASE</a:t>
            </a:r>
          </a:p>
          <a:p>
            <a:pPr marL="1787525" lvl="2" indent="-457200">
              <a:lnSpc>
                <a:spcPct val="80000"/>
              </a:lnSpc>
              <a:spcBef>
                <a:spcPct val="0"/>
              </a:spcBef>
              <a:tabLst>
                <a:tab pos="685800" algn="l"/>
                <a:tab pos="1028700" algn="l"/>
              </a:tabLst>
            </a:pPr>
            <a:endParaRPr lang="en-US" altLang="en-US" sz="2000" b="1" dirty="0">
              <a:latin typeface="Constantia" pitchFamily="18" charset="0"/>
            </a:endParaRPr>
          </a:p>
          <a:p>
            <a:pPr marL="1787525" lvl="2" indent="-457200">
              <a:lnSpc>
                <a:spcPct val="80000"/>
              </a:lnSpc>
              <a:spcBef>
                <a:spcPct val="0"/>
              </a:spcBef>
              <a:tabLst>
                <a:tab pos="685800" algn="l"/>
                <a:tab pos="1028700" algn="l"/>
              </a:tabLst>
            </a:pPr>
            <a:r>
              <a:rPr lang="en-US" altLang="en-US" sz="2000" b="1" dirty="0">
                <a:latin typeface="Constantia" pitchFamily="18" charset="0"/>
              </a:rPr>
              <a:t>Inform the police</a:t>
            </a:r>
          </a:p>
          <a:p>
            <a:pPr marL="1787525" lvl="2" indent="-457200">
              <a:lnSpc>
                <a:spcPct val="80000"/>
              </a:lnSpc>
              <a:spcBef>
                <a:spcPct val="0"/>
              </a:spcBef>
              <a:tabLst>
                <a:tab pos="685800" algn="l"/>
                <a:tab pos="1028700" algn="l"/>
              </a:tabLst>
            </a:pPr>
            <a:endParaRPr lang="en-US" altLang="en-US" sz="2000" b="1" dirty="0">
              <a:latin typeface="Constantia" pitchFamily="18" charset="0"/>
            </a:endParaRPr>
          </a:p>
          <a:p>
            <a:pPr marL="1787525" lvl="2" indent="-457200">
              <a:lnSpc>
                <a:spcPct val="80000"/>
              </a:lnSpc>
              <a:spcBef>
                <a:spcPct val="0"/>
              </a:spcBef>
              <a:tabLst>
                <a:tab pos="685800" algn="l"/>
                <a:tab pos="1028700" algn="l"/>
              </a:tabLst>
            </a:pPr>
            <a:r>
              <a:rPr lang="en-US" altLang="en-US" sz="2000" b="1" dirty="0">
                <a:latin typeface="Constantia" pitchFamily="18" charset="0"/>
              </a:rPr>
              <a:t>After taking consent, </a:t>
            </a:r>
            <a:r>
              <a:rPr lang="en-US" altLang="en-US" sz="2000" b="1" dirty="0" err="1">
                <a:latin typeface="Constantia" pitchFamily="18" charset="0"/>
              </a:rPr>
              <a:t>medicolegal</a:t>
            </a:r>
            <a:r>
              <a:rPr lang="en-US" altLang="en-US" sz="2000" b="1" dirty="0">
                <a:latin typeface="Constantia" pitchFamily="18" charset="0"/>
              </a:rPr>
              <a:t> examination and treatment given</a:t>
            </a:r>
          </a:p>
          <a:p>
            <a:pPr marL="1787525" lvl="2" indent="-457200">
              <a:lnSpc>
                <a:spcPct val="80000"/>
              </a:lnSpc>
              <a:spcBef>
                <a:spcPct val="0"/>
              </a:spcBef>
              <a:tabLst>
                <a:tab pos="685800" algn="l"/>
                <a:tab pos="1028700" algn="l"/>
              </a:tabLst>
            </a:pPr>
            <a:endParaRPr lang="en-US" altLang="en-US" sz="2000" b="1" dirty="0">
              <a:latin typeface="Constantia" pitchFamily="18" charset="0"/>
            </a:endParaRPr>
          </a:p>
          <a:p>
            <a:pPr marL="1787525" lvl="2" indent="-457200">
              <a:lnSpc>
                <a:spcPct val="80000"/>
              </a:lnSpc>
              <a:spcBef>
                <a:spcPct val="0"/>
              </a:spcBef>
              <a:tabLst>
                <a:tab pos="685800" algn="l"/>
                <a:tab pos="1028700" algn="l"/>
              </a:tabLst>
            </a:pPr>
            <a:r>
              <a:rPr lang="en-US" altLang="en-US" sz="2000" b="1" dirty="0">
                <a:latin typeface="Constantia" pitchFamily="18" charset="0"/>
              </a:rPr>
              <a:t>Samples for examination of blood, stains, semen, swabs, sweat, hair, nails etc preserved, sealed, labeled and sent to police under proper receipt</a:t>
            </a:r>
            <a:r>
              <a:rPr lang="en-US" altLang="en-US" sz="2000" dirty="0">
                <a:latin typeface="Constantia" pitchFamily="18" charset="0"/>
              </a:rPr>
              <a:t> </a:t>
            </a:r>
          </a:p>
          <a:p>
            <a:pPr marL="1787525" lvl="2" indent="-457200">
              <a:lnSpc>
                <a:spcPct val="80000"/>
              </a:lnSpc>
              <a:spcBef>
                <a:spcPct val="0"/>
              </a:spcBef>
              <a:tabLst>
                <a:tab pos="685800" algn="l"/>
                <a:tab pos="1028700" algn="l"/>
              </a:tabLst>
            </a:pPr>
            <a:endParaRPr lang="en-US" altLang="en-US" sz="2000" b="1" dirty="0">
              <a:latin typeface="Constantia" pitchFamily="18" charset="0"/>
            </a:endParaRPr>
          </a:p>
          <a:p>
            <a:pPr marL="1787525" lvl="2" indent="-457200">
              <a:lnSpc>
                <a:spcPct val="80000"/>
              </a:lnSpc>
              <a:spcBef>
                <a:spcPct val="0"/>
              </a:spcBef>
              <a:tabLst>
                <a:tab pos="685800" algn="l"/>
                <a:tab pos="1028700" algn="l"/>
              </a:tabLst>
            </a:pPr>
            <a:r>
              <a:rPr lang="en-US" altLang="en-US" sz="2000" b="1" dirty="0" smtClean="0">
                <a:latin typeface="Constantia" pitchFamily="18" charset="0"/>
              </a:rPr>
              <a:t> </a:t>
            </a:r>
            <a:r>
              <a:rPr lang="en-US" altLang="en-US" sz="2000" b="1" dirty="0">
                <a:latin typeface="Constantia" pitchFamily="18" charset="0"/>
              </a:rPr>
              <a:t>send report as early as possible</a:t>
            </a:r>
          </a:p>
        </p:txBody>
      </p:sp>
      <p:pic>
        <p:nvPicPr>
          <p:cNvPr id="24581" name="Picture 4" descr="Image_Stethoscop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1938" y="381000"/>
            <a:ext cx="804862" cy="114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816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solidFill>
            <a:schemeClr val="bg1">
              <a:lumMod val="75000"/>
            </a:schemeClr>
          </a:solidFill>
        </p:spPr>
        <p:txBody>
          <a:bodyPr>
            <a:normAutofit/>
          </a:bodyPr>
          <a:lstStyle/>
          <a:p>
            <a:pPr algn="ctr"/>
            <a:r>
              <a:rPr lang="en-US" sz="3200" b="1" dirty="0" smtClean="0">
                <a:solidFill>
                  <a:schemeClr val="tx1"/>
                </a:solidFill>
              </a:rPr>
              <a:t>THE MEDICAL EXAMINATION CONSISTS OF:</a:t>
            </a:r>
          </a:p>
        </p:txBody>
      </p:sp>
      <p:sp>
        <p:nvSpPr>
          <p:cNvPr id="512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None/>
            </a:pPr>
            <a:r>
              <a:rPr lang="en-US" b="1" dirty="0" smtClean="0">
                <a:solidFill>
                  <a:schemeClr val="tx1"/>
                </a:solidFill>
              </a:rPr>
              <a:t> </a:t>
            </a:r>
            <a:endParaRPr lang="en-US" dirty="0" smtClean="0">
              <a:solidFill>
                <a:schemeClr val="tx1"/>
              </a:solidFill>
            </a:endParaRPr>
          </a:p>
          <a:p>
            <a:r>
              <a:rPr lang="en-US" b="1" dirty="0" smtClean="0">
                <a:solidFill>
                  <a:schemeClr val="tx1"/>
                </a:solidFill>
              </a:rPr>
              <a:t>1</a:t>
            </a:r>
            <a:r>
              <a:rPr lang="en-US" dirty="0" smtClean="0">
                <a:solidFill>
                  <a:schemeClr val="tx1"/>
                </a:solidFill>
              </a:rPr>
              <a:t>. </a:t>
            </a:r>
            <a:r>
              <a:rPr lang="en-US" b="1" dirty="0" smtClean="0">
                <a:solidFill>
                  <a:schemeClr val="tx1"/>
                </a:solidFill>
              </a:rPr>
              <a:t>Recording history</a:t>
            </a:r>
          </a:p>
          <a:p>
            <a:r>
              <a:rPr lang="en-US" b="1" dirty="0" smtClean="0">
                <a:solidFill>
                  <a:schemeClr val="tx1"/>
                </a:solidFill>
              </a:rPr>
              <a:t>2. Examination of clothes</a:t>
            </a:r>
          </a:p>
          <a:p>
            <a:r>
              <a:rPr lang="en-US" b="1" dirty="0" smtClean="0">
                <a:solidFill>
                  <a:schemeClr val="tx1"/>
                </a:solidFill>
              </a:rPr>
              <a:t>3. Physical examination</a:t>
            </a:r>
          </a:p>
          <a:p>
            <a:r>
              <a:rPr lang="en-US" b="1" dirty="0" smtClean="0">
                <a:solidFill>
                  <a:schemeClr val="tx1"/>
                </a:solidFill>
              </a:rPr>
              <a:t>4. Collection of material evidence.</a:t>
            </a:r>
          </a:p>
          <a:p>
            <a:endParaRPr lang="en-US" b="1" dirty="0" smtClean="0">
              <a:solidFill>
                <a:schemeClr val="tx1"/>
              </a:solidFill>
            </a:endParaRPr>
          </a:p>
          <a:p>
            <a:r>
              <a:rPr lang="en-US" b="1" dirty="0" smtClean="0">
                <a:solidFill>
                  <a:schemeClr val="tx1"/>
                </a:solidFill>
              </a:rPr>
              <a:t>CONSENT</a:t>
            </a:r>
            <a:r>
              <a:rPr lang="en-US" dirty="0" smtClean="0">
                <a:solidFill>
                  <a:schemeClr val="tx1"/>
                </a:solidFill>
              </a:rPr>
              <a:t> </a:t>
            </a:r>
          </a:p>
          <a:p>
            <a:r>
              <a:rPr lang="en-US" b="1" dirty="0" smtClean="0">
                <a:solidFill>
                  <a:schemeClr val="tx1"/>
                </a:solidFill>
              </a:rPr>
              <a:t>Written informed</a:t>
            </a:r>
            <a:r>
              <a:rPr lang="en-US" dirty="0" smtClean="0">
                <a:solidFill>
                  <a:schemeClr val="tx1"/>
                </a:solidFill>
              </a:rPr>
              <a:t> consent of a victim is a must.</a:t>
            </a:r>
          </a:p>
          <a:p>
            <a:r>
              <a:rPr lang="en-US" dirty="0" smtClean="0">
                <a:solidFill>
                  <a:schemeClr val="tx1"/>
                </a:solidFill>
              </a:rPr>
              <a:t> </a:t>
            </a:r>
            <a:r>
              <a:rPr lang="en-US" b="1" dirty="0" smtClean="0">
                <a:solidFill>
                  <a:schemeClr val="tx1"/>
                </a:solidFill>
              </a:rPr>
              <a:t>without consent</a:t>
            </a:r>
            <a:r>
              <a:rPr lang="en-US" dirty="0" smtClean="0">
                <a:solidFill>
                  <a:schemeClr val="tx1"/>
                </a:solidFill>
              </a:rPr>
              <a:t>  doctor cannot proceed with medical examination.</a:t>
            </a:r>
          </a:p>
          <a:p>
            <a:pPr lvl="0"/>
            <a:r>
              <a:rPr lang="en-US" dirty="0" smtClean="0">
                <a:solidFill>
                  <a:schemeClr val="tx1"/>
                </a:solidFill>
              </a:rPr>
              <a:t>A victim of and over 18 years of age can give consent. </a:t>
            </a:r>
          </a:p>
          <a:p>
            <a:pPr lvl="0"/>
            <a:r>
              <a:rPr lang="en-US" dirty="0" smtClean="0">
                <a:solidFill>
                  <a:schemeClr val="tx1"/>
                </a:solidFill>
              </a:rPr>
              <a:t>If she is child under 18 years of age or of unsound mind, the consent of parent or guardian should be taken</a:t>
            </a:r>
            <a:r>
              <a:rPr lang="en-US" dirty="0" smtClean="0">
                <a:solidFill>
                  <a:srgbClr val="FF0000"/>
                </a:solidFill>
              </a:rPr>
              <a:t>.</a:t>
            </a:r>
          </a:p>
          <a:p>
            <a:r>
              <a:rPr lang="en-US" dirty="0" smtClean="0">
                <a:solidFill>
                  <a:srgbClr val="FF0000"/>
                </a:solidFill>
              </a:rPr>
              <a:t> </a:t>
            </a:r>
          </a:p>
          <a:p>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2A7FD7E-4284-4362-BA68-B2B9D4BE6AA4}"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881813" y="6107113"/>
            <a:ext cx="1905000" cy="457200"/>
          </a:xfrm>
          <a:prstGeom prst="rect">
            <a:avLst/>
          </a:prstGeom>
          <a:noFill/>
          <a:ln>
            <a:miter lim="800000"/>
            <a:headEnd/>
            <a:tailEnd/>
          </a:ln>
        </p:spPr>
        <p:txBody>
          <a:bodyPr/>
          <a:lstStyle/>
          <a:p>
            <a:pPr algn="r" eaLnBrk="1" hangingPunct="1">
              <a:defRPr/>
            </a:pPr>
            <a:fld id="{D9982B93-C0CC-4158-A8A2-1E13C49AC76A}" type="slidenum">
              <a:rPr lang="en-US" sz="1400">
                <a:latin typeface="+mn-lt"/>
                <a:sym typeface="SymbolPS" pitchFamily="18" charset="2"/>
              </a:rPr>
              <a:pPr algn="r" eaLnBrk="1" hangingPunct="1">
                <a:defRPr/>
              </a:pPr>
              <a:t>9</a:t>
            </a:fld>
            <a:endParaRPr lang="en-US" sz="1400">
              <a:latin typeface="+mn-lt"/>
              <a:sym typeface="SymbolPS" pitchFamily="18" charset="2"/>
            </a:endParaRPr>
          </a:p>
        </p:txBody>
      </p:sp>
      <p:sp>
        <p:nvSpPr>
          <p:cNvPr id="28675" name="Rectangle 2"/>
          <p:cNvSpPr>
            <a:spLocks noGrp="1" noChangeArrowheads="1"/>
          </p:cNvSpPr>
          <p:nvPr>
            <p:ph type="title" idx="4294967295"/>
          </p:nvPr>
        </p:nvSpPr>
        <p:spPr>
          <a:xfrm>
            <a:off x="0" y="277813"/>
            <a:ext cx="8229600" cy="1139825"/>
          </a:xfrm>
        </p:spPr>
        <p:txBody>
          <a:bodyPr anchorCtr="0"/>
          <a:lstStyle/>
          <a:p>
            <a:r>
              <a:rPr lang="en-US" altLang="en-US" sz="3100" b="1" dirty="0">
                <a:solidFill>
                  <a:schemeClr val="tx1"/>
                </a:solidFill>
              </a:rPr>
              <a:t>PREPARATION OF</a:t>
            </a:r>
            <a:br>
              <a:rPr lang="en-US" altLang="en-US" sz="3100" b="1" dirty="0">
                <a:solidFill>
                  <a:schemeClr val="tx1"/>
                </a:solidFill>
              </a:rPr>
            </a:br>
            <a:r>
              <a:rPr lang="en-US" altLang="en-US" sz="3100" b="1" dirty="0">
                <a:solidFill>
                  <a:schemeClr val="tx1"/>
                </a:solidFill>
              </a:rPr>
              <a:t>MEDICOLEGAL REPORT</a:t>
            </a:r>
            <a:endParaRPr lang="en-US" altLang="en-US" sz="3100" dirty="0">
              <a:solidFill>
                <a:schemeClr val="tx1"/>
              </a:solidFill>
            </a:endParaRPr>
          </a:p>
        </p:txBody>
      </p:sp>
      <p:sp>
        <p:nvSpPr>
          <p:cNvPr id="28676" name="Rectangle 3"/>
          <p:cNvSpPr>
            <a:spLocks noGrp="1" noChangeArrowheads="1"/>
          </p:cNvSpPr>
          <p:nvPr>
            <p:ph type="body" idx="4294967295"/>
          </p:nvPr>
        </p:nvSpPr>
        <p:spPr>
          <a:xfrm>
            <a:off x="304800" y="1752600"/>
            <a:ext cx="7924800" cy="4572000"/>
          </a:xfrm>
          <a:ln w="28575">
            <a:solidFill>
              <a:srgbClr val="FF0000"/>
            </a:solidFill>
          </a:ln>
        </p:spPr>
        <p:txBody>
          <a:bodyPr>
            <a:normAutofit/>
          </a:bodyPr>
          <a:lstStyle/>
          <a:p>
            <a:pPr marL="609600" indent="-609600">
              <a:lnSpc>
                <a:spcPct val="90000"/>
              </a:lnSpc>
              <a:tabLst>
                <a:tab pos="685800" algn="l"/>
                <a:tab pos="1028700" algn="l"/>
              </a:tabLst>
            </a:pPr>
            <a:r>
              <a:rPr lang="en-US" altLang="en-US" sz="2000" b="1" dirty="0">
                <a:latin typeface="Constantia" pitchFamily="18" charset="0"/>
              </a:rPr>
              <a:t>Medicolegal report (MLR) prepared immediately after the examination of a medicolegal case is done</a:t>
            </a:r>
          </a:p>
          <a:p>
            <a:pPr marL="609600" indent="-609600">
              <a:lnSpc>
                <a:spcPct val="90000"/>
              </a:lnSpc>
              <a:tabLst>
                <a:tab pos="685800" algn="l"/>
                <a:tab pos="1028700" algn="l"/>
              </a:tabLst>
            </a:pPr>
            <a:endParaRPr lang="en-US" altLang="en-US" sz="2000" b="1" dirty="0">
              <a:latin typeface="Constantia" pitchFamily="18" charset="0"/>
            </a:endParaRPr>
          </a:p>
          <a:p>
            <a:pPr marL="609600" indent="-609600">
              <a:lnSpc>
                <a:spcPct val="90000"/>
              </a:lnSpc>
              <a:tabLst>
                <a:tab pos="685800" algn="l"/>
                <a:tab pos="1028700" algn="l"/>
              </a:tabLst>
            </a:pPr>
            <a:r>
              <a:rPr lang="en-US" altLang="en-US" sz="2000" b="1" dirty="0">
                <a:latin typeface="Constantia" pitchFamily="18" charset="0"/>
              </a:rPr>
              <a:t>It is  prepared in duplicate, preferably with a ball-point-pen, in a clear and legible handwriting</a:t>
            </a:r>
          </a:p>
          <a:p>
            <a:pPr marL="609600" indent="-609600">
              <a:lnSpc>
                <a:spcPct val="90000"/>
              </a:lnSpc>
              <a:tabLst>
                <a:tab pos="685800" algn="l"/>
                <a:tab pos="1028700" algn="l"/>
              </a:tabLst>
            </a:pPr>
            <a:endParaRPr lang="en-US" altLang="en-US" sz="2000" b="1" dirty="0">
              <a:latin typeface="Constantia" pitchFamily="18" charset="0"/>
            </a:endParaRPr>
          </a:p>
          <a:p>
            <a:pPr marL="609600" indent="-609600">
              <a:lnSpc>
                <a:spcPct val="90000"/>
              </a:lnSpc>
              <a:tabLst>
                <a:tab pos="685800" algn="l"/>
                <a:tab pos="1028700" algn="l"/>
              </a:tabLst>
            </a:pPr>
            <a:r>
              <a:rPr lang="en-US" altLang="en-US" sz="2000" b="1" dirty="0">
                <a:latin typeface="Constantia" pitchFamily="18" charset="0"/>
              </a:rPr>
              <a:t>Cutting/ overwriting etc avoided as much as </a:t>
            </a:r>
            <a:r>
              <a:rPr lang="en-US" altLang="en-US" sz="2000" b="1" dirty="0" smtClean="0">
                <a:latin typeface="Constantia" pitchFamily="18" charset="0"/>
              </a:rPr>
              <a:t>possible.</a:t>
            </a:r>
            <a:endParaRPr lang="en-US" altLang="en-US" sz="2000" b="1" dirty="0">
              <a:latin typeface="Constantia" pitchFamily="18" charset="0"/>
            </a:endParaRPr>
          </a:p>
          <a:p>
            <a:pPr marL="609600" indent="-609600">
              <a:lnSpc>
                <a:spcPct val="90000"/>
              </a:lnSpc>
              <a:tabLst>
                <a:tab pos="685800" algn="l"/>
                <a:tab pos="1028700" algn="l"/>
              </a:tabLst>
            </a:pPr>
            <a:endParaRPr lang="en-US" altLang="en-US" sz="2000" b="1" dirty="0">
              <a:latin typeface="Constantia" pitchFamily="18" charset="0"/>
            </a:endParaRPr>
          </a:p>
          <a:p>
            <a:pPr marL="609600" indent="-609600">
              <a:lnSpc>
                <a:spcPct val="90000"/>
              </a:lnSpc>
              <a:tabLst>
                <a:tab pos="685800" algn="l"/>
                <a:tab pos="1028700" algn="l"/>
              </a:tabLst>
            </a:pPr>
            <a:r>
              <a:rPr lang="en-US" altLang="en-US" sz="2000" b="1" dirty="0">
                <a:latin typeface="Constantia" pitchFamily="18" charset="0"/>
              </a:rPr>
              <a:t>Abbreviations of any sort </a:t>
            </a:r>
            <a:r>
              <a:rPr lang="en-US" altLang="en-US" sz="2000" b="1" dirty="0" smtClean="0">
                <a:latin typeface="Constantia" pitchFamily="18" charset="0"/>
              </a:rPr>
              <a:t>avoided.</a:t>
            </a:r>
            <a:endParaRPr lang="en-US" altLang="en-US" sz="2000" b="1" dirty="0">
              <a:latin typeface="Constantia" pitchFamily="18" charset="0"/>
            </a:endParaRPr>
          </a:p>
        </p:txBody>
      </p:sp>
      <p:pic>
        <p:nvPicPr>
          <p:cNvPr id="28677" name="Picture 4" descr="Image_Stethoscop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81938" y="381000"/>
            <a:ext cx="804862" cy="114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59508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101ad8bdec32ca172674a65146329f078114f9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دارة">
  <a:themeElements>
    <a:clrScheme name="دارة">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دارة">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ارة">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23153</TotalTime>
  <Words>1005</Words>
  <Application>Microsoft Office PowerPoint</Application>
  <PresentationFormat>عرض على الشاشة (3:4)‏</PresentationFormat>
  <Paragraphs>286</Paragraphs>
  <Slides>25</Slides>
  <Notes>4</Notes>
  <HiddenSlides>0</HiddenSlides>
  <MMClips>0</MMClips>
  <ScaleCrop>false</ScaleCrop>
  <HeadingPairs>
    <vt:vector size="4" baseType="variant">
      <vt:variant>
        <vt:lpstr>سمة</vt:lpstr>
      </vt:variant>
      <vt:variant>
        <vt:i4>3</vt:i4>
      </vt:variant>
      <vt:variant>
        <vt:lpstr>عناوين الشرائح</vt:lpstr>
      </vt:variant>
      <vt:variant>
        <vt:i4>25</vt:i4>
      </vt:variant>
    </vt:vector>
  </HeadingPairs>
  <TitlesOfParts>
    <vt:vector size="28" baseType="lpstr">
      <vt:lpstr>Flow</vt:lpstr>
      <vt:lpstr>Balance</vt:lpstr>
      <vt:lpstr>دارة</vt:lpstr>
      <vt:lpstr>الشريحة 1</vt:lpstr>
      <vt:lpstr>Rape defined as unlawful sexual intercourse by a man with a woman:</vt:lpstr>
      <vt:lpstr>TYPES OF RAPE:</vt:lpstr>
      <vt:lpstr>الشريحة 4</vt:lpstr>
      <vt:lpstr>MEDICAL EXAMINATION OF RAPE VICTIM</vt:lpstr>
      <vt:lpstr>الشريحة 6</vt:lpstr>
      <vt:lpstr>STEPS IN SPECIFIC CASES:</vt:lpstr>
      <vt:lpstr>THE MEDICAL EXAMINATION CONSISTS OF:</vt:lpstr>
      <vt:lpstr>PREPARATION OF MEDICOLEGAL REPORT</vt:lpstr>
      <vt:lpstr>HISTORY :</vt:lpstr>
      <vt:lpstr>The history OF VICTIM</vt:lpstr>
      <vt:lpstr>2. EXAMINATIONS OF CLOTHES:</vt:lpstr>
      <vt:lpstr>Physical examination:</vt:lpstr>
      <vt:lpstr>الشريحة 14</vt:lpstr>
      <vt:lpstr>Physical examination:</vt:lpstr>
      <vt:lpstr>Physical examination :</vt:lpstr>
      <vt:lpstr>   SAMPLES TO BE COLLECTED from VICTIM </vt:lpstr>
      <vt:lpstr>Physical examination cont:</vt:lpstr>
      <vt:lpstr>Physical examination cont:</vt:lpstr>
      <vt:lpstr>Summary of Sample to be taken</vt:lpstr>
      <vt:lpstr>TREATMENT</vt:lpstr>
      <vt:lpstr>Physical examination of accused:</vt:lpstr>
      <vt:lpstr>Physical examination of accused:</vt:lpstr>
      <vt:lpstr>complication OR DANGERS OF RAPE</vt:lpstr>
      <vt:lpstr>Complications OR DANGERS OF RAPE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dc:creator>
  <cp:lastModifiedBy>dell</cp:lastModifiedBy>
  <cp:revision>568</cp:revision>
  <cp:lastPrinted>2015-04-08T11:39:08Z</cp:lastPrinted>
  <dcterms:created xsi:type="dcterms:W3CDTF">2012-03-05T11:19:38Z</dcterms:created>
  <dcterms:modified xsi:type="dcterms:W3CDTF">2020-10-06T15:56:29Z</dcterms:modified>
</cp:coreProperties>
</file>