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6" r:id="rId3"/>
    <p:sldId id="333" r:id="rId4"/>
    <p:sldId id="324" r:id="rId5"/>
    <p:sldId id="270" r:id="rId6"/>
    <p:sldId id="287" r:id="rId7"/>
    <p:sldId id="291" r:id="rId8"/>
    <p:sldId id="294" r:id="rId9"/>
    <p:sldId id="295" r:id="rId10"/>
    <p:sldId id="297" r:id="rId11"/>
    <p:sldId id="293" r:id="rId12"/>
    <p:sldId id="314" r:id="rId13"/>
    <p:sldId id="328" r:id="rId14"/>
    <p:sldId id="315" r:id="rId15"/>
    <p:sldId id="296" r:id="rId16"/>
    <p:sldId id="299" r:id="rId17"/>
    <p:sldId id="298" r:id="rId18"/>
    <p:sldId id="301" r:id="rId19"/>
    <p:sldId id="305" r:id="rId20"/>
    <p:sldId id="306" r:id="rId21"/>
    <p:sldId id="302" r:id="rId22"/>
    <p:sldId id="317" r:id="rId23"/>
    <p:sldId id="303" r:id="rId24"/>
    <p:sldId id="316" r:id="rId25"/>
    <p:sldId id="329" r:id="rId26"/>
    <p:sldId id="318" r:id="rId27"/>
    <p:sldId id="307" r:id="rId28"/>
    <p:sldId id="330" r:id="rId29"/>
    <p:sldId id="310" r:id="rId30"/>
    <p:sldId id="309" r:id="rId31"/>
    <p:sldId id="331" r:id="rId32"/>
    <p:sldId id="332" r:id="rId33"/>
    <p:sldId id="308" r:id="rId34"/>
    <p:sldId id="322" r:id="rId35"/>
    <p:sldId id="320" r:id="rId36"/>
    <p:sldId id="321" r:id="rId37"/>
    <p:sldId id="323" r:id="rId38"/>
    <p:sldId id="31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164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Antepartum haemorrh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53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6C3EA-CE23-7268-6D6A-59B472C5D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644B3D-85B0-4170-53C9-E34667822590}"/>
              </a:ext>
            </a:extLst>
          </p:cNvPr>
          <p:cNvSpPr/>
          <p:nvPr/>
        </p:nvSpPr>
        <p:spPr>
          <a:xfrm>
            <a:off x="0" y="4953000"/>
            <a:ext cx="9144000" cy="190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By  dr.Mona Ahmed</a:t>
            </a:r>
          </a:p>
          <a:p>
            <a:pPr algn="ctr"/>
            <a:r>
              <a:rPr lang="en-GB" sz="2800" b="1" dirty="0"/>
              <a:t>Almareefa  University </a:t>
            </a:r>
          </a:p>
          <a:p>
            <a:pPr algn="ctr"/>
            <a:r>
              <a:rPr lang="en-GB" sz="2800" b="1" dirty="0"/>
              <a:t>Assistant professor </a:t>
            </a:r>
          </a:p>
          <a:p>
            <a:pPr algn="ctr"/>
            <a:r>
              <a:rPr lang="en-GB" sz="2800" b="1" dirty="0"/>
              <a:t>SMSB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Examination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Signs of shock (pulse , blood pressure, pallor).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Abdominal examination: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000" dirty="0">
                <a:solidFill>
                  <a:srgbClr val="002060"/>
                </a:solidFill>
                <a:latin typeface="Rockwell Condensed" panose="02060603050405020104" pitchFamily="18" charset="0"/>
              </a:rPr>
              <a:t>*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fundal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000" dirty="0">
                <a:solidFill>
                  <a:srgbClr val="002060"/>
                </a:solidFill>
                <a:latin typeface="Rockwell Condensed" panose="02060603050405020104" pitchFamily="18" charset="0"/>
              </a:rPr>
              <a:t>*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Is the uterus soft or tender and firm?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Fetal heart auscultation/CTG.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Speculum vaginal examination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.pv: should be avoided if pp suspected.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C20F1-34C2-366E-B5AD-C2CA49E5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106" y="5360428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Investigations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full blood count.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clotting factors.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Keilhauer test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cross-match(save 6 units of blood).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Urea &amp; electrolytes.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Ultrasound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(fetal size,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amniotic fluid, placental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and morphology).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17B58-EC8A-C832-B90D-B08941DF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47800"/>
            <a:ext cx="253365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AB117-C8EB-8023-E5E4-0E0BB3F6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1816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Initial management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Depend 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Cause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maternal  &amp; fetal conditions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GA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degree of bleeding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 Two large bore cannulae (14-16).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Resuscitation.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Liaison with hematologist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prepare 4-6 unites of blood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57528-41E2-49E5-E969-C7EE8AD9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181600"/>
            <a:ext cx="1390008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E94D-F22E-997F-83D6-0EA72E8B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2313"/>
            <a:ext cx="2606770" cy="1590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00503-9035-8E0B-5DD5-4BD6CB581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129175"/>
            <a:ext cx="2606770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7A7C-35B4-BC2A-FBAD-208D9AE8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en-GB" b="1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Acute management checklist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latin typeface="Rockwell Condensed" panose="02060603050405020104" pitchFamily="18" charset="0"/>
                <a:cs typeface="Aldhabi" panose="01000000000000000000" pitchFamily="2" charset="-78"/>
              </a:rPr>
              <a:t>ABC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Hemodynamic monitoring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: continuous ECG, pulse oximetry ,Oxygenation: e.g., supplemental O2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Immediate hemodynamic support: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 including emergency blood transfusion for Hemorrhagic shock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Focused </a:t>
            </a:r>
            <a:r>
              <a:rPr lang="en-GB" i="1" u="sng" dirty="0" err="1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gynecologic</a:t>
            </a: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 history :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and pelvic examination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Laboratory studies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: CBC, coagulation studies, type and screen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Fetal heart rate tracing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Transvaginal ultrasoun</a:t>
            </a:r>
            <a:r>
              <a:rPr lang="en-GB" i="1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d: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 to confirm placental location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  <a:cs typeface="Aldhabi" panose="01000000000000000000" pitchFamily="2" charset="-78"/>
              </a:rPr>
              <a:t>Rh(D)-negative mothers: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 Kleihauer-</a:t>
            </a:r>
            <a:r>
              <a:rPr lang="en-GB" i="1" dirty="0" err="1">
                <a:latin typeface="Rockwell Condensed" panose="02060603050405020104" pitchFamily="18" charset="0"/>
                <a:cs typeface="Aldhabi" panose="01000000000000000000" pitchFamily="2" charset="-78"/>
              </a:rPr>
              <a:t>Betke</a:t>
            </a: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 test, 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  <a:cs typeface="Aldhabi" panose="01000000000000000000" pitchFamily="2" charset="-78"/>
              </a:rPr>
              <a:t>    anti-D immunoglobulin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900" b="1" i="1" dirty="0">
                <a:solidFill>
                  <a:schemeClr val="accent2">
                    <a:lumMod val="50000"/>
                  </a:schemeClr>
                </a:solidFill>
                <a:latin typeface="Chiller" panose="04020404031007020602" pitchFamily="82" charset="0"/>
              </a:rPr>
              <a:t>Urgent OB/GYN consult to determine further </a:t>
            </a:r>
          </a:p>
          <a:p>
            <a:pPr marL="0" indent="0">
              <a:buNone/>
            </a:pPr>
            <a:r>
              <a:rPr lang="en-GB" sz="3900" b="1" i="1" dirty="0">
                <a:solidFill>
                  <a:schemeClr val="accent2">
                    <a:lumMod val="50000"/>
                  </a:schemeClr>
                </a:solidFill>
                <a:latin typeface="Chiller" panose="04020404031007020602" pitchFamily="82" charset="0"/>
              </a:rPr>
              <a:t>              management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0863A-8175-4146-B2AE-BC5245CA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5327771"/>
            <a:ext cx="1313808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9D648-8E63-A2D3-6F6E-5AD79374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9" y="21771"/>
            <a:ext cx="1149823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4D0AF-9EDD-1DF6-0054-28E8B1BB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9" y="3429000"/>
            <a:ext cx="1085208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8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Complications of APH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Hypovolemic shock.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Preterm labour.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DIC.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PPH.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Emergency C-section.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Hysterectomy.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Complications of blood transfusion.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Fetal death.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dirty="0">
              <a:solidFill>
                <a:prstClr val="black"/>
              </a:solidFill>
              <a:latin typeface="Rockwell Condensed" panose="020606030504050201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B80B0-C55D-8EA9-260C-FD5C69A3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575" y="5100244"/>
            <a:ext cx="1316850" cy="153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22761-1DC6-52B3-CB7C-1F7B3F9D1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137844"/>
            <a:ext cx="2762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7324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latin typeface="Niagara Engraved" panose="04020502070703030202" pitchFamily="82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192FA-56CB-404D-BB9C-304F2C59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458200" cy="647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92E2F9-507C-8559-515C-035C89F2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</a:rPr>
              <a:t>Placental abruption</a:t>
            </a:r>
            <a:endParaRPr lang="en-US" b="1" i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Definition: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Placental abruption is the premature separation of the placenta from the uterine wall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The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</a:rPr>
              <a:t>bleeding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is maternal and/or fetal and abruption is acutely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</a:rPr>
              <a:t>dangerous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for both the mother and fetus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Prevention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avoidance of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precipitating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factors such as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control of blood pressure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Avoidance of cocaine and smoking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11816-009A-B239-D9F1-D0844FA0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51054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</a:b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Risk factors: </a:t>
            </a:r>
            <a:b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</a:b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Hypertension (most common cause)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</a:t>
            </a: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Preeclampsia/eclampsia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Smoking.</a:t>
            </a:r>
            <a:r>
              <a:rPr lang="en-GB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Alcohol and cocaine use 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Abdominal) trauma: e.g., car accidents, falls).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multiple pregnancy.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Increase parity.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ECV.</a:t>
            </a: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Sudden decrease in intrauterine pressure ; decompression of an overdistended uterus (e.g., ruptured membranes in polyhydramnios)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Previous abruption, chorioamnionitis, short umbilical cord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Idiopathic.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0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 marL="0" indent="0">
              <a:buNone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DA6B6-AC08-3F1E-FB94-AFEB4421B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992" y="535548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Clinical presentation</a:t>
            </a:r>
            <a:endParaRPr lang="en-US" sz="6000" b="1" i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vaginal bleeding.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abdominal pain.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Shock</a:t>
            </a:r>
            <a:r>
              <a:rPr lang="en-US" sz="27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.(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Hypotension – tachycardia).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7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</a:t>
            </a:r>
            <a:r>
              <a:rPr kumimoji="0" lang="en-US" sz="27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bsence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or reduced fetal movements.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Tense abdomen.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CTG( fetal distress).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7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P.V: os may be closed or opened 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DDA6C-6D55-01A7-52A1-563C9AD0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026085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Calibri"/>
              </a:rPr>
              <a:t>Types of placental  abruption: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u="sng" dirty="0">
                <a:solidFill>
                  <a:srgbClr val="C00000"/>
                </a:solidFill>
                <a:latin typeface="Rockwell Condensed" panose="02060603050405020104" pitchFamily="18" charset="0"/>
              </a:rPr>
              <a:t>Revealed</a:t>
            </a:r>
            <a:r>
              <a:rPr lang="en-US" b="1" u="sng" dirty="0">
                <a:solidFill>
                  <a:prstClr val="black"/>
                </a:solidFill>
                <a:latin typeface="Rockwell Condensed" panose="020606030504050201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Blood tracks from site of placental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Separation between decidua &amp;chorion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To the cervix causing vaginal bleeding.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 concealed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Blood form retroplacental clot between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 placenta and uterus with no vaginal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Rockwell Condensed" panose="02060603050405020104" pitchFamily="18" charset="0"/>
              </a:rPr>
              <a:t> bleeding.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Rockwell Condensed" panose="020606030504050201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Rockwell Condensed" panose="020606030504050201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D8AD1-E6F6-47E5-B7CC-DE0685BF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57200"/>
            <a:ext cx="3657600" cy="541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903FFB-4E53-D09D-5C3C-4865A23C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192" y="5334698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77BE-4924-4985-2A8E-DF4FE7D0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7B85-98FB-776C-B488-8584A098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E8A15-0AC2-40BC-0A62-62266519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06BB76-6F77-A9FC-7DAA-48968343FEEE}"/>
              </a:ext>
            </a:extLst>
          </p:cNvPr>
          <p:cNvSpPr/>
          <p:nvPr/>
        </p:nvSpPr>
        <p:spPr>
          <a:xfrm>
            <a:off x="6019800" y="76200"/>
            <a:ext cx="1219200" cy="13414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95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DFE4-EC06-4028-878F-0F0A4591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B9534-BB25-4FB1-9D5C-A3429BBCD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342B8-CB2B-4814-8171-5DEDA1DD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2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If maternal &amp; fetal collapse: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Resuscitation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Delivery (if baby alive .most expedient rout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Fully dilated cervix: instrumental delivery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If not fully dilated C/S ..if baby is died vaginal delivery 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if DIC resuscitation.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Hysterectomy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Strict fluids.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36E61-0C7E-BC06-E307-13EBE60D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992" y="5327771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latin typeface="Rockwell Condensed" panose="02060603050405020104" pitchFamily="18" charset="0"/>
              </a:rPr>
              <a:t>Complications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DIC </a:t>
            </a:r>
          </a:p>
          <a:p>
            <a:r>
              <a:rPr lang="en-GB" i="1" dirty="0">
                <a:solidFill>
                  <a:srgbClr val="002060"/>
                </a:solidFill>
                <a:effectLst/>
                <a:latin typeface="Rockwell Condensed" panose="02060603050405020104" pitchFamily="18" charset="0"/>
              </a:rPr>
              <a:t>Couvelaire uterus.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Acute renal failure.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PPH.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Fetomaternal haemorrhage.</a:t>
            </a:r>
          </a:p>
          <a:p>
            <a:pPr marL="0" indent="0">
              <a:buNone/>
            </a:pPr>
            <a:r>
              <a:rPr lang="en-GB" i="1" u="sng" dirty="0">
                <a:solidFill>
                  <a:srgbClr val="002060"/>
                </a:solidFill>
                <a:latin typeface="Rockwell Condensed" panose="02060603050405020104" pitchFamily="18" charset="0"/>
              </a:rPr>
              <a:t>Fetal risks: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Prematurity.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Hypoxia &amp; ARDS.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Death.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03C31-2BFD-47A2-ACB4-79B2D004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362200"/>
            <a:ext cx="4762500" cy="179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00C03-117B-D692-26F7-AC2954D8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312927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latin typeface="Niagara Engraved" panose="04020502070703030202" pitchFamily="82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69FB1-CFB4-413B-8C80-1A991A96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DF802-32EB-15C2-F1FC-E11D7D9D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93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Placenta previa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 Presence of the placenta in the lower uterine segment, which can lead to partial or full obstruction of the internal </a:t>
            </a:r>
            <a:r>
              <a:rPr lang="en-GB" i="1" dirty="0" err="1">
                <a:solidFill>
                  <a:srgbClr val="002060"/>
                </a:solidFill>
                <a:latin typeface="Rockwell Condensed" panose="02060603050405020104" pitchFamily="18" charset="0"/>
              </a:rPr>
              <a:t>os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The bleeding is from the </a:t>
            </a:r>
            <a:r>
              <a:rPr lang="en-GB" u="sng" dirty="0">
                <a:solidFill>
                  <a:schemeClr val="accent3">
                    <a:lumMod val="50000"/>
                  </a:schemeClr>
                </a:solidFill>
                <a:latin typeface="Rockwell Condensed" panose="02060603050405020104" pitchFamily="18" charset="0"/>
              </a:rPr>
              <a:t>maternal</a:t>
            </a: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</a:t>
            </a:r>
            <a:r>
              <a:rPr lang="en-GB" dirty="0">
                <a:solidFill>
                  <a:srgbClr val="C00000"/>
                </a:solidFill>
                <a:latin typeface="Rockwell Condensed" panose="02060603050405020104" pitchFamily="18" charset="0"/>
              </a:rPr>
              <a:t>not</a:t>
            </a: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fetal circulation and is more likely to compromise the mother than the fetus.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1EF9D-0E0C-51B6-B42B-A82737D1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1816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AB71B-FD90-5D9C-DE6F-B4E7253E9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EF96-B49D-E982-3575-7BB9FBF6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Placenta previa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7C712-7611-55F0-8E27-5F68DE2B2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latin typeface="Rockwell Condensed" panose="02060603050405020104" pitchFamily="18" charset="0"/>
              </a:rPr>
              <a:t>T</a:t>
            </a:r>
            <a:r>
              <a:rPr lang="en-GB" sz="3600" dirty="0">
                <a:solidFill>
                  <a:srgbClr val="C00000"/>
                </a:solidFill>
                <a:latin typeface="Rockwell Condensed" panose="02060603050405020104" pitchFamily="18" charset="0"/>
              </a:rPr>
              <a:t>ypes:</a:t>
            </a:r>
            <a:r>
              <a:rPr lang="en-GB" dirty="0">
                <a:solidFill>
                  <a:srgbClr val="C00000"/>
                </a:solidFill>
                <a:latin typeface="Rockwell Condensed" panose="02060603050405020104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Minor placenta previa: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placenta sited in the lower segment 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but does not cover the cervical os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Major placenta previa: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placenta cover the cervical os.</a:t>
            </a:r>
            <a:endParaRPr lang="en-US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D5104-045D-BE95-B969-F74548A6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99" y="1828800"/>
            <a:ext cx="3609109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820AB9-2ACD-DCB9-7C1F-E7B38196E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319854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94BA-F009-40CA-BB03-A2DD6610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BAA98-646C-4283-8AAA-5FB51CDD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9559A-9F00-4156-A570-783A90D3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2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500" dirty="0">
                <a:solidFill>
                  <a:srgbClr val="C00000"/>
                </a:solidFill>
                <a:latin typeface="Rockwell Condensed" panose="02060603050405020104" pitchFamily="18" charset="0"/>
              </a:rPr>
              <a:t>Prevention: 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avoidance of non-clinically indicated caesarean section.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500" dirty="0">
                <a:solidFill>
                  <a:srgbClr val="C00000"/>
                </a:solidFill>
                <a:latin typeface="Rockwell Condensed" panose="02060603050405020104" pitchFamily="18" charset="0"/>
              </a:rPr>
              <a:t>Risk factors: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multiple gestation.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previous caesarean section.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uterine structural anomaly.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assisted conception</a:t>
            </a:r>
            <a:r>
              <a:rPr lang="en-GB" dirty="0">
                <a:latin typeface="Rockwell Condensed" panose="020606030504050201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Increase parity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Previous placenta previa.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Previous dilatation &amp; curettage.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Maternal age &gt; 35 years, multiparity, short intervals between pregnancies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History of uterine surgery, e.g., myomectomy.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9B1DB-23E9-4F2D-969B-ACD8B98F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3627434" cy="266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F963A4-F37D-6AFE-71AB-2D004DF1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426" y="51816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5301-652C-3703-40CB-E6408308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A6B97-14A7-D198-84E4-00E452CC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3500" dirty="0">
                <a:solidFill>
                  <a:srgbClr val="C00000"/>
                </a:solidFill>
                <a:latin typeface="Rockwell Condensed" panose="02060603050405020104" pitchFamily="18" charset="0"/>
              </a:rPr>
              <a:t> Warning signs: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low-lying placenta at 20 week anomaly scan.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maternal collapse.(Shock signs)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painless vaginal bleeding</a:t>
            </a:r>
            <a:endParaRPr lang="en-US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D68831-C77B-4FF9-32A6-66000FAC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426" y="51816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Clinical presentation and diagnosis </a:t>
            </a:r>
            <a:endParaRPr lang="en-US" b="1" i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i="1" dirty="0">
                <a:solidFill>
                  <a:srgbClr val="C00000"/>
                </a:solidFill>
                <a:latin typeface="Rockwell Condensed" panose="02060603050405020104" pitchFamily="18" charset="0"/>
              </a:rPr>
              <a:t>presenting complaint: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painless vaginal bleeding.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But may  have irregular abdominal pain (associated with uterine contractions).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i="1" dirty="0">
                <a:solidFill>
                  <a:srgbClr val="C00000"/>
                </a:solidFill>
                <a:latin typeface="Rockwell Condensed" panose="02060603050405020104" pitchFamily="18" charset="0"/>
              </a:rPr>
              <a:t>Diagnosis: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Ultrasound(preferably transvaginal).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patients will have been highlighted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as having a low-lying placenta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at their anomaly scan </a:t>
            </a:r>
            <a:r>
              <a:rPr lang="en-GB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83883-B46E-4A29-C1DF-01001C42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992" y="5181600"/>
            <a:ext cx="1390008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86C91-8D63-CEA5-3881-D9DED8EB4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32" y="3427021"/>
            <a:ext cx="235326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2081D-0402-EE88-56E1-4C80FCE49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6336D-EFCA-474E-9A01-2DAB45D4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Learning objectives:</a:t>
            </a:r>
            <a:b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</a:br>
            <a:endParaRPr lang="en-US" dirty="0">
              <a:solidFill>
                <a:srgbClr val="C0000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4B615-35E8-6F1B-FD7E-E32CF227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At the end of this lecture, the students will be able to: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1.	Define antepartum hemorrhage.</a:t>
            </a:r>
          </a:p>
          <a:p>
            <a:pPr marL="514350" indent="-514350">
              <a:buAutoNum type="arabicPeriod" startAt="2"/>
            </a:pPr>
            <a:r>
              <a:rPr lang="en-GB" i="1" dirty="0">
                <a:latin typeface="Rockwell Condensed" panose="02060603050405020104" pitchFamily="18" charset="0"/>
              </a:rPr>
              <a:t>Identify the risk factors for placenta previa, abruptio   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    placenta and placenta accreta.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3.	Describe the clinical features and diagnostic criteria for 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placenta previa, placental abruption and placenta previa accreta.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4.	Distinguish between placenta previa. abruptio placenta and other possible causes.</a:t>
            </a:r>
          </a:p>
          <a:p>
            <a:pPr marL="514350" indent="-514350">
              <a:buAutoNum type="arabicPeriod" startAt="5"/>
            </a:pPr>
            <a:r>
              <a:rPr lang="en-GB" i="1" dirty="0">
                <a:latin typeface="Rockwell Condensed" panose="02060603050405020104" pitchFamily="18" charset="0"/>
              </a:rPr>
              <a:t>Describe the appropriate management plan</a:t>
            </a:r>
          </a:p>
          <a:p>
            <a:pPr marL="0" indent="0">
              <a:buNone/>
            </a:pPr>
            <a:r>
              <a:rPr lang="en-GB" i="1" dirty="0">
                <a:latin typeface="Rockwell Condensed" panose="02060603050405020104" pitchFamily="18" charset="0"/>
              </a:rPr>
              <a:t>   based on the cause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A122B-15DB-C461-61AA-08E7E9DC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414" y="5029200"/>
            <a:ext cx="2171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Rockwell Condensed" panose="02060603050405020104" pitchFamily="18" charset="0"/>
              </a:rPr>
              <a:t>Management</a:t>
            </a:r>
            <a:endParaRPr lang="en-US" dirty="0"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</a:rPr>
              <a:t>Minor</a:t>
            </a:r>
            <a:r>
              <a:rPr lang="en-GB" i="1" dirty="0">
                <a:solidFill>
                  <a:srgbClr val="C00000"/>
                </a:solidFill>
                <a:latin typeface="Rockwell Condensed" panose="02060603050405020104" pitchFamily="18" charset="0"/>
              </a:rPr>
              <a:t>:</a:t>
            </a:r>
            <a:r>
              <a:rPr lang="en-GB" i="1" dirty="0">
                <a:latin typeface="Rockwell Condensed" panose="02060603050405020104" pitchFamily="18" charset="0"/>
              </a:rPr>
              <a:t> 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reach term  then vaginal delivery.</a:t>
            </a:r>
          </a:p>
          <a:p>
            <a:pPr marL="0" indent="0">
              <a:buNone/>
            </a:pPr>
            <a:r>
              <a:rPr lang="en-GB" i="1" u="sng" dirty="0">
                <a:solidFill>
                  <a:srgbClr val="C00000"/>
                </a:solidFill>
                <a:latin typeface="Rockwell Condensed" panose="02060603050405020104" pitchFamily="18" charset="0"/>
              </a:rPr>
              <a:t>Major:</a:t>
            </a:r>
            <a:endParaRPr lang="en-GB" i="1" dirty="0">
              <a:solidFill>
                <a:srgbClr val="C0000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chemeClr val="accent3">
                    <a:lumMod val="50000"/>
                  </a:schemeClr>
                </a:solidFill>
                <a:latin typeface="Rockwell Condensed" panose="02060603050405020104" pitchFamily="18" charset="0"/>
              </a:rPr>
              <a:t> if no bleeding :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Admission at 34 weeks or send to home?.</a:t>
            </a:r>
          </a:p>
          <a:p>
            <a:pPr marL="0" indent="0">
              <a:buNone/>
            </a:pPr>
            <a:r>
              <a:rPr lang="en-GB" i="1" dirty="0">
                <a:solidFill>
                  <a:schemeClr val="accent3">
                    <a:lumMod val="50000"/>
                  </a:schemeClr>
                </a:solidFill>
                <a:latin typeface="Rockwell Condensed" panose="02060603050405020104" pitchFamily="18" charset="0"/>
              </a:rPr>
              <a:t>If there is bleeding: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Should be </a:t>
            </a:r>
            <a:r>
              <a:rPr lang="en-GB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admitted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to hospital(length of stay depend on GA amount of bleeding).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4300" b="1" i="1" dirty="0">
                <a:solidFill>
                  <a:srgbClr val="002060"/>
                </a:solidFill>
                <a:latin typeface="Chiller" panose="04020404031007020602" pitchFamily="82" charset="0"/>
              </a:rPr>
              <a:t>If </a:t>
            </a:r>
            <a:r>
              <a:rPr lang="en-GB" sz="4300" b="1" i="1" dirty="0">
                <a:solidFill>
                  <a:srgbClr val="C00000"/>
                </a:solidFill>
                <a:latin typeface="Chiller" panose="04020404031007020602" pitchFamily="82" charset="0"/>
              </a:rPr>
              <a:t>sever</a:t>
            </a:r>
            <a:r>
              <a:rPr lang="en-GB" sz="4300" b="1" i="1" dirty="0">
                <a:solidFill>
                  <a:srgbClr val="002060"/>
                </a:solidFill>
                <a:latin typeface="Chiller" panose="04020404031007020602" pitchFamily="82" charset="0"/>
              </a:rPr>
              <a:t> bleeding resuscitation +immediate delivery.</a:t>
            </a:r>
          </a:p>
          <a:p>
            <a:r>
              <a:rPr lang="en-GB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Delivery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(between 37-38) by C/S.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Prepare </a:t>
            </a:r>
            <a:r>
              <a:rPr lang="en-GB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blood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Give </a:t>
            </a:r>
            <a:r>
              <a:rPr lang="en-GB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corticosteroid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.</a:t>
            </a:r>
          </a:p>
          <a:p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Give </a:t>
            </a:r>
            <a:r>
              <a:rPr lang="en-GB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anti D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(if needed)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A4D9B-B0B2-4D43-93E0-3173A186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1" y="4800600"/>
            <a:ext cx="3428999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D2EE6-648C-0952-3CA3-8A36025B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66" y="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81236-3E59-A076-E468-FC8B9399C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6EA2F-FF74-C78D-6AD6-16C211AE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i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Complications: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 accreta.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Antepartum hemorrhage.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postpartum hemorrhage.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Fetal distress.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Preterm labor and delivery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Amniotic fluid embolism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12B9E-2B61-A10A-61E1-3F27F1EC9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426" y="5181600"/>
            <a:ext cx="1390008" cy="153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8B656-1F56-6E09-5558-CABE0FC7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06" y="914400"/>
            <a:ext cx="4237034" cy="1876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9159D-97AF-FE8F-0871-630132AD8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07" y="3124200"/>
            <a:ext cx="4228128" cy="17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821E-4916-C38E-96F0-1EE4B10A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925D-CFFE-17AB-2073-9EF8F5489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A8092-979C-40E6-ED0C-92B8B323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57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Vasa praevia </a:t>
            </a:r>
            <a:endParaRPr lang="en-US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occurs when fetal vessels traverse the fetal membranes over the internal cervical os.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900" dirty="0">
                <a:solidFill>
                  <a:srgbClr val="C00000"/>
                </a:solidFill>
                <a:latin typeface="Rockwell Condensed" panose="02060603050405020104" pitchFamily="18" charset="0"/>
              </a:rPr>
              <a:t>Causes: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Velamentous insertion of the umbilical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  cord.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Or joining an accessory (succenturiate)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placental lobe to the main disc 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   of the placenta. </a:t>
            </a:r>
          </a:p>
          <a:p>
            <a:pPr marL="0" indent="0">
              <a:buNone/>
            </a:pPr>
            <a:endParaRPr lang="en-GB" sz="3900" dirty="0">
              <a:solidFill>
                <a:srgbClr val="C0000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233D4-64C3-360D-807B-E0DCD81C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63183"/>
            <a:ext cx="1087582" cy="77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F9EE0-2D96-21B1-B9A1-06415D6B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2" y="2012511"/>
            <a:ext cx="2971807" cy="219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ED389-D13F-6E97-E0B7-EBBB05DE1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93" y="4476332"/>
            <a:ext cx="2971806" cy="21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i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Vasa praevia  diagnosis</a:t>
            </a:r>
            <a:endParaRPr lang="en-US" b="1" i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usually suspected when either spontaneous or artificial rupture of the membranes is accompanied by:</a:t>
            </a:r>
          </a:p>
          <a:p>
            <a:pPr marL="0" indent="0">
              <a:buNone/>
            </a:pPr>
            <a:r>
              <a:rPr lang="en-GB" sz="3600" b="1" i="1" dirty="0">
                <a:solidFill>
                  <a:srgbClr val="002060"/>
                </a:solidFill>
                <a:latin typeface="Harrington" panose="04040505050A02020702" pitchFamily="82" charset="0"/>
              </a:rPr>
              <a:t>             </a:t>
            </a:r>
            <a:r>
              <a:rPr lang="en-GB" sz="3600" b="1" i="1" dirty="0">
                <a:solidFill>
                  <a:schemeClr val="accent6">
                    <a:lumMod val="50000"/>
                  </a:schemeClr>
                </a:solidFill>
                <a:latin typeface="Harrington" panose="04040505050A02020702" pitchFamily="82" charset="0"/>
              </a:rPr>
              <a:t>painless fresh vaginal bleeding </a:t>
            </a:r>
            <a:r>
              <a:rPr lang="en-GB" sz="3600" b="1" i="1" dirty="0">
                <a:solidFill>
                  <a:srgbClr val="002060"/>
                </a:solidFill>
                <a:latin typeface="Harrington" panose="04040505050A02020702" pitchFamily="82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During pregnancy by doppler US.</a:t>
            </a:r>
          </a:p>
          <a:p>
            <a:pPr marL="0" indent="0">
              <a:buNone/>
            </a:pPr>
            <a:endParaRPr lang="en-GB" i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This condition is associated with a very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   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Rockwell Condensed" panose="02060603050405020104" pitchFamily="18" charset="0"/>
              </a:rPr>
              <a:t>high perinatal mortality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So </a:t>
            </a:r>
            <a:r>
              <a:rPr lang="en-GB" i="1" dirty="0">
                <a:solidFill>
                  <a:schemeClr val="accent3">
                    <a:lumMod val="50000"/>
                  </a:schemeClr>
                </a:solidFill>
                <a:latin typeface="Rockwell Condensed" panose="02060603050405020104" pitchFamily="18" charset="0"/>
              </a:rPr>
              <a:t>immediate</a:t>
            </a: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action is delivery by </a:t>
            </a:r>
          </a:p>
          <a:p>
            <a:pPr marL="0" indent="0">
              <a:buNone/>
            </a:pPr>
            <a:r>
              <a:rPr lang="en-GB" i="1" dirty="0">
                <a:solidFill>
                  <a:schemeClr val="accent3">
                    <a:lumMod val="50000"/>
                  </a:schemeClr>
                </a:solidFill>
                <a:latin typeface="Rockwell Condensed" panose="02060603050405020104" pitchFamily="18" charset="0"/>
              </a:rPr>
              <a:t>      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Rockwell Condensed" panose="02060603050405020104" pitchFamily="18" charset="0"/>
              </a:rPr>
              <a:t>Emergency caesarean section.</a:t>
            </a:r>
            <a:endParaRPr lang="en-US" i="1" dirty="0">
              <a:solidFill>
                <a:schemeClr val="accent6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A87CE-A517-EB11-AE43-C926A729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5294124"/>
            <a:ext cx="1390008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E6AAA-4C1F-1215-4FA3-0579D0BD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593386"/>
            <a:ext cx="2381250" cy="22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0AB5-4D05-E2B4-AF3B-F7967C49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8B253-4EA4-308F-7C00-00062D78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05C79-79F2-66E9-BB37-70ED873F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0"/>
            <a:ext cx="40386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0A0CA-653A-AFF0-DDDD-3A18D6EA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"/>
            <a:ext cx="5105399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3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AB72-581A-14FA-C3C1-3A535BF2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1A2E6-AED0-8B09-1F8A-DC794248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" y="152400"/>
            <a:ext cx="4267200" cy="4762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DC4558-2CE1-F512-FD8B-C1AED106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472" y="2743200"/>
            <a:ext cx="4765964" cy="38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98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i="1" dirty="0">
                <a:solidFill>
                  <a:srgbClr val="002060"/>
                </a:solidFill>
                <a:latin typeface="Rockwell Condensed" panose="02060603050405020104" pitchFamily="18" charset="0"/>
              </a:rPr>
            </a:br>
            <a:r>
              <a:rPr lang="en-US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KEY LEARNING POINTS</a:t>
            </a:r>
            <a:br>
              <a:rPr lang="en-US" i="1" dirty="0">
                <a:solidFill>
                  <a:srgbClr val="002060"/>
                </a:solidFill>
                <a:latin typeface="Rockwell Condensed" panose="02060603050405020104" pitchFamily="18" charset="0"/>
              </a:rPr>
            </a:br>
            <a:endParaRPr lang="en-US" i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 praevia is most dangerous for the mother.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Placental abruption is more dangerous for the fetus than the mother.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Vasa praevia is not dangerous for the mother but is nearly always fatal for the baby.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Management involves resuscitation and stabilization of mother and senior input regarding timing of delivery</a:t>
            </a:r>
            <a:endParaRPr lang="en-US" i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611C4-E152-CCF6-C32E-5EE91FB5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50292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0160"/>
            <a:ext cx="9144000" cy="686816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L="0" indent="0">
              <a:buNone/>
            </a:pPr>
            <a:endParaRPr lang="en-US" dirty="0">
              <a:latin typeface="Niagara Engraved" panose="04020502070703030202" pitchFamily="82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7D934-256B-4788-F82A-0B9D55F1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33800"/>
            <a:ext cx="4210050" cy="2429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FDD12F-AA69-8F23-5BC4-C2F75DBC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94824"/>
            <a:ext cx="7543800" cy="27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4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21F5-8BF3-FD53-4BDC-5C41D0FC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9C5B2-2783-2143-9B1F-896D9098F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2B9F8-4FEB-9AB2-B498-A5BF657E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5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Definition 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This is defined as vaginal bleeding after 20 weeks’ gestation.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Incidence: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 It complicates 2–5% of pregnancies</a:t>
            </a:r>
            <a:r>
              <a:rPr lang="en-US" dirty="0">
                <a:solidFill>
                  <a:srgbClr val="002060"/>
                </a:solidFill>
                <a:latin typeface="Niagara Engraved" panose="04020502070703030202" pitchFamily="82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7D5D4-C5E5-9C2E-620F-2219EB42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414" y="5029200"/>
            <a:ext cx="21717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Rockwell Condensed" panose="02060603050405020104" pitchFamily="18" charset="0"/>
              </a:rPr>
              <a:t>Causes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8928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The causes can be classified into:</a:t>
            </a:r>
            <a:endParaRPr lang="en-US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A00F9F-1B61-462B-BAE2-67D1AD627955}"/>
              </a:ext>
            </a:extLst>
          </p:cNvPr>
          <p:cNvSpPr/>
          <p:nvPr/>
        </p:nvSpPr>
        <p:spPr>
          <a:xfrm>
            <a:off x="1143000" y="2362200"/>
            <a:ext cx="1828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87372A-5E37-47AA-89BE-7C261537475E}"/>
              </a:ext>
            </a:extLst>
          </p:cNvPr>
          <p:cNvSpPr/>
          <p:nvPr/>
        </p:nvSpPr>
        <p:spPr>
          <a:xfrm>
            <a:off x="4724400" y="4876800"/>
            <a:ext cx="22098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Rockwell Condensed" panose="02060603050405020104" pitchFamily="18" charset="0"/>
              </a:rPr>
              <a:t>maternal</a:t>
            </a: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6E854-5161-451B-9894-9E9730435E27}"/>
              </a:ext>
            </a:extLst>
          </p:cNvPr>
          <p:cNvSpPr/>
          <p:nvPr/>
        </p:nvSpPr>
        <p:spPr>
          <a:xfrm>
            <a:off x="2971800" y="3581400"/>
            <a:ext cx="1981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Rockwell Condensed" panose="02060603050405020104" pitchFamily="18" charset="0"/>
              </a:rPr>
              <a:t>fetal</a:t>
            </a: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0325E-90EE-C7BB-AABB-E4F06587C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5410200"/>
            <a:ext cx="1391318" cy="15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Placental causes: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placental abruptio.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placenta previa.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Fetal cause: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vasa previa.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Rockwell Condensed" panose="02060603050405020104" pitchFamily="18" charset="0"/>
              </a:rPr>
              <a:t>Maternal causes: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vaginal trauma.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cervical ectropion.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cervical carcinoma.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vaginal infection.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Rockwell Condensed" panose="02060603050405020104" pitchFamily="18" charset="0"/>
              </a:rPr>
              <a:t>cervicitis.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142C1-8D34-023B-8C81-ED7C6B0E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262026"/>
            <a:ext cx="1390008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71C2B-2908-4534-BA91-A8A0339D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572000"/>
            <a:ext cx="2190750" cy="208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521F9-90C4-6B03-C1D0-3E5A78BE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2" y="3213720"/>
            <a:ext cx="2190751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L="0" lvl="0" indent="0">
              <a:buNone/>
            </a:pPr>
            <a:endParaRPr lang="en-GB" sz="4800" dirty="0">
              <a:solidFill>
                <a:srgbClr val="C00000"/>
              </a:solidFill>
              <a:latin typeface="Niagara Engraved" panose="04020502070703030202" pitchFamily="82" charset="0"/>
            </a:endParaRPr>
          </a:p>
          <a:p>
            <a:pPr marL="0" lvl="0" indent="0">
              <a:buNone/>
            </a:pPr>
            <a:r>
              <a:rPr lang="en-GB" sz="5400" dirty="0">
                <a:solidFill>
                  <a:srgbClr val="C00000"/>
                </a:solidFill>
                <a:latin typeface="Niagara Engraved" panose="04020502070703030202" pitchFamily="82" charset="0"/>
              </a:rPr>
              <a:t>Placental causes are the most worrying.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the key questions are: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whether the bleeding is placental or not ?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and is compromising the mother and/or fetus?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Rockwell Condensed" panose="02060603050405020104" pitchFamily="18" charset="0"/>
              </a:rPr>
              <a:t>Or whether it has a less significant cause?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5F972-1BED-E7C9-AC6D-17585347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106" y="5327771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Triggering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factors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(e.g. </a:t>
            </a: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truma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Associated with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pain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or contractions?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000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Timing</a:t>
            </a: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&amp; </a:t>
            </a:r>
            <a:r>
              <a:rPr lang="en-US" sz="3000" b="1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amount</a:t>
            </a:r>
            <a:r>
              <a:rPr lang="en-US" sz="3000" i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of bleeding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Fresh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or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old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associated with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mucus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site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of placenta on anomaly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scan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Is the baby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moving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Last cervical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smear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Condensed" panose="02060603050405020104" pitchFamily="18" charset="0"/>
              </a:rPr>
              <a:t> (date/normal abnormal)?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Condensed" panose="020606030504050201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Condensed" panose="020606030504050201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E78B8-8FAC-FA5E-1FCB-A4E32BD8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181600"/>
            <a:ext cx="1390008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1231</Words>
  <Application>Microsoft Office PowerPoint</Application>
  <PresentationFormat>On-screen Show (4:3)</PresentationFormat>
  <Paragraphs>248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Chiller</vt:lpstr>
      <vt:lpstr>Courier New</vt:lpstr>
      <vt:lpstr>Harrington</vt:lpstr>
      <vt:lpstr>Niagara Engraved</vt:lpstr>
      <vt:lpstr>Rockwell Condensed</vt:lpstr>
      <vt:lpstr>Wingdings</vt:lpstr>
      <vt:lpstr>Office Theme</vt:lpstr>
      <vt:lpstr>PowerPoint Presentation</vt:lpstr>
      <vt:lpstr>PowerPoint Presentation</vt:lpstr>
      <vt:lpstr> Learning objectives: </vt:lpstr>
      <vt:lpstr>PowerPoint Presentation</vt:lpstr>
      <vt:lpstr>APH</vt:lpstr>
      <vt:lpstr>Causes </vt:lpstr>
      <vt:lpstr>PowerPoint Presentation</vt:lpstr>
      <vt:lpstr>PowerPoint Presentation</vt:lpstr>
      <vt:lpstr>History </vt:lpstr>
      <vt:lpstr>Examination </vt:lpstr>
      <vt:lpstr>Investigations </vt:lpstr>
      <vt:lpstr>Initial management  </vt:lpstr>
      <vt:lpstr>PowerPoint Presentation</vt:lpstr>
      <vt:lpstr>Complications of APH  </vt:lpstr>
      <vt:lpstr>PowerPoint Presentation</vt:lpstr>
      <vt:lpstr>Placental abruption</vt:lpstr>
      <vt:lpstr>   Risk factors:   </vt:lpstr>
      <vt:lpstr>Clinical presentation</vt:lpstr>
      <vt:lpstr>PowerPoint Presentation</vt:lpstr>
      <vt:lpstr>PowerPoint Presentation</vt:lpstr>
      <vt:lpstr>Management </vt:lpstr>
      <vt:lpstr>Complications  </vt:lpstr>
      <vt:lpstr>PowerPoint Presentation</vt:lpstr>
      <vt:lpstr>Placenta previa</vt:lpstr>
      <vt:lpstr>Placenta previa</vt:lpstr>
      <vt:lpstr>PowerPoint Presentation</vt:lpstr>
      <vt:lpstr>PowerPoint Presentation</vt:lpstr>
      <vt:lpstr>PowerPoint Presentation</vt:lpstr>
      <vt:lpstr>Clinical presentation and diagnosis </vt:lpstr>
      <vt:lpstr>Management</vt:lpstr>
      <vt:lpstr>PowerPoint Presentation</vt:lpstr>
      <vt:lpstr>PowerPoint Presentation</vt:lpstr>
      <vt:lpstr>Vasa praevia </vt:lpstr>
      <vt:lpstr>Vasa praevia  diagnosis</vt:lpstr>
      <vt:lpstr>PowerPoint Presentation</vt:lpstr>
      <vt:lpstr>PowerPoint Presentation</vt:lpstr>
      <vt:lpstr> KEY LEARNING POINTS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Mons Ahmed</cp:lastModifiedBy>
  <cp:revision>30</cp:revision>
  <dcterms:created xsi:type="dcterms:W3CDTF">2006-08-16T00:00:00Z</dcterms:created>
  <dcterms:modified xsi:type="dcterms:W3CDTF">2024-11-21T02:48:32Z</dcterms:modified>
</cp:coreProperties>
</file>