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97" r:id="rId2"/>
    <p:sldId id="401" r:id="rId3"/>
    <p:sldId id="402" r:id="rId4"/>
    <p:sldId id="398" r:id="rId5"/>
    <p:sldId id="346" r:id="rId6"/>
    <p:sldId id="432" r:id="rId7"/>
    <p:sldId id="416" r:id="rId8"/>
    <p:sldId id="349" r:id="rId9"/>
    <p:sldId id="348" r:id="rId10"/>
    <p:sldId id="352" r:id="rId11"/>
    <p:sldId id="351" r:id="rId12"/>
    <p:sldId id="371" r:id="rId13"/>
    <p:sldId id="353" r:id="rId14"/>
    <p:sldId id="355" r:id="rId15"/>
    <p:sldId id="356" r:id="rId16"/>
    <p:sldId id="354" r:id="rId17"/>
    <p:sldId id="370" r:id="rId18"/>
    <p:sldId id="369" r:id="rId19"/>
    <p:sldId id="350" r:id="rId20"/>
    <p:sldId id="358" r:id="rId21"/>
    <p:sldId id="367" r:id="rId22"/>
    <p:sldId id="360" r:id="rId23"/>
    <p:sldId id="362" r:id="rId24"/>
    <p:sldId id="460" r:id="rId25"/>
    <p:sldId id="372" r:id="rId26"/>
    <p:sldId id="374" r:id="rId27"/>
    <p:sldId id="375" r:id="rId28"/>
    <p:sldId id="376" r:id="rId29"/>
    <p:sldId id="459" r:id="rId30"/>
    <p:sldId id="296" r:id="rId31"/>
    <p:sldId id="320" r:id="rId32"/>
    <p:sldId id="297" r:id="rId33"/>
    <p:sldId id="467" r:id="rId34"/>
    <p:sldId id="464" r:id="rId35"/>
    <p:sldId id="319" r:id="rId36"/>
    <p:sldId id="469" r:id="rId37"/>
    <p:sldId id="473" r:id="rId38"/>
    <p:sldId id="474" r:id="rId39"/>
    <p:sldId id="463" r:id="rId40"/>
    <p:sldId id="462" r:id="rId41"/>
    <p:sldId id="301" r:id="rId42"/>
    <p:sldId id="302" r:id="rId43"/>
    <p:sldId id="312" r:id="rId44"/>
    <p:sldId id="313" r:id="rId45"/>
    <p:sldId id="299" r:id="rId46"/>
    <p:sldId id="308" r:id="rId47"/>
    <p:sldId id="377" r:id="rId48"/>
    <p:sldId id="298" r:id="rId49"/>
    <p:sldId id="378" r:id="rId50"/>
    <p:sldId id="382" r:id="rId51"/>
    <p:sldId id="383" r:id="rId52"/>
    <p:sldId id="381" r:id="rId53"/>
    <p:sldId id="380" r:id="rId54"/>
    <p:sldId id="440" r:id="rId55"/>
    <p:sldId id="379" r:id="rId56"/>
    <p:sldId id="385" r:id="rId57"/>
    <p:sldId id="46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660066"/>
    <a:srgbClr val="FF99FF"/>
    <a:srgbClr val="FFFF99"/>
    <a:srgbClr val="CC0000"/>
    <a:srgbClr val="FF0066"/>
    <a:srgbClr val="FF0000"/>
    <a:srgbClr val="FF9933"/>
    <a:srgbClr val="FF66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67872-41A0-4BBB-A91A-6393E6127F20}" type="datetimeFigureOut">
              <a:rPr lang="en-GB" smtClean="0"/>
              <a:t>02/09/2024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0DAFA-34E0-4771-BD6A-987BF10248F0}" type="slidenum">
              <a:rPr lang="en-GB" smtClean="0"/>
              <a:t>‹#›</a:t>
            </a:fld>
            <a:endParaRPr lang="en-GB"/>
          </a:p>
        </p:txBody>
      </p:sp>
    </p:spTree>
    <p:extLst>
      <p:ext uri="{BB962C8B-B14F-4D97-AF65-F5344CB8AC3E}">
        <p14:creationId xmlns:p14="http://schemas.microsoft.com/office/powerpoint/2010/main" val="424645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C737-A3AD-4DC1-BE57-FA3E4BACD9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2969D1D-671C-47B9-AB4F-A17AAF2BEC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D2327B-82D2-4290-8BC5-00BEBE06E284}"/>
              </a:ext>
            </a:extLst>
          </p:cNvPr>
          <p:cNvSpPr>
            <a:spLocks noGrp="1"/>
          </p:cNvSpPr>
          <p:nvPr>
            <p:ph type="dt" sz="half" idx="10"/>
          </p:nvPr>
        </p:nvSpPr>
        <p:spPr/>
        <p:txBody>
          <a:bodyPr/>
          <a:lstStyle/>
          <a:p>
            <a:fld id="{6D1D29E5-4A4C-49E5-AA2E-3079977054CC}" type="datetimeFigureOut">
              <a:rPr lang="en-GB" smtClean="0"/>
              <a:t>02/09/2024</a:t>
            </a:fld>
            <a:endParaRPr lang="en-GB"/>
          </a:p>
        </p:txBody>
      </p:sp>
      <p:sp>
        <p:nvSpPr>
          <p:cNvPr id="5" name="Footer Placeholder 4">
            <a:extLst>
              <a:ext uri="{FF2B5EF4-FFF2-40B4-BE49-F238E27FC236}">
                <a16:creationId xmlns:a16="http://schemas.microsoft.com/office/drawing/2014/main" id="{2656B787-0A12-41E5-9DD6-E6211ED76E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94B896-6A16-410E-ADE9-0D211569D8EF}"/>
              </a:ext>
            </a:extLst>
          </p:cNvPr>
          <p:cNvSpPr>
            <a:spLocks noGrp="1"/>
          </p:cNvSpPr>
          <p:nvPr>
            <p:ph type="sldNum" sz="quarter" idx="12"/>
          </p:nvPr>
        </p:nvSpPr>
        <p:spPr/>
        <p:txBody>
          <a:bodyPr/>
          <a:lstStyle/>
          <a:p>
            <a:fld id="{9BC48475-F6D4-455D-B8AB-5D6DAFFD49A5}" type="slidenum">
              <a:rPr lang="en-GB" smtClean="0"/>
              <a:t>‹#›</a:t>
            </a:fld>
            <a:endParaRPr lang="en-GB"/>
          </a:p>
        </p:txBody>
      </p:sp>
    </p:spTree>
    <p:extLst>
      <p:ext uri="{BB962C8B-B14F-4D97-AF65-F5344CB8AC3E}">
        <p14:creationId xmlns:p14="http://schemas.microsoft.com/office/powerpoint/2010/main" val="21860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9E547-138F-4956-870A-F5586A52CD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7C0157-355C-4355-8B51-2C81CCF5DD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8CB175-A652-4CEC-901D-A0A3E2A78E81}"/>
              </a:ext>
            </a:extLst>
          </p:cNvPr>
          <p:cNvSpPr>
            <a:spLocks noGrp="1"/>
          </p:cNvSpPr>
          <p:nvPr>
            <p:ph type="dt" sz="half" idx="10"/>
          </p:nvPr>
        </p:nvSpPr>
        <p:spPr/>
        <p:txBody>
          <a:bodyPr/>
          <a:lstStyle/>
          <a:p>
            <a:fld id="{6D1D29E5-4A4C-49E5-AA2E-3079977054CC}" type="datetimeFigureOut">
              <a:rPr lang="en-GB" smtClean="0"/>
              <a:t>02/09/2024</a:t>
            </a:fld>
            <a:endParaRPr lang="en-GB"/>
          </a:p>
        </p:txBody>
      </p:sp>
      <p:sp>
        <p:nvSpPr>
          <p:cNvPr id="5" name="Footer Placeholder 4">
            <a:extLst>
              <a:ext uri="{FF2B5EF4-FFF2-40B4-BE49-F238E27FC236}">
                <a16:creationId xmlns:a16="http://schemas.microsoft.com/office/drawing/2014/main" id="{89BF0234-453B-492D-B92F-1F2DC8983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3C6137-6E3D-4DE4-843B-1C84A0CA849B}"/>
              </a:ext>
            </a:extLst>
          </p:cNvPr>
          <p:cNvSpPr>
            <a:spLocks noGrp="1"/>
          </p:cNvSpPr>
          <p:nvPr>
            <p:ph type="sldNum" sz="quarter" idx="12"/>
          </p:nvPr>
        </p:nvSpPr>
        <p:spPr/>
        <p:txBody>
          <a:bodyPr/>
          <a:lstStyle/>
          <a:p>
            <a:fld id="{9BC48475-F6D4-455D-B8AB-5D6DAFFD49A5}" type="slidenum">
              <a:rPr lang="en-GB" smtClean="0"/>
              <a:t>‹#›</a:t>
            </a:fld>
            <a:endParaRPr lang="en-GB"/>
          </a:p>
        </p:txBody>
      </p:sp>
    </p:spTree>
    <p:extLst>
      <p:ext uri="{BB962C8B-B14F-4D97-AF65-F5344CB8AC3E}">
        <p14:creationId xmlns:p14="http://schemas.microsoft.com/office/powerpoint/2010/main" val="2610567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BE8560-2A66-40C8-8BBD-915B8D7D72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865F9B-127E-4B05-9A02-40B5A3D11D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C2E0F1-B78B-439E-A73D-7D23DDEB47E5}"/>
              </a:ext>
            </a:extLst>
          </p:cNvPr>
          <p:cNvSpPr>
            <a:spLocks noGrp="1"/>
          </p:cNvSpPr>
          <p:nvPr>
            <p:ph type="dt" sz="half" idx="10"/>
          </p:nvPr>
        </p:nvSpPr>
        <p:spPr/>
        <p:txBody>
          <a:bodyPr/>
          <a:lstStyle/>
          <a:p>
            <a:fld id="{6D1D29E5-4A4C-49E5-AA2E-3079977054CC}" type="datetimeFigureOut">
              <a:rPr lang="en-GB" smtClean="0"/>
              <a:t>02/09/2024</a:t>
            </a:fld>
            <a:endParaRPr lang="en-GB"/>
          </a:p>
        </p:txBody>
      </p:sp>
      <p:sp>
        <p:nvSpPr>
          <p:cNvPr id="5" name="Footer Placeholder 4">
            <a:extLst>
              <a:ext uri="{FF2B5EF4-FFF2-40B4-BE49-F238E27FC236}">
                <a16:creationId xmlns:a16="http://schemas.microsoft.com/office/drawing/2014/main" id="{E2128F29-D551-4174-AAFF-91BCF40C7D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8F03DC-E4F2-4946-927F-BFC6293A5D87}"/>
              </a:ext>
            </a:extLst>
          </p:cNvPr>
          <p:cNvSpPr>
            <a:spLocks noGrp="1"/>
          </p:cNvSpPr>
          <p:nvPr>
            <p:ph type="sldNum" sz="quarter" idx="12"/>
          </p:nvPr>
        </p:nvSpPr>
        <p:spPr/>
        <p:txBody>
          <a:bodyPr/>
          <a:lstStyle/>
          <a:p>
            <a:fld id="{9BC48475-F6D4-455D-B8AB-5D6DAFFD49A5}" type="slidenum">
              <a:rPr lang="en-GB" smtClean="0"/>
              <a:t>‹#›</a:t>
            </a:fld>
            <a:endParaRPr lang="en-GB"/>
          </a:p>
        </p:txBody>
      </p:sp>
    </p:spTree>
    <p:extLst>
      <p:ext uri="{BB962C8B-B14F-4D97-AF65-F5344CB8AC3E}">
        <p14:creationId xmlns:p14="http://schemas.microsoft.com/office/powerpoint/2010/main" val="385972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A879-5D43-4CEE-AB11-755B7F137D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370411-D6A1-497D-86D1-ABCE04DDE3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826A07-C207-47CC-B967-DB82A04EAE38}"/>
              </a:ext>
            </a:extLst>
          </p:cNvPr>
          <p:cNvSpPr>
            <a:spLocks noGrp="1"/>
          </p:cNvSpPr>
          <p:nvPr>
            <p:ph type="dt" sz="half" idx="10"/>
          </p:nvPr>
        </p:nvSpPr>
        <p:spPr/>
        <p:txBody>
          <a:bodyPr/>
          <a:lstStyle/>
          <a:p>
            <a:fld id="{6D1D29E5-4A4C-49E5-AA2E-3079977054CC}" type="datetimeFigureOut">
              <a:rPr lang="en-GB" smtClean="0"/>
              <a:t>02/09/2024</a:t>
            </a:fld>
            <a:endParaRPr lang="en-GB"/>
          </a:p>
        </p:txBody>
      </p:sp>
      <p:sp>
        <p:nvSpPr>
          <p:cNvPr id="5" name="Footer Placeholder 4">
            <a:extLst>
              <a:ext uri="{FF2B5EF4-FFF2-40B4-BE49-F238E27FC236}">
                <a16:creationId xmlns:a16="http://schemas.microsoft.com/office/drawing/2014/main" id="{E755D6C3-C179-479E-8011-1F5D3E9B24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3FC263-6634-4DBC-AEE9-9E4ED05607C4}"/>
              </a:ext>
            </a:extLst>
          </p:cNvPr>
          <p:cNvSpPr>
            <a:spLocks noGrp="1"/>
          </p:cNvSpPr>
          <p:nvPr>
            <p:ph type="sldNum" sz="quarter" idx="12"/>
          </p:nvPr>
        </p:nvSpPr>
        <p:spPr/>
        <p:txBody>
          <a:bodyPr/>
          <a:lstStyle/>
          <a:p>
            <a:fld id="{9BC48475-F6D4-455D-B8AB-5D6DAFFD49A5}" type="slidenum">
              <a:rPr lang="en-GB" smtClean="0"/>
              <a:t>‹#›</a:t>
            </a:fld>
            <a:endParaRPr lang="en-GB"/>
          </a:p>
        </p:txBody>
      </p:sp>
    </p:spTree>
    <p:extLst>
      <p:ext uri="{BB962C8B-B14F-4D97-AF65-F5344CB8AC3E}">
        <p14:creationId xmlns:p14="http://schemas.microsoft.com/office/powerpoint/2010/main" val="308303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4949-BCA5-4142-8610-78A3AEA92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964B00-96F5-43E5-930C-4631F6D452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90760F-623A-4CC1-ADB8-A97F800AE617}"/>
              </a:ext>
            </a:extLst>
          </p:cNvPr>
          <p:cNvSpPr>
            <a:spLocks noGrp="1"/>
          </p:cNvSpPr>
          <p:nvPr>
            <p:ph type="dt" sz="half" idx="10"/>
          </p:nvPr>
        </p:nvSpPr>
        <p:spPr/>
        <p:txBody>
          <a:bodyPr/>
          <a:lstStyle/>
          <a:p>
            <a:fld id="{6D1D29E5-4A4C-49E5-AA2E-3079977054CC}" type="datetimeFigureOut">
              <a:rPr lang="en-GB" smtClean="0"/>
              <a:t>02/09/2024</a:t>
            </a:fld>
            <a:endParaRPr lang="en-GB"/>
          </a:p>
        </p:txBody>
      </p:sp>
      <p:sp>
        <p:nvSpPr>
          <p:cNvPr id="5" name="Footer Placeholder 4">
            <a:extLst>
              <a:ext uri="{FF2B5EF4-FFF2-40B4-BE49-F238E27FC236}">
                <a16:creationId xmlns:a16="http://schemas.microsoft.com/office/drawing/2014/main" id="{6129B910-B1AE-4672-8A5D-6944C94C25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FA8A80-18CF-498A-BE35-4B075E5F571C}"/>
              </a:ext>
            </a:extLst>
          </p:cNvPr>
          <p:cNvSpPr>
            <a:spLocks noGrp="1"/>
          </p:cNvSpPr>
          <p:nvPr>
            <p:ph type="sldNum" sz="quarter" idx="12"/>
          </p:nvPr>
        </p:nvSpPr>
        <p:spPr/>
        <p:txBody>
          <a:bodyPr/>
          <a:lstStyle/>
          <a:p>
            <a:fld id="{9BC48475-F6D4-455D-B8AB-5D6DAFFD49A5}" type="slidenum">
              <a:rPr lang="en-GB" smtClean="0"/>
              <a:t>‹#›</a:t>
            </a:fld>
            <a:endParaRPr lang="en-GB"/>
          </a:p>
        </p:txBody>
      </p:sp>
    </p:spTree>
    <p:extLst>
      <p:ext uri="{BB962C8B-B14F-4D97-AF65-F5344CB8AC3E}">
        <p14:creationId xmlns:p14="http://schemas.microsoft.com/office/powerpoint/2010/main" val="73279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C244E-DA8F-4205-9BE5-BF44A89E49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D74077-A76E-4D05-ACAD-983E24BB96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80533CD-A7ED-420E-B986-3D7ADABB20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05DED5-DFF8-4E28-91B5-2F76D3E1194A}"/>
              </a:ext>
            </a:extLst>
          </p:cNvPr>
          <p:cNvSpPr>
            <a:spLocks noGrp="1"/>
          </p:cNvSpPr>
          <p:nvPr>
            <p:ph type="dt" sz="half" idx="10"/>
          </p:nvPr>
        </p:nvSpPr>
        <p:spPr/>
        <p:txBody>
          <a:bodyPr/>
          <a:lstStyle/>
          <a:p>
            <a:fld id="{6D1D29E5-4A4C-49E5-AA2E-3079977054CC}" type="datetimeFigureOut">
              <a:rPr lang="en-GB" smtClean="0"/>
              <a:t>02/09/2024</a:t>
            </a:fld>
            <a:endParaRPr lang="en-GB"/>
          </a:p>
        </p:txBody>
      </p:sp>
      <p:sp>
        <p:nvSpPr>
          <p:cNvPr id="6" name="Footer Placeholder 5">
            <a:extLst>
              <a:ext uri="{FF2B5EF4-FFF2-40B4-BE49-F238E27FC236}">
                <a16:creationId xmlns:a16="http://schemas.microsoft.com/office/drawing/2014/main" id="{4930CC6D-E986-41D6-B295-AF1CD9ADBF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1FC5FF-566C-41C6-80FC-14D955B44431}"/>
              </a:ext>
            </a:extLst>
          </p:cNvPr>
          <p:cNvSpPr>
            <a:spLocks noGrp="1"/>
          </p:cNvSpPr>
          <p:nvPr>
            <p:ph type="sldNum" sz="quarter" idx="12"/>
          </p:nvPr>
        </p:nvSpPr>
        <p:spPr/>
        <p:txBody>
          <a:bodyPr/>
          <a:lstStyle/>
          <a:p>
            <a:fld id="{9BC48475-F6D4-455D-B8AB-5D6DAFFD49A5}" type="slidenum">
              <a:rPr lang="en-GB" smtClean="0"/>
              <a:t>‹#›</a:t>
            </a:fld>
            <a:endParaRPr lang="en-GB"/>
          </a:p>
        </p:txBody>
      </p:sp>
    </p:spTree>
    <p:extLst>
      <p:ext uri="{BB962C8B-B14F-4D97-AF65-F5344CB8AC3E}">
        <p14:creationId xmlns:p14="http://schemas.microsoft.com/office/powerpoint/2010/main" val="422682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7E0F-62A3-4F50-AAAC-9CE6CDACDA6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329536-2C2C-4F58-86BA-C39ACA682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510EE-646D-4471-ADA5-76E6B59C7D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F7C1B3F-7B05-4D0A-8A20-09A1514B56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98F089-7C98-4619-9C83-4A529E0A2E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208B916-5C2E-4E82-8AA2-6D6B8DA05AB7}"/>
              </a:ext>
            </a:extLst>
          </p:cNvPr>
          <p:cNvSpPr>
            <a:spLocks noGrp="1"/>
          </p:cNvSpPr>
          <p:nvPr>
            <p:ph type="dt" sz="half" idx="10"/>
          </p:nvPr>
        </p:nvSpPr>
        <p:spPr/>
        <p:txBody>
          <a:bodyPr/>
          <a:lstStyle/>
          <a:p>
            <a:fld id="{6D1D29E5-4A4C-49E5-AA2E-3079977054CC}" type="datetimeFigureOut">
              <a:rPr lang="en-GB" smtClean="0"/>
              <a:t>02/09/2024</a:t>
            </a:fld>
            <a:endParaRPr lang="en-GB"/>
          </a:p>
        </p:txBody>
      </p:sp>
      <p:sp>
        <p:nvSpPr>
          <p:cNvPr id="8" name="Footer Placeholder 7">
            <a:extLst>
              <a:ext uri="{FF2B5EF4-FFF2-40B4-BE49-F238E27FC236}">
                <a16:creationId xmlns:a16="http://schemas.microsoft.com/office/drawing/2014/main" id="{4FBD7557-EDCC-473F-94F7-5C357A1D25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35ED231-0507-4EE3-9FE3-9D3ED4724AD0}"/>
              </a:ext>
            </a:extLst>
          </p:cNvPr>
          <p:cNvSpPr>
            <a:spLocks noGrp="1"/>
          </p:cNvSpPr>
          <p:nvPr>
            <p:ph type="sldNum" sz="quarter" idx="12"/>
          </p:nvPr>
        </p:nvSpPr>
        <p:spPr/>
        <p:txBody>
          <a:bodyPr/>
          <a:lstStyle/>
          <a:p>
            <a:fld id="{9BC48475-F6D4-455D-B8AB-5D6DAFFD49A5}" type="slidenum">
              <a:rPr lang="en-GB" smtClean="0"/>
              <a:t>‹#›</a:t>
            </a:fld>
            <a:endParaRPr lang="en-GB"/>
          </a:p>
        </p:txBody>
      </p:sp>
    </p:spTree>
    <p:extLst>
      <p:ext uri="{BB962C8B-B14F-4D97-AF65-F5344CB8AC3E}">
        <p14:creationId xmlns:p14="http://schemas.microsoft.com/office/powerpoint/2010/main" val="78846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2142-1F31-4FCB-A04E-B23A034006F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41201AE-A74F-4017-B724-721F14497241}"/>
              </a:ext>
            </a:extLst>
          </p:cNvPr>
          <p:cNvSpPr>
            <a:spLocks noGrp="1"/>
          </p:cNvSpPr>
          <p:nvPr>
            <p:ph type="dt" sz="half" idx="10"/>
          </p:nvPr>
        </p:nvSpPr>
        <p:spPr/>
        <p:txBody>
          <a:bodyPr/>
          <a:lstStyle/>
          <a:p>
            <a:fld id="{6D1D29E5-4A4C-49E5-AA2E-3079977054CC}" type="datetimeFigureOut">
              <a:rPr lang="en-GB" smtClean="0"/>
              <a:t>02/09/2024</a:t>
            </a:fld>
            <a:endParaRPr lang="en-GB"/>
          </a:p>
        </p:txBody>
      </p:sp>
      <p:sp>
        <p:nvSpPr>
          <p:cNvPr id="4" name="Footer Placeholder 3">
            <a:extLst>
              <a:ext uri="{FF2B5EF4-FFF2-40B4-BE49-F238E27FC236}">
                <a16:creationId xmlns:a16="http://schemas.microsoft.com/office/drawing/2014/main" id="{BB8A4E00-5CB5-4D0E-9506-E897ACD528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838093-0401-48C6-B548-0950BF5A8ED9}"/>
              </a:ext>
            </a:extLst>
          </p:cNvPr>
          <p:cNvSpPr>
            <a:spLocks noGrp="1"/>
          </p:cNvSpPr>
          <p:nvPr>
            <p:ph type="sldNum" sz="quarter" idx="12"/>
          </p:nvPr>
        </p:nvSpPr>
        <p:spPr/>
        <p:txBody>
          <a:bodyPr/>
          <a:lstStyle/>
          <a:p>
            <a:fld id="{9BC48475-F6D4-455D-B8AB-5D6DAFFD49A5}" type="slidenum">
              <a:rPr lang="en-GB" smtClean="0"/>
              <a:t>‹#›</a:t>
            </a:fld>
            <a:endParaRPr lang="en-GB"/>
          </a:p>
        </p:txBody>
      </p:sp>
    </p:spTree>
    <p:extLst>
      <p:ext uri="{BB962C8B-B14F-4D97-AF65-F5344CB8AC3E}">
        <p14:creationId xmlns:p14="http://schemas.microsoft.com/office/powerpoint/2010/main" val="3163338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D10960-5E46-4E7E-B030-01244B01E8E5}"/>
              </a:ext>
            </a:extLst>
          </p:cNvPr>
          <p:cNvSpPr>
            <a:spLocks noGrp="1"/>
          </p:cNvSpPr>
          <p:nvPr>
            <p:ph type="dt" sz="half" idx="10"/>
          </p:nvPr>
        </p:nvSpPr>
        <p:spPr/>
        <p:txBody>
          <a:bodyPr/>
          <a:lstStyle/>
          <a:p>
            <a:fld id="{6D1D29E5-4A4C-49E5-AA2E-3079977054CC}" type="datetimeFigureOut">
              <a:rPr lang="en-GB" smtClean="0"/>
              <a:t>02/09/2024</a:t>
            </a:fld>
            <a:endParaRPr lang="en-GB"/>
          </a:p>
        </p:txBody>
      </p:sp>
      <p:sp>
        <p:nvSpPr>
          <p:cNvPr id="3" name="Footer Placeholder 2">
            <a:extLst>
              <a:ext uri="{FF2B5EF4-FFF2-40B4-BE49-F238E27FC236}">
                <a16:creationId xmlns:a16="http://schemas.microsoft.com/office/drawing/2014/main" id="{8A9192B2-EB6A-4A5B-B2E6-238FBCA621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B01B3BF-8468-4C33-93A3-BC4730CD9038}"/>
              </a:ext>
            </a:extLst>
          </p:cNvPr>
          <p:cNvSpPr>
            <a:spLocks noGrp="1"/>
          </p:cNvSpPr>
          <p:nvPr>
            <p:ph type="sldNum" sz="quarter" idx="12"/>
          </p:nvPr>
        </p:nvSpPr>
        <p:spPr/>
        <p:txBody>
          <a:bodyPr/>
          <a:lstStyle/>
          <a:p>
            <a:fld id="{9BC48475-F6D4-455D-B8AB-5D6DAFFD49A5}" type="slidenum">
              <a:rPr lang="en-GB" smtClean="0"/>
              <a:t>‹#›</a:t>
            </a:fld>
            <a:endParaRPr lang="en-GB"/>
          </a:p>
        </p:txBody>
      </p:sp>
    </p:spTree>
    <p:extLst>
      <p:ext uri="{BB962C8B-B14F-4D97-AF65-F5344CB8AC3E}">
        <p14:creationId xmlns:p14="http://schemas.microsoft.com/office/powerpoint/2010/main" val="3955532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E511-D211-43A6-B7D8-621119BE8E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AD7FF8-E6D8-483A-ADDE-1617AF435D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D4B0F6D-14D0-4E9C-A251-8AEAB077E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206771-7028-4E42-B54D-F665FB3EA674}"/>
              </a:ext>
            </a:extLst>
          </p:cNvPr>
          <p:cNvSpPr>
            <a:spLocks noGrp="1"/>
          </p:cNvSpPr>
          <p:nvPr>
            <p:ph type="dt" sz="half" idx="10"/>
          </p:nvPr>
        </p:nvSpPr>
        <p:spPr/>
        <p:txBody>
          <a:bodyPr/>
          <a:lstStyle/>
          <a:p>
            <a:fld id="{6D1D29E5-4A4C-49E5-AA2E-3079977054CC}" type="datetimeFigureOut">
              <a:rPr lang="en-GB" smtClean="0"/>
              <a:t>02/09/2024</a:t>
            </a:fld>
            <a:endParaRPr lang="en-GB"/>
          </a:p>
        </p:txBody>
      </p:sp>
      <p:sp>
        <p:nvSpPr>
          <p:cNvPr id="6" name="Footer Placeholder 5">
            <a:extLst>
              <a:ext uri="{FF2B5EF4-FFF2-40B4-BE49-F238E27FC236}">
                <a16:creationId xmlns:a16="http://schemas.microsoft.com/office/drawing/2014/main" id="{7C2C9DE3-AFDA-4DDC-9C19-5353314A37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AAB7D5-664E-48A2-AFF1-EAA70E2430D9}"/>
              </a:ext>
            </a:extLst>
          </p:cNvPr>
          <p:cNvSpPr>
            <a:spLocks noGrp="1"/>
          </p:cNvSpPr>
          <p:nvPr>
            <p:ph type="sldNum" sz="quarter" idx="12"/>
          </p:nvPr>
        </p:nvSpPr>
        <p:spPr/>
        <p:txBody>
          <a:bodyPr/>
          <a:lstStyle/>
          <a:p>
            <a:fld id="{9BC48475-F6D4-455D-B8AB-5D6DAFFD49A5}" type="slidenum">
              <a:rPr lang="en-GB" smtClean="0"/>
              <a:t>‹#›</a:t>
            </a:fld>
            <a:endParaRPr lang="en-GB"/>
          </a:p>
        </p:txBody>
      </p:sp>
    </p:spTree>
    <p:extLst>
      <p:ext uri="{BB962C8B-B14F-4D97-AF65-F5344CB8AC3E}">
        <p14:creationId xmlns:p14="http://schemas.microsoft.com/office/powerpoint/2010/main" val="81543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E79B-ACF2-49CD-B4FA-D354D3AB68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75147A-F499-4978-BEE2-3CA9051236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7262D53-E4EC-4409-8EED-CC191D764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B2057-A1F7-4CA8-9558-A988039D0FEB}"/>
              </a:ext>
            </a:extLst>
          </p:cNvPr>
          <p:cNvSpPr>
            <a:spLocks noGrp="1"/>
          </p:cNvSpPr>
          <p:nvPr>
            <p:ph type="dt" sz="half" idx="10"/>
          </p:nvPr>
        </p:nvSpPr>
        <p:spPr/>
        <p:txBody>
          <a:bodyPr/>
          <a:lstStyle/>
          <a:p>
            <a:fld id="{6D1D29E5-4A4C-49E5-AA2E-3079977054CC}" type="datetimeFigureOut">
              <a:rPr lang="en-GB" smtClean="0"/>
              <a:t>02/09/2024</a:t>
            </a:fld>
            <a:endParaRPr lang="en-GB"/>
          </a:p>
        </p:txBody>
      </p:sp>
      <p:sp>
        <p:nvSpPr>
          <p:cNvPr id="6" name="Footer Placeholder 5">
            <a:extLst>
              <a:ext uri="{FF2B5EF4-FFF2-40B4-BE49-F238E27FC236}">
                <a16:creationId xmlns:a16="http://schemas.microsoft.com/office/drawing/2014/main" id="{68A358EF-5F37-42FB-BC10-4437F11AF0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52A41-DCD6-48B8-ABA9-7EAE64A1185E}"/>
              </a:ext>
            </a:extLst>
          </p:cNvPr>
          <p:cNvSpPr>
            <a:spLocks noGrp="1"/>
          </p:cNvSpPr>
          <p:nvPr>
            <p:ph type="sldNum" sz="quarter" idx="12"/>
          </p:nvPr>
        </p:nvSpPr>
        <p:spPr/>
        <p:txBody>
          <a:bodyPr/>
          <a:lstStyle/>
          <a:p>
            <a:fld id="{9BC48475-F6D4-455D-B8AB-5D6DAFFD49A5}" type="slidenum">
              <a:rPr lang="en-GB" smtClean="0"/>
              <a:t>‹#›</a:t>
            </a:fld>
            <a:endParaRPr lang="en-GB"/>
          </a:p>
        </p:txBody>
      </p:sp>
    </p:spTree>
    <p:extLst>
      <p:ext uri="{BB962C8B-B14F-4D97-AF65-F5344CB8AC3E}">
        <p14:creationId xmlns:p14="http://schemas.microsoft.com/office/powerpoint/2010/main" val="135151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C6DB47-BE94-4DE5-8A8A-63467727A0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DAC915-F4DC-4247-AC5C-48ED11598E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395CBD-7A76-4B2B-A517-681723AAAF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D29E5-4A4C-49E5-AA2E-3079977054CC}" type="datetimeFigureOut">
              <a:rPr lang="en-GB" smtClean="0"/>
              <a:t>02/09/2024</a:t>
            </a:fld>
            <a:endParaRPr lang="en-GB"/>
          </a:p>
        </p:txBody>
      </p:sp>
      <p:sp>
        <p:nvSpPr>
          <p:cNvPr id="5" name="Footer Placeholder 4">
            <a:extLst>
              <a:ext uri="{FF2B5EF4-FFF2-40B4-BE49-F238E27FC236}">
                <a16:creationId xmlns:a16="http://schemas.microsoft.com/office/drawing/2014/main" id="{A0C8CC5A-E719-4C3B-BC8F-3EC2C41F19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49ECF2-8EAF-4AA6-82F9-76721D157D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48475-F6D4-455D-B8AB-5D6DAFFD49A5}" type="slidenum">
              <a:rPr lang="en-GB" smtClean="0"/>
              <a:t>‹#›</a:t>
            </a:fld>
            <a:endParaRPr lang="en-GB"/>
          </a:p>
        </p:txBody>
      </p:sp>
    </p:spTree>
    <p:extLst>
      <p:ext uri="{BB962C8B-B14F-4D97-AF65-F5344CB8AC3E}">
        <p14:creationId xmlns:p14="http://schemas.microsoft.com/office/powerpoint/2010/main" val="536733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gif"/><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A41C-EFA0-4465-AAF0-6D347EA4FA41}"/>
              </a:ext>
            </a:extLst>
          </p:cNvPr>
          <p:cNvSpPr>
            <a:spLocks noGrp="1"/>
          </p:cNvSpPr>
          <p:nvPr>
            <p:ph type="ctrTitle"/>
          </p:nvPr>
        </p:nvSpPr>
        <p:spPr>
          <a:xfrm>
            <a:off x="0" y="0"/>
            <a:ext cx="12192000" cy="3509963"/>
          </a:xfr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txBody>
          <a:bodyPr/>
          <a:lstStyle/>
          <a:p>
            <a:endParaRPr lang="en-GB" dirty="0"/>
          </a:p>
        </p:txBody>
      </p:sp>
      <p:sp>
        <p:nvSpPr>
          <p:cNvPr id="3" name="Subtitle 2">
            <a:extLst>
              <a:ext uri="{FF2B5EF4-FFF2-40B4-BE49-F238E27FC236}">
                <a16:creationId xmlns:a16="http://schemas.microsoft.com/office/drawing/2014/main" id="{18B64E80-35DF-44F6-AF65-4C142DA90555}"/>
              </a:ext>
            </a:extLst>
          </p:cNvPr>
          <p:cNvSpPr>
            <a:spLocks noGrp="1"/>
          </p:cNvSpPr>
          <p:nvPr>
            <p:ph type="subTitle" idx="1"/>
          </p:nvPr>
        </p:nvSpPr>
        <p:spPr>
          <a:xfrm>
            <a:off x="0" y="3509963"/>
            <a:ext cx="12192000" cy="3348037"/>
          </a:xfrm>
          <a:solidFill>
            <a:schemeClr val="bg1">
              <a:lumMod val="65000"/>
            </a:schemeClr>
          </a:solidFill>
        </p:spPr>
        <p:txBody>
          <a:bodyPr/>
          <a:lstStyle/>
          <a:p>
            <a:r>
              <a:rPr lang="en-GB" dirty="0"/>
              <a:t> </a:t>
            </a:r>
            <a:r>
              <a:rPr lang="en-GB" sz="4800" dirty="0"/>
              <a:t>Abnormal labour</a:t>
            </a:r>
            <a:endParaRPr lang="en-GB" dirty="0"/>
          </a:p>
          <a:p>
            <a:r>
              <a:rPr lang="en-GB" dirty="0"/>
              <a:t>Dr .Mona Ahmed</a:t>
            </a:r>
          </a:p>
        </p:txBody>
      </p:sp>
      <p:pic>
        <p:nvPicPr>
          <p:cNvPr id="5" name="Picture 4">
            <a:extLst>
              <a:ext uri="{FF2B5EF4-FFF2-40B4-BE49-F238E27FC236}">
                <a16:creationId xmlns:a16="http://schemas.microsoft.com/office/drawing/2014/main" id="{82C4B206-D363-6111-CED5-C2342835AC06}"/>
              </a:ext>
            </a:extLst>
          </p:cNvPr>
          <p:cNvPicPr>
            <a:picLocks noChangeAspect="1"/>
          </p:cNvPicPr>
          <p:nvPr/>
        </p:nvPicPr>
        <p:blipFill>
          <a:blip r:embed="rId2"/>
          <a:stretch>
            <a:fillRect/>
          </a:stretch>
        </p:blipFill>
        <p:spPr>
          <a:xfrm>
            <a:off x="3984171" y="3562602"/>
            <a:ext cx="8207829" cy="3268332"/>
          </a:xfrm>
          <a:prstGeom prst="rect">
            <a:avLst/>
          </a:prstGeom>
        </p:spPr>
      </p:pic>
      <p:pic>
        <p:nvPicPr>
          <p:cNvPr id="7" name="Picture 6">
            <a:extLst>
              <a:ext uri="{FF2B5EF4-FFF2-40B4-BE49-F238E27FC236}">
                <a16:creationId xmlns:a16="http://schemas.microsoft.com/office/drawing/2014/main" id="{E4E969C4-8314-55C4-D863-B979569DC718}"/>
              </a:ext>
            </a:extLst>
          </p:cNvPr>
          <p:cNvPicPr>
            <a:picLocks noChangeAspect="1"/>
          </p:cNvPicPr>
          <p:nvPr/>
        </p:nvPicPr>
        <p:blipFill>
          <a:blip r:embed="rId3"/>
          <a:stretch>
            <a:fillRect/>
          </a:stretch>
        </p:blipFill>
        <p:spPr>
          <a:xfrm>
            <a:off x="119860" y="3763804"/>
            <a:ext cx="3273836" cy="2932430"/>
          </a:xfrm>
          <a:prstGeom prst="rect">
            <a:avLst/>
          </a:prstGeom>
        </p:spPr>
      </p:pic>
      <p:pic>
        <p:nvPicPr>
          <p:cNvPr id="8" name="Picture 7">
            <a:extLst>
              <a:ext uri="{FF2B5EF4-FFF2-40B4-BE49-F238E27FC236}">
                <a16:creationId xmlns:a16="http://schemas.microsoft.com/office/drawing/2014/main" id="{63A4B860-DBD2-B600-0937-3B1C291DBAB0}"/>
              </a:ext>
            </a:extLst>
          </p:cNvPr>
          <p:cNvPicPr>
            <a:picLocks noChangeAspect="1"/>
          </p:cNvPicPr>
          <p:nvPr/>
        </p:nvPicPr>
        <p:blipFill>
          <a:blip r:embed="rId4"/>
          <a:stretch>
            <a:fillRect/>
          </a:stretch>
        </p:blipFill>
        <p:spPr>
          <a:xfrm>
            <a:off x="8672779" y="114789"/>
            <a:ext cx="3359187" cy="3237257"/>
          </a:xfrm>
          <a:prstGeom prst="rect">
            <a:avLst/>
          </a:prstGeom>
        </p:spPr>
      </p:pic>
      <p:pic>
        <p:nvPicPr>
          <p:cNvPr id="9" name="Picture 8">
            <a:extLst>
              <a:ext uri="{FF2B5EF4-FFF2-40B4-BE49-F238E27FC236}">
                <a16:creationId xmlns:a16="http://schemas.microsoft.com/office/drawing/2014/main" id="{2D84EDE2-5357-CE65-92DB-B57BC8D32BD3}"/>
              </a:ext>
            </a:extLst>
          </p:cNvPr>
          <p:cNvPicPr>
            <a:picLocks noChangeAspect="1"/>
          </p:cNvPicPr>
          <p:nvPr/>
        </p:nvPicPr>
        <p:blipFill>
          <a:blip r:embed="rId5"/>
          <a:stretch>
            <a:fillRect/>
          </a:stretch>
        </p:blipFill>
        <p:spPr>
          <a:xfrm>
            <a:off x="4833490" y="103344"/>
            <a:ext cx="3679255" cy="3231160"/>
          </a:xfrm>
          <a:prstGeom prst="rect">
            <a:avLst/>
          </a:prstGeom>
        </p:spPr>
      </p:pic>
      <p:pic>
        <p:nvPicPr>
          <p:cNvPr id="10" name="Picture 9">
            <a:extLst>
              <a:ext uri="{FF2B5EF4-FFF2-40B4-BE49-F238E27FC236}">
                <a16:creationId xmlns:a16="http://schemas.microsoft.com/office/drawing/2014/main" id="{D13F1E2B-0967-4309-652D-B25CD367FEC1}"/>
              </a:ext>
            </a:extLst>
          </p:cNvPr>
          <p:cNvPicPr>
            <a:picLocks noChangeAspect="1"/>
          </p:cNvPicPr>
          <p:nvPr/>
        </p:nvPicPr>
        <p:blipFill>
          <a:blip r:embed="rId6"/>
          <a:stretch>
            <a:fillRect/>
          </a:stretch>
        </p:blipFill>
        <p:spPr>
          <a:xfrm>
            <a:off x="2458727" y="576943"/>
            <a:ext cx="2280102" cy="2880381"/>
          </a:xfrm>
          <a:prstGeom prst="rect">
            <a:avLst/>
          </a:prstGeom>
        </p:spPr>
      </p:pic>
      <p:pic>
        <p:nvPicPr>
          <p:cNvPr id="11" name="Picture 10">
            <a:extLst>
              <a:ext uri="{FF2B5EF4-FFF2-40B4-BE49-F238E27FC236}">
                <a16:creationId xmlns:a16="http://schemas.microsoft.com/office/drawing/2014/main" id="{A55835DC-4998-53EC-067F-899D1A590554}"/>
              </a:ext>
            </a:extLst>
          </p:cNvPr>
          <p:cNvPicPr>
            <a:picLocks noChangeAspect="1"/>
          </p:cNvPicPr>
          <p:nvPr/>
        </p:nvPicPr>
        <p:blipFill>
          <a:blip r:embed="rId7"/>
          <a:stretch>
            <a:fillRect/>
          </a:stretch>
        </p:blipFill>
        <p:spPr>
          <a:xfrm>
            <a:off x="77868" y="1377285"/>
            <a:ext cx="2286198" cy="2005758"/>
          </a:xfrm>
          <a:prstGeom prst="rect">
            <a:avLst/>
          </a:prstGeom>
        </p:spPr>
      </p:pic>
      <p:graphicFrame>
        <p:nvGraphicFramePr>
          <p:cNvPr id="12" name="Table 11">
            <a:extLst>
              <a:ext uri="{FF2B5EF4-FFF2-40B4-BE49-F238E27FC236}">
                <a16:creationId xmlns:a16="http://schemas.microsoft.com/office/drawing/2014/main" id="{65B3CCB2-81C4-7888-CAA0-DCA6F631C834}"/>
              </a:ext>
            </a:extLst>
          </p:cNvPr>
          <p:cNvGraphicFramePr>
            <a:graphicFrameLocks noGrp="1"/>
          </p:cNvGraphicFramePr>
          <p:nvPr>
            <p:extLst>
              <p:ext uri="{D42A27DB-BD31-4B8C-83A1-F6EECF244321}">
                <p14:modId xmlns:p14="http://schemas.microsoft.com/office/powerpoint/2010/main" val="2783866047"/>
              </p:ext>
            </p:extLst>
          </p:nvPr>
        </p:nvGraphicFramePr>
        <p:xfrm>
          <a:off x="5910942" y="3763804"/>
          <a:ext cx="4452257" cy="1554480"/>
        </p:xfrm>
        <a:graphic>
          <a:graphicData uri="http://schemas.openxmlformats.org/drawingml/2006/table">
            <a:tbl>
              <a:tblPr firstRow="1" bandRow="1">
                <a:tableStyleId>{5C22544A-7EE6-4342-B048-85BDC9FD1C3A}</a:tableStyleId>
              </a:tblPr>
              <a:tblGrid>
                <a:gridCol w="4452257">
                  <a:extLst>
                    <a:ext uri="{9D8B030D-6E8A-4147-A177-3AD203B41FA5}">
                      <a16:colId xmlns:a16="http://schemas.microsoft.com/office/drawing/2014/main" val="3498025792"/>
                    </a:ext>
                  </a:extLst>
                </a:gridCol>
              </a:tblGrid>
              <a:tr h="1493996">
                <a:tc>
                  <a:txBody>
                    <a:bodyPr/>
                    <a:lstStyle/>
                    <a:p>
                      <a:r>
                        <a:rPr lang="en-GB" sz="2400" i="1" dirty="0">
                          <a:solidFill>
                            <a:schemeClr val="tx1"/>
                          </a:solidFill>
                          <a:latin typeface="Comic Sans MS" panose="030F0702030302020204" pitchFamily="66" charset="0"/>
                        </a:rPr>
                        <a:t>Dr.Mona Ahmed</a:t>
                      </a:r>
                    </a:p>
                    <a:p>
                      <a:r>
                        <a:rPr lang="en-GB" sz="2400" i="1" dirty="0">
                          <a:solidFill>
                            <a:schemeClr val="tx1"/>
                          </a:solidFill>
                          <a:latin typeface="Comic Sans MS" panose="030F0702030302020204" pitchFamily="66" charset="0"/>
                        </a:rPr>
                        <a:t>SMSB</a:t>
                      </a:r>
                    </a:p>
                    <a:p>
                      <a:r>
                        <a:rPr lang="en-GB" sz="2400" i="1" dirty="0">
                          <a:solidFill>
                            <a:schemeClr val="tx1"/>
                          </a:solidFill>
                          <a:latin typeface="Comic Sans MS" panose="030F0702030302020204" pitchFamily="66" charset="0"/>
                        </a:rPr>
                        <a:t>Assisted professor </a:t>
                      </a:r>
                    </a:p>
                    <a:p>
                      <a:r>
                        <a:rPr lang="en-GB" sz="2400" i="1" dirty="0">
                          <a:solidFill>
                            <a:schemeClr val="tx1"/>
                          </a:solidFill>
                          <a:latin typeface="Comic Sans MS" panose="030F0702030302020204" pitchFamily="66" charset="0"/>
                        </a:rPr>
                        <a:t>Almareefa university</a:t>
                      </a:r>
                    </a:p>
                  </a:txBody>
                  <a:tcP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tcPr>
                </a:tc>
                <a:extLst>
                  <a:ext uri="{0D108BD9-81ED-4DB2-BD59-A6C34878D82A}">
                    <a16:rowId xmlns:a16="http://schemas.microsoft.com/office/drawing/2014/main" val="2631825537"/>
                  </a:ext>
                </a:extLst>
              </a:tr>
            </a:tbl>
          </a:graphicData>
        </a:graphic>
      </p:graphicFrame>
    </p:spTree>
    <p:extLst>
      <p:ext uri="{BB962C8B-B14F-4D97-AF65-F5344CB8AC3E}">
        <p14:creationId xmlns:p14="http://schemas.microsoft.com/office/powerpoint/2010/main" val="27199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0"/>
            <a:ext cx="12191999" cy="6857999"/>
          </a:xfrm>
          <a:solidFill>
            <a:schemeClr val="bg2">
              <a:lumMod val="90000"/>
            </a:schemeClr>
          </a:solidFill>
        </p:spPr>
        <p:txBody>
          <a:bodyPr/>
          <a:lstStyle/>
          <a:p>
            <a:pPr>
              <a:buFont typeface="Wingdings" panose="05000000000000000000" pitchFamily="2" charset="2"/>
              <a:buChar char="q"/>
            </a:pPr>
            <a:endParaRPr lang="en-GB" dirty="0">
              <a:solidFill>
                <a:srgbClr val="660066"/>
              </a:solidFill>
            </a:endParaRPr>
          </a:p>
          <a:p>
            <a:pPr>
              <a:buFont typeface="Wingdings" panose="05000000000000000000" pitchFamily="2" charset="2"/>
              <a:buChar char="q"/>
            </a:pPr>
            <a:r>
              <a:rPr lang="en-GB" dirty="0">
                <a:solidFill>
                  <a:srgbClr val="660066"/>
                </a:solidFill>
              </a:rPr>
              <a:t>How would you assess uterine activity?</a:t>
            </a:r>
          </a:p>
          <a:p>
            <a:pPr marL="0" indent="0">
              <a:buNone/>
            </a:pPr>
            <a:r>
              <a:rPr lang="en-GB" dirty="0"/>
              <a:t> 1. By clinical examination </a:t>
            </a:r>
          </a:p>
          <a:p>
            <a:pPr marL="0" indent="0">
              <a:buNone/>
            </a:pPr>
            <a:r>
              <a:rPr lang="en-GB" dirty="0"/>
              <a:t>2. By using external uterine topography </a:t>
            </a:r>
          </a:p>
          <a:p>
            <a:pPr marL="0" indent="0">
              <a:buNone/>
            </a:pPr>
            <a:r>
              <a:rPr lang="en-GB" dirty="0"/>
              <a:t>3. Intrauterine pressure catheters</a:t>
            </a:r>
          </a:p>
          <a:p>
            <a:endParaRPr lang="en-GB" dirty="0"/>
          </a:p>
          <a:p>
            <a:pPr>
              <a:buFont typeface="Wingdings" panose="05000000000000000000" pitchFamily="2" charset="2"/>
              <a:buChar char="q"/>
            </a:pPr>
            <a:r>
              <a:rPr lang="en-GB" dirty="0">
                <a:solidFill>
                  <a:srgbClr val="660066"/>
                </a:solidFill>
              </a:rPr>
              <a:t>Efficient uterine contractions</a:t>
            </a:r>
            <a:r>
              <a:rPr lang="en-GB" dirty="0"/>
              <a:t>:</a:t>
            </a:r>
            <a:endParaRPr lang="ar-SA" dirty="0"/>
          </a:p>
          <a:p>
            <a:pPr>
              <a:buFont typeface="Wingdings" panose="05000000000000000000" pitchFamily="2" charset="2"/>
              <a:buChar char="q"/>
            </a:pPr>
            <a:r>
              <a:rPr lang="en-GB" dirty="0"/>
              <a:t>3-4cont. 10 min. </a:t>
            </a:r>
          </a:p>
          <a:p>
            <a:pPr marL="0" indent="0">
              <a:buNone/>
            </a:pPr>
            <a:endParaRPr lang="en-GB" dirty="0"/>
          </a:p>
          <a:p>
            <a:pPr>
              <a:buFont typeface="Wingdings" panose="05000000000000000000" pitchFamily="2" charset="2"/>
              <a:buChar char="ü"/>
            </a:pPr>
            <a:r>
              <a:rPr lang="en-GB" dirty="0"/>
              <a:t>Each lasting 45-60 sec.</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B47B28A4-4F7B-894C-56C6-25DA85BF2A1E}"/>
              </a:ext>
            </a:extLst>
          </p:cNvPr>
          <p:cNvPicPr>
            <a:picLocks noChangeAspect="1"/>
          </p:cNvPicPr>
          <p:nvPr/>
        </p:nvPicPr>
        <p:blipFill>
          <a:blip r:embed="rId3"/>
          <a:stretch>
            <a:fillRect/>
          </a:stretch>
        </p:blipFill>
        <p:spPr>
          <a:xfrm>
            <a:off x="8377040" y="1355888"/>
            <a:ext cx="3457575" cy="2667000"/>
          </a:xfrm>
          <a:prstGeom prst="rect">
            <a:avLst/>
          </a:prstGeom>
        </p:spPr>
      </p:pic>
      <p:pic>
        <p:nvPicPr>
          <p:cNvPr id="8" name="Picture 7">
            <a:extLst>
              <a:ext uri="{FF2B5EF4-FFF2-40B4-BE49-F238E27FC236}">
                <a16:creationId xmlns:a16="http://schemas.microsoft.com/office/drawing/2014/main" id="{F07C144E-E7A7-CDB7-AE1C-33969031CB84}"/>
              </a:ext>
            </a:extLst>
          </p:cNvPr>
          <p:cNvPicPr>
            <a:picLocks noChangeAspect="1"/>
          </p:cNvPicPr>
          <p:nvPr/>
        </p:nvPicPr>
        <p:blipFill>
          <a:blip r:embed="rId4"/>
          <a:stretch>
            <a:fillRect/>
          </a:stretch>
        </p:blipFill>
        <p:spPr>
          <a:xfrm>
            <a:off x="6019995" y="3252640"/>
            <a:ext cx="1999662" cy="2667000"/>
          </a:xfrm>
          <a:prstGeom prst="rect">
            <a:avLst/>
          </a:prstGeom>
        </p:spPr>
      </p:pic>
      <p:pic>
        <p:nvPicPr>
          <p:cNvPr id="9" name="Picture 8">
            <a:extLst>
              <a:ext uri="{FF2B5EF4-FFF2-40B4-BE49-F238E27FC236}">
                <a16:creationId xmlns:a16="http://schemas.microsoft.com/office/drawing/2014/main" id="{3471A295-7B72-4B85-F8BB-F22DA42C1118}"/>
              </a:ext>
            </a:extLst>
          </p:cNvPr>
          <p:cNvPicPr>
            <a:picLocks noChangeAspect="1"/>
          </p:cNvPicPr>
          <p:nvPr/>
        </p:nvPicPr>
        <p:blipFill>
          <a:blip r:embed="rId5"/>
          <a:stretch>
            <a:fillRect/>
          </a:stretch>
        </p:blipFill>
        <p:spPr>
          <a:xfrm>
            <a:off x="8377041" y="4586140"/>
            <a:ext cx="3529014" cy="2168166"/>
          </a:xfrm>
          <a:prstGeom prst="rect">
            <a:avLst/>
          </a:prstGeom>
        </p:spPr>
      </p:pic>
      <p:pic>
        <p:nvPicPr>
          <p:cNvPr id="10" name="Picture 9">
            <a:extLst>
              <a:ext uri="{FF2B5EF4-FFF2-40B4-BE49-F238E27FC236}">
                <a16:creationId xmlns:a16="http://schemas.microsoft.com/office/drawing/2014/main" id="{969D2EF3-68C3-68FC-2375-F076483EAC30}"/>
              </a:ext>
            </a:extLst>
          </p:cNvPr>
          <p:cNvPicPr>
            <a:picLocks noChangeAspect="1"/>
          </p:cNvPicPr>
          <p:nvPr/>
        </p:nvPicPr>
        <p:blipFill>
          <a:blip r:embed="rId6"/>
          <a:stretch>
            <a:fillRect/>
          </a:stretch>
        </p:blipFill>
        <p:spPr>
          <a:xfrm>
            <a:off x="121737" y="5420806"/>
            <a:ext cx="3419475" cy="1333500"/>
          </a:xfrm>
          <a:prstGeom prst="rect">
            <a:avLst/>
          </a:prstGeom>
        </p:spPr>
      </p:pic>
    </p:spTree>
    <p:extLst>
      <p:ext uri="{BB962C8B-B14F-4D97-AF65-F5344CB8AC3E}">
        <p14:creationId xmlns:p14="http://schemas.microsoft.com/office/powerpoint/2010/main" val="74278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chemeClr val="accent1">
                    <a:lumMod val="50000"/>
                  </a:schemeClr>
                </a:solidFill>
              </a:rPr>
              <a:t>2.Passenger(fetal causes)</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lstStyle/>
          <a:p>
            <a:r>
              <a:rPr lang="en-GB" dirty="0"/>
              <a:t>Abnormal fetal size……..fetal macrosomia:</a:t>
            </a:r>
          </a:p>
          <a:p>
            <a:endParaRPr lang="en-GB" dirty="0"/>
          </a:p>
          <a:p>
            <a:r>
              <a:rPr lang="en-GB" dirty="0"/>
              <a:t>Abnormal fetal presentation </a:t>
            </a:r>
          </a:p>
          <a:p>
            <a:endParaRPr lang="en-GB" dirty="0"/>
          </a:p>
          <a:p>
            <a:r>
              <a:rPr lang="en-GB" dirty="0"/>
              <a:t>Abnormal Fetal position </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B1B12B9D-CD41-F284-05CF-F86015FE5B8A}"/>
              </a:ext>
            </a:extLst>
          </p:cNvPr>
          <p:cNvPicPr>
            <a:picLocks noChangeAspect="1"/>
          </p:cNvPicPr>
          <p:nvPr/>
        </p:nvPicPr>
        <p:blipFill>
          <a:blip r:embed="rId3"/>
          <a:stretch>
            <a:fillRect/>
          </a:stretch>
        </p:blipFill>
        <p:spPr>
          <a:xfrm>
            <a:off x="8473764" y="1771584"/>
            <a:ext cx="3200400" cy="1790700"/>
          </a:xfrm>
          <a:prstGeom prst="rect">
            <a:avLst/>
          </a:prstGeom>
        </p:spPr>
      </p:pic>
      <p:pic>
        <p:nvPicPr>
          <p:cNvPr id="8" name="Picture 7">
            <a:extLst>
              <a:ext uri="{FF2B5EF4-FFF2-40B4-BE49-F238E27FC236}">
                <a16:creationId xmlns:a16="http://schemas.microsoft.com/office/drawing/2014/main" id="{4B5CAC06-7630-1427-5C5A-271E2B1DFB35}"/>
              </a:ext>
            </a:extLst>
          </p:cNvPr>
          <p:cNvPicPr>
            <a:picLocks noChangeAspect="1"/>
          </p:cNvPicPr>
          <p:nvPr/>
        </p:nvPicPr>
        <p:blipFill>
          <a:blip r:embed="rId4"/>
          <a:stretch>
            <a:fillRect/>
          </a:stretch>
        </p:blipFill>
        <p:spPr>
          <a:xfrm>
            <a:off x="7804164" y="3879523"/>
            <a:ext cx="3388003" cy="2291318"/>
          </a:xfrm>
          <a:prstGeom prst="rect">
            <a:avLst/>
          </a:prstGeom>
        </p:spPr>
      </p:pic>
      <p:pic>
        <p:nvPicPr>
          <p:cNvPr id="9" name="Picture 8">
            <a:extLst>
              <a:ext uri="{FF2B5EF4-FFF2-40B4-BE49-F238E27FC236}">
                <a16:creationId xmlns:a16="http://schemas.microsoft.com/office/drawing/2014/main" id="{8E50344E-BE78-6D31-8958-2E9E078A7534}"/>
              </a:ext>
            </a:extLst>
          </p:cNvPr>
          <p:cNvPicPr>
            <a:picLocks noChangeAspect="1"/>
          </p:cNvPicPr>
          <p:nvPr/>
        </p:nvPicPr>
        <p:blipFill>
          <a:blip r:embed="rId5"/>
          <a:stretch>
            <a:fillRect/>
          </a:stretch>
        </p:blipFill>
        <p:spPr>
          <a:xfrm>
            <a:off x="4014178" y="4254304"/>
            <a:ext cx="3535052" cy="2286000"/>
          </a:xfrm>
          <a:prstGeom prst="rect">
            <a:avLst/>
          </a:prstGeom>
        </p:spPr>
      </p:pic>
    </p:spTree>
    <p:extLst>
      <p:ext uri="{BB962C8B-B14F-4D97-AF65-F5344CB8AC3E}">
        <p14:creationId xmlns:p14="http://schemas.microsoft.com/office/powerpoint/2010/main" val="189722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chemeClr val="accent1">
                    <a:lumMod val="50000"/>
                  </a:schemeClr>
                </a:solidFill>
              </a:rPr>
              <a:t>3.Passage(birth canal)</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r>
              <a:rPr lang="en-GB" i="1" dirty="0"/>
              <a:t>Abnormalities of the birth canal.</a:t>
            </a:r>
          </a:p>
          <a:p>
            <a:pPr marL="0" indent="0">
              <a:buNone/>
            </a:pPr>
            <a:endParaRPr lang="en-GB" i="1" dirty="0"/>
          </a:p>
          <a:p>
            <a:pPr marL="0" indent="0">
              <a:buNone/>
            </a:pPr>
            <a:r>
              <a:rPr lang="en-GB" i="1" dirty="0"/>
              <a:t>• The </a:t>
            </a:r>
            <a:r>
              <a:rPr lang="en-GB" b="1" i="1" dirty="0">
                <a:solidFill>
                  <a:srgbClr val="660066"/>
                </a:solidFill>
              </a:rPr>
              <a:t>bony pelvis </a:t>
            </a:r>
            <a:r>
              <a:rPr lang="en-GB" i="1" dirty="0"/>
              <a:t>may cause delay in the progress of labour (</a:t>
            </a:r>
            <a:r>
              <a:rPr lang="en-GB" i="1" u="sng" dirty="0">
                <a:solidFill>
                  <a:srgbClr val="660066"/>
                </a:solidFill>
              </a:rPr>
              <a:t>android pelvis</a:t>
            </a:r>
            <a:r>
              <a:rPr lang="en-GB" i="1" dirty="0"/>
              <a:t>). </a:t>
            </a:r>
          </a:p>
          <a:p>
            <a:pPr marL="0" indent="0">
              <a:buNone/>
            </a:pPr>
            <a:endParaRPr lang="en-GB" i="1" dirty="0"/>
          </a:p>
          <a:p>
            <a:pPr marL="0" indent="0">
              <a:buNone/>
            </a:pPr>
            <a:r>
              <a:rPr lang="en-GB" i="1" dirty="0"/>
              <a:t>• Abnormalities of the </a:t>
            </a:r>
            <a:r>
              <a:rPr lang="en-GB" b="1" i="1" dirty="0">
                <a:solidFill>
                  <a:srgbClr val="660066"/>
                </a:solidFill>
              </a:rPr>
              <a:t>uterus</a:t>
            </a:r>
            <a:r>
              <a:rPr lang="en-GB" i="1" dirty="0"/>
              <a:t> and </a:t>
            </a:r>
            <a:r>
              <a:rPr lang="en-GB" b="1" i="1" dirty="0">
                <a:solidFill>
                  <a:srgbClr val="660066"/>
                </a:solidFill>
              </a:rPr>
              <a:t>cervix</a:t>
            </a:r>
            <a:r>
              <a:rPr lang="en-GB" i="1" dirty="0"/>
              <a:t> can also delay labour</a:t>
            </a:r>
          </a:p>
          <a:p>
            <a:pPr>
              <a:buFont typeface="Wingdings" panose="05000000000000000000" pitchFamily="2" charset="2"/>
              <a:buChar char="ü"/>
            </a:pPr>
            <a:r>
              <a:rPr lang="en-GB" i="1" dirty="0">
                <a:solidFill>
                  <a:srgbClr val="660066"/>
                </a:solidFill>
              </a:rPr>
              <a:t>f</a:t>
            </a:r>
            <a:r>
              <a:rPr lang="en-GB" i="1" u="sng" dirty="0">
                <a:solidFill>
                  <a:srgbClr val="660066"/>
                </a:solidFill>
              </a:rPr>
              <a:t>ibroid</a:t>
            </a:r>
            <a:r>
              <a:rPr lang="en-GB" i="1" dirty="0"/>
              <a:t> in the lower uterine segment.</a:t>
            </a:r>
          </a:p>
          <a:p>
            <a:pPr>
              <a:buFont typeface="Wingdings" panose="05000000000000000000" pitchFamily="2" charset="2"/>
              <a:buChar char="ü"/>
            </a:pPr>
            <a:r>
              <a:rPr lang="en-GB" i="1" u="sng" dirty="0">
                <a:solidFill>
                  <a:srgbClr val="660066"/>
                </a:solidFill>
              </a:rPr>
              <a:t>cervical dystocia (</a:t>
            </a:r>
            <a:r>
              <a:rPr lang="en-GB" i="1" dirty="0"/>
              <a:t>noncompliant cervix)</a:t>
            </a:r>
          </a:p>
          <a:p>
            <a:pPr marL="0" indent="0">
              <a:buNone/>
            </a:pPr>
            <a:r>
              <a:rPr lang="en-GB" i="1" dirty="0"/>
              <a:t>                                                                …..usually as a result of </a:t>
            </a:r>
            <a:r>
              <a:rPr lang="en-GB" b="1" i="1" dirty="0">
                <a:solidFill>
                  <a:srgbClr val="660066"/>
                </a:solidFill>
              </a:rPr>
              <a:t>cone biopsy</a:t>
            </a:r>
            <a:r>
              <a:rPr lang="en-GB" i="1" dirty="0"/>
              <a:t>.</a:t>
            </a:r>
          </a:p>
          <a:p>
            <a:pPr marL="0" indent="0">
              <a:buNone/>
            </a:pPr>
            <a:endParaRPr lang="en-GB" i="1"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8" name="Picture 7">
            <a:extLst>
              <a:ext uri="{FF2B5EF4-FFF2-40B4-BE49-F238E27FC236}">
                <a16:creationId xmlns:a16="http://schemas.microsoft.com/office/drawing/2014/main" id="{9DABBA66-91FB-7A65-BC32-8948DCD9769C}"/>
              </a:ext>
            </a:extLst>
          </p:cNvPr>
          <p:cNvPicPr>
            <a:picLocks noChangeAspect="1"/>
          </p:cNvPicPr>
          <p:nvPr/>
        </p:nvPicPr>
        <p:blipFill>
          <a:blip r:embed="rId3"/>
          <a:stretch>
            <a:fillRect/>
          </a:stretch>
        </p:blipFill>
        <p:spPr>
          <a:xfrm>
            <a:off x="8956901" y="2870426"/>
            <a:ext cx="2943225" cy="1552575"/>
          </a:xfrm>
          <a:prstGeom prst="rect">
            <a:avLst/>
          </a:prstGeom>
        </p:spPr>
      </p:pic>
    </p:spTree>
    <p:extLst>
      <p:ext uri="{BB962C8B-B14F-4D97-AF65-F5344CB8AC3E}">
        <p14:creationId xmlns:p14="http://schemas.microsoft.com/office/powerpoint/2010/main" val="200011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chemeClr val="accent1">
                    <a:lumMod val="50000"/>
                  </a:schemeClr>
                </a:solidFill>
              </a:rPr>
              <a:t>Cephalopelvic disproportion: </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marL="0" indent="0">
              <a:buNone/>
            </a:pPr>
            <a:r>
              <a:rPr lang="en-GB" i="1" dirty="0"/>
              <a:t> Anatomical disproportion between the </a:t>
            </a:r>
            <a:r>
              <a:rPr lang="en-GB" i="1" dirty="0">
                <a:solidFill>
                  <a:srgbClr val="660066"/>
                </a:solidFill>
              </a:rPr>
              <a:t>fetal</a:t>
            </a:r>
            <a:r>
              <a:rPr lang="en-GB" i="1" dirty="0"/>
              <a:t> head and </a:t>
            </a:r>
            <a:r>
              <a:rPr lang="en-GB" b="1" i="1" dirty="0">
                <a:solidFill>
                  <a:srgbClr val="660066"/>
                </a:solidFill>
              </a:rPr>
              <a:t>maternal pelvis</a:t>
            </a:r>
          </a:p>
          <a:p>
            <a:pPr marL="0" indent="0">
              <a:buNone/>
            </a:pPr>
            <a:endParaRPr lang="en-GB" b="1" i="1" dirty="0">
              <a:solidFill>
                <a:srgbClr val="660066"/>
              </a:solidFill>
            </a:endParaRPr>
          </a:p>
          <a:p>
            <a:pPr>
              <a:buFont typeface="Wingdings" panose="05000000000000000000" pitchFamily="2" charset="2"/>
              <a:buChar char="§"/>
            </a:pPr>
            <a:r>
              <a:rPr lang="en-GB" b="1" i="1" dirty="0">
                <a:solidFill>
                  <a:srgbClr val="660033"/>
                </a:solidFill>
              </a:rPr>
              <a:t>Causes of CPD:  </a:t>
            </a:r>
          </a:p>
          <a:p>
            <a:pPr>
              <a:buFont typeface="Wingdings" panose="05000000000000000000" pitchFamily="2" charset="2"/>
              <a:buChar char="ü"/>
            </a:pPr>
            <a:r>
              <a:rPr lang="en-GB" i="1" dirty="0"/>
              <a:t> Large head .B</a:t>
            </a:r>
          </a:p>
          <a:p>
            <a:pPr>
              <a:buFont typeface="Wingdings" panose="05000000000000000000" pitchFamily="2" charset="2"/>
              <a:buChar char="ü"/>
            </a:pPr>
            <a:r>
              <a:rPr lang="en-GB" i="1" dirty="0"/>
              <a:t>Small pelvis .P</a:t>
            </a:r>
          </a:p>
          <a:p>
            <a:pPr>
              <a:buFont typeface="Wingdings" panose="05000000000000000000" pitchFamily="2" charset="2"/>
              <a:buChar char="ü"/>
            </a:pPr>
            <a:r>
              <a:rPr lang="en-GB" i="1" dirty="0"/>
              <a:t>Combination of the two. B&amp;P</a:t>
            </a:r>
          </a:p>
          <a:p>
            <a:pPr>
              <a:buFont typeface="Wingdings" panose="05000000000000000000" pitchFamily="2" charset="2"/>
              <a:buChar char="ü"/>
            </a:pPr>
            <a:r>
              <a:rPr lang="en-GB" i="1" dirty="0"/>
              <a:t>Previous fracture. P</a:t>
            </a:r>
          </a:p>
          <a:p>
            <a:pPr>
              <a:buFont typeface="Wingdings" panose="05000000000000000000" pitchFamily="2" charset="2"/>
              <a:buChar char="ü"/>
            </a:pPr>
            <a:r>
              <a:rPr lang="en-GB" i="1" dirty="0"/>
              <a:t>Metabolic bone disease. P</a:t>
            </a:r>
          </a:p>
          <a:p>
            <a:pPr>
              <a:buFont typeface="Wingdings" panose="05000000000000000000" pitchFamily="2" charset="2"/>
              <a:buChar char="ü"/>
            </a:pPr>
            <a:r>
              <a:rPr lang="en-GB" i="1" dirty="0"/>
              <a:t>Fetal anomaly ( hydrocephaly). B</a:t>
            </a:r>
          </a:p>
          <a:p>
            <a:pPr>
              <a:buFont typeface="Wingdings" panose="05000000000000000000" pitchFamily="2" charset="2"/>
              <a:buChar char="ü"/>
            </a:pPr>
            <a:r>
              <a:rPr lang="en-GB" i="1" dirty="0"/>
              <a:t>Malposition like OP. B</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96EAD21D-4086-65C5-8698-CA95192828DE}"/>
              </a:ext>
            </a:extLst>
          </p:cNvPr>
          <p:cNvPicPr>
            <a:picLocks noChangeAspect="1"/>
          </p:cNvPicPr>
          <p:nvPr/>
        </p:nvPicPr>
        <p:blipFill>
          <a:blip r:embed="rId3"/>
          <a:stretch>
            <a:fillRect/>
          </a:stretch>
        </p:blipFill>
        <p:spPr>
          <a:xfrm>
            <a:off x="5897867" y="2762316"/>
            <a:ext cx="3190875" cy="1428750"/>
          </a:xfrm>
          <a:prstGeom prst="rect">
            <a:avLst/>
          </a:prstGeom>
        </p:spPr>
      </p:pic>
      <p:pic>
        <p:nvPicPr>
          <p:cNvPr id="8" name="Picture 7">
            <a:extLst>
              <a:ext uri="{FF2B5EF4-FFF2-40B4-BE49-F238E27FC236}">
                <a16:creationId xmlns:a16="http://schemas.microsoft.com/office/drawing/2014/main" id="{DDB1FACE-C794-F532-73C5-C5D5E968A1AA}"/>
              </a:ext>
            </a:extLst>
          </p:cNvPr>
          <p:cNvPicPr>
            <a:picLocks noChangeAspect="1"/>
          </p:cNvPicPr>
          <p:nvPr/>
        </p:nvPicPr>
        <p:blipFill>
          <a:blip r:embed="rId4"/>
          <a:stretch>
            <a:fillRect/>
          </a:stretch>
        </p:blipFill>
        <p:spPr>
          <a:xfrm>
            <a:off x="9753184" y="1709058"/>
            <a:ext cx="2329542" cy="3853543"/>
          </a:xfrm>
          <a:prstGeom prst="rect">
            <a:avLst/>
          </a:prstGeom>
        </p:spPr>
      </p:pic>
    </p:spTree>
    <p:extLst>
      <p:ext uri="{BB962C8B-B14F-4D97-AF65-F5344CB8AC3E}">
        <p14:creationId xmlns:p14="http://schemas.microsoft.com/office/powerpoint/2010/main" val="155244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chemeClr val="accent1">
                    <a:lumMod val="50000"/>
                  </a:schemeClr>
                </a:solidFill>
              </a:rPr>
              <a:t>Diagnosis of Cephalopelvic disproportion</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lstStyle/>
          <a:p>
            <a:pPr marL="0" indent="0">
              <a:buNone/>
            </a:pPr>
            <a:r>
              <a:rPr lang="en-GB" dirty="0"/>
              <a:t>1 </a:t>
            </a:r>
            <a:r>
              <a:rPr lang="en-GB" i="1" dirty="0"/>
              <a:t>progress is slow or actually arrests despite efficient uterine contractions </a:t>
            </a:r>
          </a:p>
          <a:p>
            <a:pPr marL="0" indent="0">
              <a:buNone/>
            </a:pPr>
            <a:endParaRPr lang="en-GB" i="1" dirty="0"/>
          </a:p>
          <a:p>
            <a:pPr marL="0" indent="0">
              <a:buNone/>
            </a:pPr>
            <a:r>
              <a:rPr lang="en-GB" i="1" dirty="0"/>
              <a:t>2 the fetal head is not engaged </a:t>
            </a:r>
          </a:p>
          <a:p>
            <a:pPr marL="0" indent="0">
              <a:buNone/>
            </a:pPr>
            <a:endParaRPr lang="en-GB" i="1" dirty="0"/>
          </a:p>
          <a:p>
            <a:pPr marL="0" indent="0">
              <a:buNone/>
            </a:pPr>
            <a:r>
              <a:rPr lang="en-GB" i="1" dirty="0"/>
              <a:t>3 vaginal examination shows severe moulding and caput formation </a:t>
            </a:r>
          </a:p>
          <a:p>
            <a:pPr marL="0" indent="0">
              <a:buNone/>
            </a:pPr>
            <a:endParaRPr lang="en-GB" i="1" dirty="0"/>
          </a:p>
          <a:p>
            <a:pPr marL="0" indent="0">
              <a:buNone/>
            </a:pPr>
            <a:r>
              <a:rPr lang="en-GB" i="1" dirty="0"/>
              <a:t>4 the head is poorly applied to the cervix </a:t>
            </a:r>
          </a:p>
          <a:p>
            <a:pPr marL="0" indent="0">
              <a:buNone/>
            </a:pPr>
            <a:endParaRPr lang="en-GB" i="1" dirty="0"/>
          </a:p>
          <a:p>
            <a:pPr marL="0" indent="0">
              <a:buNone/>
            </a:pPr>
            <a:r>
              <a:rPr lang="en-GB" i="1" dirty="0"/>
              <a:t>5 haematuria</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B46FEC89-389A-DDF3-37B8-0023988D7DCB}"/>
              </a:ext>
            </a:extLst>
          </p:cNvPr>
          <p:cNvPicPr>
            <a:picLocks noChangeAspect="1"/>
          </p:cNvPicPr>
          <p:nvPr/>
        </p:nvPicPr>
        <p:blipFill>
          <a:blip r:embed="rId3"/>
          <a:stretch>
            <a:fillRect/>
          </a:stretch>
        </p:blipFill>
        <p:spPr>
          <a:xfrm>
            <a:off x="8826714" y="3921551"/>
            <a:ext cx="3365284" cy="2936448"/>
          </a:xfrm>
          <a:prstGeom prst="rect">
            <a:avLst/>
          </a:prstGeom>
        </p:spPr>
      </p:pic>
      <p:pic>
        <p:nvPicPr>
          <p:cNvPr id="8" name="Picture 7">
            <a:extLst>
              <a:ext uri="{FF2B5EF4-FFF2-40B4-BE49-F238E27FC236}">
                <a16:creationId xmlns:a16="http://schemas.microsoft.com/office/drawing/2014/main" id="{4F8B78B7-490C-4C22-53C8-6250CFEB4F67}"/>
              </a:ext>
            </a:extLst>
          </p:cNvPr>
          <p:cNvPicPr>
            <a:picLocks noChangeAspect="1"/>
          </p:cNvPicPr>
          <p:nvPr/>
        </p:nvPicPr>
        <p:blipFill>
          <a:blip r:embed="rId4"/>
          <a:stretch>
            <a:fillRect/>
          </a:stretch>
        </p:blipFill>
        <p:spPr>
          <a:xfrm>
            <a:off x="4663314" y="4873657"/>
            <a:ext cx="2865368" cy="1871220"/>
          </a:xfrm>
          <a:prstGeom prst="rect">
            <a:avLst/>
          </a:prstGeom>
        </p:spPr>
      </p:pic>
    </p:spTree>
    <p:extLst>
      <p:ext uri="{BB962C8B-B14F-4D97-AF65-F5344CB8AC3E}">
        <p14:creationId xmlns:p14="http://schemas.microsoft.com/office/powerpoint/2010/main" val="837533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rmAutofit fontScale="90000"/>
          </a:bodyPr>
          <a:lstStyle/>
          <a:p>
            <a:br>
              <a:rPr lang="en-GB" dirty="0"/>
            </a:br>
            <a:r>
              <a:rPr lang="en-GB" b="1" i="1" dirty="0">
                <a:solidFill>
                  <a:srgbClr val="002060"/>
                </a:solidFill>
              </a:rPr>
              <a:t>Management of prolonged labour</a:t>
            </a:r>
            <a:r>
              <a:rPr lang="en-GB" dirty="0"/>
              <a:t>: </a:t>
            </a:r>
            <a:br>
              <a:rPr lang="en-GB" dirty="0"/>
            </a:br>
            <a:endParaRPr lang="en-GB" dirty="0"/>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marL="0" indent="0">
              <a:buNone/>
            </a:pPr>
            <a:r>
              <a:rPr lang="en-GB" b="1" u="sng" dirty="0">
                <a:solidFill>
                  <a:schemeClr val="accent6">
                    <a:lumMod val="50000"/>
                  </a:schemeClr>
                </a:solidFill>
              </a:rPr>
              <a:t>A. </a:t>
            </a:r>
            <a:r>
              <a:rPr lang="en-GB" b="1" i="1" u="sng" dirty="0">
                <a:solidFill>
                  <a:schemeClr val="accent6">
                    <a:lumMod val="50000"/>
                  </a:schemeClr>
                </a:solidFill>
              </a:rPr>
              <a:t>Diagnosis: </a:t>
            </a:r>
          </a:p>
          <a:p>
            <a:pPr>
              <a:buFont typeface="Wingdings" panose="05000000000000000000" pitchFamily="2" charset="2"/>
              <a:buChar char="v"/>
            </a:pPr>
            <a:r>
              <a:rPr lang="en-GB" b="1" i="1" u="sng" dirty="0">
                <a:solidFill>
                  <a:srgbClr val="002060"/>
                </a:solidFill>
              </a:rPr>
              <a:t>History should include</a:t>
            </a:r>
            <a:r>
              <a:rPr lang="en-GB" i="1" u="sng" dirty="0">
                <a:solidFill>
                  <a:srgbClr val="002060"/>
                </a:solidFill>
              </a:rPr>
              <a:t>:</a:t>
            </a:r>
          </a:p>
          <a:p>
            <a:pPr>
              <a:buFont typeface="Wingdings" panose="05000000000000000000" pitchFamily="2" charset="2"/>
              <a:buChar char="ü"/>
            </a:pPr>
            <a:r>
              <a:rPr lang="en-GB" i="1" dirty="0"/>
              <a:t>Age.</a:t>
            </a:r>
          </a:p>
          <a:p>
            <a:pPr>
              <a:buFont typeface="Wingdings" panose="05000000000000000000" pitchFamily="2" charset="2"/>
              <a:buChar char="ü"/>
            </a:pPr>
            <a:r>
              <a:rPr lang="en-GB" i="1" dirty="0"/>
              <a:t>parity .</a:t>
            </a:r>
          </a:p>
          <a:p>
            <a:pPr>
              <a:buFont typeface="Wingdings" panose="05000000000000000000" pitchFamily="2" charset="2"/>
              <a:buChar char="ü"/>
            </a:pPr>
            <a:r>
              <a:rPr lang="en-GB" i="1" dirty="0"/>
              <a:t>Duration of labour.</a:t>
            </a:r>
          </a:p>
          <a:p>
            <a:pPr>
              <a:buFont typeface="Wingdings" panose="05000000000000000000" pitchFamily="2" charset="2"/>
              <a:buChar char="ü"/>
            </a:pPr>
            <a:r>
              <a:rPr lang="en-GB" i="1" dirty="0"/>
              <a:t>Partograph abnormality.</a:t>
            </a:r>
          </a:p>
          <a:p>
            <a:pPr>
              <a:buFont typeface="Wingdings" panose="05000000000000000000" pitchFamily="2" charset="2"/>
              <a:buChar char="ü"/>
            </a:pPr>
            <a:r>
              <a:rPr lang="en-GB" i="1" dirty="0"/>
              <a:t>Duration of ROM(amount &amp; colour of liquor). </a:t>
            </a:r>
          </a:p>
          <a:p>
            <a:pPr>
              <a:buFont typeface="Wingdings" panose="05000000000000000000" pitchFamily="2" charset="2"/>
              <a:buChar char="ü"/>
            </a:pPr>
            <a:r>
              <a:rPr lang="en-GB" i="1" dirty="0"/>
              <a:t>Antenatal records and complications </a:t>
            </a:r>
          </a:p>
          <a:p>
            <a:pPr>
              <a:buFont typeface="Wingdings" panose="05000000000000000000" pitchFamily="2" charset="2"/>
              <a:buChar char="ü"/>
            </a:pPr>
            <a:r>
              <a:rPr lang="en-GB" i="1" dirty="0"/>
              <a:t>Previous prolonged labour:* fetal death, </a:t>
            </a:r>
          </a:p>
          <a:p>
            <a:pPr>
              <a:buFontTx/>
              <a:buChar char="-"/>
            </a:pPr>
            <a:r>
              <a:rPr lang="en-GB" i="1" dirty="0"/>
              <a:t>*instrumental delivery.          * caesarean sections.</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697181DA-7F04-EFC7-B7A6-A2B759ED9EDB}"/>
              </a:ext>
            </a:extLst>
          </p:cNvPr>
          <p:cNvPicPr>
            <a:picLocks noChangeAspect="1"/>
          </p:cNvPicPr>
          <p:nvPr/>
        </p:nvPicPr>
        <p:blipFill>
          <a:blip r:embed="rId3"/>
          <a:stretch>
            <a:fillRect/>
          </a:stretch>
        </p:blipFill>
        <p:spPr>
          <a:xfrm>
            <a:off x="8385309" y="1317171"/>
            <a:ext cx="3614055" cy="5355772"/>
          </a:xfrm>
          <a:prstGeom prst="rect">
            <a:avLst/>
          </a:prstGeom>
        </p:spPr>
      </p:pic>
    </p:spTree>
    <p:extLst>
      <p:ext uri="{BB962C8B-B14F-4D97-AF65-F5344CB8AC3E}">
        <p14:creationId xmlns:p14="http://schemas.microsoft.com/office/powerpoint/2010/main" val="120122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5"/>
          </a:xfrm>
          <a:solidFill>
            <a:schemeClr val="bg2">
              <a:lumMod val="90000"/>
            </a:schemeClr>
          </a:solidFill>
        </p:spPr>
        <p:txBody>
          <a:bodyPr/>
          <a:lstStyle/>
          <a:p>
            <a:r>
              <a:rPr lang="en-GB" b="1" i="1" dirty="0">
                <a:solidFill>
                  <a:srgbClr val="002060"/>
                </a:solidFill>
              </a:rPr>
              <a:t>Examination</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6"/>
            <a:ext cx="12191999" cy="5670223"/>
          </a:xfrm>
          <a:solidFill>
            <a:schemeClr val="bg2">
              <a:lumMod val="90000"/>
            </a:schemeClr>
          </a:solidFill>
        </p:spPr>
        <p:txBody>
          <a:bodyPr>
            <a:normAutofit/>
          </a:bodyPr>
          <a:lstStyle/>
          <a:p>
            <a:pPr>
              <a:buFont typeface="Courier New" panose="02070309020205020404" pitchFamily="49" charset="0"/>
              <a:buChar char="o"/>
            </a:pPr>
            <a:r>
              <a:rPr lang="en-GB" b="1" i="1" dirty="0">
                <a:solidFill>
                  <a:srgbClr val="660066"/>
                </a:solidFill>
              </a:rPr>
              <a:t>General exam</a:t>
            </a:r>
            <a:r>
              <a:rPr lang="en-GB" i="1" dirty="0">
                <a:solidFill>
                  <a:srgbClr val="660066"/>
                </a:solidFill>
              </a:rPr>
              <a:t>. </a:t>
            </a:r>
          </a:p>
          <a:p>
            <a:r>
              <a:rPr lang="en-GB" i="1" dirty="0"/>
              <a:t>Features of maternal distress.</a:t>
            </a:r>
          </a:p>
          <a:p>
            <a:pPr>
              <a:buFont typeface="Courier New" panose="02070309020205020404" pitchFamily="49" charset="0"/>
              <a:buChar char="o"/>
            </a:pPr>
            <a:r>
              <a:rPr lang="en-GB" b="1" i="1" dirty="0">
                <a:solidFill>
                  <a:srgbClr val="660066"/>
                </a:solidFill>
              </a:rPr>
              <a:t>Abdominal exam (</a:t>
            </a:r>
            <a:r>
              <a:rPr lang="en-GB" b="1" i="1" u="sng" dirty="0">
                <a:solidFill>
                  <a:srgbClr val="660066"/>
                </a:solidFill>
              </a:rPr>
              <a:t>Revise</a:t>
            </a:r>
            <a:r>
              <a:rPr lang="en-GB" b="1" i="1" dirty="0">
                <a:solidFill>
                  <a:srgbClr val="660066"/>
                </a:solidFill>
              </a:rPr>
              <a:t>):</a:t>
            </a:r>
          </a:p>
          <a:p>
            <a:pPr>
              <a:buFont typeface="Wingdings" panose="05000000000000000000" pitchFamily="2" charset="2"/>
              <a:buChar char="ü"/>
            </a:pPr>
            <a:r>
              <a:rPr lang="en-GB" i="1" dirty="0"/>
              <a:t>Frequency and intensity of uterine contractions. </a:t>
            </a:r>
          </a:p>
          <a:p>
            <a:pPr>
              <a:buFont typeface="Wingdings" panose="05000000000000000000" pitchFamily="2" charset="2"/>
              <a:buChar char="ü"/>
            </a:pPr>
            <a:r>
              <a:rPr lang="en-GB" i="1" dirty="0"/>
              <a:t>Presentation.</a:t>
            </a:r>
          </a:p>
          <a:p>
            <a:pPr>
              <a:buFont typeface="Wingdings" panose="05000000000000000000" pitchFamily="2" charset="2"/>
              <a:buChar char="ü"/>
            </a:pPr>
            <a:r>
              <a:rPr lang="en-GB" i="1" dirty="0"/>
              <a:t>Engagement.</a:t>
            </a:r>
          </a:p>
          <a:p>
            <a:pPr>
              <a:buFont typeface="Wingdings" panose="05000000000000000000" pitchFamily="2" charset="2"/>
              <a:buChar char="ü"/>
            </a:pPr>
            <a:r>
              <a:rPr lang="en-GB" i="1" dirty="0"/>
              <a:t>Estimated fetal weight</a:t>
            </a:r>
          </a:p>
          <a:p>
            <a:pPr marL="0" indent="0">
              <a:buNone/>
            </a:pPr>
            <a:r>
              <a:rPr lang="en-GB" i="1" dirty="0"/>
              <a:t> </a:t>
            </a:r>
          </a:p>
          <a:p>
            <a:pPr marL="0" indent="0">
              <a:buNone/>
            </a:pPr>
            <a:r>
              <a:rPr lang="en-GB" i="1" dirty="0"/>
              <a:t>                  </a:t>
            </a:r>
            <a:r>
              <a:rPr lang="en-GB" sz="3200" b="1" i="1" dirty="0">
                <a:solidFill>
                  <a:schemeClr val="accent2"/>
                </a:solidFill>
                <a:latin typeface="blzee" panose="02000000000000000000" pitchFamily="2" charset="0"/>
              </a:rPr>
              <a:t>Retraction ring (bandl's ring) is </a:t>
            </a:r>
            <a:r>
              <a:rPr lang="en-GB" sz="3200" b="1" i="1" u="sng" dirty="0">
                <a:solidFill>
                  <a:schemeClr val="accent2"/>
                </a:solidFill>
                <a:latin typeface="blzee" panose="02000000000000000000" pitchFamily="2" charset="0"/>
              </a:rPr>
              <a:t>seen </a:t>
            </a:r>
            <a:r>
              <a:rPr lang="en-GB" sz="3200" b="1" i="1" dirty="0">
                <a:solidFill>
                  <a:schemeClr val="accent2"/>
                </a:solidFill>
                <a:latin typeface="blzee" panose="02000000000000000000" pitchFamily="2" charset="0"/>
              </a:rPr>
              <a:t>and </a:t>
            </a:r>
            <a:r>
              <a:rPr lang="en-GB" sz="3200" b="1" i="1" u="sng" dirty="0">
                <a:solidFill>
                  <a:schemeClr val="accent2"/>
                </a:solidFill>
                <a:latin typeface="blzee" panose="02000000000000000000" pitchFamily="2" charset="0"/>
              </a:rPr>
              <a:t>felt </a:t>
            </a:r>
          </a:p>
          <a:p>
            <a:pPr marL="0" indent="0">
              <a:buNone/>
            </a:pPr>
            <a:r>
              <a:rPr lang="en-GB" sz="3200" b="1" i="1" dirty="0">
                <a:solidFill>
                  <a:schemeClr val="accent2"/>
                </a:solidFill>
                <a:latin typeface="blzee" panose="02000000000000000000" pitchFamily="2" charset="0"/>
              </a:rPr>
              <a:t>   between upper &amp; lower segment (</a:t>
            </a:r>
            <a:r>
              <a:rPr lang="en-GB" sz="3200" b="1" i="1" dirty="0">
                <a:solidFill>
                  <a:schemeClr val="bg1">
                    <a:lumMod val="50000"/>
                  </a:schemeClr>
                </a:solidFill>
                <a:latin typeface="blzee" panose="02000000000000000000" pitchFamily="2" charset="0"/>
              </a:rPr>
              <a:t>site of uterine </a:t>
            </a:r>
            <a:r>
              <a:rPr lang="en-GB" sz="3200" b="1" dirty="0">
                <a:solidFill>
                  <a:schemeClr val="bg1">
                    <a:lumMod val="50000"/>
                  </a:schemeClr>
                </a:solidFill>
                <a:latin typeface="blzee" panose="02000000000000000000" pitchFamily="2" charset="0"/>
              </a:rPr>
              <a:t>rupture</a:t>
            </a:r>
            <a:r>
              <a:rPr lang="en-GB" sz="3200" b="1" dirty="0">
                <a:solidFill>
                  <a:schemeClr val="accent2"/>
                </a:solidFill>
                <a:latin typeface="blzee" panose="02000000000000000000" pitchFamily="2" charset="0"/>
              </a:rPr>
              <a:t>)</a:t>
            </a:r>
            <a:r>
              <a:rPr lang="en-GB" b="1" dirty="0">
                <a:solidFill>
                  <a:schemeClr val="accent2"/>
                </a:solidFill>
              </a:rPr>
              <a:t>.</a:t>
            </a:r>
          </a:p>
          <a:p>
            <a:endParaRPr lang="en-GB" dirty="0"/>
          </a:p>
          <a:p>
            <a:endParaRPr lang="en-GB" dirty="0"/>
          </a:p>
          <a:p>
            <a:pPr marL="0" indent="0">
              <a:buNone/>
            </a:pPr>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C09CC5E8-1F22-8F20-274B-3474EA8AE35D}"/>
              </a:ext>
            </a:extLst>
          </p:cNvPr>
          <p:cNvPicPr>
            <a:picLocks noChangeAspect="1"/>
          </p:cNvPicPr>
          <p:nvPr/>
        </p:nvPicPr>
        <p:blipFill>
          <a:blip r:embed="rId3"/>
          <a:stretch>
            <a:fillRect/>
          </a:stretch>
        </p:blipFill>
        <p:spPr>
          <a:xfrm>
            <a:off x="87085" y="4968094"/>
            <a:ext cx="1417183" cy="859972"/>
          </a:xfrm>
          <a:prstGeom prst="rect">
            <a:avLst/>
          </a:prstGeom>
        </p:spPr>
      </p:pic>
      <p:pic>
        <p:nvPicPr>
          <p:cNvPr id="8" name="Picture 7">
            <a:extLst>
              <a:ext uri="{FF2B5EF4-FFF2-40B4-BE49-F238E27FC236}">
                <a16:creationId xmlns:a16="http://schemas.microsoft.com/office/drawing/2014/main" id="{683408DD-9E68-CE72-941E-7F65C8FDF945}"/>
              </a:ext>
            </a:extLst>
          </p:cNvPr>
          <p:cNvPicPr>
            <a:picLocks noChangeAspect="1"/>
          </p:cNvPicPr>
          <p:nvPr/>
        </p:nvPicPr>
        <p:blipFill>
          <a:blip r:embed="rId4"/>
          <a:stretch>
            <a:fillRect/>
          </a:stretch>
        </p:blipFill>
        <p:spPr>
          <a:xfrm>
            <a:off x="8610600" y="2198848"/>
            <a:ext cx="3374572" cy="2196749"/>
          </a:xfrm>
          <a:prstGeom prst="rect">
            <a:avLst/>
          </a:prstGeom>
        </p:spPr>
      </p:pic>
    </p:spTree>
    <p:extLst>
      <p:ext uri="{BB962C8B-B14F-4D97-AF65-F5344CB8AC3E}">
        <p14:creationId xmlns:p14="http://schemas.microsoft.com/office/powerpoint/2010/main" val="1897006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rgbClr val="002060"/>
                </a:solidFill>
              </a:rPr>
              <a:t>Examination con.</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a:buFont typeface="Courier New" panose="02070309020205020404" pitchFamily="49" charset="0"/>
              <a:buChar char="o"/>
            </a:pPr>
            <a:r>
              <a:rPr lang="en-GB" dirty="0"/>
              <a:t> </a:t>
            </a:r>
            <a:r>
              <a:rPr lang="en-GB" b="1" i="1" dirty="0">
                <a:solidFill>
                  <a:srgbClr val="660066"/>
                </a:solidFill>
              </a:rPr>
              <a:t>Vaginal exam:</a:t>
            </a:r>
            <a:endParaRPr lang="en-GB" i="1" dirty="0"/>
          </a:p>
          <a:p>
            <a:pPr>
              <a:buFont typeface="Wingdings" panose="05000000000000000000" pitchFamily="2" charset="2"/>
              <a:buChar char="ü"/>
            </a:pPr>
            <a:r>
              <a:rPr lang="en-GB" i="1" dirty="0"/>
              <a:t>Dry hot vagina.</a:t>
            </a:r>
          </a:p>
          <a:p>
            <a:pPr>
              <a:buFont typeface="Wingdings" panose="05000000000000000000" pitchFamily="2" charset="2"/>
              <a:buChar char="ü"/>
            </a:pPr>
            <a:r>
              <a:rPr lang="en-GB" i="1" dirty="0"/>
              <a:t>Cervical dilatation.</a:t>
            </a:r>
          </a:p>
          <a:p>
            <a:pPr>
              <a:buFont typeface="Wingdings" panose="05000000000000000000" pitchFamily="2" charset="2"/>
              <a:buChar char="ü"/>
            </a:pPr>
            <a:r>
              <a:rPr lang="en-GB" i="1" dirty="0"/>
              <a:t>Fetal presentation and position, station.</a:t>
            </a:r>
          </a:p>
          <a:p>
            <a:pPr>
              <a:buFont typeface="Wingdings" panose="05000000000000000000" pitchFamily="2" charset="2"/>
              <a:buChar char="ü"/>
            </a:pPr>
            <a:r>
              <a:rPr lang="en-GB" i="1" dirty="0"/>
              <a:t>Excessive caput and moulding.</a:t>
            </a:r>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5588EE4E-8B8D-D9CF-1CA3-11A9E63F966B}"/>
              </a:ext>
            </a:extLst>
          </p:cNvPr>
          <p:cNvPicPr>
            <a:picLocks noChangeAspect="1"/>
          </p:cNvPicPr>
          <p:nvPr/>
        </p:nvPicPr>
        <p:blipFill>
          <a:blip r:embed="rId3"/>
          <a:stretch>
            <a:fillRect/>
          </a:stretch>
        </p:blipFill>
        <p:spPr>
          <a:xfrm>
            <a:off x="8080509" y="1727778"/>
            <a:ext cx="3810000" cy="2485059"/>
          </a:xfrm>
          <a:prstGeom prst="rect">
            <a:avLst/>
          </a:prstGeom>
        </p:spPr>
      </p:pic>
      <p:pic>
        <p:nvPicPr>
          <p:cNvPr id="8" name="Picture 7">
            <a:extLst>
              <a:ext uri="{FF2B5EF4-FFF2-40B4-BE49-F238E27FC236}">
                <a16:creationId xmlns:a16="http://schemas.microsoft.com/office/drawing/2014/main" id="{BB287D02-0270-2810-7D20-846602792780}"/>
              </a:ext>
            </a:extLst>
          </p:cNvPr>
          <p:cNvPicPr>
            <a:picLocks noChangeAspect="1"/>
          </p:cNvPicPr>
          <p:nvPr/>
        </p:nvPicPr>
        <p:blipFill>
          <a:blip r:embed="rId4"/>
          <a:stretch>
            <a:fillRect/>
          </a:stretch>
        </p:blipFill>
        <p:spPr>
          <a:xfrm>
            <a:off x="6672941" y="4470723"/>
            <a:ext cx="4136571" cy="2278420"/>
          </a:xfrm>
          <a:prstGeom prst="rect">
            <a:avLst/>
          </a:prstGeom>
        </p:spPr>
      </p:pic>
    </p:spTree>
    <p:extLst>
      <p:ext uri="{BB962C8B-B14F-4D97-AF65-F5344CB8AC3E}">
        <p14:creationId xmlns:p14="http://schemas.microsoft.com/office/powerpoint/2010/main" val="3438371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chemeClr val="accent1">
                    <a:lumMod val="50000"/>
                  </a:schemeClr>
                </a:solidFill>
              </a:rPr>
              <a:t>Treatment of poor progress</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a:buFont typeface="Courier New" panose="02070309020205020404" pitchFamily="49" charset="0"/>
              <a:buChar char="o"/>
            </a:pPr>
            <a:r>
              <a:rPr lang="en-GB" b="1" i="1" dirty="0">
                <a:solidFill>
                  <a:srgbClr val="660066"/>
                </a:solidFill>
              </a:rPr>
              <a:t>Treatment of poor progress in the 1</a:t>
            </a:r>
            <a:r>
              <a:rPr lang="en-GB" b="1" i="1" baseline="30000" dirty="0">
                <a:solidFill>
                  <a:srgbClr val="660066"/>
                </a:solidFill>
              </a:rPr>
              <a:t>st</a:t>
            </a:r>
            <a:r>
              <a:rPr lang="en-GB" b="1" i="1" dirty="0">
                <a:solidFill>
                  <a:srgbClr val="660066"/>
                </a:solidFill>
              </a:rPr>
              <a:t> stage of labour :</a:t>
            </a:r>
          </a:p>
          <a:p>
            <a:pPr>
              <a:buFont typeface="Wingdings" panose="05000000000000000000" pitchFamily="2" charset="2"/>
              <a:buChar char="ü"/>
            </a:pPr>
            <a:r>
              <a:rPr lang="en-GB" i="1" dirty="0"/>
              <a:t>Good hydration.</a:t>
            </a:r>
          </a:p>
          <a:p>
            <a:pPr>
              <a:buFont typeface="Wingdings" panose="05000000000000000000" pitchFamily="2" charset="2"/>
              <a:buChar char="ü"/>
            </a:pPr>
            <a:r>
              <a:rPr lang="en-GB" i="1" dirty="0"/>
              <a:t>Pain relief.</a:t>
            </a:r>
          </a:p>
          <a:p>
            <a:pPr>
              <a:buFont typeface="Wingdings" panose="05000000000000000000" pitchFamily="2" charset="2"/>
              <a:buChar char="ü"/>
            </a:pPr>
            <a:r>
              <a:rPr lang="en-GB" i="1" dirty="0"/>
              <a:t>Empty bladder.</a:t>
            </a:r>
          </a:p>
          <a:p>
            <a:pPr>
              <a:buFont typeface="Wingdings" panose="05000000000000000000" pitchFamily="2" charset="2"/>
              <a:buChar char="ü"/>
            </a:pPr>
            <a:r>
              <a:rPr lang="en-GB" i="1" dirty="0"/>
              <a:t>Cross match blood.</a:t>
            </a:r>
          </a:p>
          <a:p>
            <a:pPr>
              <a:buFont typeface="Wingdings" panose="05000000000000000000" pitchFamily="2" charset="2"/>
              <a:buChar char="ü"/>
            </a:pPr>
            <a:r>
              <a:rPr lang="en-GB" i="1" dirty="0"/>
              <a:t>Emotional support.</a:t>
            </a:r>
          </a:p>
          <a:p>
            <a:pPr marL="0" indent="0">
              <a:buNone/>
            </a:pPr>
            <a:endParaRPr lang="en-GB" i="1" dirty="0"/>
          </a:p>
          <a:p>
            <a:pPr>
              <a:buFont typeface="Wingdings" panose="05000000000000000000" pitchFamily="2" charset="2"/>
              <a:buChar char="Ø"/>
            </a:pPr>
            <a:r>
              <a:rPr lang="en-GB" i="1" dirty="0">
                <a:solidFill>
                  <a:srgbClr val="660066"/>
                </a:solidFill>
              </a:rPr>
              <a:t>When poor progress in labour is suspected :</a:t>
            </a:r>
          </a:p>
          <a:p>
            <a:pPr marL="0" indent="0">
              <a:buNone/>
            </a:pPr>
            <a:r>
              <a:rPr lang="en-GB" i="1" dirty="0"/>
              <a:t>Repeat vaginal examination every 2(rather than 4 hours ) &amp; plot on partograph</a:t>
            </a:r>
          </a:p>
          <a:p>
            <a:endParaRPr lang="en-GB" dirty="0"/>
          </a:p>
          <a:p>
            <a:endParaRPr lang="en-GB" dirty="0"/>
          </a:p>
          <a:p>
            <a:endParaRPr lang="en-GB" dirty="0"/>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0B63DACE-5178-D367-7A6B-3B879DE21894}"/>
              </a:ext>
            </a:extLst>
          </p:cNvPr>
          <p:cNvPicPr>
            <a:picLocks noChangeAspect="1"/>
          </p:cNvPicPr>
          <p:nvPr/>
        </p:nvPicPr>
        <p:blipFill>
          <a:blip r:embed="rId3"/>
          <a:stretch>
            <a:fillRect/>
          </a:stretch>
        </p:blipFill>
        <p:spPr>
          <a:xfrm>
            <a:off x="8839200" y="1885949"/>
            <a:ext cx="3211285" cy="1771651"/>
          </a:xfrm>
          <a:prstGeom prst="rect">
            <a:avLst/>
          </a:prstGeom>
        </p:spPr>
      </p:pic>
    </p:spTree>
    <p:extLst>
      <p:ext uri="{BB962C8B-B14F-4D97-AF65-F5344CB8AC3E}">
        <p14:creationId xmlns:p14="http://schemas.microsoft.com/office/powerpoint/2010/main" val="2572168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rmAutofit fontScale="90000"/>
          </a:bodyPr>
          <a:lstStyle/>
          <a:p>
            <a:br>
              <a:rPr lang="en-GB" b="1" i="1" dirty="0">
                <a:solidFill>
                  <a:srgbClr val="660033"/>
                </a:solidFill>
              </a:rPr>
            </a:br>
            <a:r>
              <a:rPr lang="en-GB" b="1" i="1" dirty="0">
                <a:solidFill>
                  <a:srgbClr val="660033"/>
                </a:solidFill>
              </a:rPr>
              <a:t>In the 2nd stage of labour </a:t>
            </a:r>
            <a:br>
              <a:rPr lang="en-GB" b="1" i="1" dirty="0">
                <a:solidFill>
                  <a:srgbClr val="660033"/>
                </a:solidFill>
              </a:rPr>
            </a:br>
            <a:endParaRPr lang="en-GB" b="1" i="1" dirty="0">
              <a:solidFill>
                <a:srgbClr val="660033"/>
              </a:solidFill>
            </a:endParaRP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a:buFont typeface="Wingdings" panose="05000000000000000000" pitchFamily="2" charset="2"/>
              <a:buChar char="ü"/>
            </a:pPr>
            <a:r>
              <a:rPr lang="en-GB" i="1" dirty="0"/>
              <a:t>Rehydration.</a:t>
            </a:r>
          </a:p>
          <a:p>
            <a:pPr>
              <a:buFont typeface="Wingdings" panose="05000000000000000000" pitchFamily="2" charset="2"/>
              <a:buChar char="ü"/>
            </a:pPr>
            <a:r>
              <a:rPr lang="en-GB" i="1" dirty="0"/>
              <a:t>Intravenous oxytocin for inefficient uterine cont. </a:t>
            </a:r>
          </a:p>
          <a:p>
            <a:pPr>
              <a:buFont typeface="Wingdings" panose="05000000000000000000" pitchFamily="2" charset="2"/>
              <a:buChar char="ü"/>
            </a:pPr>
            <a:r>
              <a:rPr lang="en-GB" i="1" dirty="0"/>
              <a:t>Instrumental birth can be considered .</a:t>
            </a:r>
          </a:p>
          <a:p>
            <a:pPr>
              <a:buFont typeface="Wingdings" panose="05000000000000000000" pitchFamily="2" charset="2"/>
              <a:buChar char="ü"/>
            </a:pPr>
            <a:r>
              <a:rPr lang="en-GB" i="1" dirty="0"/>
              <a:t>Caesarean delivery if :</a:t>
            </a:r>
          </a:p>
          <a:p>
            <a:pPr marL="0" indent="0">
              <a:buNone/>
            </a:pPr>
            <a:r>
              <a:rPr lang="en-GB" i="1" dirty="0"/>
              <a:t>                          *Instrumental birth attempt is unsuccessful.</a:t>
            </a:r>
          </a:p>
          <a:p>
            <a:pPr marL="0" indent="0">
              <a:buNone/>
            </a:pPr>
            <a:r>
              <a:rPr lang="en-GB" i="1" dirty="0"/>
              <a:t>                          *or if obstructed labour present .</a:t>
            </a:r>
          </a:p>
          <a:p>
            <a:pPr>
              <a:buFont typeface="Wingdings" panose="05000000000000000000" pitchFamily="2" charset="2"/>
              <a:buChar char="ü"/>
            </a:pPr>
            <a:r>
              <a:rPr lang="en-GB" i="1" dirty="0"/>
              <a:t>Episiotomy for a resistant perinium.</a:t>
            </a:r>
          </a:p>
          <a:p>
            <a:endParaRPr lang="en-GB" dirty="0"/>
          </a:p>
        </p:txBody>
      </p:sp>
      <p:pic>
        <p:nvPicPr>
          <p:cNvPr id="8" name="Picture 7">
            <a:extLst>
              <a:ext uri="{FF2B5EF4-FFF2-40B4-BE49-F238E27FC236}">
                <a16:creationId xmlns:a16="http://schemas.microsoft.com/office/drawing/2014/main" id="{A54F051A-3935-A4F0-7BE4-6C85316BB609}"/>
              </a:ext>
            </a:extLst>
          </p:cNvPr>
          <p:cNvPicPr>
            <a:picLocks noChangeAspect="1"/>
          </p:cNvPicPr>
          <p:nvPr/>
        </p:nvPicPr>
        <p:blipFill>
          <a:blip r:embed="rId3"/>
          <a:stretch>
            <a:fillRect/>
          </a:stretch>
        </p:blipFill>
        <p:spPr>
          <a:xfrm>
            <a:off x="9114063" y="2587817"/>
            <a:ext cx="2889383" cy="1979774"/>
          </a:xfrm>
          <a:prstGeom prst="rect">
            <a:avLst/>
          </a:prstGeom>
        </p:spPr>
      </p:pic>
      <p:pic>
        <p:nvPicPr>
          <p:cNvPr id="10" name="Picture 9">
            <a:extLst>
              <a:ext uri="{FF2B5EF4-FFF2-40B4-BE49-F238E27FC236}">
                <a16:creationId xmlns:a16="http://schemas.microsoft.com/office/drawing/2014/main" id="{4B557637-18EE-9B56-A609-60F0477B63A8}"/>
              </a:ext>
            </a:extLst>
          </p:cNvPr>
          <p:cNvPicPr>
            <a:picLocks noChangeAspect="1"/>
          </p:cNvPicPr>
          <p:nvPr/>
        </p:nvPicPr>
        <p:blipFill>
          <a:blip r:embed="rId4"/>
          <a:stretch>
            <a:fillRect/>
          </a:stretch>
        </p:blipFill>
        <p:spPr>
          <a:xfrm>
            <a:off x="5527901" y="5297327"/>
            <a:ext cx="3314700" cy="1381125"/>
          </a:xfrm>
          <a:prstGeom prst="rect">
            <a:avLst/>
          </a:prstGeom>
        </p:spPr>
      </p:pic>
      <p:pic>
        <p:nvPicPr>
          <p:cNvPr id="11" name="Picture 10">
            <a:extLst>
              <a:ext uri="{FF2B5EF4-FFF2-40B4-BE49-F238E27FC236}">
                <a16:creationId xmlns:a16="http://schemas.microsoft.com/office/drawing/2014/main" id="{BB45741E-3E86-2219-0FF5-DC477E93F1D9}"/>
              </a:ext>
            </a:extLst>
          </p:cNvPr>
          <p:cNvPicPr>
            <a:picLocks noChangeAspect="1"/>
          </p:cNvPicPr>
          <p:nvPr/>
        </p:nvPicPr>
        <p:blipFill>
          <a:blip r:embed="rId5"/>
          <a:stretch>
            <a:fillRect/>
          </a:stretch>
        </p:blipFill>
        <p:spPr>
          <a:xfrm>
            <a:off x="2095501" y="5297327"/>
            <a:ext cx="2857500" cy="1381125"/>
          </a:xfrm>
          <a:prstGeom prst="rect">
            <a:avLst/>
          </a:prstGeom>
        </p:spPr>
      </p:pic>
      <p:pic>
        <p:nvPicPr>
          <p:cNvPr id="12" name="Picture 11">
            <a:extLst>
              <a:ext uri="{FF2B5EF4-FFF2-40B4-BE49-F238E27FC236}">
                <a16:creationId xmlns:a16="http://schemas.microsoft.com/office/drawing/2014/main" id="{F6C4BB6C-2B03-CE00-81B8-8D36ABE23E90}"/>
              </a:ext>
            </a:extLst>
          </p:cNvPr>
          <p:cNvPicPr>
            <a:picLocks noChangeAspect="1"/>
          </p:cNvPicPr>
          <p:nvPr/>
        </p:nvPicPr>
        <p:blipFill>
          <a:blip r:embed="rId6"/>
          <a:stretch>
            <a:fillRect/>
          </a:stretch>
        </p:blipFill>
        <p:spPr>
          <a:xfrm>
            <a:off x="9114064" y="4739561"/>
            <a:ext cx="2937008" cy="1979773"/>
          </a:xfrm>
          <a:prstGeom prst="rect">
            <a:avLst/>
          </a:prstGeom>
        </p:spPr>
      </p:pic>
      <p:pic>
        <p:nvPicPr>
          <p:cNvPr id="13" name="Picture 12">
            <a:extLst>
              <a:ext uri="{FF2B5EF4-FFF2-40B4-BE49-F238E27FC236}">
                <a16:creationId xmlns:a16="http://schemas.microsoft.com/office/drawing/2014/main" id="{6EE36BFA-80F1-2536-7D8F-1770CE48161B}"/>
              </a:ext>
            </a:extLst>
          </p:cNvPr>
          <p:cNvPicPr>
            <a:picLocks noChangeAspect="1"/>
          </p:cNvPicPr>
          <p:nvPr/>
        </p:nvPicPr>
        <p:blipFill>
          <a:blip r:embed="rId7"/>
          <a:stretch>
            <a:fillRect/>
          </a:stretch>
        </p:blipFill>
        <p:spPr>
          <a:xfrm>
            <a:off x="9114063" y="81516"/>
            <a:ext cx="2937009" cy="2294037"/>
          </a:xfrm>
          <a:prstGeom prst="rect">
            <a:avLst/>
          </a:prstGeom>
        </p:spPr>
      </p:pic>
    </p:spTree>
    <p:extLst>
      <p:ext uri="{BB962C8B-B14F-4D97-AF65-F5344CB8AC3E}">
        <p14:creationId xmlns:p14="http://schemas.microsoft.com/office/powerpoint/2010/main" val="215319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rmAutofit/>
          </a:bodyPr>
          <a:lstStyle/>
          <a:p>
            <a:r>
              <a:rPr lang="en-GB" b="1" i="1" dirty="0">
                <a:solidFill>
                  <a:srgbClr val="002060"/>
                </a:solidFill>
              </a:rPr>
              <a:t>Abnormal labour</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endParaRPr lang="en-GB" i="1" dirty="0"/>
          </a:p>
          <a:p>
            <a:pPr marL="0" indent="0">
              <a:buNone/>
            </a:pPr>
            <a:r>
              <a:rPr lang="en-GB" b="1" i="1" dirty="0">
                <a:solidFill>
                  <a:srgbClr val="002060"/>
                </a:solidFill>
              </a:rPr>
              <a:t>What is abnormal labour</a:t>
            </a:r>
          </a:p>
          <a:p>
            <a:pPr marL="0" indent="0">
              <a:buNone/>
            </a:pPr>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14" name="Picture 13">
            <a:extLst>
              <a:ext uri="{FF2B5EF4-FFF2-40B4-BE49-F238E27FC236}">
                <a16:creationId xmlns:a16="http://schemas.microsoft.com/office/drawing/2014/main" id="{37A41D05-DAF3-9452-EA1E-2B30B9E63C6B}"/>
              </a:ext>
            </a:extLst>
          </p:cNvPr>
          <p:cNvPicPr>
            <a:picLocks noChangeAspect="1"/>
          </p:cNvPicPr>
          <p:nvPr/>
        </p:nvPicPr>
        <p:blipFill>
          <a:blip r:embed="rId3"/>
          <a:stretch>
            <a:fillRect/>
          </a:stretch>
        </p:blipFill>
        <p:spPr>
          <a:xfrm>
            <a:off x="76200" y="2273368"/>
            <a:ext cx="9383485" cy="1841432"/>
          </a:xfrm>
          <a:prstGeom prst="rect">
            <a:avLst/>
          </a:prstGeom>
        </p:spPr>
      </p:pic>
    </p:spTree>
    <p:extLst>
      <p:ext uri="{BB962C8B-B14F-4D97-AF65-F5344CB8AC3E}">
        <p14:creationId xmlns:p14="http://schemas.microsoft.com/office/powerpoint/2010/main" val="41780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chemeClr val="accent1">
                    <a:lumMod val="50000"/>
                  </a:schemeClr>
                </a:solidFill>
              </a:rPr>
              <a:t>Treatment of CPD </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marL="0" indent="0">
              <a:buNone/>
            </a:pPr>
            <a:endParaRPr lang="en-GB" i="1" dirty="0"/>
          </a:p>
          <a:p>
            <a:pPr>
              <a:buFont typeface="Courier New" panose="02070309020205020404" pitchFamily="49" charset="0"/>
              <a:buChar char="o"/>
            </a:pPr>
            <a:r>
              <a:rPr lang="en-GB" i="1" dirty="0"/>
              <a:t> Oxytocin must never be used in a multiparous woman where CPD is suspected.</a:t>
            </a:r>
          </a:p>
          <a:p>
            <a:pPr marL="0" indent="0">
              <a:buNone/>
            </a:pPr>
            <a:endParaRPr lang="en-GB" i="1" dirty="0"/>
          </a:p>
          <a:p>
            <a:pPr>
              <a:buFont typeface="Courier New" panose="02070309020205020404" pitchFamily="49" charset="0"/>
              <a:buChar char="o"/>
            </a:pPr>
            <a:r>
              <a:rPr lang="en-GB" i="1" dirty="0"/>
              <a:t>A </a:t>
            </a:r>
            <a:r>
              <a:rPr lang="en-GB" b="1" i="1" u="sng" dirty="0">
                <a:solidFill>
                  <a:srgbClr val="660033"/>
                </a:solidFill>
              </a:rPr>
              <a:t>Caesarean section </a:t>
            </a:r>
            <a:r>
              <a:rPr lang="en-GB" i="1" dirty="0"/>
              <a:t>is indicated in cases of CPD with elements of obstructed labour</a:t>
            </a:r>
          </a:p>
          <a:p>
            <a:pPr>
              <a:buFont typeface="Wingdings" panose="05000000000000000000" pitchFamily="2" charset="2"/>
              <a:buChar char="q"/>
            </a:pPr>
            <a:endParaRPr lang="en-GB" i="1" dirty="0"/>
          </a:p>
          <a:p>
            <a:pPr marL="0" indent="0">
              <a:buNone/>
            </a:pPr>
            <a:endParaRPr lang="en-GB" i="1" dirty="0"/>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04919ACF-0165-52E4-3C56-4E30041EE2DF}"/>
              </a:ext>
            </a:extLst>
          </p:cNvPr>
          <p:cNvPicPr>
            <a:picLocks noChangeAspect="1"/>
          </p:cNvPicPr>
          <p:nvPr/>
        </p:nvPicPr>
        <p:blipFill>
          <a:blip r:embed="rId3"/>
          <a:stretch>
            <a:fillRect/>
          </a:stretch>
        </p:blipFill>
        <p:spPr>
          <a:xfrm>
            <a:off x="9572625" y="0"/>
            <a:ext cx="2619375" cy="1743075"/>
          </a:xfrm>
          <a:prstGeom prst="rect">
            <a:avLst/>
          </a:prstGeom>
        </p:spPr>
      </p:pic>
      <p:pic>
        <p:nvPicPr>
          <p:cNvPr id="9" name="Picture 8">
            <a:extLst>
              <a:ext uri="{FF2B5EF4-FFF2-40B4-BE49-F238E27FC236}">
                <a16:creationId xmlns:a16="http://schemas.microsoft.com/office/drawing/2014/main" id="{12C3BE3F-3630-D675-43A1-6F91E4097361}"/>
              </a:ext>
            </a:extLst>
          </p:cNvPr>
          <p:cNvPicPr>
            <a:picLocks noChangeAspect="1"/>
          </p:cNvPicPr>
          <p:nvPr/>
        </p:nvPicPr>
        <p:blipFill>
          <a:blip r:embed="rId4"/>
          <a:stretch>
            <a:fillRect/>
          </a:stretch>
        </p:blipFill>
        <p:spPr>
          <a:xfrm>
            <a:off x="8605689" y="3624262"/>
            <a:ext cx="2076450" cy="2200275"/>
          </a:xfrm>
          <a:prstGeom prst="rect">
            <a:avLst/>
          </a:prstGeom>
        </p:spPr>
      </p:pic>
    </p:spTree>
    <p:extLst>
      <p:ext uri="{BB962C8B-B14F-4D97-AF65-F5344CB8AC3E}">
        <p14:creationId xmlns:p14="http://schemas.microsoft.com/office/powerpoint/2010/main" val="329607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rgbClr val="002060"/>
                </a:solidFill>
              </a:rPr>
              <a:t>Complications of prolonged labour</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5"/>
            <a:ext cx="12191999" cy="5670222"/>
          </a:xfrm>
          <a:solidFill>
            <a:schemeClr val="bg2">
              <a:lumMod val="90000"/>
            </a:schemeClr>
          </a:solidFill>
        </p:spPr>
        <p:txBody>
          <a:bodyPr>
            <a:normAutofit lnSpcReduction="10000"/>
          </a:bodyPr>
          <a:lstStyle/>
          <a:p>
            <a:pPr>
              <a:buFont typeface="Wingdings" panose="05000000000000000000" pitchFamily="2" charset="2"/>
              <a:buChar char="q"/>
            </a:pPr>
            <a:r>
              <a:rPr lang="en-GB" i="1" dirty="0">
                <a:solidFill>
                  <a:srgbClr val="660066"/>
                </a:solidFill>
              </a:rPr>
              <a:t>Maternal </a:t>
            </a:r>
            <a:r>
              <a:rPr lang="en-GB" i="1" dirty="0"/>
              <a:t>: </a:t>
            </a:r>
          </a:p>
          <a:p>
            <a:r>
              <a:rPr lang="en-GB" i="1" dirty="0"/>
              <a:t>maternal exhaustion and dehydration.</a:t>
            </a:r>
          </a:p>
          <a:p>
            <a:r>
              <a:rPr lang="en-GB" i="1" dirty="0"/>
              <a:t>rupture of uterus. </a:t>
            </a:r>
          </a:p>
          <a:p>
            <a:r>
              <a:rPr lang="en-GB" i="1" dirty="0"/>
              <a:t>increased operative intervention.</a:t>
            </a:r>
          </a:p>
          <a:p>
            <a:r>
              <a:rPr lang="en-GB" i="1" dirty="0"/>
              <a:t>maternal injury.</a:t>
            </a:r>
          </a:p>
          <a:p>
            <a:r>
              <a:rPr lang="en-GB" i="1" dirty="0"/>
              <a:t>Shock.</a:t>
            </a:r>
          </a:p>
          <a:p>
            <a:r>
              <a:rPr lang="en-GB" i="1" dirty="0"/>
              <a:t>postpartum haemorrhage.</a:t>
            </a:r>
          </a:p>
          <a:p>
            <a:r>
              <a:rPr lang="en-GB" i="1" dirty="0"/>
              <a:t>puerperal sepsis </a:t>
            </a:r>
          </a:p>
          <a:p>
            <a:r>
              <a:rPr lang="en-GB" i="1" dirty="0"/>
              <a:t>Maternal death </a:t>
            </a:r>
          </a:p>
          <a:p>
            <a:pPr>
              <a:buFont typeface="Wingdings" panose="05000000000000000000" pitchFamily="2" charset="2"/>
              <a:buChar char="q"/>
            </a:pPr>
            <a:r>
              <a:rPr lang="en-GB" i="1" dirty="0">
                <a:solidFill>
                  <a:srgbClr val="660066"/>
                </a:solidFill>
              </a:rPr>
              <a:t>Late maternal complications: </a:t>
            </a:r>
          </a:p>
          <a:p>
            <a:r>
              <a:rPr lang="en-GB" i="1" dirty="0"/>
              <a:t>Fistula.</a:t>
            </a:r>
          </a:p>
          <a:p>
            <a:r>
              <a:rPr lang="en-GB" i="1" dirty="0"/>
              <a:t> Infertility.</a:t>
            </a:r>
          </a:p>
          <a:p>
            <a:endParaRPr lang="en-GB" dirty="0"/>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611A1A58-C2FC-6C35-48F8-3D6A3929182B}"/>
              </a:ext>
            </a:extLst>
          </p:cNvPr>
          <p:cNvPicPr>
            <a:picLocks noChangeAspect="1"/>
          </p:cNvPicPr>
          <p:nvPr/>
        </p:nvPicPr>
        <p:blipFill>
          <a:blip r:embed="rId3"/>
          <a:stretch>
            <a:fillRect/>
          </a:stretch>
        </p:blipFill>
        <p:spPr>
          <a:xfrm>
            <a:off x="8078542" y="1443037"/>
            <a:ext cx="2660048" cy="3194277"/>
          </a:xfrm>
          <a:prstGeom prst="rect">
            <a:avLst/>
          </a:prstGeom>
        </p:spPr>
      </p:pic>
    </p:spTree>
    <p:extLst>
      <p:ext uri="{BB962C8B-B14F-4D97-AF65-F5344CB8AC3E}">
        <p14:creationId xmlns:p14="http://schemas.microsoft.com/office/powerpoint/2010/main" val="1592204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rgbClr val="002060"/>
                </a:solidFill>
              </a:rPr>
              <a:t>Complications of prolonged labour con.</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a:buFont typeface="Wingdings" panose="05000000000000000000" pitchFamily="2" charset="2"/>
              <a:buChar char="q"/>
            </a:pPr>
            <a:r>
              <a:rPr lang="en-GB" i="1" dirty="0">
                <a:solidFill>
                  <a:srgbClr val="660066"/>
                </a:solidFill>
              </a:rPr>
              <a:t>Fetal complications</a:t>
            </a:r>
            <a:r>
              <a:rPr lang="en-GB" i="1" dirty="0"/>
              <a:t>:</a:t>
            </a:r>
          </a:p>
          <a:p>
            <a:r>
              <a:rPr lang="en-GB" i="1" dirty="0"/>
              <a:t>birth asphyxia.</a:t>
            </a:r>
          </a:p>
          <a:p>
            <a:r>
              <a:rPr lang="en-GB" i="1" dirty="0"/>
              <a:t>Acidosis.</a:t>
            </a:r>
          </a:p>
          <a:p>
            <a:r>
              <a:rPr lang="en-GB" i="1" dirty="0"/>
              <a:t>intracranial haemorrhage.</a:t>
            </a:r>
          </a:p>
          <a:p>
            <a:r>
              <a:rPr lang="en-GB" i="1" dirty="0"/>
              <a:t>meconium aspiration.</a:t>
            </a:r>
          </a:p>
          <a:p>
            <a:r>
              <a:rPr lang="en-GB" i="1" dirty="0"/>
              <a:t>fetal trauma.</a:t>
            </a:r>
          </a:p>
          <a:p>
            <a:r>
              <a:rPr lang="en-GB" i="1" dirty="0"/>
              <a:t>Death.</a:t>
            </a:r>
          </a:p>
          <a:p>
            <a:r>
              <a:rPr lang="en-GB" i="1" dirty="0">
                <a:solidFill>
                  <a:srgbClr val="660066"/>
                </a:solidFill>
              </a:rPr>
              <a:t>Neonatal infection.</a:t>
            </a:r>
          </a:p>
          <a:p>
            <a:pPr>
              <a:buFont typeface="Wingdings" panose="05000000000000000000" pitchFamily="2" charset="2"/>
              <a:buChar char="q"/>
            </a:pPr>
            <a:r>
              <a:rPr lang="en-GB" i="1" dirty="0"/>
              <a:t> Late fetal complications: </a:t>
            </a:r>
          </a:p>
          <a:p>
            <a:r>
              <a:rPr lang="en-GB" i="1" dirty="0"/>
              <a:t>cerebral palsy.</a:t>
            </a:r>
          </a:p>
          <a:p>
            <a:r>
              <a:rPr lang="en-GB" i="1" dirty="0"/>
              <a:t>Mental retardation.</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619114D6-D1B0-EC8D-8E12-8D904EB20BB3}"/>
              </a:ext>
            </a:extLst>
          </p:cNvPr>
          <p:cNvPicPr>
            <a:picLocks noChangeAspect="1"/>
          </p:cNvPicPr>
          <p:nvPr/>
        </p:nvPicPr>
        <p:blipFill>
          <a:blip r:embed="rId3"/>
          <a:stretch>
            <a:fillRect/>
          </a:stretch>
        </p:blipFill>
        <p:spPr>
          <a:xfrm>
            <a:off x="7294255" y="2018556"/>
            <a:ext cx="3031193" cy="3390411"/>
          </a:xfrm>
          <a:prstGeom prst="rect">
            <a:avLst/>
          </a:prstGeom>
        </p:spPr>
      </p:pic>
    </p:spTree>
    <p:extLst>
      <p:ext uri="{BB962C8B-B14F-4D97-AF65-F5344CB8AC3E}">
        <p14:creationId xmlns:p14="http://schemas.microsoft.com/office/powerpoint/2010/main" val="28586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rgbClr val="002060"/>
                </a:solidFill>
              </a:rPr>
              <a:t>Fetal compromise in labour </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lstStyle/>
          <a:p>
            <a:pPr>
              <a:buFont typeface="Wingdings" panose="05000000000000000000" pitchFamily="2" charset="2"/>
              <a:buChar char="§"/>
            </a:pPr>
            <a:r>
              <a:rPr lang="en-GB" b="1" i="1" dirty="0">
                <a:solidFill>
                  <a:srgbClr val="660066"/>
                </a:solidFill>
              </a:rPr>
              <a:t>Presentation</a:t>
            </a:r>
          </a:p>
          <a:p>
            <a:pPr marL="0" indent="0">
              <a:buNone/>
            </a:pPr>
            <a:r>
              <a:rPr lang="en-GB" b="1" i="1" dirty="0">
                <a:solidFill>
                  <a:srgbClr val="002060"/>
                </a:solidFill>
              </a:rPr>
              <a:t>Fetal compromise (hypoxia)may present as: </a:t>
            </a:r>
          </a:p>
          <a:p>
            <a:r>
              <a:rPr lang="en-GB" b="1" i="1" u="sng" dirty="0"/>
              <a:t>Fresh meconium </a:t>
            </a:r>
          </a:p>
          <a:p>
            <a:pPr marL="0" indent="0">
              <a:buNone/>
            </a:pPr>
            <a:r>
              <a:rPr lang="en-GB" i="1" dirty="0"/>
              <a:t>staining to the amniotic fluid a (dark green , containing mucus, bile and epithelial cells)</a:t>
            </a:r>
          </a:p>
          <a:p>
            <a:pPr marL="0" indent="0">
              <a:buNone/>
            </a:pPr>
            <a:r>
              <a:rPr lang="en-GB" i="1" dirty="0"/>
              <a:t>                 Or</a:t>
            </a:r>
          </a:p>
          <a:p>
            <a:r>
              <a:rPr lang="en-GB" b="1" i="1" dirty="0"/>
              <a:t>Abnormal CTG. </a:t>
            </a:r>
          </a:p>
          <a:p>
            <a:pPr marL="0" indent="0">
              <a:buNone/>
            </a:pPr>
            <a:r>
              <a:rPr lang="en-GB" b="1" i="1" dirty="0">
                <a:solidFill>
                  <a:srgbClr val="C00000"/>
                </a:solidFill>
              </a:rPr>
              <a:t>What are  causes of physiological meconium (old meconium)?</a:t>
            </a:r>
          </a:p>
          <a:p>
            <a:r>
              <a:rPr lang="en-GB" i="1" dirty="0"/>
              <a:t> Fetal maturity(post date).</a:t>
            </a:r>
          </a:p>
          <a:p>
            <a:r>
              <a:rPr lang="en-GB" i="1" dirty="0"/>
              <a:t>Breech presentation.</a:t>
            </a:r>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3311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a:solidFill>
                  <a:srgbClr val="002060"/>
                </a:solidFill>
              </a:rPr>
              <a:t>Indications for continuous EFM </a:t>
            </a:r>
            <a:endParaRPr lang="en-GB" b="1" i="1" dirty="0">
              <a:solidFill>
                <a:srgbClr val="002060"/>
              </a:solidFill>
            </a:endParaRP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lnSpcReduction="10000"/>
          </a:bodyPr>
          <a:lstStyle/>
          <a:p>
            <a:pPr>
              <a:lnSpc>
                <a:spcPct val="100000"/>
              </a:lnSpc>
              <a:buFont typeface="Courier New" panose="02070309020205020404" pitchFamily="49" charset="0"/>
              <a:buChar char="o"/>
            </a:pPr>
            <a:r>
              <a:rPr lang="en-GB" i="1" dirty="0"/>
              <a:t>Significant meconium staining of the amniotic fluid.</a:t>
            </a:r>
          </a:p>
          <a:p>
            <a:pPr>
              <a:lnSpc>
                <a:spcPct val="100000"/>
              </a:lnSpc>
              <a:buFont typeface="Courier New" panose="02070309020205020404" pitchFamily="49" charset="0"/>
              <a:buChar char="o"/>
            </a:pPr>
            <a:endParaRPr lang="en-GB" i="1" dirty="0"/>
          </a:p>
          <a:p>
            <a:pPr>
              <a:lnSpc>
                <a:spcPct val="100000"/>
              </a:lnSpc>
              <a:buFont typeface="Courier New" panose="02070309020205020404" pitchFamily="49" charset="0"/>
              <a:buChar char="o"/>
            </a:pPr>
            <a:r>
              <a:rPr lang="en-GB" i="1" dirty="0"/>
              <a:t>Abnormal FHR detected by intermittent auscultation.</a:t>
            </a:r>
          </a:p>
          <a:p>
            <a:pPr>
              <a:lnSpc>
                <a:spcPct val="100000"/>
              </a:lnSpc>
              <a:buFont typeface="Courier New" panose="02070309020205020404" pitchFamily="49" charset="0"/>
              <a:buChar char="o"/>
            </a:pPr>
            <a:endParaRPr lang="en-GB" i="1" dirty="0"/>
          </a:p>
          <a:p>
            <a:pPr>
              <a:lnSpc>
                <a:spcPct val="100000"/>
              </a:lnSpc>
              <a:buFont typeface="Courier New" panose="02070309020205020404" pitchFamily="49" charset="0"/>
              <a:buChar char="o"/>
            </a:pPr>
            <a:r>
              <a:rPr lang="en-GB" i="1" dirty="0"/>
              <a:t>Maternal pyrexia (temperature ≥38.0°C). </a:t>
            </a:r>
          </a:p>
          <a:p>
            <a:pPr>
              <a:lnSpc>
                <a:spcPct val="100000"/>
              </a:lnSpc>
              <a:buFont typeface="Courier New" panose="02070309020205020404" pitchFamily="49" charset="0"/>
              <a:buChar char="o"/>
            </a:pPr>
            <a:endParaRPr lang="en-GB" i="1" dirty="0"/>
          </a:p>
          <a:p>
            <a:pPr>
              <a:lnSpc>
                <a:spcPct val="100000"/>
              </a:lnSpc>
              <a:buFont typeface="Courier New" panose="02070309020205020404" pitchFamily="49" charset="0"/>
              <a:buChar char="o"/>
            </a:pPr>
            <a:r>
              <a:rPr lang="en-GB" i="1" dirty="0"/>
              <a:t>Fresh vaginal bleeding.</a:t>
            </a:r>
          </a:p>
          <a:p>
            <a:pPr>
              <a:lnSpc>
                <a:spcPct val="100000"/>
              </a:lnSpc>
              <a:buFont typeface="Courier New" panose="02070309020205020404" pitchFamily="49" charset="0"/>
              <a:buChar char="o"/>
            </a:pPr>
            <a:endParaRPr lang="en-GB" i="1" dirty="0"/>
          </a:p>
          <a:p>
            <a:pPr>
              <a:lnSpc>
                <a:spcPct val="100000"/>
              </a:lnSpc>
              <a:buFont typeface="Courier New" panose="02070309020205020404" pitchFamily="49" charset="0"/>
              <a:buChar char="o"/>
            </a:pPr>
            <a:r>
              <a:rPr lang="en-GB" i="1" dirty="0"/>
              <a:t>Augmentation of contractions with an oxytocin.</a:t>
            </a:r>
          </a:p>
          <a:p>
            <a:pPr marL="0" indent="0">
              <a:lnSpc>
                <a:spcPct val="100000"/>
              </a:lnSpc>
              <a:buNone/>
            </a:pPr>
            <a:endParaRPr lang="en-GB" i="1" dirty="0"/>
          </a:p>
          <a:p>
            <a:pPr>
              <a:lnSpc>
                <a:spcPct val="100000"/>
              </a:lnSpc>
              <a:buFont typeface="Courier New" panose="02070309020205020404" pitchFamily="49" charset="0"/>
              <a:buChar char="o"/>
            </a:pPr>
            <a:r>
              <a:rPr lang="en-GB" i="1" dirty="0"/>
              <a:t>Maternal request.</a:t>
            </a:r>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C31CB9DE-5A66-DA99-DCBA-AC0081BB15EC}"/>
              </a:ext>
            </a:extLst>
          </p:cNvPr>
          <p:cNvPicPr>
            <a:picLocks noChangeAspect="1"/>
          </p:cNvPicPr>
          <p:nvPr/>
        </p:nvPicPr>
        <p:blipFill>
          <a:blip r:embed="rId3"/>
          <a:stretch>
            <a:fillRect/>
          </a:stretch>
        </p:blipFill>
        <p:spPr>
          <a:xfrm>
            <a:off x="8051335" y="1595225"/>
            <a:ext cx="4035902" cy="4255377"/>
          </a:xfrm>
          <a:prstGeom prst="rect">
            <a:avLst/>
          </a:prstGeom>
        </p:spPr>
      </p:pic>
    </p:spTree>
    <p:extLst>
      <p:ext uri="{BB962C8B-B14F-4D97-AF65-F5344CB8AC3E}">
        <p14:creationId xmlns:p14="http://schemas.microsoft.com/office/powerpoint/2010/main" val="1181186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rmAutofit fontScale="90000"/>
          </a:bodyPr>
          <a:lstStyle/>
          <a:p>
            <a:br>
              <a:rPr lang="en-GB" dirty="0"/>
            </a:br>
            <a:r>
              <a:rPr lang="en-GB" b="1" i="1" dirty="0">
                <a:solidFill>
                  <a:srgbClr val="002060"/>
                </a:solidFill>
              </a:rPr>
              <a:t>Risk factors for Fetal compromise in labour</a:t>
            </a:r>
            <a:br>
              <a:rPr lang="en-GB" dirty="0"/>
            </a:br>
            <a:endParaRPr lang="en-GB" dirty="0"/>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fontScale="92500" lnSpcReduction="20000"/>
          </a:bodyPr>
          <a:lstStyle/>
          <a:p>
            <a:r>
              <a:rPr lang="en-GB" i="1" dirty="0"/>
              <a:t>Placental insufficiency – *FGR and *pre-eclampsia. </a:t>
            </a:r>
          </a:p>
          <a:p>
            <a:r>
              <a:rPr lang="en-GB" i="1" dirty="0"/>
              <a:t>Prematurity.</a:t>
            </a:r>
          </a:p>
          <a:p>
            <a:r>
              <a:rPr lang="en-GB" i="1" dirty="0"/>
              <a:t> Post maturity.</a:t>
            </a:r>
          </a:p>
          <a:p>
            <a:r>
              <a:rPr lang="en-GB" i="1" dirty="0"/>
              <a:t> Multiple pregnancy.</a:t>
            </a:r>
          </a:p>
          <a:p>
            <a:r>
              <a:rPr lang="en-GB" i="1" dirty="0"/>
              <a:t> Prolonged labour. </a:t>
            </a:r>
          </a:p>
          <a:p>
            <a:r>
              <a:rPr lang="en-GB" i="1" dirty="0"/>
              <a:t>Augmentation with oxytocin/hyperstimulation. </a:t>
            </a:r>
          </a:p>
          <a:p>
            <a:r>
              <a:rPr lang="en-GB" i="1" dirty="0"/>
              <a:t>Precipitate labour.</a:t>
            </a:r>
          </a:p>
          <a:p>
            <a:r>
              <a:rPr lang="en-GB" i="1" dirty="0"/>
              <a:t> Intrapartum abruption. </a:t>
            </a:r>
          </a:p>
          <a:p>
            <a:r>
              <a:rPr lang="en-GB" i="1" dirty="0"/>
              <a:t>Cord prolapse. </a:t>
            </a:r>
          </a:p>
          <a:p>
            <a:r>
              <a:rPr lang="en-GB" i="1" dirty="0"/>
              <a:t>Uterine rupture/dehiscence.</a:t>
            </a:r>
          </a:p>
          <a:p>
            <a:r>
              <a:rPr lang="en-GB" i="1" dirty="0"/>
              <a:t> Maternal diabetes.</a:t>
            </a:r>
          </a:p>
          <a:p>
            <a:r>
              <a:rPr lang="en-GB" i="1" dirty="0"/>
              <a:t> Cholestasis of pregnancy.</a:t>
            </a:r>
          </a:p>
          <a:p>
            <a:r>
              <a:rPr lang="en-GB" i="1" dirty="0"/>
              <a:t> Maternal pyrexia/chorioamnionitis.</a:t>
            </a:r>
          </a:p>
          <a:p>
            <a:r>
              <a:rPr lang="en-GB" i="1" dirty="0"/>
              <a:t> Oligohydramnios.</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1812592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rgbClr val="002060"/>
                </a:solidFill>
              </a:rPr>
              <a:t>Management of possible Fetal compromise </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lnSpcReduction="10000"/>
          </a:bodyPr>
          <a:lstStyle/>
          <a:p>
            <a:r>
              <a:rPr lang="en-GB" u="sng" dirty="0">
                <a:solidFill>
                  <a:srgbClr val="660066"/>
                </a:solidFill>
              </a:rPr>
              <a:t>Suspicious CTG</a:t>
            </a:r>
            <a:r>
              <a:rPr lang="en-GB" dirty="0"/>
              <a:t>:</a:t>
            </a:r>
          </a:p>
          <a:p>
            <a:r>
              <a:rPr lang="en-GB" dirty="0"/>
              <a:t>Repositioning of the mother.</a:t>
            </a:r>
          </a:p>
          <a:p>
            <a:r>
              <a:rPr lang="en-GB" dirty="0"/>
              <a:t>Intravenous fluids.</a:t>
            </a:r>
          </a:p>
          <a:p>
            <a:r>
              <a:rPr lang="en-GB" dirty="0"/>
              <a:t> Stopping the oxytocin infusion. </a:t>
            </a:r>
          </a:p>
          <a:p>
            <a:pPr>
              <a:buFont typeface="Wingdings" panose="05000000000000000000" pitchFamily="2" charset="2"/>
              <a:buChar char="q"/>
            </a:pPr>
            <a:r>
              <a:rPr lang="en-GB" u="sng" dirty="0">
                <a:solidFill>
                  <a:srgbClr val="660066"/>
                </a:solidFill>
              </a:rPr>
              <a:t>If a CTG becomes ‘pathological:</a:t>
            </a:r>
          </a:p>
          <a:p>
            <a:pPr marL="0" indent="0">
              <a:buNone/>
            </a:pPr>
            <a:r>
              <a:rPr lang="en-GB" dirty="0"/>
              <a:t>Vaginal examination to exclude :</a:t>
            </a:r>
          </a:p>
          <a:p>
            <a:pPr marL="514350" indent="-514350">
              <a:buFont typeface="+mj-lt"/>
              <a:buAutoNum type="alphaLcPeriod"/>
            </a:pPr>
            <a:r>
              <a:rPr lang="en-GB" dirty="0"/>
              <a:t>Malpresentation </a:t>
            </a:r>
          </a:p>
          <a:p>
            <a:pPr marL="514350" indent="-514350">
              <a:buFont typeface="+mj-lt"/>
              <a:buAutoNum type="alphaLcPeriod"/>
            </a:pPr>
            <a:r>
              <a:rPr lang="en-GB" dirty="0"/>
              <a:t>Cord prolapse </a:t>
            </a:r>
          </a:p>
          <a:p>
            <a:pPr marL="514350" indent="-514350">
              <a:buFont typeface="+mj-lt"/>
              <a:buAutoNum type="alphaLcPeriod"/>
            </a:pPr>
            <a:r>
              <a:rPr lang="en-GB" u="sng" dirty="0">
                <a:solidFill>
                  <a:srgbClr val="660066"/>
                </a:solidFill>
              </a:rPr>
              <a:t>To assess the progress of the labour.</a:t>
            </a:r>
          </a:p>
          <a:p>
            <a:r>
              <a:rPr lang="en-GB" dirty="0"/>
              <a:t> If the cervix is fully dilated…instrumental delivery. </a:t>
            </a:r>
          </a:p>
          <a:p>
            <a:r>
              <a:rPr lang="en-GB" dirty="0"/>
              <a:t>if the cervix is not fully dilated.... a Fetal blood sampling with abnormal result…immediate C/S.</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1302807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rmAutofit fontScale="90000"/>
          </a:bodyPr>
          <a:lstStyle/>
          <a:p>
            <a:br>
              <a:rPr lang="en-GB" dirty="0"/>
            </a:br>
            <a:r>
              <a:rPr lang="en-GB" b="1" i="1" dirty="0">
                <a:solidFill>
                  <a:srgbClr val="002060"/>
                </a:solidFill>
              </a:rPr>
              <a:t>Resuscitating in labour</a:t>
            </a:r>
            <a:r>
              <a:rPr lang="en-GB" dirty="0"/>
              <a:t>:</a:t>
            </a:r>
            <a:br>
              <a:rPr lang="en-GB" dirty="0"/>
            </a:br>
            <a:endParaRPr lang="en-GB" dirty="0"/>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lstStyle/>
          <a:p>
            <a:r>
              <a:rPr lang="en-GB" i="1" u="sng" dirty="0">
                <a:solidFill>
                  <a:srgbClr val="660066"/>
                </a:solidFill>
              </a:rPr>
              <a:t>Maternal dehydration …..</a:t>
            </a:r>
            <a:r>
              <a:rPr lang="en-GB" i="1" dirty="0"/>
              <a:t> intravenous fluids. </a:t>
            </a:r>
          </a:p>
          <a:p>
            <a:pPr marL="0" indent="0">
              <a:buNone/>
            </a:pPr>
            <a:endParaRPr lang="en-GB" i="1" dirty="0"/>
          </a:p>
          <a:p>
            <a:r>
              <a:rPr lang="en-GB" i="1" u="sng" dirty="0">
                <a:solidFill>
                  <a:srgbClr val="660066"/>
                </a:solidFill>
              </a:rPr>
              <a:t>Maternal hypotension …..</a:t>
            </a:r>
            <a:r>
              <a:rPr lang="en-GB" i="1" dirty="0"/>
              <a:t> fluid bolus……drugs rarely needed. </a:t>
            </a:r>
          </a:p>
          <a:p>
            <a:pPr marL="0" indent="0">
              <a:buNone/>
            </a:pPr>
            <a:endParaRPr lang="en-GB" i="1" dirty="0"/>
          </a:p>
          <a:p>
            <a:r>
              <a:rPr lang="en-GB" i="1" dirty="0">
                <a:solidFill>
                  <a:srgbClr val="660066"/>
                </a:solidFill>
              </a:rPr>
              <a:t>Uterine hyperstimulation …..</a:t>
            </a:r>
            <a:r>
              <a:rPr lang="en-GB" i="1" dirty="0"/>
              <a:t>stope  oxytocin &amp; tocolytic drugs.</a:t>
            </a:r>
          </a:p>
          <a:p>
            <a:pPr marL="0" indent="0">
              <a:buNone/>
            </a:pPr>
            <a:endParaRPr lang="en-GB" i="1" dirty="0"/>
          </a:p>
          <a:p>
            <a:r>
              <a:rPr lang="en-GB" i="1" dirty="0"/>
              <a:t> </a:t>
            </a:r>
            <a:r>
              <a:rPr lang="en-GB" i="1" dirty="0">
                <a:solidFill>
                  <a:srgbClr val="660066"/>
                </a:solidFill>
              </a:rPr>
              <a:t>Venocaval compression </a:t>
            </a:r>
          </a:p>
          <a:p>
            <a:pPr marL="0" indent="0">
              <a:buNone/>
            </a:pPr>
            <a:r>
              <a:rPr lang="en-GB" i="1" dirty="0">
                <a:solidFill>
                  <a:srgbClr val="660066"/>
                </a:solidFill>
              </a:rPr>
              <a:t>    …..</a:t>
            </a:r>
            <a:r>
              <a:rPr lang="en-GB" i="1" dirty="0"/>
              <a:t>turning the woman into a left lateral position. </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832DDA8B-374F-DB2A-D9F4-AFDA473102DF}"/>
              </a:ext>
            </a:extLst>
          </p:cNvPr>
          <p:cNvPicPr>
            <a:picLocks noChangeAspect="1"/>
          </p:cNvPicPr>
          <p:nvPr/>
        </p:nvPicPr>
        <p:blipFill>
          <a:blip r:embed="rId3"/>
          <a:stretch>
            <a:fillRect/>
          </a:stretch>
        </p:blipFill>
        <p:spPr>
          <a:xfrm>
            <a:off x="7550833" y="4022888"/>
            <a:ext cx="4480948" cy="2694666"/>
          </a:xfrm>
          <a:prstGeom prst="rect">
            <a:avLst/>
          </a:prstGeom>
        </p:spPr>
      </p:pic>
    </p:spTree>
    <p:extLst>
      <p:ext uri="{BB962C8B-B14F-4D97-AF65-F5344CB8AC3E}">
        <p14:creationId xmlns:p14="http://schemas.microsoft.com/office/powerpoint/2010/main" val="1220301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endParaRPr lang="en-GB" b="1" i="1" dirty="0">
              <a:solidFill>
                <a:srgbClr val="002060"/>
              </a:solidFill>
            </a:endParaRP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lstStyle/>
          <a:p>
            <a:pPr marL="0" indent="0">
              <a:buNone/>
            </a:pPr>
            <a:endParaRPr lang="en-GB" i="1" dirty="0"/>
          </a:p>
          <a:p>
            <a:endParaRPr lang="en-GB" dirty="0"/>
          </a:p>
        </p:txBody>
      </p:sp>
      <p:pic>
        <p:nvPicPr>
          <p:cNvPr id="7" name="Picture 6">
            <a:extLst>
              <a:ext uri="{FF2B5EF4-FFF2-40B4-BE49-F238E27FC236}">
                <a16:creationId xmlns:a16="http://schemas.microsoft.com/office/drawing/2014/main" id="{3A8724EE-EE2F-5A01-9B4E-5F5E7FCAFFD2}"/>
              </a:ext>
            </a:extLst>
          </p:cNvPr>
          <p:cNvPicPr>
            <a:picLocks noChangeAspect="1"/>
          </p:cNvPicPr>
          <p:nvPr/>
        </p:nvPicPr>
        <p:blipFill>
          <a:blip r:embed="rId3"/>
          <a:stretch>
            <a:fillRect/>
          </a:stretch>
        </p:blipFill>
        <p:spPr>
          <a:xfrm>
            <a:off x="108857" y="174171"/>
            <a:ext cx="8730343" cy="6150429"/>
          </a:xfrm>
          <a:prstGeom prst="rect">
            <a:avLst/>
          </a:prstGeom>
        </p:spPr>
      </p:pic>
    </p:spTree>
    <p:extLst>
      <p:ext uri="{BB962C8B-B14F-4D97-AF65-F5344CB8AC3E}">
        <p14:creationId xmlns:p14="http://schemas.microsoft.com/office/powerpoint/2010/main" val="1634583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rgbClr val="002060"/>
                </a:solidFill>
              </a:rPr>
              <a:t>Occipitoposterior</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lstStyle/>
          <a:p>
            <a:pPr marL="0" indent="0">
              <a:buNone/>
            </a:pPr>
            <a:r>
              <a:rPr lang="en-GB" b="1" i="1" dirty="0">
                <a:solidFill>
                  <a:srgbClr val="7030A0"/>
                </a:solidFill>
              </a:rPr>
              <a:t>Options of delivery</a:t>
            </a:r>
          </a:p>
          <a:p>
            <a:r>
              <a:rPr lang="en-GB" i="1" dirty="0"/>
              <a:t>	C-section</a:t>
            </a:r>
          </a:p>
          <a:p>
            <a:r>
              <a:rPr lang="en-GB" i="1" dirty="0"/>
              <a:t>	Vaginal delivery (direct OP or rotate into OA)</a:t>
            </a:r>
          </a:p>
          <a:p>
            <a:r>
              <a:rPr lang="en-GB" i="1" dirty="0"/>
              <a:t>	Forceps delivery</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1157413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rmAutofit/>
          </a:bodyPr>
          <a:lstStyle/>
          <a:p>
            <a:r>
              <a:rPr lang="en-GB" b="1" i="1" dirty="0">
                <a:solidFill>
                  <a:srgbClr val="002060"/>
                </a:solidFill>
              </a:rPr>
              <a:t>Aetiologies </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a:buFont typeface="Wingdings" panose="05000000000000000000" pitchFamily="2" charset="2"/>
              <a:buChar char="§"/>
            </a:pPr>
            <a:r>
              <a:rPr lang="en-GB" i="1" dirty="0"/>
              <a:t> Power                Poor uterine contraction.</a:t>
            </a:r>
          </a:p>
          <a:p>
            <a:pPr marL="0" indent="0">
              <a:buNone/>
            </a:pPr>
            <a:r>
              <a:rPr lang="en-GB" i="1" dirty="0"/>
              <a:t>                            Poor maternal effort.</a:t>
            </a:r>
          </a:p>
          <a:p>
            <a:pPr marL="0" indent="0">
              <a:buNone/>
            </a:pPr>
            <a:endParaRPr lang="en-GB" i="1" dirty="0"/>
          </a:p>
          <a:p>
            <a:pPr>
              <a:buFont typeface="Wingdings" panose="05000000000000000000" pitchFamily="2" charset="2"/>
              <a:buChar char="§"/>
            </a:pPr>
            <a:r>
              <a:rPr lang="en-GB" i="1" dirty="0"/>
              <a:t>Passenger           Large baby.</a:t>
            </a:r>
          </a:p>
          <a:p>
            <a:pPr marL="0" indent="0">
              <a:buNone/>
            </a:pPr>
            <a:r>
              <a:rPr lang="en-GB" i="1" dirty="0"/>
              <a:t>                             Malpresentation.</a:t>
            </a:r>
          </a:p>
          <a:p>
            <a:pPr marL="0" indent="0">
              <a:buNone/>
            </a:pPr>
            <a:r>
              <a:rPr lang="en-GB" i="1" dirty="0"/>
              <a:t> </a:t>
            </a:r>
          </a:p>
          <a:p>
            <a:pPr>
              <a:buFont typeface="Wingdings" panose="05000000000000000000" pitchFamily="2" charset="2"/>
              <a:buChar char="§"/>
            </a:pPr>
            <a:r>
              <a:rPr lang="en-GB" i="1" dirty="0"/>
              <a:t>Passage             Contracted pelvis.</a:t>
            </a:r>
          </a:p>
          <a:p>
            <a:pPr marL="0" indent="0">
              <a:buNone/>
            </a:pPr>
            <a:r>
              <a:rPr lang="en-GB" i="1" dirty="0"/>
              <a:t>                            Soft tissue abnormalities(myoma, cervical ca ..)</a:t>
            </a:r>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
        <p:nvSpPr>
          <p:cNvPr id="7" name="Arrow: Right 6">
            <a:extLst>
              <a:ext uri="{FF2B5EF4-FFF2-40B4-BE49-F238E27FC236}">
                <a16:creationId xmlns:a16="http://schemas.microsoft.com/office/drawing/2014/main" id="{0BA3B8E7-9F70-6CCD-D86D-32A60D2ECF48}"/>
              </a:ext>
            </a:extLst>
          </p:cNvPr>
          <p:cNvSpPr/>
          <p:nvPr/>
        </p:nvSpPr>
        <p:spPr>
          <a:xfrm>
            <a:off x="1657581" y="1254428"/>
            <a:ext cx="617699" cy="261469"/>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8413B1C0-062C-2826-3960-87213FE46D85}"/>
              </a:ext>
            </a:extLst>
          </p:cNvPr>
          <p:cNvSpPr/>
          <p:nvPr/>
        </p:nvSpPr>
        <p:spPr>
          <a:xfrm>
            <a:off x="1657581" y="1794975"/>
            <a:ext cx="617699" cy="230075"/>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A420B966-59DE-2847-B8A1-0135B9BF51C9}"/>
              </a:ext>
            </a:extLst>
          </p:cNvPr>
          <p:cNvSpPr/>
          <p:nvPr/>
        </p:nvSpPr>
        <p:spPr>
          <a:xfrm>
            <a:off x="1706484" y="2836530"/>
            <a:ext cx="617699" cy="230075"/>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D70D9539-8840-60DE-FB60-B6EA9AB7A784}"/>
              </a:ext>
            </a:extLst>
          </p:cNvPr>
          <p:cNvSpPr/>
          <p:nvPr/>
        </p:nvSpPr>
        <p:spPr>
          <a:xfrm>
            <a:off x="1706484" y="3342597"/>
            <a:ext cx="617699" cy="230075"/>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568B9C46-9769-154B-30EE-FD00BBB690DE}"/>
              </a:ext>
            </a:extLst>
          </p:cNvPr>
          <p:cNvSpPr/>
          <p:nvPr/>
        </p:nvSpPr>
        <p:spPr>
          <a:xfrm>
            <a:off x="1657581" y="4409945"/>
            <a:ext cx="566057" cy="22183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D30B0CFC-E2E4-CE43-3075-C634EBA494B8}"/>
              </a:ext>
            </a:extLst>
          </p:cNvPr>
          <p:cNvSpPr/>
          <p:nvPr/>
        </p:nvSpPr>
        <p:spPr>
          <a:xfrm>
            <a:off x="1657582" y="4907815"/>
            <a:ext cx="609600" cy="230074"/>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1719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94C0C-C5A0-42AB-B1B8-EF44B25AFEB3}"/>
              </a:ext>
            </a:extLst>
          </p:cNvPr>
          <p:cNvSpPr>
            <a:spLocks noGrp="1"/>
          </p:cNvSpPr>
          <p:nvPr>
            <p:ph type="title"/>
          </p:nvPr>
        </p:nvSpPr>
        <p:spPr>
          <a:xfrm>
            <a:off x="0" y="1"/>
            <a:ext cx="12192000" cy="924559"/>
          </a:xfrm>
          <a:solidFill>
            <a:schemeClr val="bg2"/>
          </a:solidFill>
        </p:spPr>
        <p:txBody>
          <a:bodyPr/>
          <a:lstStyle/>
          <a:p>
            <a:r>
              <a:rPr lang="en-GB" dirty="0">
                <a:solidFill>
                  <a:srgbClr val="002060"/>
                </a:solidFill>
              </a:rPr>
              <a:t>Face presentation</a:t>
            </a:r>
          </a:p>
        </p:txBody>
      </p:sp>
      <p:sp>
        <p:nvSpPr>
          <p:cNvPr id="3" name="Content Placeholder 2">
            <a:extLst>
              <a:ext uri="{FF2B5EF4-FFF2-40B4-BE49-F238E27FC236}">
                <a16:creationId xmlns:a16="http://schemas.microsoft.com/office/drawing/2014/main" id="{183DCF52-CF81-4501-BE07-5FF34B2A2A02}"/>
              </a:ext>
            </a:extLst>
          </p:cNvPr>
          <p:cNvSpPr>
            <a:spLocks noGrp="1"/>
          </p:cNvSpPr>
          <p:nvPr>
            <p:ph idx="1"/>
          </p:nvPr>
        </p:nvSpPr>
        <p:spPr>
          <a:xfrm>
            <a:off x="0" y="924560"/>
            <a:ext cx="12192000" cy="5933439"/>
          </a:xfrm>
          <a:solidFill>
            <a:schemeClr val="bg2">
              <a:lumMod val="90000"/>
            </a:schemeClr>
          </a:solidFill>
        </p:spPr>
        <p:txBody>
          <a:bodyPr>
            <a:normAutofit/>
          </a:bodyPr>
          <a:lstStyle/>
          <a:p>
            <a:r>
              <a:rPr lang="en-GB" i="1" dirty="0"/>
              <a:t>Face presentation is due to complete extension of the fetal head. </a:t>
            </a:r>
          </a:p>
          <a:p>
            <a:r>
              <a:rPr lang="en-GB" i="1" dirty="0"/>
              <a:t>Rarely, extension may be due to a Fetal anomaly such as a thyroid tumour. </a:t>
            </a:r>
          </a:p>
          <a:p>
            <a:r>
              <a:rPr lang="en-GB" i="1" dirty="0"/>
              <a:t>The </a:t>
            </a:r>
            <a:r>
              <a:rPr lang="en-GB" i="1" dirty="0">
                <a:solidFill>
                  <a:srgbClr val="C00000"/>
                </a:solidFill>
              </a:rPr>
              <a:t>presenting diameter is the </a:t>
            </a:r>
            <a:r>
              <a:rPr lang="en-GB" i="1" u="sng" dirty="0">
                <a:solidFill>
                  <a:srgbClr val="C00000"/>
                </a:solidFill>
              </a:rPr>
              <a:t>submento-bregmatic(</a:t>
            </a:r>
            <a:r>
              <a:rPr lang="en-GB" i="1" dirty="0"/>
              <a:t> measures 9.5 cm )</a:t>
            </a:r>
          </a:p>
          <a:p>
            <a:r>
              <a:rPr lang="en-GB" i="1" dirty="0"/>
              <a:t>Engagement of the Fetal head is late and progress in labour is slow. </a:t>
            </a:r>
          </a:p>
          <a:p>
            <a:pPr marL="0" indent="0">
              <a:buNone/>
            </a:pPr>
            <a:endParaRPr lang="en-GB" b="1" i="1" dirty="0"/>
          </a:p>
        </p:txBody>
      </p:sp>
      <p:pic>
        <p:nvPicPr>
          <p:cNvPr id="4" name="Picture 3">
            <a:extLst>
              <a:ext uri="{FF2B5EF4-FFF2-40B4-BE49-F238E27FC236}">
                <a16:creationId xmlns:a16="http://schemas.microsoft.com/office/drawing/2014/main" id="{ED87B96A-3027-41CB-ABA1-3C78C3C06DA7}"/>
              </a:ext>
            </a:extLst>
          </p:cNvPr>
          <p:cNvPicPr>
            <a:picLocks noChangeAspect="1"/>
          </p:cNvPicPr>
          <p:nvPr/>
        </p:nvPicPr>
        <p:blipFill>
          <a:blip r:embed="rId2"/>
          <a:stretch>
            <a:fillRect/>
          </a:stretch>
        </p:blipFill>
        <p:spPr>
          <a:xfrm>
            <a:off x="7543800" y="3986105"/>
            <a:ext cx="4470400" cy="2685627"/>
          </a:xfrm>
          <a:prstGeom prst="rect">
            <a:avLst/>
          </a:prstGeom>
        </p:spPr>
      </p:pic>
      <p:pic>
        <p:nvPicPr>
          <p:cNvPr id="5" name="Picture 4">
            <a:extLst>
              <a:ext uri="{FF2B5EF4-FFF2-40B4-BE49-F238E27FC236}">
                <a16:creationId xmlns:a16="http://schemas.microsoft.com/office/drawing/2014/main" id="{5CB5B529-67C7-4123-90BC-0FB9C73FE2E4}"/>
              </a:ext>
            </a:extLst>
          </p:cNvPr>
          <p:cNvPicPr>
            <a:picLocks noChangeAspect="1"/>
          </p:cNvPicPr>
          <p:nvPr/>
        </p:nvPicPr>
        <p:blipFill>
          <a:blip r:embed="rId3"/>
          <a:stretch>
            <a:fillRect/>
          </a:stretch>
        </p:blipFill>
        <p:spPr>
          <a:xfrm>
            <a:off x="448733" y="4148667"/>
            <a:ext cx="4555067" cy="2523065"/>
          </a:xfrm>
          <a:prstGeom prst="rect">
            <a:avLst/>
          </a:prstGeom>
        </p:spPr>
      </p:pic>
      <p:pic>
        <p:nvPicPr>
          <p:cNvPr id="6" name="Picture 5">
            <a:extLst>
              <a:ext uri="{FF2B5EF4-FFF2-40B4-BE49-F238E27FC236}">
                <a16:creationId xmlns:a16="http://schemas.microsoft.com/office/drawing/2014/main" id="{814513DE-5D88-4A29-9F3C-E4171A8841F4}"/>
              </a:ext>
            </a:extLst>
          </p:cNvPr>
          <p:cNvPicPr>
            <a:picLocks noChangeAspect="1"/>
          </p:cNvPicPr>
          <p:nvPr/>
        </p:nvPicPr>
        <p:blipFill>
          <a:blip r:embed="rId4"/>
          <a:stretch>
            <a:fillRect/>
          </a:stretch>
        </p:blipFill>
        <p:spPr>
          <a:xfrm>
            <a:off x="10192339" y="0"/>
            <a:ext cx="1999661" cy="924561"/>
          </a:xfrm>
          <a:prstGeom prst="rect">
            <a:avLst/>
          </a:prstGeom>
        </p:spPr>
      </p:pic>
    </p:spTree>
    <p:extLst>
      <p:ext uri="{BB962C8B-B14F-4D97-AF65-F5344CB8AC3E}">
        <p14:creationId xmlns:p14="http://schemas.microsoft.com/office/powerpoint/2010/main" val="2593126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1ED88-6769-48BE-9DDE-ADF0A05741FB}"/>
              </a:ext>
            </a:extLst>
          </p:cNvPr>
          <p:cNvSpPr>
            <a:spLocks noGrp="1"/>
          </p:cNvSpPr>
          <p:nvPr>
            <p:ph idx="1"/>
          </p:nvPr>
        </p:nvSpPr>
        <p:spPr>
          <a:xfrm>
            <a:off x="0" y="0"/>
            <a:ext cx="12123174" cy="6858000"/>
          </a:xfrm>
          <a:solidFill>
            <a:schemeClr val="bg2">
              <a:lumMod val="90000"/>
            </a:schemeClr>
          </a:solidFill>
        </p:spPr>
        <p:txBody>
          <a:bodyPr/>
          <a:lstStyle/>
          <a:p>
            <a:pPr>
              <a:buFont typeface="Wingdings" panose="05000000000000000000" pitchFamily="2" charset="2"/>
              <a:buChar char="q"/>
            </a:pPr>
            <a:endParaRPr lang="en-GB" dirty="0"/>
          </a:p>
          <a:p>
            <a:pPr>
              <a:buFont typeface="Wingdings" panose="05000000000000000000" pitchFamily="2" charset="2"/>
              <a:buChar char="q"/>
            </a:pPr>
            <a:r>
              <a:rPr lang="en-GB" dirty="0"/>
              <a:t>Diagnosed in labour by</a:t>
            </a:r>
          </a:p>
          <a:p>
            <a:r>
              <a:rPr lang="en-GB" dirty="0"/>
              <a:t> palpating the nose, mouth and eyes on vaginal examination .</a:t>
            </a:r>
          </a:p>
          <a:p>
            <a:pPr>
              <a:buFont typeface="Wingdings" panose="05000000000000000000" pitchFamily="2" charset="2"/>
              <a:buChar char="q"/>
            </a:pPr>
            <a:r>
              <a:rPr lang="en-GB" dirty="0"/>
              <a:t> If progress in labour is good and the chin remains </a:t>
            </a:r>
            <a:r>
              <a:rPr lang="en-GB" dirty="0">
                <a:solidFill>
                  <a:srgbClr val="FFC000"/>
                </a:solidFill>
              </a:rPr>
              <a:t>mento-anterior… </a:t>
            </a:r>
          </a:p>
          <a:p>
            <a:pPr marL="0" indent="0">
              <a:buNone/>
            </a:pPr>
            <a:r>
              <a:rPr lang="en-GB" dirty="0"/>
              <a:t>                                                                                                             vaginal delivery  .</a:t>
            </a:r>
          </a:p>
          <a:p>
            <a:pPr>
              <a:buFont typeface="Wingdings" panose="05000000000000000000" pitchFamily="2" charset="2"/>
              <a:buChar char="q"/>
            </a:pPr>
            <a:r>
              <a:rPr lang="en-GB" dirty="0"/>
              <a:t> If the chin is posterior </a:t>
            </a:r>
            <a:r>
              <a:rPr lang="en-GB" u="sng" dirty="0">
                <a:solidFill>
                  <a:srgbClr val="FFC000"/>
                </a:solidFill>
              </a:rPr>
              <a:t>(</a:t>
            </a:r>
            <a:r>
              <a:rPr lang="en-GB" dirty="0">
                <a:solidFill>
                  <a:srgbClr val="FFC000"/>
                </a:solidFill>
              </a:rPr>
              <a:t>mento-posterior position)….</a:t>
            </a:r>
            <a:r>
              <a:rPr lang="en-GB" dirty="0"/>
              <a:t>delivery caesarean section.</a:t>
            </a:r>
          </a:p>
          <a:p>
            <a:pPr marL="0" indent="0">
              <a:buNone/>
            </a:pPr>
            <a:endParaRPr lang="en-GB" dirty="0"/>
          </a:p>
          <a:p>
            <a:pPr>
              <a:buFont typeface="Wingdings" panose="05000000000000000000" pitchFamily="2" charset="2"/>
              <a:buChar char="q"/>
            </a:pPr>
            <a:r>
              <a:rPr lang="en-GB" dirty="0"/>
              <a:t> </a:t>
            </a:r>
            <a:r>
              <a:rPr lang="en-GB" dirty="0">
                <a:solidFill>
                  <a:srgbClr val="FF0000"/>
                </a:solidFill>
              </a:rPr>
              <a:t>Forceps</a:t>
            </a:r>
            <a:r>
              <a:rPr lang="en-GB" dirty="0"/>
              <a:t> delivery is acceptable for low mento-anterior face presentations but </a:t>
            </a:r>
            <a:r>
              <a:rPr lang="en-GB" dirty="0" err="1">
                <a:solidFill>
                  <a:srgbClr val="FFC000"/>
                </a:solidFill>
              </a:rPr>
              <a:t>ventouse</a:t>
            </a:r>
            <a:r>
              <a:rPr lang="en-GB" dirty="0"/>
              <a:t> is </a:t>
            </a:r>
            <a:r>
              <a:rPr lang="en-GB" dirty="0">
                <a:solidFill>
                  <a:srgbClr val="FFFF00"/>
                </a:solidFill>
              </a:rPr>
              <a:t>contraindicated</a:t>
            </a:r>
            <a:r>
              <a:rPr lang="en-GB" dirty="0">
                <a:solidFill>
                  <a:srgbClr val="FFFF99"/>
                </a:solidFill>
              </a:rPr>
              <a:t>.</a:t>
            </a:r>
          </a:p>
        </p:txBody>
      </p:sp>
      <p:pic>
        <p:nvPicPr>
          <p:cNvPr id="2" name="Picture 1">
            <a:extLst>
              <a:ext uri="{FF2B5EF4-FFF2-40B4-BE49-F238E27FC236}">
                <a16:creationId xmlns:a16="http://schemas.microsoft.com/office/drawing/2014/main" id="{CAD6EB67-BCF4-47E3-9357-7D6636DA6EB2}"/>
              </a:ext>
            </a:extLst>
          </p:cNvPr>
          <p:cNvPicPr>
            <a:picLocks noChangeAspect="1"/>
          </p:cNvPicPr>
          <p:nvPr/>
        </p:nvPicPr>
        <p:blipFill>
          <a:blip r:embed="rId2"/>
          <a:stretch>
            <a:fillRect/>
          </a:stretch>
        </p:blipFill>
        <p:spPr>
          <a:xfrm>
            <a:off x="8088312" y="4579407"/>
            <a:ext cx="3790421" cy="2160059"/>
          </a:xfrm>
          <a:prstGeom prst="rect">
            <a:avLst/>
          </a:prstGeom>
        </p:spPr>
      </p:pic>
      <p:pic>
        <p:nvPicPr>
          <p:cNvPr id="4" name="Picture 3">
            <a:extLst>
              <a:ext uri="{FF2B5EF4-FFF2-40B4-BE49-F238E27FC236}">
                <a16:creationId xmlns:a16="http://schemas.microsoft.com/office/drawing/2014/main" id="{872C76C0-16F7-63F7-939A-9254B333C9BD}"/>
              </a:ext>
            </a:extLst>
          </p:cNvPr>
          <p:cNvPicPr>
            <a:picLocks noChangeAspect="1"/>
          </p:cNvPicPr>
          <p:nvPr/>
        </p:nvPicPr>
        <p:blipFill>
          <a:blip r:embed="rId3"/>
          <a:stretch>
            <a:fillRect/>
          </a:stretch>
        </p:blipFill>
        <p:spPr>
          <a:xfrm>
            <a:off x="10123513" y="0"/>
            <a:ext cx="1999661" cy="1018095"/>
          </a:xfrm>
          <a:prstGeom prst="rect">
            <a:avLst/>
          </a:prstGeom>
        </p:spPr>
      </p:pic>
    </p:spTree>
    <p:extLst>
      <p:ext uri="{BB962C8B-B14F-4D97-AF65-F5344CB8AC3E}">
        <p14:creationId xmlns:p14="http://schemas.microsoft.com/office/powerpoint/2010/main" val="2253563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B3A0-6B9C-49B5-B272-CEDEA995A051}"/>
              </a:ext>
            </a:extLst>
          </p:cNvPr>
          <p:cNvSpPr>
            <a:spLocks noGrp="1"/>
          </p:cNvSpPr>
          <p:nvPr>
            <p:ph type="title"/>
          </p:nvPr>
        </p:nvSpPr>
        <p:spPr>
          <a:xfrm>
            <a:off x="0" y="2"/>
            <a:ext cx="12192000" cy="796412"/>
          </a:xfrm>
        </p:spPr>
        <p:txBody>
          <a:bodyPr/>
          <a:lstStyle/>
          <a:p>
            <a:r>
              <a:rPr lang="en-GB" dirty="0"/>
              <a:t>Brow presentation</a:t>
            </a:r>
          </a:p>
        </p:txBody>
      </p:sp>
      <p:sp>
        <p:nvSpPr>
          <p:cNvPr id="3" name="Content Placeholder 2">
            <a:extLst>
              <a:ext uri="{FF2B5EF4-FFF2-40B4-BE49-F238E27FC236}">
                <a16:creationId xmlns:a16="http://schemas.microsoft.com/office/drawing/2014/main" id="{BB1014BB-039E-4CF4-BE13-F435B1351917}"/>
              </a:ext>
            </a:extLst>
          </p:cNvPr>
          <p:cNvSpPr>
            <a:spLocks noGrp="1"/>
          </p:cNvSpPr>
          <p:nvPr>
            <p:ph idx="1"/>
          </p:nvPr>
        </p:nvSpPr>
        <p:spPr>
          <a:xfrm>
            <a:off x="0" y="796414"/>
            <a:ext cx="12192000" cy="6034384"/>
          </a:xfrm>
          <a:solidFill>
            <a:schemeClr val="bg2"/>
          </a:solidFill>
        </p:spPr>
        <p:txBody>
          <a:bodyPr>
            <a:normAutofit/>
          </a:bodyPr>
          <a:lstStyle/>
          <a:p>
            <a:pPr>
              <a:buFont typeface="Wingdings" panose="05000000000000000000" pitchFamily="2" charset="2"/>
              <a:buChar char="Ø"/>
            </a:pPr>
            <a:r>
              <a:rPr lang="en-GB" dirty="0"/>
              <a:t>Brow presentation arises when there is</a:t>
            </a:r>
          </a:p>
          <a:p>
            <a:pPr marL="0" indent="0">
              <a:buNone/>
            </a:pPr>
            <a:r>
              <a:rPr lang="en-GB" dirty="0"/>
              <a:t> less extreme extension of the Fetal neck than</a:t>
            </a:r>
          </a:p>
          <a:p>
            <a:pPr marL="0" indent="0">
              <a:buNone/>
            </a:pPr>
            <a:r>
              <a:rPr lang="en-GB" dirty="0"/>
              <a:t> that with a face presentation.</a:t>
            </a:r>
          </a:p>
          <a:p>
            <a:pPr marL="0" indent="0">
              <a:buNone/>
            </a:pPr>
            <a:r>
              <a:rPr lang="en-GB" dirty="0"/>
              <a:t> It can be considered a midway position </a:t>
            </a:r>
          </a:p>
          <a:p>
            <a:pPr marL="0" indent="0">
              <a:buNone/>
            </a:pPr>
            <a:r>
              <a:rPr lang="en-GB" dirty="0"/>
              <a:t>between vertex and face. </a:t>
            </a:r>
          </a:p>
          <a:p>
            <a:pPr marL="0" indent="0">
              <a:buNone/>
            </a:pPr>
            <a:r>
              <a:rPr lang="en-GB" dirty="0"/>
              <a:t>It is the </a:t>
            </a:r>
            <a:r>
              <a:rPr lang="en-GB" dirty="0">
                <a:solidFill>
                  <a:srgbClr val="00B0F0"/>
                </a:solidFill>
              </a:rPr>
              <a:t>least</a:t>
            </a:r>
            <a:r>
              <a:rPr lang="en-GB" dirty="0"/>
              <a:t> </a:t>
            </a:r>
            <a:r>
              <a:rPr lang="en-GB" dirty="0">
                <a:solidFill>
                  <a:srgbClr val="00B0F0"/>
                </a:solidFill>
              </a:rPr>
              <a:t>common</a:t>
            </a:r>
            <a:r>
              <a:rPr lang="en-GB" dirty="0"/>
              <a:t> malpresentation. </a:t>
            </a:r>
          </a:p>
          <a:p>
            <a:pPr>
              <a:buFont typeface="Wingdings" panose="05000000000000000000" pitchFamily="2" charset="2"/>
              <a:buChar char="Ø"/>
            </a:pPr>
            <a:r>
              <a:rPr lang="en-GB" dirty="0"/>
              <a:t>The </a:t>
            </a:r>
            <a:r>
              <a:rPr lang="en-GB" u="sng" dirty="0">
                <a:solidFill>
                  <a:schemeClr val="accent5">
                    <a:lumMod val="50000"/>
                  </a:schemeClr>
                </a:solidFill>
              </a:rPr>
              <a:t>causes</a:t>
            </a:r>
            <a:r>
              <a:rPr lang="en-GB" dirty="0"/>
              <a:t> are similar to those of face presentation. </a:t>
            </a:r>
          </a:p>
          <a:p>
            <a:pPr>
              <a:buFont typeface="Wingdings" panose="05000000000000000000" pitchFamily="2" charset="2"/>
              <a:buChar char="Ø"/>
            </a:pPr>
            <a:r>
              <a:rPr lang="en-GB" dirty="0"/>
              <a:t>The presenting diameter is the mento-vertical (measuring 13.5 cm) .</a:t>
            </a:r>
          </a:p>
          <a:p>
            <a:pPr marL="0" indent="0">
              <a:buNone/>
            </a:pPr>
            <a:r>
              <a:rPr lang="en-GB" dirty="0"/>
              <a:t> This is incompatible with a vaginal delivery.</a:t>
            </a:r>
          </a:p>
          <a:p>
            <a:pPr>
              <a:buFont typeface="Wingdings" panose="05000000000000000000" pitchFamily="2" charset="2"/>
              <a:buChar char="Ø"/>
            </a:pPr>
            <a:r>
              <a:rPr lang="en-GB" dirty="0"/>
              <a:t> It is </a:t>
            </a:r>
            <a:r>
              <a:rPr lang="en-GB" dirty="0">
                <a:solidFill>
                  <a:srgbClr val="00B0F0"/>
                </a:solidFill>
              </a:rPr>
              <a:t>diagnosed</a:t>
            </a:r>
            <a:r>
              <a:rPr lang="en-GB" dirty="0"/>
              <a:t> in labour by palpating the anterior fontanelle, supraorbital ridges and nose on vaginal examination . If this presentation persists, delivery  by caesarean section</a:t>
            </a:r>
          </a:p>
        </p:txBody>
      </p:sp>
      <p:pic>
        <p:nvPicPr>
          <p:cNvPr id="11266" name="Picture 2" descr="JaypeeDigital | eBook Reader">
            <a:extLst>
              <a:ext uri="{FF2B5EF4-FFF2-40B4-BE49-F238E27FC236}">
                <a16:creationId xmlns:a16="http://schemas.microsoft.com/office/drawing/2014/main" id="{2EBA3E96-8A1A-4BCF-84D6-2384C3C2C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548" y="27202"/>
            <a:ext cx="4916129" cy="372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068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rgbClr val="002060"/>
                </a:solidFill>
              </a:rPr>
              <a:t>Breech </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lstStyle/>
          <a:p>
            <a:pPr marL="0" indent="0">
              <a:buNone/>
            </a:pPr>
            <a:r>
              <a:rPr lang="en-GB" i="1" dirty="0"/>
              <a:t> The incidence of breech presentation is 4% of all deliveries.</a:t>
            </a:r>
          </a:p>
          <a:p>
            <a:pPr marL="0" indent="0">
              <a:buNone/>
            </a:pPr>
            <a:endParaRPr lang="en-GB" i="1" dirty="0"/>
          </a:p>
          <a:p>
            <a:pPr marL="0" indent="0">
              <a:buNone/>
            </a:pPr>
            <a:r>
              <a:rPr lang="en-GB" i="1" dirty="0"/>
              <a:t>Before 28 weeks, approximately 25% of fetuses are breech  presentation .</a:t>
            </a:r>
          </a:p>
          <a:p>
            <a:pPr marL="0" indent="0">
              <a:buNone/>
            </a:pPr>
            <a:endParaRPr lang="en-GB" i="1" dirty="0"/>
          </a:p>
          <a:p>
            <a:pPr marL="0" indent="0">
              <a:buNone/>
            </a:pPr>
            <a:r>
              <a:rPr lang="en-GB" i="1" dirty="0"/>
              <a:t>By 34 weeks’ gestation, most fetuses have assumed the vertex presentation position.</a:t>
            </a:r>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3831611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B3A0-6B9C-49B5-B272-CEDEA995A051}"/>
              </a:ext>
            </a:extLst>
          </p:cNvPr>
          <p:cNvSpPr>
            <a:spLocks noGrp="1"/>
          </p:cNvSpPr>
          <p:nvPr>
            <p:ph type="title"/>
          </p:nvPr>
        </p:nvSpPr>
        <p:spPr>
          <a:xfrm>
            <a:off x="0" y="2"/>
            <a:ext cx="12192000" cy="796412"/>
          </a:xfrm>
          <a:solidFill>
            <a:schemeClr val="bg2"/>
          </a:solidFill>
        </p:spPr>
        <p:txBody>
          <a:bodyPr>
            <a:normAutofit fontScale="90000"/>
          </a:bodyPr>
          <a:lstStyle/>
          <a:p>
            <a:br>
              <a:rPr lang="en-GB" b="1" i="1" dirty="0">
                <a:solidFill>
                  <a:srgbClr val="002060"/>
                </a:solidFill>
              </a:rPr>
            </a:br>
            <a:r>
              <a:rPr lang="en-GB" b="1" i="1" dirty="0">
                <a:solidFill>
                  <a:srgbClr val="002060"/>
                </a:solidFill>
              </a:rPr>
              <a:t>Classification</a:t>
            </a:r>
            <a:br>
              <a:rPr lang="en-GB" b="1" i="1" dirty="0">
                <a:solidFill>
                  <a:srgbClr val="002060"/>
                </a:solidFill>
              </a:rPr>
            </a:br>
            <a:endParaRPr lang="en-GB" b="1" i="1" dirty="0">
              <a:solidFill>
                <a:srgbClr val="002060"/>
              </a:solidFill>
            </a:endParaRPr>
          </a:p>
        </p:txBody>
      </p:sp>
      <p:sp>
        <p:nvSpPr>
          <p:cNvPr id="3" name="Content Placeholder 2">
            <a:extLst>
              <a:ext uri="{FF2B5EF4-FFF2-40B4-BE49-F238E27FC236}">
                <a16:creationId xmlns:a16="http://schemas.microsoft.com/office/drawing/2014/main" id="{BB1014BB-039E-4CF4-BE13-F435B1351917}"/>
              </a:ext>
            </a:extLst>
          </p:cNvPr>
          <p:cNvSpPr>
            <a:spLocks noGrp="1"/>
          </p:cNvSpPr>
          <p:nvPr>
            <p:ph idx="1"/>
          </p:nvPr>
        </p:nvSpPr>
        <p:spPr>
          <a:xfrm>
            <a:off x="0" y="796414"/>
            <a:ext cx="12192000" cy="6061584"/>
          </a:xfrm>
          <a:solidFill>
            <a:schemeClr val="bg2">
              <a:lumMod val="90000"/>
            </a:schemeClr>
          </a:solidFill>
        </p:spPr>
        <p:txBody>
          <a:bodyPr>
            <a:normAutofit/>
          </a:bodyPr>
          <a:lstStyle/>
          <a:p>
            <a:pPr>
              <a:buFont typeface="Wingdings" panose="05000000000000000000" pitchFamily="2" charset="2"/>
              <a:buChar char="§"/>
            </a:pPr>
            <a:r>
              <a:rPr lang="en-GB" i="1" dirty="0">
                <a:solidFill>
                  <a:srgbClr val="7030A0"/>
                </a:solidFill>
              </a:rPr>
              <a:t>Types of breech presentation:</a:t>
            </a:r>
          </a:p>
          <a:p>
            <a:pPr>
              <a:buFont typeface="Wingdings" panose="05000000000000000000" pitchFamily="2" charset="2"/>
              <a:buChar char="ü"/>
            </a:pPr>
            <a:r>
              <a:rPr lang="en-GB" i="1" dirty="0"/>
              <a:t> Frank</a:t>
            </a:r>
          </a:p>
          <a:p>
            <a:pPr>
              <a:buFont typeface="Wingdings" panose="05000000000000000000" pitchFamily="2" charset="2"/>
              <a:buChar char="ü"/>
            </a:pPr>
            <a:r>
              <a:rPr lang="en-GB" i="1" dirty="0"/>
              <a:t>Complete.</a:t>
            </a:r>
          </a:p>
          <a:p>
            <a:pPr>
              <a:buFont typeface="Wingdings" panose="05000000000000000000" pitchFamily="2" charset="2"/>
              <a:buChar char="ü"/>
            </a:pPr>
            <a:r>
              <a:rPr lang="en-GB" i="1" dirty="0"/>
              <a:t>Incomplete or footling.</a:t>
            </a:r>
          </a:p>
          <a:p>
            <a:pPr marL="0" indent="0">
              <a:buNone/>
            </a:pPr>
            <a:r>
              <a:rPr lang="en-GB" i="1" dirty="0"/>
              <a:t> </a:t>
            </a:r>
          </a:p>
          <a:p>
            <a:pPr>
              <a:buFont typeface="Wingdings" panose="05000000000000000000" pitchFamily="2" charset="2"/>
              <a:buChar char="§"/>
            </a:pPr>
            <a:r>
              <a:rPr lang="en-GB" i="1" dirty="0">
                <a:solidFill>
                  <a:srgbClr val="7030A0"/>
                </a:solidFill>
              </a:rPr>
              <a:t>At term</a:t>
            </a:r>
          </a:p>
          <a:p>
            <a:pPr>
              <a:buFont typeface="Wingdings" panose="05000000000000000000" pitchFamily="2" charset="2"/>
              <a:buChar char="ü"/>
            </a:pPr>
            <a:r>
              <a:rPr lang="en-GB" i="1" dirty="0"/>
              <a:t>65% of breech fetuses are frank.</a:t>
            </a:r>
          </a:p>
          <a:p>
            <a:pPr>
              <a:buFont typeface="Wingdings" panose="05000000000000000000" pitchFamily="2" charset="2"/>
              <a:buChar char="ü"/>
            </a:pPr>
            <a:r>
              <a:rPr lang="en-GB" i="1" dirty="0"/>
              <a:t>25%are complete.</a:t>
            </a:r>
          </a:p>
          <a:p>
            <a:pPr>
              <a:buFont typeface="Wingdings" panose="05000000000000000000" pitchFamily="2" charset="2"/>
              <a:buChar char="ü"/>
            </a:pPr>
            <a:r>
              <a:rPr lang="en-GB" i="1" dirty="0"/>
              <a:t>10% are incomplete.</a:t>
            </a:r>
          </a:p>
          <a:p>
            <a:pPr marL="0" indent="0">
              <a:buNone/>
            </a:pPr>
            <a:endParaRPr lang="en-GB" dirty="0"/>
          </a:p>
        </p:txBody>
      </p:sp>
    </p:spTree>
    <p:extLst>
      <p:ext uri="{BB962C8B-B14F-4D97-AF65-F5344CB8AC3E}">
        <p14:creationId xmlns:p14="http://schemas.microsoft.com/office/powerpoint/2010/main" val="1089848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9948F-50F0-4D5E-86CE-1E1A1BD1E5D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378300E-4D74-4713-9CD6-05D95DB45BB6}"/>
              </a:ext>
            </a:extLst>
          </p:cNvPr>
          <p:cNvSpPr>
            <a:spLocks noGrp="1"/>
          </p:cNvSpPr>
          <p:nvPr>
            <p:ph idx="1"/>
          </p:nvPr>
        </p:nvSpPr>
        <p:spPr/>
        <p:txBody>
          <a:bodyPr/>
          <a:lstStyle/>
          <a:p>
            <a:endParaRPr lang="en-GB"/>
          </a:p>
        </p:txBody>
      </p:sp>
      <p:pic>
        <p:nvPicPr>
          <p:cNvPr id="1026" name="Picture 2" descr="RANZCOG - Breech Presentation at the End of your Pregnancy">
            <a:extLst>
              <a:ext uri="{FF2B5EF4-FFF2-40B4-BE49-F238E27FC236}">
                <a16:creationId xmlns:a16="http://schemas.microsoft.com/office/drawing/2014/main" id="{5E3A570B-1F9A-4E8C-8750-DA34E3B72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34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71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rgbClr val="002060"/>
                </a:solidFill>
              </a:rPr>
              <a:t>Etiology</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lnSpcReduction="10000"/>
          </a:bodyPr>
          <a:lstStyle/>
          <a:p>
            <a:pPr marL="0" indent="0">
              <a:buNone/>
            </a:pPr>
            <a:r>
              <a:rPr lang="en-GB" i="1"/>
              <a:t>The major factor is  prematurity. Approximately 20-30% of all singleton breeches are of low birth weight (&lt;2500 g). </a:t>
            </a:r>
          </a:p>
          <a:p>
            <a:pPr marL="0" indent="0">
              <a:buNone/>
            </a:pPr>
            <a:r>
              <a:rPr lang="en-GB" i="1"/>
              <a:t>Fetal structural anomalies (e.g., hydrocephalus). In breech presentations, the incidence of structural anomalies is greater than 6%, or two to three times that of a vertex. </a:t>
            </a:r>
          </a:p>
          <a:p>
            <a:pPr marL="0" indent="0">
              <a:buNone/>
            </a:pPr>
            <a:r>
              <a:rPr lang="en-GB" i="1"/>
              <a:t>Other etiologic factors include uterine</a:t>
            </a:r>
          </a:p>
          <a:p>
            <a:pPr marL="0" indent="0">
              <a:buNone/>
            </a:pPr>
            <a:r>
              <a:rPr lang="en-GB" i="1"/>
              <a:t>anomalies (e.g., bicornuate uterus).</a:t>
            </a:r>
          </a:p>
          <a:p>
            <a:pPr marL="0" indent="0">
              <a:buNone/>
            </a:pPr>
            <a:r>
              <a:rPr lang="en-GB" i="1"/>
              <a:t>multiple gestation.</a:t>
            </a:r>
          </a:p>
          <a:p>
            <a:pPr marL="0" indent="0">
              <a:buNone/>
            </a:pPr>
            <a:r>
              <a:rPr lang="en-GB" i="1"/>
              <a:t>placenta previa.</a:t>
            </a:r>
          </a:p>
          <a:p>
            <a:pPr marL="0" indent="0">
              <a:buNone/>
            </a:pPr>
            <a:r>
              <a:rPr lang="en-GB" i="1"/>
              <a:t>Poly hydramnios, </a:t>
            </a:r>
          </a:p>
          <a:p>
            <a:pPr marL="0" indent="0">
              <a:buNone/>
            </a:pPr>
            <a:r>
              <a:rPr lang="en-GB" i="1"/>
              <a:t>contracted maternal pelvis, </a:t>
            </a:r>
          </a:p>
          <a:p>
            <a:pPr marL="0" indent="0">
              <a:buNone/>
            </a:pPr>
            <a:r>
              <a:rPr lang="en-GB" i="1"/>
              <a:t>and pelvic tumors that obstruct the birth canal</a:t>
            </a:r>
            <a:endParaRPr lang="en-GB" i="1"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3145118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rgbClr val="002060"/>
                </a:solidFill>
              </a:rPr>
              <a:t>VAGINAL DELIVERY</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lstStyle/>
          <a:p>
            <a:pPr marL="0" indent="0">
              <a:buNone/>
            </a:pPr>
            <a:r>
              <a:rPr lang="en-GB" dirty="0"/>
              <a:t>Until the publication of randomized</a:t>
            </a:r>
          </a:p>
          <a:p>
            <a:pPr marL="0" indent="0">
              <a:buNone/>
            </a:pPr>
            <a:r>
              <a:rPr lang="en-GB" dirty="0"/>
              <a:t>trials demonstrating that vaginal breech delivery</a:t>
            </a:r>
          </a:p>
          <a:p>
            <a:pPr marL="0" indent="0">
              <a:buNone/>
            </a:pPr>
            <a:r>
              <a:rPr lang="en-GB" dirty="0"/>
              <a:t>was associated with increased perinatal mortality compared with planned cesarean, vaginal breech deliveries</a:t>
            </a:r>
          </a:p>
          <a:p>
            <a:pPr marL="0" indent="0">
              <a:buNone/>
            </a:pPr>
            <a:r>
              <a:rPr lang="en-GB" dirty="0"/>
              <a:t>were performed in selected centres in patients who met strict criteria(next slide)</a:t>
            </a:r>
          </a:p>
          <a:p>
            <a:pPr marL="0" indent="0">
              <a:buNone/>
            </a:pPr>
            <a:r>
              <a:rPr lang="en-GB" dirty="0"/>
              <a:t>The standard of care now in most practices is to deliver all breeches by cesarean to avoid the potential morbidities of umbilical cord prolapse, head entrapment, birth asphyxia, and birth trauma.</a:t>
            </a:r>
          </a:p>
          <a:p>
            <a:endParaRPr lang="en-GB" dirty="0"/>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399508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rmAutofit fontScale="90000"/>
          </a:bodyPr>
          <a:lstStyle/>
          <a:p>
            <a:br>
              <a:rPr lang="en-GB" b="1" i="1" dirty="0">
                <a:solidFill>
                  <a:srgbClr val="002060"/>
                </a:solidFill>
              </a:rPr>
            </a:br>
            <a:r>
              <a:rPr lang="en-GB" b="1" i="1" dirty="0">
                <a:solidFill>
                  <a:srgbClr val="002060"/>
                </a:solidFill>
              </a:rPr>
              <a:t>CRITERIA FOR VAGINAL DELIVERY OF A BREECH</a:t>
            </a:r>
            <a:br>
              <a:rPr lang="en-GB" b="1" i="1" dirty="0">
                <a:solidFill>
                  <a:srgbClr val="002060"/>
                </a:solidFill>
              </a:rPr>
            </a:br>
            <a:r>
              <a:rPr lang="en-GB" b="1" i="1" dirty="0">
                <a:solidFill>
                  <a:srgbClr val="002060"/>
                </a:solidFill>
              </a:rPr>
              <a:t>PRESENTATION</a:t>
            </a:r>
            <a:br>
              <a:rPr lang="en-GB" b="1" i="1" dirty="0">
                <a:solidFill>
                  <a:srgbClr val="002060"/>
                </a:solidFill>
              </a:rPr>
            </a:br>
            <a:endParaRPr lang="en-GB" b="1" i="1" dirty="0">
              <a:solidFill>
                <a:srgbClr val="002060"/>
              </a:solidFill>
            </a:endParaRP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marL="0" indent="0">
              <a:buNone/>
            </a:pPr>
            <a:r>
              <a:rPr lang="en-GB" i="1" dirty="0"/>
              <a:t>Fetus must be in a frank or complete breech</a:t>
            </a:r>
          </a:p>
          <a:p>
            <a:pPr marL="0" indent="0">
              <a:buNone/>
            </a:pPr>
            <a:r>
              <a:rPr lang="en-GB" i="1" dirty="0"/>
              <a:t>presentation.</a:t>
            </a:r>
          </a:p>
          <a:p>
            <a:pPr marL="0" indent="0">
              <a:buNone/>
            </a:pPr>
            <a:r>
              <a:rPr lang="en-GB" i="1" dirty="0"/>
              <a:t>Gestational age should be at least 36 weeks.</a:t>
            </a:r>
          </a:p>
          <a:p>
            <a:pPr marL="0" indent="0">
              <a:buNone/>
            </a:pPr>
            <a:r>
              <a:rPr lang="en-GB" i="1" dirty="0"/>
              <a:t>Estimated fetal weight should be between 2500 and 3800 g.</a:t>
            </a:r>
          </a:p>
          <a:p>
            <a:pPr marL="0" indent="0">
              <a:buNone/>
            </a:pPr>
            <a:r>
              <a:rPr lang="en-GB" i="1" dirty="0"/>
              <a:t>Fetal head must be flexed.</a:t>
            </a:r>
          </a:p>
          <a:p>
            <a:pPr marL="0" indent="0">
              <a:buNone/>
            </a:pPr>
            <a:r>
              <a:rPr lang="en-GB" i="1" dirty="0"/>
              <a:t>Maternal pelvis must be adequately large, as assessed by</a:t>
            </a:r>
          </a:p>
          <a:p>
            <a:pPr marL="0" indent="0">
              <a:buNone/>
            </a:pPr>
            <a:r>
              <a:rPr lang="en-GB" i="1" dirty="0"/>
              <a:t>x-ray pelvimetry* or tested by prior delivery of a reasonably</a:t>
            </a:r>
          </a:p>
          <a:p>
            <a:pPr marL="0" indent="0">
              <a:buNone/>
            </a:pPr>
            <a:r>
              <a:rPr lang="en-GB" i="1" dirty="0"/>
              <a:t>large baby.</a:t>
            </a:r>
          </a:p>
          <a:p>
            <a:pPr marL="0" indent="0">
              <a:buNone/>
            </a:pPr>
            <a:r>
              <a:rPr lang="en-GB" i="1" dirty="0"/>
              <a:t>There must be no other maternal or fetal indication for</a:t>
            </a:r>
          </a:p>
          <a:p>
            <a:pPr marL="0" indent="0">
              <a:buNone/>
            </a:pPr>
            <a:r>
              <a:rPr lang="en-GB" i="1" dirty="0"/>
              <a:t>cesarean delivery.</a:t>
            </a:r>
          </a:p>
          <a:p>
            <a:pPr marL="0" indent="0">
              <a:buNone/>
            </a:pPr>
            <a:r>
              <a:rPr lang="en-GB" i="1" dirty="0"/>
              <a:t>Anesthesiologist must be in attendance.</a:t>
            </a:r>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1301909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B3A0-6B9C-49B5-B272-CEDEA995A051}"/>
              </a:ext>
            </a:extLst>
          </p:cNvPr>
          <p:cNvSpPr>
            <a:spLocks noGrp="1"/>
          </p:cNvSpPr>
          <p:nvPr>
            <p:ph type="title"/>
          </p:nvPr>
        </p:nvSpPr>
        <p:spPr>
          <a:xfrm>
            <a:off x="0" y="2"/>
            <a:ext cx="12192000" cy="796412"/>
          </a:xfrm>
          <a:solidFill>
            <a:schemeClr val="bg2"/>
          </a:solidFill>
        </p:spPr>
        <p:txBody>
          <a:bodyPr>
            <a:normAutofit fontScale="90000"/>
          </a:bodyPr>
          <a:lstStyle/>
          <a:p>
            <a:br>
              <a:rPr lang="en-GB" b="1" i="1" dirty="0">
                <a:solidFill>
                  <a:srgbClr val="002060"/>
                </a:solidFill>
              </a:rPr>
            </a:br>
            <a:r>
              <a:rPr lang="en-GB" b="1" i="1" dirty="0">
                <a:solidFill>
                  <a:srgbClr val="002060"/>
                </a:solidFill>
              </a:rPr>
              <a:t>Factors Favouring Cesarean Delivery of the Breech Fetus</a:t>
            </a:r>
            <a:br>
              <a:rPr lang="en-GB" b="1" i="1" dirty="0">
                <a:solidFill>
                  <a:srgbClr val="002060"/>
                </a:solidFill>
              </a:rPr>
            </a:br>
            <a:endParaRPr lang="en-GB" b="1" i="1" dirty="0">
              <a:solidFill>
                <a:srgbClr val="002060"/>
              </a:solidFill>
            </a:endParaRPr>
          </a:p>
        </p:txBody>
      </p:sp>
      <p:sp>
        <p:nvSpPr>
          <p:cNvPr id="3" name="Content Placeholder 2">
            <a:extLst>
              <a:ext uri="{FF2B5EF4-FFF2-40B4-BE49-F238E27FC236}">
                <a16:creationId xmlns:a16="http://schemas.microsoft.com/office/drawing/2014/main" id="{BB1014BB-039E-4CF4-BE13-F435B1351917}"/>
              </a:ext>
            </a:extLst>
          </p:cNvPr>
          <p:cNvSpPr>
            <a:spLocks noGrp="1"/>
          </p:cNvSpPr>
          <p:nvPr>
            <p:ph idx="1"/>
          </p:nvPr>
        </p:nvSpPr>
        <p:spPr>
          <a:xfrm>
            <a:off x="0" y="796414"/>
            <a:ext cx="12192000" cy="6061584"/>
          </a:xfrm>
          <a:solidFill>
            <a:schemeClr val="bg2">
              <a:lumMod val="90000"/>
            </a:schemeClr>
          </a:solidFill>
        </p:spPr>
        <p:txBody>
          <a:bodyPr>
            <a:normAutofit/>
          </a:bodyPr>
          <a:lstStyle/>
          <a:p>
            <a:pPr>
              <a:buFont typeface="Wingdings" panose="05000000000000000000" pitchFamily="2" charset="2"/>
              <a:buChar char="ü"/>
            </a:pPr>
            <a:r>
              <a:rPr lang="en-GB" i="1" dirty="0"/>
              <a:t>Lack of </a:t>
            </a:r>
            <a:r>
              <a:rPr lang="en-GB" i="1" dirty="0">
                <a:solidFill>
                  <a:srgbClr val="660066"/>
                </a:solidFill>
              </a:rPr>
              <a:t>operator</a:t>
            </a:r>
            <a:r>
              <a:rPr lang="en-GB" i="1" dirty="0"/>
              <a:t> experience</a:t>
            </a:r>
          </a:p>
          <a:p>
            <a:pPr>
              <a:buFont typeface="Wingdings" panose="05000000000000000000" pitchFamily="2" charset="2"/>
              <a:buChar char="ü"/>
            </a:pPr>
            <a:r>
              <a:rPr lang="en-GB" i="1" dirty="0"/>
              <a:t>Patient </a:t>
            </a:r>
            <a:r>
              <a:rPr lang="en-GB" i="1" dirty="0">
                <a:solidFill>
                  <a:srgbClr val="660066"/>
                </a:solidFill>
              </a:rPr>
              <a:t>request</a:t>
            </a:r>
            <a:r>
              <a:rPr lang="en-GB" i="1" dirty="0"/>
              <a:t> for cesarean delivery</a:t>
            </a:r>
          </a:p>
          <a:p>
            <a:pPr>
              <a:buFont typeface="Wingdings" panose="05000000000000000000" pitchFamily="2" charset="2"/>
              <a:buChar char="ü"/>
            </a:pPr>
            <a:r>
              <a:rPr lang="en-GB" i="1" dirty="0">
                <a:solidFill>
                  <a:srgbClr val="660066"/>
                </a:solidFill>
              </a:rPr>
              <a:t>Large</a:t>
            </a:r>
            <a:r>
              <a:rPr lang="en-GB" i="1" dirty="0"/>
              <a:t> fetus: &gt; 3800 to 4000 g</a:t>
            </a:r>
          </a:p>
          <a:p>
            <a:pPr>
              <a:buFont typeface="Wingdings" panose="05000000000000000000" pitchFamily="2" charset="2"/>
              <a:buChar char="ü"/>
            </a:pPr>
            <a:r>
              <a:rPr lang="en-GB" i="1" dirty="0">
                <a:solidFill>
                  <a:srgbClr val="660066"/>
                </a:solidFill>
              </a:rPr>
              <a:t>Preterm</a:t>
            </a:r>
            <a:r>
              <a:rPr lang="en-GB" i="1" dirty="0"/>
              <a:t> fetus either with active labor or with indicated delivery</a:t>
            </a:r>
          </a:p>
          <a:p>
            <a:pPr>
              <a:buFont typeface="Wingdings" panose="05000000000000000000" pitchFamily="2" charset="2"/>
              <a:buChar char="ü"/>
            </a:pPr>
            <a:r>
              <a:rPr lang="en-GB" i="1" dirty="0"/>
              <a:t>Severe fetal-growth </a:t>
            </a:r>
            <a:r>
              <a:rPr lang="en-GB" i="1" dirty="0">
                <a:solidFill>
                  <a:srgbClr val="660066"/>
                </a:solidFill>
              </a:rPr>
              <a:t>restriction</a:t>
            </a:r>
          </a:p>
          <a:p>
            <a:pPr>
              <a:buFont typeface="Wingdings" panose="05000000000000000000" pitchFamily="2" charset="2"/>
              <a:buChar char="ü"/>
            </a:pPr>
            <a:r>
              <a:rPr lang="en-GB" i="1" dirty="0"/>
              <a:t>Fetal </a:t>
            </a:r>
            <a:r>
              <a:rPr lang="en-GB" i="1" dirty="0">
                <a:solidFill>
                  <a:srgbClr val="660066"/>
                </a:solidFill>
              </a:rPr>
              <a:t>anomaly</a:t>
            </a:r>
            <a:r>
              <a:rPr lang="en-GB" i="1" dirty="0"/>
              <a:t> incompatible with vaginal delivery</a:t>
            </a:r>
          </a:p>
          <a:p>
            <a:pPr>
              <a:buFont typeface="Wingdings" panose="05000000000000000000" pitchFamily="2" charset="2"/>
              <a:buChar char="ü"/>
            </a:pPr>
            <a:r>
              <a:rPr lang="en-GB" i="1" dirty="0">
                <a:solidFill>
                  <a:srgbClr val="660066"/>
                </a:solidFill>
              </a:rPr>
              <a:t>Prior</a:t>
            </a:r>
            <a:r>
              <a:rPr lang="en-GB" i="1" dirty="0"/>
              <a:t> perinatal death or neonatal birth trauma</a:t>
            </a:r>
          </a:p>
          <a:p>
            <a:pPr>
              <a:buFont typeface="Wingdings" panose="05000000000000000000" pitchFamily="2" charset="2"/>
              <a:buChar char="ü"/>
            </a:pPr>
            <a:r>
              <a:rPr lang="en-GB" i="1" dirty="0"/>
              <a:t>Incomplete or </a:t>
            </a:r>
            <a:r>
              <a:rPr lang="en-GB" i="1" dirty="0">
                <a:solidFill>
                  <a:srgbClr val="660066"/>
                </a:solidFill>
              </a:rPr>
              <a:t>footling</a:t>
            </a:r>
            <a:r>
              <a:rPr lang="en-GB" i="1" dirty="0"/>
              <a:t> breech presentation</a:t>
            </a:r>
          </a:p>
          <a:p>
            <a:pPr>
              <a:buFont typeface="Wingdings" panose="05000000000000000000" pitchFamily="2" charset="2"/>
              <a:buChar char="ü"/>
            </a:pPr>
            <a:r>
              <a:rPr lang="en-GB" i="1" dirty="0">
                <a:solidFill>
                  <a:srgbClr val="660066"/>
                </a:solidFill>
              </a:rPr>
              <a:t>Hyperextended</a:t>
            </a:r>
            <a:r>
              <a:rPr lang="en-GB" i="1" dirty="0"/>
              <a:t> head</a:t>
            </a:r>
          </a:p>
          <a:p>
            <a:pPr>
              <a:buFont typeface="Wingdings" panose="05000000000000000000" pitchFamily="2" charset="2"/>
              <a:buChar char="ü"/>
            </a:pPr>
            <a:r>
              <a:rPr lang="en-GB" i="1" dirty="0"/>
              <a:t>Pelvic c</a:t>
            </a:r>
            <a:r>
              <a:rPr lang="en-GB" i="1" dirty="0">
                <a:solidFill>
                  <a:srgbClr val="660066"/>
                </a:solidFill>
              </a:rPr>
              <a:t>ontraction</a:t>
            </a:r>
            <a:r>
              <a:rPr lang="en-GB" i="1" dirty="0"/>
              <a:t> or unfavourable pelvic.</a:t>
            </a:r>
          </a:p>
          <a:p>
            <a:pPr>
              <a:buFont typeface="Wingdings" panose="05000000000000000000" pitchFamily="2" charset="2"/>
              <a:buChar char="ü"/>
            </a:pPr>
            <a:r>
              <a:rPr lang="en-GB" i="1" dirty="0"/>
              <a:t>Prior </a:t>
            </a:r>
            <a:r>
              <a:rPr lang="en-GB" i="1" dirty="0">
                <a:solidFill>
                  <a:srgbClr val="660066"/>
                </a:solidFill>
              </a:rPr>
              <a:t>cesarean delivery</a:t>
            </a:r>
          </a:p>
          <a:p>
            <a:pPr marL="0" indent="0">
              <a:buNone/>
            </a:pPr>
            <a:endParaRPr lang="en-GB" dirty="0"/>
          </a:p>
        </p:txBody>
      </p:sp>
    </p:spTree>
    <p:extLst>
      <p:ext uri="{BB962C8B-B14F-4D97-AF65-F5344CB8AC3E}">
        <p14:creationId xmlns:p14="http://schemas.microsoft.com/office/powerpoint/2010/main" val="2459963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0"/>
            <a:ext cx="12192000" cy="914399"/>
          </a:xfrm>
          <a:solidFill>
            <a:schemeClr val="bg2">
              <a:lumMod val="90000"/>
            </a:schemeClr>
          </a:solidFill>
        </p:spPr>
        <p:txBody>
          <a:bodyPr>
            <a:normAutofit/>
          </a:bodyPr>
          <a:lstStyle/>
          <a:p>
            <a:r>
              <a:rPr lang="en-GB" b="1" i="1" dirty="0">
                <a:solidFill>
                  <a:srgbClr val="002060"/>
                </a:solidFill>
              </a:rPr>
              <a:t>Abnormal Labor Indicators</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785947"/>
            <a:ext cx="12191999" cy="6072052"/>
          </a:xfrm>
          <a:solidFill>
            <a:schemeClr val="bg2">
              <a:lumMod val="90000"/>
            </a:schemeClr>
          </a:solidFill>
        </p:spPr>
        <p:txBody>
          <a:bodyPr>
            <a:normAutofit/>
          </a:bodyPr>
          <a:lstStyle/>
          <a:p>
            <a:endParaRPr lang="en-GB" i="1" dirty="0"/>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graphicFrame>
        <p:nvGraphicFramePr>
          <p:cNvPr id="7" name="Table 6">
            <a:extLst>
              <a:ext uri="{FF2B5EF4-FFF2-40B4-BE49-F238E27FC236}">
                <a16:creationId xmlns:a16="http://schemas.microsoft.com/office/drawing/2014/main" id="{8F13D943-F2BD-F901-6CF7-D91BB334A028}"/>
              </a:ext>
            </a:extLst>
          </p:cNvPr>
          <p:cNvGraphicFramePr>
            <a:graphicFrameLocks noGrp="1"/>
          </p:cNvGraphicFramePr>
          <p:nvPr>
            <p:extLst>
              <p:ext uri="{D42A27DB-BD31-4B8C-83A1-F6EECF244321}">
                <p14:modId xmlns:p14="http://schemas.microsoft.com/office/powerpoint/2010/main" val="2626200000"/>
              </p:ext>
            </p:extLst>
          </p:nvPr>
        </p:nvGraphicFramePr>
        <p:xfrm>
          <a:off x="76200" y="785947"/>
          <a:ext cx="7794171" cy="5904414"/>
        </p:xfrm>
        <a:graphic>
          <a:graphicData uri="http://schemas.openxmlformats.org/drawingml/2006/table">
            <a:tbl>
              <a:tblPr firstRow="1" bandRow="1">
                <a:tableStyleId>{5C22544A-7EE6-4342-B048-85BDC9FD1C3A}</a:tableStyleId>
              </a:tblPr>
              <a:tblGrid>
                <a:gridCol w="4970962">
                  <a:extLst>
                    <a:ext uri="{9D8B030D-6E8A-4147-A177-3AD203B41FA5}">
                      <a16:colId xmlns:a16="http://schemas.microsoft.com/office/drawing/2014/main" val="6668664"/>
                    </a:ext>
                  </a:extLst>
                </a:gridCol>
                <a:gridCol w="1296372">
                  <a:extLst>
                    <a:ext uri="{9D8B030D-6E8A-4147-A177-3AD203B41FA5}">
                      <a16:colId xmlns:a16="http://schemas.microsoft.com/office/drawing/2014/main" val="1233301817"/>
                    </a:ext>
                  </a:extLst>
                </a:gridCol>
                <a:gridCol w="1526837">
                  <a:extLst>
                    <a:ext uri="{9D8B030D-6E8A-4147-A177-3AD203B41FA5}">
                      <a16:colId xmlns:a16="http://schemas.microsoft.com/office/drawing/2014/main" val="1704839340"/>
                    </a:ext>
                  </a:extLst>
                </a:gridCol>
              </a:tblGrid>
              <a:tr h="638629">
                <a:tc>
                  <a:txBody>
                    <a:bodyPr/>
                    <a:lstStyle/>
                    <a:p>
                      <a:r>
                        <a:rPr lang="en-GB" sz="2000" i="1" dirty="0"/>
                        <a:t>        Indication</a:t>
                      </a:r>
                    </a:p>
                    <a:p>
                      <a:endParaRPr lang="en-GB" dirty="0"/>
                    </a:p>
                  </a:txBody>
                  <a:tcPr>
                    <a:solidFill>
                      <a:schemeClr val="bg2">
                        <a:lumMod val="50000"/>
                      </a:schemeClr>
                    </a:solidFill>
                  </a:tcPr>
                </a:tc>
                <a:tc>
                  <a:txBody>
                    <a:bodyPr/>
                    <a:lstStyle/>
                    <a:p>
                      <a:r>
                        <a:rPr lang="en-GB" sz="2000" i="1" dirty="0"/>
                        <a:t>Nullipara</a:t>
                      </a:r>
                    </a:p>
                  </a:txBody>
                  <a:tcPr>
                    <a:solidFill>
                      <a:schemeClr val="bg2">
                        <a:lumMod val="50000"/>
                      </a:schemeClr>
                    </a:solidFill>
                  </a:tcPr>
                </a:tc>
                <a:tc>
                  <a:txBody>
                    <a:bodyPr/>
                    <a:lstStyle/>
                    <a:p>
                      <a:r>
                        <a:rPr lang="en-GB" sz="2000" i="1" dirty="0"/>
                        <a:t>Multipara</a:t>
                      </a:r>
                    </a:p>
                  </a:txBody>
                  <a:tcPr>
                    <a:solidFill>
                      <a:schemeClr val="bg2">
                        <a:lumMod val="50000"/>
                      </a:schemeClr>
                    </a:solidFill>
                  </a:tcPr>
                </a:tc>
                <a:extLst>
                  <a:ext uri="{0D108BD9-81ED-4DB2-BD59-A6C34878D82A}">
                    <a16:rowId xmlns:a16="http://schemas.microsoft.com/office/drawing/2014/main" val="12893081"/>
                  </a:ext>
                </a:extLst>
              </a:tr>
              <a:tr h="505824">
                <a:tc>
                  <a:txBody>
                    <a:bodyPr/>
                    <a:lstStyle/>
                    <a:p>
                      <a:r>
                        <a:rPr lang="en-GB" sz="2000" i="1" dirty="0"/>
                        <a:t>Prolonged latent phase</a:t>
                      </a:r>
                    </a:p>
                  </a:txBody>
                  <a:tcPr>
                    <a:solidFill>
                      <a:schemeClr val="bg2">
                        <a:lumMod val="75000"/>
                      </a:schemeClr>
                    </a:solidFill>
                  </a:tcPr>
                </a:tc>
                <a:tc>
                  <a:txBody>
                    <a:bodyPr/>
                    <a:lstStyle/>
                    <a:p>
                      <a:r>
                        <a:rPr lang="en-GB" sz="2000" i="1" dirty="0"/>
                        <a:t>&gt;20 h</a:t>
                      </a:r>
                    </a:p>
                    <a:p>
                      <a:endParaRPr lang="en-GB" sz="2000" i="1" dirty="0"/>
                    </a:p>
                  </a:txBody>
                  <a:tcPr>
                    <a:solidFill>
                      <a:schemeClr val="bg2">
                        <a:lumMod val="75000"/>
                      </a:schemeClr>
                    </a:solidFill>
                  </a:tcPr>
                </a:tc>
                <a:tc>
                  <a:txBody>
                    <a:bodyPr/>
                    <a:lstStyle/>
                    <a:p>
                      <a:r>
                        <a:rPr lang="en-GB" sz="2000" i="1" dirty="0"/>
                        <a:t>&gt;14 h</a:t>
                      </a:r>
                    </a:p>
                  </a:txBody>
                  <a:tcPr>
                    <a:solidFill>
                      <a:schemeClr val="bg2">
                        <a:lumMod val="75000"/>
                      </a:schemeClr>
                    </a:solidFill>
                  </a:tcPr>
                </a:tc>
                <a:extLst>
                  <a:ext uri="{0D108BD9-81ED-4DB2-BD59-A6C34878D82A}">
                    <a16:rowId xmlns:a16="http://schemas.microsoft.com/office/drawing/2014/main" val="994343708"/>
                  </a:ext>
                </a:extLst>
              </a:tr>
              <a:tr h="638629">
                <a:tc>
                  <a:txBody>
                    <a:bodyPr/>
                    <a:lstStyle/>
                    <a:p>
                      <a:r>
                        <a:rPr lang="en-GB" sz="2000" i="1" dirty="0"/>
                        <a:t>Average second stage</a:t>
                      </a:r>
                    </a:p>
                  </a:txBody>
                  <a:tcPr>
                    <a:solidFill>
                      <a:schemeClr val="bg2">
                        <a:lumMod val="90000"/>
                      </a:schemeClr>
                    </a:solidFill>
                  </a:tcPr>
                </a:tc>
                <a:tc>
                  <a:txBody>
                    <a:bodyPr/>
                    <a:lstStyle/>
                    <a:p>
                      <a:r>
                        <a:rPr lang="en-GB" sz="2000" i="1" dirty="0"/>
                        <a:t>50 min</a:t>
                      </a:r>
                    </a:p>
                  </a:txBody>
                  <a:tcPr>
                    <a:solidFill>
                      <a:schemeClr val="bg2">
                        <a:lumMod val="90000"/>
                      </a:schemeClr>
                    </a:solidFill>
                  </a:tcPr>
                </a:tc>
                <a:tc>
                  <a:txBody>
                    <a:bodyPr/>
                    <a:lstStyle/>
                    <a:p>
                      <a:r>
                        <a:rPr lang="en-GB" sz="2000" i="1" dirty="0"/>
                        <a:t>20 min</a:t>
                      </a:r>
                    </a:p>
                  </a:txBody>
                  <a:tcPr>
                    <a:solidFill>
                      <a:schemeClr val="bg2">
                        <a:lumMod val="90000"/>
                      </a:schemeClr>
                    </a:solidFill>
                  </a:tcPr>
                </a:tc>
                <a:extLst>
                  <a:ext uri="{0D108BD9-81ED-4DB2-BD59-A6C34878D82A}">
                    <a16:rowId xmlns:a16="http://schemas.microsoft.com/office/drawing/2014/main" val="2143021275"/>
                  </a:ext>
                </a:extLst>
              </a:tr>
              <a:tr h="638629">
                <a:tc>
                  <a:txBody>
                    <a:bodyPr/>
                    <a:lstStyle/>
                    <a:p>
                      <a:r>
                        <a:rPr lang="en-GB" sz="2000" i="1" dirty="0"/>
                        <a:t>Prolonged second stage without (with) epidural</a:t>
                      </a:r>
                    </a:p>
                  </a:txBody>
                  <a:tcPr>
                    <a:solidFill>
                      <a:schemeClr val="bg2">
                        <a:lumMod val="75000"/>
                      </a:schemeClr>
                    </a:solidFill>
                  </a:tcPr>
                </a:tc>
                <a:tc>
                  <a:txBody>
                    <a:bodyPr/>
                    <a:lstStyle/>
                    <a:p>
                      <a:r>
                        <a:rPr lang="en-GB" sz="2000" i="1" dirty="0"/>
                        <a:t>&gt;2 h (&gt;3 h)</a:t>
                      </a:r>
                    </a:p>
                  </a:txBody>
                  <a:tcPr>
                    <a:solidFill>
                      <a:schemeClr val="bg2">
                        <a:lumMod val="75000"/>
                      </a:schemeClr>
                    </a:solidFill>
                  </a:tcPr>
                </a:tc>
                <a:tc>
                  <a:txBody>
                    <a:bodyPr/>
                    <a:lstStyle/>
                    <a:p>
                      <a:r>
                        <a:rPr lang="en-GB" sz="2000" i="1" dirty="0"/>
                        <a:t>&gt;1 h (&gt;2 h)</a:t>
                      </a:r>
                    </a:p>
                  </a:txBody>
                  <a:tcPr>
                    <a:solidFill>
                      <a:schemeClr val="bg2">
                        <a:lumMod val="75000"/>
                      </a:schemeClr>
                    </a:solidFill>
                  </a:tcPr>
                </a:tc>
                <a:extLst>
                  <a:ext uri="{0D108BD9-81ED-4DB2-BD59-A6C34878D82A}">
                    <a16:rowId xmlns:a16="http://schemas.microsoft.com/office/drawing/2014/main" val="1057753666"/>
                  </a:ext>
                </a:extLst>
              </a:tr>
              <a:tr h="638629">
                <a:tc>
                  <a:txBody>
                    <a:bodyPr/>
                    <a:lstStyle/>
                    <a:p>
                      <a:r>
                        <a:rPr lang="en-GB" sz="2000" i="1" dirty="0"/>
                        <a:t>Protracted dilation</a:t>
                      </a:r>
                    </a:p>
                  </a:txBody>
                  <a:tcPr>
                    <a:solidFill>
                      <a:schemeClr val="bg2">
                        <a:lumMod val="90000"/>
                      </a:schemeClr>
                    </a:solidFill>
                  </a:tcPr>
                </a:tc>
                <a:tc>
                  <a:txBody>
                    <a:bodyPr/>
                    <a:lstStyle/>
                    <a:p>
                      <a:r>
                        <a:rPr lang="en-GB" sz="2000" i="1" dirty="0"/>
                        <a:t>&lt; 1.2 cm/h</a:t>
                      </a:r>
                    </a:p>
                  </a:txBody>
                  <a:tcPr>
                    <a:solidFill>
                      <a:schemeClr val="bg2">
                        <a:lumMod val="90000"/>
                      </a:schemeClr>
                    </a:solidFill>
                  </a:tcPr>
                </a:tc>
                <a:tc>
                  <a:txBody>
                    <a:bodyPr/>
                    <a:lstStyle/>
                    <a:p>
                      <a:r>
                        <a:rPr lang="en-GB" sz="2000" i="1" dirty="0"/>
                        <a:t>&lt; 1.5 cm/h</a:t>
                      </a:r>
                    </a:p>
                  </a:txBody>
                  <a:tcPr>
                    <a:solidFill>
                      <a:schemeClr val="bg2">
                        <a:lumMod val="90000"/>
                      </a:schemeClr>
                    </a:solidFill>
                  </a:tcPr>
                </a:tc>
                <a:extLst>
                  <a:ext uri="{0D108BD9-81ED-4DB2-BD59-A6C34878D82A}">
                    <a16:rowId xmlns:a16="http://schemas.microsoft.com/office/drawing/2014/main" val="1922221706"/>
                  </a:ext>
                </a:extLst>
              </a:tr>
              <a:tr h="638629">
                <a:tc>
                  <a:txBody>
                    <a:bodyPr/>
                    <a:lstStyle/>
                    <a:p>
                      <a:r>
                        <a:rPr lang="en-GB" sz="2000" i="1" dirty="0"/>
                        <a:t>Protracted descent</a:t>
                      </a:r>
                    </a:p>
                  </a:txBody>
                  <a:tcPr>
                    <a:solidFill>
                      <a:schemeClr val="bg2">
                        <a:lumMod val="75000"/>
                      </a:schemeClr>
                    </a:solidFill>
                  </a:tcPr>
                </a:tc>
                <a:tc>
                  <a:txBody>
                    <a:bodyPr/>
                    <a:lstStyle/>
                    <a:p>
                      <a:r>
                        <a:rPr lang="en-GB" sz="2000" i="1" dirty="0"/>
                        <a:t>&lt; 1 cm/h</a:t>
                      </a:r>
                    </a:p>
                  </a:txBody>
                  <a:tcPr>
                    <a:solidFill>
                      <a:schemeClr val="bg2">
                        <a:lumMod val="75000"/>
                      </a:schemeClr>
                    </a:solidFill>
                  </a:tcPr>
                </a:tc>
                <a:tc>
                  <a:txBody>
                    <a:bodyPr/>
                    <a:lstStyle/>
                    <a:p>
                      <a:r>
                        <a:rPr lang="en-GB" sz="2000" i="1" dirty="0"/>
                        <a:t>&lt; 2 cm/h</a:t>
                      </a:r>
                    </a:p>
                  </a:txBody>
                  <a:tcPr>
                    <a:solidFill>
                      <a:schemeClr val="bg2">
                        <a:lumMod val="75000"/>
                      </a:schemeClr>
                    </a:solidFill>
                  </a:tcPr>
                </a:tc>
                <a:extLst>
                  <a:ext uri="{0D108BD9-81ED-4DB2-BD59-A6C34878D82A}">
                    <a16:rowId xmlns:a16="http://schemas.microsoft.com/office/drawing/2014/main" val="4276334838"/>
                  </a:ext>
                </a:extLst>
              </a:tr>
              <a:tr h="638629">
                <a:tc>
                  <a:txBody>
                    <a:bodyPr/>
                    <a:lstStyle/>
                    <a:p>
                      <a:r>
                        <a:rPr lang="en-GB" sz="2000" i="1" dirty="0"/>
                        <a:t>Arrest of dilation*</a:t>
                      </a:r>
                    </a:p>
                  </a:txBody>
                  <a:tcPr>
                    <a:solidFill>
                      <a:schemeClr val="bg2">
                        <a:lumMod val="90000"/>
                      </a:schemeClr>
                    </a:solidFill>
                  </a:tcPr>
                </a:tc>
                <a:tc>
                  <a:txBody>
                    <a:bodyPr/>
                    <a:lstStyle/>
                    <a:p>
                      <a:r>
                        <a:rPr lang="en-GB" sz="2000" i="1" dirty="0"/>
                        <a:t>&gt;2 h</a:t>
                      </a:r>
                    </a:p>
                  </a:txBody>
                  <a:tcPr>
                    <a:solidFill>
                      <a:schemeClr val="bg2">
                        <a:lumMod val="90000"/>
                      </a:schemeClr>
                    </a:solidFill>
                  </a:tcPr>
                </a:tc>
                <a:tc>
                  <a:txBody>
                    <a:bodyPr/>
                    <a:lstStyle/>
                    <a:p>
                      <a:r>
                        <a:rPr lang="en-GB" sz="2000" i="1" dirty="0"/>
                        <a:t>&gt;2 h</a:t>
                      </a:r>
                    </a:p>
                  </a:txBody>
                  <a:tcPr>
                    <a:solidFill>
                      <a:schemeClr val="bg2">
                        <a:lumMod val="90000"/>
                      </a:schemeClr>
                    </a:solidFill>
                  </a:tcPr>
                </a:tc>
                <a:extLst>
                  <a:ext uri="{0D108BD9-81ED-4DB2-BD59-A6C34878D82A}">
                    <a16:rowId xmlns:a16="http://schemas.microsoft.com/office/drawing/2014/main" val="2683750169"/>
                  </a:ext>
                </a:extLst>
              </a:tr>
              <a:tr h="638629">
                <a:tc>
                  <a:txBody>
                    <a:bodyPr/>
                    <a:lstStyle/>
                    <a:p>
                      <a:r>
                        <a:rPr lang="en-GB" sz="2000" i="1" dirty="0"/>
                        <a:t>Arrest of descent* </a:t>
                      </a:r>
                    </a:p>
                  </a:txBody>
                  <a:tcPr>
                    <a:solidFill>
                      <a:schemeClr val="bg2">
                        <a:lumMod val="75000"/>
                      </a:schemeClr>
                    </a:solidFill>
                  </a:tcPr>
                </a:tc>
                <a:tc>
                  <a:txBody>
                    <a:bodyPr/>
                    <a:lstStyle/>
                    <a:p>
                      <a:r>
                        <a:rPr lang="en-GB" sz="2000" i="1" dirty="0"/>
                        <a:t>&gt;2 h </a:t>
                      </a:r>
                    </a:p>
                  </a:txBody>
                  <a:tcPr>
                    <a:solidFill>
                      <a:schemeClr val="bg2">
                        <a:lumMod val="75000"/>
                      </a:schemeClr>
                    </a:solidFill>
                  </a:tcPr>
                </a:tc>
                <a:tc>
                  <a:txBody>
                    <a:bodyPr/>
                    <a:lstStyle/>
                    <a:p>
                      <a:r>
                        <a:rPr lang="en-GB" sz="2000" i="1" dirty="0"/>
                        <a:t>&gt;1 h</a:t>
                      </a:r>
                    </a:p>
                  </a:txBody>
                  <a:tcPr>
                    <a:solidFill>
                      <a:schemeClr val="bg2">
                        <a:lumMod val="75000"/>
                      </a:schemeClr>
                    </a:solidFill>
                  </a:tcPr>
                </a:tc>
                <a:extLst>
                  <a:ext uri="{0D108BD9-81ED-4DB2-BD59-A6C34878D82A}">
                    <a16:rowId xmlns:a16="http://schemas.microsoft.com/office/drawing/2014/main" val="1752838303"/>
                  </a:ext>
                </a:extLst>
              </a:tr>
              <a:tr h="638629">
                <a:tc>
                  <a:txBody>
                    <a:bodyPr/>
                    <a:lstStyle/>
                    <a:p>
                      <a:r>
                        <a:rPr lang="en-GB" sz="2000" i="1" dirty="0"/>
                        <a:t>Prolonged third stage </a:t>
                      </a:r>
                    </a:p>
                  </a:txBody>
                  <a:tcPr>
                    <a:solidFill>
                      <a:schemeClr val="bg2">
                        <a:lumMod val="90000"/>
                      </a:schemeClr>
                    </a:solidFill>
                  </a:tcPr>
                </a:tc>
                <a:tc>
                  <a:txBody>
                    <a:bodyPr/>
                    <a:lstStyle/>
                    <a:p>
                      <a:r>
                        <a:rPr lang="en-GB" sz="2000" i="1" dirty="0"/>
                        <a:t>&gt;30 min</a:t>
                      </a:r>
                    </a:p>
                  </a:txBody>
                  <a:tcPr>
                    <a:solidFill>
                      <a:schemeClr val="bg2">
                        <a:lumMod val="90000"/>
                      </a:schemeClr>
                    </a:solidFill>
                  </a:tcPr>
                </a:tc>
                <a:tc>
                  <a:txBody>
                    <a:bodyPr/>
                    <a:lstStyle/>
                    <a:p>
                      <a:r>
                        <a:rPr lang="en-GB" sz="2000" i="1" dirty="0"/>
                        <a:t>&gt;30 min</a:t>
                      </a:r>
                    </a:p>
                  </a:txBody>
                  <a:tcPr>
                    <a:solidFill>
                      <a:schemeClr val="bg2">
                        <a:lumMod val="90000"/>
                      </a:schemeClr>
                    </a:solidFill>
                  </a:tcPr>
                </a:tc>
                <a:extLst>
                  <a:ext uri="{0D108BD9-81ED-4DB2-BD59-A6C34878D82A}">
                    <a16:rowId xmlns:a16="http://schemas.microsoft.com/office/drawing/2014/main" val="3046478245"/>
                  </a:ext>
                </a:extLst>
              </a:tr>
            </a:tbl>
          </a:graphicData>
        </a:graphic>
      </p:graphicFrame>
    </p:spTree>
    <p:extLst>
      <p:ext uri="{BB962C8B-B14F-4D97-AF65-F5344CB8AC3E}">
        <p14:creationId xmlns:p14="http://schemas.microsoft.com/office/powerpoint/2010/main" val="4047388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B3A0-6B9C-49B5-B272-CEDEA995A051}"/>
              </a:ext>
            </a:extLst>
          </p:cNvPr>
          <p:cNvSpPr>
            <a:spLocks noGrp="1"/>
          </p:cNvSpPr>
          <p:nvPr>
            <p:ph type="title"/>
          </p:nvPr>
        </p:nvSpPr>
        <p:spPr>
          <a:xfrm>
            <a:off x="0" y="2"/>
            <a:ext cx="12192000" cy="796412"/>
          </a:xfrm>
          <a:solidFill>
            <a:schemeClr val="bg2"/>
          </a:solidFill>
        </p:spPr>
        <p:txBody>
          <a:bodyPr/>
          <a:lstStyle/>
          <a:p>
            <a:r>
              <a:rPr lang="en-GB" b="1" i="1" dirty="0">
                <a:solidFill>
                  <a:srgbClr val="002060"/>
                </a:solidFill>
              </a:rPr>
              <a:t>Complications of a breech</a:t>
            </a:r>
          </a:p>
        </p:txBody>
      </p:sp>
      <p:sp>
        <p:nvSpPr>
          <p:cNvPr id="3" name="Content Placeholder 2">
            <a:extLst>
              <a:ext uri="{FF2B5EF4-FFF2-40B4-BE49-F238E27FC236}">
                <a16:creationId xmlns:a16="http://schemas.microsoft.com/office/drawing/2014/main" id="{BB1014BB-039E-4CF4-BE13-F435B1351917}"/>
              </a:ext>
            </a:extLst>
          </p:cNvPr>
          <p:cNvSpPr>
            <a:spLocks noGrp="1"/>
          </p:cNvSpPr>
          <p:nvPr>
            <p:ph idx="1"/>
          </p:nvPr>
        </p:nvSpPr>
        <p:spPr>
          <a:xfrm>
            <a:off x="0" y="796414"/>
            <a:ext cx="12192000" cy="6061584"/>
          </a:xfrm>
          <a:solidFill>
            <a:schemeClr val="bg2">
              <a:lumMod val="90000"/>
            </a:schemeClr>
          </a:solidFill>
        </p:spPr>
        <p:txBody>
          <a:bodyPr>
            <a:normAutofit/>
          </a:bodyPr>
          <a:lstStyle/>
          <a:p>
            <a:pPr>
              <a:buFont typeface="Wingdings" panose="05000000000000000000" pitchFamily="2" charset="2"/>
              <a:buChar char="ü"/>
            </a:pPr>
            <a:r>
              <a:rPr lang="en-GB" i="1" dirty="0"/>
              <a:t>Increased risk of </a:t>
            </a:r>
            <a:r>
              <a:rPr lang="en-GB" i="1" dirty="0">
                <a:solidFill>
                  <a:srgbClr val="660033"/>
                </a:solidFill>
              </a:rPr>
              <a:t>cord prolapse</a:t>
            </a:r>
            <a:r>
              <a:rPr lang="en-GB" i="1" dirty="0"/>
              <a:t>: particularly with footling breech. </a:t>
            </a:r>
          </a:p>
          <a:p>
            <a:pPr>
              <a:buFont typeface="Wingdings" panose="05000000000000000000" pitchFamily="2" charset="2"/>
              <a:buChar char="ü"/>
            </a:pPr>
            <a:r>
              <a:rPr lang="en-GB" i="1" dirty="0"/>
              <a:t>Increased risk of </a:t>
            </a:r>
            <a:r>
              <a:rPr lang="en-GB" i="1" dirty="0">
                <a:solidFill>
                  <a:srgbClr val="660033"/>
                </a:solidFill>
              </a:rPr>
              <a:t>CTG abnormalities </a:t>
            </a:r>
            <a:r>
              <a:rPr lang="en-GB" i="1" dirty="0"/>
              <a:t>as cord compression is common. </a:t>
            </a:r>
          </a:p>
          <a:p>
            <a:pPr>
              <a:buFont typeface="Wingdings" panose="05000000000000000000" pitchFamily="2" charset="2"/>
              <a:buChar char="ü"/>
            </a:pPr>
            <a:r>
              <a:rPr lang="en-GB" i="1" dirty="0">
                <a:solidFill>
                  <a:srgbClr val="660033"/>
                </a:solidFill>
              </a:rPr>
              <a:t>Mechanical difficulties </a:t>
            </a:r>
            <a:r>
              <a:rPr lang="en-GB" i="1" dirty="0"/>
              <a:t>with the delivery of the shoulders and/or after-coming head, leading to damage of the visceral organs or the brachial plexus.</a:t>
            </a:r>
          </a:p>
          <a:p>
            <a:pPr>
              <a:buFont typeface="Wingdings" panose="05000000000000000000" pitchFamily="2" charset="2"/>
              <a:buChar char="ü"/>
            </a:pPr>
            <a:r>
              <a:rPr lang="en-GB" i="1" dirty="0"/>
              <a:t> </a:t>
            </a:r>
            <a:r>
              <a:rPr lang="en-GB" i="1" dirty="0">
                <a:solidFill>
                  <a:srgbClr val="660033"/>
                </a:solidFill>
              </a:rPr>
              <a:t>Delay</a:t>
            </a:r>
            <a:r>
              <a:rPr lang="en-GB" i="1" dirty="0"/>
              <a:t> in the delivery of the </a:t>
            </a:r>
            <a:r>
              <a:rPr lang="en-GB" i="1" dirty="0">
                <a:solidFill>
                  <a:srgbClr val="660033"/>
                </a:solidFill>
              </a:rPr>
              <a:t>head</a:t>
            </a:r>
            <a:r>
              <a:rPr lang="en-GB" i="1" dirty="0"/>
              <a:t> lead to hypoxia. </a:t>
            </a:r>
          </a:p>
          <a:p>
            <a:pPr>
              <a:buFont typeface="Wingdings" panose="05000000000000000000" pitchFamily="2" charset="2"/>
              <a:buChar char="ü"/>
            </a:pPr>
            <a:r>
              <a:rPr lang="en-GB" i="1" dirty="0"/>
              <a:t>Uncontrolled </a:t>
            </a:r>
            <a:r>
              <a:rPr lang="en-GB" i="1" dirty="0">
                <a:solidFill>
                  <a:srgbClr val="660033"/>
                </a:solidFill>
              </a:rPr>
              <a:t>rapid</a:t>
            </a:r>
            <a:r>
              <a:rPr lang="en-GB" i="1" dirty="0"/>
              <a:t> delivery of the head may occur with a smaller fetus and predisposes to tentorial tears and intracranial bleeding. </a:t>
            </a:r>
          </a:p>
          <a:p>
            <a:pPr>
              <a:buFont typeface="Wingdings" panose="05000000000000000000" pitchFamily="2" charset="2"/>
              <a:buChar char="ü"/>
            </a:pPr>
            <a:r>
              <a:rPr lang="en-GB" i="1" dirty="0"/>
              <a:t>A small or </a:t>
            </a:r>
            <a:r>
              <a:rPr lang="en-GB" i="1" dirty="0">
                <a:solidFill>
                  <a:srgbClr val="660033"/>
                </a:solidFill>
              </a:rPr>
              <a:t>preterm</a:t>
            </a:r>
            <a:r>
              <a:rPr lang="en-GB" i="1" dirty="0"/>
              <a:t> fetus may deliver through an incompletely dilated cervix, resulting in head entrapment.</a:t>
            </a:r>
          </a:p>
          <a:p>
            <a:pPr marL="0" indent="0">
              <a:buNone/>
            </a:pPr>
            <a:endParaRPr lang="en-GB" dirty="0"/>
          </a:p>
        </p:txBody>
      </p:sp>
    </p:spTree>
    <p:extLst>
      <p:ext uri="{BB962C8B-B14F-4D97-AF65-F5344CB8AC3E}">
        <p14:creationId xmlns:p14="http://schemas.microsoft.com/office/powerpoint/2010/main" val="1553173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99D0-00D8-4853-85CC-D24F0CAF87AC}"/>
              </a:ext>
            </a:extLst>
          </p:cNvPr>
          <p:cNvSpPr>
            <a:spLocks noGrp="1"/>
          </p:cNvSpPr>
          <p:nvPr>
            <p:ph type="title"/>
          </p:nvPr>
        </p:nvSpPr>
        <p:spPr>
          <a:xfrm>
            <a:off x="0" y="1"/>
            <a:ext cx="12192000" cy="680719"/>
          </a:xfrm>
          <a:solidFill>
            <a:schemeClr val="bg2"/>
          </a:solidFill>
        </p:spPr>
        <p:txBody>
          <a:bodyPr>
            <a:normAutofit fontScale="90000"/>
          </a:bodyPr>
          <a:lstStyle/>
          <a:p>
            <a:r>
              <a:rPr lang="en-GB" b="1" i="1" dirty="0">
                <a:solidFill>
                  <a:srgbClr val="002060"/>
                </a:solidFill>
              </a:rPr>
              <a:t>Shoulder dystocia</a:t>
            </a:r>
          </a:p>
        </p:txBody>
      </p:sp>
      <p:sp>
        <p:nvSpPr>
          <p:cNvPr id="3" name="Content Placeholder 2">
            <a:extLst>
              <a:ext uri="{FF2B5EF4-FFF2-40B4-BE49-F238E27FC236}">
                <a16:creationId xmlns:a16="http://schemas.microsoft.com/office/drawing/2014/main" id="{729804FF-C729-4E92-B89E-04E96A22D541}"/>
              </a:ext>
            </a:extLst>
          </p:cNvPr>
          <p:cNvSpPr>
            <a:spLocks noGrp="1"/>
          </p:cNvSpPr>
          <p:nvPr>
            <p:ph idx="1"/>
          </p:nvPr>
        </p:nvSpPr>
        <p:spPr>
          <a:xfrm>
            <a:off x="0" y="680720"/>
            <a:ext cx="12192000" cy="6177279"/>
          </a:xfrm>
          <a:solidFill>
            <a:schemeClr val="bg2">
              <a:lumMod val="90000"/>
            </a:schemeClr>
          </a:solidFill>
        </p:spPr>
        <p:txBody>
          <a:bodyPr>
            <a:normAutofit fontScale="92500" lnSpcReduction="20000"/>
          </a:bodyPr>
          <a:lstStyle/>
          <a:p>
            <a:pPr>
              <a:buFont typeface="Wingdings" panose="05000000000000000000" pitchFamily="2" charset="2"/>
              <a:buChar char="q"/>
            </a:pPr>
            <a:r>
              <a:rPr lang="en-GB" dirty="0">
                <a:solidFill>
                  <a:srgbClr val="7030A0"/>
                </a:solidFill>
              </a:rPr>
              <a:t>definition:</a:t>
            </a:r>
          </a:p>
          <a:p>
            <a:pPr marL="0" indent="0">
              <a:buNone/>
            </a:pPr>
            <a:r>
              <a:rPr lang="en-GB" dirty="0"/>
              <a:t>vaginal cephalic delivery </a:t>
            </a:r>
          </a:p>
          <a:p>
            <a:pPr marL="0" indent="0">
              <a:buNone/>
            </a:pPr>
            <a:r>
              <a:rPr lang="en-GB" dirty="0"/>
              <a:t>that requires additional obstetric manoeuvres</a:t>
            </a:r>
          </a:p>
          <a:p>
            <a:pPr marL="0" indent="0">
              <a:buNone/>
            </a:pPr>
            <a:r>
              <a:rPr lang="en-GB" dirty="0"/>
              <a:t> to deliver the fetus after the head has delivered </a:t>
            </a:r>
          </a:p>
          <a:p>
            <a:pPr marL="0" indent="0">
              <a:buNone/>
            </a:pPr>
            <a:r>
              <a:rPr lang="en-GB" dirty="0"/>
              <a:t>and gentle traction has been unsuccessful in </a:t>
            </a:r>
          </a:p>
          <a:p>
            <a:pPr marL="0" indent="0">
              <a:buNone/>
            </a:pPr>
            <a:r>
              <a:rPr lang="en-GB" dirty="0"/>
              <a:t>delivering the shoulders.</a:t>
            </a:r>
          </a:p>
          <a:p>
            <a:pPr marL="0" indent="0">
              <a:buNone/>
            </a:pPr>
            <a:r>
              <a:rPr lang="en-GB" dirty="0">
                <a:solidFill>
                  <a:srgbClr val="00B0F0"/>
                </a:solidFill>
                <a:latin typeface="Arial Narrow" panose="020B0606020202030204" pitchFamily="34" charset="0"/>
              </a:rPr>
              <a:t>*Associated with significant morbidity both for the mother and fetus.</a:t>
            </a:r>
          </a:p>
          <a:p>
            <a:pPr>
              <a:buFont typeface="Wingdings" panose="05000000000000000000" pitchFamily="2" charset="2"/>
              <a:buChar char="Ø"/>
            </a:pPr>
            <a:r>
              <a:rPr lang="en-GB" u="sng" dirty="0">
                <a:solidFill>
                  <a:srgbClr val="7030A0"/>
                </a:solidFill>
              </a:rPr>
              <a:t>Maternal complications include:</a:t>
            </a:r>
          </a:p>
          <a:p>
            <a:r>
              <a:rPr lang="en-GB" dirty="0"/>
              <a:t>increased </a:t>
            </a:r>
            <a:r>
              <a:rPr lang="en-GB" dirty="0">
                <a:solidFill>
                  <a:srgbClr val="FF0000"/>
                </a:solidFill>
              </a:rPr>
              <a:t>perineal trauma </a:t>
            </a:r>
            <a:r>
              <a:rPr lang="en-GB" dirty="0"/>
              <a:t>(third- and fourth degree tear).</a:t>
            </a:r>
          </a:p>
          <a:p>
            <a:r>
              <a:rPr lang="en-GB" dirty="0"/>
              <a:t> </a:t>
            </a:r>
            <a:r>
              <a:rPr lang="en-GB" dirty="0">
                <a:solidFill>
                  <a:srgbClr val="FF0000"/>
                </a:solidFill>
              </a:rPr>
              <a:t>postpartum haemorrhage </a:t>
            </a:r>
            <a:r>
              <a:rPr lang="en-GB" dirty="0"/>
              <a:t>,</a:t>
            </a:r>
          </a:p>
          <a:p>
            <a:r>
              <a:rPr lang="en-GB" dirty="0"/>
              <a:t> </a:t>
            </a:r>
            <a:r>
              <a:rPr lang="en-GB" dirty="0">
                <a:solidFill>
                  <a:srgbClr val="FF0000"/>
                </a:solidFill>
              </a:rPr>
              <a:t>psychological trauma</a:t>
            </a:r>
            <a:r>
              <a:rPr lang="en-GB" dirty="0"/>
              <a:t>. </a:t>
            </a:r>
          </a:p>
          <a:p>
            <a:pPr>
              <a:buFont typeface="Wingdings" panose="05000000000000000000" pitchFamily="2" charset="2"/>
              <a:buChar char="Ø"/>
            </a:pPr>
            <a:r>
              <a:rPr lang="en-GB" u="sng" dirty="0">
                <a:solidFill>
                  <a:srgbClr val="FF0066"/>
                </a:solidFill>
              </a:rPr>
              <a:t>Fetal complications include:</a:t>
            </a:r>
          </a:p>
          <a:p>
            <a:r>
              <a:rPr lang="en-GB" dirty="0"/>
              <a:t> brachial plexus injury .</a:t>
            </a:r>
          </a:p>
          <a:p>
            <a:r>
              <a:rPr lang="en-GB" dirty="0"/>
              <a:t> fractured clavicle or humerus .</a:t>
            </a:r>
          </a:p>
          <a:p>
            <a:r>
              <a:rPr lang="en-GB" dirty="0"/>
              <a:t> hypoxic brain injury.</a:t>
            </a:r>
          </a:p>
        </p:txBody>
      </p:sp>
      <p:pic>
        <p:nvPicPr>
          <p:cNvPr id="7" name="Picture 2" descr="Shoulder Dystocia by Jinshin on DeviantArt">
            <a:extLst>
              <a:ext uri="{FF2B5EF4-FFF2-40B4-BE49-F238E27FC236}">
                <a16:creationId xmlns:a16="http://schemas.microsoft.com/office/drawing/2014/main" id="{5D18CA5C-085A-42AD-96F4-7928FEFDF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6960" y="335280"/>
            <a:ext cx="4166235" cy="217963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8.9M Verdict: Baby's Brachial Plexus Destroyed During Mishandled Shoulder  Dystocia | High Impact® Visual Litigation Strategies™">
            <a:extLst>
              <a:ext uri="{FF2B5EF4-FFF2-40B4-BE49-F238E27FC236}">
                <a16:creationId xmlns:a16="http://schemas.microsoft.com/office/drawing/2014/main" id="{425AAA14-AF8F-4700-BA2D-05710815B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3120" y="4429760"/>
            <a:ext cx="2847975" cy="197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737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4FB31F-6ED4-413E-9A06-1F2D25DA7F93}"/>
              </a:ext>
            </a:extLst>
          </p:cNvPr>
          <p:cNvSpPr>
            <a:spLocks noGrp="1"/>
          </p:cNvSpPr>
          <p:nvPr>
            <p:ph idx="1"/>
          </p:nvPr>
        </p:nvSpPr>
        <p:spPr>
          <a:xfrm>
            <a:off x="0" y="0"/>
            <a:ext cx="12192000" cy="6858000"/>
          </a:xfrm>
          <a:solidFill>
            <a:schemeClr val="bg2">
              <a:lumMod val="90000"/>
            </a:schemeClr>
          </a:solidFill>
        </p:spPr>
        <p:txBody>
          <a:bodyPr>
            <a:normAutofit fontScale="92500"/>
          </a:bodyPr>
          <a:lstStyle/>
          <a:p>
            <a:pPr>
              <a:buFont typeface="Wingdings" panose="05000000000000000000" pitchFamily="2" charset="2"/>
              <a:buChar char="Ø"/>
            </a:pPr>
            <a:r>
              <a:rPr lang="en-GB" u="sng" dirty="0">
                <a:solidFill>
                  <a:srgbClr val="FF0066"/>
                </a:solidFill>
              </a:rPr>
              <a:t> Prevention:</a:t>
            </a:r>
          </a:p>
          <a:p>
            <a:pPr>
              <a:buFont typeface="Wingdings" panose="05000000000000000000" pitchFamily="2" charset="2"/>
              <a:buChar char="ü"/>
            </a:pPr>
            <a:r>
              <a:rPr lang="en-GB" dirty="0"/>
              <a:t>Diagnosis.</a:t>
            </a:r>
          </a:p>
          <a:p>
            <a:pPr>
              <a:buFont typeface="Wingdings" panose="05000000000000000000" pitchFamily="2" charset="2"/>
              <a:buChar char="ü"/>
            </a:pPr>
            <a:r>
              <a:rPr lang="en-GB" dirty="0"/>
              <a:t>optimal control of gestational and insulin-dependent </a:t>
            </a:r>
            <a:r>
              <a:rPr lang="en-GB" dirty="0">
                <a:solidFill>
                  <a:srgbClr val="FF0000"/>
                </a:solidFill>
              </a:rPr>
              <a:t>diabetics</a:t>
            </a:r>
          </a:p>
          <a:p>
            <a:pPr>
              <a:buFont typeface="Wingdings" panose="05000000000000000000" pitchFamily="2" charset="2"/>
              <a:buChar char="ü"/>
            </a:pPr>
            <a:r>
              <a:rPr lang="en-GB" dirty="0"/>
              <a:t>reduction of maternal </a:t>
            </a:r>
            <a:r>
              <a:rPr lang="en-GB" dirty="0">
                <a:solidFill>
                  <a:srgbClr val="FF0000"/>
                </a:solidFill>
              </a:rPr>
              <a:t>obesity</a:t>
            </a:r>
            <a:r>
              <a:rPr lang="en-GB" dirty="0"/>
              <a:t>. </a:t>
            </a:r>
          </a:p>
          <a:p>
            <a:pPr>
              <a:buFont typeface="Wingdings" panose="05000000000000000000" pitchFamily="2" charset="2"/>
              <a:buChar char="ü"/>
            </a:pPr>
            <a:r>
              <a:rPr lang="en-GB" dirty="0"/>
              <a:t>Careful </a:t>
            </a:r>
            <a:r>
              <a:rPr lang="en-GB" dirty="0">
                <a:solidFill>
                  <a:srgbClr val="FF0000"/>
                </a:solidFill>
              </a:rPr>
              <a:t>plan</a:t>
            </a:r>
            <a:r>
              <a:rPr lang="en-GB" dirty="0"/>
              <a:t> for mode of delivery in women with previous shoulder dystocia delivery. </a:t>
            </a:r>
          </a:p>
          <a:p>
            <a:pPr>
              <a:buFont typeface="Wingdings" panose="05000000000000000000" pitchFamily="2" charset="2"/>
              <a:buChar char="Ø"/>
            </a:pPr>
            <a:r>
              <a:rPr lang="en-GB" u="sng" dirty="0">
                <a:solidFill>
                  <a:srgbClr val="FF0066"/>
                </a:solidFill>
              </a:rPr>
              <a:t>Risk factors:</a:t>
            </a:r>
          </a:p>
          <a:p>
            <a:pPr>
              <a:buFont typeface="Wingdings" panose="05000000000000000000" pitchFamily="2" charset="2"/>
              <a:buChar char="ü"/>
            </a:pPr>
            <a:r>
              <a:rPr lang="en-GB" dirty="0"/>
              <a:t> </a:t>
            </a:r>
            <a:r>
              <a:rPr lang="en-GB" dirty="0">
                <a:solidFill>
                  <a:srgbClr val="FF0000"/>
                </a:solidFill>
              </a:rPr>
              <a:t>macrosomia</a:t>
            </a:r>
            <a:r>
              <a:rPr lang="en-GB" dirty="0"/>
              <a:t>.</a:t>
            </a:r>
          </a:p>
          <a:p>
            <a:pPr>
              <a:buFont typeface="Wingdings" panose="05000000000000000000" pitchFamily="2" charset="2"/>
              <a:buChar char="ü"/>
            </a:pPr>
            <a:r>
              <a:rPr lang="en-GB" dirty="0"/>
              <a:t>poorly controlled gestational and insulin-dependent </a:t>
            </a:r>
            <a:r>
              <a:rPr lang="en-GB" dirty="0">
                <a:solidFill>
                  <a:srgbClr val="FF0000"/>
                </a:solidFill>
              </a:rPr>
              <a:t>diabetes</a:t>
            </a:r>
            <a:r>
              <a:rPr lang="en-GB" dirty="0"/>
              <a:t>.</a:t>
            </a:r>
          </a:p>
          <a:p>
            <a:pPr>
              <a:buFont typeface="Wingdings" panose="05000000000000000000" pitchFamily="2" charset="2"/>
              <a:buChar char="ü"/>
            </a:pPr>
            <a:r>
              <a:rPr lang="en-GB" dirty="0"/>
              <a:t> maternal </a:t>
            </a:r>
            <a:r>
              <a:rPr lang="en-GB" dirty="0">
                <a:solidFill>
                  <a:srgbClr val="FF0000"/>
                </a:solidFill>
              </a:rPr>
              <a:t>obesity</a:t>
            </a:r>
            <a:r>
              <a:rPr lang="en-GB" dirty="0"/>
              <a:t>.</a:t>
            </a:r>
          </a:p>
          <a:p>
            <a:pPr>
              <a:buFont typeface="Wingdings" panose="05000000000000000000" pitchFamily="2" charset="2"/>
              <a:buChar char="ü"/>
            </a:pPr>
            <a:r>
              <a:rPr lang="en-GB" dirty="0"/>
              <a:t>previous </a:t>
            </a:r>
            <a:r>
              <a:rPr lang="en-GB" dirty="0">
                <a:solidFill>
                  <a:srgbClr val="FF0000"/>
                </a:solidFill>
              </a:rPr>
              <a:t>shoulder dystocia.</a:t>
            </a:r>
          </a:p>
          <a:p>
            <a:pPr>
              <a:buFont typeface="Wingdings" panose="05000000000000000000" pitchFamily="2" charset="2"/>
              <a:buChar char="ü"/>
            </a:pPr>
            <a:r>
              <a:rPr lang="en-GB" dirty="0">
                <a:solidFill>
                  <a:srgbClr val="FF0000"/>
                </a:solidFill>
              </a:rPr>
              <a:t> instrumental.</a:t>
            </a:r>
          </a:p>
          <a:p>
            <a:pPr>
              <a:buFont typeface="Wingdings" panose="05000000000000000000" pitchFamily="2" charset="2"/>
              <a:buChar char="Ø"/>
            </a:pPr>
            <a:r>
              <a:rPr lang="en-GB" u="sng" dirty="0">
                <a:solidFill>
                  <a:srgbClr val="FF0066"/>
                </a:solidFill>
              </a:rPr>
              <a:t> Warning signs: </a:t>
            </a:r>
          </a:p>
          <a:p>
            <a:pPr>
              <a:buFont typeface="Wingdings" panose="05000000000000000000" pitchFamily="2" charset="2"/>
              <a:buChar char="ü"/>
            </a:pPr>
            <a:r>
              <a:rPr lang="en-GB" dirty="0"/>
              <a:t>failure of restitution of head following delivery of the head.</a:t>
            </a:r>
          </a:p>
          <a:p>
            <a:pPr>
              <a:buFont typeface="Wingdings" panose="05000000000000000000" pitchFamily="2" charset="2"/>
              <a:buChar char="ü"/>
            </a:pPr>
            <a:r>
              <a:rPr lang="en-GB" dirty="0"/>
              <a:t>retraction of the </a:t>
            </a:r>
            <a:r>
              <a:rPr lang="en-GB" dirty="0" err="1"/>
              <a:t>fetal</a:t>
            </a:r>
            <a:r>
              <a:rPr lang="en-GB" dirty="0"/>
              <a:t> head against the perineum ( </a:t>
            </a:r>
            <a:r>
              <a:rPr lang="en-GB" dirty="0">
                <a:solidFill>
                  <a:srgbClr val="FF0000"/>
                </a:solidFill>
              </a:rPr>
              <a:t>turtle sign</a:t>
            </a:r>
            <a:r>
              <a:rPr lang="en-GB" dirty="0"/>
              <a:t>).</a:t>
            </a:r>
          </a:p>
        </p:txBody>
      </p:sp>
      <p:pic>
        <p:nvPicPr>
          <p:cNvPr id="2" name="Picture 1">
            <a:extLst>
              <a:ext uri="{FF2B5EF4-FFF2-40B4-BE49-F238E27FC236}">
                <a16:creationId xmlns:a16="http://schemas.microsoft.com/office/drawing/2014/main" id="{FB127E92-1F5C-6405-D4A1-602C13578122}"/>
              </a:ext>
            </a:extLst>
          </p:cNvPr>
          <p:cNvPicPr>
            <a:picLocks noChangeAspect="1"/>
          </p:cNvPicPr>
          <p:nvPr/>
        </p:nvPicPr>
        <p:blipFill>
          <a:blip r:embed="rId2"/>
          <a:stretch>
            <a:fillRect/>
          </a:stretch>
        </p:blipFill>
        <p:spPr>
          <a:xfrm>
            <a:off x="10192339" y="0"/>
            <a:ext cx="1999661" cy="1188823"/>
          </a:xfrm>
          <a:prstGeom prst="rect">
            <a:avLst/>
          </a:prstGeom>
        </p:spPr>
      </p:pic>
    </p:spTree>
    <p:extLst>
      <p:ext uri="{BB962C8B-B14F-4D97-AF65-F5344CB8AC3E}">
        <p14:creationId xmlns:p14="http://schemas.microsoft.com/office/powerpoint/2010/main" val="1623948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9B4B-1F4F-4EDA-A5E4-8D37DFB93A50}"/>
              </a:ext>
            </a:extLst>
          </p:cNvPr>
          <p:cNvSpPr>
            <a:spLocks noGrp="1"/>
          </p:cNvSpPr>
          <p:nvPr>
            <p:ph type="title"/>
          </p:nvPr>
        </p:nvSpPr>
        <p:spPr/>
        <p:txBody>
          <a:bodyPr/>
          <a:lstStyle/>
          <a:p>
            <a:endParaRPr lang="en-GB" dirty="0"/>
          </a:p>
        </p:txBody>
      </p:sp>
      <p:pic>
        <p:nvPicPr>
          <p:cNvPr id="6146" name="Picture 2" descr="Labour and Delivery: Answers and Explanations | Obgyn Key">
            <a:extLst>
              <a:ext uri="{FF2B5EF4-FFF2-40B4-BE49-F238E27FC236}">
                <a16:creationId xmlns:a16="http://schemas.microsoft.com/office/drawing/2014/main" id="{9FEC1D36-D33F-46A3-8841-FD016AAD3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4864" y="0"/>
            <a:ext cx="531177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houlder Dystocia: Diagnosis and Intervention">
            <a:extLst>
              <a:ext uri="{FF2B5EF4-FFF2-40B4-BE49-F238E27FC236}">
                <a16:creationId xmlns:a16="http://schemas.microsoft.com/office/drawing/2014/main" id="{36B148A7-F71F-49C5-97E4-95ADB17CD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 y="1757680"/>
            <a:ext cx="260985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houlder Dystocia Update">
            <a:extLst>
              <a:ext uri="{FF2B5EF4-FFF2-40B4-BE49-F238E27FC236}">
                <a16:creationId xmlns:a16="http://schemas.microsoft.com/office/drawing/2014/main" id="{FA838D88-8CAD-4375-ADB9-7F835C99AA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581"/>
            <a:ext cx="3681729" cy="155257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Episiotomy Procedure">
            <a:extLst>
              <a:ext uri="{FF2B5EF4-FFF2-40B4-BE49-F238E27FC236}">
                <a16:creationId xmlns:a16="http://schemas.microsoft.com/office/drawing/2014/main" id="{1FE5E887-5662-44AE-BC64-506D5FCF23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73" y="3730783"/>
            <a:ext cx="2609850" cy="136953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Tackle the challenging shoulder dystocia emergency by practicing delivery  of the posterior arm | MDedge ObGyn">
            <a:extLst>
              <a:ext uri="{FF2B5EF4-FFF2-40B4-BE49-F238E27FC236}">
                <a16:creationId xmlns:a16="http://schemas.microsoft.com/office/drawing/2014/main" id="{337717CC-4DF7-48C9-8957-CD7B181D3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4199" y="2272427"/>
            <a:ext cx="2549208" cy="1503679"/>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Shoulder Dystocia">
            <a:extLst>
              <a:ext uri="{FF2B5EF4-FFF2-40B4-BE49-F238E27FC236}">
                <a16:creationId xmlns:a16="http://schemas.microsoft.com/office/drawing/2014/main" id="{818032B3-C33E-4D61-843F-A8EA23943F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6639" y="205581"/>
            <a:ext cx="3515360" cy="1999376"/>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Shoulder Dystocia">
            <a:extLst>
              <a:ext uri="{FF2B5EF4-FFF2-40B4-BE49-F238E27FC236}">
                <a16:creationId xmlns:a16="http://schemas.microsoft.com/office/drawing/2014/main" id="{39D244C6-4A3C-4262-AE9B-405D1D55AD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4199" y="3813095"/>
            <a:ext cx="2596038" cy="1505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Clinical Practice Guidelines: Obstetrics/Shoulder dystocia">
            <a:extLst>
              <a:ext uri="{FF2B5EF4-FFF2-40B4-BE49-F238E27FC236}">
                <a16:creationId xmlns:a16="http://schemas.microsoft.com/office/drawing/2014/main" id="{5CE67761-05C6-4D51-8E97-D3BCDE5549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198" y="5208746"/>
            <a:ext cx="27908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Shoulder Dystocia Zavanelli Maneuver by Cal Shipley, M.D. - YouTube">
            <a:extLst>
              <a:ext uri="{FF2B5EF4-FFF2-40B4-BE49-F238E27FC236}">
                <a16:creationId xmlns:a16="http://schemas.microsoft.com/office/drawing/2014/main" id="{4789B975-CA9B-4F27-A131-70DF957D9E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65640" y="5486400"/>
            <a:ext cx="2626359" cy="136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182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C6F0E0-F134-4CCB-B3C2-15C0E0D7D873}"/>
              </a:ext>
            </a:extLst>
          </p:cNvPr>
          <p:cNvSpPr>
            <a:spLocks noGrp="1"/>
          </p:cNvSpPr>
          <p:nvPr>
            <p:ph idx="1"/>
          </p:nvPr>
        </p:nvSpPr>
        <p:spPr>
          <a:xfrm>
            <a:off x="0" y="132080"/>
            <a:ext cx="12192000" cy="6725920"/>
          </a:xfrm>
          <a:solidFill>
            <a:schemeClr val="bg2">
              <a:lumMod val="90000"/>
            </a:schemeClr>
          </a:solidFill>
        </p:spPr>
        <p:txBody>
          <a:bodyPr>
            <a:normAutofit fontScale="92500" lnSpcReduction="20000"/>
          </a:bodyPr>
          <a:lstStyle/>
          <a:p>
            <a:pPr algn="l" fontAlgn="base"/>
            <a:r>
              <a:rPr lang="en-GB" b="1" i="1" dirty="0">
                <a:solidFill>
                  <a:srgbClr val="555555"/>
                </a:solidFill>
                <a:effectLst/>
                <a:latin typeface="inherit"/>
              </a:rPr>
              <a:t>Procedures used in the management of shoulder dystocia</a:t>
            </a:r>
            <a:endParaRPr lang="en-GB" b="0" i="1" dirty="0">
              <a:solidFill>
                <a:srgbClr val="555555"/>
              </a:solidFill>
              <a:effectLst/>
              <a:latin typeface="Verdana" panose="020B0604030504040204" pitchFamily="34" charset="0"/>
            </a:endParaRPr>
          </a:p>
          <a:p>
            <a:pPr algn="l" fontAlgn="base">
              <a:buFont typeface="Arial" panose="020B0604020202020204" pitchFamily="34" charset="0"/>
              <a:buChar char="•"/>
            </a:pPr>
            <a:r>
              <a:rPr lang="en-GB" b="0" i="1" dirty="0">
                <a:solidFill>
                  <a:srgbClr val="555555"/>
                </a:solidFill>
                <a:effectLst/>
                <a:latin typeface="Verdana" panose="020B0604030504040204" pitchFamily="34" charset="0"/>
              </a:rPr>
              <a:t>McRoberts </a:t>
            </a:r>
            <a:r>
              <a:rPr lang="en-GB" b="0" i="1" dirty="0" err="1">
                <a:solidFill>
                  <a:srgbClr val="555555"/>
                </a:solidFill>
                <a:effectLst/>
                <a:latin typeface="Verdana" panose="020B0604030504040204" pitchFamily="34" charset="0"/>
              </a:rPr>
              <a:t>maneuver</a:t>
            </a:r>
            <a:r>
              <a:rPr lang="en-GB" b="0" i="1" dirty="0">
                <a:solidFill>
                  <a:srgbClr val="555555"/>
                </a:solidFill>
                <a:effectLst/>
                <a:latin typeface="Verdana" panose="020B0604030504040204" pitchFamily="34" charset="0"/>
              </a:rPr>
              <a:t> </a:t>
            </a:r>
          </a:p>
          <a:p>
            <a:pPr marL="0" indent="0" algn="l" fontAlgn="base">
              <a:buNone/>
            </a:pPr>
            <a:r>
              <a:rPr lang="en-GB" b="0" i="1" dirty="0">
                <a:solidFill>
                  <a:srgbClr val="555555"/>
                </a:solidFill>
                <a:effectLst/>
                <a:latin typeface="Verdana" panose="020B0604030504040204" pitchFamily="34" charset="0"/>
              </a:rPr>
              <a:t> thighs are abducted</a:t>
            </a:r>
          </a:p>
          <a:p>
            <a:pPr marL="0" indent="0" algn="l" fontAlgn="base">
              <a:buNone/>
            </a:pPr>
            <a:r>
              <a:rPr lang="en-GB" b="0" i="1" dirty="0">
                <a:solidFill>
                  <a:srgbClr val="555555"/>
                </a:solidFill>
                <a:effectLst/>
                <a:latin typeface="Verdana" panose="020B0604030504040204" pitchFamily="34" charset="0"/>
              </a:rPr>
              <a:t> and flexed onto her abdomen.</a:t>
            </a:r>
            <a:br>
              <a:rPr lang="en-GB" b="0" i="1" dirty="0">
                <a:solidFill>
                  <a:srgbClr val="FF00FF"/>
                </a:solidFill>
                <a:effectLst/>
                <a:latin typeface="Verdana" panose="020B0604030504040204" pitchFamily="34" charset="0"/>
              </a:rPr>
            </a:br>
            <a:endParaRPr lang="en-GB" b="0" i="1" dirty="0">
              <a:solidFill>
                <a:srgbClr val="555555"/>
              </a:solidFill>
              <a:effectLst/>
              <a:latin typeface="Verdana" panose="020B0604030504040204" pitchFamily="34" charset="0"/>
            </a:endParaRPr>
          </a:p>
          <a:p>
            <a:pPr algn="l" fontAlgn="base">
              <a:buFont typeface="Arial" panose="020B0604020202020204" pitchFamily="34" charset="0"/>
              <a:buChar char="•"/>
            </a:pPr>
            <a:r>
              <a:rPr lang="en-GB" b="0" i="1" dirty="0">
                <a:solidFill>
                  <a:srgbClr val="555555"/>
                </a:solidFill>
                <a:effectLst/>
                <a:latin typeface="Verdana" panose="020B0604030504040204" pitchFamily="34" charset="0"/>
              </a:rPr>
              <a:t>(suprapubic pressure)</a:t>
            </a:r>
          </a:p>
          <a:p>
            <a:pPr algn="l" fontAlgn="base">
              <a:buFont typeface="Arial" panose="020B0604020202020204" pitchFamily="34" charset="0"/>
              <a:buChar char="•"/>
            </a:pPr>
            <a:r>
              <a:rPr lang="en-GB" b="0" i="1" dirty="0">
                <a:solidFill>
                  <a:srgbClr val="555555"/>
                </a:solidFill>
                <a:effectLst/>
                <a:latin typeface="Verdana" panose="020B0604030504040204" pitchFamily="34" charset="0"/>
              </a:rPr>
              <a:t>Rubin II </a:t>
            </a:r>
            <a:r>
              <a:rPr lang="en-GB" b="0" i="1" dirty="0" err="1">
                <a:solidFill>
                  <a:srgbClr val="555555"/>
                </a:solidFill>
                <a:effectLst/>
                <a:latin typeface="Verdana" panose="020B0604030504040204" pitchFamily="34" charset="0"/>
              </a:rPr>
              <a:t>maneuver</a:t>
            </a:r>
            <a:r>
              <a:rPr lang="en-GB" b="0" i="1" dirty="0">
                <a:solidFill>
                  <a:srgbClr val="555555"/>
                </a:solidFill>
                <a:effectLst/>
                <a:latin typeface="Verdana" panose="020B0604030504040204" pitchFamily="34" charset="0"/>
              </a:rPr>
              <a:t> (posterior </a:t>
            </a:r>
          </a:p>
          <a:p>
            <a:pPr marL="0" indent="0" algn="l" fontAlgn="base">
              <a:buNone/>
            </a:pPr>
            <a:r>
              <a:rPr lang="en-GB" b="0" i="1" dirty="0">
                <a:solidFill>
                  <a:srgbClr val="555555"/>
                </a:solidFill>
                <a:effectLst/>
                <a:latin typeface="Verdana" panose="020B0604030504040204" pitchFamily="34" charset="0"/>
              </a:rPr>
              <a:t>pressure on anterior shoulder)</a:t>
            </a:r>
          </a:p>
          <a:p>
            <a:pPr algn="l" fontAlgn="base">
              <a:buFont typeface="Arial" panose="020B0604020202020204" pitchFamily="34" charset="0"/>
              <a:buChar char="•"/>
            </a:pPr>
            <a:r>
              <a:rPr lang="en-GB" b="0" i="1" dirty="0">
                <a:solidFill>
                  <a:srgbClr val="555555"/>
                </a:solidFill>
                <a:effectLst/>
                <a:latin typeface="Verdana" panose="020B0604030504040204" pitchFamily="34" charset="0"/>
              </a:rPr>
              <a:t>Wood’s corkscrew </a:t>
            </a:r>
            <a:r>
              <a:rPr lang="en-GB" b="0" i="1" dirty="0" err="1">
                <a:solidFill>
                  <a:srgbClr val="555555"/>
                </a:solidFill>
                <a:effectLst/>
                <a:latin typeface="Verdana" panose="020B0604030504040204" pitchFamily="34" charset="0"/>
              </a:rPr>
              <a:t>maneuver</a:t>
            </a:r>
            <a:endParaRPr lang="en-GB" i="1" dirty="0">
              <a:solidFill>
                <a:srgbClr val="555555"/>
              </a:solidFill>
              <a:latin typeface="Verdana" panose="020B0604030504040204" pitchFamily="34" charset="0"/>
            </a:endParaRPr>
          </a:p>
          <a:p>
            <a:pPr marL="0" indent="0" algn="l" fontAlgn="base">
              <a:buNone/>
            </a:pPr>
            <a:r>
              <a:rPr lang="en-GB" b="0" i="1" dirty="0">
                <a:solidFill>
                  <a:srgbClr val="555555"/>
                </a:solidFill>
                <a:effectLst/>
                <a:latin typeface="Verdana" panose="020B0604030504040204" pitchFamily="34" charset="0"/>
              </a:rPr>
              <a:t>posterior shoulder is rotated to anterior </a:t>
            </a:r>
          </a:p>
          <a:p>
            <a:pPr marL="0" indent="0" algn="l" fontAlgn="base">
              <a:buNone/>
            </a:pPr>
            <a:r>
              <a:rPr lang="en-GB" b="0" i="1" dirty="0">
                <a:solidFill>
                  <a:srgbClr val="555555"/>
                </a:solidFill>
                <a:effectLst/>
                <a:latin typeface="Verdana" panose="020B0604030504040204" pitchFamily="34" charset="0"/>
              </a:rPr>
              <a:t>position.</a:t>
            </a:r>
          </a:p>
          <a:p>
            <a:pPr algn="l" fontAlgn="base">
              <a:buFont typeface="Arial" panose="020B0604020202020204" pitchFamily="34" charset="0"/>
              <a:buChar char="•"/>
            </a:pPr>
            <a:r>
              <a:rPr lang="en-GB" b="0" i="1" dirty="0">
                <a:solidFill>
                  <a:srgbClr val="555555"/>
                </a:solidFill>
                <a:effectLst/>
                <a:latin typeface="Verdana" panose="020B0604030504040204" pitchFamily="34" charset="0"/>
              </a:rPr>
              <a:t> Delivery of the posterior shoulder first</a:t>
            </a:r>
          </a:p>
          <a:p>
            <a:pPr algn="l" fontAlgn="base">
              <a:buFont typeface="Arial" panose="020B0604020202020204" pitchFamily="34" charset="0"/>
              <a:buChar char="•"/>
            </a:pPr>
            <a:r>
              <a:rPr lang="en-GB" i="1" dirty="0">
                <a:solidFill>
                  <a:srgbClr val="555555"/>
                </a:solidFill>
                <a:latin typeface="Verdana" panose="020B0604030504040204" pitchFamily="34" charset="0"/>
              </a:rPr>
              <a:t>A</a:t>
            </a:r>
            <a:r>
              <a:rPr lang="en-GB" b="0" i="1" dirty="0">
                <a:solidFill>
                  <a:srgbClr val="555555"/>
                </a:solidFill>
                <a:effectLst/>
                <a:latin typeface="Verdana" panose="020B0604030504040204" pitchFamily="34" charset="0"/>
              </a:rPr>
              <a:t>ll fours position with the back arched. </a:t>
            </a:r>
          </a:p>
          <a:p>
            <a:pPr marL="0" indent="0" algn="l" fontAlgn="base">
              <a:buNone/>
            </a:pPr>
            <a:r>
              <a:rPr lang="en-GB" b="0" i="1" dirty="0">
                <a:solidFill>
                  <a:srgbClr val="555555"/>
                </a:solidFill>
                <a:effectLst/>
                <a:latin typeface="Verdana" panose="020B0604030504040204" pitchFamily="34" charset="0"/>
              </a:rPr>
              <a:t>This widens the </a:t>
            </a:r>
            <a:r>
              <a:rPr lang="en-GB" b="0" i="1" dirty="0" err="1">
                <a:solidFill>
                  <a:srgbClr val="555555"/>
                </a:solidFill>
                <a:effectLst/>
                <a:latin typeface="Verdana" panose="020B0604030504040204" pitchFamily="34" charset="0"/>
              </a:rPr>
              <a:t>pelivic</a:t>
            </a:r>
            <a:r>
              <a:rPr lang="en-GB" b="0" i="1" dirty="0">
                <a:solidFill>
                  <a:srgbClr val="555555"/>
                </a:solidFill>
                <a:effectLst/>
                <a:latin typeface="Verdana" panose="020B0604030504040204" pitchFamily="34" charset="0"/>
              </a:rPr>
              <a:t> outlet</a:t>
            </a:r>
          </a:p>
          <a:p>
            <a:pPr algn="l" fontAlgn="base">
              <a:buFont typeface="Arial" panose="020B0604020202020204" pitchFamily="34" charset="0"/>
              <a:buChar char="•"/>
            </a:pPr>
            <a:r>
              <a:rPr lang="en-GB" b="0" i="1" dirty="0" err="1">
                <a:solidFill>
                  <a:srgbClr val="555555"/>
                </a:solidFill>
                <a:effectLst/>
                <a:latin typeface="Verdana" panose="020B0604030504040204" pitchFamily="34" charset="0"/>
              </a:rPr>
              <a:t>Zavanelli’s</a:t>
            </a:r>
            <a:r>
              <a:rPr lang="en-GB" b="0" i="1" dirty="0">
                <a:solidFill>
                  <a:srgbClr val="555555"/>
                </a:solidFill>
                <a:effectLst/>
                <a:latin typeface="Verdana" panose="020B0604030504040204" pitchFamily="34" charset="0"/>
              </a:rPr>
              <a:t> </a:t>
            </a:r>
            <a:r>
              <a:rPr lang="en-GB" b="0" i="1" dirty="0" err="1">
                <a:solidFill>
                  <a:srgbClr val="555555"/>
                </a:solidFill>
                <a:effectLst/>
                <a:latin typeface="Verdana" panose="020B0604030504040204" pitchFamily="34" charset="0"/>
              </a:rPr>
              <a:t>maneuver</a:t>
            </a:r>
            <a:endParaRPr lang="en-GB" b="0" i="1" dirty="0">
              <a:solidFill>
                <a:srgbClr val="555555"/>
              </a:solidFill>
              <a:effectLst/>
              <a:latin typeface="Verdana" panose="020B0604030504040204" pitchFamily="34" charset="0"/>
            </a:endParaRPr>
          </a:p>
          <a:p>
            <a:pPr algn="l" fontAlgn="base">
              <a:buFont typeface="Arial" panose="020B0604020202020204" pitchFamily="34" charset="0"/>
              <a:buChar char="•"/>
            </a:pPr>
            <a:r>
              <a:rPr lang="en-GB" b="0" i="1" dirty="0" err="1">
                <a:solidFill>
                  <a:srgbClr val="555555"/>
                </a:solidFill>
                <a:effectLst/>
                <a:latin typeface="Verdana" panose="020B0604030504040204" pitchFamily="34" charset="0"/>
              </a:rPr>
              <a:t>Cleidotomy</a:t>
            </a:r>
            <a:r>
              <a:rPr lang="en-GB" b="0" i="1" dirty="0">
                <a:solidFill>
                  <a:srgbClr val="555555"/>
                </a:solidFill>
                <a:effectLst/>
                <a:latin typeface="Verdana" panose="020B0604030504040204" pitchFamily="34" charset="0"/>
              </a:rPr>
              <a:t> – </a:t>
            </a:r>
          </a:p>
          <a:p>
            <a:pPr algn="l" fontAlgn="base">
              <a:buFont typeface="Arial" panose="020B0604020202020204" pitchFamily="34" charset="0"/>
              <a:buChar char="•"/>
            </a:pPr>
            <a:r>
              <a:rPr lang="en-GB" b="0" i="1" dirty="0">
                <a:solidFill>
                  <a:srgbClr val="555555"/>
                </a:solidFill>
                <a:effectLst/>
                <a:latin typeface="Verdana" panose="020B0604030504040204" pitchFamily="34" charset="0"/>
              </a:rPr>
              <a:t>Maternal symphysiotomy </a:t>
            </a:r>
          </a:p>
          <a:p>
            <a:endParaRPr lang="en-GB" dirty="0"/>
          </a:p>
        </p:txBody>
      </p:sp>
      <p:pic>
        <p:nvPicPr>
          <p:cNvPr id="5" name="Picture 2" descr="Shoulder Dystocia">
            <a:extLst>
              <a:ext uri="{FF2B5EF4-FFF2-40B4-BE49-F238E27FC236}">
                <a16:creationId xmlns:a16="http://schemas.microsoft.com/office/drawing/2014/main" id="{488477E0-77CE-44B8-BEB4-C5BEC6886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9120" y="548641"/>
            <a:ext cx="5262880" cy="630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81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2F8D-954B-4FAB-ACF3-2FFAA10E5208}"/>
              </a:ext>
            </a:extLst>
          </p:cNvPr>
          <p:cNvSpPr>
            <a:spLocks noGrp="1"/>
          </p:cNvSpPr>
          <p:nvPr>
            <p:ph type="title"/>
          </p:nvPr>
        </p:nvSpPr>
        <p:spPr>
          <a:xfrm>
            <a:off x="0" y="1"/>
            <a:ext cx="12192000" cy="873759"/>
          </a:xfrm>
        </p:spPr>
        <p:txBody>
          <a:bodyPr/>
          <a:lstStyle/>
          <a:p>
            <a:r>
              <a:rPr lang="en-GB" dirty="0">
                <a:solidFill>
                  <a:srgbClr val="92D050"/>
                </a:solidFill>
              </a:rPr>
              <a:t>Multiple pregnancy</a:t>
            </a:r>
          </a:p>
        </p:txBody>
      </p:sp>
      <p:sp>
        <p:nvSpPr>
          <p:cNvPr id="3" name="Content Placeholder 2">
            <a:extLst>
              <a:ext uri="{FF2B5EF4-FFF2-40B4-BE49-F238E27FC236}">
                <a16:creationId xmlns:a16="http://schemas.microsoft.com/office/drawing/2014/main" id="{21FD2A07-7677-4EBA-AFDC-201C84B928AA}"/>
              </a:ext>
            </a:extLst>
          </p:cNvPr>
          <p:cNvSpPr>
            <a:spLocks noGrp="1"/>
          </p:cNvSpPr>
          <p:nvPr>
            <p:ph idx="1"/>
          </p:nvPr>
        </p:nvSpPr>
        <p:spPr>
          <a:xfrm>
            <a:off x="0" y="972502"/>
            <a:ext cx="12192000" cy="5885497"/>
          </a:xfrm>
          <a:solidFill>
            <a:schemeClr val="bg2">
              <a:lumMod val="90000"/>
            </a:schemeClr>
          </a:solidFill>
        </p:spPr>
        <p:txBody>
          <a:bodyPr>
            <a:normAutofit fontScale="92500" lnSpcReduction="20000"/>
          </a:bodyPr>
          <a:lstStyle/>
          <a:p>
            <a:r>
              <a:rPr lang="en-GB" dirty="0"/>
              <a:t>About 1 in 80 pregnancies at term </a:t>
            </a:r>
          </a:p>
          <a:p>
            <a:r>
              <a:rPr lang="en-GB" dirty="0"/>
              <a:t> incidence is rising with increasing maternal age </a:t>
            </a:r>
          </a:p>
          <a:p>
            <a:pPr marL="0" indent="0">
              <a:buNone/>
            </a:pPr>
            <a:r>
              <a:rPr lang="en-GB" dirty="0"/>
              <a:t>and assisted conception.</a:t>
            </a:r>
          </a:p>
          <a:p>
            <a:r>
              <a:rPr lang="en-GB" dirty="0"/>
              <a:t>The </a:t>
            </a:r>
            <a:r>
              <a:rPr lang="en-GB" dirty="0">
                <a:solidFill>
                  <a:srgbClr val="7030A0"/>
                </a:solidFill>
              </a:rPr>
              <a:t>second twin </a:t>
            </a:r>
            <a:r>
              <a:rPr lang="en-GB" dirty="0"/>
              <a:t>is at greater </a:t>
            </a:r>
            <a:r>
              <a:rPr lang="en-GB" dirty="0">
                <a:solidFill>
                  <a:srgbClr val="7030A0"/>
                </a:solidFill>
              </a:rPr>
              <a:t>risk</a:t>
            </a:r>
            <a:r>
              <a:rPr lang="en-GB" dirty="0"/>
              <a:t> of intrapartum compromise .</a:t>
            </a:r>
          </a:p>
          <a:p>
            <a:r>
              <a:rPr lang="en-GB" dirty="0">
                <a:solidFill>
                  <a:schemeClr val="accent6">
                    <a:lumMod val="50000"/>
                  </a:schemeClr>
                </a:solidFill>
              </a:rPr>
              <a:t>Vaginal birth </a:t>
            </a:r>
            <a:r>
              <a:rPr lang="en-GB" dirty="0"/>
              <a:t>is usually safely achievable where the presenting twin is in a </a:t>
            </a:r>
            <a:r>
              <a:rPr lang="en-GB" dirty="0">
                <a:solidFill>
                  <a:srgbClr val="7030A0"/>
                </a:solidFill>
              </a:rPr>
              <a:t>cephalic</a:t>
            </a:r>
            <a:r>
              <a:rPr lang="en-GB" dirty="0"/>
              <a:t> vertex presentation. </a:t>
            </a:r>
          </a:p>
          <a:p>
            <a:r>
              <a:rPr lang="en-GB" dirty="0">
                <a:solidFill>
                  <a:schemeClr val="accent6">
                    <a:lumMod val="50000"/>
                  </a:schemeClr>
                </a:solidFill>
              </a:rPr>
              <a:t>Caesarean section  </a:t>
            </a:r>
            <a:r>
              <a:rPr lang="en-GB" dirty="0"/>
              <a:t>performed If the first twin presents by the breech </a:t>
            </a:r>
            <a:r>
              <a:rPr lang="en-GB" u="sng" dirty="0"/>
              <a:t>or</a:t>
            </a:r>
            <a:r>
              <a:rPr lang="en-GB" dirty="0"/>
              <a:t> transverse.</a:t>
            </a:r>
          </a:p>
          <a:p>
            <a:pPr marL="0" indent="0">
              <a:buNone/>
            </a:pPr>
            <a:r>
              <a:rPr lang="en-GB" dirty="0">
                <a:solidFill>
                  <a:srgbClr val="660066"/>
                </a:solidFill>
              </a:rPr>
              <a:t>Associated with :</a:t>
            </a:r>
          </a:p>
          <a:p>
            <a:pPr>
              <a:buFont typeface="Wingdings" panose="05000000000000000000" pitchFamily="2" charset="2"/>
              <a:buChar char="ü"/>
            </a:pPr>
            <a:r>
              <a:rPr lang="en-GB" dirty="0"/>
              <a:t>abnormal </a:t>
            </a:r>
            <a:r>
              <a:rPr lang="en-GB" dirty="0" err="1"/>
              <a:t>fetal</a:t>
            </a:r>
            <a:r>
              <a:rPr lang="en-GB" dirty="0"/>
              <a:t> growth</a:t>
            </a:r>
          </a:p>
          <a:p>
            <a:pPr>
              <a:buFont typeface="Wingdings" panose="05000000000000000000" pitchFamily="2" charset="2"/>
              <a:buChar char="ü"/>
            </a:pPr>
            <a:r>
              <a:rPr lang="en-GB" dirty="0"/>
              <a:t> malpresentation                 </a:t>
            </a:r>
          </a:p>
          <a:p>
            <a:pPr>
              <a:buFont typeface="Wingdings" panose="05000000000000000000" pitchFamily="2" charset="2"/>
              <a:buChar char="ü"/>
            </a:pPr>
            <a:r>
              <a:rPr lang="en-GB" dirty="0"/>
              <a:t>  CTG abnormalities</a:t>
            </a:r>
          </a:p>
          <a:p>
            <a:pPr>
              <a:buFont typeface="Wingdings" panose="05000000000000000000" pitchFamily="2" charset="2"/>
              <a:buChar char="ü"/>
            </a:pPr>
            <a:r>
              <a:rPr lang="en-GB" dirty="0"/>
              <a:t>cord prolapse</a:t>
            </a:r>
          </a:p>
          <a:p>
            <a:pPr>
              <a:buFont typeface="Wingdings" panose="05000000000000000000" pitchFamily="2" charset="2"/>
              <a:buChar char="ü"/>
            </a:pPr>
            <a:r>
              <a:rPr lang="en-GB" dirty="0"/>
              <a:t> need for emergency caesarean section in labour </a:t>
            </a:r>
          </a:p>
          <a:p>
            <a:pPr>
              <a:buFont typeface="Wingdings" panose="05000000000000000000" pitchFamily="2" charset="2"/>
              <a:buChar char="ü"/>
            </a:pPr>
            <a:r>
              <a:rPr lang="en-GB" dirty="0"/>
              <a:t>PPH . </a:t>
            </a:r>
          </a:p>
          <a:p>
            <a:endParaRPr lang="en-GB" dirty="0"/>
          </a:p>
        </p:txBody>
      </p:sp>
      <p:pic>
        <p:nvPicPr>
          <p:cNvPr id="1026" name="Picture 2" descr="Tips for Getting More Sleep With Baby Twins">
            <a:extLst>
              <a:ext uri="{FF2B5EF4-FFF2-40B4-BE49-F238E27FC236}">
                <a16:creationId xmlns:a16="http://schemas.microsoft.com/office/drawing/2014/main" id="{E09C254D-7CA3-476B-9D55-809E565E9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9833" y="98743"/>
            <a:ext cx="289528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lacentation - Wikipedia">
            <a:extLst>
              <a:ext uri="{FF2B5EF4-FFF2-40B4-BE49-F238E27FC236}">
                <a16:creationId xmlns:a16="http://schemas.microsoft.com/office/drawing/2014/main" id="{4A947584-3DA5-475B-9A97-E0637B955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925" y="3857942"/>
            <a:ext cx="3171190" cy="300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873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10DD-C77D-4841-9DE0-05E92C6BC15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CD9E73B-AE19-436B-A149-DA229954BB82}"/>
              </a:ext>
            </a:extLst>
          </p:cNvPr>
          <p:cNvSpPr>
            <a:spLocks noGrp="1"/>
          </p:cNvSpPr>
          <p:nvPr>
            <p:ph idx="1"/>
          </p:nvPr>
        </p:nvSpPr>
        <p:spPr/>
        <p:txBody>
          <a:bodyPr/>
          <a:lstStyle/>
          <a:p>
            <a:endParaRPr lang="en-GB"/>
          </a:p>
        </p:txBody>
      </p:sp>
      <p:pic>
        <p:nvPicPr>
          <p:cNvPr id="2052" name="Picture 4" descr="illustration of twin babies head down in utero">
            <a:extLst>
              <a:ext uri="{FF2B5EF4-FFF2-40B4-BE49-F238E27FC236}">
                <a16:creationId xmlns:a16="http://schemas.microsoft.com/office/drawing/2014/main" id="{ADE0F9BB-856E-4F98-9CF9-265045079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6" y="71120"/>
            <a:ext cx="3400424" cy="6786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llustration of twins in utero one is head down and one is breech">
            <a:extLst>
              <a:ext uri="{FF2B5EF4-FFF2-40B4-BE49-F238E27FC236}">
                <a16:creationId xmlns:a16="http://schemas.microsoft.com/office/drawing/2014/main" id="{081505C0-3376-403C-957C-8B61F5DB1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361" y="274320"/>
            <a:ext cx="3169919" cy="65125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llustration of twins who are both in the breech position in utero">
            <a:extLst>
              <a:ext uri="{FF2B5EF4-FFF2-40B4-BE49-F238E27FC236}">
                <a16:creationId xmlns:a16="http://schemas.microsoft.com/office/drawing/2014/main" id="{04E77A8A-31B8-4E12-8883-706D920A8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281" y="0"/>
            <a:ext cx="28143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llustration of twin babies in utero one in the breech position and the other in transverse">
            <a:extLst>
              <a:ext uri="{FF2B5EF4-FFF2-40B4-BE49-F238E27FC236}">
                <a16:creationId xmlns:a16="http://schemas.microsoft.com/office/drawing/2014/main" id="{F249D9D4-C2FC-4803-AFD5-938B1D5CF3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5600" y="142240"/>
            <a:ext cx="2946400" cy="671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300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Autofit/>
          </a:bodyPr>
          <a:lstStyle/>
          <a:p>
            <a:r>
              <a:rPr lang="en-GB" sz="3600" b="1" i="1" dirty="0"/>
              <a:t>The second twin is at greater risk of intrapartum compromise</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lnSpcReduction="10000"/>
          </a:bodyPr>
          <a:lstStyle/>
          <a:p>
            <a:r>
              <a:rPr lang="en-GB" dirty="0"/>
              <a:t>Vaginal birth if the first twin is in a cephalic (vertex) presentation. </a:t>
            </a:r>
          </a:p>
          <a:p>
            <a:endParaRPr lang="en-GB" dirty="0"/>
          </a:p>
          <a:p>
            <a:r>
              <a:rPr lang="en-GB" dirty="0"/>
              <a:t>Caesarean section performed If the first twin presents by the breech or transverse.(not cephalic)</a:t>
            </a:r>
          </a:p>
          <a:p>
            <a:endParaRPr lang="en-GB" dirty="0"/>
          </a:p>
          <a:p>
            <a:r>
              <a:rPr lang="en-GB" dirty="0"/>
              <a:t>Delivery of the 2nd twin:</a:t>
            </a:r>
          </a:p>
          <a:p>
            <a:endParaRPr lang="en-GB" dirty="0"/>
          </a:p>
          <a:p>
            <a:r>
              <a:rPr lang="en-GB" b="1" i="1" dirty="0">
                <a:solidFill>
                  <a:srgbClr val="660066"/>
                </a:solidFill>
              </a:rPr>
              <a:t>After the delivery of the 1st twin</a:t>
            </a:r>
            <a:r>
              <a:rPr lang="en-GB" dirty="0"/>
              <a:t>:</a:t>
            </a:r>
          </a:p>
          <a:p>
            <a:pPr>
              <a:buFont typeface="Wingdings" panose="05000000000000000000" pitchFamily="2" charset="2"/>
              <a:buChar char="ü"/>
            </a:pPr>
            <a:r>
              <a:rPr lang="en-GB" dirty="0"/>
              <a:t>clamp the cord.</a:t>
            </a:r>
          </a:p>
          <a:p>
            <a:pPr>
              <a:buFont typeface="Wingdings" panose="05000000000000000000" pitchFamily="2" charset="2"/>
              <a:buChar char="ü"/>
            </a:pPr>
            <a:r>
              <a:rPr lang="en-GB" dirty="0"/>
              <a:t>Determine the position of the 2nd twin.</a:t>
            </a:r>
          </a:p>
          <a:p>
            <a:pPr>
              <a:buFont typeface="Wingdings" panose="05000000000000000000" pitchFamily="2" charset="2"/>
              <a:buChar char="ü"/>
            </a:pPr>
            <a:r>
              <a:rPr lang="en-GB" dirty="0"/>
              <a:t>Bring the nearest pole (breech or cephalic).</a:t>
            </a:r>
          </a:p>
          <a:p>
            <a:pPr>
              <a:buFont typeface="Wingdings" panose="05000000000000000000" pitchFamily="2" charset="2"/>
              <a:buChar char="ü"/>
            </a:pPr>
            <a:r>
              <a:rPr lang="en-GB" dirty="0"/>
              <a:t>Do ARM &amp; give oxytocin iv.</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378911" y="0"/>
            <a:ext cx="1813087" cy="1027522"/>
          </a:xfrm>
          <a:prstGeom prst="rect">
            <a:avLst/>
          </a:prstGeom>
        </p:spPr>
      </p:pic>
    </p:spTree>
    <p:extLst>
      <p:ext uri="{BB962C8B-B14F-4D97-AF65-F5344CB8AC3E}">
        <p14:creationId xmlns:p14="http://schemas.microsoft.com/office/powerpoint/2010/main" val="3670074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E134-7FB5-4C61-B0F2-C2608E2965E9}"/>
              </a:ext>
            </a:extLst>
          </p:cNvPr>
          <p:cNvSpPr>
            <a:spLocks noGrp="1"/>
          </p:cNvSpPr>
          <p:nvPr>
            <p:ph type="title"/>
          </p:nvPr>
        </p:nvSpPr>
        <p:spPr>
          <a:xfrm>
            <a:off x="0" y="1"/>
            <a:ext cx="12192000" cy="792479"/>
          </a:xfrm>
        </p:spPr>
        <p:txBody>
          <a:bodyPr/>
          <a:lstStyle/>
          <a:p>
            <a:r>
              <a:rPr lang="en-GB" dirty="0">
                <a:solidFill>
                  <a:srgbClr val="FF66FF"/>
                </a:solidFill>
              </a:rPr>
              <a:t>Shoulder presentation</a:t>
            </a:r>
          </a:p>
        </p:txBody>
      </p:sp>
      <p:sp>
        <p:nvSpPr>
          <p:cNvPr id="3" name="Content Placeholder 2">
            <a:extLst>
              <a:ext uri="{FF2B5EF4-FFF2-40B4-BE49-F238E27FC236}">
                <a16:creationId xmlns:a16="http://schemas.microsoft.com/office/drawing/2014/main" id="{FDFB654B-2872-4106-BB71-9E0464E898A4}"/>
              </a:ext>
            </a:extLst>
          </p:cNvPr>
          <p:cNvSpPr>
            <a:spLocks noGrp="1"/>
          </p:cNvSpPr>
          <p:nvPr>
            <p:ph idx="1"/>
          </p:nvPr>
        </p:nvSpPr>
        <p:spPr>
          <a:xfrm>
            <a:off x="0" y="792480"/>
            <a:ext cx="11353800" cy="6065519"/>
          </a:xfrm>
          <a:solidFill>
            <a:schemeClr val="bg2">
              <a:lumMod val="90000"/>
            </a:schemeClr>
          </a:solidFill>
        </p:spPr>
        <p:txBody>
          <a:bodyPr>
            <a:normAutofit/>
          </a:bodyPr>
          <a:lstStyle/>
          <a:p>
            <a:pPr>
              <a:buFont typeface="Wingdings" panose="05000000000000000000" pitchFamily="2" charset="2"/>
              <a:buChar char="q"/>
            </a:pPr>
            <a:r>
              <a:rPr lang="en-GB" dirty="0"/>
              <a:t> Shoulder presentation occurs as the result of</a:t>
            </a:r>
          </a:p>
          <a:p>
            <a:pPr marL="0" indent="0">
              <a:buNone/>
            </a:pPr>
            <a:r>
              <a:rPr lang="en-GB" dirty="0"/>
              <a:t> a </a:t>
            </a:r>
            <a:r>
              <a:rPr lang="en-GB" dirty="0">
                <a:solidFill>
                  <a:schemeClr val="accent2">
                    <a:lumMod val="75000"/>
                  </a:schemeClr>
                </a:solidFill>
              </a:rPr>
              <a:t>transverse</a:t>
            </a:r>
            <a:r>
              <a:rPr lang="en-GB" dirty="0"/>
              <a:t> or </a:t>
            </a:r>
            <a:r>
              <a:rPr lang="en-GB" dirty="0">
                <a:solidFill>
                  <a:schemeClr val="accent2">
                    <a:lumMod val="75000"/>
                  </a:schemeClr>
                </a:solidFill>
              </a:rPr>
              <a:t>oblique</a:t>
            </a:r>
            <a:r>
              <a:rPr lang="en-GB" dirty="0"/>
              <a:t> lie of the fetus. </a:t>
            </a:r>
          </a:p>
          <a:p>
            <a:pPr>
              <a:buFont typeface="Wingdings" panose="05000000000000000000" pitchFamily="2" charset="2"/>
              <a:buChar char="q"/>
            </a:pPr>
            <a:r>
              <a:rPr lang="en-GB" dirty="0">
                <a:solidFill>
                  <a:srgbClr val="C00000"/>
                </a:solidFill>
              </a:rPr>
              <a:t>causes  include:</a:t>
            </a:r>
          </a:p>
          <a:p>
            <a:pPr>
              <a:buFont typeface="Wingdings" panose="05000000000000000000" pitchFamily="2" charset="2"/>
              <a:buChar char="ü"/>
            </a:pPr>
            <a:r>
              <a:rPr lang="en-GB" dirty="0"/>
              <a:t> placenta praevia.</a:t>
            </a:r>
          </a:p>
          <a:p>
            <a:pPr>
              <a:buFont typeface="Wingdings" panose="05000000000000000000" pitchFamily="2" charset="2"/>
              <a:buChar char="ü"/>
            </a:pPr>
            <a:r>
              <a:rPr lang="en-GB" dirty="0"/>
              <a:t>high parity.</a:t>
            </a:r>
          </a:p>
          <a:p>
            <a:pPr>
              <a:buFont typeface="Wingdings" panose="05000000000000000000" pitchFamily="2" charset="2"/>
              <a:buChar char="ü"/>
            </a:pPr>
            <a:r>
              <a:rPr lang="en-GB" dirty="0"/>
              <a:t>pelvic tumour .</a:t>
            </a:r>
          </a:p>
          <a:p>
            <a:pPr>
              <a:buFont typeface="Wingdings" panose="05000000000000000000" pitchFamily="2" charset="2"/>
              <a:buChar char="ü"/>
            </a:pPr>
            <a:r>
              <a:rPr lang="en-GB" dirty="0"/>
              <a:t>uterine anomaly.</a:t>
            </a:r>
          </a:p>
          <a:p>
            <a:pPr>
              <a:buFont typeface="Wingdings" panose="05000000000000000000" pitchFamily="2" charset="2"/>
              <a:buChar char="q"/>
            </a:pPr>
            <a:r>
              <a:rPr lang="en-GB" dirty="0">
                <a:solidFill>
                  <a:srgbClr val="C00000"/>
                </a:solidFill>
              </a:rPr>
              <a:t> Delivery should be by caesarean section. </a:t>
            </a:r>
          </a:p>
          <a:p>
            <a:pPr>
              <a:buFont typeface="Wingdings" panose="05000000000000000000" pitchFamily="2" charset="2"/>
              <a:buChar char="q"/>
            </a:pPr>
            <a:r>
              <a:rPr lang="en-GB" dirty="0">
                <a:solidFill>
                  <a:srgbClr val="C00000"/>
                </a:solidFill>
              </a:rPr>
              <a:t>Delay:</a:t>
            </a:r>
          </a:p>
          <a:p>
            <a:pPr>
              <a:buFont typeface="Wingdings" panose="05000000000000000000" pitchFamily="2" charset="2"/>
              <a:buChar char="§"/>
            </a:pPr>
            <a:r>
              <a:rPr lang="en-GB" dirty="0"/>
              <a:t>cord prolapse .</a:t>
            </a:r>
          </a:p>
          <a:p>
            <a:pPr>
              <a:buFont typeface="Wingdings" panose="05000000000000000000" pitchFamily="2" charset="2"/>
              <a:buChar char="§"/>
            </a:pPr>
            <a:r>
              <a:rPr lang="en-GB" dirty="0"/>
              <a:t>uterine rupture.</a:t>
            </a:r>
          </a:p>
        </p:txBody>
      </p:sp>
      <p:pic>
        <p:nvPicPr>
          <p:cNvPr id="10242" name="Picture 2" descr="Figure 64–4 from Unstable Lie, Malpresentations, and Malpositions |  Semantic Scholar">
            <a:extLst>
              <a:ext uri="{FF2B5EF4-FFF2-40B4-BE49-F238E27FC236}">
                <a16:creationId xmlns:a16="http://schemas.microsoft.com/office/drawing/2014/main" id="{C5DD554A-E714-4263-994D-1397A8A29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8400" y="4095747"/>
            <a:ext cx="2155825" cy="263017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PT - Childbirth at Risk PowerPoint Presentation, free download - ID:4522466">
            <a:extLst>
              <a:ext uri="{FF2B5EF4-FFF2-40B4-BE49-F238E27FC236}">
                <a16:creationId xmlns:a16="http://schemas.microsoft.com/office/drawing/2014/main" id="{10FCFC1C-BADC-45A3-9503-E38D27C6A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120" y="181613"/>
            <a:ext cx="4754880" cy="364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758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Autofit/>
          </a:bodyPr>
          <a:lstStyle/>
          <a:p>
            <a:r>
              <a:rPr lang="en-GB" sz="5400" b="1" i="1" dirty="0"/>
              <a:t>                 Induction of labour </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marL="0" indent="0">
              <a:buNone/>
            </a:pPr>
            <a:endParaRPr lang="en-GB" dirty="0"/>
          </a:p>
        </p:txBody>
      </p:sp>
      <p:pic>
        <p:nvPicPr>
          <p:cNvPr id="7" name="Picture 6">
            <a:extLst>
              <a:ext uri="{FF2B5EF4-FFF2-40B4-BE49-F238E27FC236}">
                <a16:creationId xmlns:a16="http://schemas.microsoft.com/office/drawing/2014/main" id="{A74F7AFD-DBE7-C5AF-BDB5-F13B10B3D88E}"/>
              </a:ext>
            </a:extLst>
          </p:cNvPr>
          <p:cNvPicPr>
            <a:picLocks noChangeAspect="1"/>
          </p:cNvPicPr>
          <p:nvPr/>
        </p:nvPicPr>
        <p:blipFill>
          <a:blip r:embed="rId3"/>
          <a:stretch>
            <a:fillRect/>
          </a:stretch>
        </p:blipFill>
        <p:spPr>
          <a:xfrm>
            <a:off x="4742570" y="1999364"/>
            <a:ext cx="2706859" cy="2859272"/>
          </a:xfrm>
          <a:prstGeom prst="rect">
            <a:avLst/>
          </a:prstGeom>
        </p:spPr>
      </p:pic>
    </p:spTree>
    <p:extLst>
      <p:ext uri="{BB962C8B-B14F-4D97-AF65-F5344CB8AC3E}">
        <p14:creationId xmlns:p14="http://schemas.microsoft.com/office/powerpoint/2010/main" val="2951439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rmAutofit/>
          </a:bodyPr>
          <a:lstStyle/>
          <a:p>
            <a:r>
              <a:rPr lang="en-GB" b="1" i="1" dirty="0">
                <a:solidFill>
                  <a:srgbClr val="002060"/>
                </a:solidFill>
              </a:rPr>
              <a:t>When we consider Labour as abnormal ?</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lnSpcReduction="10000"/>
          </a:bodyPr>
          <a:lstStyle/>
          <a:p>
            <a:pPr marL="0" indent="0">
              <a:buNone/>
            </a:pPr>
            <a:r>
              <a:rPr lang="en-GB" dirty="0"/>
              <a:t>1.</a:t>
            </a:r>
            <a:r>
              <a:rPr lang="en-GB" i="1" u="sng" dirty="0"/>
              <a:t>Poor progress </a:t>
            </a:r>
            <a:r>
              <a:rPr lang="en-GB" i="1" dirty="0"/>
              <a:t>(as evidenced by a delay in cervical dilatation or descent of the presenting part)</a:t>
            </a:r>
          </a:p>
          <a:p>
            <a:pPr marL="0" indent="0">
              <a:buNone/>
            </a:pPr>
            <a:r>
              <a:rPr lang="en-GB" i="1" dirty="0"/>
              <a:t> </a:t>
            </a:r>
          </a:p>
          <a:p>
            <a:pPr marL="0" indent="0">
              <a:buNone/>
            </a:pPr>
            <a:r>
              <a:rPr lang="en-GB" i="1" dirty="0"/>
              <a:t>2. The </a:t>
            </a:r>
            <a:r>
              <a:rPr lang="en-GB" i="1" u="sng" dirty="0"/>
              <a:t>fetus</a:t>
            </a:r>
            <a:r>
              <a:rPr lang="en-GB" i="1" dirty="0"/>
              <a:t> shows signs of </a:t>
            </a:r>
            <a:r>
              <a:rPr lang="en-GB" i="1" u="sng" dirty="0"/>
              <a:t>compromise.</a:t>
            </a:r>
            <a:r>
              <a:rPr lang="en-GB" i="1" dirty="0"/>
              <a:t> </a:t>
            </a:r>
          </a:p>
          <a:p>
            <a:pPr marL="0" indent="0">
              <a:buNone/>
            </a:pPr>
            <a:endParaRPr lang="en-GB" i="1" dirty="0"/>
          </a:p>
          <a:p>
            <a:pPr marL="0" indent="0">
              <a:buNone/>
            </a:pPr>
            <a:r>
              <a:rPr lang="en-GB" i="1" dirty="0"/>
              <a:t>3. There is a </a:t>
            </a:r>
            <a:r>
              <a:rPr lang="en-GB" i="1" u="sng" dirty="0"/>
              <a:t>fetal malpresentation </a:t>
            </a:r>
          </a:p>
          <a:p>
            <a:pPr marL="0" indent="0">
              <a:buNone/>
            </a:pPr>
            <a:endParaRPr lang="en-GB" i="1" dirty="0"/>
          </a:p>
          <a:p>
            <a:pPr marL="0" indent="0">
              <a:buNone/>
            </a:pPr>
            <a:r>
              <a:rPr lang="en-GB" i="1" dirty="0"/>
              <a:t>4. A </a:t>
            </a:r>
            <a:r>
              <a:rPr lang="en-GB" i="1" u="sng" dirty="0"/>
              <a:t>multiple gestation </a:t>
            </a:r>
          </a:p>
          <a:p>
            <a:pPr marL="0" indent="0">
              <a:buNone/>
            </a:pPr>
            <a:endParaRPr lang="en-GB" i="1" dirty="0"/>
          </a:p>
          <a:p>
            <a:pPr marL="0" indent="0">
              <a:buNone/>
            </a:pPr>
            <a:r>
              <a:rPr lang="en-GB" i="1" dirty="0"/>
              <a:t>5. A </a:t>
            </a:r>
            <a:r>
              <a:rPr lang="en-GB" i="1" u="sng" dirty="0"/>
              <a:t>uterine scar </a:t>
            </a:r>
          </a:p>
          <a:p>
            <a:pPr marL="0" indent="0">
              <a:buNone/>
            </a:pPr>
            <a:endParaRPr lang="en-GB" i="1" dirty="0"/>
          </a:p>
          <a:p>
            <a:pPr marL="0" indent="0">
              <a:buNone/>
            </a:pPr>
            <a:r>
              <a:rPr lang="en-GB" i="1" dirty="0"/>
              <a:t>6. Labour has been </a:t>
            </a:r>
            <a:r>
              <a:rPr lang="en-GB" i="1" u="sng" dirty="0"/>
              <a:t>induced.</a:t>
            </a:r>
          </a:p>
          <a:p>
            <a:pPr marL="0" indent="0">
              <a:buNone/>
            </a:pPr>
            <a:endParaRPr lang="en-GB" i="1" u="sng" dirty="0"/>
          </a:p>
          <a:p>
            <a:endParaRPr lang="en-GB" i="1" dirty="0"/>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3929292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Autofit/>
          </a:bodyPr>
          <a:lstStyle/>
          <a:p>
            <a:endParaRPr lang="en-GB" sz="3600" b="1" i="1" dirty="0"/>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r>
              <a:rPr lang="en-GB" i="1" dirty="0"/>
              <a:t>IOL is the planned initiation of labour prior to its spontaneous onset. </a:t>
            </a:r>
          </a:p>
          <a:p>
            <a:r>
              <a:rPr lang="en-GB" i="1" dirty="0"/>
              <a:t> performed when the risks to the fetus and/or the mother of the pregnancy continuing outweigh those of its end. </a:t>
            </a:r>
          </a:p>
          <a:p>
            <a:r>
              <a:rPr lang="en-GB" i="1" dirty="0"/>
              <a:t>chance of success (determine by  parity &amp; favourable cervix). </a:t>
            </a:r>
          </a:p>
          <a:p>
            <a:r>
              <a:rPr lang="en-GB" i="1" dirty="0"/>
              <a:t>How to assess the cervical favourability?</a:t>
            </a:r>
          </a:p>
          <a:p>
            <a:r>
              <a:rPr lang="en-GB" i="1" dirty="0"/>
              <a:t>By Bishop score .</a:t>
            </a:r>
          </a:p>
          <a:p>
            <a:endParaRPr lang="en-GB" i="1" dirty="0"/>
          </a:p>
          <a:p>
            <a:r>
              <a:rPr lang="en-GB" i="1" dirty="0"/>
              <a:t> if the risks of the process to the mother and/or fetus are acceptable</a:t>
            </a:r>
            <a:r>
              <a:rPr lang="en-GB" dirty="0"/>
              <a:t>. </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782779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989813"/>
          </a:xfrm>
          <a:solidFill>
            <a:schemeClr val="bg2">
              <a:lumMod val="90000"/>
            </a:schemeClr>
          </a:solidFill>
        </p:spPr>
        <p:txBody>
          <a:bodyPr>
            <a:noAutofit/>
          </a:bodyPr>
          <a:lstStyle/>
          <a:p>
            <a:r>
              <a:rPr lang="en-GB" sz="3600" b="1" i="1" dirty="0">
                <a:solidFill>
                  <a:srgbClr val="002060"/>
                </a:solidFill>
              </a:rPr>
              <a:t>Indications for induction of labour :</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989814"/>
            <a:ext cx="12191999" cy="5868185"/>
          </a:xfrm>
          <a:solidFill>
            <a:schemeClr val="bg2">
              <a:lumMod val="90000"/>
            </a:schemeClr>
          </a:solidFill>
        </p:spPr>
        <p:txBody>
          <a:bodyPr>
            <a:normAutofit lnSpcReduction="10000"/>
          </a:bodyPr>
          <a:lstStyle/>
          <a:p>
            <a:pPr>
              <a:buFont typeface="Wingdings" panose="05000000000000000000" pitchFamily="2" charset="2"/>
              <a:buChar char="ü"/>
            </a:pPr>
            <a:r>
              <a:rPr lang="en-GB" i="1" dirty="0"/>
              <a:t>Prolonged pregnancy (usually offered after 41 completed weeks). </a:t>
            </a:r>
          </a:p>
          <a:p>
            <a:pPr>
              <a:buFont typeface="Wingdings" panose="05000000000000000000" pitchFamily="2" charset="2"/>
              <a:buChar char="ü"/>
            </a:pPr>
            <a:r>
              <a:rPr lang="en-GB" i="1" dirty="0"/>
              <a:t>PROM. </a:t>
            </a:r>
          </a:p>
          <a:p>
            <a:pPr>
              <a:buFont typeface="Wingdings" panose="05000000000000000000" pitchFamily="2" charset="2"/>
              <a:buChar char="ü"/>
            </a:pPr>
            <a:r>
              <a:rPr lang="en-GB" i="1" dirty="0"/>
              <a:t>Pre-eclampsia and other maternal hypertensive disorders.</a:t>
            </a:r>
          </a:p>
          <a:p>
            <a:pPr>
              <a:buFont typeface="Wingdings" panose="05000000000000000000" pitchFamily="2" charset="2"/>
              <a:buChar char="ü"/>
            </a:pPr>
            <a:r>
              <a:rPr lang="en-GB" i="1" dirty="0"/>
              <a:t> FGR. </a:t>
            </a:r>
          </a:p>
          <a:p>
            <a:pPr>
              <a:buFont typeface="Wingdings" panose="05000000000000000000" pitchFamily="2" charset="2"/>
              <a:buChar char="ü"/>
            </a:pPr>
            <a:r>
              <a:rPr lang="en-GB" i="1" dirty="0"/>
              <a:t>Diabetes mellitus.</a:t>
            </a:r>
          </a:p>
          <a:p>
            <a:pPr>
              <a:buFont typeface="Wingdings" panose="05000000000000000000" pitchFamily="2" charset="2"/>
              <a:buChar char="ü"/>
            </a:pPr>
            <a:r>
              <a:rPr lang="en-GB" i="1" dirty="0"/>
              <a:t>Fetal macrosomia. </a:t>
            </a:r>
          </a:p>
          <a:p>
            <a:pPr>
              <a:buFont typeface="Wingdings" panose="05000000000000000000" pitchFamily="2" charset="2"/>
              <a:buChar char="ü"/>
            </a:pPr>
            <a:r>
              <a:rPr lang="en-GB" i="1" dirty="0"/>
              <a:t>Deteriorating maternal illness. </a:t>
            </a:r>
          </a:p>
          <a:p>
            <a:pPr>
              <a:buFont typeface="Wingdings" panose="05000000000000000000" pitchFamily="2" charset="2"/>
              <a:buChar char="ü"/>
            </a:pPr>
            <a:r>
              <a:rPr lang="en-GB" i="1" dirty="0"/>
              <a:t>Unexplained antepartum haemorrhage.</a:t>
            </a:r>
          </a:p>
          <a:p>
            <a:pPr>
              <a:buFont typeface="Wingdings" panose="05000000000000000000" pitchFamily="2" charset="2"/>
              <a:buChar char="ü"/>
            </a:pPr>
            <a:r>
              <a:rPr lang="en-GB" i="1" dirty="0"/>
              <a:t>Twin pregnancy continuing beyond 38 weeks.</a:t>
            </a:r>
          </a:p>
          <a:p>
            <a:pPr>
              <a:buFont typeface="Wingdings" panose="05000000000000000000" pitchFamily="2" charset="2"/>
              <a:buChar char="ü"/>
            </a:pPr>
            <a:r>
              <a:rPr lang="en-GB" i="1" dirty="0"/>
              <a:t> Intrahepatic cholestasis of pregnancy.</a:t>
            </a:r>
          </a:p>
          <a:p>
            <a:pPr>
              <a:buFont typeface="Wingdings" panose="05000000000000000000" pitchFamily="2" charset="2"/>
              <a:buChar char="ü"/>
            </a:pPr>
            <a:r>
              <a:rPr lang="en-GB" i="1" dirty="0"/>
              <a:t> Maternal isoimmunization against red cell antigens. </a:t>
            </a:r>
          </a:p>
          <a:p>
            <a:pPr>
              <a:buFont typeface="Wingdings" panose="05000000000000000000" pitchFamily="2" charset="2"/>
              <a:buChar char="ü"/>
            </a:pPr>
            <a:r>
              <a:rPr lang="en-GB" i="1" dirty="0"/>
              <a:t>‘Social’ reasons.</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989814"/>
          </a:xfrm>
          <a:prstGeom prst="rect">
            <a:avLst/>
          </a:prstGeom>
        </p:spPr>
      </p:pic>
    </p:spTree>
    <p:extLst>
      <p:ext uri="{BB962C8B-B14F-4D97-AF65-F5344CB8AC3E}">
        <p14:creationId xmlns:p14="http://schemas.microsoft.com/office/powerpoint/2010/main" val="443593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7" name="Picture 6">
            <a:extLst>
              <a:ext uri="{FF2B5EF4-FFF2-40B4-BE49-F238E27FC236}">
                <a16:creationId xmlns:a16="http://schemas.microsoft.com/office/drawing/2014/main" id="{328D5BB9-BA57-7874-DC0B-F5A55CDFA4CE}"/>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Autofit/>
          </a:bodyPr>
          <a:lstStyle/>
          <a:p>
            <a:endParaRPr lang="en-GB" sz="3600" b="1" i="1" dirty="0"/>
          </a:p>
        </p:txBody>
      </p:sp>
      <p:pic>
        <p:nvPicPr>
          <p:cNvPr id="8" name="Content Placeholder 7">
            <a:extLst>
              <a:ext uri="{FF2B5EF4-FFF2-40B4-BE49-F238E27FC236}">
                <a16:creationId xmlns:a16="http://schemas.microsoft.com/office/drawing/2014/main" id="{96B8D3C7-55BA-07E2-CEF8-633537E5D532}"/>
              </a:ext>
            </a:extLst>
          </p:cNvPr>
          <p:cNvPicPr>
            <a:picLocks noGrp="1" noChangeAspect="1"/>
          </p:cNvPicPr>
          <p:nvPr>
            <p:ph idx="1"/>
          </p:nvPr>
        </p:nvPicPr>
        <p:blipFill>
          <a:blip r:embed="rId3"/>
          <a:stretch>
            <a:fillRect/>
          </a:stretch>
        </p:blipFill>
        <p:spPr>
          <a:xfrm>
            <a:off x="0" y="1"/>
            <a:ext cx="12283125" cy="6858000"/>
          </a:xfrm>
          <a:prstGeom prst="rect">
            <a:avLst/>
          </a:prstGeom>
        </p:spPr>
      </p:pic>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296725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Autofit/>
          </a:bodyPr>
          <a:lstStyle/>
          <a:p>
            <a:r>
              <a:rPr lang="en-GB" sz="3600" b="1" i="1" dirty="0">
                <a:solidFill>
                  <a:srgbClr val="002060"/>
                </a:solidFill>
              </a:rPr>
              <a:t>Methods of induction</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a:buFont typeface="Wingdings" panose="05000000000000000000" pitchFamily="2" charset="2"/>
              <a:buChar char="§"/>
            </a:pPr>
            <a:r>
              <a:rPr lang="en-GB" i="1" u="sng" dirty="0">
                <a:solidFill>
                  <a:srgbClr val="660033"/>
                </a:solidFill>
              </a:rPr>
              <a:t>Mechanical :</a:t>
            </a:r>
          </a:p>
          <a:p>
            <a:pPr>
              <a:buFont typeface="Wingdings" panose="05000000000000000000" pitchFamily="2" charset="2"/>
              <a:buChar char="ü"/>
            </a:pPr>
            <a:r>
              <a:rPr lang="en-GB" i="1" dirty="0"/>
              <a:t>Membrane sweep (offer weekly from 40 weeks). </a:t>
            </a:r>
          </a:p>
          <a:p>
            <a:pPr>
              <a:buFont typeface="Wingdings" panose="05000000000000000000" pitchFamily="2" charset="2"/>
              <a:buChar char="ü"/>
            </a:pPr>
            <a:r>
              <a:rPr lang="en-GB" i="1" dirty="0"/>
              <a:t>Ballooning.</a:t>
            </a:r>
          </a:p>
          <a:p>
            <a:pPr>
              <a:buFont typeface="Wingdings" panose="05000000000000000000" pitchFamily="2" charset="2"/>
              <a:buChar char="§"/>
            </a:pPr>
            <a:r>
              <a:rPr lang="en-GB" i="1" dirty="0">
                <a:solidFill>
                  <a:srgbClr val="660033"/>
                </a:solidFill>
              </a:rPr>
              <a:t>Surgical :</a:t>
            </a:r>
          </a:p>
          <a:p>
            <a:pPr marL="0" indent="0">
              <a:buNone/>
            </a:pPr>
            <a:r>
              <a:rPr lang="en-GB" i="1" dirty="0"/>
              <a:t>ARM (cervix must be favourable).</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D3DD7E70-25B2-7FF2-A311-F666361FDE84}"/>
              </a:ext>
            </a:extLst>
          </p:cNvPr>
          <p:cNvPicPr>
            <a:picLocks noChangeAspect="1"/>
          </p:cNvPicPr>
          <p:nvPr/>
        </p:nvPicPr>
        <p:blipFill>
          <a:blip r:embed="rId3"/>
          <a:stretch>
            <a:fillRect/>
          </a:stretch>
        </p:blipFill>
        <p:spPr>
          <a:xfrm>
            <a:off x="9015788" y="1513627"/>
            <a:ext cx="3097036" cy="2944623"/>
          </a:xfrm>
          <a:prstGeom prst="rect">
            <a:avLst/>
          </a:prstGeom>
        </p:spPr>
      </p:pic>
      <p:pic>
        <p:nvPicPr>
          <p:cNvPr id="8" name="Picture 7">
            <a:extLst>
              <a:ext uri="{FF2B5EF4-FFF2-40B4-BE49-F238E27FC236}">
                <a16:creationId xmlns:a16="http://schemas.microsoft.com/office/drawing/2014/main" id="{C8D8DF6C-C17D-C5BA-460A-FCF02B7CC6AB}"/>
              </a:ext>
            </a:extLst>
          </p:cNvPr>
          <p:cNvPicPr>
            <a:picLocks noChangeAspect="1"/>
          </p:cNvPicPr>
          <p:nvPr/>
        </p:nvPicPr>
        <p:blipFill>
          <a:blip r:embed="rId4"/>
          <a:stretch>
            <a:fillRect/>
          </a:stretch>
        </p:blipFill>
        <p:spPr>
          <a:xfrm>
            <a:off x="1177002" y="4326903"/>
            <a:ext cx="3330891" cy="2263925"/>
          </a:xfrm>
          <a:prstGeom prst="rect">
            <a:avLst/>
          </a:prstGeom>
        </p:spPr>
      </p:pic>
      <p:pic>
        <p:nvPicPr>
          <p:cNvPr id="9" name="Picture 8">
            <a:extLst>
              <a:ext uri="{FF2B5EF4-FFF2-40B4-BE49-F238E27FC236}">
                <a16:creationId xmlns:a16="http://schemas.microsoft.com/office/drawing/2014/main" id="{8BFE6D67-0267-07F5-BE6D-EB0F7C3FD692}"/>
              </a:ext>
            </a:extLst>
          </p:cNvPr>
          <p:cNvPicPr>
            <a:picLocks noChangeAspect="1"/>
          </p:cNvPicPr>
          <p:nvPr/>
        </p:nvPicPr>
        <p:blipFill>
          <a:blip r:embed="rId5"/>
          <a:stretch>
            <a:fillRect/>
          </a:stretch>
        </p:blipFill>
        <p:spPr>
          <a:xfrm>
            <a:off x="5096169" y="3723588"/>
            <a:ext cx="3712786" cy="3034008"/>
          </a:xfrm>
          <a:prstGeom prst="rect">
            <a:avLst/>
          </a:prstGeom>
        </p:spPr>
      </p:pic>
    </p:spTree>
    <p:extLst>
      <p:ext uri="{BB962C8B-B14F-4D97-AF65-F5344CB8AC3E}">
        <p14:creationId xmlns:p14="http://schemas.microsoft.com/office/powerpoint/2010/main" val="96324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rmAutofit/>
          </a:bodyPr>
          <a:lstStyle/>
          <a:p>
            <a:endParaRPr lang="en-GB" b="1" i="1" dirty="0">
              <a:solidFill>
                <a:srgbClr val="002060"/>
              </a:solidFill>
            </a:endParaRP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marL="0" indent="0">
              <a:buNone/>
            </a:pPr>
            <a:endParaRPr lang="en-GB" i="1"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9" name="Picture 8">
            <a:extLst>
              <a:ext uri="{FF2B5EF4-FFF2-40B4-BE49-F238E27FC236}">
                <a16:creationId xmlns:a16="http://schemas.microsoft.com/office/drawing/2014/main" id="{EF32E950-83EB-9126-5A98-19FEC33500B0}"/>
              </a:ext>
            </a:extLst>
          </p:cNvPr>
          <p:cNvPicPr>
            <a:picLocks noChangeAspect="1"/>
          </p:cNvPicPr>
          <p:nvPr/>
        </p:nvPicPr>
        <p:blipFill>
          <a:blip r:embed="rId3"/>
          <a:stretch>
            <a:fillRect/>
          </a:stretch>
        </p:blipFill>
        <p:spPr>
          <a:xfrm>
            <a:off x="0" y="0"/>
            <a:ext cx="7805057" cy="4191066"/>
          </a:xfrm>
          <a:prstGeom prst="rect">
            <a:avLst/>
          </a:prstGeom>
        </p:spPr>
      </p:pic>
    </p:spTree>
    <p:extLst>
      <p:ext uri="{BB962C8B-B14F-4D97-AF65-F5344CB8AC3E}">
        <p14:creationId xmlns:p14="http://schemas.microsoft.com/office/powerpoint/2010/main" val="620065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0"/>
            <a:ext cx="12191999" cy="6857999"/>
          </a:xfrm>
          <a:solidFill>
            <a:schemeClr val="bg2">
              <a:lumMod val="90000"/>
            </a:schemeClr>
          </a:solidFill>
        </p:spPr>
        <p:txBody>
          <a:bodyPr>
            <a:normAutofit/>
          </a:bodyPr>
          <a:lstStyle/>
          <a:p>
            <a:pPr>
              <a:buFont typeface="Wingdings" panose="05000000000000000000" pitchFamily="2" charset="2"/>
              <a:buChar char="q"/>
            </a:pPr>
            <a:r>
              <a:rPr lang="en-GB" i="1" u="sng" dirty="0">
                <a:solidFill>
                  <a:srgbClr val="660033"/>
                </a:solidFill>
              </a:rPr>
              <a:t>Medical:</a:t>
            </a:r>
          </a:p>
          <a:p>
            <a:pPr>
              <a:buFont typeface="Wingdings" panose="05000000000000000000" pitchFamily="2" charset="2"/>
              <a:buChar char="ü"/>
            </a:pPr>
            <a:r>
              <a:rPr lang="en-GB" i="1" dirty="0"/>
              <a:t>Prostaglandin gel, tablet to ripen .</a:t>
            </a:r>
          </a:p>
          <a:p>
            <a:pPr>
              <a:buFont typeface="Wingdings" panose="05000000000000000000" pitchFamily="2" charset="2"/>
              <a:buChar char="ü"/>
            </a:pPr>
            <a:r>
              <a:rPr lang="en-GB" i="1" dirty="0"/>
              <a:t>cervix &amp; initiate contractions. </a:t>
            </a:r>
          </a:p>
          <a:p>
            <a:pPr>
              <a:buFont typeface="Wingdings" panose="05000000000000000000" pitchFamily="2" charset="2"/>
              <a:buChar char="ü"/>
            </a:pPr>
            <a:r>
              <a:rPr lang="en-GB" i="1" dirty="0"/>
              <a:t>Oxytocin infusion(membranes ruptured first,</a:t>
            </a:r>
          </a:p>
          <a:p>
            <a:pPr marL="0" indent="0">
              <a:buNone/>
            </a:pPr>
            <a:r>
              <a:rPr lang="en-GB" i="1" dirty="0"/>
              <a:t>        spontaneous or artificial). </a:t>
            </a:r>
          </a:p>
          <a:p>
            <a:pPr marL="0" indent="0">
              <a:buNone/>
            </a:pPr>
            <a:endParaRPr lang="en-GB" i="1" dirty="0"/>
          </a:p>
          <a:p>
            <a:pPr>
              <a:buFont typeface="Wingdings" panose="05000000000000000000" pitchFamily="2" charset="2"/>
              <a:buChar char="Ø"/>
            </a:pPr>
            <a:r>
              <a:rPr lang="en-GB" i="1" u="sng" dirty="0">
                <a:solidFill>
                  <a:srgbClr val="660033"/>
                </a:solidFill>
              </a:rPr>
              <a:t>Mifepristone and misoprostol</a:t>
            </a:r>
            <a:r>
              <a:rPr lang="en-GB" i="1" dirty="0"/>
              <a:t>. </a:t>
            </a:r>
          </a:p>
          <a:p>
            <a:endParaRPr lang="en-GB" i="1" dirty="0"/>
          </a:p>
          <a:p>
            <a:pPr>
              <a:buFont typeface="Wingdings" panose="05000000000000000000" pitchFamily="2" charset="2"/>
              <a:buChar char="§"/>
            </a:pPr>
            <a:r>
              <a:rPr lang="en-GB" i="1" dirty="0"/>
              <a:t>Mifepristone (antiprogesterone).</a:t>
            </a:r>
          </a:p>
          <a:p>
            <a:pPr marL="0" indent="0">
              <a:buNone/>
            </a:pPr>
            <a:endParaRPr lang="en-GB" i="1" dirty="0"/>
          </a:p>
          <a:p>
            <a:pPr>
              <a:buFont typeface="Wingdings" panose="05000000000000000000" pitchFamily="2" charset="2"/>
              <a:buChar char="§"/>
            </a:pPr>
            <a:r>
              <a:rPr lang="en-GB" i="1" dirty="0"/>
              <a:t>Misoprostol (prostaglandin) .</a:t>
            </a:r>
          </a:p>
          <a:p>
            <a:pPr marL="0" indent="0">
              <a:buNone/>
            </a:pPr>
            <a:r>
              <a:rPr lang="en-GB" i="1" dirty="0"/>
              <a:t>        </a:t>
            </a:r>
            <a:r>
              <a:rPr lang="en-GB" sz="3600" b="1" i="1" dirty="0">
                <a:latin typeface="Bradley Hand ITC" panose="03070402050302030203" pitchFamily="66" charset="0"/>
              </a:rPr>
              <a:t>used  only to induce labour following intrauterine Fetal   </a:t>
            </a:r>
          </a:p>
          <a:p>
            <a:pPr marL="0" indent="0">
              <a:buNone/>
            </a:pPr>
            <a:r>
              <a:rPr lang="en-GB" sz="3600" b="1" i="1" dirty="0">
                <a:latin typeface="Bradley Hand ITC" panose="03070402050302030203" pitchFamily="66" charset="0"/>
              </a:rPr>
              <a:t>                                  death(IUFD).</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3D3E9C93-12B9-D324-3D3A-4002CA33E044}"/>
              </a:ext>
            </a:extLst>
          </p:cNvPr>
          <p:cNvPicPr>
            <a:picLocks noChangeAspect="1"/>
          </p:cNvPicPr>
          <p:nvPr/>
        </p:nvPicPr>
        <p:blipFill>
          <a:blip r:embed="rId3"/>
          <a:stretch>
            <a:fillRect/>
          </a:stretch>
        </p:blipFill>
        <p:spPr>
          <a:xfrm>
            <a:off x="7482925" y="1370870"/>
            <a:ext cx="4560203" cy="3060457"/>
          </a:xfrm>
          <a:prstGeom prst="rect">
            <a:avLst/>
          </a:prstGeom>
        </p:spPr>
      </p:pic>
    </p:spTree>
    <p:extLst>
      <p:ext uri="{BB962C8B-B14F-4D97-AF65-F5344CB8AC3E}">
        <p14:creationId xmlns:p14="http://schemas.microsoft.com/office/powerpoint/2010/main" val="288709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barn(inVertical)">
                                      <p:cBhvr>
                                        <p:cTn id="35" dur="500"/>
                                        <p:tgtEl>
                                          <p:spTgt spid="3">
                                            <p:txEl>
                                              <p:pRg st="11" end="11"/>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barn(inVertical)">
                                      <p:cBhvr>
                                        <p:cTn id="3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Autofit/>
          </a:bodyPr>
          <a:lstStyle/>
          <a:p>
            <a:r>
              <a:rPr lang="en-GB" sz="4000" b="1" i="1" dirty="0">
                <a:solidFill>
                  <a:srgbClr val="002060"/>
                </a:solidFill>
              </a:rPr>
              <a:t>Complications of induction of labour </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a:buFont typeface="Wingdings" panose="05000000000000000000" pitchFamily="2" charset="2"/>
              <a:buChar char="§"/>
            </a:pPr>
            <a:r>
              <a:rPr lang="en-GB" i="1" dirty="0"/>
              <a:t>Increase need for  </a:t>
            </a:r>
            <a:r>
              <a:rPr lang="en-GB" i="1" u="sng" dirty="0"/>
              <a:t>epidural analgesia  </a:t>
            </a:r>
            <a:r>
              <a:rPr lang="en-GB" i="1" dirty="0"/>
              <a:t>(pain). </a:t>
            </a:r>
          </a:p>
          <a:p>
            <a:pPr>
              <a:buFont typeface="Wingdings" panose="05000000000000000000" pitchFamily="2" charset="2"/>
              <a:buChar char="§"/>
            </a:pPr>
            <a:r>
              <a:rPr lang="en-GB" i="1" dirty="0"/>
              <a:t>Increase  rates of instrumental delivery .</a:t>
            </a:r>
          </a:p>
          <a:p>
            <a:pPr>
              <a:buFont typeface="Wingdings" panose="05000000000000000000" pitchFamily="2" charset="2"/>
              <a:buChar char="§"/>
            </a:pPr>
            <a:r>
              <a:rPr lang="en-GB" i="1" dirty="0"/>
              <a:t>PPH secondary to uterine atony(long labour).</a:t>
            </a:r>
          </a:p>
          <a:p>
            <a:pPr>
              <a:buFont typeface="Wingdings" panose="05000000000000000000" pitchFamily="2" charset="2"/>
              <a:buChar char="§"/>
            </a:pPr>
            <a:r>
              <a:rPr lang="en-GB" i="1" dirty="0"/>
              <a:t>Uterine hyperstimulation.( treated by stopping the oxytocin and if necessary administration of a tocolytic drug) . </a:t>
            </a:r>
          </a:p>
          <a:p>
            <a:pPr>
              <a:buFont typeface="Wingdings" panose="05000000000000000000" pitchFamily="2" charset="2"/>
              <a:buChar char="§"/>
            </a:pPr>
            <a:r>
              <a:rPr lang="en-GB" i="1" dirty="0"/>
              <a:t>Uterine rupture.</a:t>
            </a:r>
          </a:p>
          <a:p>
            <a:pPr>
              <a:buFont typeface="Wingdings" panose="05000000000000000000" pitchFamily="2" charset="2"/>
              <a:buChar char="§"/>
            </a:pPr>
            <a:r>
              <a:rPr lang="en-GB" i="1" dirty="0"/>
              <a:t>Fetal compromise may( uterine hyperstimulation(brady cardia).</a:t>
            </a:r>
          </a:p>
          <a:p>
            <a:pPr>
              <a:buFont typeface="Wingdings" panose="05000000000000000000" pitchFamily="2" charset="2"/>
              <a:buChar char="§"/>
            </a:pPr>
            <a:r>
              <a:rPr lang="en-GB" i="1" dirty="0"/>
              <a:t>Cord  prolapse(high head). </a:t>
            </a:r>
          </a:p>
          <a:p>
            <a:pPr>
              <a:buFont typeface="Wingdings" panose="05000000000000000000" pitchFamily="2" charset="2"/>
              <a:buChar char="§"/>
            </a:pPr>
            <a:endParaRPr lang="en-GB" i="1" dirty="0"/>
          </a:p>
          <a:p>
            <a:pPr marL="0" indent="0">
              <a:buNone/>
            </a:pPr>
            <a:r>
              <a:rPr lang="en-GB" i="1" dirty="0"/>
              <a:t>                    </a:t>
            </a:r>
            <a:r>
              <a:rPr lang="en-GB" sz="3600" b="1" i="1" dirty="0">
                <a:latin typeface="Bradley Hand ITC" panose="03070402050302030203" pitchFamily="66" charset="0"/>
              </a:rPr>
              <a:t>No evidence of a higher rate of caesarean section</a:t>
            </a:r>
            <a:endParaRPr lang="en-GB" b="1" i="1" dirty="0">
              <a:latin typeface="Bradley Hand ITC" panose="03070402050302030203" pitchFamily="66" charset="0"/>
            </a:endParaRPr>
          </a:p>
          <a:p>
            <a:pPr marL="0" indent="0">
              <a:buNone/>
            </a:pPr>
            <a:endParaRPr lang="en-GB" i="1" dirty="0"/>
          </a:p>
          <a:p>
            <a:pPr>
              <a:buFont typeface="Wingdings" panose="05000000000000000000" pitchFamily="2" charset="2"/>
              <a:buChar char="§"/>
            </a:pPr>
            <a:endParaRPr lang="en-GB" i="1"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400567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rmAutofit/>
          </a:bodyPr>
          <a:lstStyle/>
          <a:p>
            <a:endParaRPr lang="en-GB" b="1" i="1" dirty="0">
              <a:solidFill>
                <a:srgbClr val="002060"/>
              </a:solidFill>
            </a:endParaRP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marL="0" indent="0">
              <a:buNone/>
            </a:pPr>
            <a:endParaRPr lang="en-GB" i="1"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pic>
        <p:nvPicPr>
          <p:cNvPr id="7" name="Picture 6">
            <a:extLst>
              <a:ext uri="{FF2B5EF4-FFF2-40B4-BE49-F238E27FC236}">
                <a16:creationId xmlns:a16="http://schemas.microsoft.com/office/drawing/2014/main" id="{2E7FB25E-8A2C-7E5C-5380-B8BB7C69D609}"/>
              </a:ext>
            </a:extLst>
          </p:cNvPr>
          <p:cNvPicPr>
            <a:picLocks noChangeAspect="1"/>
          </p:cNvPicPr>
          <p:nvPr/>
        </p:nvPicPr>
        <p:blipFill>
          <a:blip r:embed="rId3"/>
          <a:stretch>
            <a:fillRect/>
          </a:stretch>
        </p:blipFill>
        <p:spPr>
          <a:xfrm>
            <a:off x="0" y="141513"/>
            <a:ext cx="8490857" cy="4767943"/>
          </a:xfrm>
          <a:prstGeom prst="rect">
            <a:avLst/>
          </a:prstGeom>
        </p:spPr>
      </p:pic>
      <p:pic>
        <p:nvPicPr>
          <p:cNvPr id="8" name="Picture 7">
            <a:extLst>
              <a:ext uri="{FF2B5EF4-FFF2-40B4-BE49-F238E27FC236}">
                <a16:creationId xmlns:a16="http://schemas.microsoft.com/office/drawing/2014/main" id="{8E261A51-010D-7D31-AF53-50CA229352D5}"/>
              </a:ext>
            </a:extLst>
          </p:cNvPr>
          <p:cNvPicPr>
            <a:picLocks noChangeAspect="1"/>
          </p:cNvPicPr>
          <p:nvPr/>
        </p:nvPicPr>
        <p:blipFill>
          <a:blip r:embed="rId4"/>
          <a:stretch>
            <a:fillRect/>
          </a:stretch>
        </p:blipFill>
        <p:spPr>
          <a:xfrm>
            <a:off x="8587467" y="4408715"/>
            <a:ext cx="3507921" cy="2242456"/>
          </a:xfrm>
          <a:prstGeom prst="rect">
            <a:avLst/>
          </a:prstGeom>
        </p:spPr>
      </p:pic>
    </p:spTree>
    <p:extLst>
      <p:ext uri="{BB962C8B-B14F-4D97-AF65-F5344CB8AC3E}">
        <p14:creationId xmlns:p14="http://schemas.microsoft.com/office/powerpoint/2010/main" val="1711973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rmAutofit/>
          </a:bodyPr>
          <a:lstStyle/>
          <a:p>
            <a:r>
              <a:rPr lang="en-GB" b="1" i="1">
                <a:solidFill>
                  <a:srgbClr val="002060"/>
                </a:solidFill>
              </a:rPr>
              <a:t>Complications</a:t>
            </a:r>
            <a:endParaRPr lang="en-GB" b="1" i="1" dirty="0">
              <a:solidFill>
                <a:srgbClr val="002060"/>
              </a:solidFill>
            </a:endParaRP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a:buFont typeface="Wingdings" panose="05000000000000000000" pitchFamily="2" charset="2"/>
              <a:buChar char="§"/>
            </a:pPr>
            <a:r>
              <a:rPr lang="en-GB" i="1" dirty="0"/>
              <a:t>Maternal infection </a:t>
            </a:r>
          </a:p>
          <a:p>
            <a:pPr>
              <a:buFont typeface="Wingdings" panose="05000000000000000000" pitchFamily="2" charset="2"/>
              <a:buChar char="§"/>
            </a:pPr>
            <a:r>
              <a:rPr lang="en-GB" i="1" dirty="0"/>
              <a:t>Fetal compromise.</a:t>
            </a:r>
          </a:p>
          <a:p>
            <a:pPr>
              <a:buFont typeface="Wingdings" panose="05000000000000000000" pitchFamily="2" charset="2"/>
              <a:buChar char="§"/>
            </a:pPr>
            <a:r>
              <a:rPr lang="en-GB" i="1" dirty="0"/>
              <a:t>Hyperstimulation of the uterus. </a:t>
            </a:r>
          </a:p>
          <a:p>
            <a:pPr>
              <a:buFont typeface="Wingdings" panose="05000000000000000000" pitchFamily="2" charset="2"/>
              <a:buChar char="ü"/>
            </a:pPr>
            <a:r>
              <a:rPr lang="en-GB" i="1" dirty="0"/>
              <a:t> fetal compromise.</a:t>
            </a:r>
          </a:p>
          <a:p>
            <a:pPr>
              <a:buFont typeface="Wingdings" panose="05000000000000000000" pitchFamily="2" charset="2"/>
              <a:buChar char="ü"/>
            </a:pPr>
            <a:r>
              <a:rPr lang="en-GB" i="1" dirty="0"/>
              <a:t>cord compression.</a:t>
            </a:r>
          </a:p>
          <a:p>
            <a:pPr>
              <a:buFont typeface="Wingdings" panose="05000000000000000000" pitchFamily="2" charset="2"/>
              <a:buChar char="ü"/>
            </a:pPr>
            <a:r>
              <a:rPr lang="en-GB" i="1" dirty="0"/>
              <a:t>Uteroplacental insufficiency. </a:t>
            </a:r>
          </a:p>
          <a:p>
            <a:pPr>
              <a:buFont typeface="Wingdings" panose="05000000000000000000" pitchFamily="2" charset="2"/>
              <a:buChar char="ü"/>
            </a:pPr>
            <a:r>
              <a:rPr lang="en-GB" i="1" dirty="0"/>
              <a:t>Uterine rupture.</a:t>
            </a:r>
          </a:p>
          <a:p>
            <a:pPr>
              <a:buFont typeface="Wingdings" panose="05000000000000000000" pitchFamily="2" charset="2"/>
              <a:buChar char="§"/>
            </a:pPr>
            <a:r>
              <a:rPr lang="en-GB" i="1" dirty="0"/>
              <a:t>Postpartum hemorrhage </a:t>
            </a:r>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3494965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normAutofit/>
          </a:bodyPr>
          <a:lstStyle/>
          <a:p>
            <a:r>
              <a:rPr lang="en-GB" b="1" i="1" dirty="0">
                <a:solidFill>
                  <a:srgbClr val="002060"/>
                </a:solidFill>
              </a:rPr>
              <a:t>Power (Uterine contraction)</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normAutofit/>
          </a:bodyPr>
          <a:lstStyle/>
          <a:p>
            <a:pPr marL="0" indent="0">
              <a:buNone/>
            </a:pPr>
            <a:r>
              <a:rPr lang="en-GB" i="1" dirty="0"/>
              <a:t>Types of abnormal uterine contraction </a:t>
            </a:r>
          </a:p>
          <a:p>
            <a:pPr marL="0" indent="0">
              <a:buNone/>
            </a:pPr>
            <a:r>
              <a:rPr lang="en-GB" i="1" dirty="0"/>
              <a:t>1.</a:t>
            </a:r>
            <a:r>
              <a:rPr lang="en-GB" i="1" u="sng" dirty="0"/>
              <a:t>hypotonic uterine dysfunction </a:t>
            </a:r>
          </a:p>
          <a:p>
            <a:pPr marL="0" indent="0">
              <a:buNone/>
            </a:pPr>
            <a:endParaRPr lang="en-GB" i="1" dirty="0"/>
          </a:p>
          <a:p>
            <a:pPr marL="0" indent="0">
              <a:buNone/>
            </a:pPr>
            <a:r>
              <a:rPr lang="en-GB" i="1" dirty="0"/>
              <a:t>2.hypertonic/uncoordinated uterine dysfunction</a:t>
            </a:r>
          </a:p>
          <a:p>
            <a:pPr marL="0" indent="0">
              <a:buNone/>
            </a:pPr>
            <a:endParaRPr lang="en-GB" i="1"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68894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rgbClr val="002060"/>
                </a:solidFill>
              </a:rPr>
              <a:t>Poor progress 1.(power)</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lstStyle/>
          <a:p>
            <a:pPr>
              <a:buFont typeface="Wingdings" panose="05000000000000000000" pitchFamily="2" charset="2"/>
              <a:buChar char="§"/>
            </a:pPr>
            <a:r>
              <a:rPr lang="en-GB" i="1" dirty="0">
                <a:solidFill>
                  <a:srgbClr val="660066"/>
                </a:solidFill>
              </a:rPr>
              <a:t>First stage of labour :</a:t>
            </a:r>
          </a:p>
          <a:p>
            <a:pPr marL="0" indent="0">
              <a:buNone/>
            </a:pPr>
            <a:r>
              <a:rPr lang="en-GB" i="1" dirty="0"/>
              <a:t>defined as cervical dilatation of less than 2 cm in 4 hours.</a:t>
            </a:r>
          </a:p>
          <a:p>
            <a:pPr marL="0" indent="0">
              <a:buNone/>
            </a:pPr>
            <a:r>
              <a:rPr lang="en-GB" i="1" dirty="0"/>
              <a:t>usually associated with </a:t>
            </a:r>
            <a:r>
              <a:rPr lang="en-GB" i="1" u="sng" dirty="0"/>
              <a:t>failure of descent </a:t>
            </a:r>
            <a:r>
              <a:rPr lang="en-GB" i="1" dirty="0"/>
              <a:t>and </a:t>
            </a:r>
            <a:r>
              <a:rPr lang="en-GB" i="1" u="sng" dirty="0"/>
              <a:t>rotation</a:t>
            </a:r>
            <a:r>
              <a:rPr lang="en-GB" i="1" dirty="0"/>
              <a:t> of the fetal head</a:t>
            </a:r>
          </a:p>
          <a:p>
            <a:pPr marL="0" indent="0">
              <a:buNone/>
            </a:pPr>
            <a:r>
              <a:rPr lang="en-GB" i="1" dirty="0"/>
              <a:t>Divided into: </a:t>
            </a:r>
          </a:p>
          <a:p>
            <a:pPr marL="0" indent="0">
              <a:buNone/>
            </a:pPr>
            <a:r>
              <a:rPr lang="en-GB" i="1" dirty="0"/>
              <a:t>Primary     and      secondary arrest</a:t>
            </a:r>
          </a:p>
          <a:p>
            <a:pPr>
              <a:buFont typeface="Wingdings" panose="05000000000000000000" pitchFamily="2" charset="2"/>
              <a:buChar char="§"/>
            </a:pPr>
            <a:r>
              <a:rPr lang="en-GB" i="1" dirty="0">
                <a:solidFill>
                  <a:srgbClr val="660066"/>
                </a:solidFill>
              </a:rPr>
              <a:t>Poor progress in the second stage of labour </a:t>
            </a:r>
          </a:p>
          <a:p>
            <a:pPr marL="0" indent="0">
              <a:buNone/>
            </a:pPr>
            <a:r>
              <a:rPr lang="en-GB" i="1" dirty="0"/>
              <a:t>• Diagnosed if delivery is not imminent after 2 hours in a nulliparous &amp; 1 hour in a parous woman.</a:t>
            </a:r>
          </a:p>
          <a:p>
            <a:pPr marL="0" indent="0">
              <a:buNone/>
            </a:pPr>
            <a:r>
              <a:rPr lang="en-GB" i="1" dirty="0"/>
              <a:t>With epidural use …..</a:t>
            </a:r>
            <a:r>
              <a:rPr lang="en-GB" i="1" dirty="0">
                <a:solidFill>
                  <a:srgbClr val="660033"/>
                </a:solidFill>
              </a:rPr>
              <a:t>3 hours </a:t>
            </a:r>
            <a:r>
              <a:rPr lang="en-GB" i="1" dirty="0"/>
              <a:t> in </a:t>
            </a:r>
            <a:r>
              <a:rPr lang="en-GB" i="1" u="sng" dirty="0"/>
              <a:t>nulliparous </a:t>
            </a:r>
          </a:p>
          <a:p>
            <a:pPr marL="0" indent="0">
              <a:buNone/>
            </a:pPr>
            <a:r>
              <a:rPr lang="en-GB" i="1" dirty="0"/>
              <a:t>                                …..and </a:t>
            </a:r>
            <a:r>
              <a:rPr lang="en-GB" i="1" dirty="0">
                <a:solidFill>
                  <a:srgbClr val="660033"/>
                </a:solidFill>
              </a:rPr>
              <a:t>2 hours </a:t>
            </a:r>
            <a:r>
              <a:rPr lang="en-GB" i="1" dirty="0"/>
              <a:t>in </a:t>
            </a:r>
            <a:r>
              <a:rPr lang="en-GB" i="1" u="sng" dirty="0"/>
              <a:t>parous women</a:t>
            </a:r>
          </a:p>
          <a:p>
            <a:pPr marL="0" indent="0">
              <a:buNone/>
            </a:pPr>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944573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7191D-C134-DDC7-A8CA-A7868E90C485}"/>
              </a:ext>
            </a:extLst>
          </p:cNvPr>
          <p:cNvPicPr>
            <a:picLocks noChangeAspect="1"/>
          </p:cNvPicPr>
          <p:nvPr/>
        </p:nvPicPr>
        <p:blipFill>
          <a:blip r:embed="rId2"/>
          <a:stretch>
            <a:fillRect/>
          </a:stretch>
        </p:blipFill>
        <p:spPr>
          <a:xfrm>
            <a:off x="5096169" y="2666934"/>
            <a:ext cx="1999661" cy="1524132"/>
          </a:xfrm>
          <a:prstGeom prst="rect">
            <a:avLst/>
          </a:prstGeom>
        </p:spPr>
      </p:pic>
      <p:pic>
        <p:nvPicPr>
          <p:cNvPr id="5" name="Picture 4">
            <a:extLst>
              <a:ext uri="{FF2B5EF4-FFF2-40B4-BE49-F238E27FC236}">
                <a16:creationId xmlns:a16="http://schemas.microsoft.com/office/drawing/2014/main" id="{740A13E8-709B-6772-E1CE-11EAAFF09195}"/>
              </a:ext>
            </a:extLst>
          </p:cNvPr>
          <p:cNvPicPr>
            <a:picLocks noChangeAspect="1"/>
          </p:cNvPicPr>
          <p:nvPr/>
        </p:nvPicPr>
        <p:blipFill>
          <a:blip r:embed="rId2"/>
          <a:stretch>
            <a:fillRect/>
          </a:stretch>
        </p:blipFill>
        <p:spPr>
          <a:xfrm>
            <a:off x="5096169" y="2666934"/>
            <a:ext cx="1999661" cy="1524132"/>
          </a:xfrm>
          <a:prstGeom prst="rect">
            <a:avLst/>
          </a:prstGeom>
        </p:spPr>
      </p:pic>
      <p:sp>
        <p:nvSpPr>
          <p:cNvPr id="2" name="Title 1">
            <a:extLst>
              <a:ext uri="{FF2B5EF4-FFF2-40B4-BE49-F238E27FC236}">
                <a16:creationId xmlns:a16="http://schemas.microsoft.com/office/drawing/2014/main" id="{4A23A415-8701-C313-0710-F8205A34EB85}"/>
              </a:ext>
            </a:extLst>
          </p:cNvPr>
          <p:cNvSpPr>
            <a:spLocks noGrp="1"/>
          </p:cNvSpPr>
          <p:nvPr>
            <p:ph type="title"/>
          </p:nvPr>
        </p:nvSpPr>
        <p:spPr>
          <a:xfrm>
            <a:off x="0" y="1"/>
            <a:ext cx="12192000" cy="1187776"/>
          </a:xfrm>
          <a:solidFill>
            <a:schemeClr val="bg2">
              <a:lumMod val="90000"/>
            </a:schemeClr>
          </a:solidFill>
        </p:spPr>
        <p:txBody>
          <a:bodyPr/>
          <a:lstStyle/>
          <a:p>
            <a:r>
              <a:rPr lang="en-GB" b="1" i="1" dirty="0">
                <a:solidFill>
                  <a:srgbClr val="002060"/>
                </a:solidFill>
              </a:rPr>
              <a:t>Causes of poor progress in labour </a:t>
            </a:r>
          </a:p>
        </p:txBody>
      </p:sp>
      <p:sp>
        <p:nvSpPr>
          <p:cNvPr id="3" name="Content Placeholder 2">
            <a:extLst>
              <a:ext uri="{FF2B5EF4-FFF2-40B4-BE49-F238E27FC236}">
                <a16:creationId xmlns:a16="http://schemas.microsoft.com/office/drawing/2014/main" id="{5487FC21-A568-9CE0-4CEB-839507BEBFC2}"/>
              </a:ext>
            </a:extLst>
          </p:cNvPr>
          <p:cNvSpPr>
            <a:spLocks noGrp="1"/>
          </p:cNvSpPr>
          <p:nvPr>
            <p:ph idx="1"/>
          </p:nvPr>
        </p:nvSpPr>
        <p:spPr>
          <a:xfrm>
            <a:off x="-1" y="1187777"/>
            <a:ext cx="12191999" cy="5670222"/>
          </a:xfrm>
          <a:solidFill>
            <a:schemeClr val="bg2">
              <a:lumMod val="90000"/>
            </a:schemeClr>
          </a:solidFill>
        </p:spPr>
        <p:txBody>
          <a:bodyPr/>
          <a:lstStyle/>
          <a:p>
            <a:endParaRPr lang="en-GB" dirty="0"/>
          </a:p>
          <a:p>
            <a:r>
              <a:rPr lang="en-GB" dirty="0"/>
              <a:t>A. Dysfunctional uterine activity </a:t>
            </a:r>
          </a:p>
          <a:p>
            <a:pPr marL="0" indent="0">
              <a:buNone/>
            </a:pPr>
            <a:endParaRPr lang="en-GB" dirty="0"/>
          </a:p>
          <a:p>
            <a:r>
              <a:rPr lang="en-GB" dirty="0"/>
              <a:t>B. Abnormal fetal size, presentation and position . </a:t>
            </a:r>
          </a:p>
          <a:p>
            <a:pPr marL="0" indent="0">
              <a:buNone/>
            </a:pPr>
            <a:endParaRPr lang="en-GB" dirty="0"/>
          </a:p>
          <a:p>
            <a:r>
              <a:rPr lang="en-GB" dirty="0"/>
              <a:t>C. Abnormalities of the birth canal (the ‘passages’)</a:t>
            </a:r>
          </a:p>
          <a:p>
            <a:endParaRPr lang="en-GB" dirty="0"/>
          </a:p>
        </p:txBody>
      </p:sp>
      <p:pic>
        <p:nvPicPr>
          <p:cNvPr id="6" name="Picture 5">
            <a:extLst>
              <a:ext uri="{FF2B5EF4-FFF2-40B4-BE49-F238E27FC236}">
                <a16:creationId xmlns:a16="http://schemas.microsoft.com/office/drawing/2014/main" id="{07EA2F7D-BFB9-EBFF-922B-2AB9E317A07A}"/>
              </a:ext>
            </a:extLst>
          </p:cNvPr>
          <p:cNvPicPr>
            <a:picLocks noChangeAspect="1"/>
          </p:cNvPicPr>
          <p:nvPr/>
        </p:nvPicPr>
        <p:blipFill>
          <a:blip r:embed="rId2"/>
          <a:stretch>
            <a:fillRect/>
          </a:stretch>
        </p:blipFill>
        <p:spPr>
          <a:xfrm>
            <a:off x="10192337" y="0"/>
            <a:ext cx="1999661" cy="1187776"/>
          </a:xfrm>
          <a:prstGeom prst="rect">
            <a:avLst/>
          </a:prstGeom>
        </p:spPr>
      </p:pic>
    </p:spTree>
    <p:extLst>
      <p:ext uri="{BB962C8B-B14F-4D97-AF65-F5344CB8AC3E}">
        <p14:creationId xmlns:p14="http://schemas.microsoft.com/office/powerpoint/2010/main" val="84753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8906</TotalTime>
  <Words>2759</Words>
  <Application>Microsoft Office PowerPoint</Application>
  <PresentationFormat>Widescreen</PresentationFormat>
  <Paragraphs>503</Paragraphs>
  <Slides>57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57</vt:i4>
      </vt:variant>
    </vt:vector>
  </HeadingPairs>
  <TitlesOfParts>
    <vt:vector size="69" baseType="lpstr">
      <vt:lpstr>Arial</vt:lpstr>
      <vt:lpstr>Arial Narrow</vt:lpstr>
      <vt:lpstr>blzee</vt:lpstr>
      <vt:lpstr>Bradley Hand ITC</vt:lpstr>
      <vt:lpstr>Calibri</vt:lpstr>
      <vt:lpstr>Calibri Light</vt:lpstr>
      <vt:lpstr>Comic Sans MS</vt:lpstr>
      <vt:lpstr>Courier New</vt:lpstr>
      <vt:lpstr>inherit</vt:lpstr>
      <vt:lpstr>Verdana</vt:lpstr>
      <vt:lpstr>Wingdings</vt:lpstr>
      <vt:lpstr>Office Theme</vt:lpstr>
      <vt:lpstr>PowerPoint Presentation</vt:lpstr>
      <vt:lpstr>Abnormal labour</vt:lpstr>
      <vt:lpstr>Aetiologies </vt:lpstr>
      <vt:lpstr>Abnormal Labor Indicators</vt:lpstr>
      <vt:lpstr>When we consider Labour as abnormal ?</vt:lpstr>
      <vt:lpstr>Complications</vt:lpstr>
      <vt:lpstr>Power (Uterine contraction)</vt:lpstr>
      <vt:lpstr>Poor progress 1.(power)</vt:lpstr>
      <vt:lpstr>Causes of poor progress in labour </vt:lpstr>
      <vt:lpstr>PowerPoint Presentation</vt:lpstr>
      <vt:lpstr>2.Passenger(fetal causes)</vt:lpstr>
      <vt:lpstr>3.Passage(birth canal)</vt:lpstr>
      <vt:lpstr>Cephalopelvic disproportion: </vt:lpstr>
      <vt:lpstr>Diagnosis of Cephalopelvic disproportion</vt:lpstr>
      <vt:lpstr> Management of prolonged labour:  </vt:lpstr>
      <vt:lpstr>Examination</vt:lpstr>
      <vt:lpstr>Examination con.</vt:lpstr>
      <vt:lpstr>Treatment of poor progress</vt:lpstr>
      <vt:lpstr> In the 2nd stage of labour  </vt:lpstr>
      <vt:lpstr>Treatment of CPD </vt:lpstr>
      <vt:lpstr>Complications of prolonged labour</vt:lpstr>
      <vt:lpstr>Complications of prolonged labour con.</vt:lpstr>
      <vt:lpstr>Fetal compromise in labour </vt:lpstr>
      <vt:lpstr>Indications for continuous EFM </vt:lpstr>
      <vt:lpstr> Risk factors for Fetal compromise in labour </vt:lpstr>
      <vt:lpstr>Management of possible Fetal compromise </vt:lpstr>
      <vt:lpstr> Resuscitating in labour: </vt:lpstr>
      <vt:lpstr>PowerPoint Presentation</vt:lpstr>
      <vt:lpstr>Occipitoposterior</vt:lpstr>
      <vt:lpstr>Face presentation</vt:lpstr>
      <vt:lpstr>PowerPoint Presentation</vt:lpstr>
      <vt:lpstr>Brow presentation</vt:lpstr>
      <vt:lpstr>Breech </vt:lpstr>
      <vt:lpstr> Classification </vt:lpstr>
      <vt:lpstr>PowerPoint Presentation</vt:lpstr>
      <vt:lpstr>Etiology</vt:lpstr>
      <vt:lpstr>VAGINAL DELIVERY</vt:lpstr>
      <vt:lpstr> CRITERIA FOR VAGINAL DELIVERY OF A BREECH PRESENTATION </vt:lpstr>
      <vt:lpstr> Factors Favouring Cesarean Delivery of the Breech Fetus </vt:lpstr>
      <vt:lpstr>Complications of a breech</vt:lpstr>
      <vt:lpstr>Shoulder dystocia</vt:lpstr>
      <vt:lpstr>PowerPoint Presentation</vt:lpstr>
      <vt:lpstr>PowerPoint Presentation</vt:lpstr>
      <vt:lpstr>PowerPoint Presentation</vt:lpstr>
      <vt:lpstr>Multiple pregnancy</vt:lpstr>
      <vt:lpstr>PowerPoint Presentation</vt:lpstr>
      <vt:lpstr>The second twin is at greater risk of intrapartum compromise</vt:lpstr>
      <vt:lpstr>Shoulder presentation</vt:lpstr>
      <vt:lpstr>                 Induction of labour </vt:lpstr>
      <vt:lpstr>PowerPoint Presentation</vt:lpstr>
      <vt:lpstr>Indications for induction of labour :</vt:lpstr>
      <vt:lpstr>PowerPoint Presentation</vt:lpstr>
      <vt:lpstr>Methods of induction</vt:lpstr>
      <vt:lpstr>PowerPoint Presentation</vt:lpstr>
      <vt:lpstr>PowerPoint Presentation</vt:lpstr>
      <vt:lpstr>Complications of induction of labour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Mons Ahmed</cp:lastModifiedBy>
  <cp:revision>75</cp:revision>
  <dcterms:created xsi:type="dcterms:W3CDTF">2020-09-06T15:49:47Z</dcterms:created>
  <dcterms:modified xsi:type="dcterms:W3CDTF">2024-09-02T06:08:18Z</dcterms:modified>
</cp:coreProperties>
</file>