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34"/>
  </p:notesMasterIdLst>
  <p:sldIdLst>
    <p:sldId id="256" r:id="rId2"/>
    <p:sldId id="257" r:id="rId3"/>
    <p:sldId id="258" r:id="rId4"/>
    <p:sldId id="267" r:id="rId5"/>
    <p:sldId id="283" r:id="rId6"/>
    <p:sldId id="268" r:id="rId7"/>
    <p:sldId id="269" r:id="rId8"/>
    <p:sldId id="271" r:id="rId9"/>
    <p:sldId id="272" r:id="rId10"/>
    <p:sldId id="273" r:id="rId11"/>
    <p:sldId id="274" r:id="rId12"/>
    <p:sldId id="279" r:id="rId13"/>
    <p:sldId id="259" r:id="rId14"/>
    <p:sldId id="270" r:id="rId15"/>
    <p:sldId id="280" r:id="rId16"/>
    <p:sldId id="275" r:id="rId17"/>
    <p:sldId id="276" r:id="rId18"/>
    <p:sldId id="277" r:id="rId19"/>
    <p:sldId id="278" r:id="rId20"/>
    <p:sldId id="282" r:id="rId21"/>
    <p:sldId id="303" r:id="rId22"/>
    <p:sldId id="289" r:id="rId23"/>
    <p:sldId id="288" r:id="rId24"/>
    <p:sldId id="287" r:id="rId25"/>
    <p:sldId id="301" r:id="rId26"/>
    <p:sldId id="300" r:id="rId27"/>
    <p:sldId id="302" r:id="rId28"/>
    <p:sldId id="286" r:id="rId29"/>
    <p:sldId id="296" r:id="rId30"/>
    <p:sldId id="299" r:id="rId31"/>
    <p:sldId id="297" r:id="rId32"/>
    <p:sldId id="29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CC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E3410B-4B0B-454D-9CD4-120470651734}" type="datetimeFigureOut">
              <a:rPr lang="en-US" smtClean="0"/>
              <a:t>1/12/2025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528CA2-DD8B-4147-8D38-D74E7CB470F8}" type="slidenum">
              <a:rPr lang="en-US" smtClean="0"/>
              <a:t>‹#›</a:t>
            </a:fld>
            <a:endParaRPr lang="en-US"/>
          </a:p>
        </p:txBody>
      </p:sp>
    </p:spTree>
    <p:extLst>
      <p:ext uri="{BB962C8B-B14F-4D97-AF65-F5344CB8AC3E}">
        <p14:creationId xmlns:p14="http://schemas.microsoft.com/office/powerpoint/2010/main" val="17847090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28CA2-DD8B-4147-8D38-D74E7CB470F8}" type="slidenum">
              <a:rPr lang="en-US" smtClean="0"/>
              <a:t>14</a:t>
            </a:fld>
            <a:endParaRPr lang="en-US"/>
          </a:p>
        </p:txBody>
      </p:sp>
    </p:spTree>
    <p:extLst>
      <p:ext uri="{BB962C8B-B14F-4D97-AF65-F5344CB8AC3E}">
        <p14:creationId xmlns:p14="http://schemas.microsoft.com/office/powerpoint/2010/main" val="164370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28CA2-DD8B-4147-8D38-D74E7CB470F8}" type="slidenum">
              <a:rPr lang="en-US" smtClean="0"/>
              <a:t>15</a:t>
            </a:fld>
            <a:endParaRPr lang="en-US"/>
          </a:p>
        </p:txBody>
      </p:sp>
    </p:spTree>
    <p:extLst>
      <p:ext uri="{BB962C8B-B14F-4D97-AF65-F5344CB8AC3E}">
        <p14:creationId xmlns:p14="http://schemas.microsoft.com/office/powerpoint/2010/main" val="1417829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x-none"/>
              <a:t>انقر لتحرير نمط العنوان الرئيسي</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x-none"/>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lvl1pPr algn="l">
              <a:defRPr/>
            </a:lvl1pPr>
          </a:lstStyle>
          <a:p>
            <a:fld id="{B3A895C3-D0AA-A445-A554-6CFCC078AE1A}"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F502A-6D8B-FA43-B609-26AD084F0F18}"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029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x-none"/>
              <a:t>تحرير أنماط النص الرئيسي</a:t>
            </a:r>
          </a:p>
          <a:p>
            <a:pPr lvl="1"/>
            <a:r>
              <a:rPr lang="x-none"/>
              <a:t>المستوى الثاني</a:t>
            </a:r>
          </a:p>
          <a:p>
            <a:pPr lvl="2"/>
            <a:r>
              <a:rPr lang="x-none"/>
              <a:t>المستوى الثالث</a:t>
            </a:r>
          </a:p>
          <a:p>
            <a:pPr lvl="3"/>
            <a:r>
              <a:rPr lang="x-none"/>
              <a:t>المستوى الرابع</a:t>
            </a:r>
          </a:p>
          <a:p>
            <a:pPr lvl="4"/>
            <a:r>
              <a:rPr lang="x-none"/>
              <a:t>المستوى الخامس</a:t>
            </a:r>
            <a:endParaRPr lang="en-US" dirty="0"/>
          </a:p>
        </p:txBody>
      </p:sp>
      <p:sp>
        <p:nvSpPr>
          <p:cNvPr id="4" name="Date Placeholder 3"/>
          <p:cNvSpPr>
            <a:spLocks noGrp="1"/>
          </p:cNvSpPr>
          <p:nvPr>
            <p:ph type="dt" sz="half" idx="10"/>
          </p:nvPr>
        </p:nvSpPr>
        <p:spPr/>
        <p:txBody>
          <a:bodyPr/>
          <a:lstStyle/>
          <a:p>
            <a:fld id="{B3A895C3-D0AA-A445-A554-6CFCC078AE1A}"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F502A-6D8B-FA43-B609-26AD084F0F18}" type="slidenum">
              <a:rPr lang="en-US" smtClean="0"/>
              <a:t>‹#›</a:t>
            </a:fld>
            <a:endParaRPr lang="en-US"/>
          </a:p>
        </p:txBody>
      </p:sp>
    </p:spTree>
    <p:extLst>
      <p:ext uri="{BB962C8B-B14F-4D97-AF65-F5344CB8AC3E}">
        <p14:creationId xmlns:p14="http://schemas.microsoft.com/office/powerpoint/2010/main" val="645245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x-none"/>
              <a:t>انقر لتحرير نمط العنوان الرئيسي</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x-none"/>
              <a:t>تحرير أنماط النص الرئيسي</a:t>
            </a:r>
          </a:p>
          <a:p>
            <a:pPr lvl="1"/>
            <a:r>
              <a:rPr lang="x-none"/>
              <a:t>المستوى الثاني</a:t>
            </a:r>
          </a:p>
          <a:p>
            <a:pPr lvl="2"/>
            <a:r>
              <a:rPr lang="x-none"/>
              <a:t>المستوى الثالث</a:t>
            </a:r>
          </a:p>
          <a:p>
            <a:pPr lvl="3"/>
            <a:r>
              <a:rPr lang="x-none"/>
              <a:t>المستوى الرابع</a:t>
            </a:r>
          </a:p>
          <a:p>
            <a:pPr lvl="4"/>
            <a:r>
              <a:rPr lang="x-none"/>
              <a:t>المستوى الخامس</a:t>
            </a:r>
            <a:endParaRPr lang="en-US" dirty="0"/>
          </a:p>
        </p:txBody>
      </p:sp>
      <p:sp>
        <p:nvSpPr>
          <p:cNvPr id="4" name="Date Placeholder 3"/>
          <p:cNvSpPr>
            <a:spLocks noGrp="1"/>
          </p:cNvSpPr>
          <p:nvPr>
            <p:ph type="dt" sz="half" idx="10"/>
          </p:nvPr>
        </p:nvSpPr>
        <p:spPr/>
        <p:txBody>
          <a:bodyPr/>
          <a:lstStyle/>
          <a:p>
            <a:fld id="{B3A895C3-D0AA-A445-A554-6CFCC078AE1A}"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F502A-6D8B-FA43-B609-26AD084F0F18}"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59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انقر لتحرير نمط العنوان الرئيسي</a:t>
            </a:r>
            <a:endParaRPr lang="en-US" dirty="0"/>
          </a:p>
        </p:txBody>
      </p:sp>
      <p:sp>
        <p:nvSpPr>
          <p:cNvPr id="3" name="Content Placeholder 2"/>
          <p:cNvSpPr>
            <a:spLocks noGrp="1"/>
          </p:cNvSpPr>
          <p:nvPr>
            <p:ph idx="1"/>
          </p:nvPr>
        </p:nvSpPr>
        <p:spPr/>
        <p:txBody>
          <a:bodyPr/>
          <a:lstStyle/>
          <a:p>
            <a:pPr lvl="0"/>
            <a:r>
              <a:rPr lang="x-none"/>
              <a:t>تحرير أنماط النص الرئيسي</a:t>
            </a:r>
          </a:p>
          <a:p>
            <a:pPr lvl="1"/>
            <a:r>
              <a:rPr lang="x-none"/>
              <a:t>المستوى الثاني</a:t>
            </a:r>
          </a:p>
          <a:p>
            <a:pPr lvl="2"/>
            <a:r>
              <a:rPr lang="x-none"/>
              <a:t>المستوى الثالث</a:t>
            </a:r>
          </a:p>
          <a:p>
            <a:pPr lvl="3"/>
            <a:r>
              <a:rPr lang="x-none"/>
              <a:t>المستوى الرابع</a:t>
            </a:r>
          </a:p>
          <a:p>
            <a:pPr lvl="4"/>
            <a:r>
              <a:rPr lang="x-none"/>
              <a:t>المستوى الخامس</a:t>
            </a:r>
            <a:endParaRPr lang="en-US" dirty="0"/>
          </a:p>
        </p:txBody>
      </p:sp>
      <p:sp>
        <p:nvSpPr>
          <p:cNvPr id="4" name="Date Placeholder 3"/>
          <p:cNvSpPr>
            <a:spLocks noGrp="1"/>
          </p:cNvSpPr>
          <p:nvPr>
            <p:ph type="dt" sz="half" idx="10"/>
          </p:nvPr>
        </p:nvSpPr>
        <p:spPr/>
        <p:txBody>
          <a:bodyPr/>
          <a:lstStyle/>
          <a:p>
            <a:fld id="{B3A895C3-D0AA-A445-A554-6CFCC078AE1A}"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F502A-6D8B-FA43-B609-26AD084F0F18}" type="slidenum">
              <a:rPr lang="en-US" smtClean="0"/>
              <a:t>‹#›</a:t>
            </a:fld>
            <a:endParaRPr lang="en-US"/>
          </a:p>
        </p:txBody>
      </p:sp>
    </p:spTree>
    <p:extLst>
      <p:ext uri="{BB962C8B-B14F-4D97-AF65-F5344CB8AC3E}">
        <p14:creationId xmlns:p14="http://schemas.microsoft.com/office/powerpoint/2010/main" val="323100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x-none"/>
              <a:t>انقر لتحرير نمط العنوان الرئيسي</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تحرير أنماط النص الرئيسي</a:t>
            </a:r>
          </a:p>
        </p:txBody>
      </p:sp>
      <p:sp>
        <p:nvSpPr>
          <p:cNvPr id="4" name="Date Placeholder 3"/>
          <p:cNvSpPr>
            <a:spLocks noGrp="1"/>
          </p:cNvSpPr>
          <p:nvPr>
            <p:ph type="dt" sz="half" idx="10"/>
          </p:nvPr>
        </p:nvSpPr>
        <p:spPr/>
        <p:txBody>
          <a:bodyPr/>
          <a:lstStyle/>
          <a:p>
            <a:fld id="{B3A895C3-D0AA-A445-A554-6CFCC078AE1A}"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F502A-6D8B-FA43-B609-26AD084F0F18}"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701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x-none"/>
              <a:t>انقر لتحرير نمط العنوان الرئيسي</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x-none"/>
              <a:t>تحرير أنماط النص الرئيسي</a:t>
            </a:r>
          </a:p>
          <a:p>
            <a:pPr lvl="1"/>
            <a:r>
              <a:rPr lang="x-none"/>
              <a:t>المستوى الثاني</a:t>
            </a:r>
          </a:p>
          <a:p>
            <a:pPr lvl="2"/>
            <a:r>
              <a:rPr lang="x-none"/>
              <a:t>المستوى الثالث</a:t>
            </a:r>
          </a:p>
          <a:p>
            <a:pPr lvl="3"/>
            <a:r>
              <a:rPr lang="x-none"/>
              <a:t>المستوى الرابع</a:t>
            </a:r>
          </a:p>
          <a:p>
            <a:pPr lvl="4"/>
            <a:r>
              <a:rPr lang="x-none"/>
              <a:t>المستوى الخامس</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x-none"/>
              <a:t>تحرير أنماط النص الرئيسي</a:t>
            </a:r>
          </a:p>
          <a:p>
            <a:pPr lvl="1"/>
            <a:r>
              <a:rPr lang="x-none"/>
              <a:t>المستوى الثاني</a:t>
            </a:r>
          </a:p>
          <a:p>
            <a:pPr lvl="2"/>
            <a:r>
              <a:rPr lang="x-none"/>
              <a:t>المستوى الثالث</a:t>
            </a:r>
          </a:p>
          <a:p>
            <a:pPr lvl="3"/>
            <a:r>
              <a:rPr lang="x-none"/>
              <a:t>المستوى الرابع</a:t>
            </a:r>
          </a:p>
          <a:p>
            <a:pPr lvl="4"/>
            <a:r>
              <a:rPr lang="x-none"/>
              <a:t>المستوى الخامس</a:t>
            </a:r>
            <a:endParaRPr lang="en-US" dirty="0"/>
          </a:p>
        </p:txBody>
      </p:sp>
      <p:sp>
        <p:nvSpPr>
          <p:cNvPr id="5" name="Date Placeholder 4"/>
          <p:cNvSpPr>
            <a:spLocks noGrp="1"/>
          </p:cNvSpPr>
          <p:nvPr>
            <p:ph type="dt" sz="half" idx="10"/>
          </p:nvPr>
        </p:nvSpPr>
        <p:spPr/>
        <p:txBody>
          <a:bodyPr/>
          <a:lstStyle/>
          <a:p>
            <a:fld id="{B3A895C3-D0AA-A445-A554-6CFCC078AE1A}"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F502A-6D8B-FA43-B609-26AD084F0F18}" type="slidenum">
              <a:rPr lang="en-US" smtClean="0"/>
              <a:t>‹#›</a:t>
            </a:fld>
            <a:endParaRPr lang="en-US"/>
          </a:p>
        </p:txBody>
      </p:sp>
    </p:spTree>
    <p:extLst>
      <p:ext uri="{BB962C8B-B14F-4D97-AF65-F5344CB8AC3E}">
        <p14:creationId xmlns:p14="http://schemas.microsoft.com/office/powerpoint/2010/main" val="3795996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x-none"/>
              <a:t>انقر لتحرير نمط العنوان الرئيسي</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تحرير أنماط النص الرئيسي</a:t>
            </a:r>
          </a:p>
        </p:txBody>
      </p:sp>
      <p:sp>
        <p:nvSpPr>
          <p:cNvPr id="4" name="Content Placeholder 3"/>
          <p:cNvSpPr>
            <a:spLocks noGrp="1"/>
          </p:cNvSpPr>
          <p:nvPr>
            <p:ph sz="half" idx="2"/>
          </p:nvPr>
        </p:nvSpPr>
        <p:spPr>
          <a:xfrm>
            <a:off x="768096" y="2967788"/>
            <a:ext cx="3566160" cy="3341572"/>
          </a:xfrm>
        </p:spPr>
        <p:txBody>
          <a:bodyPr/>
          <a:lstStyle/>
          <a:p>
            <a:pPr lvl="0"/>
            <a:r>
              <a:rPr lang="x-none"/>
              <a:t>تحرير أنماط النص الرئيسي</a:t>
            </a:r>
          </a:p>
          <a:p>
            <a:pPr lvl="1"/>
            <a:r>
              <a:rPr lang="x-none"/>
              <a:t>المستوى الثاني</a:t>
            </a:r>
          </a:p>
          <a:p>
            <a:pPr lvl="2"/>
            <a:r>
              <a:rPr lang="x-none"/>
              <a:t>المستوى الثالث</a:t>
            </a:r>
          </a:p>
          <a:p>
            <a:pPr lvl="3"/>
            <a:r>
              <a:rPr lang="x-none"/>
              <a:t>المستوى الرابع</a:t>
            </a:r>
          </a:p>
          <a:p>
            <a:pPr lvl="4"/>
            <a:r>
              <a:rPr lang="x-none"/>
              <a:t>المستوى الخامس</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x-none"/>
              <a:t>تحرير أنماط النص الرئيسي</a:t>
            </a:r>
          </a:p>
        </p:txBody>
      </p:sp>
      <p:sp>
        <p:nvSpPr>
          <p:cNvPr id="6" name="Content Placeholder 5"/>
          <p:cNvSpPr>
            <a:spLocks noGrp="1"/>
          </p:cNvSpPr>
          <p:nvPr>
            <p:ph sz="quarter" idx="4"/>
          </p:nvPr>
        </p:nvSpPr>
        <p:spPr>
          <a:xfrm>
            <a:off x="4491990" y="2967788"/>
            <a:ext cx="3566160" cy="3341572"/>
          </a:xfrm>
        </p:spPr>
        <p:txBody>
          <a:bodyPr/>
          <a:lstStyle/>
          <a:p>
            <a:pPr lvl="0"/>
            <a:r>
              <a:rPr lang="x-none"/>
              <a:t>تحرير أنماط النص الرئيسي</a:t>
            </a:r>
          </a:p>
          <a:p>
            <a:pPr lvl="1"/>
            <a:r>
              <a:rPr lang="x-none"/>
              <a:t>المستوى الثاني</a:t>
            </a:r>
          </a:p>
          <a:p>
            <a:pPr lvl="2"/>
            <a:r>
              <a:rPr lang="x-none"/>
              <a:t>المستوى الثالث</a:t>
            </a:r>
          </a:p>
          <a:p>
            <a:pPr lvl="3"/>
            <a:r>
              <a:rPr lang="x-none"/>
              <a:t>المستوى الرابع</a:t>
            </a:r>
          </a:p>
          <a:p>
            <a:pPr lvl="4"/>
            <a:r>
              <a:rPr lang="x-none"/>
              <a:t>المستوى الخامس</a:t>
            </a:r>
            <a:endParaRPr lang="en-US" dirty="0"/>
          </a:p>
        </p:txBody>
      </p:sp>
      <p:sp>
        <p:nvSpPr>
          <p:cNvPr id="7" name="Date Placeholder 6"/>
          <p:cNvSpPr>
            <a:spLocks noGrp="1"/>
          </p:cNvSpPr>
          <p:nvPr>
            <p:ph type="dt" sz="half" idx="10"/>
          </p:nvPr>
        </p:nvSpPr>
        <p:spPr/>
        <p:txBody>
          <a:bodyPr/>
          <a:lstStyle/>
          <a:p>
            <a:fld id="{B3A895C3-D0AA-A445-A554-6CFCC078AE1A}"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6F502A-6D8B-FA43-B609-26AD084F0F18}" type="slidenum">
              <a:rPr lang="en-US" smtClean="0"/>
              <a:t>‹#›</a:t>
            </a:fld>
            <a:endParaRPr lang="en-US"/>
          </a:p>
        </p:txBody>
      </p:sp>
    </p:spTree>
    <p:extLst>
      <p:ext uri="{BB962C8B-B14F-4D97-AF65-F5344CB8AC3E}">
        <p14:creationId xmlns:p14="http://schemas.microsoft.com/office/powerpoint/2010/main" val="2692605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انقر لتحرير نمط العنوان الرئيسي</a:t>
            </a:r>
            <a:endParaRPr lang="en-US" dirty="0"/>
          </a:p>
        </p:txBody>
      </p:sp>
      <p:sp>
        <p:nvSpPr>
          <p:cNvPr id="3" name="Date Placeholder 2"/>
          <p:cNvSpPr>
            <a:spLocks noGrp="1"/>
          </p:cNvSpPr>
          <p:nvPr>
            <p:ph type="dt" sz="half" idx="10"/>
          </p:nvPr>
        </p:nvSpPr>
        <p:spPr/>
        <p:txBody>
          <a:bodyPr/>
          <a:lstStyle/>
          <a:p>
            <a:fld id="{B3A895C3-D0AA-A445-A554-6CFCC078AE1A}"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6F502A-6D8B-FA43-B609-26AD084F0F18}" type="slidenum">
              <a:rPr lang="en-US" smtClean="0"/>
              <a:t>‹#›</a:t>
            </a:fld>
            <a:endParaRPr lang="en-US"/>
          </a:p>
        </p:txBody>
      </p:sp>
    </p:spTree>
    <p:extLst>
      <p:ext uri="{BB962C8B-B14F-4D97-AF65-F5344CB8AC3E}">
        <p14:creationId xmlns:p14="http://schemas.microsoft.com/office/powerpoint/2010/main" val="3088878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895C3-D0AA-A445-A554-6CFCC078AE1A}"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6F502A-6D8B-FA43-B609-26AD084F0F18}" type="slidenum">
              <a:rPr lang="en-US" smtClean="0"/>
              <a:t>‹#›</a:t>
            </a:fld>
            <a:endParaRPr lang="en-US"/>
          </a:p>
        </p:txBody>
      </p:sp>
    </p:spTree>
    <p:extLst>
      <p:ext uri="{BB962C8B-B14F-4D97-AF65-F5344CB8AC3E}">
        <p14:creationId xmlns:p14="http://schemas.microsoft.com/office/powerpoint/2010/main" val="412049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x-none"/>
              <a:t>انقر لتحرير نمط العنوان الرئيسي</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x-none"/>
              <a:t>تحرير أنماط النص الرئيسي</a:t>
            </a:r>
          </a:p>
          <a:p>
            <a:pPr lvl="1"/>
            <a:r>
              <a:rPr lang="x-none"/>
              <a:t>المستوى الثاني</a:t>
            </a:r>
          </a:p>
          <a:p>
            <a:pPr lvl="2"/>
            <a:r>
              <a:rPr lang="x-none"/>
              <a:t>المستوى الثالث</a:t>
            </a:r>
          </a:p>
          <a:p>
            <a:pPr lvl="3"/>
            <a:r>
              <a:rPr lang="x-none"/>
              <a:t>المستوى الرابع</a:t>
            </a:r>
          </a:p>
          <a:p>
            <a:pPr lvl="4"/>
            <a:r>
              <a:rPr lang="x-none"/>
              <a:t>المستوى الخامس</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تحرير أنماط النص الرئيسي</a:t>
            </a:r>
          </a:p>
        </p:txBody>
      </p:sp>
      <p:sp>
        <p:nvSpPr>
          <p:cNvPr id="5" name="Date Placeholder 4"/>
          <p:cNvSpPr>
            <a:spLocks noGrp="1"/>
          </p:cNvSpPr>
          <p:nvPr>
            <p:ph type="dt" sz="half" idx="10"/>
          </p:nvPr>
        </p:nvSpPr>
        <p:spPr/>
        <p:txBody>
          <a:bodyPr/>
          <a:lstStyle/>
          <a:p>
            <a:fld id="{B3A895C3-D0AA-A445-A554-6CFCC078AE1A}"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F502A-6D8B-FA43-B609-26AD084F0F18}" type="slidenum">
              <a:rPr lang="en-US" smtClean="0"/>
              <a:t>‹#›</a:t>
            </a:fld>
            <a:endParaRPr lang="en-US"/>
          </a:p>
        </p:txBody>
      </p:sp>
    </p:spTree>
    <p:extLst>
      <p:ext uri="{BB962C8B-B14F-4D97-AF65-F5344CB8AC3E}">
        <p14:creationId xmlns:p14="http://schemas.microsoft.com/office/powerpoint/2010/main" val="383223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x-none"/>
              <a:t>انقر لتحرير نمط العنوان الرئيسي</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x-none"/>
              <a:t>انقر فوق الأيقونة لإضافة صورة</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x-none"/>
              <a:t>تحرير أنماط النص الرئيسي</a:t>
            </a:r>
          </a:p>
        </p:txBody>
      </p:sp>
      <p:sp>
        <p:nvSpPr>
          <p:cNvPr id="5" name="Date Placeholder 4"/>
          <p:cNvSpPr>
            <a:spLocks noGrp="1"/>
          </p:cNvSpPr>
          <p:nvPr>
            <p:ph type="dt" sz="half" idx="10"/>
          </p:nvPr>
        </p:nvSpPr>
        <p:spPr/>
        <p:txBody>
          <a:bodyPr/>
          <a:lstStyle/>
          <a:p>
            <a:fld id="{B3A895C3-D0AA-A445-A554-6CFCC078AE1A}"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F502A-6D8B-FA43-B609-26AD084F0F18}"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x-none"/>
              <a:t>انقر لتحرير نمط العنوان الرئيسي</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x-none"/>
              <a:t>تحرير أنماط النص الرئيسي</a:t>
            </a:r>
          </a:p>
          <a:p>
            <a:pPr lvl="1"/>
            <a:r>
              <a:rPr lang="x-none"/>
              <a:t>المستوى الثاني</a:t>
            </a:r>
          </a:p>
          <a:p>
            <a:pPr lvl="2"/>
            <a:r>
              <a:rPr lang="x-none"/>
              <a:t>المستوى الثالث</a:t>
            </a:r>
          </a:p>
          <a:p>
            <a:pPr lvl="3"/>
            <a:r>
              <a:rPr lang="x-none"/>
              <a:t>المستوى الرابع</a:t>
            </a:r>
          </a:p>
          <a:p>
            <a:pPr lvl="4"/>
            <a:r>
              <a:rPr lang="x-none"/>
              <a:t>المستوى الخامس</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3A895C3-D0AA-A445-A554-6CFCC078AE1A}" type="datetimeFigureOut">
              <a:rPr lang="en-US" smtClean="0"/>
              <a:t>1/12/2025</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06F502A-6D8B-FA43-B609-26AD084F0F18}"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06627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Amenorrhea </a:t>
            </a:r>
            <a:br>
              <a:rPr lang="en-US" dirty="0">
                <a:effectLst/>
              </a:rPr>
            </a:br>
            <a:endParaRPr lang="en-US" dirty="0"/>
          </a:p>
        </p:txBody>
      </p:sp>
      <p:pic>
        <p:nvPicPr>
          <p:cNvPr id="4" name="Picture 3">
            <a:extLst>
              <a:ext uri="{FF2B5EF4-FFF2-40B4-BE49-F238E27FC236}">
                <a16:creationId xmlns:a16="http://schemas.microsoft.com/office/drawing/2014/main" id="{ABEBBEEB-367F-FCFD-46A4-A391AD2D3530}"/>
              </a:ext>
            </a:extLst>
          </p:cNvPr>
          <p:cNvPicPr>
            <a:picLocks noChangeAspect="1"/>
          </p:cNvPicPr>
          <p:nvPr/>
        </p:nvPicPr>
        <p:blipFill>
          <a:blip r:embed="rId2"/>
          <a:stretch>
            <a:fillRect/>
          </a:stretch>
        </p:blipFill>
        <p:spPr>
          <a:xfrm>
            <a:off x="0" y="0"/>
            <a:ext cx="9144000" cy="6858000"/>
          </a:xfrm>
          <a:prstGeom prst="rect">
            <a:avLst/>
          </a:prstGeom>
        </p:spPr>
      </p:pic>
      <p:sp>
        <p:nvSpPr>
          <p:cNvPr id="6" name="Rectangle: Rounded Corners 5">
            <a:extLst>
              <a:ext uri="{FF2B5EF4-FFF2-40B4-BE49-F238E27FC236}">
                <a16:creationId xmlns:a16="http://schemas.microsoft.com/office/drawing/2014/main" id="{5C75FE20-3D2D-7946-01B0-D90243626CC0}"/>
              </a:ext>
            </a:extLst>
          </p:cNvPr>
          <p:cNvSpPr/>
          <p:nvPr/>
        </p:nvSpPr>
        <p:spPr>
          <a:xfrm>
            <a:off x="0" y="5258404"/>
            <a:ext cx="3352800" cy="1463039"/>
          </a:xfrm>
          <a:prstGeom prst="roundRect">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Mona Ahmed</a:t>
            </a:r>
          </a:p>
          <a:p>
            <a:pPr algn="ctr"/>
            <a:r>
              <a:rPr lang="en-GB" sz="2800" dirty="0"/>
              <a:t>Assistant professor</a:t>
            </a:r>
          </a:p>
          <a:p>
            <a:pPr algn="ctr"/>
            <a:r>
              <a:rPr lang="en-GB" sz="2800" dirty="0"/>
              <a:t>SMSB</a:t>
            </a:r>
          </a:p>
        </p:txBody>
      </p:sp>
      <p:sp>
        <p:nvSpPr>
          <p:cNvPr id="7" name="Rectangle: Rounded Corners 6">
            <a:extLst>
              <a:ext uri="{FF2B5EF4-FFF2-40B4-BE49-F238E27FC236}">
                <a16:creationId xmlns:a16="http://schemas.microsoft.com/office/drawing/2014/main" id="{7A2EA9C7-A70C-926C-A4AC-EDB5EE4619AA}"/>
              </a:ext>
            </a:extLst>
          </p:cNvPr>
          <p:cNvSpPr/>
          <p:nvPr/>
        </p:nvSpPr>
        <p:spPr>
          <a:xfrm>
            <a:off x="7532914" y="185056"/>
            <a:ext cx="1371600" cy="609601"/>
          </a:xfrm>
          <a:prstGeom prst="roundRect">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4B6BE1D9-E940-ABA4-9346-DA383F89F677}"/>
              </a:ext>
            </a:extLst>
          </p:cNvPr>
          <p:cNvSpPr/>
          <p:nvPr/>
        </p:nvSpPr>
        <p:spPr>
          <a:xfrm>
            <a:off x="1295399" y="2172002"/>
            <a:ext cx="3940629" cy="914400"/>
          </a:xfrm>
          <a:prstGeom prst="roundRect">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A6979338-238B-E9B7-CEA6-BD5DC2880E41}"/>
              </a:ext>
            </a:extLst>
          </p:cNvPr>
          <p:cNvPicPr>
            <a:picLocks noChangeAspect="1"/>
          </p:cNvPicPr>
          <p:nvPr/>
        </p:nvPicPr>
        <p:blipFill>
          <a:blip r:embed="rId3"/>
          <a:stretch>
            <a:fillRect/>
          </a:stretch>
        </p:blipFill>
        <p:spPr>
          <a:xfrm>
            <a:off x="244928" y="1688472"/>
            <a:ext cx="5829300" cy="1630818"/>
          </a:xfrm>
          <a:prstGeom prst="rect">
            <a:avLst/>
          </a:prstGeom>
        </p:spPr>
      </p:pic>
      <p:pic>
        <p:nvPicPr>
          <p:cNvPr id="10" name="Picture 9">
            <a:extLst>
              <a:ext uri="{FF2B5EF4-FFF2-40B4-BE49-F238E27FC236}">
                <a16:creationId xmlns:a16="http://schemas.microsoft.com/office/drawing/2014/main" id="{920AD460-C351-11E0-7A44-6C71A8A4B70A}"/>
              </a:ext>
            </a:extLst>
          </p:cNvPr>
          <p:cNvPicPr>
            <a:picLocks noChangeAspect="1"/>
          </p:cNvPicPr>
          <p:nvPr/>
        </p:nvPicPr>
        <p:blipFill>
          <a:blip r:embed="rId4"/>
          <a:stretch>
            <a:fillRect/>
          </a:stretch>
        </p:blipFill>
        <p:spPr>
          <a:xfrm>
            <a:off x="6256564" y="185056"/>
            <a:ext cx="2647950" cy="1166813"/>
          </a:xfrm>
          <a:prstGeom prst="rect">
            <a:avLst/>
          </a:prstGeom>
        </p:spPr>
      </p:pic>
    </p:spTree>
    <p:extLst>
      <p:ext uri="{BB962C8B-B14F-4D97-AF65-F5344CB8AC3E}">
        <p14:creationId xmlns:p14="http://schemas.microsoft.com/office/powerpoint/2010/main" val="2911655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3" y="76201"/>
            <a:ext cx="8436428" cy="729342"/>
          </a:xfrm>
        </p:spPr>
        <p:txBody>
          <a:bodyPr>
            <a:normAutofit fontScale="90000"/>
          </a:bodyPr>
          <a:lstStyle/>
          <a:p>
            <a:r>
              <a:rPr lang="en-US" sz="3200" b="1" i="1" dirty="0">
                <a:solidFill>
                  <a:srgbClr val="FF6699"/>
                </a:solidFill>
              </a:rPr>
              <a:t> </a:t>
            </a:r>
            <a:br>
              <a:rPr lang="en-US" sz="3200" b="1" i="1" dirty="0">
                <a:solidFill>
                  <a:srgbClr val="FF6699"/>
                </a:solidFill>
              </a:rPr>
            </a:br>
            <a:r>
              <a:rPr lang="en-US" sz="3200" b="1" i="1" dirty="0">
                <a:solidFill>
                  <a:srgbClr val="FF6699"/>
                </a:solidFill>
              </a:rPr>
              <a:t>Pituitary causes (hypo/hypo):</a:t>
            </a:r>
            <a:br>
              <a:rPr lang="en-US" sz="3200" b="1" i="1" dirty="0">
                <a:solidFill>
                  <a:srgbClr val="FF6699"/>
                </a:solidFill>
              </a:rPr>
            </a:br>
            <a:endParaRPr lang="en-US" sz="3200" b="1" i="1" dirty="0">
              <a:solidFill>
                <a:srgbClr val="FF6699"/>
              </a:solidFill>
            </a:endParaRPr>
          </a:p>
        </p:txBody>
      </p:sp>
      <p:sp>
        <p:nvSpPr>
          <p:cNvPr id="3" name="Content Placeholder 2"/>
          <p:cNvSpPr>
            <a:spLocks noGrp="1"/>
          </p:cNvSpPr>
          <p:nvPr>
            <p:ph idx="1"/>
          </p:nvPr>
        </p:nvSpPr>
        <p:spPr>
          <a:xfrm>
            <a:off x="43542" y="674914"/>
            <a:ext cx="9100458" cy="6020309"/>
          </a:xfrm>
        </p:spPr>
        <p:txBody>
          <a:bodyPr>
            <a:normAutofit fontScale="85000" lnSpcReduction="20000"/>
          </a:bodyPr>
          <a:lstStyle/>
          <a:p>
            <a:pPr marL="0" indent="0">
              <a:buNone/>
            </a:pPr>
            <a:r>
              <a:rPr lang="en-US" b="1" dirty="0">
                <a:solidFill>
                  <a:schemeClr val="accent3">
                    <a:lumMod val="60000"/>
                    <a:lumOff val="40000"/>
                  </a:schemeClr>
                </a:solidFill>
              </a:rPr>
              <a:t>a</a:t>
            </a:r>
            <a:r>
              <a:rPr lang="en-US" b="1" i="1" dirty="0">
                <a:solidFill>
                  <a:schemeClr val="accent3">
                    <a:lumMod val="60000"/>
                    <a:lumOff val="40000"/>
                  </a:schemeClr>
                </a:solidFill>
              </a:rPr>
              <a:t>.</a:t>
            </a:r>
            <a:r>
              <a:rPr lang="en-US" sz="2300" b="1" i="1" dirty="0">
                <a:solidFill>
                  <a:schemeClr val="accent3">
                    <a:lumMod val="60000"/>
                    <a:lumOff val="40000"/>
                  </a:schemeClr>
                </a:solidFill>
              </a:rPr>
              <a:t>Hyperprolactinemia :</a:t>
            </a:r>
          </a:p>
          <a:p>
            <a:pPr marL="0" indent="0">
              <a:buNone/>
            </a:pPr>
            <a:r>
              <a:rPr lang="en-US" sz="2300" i="1" dirty="0">
                <a:solidFill>
                  <a:srgbClr val="C00000"/>
                </a:solidFill>
                <a:effectLst>
                  <a:outerShdw blurRad="38100" dist="38100" dir="2700000" algn="tl">
                    <a:srgbClr val="000000">
                      <a:alpha val="43137"/>
                    </a:srgbClr>
                  </a:outerShdw>
                </a:effectLst>
              </a:rPr>
              <a:t>Etiology </a:t>
            </a:r>
            <a:r>
              <a:rPr lang="en-US" sz="2300" i="1" dirty="0"/>
              <a:t>: pituitary adenoma ,drugs (</a:t>
            </a:r>
            <a:r>
              <a:rPr lang="en-US" sz="2300" i="1" dirty="0" err="1"/>
              <a:t>e.g</a:t>
            </a:r>
            <a:r>
              <a:rPr lang="en-US" sz="2300" i="1" dirty="0"/>
              <a:t>) Antipsychotics, metoclopramide, PPI), hypothyroidism </a:t>
            </a:r>
          </a:p>
          <a:p>
            <a:pPr marL="0" indent="0">
              <a:buNone/>
            </a:pPr>
            <a:r>
              <a:rPr lang="en-US" sz="2300" i="1" dirty="0"/>
              <a:t>-cause negative feedback on hypothalamic GnRH secretion thereby lowering gonadotropin release .</a:t>
            </a:r>
          </a:p>
          <a:p>
            <a:pPr marL="0" indent="0">
              <a:buNone/>
            </a:pPr>
            <a:r>
              <a:rPr lang="en-US" sz="2300" i="1" dirty="0">
                <a:effectLst/>
              </a:rPr>
              <a:t>-May associated </a:t>
            </a:r>
            <a:r>
              <a:rPr lang="en-US" sz="2300" i="1" dirty="0"/>
              <a:t>galactorrhea </a:t>
            </a:r>
          </a:p>
          <a:p>
            <a:pPr marL="0" indent="0">
              <a:buNone/>
            </a:pPr>
            <a:r>
              <a:rPr lang="en-US" sz="2300" i="1" dirty="0">
                <a:solidFill>
                  <a:srgbClr val="C00000"/>
                </a:solidFill>
                <a:effectLst>
                  <a:outerShdw blurRad="38100" dist="38100" dir="2700000" algn="tl">
                    <a:srgbClr val="000000">
                      <a:alpha val="43137"/>
                    </a:srgbClr>
                  </a:outerShdw>
                </a:effectLst>
              </a:rPr>
              <a:t>Dx</a:t>
            </a:r>
            <a:r>
              <a:rPr lang="en-US" sz="2300" i="1" dirty="0">
                <a:effectLst/>
              </a:rPr>
              <a:t>: serum prolactin level, TFT  , MRI of brain if PRL&gt;1000.</a:t>
            </a:r>
          </a:p>
          <a:p>
            <a:pPr marL="0" indent="0">
              <a:buNone/>
            </a:pPr>
            <a:r>
              <a:rPr lang="en-US" sz="2300" i="1" dirty="0">
                <a:solidFill>
                  <a:srgbClr val="C00000"/>
                </a:solidFill>
                <a:effectLst>
                  <a:outerShdw blurRad="38100" dist="38100" dir="2700000" algn="tl">
                    <a:srgbClr val="000000">
                      <a:alpha val="43137"/>
                    </a:srgbClr>
                  </a:outerShdw>
                </a:effectLst>
              </a:rPr>
              <a:t>Rx</a:t>
            </a:r>
            <a:r>
              <a:rPr lang="en-US" sz="2300" i="1" dirty="0">
                <a:effectLst>
                  <a:outerShdw blurRad="38100" dist="38100" dir="2700000" algn="tl">
                    <a:srgbClr val="000000">
                      <a:alpha val="43137"/>
                    </a:srgbClr>
                  </a:outerShdw>
                </a:effectLst>
              </a:rPr>
              <a:t> </a:t>
            </a:r>
            <a:r>
              <a:rPr lang="en-US" sz="2300" i="1" dirty="0"/>
              <a:t>: dopamine agonist therapy (bromocriptine or cabergoline </a:t>
            </a:r>
            <a:endParaRPr lang="en-US" sz="2300" i="1" dirty="0">
              <a:effectLst/>
            </a:endParaRPr>
          </a:p>
          <a:p>
            <a:pPr marL="0" indent="0">
              <a:buNone/>
            </a:pPr>
            <a:r>
              <a:rPr lang="en-US" sz="2300" b="1" i="1" dirty="0">
                <a:solidFill>
                  <a:schemeClr val="accent3">
                    <a:lumMod val="60000"/>
                    <a:lumOff val="40000"/>
                  </a:schemeClr>
                </a:solidFill>
              </a:rPr>
              <a:t>Sheehan syndrome </a:t>
            </a:r>
            <a:r>
              <a:rPr lang="en-US" sz="2300" i="1" dirty="0"/>
              <a:t>:</a:t>
            </a:r>
          </a:p>
          <a:p>
            <a:pPr marL="0" indent="0">
              <a:buNone/>
            </a:pPr>
            <a:r>
              <a:rPr lang="en-US" sz="2300" i="1" dirty="0"/>
              <a:t>pituitary necrosis and hypopituitarism following postpartum hemorrhage and hypotension.</a:t>
            </a:r>
          </a:p>
          <a:p>
            <a:pPr marL="0" indent="0">
              <a:buNone/>
            </a:pPr>
            <a:r>
              <a:rPr lang="en-US" sz="2300" i="1" dirty="0">
                <a:solidFill>
                  <a:srgbClr val="C00000"/>
                </a:solidFill>
              </a:rPr>
              <a:t>Dx </a:t>
            </a:r>
            <a:r>
              <a:rPr lang="en-US" sz="2300" i="1" dirty="0"/>
              <a:t>:.</a:t>
            </a:r>
          </a:p>
          <a:p>
            <a:pPr marL="0" indent="0">
              <a:buNone/>
            </a:pPr>
            <a:r>
              <a:rPr lang="en-US" sz="2300" i="1" dirty="0"/>
              <a:t>-Hormone profiles including cortisol, plasma ACTH, thyroid hormones, TSH, FSH, LH and prolactin were all low as a result of panhypopituitarism </a:t>
            </a:r>
          </a:p>
          <a:p>
            <a:pPr marL="0" indent="0">
              <a:buNone/>
            </a:pPr>
            <a:r>
              <a:rPr lang="en-US" sz="2300" i="1" dirty="0"/>
              <a:t>- pituitary and cerebral MRI which showed an empty </a:t>
            </a:r>
            <a:r>
              <a:rPr lang="en-US" sz="2300" i="1" dirty="0" err="1"/>
              <a:t>sella</a:t>
            </a:r>
            <a:r>
              <a:rPr lang="en-US" sz="2300" i="1" dirty="0"/>
              <a:t> turcica </a:t>
            </a:r>
          </a:p>
          <a:p>
            <a:pPr marL="0" indent="0">
              <a:buNone/>
            </a:pPr>
            <a:r>
              <a:rPr lang="en-US" sz="2300" i="1" dirty="0">
                <a:solidFill>
                  <a:srgbClr val="C00000"/>
                </a:solidFill>
              </a:rPr>
              <a:t>Rx</a:t>
            </a:r>
            <a:r>
              <a:rPr lang="en-US" sz="2300" i="1" dirty="0"/>
              <a:t> :replacement of pituitary hormones (thyroxin , hydrocortisone ,HRT )</a:t>
            </a:r>
          </a:p>
          <a:p>
            <a:pPr marL="0" indent="0">
              <a:buNone/>
            </a:pPr>
            <a:endParaRPr lang="en-US" dirty="0">
              <a:effectLst/>
            </a:endParaRPr>
          </a:p>
          <a:p>
            <a:pPr marL="0" indent="0">
              <a:buNone/>
            </a:pPr>
            <a:r>
              <a:rPr lang="en-US" dirty="0"/>
              <a:t> </a:t>
            </a:r>
            <a:endParaRPr lang="en-US" dirty="0">
              <a:effectLst/>
            </a:endParaRPr>
          </a:p>
          <a:p>
            <a:pPr marL="0" indent="0">
              <a:buNone/>
            </a:pPr>
            <a:endParaRPr lang="en-US" dirty="0">
              <a:effectLst/>
            </a:endParaRPr>
          </a:p>
          <a:p>
            <a:endParaRPr lang="en-US" dirty="0"/>
          </a:p>
        </p:txBody>
      </p:sp>
      <p:pic>
        <p:nvPicPr>
          <p:cNvPr id="4" name="Picture 3">
            <a:extLst>
              <a:ext uri="{FF2B5EF4-FFF2-40B4-BE49-F238E27FC236}">
                <a16:creationId xmlns:a16="http://schemas.microsoft.com/office/drawing/2014/main" id="{5FFE8072-61BF-E294-1028-4BF86EBA03B1}"/>
              </a:ext>
            </a:extLst>
          </p:cNvPr>
          <p:cNvPicPr>
            <a:picLocks noChangeAspect="1"/>
          </p:cNvPicPr>
          <p:nvPr/>
        </p:nvPicPr>
        <p:blipFill>
          <a:blip r:embed="rId2"/>
          <a:stretch>
            <a:fillRect/>
          </a:stretch>
        </p:blipFill>
        <p:spPr>
          <a:xfrm>
            <a:off x="7954310" y="162778"/>
            <a:ext cx="1146147" cy="1231499"/>
          </a:xfrm>
          <a:prstGeom prst="rect">
            <a:avLst/>
          </a:prstGeom>
        </p:spPr>
      </p:pic>
    </p:spTree>
    <p:extLst>
      <p:ext uri="{BB962C8B-B14F-4D97-AF65-F5344CB8AC3E}">
        <p14:creationId xmlns:p14="http://schemas.microsoft.com/office/powerpoint/2010/main" val="764394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04800"/>
            <a:ext cx="7290054" cy="794657"/>
          </a:xfrm>
        </p:spPr>
        <p:txBody>
          <a:bodyPr>
            <a:normAutofit fontScale="90000"/>
          </a:bodyPr>
          <a:lstStyle/>
          <a:p>
            <a:br>
              <a:rPr lang="en-US" sz="3200" b="1" i="1" dirty="0">
                <a:solidFill>
                  <a:srgbClr val="FF6699"/>
                </a:solidFill>
              </a:rPr>
            </a:br>
            <a:r>
              <a:rPr lang="en-US" sz="3600" b="1" i="1" dirty="0">
                <a:solidFill>
                  <a:srgbClr val="FF6699"/>
                </a:solidFill>
              </a:rPr>
              <a:t>CNS CAUSES </a:t>
            </a:r>
            <a:r>
              <a:rPr lang="en-US" sz="3200" b="1" i="1" dirty="0">
                <a:solidFill>
                  <a:srgbClr val="FF6699"/>
                </a:solidFill>
              </a:rPr>
              <a:t>:</a:t>
            </a:r>
            <a:br>
              <a:rPr lang="en-US" sz="3200" b="1" i="1" dirty="0">
                <a:solidFill>
                  <a:srgbClr val="FF6699"/>
                </a:solidFill>
              </a:rPr>
            </a:br>
            <a:endParaRPr lang="en-US" sz="3200" b="1" i="1" dirty="0">
              <a:solidFill>
                <a:srgbClr val="FF6699"/>
              </a:solidFill>
            </a:endParaRPr>
          </a:p>
        </p:txBody>
      </p:sp>
      <p:sp>
        <p:nvSpPr>
          <p:cNvPr id="3" name="Content Placeholder 2"/>
          <p:cNvSpPr>
            <a:spLocks noGrp="1"/>
          </p:cNvSpPr>
          <p:nvPr>
            <p:ph idx="1"/>
          </p:nvPr>
        </p:nvSpPr>
        <p:spPr>
          <a:xfrm>
            <a:off x="768096" y="1317877"/>
            <a:ext cx="7290055" cy="4991483"/>
          </a:xfrm>
        </p:spPr>
        <p:txBody>
          <a:bodyPr>
            <a:normAutofit/>
          </a:bodyPr>
          <a:lstStyle/>
          <a:p>
            <a:pPr>
              <a:buFont typeface="Wingdings" charset="2"/>
              <a:buChar char="Ø"/>
            </a:pPr>
            <a:r>
              <a:rPr lang="en-US" sz="2800" b="1" i="1" dirty="0">
                <a:solidFill>
                  <a:schemeClr val="accent3">
                    <a:lumMod val="60000"/>
                    <a:lumOff val="40000"/>
                  </a:schemeClr>
                </a:solidFill>
              </a:rPr>
              <a:t>Hypothalamic Dysfunction: </a:t>
            </a:r>
          </a:p>
          <a:p>
            <a:pPr>
              <a:buFont typeface="Wingdings" panose="05000000000000000000" pitchFamily="2" charset="2"/>
              <a:buChar char="ü"/>
            </a:pPr>
            <a:r>
              <a:rPr lang="en-US" sz="2800" i="1" dirty="0"/>
              <a:t>Stress.</a:t>
            </a:r>
          </a:p>
          <a:p>
            <a:pPr>
              <a:buFont typeface="Wingdings" panose="05000000000000000000" pitchFamily="2" charset="2"/>
              <a:buChar char="ü"/>
            </a:pPr>
            <a:r>
              <a:rPr lang="en-US" sz="2800" i="1" dirty="0"/>
              <a:t>Eating disorders ( </a:t>
            </a:r>
            <a:r>
              <a:rPr lang="en-US" sz="2800" i="1" dirty="0" err="1"/>
              <a:t>e,g</a:t>
            </a:r>
            <a:r>
              <a:rPr lang="en-US" sz="2800" i="1" dirty="0"/>
              <a:t> anorexia nervosa).</a:t>
            </a:r>
          </a:p>
          <a:p>
            <a:pPr>
              <a:buFont typeface="Wingdings" panose="05000000000000000000" pitchFamily="2" charset="2"/>
              <a:buChar char="ü"/>
            </a:pPr>
            <a:r>
              <a:rPr lang="en-US" sz="2800" i="1" dirty="0"/>
              <a:t>Weight loss , athletes  </a:t>
            </a:r>
          </a:p>
          <a:p>
            <a:pPr>
              <a:buFont typeface="Wingdings" charset="2"/>
              <a:buChar char="Ø"/>
            </a:pPr>
            <a:r>
              <a:rPr lang="en-US" sz="2800" b="1" i="1" dirty="0">
                <a:solidFill>
                  <a:schemeClr val="accent3">
                    <a:lumMod val="60000"/>
                    <a:lumOff val="40000"/>
                  </a:schemeClr>
                </a:solidFill>
              </a:rPr>
              <a:t>Brain injury </a:t>
            </a:r>
            <a:endParaRPr lang="en-US" sz="2800" b="1" i="1" dirty="0">
              <a:solidFill>
                <a:schemeClr val="accent3">
                  <a:lumMod val="60000"/>
                  <a:lumOff val="40000"/>
                </a:schemeClr>
              </a:solidFill>
              <a:effectLst/>
            </a:endParaRPr>
          </a:p>
          <a:p>
            <a:pPr>
              <a:buFont typeface="Wingdings" charset="2"/>
              <a:buChar char="Ø"/>
            </a:pPr>
            <a:r>
              <a:rPr lang="en-US" sz="2800" b="1" i="1" dirty="0">
                <a:solidFill>
                  <a:schemeClr val="accent3">
                    <a:lumMod val="60000"/>
                    <a:lumOff val="40000"/>
                  </a:schemeClr>
                </a:solidFill>
              </a:rPr>
              <a:t>Inflammatory or infiltrative process </a:t>
            </a:r>
            <a:endParaRPr lang="en-US" sz="2800" b="1" i="1" dirty="0">
              <a:solidFill>
                <a:schemeClr val="accent3">
                  <a:lumMod val="60000"/>
                  <a:lumOff val="40000"/>
                </a:schemeClr>
              </a:solidFill>
              <a:effectLst/>
            </a:endParaRP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CE941AB1-BF13-498B-E561-F183A89D6EC2}"/>
              </a:ext>
            </a:extLst>
          </p:cNvPr>
          <p:cNvPicPr>
            <a:picLocks noChangeAspect="1"/>
          </p:cNvPicPr>
          <p:nvPr/>
        </p:nvPicPr>
        <p:blipFill>
          <a:blip r:embed="rId2"/>
          <a:stretch>
            <a:fillRect/>
          </a:stretch>
        </p:blipFill>
        <p:spPr>
          <a:xfrm>
            <a:off x="7802830" y="86378"/>
            <a:ext cx="1146147" cy="1231499"/>
          </a:xfrm>
          <a:prstGeom prst="rect">
            <a:avLst/>
          </a:prstGeom>
        </p:spPr>
      </p:pic>
    </p:spTree>
    <p:extLst>
      <p:ext uri="{BB962C8B-B14F-4D97-AF65-F5344CB8AC3E}">
        <p14:creationId xmlns:p14="http://schemas.microsoft.com/office/powerpoint/2010/main" val="1932517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a:solidFill>
                  <a:srgbClr val="FF6699"/>
                </a:solidFill>
              </a:rPr>
              <a:t>Other endocrinopathies </a:t>
            </a:r>
            <a:br>
              <a:rPr lang="en-US" sz="3200" dirty="0">
                <a:solidFill>
                  <a:srgbClr val="FF0000"/>
                </a:solidFill>
              </a:rPr>
            </a:br>
            <a:endParaRPr lang="en-US" sz="3200" dirty="0">
              <a:solidFill>
                <a:srgbClr val="FF0000"/>
              </a:solidFill>
            </a:endParaRPr>
          </a:p>
        </p:txBody>
      </p:sp>
      <p:sp>
        <p:nvSpPr>
          <p:cNvPr id="3" name="Content Placeholder 2"/>
          <p:cNvSpPr>
            <a:spLocks noGrp="1"/>
          </p:cNvSpPr>
          <p:nvPr>
            <p:ph idx="1"/>
          </p:nvPr>
        </p:nvSpPr>
        <p:spPr>
          <a:xfrm>
            <a:off x="768096" y="1894114"/>
            <a:ext cx="7290055" cy="4415246"/>
          </a:xfrm>
        </p:spPr>
        <p:txBody>
          <a:bodyPr/>
          <a:lstStyle/>
          <a:p>
            <a:pPr marL="0" indent="0">
              <a:buNone/>
            </a:pPr>
            <a:r>
              <a:rPr lang="en-US" dirty="0"/>
              <a:t>-</a:t>
            </a:r>
            <a:r>
              <a:rPr lang="en-US" sz="2800" b="1" i="1" dirty="0">
                <a:solidFill>
                  <a:schemeClr val="accent3">
                    <a:lumMod val="60000"/>
                    <a:lumOff val="40000"/>
                  </a:schemeClr>
                </a:solidFill>
              </a:rPr>
              <a:t>Hypothyroidism</a:t>
            </a:r>
            <a:r>
              <a:rPr lang="en-US" sz="2800" i="1" dirty="0"/>
              <a:t> :</a:t>
            </a:r>
          </a:p>
          <a:p>
            <a:pPr marL="0" indent="0">
              <a:buNone/>
            </a:pPr>
            <a:r>
              <a:rPr lang="en-US" sz="2800" i="1" dirty="0"/>
              <a:t>Thyrotropin-releasing hormone (TRH) stimulates the release of TSH and PRL from the anterior pituitary </a:t>
            </a:r>
            <a:endParaRPr lang="en-US" sz="2800" i="1" dirty="0">
              <a:effectLst/>
            </a:endParaRPr>
          </a:p>
          <a:p>
            <a:pPr marL="0" indent="0">
              <a:buNone/>
            </a:pPr>
            <a:r>
              <a:rPr lang="en-US" sz="2800" i="1" dirty="0"/>
              <a:t>- late-onset </a:t>
            </a:r>
            <a:r>
              <a:rPr lang="en-US" sz="2800" b="1" i="1" dirty="0">
                <a:solidFill>
                  <a:schemeClr val="accent3">
                    <a:lumMod val="60000"/>
                    <a:lumOff val="40000"/>
                  </a:schemeClr>
                </a:solidFill>
              </a:rPr>
              <a:t>adrenal hyperplasia </a:t>
            </a:r>
            <a:endParaRPr lang="en-US" sz="2800" b="1" i="1" dirty="0">
              <a:solidFill>
                <a:schemeClr val="accent3">
                  <a:lumMod val="60000"/>
                  <a:lumOff val="40000"/>
                </a:schemeClr>
              </a:solidFill>
              <a:effectLst/>
            </a:endParaRPr>
          </a:p>
          <a:p>
            <a:endParaRPr lang="en-US" dirty="0"/>
          </a:p>
        </p:txBody>
      </p:sp>
      <p:pic>
        <p:nvPicPr>
          <p:cNvPr id="4" name="Picture 3">
            <a:extLst>
              <a:ext uri="{FF2B5EF4-FFF2-40B4-BE49-F238E27FC236}">
                <a16:creationId xmlns:a16="http://schemas.microsoft.com/office/drawing/2014/main" id="{7C14617C-C10C-73F8-8FE2-9E3BF9552514}"/>
              </a:ext>
            </a:extLst>
          </p:cNvPr>
          <p:cNvPicPr>
            <a:picLocks noChangeAspect="1"/>
          </p:cNvPicPr>
          <p:nvPr/>
        </p:nvPicPr>
        <p:blipFill>
          <a:blip r:embed="rId2"/>
          <a:stretch>
            <a:fillRect/>
          </a:stretch>
        </p:blipFill>
        <p:spPr>
          <a:xfrm>
            <a:off x="7612983" y="338168"/>
            <a:ext cx="1146147" cy="1231499"/>
          </a:xfrm>
          <a:prstGeom prst="rect">
            <a:avLst/>
          </a:prstGeom>
        </p:spPr>
      </p:pic>
    </p:spTree>
    <p:extLst>
      <p:ext uri="{BB962C8B-B14F-4D97-AF65-F5344CB8AC3E}">
        <p14:creationId xmlns:p14="http://schemas.microsoft.com/office/powerpoint/2010/main" val="3484973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272854"/>
            <a:ext cx="7290054" cy="1055203"/>
          </a:xfrm>
        </p:spPr>
        <p:txBody>
          <a:bodyPr>
            <a:normAutofit/>
          </a:bodyPr>
          <a:lstStyle/>
          <a:p>
            <a:r>
              <a:rPr lang="en-US" b="1" i="1" dirty="0">
                <a:solidFill>
                  <a:srgbClr val="FF6699"/>
                </a:solidFill>
              </a:rPr>
              <a:t>EVALUATION OF AMENORRHEA </a:t>
            </a:r>
          </a:p>
        </p:txBody>
      </p:sp>
      <p:sp>
        <p:nvSpPr>
          <p:cNvPr id="3" name="Content Placeholder 2"/>
          <p:cNvSpPr>
            <a:spLocks noGrp="1"/>
          </p:cNvSpPr>
          <p:nvPr>
            <p:ph idx="1"/>
          </p:nvPr>
        </p:nvSpPr>
        <p:spPr>
          <a:xfrm>
            <a:off x="272144" y="1504353"/>
            <a:ext cx="8486986" cy="5080793"/>
          </a:xfrm>
        </p:spPr>
        <p:txBody>
          <a:bodyPr>
            <a:normAutofit/>
          </a:bodyPr>
          <a:lstStyle/>
          <a:p>
            <a:pPr>
              <a:buFont typeface="Wingdings" panose="05000000000000000000" pitchFamily="2" charset="2"/>
              <a:buChar char="§"/>
            </a:pPr>
            <a:r>
              <a:rPr lang="en-US" sz="2800" i="1" dirty="0"/>
              <a:t>Rule out </a:t>
            </a:r>
            <a:r>
              <a:rPr lang="en-US" sz="2800" i="1" u="sng" dirty="0"/>
              <a:t>pregnancy</a:t>
            </a:r>
            <a:r>
              <a:rPr lang="en-US" sz="2800" i="1" dirty="0"/>
              <a:t>, as both primary and secondary amenorrhea require an immediate evaluation for pregnancy. </a:t>
            </a:r>
          </a:p>
          <a:p>
            <a:pPr>
              <a:buFont typeface="Wingdings" panose="05000000000000000000" pitchFamily="2" charset="2"/>
              <a:buChar char="§"/>
            </a:pPr>
            <a:r>
              <a:rPr lang="en-US" sz="2800" i="1" dirty="0"/>
              <a:t>Use a systematic approach:</a:t>
            </a:r>
          </a:p>
          <a:p>
            <a:pPr marL="0" indent="0">
              <a:buNone/>
            </a:pPr>
            <a:r>
              <a:rPr lang="en-US" sz="2800" i="1" dirty="0"/>
              <a:t>Evaluating each critical component of menstruation: hypothalamus.</a:t>
            </a:r>
          </a:p>
          <a:p>
            <a:pPr>
              <a:buFont typeface="Courier New" panose="02070309020205020404" pitchFamily="49" charset="0"/>
              <a:buChar char="o"/>
            </a:pPr>
            <a:r>
              <a:rPr lang="en-US" sz="2800" i="1" dirty="0"/>
              <a:t>Pituitary.</a:t>
            </a:r>
          </a:p>
          <a:p>
            <a:pPr>
              <a:buFont typeface="Courier New" panose="02070309020205020404" pitchFamily="49" charset="0"/>
              <a:buChar char="o"/>
            </a:pPr>
            <a:r>
              <a:rPr lang="en-US" sz="2800" i="1" dirty="0"/>
              <a:t>Ovaries.</a:t>
            </a:r>
          </a:p>
          <a:p>
            <a:pPr>
              <a:buFont typeface="Courier New" panose="02070309020205020404" pitchFamily="49" charset="0"/>
              <a:buChar char="o"/>
            </a:pPr>
            <a:r>
              <a:rPr lang="en-US" sz="2800" i="1" dirty="0"/>
              <a:t>Uterus.</a:t>
            </a:r>
          </a:p>
          <a:p>
            <a:pPr>
              <a:buFont typeface="Courier New" panose="02070309020205020404" pitchFamily="49" charset="0"/>
              <a:buChar char="o"/>
            </a:pPr>
            <a:r>
              <a:rPr lang="en-US" sz="2800" i="1" dirty="0"/>
              <a:t>and genital outflow tract. </a:t>
            </a:r>
            <a:endParaRPr lang="en-US" sz="2800" i="1" dirty="0">
              <a:effectLst/>
            </a:endParaRPr>
          </a:p>
          <a:p>
            <a:endParaRPr lang="en-US" dirty="0"/>
          </a:p>
        </p:txBody>
      </p:sp>
      <p:pic>
        <p:nvPicPr>
          <p:cNvPr id="4" name="Picture 3">
            <a:extLst>
              <a:ext uri="{FF2B5EF4-FFF2-40B4-BE49-F238E27FC236}">
                <a16:creationId xmlns:a16="http://schemas.microsoft.com/office/drawing/2014/main" id="{28164E20-8340-EB67-144E-20DF6C9AEA89}"/>
              </a:ext>
            </a:extLst>
          </p:cNvPr>
          <p:cNvPicPr>
            <a:picLocks noChangeAspect="1"/>
          </p:cNvPicPr>
          <p:nvPr/>
        </p:nvPicPr>
        <p:blipFill>
          <a:blip r:embed="rId2"/>
          <a:stretch>
            <a:fillRect/>
          </a:stretch>
        </p:blipFill>
        <p:spPr>
          <a:xfrm>
            <a:off x="7612983" y="272854"/>
            <a:ext cx="1146147" cy="1231499"/>
          </a:xfrm>
          <a:prstGeom prst="rect">
            <a:avLst/>
          </a:prstGeom>
        </p:spPr>
      </p:pic>
    </p:spTree>
    <p:extLst>
      <p:ext uri="{BB962C8B-B14F-4D97-AF65-F5344CB8AC3E}">
        <p14:creationId xmlns:p14="http://schemas.microsoft.com/office/powerpoint/2010/main" val="285202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afp20130601p781-f1.gif"/>
          <p:cNvPicPr>
            <a:picLocks noGrp="1" noChangeAspect="1"/>
          </p:cNvPicPr>
          <p:nvPr>
            <p:ph idx="1"/>
          </p:nvPr>
        </p:nvPicPr>
        <p:blipFill>
          <a:blip r:embed="rId3">
            <a:extLst>
              <a:ext uri="{28A0092B-C50C-407E-A947-70E740481C1C}">
                <a14:useLocalDpi xmlns:a14="http://schemas.microsoft.com/office/drawing/2010/main" val="0"/>
              </a:ext>
            </a:extLst>
          </a:blip>
          <a:srcRect t="-17665" b="-17665"/>
          <a:stretch>
            <a:fillRect/>
          </a:stretch>
        </p:blipFill>
        <p:spPr>
          <a:xfrm>
            <a:off x="169333" y="-418479"/>
            <a:ext cx="8826500" cy="7075397"/>
          </a:xfrm>
        </p:spPr>
      </p:pic>
      <p:sp>
        <p:nvSpPr>
          <p:cNvPr id="5" name="Rectangle 4"/>
          <p:cNvSpPr/>
          <p:nvPr/>
        </p:nvSpPr>
        <p:spPr>
          <a:xfrm>
            <a:off x="457200" y="274638"/>
            <a:ext cx="1521477" cy="1364636"/>
          </a:xfrm>
          <a:prstGeom prst="rect">
            <a:avLst/>
          </a:prstGeom>
          <a:solidFill>
            <a:schemeClr val="tx2">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95000"/>
                    <a:lumOff val="5000"/>
                  </a:schemeClr>
                </a:solidFill>
              </a:rPr>
              <a:t>1ry amenorrhea </a:t>
            </a:r>
          </a:p>
        </p:txBody>
      </p:sp>
      <p:pic>
        <p:nvPicPr>
          <p:cNvPr id="3" name="Picture 2">
            <a:extLst>
              <a:ext uri="{FF2B5EF4-FFF2-40B4-BE49-F238E27FC236}">
                <a16:creationId xmlns:a16="http://schemas.microsoft.com/office/drawing/2014/main" id="{24046670-F201-9DCA-6ACC-D596DDCD6F9F}"/>
              </a:ext>
            </a:extLst>
          </p:cNvPr>
          <p:cNvPicPr>
            <a:picLocks noChangeAspect="1"/>
          </p:cNvPicPr>
          <p:nvPr/>
        </p:nvPicPr>
        <p:blipFill>
          <a:blip r:embed="rId4"/>
          <a:stretch>
            <a:fillRect/>
          </a:stretch>
        </p:blipFill>
        <p:spPr>
          <a:xfrm>
            <a:off x="7849686" y="5626501"/>
            <a:ext cx="1146147" cy="1231499"/>
          </a:xfrm>
          <a:prstGeom prst="rect">
            <a:avLst/>
          </a:prstGeom>
        </p:spPr>
      </p:pic>
    </p:spTree>
    <p:extLst>
      <p:ext uri="{BB962C8B-B14F-4D97-AF65-F5344CB8AC3E}">
        <p14:creationId xmlns:p14="http://schemas.microsoft.com/office/powerpoint/2010/main" val="2010174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econdary am.gif"/>
          <p:cNvPicPr>
            <a:picLocks noGrp="1" noChangeAspect="1"/>
          </p:cNvPicPr>
          <p:nvPr>
            <p:ph idx="1"/>
          </p:nvPr>
        </p:nvPicPr>
        <p:blipFill>
          <a:blip r:embed="rId3">
            <a:extLst>
              <a:ext uri="{28A0092B-C50C-407E-A947-70E740481C1C}">
                <a14:useLocalDpi xmlns:a14="http://schemas.microsoft.com/office/drawing/2010/main" val="0"/>
              </a:ext>
            </a:extLst>
          </a:blip>
          <a:srcRect l="-19702" r="-19702"/>
          <a:stretch>
            <a:fillRect/>
          </a:stretch>
        </p:blipFill>
        <p:spPr>
          <a:xfrm>
            <a:off x="0" y="103378"/>
            <a:ext cx="9144000" cy="6754622"/>
          </a:xfrm>
        </p:spPr>
      </p:pic>
      <p:sp>
        <p:nvSpPr>
          <p:cNvPr id="5" name="Rectangle 4"/>
          <p:cNvSpPr/>
          <p:nvPr/>
        </p:nvSpPr>
        <p:spPr>
          <a:xfrm>
            <a:off x="457200" y="274638"/>
            <a:ext cx="1521477" cy="1364636"/>
          </a:xfrm>
          <a:prstGeom prst="rect">
            <a:avLst/>
          </a:prstGeom>
          <a:solidFill>
            <a:schemeClr val="tx2">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95000"/>
                    <a:lumOff val="5000"/>
                  </a:schemeClr>
                </a:solidFill>
              </a:rPr>
              <a:t>2ry amenorrhea </a:t>
            </a:r>
          </a:p>
        </p:txBody>
      </p:sp>
      <p:sp>
        <p:nvSpPr>
          <p:cNvPr id="3" name="Rectangle 2"/>
          <p:cNvSpPr/>
          <p:nvPr/>
        </p:nvSpPr>
        <p:spPr>
          <a:xfrm>
            <a:off x="5429250" y="5736167"/>
            <a:ext cx="878417" cy="1026583"/>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868EC88-6114-9ECA-F3C4-0C3F0341AC01}"/>
              </a:ext>
            </a:extLst>
          </p:cNvPr>
          <p:cNvPicPr>
            <a:picLocks noChangeAspect="1"/>
          </p:cNvPicPr>
          <p:nvPr/>
        </p:nvPicPr>
        <p:blipFill>
          <a:blip r:embed="rId4"/>
          <a:stretch>
            <a:fillRect/>
          </a:stretch>
        </p:blipFill>
        <p:spPr>
          <a:xfrm>
            <a:off x="7885126" y="5523123"/>
            <a:ext cx="1146147" cy="1231499"/>
          </a:xfrm>
          <a:prstGeom prst="rect">
            <a:avLst/>
          </a:prstGeom>
        </p:spPr>
      </p:pic>
    </p:spTree>
    <p:extLst>
      <p:ext uri="{BB962C8B-B14F-4D97-AF65-F5344CB8AC3E}">
        <p14:creationId xmlns:p14="http://schemas.microsoft.com/office/powerpoint/2010/main" val="2923019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993213"/>
          </a:xfrm>
        </p:spPr>
        <p:txBody>
          <a:bodyPr/>
          <a:lstStyle/>
          <a:p>
            <a:r>
              <a:rPr lang="en-US" b="1" i="1" dirty="0">
                <a:solidFill>
                  <a:schemeClr val="accent3">
                    <a:lumMod val="60000"/>
                    <a:lumOff val="40000"/>
                  </a:schemeClr>
                </a:solidFill>
              </a:rPr>
              <a:t>Case scenario </a:t>
            </a:r>
          </a:p>
        </p:txBody>
      </p:sp>
      <p:sp>
        <p:nvSpPr>
          <p:cNvPr id="3" name="Content Placeholder 2"/>
          <p:cNvSpPr>
            <a:spLocks noGrp="1"/>
          </p:cNvSpPr>
          <p:nvPr>
            <p:ph idx="1"/>
          </p:nvPr>
        </p:nvSpPr>
        <p:spPr>
          <a:xfrm>
            <a:off x="286898" y="1654629"/>
            <a:ext cx="8312816" cy="4654731"/>
          </a:xfrm>
        </p:spPr>
        <p:txBody>
          <a:bodyPr>
            <a:normAutofit/>
          </a:bodyPr>
          <a:lstStyle/>
          <a:p>
            <a:r>
              <a:rPr lang="en-US" sz="2800" i="1" dirty="0"/>
              <a:t>A 30-year-old G2P2002, with last menstrual period (LMP) 8 weeks ago complains of no menses for the past 2 months. She usually has menses regularly every 28 days, lasting for 5 days. She denies any medical or surgical history. She has had two term spontaneous vaginal deliveries. She uses combination oral contraceptive pills (OCPs) regularly, and has not missed any pills recently. </a:t>
            </a:r>
          </a:p>
          <a:p>
            <a:r>
              <a:rPr lang="en-US" sz="2800" b="1" i="1" dirty="0">
                <a:solidFill>
                  <a:srgbClr val="FF6699"/>
                </a:solidFill>
              </a:rPr>
              <a:t>What is the next step in management of this patient? </a:t>
            </a:r>
          </a:p>
          <a:p>
            <a:endParaRPr lang="en-US" dirty="0"/>
          </a:p>
        </p:txBody>
      </p:sp>
      <p:pic>
        <p:nvPicPr>
          <p:cNvPr id="4" name="Picture 3">
            <a:extLst>
              <a:ext uri="{FF2B5EF4-FFF2-40B4-BE49-F238E27FC236}">
                <a16:creationId xmlns:a16="http://schemas.microsoft.com/office/drawing/2014/main" id="{DC0B8CB8-B65E-1AC5-623D-9D70C0EEA906}"/>
              </a:ext>
            </a:extLst>
          </p:cNvPr>
          <p:cNvPicPr>
            <a:picLocks noChangeAspect="1"/>
          </p:cNvPicPr>
          <p:nvPr/>
        </p:nvPicPr>
        <p:blipFill>
          <a:blip r:embed="rId2"/>
          <a:stretch>
            <a:fillRect/>
          </a:stretch>
        </p:blipFill>
        <p:spPr>
          <a:xfrm>
            <a:off x="7710955" y="5414936"/>
            <a:ext cx="1146147" cy="1231499"/>
          </a:xfrm>
          <a:prstGeom prst="rect">
            <a:avLst/>
          </a:prstGeom>
        </p:spPr>
      </p:pic>
    </p:spTree>
    <p:extLst>
      <p:ext uri="{BB962C8B-B14F-4D97-AF65-F5344CB8AC3E}">
        <p14:creationId xmlns:p14="http://schemas.microsoft.com/office/powerpoint/2010/main" val="3618006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chemeClr val="accent3">
                    <a:lumMod val="60000"/>
                    <a:lumOff val="40000"/>
                  </a:schemeClr>
                </a:solidFill>
              </a:rPr>
              <a:t>Case scenario </a:t>
            </a:r>
          </a:p>
        </p:txBody>
      </p:sp>
      <p:sp>
        <p:nvSpPr>
          <p:cNvPr id="3" name="Content Placeholder 2"/>
          <p:cNvSpPr>
            <a:spLocks noGrp="1"/>
          </p:cNvSpPr>
          <p:nvPr>
            <p:ph idx="1"/>
          </p:nvPr>
        </p:nvSpPr>
        <p:spPr/>
        <p:txBody>
          <a:bodyPr/>
          <a:lstStyle/>
          <a:p>
            <a:r>
              <a:rPr lang="en-US" dirty="0"/>
              <a:t>A 35-year-old G2P2002 with LMP one year ago presents with hot flashes and vaginal dryness. Her serum FSH is very high and in the menopausal range. What is the most likely diagnosis? </a:t>
            </a:r>
            <a:endParaRPr lang="en-US" dirty="0">
              <a:effectLst/>
            </a:endParaRPr>
          </a:p>
          <a:p>
            <a:pPr marL="0" indent="0">
              <a:buNone/>
            </a:pPr>
            <a:endParaRPr lang="en-US" dirty="0"/>
          </a:p>
        </p:txBody>
      </p:sp>
      <p:pic>
        <p:nvPicPr>
          <p:cNvPr id="4" name="Picture 3">
            <a:extLst>
              <a:ext uri="{FF2B5EF4-FFF2-40B4-BE49-F238E27FC236}">
                <a16:creationId xmlns:a16="http://schemas.microsoft.com/office/drawing/2014/main" id="{4910E60B-1481-98CB-4769-949E83E9FFFC}"/>
              </a:ext>
            </a:extLst>
          </p:cNvPr>
          <p:cNvPicPr>
            <a:picLocks noChangeAspect="1"/>
          </p:cNvPicPr>
          <p:nvPr/>
        </p:nvPicPr>
        <p:blipFill>
          <a:blip r:embed="rId2"/>
          <a:stretch>
            <a:fillRect/>
          </a:stretch>
        </p:blipFill>
        <p:spPr>
          <a:xfrm>
            <a:off x="7319068" y="5077861"/>
            <a:ext cx="1146147" cy="1231499"/>
          </a:xfrm>
          <a:prstGeom prst="rect">
            <a:avLst/>
          </a:prstGeom>
        </p:spPr>
      </p:pic>
    </p:spTree>
    <p:extLst>
      <p:ext uri="{BB962C8B-B14F-4D97-AF65-F5344CB8AC3E}">
        <p14:creationId xmlns:p14="http://schemas.microsoft.com/office/powerpoint/2010/main" val="333011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993213"/>
          </a:xfrm>
        </p:spPr>
        <p:txBody>
          <a:bodyPr/>
          <a:lstStyle/>
          <a:p>
            <a:r>
              <a:rPr lang="en-US" b="1" i="1" dirty="0">
                <a:solidFill>
                  <a:schemeClr val="accent3">
                    <a:lumMod val="60000"/>
                    <a:lumOff val="40000"/>
                  </a:schemeClr>
                </a:solidFill>
              </a:rPr>
              <a:t>Case scenario </a:t>
            </a:r>
          </a:p>
        </p:txBody>
      </p:sp>
      <p:sp>
        <p:nvSpPr>
          <p:cNvPr id="3" name="Content Placeholder 2"/>
          <p:cNvSpPr>
            <a:spLocks noGrp="1"/>
          </p:cNvSpPr>
          <p:nvPr>
            <p:ph idx="1"/>
          </p:nvPr>
        </p:nvSpPr>
        <p:spPr>
          <a:xfrm>
            <a:off x="87086" y="1578429"/>
            <a:ext cx="8784771" cy="4730931"/>
          </a:xfrm>
        </p:spPr>
        <p:txBody>
          <a:bodyPr>
            <a:normAutofit/>
          </a:bodyPr>
          <a:lstStyle/>
          <a:p>
            <a:r>
              <a:rPr lang="en-US" sz="2400" i="1" dirty="0"/>
              <a:t>A 35-year-old G3P3003 complains of absence of menses for 8 months. She reports menarche at age 12 with menses every 40–50 days until recently. She complains of an ↑ of 20 </a:t>
            </a:r>
            <a:r>
              <a:rPr lang="en-US" sz="2400" i="1" dirty="0" err="1"/>
              <a:t>lb</a:t>
            </a:r>
            <a:r>
              <a:rPr lang="en-US" sz="2400" i="1" dirty="0"/>
              <a:t> in her weight over the last year. She denies any family history or use of medications or drugs. She used clomiphene to become pregnant with her last two pregnancies. Her weight 106 kg, BP 120/80. She has hair on her upper lip and chin. She has acne and oily skin on her face. </a:t>
            </a:r>
          </a:p>
          <a:p>
            <a:r>
              <a:rPr lang="en-US" sz="2400" b="1" i="1" dirty="0">
                <a:solidFill>
                  <a:srgbClr val="FF6699"/>
                </a:solidFill>
              </a:rPr>
              <a:t>What is the most likely diagnosis? If left untreated, what is this patient at ↑ risk for? </a:t>
            </a:r>
          </a:p>
        </p:txBody>
      </p:sp>
      <p:pic>
        <p:nvPicPr>
          <p:cNvPr id="4" name="Picture 3">
            <a:extLst>
              <a:ext uri="{FF2B5EF4-FFF2-40B4-BE49-F238E27FC236}">
                <a16:creationId xmlns:a16="http://schemas.microsoft.com/office/drawing/2014/main" id="{CFE09BED-A7CD-E14E-B94F-10F7680B78A9}"/>
              </a:ext>
            </a:extLst>
          </p:cNvPr>
          <p:cNvPicPr>
            <a:picLocks noChangeAspect="1"/>
          </p:cNvPicPr>
          <p:nvPr/>
        </p:nvPicPr>
        <p:blipFill>
          <a:blip r:embed="rId2"/>
          <a:stretch>
            <a:fillRect/>
          </a:stretch>
        </p:blipFill>
        <p:spPr>
          <a:xfrm>
            <a:off x="7485076" y="5279029"/>
            <a:ext cx="1146147" cy="1231499"/>
          </a:xfrm>
          <a:prstGeom prst="rect">
            <a:avLst/>
          </a:prstGeom>
        </p:spPr>
      </p:pic>
    </p:spTree>
    <p:extLst>
      <p:ext uri="{BB962C8B-B14F-4D97-AF65-F5344CB8AC3E}">
        <p14:creationId xmlns:p14="http://schemas.microsoft.com/office/powerpoint/2010/main" val="3030605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293044"/>
            <a:ext cx="7290054" cy="795528"/>
          </a:xfrm>
        </p:spPr>
        <p:txBody>
          <a:bodyPr/>
          <a:lstStyle/>
          <a:p>
            <a:r>
              <a:rPr lang="en-US" b="1" i="1" dirty="0">
                <a:solidFill>
                  <a:schemeClr val="accent3">
                    <a:lumMod val="60000"/>
                    <a:lumOff val="40000"/>
                  </a:schemeClr>
                </a:solidFill>
              </a:rPr>
              <a:t>Case scenario </a:t>
            </a:r>
          </a:p>
        </p:txBody>
      </p:sp>
      <p:sp>
        <p:nvSpPr>
          <p:cNvPr id="3" name="Content Placeholder 2"/>
          <p:cNvSpPr>
            <a:spLocks noGrp="1"/>
          </p:cNvSpPr>
          <p:nvPr>
            <p:ph idx="1"/>
          </p:nvPr>
        </p:nvSpPr>
        <p:spPr>
          <a:xfrm>
            <a:off x="97971" y="1219200"/>
            <a:ext cx="8851005" cy="5090160"/>
          </a:xfrm>
        </p:spPr>
        <p:txBody>
          <a:bodyPr>
            <a:normAutofit/>
          </a:bodyPr>
          <a:lstStyle/>
          <a:p>
            <a:r>
              <a:rPr lang="en-US" sz="2400" i="1" dirty="0"/>
              <a:t>A 40 year old patient, G3P3, with no significant medical or surgical history, was admitted to the intensive care unit with hemorrhagic shock due to postpartum hemorrhage following a normal delivery at home. The clinical examination on arrival confirmed the state of shock: an undetectable blood pressure, a tachycardia of 120 beats/min, cold peripheries, pale conjunctivae </a:t>
            </a:r>
          </a:p>
          <a:p>
            <a:r>
              <a:rPr lang="en-US" sz="2400" i="1" dirty="0"/>
              <a:t>Immediate care involved vascular expansion with colloids via a central venous catheter, followed by a transfusion of 5 units of cross matched packed red cells since the </a:t>
            </a:r>
            <a:r>
              <a:rPr lang="en-US" sz="2400" i="1" dirty="0" err="1"/>
              <a:t>haemoglobin</a:t>
            </a:r>
            <a:r>
              <a:rPr lang="en-US" sz="2400" i="1" dirty="0"/>
              <a:t> level was 5g/dl. The short-term evolution was marked by lactational failure ,The medium-term evolution was marked by prolonged amenorrhea, fatigue and apathy. </a:t>
            </a:r>
          </a:p>
          <a:p>
            <a:r>
              <a:rPr lang="en-US" sz="2400" b="1" i="1" dirty="0">
                <a:solidFill>
                  <a:srgbClr val="FF6699"/>
                </a:solidFill>
              </a:rPr>
              <a:t>What is your diagnosis , workup and management ?</a:t>
            </a:r>
          </a:p>
        </p:txBody>
      </p:sp>
      <p:pic>
        <p:nvPicPr>
          <p:cNvPr id="4" name="Picture 3">
            <a:extLst>
              <a:ext uri="{FF2B5EF4-FFF2-40B4-BE49-F238E27FC236}">
                <a16:creationId xmlns:a16="http://schemas.microsoft.com/office/drawing/2014/main" id="{28BC4CAD-777A-2D4C-AE53-DB44CAC7DEE2}"/>
              </a:ext>
            </a:extLst>
          </p:cNvPr>
          <p:cNvPicPr>
            <a:picLocks noChangeAspect="1"/>
          </p:cNvPicPr>
          <p:nvPr/>
        </p:nvPicPr>
        <p:blipFill>
          <a:blip r:embed="rId2"/>
          <a:stretch>
            <a:fillRect/>
          </a:stretch>
        </p:blipFill>
        <p:spPr>
          <a:xfrm>
            <a:off x="7802830" y="5333458"/>
            <a:ext cx="1146147" cy="1231499"/>
          </a:xfrm>
          <a:prstGeom prst="rect">
            <a:avLst/>
          </a:prstGeom>
        </p:spPr>
      </p:pic>
    </p:spTree>
    <p:extLst>
      <p:ext uri="{BB962C8B-B14F-4D97-AF65-F5344CB8AC3E}">
        <p14:creationId xmlns:p14="http://schemas.microsoft.com/office/powerpoint/2010/main" val="950466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0"/>
            <a:ext cx="7290054" cy="881743"/>
          </a:xfrm>
        </p:spPr>
        <p:txBody>
          <a:bodyPr/>
          <a:lstStyle/>
          <a:p>
            <a:r>
              <a:rPr lang="en-US" b="1" i="1" dirty="0">
                <a:solidFill>
                  <a:srgbClr val="FF6699"/>
                </a:solidFill>
              </a:rPr>
              <a:t>Definitions </a:t>
            </a:r>
          </a:p>
        </p:txBody>
      </p:sp>
      <p:sp>
        <p:nvSpPr>
          <p:cNvPr id="3" name="Content Placeholder 2"/>
          <p:cNvSpPr>
            <a:spLocks noGrp="1"/>
          </p:cNvSpPr>
          <p:nvPr>
            <p:ph idx="1"/>
          </p:nvPr>
        </p:nvSpPr>
        <p:spPr>
          <a:xfrm>
            <a:off x="21091" y="707571"/>
            <a:ext cx="9101818" cy="6074229"/>
          </a:xfrm>
          <a:noFill/>
        </p:spPr>
        <p:txBody>
          <a:bodyPr>
            <a:normAutofit lnSpcReduction="10000"/>
          </a:bodyPr>
          <a:lstStyle/>
          <a:p>
            <a:r>
              <a:rPr lang="en-US" sz="2400" b="1" i="1" dirty="0">
                <a:solidFill>
                  <a:schemeClr val="accent3">
                    <a:lumMod val="60000"/>
                    <a:lumOff val="40000"/>
                  </a:schemeClr>
                </a:solidFill>
              </a:rPr>
              <a:t>Amenorrhea is the absence of menses, could be:</a:t>
            </a:r>
          </a:p>
          <a:p>
            <a:pPr>
              <a:buFont typeface="Wingdings" charset="2"/>
              <a:buChar char="Ø"/>
            </a:pPr>
            <a:r>
              <a:rPr lang="en-US" sz="2400" b="1" i="1" dirty="0">
                <a:solidFill>
                  <a:srgbClr val="C00000"/>
                </a:solidFill>
              </a:rPr>
              <a:t>Physiologic</a:t>
            </a:r>
            <a:r>
              <a:rPr lang="en-US" sz="2400" i="1" dirty="0"/>
              <a:t> during pregnancy, lactation and menopause. </a:t>
            </a:r>
          </a:p>
          <a:p>
            <a:pPr>
              <a:buFont typeface="Wingdings" charset="2"/>
              <a:buChar char="Ø"/>
            </a:pPr>
            <a:r>
              <a:rPr lang="en-US" sz="2400" b="1" i="1" dirty="0">
                <a:solidFill>
                  <a:srgbClr val="C00000"/>
                </a:solidFill>
              </a:rPr>
              <a:t>Pathologic</a:t>
            </a:r>
            <a:r>
              <a:rPr lang="en-US" sz="2400" i="1" dirty="0"/>
              <a:t> :the lack  of menses for any other reason after the expected age of menarche .</a:t>
            </a:r>
          </a:p>
          <a:p>
            <a:pPr marL="0" indent="0">
              <a:buNone/>
            </a:pPr>
            <a:r>
              <a:rPr lang="en-US" sz="2400" b="1" i="1" u="sng" dirty="0" err="1"/>
              <a:t>a.Primary</a:t>
            </a:r>
            <a:r>
              <a:rPr lang="en-US" sz="2400" b="1" i="1" u="sng" dirty="0"/>
              <a:t> amenorrhea</a:t>
            </a:r>
            <a:r>
              <a:rPr lang="en-US" sz="2400" b="1" i="1" dirty="0"/>
              <a:t>:</a:t>
            </a:r>
          </a:p>
          <a:p>
            <a:pPr marL="0" indent="0">
              <a:buNone/>
            </a:pPr>
            <a:r>
              <a:rPr lang="en-US" sz="2400" i="1" dirty="0"/>
              <a:t> No menses by age 14 years in the absence of secondary sexual development</a:t>
            </a:r>
          </a:p>
          <a:p>
            <a:pPr marL="0" indent="0">
              <a:buNone/>
            </a:pPr>
            <a:r>
              <a:rPr lang="en-US" sz="2400" i="1" dirty="0"/>
              <a:t> or </a:t>
            </a:r>
          </a:p>
          <a:p>
            <a:pPr marL="0" indent="0">
              <a:buNone/>
            </a:pPr>
            <a:r>
              <a:rPr lang="en-US" sz="2400" i="1" dirty="0"/>
              <a:t>No menstruation by age 16 years with the presence of secondary sexual characteristics. </a:t>
            </a:r>
          </a:p>
          <a:p>
            <a:pPr marL="0" indent="0">
              <a:buNone/>
            </a:pPr>
            <a:r>
              <a:rPr lang="en-US" sz="2400" b="1" i="1" u="sng" dirty="0"/>
              <a:t>b. Secondary amenorrhea</a:t>
            </a:r>
            <a:r>
              <a:rPr lang="en-US" sz="2400" b="1" i="1" dirty="0"/>
              <a:t>:</a:t>
            </a:r>
          </a:p>
          <a:p>
            <a:pPr marL="0" indent="0">
              <a:buNone/>
            </a:pPr>
            <a:r>
              <a:rPr lang="en-US" sz="2400" i="1" dirty="0"/>
              <a:t> The absence of menses in a previously menstruating woman. </a:t>
            </a:r>
          </a:p>
          <a:p>
            <a:pPr marL="0" indent="0">
              <a:buNone/>
            </a:pPr>
            <a:r>
              <a:rPr lang="en-US" sz="2400" i="1" dirty="0"/>
              <a:t>It is also defined as the lack of menses for 6 months or for three menstrual cycles in women that have experienced menarche. </a:t>
            </a:r>
            <a:endParaRPr lang="en-US" sz="2400" i="1" dirty="0">
              <a:effectLst/>
            </a:endParaRPr>
          </a:p>
          <a:p>
            <a:endParaRPr lang="en-US" dirty="0"/>
          </a:p>
        </p:txBody>
      </p:sp>
      <p:pic>
        <p:nvPicPr>
          <p:cNvPr id="5" name="Picture 4">
            <a:extLst>
              <a:ext uri="{FF2B5EF4-FFF2-40B4-BE49-F238E27FC236}">
                <a16:creationId xmlns:a16="http://schemas.microsoft.com/office/drawing/2014/main" id="{D20285AE-94C0-8AEC-9344-051EF3C064E8}"/>
              </a:ext>
            </a:extLst>
          </p:cNvPr>
          <p:cNvPicPr>
            <a:picLocks noChangeAspect="1"/>
          </p:cNvPicPr>
          <p:nvPr/>
        </p:nvPicPr>
        <p:blipFill>
          <a:blip r:embed="rId2"/>
          <a:stretch>
            <a:fillRect/>
          </a:stretch>
        </p:blipFill>
        <p:spPr>
          <a:xfrm>
            <a:off x="7976762" y="0"/>
            <a:ext cx="1146147" cy="1231499"/>
          </a:xfrm>
          <a:prstGeom prst="rect">
            <a:avLst/>
          </a:prstGeom>
        </p:spPr>
      </p:pic>
    </p:spTree>
    <p:extLst>
      <p:ext uri="{BB962C8B-B14F-4D97-AF65-F5344CB8AC3E}">
        <p14:creationId xmlns:p14="http://schemas.microsoft.com/office/powerpoint/2010/main" val="544303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F6699"/>
                </a:solidFill>
              </a:rPr>
              <a:t>Question</a:t>
            </a:r>
          </a:p>
        </p:txBody>
      </p:sp>
      <p:pic>
        <p:nvPicPr>
          <p:cNvPr id="6" name="Content Placeholder 5" descr="Screen Shot 2018-09-17 at 11.14.2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7037" b="-7092"/>
          <a:stretch/>
        </p:blipFill>
        <p:spPr>
          <a:xfrm>
            <a:off x="202661" y="1426536"/>
            <a:ext cx="8428562" cy="4004927"/>
          </a:xfrm>
        </p:spPr>
      </p:pic>
      <p:pic>
        <p:nvPicPr>
          <p:cNvPr id="3" name="Picture 2">
            <a:extLst>
              <a:ext uri="{FF2B5EF4-FFF2-40B4-BE49-F238E27FC236}">
                <a16:creationId xmlns:a16="http://schemas.microsoft.com/office/drawing/2014/main" id="{B6ABA6FD-FE72-048B-D439-444F6CBD6A76}"/>
              </a:ext>
            </a:extLst>
          </p:cNvPr>
          <p:cNvPicPr>
            <a:picLocks noChangeAspect="1"/>
          </p:cNvPicPr>
          <p:nvPr/>
        </p:nvPicPr>
        <p:blipFill>
          <a:blip r:embed="rId3"/>
          <a:stretch>
            <a:fillRect/>
          </a:stretch>
        </p:blipFill>
        <p:spPr>
          <a:xfrm>
            <a:off x="7485076" y="5278556"/>
            <a:ext cx="1146147" cy="1231499"/>
          </a:xfrm>
          <a:prstGeom prst="rect">
            <a:avLst/>
          </a:prstGeom>
        </p:spPr>
      </p:pic>
    </p:spTree>
    <p:extLst>
      <p:ext uri="{BB962C8B-B14F-4D97-AF65-F5344CB8AC3E}">
        <p14:creationId xmlns:p14="http://schemas.microsoft.com/office/powerpoint/2010/main" val="1799923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B11D4-C404-8834-BBA0-4779EC28793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B81EA6D-6D17-C6CF-DB2B-D7DCB9FFF41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9DB6214-C84E-27C4-C86B-7392DBA6CDA4}"/>
              </a:ext>
            </a:extLst>
          </p:cNvPr>
          <p:cNvPicPr>
            <a:picLocks noChangeAspect="1"/>
          </p:cNvPicPr>
          <p:nvPr/>
        </p:nvPicPr>
        <p:blipFill>
          <a:blip r:embed="rId2"/>
          <a:stretch>
            <a:fillRect/>
          </a:stretch>
        </p:blipFill>
        <p:spPr>
          <a:xfrm>
            <a:off x="544286" y="585216"/>
            <a:ext cx="7609114" cy="5687568"/>
          </a:xfrm>
          <a:prstGeom prst="rect">
            <a:avLst/>
          </a:prstGeom>
        </p:spPr>
      </p:pic>
      <p:pic>
        <p:nvPicPr>
          <p:cNvPr id="5" name="Picture 4">
            <a:extLst>
              <a:ext uri="{FF2B5EF4-FFF2-40B4-BE49-F238E27FC236}">
                <a16:creationId xmlns:a16="http://schemas.microsoft.com/office/drawing/2014/main" id="{C899267D-7AA8-41F5-5E40-59FB0839B858}"/>
              </a:ext>
            </a:extLst>
          </p:cNvPr>
          <p:cNvPicPr>
            <a:picLocks noChangeAspect="1"/>
          </p:cNvPicPr>
          <p:nvPr/>
        </p:nvPicPr>
        <p:blipFill>
          <a:blip r:embed="rId3"/>
          <a:stretch>
            <a:fillRect/>
          </a:stretch>
        </p:blipFill>
        <p:spPr>
          <a:xfrm>
            <a:off x="7627951" y="5561187"/>
            <a:ext cx="1146147" cy="1231499"/>
          </a:xfrm>
          <a:prstGeom prst="rect">
            <a:avLst/>
          </a:prstGeom>
        </p:spPr>
      </p:pic>
    </p:spTree>
    <p:extLst>
      <p:ext uri="{BB962C8B-B14F-4D97-AF65-F5344CB8AC3E}">
        <p14:creationId xmlns:p14="http://schemas.microsoft.com/office/powerpoint/2010/main" val="1009076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83107-6411-38E8-94A3-E341F0C14B0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1930DCB-E43D-3630-9348-B747F0AEE6B3}"/>
              </a:ext>
            </a:extLst>
          </p:cNvPr>
          <p:cNvPicPr>
            <a:picLocks noChangeAspect="1"/>
          </p:cNvPicPr>
          <p:nvPr/>
        </p:nvPicPr>
        <p:blipFill>
          <a:blip r:embed="rId2"/>
          <a:stretch>
            <a:fillRect/>
          </a:stretch>
        </p:blipFill>
        <p:spPr>
          <a:xfrm>
            <a:off x="7485076" y="5278556"/>
            <a:ext cx="1146147" cy="1231499"/>
          </a:xfrm>
          <a:prstGeom prst="rect">
            <a:avLst/>
          </a:prstGeom>
        </p:spPr>
      </p:pic>
      <p:sp>
        <p:nvSpPr>
          <p:cNvPr id="5" name="Content Placeholder 4">
            <a:extLst>
              <a:ext uri="{FF2B5EF4-FFF2-40B4-BE49-F238E27FC236}">
                <a16:creationId xmlns:a16="http://schemas.microsoft.com/office/drawing/2014/main" id="{DCFE8D61-7B36-902B-F9D5-14C2808524B1}"/>
              </a:ext>
            </a:extLst>
          </p:cNvPr>
          <p:cNvSpPr>
            <a:spLocks noGrp="1"/>
          </p:cNvSpPr>
          <p:nvPr>
            <p:ph idx="1"/>
          </p:nvPr>
        </p:nvSpPr>
        <p:spPr>
          <a:xfrm>
            <a:off x="0" y="0"/>
            <a:ext cx="9144000" cy="6858000"/>
          </a:xfrm>
        </p:spPr>
        <p:txBody>
          <a:bodyPr>
            <a:normAutofit/>
          </a:bodyPr>
          <a:lstStyle/>
          <a:p>
            <a:endParaRPr lang="en-GB" b="1" dirty="0"/>
          </a:p>
          <a:p>
            <a:endParaRPr lang="en-GB" b="1" dirty="0"/>
          </a:p>
          <a:p>
            <a:endParaRPr lang="en-GB" b="1" dirty="0"/>
          </a:p>
          <a:p>
            <a:endParaRPr lang="en-GB" b="1" dirty="0"/>
          </a:p>
          <a:p>
            <a:endParaRPr lang="en-GB" b="1" dirty="0"/>
          </a:p>
          <a:p>
            <a:r>
              <a:rPr lang="en-GB" sz="2400" b="1" dirty="0">
                <a:solidFill>
                  <a:srgbClr val="FF6699"/>
                </a:solidFill>
              </a:rPr>
              <a:t>A 17-Year-old female, no menstruation, high testosterone, Normal breast development, coarse pubic hair?</a:t>
            </a:r>
          </a:p>
          <a:p>
            <a:r>
              <a:rPr lang="en-GB" sz="2400" dirty="0"/>
              <a:t>A. Mayer Rokitansky Kuster Hauser syndrome (or Mullerian agenesis)</a:t>
            </a:r>
          </a:p>
          <a:p>
            <a:r>
              <a:rPr lang="en-GB" sz="2400" dirty="0"/>
              <a:t>B. Complete androgen insensitivity   </a:t>
            </a:r>
          </a:p>
          <a:p>
            <a:r>
              <a:rPr lang="en-GB" sz="2400" dirty="0"/>
              <a:t>C. Congenital hypothyroidism</a:t>
            </a:r>
          </a:p>
          <a:p>
            <a:r>
              <a:rPr lang="en-GB" dirty="0"/>
              <a:t>D. </a:t>
            </a:r>
            <a:r>
              <a:rPr lang="en-GB" sz="2800" dirty="0"/>
              <a:t>Turner syndrome</a:t>
            </a:r>
            <a:endParaRPr lang="en-GB" dirty="0"/>
          </a:p>
          <a:p>
            <a:endParaRPr lang="en-GB" dirty="0"/>
          </a:p>
          <a:p>
            <a:endParaRPr lang="en-GB" dirty="0"/>
          </a:p>
        </p:txBody>
      </p:sp>
    </p:spTree>
    <p:extLst>
      <p:ext uri="{BB962C8B-B14F-4D97-AF65-F5344CB8AC3E}">
        <p14:creationId xmlns:p14="http://schemas.microsoft.com/office/powerpoint/2010/main" val="36369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C2DE6-E7EA-3583-FABB-63A6A514732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B947987-0906-4E4D-5CE5-4568F68BC647}"/>
              </a:ext>
            </a:extLst>
          </p:cNvPr>
          <p:cNvPicPr>
            <a:picLocks noChangeAspect="1"/>
          </p:cNvPicPr>
          <p:nvPr/>
        </p:nvPicPr>
        <p:blipFill>
          <a:blip r:embed="rId2"/>
          <a:stretch>
            <a:fillRect/>
          </a:stretch>
        </p:blipFill>
        <p:spPr>
          <a:xfrm>
            <a:off x="7485076" y="5278556"/>
            <a:ext cx="1146147" cy="1231499"/>
          </a:xfrm>
          <a:prstGeom prst="rect">
            <a:avLst/>
          </a:prstGeom>
        </p:spPr>
      </p:pic>
      <p:sp>
        <p:nvSpPr>
          <p:cNvPr id="5" name="Content Placeholder 4">
            <a:extLst>
              <a:ext uri="{FF2B5EF4-FFF2-40B4-BE49-F238E27FC236}">
                <a16:creationId xmlns:a16="http://schemas.microsoft.com/office/drawing/2014/main" id="{F8C2C1FC-3961-AB25-E2B0-73CA938C5234}"/>
              </a:ext>
            </a:extLst>
          </p:cNvPr>
          <p:cNvSpPr>
            <a:spLocks noGrp="1"/>
          </p:cNvSpPr>
          <p:nvPr>
            <p:ph idx="1"/>
          </p:nvPr>
        </p:nvSpPr>
        <p:spPr>
          <a:xfrm>
            <a:off x="0" y="0"/>
            <a:ext cx="9144000" cy="6858000"/>
          </a:xfrm>
        </p:spPr>
        <p:txBody>
          <a:bodyPr>
            <a:normAutofit/>
          </a:bodyPr>
          <a:lstStyle/>
          <a:p>
            <a:endParaRPr lang="en-GB" b="1" dirty="0"/>
          </a:p>
          <a:p>
            <a:endParaRPr lang="en-GB" b="1" dirty="0"/>
          </a:p>
          <a:p>
            <a:pPr marL="0" indent="0">
              <a:buNone/>
            </a:pPr>
            <a:endParaRPr lang="en-GB" b="1" dirty="0"/>
          </a:p>
          <a:p>
            <a:r>
              <a:rPr lang="en-GB" sz="2800" b="1" dirty="0">
                <a:solidFill>
                  <a:srgbClr val="FF6699"/>
                </a:solidFill>
              </a:rPr>
              <a:t>A 17-Year-old female, no menstruation, high testosterone, Normal breast development, coarse pubic hair?</a:t>
            </a:r>
          </a:p>
          <a:p>
            <a:r>
              <a:rPr lang="en-GB" sz="2800" dirty="0"/>
              <a:t>A. Mayer Rokitansky Kuster Hauser syndrome (or Mullerian agenesis)</a:t>
            </a:r>
          </a:p>
          <a:p>
            <a:r>
              <a:rPr lang="en-GB" sz="2800" dirty="0"/>
              <a:t>B. Complete androgen insensitivity   T</a:t>
            </a:r>
          </a:p>
          <a:p>
            <a:r>
              <a:rPr lang="en-GB" sz="2800" dirty="0"/>
              <a:t>C. Congenital hypothyroidism</a:t>
            </a:r>
          </a:p>
          <a:p>
            <a:r>
              <a:rPr lang="en-GB" sz="2400" dirty="0"/>
              <a:t>D. </a:t>
            </a:r>
            <a:r>
              <a:rPr lang="en-GB" sz="3200" dirty="0"/>
              <a:t>Turner syndrome </a:t>
            </a:r>
            <a:endParaRPr lang="en-GB" sz="2400" dirty="0"/>
          </a:p>
          <a:p>
            <a:endParaRPr lang="en-GB" dirty="0"/>
          </a:p>
          <a:p>
            <a:endParaRPr lang="en-GB" dirty="0"/>
          </a:p>
        </p:txBody>
      </p:sp>
    </p:spTree>
    <p:extLst>
      <p:ext uri="{BB962C8B-B14F-4D97-AF65-F5344CB8AC3E}">
        <p14:creationId xmlns:p14="http://schemas.microsoft.com/office/powerpoint/2010/main" val="81220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76B26-2FDF-A9F5-DC0E-B23E8A0CBFA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B9A2FC0-EB2B-0E38-1FD2-66CECC929CF3}"/>
              </a:ext>
            </a:extLst>
          </p:cNvPr>
          <p:cNvPicPr>
            <a:picLocks noChangeAspect="1"/>
          </p:cNvPicPr>
          <p:nvPr/>
        </p:nvPicPr>
        <p:blipFill>
          <a:blip r:embed="rId2"/>
          <a:stretch>
            <a:fillRect/>
          </a:stretch>
        </p:blipFill>
        <p:spPr>
          <a:xfrm>
            <a:off x="7485076" y="5278556"/>
            <a:ext cx="1146147" cy="1231499"/>
          </a:xfrm>
          <a:prstGeom prst="rect">
            <a:avLst/>
          </a:prstGeom>
        </p:spPr>
      </p:pic>
      <p:sp>
        <p:nvSpPr>
          <p:cNvPr id="5" name="Content Placeholder 4">
            <a:extLst>
              <a:ext uri="{FF2B5EF4-FFF2-40B4-BE49-F238E27FC236}">
                <a16:creationId xmlns:a16="http://schemas.microsoft.com/office/drawing/2014/main" id="{EB99E84B-1217-CBE3-44B7-DC9A33CF641E}"/>
              </a:ext>
            </a:extLst>
          </p:cNvPr>
          <p:cNvSpPr>
            <a:spLocks noGrp="1"/>
          </p:cNvSpPr>
          <p:nvPr>
            <p:ph idx="1"/>
          </p:nvPr>
        </p:nvSpPr>
        <p:spPr>
          <a:xfrm>
            <a:off x="0" y="0"/>
            <a:ext cx="9144000" cy="6858000"/>
          </a:xfrm>
        </p:spPr>
        <p:txBody>
          <a:bodyPr>
            <a:normAutofit/>
          </a:bodyPr>
          <a:lstStyle/>
          <a:p>
            <a:pPr marL="0" indent="0">
              <a:buNone/>
            </a:pPr>
            <a:endParaRPr lang="en-GB" dirty="0"/>
          </a:p>
          <a:p>
            <a:endParaRPr lang="en-GB" dirty="0"/>
          </a:p>
          <a:p>
            <a:r>
              <a:rPr lang="en-GB" sz="2800" b="1" i="1" dirty="0">
                <a:solidFill>
                  <a:srgbClr val="FF6699"/>
                </a:solidFill>
              </a:rPr>
              <a:t>A 17-Year-old female, no menstruation, normal testosterone, Normal breast development, normal pubic hair?</a:t>
            </a:r>
          </a:p>
          <a:p>
            <a:r>
              <a:rPr lang="en-GB" sz="2800" i="1" dirty="0"/>
              <a:t>A. Mayer Rokitansky Kuster Hauser syndrome (or Mullerian agenesis)  </a:t>
            </a:r>
          </a:p>
          <a:p>
            <a:r>
              <a:rPr lang="en-GB" sz="2800" i="1" dirty="0"/>
              <a:t>B. Complete androgen insensitivity</a:t>
            </a:r>
          </a:p>
          <a:p>
            <a:r>
              <a:rPr lang="en-GB" sz="2800" i="1" dirty="0"/>
              <a:t>C. Congenital hypothyroidism</a:t>
            </a:r>
          </a:p>
          <a:p>
            <a:r>
              <a:rPr lang="en-GB" sz="2800" i="1" dirty="0"/>
              <a:t>D. Kalman's syndrome</a:t>
            </a:r>
          </a:p>
          <a:p>
            <a:endParaRPr lang="en-GB" dirty="0"/>
          </a:p>
          <a:p>
            <a:endParaRPr lang="en-GB" dirty="0"/>
          </a:p>
          <a:p>
            <a:endParaRPr lang="en-GB" dirty="0"/>
          </a:p>
        </p:txBody>
      </p:sp>
    </p:spTree>
    <p:extLst>
      <p:ext uri="{BB962C8B-B14F-4D97-AF65-F5344CB8AC3E}">
        <p14:creationId xmlns:p14="http://schemas.microsoft.com/office/powerpoint/2010/main" val="30665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F9EC6-C3BE-2606-9013-C26DED7B28B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2C4CDCC-A2EF-4EA0-5207-E84555A9E96B}"/>
              </a:ext>
            </a:extLst>
          </p:cNvPr>
          <p:cNvPicPr>
            <a:picLocks noChangeAspect="1"/>
          </p:cNvPicPr>
          <p:nvPr/>
        </p:nvPicPr>
        <p:blipFill>
          <a:blip r:embed="rId2"/>
          <a:stretch>
            <a:fillRect/>
          </a:stretch>
        </p:blipFill>
        <p:spPr>
          <a:xfrm>
            <a:off x="7485076" y="5278556"/>
            <a:ext cx="1146147" cy="1231499"/>
          </a:xfrm>
          <a:prstGeom prst="rect">
            <a:avLst/>
          </a:prstGeom>
        </p:spPr>
      </p:pic>
      <p:sp>
        <p:nvSpPr>
          <p:cNvPr id="5" name="Content Placeholder 4">
            <a:extLst>
              <a:ext uri="{FF2B5EF4-FFF2-40B4-BE49-F238E27FC236}">
                <a16:creationId xmlns:a16="http://schemas.microsoft.com/office/drawing/2014/main" id="{26DB650D-927A-3665-69C2-5462B7D02E0A}"/>
              </a:ext>
            </a:extLst>
          </p:cNvPr>
          <p:cNvSpPr>
            <a:spLocks noGrp="1"/>
          </p:cNvSpPr>
          <p:nvPr>
            <p:ph idx="1"/>
          </p:nvPr>
        </p:nvSpPr>
        <p:spPr>
          <a:xfrm>
            <a:off x="0" y="0"/>
            <a:ext cx="9144000" cy="6858000"/>
          </a:xfrm>
        </p:spPr>
        <p:txBody>
          <a:bodyPr>
            <a:normAutofit/>
          </a:bodyPr>
          <a:lstStyle/>
          <a:p>
            <a:pPr marL="0" indent="0">
              <a:buNone/>
            </a:pPr>
            <a:endParaRPr lang="en-GB" dirty="0"/>
          </a:p>
          <a:p>
            <a:endParaRPr lang="en-GB" dirty="0"/>
          </a:p>
          <a:p>
            <a:r>
              <a:rPr lang="en-GB" sz="2800" b="1" i="1" dirty="0">
                <a:solidFill>
                  <a:srgbClr val="FF6699"/>
                </a:solidFill>
              </a:rPr>
              <a:t>A 17-Year-old female, no menstruation, normal testosterone, Normal breast development,</a:t>
            </a:r>
          </a:p>
          <a:p>
            <a:r>
              <a:rPr lang="en-GB" sz="2800" b="1" i="1" dirty="0">
                <a:solidFill>
                  <a:srgbClr val="FF6699"/>
                </a:solidFill>
              </a:rPr>
              <a:t>normal pubic hair?</a:t>
            </a:r>
          </a:p>
          <a:p>
            <a:r>
              <a:rPr lang="en-GB" sz="2800" i="1" dirty="0"/>
              <a:t>A. Mayer Rokitansky Kuster Hauser syndrome (or Mullerian agenesis)  T</a:t>
            </a:r>
          </a:p>
          <a:p>
            <a:r>
              <a:rPr lang="en-GB" sz="2800" i="1" dirty="0"/>
              <a:t>B. Complete androgen insensitivity</a:t>
            </a:r>
          </a:p>
          <a:p>
            <a:r>
              <a:rPr lang="en-GB" sz="2800" i="1" dirty="0"/>
              <a:t>C. Congenital hypothyroidism</a:t>
            </a:r>
          </a:p>
          <a:p>
            <a:r>
              <a:rPr lang="en-GB" sz="2800" i="1" dirty="0"/>
              <a:t>D. Kalman's syndrome</a:t>
            </a:r>
          </a:p>
          <a:p>
            <a:endParaRPr lang="en-GB" dirty="0"/>
          </a:p>
          <a:p>
            <a:endParaRPr lang="en-GB" dirty="0"/>
          </a:p>
          <a:p>
            <a:endParaRPr lang="en-GB" dirty="0"/>
          </a:p>
        </p:txBody>
      </p:sp>
    </p:spTree>
    <p:extLst>
      <p:ext uri="{BB962C8B-B14F-4D97-AF65-F5344CB8AC3E}">
        <p14:creationId xmlns:p14="http://schemas.microsoft.com/office/powerpoint/2010/main" val="678512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6A2D6-8867-65B2-81BC-24FBC86B7AE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DE7E91A-8909-1534-8608-89AD99D6DB20}"/>
              </a:ext>
            </a:extLst>
          </p:cNvPr>
          <p:cNvPicPr>
            <a:picLocks noChangeAspect="1"/>
          </p:cNvPicPr>
          <p:nvPr/>
        </p:nvPicPr>
        <p:blipFill>
          <a:blip r:embed="rId2"/>
          <a:stretch>
            <a:fillRect/>
          </a:stretch>
        </p:blipFill>
        <p:spPr>
          <a:xfrm>
            <a:off x="7485076" y="5278556"/>
            <a:ext cx="1146147" cy="1231499"/>
          </a:xfrm>
          <a:prstGeom prst="rect">
            <a:avLst/>
          </a:prstGeom>
        </p:spPr>
      </p:pic>
      <p:sp>
        <p:nvSpPr>
          <p:cNvPr id="5" name="Content Placeholder 4">
            <a:extLst>
              <a:ext uri="{FF2B5EF4-FFF2-40B4-BE49-F238E27FC236}">
                <a16:creationId xmlns:a16="http://schemas.microsoft.com/office/drawing/2014/main" id="{CB4529CC-64B8-110B-977C-6207F884365D}"/>
              </a:ext>
            </a:extLst>
          </p:cNvPr>
          <p:cNvSpPr>
            <a:spLocks noGrp="1"/>
          </p:cNvSpPr>
          <p:nvPr>
            <p:ph idx="1"/>
          </p:nvPr>
        </p:nvSpPr>
        <p:spPr>
          <a:xfrm>
            <a:off x="0" y="0"/>
            <a:ext cx="9144000" cy="6858000"/>
          </a:xfrm>
        </p:spPr>
        <p:txBody>
          <a:bodyPr>
            <a:normAutofit/>
          </a:bodyPr>
          <a:lstStyle/>
          <a:p>
            <a:pPr marL="0" indent="0">
              <a:buNone/>
            </a:pPr>
            <a:endParaRPr lang="en-GB" dirty="0"/>
          </a:p>
          <a:p>
            <a:endParaRPr lang="en-GB" dirty="0"/>
          </a:p>
          <a:p>
            <a:r>
              <a:rPr lang="en-GB" sz="2800" b="1" i="1" dirty="0">
                <a:solidFill>
                  <a:srgbClr val="FF6699"/>
                </a:solidFill>
              </a:rPr>
              <a:t>A 17-year-old female, medically free, (athlete) gymnast in her class, breasts later and never</a:t>
            </a:r>
          </a:p>
          <a:p>
            <a:r>
              <a:rPr lang="en-GB" sz="2800" b="1" i="1" dirty="0">
                <a:solidFill>
                  <a:srgbClr val="FF6699"/>
                </a:solidFill>
              </a:rPr>
              <a:t>menstruated, on developed examination she is tanner stage 5, but no menstruation, diagnosis?</a:t>
            </a:r>
          </a:p>
          <a:p>
            <a:r>
              <a:rPr lang="en-GB" sz="2800" i="1" dirty="0"/>
              <a:t>A. Hypothalamic hypogonadism  </a:t>
            </a:r>
          </a:p>
          <a:p>
            <a:r>
              <a:rPr lang="en-GB" sz="2800" i="1" dirty="0"/>
              <a:t>B. Transverse vaginal septum</a:t>
            </a:r>
          </a:p>
          <a:p>
            <a:r>
              <a:rPr lang="en-GB" sz="2800" i="1" dirty="0"/>
              <a:t>C. Gonadal agenesis </a:t>
            </a:r>
          </a:p>
          <a:p>
            <a:r>
              <a:rPr lang="en-GB" sz="2800" i="1" dirty="0"/>
              <a:t>D. Testicular feminization</a:t>
            </a:r>
          </a:p>
          <a:p>
            <a:endParaRPr lang="en-GB" dirty="0"/>
          </a:p>
        </p:txBody>
      </p:sp>
    </p:spTree>
    <p:extLst>
      <p:ext uri="{BB962C8B-B14F-4D97-AF65-F5344CB8AC3E}">
        <p14:creationId xmlns:p14="http://schemas.microsoft.com/office/powerpoint/2010/main" val="22436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A2810-4924-84C9-8E9E-DEEBB50E809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4EE4EDB-141E-94B3-19CA-1A283C00B570}"/>
              </a:ext>
            </a:extLst>
          </p:cNvPr>
          <p:cNvPicPr>
            <a:picLocks noChangeAspect="1"/>
          </p:cNvPicPr>
          <p:nvPr/>
        </p:nvPicPr>
        <p:blipFill>
          <a:blip r:embed="rId2"/>
          <a:stretch>
            <a:fillRect/>
          </a:stretch>
        </p:blipFill>
        <p:spPr>
          <a:xfrm>
            <a:off x="7485076" y="5278556"/>
            <a:ext cx="1146147" cy="1231499"/>
          </a:xfrm>
          <a:prstGeom prst="rect">
            <a:avLst/>
          </a:prstGeom>
        </p:spPr>
      </p:pic>
      <p:sp>
        <p:nvSpPr>
          <p:cNvPr id="5" name="Content Placeholder 4">
            <a:extLst>
              <a:ext uri="{FF2B5EF4-FFF2-40B4-BE49-F238E27FC236}">
                <a16:creationId xmlns:a16="http://schemas.microsoft.com/office/drawing/2014/main" id="{17728ED2-CFA2-46BB-1F79-1D1D6E800F92}"/>
              </a:ext>
            </a:extLst>
          </p:cNvPr>
          <p:cNvSpPr>
            <a:spLocks noGrp="1"/>
          </p:cNvSpPr>
          <p:nvPr>
            <p:ph idx="1"/>
          </p:nvPr>
        </p:nvSpPr>
        <p:spPr>
          <a:xfrm>
            <a:off x="0" y="0"/>
            <a:ext cx="9144000" cy="6858000"/>
          </a:xfrm>
        </p:spPr>
        <p:txBody>
          <a:bodyPr>
            <a:normAutofit/>
          </a:bodyPr>
          <a:lstStyle/>
          <a:p>
            <a:pPr marL="0" indent="0">
              <a:buNone/>
            </a:pPr>
            <a:endParaRPr lang="en-GB" dirty="0"/>
          </a:p>
          <a:p>
            <a:endParaRPr lang="en-GB" dirty="0"/>
          </a:p>
          <a:p>
            <a:r>
              <a:rPr lang="en-GB" sz="2800" b="1" i="1" dirty="0">
                <a:solidFill>
                  <a:srgbClr val="FF6699"/>
                </a:solidFill>
              </a:rPr>
              <a:t>A 17-year-old female, medically free, (athlete) gymnast in her class, breasts later and never</a:t>
            </a:r>
          </a:p>
          <a:p>
            <a:r>
              <a:rPr lang="en-GB" sz="2800" b="1" i="1" dirty="0">
                <a:solidFill>
                  <a:srgbClr val="FF6699"/>
                </a:solidFill>
              </a:rPr>
              <a:t>menstruated, on developed examination she is tanner stage 5, but no menstruation, diagnosis?</a:t>
            </a:r>
          </a:p>
          <a:p>
            <a:r>
              <a:rPr lang="en-GB" sz="2800" i="1" dirty="0"/>
              <a:t>A. Hypothalamic hypogonadism  T</a:t>
            </a:r>
          </a:p>
          <a:p>
            <a:r>
              <a:rPr lang="en-GB" sz="2800" i="1" dirty="0"/>
              <a:t>B. Transverse vaginal septum</a:t>
            </a:r>
          </a:p>
          <a:p>
            <a:r>
              <a:rPr lang="en-GB" sz="2800" i="1" dirty="0"/>
              <a:t>C. Gonadal agenesis </a:t>
            </a:r>
          </a:p>
          <a:p>
            <a:r>
              <a:rPr lang="en-GB" sz="2800" i="1" dirty="0"/>
              <a:t>D. Testicular feminization</a:t>
            </a:r>
          </a:p>
          <a:p>
            <a:endParaRPr lang="en-GB" dirty="0"/>
          </a:p>
        </p:txBody>
      </p:sp>
    </p:spTree>
    <p:extLst>
      <p:ext uri="{BB962C8B-B14F-4D97-AF65-F5344CB8AC3E}">
        <p14:creationId xmlns:p14="http://schemas.microsoft.com/office/powerpoint/2010/main" val="2641184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D056D-B2D8-4A60-5432-36D32049723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3E07787-53E7-D460-2481-3AA8A3A4F6B3}"/>
              </a:ext>
            </a:extLst>
          </p:cNvPr>
          <p:cNvPicPr>
            <a:picLocks noChangeAspect="1"/>
          </p:cNvPicPr>
          <p:nvPr/>
        </p:nvPicPr>
        <p:blipFill>
          <a:blip r:embed="rId2"/>
          <a:stretch>
            <a:fillRect/>
          </a:stretch>
        </p:blipFill>
        <p:spPr>
          <a:xfrm>
            <a:off x="7485076" y="5278556"/>
            <a:ext cx="1146147" cy="1231499"/>
          </a:xfrm>
          <a:prstGeom prst="rect">
            <a:avLst/>
          </a:prstGeom>
        </p:spPr>
      </p:pic>
      <p:sp>
        <p:nvSpPr>
          <p:cNvPr id="5" name="Content Placeholder 4">
            <a:extLst>
              <a:ext uri="{FF2B5EF4-FFF2-40B4-BE49-F238E27FC236}">
                <a16:creationId xmlns:a16="http://schemas.microsoft.com/office/drawing/2014/main" id="{5E80AEDA-5A56-8955-084C-719A871DD6DC}"/>
              </a:ext>
            </a:extLst>
          </p:cNvPr>
          <p:cNvSpPr>
            <a:spLocks noGrp="1"/>
          </p:cNvSpPr>
          <p:nvPr>
            <p:ph idx="1"/>
          </p:nvPr>
        </p:nvSpPr>
        <p:spPr>
          <a:xfrm>
            <a:off x="512778" y="1164771"/>
            <a:ext cx="7956308" cy="5144589"/>
          </a:xfrm>
        </p:spPr>
        <p:txBody>
          <a:bodyPr/>
          <a:lstStyle/>
          <a:p>
            <a:r>
              <a:rPr lang="en-GB" sz="2800" b="1" i="1" dirty="0"/>
              <a:t>A 35-Year-old female complaining of secondary amenorrhea for 8 months, </a:t>
            </a:r>
            <a:r>
              <a:rPr lang="en-GB" sz="2800" b="1" i="1" dirty="0">
                <a:solidFill>
                  <a:srgbClr val="FF6699"/>
                </a:solidFill>
              </a:rPr>
              <a:t>what to do next</a:t>
            </a:r>
            <a:r>
              <a:rPr lang="en-GB" sz="2800" b="1" i="1" dirty="0"/>
              <a:t>?</a:t>
            </a:r>
          </a:p>
          <a:p>
            <a:r>
              <a:rPr lang="en-GB" sz="2800" i="1" dirty="0"/>
              <a:t>A. Pregnancy test</a:t>
            </a:r>
          </a:p>
          <a:p>
            <a:r>
              <a:rPr lang="en-GB" sz="2800" i="1" dirty="0"/>
              <a:t>B. US</a:t>
            </a:r>
          </a:p>
          <a:p>
            <a:r>
              <a:rPr lang="en-GB" sz="2800" i="1" dirty="0"/>
              <a:t>C. Full history taking  </a:t>
            </a:r>
          </a:p>
          <a:p>
            <a:r>
              <a:rPr lang="en-GB" sz="2800" i="1" dirty="0"/>
              <a:t>D. Physical exam</a:t>
            </a:r>
          </a:p>
          <a:p>
            <a:endParaRPr lang="en-GB" dirty="0"/>
          </a:p>
        </p:txBody>
      </p:sp>
    </p:spTree>
    <p:extLst>
      <p:ext uri="{BB962C8B-B14F-4D97-AF65-F5344CB8AC3E}">
        <p14:creationId xmlns:p14="http://schemas.microsoft.com/office/powerpoint/2010/main" val="1534154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5C7EE-2900-88E2-C301-D8E426E7D0C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4A6ED74-9E8D-2811-0B2A-9AFE102FA926}"/>
              </a:ext>
            </a:extLst>
          </p:cNvPr>
          <p:cNvPicPr>
            <a:picLocks noChangeAspect="1"/>
          </p:cNvPicPr>
          <p:nvPr/>
        </p:nvPicPr>
        <p:blipFill>
          <a:blip r:embed="rId2"/>
          <a:stretch>
            <a:fillRect/>
          </a:stretch>
        </p:blipFill>
        <p:spPr>
          <a:xfrm>
            <a:off x="7485076" y="5278556"/>
            <a:ext cx="1146147" cy="1231499"/>
          </a:xfrm>
          <a:prstGeom prst="rect">
            <a:avLst/>
          </a:prstGeom>
        </p:spPr>
      </p:pic>
      <p:sp>
        <p:nvSpPr>
          <p:cNvPr id="5" name="Content Placeholder 4">
            <a:extLst>
              <a:ext uri="{FF2B5EF4-FFF2-40B4-BE49-F238E27FC236}">
                <a16:creationId xmlns:a16="http://schemas.microsoft.com/office/drawing/2014/main" id="{AF1BB874-71B9-2AE2-E989-E1FE541F2008}"/>
              </a:ext>
            </a:extLst>
          </p:cNvPr>
          <p:cNvSpPr>
            <a:spLocks noGrp="1"/>
          </p:cNvSpPr>
          <p:nvPr>
            <p:ph idx="1"/>
          </p:nvPr>
        </p:nvSpPr>
        <p:spPr>
          <a:xfrm>
            <a:off x="512778" y="1164771"/>
            <a:ext cx="7956308" cy="5144589"/>
          </a:xfrm>
        </p:spPr>
        <p:txBody>
          <a:bodyPr/>
          <a:lstStyle/>
          <a:p>
            <a:r>
              <a:rPr lang="en-GB" sz="2800" b="1" i="1" dirty="0"/>
              <a:t>A 35-Year-old female complaining of secondary amenorrhea for 8 months, </a:t>
            </a:r>
            <a:r>
              <a:rPr lang="en-GB" sz="2800" b="1" i="1" dirty="0">
                <a:solidFill>
                  <a:srgbClr val="FF6699"/>
                </a:solidFill>
              </a:rPr>
              <a:t>what to do next</a:t>
            </a:r>
            <a:r>
              <a:rPr lang="en-GB" sz="2800" b="1" i="1" dirty="0"/>
              <a:t>?</a:t>
            </a:r>
          </a:p>
          <a:p>
            <a:r>
              <a:rPr lang="en-GB" sz="2800" i="1" dirty="0"/>
              <a:t>A. Pregnancy test</a:t>
            </a:r>
          </a:p>
          <a:p>
            <a:r>
              <a:rPr lang="en-GB" sz="2800" i="1" dirty="0"/>
              <a:t>B. US</a:t>
            </a:r>
          </a:p>
          <a:p>
            <a:r>
              <a:rPr lang="en-GB" sz="2800" i="1" dirty="0"/>
              <a:t>C. Full history taking  T</a:t>
            </a:r>
          </a:p>
          <a:p>
            <a:r>
              <a:rPr lang="en-GB" sz="2800" i="1" dirty="0"/>
              <a:t>D. Physical exam</a:t>
            </a:r>
          </a:p>
          <a:p>
            <a:endParaRPr lang="en-GB" dirty="0"/>
          </a:p>
        </p:txBody>
      </p:sp>
    </p:spTree>
    <p:extLst>
      <p:ext uri="{BB962C8B-B14F-4D97-AF65-F5344CB8AC3E}">
        <p14:creationId xmlns:p14="http://schemas.microsoft.com/office/powerpoint/2010/main" val="2563674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947057"/>
          </a:xfrm>
        </p:spPr>
        <p:txBody>
          <a:bodyPr>
            <a:normAutofit fontScale="90000"/>
          </a:bodyPr>
          <a:lstStyle/>
          <a:p>
            <a:br>
              <a:rPr lang="en-US" sz="3100" dirty="0">
                <a:solidFill>
                  <a:srgbClr val="FF0000"/>
                </a:solidFill>
              </a:rPr>
            </a:br>
            <a:r>
              <a:rPr lang="en-US" sz="3100" dirty="0">
                <a:solidFill>
                  <a:srgbClr val="FF0000"/>
                </a:solidFill>
              </a:rPr>
              <a:t>         World Health Organization (WHO) amenorrhea groups </a:t>
            </a:r>
            <a:br>
              <a:rPr lang="en-US" dirty="0">
                <a:effectLst/>
              </a:rPr>
            </a:br>
            <a:endParaRPr lang="en-US" dirty="0"/>
          </a:p>
        </p:txBody>
      </p:sp>
      <p:sp>
        <p:nvSpPr>
          <p:cNvPr id="3" name="Content Placeholder 2"/>
          <p:cNvSpPr>
            <a:spLocks noGrp="1"/>
          </p:cNvSpPr>
          <p:nvPr>
            <p:ph idx="1"/>
          </p:nvPr>
        </p:nvSpPr>
        <p:spPr>
          <a:xfrm>
            <a:off x="0" y="947057"/>
            <a:ext cx="7805057" cy="5362303"/>
          </a:xfrm>
        </p:spPr>
        <p:txBody>
          <a:bodyPr>
            <a:normAutofit/>
          </a:bodyPr>
          <a:lstStyle/>
          <a:p>
            <a:pPr marL="514350" indent="-514350">
              <a:buFont typeface="+mj-lt"/>
              <a:buAutoNum type="arabicPeriod"/>
            </a:pPr>
            <a:r>
              <a:rPr lang="en-US" sz="2400" b="1" i="1" dirty="0">
                <a:solidFill>
                  <a:schemeClr val="accent3"/>
                </a:solidFill>
              </a:rPr>
              <a:t>WHO group I</a:t>
            </a:r>
            <a:r>
              <a:rPr lang="en-US" sz="2400" i="1" dirty="0"/>
              <a:t> (hypogonadotropic hypoestrogenic) has no endogenous estrogen production, normal or low follicle-stimulating hormone (FSH) levels, normal prolactin (PRL) levels, and no lesion in the hypothalamus or pituitary. </a:t>
            </a:r>
          </a:p>
          <a:p>
            <a:pPr marL="514350" indent="-514350">
              <a:buFont typeface="+mj-lt"/>
              <a:buAutoNum type="arabicPeriod"/>
            </a:pPr>
            <a:r>
              <a:rPr lang="en-US" sz="2400" b="1" i="1" dirty="0">
                <a:solidFill>
                  <a:schemeClr val="accent3"/>
                </a:solidFill>
              </a:rPr>
              <a:t>WHO group II </a:t>
            </a:r>
            <a:r>
              <a:rPr lang="en-US" sz="2400" i="1" dirty="0"/>
              <a:t>(normogonadotropic normoestrogenic) has endogenous estrogen production and normal levels of FSH and PRL. </a:t>
            </a:r>
          </a:p>
          <a:p>
            <a:pPr marL="514350" indent="-514350">
              <a:buFont typeface="+mj-lt"/>
              <a:buAutoNum type="arabicPeriod"/>
            </a:pPr>
            <a:r>
              <a:rPr lang="en-US" sz="2400" b="1" i="1" dirty="0">
                <a:solidFill>
                  <a:schemeClr val="accent3"/>
                </a:solidFill>
              </a:rPr>
              <a:t>WHO group III </a:t>
            </a:r>
            <a:r>
              <a:rPr lang="en-US" sz="2400" i="1" dirty="0"/>
              <a:t>(hypergonadotropic hypoestrogenic) has elevated FSH levels and low to absent estrogen, indicative of premature ovarian failure (POF). </a:t>
            </a:r>
            <a:endParaRPr lang="en-US" sz="2400" i="1" dirty="0">
              <a:effectLst/>
            </a:endParaRPr>
          </a:p>
          <a:p>
            <a:endParaRPr lang="en-US" dirty="0"/>
          </a:p>
        </p:txBody>
      </p:sp>
      <p:pic>
        <p:nvPicPr>
          <p:cNvPr id="4" name="Picture 3">
            <a:extLst>
              <a:ext uri="{FF2B5EF4-FFF2-40B4-BE49-F238E27FC236}">
                <a16:creationId xmlns:a16="http://schemas.microsoft.com/office/drawing/2014/main" id="{9B0C3849-9353-6C17-673A-5874B1524BED}"/>
              </a:ext>
            </a:extLst>
          </p:cNvPr>
          <p:cNvPicPr>
            <a:picLocks noChangeAspect="1"/>
          </p:cNvPicPr>
          <p:nvPr/>
        </p:nvPicPr>
        <p:blipFill>
          <a:blip r:embed="rId2"/>
          <a:stretch>
            <a:fillRect/>
          </a:stretch>
        </p:blipFill>
        <p:spPr>
          <a:xfrm>
            <a:off x="8000998" y="92528"/>
            <a:ext cx="1143001" cy="1230086"/>
          </a:xfrm>
          <a:prstGeom prst="rect">
            <a:avLst/>
          </a:prstGeom>
        </p:spPr>
      </p:pic>
      <p:pic>
        <p:nvPicPr>
          <p:cNvPr id="5" name="Picture 4">
            <a:extLst>
              <a:ext uri="{FF2B5EF4-FFF2-40B4-BE49-F238E27FC236}">
                <a16:creationId xmlns:a16="http://schemas.microsoft.com/office/drawing/2014/main" id="{B62E6149-2509-7B4D-B5AD-E3F2D7749C8B}"/>
              </a:ext>
            </a:extLst>
          </p:cNvPr>
          <p:cNvPicPr>
            <a:picLocks noChangeAspect="1"/>
          </p:cNvPicPr>
          <p:nvPr/>
        </p:nvPicPr>
        <p:blipFill>
          <a:blip r:embed="rId3"/>
          <a:stretch>
            <a:fillRect/>
          </a:stretch>
        </p:blipFill>
        <p:spPr>
          <a:xfrm>
            <a:off x="6623957" y="4887686"/>
            <a:ext cx="2362200" cy="1763486"/>
          </a:xfrm>
          <a:prstGeom prst="rect">
            <a:avLst/>
          </a:prstGeom>
        </p:spPr>
      </p:pic>
    </p:spTree>
    <p:extLst>
      <p:ext uri="{BB962C8B-B14F-4D97-AF65-F5344CB8AC3E}">
        <p14:creationId xmlns:p14="http://schemas.microsoft.com/office/powerpoint/2010/main" val="4162991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A4D75-31CA-2797-3A45-4C71C2BE08F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A097D11-B600-B958-811F-592AE8B9BAC2}"/>
              </a:ext>
            </a:extLst>
          </p:cNvPr>
          <p:cNvPicPr>
            <a:picLocks noChangeAspect="1"/>
          </p:cNvPicPr>
          <p:nvPr/>
        </p:nvPicPr>
        <p:blipFill>
          <a:blip r:embed="rId2"/>
          <a:stretch>
            <a:fillRect/>
          </a:stretch>
        </p:blipFill>
        <p:spPr>
          <a:xfrm>
            <a:off x="7485076" y="5278556"/>
            <a:ext cx="1146147" cy="1231499"/>
          </a:xfrm>
          <a:prstGeom prst="rect">
            <a:avLst/>
          </a:prstGeom>
        </p:spPr>
      </p:pic>
      <p:sp>
        <p:nvSpPr>
          <p:cNvPr id="5" name="Content Placeholder 4">
            <a:extLst>
              <a:ext uri="{FF2B5EF4-FFF2-40B4-BE49-F238E27FC236}">
                <a16:creationId xmlns:a16="http://schemas.microsoft.com/office/drawing/2014/main" id="{0A83EEEA-E04D-82D7-2987-9C24CA26446C}"/>
              </a:ext>
            </a:extLst>
          </p:cNvPr>
          <p:cNvSpPr>
            <a:spLocks noGrp="1"/>
          </p:cNvSpPr>
          <p:nvPr>
            <p:ph idx="1"/>
          </p:nvPr>
        </p:nvSpPr>
        <p:spPr>
          <a:xfrm>
            <a:off x="272143" y="1164771"/>
            <a:ext cx="8196943" cy="5144589"/>
          </a:xfrm>
        </p:spPr>
        <p:txBody>
          <a:bodyPr/>
          <a:lstStyle/>
          <a:p>
            <a:r>
              <a:rPr lang="en-GB" sz="2800" b="1" i="1" dirty="0"/>
              <a:t>A 36-year-old lady with secondary amenorrhea (elevated FSH &amp; LH) </a:t>
            </a:r>
            <a:r>
              <a:rPr lang="en-GB" sz="2800" b="1" i="1" dirty="0">
                <a:solidFill>
                  <a:srgbClr val="FF6699"/>
                </a:solidFill>
              </a:rPr>
              <a:t>which of risk or complication she might probably develop in the future?</a:t>
            </a:r>
          </a:p>
          <a:p>
            <a:r>
              <a:rPr lang="en-GB" sz="2800" i="1" dirty="0"/>
              <a:t>A. Risk of endometrial cancer</a:t>
            </a:r>
          </a:p>
          <a:p>
            <a:r>
              <a:rPr lang="en-GB" sz="2800" i="1" dirty="0"/>
              <a:t>B. Risk of ovarian cancer</a:t>
            </a:r>
          </a:p>
          <a:p>
            <a:r>
              <a:rPr lang="en-GB" sz="2800" i="1" dirty="0"/>
              <a:t>C. Risk of osteoporosis</a:t>
            </a:r>
          </a:p>
          <a:p>
            <a:r>
              <a:rPr lang="en-GB" sz="2800" i="1" dirty="0"/>
              <a:t>D. Risk of DM </a:t>
            </a:r>
          </a:p>
          <a:p>
            <a:endParaRPr lang="en-GB" dirty="0"/>
          </a:p>
        </p:txBody>
      </p:sp>
    </p:spTree>
    <p:extLst>
      <p:ext uri="{BB962C8B-B14F-4D97-AF65-F5344CB8AC3E}">
        <p14:creationId xmlns:p14="http://schemas.microsoft.com/office/powerpoint/2010/main" val="1496745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27883-DF71-CD36-8286-87A4B13DAB9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61A3642-AB1B-DD5C-0655-174D686CE673}"/>
              </a:ext>
            </a:extLst>
          </p:cNvPr>
          <p:cNvPicPr>
            <a:picLocks noChangeAspect="1"/>
          </p:cNvPicPr>
          <p:nvPr/>
        </p:nvPicPr>
        <p:blipFill>
          <a:blip r:embed="rId2"/>
          <a:stretch>
            <a:fillRect/>
          </a:stretch>
        </p:blipFill>
        <p:spPr>
          <a:xfrm>
            <a:off x="7485076" y="5278556"/>
            <a:ext cx="1146147" cy="1231499"/>
          </a:xfrm>
          <a:prstGeom prst="rect">
            <a:avLst/>
          </a:prstGeom>
        </p:spPr>
      </p:pic>
      <p:sp>
        <p:nvSpPr>
          <p:cNvPr id="5" name="Content Placeholder 4">
            <a:extLst>
              <a:ext uri="{FF2B5EF4-FFF2-40B4-BE49-F238E27FC236}">
                <a16:creationId xmlns:a16="http://schemas.microsoft.com/office/drawing/2014/main" id="{463AC8DB-5C59-9923-E20F-A7DAA18C3CD9}"/>
              </a:ext>
            </a:extLst>
          </p:cNvPr>
          <p:cNvSpPr>
            <a:spLocks noGrp="1"/>
          </p:cNvSpPr>
          <p:nvPr>
            <p:ph idx="1"/>
          </p:nvPr>
        </p:nvSpPr>
        <p:spPr>
          <a:xfrm>
            <a:off x="272143" y="1164771"/>
            <a:ext cx="8196943" cy="5144589"/>
          </a:xfrm>
        </p:spPr>
        <p:txBody>
          <a:bodyPr/>
          <a:lstStyle/>
          <a:p>
            <a:r>
              <a:rPr lang="en-GB" sz="2800" b="1" i="1" dirty="0"/>
              <a:t>A 36-year-old lady with secondary amenorrhea (elevated FSH &amp; LH) </a:t>
            </a:r>
            <a:r>
              <a:rPr lang="en-GB" sz="2800" b="1" i="1" dirty="0">
                <a:solidFill>
                  <a:srgbClr val="FF6699"/>
                </a:solidFill>
              </a:rPr>
              <a:t>which of risk or complication she might probably develop in the future?</a:t>
            </a:r>
          </a:p>
          <a:p>
            <a:r>
              <a:rPr lang="en-GB" sz="2800" i="1" dirty="0"/>
              <a:t>A. Risk of endometrial cancer</a:t>
            </a:r>
          </a:p>
          <a:p>
            <a:r>
              <a:rPr lang="en-GB" sz="2800" i="1" dirty="0"/>
              <a:t>B. Risk of ovarian cancer</a:t>
            </a:r>
          </a:p>
          <a:p>
            <a:r>
              <a:rPr lang="en-GB" sz="2800" i="1" dirty="0"/>
              <a:t>C. Risk of osteoporosis   T</a:t>
            </a:r>
          </a:p>
          <a:p>
            <a:r>
              <a:rPr lang="en-GB" sz="2800" i="1" dirty="0"/>
              <a:t>D. Risk of DM </a:t>
            </a:r>
          </a:p>
          <a:p>
            <a:endParaRPr lang="en-GB" dirty="0"/>
          </a:p>
        </p:txBody>
      </p:sp>
    </p:spTree>
    <p:extLst>
      <p:ext uri="{BB962C8B-B14F-4D97-AF65-F5344CB8AC3E}">
        <p14:creationId xmlns:p14="http://schemas.microsoft.com/office/powerpoint/2010/main" val="3106203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C71E9-0FCB-2DBC-F4E1-1456EE3B8C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AE012C-0E85-80CA-F86D-B27F5787C08F}"/>
              </a:ext>
            </a:extLst>
          </p:cNvPr>
          <p:cNvSpPr>
            <a:spLocks noGrp="1"/>
          </p:cNvSpPr>
          <p:nvPr>
            <p:ph type="title"/>
          </p:nvPr>
        </p:nvSpPr>
        <p:spPr/>
        <p:txBody>
          <a:bodyPr/>
          <a:lstStyle/>
          <a:p>
            <a:endParaRPr lang="en-US" b="1" i="1" dirty="0">
              <a:solidFill>
                <a:srgbClr val="FF6699"/>
              </a:solidFill>
            </a:endParaRPr>
          </a:p>
        </p:txBody>
      </p:sp>
      <p:pic>
        <p:nvPicPr>
          <p:cNvPr id="3" name="Picture 2">
            <a:extLst>
              <a:ext uri="{FF2B5EF4-FFF2-40B4-BE49-F238E27FC236}">
                <a16:creationId xmlns:a16="http://schemas.microsoft.com/office/drawing/2014/main" id="{D9E18449-2400-096C-1154-F58D9EE075B1}"/>
              </a:ext>
            </a:extLst>
          </p:cNvPr>
          <p:cNvPicPr>
            <a:picLocks noChangeAspect="1"/>
          </p:cNvPicPr>
          <p:nvPr/>
        </p:nvPicPr>
        <p:blipFill>
          <a:blip r:embed="rId2"/>
          <a:stretch>
            <a:fillRect/>
          </a:stretch>
        </p:blipFill>
        <p:spPr>
          <a:xfrm>
            <a:off x="7485076" y="5278556"/>
            <a:ext cx="1146147" cy="1231499"/>
          </a:xfrm>
          <a:prstGeom prst="rect">
            <a:avLst/>
          </a:prstGeom>
        </p:spPr>
      </p:pic>
      <p:sp>
        <p:nvSpPr>
          <p:cNvPr id="5" name="Content Placeholder 4">
            <a:extLst>
              <a:ext uri="{FF2B5EF4-FFF2-40B4-BE49-F238E27FC236}">
                <a16:creationId xmlns:a16="http://schemas.microsoft.com/office/drawing/2014/main" id="{201A4FFF-6B0C-3EB2-3FC8-BC89997D251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5AA5859-1539-1E80-9538-D420647F1F64}"/>
              </a:ext>
            </a:extLst>
          </p:cNvPr>
          <p:cNvPicPr>
            <a:picLocks noChangeAspect="1"/>
          </p:cNvPicPr>
          <p:nvPr/>
        </p:nvPicPr>
        <p:blipFill>
          <a:blip r:embed="rId3"/>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FF750065-7226-A88A-D625-0920211FB035}"/>
              </a:ext>
            </a:extLst>
          </p:cNvPr>
          <p:cNvPicPr>
            <a:picLocks noChangeAspect="1"/>
          </p:cNvPicPr>
          <p:nvPr/>
        </p:nvPicPr>
        <p:blipFill>
          <a:blip r:embed="rId4"/>
          <a:stretch>
            <a:fillRect/>
          </a:stretch>
        </p:blipFill>
        <p:spPr>
          <a:xfrm>
            <a:off x="5951551" y="5682343"/>
            <a:ext cx="3067050" cy="1091638"/>
          </a:xfrm>
          <a:prstGeom prst="rect">
            <a:avLst/>
          </a:prstGeom>
        </p:spPr>
      </p:pic>
    </p:spTree>
    <p:extLst>
      <p:ext uri="{BB962C8B-B14F-4D97-AF65-F5344CB8AC3E}">
        <p14:creationId xmlns:p14="http://schemas.microsoft.com/office/powerpoint/2010/main" val="254269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10-07 at 3.34.05 PM.png"/>
          <p:cNvPicPr>
            <a:picLocks noGrp="1" noChangeAspect="1"/>
          </p:cNvPicPr>
          <p:nvPr>
            <p:ph idx="1"/>
          </p:nvPr>
        </p:nvPicPr>
        <p:blipFill>
          <a:blip r:embed="rId2">
            <a:extLst>
              <a:ext uri="{28A0092B-C50C-407E-A947-70E740481C1C}">
                <a14:useLocalDpi xmlns:a14="http://schemas.microsoft.com/office/drawing/2010/main" val="0"/>
              </a:ext>
            </a:extLst>
          </a:blip>
          <a:srcRect l="-21789" r="-21789"/>
          <a:stretch>
            <a:fillRect/>
          </a:stretch>
        </p:blipFill>
        <p:spPr>
          <a:xfrm>
            <a:off x="-1026583" y="116417"/>
            <a:ext cx="11133666" cy="6741584"/>
          </a:xfrm>
        </p:spPr>
      </p:pic>
      <p:sp>
        <p:nvSpPr>
          <p:cNvPr id="3" name="Rectangle 2"/>
          <p:cNvSpPr/>
          <p:nvPr/>
        </p:nvSpPr>
        <p:spPr>
          <a:xfrm>
            <a:off x="5247072" y="2084832"/>
            <a:ext cx="1423408" cy="441340"/>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247072" y="3084443"/>
            <a:ext cx="2811078" cy="181437"/>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372667" y="5889750"/>
            <a:ext cx="2685483" cy="795535"/>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107202" y="1521286"/>
            <a:ext cx="2525851" cy="237265"/>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3827AF8-4C1D-DB60-F0C3-893204C371B8}"/>
              </a:ext>
            </a:extLst>
          </p:cNvPr>
          <p:cNvPicPr>
            <a:picLocks noChangeAspect="1"/>
          </p:cNvPicPr>
          <p:nvPr/>
        </p:nvPicPr>
        <p:blipFill>
          <a:blip r:embed="rId3"/>
          <a:stretch>
            <a:fillRect/>
          </a:stretch>
        </p:blipFill>
        <p:spPr>
          <a:xfrm>
            <a:off x="7997853" y="143876"/>
            <a:ext cx="1146147" cy="1231499"/>
          </a:xfrm>
          <a:prstGeom prst="rect">
            <a:avLst/>
          </a:prstGeom>
        </p:spPr>
      </p:pic>
    </p:spTree>
    <p:extLst>
      <p:ext uri="{BB962C8B-B14F-4D97-AF65-F5344CB8AC3E}">
        <p14:creationId xmlns:p14="http://schemas.microsoft.com/office/powerpoint/2010/main" val="89270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4213-35B4-09E1-93CD-54E7BEB3B7A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2A290E4-4FCF-CB4F-9BE8-E5E3B9343AAB}"/>
              </a:ext>
            </a:extLst>
          </p:cNvPr>
          <p:cNvSpPr>
            <a:spLocks noGrp="1"/>
          </p:cNvSpPr>
          <p:nvPr>
            <p:ph idx="1"/>
          </p:nvPr>
        </p:nvSpPr>
        <p:spPr/>
        <p:txBody>
          <a:bodyPr/>
          <a:lstStyle/>
          <a:p>
            <a:endParaRPr lang="en-GB"/>
          </a:p>
        </p:txBody>
      </p:sp>
      <p:pic>
        <p:nvPicPr>
          <p:cNvPr id="1026" name="Picture 2" descr="Table: Evaluation of primary amenorrhea [a] - MSD Manual Professional  Edition">
            <a:extLst>
              <a:ext uri="{FF2B5EF4-FFF2-40B4-BE49-F238E27FC236}">
                <a16:creationId xmlns:a16="http://schemas.microsoft.com/office/drawing/2014/main" id="{BFE9508C-2C67-C828-A8DE-79CEB3A37F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 y="0"/>
            <a:ext cx="8741229" cy="64246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3024706-BB9E-6D35-584A-CC3C1C13A68E}"/>
              </a:ext>
            </a:extLst>
          </p:cNvPr>
          <p:cNvPicPr>
            <a:picLocks noChangeAspect="1"/>
          </p:cNvPicPr>
          <p:nvPr/>
        </p:nvPicPr>
        <p:blipFill>
          <a:blip r:embed="rId3"/>
          <a:stretch>
            <a:fillRect/>
          </a:stretch>
        </p:blipFill>
        <p:spPr>
          <a:xfrm>
            <a:off x="7921866" y="103525"/>
            <a:ext cx="1146147" cy="1231499"/>
          </a:xfrm>
          <a:prstGeom prst="rect">
            <a:avLst/>
          </a:prstGeom>
        </p:spPr>
      </p:pic>
    </p:spTree>
    <p:extLst>
      <p:ext uri="{BB962C8B-B14F-4D97-AF65-F5344CB8AC3E}">
        <p14:creationId xmlns:p14="http://schemas.microsoft.com/office/powerpoint/2010/main" val="761498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43" y="46718"/>
            <a:ext cx="8828314" cy="671740"/>
          </a:xfrm>
        </p:spPr>
        <p:txBody>
          <a:bodyPr>
            <a:normAutofit fontScale="90000"/>
          </a:bodyPr>
          <a:lstStyle/>
          <a:p>
            <a:r>
              <a:rPr lang="en-US" sz="2400" b="1" dirty="0">
                <a:solidFill>
                  <a:srgbClr val="FF6699"/>
                </a:solidFill>
              </a:rPr>
              <a:t>Androgen insensitivity (testicular feminization)</a:t>
            </a:r>
            <a:br>
              <a:rPr lang="en-US" sz="2400" b="1" dirty="0">
                <a:solidFill>
                  <a:srgbClr val="FF6699"/>
                </a:solidFill>
              </a:rPr>
            </a:br>
            <a:r>
              <a:rPr lang="en-US" sz="2400" b="1" dirty="0">
                <a:solidFill>
                  <a:srgbClr val="FF6699"/>
                </a:solidFill>
              </a:rPr>
              <a:t>Brest present , uterus absent </a:t>
            </a:r>
            <a:endParaRPr lang="en-US" sz="2400" dirty="0">
              <a:solidFill>
                <a:srgbClr val="FF6699"/>
              </a:solidFill>
            </a:endParaRPr>
          </a:p>
        </p:txBody>
      </p:sp>
      <p:sp>
        <p:nvSpPr>
          <p:cNvPr id="3" name="Content Placeholder 2"/>
          <p:cNvSpPr>
            <a:spLocks noGrp="1"/>
          </p:cNvSpPr>
          <p:nvPr>
            <p:ph idx="1"/>
          </p:nvPr>
        </p:nvSpPr>
        <p:spPr>
          <a:xfrm>
            <a:off x="30720" y="718458"/>
            <a:ext cx="9113280" cy="6092825"/>
          </a:xfrm>
        </p:spPr>
        <p:txBody>
          <a:bodyPr>
            <a:normAutofit fontScale="92500" lnSpcReduction="20000"/>
          </a:bodyPr>
          <a:lstStyle/>
          <a:p>
            <a:r>
              <a:rPr lang="en-US" sz="2300" b="1" i="1" dirty="0">
                <a:solidFill>
                  <a:schemeClr val="accent3"/>
                </a:solidFill>
              </a:rPr>
              <a:t>Etiology</a:t>
            </a:r>
            <a:r>
              <a:rPr lang="en-US" sz="2300" i="1" dirty="0"/>
              <a:t> : absence of androgen receptors or lack of responsiveness to</a:t>
            </a:r>
          </a:p>
          <a:p>
            <a:r>
              <a:rPr lang="en-US" sz="2300" i="1" dirty="0"/>
              <a:t>  androgen stimulus.</a:t>
            </a:r>
          </a:p>
          <a:p>
            <a:r>
              <a:rPr lang="en-US" sz="2300" b="1" i="1" dirty="0">
                <a:solidFill>
                  <a:schemeClr val="accent3"/>
                </a:solidFill>
              </a:rPr>
              <a:t>Genetic</a:t>
            </a:r>
            <a:r>
              <a:rPr lang="en-US" sz="2300" i="1" dirty="0"/>
              <a:t> :X- linked, recessive disorder </a:t>
            </a:r>
          </a:p>
          <a:p>
            <a:r>
              <a:rPr lang="en-US" sz="2300" b="1" i="1" dirty="0">
                <a:solidFill>
                  <a:schemeClr val="accent3"/>
                </a:solidFill>
              </a:rPr>
              <a:t>karyotype</a:t>
            </a:r>
            <a:r>
              <a:rPr lang="en-US" sz="2300" i="1" dirty="0"/>
              <a:t>  46 XY </a:t>
            </a:r>
          </a:p>
          <a:p>
            <a:r>
              <a:rPr lang="en-US" sz="2300" b="1" i="1" dirty="0">
                <a:solidFill>
                  <a:schemeClr val="accent3"/>
                </a:solidFill>
              </a:rPr>
              <a:t>Gonads</a:t>
            </a:r>
            <a:r>
              <a:rPr lang="en-US" sz="2300" i="1" dirty="0"/>
              <a:t>: normally functioning Intra-abdominal testes .</a:t>
            </a:r>
          </a:p>
          <a:p>
            <a:r>
              <a:rPr lang="en-US" sz="2300" b="1" i="1" dirty="0">
                <a:solidFill>
                  <a:schemeClr val="accent3"/>
                </a:solidFill>
              </a:rPr>
              <a:t>Hormones</a:t>
            </a:r>
            <a:r>
              <a:rPr lang="en-US" sz="2300" b="1" i="1" dirty="0">
                <a:solidFill>
                  <a:srgbClr val="FF0000"/>
                </a:solidFill>
              </a:rPr>
              <a:t> </a:t>
            </a:r>
            <a:r>
              <a:rPr lang="en-US" sz="2300" i="1" dirty="0"/>
              <a:t>:normal male levels of</a:t>
            </a:r>
            <a:r>
              <a:rPr lang="en-US" sz="2300" b="1" i="1" dirty="0">
                <a:solidFill>
                  <a:schemeClr val="accent4">
                    <a:lumMod val="75000"/>
                  </a:schemeClr>
                </a:solidFill>
              </a:rPr>
              <a:t> testosterone </a:t>
            </a:r>
            <a:r>
              <a:rPr lang="en-US" sz="2300" i="1" dirty="0"/>
              <a:t>and</a:t>
            </a:r>
            <a:r>
              <a:rPr lang="en-US" sz="2300" b="1" i="1" dirty="0">
                <a:solidFill>
                  <a:schemeClr val="accent4">
                    <a:lumMod val="75000"/>
                  </a:schemeClr>
                </a:solidFill>
              </a:rPr>
              <a:t> </a:t>
            </a:r>
            <a:r>
              <a:rPr lang="en-US" sz="2300" b="1" i="1" dirty="0" err="1">
                <a:solidFill>
                  <a:schemeClr val="accent4">
                    <a:lumMod val="75000"/>
                  </a:schemeClr>
                </a:solidFill>
              </a:rPr>
              <a:t>dihydrotestosterone</a:t>
            </a:r>
            <a:r>
              <a:rPr lang="en-US" sz="2300" i="1" dirty="0"/>
              <a:t>.</a:t>
            </a:r>
          </a:p>
          <a:p>
            <a:r>
              <a:rPr lang="en-US" sz="2300" i="1" dirty="0"/>
              <a:t>The </a:t>
            </a:r>
            <a:r>
              <a:rPr lang="en-US" sz="2300" i="1" dirty="0" err="1"/>
              <a:t>müllerian</a:t>
            </a:r>
            <a:r>
              <a:rPr lang="en-US" sz="2300" i="1" dirty="0"/>
              <a:t> ducts regress due to the presence of </a:t>
            </a:r>
            <a:r>
              <a:rPr lang="en-US" sz="2300" b="1" i="1" dirty="0" err="1">
                <a:solidFill>
                  <a:schemeClr val="accent4">
                    <a:lumMod val="75000"/>
                  </a:schemeClr>
                </a:solidFill>
              </a:rPr>
              <a:t>antimüllerian</a:t>
            </a:r>
            <a:r>
              <a:rPr lang="en-US" sz="2300" b="1" i="1" dirty="0">
                <a:solidFill>
                  <a:schemeClr val="accent4">
                    <a:lumMod val="75000"/>
                  </a:schemeClr>
                </a:solidFill>
              </a:rPr>
              <a:t> hormone</a:t>
            </a:r>
            <a:r>
              <a:rPr lang="en-US" sz="2300" i="1" dirty="0"/>
              <a:t>.</a:t>
            </a:r>
          </a:p>
          <a:p>
            <a:r>
              <a:rPr lang="en-US" sz="2300" i="1" dirty="0"/>
              <a:t>Internal organs :no male or female internal genitalia</a:t>
            </a:r>
          </a:p>
          <a:p>
            <a:r>
              <a:rPr lang="en-US" sz="2300" i="1" dirty="0">
                <a:solidFill>
                  <a:schemeClr val="accent3">
                    <a:lumMod val="50000"/>
                  </a:schemeClr>
                </a:solidFill>
              </a:rPr>
              <a:t>The </a:t>
            </a:r>
            <a:r>
              <a:rPr lang="en-US" sz="2300" i="1" dirty="0" err="1">
                <a:solidFill>
                  <a:schemeClr val="accent3">
                    <a:lumMod val="50000"/>
                  </a:schemeClr>
                </a:solidFill>
              </a:rPr>
              <a:t>wolffian</a:t>
            </a:r>
            <a:r>
              <a:rPr lang="en-US" sz="2300" i="1" dirty="0">
                <a:solidFill>
                  <a:schemeClr val="accent3">
                    <a:lumMod val="50000"/>
                  </a:schemeClr>
                </a:solidFill>
              </a:rPr>
              <a:t> ducts </a:t>
            </a:r>
            <a:r>
              <a:rPr lang="en-US" sz="2300" i="1" dirty="0"/>
              <a:t>do not develop because they are not stimulated by testosterone. </a:t>
            </a:r>
          </a:p>
          <a:p>
            <a:r>
              <a:rPr lang="en-US" sz="2300" b="1" i="1" dirty="0">
                <a:solidFill>
                  <a:srgbClr val="FF0000"/>
                </a:solidFill>
              </a:rPr>
              <a:t> </a:t>
            </a:r>
            <a:r>
              <a:rPr lang="en-US" sz="2300" b="1" i="1" dirty="0">
                <a:solidFill>
                  <a:schemeClr val="accent3"/>
                </a:solidFill>
              </a:rPr>
              <a:t>External genitalia </a:t>
            </a:r>
            <a:r>
              <a:rPr lang="en-US" sz="2300" i="1" dirty="0"/>
              <a:t>: have normal female ,short or absent vagina. </a:t>
            </a:r>
          </a:p>
          <a:p>
            <a:r>
              <a:rPr lang="en-US" sz="2300" b="1" i="1" dirty="0">
                <a:solidFill>
                  <a:schemeClr val="accent3"/>
                </a:solidFill>
              </a:rPr>
              <a:t>2ry Sexual characteristic</a:t>
            </a:r>
            <a:r>
              <a:rPr lang="en-US" sz="2300" i="1" dirty="0"/>
              <a:t>: normal breasts  tanner stage IV and scant or absent axillary and pubic hair. </a:t>
            </a:r>
          </a:p>
          <a:p>
            <a:r>
              <a:rPr lang="en-US" sz="2300" b="1" i="1" dirty="0">
                <a:solidFill>
                  <a:schemeClr val="accent3"/>
                </a:solidFill>
              </a:rPr>
              <a:t>Risk</a:t>
            </a:r>
            <a:r>
              <a:rPr lang="en-US" sz="2300" i="1" dirty="0"/>
              <a:t> :Intra-abdominal testes or those in the inguinal canal have an ↑ risk of developing a malignancy (</a:t>
            </a:r>
            <a:r>
              <a:rPr lang="en-US" sz="2300" i="1" dirty="0" err="1"/>
              <a:t>gonadoblastoma</a:t>
            </a:r>
            <a:r>
              <a:rPr lang="en-US" sz="2300" i="1" dirty="0"/>
              <a:t> or dysgerminoma), usually after age 20. </a:t>
            </a:r>
          </a:p>
          <a:p>
            <a:r>
              <a:rPr lang="en-US" sz="2300" b="1" i="1" dirty="0">
                <a:solidFill>
                  <a:schemeClr val="accent3"/>
                </a:solidFill>
              </a:rPr>
              <a:t>Management</a:t>
            </a:r>
            <a:r>
              <a:rPr lang="en-US" sz="2300" i="1" dirty="0"/>
              <a:t> :The gonads should be removed after puberty to allow for breast development and adequate bone growth. Estrogen is then given. These patients are raised as females. </a:t>
            </a:r>
          </a:p>
          <a:p>
            <a:endParaRPr lang="en-US" dirty="0"/>
          </a:p>
        </p:txBody>
      </p:sp>
      <p:pic>
        <p:nvPicPr>
          <p:cNvPr id="4" name="Picture 3">
            <a:extLst>
              <a:ext uri="{FF2B5EF4-FFF2-40B4-BE49-F238E27FC236}">
                <a16:creationId xmlns:a16="http://schemas.microsoft.com/office/drawing/2014/main" id="{5E402C69-A51D-CB88-E6E3-2826A1B6E526}"/>
              </a:ext>
            </a:extLst>
          </p:cNvPr>
          <p:cNvPicPr>
            <a:picLocks noChangeAspect="1"/>
          </p:cNvPicPr>
          <p:nvPr/>
        </p:nvPicPr>
        <p:blipFill>
          <a:blip r:embed="rId2"/>
          <a:stretch>
            <a:fillRect/>
          </a:stretch>
        </p:blipFill>
        <p:spPr>
          <a:xfrm>
            <a:off x="7979229" y="46717"/>
            <a:ext cx="1134052" cy="1231499"/>
          </a:xfrm>
          <a:prstGeom prst="rect">
            <a:avLst/>
          </a:prstGeom>
        </p:spPr>
      </p:pic>
    </p:spTree>
    <p:extLst>
      <p:ext uri="{BB962C8B-B14F-4D97-AF65-F5344CB8AC3E}">
        <p14:creationId xmlns:p14="http://schemas.microsoft.com/office/powerpoint/2010/main" val="1693173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183646"/>
            <a:ext cx="7290054" cy="915811"/>
          </a:xfrm>
        </p:spPr>
        <p:txBody>
          <a:bodyPr/>
          <a:lstStyle/>
          <a:p>
            <a:r>
              <a:rPr lang="en-US" dirty="0"/>
              <a:t>Brest present , Uterus absent</a:t>
            </a:r>
          </a:p>
        </p:txBody>
      </p:sp>
      <p:pic>
        <p:nvPicPr>
          <p:cNvPr id="4" name="Content Placeholder 3" descr="Screen Shot 2017-10-04 at 6.11.25 P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335024"/>
            <a:ext cx="9144001" cy="5522976"/>
          </a:xfrm>
        </p:spPr>
      </p:pic>
      <p:pic>
        <p:nvPicPr>
          <p:cNvPr id="3" name="Picture 2">
            <a:extLst>
              <a:ext uri="{FF2B5EF4-FFF2-40B4-BE49-F238E27FC236}">
                <a16:creationId xmlns:a16="http://schemas.microsoft.com/office/drawing/2014/main" id="{D304E121-64DB-EE1D-84A8-651BF99C5DA5}"/>
              </a:ext>
            </a:extLst>
          </p:cNvPr>
          <p:cNvPicPr>
            <a:picLocks noChangeAspect="1"/>
          </p:cNvPicPr>
          <p:nvPr/>
        </p:nvPicPr>
        <p:blipFill>
          <a:blip r:embed="rId3"/>
          <a:stretch>
            <a:fillRect/>
          </a:stretch>
        </p:blipFill>
        <p:spPr>
          <a:xfrm>
            <a:off x="7850460" y="103525"/>
            <a:ext cx="1146147" cy="1231499"/>
          </a:xfrm>
          <a:prstGeom prst="rect">
            <a:avLst/>
          </a:prstGeom>
        </p:spPr>
      </p:pic>
    </p:spTree>
    <p:extLst>
      <p:ext uri="{BB962C8B-B14F-4D97-AF65-F5344CB8AC3E}">
        <p14:creationId xmlns:p14="http://schemas.microsoft.com/office/powerpoint/2010/main" val="3831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6" y="103283"/>
            <a:ext cx="7431314" cy="832888"/>
          </a:xfrm>
        </p:spPr>
        <p:txBody>
          <a:bodyPr>
            <a:normAutofit fontScale="90000"/>
          </a:bodyPr>
          <a:lstStyle/>
          <a:p>
            <a:br>
              <a:rPr lang="en-US" sz="3200" b="1" i="1" dirty="0">
                <a:solidFill>
                  <a:srgbClr val="FF6699"/>
                </a:solidFill>
              </a:rPr>
            </a:br>
            <a:r>
              <a:rPr lang="en-US" sz="3200" b="1" i="1" dirty="0">
                <a:solidFill>
                  <a:srgbClr val="FF6699"/>
                </a:solidFill>
              </a:rPr>
              <a:t>Causes of Secondary Amenorrhea </a:t>
            </a:r>
            <a:br>
              <a:rPr lang="en-US" sz="3200" b="1" i="1" dirty="0">
                <a:solidFill>
                  <a:srgbClr val="FF6699"/>
                </a:solidFill>
                <a:effectLst/>
              </a:rPr>
            </a:br>
            <a:endParaRPr lang="en-US" sz="3200" b="1" i="1" dirty="0">
              <a:solidFill>
                <a:srgbClr val="FF6699"/>
              </a:solidFill>
            </a:endParaRPr>
          </a:p>
        </p:txBody>
      </p:sp>
      <p:sp>
        <p:nvSpPr>
          <p:cNvPr id="3" name="Content Placeholder 2"/>
          <p:cNvSpPr>
            <a:spLocks noGrp="1"/>
          </p:cNvSpPr>
          <p:nvPr>
            <p:ph idx="1"/>
          </p:nvPr>
        </p:nvSpPr>
        <p:spPr>
          <a:xfrm>
            <a:off x="0" y="936172"/>
            <a:ext cx="9144000" cy="5921828"/>
          </a:xfrm>
        </p:spPr>
        <p:txBody>
          <a:bodyPr>
            <a:normAutofit lnSpcReduction="10000"/>
          </a:bodyPr>
          <a:lstStyle/>
          <a:p>
            <a:r>
              <a:rPr lang="en-US" sz="2400" b="1" i="1" u="sng" dirty="0">
                <a:solidFill>
                  <a:schemeClr val="accent4">
                    <a:lumMod val="75000"/>
                  </a:schemeClr>
                </a:solidFill>
              </a:rPr>
              <a:t>Physiological </a:t>
            </a:r>
            <a:r>
              <a:rPr lang="en-US" sz="2400" b="1" i="1" dirty="0">
                <a:solidFill>
                  <a:schemeClr val="accent4">
                    <a:lumMod val="75000"/>
                  </a:schemeClr>
                </a:solidFill>
              </a:rPr>
              <a:t>:  </a:t>
            </a:r>
            <a:r>
              <a:rPr lang="en-US" sz="2400" i="1" dirty="0"/>
              <a:t>pregnancy , post OCP amenorrhea and lactational amenorrhea </a:t>
            </a:r>
          </a:p>
          <a:p>
            <a:r>
              <a:rPr lang="en-US" sz="2400" b="1" i="1" u="sng" dirty="0">
                <a:solidFill>
                  <a:schemeClr val="accent4">
                    <a:lumMod val="75000"/>
                  </a:schemeClr>
                </a:solidFill>
              </a:rPr>
              <a:t>Outflow tract </a:t>
            </a:r>
            <a:r>
              <a:rPr lang="en-US" sz="2400" i="1" u="sng" dirty="0"/>
              <a:t>: </a:t>
            </a:r>
            <a:r>
              <a:rPr lang="en-US" sz="2400" i="1" dirty="0"/>
              <a:t>(normogonadotropic ,normogonadism):</a:t>
            </a:r>
            <a:endParaRPr lang="en-US" sz="2400" i="1" dirty="0">
              <a:effectLst/>
            </a:endParaRPr>
          </a:p>
          <a:p>
            <a:pPr marL="514350" indent="-514350">
              <a:buAutoNum type="alphaLcPeriod"/>
            </a:pPr>
            <a:r>
              <a:rPr lang="en-US" sz="2400" i="1" dirty="0"/>
              <a:t>Cervical stenosis :due to Surgical procedure (i.e., LEEP) </a:t>
            </a:r>
            <a:endParaRPr lang="en-US" sz="2400" i="1" dirty="0">
              <a:effectLst/>
            </a:endParaRPr>
          </a:p>
          <a:p>
            <a:pPr marL="514350" indent="-514350">
              <a:buAutoNum type="alphaLcPeriod"/>
            </a:pPr>
            <a:r>
              <a:rPr lang="en-US" sz="2400" i="1" dirty="0" err="1"/>
              <a:t>Asherman</a:t>
            </a:r>
            <a:r>
              <a:rPr lang="en-US" sz="2400" i="1" dirty="0"/>
              <a:t> syndrome :(intrauterine </a:t>
            </a:r>
            <a:r>
              <a:rPr lang="en-US" sz="2400" i="1" dirty="0" err="1"/>
              <a:t>synechiae</a:t>
            </a:r>
            <a:r>
              <a:rPr lang="en-US" sz="2400" i="1" dirty="0"/>
              <a:t>)  : </a:t>
            </a:r>
          </a:p>
          <a:p>
            <a:pPr>
              <a:buFont typeface="Wingdings" charset="2"/>
              <a:buChar char="²"/>
            </a:pPr>
            <a:r>
              <a:rPr lang="en-US" sz="2400" b="1" i="1" dirty="0">
                <a:solidFill>
                  <a:schemeClr val="accent1">
                    <a:lumMod val="60000"/>
                    <a:lumOff val="40000"/>
                  </a:schemeClr>
                </a:solidFill>
              </a:rPr>
              <a:t>Causes</a:t>
            </a:r>
            <a:r>
              <a:rPr lang="en-US" sz="2400" b="1" i="1" dirty="0">
                <a:solidFill>
                  <a:schemeClr val="accent2">
                    <a:lumMod val="50000"/>
                  </a:schemeClr>
                </a:solidFill>
              </a:rPr>
              <a:t>: </a:t>
            </a:r>
          </a:p>
          <a:p>
            <a:pPr marL="0" indent="0">
              <a:buNone/>
            </a:pPr>
            <a:r>
              <a:rPr lang="en-US" sz="2400" i="1" dirty="0"/>
              <a:t>1-Aggressive postpartum curettage or abortion. </a:t>
            </a:r>
          </a:p>
          <a:p>
            <a:pPr marL="0" indent="0">
              <a:buNone/>
            </a:pPr>
            <a:r>
              <a:rPr lang="en-US" sz="2400" i="1" dirty="0"/>
              <a:t>2-uterine or cervical surgeries, such as cesarean section, septoplasty and myomectomy.</a:t>
            </a:r>
          </a:p>
          <a:p>
            <a:pPr marL="0" indent="0">
              <a:buNone/>
            </a:pPr>
            <a:r>
              <a:rPr lang="en-US" sz="2400" i="1" dirty="0"/>
              <a:t>3- Infectious causes include :endometritis , tuberculosis, schistosomiasis.</a:t>
            </a:r>
          </a:p>
          <a:p>
            <a:pPr>
              <a:buFont typeface="Wingdings" charset="2"/>
              <a:buChar char="²"/>
            </a:pPr>
            <a:r>
              <a:rPr lang="en-US" sz="2400" b="1" i="1" dirty="0">
                <a:solidFill>
                  <a:schemeClr val="accent2">
                    <a:lumMod val="50000"/>
                  </a:schemeClr>
                </a:solidFill>
              </a:rPr>
              <a:t> </a:t>
            </a:r>
            <a:r>
              <a:rPr lang="en-US" sz="2400" b="1" i="1" dirty="0">
                <a:solidFill>
                  <a:schemeClr val="accent1">
                    <a:lumMod val="60000"/>
                    <a:lumOff val="40000"/>
                  </a:schemeClr>
                </a:solidFill>
              </a:rPr>
              <a:t>Diagnosis</a:t>
            </a:r>
            <a:r>
              <a:rPr lang="en-US" sz="2400" b="1" i="1" dirty="0">
                <a:solidFill>
                  <a:schemeClr val="accent2">
                    <a:lumMod val="50000"/>
                  </a:schemeClr>
                </a:solidFill>
              </a:rPr>
              <a:t> </a:t>
            </a:r>
            <a:r>
              <a:rPr lang="en-US" sz="2400" i="1" dirty="0"/>
              <a:t>can be confirmed with HSG, </a:t>
            </a:r>
            <a:r>
              <a:rPr lang="en-US" sz="2400" i="1" dirty="0" err="1"/>
              <a:t>Sonohysterogram</a:t>
            </a:r>
            <a:r>
              <a:rPr lang="en-US" sz="2400" i="1" dirty="0"/>
              <a:t>, or hysteroscopy. </a:t>
            </a:r>
          </a:p>
          <a:p>
            <a:pPr>
              <a:buFont typeface="Wingdings" charset="2"/>
              <a:buChar char="²"/>
            </a:pPr>
            <a:r>
              <a:rPr lang="en-US" sz="2400" b="1" i="1" dirty="0">
                <a:solidFill>
                  <a:schemeClr val="accent1">
                    <a:lumMod val="60000"/>
                    <a:lumOff val="40000"/>
                  </a:schemeClr>
                </a:solidFill>
              </a:rPr>
              <a:t>Treatment</a:t>
            </a:r>
            <a:r>
              <a:rPr lang="en-US" sz="2400" i="1" dirty="0"/>
              <a:t> requires hysteroscopic lysis of intrauterine adhesions and placement of intrauterine stent or hormonal IUCD . </a:t>
            </a:r>
            <a:endParaRPr lang="en-US" sz="2400" i="1" dirty="0">
              <a:effectLst/>
            </a:endParaRPr>
          </a:p>
          <a:p>
            <a:endParaRPr lang="en-US" dirty="0"/>
          </a:p>
        </p:txBody>
      </p:sp>
      <p:pic>
        <p:nvPicPr>
          <p:cNvPr id="4" name="Picture 3">
            <a:extLst>
              <a:ext uri="{FF2B5EF4-FFF2-40B4-BE49-F238E27FC236}">
                <a16:creationId xmlns:a16="http://schemas.microsoft.com/office/drawing/2014/main" id="{B8A668CE-36DC-778D-FF93-C3665EF4C493}"/>
              </a:ext>
            </a:extLst>
          </p:cNvPr>
          <p:cNvPicPr>
            <a:picLocks noChangeAspect="1"/>
          </p:cNvPicPr>
          <p:nvPr/>
        </p:nvPicPr>
        <p:blipFill>
          <a:blip r:embed="rId2"/>
          <a:stretch>
            <a:fillRect/>
          </a:stretch>
        </p:blipFill>
        <p:spPr>
          <a:xfrm>
            <a:off x="7876837" y="103282"/>
            <a:ext cx="1146147" cy="1231499"/>
          </a:xfrm>
          <a:prstGeom prst="rect">
            <a:avLst/>
          </a:prstGeom>
        </p:spPr>
      </p:pic>
    </p:spTree>
    <p:extLst>
      <p:ext uri="{BB962C8B-B14F-4D97-AF65-F5344CB8AC3E}">
        <p14:creationId xmlns:p14="http://schemas.microsoft.com/office/powerpoint/2010/main" val="3618767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256" y="585216"/>
            <a:ext cx="7034893" cy="879619"/>
          </a:xfrm>
        </p:spPr>
        <p:txBody>
          <a:bodyPr>
            <a:normAutofit fontScale="90000"/>
          </a:bodyPr>
          <a:lstStyle/>
          <a:p>
            <a:r>
              <a:rPr lang="en-US" sz="3200" b="1" i="1" dirty="0">
                <a:solidFill>
                  <a:srgbClr val="FF6699"/>
                </a:solidFill>
              </a:rPr>
              <a:t>Ovarian cause :</a:t>
            </a:r>
            <a:br>
              <a:rPr lang="en-US" sz="3200" b="1" i="1" dirty="0">
                <a:solidFill>
                  <a:srgbClr val="FF6699"/>
                </a:solidFill>
              </a:rPr>
            </a:br>
            <a:endParaRPr lang="en-US" sz="3200" b="1" i="1" dirty="0">
              <a:solidFill>
                <a:srgbClr val="FF6699"/>
              </a:solidFill>
            </a:endParaRPr>
          </a:p>
        </p:txBody>
      </p:sp>
      <p:sp>
        <p:nvSpPr>
          <p:cNvPr id="3" name="Content Placeholder 2"/>
          <p:cNvSpPr>
            <a:spLocks noGrp="1"/>
          </p:cNvSpPr>
          <p:nvPr>
            <p:ph idx="1"/>
          </p:nvPr>
        </p:nvSpPr>
        <p:spPr>
          <a:xfrm>
            <a:off x="457200" y="1328057"/>
            <a:ext cx="8229600" cy="4798107"/>
          </a:xfrm>
        </p:spPr>
        <p:txBody>
          <a:bodyPr/>
          <a:lstStyle/>
          <a:p>
            <a:pPr marL="0" indent="0">
              <a:buNone/>
            </a:pPr>
            <a:r>
              <a:rPr lang="en-US" sz="2800" b="1" i="1" dirty="0">
                <a:solidFill>
                  <a:schemeClr val="accent3">
                    <a:lumMod val="60000"/>
                    <a:lumOff val="40000"/>
                  </a:schemeClr>
                </a:solidFill>
              </a:rPr>
              <a:t>1-Premature ovarian failure :</a:t>
            </a:r>
          </a:p>
          <a:p>
            <a:pPr>
              <a:buFont typeface="Wingdings" panose="05000000000000000000" pitchFamily="2" charset="2"/>
              <a:buChar char="ü"/>
            </a:pPr>
            <a:r>
              <a:rPr lang="en-US" sz="2800" i="1" dirty="0"/>
              <a:t>Idiopathic.</a:t>
            </a:r>
          </a:p>
          <a:p>
            <a:pPr>
              <a:buFont typeface="Wingdings" panose="05000000000000000000" pitchFamily="2" charset="2"/>
              <a:buChar char="ü"/>
            </a:pPr>
            <a:r>
              <a:rPr lang="en-US" sz="2800" i="1" dirty="0"/>
              <a:t>Chromosomal abnormality</a:t>
            </a:r>
            <a:r>
              <a:rPr lang="en-US" sz="2800" b="1" i="1" dirty="0"/>
              <a:t>.</a:t>
            </a:r>
          </a:p>
          <a:p>
            <a:pPr>
              <a:buFont typeface="Wingdings" panose="05000000000000000000" pitchFamily="2" charset="2"/>
              <a:buChar char="ü"/>
            </a:pPr>
            <a:r>
              <a:rPr lang="en-US" sz="2800" i="1" dirty="0"/>
              <a:t>Autoimmune disease.</a:t>
            </a:r>
          </a:p>
          <a:p>
            <a:pPr>
              <a:buFont typeface="Wingdings" panose="05000000000000000000" pitchFamily="2" charset="2"/>
              <a:buChar char="ü"/>
            </a:pPr>
            <a:r>
              <a:rPr lang="en-US" sz="2800" i="1" dirty="0"/>
              <a:t>Infection.</a:t>
            </a:r>
          </a:p>
          <a:p>
            <a:pPr>
              <a:buFont typeface="Wingdings" panose="05000000000000000000" pitchFamily="2" charset="2"/>
              <a:buChar char="ü"/>
            </a:pPr>
            <a:r>
              <a:rPr lang="en-US" sz="2800" i="1" dirty="0"/>
              <a:t>Iatrogenic.</a:t>
            </a:r>
          </a:p>
          <a:p>
            <a:pPr marL="0" indent="0">
              <a:buNone/>
            </a:pPr>
            <a:r>
              <a:rPr lang="en-US" sz="2800" b="1" i="1" dirty="0">
                <a:solidFill>
                  <a:schemeClr val="accent3">
                    <a:lumMod val="60000"/>
                    <a:lumOff val="40000"/>
                  </a:schemeClr>
                </a:solidFill>
              </a:rPr>
              <a:t>2-Polycystic ovary syndrome .</a:t>
            </a:r>
            <a:endParaRPr lang="en-US" sz="2800" b="1" i="1" dirty="0">
              <a:solidFill>
                <a:schemeClr val="accent3">
                  <a:lumMod val="60000"/>
                  <a:lumOff val="40000"/>
                </a:schemeClr>
              </a:solidFill>
              <a:effectLst/>
            </a:endParaRPr>
          </a:p>
          <a:p>
            <a:endParaRPr lang="en-US" dirty="0"/>
          </a:p>
        </p:txBody>
      </p:sp>
      <p:pic>
        <p:nvPicPr>
          <p:cNvPr id="4" name="Picture 3">
            <a:extLst>
              <a:ext uri="{FF2B5EF4-FFF2-40B4-BE49-F238E27FC236}">
                <a16:creationId xmlns:a16="http://schemas.microsoft.com/office/drawing/2014/main" id="{D20C667B-EE35-C723-8A48-CF0B2A9AB06F}"/>
              </a:ext>
            </a:extLst>
          </p:cNvPr>
          <p:cNvPicPr>
            <a:picLocks noChangeAspect="1"/>
          </p:cNvPicPr>
          <p:nvPr/>
        </p:nvPicPr>
        <p:blipFill>
          <a:blip r:embed="rId2"/>
          <a:stretch>
            <a:fillRect/>
          </a:stretch>
        </p:blipFill>
        <p:spPr>
          <a:xfrm>
            <a:off x="7832059" y="233336"/>
            <a:ext cx="1146147" cy="1231499"/>
          </a:xfrm>
          <a:prstGeom prst="rect">
            <a:avLst/>
          </a:prstGeom>
        </p:spPr>
      </p:pic>
    </p:spTree>
    <p:extLst>
      <p:ext uri="{BB962C8B-B14F-4D97-AF65-F5344CB8AC3E}">
        <p14:creationId xmlns:p14="http://schemas.microsoft.com/office/powerpoint/2010/main" val="26337524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كامل">
  <a:themeElements>
    <a:clrScheme name="تكامل">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تكامل">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تكامل">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105</TotalTime>
  <Words>1594</Words>
  <Application>Microsoft Office PowerPoint</Application>
  <PresentationFormat>On-screen Show (4:3)</PresentationFormat>
  <Paragraphs>175</Paragraphs>
  <Slides>32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Calibri</vt:lpstr>
      <vt:lpstr>Courier New</vt:lpstr>
      <vt:lpstr>Tw Cen MT</vt:lpstr>
      <vt:lpstr>Tw Cen MT Condensed</vt:lpstr>
      <vt:lpstr>Wingdings</vt:lpstr>
      <vt:lpstr>Wingdings 3</vt:lpstr>
      <vt:lpstr>تكامل</vt:lpstr>
      <vt:lpstr>Amenorrhea  </vt:lpstr>
      <vt:lpstr>Definitions </vt:lpstr>
      <vt:lpstr>          World Health Organization (WHO) amenorrhea groups  </vt:lpstr>
      <vt:lpstr>PowerPoint Presentation</vt:lpstr>
      <vt:lpstr>PowerPoint Presentation</vt:lpstr>
      <vt:lpstr>Androgen insensitivity (testicular feminization) Brest present , uterus absent </vt:lpstr>
      <vt:lpstr>Brest present , Uterus absent</vt:lpstr>
      <vt:lpstr> Causes of Secondary Amenorrhea  </vt:lpstr>
      <vt:lpstr>Ovarian cause : </vt:lpstr>
      <vt:lpstr>  Pituitary causes (hypo/hypo): </vt:lpstr>
      <vt:lpstr> CNS CAUSES : </vt:lpstr>
      <vt:lpstr>Other endocrinopathies  </vt:lpstr>
      <vt:lpstr>EVALUATION OF AMENORRHEA </vt:lpstr>
      <vt:lpstr>PowerPoint Presentation</vt:lpstr>
      <vt:lpstr>PowerPoint Presentation</vt:lpstr>
      <vt:lpstr>Case scenario </vt:lpstr>
      <vt:lpstr>Case scenario </vt:lpstr>
      <vt:lpstr>Case scenario </vt:lpstr>
      <vt:lpstr>Case scenario </vt:lpstr>
      <vt:lpstr>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Amenorrhea</dc:title>
  <dc:creator>nadiah</dc:creator>
  <cp:lastModifiedBy>Mons Ahmed</cp:lastModifiedBy>
  <cp:revision>42</cp:revision>
  <dcterms:created xsi:type="dcterms:W3CDTF">2017-10-06T14:22:46Z</dcterms:created>
  <dcterms:modified xsi:type="dcterms:W3CDTF">2025-01-12T01:00:29Z</dcterms:modified>
</cp:coreProperties>
</file>