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322" r:id="rId11"/>
    <p:sldId id="281" r:id="rId12"/>
    <p:sldId id="282" r:id="rId13"/>
    <p:sldId id="287" r:id="rId14"/>
    <p:sldId id="288" r:id="rId15"/>
    <p:sldId id="302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12290-3716-4380-8F33-EEA9779574BC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5C40-7DEA-48D5-BE23-7EA4CE322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uterine artery provides the main blood supply to the uterus.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5C40-7DEA-48D5-BE23-7EA4CE3229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5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888E-5526-4715-A4C3-CE2D1252B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05421-27DC-49FB-BF86-F940B19A1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5D70B-960B-404A-A968-C6FB3716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6A82F-62DA-472E-BD7F-6FE41DEA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7FB4-C186-4FCA-AD1C-49C1880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21B4-1A66-4FA3-AAB1-8CF47F30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54254-B752-4C72-AB2F-25544256B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AB74-C768-4688-BED5-828FB861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B504-5E60-4442-AD05-51E8FDF7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66DCE-4FCF-4545-B7AD-2DEC23D6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4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2BD85-39D0-4DB7-BB63-9C80F93E1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BB68B-D358-43AF-8A59-0A43F00A9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A5A3-BA10-4F98-97C1-F875726C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94685-3CBA-4895-A522-14987347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D837B-4ACA-4989-AE00-3EFF89A2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1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7E10-5487-475D-BAED-AAA6F3C5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8743-6FF2-4A01-8C81-434578F8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F035-3BEE-4EB4-A5E7-07AFEAB4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1185-B0C7-4E38-8C59-1318143A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58D0-871F-4519-A125-2E6861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BA52-2530-450D-A96E-CDF3390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C09E9-2B27-4CA1-BF32-20768E8D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1BA11-E9A1-4EE8-8612-B3D7A099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5CD3-5539-49F1-950D-C8D32D2A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A4F94-AF87-4E4F-BE66-952584CC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FE44-AE2F-4E43-AC06-DE1D2EE0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45BE-AD2A-4CE5-8F74-18CCAADAF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534AF-77CB-47BA-918B-BC13CF678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E71A0-D925-4682-815A-E40A7E2C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AF2F-5EE2-4A1A-BF0A-28A788A8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B345A-28DE-4020-A677-6AF633F0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2D9-88E7-4294-A995-2CECE8A3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59514-00ED-48E5-9F8A-0637B6DF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924F2-56E3-49FC-AC54-091789AA4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7155A-D7B6-4519-9A10-831B156A8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3E287-5992-450A-9B66-77E849DCB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2A85B-060C-4447-B79C-3CDAE30D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01DED-90A7-4B2E-B5C9-5F06D3A6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08431-0E96-4947-A8ED-EF1EBBF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0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7A11-1EED-40E0-8C11-1C51D53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B89B1-6AE5-4363-B9E4-18CCF75E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6315F-3A10-423E-9AF8-1DDAD3E7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B7B59-3E25-4E05-82B8-909549A1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2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EF518-D04D-442B-99B9-4D8FFB39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28308-3E8C-4AD7-90B7-C5B0A6B9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F2C7E-7574-4DE1-98E1-0E906469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FEC9-1F82-441A-97C2-9DAFE9EA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F048-1242-443F-90B9-1A6C5986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316E5-0E0D-4B08-BE6D-E4193EFE5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6F298-B630-4471-9143-BB0FA6EC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0FCE9-D7C5-4DD1-B733-7AB75E7E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98A5-3C63-4C54-BDAE-440A7FEE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0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E160-0275-430F-8EC1-C6DFCD01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45C98-BDCA-403B-92EC-80446067F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FDA98-0C5A-4BDC-97C2-4C5C323C6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F976F-6514-440C-A115-D35EA9D8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74CCA-A158-4689-BDA4-A713A803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D631E-39D5-4250-B3A1-8D4D4D6D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24EC-4E31-45D5-A2CC-B1633B69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FEF5B-EFFA-4BE7-AE6B-0314DA7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3721B-3EF3-40A2-8B73-756634D7E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55DB0-5097-4F92-9C06-C5B783A6DF44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2B18-B211-4D35-B07F-06556E1E9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C474-1B6D-4D1F-BE2D-A4CAEA7C1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7BF9-89FC-43FB-8ECB-7B587892A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1D2E-3E3F-4181-86A6-53DD0AFEE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8FCAA-2FB6-4347-A734-AE9F44C1C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32" name="Picture 8" descr="Reproductive Animation and Illustration">
            <a:extLst>
              <a:ext uri="{FF2B5EF4-FFF2-40B4-BE49-F238E27FC236}">
                <a16:creationId xmlns:a16="http://schemas.microsoft.com/office/drawing/2014/main" id="{59AA373A-2DB6-40BE-914B-83BD0BF6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12192000" cy="68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82DCD6-01D8-4828-85DD-2D7B716C9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52246"/>
              </p:ext>
            </p:extLst>
          </p:nvPr>
        </p:nvGraphicFramePr>
        <p:xfrm>
          <a:off x="7000240" y="3977640"/>
          <a:ext cx="5029200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4064466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66"/>
                          </a:solidFill>
                        </a:rPr>
                        <a:t>Femal genital tract &amp; pelvic floor</a:t>
                      </a:r>
                    </a:p>
                    <a:p>
                      <a:r>
                        <a:rPr lang="en-GB" sz="2400" dirty="0">
                          <a:solidFill>
                            <a:srgbClr val="FF0066"/>
                          </a:solidFill>
                        </a:rPr>
                        <a:t>By dr. Mona Ahmed</a:t>
                      </a:r>
                    </a:p>
                    <a:p>
                      <a:r>
                        <a:rPr lang="en-GB" sz="2400" dirty="0">
                          <a:solidFill>
                            <a:srgbClr val="FF0066"/>
                          </a:solidFill>
                        </a:rPr>
                        <a:t>Assisted professor</a:t>
                      </a:r>
                    </a:p>
                    <a:p>
                      <a:r>
                        <a:rPr lang="en-GB" sz="2400" dirty="0">
                          <a:solidFill>
                            <a:srgbClr val="FF0066"/>
                          </a:solidFill>
                        </a:rPr>
                        <a:t> Elmareefa university</a:t>
                      </a:r>
                    </a:p>
                    <a:p>
                      <a:r>
                        <a:rPr lang="en-GB" sz="2400" dirty="0">
                          <a:solidFill>
                            <a:srgbClr val="FF0066"/>
                          </a:solidFill>
                        </a:rPr>
                        <a:t>Sudanese medical specialization board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6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30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ECDE-9EB9-4CEB-86C8-76824D38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2192001" cy="79586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EFE3-8384-4997-9695-EFB6BB78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799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u="sng" dirty="0">
              <a:solidFill>
                <a:srgbClr val="0099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The mesosalpinx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 portion of the broad ligament that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lies above the ovary.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the mesovarium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  </a:t>
            </a:r>
            <a:r>
              <a:rPr lang="en-GB" dirty="0">
                <a:latin typeface="Bookman Old Style" panose="02050604050505020204" pitchFamily="18" charset="0"/>
              </a:rPr>
              <a:t>is a short mesentery that attached the  ovary 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to the posterior layer of the broad ligament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through which the ovarian vessels lies.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 </a:t>
            </a: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The ovarian ligament 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passes from the medial portion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 of the ovary to the uterus .</a:t>
            </a:r>
          </a:p>
          <a:p>
            <a:r>
              <a:rPr lang="en-GB" dirty="0">
                <a:latin typeface="Bookman Old Style" panose="02050604050505020204" pitchFamily="18" charset="0"/>
              </a:rPr>
              <a:t> The round ligament continuation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enter</a:t>
            </a:r>
            <a:r>
              <a:rPr lang="en-GB" dirty="0">
                <a:latin typeface="Bookman Old Style" panose="02050604050505020204" pitchFamily="18" charset="0"/>
              </a:rPr>
              <a:t> the inguinal canal,  to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end</a:t>
            </a:r>
            <a:r>
              <a:rPr lang="en-GB" dirty="0">
                <a:latin typeface="Bookman Old Style" panose="02050604050505020204" pitchFamily="18" charset="0"/>
              </a:rPr>
              <a:t> in the  </a:t>
            </a:r>
            <a:r>
              <a:rPr lang="en-GB" dirty="0" err="1">
                <a:latin typeface="Bookman Old Style" panose="02050604050505020204" pitchFamily="18" charset="0"/>
              </a:rPr>
              <a:t>the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labium major.</a:t>
            </a:r>
          </a:p>
        </p:txBody>
      </p:sp>
      <p:pic>
        <p:nvPicPr>
          <p:cNvPr id="10242" name="Picture 2" descr="Uterus transplant | surgery | Britannica">
            <a:extLst>
              <a:ext uri="{FF2B5EF4-FFF2-40B4-BE49-F238E27FC236}">
                <a16:creationId xmlns:a16="http://schemas.microsoft.com/office/drawing/2014/main" id="{12304A33-D47F-4A4F-9B6F-1E904E73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66" y="262467"/>
            <a:ext cx="3720253" cy="57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0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7459-294C-4416-8D46-81734264F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Uterine support: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The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cardinal ligaments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dirty="0">
                <a:latin typeface="Bookman Old Style" panose="02050604050505020204" pitchFamily="18" charset="0"/>
              </a:rPr>
              <a:t>(transverse cervical ligaments)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 The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uterosacral ligaments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dirty="0">
                <a:latin typeface="Bookman Old Style" panose="02050604050505020204" pitchFamily="18" charset="0"/>
              </a:rPr>
              <a:t>run from the cervix and vagina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to the sacrum.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Round ligament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• The </a:t>
            </a:r>
            <a:r>
              <a:rPr lang="en-GB" dirty="0">
                <a:solidFill>
                  <a:schemeClr val="bg1"/>
                </a:solidFill>
                <a:latin typeface="Bookman Old Style" panose="02050604050505020204" pitchFamily="18" charset="0"/>
              </a:rPr>
              <a:t>bladder</a:t>
            </a:r>
            <a:r>
              <a:rPr lang="en-GB" dirty="0">
                <a:latin typeface="Bookman Old Style" panose="02050604050505020204" pitchFamily="18" charset="0"/>
              </a:rPr>
              <a:t> is supported by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 pelvic fascia.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pubocervical fascia.</a:t>
            </a:r>
          </a:p>
        </p:txBody>
      </p:sp>
      <p:pic>
        <p:nvPicPr>
          <p:cNvPr id="11266" name="Picture 2" descr="Orgazm Hakkında Bilinmesi Gereken Her Şey - Kadın ve Sağlık">
            <a:extLst>
              <a:ext uri="{FF2B5EF4-FFF2-40B4-BE49-F238E27FC236}">
                <a16:creationId xmlns:a16="http://schemas.microsoft.com/office/drawing/2014/main" id="{8839C1BB-2CC5-4EB4-951C-5FD509DA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0" y="169333"/>
            <a:ext cx="5650653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5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B6C34-9E65-4ABE-AA4C-7AA1168B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The blood supply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 The ovarian  arteries :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supply 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ovary</a:t>
            </a:r>
            <a:r>
              <a:rPr lang="en-GB" dirty="0">
                <a:latin typeface="Bookman Old Style" panose="02050604050505020204" pitchFamily="18" charset="0"/>
              </a:rPr>
              <a:t> and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tube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they anastomose with the terminal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branches of 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uterine artery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The internal iliac (hypogastric)artery  </a:t>
            </a:r>
          </a:p>
          <a:p>
            <a:pPr marL="0" indent="0">
              <a:buNone/>
            </a:pP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supply</a:t>
            </a:r>
            <a:r>
              <a:rPr lang="en-GB" dirty="0">
                <a:latin typeface="Bookman Old Style" panose="02050604050505020204" pitchFamily="18" charset="0"/>
              </a:rPr>
              <a:t> ….the pelvic organs by the following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branches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uterine artery </a:t>
            </a:r>
            <a:r>
              <a:rPr lang="en-GB" dirty="0">
                <a:latin typeface="Bookman Old Style" panose="02050604050505020204" pitchFamily="18" charset="0"/>
              </a:rPr>
              <a:t>………supply to the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uterus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• 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vaginal</a:t>
            </a:r>
            <a:r>
              <a:rPr lang="en-GB" dirty="0">
                <a:latin typeface="Bookman Old Style" panose="02050604050505020204" pitchFamily="18" charset="0"/>
              </a:rPr>
              <a:t> …..supply the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vagina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• 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vesical arteries </a:t>
            </a:r>
            <a:r>
              <a:rPr lang="en-GB" dirty="0">
                <a:latin typeface="Bookman Old Style" panose="02050604050505020204" pitchFamily="18" charset="0"/>
              </a:rPr>
              <a:t>…. supply the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bladder</a:t>
            </a:r>
            <a:r>
              <a:rPr lang="en-GB" dirty="0">
                <a:latin typeface="Bookman Old Style" panose="02050604050505020204" pitchFamily="18" charset="0"/>
              </a:rPr>
              <a:t> and terminal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ureter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• 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pudendal artery</a:t>
            </a:r>
            <a:r>
              <a:rPr lang="en-GB" dirty="0">
                <a:latin typeface="Bookman Old Style" panose="02050604050505020204" pitchFamily="18" charset="0"/>
              </a:rPr>
              <a:t>…. supplying the 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vestibular</a:t>
            </a:r>
            <a:r>
              <a:rPr lang="en-GB" dirty="0">
                <a:latin typeface="Bookman Old Style" panose="02050604050505020204" pitchFamily="18" charset="0"/>
              </a:rPr>
              <a:t> bulbs and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clitoris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chemeClr val="bg2"/>
                </a:solidFill>
                <a:latin typeface="Bookman Old Style" panose="02050604050505020204" pitchFamily="18" charset="0"/>
              </a:rPr>
              <a:t>superior rectal artery </a:t>
            </a:r>
            <a:r>
              <a:rPr lang="en-GB" dirty="0">
                <a:latin typeface="Bookman Old Style" panose="02050604050505020204" pitchFamily="18" charset="0"/>
              </a:rPr>
              <a:t>…..supply the </a:t>
            </a: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rectum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290" name="Picture 2" descr="Vascular Anatomy of the Pelvis | Radiology Key">
            <a:extLst>
              <a:ext uri="{FF2B5EF4-FFF2-40B4-BE49-F238E27FC236}">
                <a16:creationId xmlns:a16="http://schemas.microsoft.com/office/drawing/2014/main" id="{6797CB1C-17B6-4D50-9803-F2FA234A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88" y="0"/>
            <a:ext cx="3661611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7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9E5A-5642-495D-B4D1-E93EFDD6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519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  <a:t>    The pelvic veins </a:t>
            </a:r>
            <a:br>
              <a:rPr lang="en-GB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en-GB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5D0E-B2F8-4715-ADE1-FB19AD0B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5520"/>
            <a:ext cx="12192000" cy="587247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Around the bladder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Uterus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vagina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rectum form…….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plexuses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that drain  into the </a:t>
            </a: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internal iliac veins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The ovarian veins on each side begin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in the </a:t>
            </a: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pampiniform plexus </a:t>
            </a:r>
            <a:r>
              <a:rPr lang="en-GB" dirty="0">
                <a:latin typeface="Bookman Old Style" panose="02050604050505020204" pitchFamily="18" charset="0"/>
              </a:rPr>
              <a:t>in  the broad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ligament ending in the </a:t>
            </a: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inferior vena cava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13314" name="Picture 2" descr="What is pelvic congestion syndrome (PCS) - The Whiteley Clinic">
            <a:extLst>
              <a:ext uri="{FF2B5EF4-FFF2-40B4-BE49-F238E27FC236}">
                <a16:creationId xmlns:a16="http://schemas.microsoft.com/office/drawing/2014/main" id="{1AC34207-6E79-4545-9FDD-C978DF59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1336039"/>
            <a:ext cx="4387214" cy="51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7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86FC-0FB5-4EF2-8323-773294AF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50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Lymphatics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B223-EC33-4576-B98C-05A17B7D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040"/>
            <a:ext cx="12192000" cy="590295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Bookman Old Style" panose="02050604050505020204" pitchFamily="18" charset="0"/>
              </a:rPr>
              <a:t>The pelvic lymphatics draining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inguinal nods.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superficial femoral nodes.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Pelvic nods.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 para aortic nods.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05D3C52-71F3-4538-A4D3-F01D70FA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0" y="1138396"/>
            <a:ext cx="38100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2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D848-7050-4046-B41E-E97CFA43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711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Bookman Old Style" panose="02050604050505020204" pitchFamily="18" charset="0"/>
              </a:rPr>
              <a:t>The nerves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BA47F-D04E-4152-8D33-3EE0563F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120"/>
            <a:ext cx="12192000" cy="587248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Bookman Old Style" panose="02050604050505020204" pitchFamily="18" charset="0"/>
              </a:rPr>
              <a:t>Nerve supply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The pudendal nerve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The perineal nerve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sacral nerves.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Bookman Old Style" panose="02050604050505020204" pitchFamily="18" charset="0"/>
              </a:rPr>
              <a:t>Autonomic nerve supply</a:t>
            </a:r>
          </a:p>
          <a:p>
            <a:pPr marL="0" indent="0">
              <a:buNone/>
            </a:pPr>
            <a:r>
              <a:rPr lang="en-GB" sz="3600" dirty="0">
                <a:latin typeface="Bookman Old Style" panose="02050604050505020204" pitchFamily="18" charset="0"/>
              </a:rPr>
              <a:t> of the pelvic viscera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 the preaortic plexus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600" dirty="0">
                <a:latin typeface="Bookman Old Style" panose="02050604050505020204" pitchFamily="18" charset="0"/>
              </a:rPr>
              <a:t> superior hypogastric plexus </a:t>
            </a:r>
          </a:p>
          <a:p>
            <a:endParaRPr lang="en-GB" sz="3600" dirty="0"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Nerves of female pelvis (preview) - Human Anatomy | Kenhub - YouTube">
            <a:extLst>
              <a:ext uri="{FF2B5EF4-FFF2-40B4-BE49-F238E27FC236}">
                <a16:creationId xmlns:a16="http://schemas.microsoft.com/office/drawing/2014/main" id="{1EDFDDEC-5C8F-4977-B9FB-0028E8FC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240" y="193040"/>
            <a:ext cx="3576320" cy="2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EB8F35A-26D3-4AAD-BF0C-1E4CDF83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0" y="3291839"/>
            <a:ext cx="349504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7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758DD-DD98-4D26-A97E-83D8AA22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1999" cy="6857999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The Ins &amp; Outs of Continent Diversions for the Bladder: What You Need to  Know | United Ostomy Associations of America">
            <a:extLst>
              <a:ext uri="{FF2B5EF4-FFF2-40B4-BE49-F238E27FC236}">
                <a16:creationId xmlns:a16="http://schemas.microsoft.com/office/drawing/2014/main" id="{4D5AAA6B-9D6D-42B8-8EE5-FD6E6ACF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0" y="2620963"/>
            <a:ext cx="65836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👍Greetings to All,😊 Feel free to ask us any questions about the Upcoming  Bittrace | by Bittrace | Medium">
            <a:extLst>
              <a:ext uri="{FF2B5EF4-FFF2-40B4-BE49-F238E27FC236}">
                <a16:creationId xmlns:a16="http://schemas.microsoft.com/office/drawing/2014/main" id="{C27AD898-2A15-4613-93C9-F360D3C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" y="3428999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ank You, Vector Lettering On Blurred Lights Background Royalty Free  Cliparts, Vectors, And Stock Illustration. Image 88104749.">
            <a:extLst>
              <a:ext uri="{FF2B5EF4-FFF2-40B4-BE49-F238E27FC236}">
                <a16:creationId xmlns:a16="http://schemas.microsoft.com/office/drawing/2014/main" id="{D2B22C53-B9BC-43A0-B131-CEBFA3BA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3" y="167164"/>
            <a:ext cx="4977447" cy="27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AD3B-11FD-4525-BD9B-5979BB43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79247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The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896C-A64F-445D-951E-27FD41614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480"/>
            <a:ext cx="12192000" cy="615018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bladder </a:t>
            </a:r>
            <a:r>
              <a:rPr lang="en-GB" dirty="0">
                <a:solidFill>
                  <a:schemeClr val="bg1"/>
                </a:solidFill>
                <a:latin typeface="Bookman Old Style" panose="02050604050505020204" pitchFamily="18" charset="0"/>
              </a:rPr>
              <a:t>wall</a:t>
            </a:r>
            <a:r>
              <a:rPr lang="en-GB" dirty="0">
                <a:latin typeface="Bookman Old Style" panose="02050604050505020204" pitchFamily="18" charset="0"/>
              </a:rPr>
              <a:t> is made of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involuntary muscle 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It is lined with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transitional epithelium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Has an average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capacity</a:t>
            </a:r>
            <a:r>
              <a:rPr lang="en-GB" dirty="0">
                <a:latin typeface="Bookman Old Style" panose="02050604050505020204" pitchFamily="18" charset="0"/>
              </a:rPr>
              <a:t> of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400</a:t>
            </a:r>
            <a:r>
              <a:rPr lang="en-GB" dirty="0">
                <a:latin typeface="Bookman Old Style" panose="02050604050505020204" pitchFamily="18" charset="0"/>
              </a:rPr>
              <a:t> ml.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ureters</a:t>
            </a:r>
            <a:r>
              <a:rPr lang="en-GB" dirty="0">
                <a:latin typeface="Bookman Old Style" panose="02050604050505020204" pitchFamily="18" charset="0"/>
              </a:rPr>
              <a:t> open into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base</a:t>
            </a:r>
            <a:r>
              <a:rPr lang="en-GB" dirty="0">
                <a:latin typeface="Bookman Old Style" panose="02050604050505020204" pitchFamily="18" charset="0"/>
              </a:rPr>
              <a:t> of the bladder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urethra</a:t>
            </a:r>
            <a:r>
              <a:rPr lang="en-GB" dirty="0">
                <a:latin typeface="Bookman Old Style" panose="02050604050505020204" pitchFamily="18" charset="0"/>
              </a:rPr>
              <a:t> leaves the bladder below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ureteric orifices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Bookman Old Style" panose="02050604050505020204" pitchFamily="18" charset="0"/>
              </a:rPr>
              <a:t>base</a:t>
            </a:r>
            <a:r>
              <a:rPr lang="en-GB" dirty="0">
                <a:latin typeface="Bookman Old Style" panose="02050604050505020204" pitchFamily="18" charset="0"/>
              </a:rPr>
              <a:t> of the bladder is adjacent to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cervix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 &amp; separated from the anterior vaginal wall 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 by the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pubocervical fascia 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6148" name="Picture 4" descr="The Urinary System: Ureter and Urinary Bladder | Bladder, Human body  systems, Female bladder anatomy">
            <a:extLst>
              <a:ext uri="{FF2B5EF4-FFF2-40B4-BE49-F238E27FC236}">
                <a16:creationId xmlns:a16="http://schemas.microsoft.com/office/drawing/2014/main" id="{86EEA4E9-A97C-4D9D-B176-081CD6EF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955040"/>
            <a:ext cx="312928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terine Prolapse - | Uterine prolapse, Pelvic organ prolapse, Uterus">
            <a:extLst>
              <a:ext uri="{FF2B5EF4-FFF2-40B4-BE49-F238E27FC236}">
                <a16:creationId xmlns:a16="http://schemas.microsoft.com/office/drawing/2014/main" id="{C53F6E2A-9E14-48B5-9AFD-3CECBE45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3840902"/>
            <a:ext cx="3129280" cy="28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543E-92B7-471B-9A32-BD0C6DD3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599"/>
            <a:ext cx="12192000" cy="99567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The urethra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4646-DC19-40A5-A208-01D23BBC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94080"/>
            <a:ext cx="12191999" cy="596391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endParaRPr lang="en-GB" dirty="0">
              <a:latin typeface="Bookman Old Style" panose="02050604050505020204" pitchFamily="18" charset="0"/>
            </a:endParaRPr>
          </a:p>
          <a:p>
            <a:r>
              <a:rPr lang="en-GB" dirty="0">
                <a:latin typeface="Bookman Old Style" panose="02050604050505020204" pitchFamily="18" charset="0"/>
              </a:rPr>
              <a:t>The female urethra is 3.5 cm long. </a:t>
            </a:r>
          </a:p>
          <a:p>
            <a:r>
              <a:rPr lang="en-GB" dirty="0">
                <a:latin typeface="Bookman Old Style" panose="02050604050505020204" pitchFamily="18" charset="0"/>
              </a:rPr>
              <a:t>and lined with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transitional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epithelium</a:t>
            </a:r>
            <a:r>
              <a:rPr lang="en-GB" dirty="0">
                <a:latin typeface="Bookman Old Style" panose="02050604050505020204" pitchFamily="18" charset="0"/>
              </a:rPr>
              <a:t>.    </a:t>
            </a:r>
          </a:p>
          <a:p>
            <a:r>
              <a:rPr lang="en-GB" dirty="0">
                <a:latin typeface="Bookman Old Style" panose="02050604050505020204" pitchFamily="18" charset="0"/>
              </a:rPr>
              <a:t>The lower part occasionally become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infected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r>
              <a:rPr lang="en-GB" dirty="0">
                <a:latin typeface="Bookman Old Style" panose="02050604050505020204" pitchFamily="18" charset="0"/>
              </a:rPr>
              <a:t>The upper part of the urethra is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mobile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but the lower part is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fixed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124" name="Picture 4" descr="Bladder Infection,ï¿½Female (Adult) | Articles | Mount Nittany Health System">
            <a:extLst>
              <a:ext uri="{FF2B5EF4-FFF2-40B4-BE49-F238E27FC236}">
                <a16:creationId xmlns:a16="http://schemas.microsoft.com/office/drawing/2014/main" id="{DA8831A4-BCCA-4209-85AB-1A53B785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1" y="3037840"/>
            <a:ext cx="3609658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veractive Bladder Syndrome (OAB) | Saint Luke's Health System">
            <a:extLst>
              <a:ext uri="{FF2B5EF4-FFF2-40B4-BE49-F238E27FC236}">
                <a16:creationId xmlns:a16="http://schemas.microsoft.com/office/drawing/2014/main" id="{03535690-90D8-44A3-8B3C-AB0EAF63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0" y="3982720"/>
            <a:ext cx="2473323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8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8FF5-7DEB-4A68-BED2-9CE50172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599"/>
            <a:ext cx="12192000" cy="89407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The ureter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C9207-C2BF-4D59-8C21-AA3E1C07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92480"/>
            <a:ext cx="12192000" cy="606551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As the ureter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crosses</a:t>
            </a:r>
            <a:r>
              <a:rPr lang="en-GB" dirty="0">
                <a:latin typeface="Bookman Old Style" panose="02050604050505020204" pitchFamily="18" charset="0"/>
              </a:rPr>
              <a:t> the pelvic brim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it lies in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front</a:t>
            </a:r>
            <a:r>
              <a:rPr lang="en-GB" dirty="0">
                <a:latin typeface="Bookman Old Style" panose="02050604050505020204" pitchFamily="18" charset="0"/>
              </a:rPr>
              <a:t> of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bifurcation</a:t>
            </a:r>
            <a:r>
              <a:rPr lang="en-GB" dirty="0">
                <a:latin typeface="Bookman Old Style" panose="02050604050505020204" pitchFamily="18" charset="0"/>
              </a:rPr>
              <a:t> of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the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common iliac artery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ureter  runs close to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lateral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vaginal fornix to enter the bladder.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Blood supply from  the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ovarian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artery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Due to  its close relationship to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cervix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the 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vagina</a:t>
            </a:r>
            <a:r>
              <a:rPr lang="en-GB" dirty="0">
                <a:latin typeface="Bookman Old Style" panose="02050604050505020204" pitchFamily="18" charset="0"/>
              </a:rPr>
              <a:t> and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uterine artery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the ureter may be damaged during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hysterectomy (cut or tied).</a:t>
            </a:r>
          </a:p>
          <a:p>
            <a:endParaRPr lang="en-GB" dirty="0"/>
          </a:p>
        </p:txBody>
      </p:sp>
      <p:pic>
        <p:nvPicPr>
          <p:cNvPr id="4098" name="Picture 2" descr="The Ureters - Anatomical Course - Neurovascular Supply -TeachMeAnatomy">
            <a:extLst>
              <a:ext uri="{FF2B5EF4-FFF2-40B4-BE49-F238E27FC236}">
                <a16:creationId xmlns:a16="http://schemas.microsoft.com/office/drawing/2014/main" id="{9D9F8DAE-54FB-4481-9840-0CD29828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0" y="792480"/>
            <a:ext cx="4053840" cy="56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8B5D0C-3E97-4AFE-B8BB-CEECE3EC1E4E}"/>
              </a:ext>
            </a:extLst>
          </p:cNvPr>
          <p:cNvSpPr/>
          <p:nvPr/>
        </p:nvSpPr>
        <p:spPr>
          <a:xfrm flipV="1">
            <a:off x="10342880" y="2265680"/>
            <a:ext cx="264160" cy="355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E6EFA-DEA1-46D2-8BEB-4B4F956DF983}"/>
              </a:ext>
            </a:extLst>
          </p:cNvPr>
          <p:cNvSpPr/>
          <p:nvPr/>
        </p:nvSpPr>
        <p:spPr>
          <a:xfrm flipH="1">
            <a:off x="10688317" y="2265680"/>
            <a:ext cx="1178562" cy="355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ureter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9EB25-65BA-4F21-AA69-5B160420A2A5}"/>
              </a:ext>
            </a:extLst>
          </p:cNvPr>
          <p:cNvSpPr/>
          <p:nvPr/>
        </p:nvSpPr>
        <p:spPr>
          <a:xfrm>
            <a:off x="10342880" y="5963920"/>
            <a:ext cx="1656080" cy="487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ABF9-3956-49DF-ADC8-A47FF751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34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The rectum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1AF1-BDCE-4EFF-9AFD-06151726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3440"/>
            <a:ext cx="12192000" cy="600455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>
                <a:latin typeface="Bookman Old Style" panose="02050604050505020204" pitchFamily="18" charset="0"/>
              </a:rPr>
              <a:t>The rectum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extends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from</a:t>
            </a:r>
            <a:r>
              <a:rPr lang="en-GB" dirty="0">
                <a:latin typeface="Bookman Old Style" panose="02050604050505020204" pitchFamily="18" charset="0"/>
              </a:rPr>
              <a:t> the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level of the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third sacral </a:t>
            </a:r>
            <a:r>
              <a:rPr lang="en-GB" dirty="0">
                <a:latin typeface="Bookman Old Style" panose="02050604050505020204" pitchFamily="18" charset="0"/>
              </a:rPr>
              <a:t>vertebra  </a:t>
            </a:r>
            <a:r>
              <a:rPr lang="en-GB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to</a:t>
            </a:r>
            <a:r>
              <a:rPr lang="en-GB" dirty="0">
                <a:latin typeface="Bookman Old Style" panose="02050604050505020204" pitchFamily="18" charset="0"/>
              </a:rPr>
              <a:t> the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anal canal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front</a:t>
            </a:r>
            <a:r>
              <a:rPr lang="en-GB" dirty="0">
                <a:latin typeface="Bookman Old Style" panose="02050604050505020204" pitchFamily="18" charset="0"/>
              </a:rPr>
              <a:t> and sides are covered by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 peritoneum of the rectovaginal pouch.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middle third </a:t>
            </a:r>
            <a:r>
              <a:rPr lang="en-GB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only</a:t>
            </a:r>
            <a:r>
              <a:rPr lang="en-GB" dirty="0">
                <a:latin typeface="Bookman Old Style" panose="02050604050505020204" pitchFamily="18" charset="0"/>
              </a:rPr>
              <a:t> the front is covered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by peritoneum.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rectum is separated from the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posterior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wall of the vagina by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rectovaginal fascial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>
                <a:solidFill>
                  <a:srgbClr val="FF0066"/>
                </a:solidFill>
                <a:latin typeface="Bookman Old Style" panose="02050604050505020204" pitchFamily="18" charset="0"/>
              </a:rPr>
              <a:t>Lateral</a:t>
            </a:r>
            <a:r>
              <a:rPr lang="en-GB" dirty="0">
                <a:latin typeface="Bookman Old Style" panose="02050604050505020204" pitchFamily="18" charset="0"/>
              </a:rPr>
              <a:t> to the rectum,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uterosacral ligaments.</a:t>
            </a:r>
          </a:p>
        </p:txBody>
      </p:sp>
      <p:pic>
        <p:nvPicPr>
          <p:cNvPr id="3078" name="Picture 6" descr="Rectovaginal Fistula And Cross Section Carry-all Pouch for Sale by  Stocktrek Images">
            <a:extLst>
              <a:ext uri="{FF2B5EF4-FFF2-40B4-BE49-F238E27FC236}">
                <a16:creationId xmlns:a16="http://schemas.microsoft.com/office/drawing/2014/main" id="{EC1BC7E5-71D4-4866-B631-FE8BEB3C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2043672"/>
            <a:ext cx="3027680" cy="18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ctal Prolapse Expanded Version | ASCRS">
            <a:extLst>
              <a:ext uri="{FF2B5EF4-FFF2-40B4-BE49-F238E27FC236}">
                <a16:creationId xmlns:a16="http://schemas.microsoft.com/office/drawing/2014/main" id="{4563A85B-F772-4D61-A07C-D853B84A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47234"/>
            <a:ext cx="3027680" cy="18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Uterine Prolapse Atlanta | Hysteropexy Beverly Hills | Uterosacral Ligaments  Dubai">
            <a:extLst>
              <a:ext uri="{FF2B5EF4-FFF2-40B4-BE49-F238E27FC236}">
                <a16:creationId xmlns:a16="http://schemas.microsoft.com/office/drawing/2014/main" id="{7B41B1CA-844F-41CD-9B10-47B93E2D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4116312"/>
            <a:ext cx="3027680" cy="26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1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8348-DBC5-46B5-A583-AEA19769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10066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Bookman Old Style" panose="02050604050505020204" pitchFamily="18" charset="0"/>
              </a:rPr>
              <a:t>The pelvic muscles, ligaments and fascia The pelvic diaphragm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6152-1610-49DA-BF1D-66B85EAA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667"/>
            <a:ext cx="12192000" cy="568367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600" dirty="0">
                <a:latin typeface="Bookman Old Style" panose="02050604050505020204" pitchFamily="18" charset="0"/>
              </a:rPr>
              <a:t>The pelvic diaphragm is formed by the </a:t>
            </a:r>
            <a:r>
              <a:rPr lang="en-GB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levator ani muscles</a:t>
            </a:r>
            <a:r>
              <a:rPr lang="en-GB" sz="2600" dirty="0">
                <a:latin typeface="Bookman Old Style" panose="02050604050505020204" pitchFamily="18" charset="0"/>
              </a:rPr>
              <a:t>, which are broad, flat muscles the fibres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>
                <a:latin typeface="Bookman Old Style" panose="02050604050505020204" pitchFamily="18" charset="0"/>
              </a:rPr>
              <a:t> The two muscles, one on either side, constitute the pelvic diaphragm.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>
                <a:latin typeface="Bookman Old Style" panose="02050604050505020204" pitchFamily="18" charset="0"/>
              </a:rPr>
              <a:t> The muscles </a:t>
            </a:r>
            <a:r>
              <a:rPr lang="en-GB" sz="26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arise</a:t>
            </a:r>
            <a:r>
              <a:rPr lang="en-GB" sz="2600" dirty="0">
                <a:latin typeface="Bookman Old Style" panose="02050604050505020204" pitchFamily="18" charset="0"/>
              </a:rPr>
              <a:t> from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 The  </a:t>
            </a:r>
            <a:r>
              <a:rPr lang="en-GB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body</a:t>
            </a:r>
            <a:r>
              <a:rPr lang="en-GB" sz="2600" dirty="0">
                <a:latin typeface="Bookman Old Style" panose="02050604050505020204" pitchFamily="18" charset="0"/>
              </a:rPr>
              <a:t> of the </a:t>
            </a:r>
            <a:r>
              <a:rPr lang="en-GB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pubis</a:t>
            </a:r>
            <a:r>
              <a:rPr lang="en-GB" sz="2600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The</a:t>
            </a:r>
            <a:r>
              <a:rPr lang="en-GB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 pelvic fascia.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 The </a:t>
            </a:r>
            <a:r>
              <a:rPr lang="en-GB" sz="2600" dirty="0">
                <a:solidFill>
                  <a:schemeClr val="bg1"/>
                </a:solidFill>
                <a:latin typeface="Bookman Old Style" panose="02050604050505020204" pitchFamily="18" charset="0"/>
              </a:rPr>
              <a:t>ischial spine</a:t>
            </a:r>
            <a:r>
              <a:rPr lang="en-GB" sz="2600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>
                <a:latin typeface="Bookman Old Style" panose="02050604050505020204" pitchFamily="18" charset="0"/>
              </a:rPr>
              <a:t>The levator ani muscle </a:t>
            </a:r>
            <a:r>
              <a:rPr lang="en-GB" sz="26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inserted</a:t>
            </a:r>
            <a:r>
              <a:rPr lang="en-GB" sz="2600" dirty="0">
                <a:latin typeface="Bookman Old Style" panose="02050604050505020204" pitchFamily="18" charset="0"/>
              </a:rPr>
              <a:t> into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 The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preanal raphe </a:t>
            </a:r>
            <a:r>
              <a:rPr lang="en-GB" sz="2600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The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anal</a:t>
            </a:r>
            <a:r>
              <a:rPr lang="en-GB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canal</a:t>
            </a:r>
            <a:r>
              <a:rPr lang="en-GB" sz="2600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 The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anococcygeal raphe.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latin typeface="Bookman Old Style" panose="02050604050505020204" pitchFamily="18" charset="0"/>
              </a:rPr>
              <a:t> The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coccyx.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8D50BD-706C-45C9-95F0-325DF252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80" y="2790310"/>
            <a:ext cx="5709918" cy="39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4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5C453-4A7D-4DFD-9991-E656D5C0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u="sng" dirty="0">
                <a:solidFill>
                  <a:schemeClr val="bg2"/>
                </a:solidFill>
              </a:rPr>
              <a:t> </a:t>
            </a:r>
            <a:r>
              <a:rPr lang="en-GB" u="sng" dirty="0">
                <a:solidFill>
                  <a:schemeClr val="bg2"/>
                </a:solidFill>
                <a:latin typeface="Bookman Old Style" panose="02050604050505020204" pitchFamily="18" charset="0"/>
              </a:rPr>
              <a:t>The muscle is described in two parts: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pubococcygeus.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iliococcygeus.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 They  have some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sphincteric</a:t>
            </a:r>
            <a:r>
              <a:rPr lang="en-GB" dirty="0">
                <a:latin typeface="Bookman Old Style" panose="02050604050505020204" pitchFamily="18" charset="0"/>
              </a:rPr>
              <a:t> action.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nerve supply is from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third</a:t>
            </a:r>
            <a:r>
              <a:rPr lang="en-GB" dirty="0">
                <a:latin typeface="Bookman Old Style" panose="02050604050505020204" pitchFamily="18" charset="0"/>
              </a:rPr>
              <a:t> and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fourth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u="sng" dirty="0">
                <a:latin typeface="Bookman Old Style" panose="02050604050505020204" pitchFamily="18" charset="0"/>
              </a:rPr>
              <a:t>sacral nerves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The pubococcygeus muscles </a:t>
            </a:r>
            <a:r>
              <a:rPr lang="en-GB" u="sng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support: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 the pelvic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 abdominal viscera(including the bladder).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Together with the fibres from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opposite</a:t>
            </a:r>
            <a:r>
              <a:rPr lang="en-GB" dirty="0">
                <a:latin typeface="Bookman Old Style" panose="02050604050505020204" pitchFamily="18" charset="0"/>
              </a:rPr>
              <a:t> muscle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they form a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loop</a:t>
            </a:r>
            <a:r>
              <a:rPr lang="en-GB" dirty="0">
                <a:latin typeface="Bookman Old Style" panose="02050604050505020204" pitchFamily="18" charset="0"/>
              </a:rPr>
              <a:t> that maintains the angle between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 posterior aspect of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urethra</a:t>
            </a:r>
            <a:r>
              <a:rPr lang="en-GB" dirty="0">
                <a:latin typeface="Bookman Old Style" panose="02050604050505020204" pitchFamily="18" charset="0"/>
              </a:rPr>
              <a:t> and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bladder base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</a:t>
            </a:r>
            <a:r>
              <a:rPr lang="en-GB" u="sng" dirty="0">
                <a:latin typeface="Bookman Old Style" panose="02050604050505020204" pitchFamily="18" charset="0"/>
              </a:rPr>
              <a:t>During micturition</a:t>
            </a:r>
            <a:r>
              <a:rPr lang="en-GB" dirty="0">
                <a:latin typeface="Bookman Old Style" panose="02050604050505020204" pitchFamily="18" charset="0"/>
              </a:rPr>
              <a:t>, this loop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relaxes</a:t>
            </a:r>
            <a:r>
              <a:rPr lang="en-GB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to allow the bladder neck and upper urethra to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open</a:t>
            </a:r>
            <a:r>
              <a:rPr lang="en-GB" dirty="0">
                <a:latin typeface="Bookman Old Style" panose="02050604050505020204" pitchFamily="18" charset="0"/>
              </a:rPr>
              <a:t> and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descend</a:t>
            </a:r>
            <a:r>
              <a:rPr lang="en-GB" dirty="0">
                <a:latin typeface="Bookman Old Style" panose="02050604050505020204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7170" name="Picture 2" descr="Pin em pelvic floor">
            <a:extLst>
              <a:ext uri="{FF2B5EF4-FFF2-40B4-BE49-F238E27FC236}">
                <a16:creationId xmlns:a16="http://schemas.microsoft.com/office/drawing/2014/main" id="{1C92A2DC-B440-4D5C-B664-1C613424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3" y="4135279"/>
            <a:ext cx="3539066" cy="25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lvic Floor Muscles - Medical Art Library">
            <a:extLst>
              <a:ext uri="{FF2B5EF4-FFF2-40B4-BE49-F238E27FC236}">
                <a16:creationId xmlns:a16="http://schemas.microsoft.com/office/drawing/2014/main" id="{729B989F-7E4C-44A8-8E8B-63785002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3" y="-1"/>
            <a:ext cx="3539066" cy="39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0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85ED-B46E-465F-B2F6-163263B4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Urogenital diaphragm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43BB-7A8D-433F-9DBE-BE839116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714999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Is made up of two layers of pelvic fascia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 deep transverse perineal muscles 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(compressor urethrae) lie between the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two layers and the diaphragm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is pierced by the urethra and vagina.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Bookman Old Style" panose="02050604050505020204" pitchFamily="18" charset="0"/>
              </a:rPr>
              <a:t>The </a:t>
            </a:r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perineal body</a:t>
            </a:r>
            <a:r>
              <a:rPr lang="en-GB" dirty="0">
                <a:latin typeface="Bookman Old Style" panose="02050604050505020204" pitchFamily="18" charset="0"/>
              </a:rPr>
              <a:t> This is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( a mass of muscular tissue) that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lies between the anal canal and the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lower third of the vagina.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Its apex is where the rectum and posterior vaginal walls come into contact.</a:t>
            </a:r>
          </a:p>
          <a:p>
            <a:endParaRPr lang="en-GB" dirty="0"/>
          </a:p>
        </p:txBody>
      </p:sp>
      <p:pic>
        <p:nvPicPr>
          <p:cNvPr id="8194" name="Picture 2" descr="Easy Notes On 【Urogenital Diaphragm】Learn in Just 3 Minutes! – Earth's Lab">
            <a:extLst>
              <a:ext uri="{FF2B5EF4-FFF2-40B4-BE49-F238E27FC236}">
                <a16:creationId xmlns:a16="http://schemas.microsoft.com/office/drawing/2014/main" id="{ACFCBC75-0FE5-4114-A5E9-A5EA1630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64640"/>
            <a:ext cx="5212080" cy="41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6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ECDE-9EB9-4CEB-86C8-76824D38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12192001" cy="79586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Bookman Old Style" panose="02050604050505020204" pitchFamily="18" charset="0"/>
              </a:rPr>
              <a:t>The pelvic peritoneum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EFE3-8384-4997-9695-EFB6BB78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95868"/>
            <a:ext cx="12192001" cy="606213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0099CC"/>
                </a:solidFill>
                <a:latin typeface="Bookman Old Style" panose="02050604050505020204" pitchFamily="18" charset="0"/>
              </a:rPr>
              <a:t>the broad ligament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u="sng" dirty="0">
                <a:latin typeface="Bookman Old Style" panose="02050604050505020204" pitchFamily="18" charset="0"/>
              </a:rPr>
              <a:t> </a:t>
            </a:r>
            <a:r>
              <a:rPr lang="en-GB" dirty="0">
                <a:latin typeface="Bookman Old Style" panose="02050604050505020204" pitchFamily="18" charset="0"/>
              </a:rPr>
              <a:t>peritoneum  double  reflection  from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the lateral borders of the uterus . on either sides.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Its 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not</a:t>
            </a:r>
            <a:r>
              <a:rPr lang="en-GB" dirty="0">
                <a:latin typeface="Bookman Old Style" panose="02050604050505020204" pitchFamily="18" charset="0"/>
              </a:rPr>
              <a:t> a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ligament</a:t>
            </a:r>
            <a:r>
              <a:rPr lang="en-GB" dirty="0">
                <a:latin typeface="Bookman Old Style" panose="02050604050505020204" pitchFamily="18" charset="0"/>
              </a:rPr>
              <a:t> but a peritoneal fold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and it </a:t>
            </a:r>
            <a:r>
              <a:rPr lang="en-GB" u="sng" dirty="0">
                <a:latin typeface="Bookman Old Style" panose="02050604050505020204" pitchFamily="18" charset="0"/>
              </a:rPr>
              <a:t>does not support the uterus</a:t>
            </a:r>
            <a:r>
              <a:rPr lang="en-GB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The Fallopian tube runs in the 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upper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free edge of the broad ligament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Bookman Old Style" panose="02050604050505020204" pitchFamily="18" charset="0"/>
              </a:rPr>
              <a:t> The lateral portion  is called the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 ‘</a:t>
            </a:r>
            <a:r>
              <a:rPr lang="en-GB" dirty="0">
                <a:solidFill>
                  <a:srgbClr val="0099CC"/>
                </a:solidFill>
                <a:latin typeface="Bookman Old Style" panose="02050604050505020204" pitchFamily="18" charset="0"/>
              </a:rPr>
              <a:t>infundibulopelvic fold </a:t>
            </a:r>
            <a:r>
              <a:rPr lang="en-GB" dirty="0">
                <a:latin typeface="Bookman Old Style" panose="02050604050505020204" pitchFamily="18" charset="0"/>
              </a:rPr>
              <a:t>”suspensory”</a:t>
            </a:r>
          </a:p>
          <a:p>
            <a:pPr marL="0" indent="0">
              <a:buNone/>
            </a:pPr>
            <a:r>
              <a:rPr lang="en-GB" dirty="0">
                <a:latin typeface="Bookman Old Style" panose="02050604050505020204" pitchFamily="18" charset="0"/>
              </a:rPr>
              <a:t>where  ovarian vessels and lymphatics.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20" name="Picture 4" descr="broad ligament - Keyword Search - Science Photo Library">
            <a:extLst>
              <a:ext uri="{FF2B5EF4-FFF2-40B4-BE49-F238E27FC236}">
                <a16:creationId xmlns:a16="http://schemas.microsoft.com/office/drawing/2014/main" id="{6694AF6C-5B75-42AD-ADF1-86FF047A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2" y="904240"/>
            <a:ext cx="3339677" cy="26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terus transplant | surgery | Britannica">
            <a:extLst>
              <a:ext uri="{FF2B5EF4-FFF2-40B4-BE49-F238E27FC236}">
                <a16:creationId xmlns:a16="http://schemas.microsoft.com/office/drawing/2014/main" id="{10DBB5CD-6B62-4169-8BBA-3679C56F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80" y="3623203"/>
            <a:ext cx="449453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7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951</Words>
  <Application>Microsoft Office PowerPoint</Application>
  <PresentationFormat>Widescreen</PresentationFormat>
  <Paragraphs>162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The bladder</vt:lpstr>
      <vt:lpstr>The urethra</vt:lpstr>
      <vt:lpstr>The ureter</vt:lpstr>
      <vt:lpstr>The rectum</vt:lpstr>
      <vt:lpstr>The pelvic muscles, ligaments and fascia The pelvic diaphragm</vt:lpstr>
      <vt:lpstr>PowerPoint Presentation</vt:lpstr>
      <vt:lpstr>Urogenital diaphragm</vt:lpstr>
      <vt:lpstr>The pelvic peritoneum</vt:lpstr>
      <vt:lpstr>PowerPoint Presentation</vt:lpstr>
      <vt:lpstr>PowerPoint Presentation</vt:lpstr>
      <vt:lpstr>PowerPoint Presentation</vt:lpstr>
      <vt:lpstr>     The pelvic veins  </vt:lpstr>
      <vt:lpstr>Lymphatics </vt:lpstr>
      <vt:lpstr>The nerves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bladder, urethra and ureter</dc:title>
  <dc:creator>HP</dc:creator>
  <cp:lastModifiedBy>mysweet lena</cp:lastModifiedBy>
  <cp:revision>37</cp:revision>
  <dcterms:created xsi:type="dcterms:W3CDTF">2020-08-31T16:03:51Z</dcterms:created>
  <dcterms:modified xsi:type="dcterms:W3CDTF">2021-12-05T22:58:38Z</dcterms:modified>
</cp:coreProperties>
</file>