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10.xml" ContentType="application/vnd.openxmlformats-officedocument.theme+xml"/>
  <Override PartName="/ppt/theme/theme8.xml" ContentType="application/vnd.openxmlformats-officedocument.theme+xml"/>
  <Override PartName="/ppt/theme/theme11.xml" ContentType="application/vnd.openxmlformats-officedocument.theme+xml"/>
  <Override PartName="/ppt/theme/theme9.xml" ContentType="application/vnd.openxmlformats-officedocument.theme+xml"/>
  <Override PartName="/ppt/theme/theme12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1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_rels/presentation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1.jpeg" ContentType="image/jpeg"/>
  <Override PartName="/ppt/media/image41.png" ContentType="image/png"/>
  <Override PartName="/ppt/media/image11.png" ContentType="image/png"/>
  <Override PartName="/ppt/media/image4.png" ContentType="image/png"/>
  <Override PartName="/ppt/media/image36.png" ContentType="image/png"/>
  <Override PartName="/ppt/media/image12.png" ContentType="image/png"/>
  <Override PartName="/ppt/media/image5.png" ContentType="image/png"/>
  <Override PartName="/ppt/media/image8.jpeg" ContentType="image/jpeg"/>
  <Override PartName="/ppt/media/image25.png" ContentType="image/png"/>
  <Override PartName="/ppt/media/image17.png" ContentType="image/png"/>
  <Override PartName="/ppt/media/image13.png" ContentType="image/png"/>
  <Override PartName="/ppt/media/image6.png" ContentType="image/png"/>
  <Override PartName="/ppt/media/image38.png" ContentType="image/png"/>
  <Override PartName="/ppt/media/image14.png" ContentType="image/png"/>
  <Override PartName="/ppt/media/image22.png" ContentType="image/png"/>
  <Override PartName="/ppt/media/image3.png" ContentType="image/png"/>
  <Override PartName="/ppt/media/image10.png" ContentType="image/png"/>
  <Override PartName="/ppt/media/image9.jpeg" ContentType="image/jpeg"/>
  <Override PartName="/ppt/media/image35.png" ContentType="image/png"/>
  <Override PartName="/ppt/media/image15.png" ContentType="image/png"/>
  <Override PartName="/ppt/media/image2.png" ContentType="image/png"/>
  <Override PartName="/ppt/media/image7.jpeg" ContentType="image/jpeg"/>
  <Override PartName="/ppt/media/image34.png" ContentType="image/png"/>
  <Override PartName="/ppt/media/image16.png" ContentType="image/png"/>
  <Override PartName="/ppt/media/image31.jpeg" ContentType="image/jpeg"/>
  <Override PartName="/ppt/media/image19.png" ContentType="image/png"/>
  <Override PartName="/ppt/media/image21.png" ContentType="image/png"/>
  <Override PartName="/ppt/media/image23.jpeg" ContentType="image/jpeg"/>
  <Override PartName="/ppt/media/image30.png" ContentType="image/png"/>
  <Override PartName="/ppt/media/image24.png" ContentType="image/png"/>
  <Override PartName="/ppt/media/image26.png" ContentType="image/png"/>
  <Override PartName="/ppt/media/image27.png" ContentType="image/png"/>
  <Override PartName="/ppt/media/image32.png" ContentType="image/png"/>
  <Override PartName="/ppt/media/image18.png" ContentType="image/png"/>
  <Override PartName="/ppt/media/image33.png" ContentType="image/png"/>
  <Override PartName="/ppt/media/image45.png" ContentType="image/png"/>
  <Override PartName="/ppt/media/image40.jpeg" ContentType="image/jpeg"/>
  <Override PartName="/ppt/media/image42.jpeg" ContentType="image/jpeg"/>
  <Override PartName="/ppt/media/image20.png" ContentType="image/png"/>
  <Override PartName="/ppt/media/image39.png" ContentType="image/png"/>
  <Override PartName="/ppt/media/image29.png" ContentType="image/png"/>
  <Override PartName="/ppt/media/image44.png" ContentType="image/png"/>
  <Override PartName="/ppt/media/image46.png" ContentType="image/png"/>
  <Override PartName="/ppt/media/image28.png" ContentType="image/png"/>
  <Override PartName="/ppt/media/image43.png" ContentType="image/png"/>
  <Override PartName="/ppt/media/image37.jpeg" ContentType="image/jpeg"/>
  <Override PartName="/ppt/media/image47.png" ContentType="image/png"/>
  <Override PartName="/ppt/media/image48.png" ContentType="image/png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29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8.xml.rels" ContentType="application/vnd.openxmlformats-package.relationships+xml"/>
  <Override PartName="/ppt/slides/_rels/slide15.xml.rels" ContentType="application/vnd.openxmlformats-package.relationships+xml"/>
  <Override PartName="/ppt/slides/_rels/slide24.xml.rels" ContentType="application/vnd.openxmlformats-package.relationships+xml"/>
  <Override PartName="/ppt/slides/_rels/slide27.xml.rels" ContentType="application/vnd.openxmlformats-package.relationships+xml"/>
  <Override PartName="/ppt/slides/_rels/slide23.xml.rels" ContentType="application/vnd.openxmlformats-package.relationships+xml"/>
  <Override PartName="/ppt/slides/_rels/slide31.xml.rels" ContentType="application/vnd.openxmlformats-package.relationships+xml"/>
  <Override PartName="/ppt/slides/_rels/slide6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30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1.xml.rels" ContentType="application/vnd.openxmlformats-package.relationships+xml"/>
  <Override PartName="/ppt/slides/_rels/slide7.xml.rels" ContentType="application/vnd.openxmlformats-package.relationships+xml"/>
  <Override PartName="/ppt/slides/_rels/slide32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25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32.xml" ContentType="application/vnd.openxmlformats-officedocument.presentationml.slide+xml"/>
  <Override PartName="/ppt/notesSlides/_rels/notesSlide16.xml.rels" ContentType="application/vnd.openxmlformats-package.relationships+xml"/>
  <Override PartName="/ppt/notesSlides/notesSlide16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9" r:id="rId6"/>
    <p:sldMasterId id="2147483661" r:id="rId7"/>
    <p:sldMasterId id="2147483663" r:id="rId8"/>
    <p:sldMasterId id="2147483665" r:id="rId9"/>
    <p:sldMasterId id="2147483667" r:id="rId10"/>
    <p:sldMasterId id="2147483669" r:id="rId11"/>
    <p:sldMasterId id="2147483671" r:id="rId12"/>
  </p:sldMasterIdLst>
  <p:notesMasterIdLst>
    <p:notesMasterId r:id="rId13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notesMaster" Target="notesMasters/notesMaster1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30" Type="http://schemas.openxmlformats.org/officeDocument/2006/relationships/slide" Target="slides/slide17.xml"/><Relationship Id="rId31" Type="http://schemas.openxmlformats.org/officeDocument/2006/relationships/slide" Target="slides/slide18.xml"/><Relationship Id="rId32" Type="http://schemas.openxmlformats.org/officeDocument/2006/relationships/slide" Target="slides/slide19.xml"/><Relationship Id="rId33" Type="http://schemas.openxmlformats.org/officeDocument/2006/relationships/slide" Target="slides/slide20.xml"/><Relationship Id="rId34" Type="http://schemas.openxmlformats.org/officeDocument/2006/relationships/slide" Target="slides/slide21.xml"/><Relationship Id="rId35" Type="http://schemas.openxmlformats.org/officeDocument/2006/relationships/slide" Target="slides/slide22.xml"/><Relationship Id="rId36" Type="http://schemas.openxmlformats.org/officeDocument/2006/relationships/slide" Target="slides/slide23.xml"/><Relationship Id="rId37" Type="http://schemas.openxmlformats.org/officeDocument/2006/relationships/slide" Target="slides/slide24.xml"/><Relationship Id="rId38" Type="http://schemas.openxmlformats.org/officeDocument/2006/relationships/slide" Target="slides/slide25.xml"/><Relationship Id="rId39" Type="http://schemas.openxmlformats.org/officeDocument/2006/relationships/slide" Target="slides/slide26.xml"/><Relationship Id="rId40" Type="http://schemas.openxmlformats.org/officeDocument/2006/relationships/slide" Target="slides/slide27.xml"/><Relationship Id="rId41" Type="http://schemas.openxmlformats.org/officeDocument/2006/relationships/slide" Target="slides/slide28.xml"/><Relationship Id="rId42" Type="http://schemas.openxmlformats.org/officeDocument/2006/relationships/slide" Target="slides/slide29.xml"/><Relationship Id="rId43" Type="http://schemas.openxmlformats.org/officeDocument/2006/relationships/slide" Target="slides/slide30.xml"/><Relationship Id="rId44" Type="http://schemas.openxmlformats.org/officeDocument/2006/relationships/slide" Target="slides/slide31.xml"/><Relationship Id="rId45" Type="http://schemas.openxmlformats.org/officeDocument/2006/relationships/slide" Target="slides/slide32.xml"/><Relationship Id="rId46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2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Click to move the slide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Click to edit the notes format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&lt;header&gt;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dt" idx="34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ftr" idx="35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73" name="PlaceHolder 6"/>
          <p:cNvSpPr>
            <a:spLocks noGrp="1"/>
          </p:cNvSpPr>
          <p:nvPr>
            <p:ph type="sldNum" idx="36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0B3F3877-37B6-489F-B95E-2F4B1F375CE7}" type="slidenum"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GB" sz="12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77D9BFF-FCA3-48F6-84BF-96BA3B89F96D}" type="slidenum">
              <a:rPr b="0" lang="en-GB" sz="1200" strike="noStrike" u="none">
                <a:solidFill>
                  <a:srgbClr val="000000"/>
                </a:solidFill>
                <a:uFillTx/>
                <a:latin typeface="Times New Roman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CB8B5F8-1AA5-4E48-AC04-C544E53E4D5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3063E2DB-0C57-4B65-B18C-8ADBF1B8162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7406FA14-C8E2-4895-BE49-39FB0693DA6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BE6DA1C9-81D6-4A66-9141-4BB99BEE9F0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21CFEA06-BA01-4648-9A4E-A8D89EAA061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BB277B2A-BFE4-4D2D-98BD-D241DCE8A00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61F08FB-96F4-4F63-B4D6-5AC65360C9C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C92B3CD-57FB-4BBE-A7FA-567BD6AED8C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186E922-9D96-4678-B4E0-87689A7C515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E7898D5-B585-4074-B83E-803650FCEC0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019F333-67FF-4C82-9183-F4F5D9C4E8F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30C9B23-A4C8-49BA-8F53-BC55D08F16D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2777B189-19A5-4E2C-9375-4D43298669D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B96F2DC5-349D-4CCD-8620-1E9494107D2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3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4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8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9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10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11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en-US" sz="6000" strike="noStrike" u="none">
                <a:solidFill>
                  <a:schemeClr val="dk1"/>
                </a:solidFill>
                <a:uFillTx/>
                <a:latin typeface="Calibri Light"/>
              </a:rPr>
              <a:t>Click to edit Master title style</a:t>
            </a:r>
            <a:endParaRPr b="0" lang="en-US" sz="6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3236D345-FCDD-4DF6-BA92-6B65AAF04378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Calibri"/>
              </a:rPr>
              <a:t>Click to edit the outline text format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Calibri"/>
              </a:rPr>
              <a:t>Second Outline Level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Third Outline Level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Fourth Outline Level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Calibri"/>
              </a:rPr>
              <a:t>Fifth Outline Level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Calibri"/>
              </a:rPr>
              <a:t>Sixth Outline Level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Calibri"/>
              </a:rPr>
              <a:t>Seventh Outline Level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Calibri Light"/>
              </a:rPr>
              <a:t>Click to edit Master title style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Calibri"/>
              </a:rPr>
              <a:t>Click to edit Master text styles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Calibri"/>
              </a:rPr>
              <a:t>Second level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Calibri"/>
              </a:rPr>
              <a:t>Third level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Calibri"/>
              </a:rPr>
              <a:t>Fourth level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Calibri"/>
              </a:rPr>
              <a:t>Fifth level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Calibri"/>
              </a:rPr>
              <a:t>Click to edit Master text styles</a:t>
            </a:r>
            <a:endParaRPr b="0" lang="en-US" sz="16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A7C7CCC-F822-456A-BB36-FA066206514E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Calibri Light"/>
              </a:rPr>
              <a:t>Click to edit Master title style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Calibri"/>
              </a:rPr>
              <a:t>Click to edit the outline text format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Calibri"/>
              </a:rPr>
              <a:t>Second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Calibri"/>
              </a:rPr>
              <a:t>Third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Calibri"/>
              </a:rPr>
              <a:t>Fourth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Calibri"/>
              </a:rPr>
              <a:t>Fifth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Calibri"/>
              </a:rPr>
              <a:t>Sixth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uFillTx/>
                <a:latin typeface="Calibri"/>
              </a:rPr>
              <a:t>Seventh Outline Level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chemeClr val="dk1"/>
                </a:solidFill>
                <a:uFillTx/>
                <a:latin typeface="Calibri"/>
              </a:rPr>
              <a:t>Click to edit Master text styles</a:t>
            </a:r>
            <a:endParaRPr b="0" lang="en-US" sz="16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7" name="PlaceHolder 6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8E4101B-E758-4226-BDF6-CB400A809938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25277860-100A-4C9F-ABA3-EDB4F4C1C420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27575CF-1FD4-43BB-A1F1-956F1C118369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3C7764F-ABB4-443C-BA04-175150F8B05E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2"/>
    <p:sldLayoutId id="2147483656" r:id="rId3"/>
    <p:sldLayoutId id="2147483657" r:id="rId4"/>
    <p:sldLayoutId id="2147483658" r:id="rId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6000" strike="noStrike" u="none">
                <a:solidFill>
                  <a:schemeClr val="dk1"/>
                </a:solidFill>
                <a:uFillTx/>
                <a:latin typeface="Calibri Light"/>
              </a:rPr>
              <a:t>Click to edit Master title style</a:t>
            </a:r>
            <a:endParaRPr b="0" lang="en-US" sz="6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9E492958-2F71-4790-91F6-B0A3A1C13041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E86286F-03A6-42ED-BF29-5A53DECD1B56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trike="noStrike" u="none">
                <a:solidFill>
                  <a:schemeClr val="dk1"/>
                </a:solidFill>
                <a:uFillTx/>
                <a:latin typeface="Calibri"/>
              </a:rPr>
              <a:t>Click to edit Master text styles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trike="noStrike" u="none">
                <a:solidFill>
                  <a:schemeClr val="dk1"/>
                </a:solidFill>
                <a:uFillTx/>
                <a:latin typeface="Calibri"/>
              </a:rPr>
              <a:t>Click to edit Master text styles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trike="noStrike" u="none">
                <a:solidFill>
                  <a:schemeClr val="dk1"/>
                </a:solidFill>
                <a:uFillTx/>
                <a:latin typeface="Calibri"/>
              </a:rPr>
              <a:t>Second level</a:t>
            </a:r>
            <a:endParaRPr b="0" lang="en-US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trike="noStrike" u="none">
                <a:solidFill>
                  <a:schemeClr val="dk1"/>
                </a:solidFill>
                <a:uFillTx/>
                <a:latin typeface="Calibri"/>
              </a:rPr>
              <a:t>Third level</a:t>
            </a:r>
            <a:endParaRPr b="0" lang="en-US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Fourth level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trike="noStrike" u="none">
                <a:solidFill>
                  <a:schemeClr val="dk1"/>
                </a:solidFill>
                <a:uFillTx/>
                <a:latin typeface="Calibri"/>
              </a:rPr>
              <a:t>Fifth level</a:t>
            </a:r>
            <a:endParaRPr b="0" lang="en-US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" name="PlaceHolder 8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82406EF-7204-4144-9443-E35BD26E843F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trike="noStrike" u="none">
                <a:solidFill>
                  <a:schemeClr val="dk1"/>
                </a:solidFill>
                <a:uFillTx/>
                <a:latin typeface="Calibri Light"/>
              </a:rPr>
              <a:t>Click to edit Master title style</a:t>
            </a: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801815B-05B6-4A8D-B4F5-7FE761EA65A2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&lt;date/time&gt;</a:t>
            </a:r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52F5BEB-E504-4B6D-BF80-328E9B114A29}" type="slidenum">
              <a:rPr b="0" lang="en-GB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&lt;number&gt;</a:t>
            </a:fld>
            <a:endParaRPr b="0" lang="en-US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7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slideLayout" Target="../slideLayouts/slideLayout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7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7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7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7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7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slideLayout" Target="../slideLayouts/slideLayout7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slideLayout" Target="../slideLayouts/slideLayout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i="1" lang="en-GB" sz="3600" strike="noStrike" u="none">
                <a:solidFill>
                  <a:srgbClr val="660033"/>
                </a:solidFill>
                <a:uFillTx/>
                <a:latin typeface="Baskerville Old Face"/>
              </a:rPr>
              <a:t>Anatomy of reproductive organs of female </a:t>
            </a:r>
            <a:br>
              <a:rPr sz="3600"/>
            </a:br>
            <a:r>
              <a:rPr b="0" i="1" lang="en-GB" sz="3600" strike="noStrike" u="none">
                <a:solidFill>
                  <a:srgbClr val="660033"/>
                </a:solidFill>
                <a:uFillTx/>
                <a:latin typeface="Baskerville Old Face"/>
              </a:rPr>
              <a:t>By dr Mona Ahmed</a:t>
            </a:r>
            <a:br>
              <a:rPr sz="3600"/>
            </a:br>
            <a:r>
              <a:rPr b="0" i="1" lang="en-GB" sz="3600" strike="noStrike" u="none">
                <a:solidFill>
                  <a:srgbClr val="660033"/>
                </a:solidFill>
                <a:uFillTx/>
                <a:latin typeface="Baskerville Old Face"/>
              </a:rPr>
              <a:t>assisted professor Elmareefa university</a:t>
            </a:r>
            <a:br>
              <a:rPr sz="3600"/>
            </a:br>
            <a:r>
              <a:rPr b="0" i="1" lang="en-GB" sz="3600" strike="noStrike" u="none">
                <a:solidFill>
                  <a:srgbClr val="660033"/>
                </a:solidFill>
                <a:uFillTx/>
                <a:latin typeface="Baskerville Old Face"/>
              </a:rPr>
              <a:t>SMSB</a:t>
            </a:r>
            <a:endParaRPr b="0" lang="en-US" sz="36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75" name="Picture 6" descr="Anatomy of Female Reproductive System - YouTube"/>
          <p:cNvPicPr/>
          <p:nvPr/>
        </p:nvPicPr>
        <p:blipFill>
          <a:blip r:embed="rId1"/>
          <a:stretch/>
        </p:blipFill>
        <p:spPr>
          <a:xfrm>
            <a:off x="0" y="0"/>
            <a:ext cx="12191760" cy="4581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6" name="Picture 2" descr=""/>
          <p:cNvPicPr/>
          <p:nvPr/>
        </p:nvPicPr>
        <p:blipFill>
          <a:blip r:embed="rId2"/>
          <a:stretch/>
        </p:blipFill>
        <p:spPr>
          <a:xfrm>
            <a:off x="0" y="0"/>
            <a:ext cx="5677200" cy="4581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7" name="Picture 3" descr=""/>
          <p:cNvPicPr/>
          <p:nvPr/>
        </p:nvPicPr>
        <p:blipFill>
          <a:blip r:embed="rId3"/>
          <a:stretch/>
        </p:blipFill>
        <p:spPr>
          <a:xfrm>
            <a:off x="5677560" y="0"/>
            <a:ext cx="6514200" cy="4581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8" name="Picture 5" descr=""/>
          <p:cNvPicPr/>
          <p:nvPr/>
        </p:nvPicPr>
        <p:blipFill>
          <a:blip r:embed="rId4"/>
          <a:stretch/>
        </p:blipFill>
        <p:spPr>
          <a:xfrm>
            <a:off x="0" y="0"/>
            <a:ext cx="12191760" cy="45817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760" cy="10562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GB" sz="4400" strike="noStrike" u="none">
                <a:solidFill>
                  <a:srgbClr val="660033"/>
                </a:solidFill>
                <a:uFillTx/>
                <a:latin typeface="Calibri Light"/>
              </a:rPr>
              <a:t>Internal reproductive organs</a:t>
            </a: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0" y="985680"/>
            <a:ext cx="12191760" cy="58719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7030a0"/>
              </a:buClr>
              <a:buFont typeface="Arial"/>
              <a:buChar char="•"/>
            </a:pPr>
            <a:r>
              <a:rPr b="0" lang="en-GB" sz="2800" strike="noStrike" u="sng">
                <a:solidFill>
                  <a:srgbClr val="7030a0"/>
                </a:solidFill>
                <a:uFillTx/>
                <a:latin typeface="Calibri"/>
              </a:rPr>
              <a:t>The vagina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843c0b"/>
              </a:buClr>
              <a:buFont typeface="Wingdings" charset="2"/>
              <a:buChar char=""/>
            </a:pPr>
            <a:r>
              <a:rPr b="0" lang="en-GB" sz="2800" strike="noStrike" u="none">
                <a:solidFill>
                  <a:schemeClr val="accent2">
                    <a:lumMod val="50000"/>
                  </a:schemeClr>
                </a:solidFill>
                <a:uFillTx/>
                <a:latin typeface="Calibri"/>
              </a:rPr>
              <a:t>fibromuscular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canal lined with stratified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squamous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epithelium that leads from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uterus to the vulva.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longer in the </a:t>
            </a: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posterior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wall (9 cm)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than in the </a:t>
            </a: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anterior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wall (7 cm).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vaginal walls are normally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                                                 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in </a:t>
            </a:r>
            <a:r>
              <a:rPr b="0" lang="en-GB" sz="2800" strike="noStrike" u="sng">
                <a:solidFill>
                  <a:srgbClr val="660033"/>
                </a:solidFill>
                <a:uFillTx/>
                <a:latin typeface="Calibri"/>
              </a:rPr>
              <a:t>apposition.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except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at the </a:t>
            </a:r>
            <a:r>
              <a:rPr b="1" lang="en-GB" sz="2800" strike="noStrike" u="none">
                <a:solidFill>
                  <a:schemeClr val="dk1"/>
                </a:solidFill>
                <a:uFillTx/>
                <a:latin typeface="Calibri"/>
              </a:rPr>
              <a:t>vault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GB" sz="2800" strike="noStrike" u="none">
                <a:solidFill>
                  <a:schemeClr val="dk1"/>
                </a:solidFill>
                <a:uFillTx/>
                <a:latin typeface="Calibri"/>
              </a:rPr>
              <a:t>                           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where they are </a:t>
            </a:r>
            <a:r>
              <a:rPr b="1" lang="en-GB" sz="2800" strike="noStrike" u="none">
                <a:solidFill>
                  <a:schemeClr val="dk1"/>
                </a:solidFill>
                <a:uFillTx/>
                <a:latin typeface="Calibri"/>
              </a:rPr>
              <a:t>separated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by the </a:t>
            </a:r>
            <a:r>
              <a:rPr b="0" lang="en-GB" sz="2800" strike="noStrike" u="sng">
                <a:solidFill>
                  <a:srgbClr val="660033"/>
                </a:solidFill>
                <a:uFillTx/>
                <a:latin typeface="Calibri"/>
              </a:rPr>
              <a:t>cervix</a:t>
            </a: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08" name="Picture 2" descr=""/>
          <p:cNvPicPr/>
          <p:nvPr/>
        </p:nvPicPr>
        <p:blipFill>
          <a:blip r:embed="rId1"/>
          <a:stretch/>
        </p:blipFill>
        <p:spPr>
          <a:xfrm>
            <a:off x="8003520" y="12240"/>
            <a:ext cx="4188240" cy="2923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9" name="Picture 5" descr=""/>
          <p:cNvPicPr/>
          <p:nvPr/>
        </p:nvPicPr>
        <p:blipFill>
          <a:blip r:embed="rId2"/>
          <a:stretch/>
        </p:blipFill>
        <p:spPr>
          <a:xfrm>
            <a:off x="8173080" y="3428640"/>
            <a:ext cx="4018680" cy="34290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85" dur="indefinite" restart="never" nodeType="tmRoot">
          <p:childTnLst>
            <p:seq>
              <p:cTn id="286" dur="indefinite" nodeType="mainSeq">
                <p:childTnLst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vault of the vagina is divided into four fornices: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- posterior                       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-anterior                         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-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and two lateral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vagina has </a:t>
            </a:r>
            <a:r>
              <a:rPr b="0" lang="en-GB" sz="2800" strike="noStrike" u="none">
                <a:solidFill>
                  <a:srgbClr val="7030a0"/>
                </a:solidFill>
                <a:uFillTx/>
                <a:latin typeface="Calibri"/>
              </a:rPr>
              <a:t>no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rgbClr val="7030a0"/>
                </a:solidFill>
                <a:uFillTx/>
                <a:latin typeface="Calibri"/>
              </a:rPr>
              <a:t>gland.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  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kept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moist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by secretions from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uterine secretions.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cervical glands secretions.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transudation from its epithelial lining.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11" name="Picture 1" descr=""/>
          <p:cNvPicPr/>
          <p:nvPr/>
        </p:nvPicPr>
        <p:blipFill>
          <a:blip r:embed="rId1"/>
          <a:stretch/>
        </p:blipFill>
        <p:spPr>
          <a:xfrm>
            <a:off x="7951680" y="262800"/>
            <a:ext cx="4095360" cy="2131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2" name="Picture 4" descr=""/>
          <p:cNvPicPr/>
          <p:nvPr/>
        </p:nvPicPr>
        <p:blipFill>
          <a:blip r:embed="rId2"/>
          <a:stretch/>
        </p:blipFill>
        <p:spPr>
          <a:xfrm>
            <a:off x="7951680" y="3016440"/>
            <a:ext cx="4095360" cy="3578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3" name="Minus Sign 6"/>
          <p:cNvSpPr/>
          <p:nvPr/>
        </p:nvSpPr>
        <p:spPr>
          <a:xfrm flipH="1">
            <a:off x="11076480" y="5571360"/>
            <a:ext cx="970560" cy="131760"/>
          </a:xfrm>
          <a:prstGeom prst="mathMinus">
            <a:avLst>
              <a:gd name="adj1" fmla="val 2352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14040" bIns="-14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114" name="Minus Sign 7"/>
          <p:cNvSpPr/>
          <p:nvPr/>
        </p:nvSpPr>
        <p:spPr>
          <a:xfrm>
            <a:off x="9916920" y="5542920"/>
            <a:ext cx="904680" cy="131760"/>
          </a:xfrm>
          <a:prstGeom prst="mathMinus">
            <a:avLst>
              <a:gd name="adj1" fmla="val 2352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14040" bIns="-14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115" name="Minus Sign 8"/>
          <p:cNvSpPr/>
          <p:nvPr/>
        </p:nvSpPr>
        <p:spPr>
          <a:xfrm>
            <a:off x="7874280" y="5477040"/>
            <a:ext cx="1059840" cy="131760"/>
          </a:xfrm>
          <a:prstGeom prst="mathMinus">
            <a:avLst>
              <a:gd name="adj1" fmla="val 2352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14040" bIns="-140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29" dur="indefinite" restart="never" nodeType="tmRoot">
          <p:childTnLst>
            <p:seq>
              <p:cTn id="330" dur="indefinite" nodeType="mainSeq">
                <p:childTnLst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epithelium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is thick and rich in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glycogen.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which increases in the </a:t>
            </a: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postovulatory phase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of the cycle.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Before </a:t>
            </a:r>
            <a:r>
              <a:rPr b="0" lang="en-GB" sz="2800" strike="noStrike" u="none">
                <a:solidFill>
                  <a:srgbClr val="7030a0"/>
                </a:solidFill>
                <a:uFillTx/>
                <a:latin typeface="Calibri"/>
              </a:rPr>
              <a:t>puberty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and after the </a:t>
            </a:r>
            <a:r>
              <a:rPr b="0" lang="en-GB" sz="2800" strike="noStrike" u="none">
                <a:solidFill>
                  <a:srgbClr val="7030a0"/>
                </a:solidFill>
                <a:uFillTx/>
                <a:latin typeface="Calibri"/>
              </a:rPr>
              <a:t>menopause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,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vagina is devoid of glycogen </a:t>
            </a:r>
            <a:r>
              <a:rPr b="0" lang="en-GB" sz="2800" strike="noStrike" u="sng">
                <a:solidFill>
                  <a:schemeClr val="dk1"/>
                </a:solidFill>
                <a:uFillTx/>
                <a:latin typeface="Calibri"/>
              </a:rPr>
              <a:t>due to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sng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lack of oestrogen.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7030a0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800" strike="noStrike" u="sng">
                <a:solidFill>
                  <a:srgbClr val="7030a0"/>
                </a:solidFill>
                <a:uFillTx/>
                <a:latin typeface="Calibri"/>
              </a:rPr>
              <a:t>Doderlein’s bacillus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is a normal vaginal flora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and breaks down glycogen to form lactic acid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producing a pH of around 4.5.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This has a </a:t>
            </a:r>
            <a:r>
              <a:rPr b="0" lang="en-GB" sz="2800" strike="noStrike" u="none">
                <a:solidFill>
                  <a:srgbClr val="7030a0"/>
                </a:solidFill>
                <a:uFillTx/>
                <a:latin typeface="Calibri"/>
              </a:rPr>
              <a:t>protective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role for the vagina in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decreasing the growth of pathogenic bacteria.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17" name="Picture 3" descr=""/>
          <p:cNvPicPr/>
          <p:nvPr/>
        </p:nvPicPr>
        <p:blipFill>
          <a:blip r:embed="rId1"/>
          <a:stretch/>
        </p:blipFill>
        <p:spPr>
          <a:xfrm>
            <a:off x="8107560" y="1175040"/>
            <a:ext cx="4083840" cy="2499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8" name="Picture 1" descr=""/>
          <p:cNvPicPr/>
          <p:nvPr/>
        </p:nvPicPr>
        <p:blipFill>
          <a:blip r:embed="rId2"/>
          <a:stretch/>
        </p:blipFill>
        <p:spPr>
          <a:xfrm>
            <a:off x="7909200" y="4830480"/>
            <a:ext cx="4180680" cy="17046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83" dur="indefinite" restart="never" nodeType="tmRoot">
          <p:childTnLst>
            <p:seq>
              <p:cTn id="384" dur="indefinite" nodeType="mainSeq">
                <p:childTnLst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9" fill="hold">
                      <p:stCondLst>
                        <p:cond delay="indefinite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"/>
            </a:pPr>
            <a:r>
              <a:rPr b="1" lang="en-GB" sz="2800" strike="noStrike" u="none">
                <a:solidFill>
                  <a:schemeClr val="dk1"/>
                </a:solidFill>
                <a:uFillTx/>
                <a:latin typeface="Calibri"/>
              </a:rPr>
              <a:t>Relations :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Wingdings" charset="2"/>
              <a:buChar char=""/>
            </a:pPr>
            <a:r>
              <a:rPr b="0" lang="en-GB" sz="2800" strike="noStrike" u="sng">
                <a:solidFill>
                  <a:srgbClr val="ff0000"/>
                </a:solidFill>
                <a:uFillTx/>
                <a:latin typeface="Calibri"/>
              </a:rPr>
              <a:t>posteriorly: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</a:t>
            </a: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upper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….reflection of the </a:t>
            </a: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pouch of Douglas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</a:t>
            </a: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middle….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separated from the </a:t>
            </a: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rectum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                                                      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by pelvic fascia 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</a:t>
            </a: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lower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….third from  the perineal body.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Anteriorly: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660033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Upper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……Base of the bladder.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660033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Middle &amp; lower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…..urethra.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20" name="Picture 4" descr=""/>
          <p:cNvPicPr/>
          <p:nvPr/>
        </p:nvPicPr>
        <p:blipFill>
          <a:blip r:embed="rId1"/>
          <a:stretch/>
        </p:blipFill>
        <p:spPr>
          <a:xfrm>
            <a:off x="7429680" y="3429000"/>
            <a:ext cx="4608000" cy="3396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1" name="Picture 6" descr=""/>
          <p:cNvPicPr/>
          <p:nvPr/>
        </p:nvPicPr>
        <p:blipFill>
          <a:blip r:embed="rId2"/>
          <a:stretch/>
        </p:blipFill>
        <p:spPr>
          <a:xfrm>
            <a:off x="7429680" y="103680"/>
            <a:ext cx="4608000" cy="3129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23" dur="indefinite" restart="never" nodeType="tmRoot">
          <p:childTnLst>
            <p:seq>
              <p:cTn id="424" dur="indefinite" nodeType="mainSeq">
                <p:childTnLst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7" fill="hold">
                      <p:stCondLst>
                        <p:cond delay="indefinite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800" strike="noStrike" u="sng">
                <a:solidFill>
                  <a:srgbClr val="ff0000"/>
                </a:solidFill>
                <a:uFillTx/>
                <a:latin typeface="Calibri"/>
              </a:rPr>
              <a:t>Laterally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cardinal ligaments.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levator ani muscles.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ischiorectal fossae.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Supports of the vagina: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cardinal ligaments.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uterosacral ligaments.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23" name="Picture 5" descr=""/>
          <p:cNvPicPr/>
          <p:nvPr/>
        </p:nvPicPr>
        <p:blipFill>
          <a:blip r:embed="rId1"/>
          <a:stretch/>
        </p:blipFill>
        <p:spPr>
          <a:xfrm>
            <a:off x="6769800" y="4355280"/>
            <a:ext cx="5221080" cy="2459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4" name="Picture 3" descr=""/>
          <p:cNvPicPr/>
          <p:nvPr/>
        </p:nvPicPr>
        <p:blipFill>
          <a:blip r:embed="rId2"/>
          <a:stretch/>
        </p:blipFill>
        <p:spPr>
          <a:xfrm>
            <a:off x="6769800" y="179280"/>
            <a:ext cx="5221080" cy="38646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5" name="Rectangle 6"/>
          <p:cNvSpPr/>
          <p:nvPr/>
        </p:nvSpPr>
        <p:spPr>
          <a:xfrm flipH="1" flipV="1">
            <a:off x="11048040" y="2120400"/>
            <a:ext cx="433440" cy="18284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67" dur="indefinite" restart="never" nodeType="tmRoot">
          <p:childTnLst>
            <p:seq>
              <p:cTn id="468" dur="indefinite" nodeType="mainSeq">
                <p:childTnLst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760" cy="880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txBody>
          <a:bodyPr lIns="91440" rIns="91440" tIns="45720" bIns="45720" anchor="ctr">
            <a:normAutofit fontScale="47500" lnSpcReduction="19999"/>
          </a:bodyPr>
          <a:p>
            <a:pPr indent="0" defTabSz="914400">
              <a:lnSpc>
                <a:spcPct val="90000"/>
              </a:lnSpc>
              <a:buNone/>
            </a:pPr>
            <a:br>
              <a:rPr sz="4400"/>
            </a:br>
            <a:r>
              <a:rPr b="1" lang="en-GB" sz="4400" strike="noStrike" u="none">
                <a:solidFill>
                  <a:srgbClr val="7030a0"/>
                </a:solidFill>
                <a:uFillTx/>
                <a:latin typeface="Calibri Light"/>
              </a:rPr>
              <a:t>The uterus</a:t>
            </a:r>
            <a:br>
              <a:rPr sz="4400"/>
            </a:b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0" y="880560"/>
            <a:ext cx="12191760" cy="59770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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uterus in  </a:t>
            </a:r>
            <a:r>
              <a:rPr b="0" lang="en-GB" sz="2800" strike="noStrike" u="none">
                <a:solidFill>
                  <a:schemeClr val="accent2">
                    <a:lumMod val="50000"/>
                  </a:schemeClr>
                </a:solidFill>
                <a:uFillTx/>
                <a:latin typeface="Calibri"/>
              </a:rPr>
              <a:t>non-pregnant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state is situated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         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entirely within the pelvis.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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It  has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muscular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walls.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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Its dimensions are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7.5 cm long.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5 cm wide.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3 cm thick.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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An adult uterus weighs approximately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70 g.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28" name="Picture 5" descr=""/>
          <p:cNvPicPr/>
          <p:nvPr/>
        </p:nvPicPr>
        <p:blipFill>
          <a:blip r:embed="rId1"/>
          <a:stretch/>
        </p:blipFill>
        <p:spPr>
          <a:xfrm>
            <a:off x="8818920" y="-50760"/>
            <a:ext cx="3372840" cy="3322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9" name="Picture 6" descr=""/>
          <p:cNvPicPr/>
          <p:nvPr/>
        </p:nvPicPr>
        <p:blipFill>
          <a:blip r:embed="rId2"/>
          <a:stretch/>
        </p:blipFill>
        <p:spPr>
          <a:xfrm>
            <a:off x="8818920" y="3245760"/>
            <a:ext cx="3371040" cy="35355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5" dur="indefinite" restart="never" nodeType="tmRoot">
          <p:childTnLst>
            <p:seq>
              <p:cTn id="496" dur="indefinite" nodeType="mainSeq">
                <p:childTnLst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1" fill="hold">
                      <p:stCondLst>
                        <p:cond delay="indefinite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9" fill="hold">
                      <p:stCondLst>
                        <p:cond delay="indefinite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In the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upper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part: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of the uterus is termed the </a:t>
            </a:r>
            <a:r>
              <a:rPr b="1" lang="en-GB" sz="2800" strike="noStrike" u="none">
                <a:solidFill>
                  <a:schemeClr val="dk1"/>
                </a:solidFill>
                <a:uFillTx/>
                <a:latin typeface="Calibri"/>
              </a:rPr>
              <a:t>body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or ‘</a:t>
            </a:r>
            <a:r>
              <a:rPr b="0" lang="en-GB" sz="2800" strike="noStrike" u="sng">
                <a:solidFill>
                  <a:srgbClr val="cc0099"/>
                </a:solidFill>
                <a:uFillTx/>
                <a:latin typeface="Calibri"/>
              </a:rPr>
              <a:t>corpus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’.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area of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insertion of each Fallopian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tube is termed the ‘</a:t>
            </a:r>
            <a:r>
              <a:rPr b="0" lang="en-GB" sz="2800" strike="noStrike" u="sng">
                <a:solidFill>
                  <a:srgbClr val="cc0099"/>
                </a:solidFill>
                <a:uFillTx/>
                <a:latin typeface="Calibri"/>
              </a:rPr>
              <a:t>cornu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’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body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above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the cornu is called the ‘</a:t>
            </a:r>
            <a:r>
              <a:rPr b="0" lang="en-GB" sz="2800" strike="noStrike" u="sng">
                <a:solidFill>
                  <a:srgbClr val="cc0099"/>
                </a:solidFill>
                <a:uFillTx/>
                <a:latin typeface="Calibri"/>
              </a:rPr>
              <a:t>fundus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’.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uterus tapers to a small constricted area,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</a:t>
            </a:r>
            <a:r>
              <a:rPr b="0" lang="en-GB" sz="2800" strike="noStrike" u="sng">
                <a:solidFill>
                  <a:srgbClr val="cc0099"/>
                </a:solidFill>
                <a:uFillTx/>
                <a:latin typeface="Calibri"/>
              </a:rPr>
              <a:t>isthmus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and below this is the </a:t>
            </a:r>
            <a:r>
              <a:rPr b="0" lang="en-GB" sz="2800" strike="noStrike" u="sng">
                <a:solidFill>
                  <a:srgbClr val="cc0099"/>
                </a:solidFill>
                <a:uFillTx/>
                <a:latin typeface="Calibri"/>
              </a:rPr>
              <a:t>cervix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 </a:t>
            </a:r>
            <a:r>
              <a:rPr b="1" lang="en-GB" sz="2800" strike="noStrike" u="none">
                <a:solidFill>
                  <a:schemeClr val="dk1"/>
                </a:solidFill>
                <a:uFillTx/>
                <a:latin typeface="Calibri"/>
              </a:rPr>
              <a:t>(the lower part),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which projects obliquely into the vagina.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31" name="Picture 7" descr=""/>
          <p:cNvPicPr/>
          <p:nvPr/>
        </p:nvPicPr>
        <p:blipFill>
          <a:blip r:embed="rId1"/>
          <a:stretch/>
        </p:blipFill>
        <p:spPr>
          <a:xfrm>
            <a:off x="7853760" y="71280"/>
            <a:ext cx="4348080" cy="68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2" name="Picture 8" descr=""/>
          <p:cNvPicPr/>
          <p:nvPr/>
        </p:nvPicPr>
        <p:blipFill>
          <a:blip r:embed="rId2"/>
          <a:stretch/>
        </p:blipFill>
        <p:spPr>
          <a:xfrm>
            <a:off x="3962520" y="4582080"/>
            <a:ext cx="3764520" cy="22042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33" dur="indefinite" restart="never" nodeType="tmRoot">
          <p:childTnLst>
            <p:seq>
              <p:cTn id="534" dur="indefinite" nodeType="mainSeq">
                <p:childTnLst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9" fill="hold">
                      <p:stCondLst>
                        <p:cond delay="indefinite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9" fill="hold">
                      <p:stCondLst>
                        <p:cond delay="indefinite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</a:t>
            </a:r>
            <a:r>
              <a:rPr b="1" lang="en-GB" sz="2800" strike="noStrike" u="none">
                <a:solidFill>
                  <a:schemeClr val="dk1"/>
                </a:solidFill>
                <a:uFillTx/>
                <a:latin typeface="Calibri"/>
              </a:rPr>
              <a:t>longitudinal axis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of the uterus is approximately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at right angles to the vagina and normally tilts </a:t>
            </a:r>
            <a:r>
              <a:rPr b="1" lang="en-GB" sz="2800" strike="noStrike" u="none">
                <a:solidFill>
                  <a:srgbClr val="ff0000"/>
                </a:solidFill>
                <a:uFillTx/>
                <a:latin typeface="Calibri"/>
              </a:rPr>
              <a:t>forward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This is called </a:t>
            </a:r>
            <a:r>
              <a:rPr b="1" lang="en-GB" sz="2800" strike="noStrike" u="none">
                <a:solidFill>
                  <a:schemeClr val="dk1"/>
                </a:solidFill>
                <a:uFillTx/>
                <a:latin typeface="Calibri"/>
              </a:rPr>
              <a:t>‘</a:t>
            </a:r>
            <a:r>
              <a:rPr b="1" lang="en-GB" sz="2800" strike="noStrike" u="none">
                <a:solidFill>
                  <a:srgbClr val="ff0000"/>
                </a:solidFill>
                <a:uFillTx/>
                <a:latin typeface="Calibri"/>
              </a:rPr>
              <a:t>anteversion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’.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uterus is also usually </a:t>
            </a:r>
            <a:r>
              <a:rPr b="1" lang="en-GB" sz="2800" strike="noStrike" u="none">
                <a:solidFill>
                  <a:srgbClr val="ff0000"/>
                </a:solidFill>
                <a:uFillTx/>
                <a:latin typeface="Calibri"/>
              </a:rPr>
              <a:t>flexed</a:t>
            </a:r>
            <a:r>
              <a:rPr b="1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forward on itself at the isthmus – </a:t>
            </a:r>
            <a:r>
              <a:rPr b="1" lang="en-GB" sz="2800" strike="noStrike" u="none">
                <a:solidFill>
                  <a:srgbClr val="ff0000"/>
                </a:solidFill>
                <a:uFillTx/>
                <a:latin typeface="Calibri"/>
              </a:rPr>
              <a:t>anteflexion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In around 20% of women,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uterus is tilted backwards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                            </a:t>
            </a:r>
            <a:r>
              <a:rPr b="1" lang="en-GB" sz="2800" strike="noStrike" u="none">
                <a:solidFill>
                  <a:srgbClr val="ff0000"/>
                </a:solidFill>
                <a:uFillTx/>
                <a:latin typeface="Calibri"/>
              </a:rPr>
              <a:t>retroversion and retroflexion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This has no pathological significance in most women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         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            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Although retroversion that is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fixed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and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          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immobile may be associated with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endometriosis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34" name="Picture 6" descr="Tipped (tilted) uterus - Mayo Clinic"/>
          <p:cNvPicPr/>
          <p:nvPr/>
        </p:nvPicPr>
        <p:blipFill>
          <a:blip r:embed="rId1"/>
          <a:stretch/>
        </p:blipFill>
        <p:spPr>
          <a:xfrm>
            <a:off x="8077320" y="3613680"/>
            <a:ext cx="4038120" cy="3072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5" name="Picture 4" descr=""/>
          <p:cNvPicPr/>
          <p:nvPr/>
        </p:nvPicPr>
        <p:blipFill>
          <a:blip r:embed="rId2"/>
          <a:stretch/>
        </p:blipFill>
        <p:spPr>
          <a:xfrm>
            <a:off x="8077320" y="171000"/>
            <a:ext cx="4038120" cy="3257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6" name="Picture 1" descr=""/>
          <p:cNvPicPr/>
          <p:nvPr/>
        </p:nvPicPr>
        <p:blipFill>
          <a:blip r:embed="rId3"/>
          <a:stretch/>
        </p:blipFill>
        <p:spPr>
          <a:xfrm>
            <a:off x="96480" y="5018040"/>
            <a:ext cx="939600" cy="11181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1" dur="indefinite" restart="never" nodeType="tmRoot">
          <p:childTnLst>
            <p:seq>
              <p:cTn id="572" dur="indefinite" nodeType="mainSeq">
                <p:childTnLst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7" fill="hold">
                      <p:stCondLst>
                        <p:cond delay="indefinite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1" dur="1000"/>
                                        <p:tgtEl>
                                          <p:spTgt spid="1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12" dur="1000" fill="hold"/>
                                        <p:tgtEl>
                                          <p:spTgt spid="1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3" dur="1000" fill="hold"/>
                                        <p:tgtEl>
                                          <p:spTgt spid="1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4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16" dur="1000"/>
                                        <p:tgtEl>
                                          <p:spTgt spid="1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17" dur="1000" fill="hold"/>
                                        <p:tgtEl>
                                          <p:spTgt spid="1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8" dur="1000" fill="hold"/>
                                        <p:tgtEl>
                                          <p:spTgt spid="1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cavity of the uterus is the shape of an inverted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Triangle.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Fallopian tubes open at lateral angles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constriction at the isthmus where the corpus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joins the cervix is the </a:t>
            </a:r>
            <a:r>
              <a:rPr b="0" lang="en-GB" sz="2800" strike="noStrike" u="sng">
                <a:solidFill>
                  <a:srgbClr val="ff0000"/>
                </a:solidFill>
                <a:uFillTx/>
                <a:latin typeface="Calibri"/>
              </a:rPr>
              <a:t>anatomical os: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Seen microscopically.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histological internal os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is where the mucous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membrane of the isthmus becomes that of the cervix.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38" name="Picture 4" descr="3: Uterine cavity seen as inverted triangle | Download Scientific Diagram"/>
          <p:cNvPicPr/>
          <p:nvPr/>
        </p:nvPicPr>
        <p:blipFill>
          <a:blip r:embed="rId1"/>
          <a:stretch/>
        </p:blipFill>
        <p:spPr>
          <a:xfrm>
            <a:off x="8270280" y="69840"/>
            <a:ext cx="3775680" cy="3311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9" name="Picture 3" descr=""/>
          <p:cNvPicPr/>
          <p:nvPr/>
        </p:nvPicPr>
        <p:blipFill>
          <a:blip r:embed="rId2"/>
          <a:stretch/>
        </p:blipFill>
        <p:spPr>
          <a:xfrm>
            <a:off x="8392320" y="3728880"/>
            <a:ext cx="3653640" cy="30121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0" name="Arrow: Right 1"/>
          <p:cNvSpPr/>
          <p:nvPr/>
        </p:nvSpPr>
        <p:spPr>
          <a:xfrm>
            <a:off x="9203040" y="1121760"/>
            <a:ext cx="723240" cy="3106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141" name="Arrow: Right 4"/>
          <p:cNvSpPr/>
          <p:nvPr/>
        </p:nvSpPr>
        <p:spPr>
          <a:xfrm>
            <a:off x="8672760" y="735120"/>
            <a:ext cx="633600" cy="269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142" name="Arrow: Left 5"/>
          <p:cNvSpPr/>
          <p:nvPr/>
        </p:nvSpPr>
        <p:spPr>
          <a:xfrm>
            <a:off x="10360080" y="1923120"/>
            <a:ext cx="640800" cy="22572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19" dur="indefinite" restart="never" nodeType="tmRoot">
          <p:childTnLst>
            <p:seq>
              <p:cTn id="620" dur="indefinite" nodeType="mainSeq">
                <p:childTnLst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5" fill="hold">
                      <p:stCondLst>
                        <p:cond delay="indefinite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5" fill="hold">
                      <p:stCondLst>
                        <p:cond delay="indefinite"/>
                      </p:stCondLst>
                      <p:childTnLst>
                        <p:par>
                          <p:cTn id="636" fill="hold">
                            <p:stCondLst>
                              <p:cond delay="0"/>
                            </p:stCondLst>
                            <p:childTnLst>
                              <p:par>
                                <p:cTn id="6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9" fill="hold">
                      <p:stCondLst>
                        <p:cond delay="indefinite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3" fill="hold">
                      <p:stCondLst>
                        <p:cond delay="indefinite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3200" strike="noStrike" u="none">
                <a:solidFill>
                  <a:schemeClr val="dk1"/>
                </a:solidFill>
                <a:uFillTx/>
                <a:latin typeface="Calibri"/>
              </a:rPr>
              <a:t>The uterus consists of </a:t>
            </a:r>
            <a:r>
              <a:rPr b="0" lang="en-GB" sz="3200" strike="noStrike" u="none">
                <a:solidFill>
                  <a:srgbClr val="c00000"/>
                </a:solidFill>
                <a:uFillTx/>
                <a:latin typeface="Calibri"/>
              </a:rPr>
              <a:t>three layers: 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3200" strike="noStrike" u="none">
                <a:solidFill>
                  <a:schemeClr val="dk1"/>
                </a:solidFill>
                <a:uFillTx/>
                <a:latin typeface="Calibri"/>
              </a:rPr>
              <a:t>Outer serous layer </a:t>
            </a:r>
            <a:r>
              <a:rPr b="0" lang="en-GB" sz="3200" strike="noStrike" u="none">
                <a:solidFill>
                  <a:srgbClr val="c00000"/>
                </a:solidFill>
                <a:uFillTx/>
                <a:latin typeface="Calibri"/>
              </a:rPr>
              <a:t>(peritoneum).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3200" strike="noStrike" u="none">
                <a:solidFill>
                  <a:schemeClr val="dk1"/>
                </a:solidFill>
                <a:uFillTx/>
                <a:latin typeface="Calibri"/>
              </a:rPr>
              <a:t>Middle muscular layer </a:t>
            </a:r>
            <a:r>
              <a:rPr b="0" lang="en-GB" sz="3200" strike="noStrike" u="none">
                <a:solidFill>
                  <a:srgbClr val="c00000"/>
                </a:solidFill>
                <a:uFillTx/>
                <a:latin typeface="Calibri"/>
              </a:rPr>
              <a:t>(myometrium). 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3200" strike="noStrike" u="none">
                <a:solidFill>
                  <a:schemeClr val="dk1"/>
                </a:solidFill>
                <a:uFillTx/>
                <a:latin typeface="Calibri"/>
              </a:rPr>
              <a:t>Inner mucous layer </a:t>
            </a:r>
            <a:r>
              <a:rPr b="0" lang="en-GB" sz="3200" strike="noStrike" u="none">
                <a:solidFill>
                  <a:srgbClr val="c00000"/>
                </a:solidFill>
                <a:uFillTx/>
                <a:latin typeface="Calibri"/>
              </a:rPr>
              <a:t>(endometrium). 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44" name="Picture 4" descr=""/>
          <p:cNvPicPr/>
          <p:nvPr/>
        </p:nvPicPr>
        <p:blipFill>
          <a:blip r:embed="rId1"/>
          <a:stretch/>
        </p:blipFill>
        <p:spPr>
          <a:xfrm>
            <a:off x="6634440" y="-47160"/>
            <a:ext cx="5557320" cy="6203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5" name="Oval 1"/>
          <p:cNvSpPr/>
          <p:nvPr/>
        </p:nvSpPr>
        <p:spPr>
          <a:xfrm>
            <a:off x="10133640" y="4176000"/>
            <a:ext cx="706680" cy="386280"/>
          </a:xfrm>
          <a:prstGeom prst="ellipse">
            <a:avLst/>
          </a:prstGeom>
          <a:noFill/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146" name="Oval 3"/>
          <p:cNvSpPr/>
          <p:nvPr/>
        </p:nvSpPr>
        <p:spPr>
          <a:xfrm flipV="1">
            <a:off x="10133640" y="3694680"/>
            <a:ext cx="706680" cy="301320"/>
          </a:xfrm>
          <a:prstGeom prst="ellipse">
            <a:avLst/>
          </a:prstGeom>
          <a:noFill/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147" name="Oval 5"/>
          <p:cNvSpPr/>
          <p:nvPr/>
        </p:nvSpPr>
        <p:spPr>
          <a:xfrm>
            <a:off x="10237680" y="3195720"/>
            <a:ext cx="603000" cy="320040"/>
          </a:xfrm>
          <a:prstGeom prst="ellipse">
            <a:avLst/>
          </a:prstGeom>
          <a:noFill/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59" dur="indefinite" restart="never" nodeType="tmRoot">
          <p:childTnLst>
            <p:seq>
              <p:cTn id="660" dur="indefinite" nodeType="mainSeq">
                <p:childTnLst>
                  <p:par>
                    <p:cTn id="661" fill="hold">
                      <p:stCondLst>
                        <p:cond delay="indefinite"/>
                      </p:stCondLst>
                      <p:childTnLst>
                        <p:par>
                          <p:cTn id="662" fill="hold">
                            <p:stCondLst>
                              <p:cond delay="0"/>
                            </p:stCondLst>
                            <p:childTnLst>
                              <p:par>
                                <p:cTn id="6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5" fill="hold">
                      <p:stCondLst>
                        <p:cond delay="indefinite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7" fill="hold">
                      <p:stCondLst>
                        <p:cond delay="indefinite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1" fill="hold">
                      <p:stCondLst>
                        <p:cond delay="indefinite"/>
                      </p:stCondLst>
                      <p:childTnLst>
                        <p:par>
                          <p:cTn id="682" fill="hold">
                            <p:stCondLst>
                              <p:cond delay="0"/>
                            </p:stCondLst>
                            <p:childTnLst>
                              <p:par>
                                <p:cTn id="6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5" fill="hold">
                      <p:stCondLst>
                        <p:cond delay="indefinite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0" y="-8640"/>
            <a:ext cx="12191760" cy="9241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GB" sz="4400" strike="noStrike" u="none">
                <a:solidFill>
                  <a:srgbClr val="660033"/>
                </a:solidFill>
                <a:uFillTx/>
                <a:latin typeface="Baskerville Old Face"/>
              </a:rPr>
              <a:t>The female genital tract </a:t>
            </a: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0" y="916200"/>
            <a:ext cx="12191760" cy="59414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txBody>
          <a:bodyPr lIns="91440" rIns="91440" tIns="45720" bIns="45720" anchor="t">
            <a:normAutofit fontScale="40000" lnSpcReduction="19999"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36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GB" sz="4400" strike="noStrike" u="none">
                <a:solidFill>
                  <a:srgbClr val="202122"/>
                </a:solidFill>
                <a:uFillTx/>
                <a:latin typeface="Baskerville Old Face"/>
              </a:rPr>
              <a:t>The female genital tract is divided into:</a:t>
            </a: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36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202122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6000" strike="noStrike" u="none">
                <a:solidFill>
                  <a:srgbClr val="202122"/>
                </a:solidFill>
                <a:uFillTx/>
                <a:latin typeface="Baskerville Old Face"/>
              </a:rPr>
              <a:t>The external genitalia.</a:t>
            </a:r>
            <a:endParaRPr b="0" lang="en-US" sz="6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202122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6000" strike="noStrike" u="none">
                <a:solidFill>
                  <a:srgbClr val="202122"/>
                </a:solidFill>
                <a:uFillTx/>
                <a:latin typeface="Baskerville Old Face"/>
              </a:rPr>
              <a:t>The internal genitalia. </a:t>
            </a:r>
            <a:endParaRPr b="0" lang="en-US" sz="6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6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6000" strike="noStrike" u="none">
                <a:solidFill>
                  <a:srgbClr val="202122"/>
                </a:solidFill>
                <a:uFillTx/>
                <a:latin typeface="Baskerville Old Face"/>
              </a:rPr>
              <a:t>The internal genital tract, including</a:t>
            </a:r>
            <a:endParaRPr b="0" lang="en-US" sz="6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6000" strike="noStrike" u="none">
                <a:solidFill>
                  <a:srgbClr val="202122"/>
                </a:solidFill>
                <a:uFillTx/>
                <a:latin typeface="Baskerville Old Face"/>
              </a:rPr>
              <a:t>( the female reproductive system), consists of:</a:t>
            </a:r>
            <a:endParaRPr b="0" lang="en-US" sz="6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202122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6000" strike="noStrike" u="none">
                <a:solidFill>
                  <a:srgbClr val="202122"/>
                </a:solidFill>
                <a:uFillTx/>
                <a:latin typeface="Baskerville Old Face"/>
              </a:rPr>
              <a:t>The vagina.</a:t>
            </a:r>
            <a:endParaRPr b="0" lang="en-US" sz="6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202122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6000" strike="noStrike" u="none">
                <a:solidFill>
                  <a:srgbClr val="202122"/>
                </a:solidFill>
                <a:uFillTx/>
                <a:latin typeface="Baskerville Old Face"/>
              </a:rPr>
              <a:t>The uterus.</a:t>
            </a:r>
            <a:endParaRPr b="0" lang="en-US" sz="6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202122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6000" strike="noStrike" u="none">
                <a:solidFill>
                  <a:srgbClr val="202122"/>
                </a:solidFill>
                <a:uFillTx/>
                <a:latin typeface="Baskerville Old Face"/>
              </a:rPr>
              <a:t>The two fallopian tubes.</a:t>
            </a:r>
            <a:endParaRPr b="0" lang="en-US" sz="6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202122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6000" strike="noStrike" u="none">
                <a:solidFill>
                  <a:srgbClr val="202122"/>
                </a:solidFill>
                <a:uFillTx/>
                <a:latin typeface="Baskerville Old Face"/>
              </a:rPr>
              <a:t>The ovaries.</a:t>
            </a:r>
            <a:endParaRPr b="0" lang="en-US" sz="6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rgbClr val="202122"/>
                </a:solidFill>
                <a:uFillTx/>
                <a:latin typeface="Baskerville Old Face"/>
              </a:rPr>
              <a:t>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81" name="Picture 5" descr=""/>
          <p:cNvPicPr/>
          <p:nvPr/>
        </p:nvPicPr>
        <p:blipFill>
          <a:blip r:embed="rId1"/>
          <a:stretch/>
        </p:blipFill>
        <p:spPr>
          <a:xfrm>
            <a:off x="7000200" y="749520"/>
            <a:ext cx="5172480" cy="45622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GB" sz="3200" strike="noStrike" u="none">
                <a:solidFill>
                  <a:schemeClr val="dk1"/>
                </a:solidFill>
                <a:uFillTx/>
                <a:latin typeface="Calibri"/>
              </a:rPr>
              <a:t>The </a:t>
            </a:r>
            <a:r>
              <a:rPr b="0" lang="en-GB" sz="3200" strike="noStrike" u="none">
                <a:solidFill>
                  <a:srgbClr val="ff0000"/>
                </a:solidFill>
                <a:uFillTx/>
                <a:latin typeface="Calibri"/>
              </a:rPr>
              <a:t>peritoneum</a:t>
            </a:r>
            <a:r>
              <a:rPr b="0" lang="en-GB" sz="3200" strike="noStrike" u="none">
                <a:solidFill>
                  <a:schemeClr val="dk1"/>
                </a:solidFill>
                <a:uFillTx/>
                <a:latin typeface="Calibri"/>
              </a:rPr>
              <a:t> covers the body 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3200" strike="noStrike" u="none">
                <a:solidFill>
                  <a:schemeClr val="dk1"/>
                </a:solidFill>
                <a:uFillTx/>
                <a:latin typeface="Calibri"/>
              </a:rPr>
              <a:t>of the uterus and </a:t>
            </a:r>
            <a:r>
              <a:rPr b="0" lang="en-GB" sz="3200" strike="noStrike" u="sng">
                <a:solidFill>
                  <a:schemeClr val="dk1"/>
                </a:solidFill>
                <a:uFillTx/>
                <a:latin typeface="Calibri"/>
              </a:rPr>
              <a:t>posteriorly</a:t>
            </a:r>
            <a:r>
              <a:rPr b="0" lang="en-GB" sz="3200" strike="noStrike" u="none">
                <a:solidFill>
                  <a:schemeClr val="dk1"/>
                </a:solidFill>
                <a:uFillTx/>
                <a:latin typeface="Calibri"/>
              </a:rPr>
              <a:t> it covers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32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3200" strike="noStrike" u="none">
                <a:solidFill>
                  <a:schemeClr val="dk1"/>
                </a:solidFill>
                <a:uFillTx/>
                <a:latin typeface="Calibri"/>
              </a:rPr>
              <a:t>the </a:t>
            </a:r>
            <a:r>
              <a:rPr b="0" lang="en-GB" sz="3200" strike="noStrike" u="none">
                <a:solidFill>
                  <a:srgbClr val="ff0000"/>
                </a:solidFill>
                <a:uFillTx/>
                <a:latin typeface="Calibri"/>
              </a:rPr>
              <a:t>supravaginal</a:t>
            </a:r>
            <a:r>
              <a:rPr b="0" lang="en-GB" sz="32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3200" strike="noStrike" u="none">
                <a:solidFill>
                  <a:srgbClr val="ff0000"/>
                </a:solidFill>
                <a:uFillTx/>
                <a:latin typeface="Calibri"/>
              </a:rPr>
              <a:t>part of the cervix</a:t>
            </a:r>
            <a:r>
              <a:rPr b="0" lang="en-GB" sz="3200" strike="noStrike" u="none">
                <a:solidFill>
                  <a:schemeClr val="dk1"/>
                </a:solidFill>
                <a:uFillTx/>
                <a:latin typeface="Calibri"/>
              </a:rPr>
              <a:t>. 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3200" strike="noStrike" u="none">
                <a:solidFill>
                  <a:schemeClr val="dk1"/>
                </a:solidFill>
                <a:uFillTx/>
                <a:latin typeface="Calibri"/>
              </a:rPr>
              <a:t>The peritoneum  </a:t>
            </a:r>
            <a:r>
              <a:rPr b="0" lang="en-GB" sz="3200" strike="noStrike" u="sng">
                <a:solidFill>
                  <a:schemeClr val="dk1"/>
                </a:solidFill>
                <a:uFillTx/>
                <a:latin typeface="Calibri"/>
              </a:rPr>
              <a:t>laterally </a:t>
            </a:r>
            <a:r>
              <a:rPr b="0" lang="en-GB" sz="3200" strike="noStrike" u="none">
                <a:solidFill>
                  <a:schemeClr val="dk1"/>
                </a:solidFill>
                <a:uFillTx/>
                <a:latin typeface="Calibri"/>
              </a:rPr>
              <a:t>spreads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3200" strike="noStrike" u="none">
                <a:solidFill>
                  <a:schemeClr val="dk1"/>
                </a:solidFill>
                <a:uFillTx/>
                <a:latin typeface="Calibri"/>
              </a:rPr>
              <a:t>out to form the leaves of the </a:t>
            </a:r>
            <a:r>
              <a:rPr b="0" lang="en-GB" sz="3200" strike="noStrike" u="none">
                <a:solidFill>
                  <a:srgbClr val="ff0000"/>
                </a:solidFill>
                <a:uFillTx/>
                <a:latin typeface="Calibri"/>
              </a:rPr>
              <a:t>broad ligament</a:t>
            </a:r>
            <a:r>
              <a:rPr b="0" lang="en-GB" sz="3200" strike="noStrike" u="none">
                <a:solidFill>
                  <a:schemeClr val="dk1"/>
                </a:solidFill>
                <a:uFillTx/>
                <a:latin typeface="Calibri"/>
              </a:rPr>
              <a:t>. 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3200" strike="noStrike" u="none">
                <a:solidFill>
                  <a:schemeClr val="dk1"/>
                </a:solidFill>
                <a:uFillTx/>
                <a:latin typeface="Calibri"/>
              </a:rPr>
              <a:t>The </a:t>
            </a:r>
            <a:r>
              <a:rPr b="0" lang="en-GB" sz="3200" strike="noStrike" u="none">
                <a:solidFill>
                  <a:srgbClr val="ff0000"/>
                </a:solidFill>
                <a:uFillTx/>
                <a:latin typeface="Calibri"/>
              </a:rPr>
              <a:t>muscular myometrium </a:t>
            </a:r>
            <a:r>
              <a:rPr b="0" lang="en-GB" sz="3200" strike="noStrike" u="none">
                <a:solidFill>
                  <a:schemeClr val="dk1"/>
                </a:solidFill>
                <a:uFillTx/>
                <a:latin typeface="Calibri"/>
              </a:rPr>
              <a:t>forms the main 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3200" strike="noStrike" u="none">
                <a:solidFill>
                  <a:srgbClr val="ff0000"/>
                </a:solidFill>
                <a:uFillTx/>
                <a:latin typeface="Calibri"/>
              </a:rPr>
              <a:t>bulk</a:t>
            </a:r>
            <a:r>
              <a:rPr b="0" lang="en-GB" sz="3200" strike="noStrike" u="none">
                <a:solidFill>
                  <a:schemeClr val="dk1"/>
                </a:solidFill>
                <a:uFillTx/>
                <a:latin typeface="Calibri"/>
              </a:rPr>
              <a:t> of the uterus. 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49" name="AutoShape 4"/>
          <p:cNvSpPr/>
          <p:nvPr/>
        </p:nvSpPr>
        <p:spPr>
          <a:xfrm>
            <a:off x="5943600" y="327672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 defTabSz="914400">
              <a:lnSpc>
                <a:spcPct val="100000"/>
              </a:lnSpc>
            </a:pPr>
            <a:endParaRPr b="0" lang="en-GB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50" name="Picture 4" descr=""/>
          <p:cNvPicPr/>
          <p:nvPr/>
        </p:nvPicPr>
        <p:blipFill>
          <a:blip r:embed="rId1"/>
          <a:stretch/>
        </p:blipFill>
        <p:spPr>
          <a:xfrm>
            <a:off x="7863840" y="2367360"/>
            <a:ext cx="4256640" cy="4413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1" name="Picture 5" descr=""/>
          <p:cNvPicPr/>
          <p:nvPr/>
        </p:nvPicPr>
        <p:blipFill>
          <a:blip r:embed="rId2"/>
          <a:stretch/>
        </p:blipFill>
        <p:spPr>
          <a:xfrm>
            <a:off x="7863840" y="34560"/>
            <a:ext cx="4256640" cy="20563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2" name="Arrow: Down 3"/>
          <p:cNvSpPr/>
          <p:nvPr/>
        </p:nvSpPr>
        <p:spPr>
          <a:xfrm flipH="1">
            <a:off x="10613880" y="320400"/>
            <a:ext cx="178920" cy="4334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153" name="Arrow: Down 6"/>
          <p:cNvSpPr/>
          <p:nvPr/>
        </p:nvSpPr>
        <p:spPr>
          <a:xfrm>
            <a:off x="10247040" y="2648880"/>
            <a:ext cx="216360" cy="5274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89" dur="indefinite" restart="never" nodeType="tmRoot">
          <p:childTnLst>
            <p:seq>
              <p:cTn id="690" dur="indefinite" nodeType="mainSeq">
                <p:childTnLst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3" fill="hold">
                      <p:stCondLst>
                        <p:cond delay="indefinite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7" fill="hold">
                      <p:stCondLst>
                        <p:cond delay="indefinite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7" fill="hold">
                      <p:stCondLst>
                        <p:cond delay="indefinite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Wingdings" charset="2"/>
              <a:buChar char=""/>
            </a:pP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Externally,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muscle fibres are longitudinal.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Wingdings" charset="2"/>
              <a:buChar char=""/>
            </a:pP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intermediate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 interlacing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longitudinal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,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oblique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and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transverse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fibres.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ff0000"/>
              </a:buClr>
              <a:buFont typeface="Arial"/>
              <a:buChar char="•"/>
            </a:pP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Internally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, they are 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longitudinal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and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circular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inner endometrial layer has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 glands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that dip into the myometrium.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endometrial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layer is covered by a single layer of 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epithelium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. 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endometrium undergoes cyclical changes during menstruation.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55" name="Picture 2" descr="Human Uterine Smooth Muscle Cells (HUtSMC) | PromoCell"/>
          <p:cNvPicPr/>
          <p:nvPr/>
        </p:nvPicPr>
        <p:blipFill>
          <a:blip r:embed="rId1"/>
          <a:stretch/>
        </p:blipFill>
        <p:spPr>
          <a:xfrm>
            <a:off x="340200" y="3708360"/>
            <a:ext cx="3774240" cy="2961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6" name="Picture 1" descr=""/>
          <p:cNvPicPr/>
          <p:nvPr/>
        </p:nvPicPr>
        <p:blipFill>
          <a:blip r:embed="rId2"/>
          <a:stretch/>
        </p:blipFill>
        <p:spPr>
          <a:xfrm>
            <a:off x="5570640" y="3860640"/>
            <a:ext cx="5608080" cy="2808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7" name="Minus Sign 3"/>
          <p:cNvSpPr/>
          <p:nvPr/>
        </p:nvSpPr>
        <p:spPr>
          <a:xfrm>
            <a:off x="9125280" y="4213800"/>
            <a:ext cx="1837800" cy="235440"/>
          </a:xfrm>
          <a:prstGeom prst="mathMinus">
            <a:avLst>
              <a:gd name="adj1" fmla="val 2352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0440" bIns="104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158" name="Minus Sign 4"/>
          <p:cNvSpPr/>
          <p:nvPr/>
        </p:nvSpPr>
        <p:spPr>
          <a:xfrm>
            <a:off x="8927280" y="5330880"/>
            <a:ext cx="1837800" cy="235440"/>
          </a:xfrm>
          <a:prstGeom prst="mathMinus">
            <a:avLst>
              <a:gd name="adj1" fmla="val 2352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0440" bIns="104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159" name="Minus Sign 5"/>
          <p:cNvSpPr/>
          <p:nvPr/>
        </p:nvSpPr>
        <p:spPr>
          <a:xfrm>
            <a:off x="8738640" y="6344280"/>
            <a:ext cx="1696320" cy="235440"/>
          </a:xfrm>
          <a:prstGeom prst="mathMinus">
            <a:avLst>
              <a:gd name="adj1" fmla="val 2352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0440" bIns="104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160" name="Minus Sign 6"/>
          <p:cNvSpPr/>
          <p:nvPr/>
        </p:nvSpPr>
        <p:spPr>
          <a:xfrm>
            <a:off x="2630160" y="5040360"/>
            <a:ext cx="1235880" cy="45360"/>
          </a:xfrm>
          <a:prstGeom prst="mathMinus">
            <a:avLst>
              <a:gd name="adj1" fmla="val 2352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34200" bIns="-342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161" name="Minus Sign 7"/>
          <p:cNvSpPr/>
          <p:nvPr/>
        </p:nvSpPr>
        <p:spPr>
          <a:xfrm>
            <a:off x="2565360" y="5246640"/>
            <a:ext cx="1112040" cy="129600"/>
          </a:xfrm>
          <a:prstGeom prst="mathMinus">
            <a:avLst>
              <a:gd name="adj1" fmla="val 2352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-14760" bIns="-147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21" dur="indefinite" restart="never" nodeType="tmRoot">
          <p:childTnLst>
            <p:seq>
              <p:cTn id="722" dur="indefinite" nodeType="mainSeq">
                <p:childTnLst>
                  <p:par>
                    <p:cTn id="723" fill="hold">
                      <p:stCondLst>
                        <p:cond delay="indefinite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7" fill="hold">
                      <p:stCondLst>
                        <p:cond delay="indefinite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1" fill="hold">
                      <p:stCondLst>
                        <p:cond delay="indefinite"/>
                      </p:stCondLst>
                      <p:childTnLst>
                        <p:par>
                          <p:cTn id="732" fill="hold">
                            <p:stCondLst>
                              <p:cond delay="0"/>
                            </p:stCondLst>
                            <p:childTnLst>
                              <p:par>
                                <p:cTn id="7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5" fill="hold">
                      <p:stCondLst>
                        <p:cond delay="indefinite"/>
                      </p:stCondLst>
                      <p:childTnLst>
                        <p:par>
                          <p:cTn id="736" fill="hold">
                            <p:stCondLst>
                              <p:cond delay="0"/>
                            </p:stCondLst>
                            <p:childTnLst>
                              <p:par>
                                <p:cTn id="7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9" fill="hold">
                      <p:stCondLst>
                        <p:cond delay="indefinite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1" fill="hold">
                      <p:stCondLst>
                        <p:cond delay="indefinite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5" fill="hold">
                      <p:stCondLst>
                        <p:cond delay="indefinite"/>
                      </p:stCondLst>
                      <p:childTnLst>
                        <p:par>
                          <p:cTn id="756" fill="hold">
                            <p:stCondLst>
                              <p:cond delay="0"/>
                            </p:stCondLst>
                            <p:childTnLst>
                              <p:par>
                                <p:cTn id="7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3" fill="hold">
                      <p:stCondLst>
                        <p:cond delay="indefinite"/>
                      </p:stCondLst>
                      <p:childTnLst>
                        <p:par>
                          <p:cTn id="764" fill="hold">
                            <p:stCondLst>
                              <p:cond delay="0"/>
                            </p:stCondLst>
                            <p:childTnLst>
                              <p:par>
                                <p:cTn id="7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7" fill="hold">
                      <p:stCondLst>
                        <p:cond delay="indefinite"/>
                      </p:stCondLst>
                      <p:childTnLst>
                        <p:par>
                          <p:cTn id="768" fill="hold">
                            <p:stCondLst>
                              <p:cond delay="0"/>
                            </p:stCondLst>
                            <p:childTnLst>
                              <p:par>
                                <p:cTn id="7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1" fill="hold">
                      <p:stCondLst>
                        <p:cond delay="indefinite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760" cy="872640"/>
          </a:xfrm>
          <a:prstGeom prst="rect">
            <a:avLst/>
          </a:prstGeom>
          <a:solidFill>
            <a:schemeClr val="lt2">
              <a:lumMod val="90000"/>
            </a:schemeClr>
          </a:solidFill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GB" sz="4400" strike="noStrike" u="none">
                <a:solidFill>
                  <a:srgbClr val="c00000"/>
                </a:solidFill>
                <a:uFillTx/>
                <a:latin typeface="Calibri Light"/>
              </a:rPr>
              <a:t>The cervix</a:t>
            </a: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/>
          </p:nvPr>
        </p:nvSpPr>
        <p:spPr>
          <a:xfrm>
            <a:off x="0" y="873000"/>
            <a:ext cx="12191760" cy="598464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1440" rIns="91440" tIns="45720" bIns="45720" anchor="t">
            <a:normAutofit lnSpcReduction="9999"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cervix is  2.5 cm in length.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c00000"/>
              </a:buClr>
              <a:buFont typeface="Wingdings" charset="2"/>
              <a:buChar char=""/>
            </a:pPr>
            <a:r>
              <a:rPr b="0" lang="en-GB" sz="2800" strike="noStrike" u="none">
                <a:solidFill>
                  <a:srgbClr val="c00000"/>
                </a:solidFill>
                <a:uFillTx/>
                <a:latin typeface="Calibri"/>
              </a:rPr>
              <a:t>Lateral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to the cervix: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                           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lies the </a:t>
            </a:r>
            <a:r>
              <a:rPr b="0" lang="en-GB" sz="2800" strike="noStrike" u="sng">
                <a:solidFill>
                  <a:srgbClr val="c00000"/>
                </a:solidFill>
                <a:uFillTx/>
                <a:latin typeface="Calibri"/>
              </a:rPr>
              <a:t>ureter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within the parametrium.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c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2800" strike="noStrike" u="none">
                <a:solidFill>
                  <a:srgbClr val="c00000"/>
                </a:solidFill>
                <a:uFillTx/>
                <a:latin typeface="Calibri"/>
              </a:rPr>
              <a:t>Posteriorly: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rgbClr val="c00000"/>
                </a:solidFill>
                <a:uFillTx/>
                <a:latin typeface="Calibri"/>
              </a:rPr>
              <a:t>  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cervix is covered by the peritoneum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                                                    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of the </a:t>
            </a:r>
            <a:r>
              <a:rPr b="0" lang="en-GB" sz="2800" strike="noStrike" u="sng">
                <a:solidFill>
                  <a:schemeClr val="dk1"/>
                </a:solidFill>
                <a:uFillTx/>
                <a:latin typeface="Calibri"/>
              </a:rPr>
              <a:t>pouch of Douglas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It has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glands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that secrete clear alkaline mucus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( physiological vaginal discharge).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epithelium of the </a:t>
            </a:r>
            <a:r>
              <a:rPr b="1" lang="en-GB" sz="2800" strike="noStrike" u="none">
                <a:solidFill>
                  <a:schemeClr val="dk1"/>
                </a:solidFill>
                <a:uFillTx/>
                <a:latin typeface="Calibri"/>
              </a:rPr>
              <a:t>endocervix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is </a:t>
            </a:r>
            <a:r>
              <a:rPr b="0" lang="en-GB" sz="2800" strike="noStrike" u="none">
                <a:solidFill>
                  <a:srgbClr val="c00000"/>
                </a:solidFill>
                <a:uFillTx/>
                <a:latin typeface="Calibri"/>
              </a:rPr>
              <a:t>columnar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changes to  </a:t>
            </a:r>
            <a:r>
              <a:rPr b="0" lang="en-GB" sz="2800" strike="noStrike" u="none">
                <a:solidFill>
                  <a:srgbClr val="c00000"/>
                </a:solidFill>
                <a:uFillTx/>
                <a:latin typeface="Calibri"/>
              </a:rPr>
              <a:t>squamous epithelium 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in the </a:t>
            </a:r>
            <a:r>
              <a:rPr b="1" lang="en-GB" sz="2800" strike="noStrike" u="none">
                <a:solidFill>
                  <a:schemeClr val="dk1"/>
                </a:solidFill>
                <a:uFillTx/>
                <a:latin typeface="Calibri"/>
              </a:rPr>
              <a:t>external os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And the junction between them  is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‘squamocolumnar junctions 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64" name="Picture 3" descr=""/>
          <p:cNvPicPr/>
          <p:nvPr/>
        </p:nvPicPr>
        <p:blipFill>
          <a:blip r:embed="rId1"/>
          <a:stretch/>
        </p:blipFill>
        <p:spPr>
          <a:xfrm>
            <a:off x="8727480" y="0"/>
            <a:ext cx="3464280" cy="2296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5" name="Picture 6" descr=""/>
          <p:cNvPicPr/>
          <p:nvPr/>
        </p:nvPicPr>
        <p:blipFill>
          <a:blip r:embed="rId2"/>
          <a:stretch/>
        </p:blipFill>
        <p:spPr>
          <a:xfrm>
            <a:off x="8727480" y="2401560"/>
            <a:ext cx="3464280" cy="2054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6" name="Picture 7" descr=""/>
          <p:cNvPicPr/>
          <p:nvPr/>
        </p:nvPicPr>
        <p:blipFill>
          <a:blip r:embed="rId3"/>
          <a:stretch/>
        </p:blipFill>
        <p:spPr>
          <a:xfrm>
            <a:off x="8727480" y="4653360"/>
            <a:ext cx="3464280" cy="2204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7" name="Arrow: Down 4"/>
          <p:cNvSpPr/>
          <p:nvPr/>
        </p:nvSpPr>
        <p:spPr>
          <a:xfrm>
            <a:off x="9078120" y="132120"/>
            <a:ext cx="159840" cy="3578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168" name="Arrow: Down 5"/>
          <p:cNvSpPr/>
          <p:nvPr/>
        </p:nvSpPr>
        <p:spPr>
          <a:xfrm>
            <a:off x="10623960" y="2535840"/>
            <a:ext cx="207000" cy="3765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169" name="Arrow: Right 8"/>
          <p:cNvSpPr/>
          <p:nvPr/>
        </p:nvSpPr>
        <p:spPr>
          <a:xfrm flipV="1">
            <a:off x="9078120" y="5722200"/>
            <a:ext cx="518040" cy="1504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30600" bIns="306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75" dur="indefinite" restart="never" nodeType="tmRoot">
          <p:childTnLst>
            <p:seq>
              <p:cTn id="776" dur="indefinite" nodeType="mainSeq">
                <p:childTnLst>
                  <p:par>
                    <p:cTn id="777" fill="hold">
                      <p:stCondLst>
                        <p:cond delay="indefinite"/>
                      </p:stCondLst>
                      <p:childTnLst>
                        <p:par>
                          <p:cTn id="778" fill="hold">
                            <p:stCondLst>
                              <p:cond delay="0"/>
                            </p:stCondLst>
                            <p:childTnLst>
                              <p:par>
                                <p:cTn id="7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1" fill="hold">
                      <p:stCondLst>
                        <p:cond delay="indefinite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5" fill="hold">
                      <p:stCondLst>
                        <p:cond delay="indefinite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7" fill="hold">
                      <p:stCondLst>
                        <p:cond delay="indefinite"/>
                      </p:stCondLst>
                      <p:childTnLst>
                        <p:par>
                          <p:cTn id="798" fill="hold">
                            <p:stCondLst>
                              <p:cond delay="0"/>
                            </p:stCondLst>
                            <p:childTnLst>
                              <p:par>
                                <p:cTn id="7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3" fill="hold">
                      <p:stCondLst>
                        <p:cond delay="indefinite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7" fill="hold">
                      <p:stCondLst>
                        <p:cond delay="indefinite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5" fill="hold">
                      <p:stCondLst>
                        <p:cond delay="indefinite"/>
                      </p:stCondLst>
                      <p:childTnLst>
                        <p:par>
                          <p:cTn id="816" fill="hold">
                            <p:stCondLst>
                              <p:cond delay="0"/>
                            </p:stCondLst>
                            <p:childTnLst>
                              <p:par>
                                <p:cTn id="8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9" fill="hold">
                      <p:stCondLst>
                        <p:cond delay="indefinite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5" fill="hold">
                      <p:stCondLst>
                        <p:cond delay="indefinite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5" fill="hold">
                      <p:stCondLst>
                        <p:cond delay="indefinite"/>
                      </p:stCondLst>
                      <p:childTnLst>
                        <p:par>
                          <p:cTn id="836" fill="hold">
                            <p:stCondLst>
                              <p:cond delay="0"/>
                            </p:stCondLst>
                            <p:childTnLst>
                              <p:par>
                                <p:cTn id="8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c00000"/>
              </a:buClr>
              <a:buFont typeface="Wingdings" charset="2"/>
              <a:buChar char=""/>
              <a:tabLst>
                <a:tab algn="l" pos="0"/>
              </a:tabLst>
            </a:pPr>
            <a:r>
              <a:rPr b="0" lang="en-GB" sz="2800" strike="noStrike" u="none">
                <a:solidFill>
                  <a:srgbClr val="c00000"/>
                </a:solidFill>
                <a:uFillTx/>
                <a:latin typeface="Calibri"/>
              </a:rPr>
              <a:t>Age changes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Disappearance of </a:t>
            </a:r>
            <a:r>
              <a:rPr b="1" lang="en-GB" sz="2800" strike="noStrike" u="none">
                <a:solidFill>
                  <a:schemeClr val="dk1"/>
                </a:solidFill>
                <a:uFillTx/>
                <a:latin typeface="Calibri"/>
              </a:rPr>
              <a:t>maternal oestrogens 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after birth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causes the uterus to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decrease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in length.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During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childhood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, the uterus </a:t>
            </a:r>
            <a:r>
              <a:rPr b="1" lang="en-GB" sz="2800" strike="noStrike" u="none">
                <a:solidFill>
                  <a:schemeClr val="dk1"/>
                </a:solidFill>
                <a:uFillTx/>
                <a:latin typeface="Calibri"/>
              </a:rPr>
              <a:t>grows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slowly in length,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in parallel with height and age.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After the onset of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puberty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, the diameters of the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uterus start to increase &amp; reaches its </a:t>
            </a:r>
            <a:r>
              <a:rPr b="1" lang="en-GB" sz="2800" strike="noStrike" u="none">
                <a:solidFill>
                  <a:schemeClr val="dk1"/>
                </a:solidFill>
                <a:uFillTx/>
                <a:latin typeface="Calibri"/>
              </a:rPr>
              <a:t>adult size 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by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late teenage years.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After the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menopause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, the uterus atrophies.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71" name="Picture 5" descr=""/>
          <p:cNvPicPr/>
          <p:nvPr/>
        </p:nvPicPr>
        <p:blipFill>
          <a:blip r:embed="rId1"/>
          <a:stretch/>
        </p:blipFill>
        <p:spPr>
          <a:xfrm>
            <a:off x="8097480" y="950760"/>
            <a:ext cx="3992760" cy="3712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39" dur="indefinite" restart="never" nodeType="tmRoot">
          <p:childTnLst>
            <p:seq>
              <p:cTn id="840" dur="indefinite" nodeType="mainSeq">
                <p:childTnLst>
                  <p:par>
                    <p:cTn id="841" fill="hold">
                      <p:stCondLst>
                        <p:cond delay="indefinite"/>
                      </p:stCondLst>
                      <p:childTnLst>
                        <p:par>
                          <p:cTn id="842" fill="hold">
                            <p:stCondLst>
                              <p:cond delay="0"/>
                            </p:stCondLst>
                            <p:childTnLst>
                              <p:par>
                                <p:cTn id="8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5" fill="hold">
                      <p:stCondLst>
                        <p:cond delay="indefinite"/>
                      </p:stCondLst>
                      <p:childTnLst>
                        <p:par>
                          <p:cTn id="846" fill="hold">
                            <p:stCondLst>
                              <p:cond delay="0"/>
                            </p:stCondLst>
                            <p:childTnLst>
                              <p:par>
                                <p:cTn id="8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9" fill="hold">
                      <p:stCondLst>
                        <p:cond delay="indefinite"/>
                      </p:stCondLst>
                      <p:childTnLst>
                        <p:par>
                          <p:cTn id="850" fill="hold">
                            <p:stCondLst>
                              <p:cond delay="0"/>
                            </p:stCondLst>
                            <p:childTnLst>
                              <p:par>
                                <p:cTn id="8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5" fill="hold">
                      <p:stCondLst>
                        <p:cond delay="indefinite"/>
                      </p:stCondLst>
                      <p:childTnLst>
                        <p:par>
                          <p:cTn id="856" fill="hold">
                            <p:stCondLst>
                              <p:cond delay="0"/>
                            </p:stCondLst>
                            <p:childTnLst>
                              <p:par>
                                <p:cTn id="8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1" fill="hold">
                      <p:stCondLst>
                        <p:cond delay="indefinite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9" fill="hold">
                      <p:stCondLst>
                        <p:cond delay="indefinite"/>
                      </p:stCondLst>
                      <p:childTnLst>
                        <p:par>
                          <p:cTn id="870" fill="hold">
                            <p:stCondLst>
                              <p:cond delay="0"/>
                            </p:stCondLst>
                            <p:childTnLst>
                              <p:par>
                                <p:cTn id="8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760" cy="980640"/>
          </a:xfrm>
          <a:prstGeom prst="rect">
            <a:avLst/>
          </a:prstGeom>
          <a:solidFill>
            <a:schemeClr val="lt2">
              <a:lumMod val="90000"/>
            </a:schemeClr>
          </a:solidFill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GB" sz="4400" strike="noStrike" u="none">
                <a:solidFill>
                  <a:srgbClr val="ff0000"/>
                </a:solidFill>
                <a:uFillTx/>
                <a:latin typeface="Calibri Light"/>
              </a:rPr>
              <a:t>The Fallopian tubes</a:t>
            </a: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/>
          </p:nvPr>
        </p:nvSpPr>
        <p:spPr>
          <a:xfrm>
            <a:off x="0" y="847800"/>
            <a:ext cx="12128040" cy="600984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1440" rIns="91440" tIns="45720" bIns="45720" anchor="t">
            <a:normAutofit lnSpcReduction="9999"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Fallopian tube extends outwards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From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the uterine cornu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To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end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near the ovary.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At the abdominal ostium, the tube </a:t>
            </a:r>
            <a:r>
              <a:rPr b="0" lang="en-GB" sz="2800" strike="noStrike" u="sng">
                <a:solidFill>
                  <a:schemeClr val="dk1"/>
                </a:solidFill>
                <a:uFillTx/>
                <a:latin typeface="Calibri"/>
              </a:rPr>
              <a:t>opens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into the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sng">
                <a:solidFill>
                  <a:schemeClr val="dk1"/>
                </a:solidFill>
                <a:uFillTx/>
                <a:latin typeface="Calibri"/>
              </a:rPr>
              <a:t>peritoneal cavity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, this is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essential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(Why?)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                             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to allow the sperm and egg to meet.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Fallopian tubes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transfer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the ovum from the ovary to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uterus and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promote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oxygenation and nutrition for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sperm, ovum &amp; then for zygot.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Fallopian tube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runs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in the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upper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margin of the broad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ligament, known as the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mesosalpinx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so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peritoneum encloses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tube completely ,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except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for a narrow strip along this inferior aspect.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74" name="Picture 2" descr="Fallopian Tube Cancer Guide: Causes, Symptoms and Treatment Options"/>
          <p:cNvPicPr/>
          <p:nvPr/>
        </p:nvPicPr>
        <p:blipFill>
          <a:blip r:embed="rId1"/>
          <a:stretch/>
        </p:blipFill>
        <p:spPr>
          <a:xfrm>
            <a:off x="9051120" y="1875240"/>
            <a:ext cx="3140640" cy="3106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73" dur="indefinite" restart="never" nodeType="tmRoot">
          <p:childTnLst>
            <p:seq>
              <p:cTn id="874" dur="indefinite" nodeType="mainSeq">
                <p:childTnLst>
                  <p:par>
                    <p:cTn id="875" fill="hold">
                      <p:stCondLst>
                        <p:cond delay="indefinite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9" fill="hold">
                      <p:stCondLst>
                        <p:cond delay="indefinite"/>
                      </p:stCondLst>
                      <p:childTnLst>
                        <p:par>
                          <p:cTn id="880" fill="hold">
                            <p:stCondLst>
                              <p:cond delay="0"/>
                            </p:stCondLst>
                            <p:childTnLst>
                              <p:par>
                                <p:cTn id="8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3" fill="hold">
                      <p:stCondLst>
                        <p:cond delay="indefinite"/>
                      </p:stCondLst>
                      <p:childTnLst>
                        <p:par>
                          <p:cTn id="884" fill="hold">
                            <p:stCondLst>
                              <p:cond delay="0"/>
                            </p:stCondLst>
                            <p:childTnLst>
                              <p:par>
                                <p:cTn id="8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7" fill="hold">
                      <p:stCondLst>
                        <p:cond delay="indefinite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9" fill="hold">
                      <p:stCondLst>
                        <p:cond delay="indefinite"/>
                      </p:stCondLst>
                      <p:childTnLst>
                        <p:par>
                          <p:cTn id="910" fill="hold">
                            <p:stCondLst>
                              <p:cond delay="0"/>
                            </p:stCondLst>
                            <p:childTnLst>
                              <p:par>
                                <p:cTn id="9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760" cy="980640"/>
          </a:xfrm>
          <a:prstGeom prst="rect">
            <a:avLst/>
          </a:prstGeom>
          <a:solidFill>
            <a:schemeClr val="lt2">
              <a:lumMod val="90000"/>
            </a:schemeClr>
          </a:solidFill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GB" sz="4400" strike="noStrike" u="none">
                <a:solidFill>
                  <a:srgbClr val="ff0000"/>
                </a:solidFill>
                <a:uFillTx/>
                <a:latin typeface="Calibri Light"/>
              </a:rPr>
              <a:t>The Fallopian tubes</a:t>
            </a: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0" y="847800"/>
            <a:ext cx="12191760" cy="600984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Each tube is about 10 cm long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described in four parts: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interstitial portion(lies within the wall of the uterus)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isthmus( a narrow portion adjoining the uterus)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ampulla. (the widest and longest portion)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infundibulum or fimbrial portion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        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(where ampulla terminates).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77" name="Picture 3" descr=""/>
          <p:cNvPicPr/>
          <p:nvPr/>
        </p:nvPicPr>
        <p:blipFill>
          <a:blip r:embed="rId1"/>
          <a:stretch/>
        </p:blipFill>
        <p:spPr>
          <a:xfrm>
            <a:off x="8565480" y="1250280"/>
            <a:ext cx="3626280" cy="3488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8" name="Arrow: Down 4"/>
          <p:cNvSpPr/>
          <p:nvPr/>
        </p:nvSpPr>
        <p:spPr>
          <a:xfrm>
            <a:off x="11651400" y="2432160"/>
            <a:ext cx="169200" cy="39564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179" name="Arrow: Up 5"/>
          <p:cNvSpPr/>
          <p:nvPr/>
        </p:nvSpPr>
        <p:spPr>
          <a:xfrm>
            <a:off x="11076480" y="2828160"/>
            <a:ext cx="169200" cy="49932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180" name="Arrow: Bent 7"/>
          <p:cNvSpPr/>
          <p:nvPr/>
        </p:nvSpPr>
        <p:spPr>
          <a:xfrm>
            <a:off x="9294840" y="1575720"/>
            <a:ext cx="348480" cy="252720"/>
          </a:xfrm>
          <a:prstGeom prst="bentArrow">
            <a:avLst>
              <a:gd name="adj1" fmla="val 36173"/>
              <a:gd name="adj2" fmla="val 25000"/>
              <a:gd name="adj3" fmla="val 25000"/>
              <a:gd name="adj4" fmla="val 4375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81" name="Arrow: Left-Up 8"/>
          <p:cNvSpPr/>
          <p:nvPr/>
        </p:nvSpPr>
        <p:spPr>
          <a:xfrm flipH="1">
            <a:off x="8681400" y="3912120"/>
            <a:ext cx="612360" cy="583920"/>
          </a:xfrm>
          <a:prstGeom prst="lef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13" dur="indefinite" restart="never" nodeType="tmRoot">
          <p:childTnLst>
            <p:seq>
              <p:cTn id="914" dur="indefinite" nodeType="mainSeq">
                <p:childTnLst>
                  <p:par>
                    <p:cTn id="915" fill="hold">
                      <p:stCondLst>
                        <p:cond delay="indefinite"/>
                      </p:stCondLst>
                      <p:childTnLst>
                        <p:par>
                          <p:cTn id="916" fill="hold">
                            <p:stCondLst>
                              <p:cond delay="0"/>
                            </p:stCondLst>
                            <p:childTnLst>
                              <p:par>
                                <p:cTn id="9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9" fill="hold">
                      <p:stCondLst>
                        <p:cond delay="indefinite"/>
                      </p:stCondLst>
                      <p:childTnLst>
                        <p:par>
                          <p:cTn id="920" fill="hold">
                            <p:stCondLst>
                              <p:cond delay="0"/>
                            </p:stCondLst>
                            <p:childTnLst>
                              <p:par>
                                <p:cTn id="9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3" fill="hold">
                      <p:stCondLst>
                        <p:cond delay="indefinite"/>
                      </p:stCondLst>
                      <p:childTnLst>
                        <p:par>
                          <p:cTn id="924" fill="hold">
                            <p:stCondLst>
                              <p:cond delay="0"/>
                            </p:stCondLst>
                            <p:childTnLst>
                              <p:par>
                                <p:cTn id="9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7" fill="hold">
                      <p:stCondLst>
                        <p:cond delay="indefinite"/>
                      </p:stCondLst>
                      <p:childTnLst>
                        <p:par>
                          <p:cTn id="928" fill="hold">
                            <p:stCondLst>
                              <p:cond delay="0"/>
                            </p:stCondLst>
                            <p:childTnLst>
                              <p:par>
                                <p:cTn id="9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1" fill="hold">
                      <p:stCondLst>
                        <p:cond delay="indefinite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5" fill="hold">
                      <p:stCondLst>
                        <p:cond delay="indefinite"/>
                      </p:stCondLst>
                      <p:childTnLst>
                        <p:par>
                          <p:cTn id="936" fill="hold">
                            <p:stCondLst>
                              <p:cond delay="0"/>
                            </p:stCondLst>
                            <p:childTnLst>
                              <p:par>
                                <p:cTn id="9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9" fill="hold">
                      <p:stCondLst>
                        <p:cond delay="indefinite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3" fill="hold">
                      <p:stCondLst>
                        <p:cond delay="indefinite"/>
                      </p:stCondLst>
                      <p:childTnLst>
                        <p:par>
                          <p:cTn id="944" fill="hold">
                            <p:stCondLst>
                              <p:cond delay="0"/>
                            </p:stCondLst>
                            <p:childTnLst>
                              <p:par>
                                <p:cTn id="9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7" fill="hold">
                      <p:stCondLst>
                        <p:cond delay="indefinite"/>
                      </p:stCondLst>
                      <p:childTnLst>
                        <p:par>
                          <p:cTn id="948" fill="hold">
                            <p:stCondLst>
                              <p:cond delay="0"/>
                            </p:stCondLst>
                            <p:childTnLst>
                              <p:par>
                                <p:cTn id="9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1" fill="hold">
                      <p:stCondLst>
                        <p:cond delay="indefinite"/>
                      </p:stCondLst>
                      <p:childTnLst>
                        <p:par>
                          <p:cTn id="952" fill="hold">
                            <p:stCondLst>
                              <p:cond delay="0"/>
                            </p:stCondLst>
                            <p:childTnLst>
                              <p:par>
                                <p:cTn id="9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7" fill="hold">
                      <p:stCondLst>
                        <p:cond delay="indefinite"/>
                      </p:stCondLst>
                      <p:childTnLst>
                        <p:par>
                          <p:cTn id="958" fill="hold">
                            <p:stCondLst>
                              <p:cond delay="0"/>
                            </p:stCondLst>
                            <p:childTnLst>
                              <p:par>
                                <p:cTn id="9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opening of the tube into the peritoneal cavity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is surrounded by finger-like processes, known as </a:t>
            </a:r>
            <a:r>
              <a:rPr b="1" lang="en-GB" sz="2800" strike="noStrike" u="none">
                <a:solidFill>
                  <a:srgbClr val="cc0099"/>
                </a:solidFill>
                <a:uFillTx/>
                <a:latin typeface="Calibri"/>
              </a:rPr>
              <a:t>fimbria.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Its </a:t>
            </a:r>
            <a:r>
              <a:rPr b="1" lang="en-GB" sz="2800" strike="noStrike" u="none">
                <a:solidFill>
                  <a:schemeClr val="dk1"/>
                </a:solidFill>
                <a:uFillTx/>
                <a:latin typeface="Calibri"/>
              </a:rPr>
              <a:t>inner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surface is  covered by </a:t>
            </a:r>
            <a:r>
              <a:rPr b="1" lang="en-GB" sz="2800" strike="noStrike" u="none">
                <a:solidFill>
                  <a:schemeClr val="dk1"/>
                </a:solidFill>
                <a:uFillTx/>
                <a:latin typeface="Calibri"/>
              </a:rPr>
              <a:t>ciliated epithelium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muscle fibber  arranged in :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inner……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circular       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outer…..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longitudinal layer.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There are Changes under the influence of the menstrual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cycle but….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GB" sz="3200" strike="noStrike" u="none">
                <a:solidFill>
                  <a:srgbClr val="cc0099"/>
                </a:solidFill>
                <a:uFillTx/>
                <a:latin typeface="Bradley Hand ITC"/>
              </a:rPr>
              <a:t>                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GB" sz="3200" strike="noStrike" u="none">
                <a:solidFill>
                  <a:srgbClr val="cc0099"/>
                </a:solidFill>
                <a:uFillTx/>
                <a:latin typeface="Bradley Hand ITC"/>
              </a:rPr>
              <a:t>  </a:t>
            </a:r>
            <a:r>
              <a:rPr b="1" lang="en-GB" sz="3200" strike="noStrike" u="none">
                <a:solidFill>
                  <a:srgbClr val="cc0099"/>
                </a:solidFill>
                <a:uFillTx/>
                <a:latin typeface="Bradley Hand ITC"/>
              </a:rPr>
              <a:t>there is no cell shedding during menstruation.</a:t>
            </a:r>
            <a:endParaRPr b="0" lang="en-US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83" name="Picture 4" descr="Will removing your fallopian tubes reduce your risk of ovarian cancer? -  Harvard Health"/>
          <p:cNvPicPr/>
          <p:nvPr/>
        </p:nvPicPr>
        <p:blipFill>
          <a:blip r:embed="rId1"/>
          <a:stretch/>
        </p:blipFill>
        <p:spPr>
          <a:xfrm>
            <a:off x="8460720" y="1466280"/>
            <a:ext cx="3647160" cy="2251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61" dur="indefinite" restart="never" nodeType="tmRoot">
          <p:childTnLst>
            <p:seq>
              <p:cTn id="962" dur="indefinite" nodeType="mainSeq">
                <p:childTnLst>
                  <p:par>
                    <p:cTn id="963" fill="hold">
                      <p:stCondLst>
                        <p:cond delay="indefinite"/>
                      </p:stCondLst>
                      <p:childTnLst>
                        <p:par>
                          <p:cTn id="964" fill="hold">
                            <p:stCondLst>
                              <p:cond delay="0"/>
                            </p:stCondLst>
                            <p:childTnLst>
                              <p:par>
                                <p:cTn id="9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7" fill="hold">
                      <p:stCondLst>
                        <p:cond delay="indefinite"/>
                      </p:stCondLst>
                      <p:childTnLst>
                        <p:par>
                          <p:cTn id="968" fill="hold">
                            <p:stCondLst>
                              <p:cond delay="0"/>
                            </p:stCondLst>
                            <p:childTnLst>
                              <p:par>
                                <p:cTn id="9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3" fill="hold">
                      <p:stCondLst>
                        <p:cond delay="indefinite"/>
                      </p:stCondLst>
                      <p:childTnLst>
                        <p:par>
                          <p:cTn id="974" fill="hold">
                            <p:stCondLst>
                              <p:cond delay="0"/>
                            </p:stCondLst>
                            <p:childTnLst>
                              <p:par>
                                <p:cTn id="9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1" fill="hold">
                      <p:stCondLst>
                        <p:cond delay="indefinite"/>
                      </p:stCondLst>
                      <p:childTnLst>
                        <p:par>
                          <p:cTn id="982" fill="hold">
                            <p:stCondLst>
                              <p:cond delay="0"/>
                            </p:stCondLst>
                            <p:childTnLst>
                              <p:par>
                                <p:cTn id="9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7" fill="hold">
                      <p:stCondLst>
                        <p:cond delay="indefinite"/>
                      </p:stCondLst>
                      <p:childTnLst>
                        <p:par>
                          <p:cTn id="988" fill="hold">
                            <p:stCondLst>
                              <p:cond delay="0"/>
                            </p:stCondLst>
                            <p:childTnLst>
                              <p:par>
                                <p:cTn id="98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91" dur="1000"/>
                                        <p:tgtEl>
                                          <p:spTgt spid="1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92" dur="1000" fill="hold"/>
                                        <p:tgtEl>
                                          <p:spTgt spid="1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3" dur="1000" fill="hold"/>
                                        <p:tgtEl>
                                          <p:spTgt spid="1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760" cy="1105200"/>
          </a:xfrm>
          <a:prstGeom prst="rect">
            <a:avLst/>
          </a:prstGeom>
          <a:solidFill>
            <a:schemeClr val="lt2">
              <a:lumMod val="90000"/>
            </a:schemeClr>
          </a:solidFill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GB" sz="4400" strike="noStrike" u="none">
                <a:solidFill>
                  <a:srgbClr val="ff0000"/>
                </a:solidFill>
                <a:uFillTx/>
                <a:latin typeface="Calibri Light"/>
              </a:rPr>
              <a:t>The ovaries</a:t>
            </a: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0" y="939960"/>
            <a:ext cx="12191760" cy="591768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size and appearance depends on: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age.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and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stage of the menstrual cycle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In a child, the ovaries are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small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structures.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In the young adult: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they are almond-shaped.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measure approximately 3 cm long.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1.5 cm wide and 1 cm thick.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ourier New"/>
              <a:buChar char="o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After the menopause, no active follicles and the ovary becomes smaller 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86" name="Picture 2" descr="Anatomy - pelvic ligaments (Reproductive anatomy) Flashcards | Memorang"/>
          <p:cNvPicPr/>
          <p:nvPr/>
        </p:nvPicPr>
        <p:blipFill>
          <a:blip r:embed="rId1"/>
          <a:stretch/>
        </p:blipFill>
        <p:spPr>
          <a:xfrm>
            <a:off x="7621560" y="1117440"/>
            <a:ext cx="4385520" cy="3352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94" dur="indefinite" restart="never" nodeType="tmRoot">
          <p:childTnLst>
            <p:seq>
              <p:cTn id="995" dur="indefinite" nodeType="mainSeq">
                <p:childTnLst>
                  <p:par>
                    <p:cTn id="996" fill="hold">
                      <p:stCondLst>
                        <p:cond delay="indefinite"/>
                      </p:stCondLst>
                      <p:childTnLst>
                        <p:par>
                          <p:cTn id="997" fill="hold">
                            <p:stCondLst>
                              <p:cond delay="0"/>
                            </p:stCondLst>
                            <p:childTnLst>
                              <p:par>
                                <p:cTn id="99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0" fill="hold">
                      <p:stCondLst>
                        <p:cond delay="indefinite"/>
                      </p:stCondLst>
                      <p:childTnLst>
                        <p:par>
                          <p:cTn id="1001" fill="hold">
                            <p:stCondLst>
                              <p:cond delay="0"/>
                            </p:stCondLst>
                            <p:childTnLst>
                              <p:par>
                                <p:cTn id="100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0" fill="hold">
                      <p:stCondLst>
                        <p:cond delay="indefinite"/>
                      </p:stCondLst>
                      <p:childTnLst>
                        <p:par>
                          <p:cTn id="1021" fill="hold">
                            <p:stCondLst>
                              <p:cond delay="0"/>
                            </p:stCondLst>
                            <p:childTnLst>
                              <p:par>
                                <p:cTn id="102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ovary is </a:t>
            </a:r>
            <a:r>
              <a:rPr b="0" lang="en-GB" sz="2800" strike="noStrike" u="none">
                <a:solidFill>
                  <a:schemeClr val="dk1">
                    <a:lumMod val="95000"/>
                    <a:lumOff val="5000"/>
                  </a:schemeClr>
                </a:solidFill>
                <a:uFillTx/>
                <a:latin typeface="Calibri"/>
              </a:rPr>
              <a:t>the only intra-abdominal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>
                    <a:lumMod val="95000"/>
                    <a:lumOff val="5000"/>
                  </a:schemeClr>
                </a:solidFill>
                <a:uFillTx/>
                <a:latin typeface="Calibri"/>
              </a:rPr>
              <a:t>structure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 </a:t>
            </a:r>
            <a:r>
              <a:rPr b="1" lang="en-GB" sz="2800" strike="noStrike" u="none">
                <a:solidFill>
                  <a:srgbClr val="ff0000"/>
                </a:solidFill>
                <a:uFillTx/>
                <a:latin typeface="Calibri"/>
              </a:rPr>
              <a:t>not to 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be </a:t>
            </a:r>
            <a:r>
              <a:rPr b="0" lang="en-GB" sz="2800" strike="noStrike" u="sng">
                <a:solidFill>
                  <a:schemeClr val="dk1">
                    <a:lumMod val="95000"/>
                    <a:lumOff val="5000"/>
                  </a:schemeClr>
                </a:solidFill>
                <a:uFillTx/>
                <a:latin typeface="Calibri"/>
              </a:rPr>
              <a:t>covered</a:t>
            </a:r>
            <a:r>
              <a:rPr b="0" lang="en-GB" sz="2800" strike="noStrike" u="none">
                <a:solidFill>
                  <a:schemeClr val="dk1">
                    <a:lumMod val="95000"/>
                    <a:lumOff val="5000"/>
                  </a:schemeClr>
                </a:solidFill>
                <a:uFillTx/>
                <a:latin typeface="Calibri"/>
              </a:rPr>
              <a:t> by </a:t>
            </a:r>
            <a:r>
              <a:rPr b="0" lang="en-GB" sz="2800" strike="noStrike" u="sng">
                <a:solidFill>
                  <a:schemeClr val="dk1">
                    <a:lumMod val="95000"/>
                    <a:lumOff val="5000"/>
                  </a:schemeClr>
                </a:solidFill>
                <a:uFillTx/>
                <a:latin typeface="Calibri"/>
              </a:rPr>
              <a:t>peritoneum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Ligaments  of the ovary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1.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ovarian ligament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between the ovary &amp;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         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cornu of the </a:t>
            </a:r>
            <a:r>
              <a:rPr b="0" lang="en-GB" sz="2800" strike="noStrike" u="sng">
                <a:solidFill>
                  <a:schemeClr val="dk1"/>
                </a:solidFill>
                <a:uFillTx/>
                <a:latin typeface="Calibri"/>
              </a:rPr>
              <a:t>uterus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by the</a:t>
            </a:r>
            <a:r>
              <a:rPr b="0" lang="en-GB" sz="2800" strike="noStrike" u="none">
                <a:solidFill>
                  <a:srgbClr val="ff0000"/>
                </a:solidFill>
                <a:uFillTx/>
                <a:latin typeface="Calibri"/>
              </a:rPr>
              <a:t>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2.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Mesovarium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of  the broad ligament :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Suspend the ovaries (but not cover them)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Contains nerves &amp; blood vessels.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3.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suspensory ligament: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Which attach each ovary to the </a:t>
            </a:r>
            <a:r>
              <a:rPr b="0" lang="en-GB" sz="2800" strike="noStrike" u="sng">
                <a:solidFill>
                  <a:schemeClr val="dk1"/>
                </a:solidFill>
                <a:uFillTx/>
                <a:latin typeface="Calibri"/>
              </a:rPr>
              <a:t>pelvic side wall.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88" name="Picture 2" descr=""/>
          <p:cNvPicPr/>
          <p:nvPr/>
        </p:nvPicPr>
        <p:blipFill>
          <a:blip r:embed="rId1"/>
          <a:stretch/>
        </p:blipFill>
        <p:spPr>
          <a:xfrm>
            <a:off x="8001360" y="930960"/>
            <a:ext cx="3960720" cy="3527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24" dur="indefinite" restart="never" nodeType="tmRoot">
          <p:childTnLst>
            <p:seq>
              <p:cTn id="1025" dur="indefinite" nodeType="mainSeq">
                <p:childTnLst>
                  <p:par>
                    <p:cTn id="1026" fill="hold">
                      <p:stCondLst>
                        <p:cond delay="indefinite"/>
                      </p:stCondLst>
                      <p:childTnLst>
                        <p:par>
                          <p:cTn id="1027" fill="hold">
                            <p:stCondLst>
                              <p:cond delay="0"/>
                            </p:stCondLst>
                            <p:childTnLst>
                              <p:par>
                                <p:cTn id="102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0" fill="hold">
                      <p:stCondLst>
                        <p:cond delay="indefinite"/>
                      </p:stCondLst>
                      <p:childTnLst>
                        <p:par>
                          <p:cTn id="1031" fill="hold">
                            <p:stCondLst>
                              <p:cond delay="0"/>
                            </p:stCondLst>
                            <p:childTnLst>
                              <p:par>
                                <p:cTn id="10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6" fill="hold">
                      <p:stCondLst>
                        <p:cond delay="indefinite"/>
                      </p:stCondLst>
                      <p:childTnLst>
                        <p:par>
                          <p:cTn id="1037" fill="hold">
                            <p:stCondLst>
                              <p:cond delay="0"/>
                            </p:stCondLst>
                            <p:childTnLst>
                              <p:par>
                                <p:cTn id="103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0" fill="hold">
                      <p:stCondLst>
                        <p:cond delay="indefinite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6" fill="hold">
                      <p:stCondLst>
                        <p:cond delay="indefinite"/>
                      </p:stCondLst>
                      <p:childTnLst>
                        <p:par>
                          <p:cTn id="1047" fill="hold">
                            <p:stCondLst>
                              <p:cond delay="0"/>
                            </p:stCondLst>
                            <p:childTnLst>
                              <p:par>
                                <p:cTn id="104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4" fill="hold">
                      <p:stCondLst>
                        <p:cond delay="indefinite"/>
                      </p:stCondLst>
                      <p:childTnLst>
                        <p:par>
                          <p:cTn id="1055" fill="hold">
                            <p:stCondLst>
                              <p:cond delay="0"/>
                            </p:stCondLst>
                            <p:childTnLst>
                              <p:par>
                                <p:cTn id="105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US" sz="4400" strike="noStrike" u="non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91" name="Picture 2" descr="13 Facts About Ovaries | Mental Floss"/>
          <p:cNvPicPr/>
          <p:nvPr/>
        </p:nvPicPr>
        <p:blipFill>
          <a:blip r:embed="rId1"/>
          <a:stretch/>
        </p:blipFill>
        <p:spPr>
          <a:xfrm>
            <a:off x="59400" y="0"/>
            <a:ext cx="12132360" cy="6856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0" y="-8640"/>
            <a:ext cx="12191760" cy="9241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txBody>
          <a:bodyPr lIns="91440" rIns="91440" tIns="45720" bIns="45720" anchor="ctr">
            <a:norm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GB" sz="4400" strike="noStrike" u="none">
                <a:solidFill>
                  <a:srgbClr val="660033"/>
                </a:solidFill>
                <a:uFillTx/>
                <a:latin typeface="Baskerville Old Face"/>
              </a:rPr>
              <a:t>External genitalia</a:t>
            </a: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0" y="924480"/>
            <a:ext cx="12191760" cy="59331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txBody>
          <a:bodyPr lIns="91440" rIns="91440" tIns="45720" bIns="45720" anchor="t">
            <a:normAutofit fontScale="32500" lnSpcReduction="19999"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8600" strike="noStrike" u="none">
                <a:solidFill>
                  <a:schemeClr val="dk1"/>
                </a:solidFill>
                <a:uFillTx/>
                <a:latin typeface="Baskerville Old Face"/>
              </a:rPr>
              <a:t>The external genitalia are </a:t>
            </a:r>
            <a:endParaRPr b="0" lang="en-US" sz="86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7030a0"/>
              </a:buClr>
              <a:buFont typeface="Wingdings" charset="2"/>
              <a:buChar char=""/>
            </a:pPr>
            <a:r>
              <a:rPr b="0" lang="en-GB" sz="8600" strike="noStrike" u="none">
                <a:solidFill>
                  <a:srgbClr val="7030a0"/>
                </a:solidFill>
                <a:uFillTx/>
                <a:latin typeface="Baskerville Old Face"/>
              </a:rPr>
              <a:t>  </a:t>
            </a:r>
            <a:r>
              <a:rPr b="0" lang="en-GB" sz="9800" strike="noStrike" u="sng">
                <a:solidFill>
                  <a:srgbClr val="7030a0"/>
                </a:solidFill>
                <a:uFillTx/>
                <a:latin typeface="Baskerville Old Face"/>
              </a:rPr>
              <a:t>vulva</a:t>
            </a:r>
            <a:r>
              <a:rPr b="0" lang="en-GB" sz="8600" strike="noStrike" u="none">
                <a:solidFill>
                  <a:srgbClr val="7030a0"/>
                </a:solidFill>
                <a:uFillTx/>
                <a:latin typeface="Baskerville Old Face"/>
              </a:rPr>
              <a:t>  </a:t>
            </a:r>
            <a:r>
              <a:rPr b="0" lang="en-GB" sz="8600" strike="noStrike" u="sng">
                <a:solidFill>
                  <a:srgbClr val="7030a0"/>
                </a:solidFill>
                <a:uFillTx/>
                <a:latin typeface="Baskerville Old Face"/>
              </a:rPr>
              <a:t>include</a:t>
            </a:r>
            <a:r>
              <a:rPr b="0" lang="en-GB" sz="8600" strike="noStrike" u="none">
                <a:solidFill>
                  <a:srgbClr val="7030a0"/>
                </a:solidFill>
                <a:uFillTx/>
                <a:latin typeface="Baskerville Old Face"/>
              </a:rPr>
              <a:t> :</a:t>
            </a:r>
            <a:endParaRPr b="0" lang="en-US" sz="86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8600" strike="noStrike" u="none">
                <a:solidFill>
                  <a:schemeClr val="dk1"/>
                </a:solidFill>
                <a:uFillTx/>
                <a:latin typeface="Baskerville Old Face"/>
              </a:rPr>
              <a:t>    </a:t>
            </a:r>
            <a:r>
              <a:rPr b="0" lang="en-GB" sz="8600" strike="noStrike" u="none">
                <a:solidFill>
                  <a:schemeClr val="dk1"/>
                </a:solidFill>
                <a:uFillTx/>
                <a:latin typeface="Baskerville Old Face"/>
              </a:rPr>
              <a:t>1. Mons pubis.</a:t>
            </a:r>
            <a:endParaRPr b="0" lang="en-US" sz="86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8600" strike="noStrike" u="none">
                <a:solidFill>
                  <a:schemeClr val="dk1"/>
                </a:solidFill>
                <a:uFillTx/>
                <a:latin typeface="Baskerville Old Face"/>
              </a:rPr>
              <a:t>    </a:t>
            </a:r>
            <a:r>
              <a:rPr b="0" lang="en-GB" sz="8600" strike="noStrike" u="none">
                <a:solidFill>
                  <a:schemeClr val="dk1"/>
                </a:solidFill>
                <a:uFillTx/>
                <a:latin typeface="Baskerville Old Face"/>
              </a:rPr>
              <a:t>2. Labia majora. </a:t>
            </a:r>
            <a:endParaRPr b="0" lang="en-US" sz="86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8600" strike="noStrike" u="none">
                <a:solidFill>
                  <a:schemeClr val="dk1"/>
                </a:solidFill>
                <a:uFillTx/>
                <a:latin typeface="Baskerville Old Face"/>
              </a:rPr>
              <a:t>    </a:t>
            </a:r>
            <a:r>
              <a:rPr b="0" lang="en-GB" sz="8600" strike="noStrike" u="none">
                <a:solidFill>
                  <a:schemeClr val="dk1"/>
                </a:solidFill>
                <a:uFillTx/>
                <a:latin typeface="Baskerville Old Face"/>
              </a:rPr>
              <a:t>3.Minora.</a:t>
            </a:r>
            <a:endParaRPr b="0" lang="en-US" sz="86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8600" strike="noStrike" u="none">
                <a:solidFill>
                  <a:schemeClr val="dk1"/>
                </a:solidFill>
                <a:uFillTx/>
                <a:latin typeface="Baskerville Old Face"/>
              </a:rPr>
              <a:t>   </a:t>
            </a:r>
            <a:r>
              <a:rPr b="0" lang="en-GB" sz="8600" strike="noStrike" u="none">
                <a:solidFill>
                  <a:schemeClr val="dk1"/>
                </a:solidFill>
                <a:uFillTx/>
                <a:latin typeface="Baskerville Old Face"/>
              </a:rPr>
              <a:t>4.Vaginal vestibule,</a:t>
            </a:r>
            <a:endParaRPr b="0" lang="en-US" sz="86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8600" strike="noStrike" u="none">
                <a:solidFill>
                  <a:schemeClr val="dk1"/>
                </a:solidFill>
                <a:uFillTx/>
                <a:latin typeface="Baskerville Old Face"/>
              </a:rPr>
              <a:t>   </a:t>
            </a:r>
            <a:r>
              <a:rPr b="0" lang="en-GB" sz="8600" strike="noStrike" u="none">
                <a:solidFill>
                  <a:schemeClr val="dk1"/>
                </a:solidFill>
                <a:uFillTx/>
                <a:latin typeface="Baskerville Old Face"/>
              </a:rPr>
              <a:t>5. Clitoris</a:t>
            </a:r>
            <a:endParaRPr b="0" lang="en-US" sz="86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8600" strike="noStrike" u="none">
                <a:solidFill>
                  <a:schemeClr val="dk1"/>
                </a:solidFill>
                <a:uFillTx/>
                <a:latin typeface="Baskerville Old Face"/>
              </a:rPr>
              <a:t>   </a:t>
            </a:r>
            <a:r>
              <a:rPr b="0" lang="en-GB" sz="8600" strike="noStrike" u="none">
                <a:solidFill>
                  <a:schemeClr val="dk1"/>
                </a:solidFill>
                <a:uFillTx/>
                <a:latin typeface="Baskerville Old Face"/>
              </a:rPr>
              <a:t>6. Greater vestibular glands.</a:t>
            </a:r>
            <a:endParaRPr b="0" lang="en-US" sz="86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8600" strike="noStrike" u="none">
                <a:solidFill>
                  <a:schemeClr val="dk1"/>
                </a:solidFill>
                <a:uFillTx/>
                <a:latin typeface="Baskerville Old Face"/>
              </a:rPr>
              <a:t>   </a:t>
            </a:r>
            <a:r>
              <a:rPr b="0" lang="en-GB" sz="8600" strike="noStrike" u="none">
                <a:solidFill>
                  <a:schemeClr val="dk1"/>
                </a:solidFill>
                <a:uFillTx/>
                <a:latin typeface="Baskerville Old Face"/>
              </a:rPr>
              <a:t>7.Hymen</a:t>
            </a:r>
            <a:endParaRPr b="0" lang="en-US" sz="86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8600" strike="noStrike" u="none">
                <a:solidFill>
                  <a:schemeClr val="dk1"/>
                </a:solidFill>
                <a:uFillTx/>
                <a:latin typeface="Baskerville Old Face"/>
              </a:rPr>
              <a:t>   </a:t>
            </a:r>
            <a:r>
              <a:rPr b="0" lang="en-GB" sz="8600" strike="noStrike" u="none">
                <a:solidFill>
                  <a:schemeClr val="dk1"/>
                </a:solidFill>
                <a:uFillTx/>
                <a:latin typeface="Baskerville Old Face"/>
              </a:rPr>
              <a:t>8.Vaginal opening</a:t>
            </a:r>
            <a:endParaRPr b="0" lang="en-US" sz="86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4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rgbClr val="202122"/>
                </a:solidFill>
                <a:uFillTx/>
                <a:latin typeface="Arial"/>
              </a:rPr>
              <a:t>. 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84" name="Picture 2" descr="The Female Reproductive Tract - TeachMeAnatomy"/>
          <p:cNvPicPr/>
          <p:nvPr/>
        </p:nvPicPr>
        <p:blipFill>
          <a:blip r:embed="rId1"/>
          <a:stretch/>
        </p:blipFill>
        <p:spPr>
          <a:xfrm>
            <a:off x="5533920" y="1109880"/>
            <a:ext cx="6000480" cy="38858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>
                <p:childTnLst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660033"/>
              </a:buClr>
              <a:buFont typeface="Wingdings" charset="2"/>
              <a:buChar char=""/>
            </a:pPr>
            <a:r>
              <a:rPr b="0" lang="en-GB" sz="2800" strike="noStrike" u="sng">
                <a:solidFill>
                  <a:srgbClr val="660033"/>
                </a:solidFill>
                <a:uFillTx/>
                <a:latin typeface="Calibri"/>
              </a:rPr>
              <a:t>Structure of the ovary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ovary has a central vascular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medulla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It has an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outer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thicker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cortex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surface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of the ovaries is covered by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cuboidal cells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, (the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germinal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epithelium).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Beneath this is ‘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tunica albuginea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’, which increases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in density with age.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At birth, numerous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primordial follicles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are found 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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With puberty, some form each month into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graafian follicles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under gonadotrophic control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to ovulate then form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corpus lutea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or corpus</a:t>
            </a: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albicans.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93" name="Picture 1" descr=""/>
          <p:cNvPicPr/>
          <p:nvPr/>
        </p:nvPicPr>
        <p:blipFill>
          <a:blip r:embed="rId1"/>
          <a:stretch/>
        </p:blipFill>
        <p:spPr>
          <a:xfrm>
            <a:off x="8310960" y="3759120"/>
            <a:ext cx="3880800" cy="2854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4" name="Picture 3" descr=""/>
          <p:cNvPicPr/>
          <p:nvPr/>
        </p:nvPicPr>
        <p:blipFill>
          <a:blip r:embed="rId2"/>
          <a:stretch/>
        </p:blipFill>
        <p:spPr>
          <a:xfrm>
            <a:off x="8310960" y="162720"/>
            <a:ext cx="3718080" cy="3352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60" dur="indefinite" restart="never" nodeType="tmRoot">
          <p:childTnLst>
            <p:seq>
              <p:cTn id="1061" dur="indefinite" nodeType="mainSeq">
                <p:childTnLst>
                  <p:par>
                    <p:cTn id="1062" fill="hold">
                      <p:stCondLst>
                        <p:cond delay="indefinite"/>
                      </p:stCondLst>
                      <p:childTnLst>
                        <p:par>
                          <p:cTn id="1063" fill="hold">
                            <p:stCondLst>
                              <p:cond delay="0"/>
                            </p:stCondLst>
                            <p:childTnLst>
                              <p:par>
                                <p:cTn id="106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6" fill="hold">
                      <p:stCondLst>
                        <p:cond delay="indefinite"/>
                      </p:stCondLst>
                      <p:childTnLst>
                        <p:par>
                          <p:cTn id="1067" fill="hold">
                            <p:stCondLst>
                              <p:cond delay="0"/>
                            </p:stCondLst>
                            <p:childTnLst>
                              <p:par>
                                <p:cTn id="106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0" fill="hold">
                      <p:stCondLst>
                        <p:cond delay="indefinite"/>
                      </p:stCondLst>
                      <p:childTnLst>
                        <p:par>
                          <p:cTn id="1071" fill="hold">
                            <p:stCondLst>
                              <p:cond delay="0"/>
                            </p:stCondLst>
                            <p:childTnLst>
                              <p:par>
                                <p:cTn id="107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4" fill="hold">
                      <p:stCondLst>
                        <p:cond delay="indefinite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8" fill="hold">
                      <p:stCondLst>
                        <p:cond delay="indefinite"/>
                      </p:stCondLst>
                      <p:childTnLst>
                        <p:par>
                          <p:cTn id="1079" fill="hold">
                            <p:stCondLst>
                              <p:cond delay="0"/>
                            </p:stCondLst>
                            <p:childTnLst>
                              <p:par>
                                <p:cTn id="108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2" fill="hold">
                      <p:stCondLst>
                        <p:cond delay="indefinite"/>
                      </p:stCondLst>
                      <p:childTnLst>
                        <p:par>
                          <p:cTn id="1083" fill="hold">
                            <p:stCondLst>
                              <p:cond delay="0"/>
                            </p:stCondLst>
                            <p:childTnLst>
                              <p:par>
                                <p:cTn id="108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8" fill="hold">
                      <p:stCondLst>
                        <p:cond delay="indefinite"/>
                      </p:stCondLst>
                      <p:childTnLst>
                        <p:par>
                          <p:cTn id="1089" fill="hold">
                            <p:stCondLst>
                              <p:cond delay="0"/>
                            </p:stCondLst>
                            <p:childTnLst>
                              <p:par>
                                <p:cTn id="109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4" fill="hold">
                      <p:stCondLst>
                        <p:cond delay="indefinite"/>
                      </p:stCondLst>
                      <p:childTnLst>
                        <p:par>
                          <p:cTn id="1095" fill="hold">
                            <p:stCondLst>
                              <p:cond delay="0"/>
                            </p:stCondLst>
                            <p:childTnLst>
                              <p:par>
                                <p:cTn id="109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8" fill="hold">
                      <p:stCondLst>
                        <p:cond delay="indefinite"/>
                      </p:stCondLst>
                      <p:childTnLst>
                        <p:par>
                          <p:cTn id="1099" fill="hold">
                            <p:stCondLst>
                              <p:cond delay="0"/>
                            </p:stCondLst>
                            <p:childTnLst>
                              <p:par>
                                <p:cTn id="110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6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5" descr=""/>
          <p:cNvPicPr/>
          <p:nvPr/>
        </p:nvPicPr>
        <p:blipFill>
          <a:blip r:embed="rId1"/>
          <a:stretch/>
        </p:blipFill>
        <p:spPr>
          <a:xfrm>
            <a:off x="5067360" y="2319480"/>
            <a:ext cx="2057040" cy="2219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6" name="Picture 6" descr=""/>
          <p:cNvPicPr/>
          <p:nvPr/>
        </p:nvPicPr>
        <p:blipFill>
          <a:blip r:embed="rId2"/>
          <a:stretch/>
        </p:blipFill>
        <p:spPr>
          <a:xfrm>
            <a:off x="5067360" y="2319480"/>
            <a:ext cx="2057040" cy="2219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7" name="Picture 7" descr=""/>
          <p:cNvPicPr/>
          <p:nvPr/>
        </p:nvPicPr>
        <p:blipFill>
          <a:blip r:embed="rId3"/>
          <a:stretch/>
        </p:blipFill>
        <p:spPr>
          <a:xfrm>
            <a:off x="7124760" y="2357280"/>
            <a:ext cx="1785240" cy="2142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lt1">
              <a:lumMod val="75000"/>
            </a:schemeClr>
          </a:solidFill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US" sz="4400" strike="noStrike" u="non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5" descr=""/>
          <p:cNvPicPr/>
          <p:nvPr/>
        </p:nvPicPr>
        <p:blipFill>
          <a:blip r:embed="rId1"/>
          <a:stretch/>
        </p:blipFill>
        <p:spPr>
          <a:xfrm>
            <a:off x="5067360" y="2319480"/>
            <a:ext cx="2057040" cy="2219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1" name="Picture 6" descr=""/>
          <p:cNvPicPr/>
          <p:nvPr/>
        </p:nvPicPr>
        <p:blipFill>
          <a:blip r:embed="rId2"/>
          <a:stretch/>
        </p:blipFill>
        <p:spPr>
          <a:xfrm>
            <a:off x="5067360" y="2319480"/>
            <a:ext cx="2057040" cy="2219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2" name="Picture 7" descr=""/>
          <p:cNvPicPr/>
          <p:nvPr/>
        </p:nvPicPr>
        <p:blipFill>
          <a:blip r:embed="rId3"/>
          <a:stretch/>
        </p:blipFill>
        <p:spPr>
          <a:xfrm>
            <a:off x="7124760" y="2357280"/>
            <a:ext cx="1785240" cy="2142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lt1">
              <a:lumMod val="75000"/>
            </a:schemeClr>
          </a:solidFill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US" sz="4400" strike="noStrike" u="none">
              <a:solidFill>
                <a:schemeClr val="dk1"/>
              </a:solidFill>
              <a:uFillTx/>
              <a:latin typeface="Calibri Light"/>
            </a:endParaRPr>
          </a:p>
        </p:txBody>
      </p:sp>
      <p:pic>
        <p:nvPicPr>
          <p:cNvPr id="204" name="Picture 4" descr=""/>
          <p:cNvPicPr/>
          <p:nvPr/>
        </p:nvPicPr>
        <p:blipFill>
          <a:blip r:embed="rId4"/>
          <a:stretch/>
        </p:blipFill>
        <p:spPr>
          <a:xfrm>
            <a:off x="0" y="447120"/>
            <a:ext cx="6857640" cy="6186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5" name="Content Placeholder 10" descr=""/>
          <p:cNvPicPr/>
          <p:nvPr/>
        </p:nvPicPr>
        <p:blipFill>
          <a:blip r:embed="rId5"/>
          <a:stretch/>
        </p:blipFill>
        <p:spPr>
          <a:xfrm>
            <a:off x="6858000" y="447120"/>
            <a:ext cx="2257200" cy="61869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sng">
                <a:solidFill>
                  <a:srgbClr val="7030a0"/>
                </a:solidFill>
                <a:uFillTx/>
                <a:latin typeface="Calibri"/>
              </a:rPr>
              <a:t>The mons pubis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is a fibro-fatty pad.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covered by hair-bearing skin.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&amp; it covers the bony pubic ramus.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86" name="Picture 2" descr="The Female Reproductive Tract - TeachMeAnatomy"/>
          <p:cNvPicPr/>
          <p:nvPr/>
        </p:nvPicPr>
        <p:blipFill>
          <a:blip r:embed="rId1"/>
          <a:stretch/>
        </p:blipFill>
        <p:spPr>
          <a:xfrm>
            <a:off x="6869880" y="680760"/>
            <a:ext cx="5172840" cy="47358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7" name="Minus Sign 1"/>
          <p:cNvSpPr/>
          <p:nvPr/>
        </p:nvSpPr>
        <p:spPr>
          <a:xfrm>
            <a:off x="10708560" y="904320"/>
            <a:ext cx="1127520" cy="213120"/>
          </a:xfrm>
          <a:prstGeom prst="mathMinus">
            <a:avLst>
              <a:gd name="adj1" fmla="val 41377"/>
            </a:avLst>
          </a:prstGeom>
          <a:solidFill>
            <a:srgbClr val="7030a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3560" bIns="435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3" dur="indefinite" restart="never" nodeType="tmRoot">
          <p:childTnLst>
            <p:seq>
              <p:cTn id="74" dur="indefinite" nodeType="mainSeq">
                <p:childTnLst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txBody>
          <a:bodyPr lIns="91440" rIns="91440" tIns="45720" bIns="45720" anchor="t">
            <a:norm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sng">
                <a:solidFill>
                  <a:srgbClr val="7030a0"/>
                </a:solidFill>
                <a:uFillTx/>
                <a:latin typeface="Calibri"/>
              </a:rPr>
              <a:t>The labia majora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Are two folds of skin with underlying adipose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tissue lying either side of the vaginal opening.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They contain: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sebaceous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and </a:t>
            </a: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sweat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glands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and specialized </a:t>
            </a: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apocrine glands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In the deepest part of each labium is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 core of fatty tissue continuous with that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of the inguinal canal &amp; the round ligament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which terminate here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89" name="Picture 2" descr="The Female Reproductive Tract - TeachMeAnatomy"/>
          <p:cNvPicPr/>
          <p:nvPr/>
        </p:nvPicPr>
        <p:blipFill>
          <a:blip r:embed="rId1"/>
          <a:stretch/>
        </p:blipFill>
        <p:spPr>
          <a:xfrm>
            <a:off x="6951240" y="110160"/>
            <a:ext cx="5172840" cy="67474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0" name="Minus Sign 3"/>
          <p:cNvSpPr/>
          <p:nvPr/>
        </p:nvSpPr>
        <p:spPr>
          <a:xfrm>
            <a:off x="10830600" y="2448720"/>
            <a:ext cx="1452600" cy="284040"/>
          </a:xfrm>
          <a:prstGeom prst="mathMinus">
            <a:avLst>
              <a:gd name="adj1" fmla="val 23520"/>
            </a:avLst>
          </a:prstGeom>
          <a:solidFill>
            <a:srgbClr val="7030a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1600" bIns="216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9" dur="indefinite" restart="never" nodeType="tmRoot">
          <p:childTnLst>
            <p:seq>
              <p:cTn id="100" dur="indefinite" nodeType="mainSeq">
                <p:childTnLst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"/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</a:t>
            </a:r>
            <a:r>
              <a:rPr b="0" lang="en-GB" sz="2800" strike="noStrike" u="sng">
                <a:solidFill>
                  <a:srgbClr val="7030a0"/>
                </a:solidFill>
                <a:uFillTx/>
                <a:latin typeface="Calibri"/>
              </a:rPr>
              <a:t>labia minora :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are two thin folds of skin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that lie between the labia majora.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660033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800" strike="noStrike" u="sng">
                <a:solidFill>
                  <a:srgbClr val="660033"/>
                </a:solidFill>
                <a:uFillTx/>
                <a:latin typeface="Calibri"/>
              </a:rPr>
              <a:t>Anteriorly</a:t>
            </a:r>
            <a:r>
              <a:rPr b="0" lang="en-GB" sz="2800" strike="noStrike" u="sng">
                <a:solidFill>
                  <a:schemeClr val="dk1"/>
                </a:solidFill>
                <a:uFillTx/>
                <a:latin typeface="Calibri"/>
              </a:rPr>
              <a:t>,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they divide in two to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form the prepuce and frenulum of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clitoris (clitoral hood).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660033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800" strike="noStrike" u="sng">
                <a:solidFill>
                  <a:srgbClr val="660033"/>
                </a:solidFill>
                <a:uFillTx/>
                <a:latin typeface="Calibri"/>
              </a:rPr>
              <a:t>Posteriorly</a:t>
            </a:r>
            <a:r>
              <a:rPr b="0" lang="en-GB" sz="2800" strike="noStrike" u="sng">
                <a:solidFill>
                  <a:schemeClr val="dk1"/>
                </a:solidFill>
                <a:uFillTx/>
                <a:latin typeface="Calibri"/>
              </a:rPr>
              <a:t>,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they divide to form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fourchette at the back of the vagina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introitus.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They contain </a:t>
            </a: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sebaceous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glands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but have </a:t>
            </a: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no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adipose tissue.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Wingdings" charset="2"/>
              <a:buChar char=""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They are not well developed before puberty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and atrophied after  menopause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92" name="Picture 2" descr="The Female Reproductive Tract - TeachMeAnatomy"/>
          <p:cNvPicPr/>
          <p:nvPr/>
        </p:nvPicPr>
        <p:blipFill>
          <a:blip r:embed="rId1"/>
          <a:stretch/>
        </p:blipFill>
        <p:spPr>
          <a:xfrm>
            <a:off x="6715800" y="205560"/>
            <a:ext cx="5475960" cy="47725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3" name="Minus Sign 1"/>
          <p:cNvSpPr/>
          <p:nvPr/>
        </p:nvSpPr>
        <p:spPr>
          <a:xfrm>
            <a:off x="10830600" y="2592000"/>
            <a:ext cx="1452600" cy="273960"/>
          </a:xfrm>
          <a:prstGeom prst="mathMinus">
            <a:avLst>
              <a:gd name="adj1" fmla="val 23520"/>
            </a:avLst>
          </a:prstGeom>
          <a:solidFill>
            <a:srgbClr val="7030a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19440" bIns="1944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41" dur="indefinite" restart="never" nodeType="tmRoot">
          <p:childTnLst>
            <p:seq>
              <p:cTn id="142" dur="indefinite" nodeType="mainSeq">
                <p:childTnLst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7030a0"/>
              </a:buClr>
              <a:buFont typeface="Wingdings" charset="2"/>
              <a:buChar char=""/>
            </a:pPr>
            <a:r>
              <a:rPr b="0" lang="en-GB" sz="2800" strike="noStrike" u="sng">
                <a:solidFill>
                  <a:srgbClr val="7030a0"/>
                </a:solidFill>
                <a:uFillTx/>
                <a:latin typeface="Calibri"/>
              </a:rPr>
              <a:t>The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sng">
                <a:solidFill>
                  <a:srgbClr val="7030a0"/>
                </a:solidFill>
                <a:uFillTx/>
                <a:latin typeface="Calibri"/>
              </a:rPr>
              <a:t>clitoris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.: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body of the clitoris is the main part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of the visible clitoris.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And is made up of paired columns of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660033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erectile tissue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and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660033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vascular tissue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called the ‘</a:t>
            </a: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corpora cavernosa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’.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These become the crura at the bottom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of the clitoris and run deeper and laterally.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7030a0"/>
              </a:buClr>
              <a:buFont typeface="Wingdings" charset="2"/>
              <a:buChar char=""/>
              <a:tabLst>
                <a:tab algn="l" pos="0"/>
              </a:tabLst>
            </a:pPr>
            <a:r>
              <a:rPr b="0" lang="en-GB" sz="2800" strike="noStrike" u="sng">
                <a:solidFill>
                  <a:srgbClr val="7030a0"/>
                </a:solidFill>
                <a:uFillTx/>
                <a:latin typeface="Calibri"/>
              </a:rPr>
              <a:t>The vestibule: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is the cleft between the labia minora.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It contains openings of the </a:t>
            </a: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urethra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 </a:t>
            </a: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Bartholin’s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glands and the </a:t>
            </a: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vagina.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95" name="Picture 2" descr="The Female Reproductive Tract - TeachMeAnatomy"/>
          <p:cNvPicPr/>
          <p:nvPr/>
        </p:nvPicPr>
        <p:blipFill>
          <a:blip r:embed="rId1"/>
          <a:stretch/>
        </p:blipFill>
        <p:spPr>
          <a:xfrm>
            <a:off x="7029360" y="849600"/>
            <a:ext cx="5070960" cy="49449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6" name="Minus Sign 3"/>
          <p:cNvSpPr/>
          <p:nvPr/>
        </p:nvSpPr>
        <p:spPr>
          <a:xfrm>
            <a:off x="7752240" y="2306160"/>
            <a:ext cx="893880" cy="314640"/>
          </a:xfrm>
          <a:prstGeom prst="mathMinus">
            <a:avLst>
              <a:gd name="adj1" fmla="val 23520"/>
            </a:avLst>
          </a:prstGeom>
          <a:solidFill>
            <a:srgbClr val="7030a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9160" bIns="2916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97" name="Minus Sign 4"/>
          <p:cNvSpPr/>
          <p:nvPr/>
        </p:nvSpPr>
        <p:spPr>
          <a:xfrm>
            <a:off x="7426800" y="2854800"/>
            <a:ext cx="1086840" cy="416160"/>
          </a:xfrm>
          <a:prstGeom prst="mathMinus">
            <a:avLst>
              <a:gd name="adj1" fmla="val 23520"/>
            </a:avLst>
          </a:prstGeom>
          <a:solidFill>
            <a:srgbClr val="7030a0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9" dur="indefinite" restart="never" nodeType="tmRoot">
          <p:childTnLst>
            <p:seq>
              <p:cTn id="190" dur="indefinite" nodeType="mainSeq">
                <p:childTnLst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/>
          </p:nvPr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noFill/>
          </a:ln>
        </p:spPr>
        <p:txBody>
          <a:bodyPr lIns="91440" rIns="91440" tIns="45720" bIns="45720" anchor="t">
            <a:norm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cc0099"/>
              </a:buClr>
              <a:buFont typeface="Wingdings" charset="2"/>
              <a:buChar char=""/>
            </a:pPr>
            <a:r>
              <a:rPr b="0" lang="en-GB" sz="2800" strike="noStrike" u="sng">
                <a:solidFill>
                  <a:srgbClr val="cc0099"/>
                </a:solidFill>
                <a:uFillTx/>
                <a:latin typeface="Calibri"/>
              </a:rPr>
              <a:t>The vagina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Is surrounded by two bulbs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that are completely cover the distal vaginal wall.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cc0099"/>
              </a:buClr>
              <a:buFont typeface="Wingdings" charset="2"/>
              <a:buChar char=""/>
              <a:tabLst>
                <a:tab algn="l" pos="0"/>
              </a:tabLst>
            </a:pPr>
            <a:r>
              <a:rPr b="0" lang="en-GB" sz="2800" strike="noStrike" u="sng">
                <a:solidFill>
                  <a:srgbClr val="cc0099"/>
                </a:solidFill>
                <a:uFillTx/>
                <a:latin typeface="Calibri"/>
              </a:rPr>
              <a:t>The Bartholin’s glands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Are bilateral and about the size of a pea.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They open via a 2 cm duct into the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vestibule below the hymen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cc0099"/>
              </a:buClr>
              <a:buFont typeface="Wingdings" charset="2"/>
              <a:buChar char=""/>
              <a:tabLst>
                <a:tab algn="l" pos="0"/>
              </a:tabLst>
            </a:pP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rgbClr val="cc0099"/>
                </a:solidFill>
                <a:uFillTx/>
                <a:latin typeface="Calibri"/>
              </a:rPr>
              <a:t>The hymen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rgbClr val="c00000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is a thin covering of </a:t>
            </a:r>
            <a:r>
              <a:rPr b="0" lang="en-GB" sz="2800" strike="noStrike" u="none">
                <a:solidFill>
                  <a:srgbClr val="660033"/>
                </a:solidFill>
                <a:uFillTx/>
                <a:latin typeface="Calibri"/>
              </a:rPr>
              <a:t>mucous membrane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 </a:t>
            </a: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across the entrance to the vagina.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GB" sz="2800" strike="noStrike" u="none">
                <a:solidFill>
                  <a:schemeClr val="dk1"/>
                </a:solidFill>
                <a:uFillTx/>
                <a:latin typeface="Calibri"/>
              </a:rPr>
              <a:t>It is usually perforated, which allows menstruation. </a:t>
            </a: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99" name="Picture 2" descr="The Female Reproductive Tract - TeachMeAnatomy"/>
          <p:cNvPicPr/>
          <p:nvPr/>
        </p:nvPicPr>
        <p:blipFill>
          <a:blip r:embed="rId1"/>
          <a:stretch/>
        </p:blipFill>
        <p:spPr>
          <a:xfrm>
            <a:off x="7782480" y="0"/>
            <a:ext cx="4173120" cy="35557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0" name="Picture 4" descr="Word Catheter Placement | Basicmedical Key"/>
          <p:cNvPicPr/>
          <p:nvPr/>
        </p:nvPicPr>
        <p:blipFill>
          <a:blip r:embed="rId2"/>
          <a:stretch/>
        </p:blipFill>
        <p:spPr>
          <a:xfrm>
            <a:off x="8019000" y="3429000"/>
            <a:ext cx="4173120" cy="2397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1" name="Arrow: Right 1"/>
          <p:cNvSpPr/>
          <p:nvPr/>
        </p:nvSpPr>
        <p:spPr>
          <a:xfrm flipV="1">
            <a:off x="9323280" y="1517040"/>
            <a:ext cx="687960" cy="18828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  <p:sp>
        <p:nvSpPr>
          <p:cNvPr id="102" name="Arrow: Up 3"/>
          <p:cNvSpPr/>
          <p:nvPr/>
        </p:nvSpPr>
        <p:spPr>
          <a:xfrm>
            <a:off x="9946080" y="1802160"/>
            <a:ext cx="130320" cy="4035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GB" sz="1800" strike="noStrike" u="none">
              <a:solidFill>
                <a:schemeClr val="lt1"/>
              </a:solidFill>
              <a:uFillTx/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3" dur="indefinite" restart="never" nodeType="tmRoot">
          <p:childTnLst>
            <p:seq>
              <p:cTn id="234" dur="indefinite" nodeType="mainSeq">
                <p:childTnLst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1760" cy="106632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1440" rIns="91440" tIns="45720" bIns="45720" anchor="ctr">
            <a:normAutofit fontScale="55000" lnSpcReduction="19999"/>
          </a:bodyPr>
          <a:p>
            <a:pPr indent="0" defTabSz="914400">
              <a:lnSpc>
                <a:spcPct val="90000"/>
              </a:lnSpc>
              <a:buNone/>
            </a:pPr>
            <a:br>
              <a:rPr sz="4400"/>
            </a:br>
            <a:r>
              <a:rPr b="0" lang="en-GB" sz="4400" strike="noStrike" u="none">
                <a:solidFill>
                  <a:schemeClr val="dk1"/>
                </a:solidFill>
                <a:uFillTx/>
                <a:latin typeface="Calibri Light"/>
              </a:rPr>
              <a:t>Internal reproductive organs</a:t>
            </a:r>
            <a:br>
              <a:rPr sz="4400"/>
            </a:br>
            <a:endParaRPr b="0" lang="en-US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0" y="1066680"/>
            <a:ext cx="12191760" cy="579096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105" name="Picture 2" descr="Cervix - Wikipedia"/>
          <p:cNvPicPr/>
          <p:nvPr/>
        </p:nvPicPr>
        <p:blipFill>
          <a:blip r:embed="rId1"/>
          <a:stretch/>
        </p:blipFill>
        <p:spPr>
          <a:xfrm>
            <a:off x="65880" y="1066680"/>
            <a:ext cx="9270720" cy="4480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6936</TotalTime>
  <Application>LibreOffice/24.8.4.2$MacOSX_X86_64 LibreOffice_project/bb3cfa12c7b1bf994ecc5649a80400d06cd71002</Application>
  <AppVersion>15.0000</AppVersion>
  <Words>1716</Words>
  <Paragraphs>305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2020-08-28T04:11:36Z</dcterms:created>
  <dc:creator>HP</dc:creator>
  <dc:description/>
  <dc:language>en-US</dc:language>
  <cp:lastModifiedBy/>
  <dcterms:modified xsi:type="dcterms:W3CDTF">2025-08-24T09:23:40Z</dcterms:modified>
  <cp:revision>49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Widescreen</vt:lpwstr>
  </property>
  <property fmtid="{D5CDD505-2E9C-101B-9397-08002B2CF9AE}" pid="4" name="Slides">
    <vt:i4>32</vt:i4>
  </property>
</Properties>
</file>