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9" r:id="rId3"/>
    <p:sldId id="293" r:id="rId4"/>
    <p:sldId id="261" r:id="rId5"/>
    <p:sldId id="283" r:id="rId6"/>
    <p:sldId id="285" r:id="rId7"/>
    <p:sldId id="284" r:id="rId8"/>
    <p:sldId id="295" r:id="rId9"/>
    <p:sldId id="264" r:id="rId10"/>
    <p:sldId id="266" r:id="rId11"/>
    <p:sldId id="286" r:id="rId12"/>
    <p:sldId id="265" r:id="rId13"/>
    <p:sldId id="268" r:id="rId14"/>
    <p:sldId id="281" r:id="rId15"/>
    <p:sldId id="269" r:id="rId16"/>
    <p:sldId id="270" r:id="rId17"/>
    <p:sldId id="291" r:id="rId18"/>
    <p:sldId id="271" r:id="rId19"/>
    <p:sldId id="272" r:id="rId20"/>
    <p:sldId id="273" r:id="rId21"/>
    <p:sldId id="274" r:id="rId22"/>
    <p:sldId id="275" r:id="rId23"/>
    <p:sldId id="276" r:id="rId24"/>
    <p:sldId id="277" r:id="rId25"/>
    <p:sldId id="278" r:id="rId26"/>
    <p:sldId id="279" r:id="rId27"/>
    <p:sldId id="292"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90"/>
  </p:normalViewPr>
  <p:slideViewPr>
    <p:cSldViewPr snapToGrid="0" snapToObjects="1">
      <p:cViewPr varScale="1">
        <p:scale>
          <a:sx n="59" d="100"/>
          <a:sy n="59" d="100"/>
        </p:scale>
        <p:origin x="940"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8T06:12:27.797"/>
    </inkml:context>
    <inkml:brush xml:id="br0">
      <inkml:brushProperty name="width" value="0.05" units="cm"/>
      <inkml:brushProperty name="height" value="0.05" units="cm"/>
    </inkml:brush>
  </inkml:definitions>
  <inkml:trace contextRef="#ctx0" brushRef="#br0">0 0 20999 0 0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6E66-30F4-4CB2-1664-012881EA2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0643A7-A73B-1E52-8309-AC4AC0310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9AF2D-04B9-5875-88E8-6030BB54821C}"/>
              </a:ext>
            </a:extLst>
          </p:cNvPr>
          <p:cNvSpPr>
            <a:spLocks noGrp="1"/>
          </p:cNvSpPr>
          <p:nvPr>
            <p:ph type="dt" sz="half" idx="10"/>
          </p:nvPr>
        </p:nvSpPr>
        <p:spPr/>
        <p:txBody>
          <a:bodyPr/>
          <a:lstStyle/>
          <a:p>
            <a:fld id="{48A87A34-81AB-432B-8DAE-1953F412C126}" type="datetimeFigureOut">
              <a:rPr lang="en-US" smtClean="0"/>
              <a:pPr/>
              <a:t>10/28/2024</a:t>
            </a:fld>
            <a:endParaRPr lang="en-US" dirty="0"/>
          </a:p>
        </p:txBody>
      </p:sp>
      <p:sp>
        <p:nvSpPr>
          <p:cNvPr id="5" name="Footer Placeholder 4">
            <a:extLst>
              <a:ext uri="{FF2B5EF4-FFF2-40B4-BE49-F238E27FC236}">
                <a16:creationId xmlns:a16="http://schemas.microsoft.com/office/drawing/2014/main" id="{3C45D58C-29AD-DBA7-CF23-8039A55EA8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CEA284-7898-048A-C85A-038DB32BF4B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548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B3ED-3D2B-D3FA-0C9F-3892C6C9D4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E4F1DC-E379-AA4A-B641-A58AECAED2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36B977-FB48-2D2A-F5BF-8E88AB0E1DAC}"/>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6FDC83E9-DF1F-9C0D-3A93-A1B29A49A2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B11929-6BA8-63FB-8F10-351FF0A1BF8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029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D08FDF-266B-E06B-F10F-0CAD75FB73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BCA164-5077-BCEE-6BC9-5E48EE495F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BA4582-B975-6287-CCEA-F65D896D287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1D1B008E-4707-2451-9781-AD83F6EFF1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877CBC-B3E7-9906-D15E-83D55D629FD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074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96A6-94A4-594E-75DE-F3703E641E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81A755-FC35-0A36-B28C-7F4033B46A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537A3-892E-CB95-F73D-2240BF86ACA6}"/>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10573F17-C15C-AC7D-BA12-518A7F2C07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20E833-7E05-0B0A-B618-BE9D08FE8BE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794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83D0-925E-56CA-8321-6761E5291C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E2570D-F255-5E18-80D6-01C8BBB6B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03189-606F-52C6-568E-60B4D790B3E7}"/>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CBE2CA2D-8A02-32F0-6F77-14FC21E343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FCBBF8-72FD-3AE1-86DB-83586064061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83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66D5-BDF3-F4A9-C751-37B6B6164C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BB4430-21B8-48C8-4335-41547038B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4BE3A2-40FC-DFF8-EC99-C0F5C3CDE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A6FA4E-490E-B756-C49E-1D50A2C4842B}"/>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2E8A6396-BC27-53FE-0E4E-1DDB19DC88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EC5B06-5666-2EC8-1B40-64C8C8F4EC4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802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0D1D-BA9C-AE7C-6867-D816B5779C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07E1D5-F23D-A9DF-5F6B-4E7F5E584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6F950-7CB8-8E30-24CC-55BDA8357B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7761B5-46CE-6554-D270-358F0F60F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F84472-2479-61CD-B350-C872102174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A7D539-1AB7-5D40-B9CD-501FCA1B88FB}"/>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8" name="Footer Placeholder 7">
            <a:extLst>
              <a:ext uri="{FF2B5EF4-FFF2-40B4-BE49-F238E27FC236}">
                <a16:creationId xmlns:a16="http://schemas.microsoft.com/office/drawing/2014/main" id="{9A9591DE-647E-A24A-26CD-059AFAFCA1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8A2949C-F0A5-BA03-8361-6DCF5066B7A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958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7FD-A0AF-5B14-6FE7-4A42F70DBB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23470E-1E54-BA59-0E11-33116301A8B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4" name="Footer Placeholder 3">
            <a:extLst>
              <a:ext uri="{FF2B5EF4-FFF2-40B4-BE49-F238E27FC236}">
                <a16:creationId xmlns:a16="http://schemas.microsoft.com/office/drawing/2014/main" id="{C6AC4B2B-0F5F-AF97-EE05-5F119F7DB99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4E6BF32-71A3-3EBE-DBDF-FBA0E2506CB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907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6863A-A826-5550-BA37-6F7320A4E919}"/>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3" name="Footer Placeholder 2">
            <a:extLst>
              <a:ext uri="{FF2B5EF4-FFF2-40B4-BE49-F238E27FC236}">
                <a16:creationId xmlns:a16="http://schemas.microsoft.com/office/drawing/2014/main" id="{422CED86-5107-F8BF-BBB7-F941F6E07A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2D6134-E47C-F0E6-4499-DDB8606BF0A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30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5E6A-EF2C-B2CB-D2B0-97EC58A0C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E66EA4-A9F9-420A-0D24-3A738E4AD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4431BB-5D19-CA5A-4327-59B786C51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27714-E0D7-2267-4510-6EA39A77E62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5B2A063D-3F87-E3C5-8C3F-271A2E49A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DBC362-2DD7-C37C-D5A7-54AD2AA4DE2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502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D3C3-B5AF-EB07-CD39-6FF6E1371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0DBE6C-0B2C-1F6D-1013-31B1BD6343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503FA8-2936-860A-A476-4CA670D64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3FF34-809E-696C-F16F-16BEB493E00E}"/>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58F0CBEC-C59B-30AD-4179-B96C85C7EA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F3B524-D7A9-EF5E-4EC5-34828DC86E2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828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CFE5F-0D65-0853-F2F1-6241CDCFE8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FCD4A1-7451-40E7-DC29-8612A0683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693435-011E-D7A2-5823-13407A3CF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10/28/2024</a:t>
            </a:fld>
            <a:endParaRPr lang="en-US" dirty="0"/>
          </a:p>
        </p:txBody>
      </p:sp>
      <p:sp>
        <p:nvSpPr>
          <p:cNvPr id="5" name="Footer Placeholder 4">
            <a:extLst>
              <a:ext uri="{FF2B5EF4-FFF2-40B4-BE49-F238E27FC236}">
                <a16:creationId xmlns:a16="http://schemas.microsoft.com/office/drawing/2014/main" id="{D69F5917-E340-30D2-3B52-6C2CAC76A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05B971-97F2-53F3-10E3-99D1ADC89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26081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IUGR &amp; IUFD</a:t>
            </a:r>
          </a:p>
        </p:txBody>
      </p:sp>
      <p:sp>
        <p:nvSpPr>
          <p:cNvPr id="3" name="Subtitle 2"/>
          <p:cNvSpPr>
            <a:spLocks noGrp="1"/>
          </p:cNvSpPr>
          <p:nvPr>
            <p:ph type="subTitle" idx="1"/>
          </p:nvPr>
        </p:nvSpPr>
        <p:spPr/>
        <p:txBody>
          <a:bodyPr/>
          <a:lstStyle/>
          <a:p>
            <a:r>
              <a:rPr lang="ar-sa" dirty="0"/>
              <a:t> </a:t>
            </a:r>
            <a:endParaRPr lang="en-US" dirty="0"/>
          </a:p>
        </p:txBody>
      </p:sp>
    </p:spTree>
    <p:extLst>
      <p:ext uri="{BB962C8B-B14F-4D97-AF65-F5344CB8AC3E}">
        <p14:creationId xmlns:p14="http://schemas.microsoft.com/office/powerpoint/2010/main" val="168248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solidFill>
                  <a:srgbClr val="009999"/>
                </a:solidFill>
                <a:latin typeface="Aptos" panose="020B0004020202020204" pitchFamily="34" charset="0"/>
              </a:rPr>
              <a:t>Sonographic</a:t>
            </a:r>
            <a:r>
              <a:rPr lang="en-US" b="1" i="1" dirty="0">
                <a:solidFill>
                  <a:srgbClr val="009999"/>
                </a:solidFill>
                <a:latin typeface="Aptos" panose="020B0004020202020204" pitchFamily="34" charset="0"/>
              </a:rPr>
              <a:t> component  Used to Assess Fetal Growth  </a:t>
            </a:r>
          </a:p>
        </p:txBody>
      </p:sp>
      <p:sp>
        <p:nvSpPr>
          <p:cNvPr id="3" name="Content Placeholder 2"/>
          <p:cNvSpPr>
            <a:spLocks noGrp="1"/>
          </p:cNvSpPr>
          <p:nvPr>
            <p:ph idx="1"/>
          </p:nvPr>
        </p:nvSpPr>
        <p:spPr>
          <a:xfrm>
            <a:off x="326571" y="1415142"/>
            <a:ext cx="10829109" cy="5257801"/>
          </a:xfrm>
        </p:spPr>
        <p:txBody>
          <a:bodyPr>
            <a:normAutofit fontScale="92500" lnSpcReduction="20000"/>
          </a:bodyPr>
          <a:lstStyle/>
          <a:p>
            <a:pPr marL="271463" indent="-271463">
              <a:buFont typeface="Wingdings" charset="2"/>
              <a:buChar char="Ø"/>
            </a:pPr>
            <a:endParaRPr lang="en-US" b="1" dirty="0"/>
          </a:p>
          <a:p>
            <a:pPr marL="0" indent="0">
              <a:buNone/>
            </a:pPr>
            <a:r>
              <a:rPr lang="en-US" sz="2400" b="1" i="1" dirty="0">
                <a:solidFill>
                  <a:srgbClr val="FF0000"/>
                </a:solidFill>
                <a:latin typeface="Aptos" panose="020B0004020202020204" pitchFamily="34" charset="0"/>
              </a:rPr>
              <a:t>1-Fetal biometry :</a:t>
            </a:r>
          </a:p>
          <a:p>
            <a:pPr marL="271463" indent="-271463">
              <a:buFont typeface="Wingdings" charset="2"/>
              <a:buChar char="Ø"/>
            </a:pPr>
            <a:r>
              <a:rPr lang="en-US" b="1" i="1" dirty="0" err="1">
                <a:solidFill>
                  <a:schemeClr val="accent1">
                    <a:lumMod val="75000"/>
                  </a:schemeClr>
                </a:solidFill>
                <a:latin typeface="Aptos" panose="020B0004020202020204" pitchFamily="34" charset="0"/>
              </a:rPr>
              <a:t>Estimed</a:t>
            </a:r>
            <a:r>
              <a:rPr lang="en-US" b="1" i="1" dirty="0">
                <a:solidFill>
                  <a:schemeClr val="accent1">
                    <a:lumMod val="75000"/>
                  </a:schemeClr>
                </a:solidFill>
                <a:latin typeface="Aptos" panose="020B0004020202020204" pitchFamily="34" charset="0"/>
              </a:rPr>
              <a:t>  fetal weight </a:t>
            </a:r>
          </a:p>
          <a:p>
            <a:pPr marL="271463" indent="-271463">
              <a:buFont typeface="Wingdings" charset="2"/>
              <a:buChar char="Ø"/>
            </a:pPr>
            <a:r>
              <a:rPr lang="en-US" b="1" i="1" dirty="0">
                <a:solidFill>
                  <a:schemeClr val="accent1">
                    <a:lumMod val="75000"/>
                  </a:schemeClr>
                </a:solidFill>
                <a:latin typeface="Aptos" panose="020B0004020202020204" pitchFamily="34" charset="0"/>
              </a:rPr>
              <a:t>Abdominal circumference(AC) </a:t>
            </a:r>
            <a:r>
              <a:rPr lang="en-US" b="1" i="1" dirty="0">
                <a:latin typeface="Aptos" panose="020B0004020202020204" pitchFamily="34" charset="0"/>
              </a:rPr>
              <a:t>: AC and weight  are </a:t>
            </a:r>
            <a:r>
              <a:rPr lang="en-US" b="1" i="1" dirty="0">
                <a:solidFill>
                  <a:srgbClr val="FF0000"/>
                </a:solidFill>
                <a:latin typeface="Aptos" panose="020B0004020202020204" pitchFamily="34" charset="0"/>
              </a:rPr>
              <a:t>most accurate </a:t>
            </a:r>
            <a:r>
              <a:rPr lang="en-US" b="1" i="1" dirty="0">
                <a:latin typeface="Aptos" panose="020B0004020202020204" pitchFamily="34" charset="0"/>
              </a:rPr>
              <a:t>US parameters for diagnosis IUGR</a:t>
            </a:r>
          </a:p>
          <a:p>
            <a:pPr marL="271463" indent="-271463">
              <a:buFont typeface="Wingdings" charset="2"/>
              <a:buChar char="Ø"/>
            </a:pPr>
            <a:r>
              <a:rPr lang="en-US" b="1" i="1" dirty="0">
                <a:solidFill>
                  <a:srgbClr val="AB620E"/>
                </a:solidFill>
                <a:latin typeface="Aptos" panose="020B0004020202020204" pitchFamily="34" charset="0"/>
              </a:rPr>
              <a:t>BPD (</a:t>
            </a:r>
            <a:r>
              <a:rPr lang="en-US" b="1" i="1" dirty="0" err="1">
                <a:solidFill>
                  <a:srgbClr val="AB620E"/>
                </a:solidFill>
                <a:latin typeface="Aptos" panose="020B0004020202020204" pitchFamily="34" charset="0"/>
              </a:rPr>
              <a:t>Biparital</a:t>
            </a:r>
            <a:r>
              <a:rPr lang="en-US" b="1" i="1" dirty="0">
                <a:solidFill>
                  <a:srgbClr val="AB620E"/>
                </a:solidFill>
                <a:latin typeface="Aptos" panose="020B0004020202020204" pitchFamily="34" charset="0"/>
              </a:rPr>
              <a:t> diameter)</a:t>
            </a:r>
            <a:r>
              <a:rPr lang="en-US" b="1" i="1" dirty="0">
                <a:latin typeface="Aptos" panose="020B0004020202020204" pitchFamily="34" charset="0"/>
              </a:rPr>
              <a:t>: to determine GA and type of IUGR </a:t>
            </a:r>
          </a:p>
          <a:p>
            <a:pPr marL="271463" indent="-271463">
              <a:buFont typeface="Wingdings" charset="2"/>
              <a:buChar char="Ø"/>
            </a:pPr>
            <a:r>
              <a:rPr lang="en-US" b="1" i="1" dirty="0">
                <a:solidFill>
                  <a:srgbClr val="AB620E"/>
                </a:solidFill>
                <a:latin typeface="Aptos" panose="020B0004020202020204" pitchFamily="34" charset="0"/>
              </a:rPr>
              <a:t>Head circumference (HC) </a:t>
            </a:r>
            <a:r>
              <a:rPr lang="en-US" b="1" i="1" dirty="0">
                <a:latin typeface="Aptos" panose="020B0004020202020204" pitchFamily="34" charset="0"/>
              </a:rPr>
              <a:t>: </a:t>
            </a:r>
            <a:r>
              <a:rPr lang="en-US" b="1" i="1" dirty="0">
                <a:solidFill>
                  <a:srgbClr val="FF0000"/>
                </a:solidFill>
                <a:latin typeface="Aptos" panose="020B0004020202020204" pitchFamily="34" charset="0"/>
              </a:rPr>
              <a:t>better</a:t>
            </a:r>
            <a:r>
              <a:rPr lang="en-US" b="1" i="1" dirty="0">
                <a:latin typeface="Aptos" panose="020B0004020202020204" pitchFamily="34" charset="0"/>
              </a:rPr>
              <a:t> than BPD in predicting IUGR </a:t>
            </a:r>
          </a:p>
          <a:p>
            <a:pPr marL="271463" indent="-271463">
              <a:buFont typeface="Wingdings" charset="2"/>
              <a:buChar char="Ø"/>
            </a:pPr>
            <a:r>
              <a:rPr lang="en-US" b="1" i="1" dirty="0">
                <a:solidFill>
                  <a:srgbClr val="AB620E"/>
                </a:solidFill>
                <a:latin typeface="Aptos" panose="020B0004020202020204" pitchFamily="34" charset="0"/>
              </a:rPr>
              <a:t>HC:AC ratio </a:t>
            </a:r>
            <a:r>
              <a:rPr lang="en-US" b="1" i="1" dirty="0">
                <a:latin typeface="Aptos" panose="020B0004020202020204" pitchFamily="34" charset="0"/>
              </a:rPr>
              <a:t>(head circumference/abdominal circumference)</a:t>
            </a:r>
          </a:p>
          <a:p>
            <a:pPr>
              <a:buFontTx/>
              <a:buChar char="-"/>
            </a:pPr>
            <a:r>
              <a:rPr lang="en-US" b="1" i="1" dirty="0">
                <a:latin typeface="Aptos" panose="020B0004020202020204" pitchFamily="34" charset="0"/>
              </a:rPr>
              <a:t>normally decreases linearly from 16 to 20 weeks of </a:t>
            </a:r>
            <a:r>
              <a:rPr lang="en-US" b="1" i="1" dirty="0" err="1">
                <a:latin typeface="Aptos" panose="020B0004020202020204" pitchFamily="34" charset="0"/>
              </a:rPr>
              <a:t>gestiona</a:t>
            </a:r>
            <a:r>
              <a:rPr lang="en-US" b="1" i="1" dirty="0">
                <a:latin typeface="Aptos" panose="020B0004020202020204" pitchFamily="34" charset="0"/>
              </a:rPr>
              <a:t> </a:t>
            </a:r>
          </a:p>
          <a:p>
            <a:pPr>
              <a:buFontTx/>
              <a:buChar char="-"/>
            </a:pPr>
            <a:r>
              <a:rPr lang="en-US" b="1" i="1" dirty="0">
                <a:latin typeface="Aptos" panose="020B0004020202020204" pitchFamily="34" charset="0"/>
              </a:rPr>
              <a:t>-HC/AC   increase &gt; 2 SD above mean is predictive of IUGR ( a symmetrical )</a:t>
            </a:r>
          </a:p>
          <a:p>
            <a:pPr marL="271463" indent="-271463">
              <a:buFont typeface="Wingdings" charset="2"/>
              <a:buChar char="Ø"/>
            </a:pPr>
            <a:r>
              <a:rPr lang="en-US" b="1" i="1" dirty="0">
                <a:solidFill>
                  <a:srgbClr val="AB620E"/>
                </a:solidFill>
                <a:latin typeface="Aptos" panose="020B0004020202020204" pitchFamily="34" charset="0"/>
              </a:rPr>
              <a:t>FL/AC ratio </a:t>
            </a:r>
            <a:r>
              <a:rPr lang="en-US" b="1" i="1" dirty="0">
                <a:latin typeface="Aptos" panose="020B0004020202020204" pitchFamily="34" charset="0"/>
              </a:rPr>
              <a:t>( Femur length /abdominal circumference) : normal ranges 22 % , ratio above 23 %  consider abnormal </a:t>
            </a:r>
          </a:p>
          <a:p>
            <a:pPr marL="271463" indent="-271463">
              <a:buFont typeface="Wingdings" charset="2"/>
              <a:buChar char="Ø"/>
            </a:pPr>
            <a:endParaRPr lang="en-US" b="1" dirty="0"/>
          </a:p>
          <a:p>
            <a:pPr marL="271463" indent="-271463">
              <a:buFont typeface="Wingdings" charset="2"/>
              <a:buChar char="Ø"/>
            </a:pPr>
            <a:endParaRPr lang="en-US" b="1" dirty="0"/>
          </a:p>
          <a:p>
            <a:pPr marL="271463" indent="-271463">
              <a:buFont typeface="Wingdings" charset="2"/>
              <a:buChar char="Ø"/>
            </a:pPr>
            <a:endParaRPr lang="en-US" b="1" dirty="0"/>
          </a:p>
          <a:p>
            <a:pPr>
              <a:buFontTx/>
              <a:buChar char="-"/>
            </a:pPr>
            <a:endParaRPr lang="en-US" b="1" dirty="0"/>
          </a:p>
          <a:p>
            <a:endParaRPr lang="en-US" b="1" dirty="0"/>
          </a:p>
        </p:txBody>
      </p:sp>
      <p:pic>
        <p:nvPicPr>
          <p:cNvPr id="4" name="Picture 3">
            <a:extLst>
              <a:ext uri="{FF2B5EF4-FFF2-40B4-BE49-F238E27FC236}">
                <a16:creationId xmlns:a16="http://schemas.microsoft.com/office/drawing/2014/main" id="{185554B9-420B-DDF3-5387-45A6175D9159}"/>
              </a:ext>
            </a:extLst>
          </p:cNvPr>
          <p:cNvPicPr>
            <a:picLocks noChangeAspect="1"/>
          </p:cNvPicPr>
          <p:nvPr/>
        </p:nvPicPr>
        <p:blipFill>
          <a:blip r:embed="rId2"/>
          <a:stretch>
            <a:fillRect/>
          </a:stretch>
        </p:blipFill>
        <p:spPr>
          <a:xfrm>
            <a:off x="10292525" y="4533062"/>
            <a:ext cx="1572904" cy="2139881"/>
          </a:xfrm>
          <a:prstGeom prst="rect">
            <a:avLst/>
          </a:prstGeom>
        </p:spPr>
      </p:pic>
    </p:spTree>
    <p:extLst>
      <p:ext uri="{BB962C8B-B14F-4D97-AF65-F5344CB8AC3E}">
        <p14:creationId xmlns:p14="http://schemas.microsoft.com/office/powerpoint/2010/main" val="193181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Sonographic</a:t>
            </a:r>
            <a:r>
              <a:rPr lang="en-US" dirty="0"/>
              <a:t> component Used to Assess Fetal Growth </a:t>
            </a:r>
          </a:p>
        </p:txBody>
      </p:sp>
      <p:sp>
        <p:nvSpPr>
          <p:cNvPr id="3" name="Content Placeholder 2"/>
          <p:cNvSpPr>
            <a:spLocks noGrp="1"/>
          </p:cNvSpPr>
          <p:nvPr>
            <p:ph idx="1"/>
          </p:nvPr>
        </p:nvSpPr>
        <p:spPr/>
        <p:txBody>
          <a:bodyPr/>
          <a:lstStyle/>
          <a:p>
            <a:pPr marL="0" indent="0">
              <a:buNone/>
            </a:pPr>
            <a:r>
              <a:rPr lang="en-US" b="1" dirty="0">
                <a:solidFill>
                  <a:srgbClr val="7030A0"/>
                </a:solidFill>
              </a:rPr>
              <a:t>2- placenta morphology </a:t>
            </a:r>
          </a:p>
          <a:p>
            <a:pPr marL="0" lvl="1" indent="0">
              <a:spcBef>
                <a:spcPts val="1200"/>
              </a:spcBef>
              <a:spcAft>
                <a:spcPts val="200"/>
              </a:spcAft>
              <a:buSzPct val="100000"/>
              <a:buNone/>
            </a:pPr>
            <a:r>
              <a:rPr lang="en-US" sz="2000" dirty="0"/>
              <a:t>Advanced placental grade.</a:t>
            </a:r>
            <a:endParaRPr lang="en-US" b="1" dirty="0">
              <a:solidFill>
                <a:srgbClr val="FF0000"/>
              </a:solidFill>
            </a:endParaRPr>
          </a:p>
          <a:p>
            <a:pPr marL="0" indent="0">
              <a:buNone/>
            </a:pPr>
            <a:r>
              <a:rPr lang="en-US" b="1" dirty="0">
                <a:solidFill>
                  <a:srgbClr val="7030A0"/>
                </a:solidFill>
              </a:rPr>
              <a:t>3- Amniotic fluid  index </a:t>
            </a:r>
          </a:p>
          <a:p>
            <a:pPr marL="0" lvl="1" indent="0">
              <a:spcBef>
                <a:spcPts val="1200"/>
              </a:spcBef>
              <a:spcAft>
                <a:spcPts val="200"/>
              </a:spcAft>
              <a:buSzPct val="100000"/>
              <a:buNone/>
            </a:pPr>
            <a:r>
              <a:rPr lang="en-US" sz="2000" dirty="0"/>
              <a:t>Presence of </a:t>
            </a:r>
            <a:r>
              <a:rPr lang="en-US" sz="2000" b="1" dirty="0" err="1"/>
              <a:t>Oligohydramnios</a:t>
            </a:r>
            <a:r>
              <a:rPr lang="en-US" sz="2000" dirty="0"/>
              <a:t> without ruptured membranes. </a:t>
            </a:r>
          </a:p>
          <a:p>
            <a:pPr marL="0" lvl="1" indent="0">
              <a:spcBef>
                <a:spcPts val="1200"/>
              </a:spcBef>
              <a:spcAft>
                <a:spcPts val="200"/>
              </a:spcAft>
              <a:buSzPct val="100000"/>
              <a:buNone/>
            </a:pPr>
            <a:r>
              <a:rPr lang="en-US" b="1" dirty="0">
                <a:solidFill>
                  <a:srgbClr val="7030A0"/>
                </a:solidFill>
              </a:rPr>
              <a:t>2-Umbilical artery </a:t>
            </a:r>
            <a:r>
              <a:rPr lang="en-US" b="1" dirty="0" err="1">
                <a:solidFill>
                  <a:srgbClr val="7030A0"/>
                </a:solidFill>
              </a:rPr>
              <a:t>Dopplers</a:t>
            </a:r>
            <a:r>
              <a:rPr lang="en-US" b="1" dirty="0">
                <a:solidFill>
                  <a:srgbClr val="7030A0"/>
                </a:solidFill>
              </a:rPr>
              <a:t> </a:t>
            </a:r>
          </a:p>
          <a:p>
            <a:endParaRPr lang="en-US" dirty="0"/>
          </a:p>
        </p:txBody>
      </p:sp>
      <p:pic>
        <p:nvPicPr>
          <p:cNvPr id="4" name="Picture 3">
            <a:extLst>
              <a:ext uri="{FF2B5EF4-FFF2-40B4-BE49-F238E27FC236}">
                <a16:creationId xmlns:a16="http://schemas.microsoft.com/office/drawing/2014/main" id="{64280DE6-E325-81AD-91A9-515A35F61D87}"/>
              </a:ext>
            </a:extLst>
          </p:cNvPr>
          <p:cNvPicPr>
            <a:picLocks noChangeAspect="1"/>
          </p:cNvPicPr>
          <p:nvPr/>
        </p:nvPicPr>
        <p:blipFill>
          <a:blip r:embed="rId2"/>
          <a:stretch>
            <a:fillRect/>
          </a:stretch>
        </p:blipFill>
        <p:spPr>
          <a:xfrm>
            <a:off x="10227210" y="4498940"/>
            <a:ext cx="1572904" cy="2139881"/>
          </a:xfrm>
          <a:prstGeom prst="rect">
            <a:avLst/>
          </a:prstGeom>
        </p:spPr>
      </p:pic>
    </p:spTree>
    <p:extLst>
      <p:ext uri="{BB962C8B-B14F-4D97-AF65-F5344CB8AC3E}">
        <p14:creationId xmlns:p14="http://schemas.microsoft.com/office/powerpoint/2010/main" val="21514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en-US" dirty="0" err="1"/>
              <a:t>Dopplers</a:t>
            </a:r>
            <a:r>
              <a:rPr lang="en-US" dirty="0"/>
              <a:t> in diagnosis IUGR. </a:t>
            </a:r>
          </a:p>
        </p:txBody>
      </p:sp>
      <p:sp>
        <p:nvSpPr>
          <p:cNvPr id="3" name="Content Placeholder 2"/>
          <p:cNvSpPr>
            <a:spLocks noGrp="1"/>
          </p:cNvSpPr>
          <p:nvPr>
            <p:ph idx="1"/>
          </p:nvPr>
        </p:nvSpPr>
        <p:spPr/>
        <p:txBody>
          <a:bodyPr/>
          <a:lstStyle/>
          <a:p>
            <a:pPr marL="470408" lvl="1" indent="-166688">
              <a:buFont typeface="Arial" charset="0"/>
              <a:buChar char="•"/>
            </a:pPr>
            <a:r>
              <a:rPr lang="en-US" dirty="0"/>
              <a:t>Can help distinguish between constitutionally small vs. IUGR </a:t>
            </a:r>
          </a:p>
          <a:p>
            <a:pPr marL="470408" lvl="1" indent="-166688">
              <a:buFont typeface="Arial" charset="0"/>
              <a:buChar char="•"/>
            </a:pPr>
            <a:r>
              <a:rPr lang="en-US" dirty="0"/>
              <a:t>Useful for evaluating pregnancies at risk for adverse events </a:t>
            </a:r>
          </a:p>
          <a:p>
            <a:endParaRPr lang="en-US" dirty="0"/>
          </a:p>
        </p:txBody>
      </p:sp>
      <p:pic>
        <p:nvPicPr>
          <p:cNvPr id="4" name="Picture 3">
            <a:extLst>
              <a:ext uri="{FF2B5EF4-FFF2-40B4-BE49-F238E27FC236}">
                <a16:creationId xmlns:a16="http://schemas.microsoft.com/office/drawing/2014/main" id="{FF4C3318-4A70-E36C-EF3C-BA13CD86CBF1}"/>
              </a:ext>
            </a:extLst>
          </p:cNvPr>
          <p:cNvPicPr>
            <a:picLocks noChangeAspect="1"/>
          </p:cNvPicPr>
          <p:nvPr/>
        </p:nvPicPr>
        <p:blipFill>
          <a:blip r:embed="rId2"/>
          <a:stretch>
            <a:fillRect/>
          </a:stretch>
        </p:blipFill>
        <p:spPr>
          <a:xfrm>
            <a:off x="9620291" y="4172019"/>
            <a:ext cx="1572904" cy="2139881"/>
          </a:xfrm>
          <a:prstGeom prst="rect">
            <a:avLst/>
          </a:prstGeom>
        </p:spPr>
      </p:pic>
    </p:spTree>
    <p:extLst>
      <p:ext uri="{BB962C8B-B14F-4D97-AF65-F5344CB8AC3E}">
        <p14:creationId xmlns:p14="http://schemas.microsoft.com/office/powerpoint/2010/main" val="145917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Doppler features:</a:t>
            </a:r>
          </a:p>
        </p:txBody>
      </p:sp>
      <p:sp>
        <p:nvSpPr>
          <p:cNvPr id="3" name="Content Placeholder 2"/>
          <p:cNvSpPr>
            <a:spLocks noGrp="1"/>
          </p:cNvSpPr>
          <p:nvPr>
            <p:ph idx="1"/>
          </p:nvPr>
        </p:nvSpPr>
        <p:spPr>
          <a:xfrm>
            <a:off x="51748" y="1360714"/>
            <a:ext cx="12088503" cy="5333999"/>
          </a:xfrm>
        </p:spPr>
        <p:txBody>
          <a:bodyPr>
            <a:normAutofit fontScale="85000" lnSpcReduction="20000"/>
          </a:bodyPr>
          <a:lstStyle/>
          <a:p>
            <a:r>
              <a:rPr lang="en-US" dirty="0"/>
              <a:t> </a:t>
            </a:r>
          </a:p>
          <a:p>
            <a:pPr>
              <a:buFont typeface="Wingdings" charset="2"/>
              <a:buChar char="v"/>
            </a:pPr>
            <a:r>
              <a:rPr lang="en-US" b="1" dirty="0">
                <a:solidFill>
                  <a:srgbClr val="AB620E"/>
                </a:solidFill>
              </a:rPr>
              <a:t>Umbilical artery </a:t>
            </a:r>
            <a:r>
              <a:rPr lang="en-US" b="1" dirty="0" err="1">
                <a:solidFill>
                  <a:srgbClr val="AB620E"/>
                </a:solidFill>
              </a:rPr>
              <a:t>doppler</a:t>
            </a:r>
            <a:r>
              <a:rPr lang="en-US" b="1" dirty="0">
                <a:solidFill>
                  <a:srgbClr val="AB620E"/>
                </a:solidFill>
              </a:rPr>
              <a:t> assessment (most important )</a:t>
            </a:r>
          </a:p>
          <a:p>
            <a:pPr>
              <a:buFont typeface="Wingdings" pitchFamily="2" charset="2"/>
              <a:buChar char="Ø"/>
            </a:pPr>
            <a:r>
              <a:rPr lang="en-US" dirty="0"/>
              <a:t>Increased S/D ratio(s) , absent end diastolic flow and finally reversed end diastolic flow.</a:t>
            </a:r>
          </a:p>
          <a:p>
            <a:pPr>
              <a:buNone/>
            </a:pPr>
            <a:r>
              <a:rPr lang="en-US" dirty="0"/>
              <a:t>	Perinatal mortality rate increases significantly in fetuses with absent end diastolic flow (9-41%) and reversed end diastolic flow (33-73%) in </a:t>
            </a:r>
            <a:r>
              <a:rPr lang="en-US" dirty="0" err="1"/>
              <a:t>umblical</a:t>
            </a:r>
            <a:r>
              <a:rPr lang="en-US" dirty="0"/>
              <a:t> artery.</a:t>
            </a:r>
          </a:p>
          <a:p>
            <a:pPr>
              <a:buFont typeface="Wingdings" charset="2"/>
              <a:buChar char="Ø"/>
            </a:pPr>
            <a:r>
              <a:rPr lang="en-US" dirty="0"/>
              <a:t>Increased resistive index (RI)</a:t>
            </a:r>
          </a:p>
          <a:p>
            <a:pPr>
              <a:buFont typeface="Wingdings" charset="2"/>
              <a:buChar char="v"/>
            </a:pPr>
            <a:r>
              <a:rPr lang="en-US" b="1" dirty="0">
                <a:solidFill>
                  <a:schemeClr val="accent1">
                    <a:lumMod val="75000"/>
                  </a:schemeClr>
                </a:solidFill>
              </a:rPr>
              <a:t>Middle cerebral a</a:t>
            </a:r>
            <a:r>
              <a:rPr lang="en-US" dirty="0">
                <a:solidFill>
                  <a:schemeClr val="accent1">
                    <a:lumMod val="75000"/>
                  </a:schemeClr>
                </a:solidFill>
              </a:rPr>
              <a:t>. </a:t>
            </a:r>
            <a:r>
              <a:rPr lang="en-US" dirty="0"/>
              <a:t>(MCA) : ↓ resistance and ↑Peak systolic velocity (blood redistribution, brain sparing)</a:t>
            </a:r>
          </a:p>
          <a:p>
            <a:pPr>
              <a:buFont typeface="Wingdings" charset="2"/>
              <a:buChar char="v"/>
            </a:pPr>
            <a:r>
              <a:rPr lang="en-US" dirty="0"/>
              <a:t> Abnormal </a:t>
            </a:r>
            <a:r>
              <a:rPr lang="en-US" b="1" dirty="0" err="1">
                <a:solidFill>
                  <a:schemeClr val="accent1">
                    <a:lumMod val="75000"/>
                  </a:schemeClr>
                </a:solidFill>
              </a:rPr>
              <a:t>ductus</a:t>
            </a:r>
            <a:r>
              <a:rPr lang="en-US" b="1" dirty="0">
                <a:solidFill>
                  <a:schemeClr val="accent1">
                    <a:lumMod val="75000"/>
                  </a:schemeClr>
                </a:solidFill>
              </a:rPr>
              <a:t> </a:t>
            </a:r>
            <a:r>
              <a:rPr lang="en-US" b="1" dirty="0" err="1">
                <a:solidFill>
                  <a:schemeClr val="accent1">
                    <a:lumMod val="75000"/>
                  </a:schemeClr>
                </a:solidFill>
              </a:rPr>
              <a:t>venosus</a:t>
            </a:r>
            <a:r>
              <a:rPr lang="en-US" dirty="0"/>
              <a:t> flows associated with fetal </a:t>
            </a:r>
            <a:r>
              <a:rPr lang="en-US" dirty="0" err="1"/>
              <a:t>acidaemia</a:t>
            </a:r>
            <a:r>
              <a:rPr lang="en-US" dirty="0"/>
              <a:t> and the highest perinatal mortality compared to those where flow abnormalities are confined to the umbilical or middle cerebral artery</a:t>
            </a:r>
          </a:p>
          <a:p>
            <a:pPr>
              <a:buFont typeface="Wingdings" charset="2"/>
              <a:buChar char="v"/>
            </a:pPr>
            <a:r>
              <a:rPr lang="en-US" b="1" dirty="0">
                <a:solidFill>
                  <a:srgbClr val="AB620E"/>
                </a:solidFill>
              </a:rPr>
              <a:t>Umbilical venous </a:t>
            </a:r>
            <a:r>
              <a:rPr lang="en-US" b="1" dirty="0" err="1">
                <a:solidFill>
                  <a:srgbClr val="AB620E"/>
                </a:solidFill>
              </a:rPr>
              <a:t>doppler</a:t>
            </a:r>
            <a:r>
              <a:rPr lang="en-US" b="1" dirty="0">
                <a:solidFill>
                  <a:srgbClr val="AB620E"/>
                </a:solidFill>
              </a:rPr>
              <a:t> assessment</a:t>
            </a:r>
          </a:p>
          <a:p>
            <a:pPr lvl="1"/>
            <a:r>
              <a:rPr lang="en-US" dirty="0"/>
              <a:t>Presence of </a:t>
            </a:r>
            <a:r>
              <a:rPr lang="en-US" dirty="0" err="1"/>
              <a:t>pulsatility</a:t>
            </a:r>
            <a:endParaRPr lang="en-US" dirty="0"/>
          </a:p>
          <a:p>
            <a:pPr>
              <a:buFont typeface="Wingdings" charset="2"/>
              <a:buChar char="v"/>
            </a:pPr>
            <a:r>
              <a:rPr lang="en-US" b="1" dirty="0">
                <a:solidFill>
                  <a:srgbClr val="AB620E"/>
                </a:solidFill>
              </a:rPr>
              <a:t>Uterine arterial </a:t>
            </a:r>
            <a:r>
              <a:rPr lang="en-US" b="1" dirty="0" err="1">
                <a:solidFill>
                  <a:srgbClr val="AB620E"/>
                </a:solidFill>
              </a:rPr>
              <a:t>doppler</a:t>
            </a:r>
            <a:r>
              <a:rPr lang="en-US" b="1" dirty="0">
                <a:solidFill>
                  <a:srgbClr val="AB620E"/>
                </a:solidFill>
              </a:rPr>
              <a:t> assessment</a:t>
            </a:r>
          </a:p>
          <a:p>
            <a:pPr lvl="1"/>
            <a:r>
              <a:rPr lang="en-US" dirty="0"/>
              <a:t>Increased S/D ratio(s)</a:t>
            </a:r>
          </a:p>
          <a:p>
            <a:endParaRPr lang="en-US" dirty="0"/>
          </a:p>
        </p:txBody>
      </p:sp>
      <p:pic>
        <p:nvPicPr>
          <p:cNvPr id="4" name="Picture 3">
            <a:extLst>
              <a:ext uri="{FF2B5EF4-FFF2-40B4-BE49-F238E27FC236}">
                <a16:creationId xmlns:a16="http://schemas.microsoft.com/office/drawing/2014/main" id="{0BFA1B66-FE34-BCE9-E630-A7E174F0F3E8}"/>
              </a:ext>
            </a:extLst>
          </p:cNvPr>
          <p:cNvPicPr>
            <a:picLocks noChangeAspect="1"/>
          </p:cNvPicPr>
          <p:nvPr/>
        </p:nvPicPr>
        <p:blipFill>
          <a:blip r:embed="rId2"/>
          <a:stretch>
            <a:fillRect/>
          </a:stretch>
        </p:blipFill>
        <p:spPr>
          <a:xfrm>
            <a:off x="10567348" y="4718119"/>
            <a:ext cx="1572904" cy="2139881"/>
          </a:xfrm>
          <a:prstGeom prst="rect">
            <a:avLst/>
          </a:prstGeom>
        </p:spPr>
      </p:pic>
    </p:spTree>
    <p:extLst>
      <p:ext uri="{BB962C8B-B14F-4D97-AF65-F5344CB8AC3E}">
        <p14:creationId xmlns:p14="http://schemas.microsoft.com/office/powerpoint/2010/main" val="94190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06683" y="0"/>
            <a:ext cx="11954687" cy="6858000"/>
          </a:xfrm>
          <a:prstGeom prst="rect">
            <a:avLst/>
          </a:prstGeom>
        </p:spPr>
      </p:pic>
    </p:spTree>
    <p:extLst>
      <p:ext uri="{BB962C8B-B14F-4D97-AF65-F5344CB8AC3E}">
        <p14:creationId xmlns:p14="http://schemas.microsoft.com/office/powerpoint/2010/main" val="69546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Management</a:t>
            </a:r>
          </a:p>
        </p:txBody>
      </p:sp>
      <p:sp>
        <p:nvSpPr>
          <p:cNvPr id="3" name="Content Placeholder 2"/>
          <p:cNvSpPr>
            <a:spLocks noGrp="1"/>
          </p:cNvSpPr>
          <p:nvPr>
            <p:ph idx="1"/>
          </p:nvPr>
        </p:nvSpPr>
        <p:spPr>
          <a:xfrm>
            <a:off x="1097280" y="1737360"/>
            <a:ext cx="10058400" cy="4900507"/>
          </a:xfrm>
        </p:spPr>
        <p:txBody>
          <a:bodyPr>
            <a:normAutofit/>
          </a:bodyPr>
          <a:lstStyle/>
          <a:p>
            <a:pPr marL="225425" indent="-166688">
              <a:buFont typeface="Arial" charset="0"/>
              <a:buChar char="•"/>
            </a:pPr>
            <a:r>
              <a:rPr lang="en-US" dirty="0"/>
              <a:t>Since IUGR fetus is at increased risk of intrauterine hypoxia and intrauterine demise, the decision needs to delicately balance the risk to the fetus in utero with continuation of pregnancy and that of prematurity if delivered before term</a:t>
            </a:r>
          </a:p>
          <a:p>
            <a:pPr marL="225425" indent="-166688">
              <a:buFont typeface="Arial" charset="0"/>
              <a:buChar char="•"/>
            </a:pPr>
            <a:endParaRPr lang="en-US" dirty="0"/>
          </a:p>
          <a:p>
            <a:pPr marL="225425" indent="-166688">
              <a:buFont typeface="Arial" charset="0"/>
              <a:buChar char="•"/>
            </a:pPr>
            <a:r>
              <a:rPr lang="en-US" dirty="0">
                <a:solidFill>
                  <a:srgbClr val="7030A0"/>
                </a:solidFill>
              </a:rPr>
              <a:t>Identify cause </a:t>
            </a:r>
            <a:r>
              <a:rPr lang="en-US" dirty="0"/>
              <a:t>: Growth restriction less than the third percentile diagnosed </a:t>
            </a:r>
            <a:r>
              <a:rPr lang="en-US" b="1" dirty="0"/>
              <a:t>before 32 weeks </a:t>
            </a:r>
            <a:r>
              <a:rPr lang="en-US" dirty="0"/>
              <a:t>prompts offering </a:t>
            </a:r>
            <a:r>
              <a:rPr lang="en-US" b="1" dirty="0"/>
              <a:t>amniocentesis</a:t>
            </a:r>
            <a:r>
              <a:rPr lang="en-US" dirty="0"/>
              <a:t> or </a:t>
            </a:r>
            <a:r>
              <a:rPr lang="en-US" b="1" dirty="0"/>
              <a:t>fetal blood sampling </a:t>
            </a:r>
            <a:r>
              <a:rPr lang="en-US" dirty="0"/>
              <a:t>for karyotype and viral studies. </a:t>
            </a:r>
          </a:p>
          <a:p>
            <a:pPr marL="225425" indent="-166688">
              <a:buFont typeface="Arial" charset="0"/>
              <a:buChar char="•"/>
            </a:pPr>
            <a:endParaRPr lang="en-US" dirty="0"/>
          </a:p>
          <a:p>
            <a:pPr marL="58737" indent="0">
              <a:buNone/>
            </a:pPr>
            <a:endParaRPr lang="en-US" dirty="0"/>
          </a:p>
        </p:txBody>
      </p:sp>
      <p:pic>
        <p:nvPicPr>
          <p:cNvPr id="4" name="Picture 3">
            <a:extLst>
              <a:ext uri="{FF2B5EF4-FFF2-40B4-BE49-F238E27FC236}">
                <a16:creationId xmlns:a16="http://schemas.microsoft.com/office/drawing/2014/main" id="{51AAF671-1933-CA04-1CA6-DD2DFAC68431}"/>
              </a:ext>
            </a:extLst>
          </p:cNvPr>
          <p:cNvPicPr>
            <a:picLocks noChangeAspect="1"/>
          </p:cNvPicPr>
          <p:nvPr/>
        </p:nvPicPr>
        <p:blipFill>
          <a:blip r:embed="rId2"/>
          <a:stretch>
            <a:fillRect/>
          </a:stretch>
        </p:blipFill>
        <p:spPr>
          <a:xfrm>
            <a:off x="10564667" y="4718119"/>
            <a:ext cx="1572904" cy="2139881"/>
          </a:xfrm>
          <a:prstGeom prst="rect">
            <a:avLst/>
          </a:prstGeom>
        </p:spPr>
      </p:pic>
    </p:spTree>
    <p:extLst>
      <p:ext uri="{BB962C8B-B14F-4D97-AF65-F5344CB8AC3E}">
        <p14:creationId xmlns:p14="http://schemas.microsoft.com/office/powerpoint/2010/main" val="43493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9999"/>
                </a:solidFill>
              </a:rPr>
              <a:t>Management</a:t>
            </a:r>
          </a:p>
        </p:txBody>
      </p:sp>
      <p:sp>
        <p:nvSpPr>
          <p:cNvPr id="3" name="Content Placeholder 2"/>
          <p:cNvSpPr>
            <a:spLocks noGrp="1"/>
          </p:cNvSpPr>
          <p:nvPr>
            <p:ph idx="1"/>
          </p:nvPr>
        </p:nvSpPr>
        <p:spPr>
          <a:xfrm>
            <a:off x="141514" y="1360714"/>
            <a:ext cx="11998738" cy="5344886"/>
          </a:xfrm>
        </p:spPr>
        <p:txBody>
          <a:bodyPr>
            <a:normAutofit/>
          </a:bodyPr>
          <a:lstStyle/>
          <a:p>
            <a:pPr marL="225425" indent="-166688">
              <a:buFont typeface="Arial" charset="0"/>
              <a:buChar char="•"/>
            </a:pPr>
            <a:r>
              <a:rPr lang="en-US" b="1" u="sng" dirty="0">
                <a:solidFill>
                  <a:srgbClr val="7030A0"/>
                </a:solidFill>
              </a:rPr>
              <a:t>Delivery </a:t>
            </a:r>
            <a:r>
              <a:rPr lang="en-US" sz="2400" b="1" u="sng" dirty="0" err="1">
                <a:solidFill>
                  <a:srgbClr val="7030A0"/>
                </a:solidFill>
              </a:rPr>
              <a:t>vs</a:t>
            </a:r>
            <a:r>
              <a:rPr lang="en-US" b="1" u="sng" dirty="0">
                <a:solidFill>
                  <a:srgbClr val="7030A0"/>
                </a:solidFill>
              </a:rPr>
              <a:t> conservative management </a:t>
            </a:r>
            <a:r>
              <a:rPr lang="en-US" dirty="0">
                <a:solidFill>
                  <a:schemeClr val="tx1">
                    <a:lumMod val="95000"/>
                    <a:lumOff val="5000"/>
                  </a:schemeClr>
                </a:solidFill>
              </a:rPr>
              <a:t>:    </a:t>
            </a:r>
            <a:r>
              <a:rPr lang="en-US" dirty="0"/>
              <a:t>Depend on </a:t>
            </a:r>
            <a:r>
              <a:rPr lang="en-US" b="1" u="sng" dirty="0"/>
              <a:t>gestational age</a:t>
            </a:r>
          </a:p>
          <a:p>
            <a:r>
              <a:rPr lang="en-US" sz="2400" b="1" dirty="0"/>
              <a:t>Preterm IUGR : </a:t>
            </a:r>
          </a:p>
          <a:p>
            <a:pPr lvl="1">
              <a:buFont typeface="Wingdings" charset="2"/>
              <a:buChar char="²"/>
            </a:pPr>
            <a:r>
              <a:rPr lang="en-US" sz="2000" b="1" i="1" u="sng" dirty="0">
                <a:solidFill>
                  <a:srgbClr val="009999"/>
                </a:solidFill>
              </a:rPr>
              <a:t>Conservative</a:t>
            </a:r>
            <a:r>
              <a:rPr lang="en-US" sz="2000" b="1" dirty="0">
                <a:solidFill>
                  <a:srgbClr val="009999"/>
                </a:solidFill>
              </a:rPr>
              <a:t> management :  if less than 37 weeks of </a:t>
            </a:r>
            <a:r>
              <a:rPr lang="en-US" sz="2000" b="1" dirty="0" err="1">
                <a:solidFill>
                  <a:srgbClr val="009999"/>
                </a:solidFill>
              </a:rPr>
              <a:t>gestaion</a:t>
            </a:r>
            <a:r>
              <a:rPr lang="en-US" sz="2000" b="1" dirty="0">
                <a:solidFill>
                  <a:srgbClr val="009999"/>
                </a:solidFill>
              </a:rPr>
              <a:t> </a:t>
            </a:r>
          </a:p>
          <a:p>
            <a:pPr lvl="1">
              <a:buFont typeface="Arial" charset="0"/>
              <a:buChar char="•"/>
            </a:pPr>
            <a:r>
              <a:rPr lang="en-US" sz="2000" dirty="0"/>
              <a:t>Treat/modify  underlying cause .</a:t>
            </a:r>
          </a:p>
          <a:p>
            <a:pPr lvl="1">
              <a:buFont typeface="Arial" charset="0"/>
              <a:buChar char="•"/>
            </a:pPr>
            <a:r>
              <a:rPr lang="en-US" sz="2000" dirty="0"/>
              <a:t>Restrict physical activity, left lateral position , steroid , low dose aspirin, </a:t>
            </a:r>
            <a:r>
              <a:rPr lang="en-US" sz="1900" dirty="0"/>
              <a:t>Maternal oxygen therapy</a:t>
            </a:r>
          </a:p>
          <a:p>
            <a:pPr lvl="1">
              <a:buFont typeface="Arial" charset="0"/>
              <a:buChar char="•"/>
            </a:pPr>
            <a:r>
              <a:rPr lang="en-US" sz="2000" dirty="0"/>
              <a:t>Adequate nutrition ,</a:t>
            </a:r>
          </a:p>
          <a:p>
            <a:pPr lvl="1">
              <a:buFont typeface="Arial" charset="0"/>
              <a:buChar char="•"/>
            </a:pPr>
            <a:r>
              <a:rPr lang="en-US" sz="2000" b="1" dirty="0"/>
              <a:t>Initiate fetal surveillance</a:t>
            </a:r>
            <a:r>
              <a:rPr lang="en-US" sz="2000" dirty="0"/>
              <a:t>.(Includes daily kick counts, serial fetal growth ultrasounds every 3 to 4 weeks, and </a:t>
            </a:r>
            <a:r>
              <a:rPr lang="en-US" sz="2000" dirty="0" err="1"/>
              <a:t>nonstress</a:t>
            </a:r>
            <a:r>
              <a:rPr lang="en-US" sz="2000" dirty="0"/>
              <a:t> testing and biophysical profile twice per week , weekly or twice weekly   Doppler . </a:t>
            </a:r>
          </a:p>
          <a:p>
            <a:pPr lvl="1">
              <a:buFont typeface="Arial" charset="0"/>
              <a:buChar char="•"/>
            </a:pPr>
            <a:r>
              <a:rPr lang="en-US" sz="2000" dirty="0"/>
              <a:t>Continue expectant management and deliver if  fetal lung maturation has been achieved   at 37 weeks .</a:t>
            </a:r>
          </a:p>
          <a:p>
            <a:pPr lvl="1">
              <a:buFont typeface="Arial" charset="0"/>
              <a:buChar char="•"/>
            </a:pPr>
            <a:r>
              <a:rPr lang="en-US" sz="2000" b="1" dirty="0">
                <a:solidFill>
                  <a:srgbClr val="009999"/>
                </a:solidFill>
              </a:rPr>
              <a:t>Deliver</a:t>
            </a:r>
            <a:r>
              <a:rPr lang="en-US" sz="2000" dirty="0"/>
              <a:t> earlier  if no  fetal growth has been documented ( 2 weeks interval) , </a:t>
            </a:r>
            <a:r>
              <a:rPr lang="en-US" sz="2000" dirty="0" err="1"/>
              <a:t>oligohydrominous</a:t>
            </a:r>
            <a:r>
              <a:rPr lang="en-US" sz="2000" dirty="0"/>
              <a:t> absent or reversed end diastolic  , poor BPP, un-assure </a:t>
            </a:r>
            <a:r>
              <a:rPr lang="en-US" sz="2000" dirty="0" err="1"/>
              <a:t>nonstress</a:t>
            </a:r>
            <a:r>
              <a:rPr lang="en-US" sz="2000" dirty="0"/>
              <a:t> test  </a:t>
            </a:r>
            <a:endParaRPr lang="en-US" dirty="0">
              <a:solidFill>
                <a:schemeClr val="tx1">
                  <a:lumMod val="95000"/>
                  <a:lumOff val="5000"/>
                </a:schemeClr>
              </a:solidFill>
            </a:endParaRPr>
          </a:p>
          <a:p>
            <a:pPr marL="201168" lvl="1" indent="0">
              <a:buNone/>
            </a:pPr>
            <a:r>
              <a:rPr lang="en-US" sz="2200" b="1" dirty="0">
                <a:solidFill>
                  <a:schemeClr val="tx1">
                    <a:lumMod val="95000"/>
                    <a:lumOff val="5000"/>
                  </a:schemeClr>
                </a:solidFill>
              </a:rPr>
              <a:t>Term IUGR</a:t>
            </a:r>
          </a:p>
          <a:p>
            <a:pPr lvl="1">
              <a:buFont typeface="Wingdings" charset="2"/>
              <a:buChar char="²"/>
            </a:pPr>
            <a:r>
              <a:rPr lang="en-US" sz="2000" b="1" u="sng" dirty="0">
                <a:solidFill>
                  <a:srgbClr val="009999"/>
                </a:solidFill>
              </a:rPr>
              <a:t>Delivery</a:t>
            </a:r>
            <a:r>
              <a:rPr lang="en-US" sz="2000" b="1" u="sng" dirty="0">
                <a:solidFill>
                  <a:srgbClr val="FF6600"/>
                </a:solidFill>
              </a:rPr>
              <a:t> </a:t>
            </a:r>
            <a:r>
              <a:rPr lang="en-US" sz="2000" b="1" dirty="0">
                <a:solidFill>
                  <a:srgbClr val="FF6600"/>
                </a:solidFill>
              </a:rPr>
              <a:t>:  </a:t>
            </a:r>
            <a:r>
              <a:rPr lang="en-US" sz="2000" dirty="0">
                <a:solidFill>
                  <a:schemeClr val="tx1">
                    <a:lumMod val="95000"/>
                    <a:lumOff val="5000"/>
                  </a:schemeClr>
                </a:solidFill>
              </a:rPr>
              <a:t>if  </a:t>
            </a:r>
            <a:r>
              <a:rPr lang="en-US" sz="2000" b="1" dirty="0">
                <a:solidFill>
                  <a:schemeClr val="tx1">
                    <a:lumMod val="95000"/>
                    <a:lumOff val="5000"/>
                  </a:schemeClr>
                </a:solidFill>
              </a:rPr>
              <a:t>IUGR ≥37 weeks</a:t>
            </a:r>
            <a:endParaRPr lang="en-US" sz="2000" dirty="0">
              <a:solidFill>
                <a:schemeClr val="tx1">
                  <a:lumMod val="95000"/>
                  <a:lumOff val="5000"/>
                </a:schemeClr>
              </a:solidFill>
            </a:endParaRPr>
          </a:p>
          <a:p>
            <a:pPr lvl="1">
              <a:buFont typeface="Arial" charset="0"/>
              <a:buChar char="•"/>
            </a:pPr>
            <a:endParaRPr lang="en-US" sz="2000" dirty="0"/>
          </a:p>
          <a:p>
            <a:endParaRPr lang="en-US" dirty="0"/>
          </a:p>
        </p:txBody>
      </p:sp>
      <p:pic>
        <p:nvPicPr>
          <p:cNvPr id="4" name="Picture 3">
            <a:extLst>
              <a:ext uri="{FF2B5EF4-FFF2-40B4-BE49-F238E27FC236}">
                <a16:creationId xmlns:a16="http://schemas.microsoft.com/office/drawing/2014/main" id="{00116A72-28C8-BA60-3B9E-897C449AD655}"/>
              </a:ext>
            </a:extLst>
          </p:cNvPr>
          <p:cNvPicPr>
            <a:picLocks noChangeAspect="1"/>
          </p:cNvPicPr>
          <p:nvPr/>
        </p:nvPicPr>
        <p:blipFill>
          <a:blip r:embed="rId2"/>
          <a:stretch>
            <a:fillRect/>
          </a:stretch>
        </p:blipFill>
        <p:spPr>
          <a:xfrm>
            <a:off x="10567348" y="4718119"/>
            <a:ext cx="1572904" cy="2139881"/>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A766F955-6528-6CCA-1604-F08C7A088410}"/>
                  </a:ext>
                </a:extLst>
              </p14:cNvPr>
              <p14:cNvContentPartPr/>
              <p14:nvPr/>
            </p14:nvContentPartPr>
            <p14:xfrm>
              <a:off x="3458177" y="2730566"/>
              <a:ext cx="360" cy="360"/>
            </p14:xfrm>
          </p:contentPart>
        </mc:Choice>
        <mc:Fallback>
          <p:pic>
            <p:nvPicPr>
              <p:cNvPr id="5" name="Ink 4">
                <a:extLst>
                  <a:ext uri="{FF2B5EF4-FFF2-40B4-BE49-F238E27FC236}">
                    <a16:creationId xmlns:a16="http://schemas.microsoft.com/office/drawing/2014/main" id="{A766F955-6528-6CCA-1604-F08C7A088410}"/>
                  </a:ext>
                </a:extLst>
              </p:cNvPr>
              <p:cNvPicPr/>
              <p:nvPr/>
            </p:nvPicPr>
            <p:blipFill>
              <a:blip r:embed="rId4"/>
              <a:stretch>
                <a:fillRect/>
              </a:stretch>
            </p:blipFill>
            <p:spPr>
              <a:xfrm>
                <a:off x="3449177" y="2721566"/>
                <a:ext cx="18000" cy="18000"/>
              </a:xfrm>
              <a:prstGeom prst="rect">
                <a:avLst/>
              </a:prstGeom>
            </p:spPr>
          </p:pic>
        </mc:Fallback>
      </mc:AlternateContent>
    </p:spTree>
    <p:extLst>
      <p:ext uri="{BB962C8B-B14F-4D97-AF65-F5344CB8AC3E}">
        <p14:creationId xmlns:p14="http://schemas.microsoft.com/office/powerpoint/2010/main" val="10395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3-26 at 12.42.4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634" r="2985" b="50766"/>
          <a:stretch/>
        </p:blipFill>
        <p:spPr>
          <a:xfrm>
            <a:off x="745066" y="286604"/>
            <a:ext cx="9872133" cy="5132064"/>
          </a:xfrm>
        </p:spPr>
      </p:pic>
    </p:spTree>
    <p:extLst>
      <p:ext uri="{BB962C8B-B14F-4D97-AF65-F5344CB8AC3E}">
        <p14:creationId xmlns:p14="http://schemas.microsoft.com/office/powerpoint/2010/main" val="213472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30085"/>
          </a:xfrm>
        </p:spPr>
        <p:txBody>
          <a:bodyPr/>
          <a:lstStyle/>
          <a:p>
            <a:r>
              <a:rPr lang="en-US" b="1" dirty="0">
                <a:solidFill>
                  <a:srgbClr val="009999"/>
                </a:solidFill>
              </a:rPr>
              <a:t>Mode of delivery :</a:t>
            </a:r>
          </a:p>
        </p:txBody>
      </p:sp>
      <p:sp>
        <p:nvSpPr>
          <p:cNvPr id="3" name="Content Placeholder 2"/>
          <p:cNvSpPr>
            <a:spLocks noGrp="1"/>
          </p:cNvSpPr>
          <p:nvPr>
            <p:ph idx="1"/>
          </p:nvPr>
        </p:nvSpPr>
        <p:spPr>
          <a:xfrm>
            <a:off x="108857" y="1121229"/>
            <a:ext cx="12006943" cy="5736770"/>
          </a:xfrm>
        </p:spPr>
        <p:txBody>
          <a:bodyPr>
            <a:normAutofit/>
          </a:bodyPr>
          <a:lstStyle/>
          <a:p>
            <a:pPr>
              <a:buFont typeface="Wingdings" pitchFamily="2" charset="2"/>
              <a:buChar char="Ø"/>
            </a:pPr>
            <a:r>
              <a:rPr lang="en-US" dirty="0">
                <a:solidFill>
                  <a:srgbClr val="7030A0"/>
                </a:solidFill>
              </a:rPr>
              <a:t>Vaginal delivery </a:t>
            </a:r>
            <a:r>
              <a:rPr lang="en-US" b="1" dirty="0"/>
              <a:t>is not </a:t>
            </a:r>
            <a:r>
              <a:rPr lang="en-US" dirty="0"/>
              <a:t>contraindicated, can be allowed as long as there is no obstetric indication for caesarian section and fetal heart rate is normal , but there is an increased risk of fetal intolerance of labor. </a:t>
            </a:r>
          </a:p>
          <a:p>
            <a:r>
              <a:rPr lang="en-US" dirty="0"/>
              <a:t>Fetuses with major anomaly incompatible with life should also be delivered vaginally.</a:t>
            </a:r>
          </a:p>
          <a:p>
            <a:pPr marL="46038" indent="0">
              <a:buNone/>
            </a:pPr>
            <a:endParaRPr lang="en-US" dirty="0"/>
          </a:p>
          <a:p>
            <a:pPr marL="319088" indent="-273050">
              <a:buFont typeface="Courier New" charset="0"/>
              <a:buChar char="o"/>
            </a:pPr>
            <a:r>
              <a:rPr lang="en-US" dirty="0">
                <a:solidFill>
                  <a:srgbClr val="7030A0"/>
                </a:solidFill>
              </a:rPr>
              <a:t>Caesarian section: is indicated  </a:t>
            </a:r>
            <a:r>
              <a:rPr lang="en-US" dirty="0"/>
              <a:t>In all cases of IUGR with features of acidosis , these include:</a:t>
            </a:r>
          </a:p>
          <a:p>
            <a:pPr marL="46038" indent="0">
              <a:buNone/>
            </a:pPr>
            <a:r>
              <a:rPr lang="en-US" dirty="0"/>
              <a:t>Abnormal CTG ,poor BPP , reversed of end diastolic flow in UA  </a:t>
            </a:r>
          </a:p>
          <a:p>
            <a:pPr marL="46038" indent="0">
              <a:buNone/>
            </a:pPr>
            <a:r>
              <a:rPr lang="en-US" dirty="0"/>
              <a:t>, acidic  fatal PH .</a:t>
            </a:r>
          </a:p>
        </p:txBody>
      </p:sp>
      <p:pic>
        <p:nvPicPr>
          <p:cNvPr id="4" name="Picture 3">
            <a:extLst>
              <a:ext uri="{FF2B5EF4-FFF2-40B4-BE49-F238E27FC236}">
                <a16:creationId xmlns:a16="http://schemas.microsoft.com/office/drawing/2014/main" id="{31F3882B-A9BC-2987-3156-D54F0FFF69CF}"/>
              </a:ext>
            </a:extLst>
          </p:cNvPr>
          <p:cNvPicPr>
            <a:picLocks noChangeAspect="1"/>
          </p:cNvPicPr>
          <p:nvPr/>
        </p:nvPicPr>
        <p:blipFill>
          <a:blip r:embed="rId2"/>
          <a:stretch>
            <a:fillRect/>
          </a:stretch>
        </p:blipFill>
        <p:spPr>
          <a:xfrm>
            <a:off x="10425834" y="4718118"/>
            <a:ext cx="1572904" cy="2139881"/>
          </a:xfrm>
          <a:prstGeom prst="rect">
            <a:avLst/>
          </a:prstGeom>
        </p:spPr>
      </p:pic>
    </p:spTree>
    <p:extLst>
      <p:ext uri="{BB962C8B-B14F-4D97-AF65-F5344CB8AC3E}">
        <p14:creationId xmlns:p14="http://schemas.microsoft.com/office/powerpoint/2010/main" val="512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99"/>
                </a:solidFill>
              </a:rPr>
              <a:t>Outcomes</a:t>
            </a:r>
          </a:p>
        </p:txBody>
      </p:sp>
      <p:sp>
        <p:nvSpPr>
          <p:cNvPr id="3" name="Content Placeholder 2"/>
          <p:cNvSpPr>
            <a:spLocks noGrp="1"/>
          </p:cNvSpPr>
          <p:nvPr>
            <p:ph idx="1"/>
          </p:nvPr>
        </p:nvSpPr>
        <p:spPr/>
        <p:txBody>
          <a:bodyPr>
            <a:normAutofit/>
          </a:bodyPr>
          <a:lstStyle/>
          <a:p>
            <a:pPr marL="225425" indent="-214313">
              <a:buFont typeface="Arial" charset="0"/>
              <a:buChar char="•"/>
            </a:pPr>
            <a:r>
              <a:rPr lang="en-US" sz="2400" b="1" i="1" dirty="0">
                <a:latin typeface="Aptos" panose="020B0004020202020204" pitchFamily="34" charset="0"/>
              </a:rPr>
              <a:t>Symmetric vs. Asymmetric IUGR</a:t>
            </a:r>
          </a:p>
          <a:p>
            <a:pPr marL="11113" lvl="1" indent="0">
              <a:buNone/>
            </a:pPr>
            <a:r>
              <a:rPr lang="en-US" sz="3000" i="1" baseline="30000" dirty="0">
                <a:latin typeface="Aptos" panose="020B0004020202020204" pitchFamily="34" charset="0"/>
              </a:rPr>
              <a:t>        symmetric has poorer outcome compared to asymmetric</a:t>
            </a:r>
          </a:p>
          <a:p>
            <a:pPr marL="225425" indent="-214313">
              <a:buFont typeface="Arial" charset="0"/>
              <a:buChar char="•"/>
            </a:pPr>
            <a:r>
              <a:rPr lang="en-US" sz="3200" b="1" i="1" baseline="30000" dirty="0">
                <a:latin typeface="Aptos" panose="020B0004020202020204" pitchFamily="34" charset="0"/>
              </a:rPr>
              <a:t>Preterm IUGR </a:t>
            </a:r>
            <a:r>
              <a:rPr lang="en-US" sz="3200" i="1" baseline="30000" dirty="0">
                <a:latin typeface="Aptos" panose="020B0004020202020204" pitchFamily="34" charset="0"/>
              </a:rPr>
              <a:t>has high incidence of abnormalities</a:t>
            </a:r>
          </a:p>
          <a:p>
            <a:pPr marL="225425" indent="-214313">
              <a:buFont typeface="Arial" charset="0"/>
              <a:buChar char="•"/>
            </a:pPr>
            <a:r>
              <a:rPr lang="en-US" sz="3200" b="1" i="1" baseline="30000" dirty="0">
                <a:latin typeface="Aptos" panose="020B0004020202020204" pitchFamily="34" charset="0"/>
              </a:rPr>
              <a:t>IUGR with chromosomal </a:t>
            </a:r>
            <a:r>
              <a:rPr lang="en-US" sz="3200" i="1" baseline="30000" dirty="0">
                <a:latin typeface="Aptos" panose="020B0004020202020204" pitchFamily="34" charset="0"/>
              </a:rPr>
              <a:t>disease has 100% incidence of handicap</a:t>
            </a:r>
          </a:p>
          <a:p>
            <a:pPr marL="225425" indent="-214313">
              <a:buFont typeface="Arial" charset="0"/>
              <a:buChar char="•"/>
            </a:pPr>
            <a:r>
              <a:rPr lang="en-US" sz="3200" b="1" i="1" baseline="30000" dirty="0">
                <a:latin typeface="Aptos" panose="020B0004020202020204" pitchFamily="34" charset="0"/>
              </a:rPr>
              <a:t>Congenital infection </a:t>
            </a:r>
            <a:r>
              <a:rPr lang="en-US" sz="3200" i="1" baseline="30000" dirty="0">
                <a:latin typeface="Aptos" panose="020B0004020202020204" pitchFamily="34" charset="0"/>
              </a:rPr>
              <a:t>has poor outcome -  handicap rate &gt; 50%</a:t>
            </a:r>
          </a:p>
          <a:p>
            <a:pPr marL="225425" indent="-214313">
              <a:buFont typeface="Arial" charset="0"/>
              <a:buChar char="•"/>
            </a:pPr>
            <a:r>
              <a:rPr lang="en-US" sz="3200" i="1" baseline="30000" dirty="0">
                <a:latin typeface="Aptos" panose="020B0004020202020204" pitchFamily="34" charset="0"/>
              </a:rPr>
              <a:t>IUGR has higher rate of </a:t>
            </a:r>
            <a:r>
              <a:rPr lang="en-US" sz="3200" b="1" i="1" baseline="30000" dirty="0">
                <a:latin typeface="Aptos" panose="020B0004020202020204" pitchFamily="34" charset="0"/>
              </a:rPr>
              <a:t>learning disability</a:t>
            </a:r>
            <a:r>
              <a:rPr lang="en-US" sz="3200" i="1" baseline="30000" dirty="0">
                <a:latin typeface="Aptos" panose="020B0004020202020204" pitchFamily="34" charset="0"/>
              </a:rPr>
              <a:t>.</a:t>
            </a:r>
            <a:endParaRPr lang="en-US" sz="3200" i="1" dirty="0">
              <a:latin typeface="Aptos" panose="020B0004020202020204" pitchFamily="34" charset="0"/>
            </a:endParaRPr>
          </a:p>
        </p:txBody>
      </p:sp>
      <p:pic>
        <p:nvPicPr>
          <p:cNvPr id="4" name="Picture 3">
            <a:extLst>
              <a:ext uri="{FF2B5EF4-FFF2-40B4-BE49-F238E27FC236}">
                <a16:creationId xmlns:a16="http://schemas.microsoft.com/office/drawing/2014/main" id="{0F7239C7-8260-EBDF-DAFA-294150CF4668}"/>
              </a:ext>
            </a:extLst>
          </p:cNvPr>
          <p:cNvPicPr>
            <a:picLocks noChangeAspect="1"/>
          </p:cNvPicPr>
          <p:nvPr/>
        </p:nvPicPr>
        <p:blipFill>
          <a:blip r:embed="rId2"/>
          <a:stretch>
            <a:fillRect/>
          </a:stretch>
        </p:blipFill>
        <p:spPr>
          <a:xfrm>
            <a:off x="9780896" y="4172019"/>
            <a:ext cx="1572904" cy="2139881"/>
          </a:xfrm>
          <a:prstGeom prst="rect">
            <a:avLst/>
          </a:prstGeom>
        </p:spPr>
      </p:pic>
    </p:spTree>
    <p:extLst>
      <p:ext uri="{BB962C8B-B14F-4D97-AF65-F5344CB8AC3E}">
        <p14:creationId xmlns:p14="http://schemas.microsoft.com/office/powerpoint/2010/main" val="87044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11201400" cy="901019"/>
          </a:xfrm>
        </p:spPr>
        <p:txBody>
          <a:bodyPr/>
          <a:lstStyle/>
          <a:p>
            <a:r>
              <a:rPr lang="en-US" b="1" dirty="0">
                <a:solidFill>
                  <a:srgbClr val="7030A0"/>
                </a:solidFill>
              </a:rPr>
              <a:t>Definitions</a:t>
            </a:r>
          </a:p>
        </p:txBody>
      </p:sp>
      <p:sp>
        <p:nvSpPr>
          <p:cNvPr id="3" name="Content Placeholder 2"/>
          <p:cNvSpPr>
            <a:spLocks noGrp="1"/>
          </p:cNvSpPr>
          <p:nvPr>
            <p:ph idx="1"/>
          </p:nvPr>
        </p:nvSpPr>
        <p:spPr>
          <a:xfrm>
            <a:off x="0" y="1393370"/>
            <a:ext cx="12192000" cy="5464629"/>
          </a:xfrm>
        </p:spPr>
        <p:txBody>
          <a:bodyPr>
            <a:normAutofit/>
          </a:bodyPr>
          <a:lstStyle/>
          <a:p>
            <a:pPr>
              <a:buFont typeface="Wingdings" panose="05000000000000000000" pitchFamily="2" charset="2"/>
              <a:buChar char="§"/>
            </a:pPr>
            <a:r>
              <a:rPr lang="en-US" b="1" i="1" dirty="0">
                <a:solidFill>
                  <a:srgbClr val="009999"/>
                </a:solidFill>
                <a:latin typeface="Aptos" panose="020B0004020202020204" pitchFamily="34" charset="0"/>
              </a:rPr>
              <a:t>Intrauterine growth restriction (IUGR) </a:t>
            </a:r>
          </a:p>
          <a:p>
            <a:pPr marL="0" indent="0">
              <a:buNone/>
            </a:pPr>
            <a:r>
              <a:rPr lang="en-US" i="1" dirty="0">
                <a:latin typeface="Aptos" panose="020B0004020202020204" pitchFamily="34" charset="0"/>
              </a:rPr>
              <a:t> When the estimated fetal weight falls below the 10</a:t>
            </a:r>
            <a:r>
              <a:rPr lang="en-US" i="1" baseline="30000" dirty="0">
                <a:latin typeface="Aptos" panose="020B0004020202020204" pitchFamily="34" charset="0"/>
              </a:rPr>
              <a:t>th</a:t>
            </a:r>
            <a:r>
              <a:rPr lang="en-US" i="1" dirty="0">
                <a:latin typeface="Aptos" panose="020B0004020202020204" pitchFamily="34" charset="0"/>
              </a:rPr>
              <a:t> percentile for gestational age. “always pathological”</a:t>
            </a:r>
            <a:br>
              <a:rPr lang="en-US" i="1" dirty="0">
                <a:latin typeface="Aptos" panose="020B0004020202020204" pitchFamily="34" charset="0"/>
              </a:rPr>
            </a:br>
            <a:endParaRPr lang="en-US" i="1" dirty="0">
              <a:latin typeface="Aptos" panose="020B0004020202020204" pitchFamily="34" charset="0"/>
            </a:endParaRPr>
          </a:p>
          <a:p>
            <a:pPr>
              <a:buFont typeface="Wingdings" panose="05000000000000000000" pitchFamily="2" charset="2"/>
              <a:buChar char="§"/>
            </a:pPr>
            <a:r>
              <a:rPr lang="en-US" b="1" i="1" dirty="0">
                <a:solidFill>
                  <a:srgbClr val="009999"/>
                </a:solidFill>
                <a:latin typeface="Aptos" panose="020B0004020202020204" pitchFamily="34" charset="0"/>
              </a:rPr>
              <a:t>Small for gestational age</a:t>
            </a:r>
            <a:r>
              <a:rPr lang="en-US" i="1" dirty="0">
                <a:solidFill>
                  <a:srgbClr val="009999"/>
                </a:solidFill>
                <a:latin typeface="Aptos" panose="020B0004020202020204" pitchFamily="34" charset="0"/>
              </a:rPr>
              <a:t> (</a:t>
            </a:r>
            <a:r>
              <a:rPr lang="en-US" b="1" i="1" dirty="0">
                <a:solidFill>
                  <a:srgbClr val="009999"/>
                </a:solidFill>
                <a:latin typeface="Aptos" panose="020B0004020202020204" pitchFamily="34" charset="0"/>
              </a:rPr>
              <a:t>SGA</a:t>
            </a:r>
            <a:r>
              <a:rPr lang="en-US" i="1" dirty="0">
                <a:solidFill>
                  <a:srgbClr val="009999"/>
                </a:solidFill>
                <a:latin typeface="Aptos" panose="020B0004020202020204" pitchFamily="34" charset="0"/>
              </a:rPr>
              <a:t>)</a:t>
            </a:r>
          </a:p>
          <a:p>
            <a:pPr marL="0" indent="0">
              <a:buNone/>
            </a:pPr>
            <a:r>
              <a:rPr lang="en-US" i="1" dirty="0">
                <a:latin typeface="Aptos" panose="020B0004020202020204" pitchFamily="34" charset="0"/>
              </a:rPr>
              <a:t> </a:t>
            </a:r>
            <a:r>
              <a:rPr lang="en-US" i="1" u="sng" dirty="0">
                <a:latin typeface="Aptos" panose="020B0004020202020204" pitchFamily="34" charset="0"/>
              </a:rPr>
              <a:t>newborns</a:t>
            </a:r>
            <a:r>
              <a:rPr lang="en-US" i="1" dirty="0">
                <a:latin typeface="Aptos" panose="020B0004020202020204" pitchFamily="34" charset="0"/>
              </a:rPr>
              <a:t> who are smaller in size than normal for the gestational age or ( weight below 2 SD below the mean). “Pathological or non-pathological”</a:t>
            </a:r>
            <a:br>
              <a:rPr lang="en-US" i="1" dirty="0">
                <a:latin typeface="Aptos" panose="020B0004020202020204" pitchFamily="34" charset="0"/>
              </a:rPr>
            </a:br>
            <a:endParaRPr lang="en-US" i="1" dirty="0">
              <a:latin typeface="Aptos" panose="020B0004020202020204" pitchFamily="34" charset="0"/>
            </a:endParaRPr>
          </a:p>
          <a:p>
            <a:pPr marL="0" indent="0">
              <a:buNone/>
            </a:pPr>
            <a:endParaRPr lang="en-US" dirty="0"/>
          </a:p>
          <a:p>
            <a:endParaRPr lang="en-US" dirty="0"/>
          </a:p>
        </p:txBody>
      </p:sp>
      <p:pic>
        <p:nvPicPr>
          <p:cNvPr id="4" name="Picture 3">
            <a:extLst>
              <a:ext uri="{FF2B5EF4-FFF2-40B4-BE49-F238E27FC236}">
                <a16:creationId xmlns:a16="http://schemas.microsoft.com/office/drawing/2014/main" id="{297D9A64-0D55-3E28-91A4-2B5F7CF3F283}"/>
              </a:ext>
            </a:extLst>
          </p:cNvPr>
          <p:cNvPicPr>
            <a:picLocks noChangeAspect="1"/>
          </p:cNvPicPr>
          <p:nvPr/>
        </p:nvPicPr>
        <p:blipFill>
          <a:blip r:embed="rId2"/>
          <a:stretch>
            <a:fillRect/>
          </a:stretch>
        </p:blipFill>
        <p:spPr>
          <a:xfrm>
            <a:off x="9857694" y="4587648"/>
            <a:ext cx="2143125" cy="2143125"/>
          </a:xfrm>
          <a:prstGeom prst="rect">
            <a:avLst/>
          </a:prstGeom>
        </p:spPr>
      </p:pic>
      <p:pic>
        <p:nvPicPr>
          <p:cNvPr id="5" name="Picture 4">
            <a:extLst>
              <a:ext uri="{FF2B5EF4-FFF2-40B4-BE49-F238E27FC236}">
                <a16:creationId xmlns:a16="http://schemas.microsoft.com/office/drawing/2014/main" id="{09BE562B-8ED1-17BD-85DF-F37C15F42E3F}"/>
              </a:ext>
            </a:extLst>
          </p:cNvPr>
          <p:cNvPicPr>
            <a:picLocks noChangeAspect="1"/>
          </p:cNvPicPr>
          <p:nvPr/>
        </p:nvPicPr>
        <p:blipFill>
          <a:blip r:embed="rId3"/>
          <a:stretch>
            <a:fillRect/>
          </a:stretch>
        </p:blipFill>
        <p:spPr>
          <a:xfrm>
            <a:off x="4906054" y="4738914"/>
            <a:ext cx="2619375" cy="1743075"/>
          </a:xfrm>
          <a:prstGeom prst="rect">
            <a:avLst/>
          </a:prstGeom>
        </p:spPr>
      </p:pic>
      <p:pic>
        <p:nvPicPr>
          <p:cNvPr id="6" name="Picture 5">
            <a:extLst>
              <a:ext uri="{FF2B5EF4-FFF2-40B4-BE49-F238E27FC236}">
                <a16:creationId xmlns:a16="http://schemas.microsoft.com/office/drawing/2014/main" id="{6CF69FC8-A8FC-1C1E-9358-83DC4141D3CC}"/>
              </a:ext>
            </a:extLst>
          </p:cNvPr>
          <p:cNvPicPr>
            <a:picLocks noChangeAspect="1"/>
          </p:cNvPicPr>
          <p:nvPr/>
        </p:nvPicPr>
        <p:blipFill>
          <a:blip r:embed="rId4"/>
          <a:stretch>
            <a:fillRect/>
          </a:stretch>
        </p:blipFill>
        <p:spPr>
          <a:xfrm>
            <a:off x="901472" y="4749800"/>
            <a:ext cx="2838450" cy="1732189"/>
          </a:xfrm>
          <a:prstGeom prst="rect">
            <a:avLst/>
          </a:prstGeom>
        </p:spPr>
      </p:pic>
    </p:spTree>
    <p:extLst>
      <p:ext uri="{BB962C8B-B14F-4D97-AF65-F5344CB8AC3E}">
        <p14:creationId xmlns:p14="http://schemas.microsoft.com/office/powerpoint/2010/main" val="27809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IUFD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09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IUFD</a:t>
            </a:r>
          </a:p>
        </p:txBody>
      </p:sp>
      <p:sp>
        <p:nvSpPr>
          <p:cNvPr id="3" name="Content Placeholder 2"/>
          <p:cNvSpPr>
            <a:spLocks noGrp="1"/>
          </p:cNvSpPr>
          <p:nvPr>
            <p:ph idx="1"/>
          </p:nvPr>
        </p:nvSpPr>
        <p:spPr/>
        <p:txBody>
          <a:bodyPr/>
          <a:lstStyle/>
          <a:p>
            <a:pPr marL="319088" indent="-319088">
              <a:buFont typeface="Wingdings" charset="2"/>
              <a:buChar char="§"/>
            </a:pPr>
            <a:r>
              <a:rPr lang="en-US" b="1" u="sng" dirty="0"/>
              <a:t>Def. </a:t>
            </a:r>
            <a:r>
              <a:rPr lang="en-US" dirty="0"/>
              <a:t>: Antenatal diagnosis of a stillborn infant after 20 weeks’ gestation or before the onset of labor </a:t>
            </a:r>
          </a:p>
          <a:p>
            <a:pPr marL="319088" indent="-319088">
              <a:buFont typeface="Wingdings" charset="2"/>
              <a:buChar char="§"/>
            </a:pPr>
            <a:r>
              <a:rPr lang="en-US" dirty="0"/>
              <a:t>IUFD is </a:t>
            </a:r>
            <a:r>
              <a:rPr lang="en-US" u="sng" dirty="0"/>
              <a:t>suspected</a:t>
            </a:r>
            <a:r>
              <a:rPr lang="en-US" dirty="0"/>
              <a:t> with any maternal report </a:t>
            </a:r>
            <a:r>
              <a:rPr lang="en-US" b="1" dirty="0"/>
              <a:t>of more than a few hours of absent fetal movement. </a:t>
            </a:r>
          </a:p>
          <a:p>
            <a:pPr marL="319088" indent="-319088">
              <a:buFont typeface="Wingdings" charset="2"/>
              <a:buChar char="§"/>
            </a:pPr>
            <a:r>
              <a:rPr lang="en-US" b="1" dirty="0">
                <a:solidFill>
                  <a:srgbClr val="7030A0"/>
                </a:solidFill>
              </a:rPr>
              <a:t>Definitive diagnosis </a:t>
            </a:r>
            <a:r>
              <a:rPr lang="en-US" dirty="0"/>
              <a:t>is by </a:t>
            </a:r>
            <a:r>
              <a:rPr lang="en-US" b="1" u="sng" dirty="0"/>
              <a:t>absent fetal cardiac activity on ultrasonography</a:t>
            </a:r>
            <a:r>
              <a:rPr lang="en-US" dirty="0"/>
              <a:t>. </a:t>
            </a:r>
          </a:p>
          <a:p>
            <a:pPr marL="319088" indent="-319088">
              <a:buFont typeface="Wingdings" charset="2"/>
              <a:buChar char="§"/>
            </a:pPr>
            <a:r>
              <a:rPr lang="en-US" dirty="0"/>
              <a:t>Fetal deaths can be categorized by occurrence during the </a:t>
            </a:r>
            <a:r>
              <a:rPr lang="en-US" b="1" u="sng" dirty="0"/>
              <a:t>antepartum period </a:t>
            </a:r>
            <a:r>
              <a:rPr lang="en-US" dirty="0"/>
              <a:t>or </a:t>
            </a:r>
            <a:r>
              <a:rPr lang="en-US" b="1" u="sng" dirty="0"/>
              <a:t>during labor (</a:t>
            </a:r>
            <a:r>
              <a:rPr lang="en-US" b="1" u="sng" dirty="0" err="1"/>
              <a:t>intrapartum</a:t>
            </a:r>
            <a:r>
              <a:rPr lang="en-US" b="1" u="sng" dirty="0"/>
              <a:t> stillbirth). </a:t>
            </a:r>
          </a:p>
          <a:p>
            <a:endParaRPr lang="en-US" dirty="0"/>
          </a:p>
          <a:p>
            <a:endParaRPr lang="en-US" dirty="0"/>
          </a:p>
        </p:txBody>
      </p:sp>
    </p:spTree>
    <p:extLst>
      <p:ext uri="{BB962C8B-B14F-4D97-AF65-F5344CB8AC3E}">
        <p14:creationId xmlns:p14="http://schemas.microsoft.com/office/powerpoint/2010/main" val="923314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Causes</a:t>
            </a:r>
          </a:p>
        </p:txBody>
      </p:sp>
      <p:sp>
        <p:nvSpPr>
          <p:cNvPr id="3" name="Content Placeholder 2"/>
          <p:cNvSpPr>
            <a:spLocks noGrp="1"/>
          </p:cNvSpPr>
          <p:nvPr>
            <p:ph idx="1"/>
          </p:nvPr>
        </p:nvSpPr>
        <p:spPr/>
        <p:txBody>
          <a:bodyPr>
            <a:normAutofit fontScale="92500" lnSpcReduction="10000"/>
          </a:bodyPr>
          <a:lstStyle/>
          <a:p>
            <a:r>
              <a:rPr lang="en-US" i="1" dirty="0"/>
              <a:t>The etiology of antepartum fetal death can be divided into broad categories: </a:t>
            </a:r>
          </a:p>
          <a:p>
            <a:pPr marL="539750" indent="-296863">
              <a:buFont typeface="Arial" charset="0"/>
              <a:buChar char="•"/>
            </a:pPr>
            <a:r>
              <a:rPr lang="en-US" b="1" i="1" dirty="0"/>
              <a:t>Idiopathic/unexplained </a:t>
            </a:r>
            <a:r>
              <a:rPr lang="en-US" i="1" dirty="0"/>
              <a:t>(most common).</a:t>
            </a:r>
          </a:p>
          <a:p>
            <a:pPr marL="539750" indent="-296863">
              <a:buFont typeface="Arial" charset="0"/>
              <a:buChar char="•"/>
            </a:pPr>
            <a:r>
              <a:rPr lang="en-US" b="1" i="1" dirty="0"/>
              <a:t>Maternal conditions</a:t>
            </a:r>
            <a:r>
              <a:rPr lang="en-US" i="1" dirty="0"/>
              <a:t>: </a:t>
            </a:r>
            <a:r>
              <a:rPr lang="en-US" i="1" dirty="0" err="1"/>
              <a:t>e.g</a:t>
            </a:r>
            <a:r>
              <a:rPr lang="en-US" i="1" dirty="0"/>
              <a:t> advanced age ,post-term , Trauma , sepsis, diabetes &amp; preeclampsia, thrombophilia , </a:t>
            </a:r>
            <a:r>
              <a:rPr lang="en-US" i="1" dirty="0" err="1"/>
              <a:t>Antiphospholipid</a:t>
            </a:r>
            <a:r>
              <a:rPr lang="en-US" i="1" dirty="0"/>
              <a:t> syndrome.</a:t>
            </a:r>
          </a:p>
          <a:p>
            <a:pPr marL="539750" indent="-296863">
              <a:buFont typeface="Arial" charset="0"/>
              <a:buChar char="•"/>
            </a:pPr>
            <a:r>
              <a:rPr lang="en-US" b="1" i="1" dirty="0"/>
              <a:t>Fetal conditions: </a:t>
            </a:r>
            <a:r>
              <a:rPr lang="en-US" i="1" dirty="0" err="1"/>
              <a:t>e.g</a:t>
            </a:r>
            <a:r>
              <a:rPr lang="en-US" i="1" dirty="0"/>
              <a:t> </a:t>
            </a:r>
            <a:r>
              <a:rPr lang="en-US" b="1" i="1" dirty="0"/>
              <a:t> </a:t>
            </a:r>
            <a:r>
              <a:rPr lang="en-US" i="1" dirty="0"/>
              <a:t>malformations, chromosomal and genetic disorders, infections, growth restriction, TTS</a:t>
            </a:r>
            <a:endParaRPr lang="en-US" b="1" i="1" dirty="0"/>
          </a:p>
          <a:p>
            <a:pPr marL="539750" indent="-296863">
              <a:buFont typeface="Arial" charset="0"/>
              <a:buChar char="•"/>
            </a:pPr>
            <a:r>
              <a:rPr lang="en-US" b="1" i="1" dirty="0" err="1"/>
              <a:t>Fetomaternal</a:t>
            </a:r>
            <a:r>
              <a:rPr lang="en-US" b="1" i="1" dirty="0"/>
              <a:t> conditions: </a:t>
            </a:r>
            <a:r>
              <a:rPr lang="en-US" i="1" dirty="0" err="1"/>
              <a:t>fetomaternal</a:t>
            </a:r>
            <a:r>
              <a:rPr lang="en-US" i="1" dirty="0"/>
              <a:t> hemorrhage (</a:t>
            </a:r>
            <a:r>
              <a:rPr lang="en-US" i="1" dirty="0" err="1"/>
              <a:t>rh</a:t>
            </a:r>
            <a:r>
              <a:rPr lang="en-US" i="1" dirty="0"/>
              <a:t> </a:t>
            </a:r>
            <a:r>
              <a:rPr lang="en-US" i="1" dirty="0" err="1"/>
              <a:t>alloimmunization</a:t>
            </a:r>
            <a:r>
              <a:rPr lang="en-US" i="1" dirty="0"/>
              <a:t>)</a:t>
            </a:r>
          </a:p>
          <a:p>
            <a:pPr marL="539750" indent="-296863">
              <a:buFont typeface="Arial" charset="0"/>
              <a:buChar char="•"/>
            </a:pPr>
            <a:r>
              <a:rPr lang="en-US" b="1" i="1" dirty="0"/>
              <a:t>Placenta and cord complications:   </a:t>
            </a:r>
            <a:r>
              <a:rPr lang="en-US" i="1" dirty="0" err="1"/>
              <a:t>e.g</a:t>
            </a:r>
            <a:r>
              <a:rPr lang="en-US" i="1" dirty="0"/>
              <a:t> Placental insufficiency </a:t>
            </a:r>
            <a:r>
              <a:rPr lang="en-US" b="1" i="1" dirty="0"/>
              <a:t>,</a:t>
            </a:r>
            <a:r>
              <a:rPr lang="en-US" i="1" dirty="0"/>
              <a:t>abruption, infarction, tight knot in the cord  ,cord prolapse .</a:t>
            </a:r>
          </a:p>
          <a:p>
            <a:pPr marL="242887" indent="0">
              <a:buNone/>
            </a:pPr>
            <a:endParaRPr lang="en-US" dirty="0"/>
          </a:p>
        </p:txBody>
      </p:sp>
    </p:spTree>
    <p:extLst>
      <p:ext uri="{BB962C8B-B14F-4D97-AF65-F5344CB8AC3E}">
        <p14:creationId xmlns:p14="http://schemas.microsoft.com/office/powerpoint/2010/main" val="182060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p:txBody>
          <a:bodyPr/>
          <a:lstStyle/>
          <a:p>
            <a:pPr marL="228600" indent="-215900">
              <a:buFont typeface="Arial" charset="0"/>
              <a:buChar char="•"/>
            </a:pPr>
            <a:r>
              <a:rPr lang="en-US" b="1" dirty="0"/>
              <a:t>History :</a:t>
            </a:r>
            <a:r>
              <a:rPr lang="en-US" dirty="0"/>
              <a:t>Absence of fetal movements for a few hours</a:t>
            </a:r>
            <a:endParaRPr lang="en-US" b="1" dirty="0"/>
          </a:p>
          <a:p>
            <a:pPr marL="228600" indent="-215900">
              <a:buFont typeface="Arial" charset="0"/>
              <a:buChar char="•"/>
            </a:pPr>
            <a:r>
              <a:rPr lang="en-US" b="1" dirty="0"/>
              <a:t>Ultrasonography ( accurate 100% )</a:t>
            </a:r>
          </a:p>
          <a:p>
            <a:pPr marL="12700" indent="0">
              <a:buNone/>
            </a:pPr>
            <a:r>
              <a:rPr lang="en-US" b="1" dirty="0">
                <a:solidFill>
                  <a:schemeClr val="accent1">
                    <a:lumMod val="60000"/>
                    <a:lumOff val="40000"/>
                  </a:schemeClr>
                </a:solidFill>
              </a:rPr>
              <a:t>-Spalding sign</a:t>
            </a:r>
            <a:r>
              <a:rPr lang="en-US" b="1" dirty="0"/>
              <a:t> </a:t>
            </a:r>
            <a:r>
              <a:rPr lang="en-US" dirty="0"/>
              <a:t>(irregular overlapping of skull bones after 7days)</a:t>
            </a:r>
          </a:p>
          <a:p>
            <a:pPr marL="12700" indent="0">
              <a:buNone/>
            </a:pPr>
            <a:r>
              <a:rPr lang="en-US" b="1" dirty="0">
                <a:solidFill>
                  <a:srgbClr val="F3B56C"/>
                </a:solidFill>
              </a:rPr>
              <a:t>-Robert’s sign </a:t>
            </a:r>
            <a:r>
              <a:rPr lang="en-US" dirty="0"/>
              <a:t>(gas shadows in the chambers of the heart &amp; great vessels after 12h)</a:t>
            </a:r>
          </a:p>
          <a:p>
            <a:endParaRPr lang="en-US" dirty="0"/>
          </a:p>
        </p:txBody>
      </p:sp>
    </p:spTree>
    <p:extLst>
      <p:ext uri="{BB962C8B-B14F-4D97-AF65-F5344CB8AC3E}">
        <p14:creationId xmlns:p14="http://schemas.microsoft.com/office/powerpoint/2010/main" val="81466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029" y="1310185"/>
            <a:ext cx="2533024" cy="4271749"/>
          </a:xfrm>
        </p:spPr>
        <p:txBody>
          <a:bodyPr/>
          <a:lstStyle/>
          <a:p>
            <a:r>
              <a:rPr lang="en-US" b="1" i="1" dirty="0"/>
              <a:t>Spalding</a:t>
            </a:r>
            <a:br>
              <a:rPr lang="en-US" b="1" i="1" dirty="0"/>
            </a:br>
            <a:r>
              <a:rPr lang="en-US" b="1" i="1" dirty="0"/>
              <a:t>sign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6985" y="519487"/>
            <a:ext cx="7460215" cy="5595162"/>
          </a:xfrm>
        </p:spPr>
      </p:pic>
    </p:spTree>
    <p:extLst>
      <p:ext uri="{BB962C8B-B14F-4D97-AF65-F5344CB8AC3E}">
        <p14:creationId xmlns:p14="http://schemas.microsoft.com/office/powerpoint/2010/main" val="29250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029" y="1231850"/>
            <a:ext cx="2533024" cy="4271749"/>
          </a:xfrm>
        </p:spPr>
        <p:txBody>
          <a:bodyPr/>
          <a:lstStyle/>
          <a:p>
            <a:r>
              <a:rPr lang="en-US" b="1" i="1" dirty="0"/>
              <a:t>Robert’s</a:t>
            </a:r>
            <a:br>
              <a:rPr lang="en-US" b="1" i="1" dirty="0"/>
            </a:br>
            <a:r>
              <a:rPr lang="en-US" b="1" i="1" dirty="0"/>
              <a:t>sign</a:t>
            </a:r>
          </a:p>
        </p:txBody>
      </p:sp>
      <p:pic>
        <p:nvPicPr>
          <p:cNvPr id="3" name="Picture 2"/>
          <p:cNvPicPr>
            <a:picLocks noChangeAspect="1"/>
          </p:cNvPicPr>
          <p:nvPr/>
        </p:nvPicPr>
        <p:blipFill>
          <a:blip r:embed="rId2"/>
          <a:stretch>
            <a:fillRect/>
          </a:stretch>
        </p:blipFill>
        <p:spPr>
          <a:xfrm>
            <a:off x="3630303" y="446394"/>
            <a:ext cx="7825627" cy="5842663"/>
          </a:xfrm>
          <a:prstGeom prst="rect">
            <a:avLst/>
          </a:prstGeom>
        </p:spPr>
      </p:pic>
    </p:spTree>
    <p:extLst>
      <p:ext uri="{BB962C8B-B14F-4D97-AF65-F5344CB8AC3E}">
        <p14:creationId xmlns:p14="http://schemas.microsoft.com/office/powerpoint/2010/main" val="37797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Management</a:t>
            </a:r>
          </a:p>
        </p:txBody>
      </p:sp>
      <p:sp>
        <p:nvSpPr>
          <p:cNvPr id="3" name="Content Placeholder 2"/>
          <p:cNvSpPr>
            <a:spLocks noGrp="1"/>
          </p:cNvSpPr>
          <p:nvPr>
            <p:ph idx="1"/>
          </p:nvPr>
        </p:nvSpPr>
        <p:spPr/>
        <p:txBody>
          <a:bodyPr>
            <a:normAutofit fontScale="85000" lnSpcReduction="20000"/>
          </a:bodyPr>
          <a:lstStyle/>
          <a:p>
            <a:pPr marL="228600" indent="-228600">
              <a:buFont typeface="Courier New" charset="0"/>
              <a:buChar char="o"/>
            </a:pPr>
            <a:r>
              <a:rPr lang="en-US" b="1" i="1" dirty="0"/>
              <a:t>Expectant management: </a:t>
            </a:r>
            <a:r>
              <a:rPr lang="en-US" i="1" dirty="0"/>
              <a:t>wait for Spontaneous labor , occurs within 2 to 3 weeks in 80% of cases.</a:t>
            </a:r>
          </a:p>
          <a:p>
            <a:pPr marL="228600" indent="-228600">
              <a:buFont typeface="Courier New" charset="0"/>
              <a:buChar char="o"/>
            </a:pPr>
            <a:r>
              <a:rPr lang="en-US" b="1" i="1" dirty="0"/>
              <a:t>Active management:  </a:t>
            </a:r>
            <a:r>
              <a:rPr lang="en-US" i="1" dirty="0"/>
              <a:t>In cases of prolonged demise of failure of expectant , induction of labor should be offered due to emotional burden and the risk of </a:t>
            </a:r>
            <a:r>
              <a:rPr lang="en-US" i="1" dirty="0">
                <a:solidFill>
                  <a:srgbClr val="FF0000"/>
                </a:solidFill>
              </a:rPr>
              <a:t>chorioamnionitis</a:t>
            </a:r>
            <a:r>
              <a:rPr lang="en-US" i="1" dirty="0"/>
              <a:t> and </a:t>
            </a:r>
            <a:r>
              <a:rPr lang="en-US" i="1" dirty="0">
                <a:solidFill>
                  <a:srgbClr val="FF0000"/>
                </a:solidFill>
              </a:rPr>
              <a:t>DIC</a:t>
            </a:r>
            <a:r>
              <a:rPr lang="en-US" i="1" dirty="0"/>
              <a:t> with prolonged demise. </a:t>
            </a:r>
          </a:p>
          <a:p>
            <a:pPr marL="228600" indent="-228600">
              <a:buFont typeface="Courier New" charset="0"/>
              <a:buChar char="o"/>
            </a:pPr>
            <a:r>
              <a:rPr lang="en-US" b="1" i="1" dirty="0"/>
              <a:t>Testing to determine the cause of the loss </a:t>
            </a:r>
            <a:r>
              <a:rPr lang="en-US" i="1" dirty="0"/>
              <a:t>is </a:t>
            </a:r>
            <a:r>
              <a:rPr lang="en-US" b="1" i="1" u="sng" dirty="0"/>
              <a:t>usually negative </a:t>
            </a:r>
            <a:r>
              <a:rPr lang="en-US" i="1" dirty="0"/>
              <a:t>but can include parent and fetal  karyotyping , infection evaluation (TORCH), maternal thyroid screening and HbA1c, antibody screen , </a:t>
            </a:r>
            <a:r>
              <a:rPr lang="en-US" i="1" dirty="0" err="1"/>
              <a:t>Throbophilia</a:t>
            </a:r>
            <a:r>
              <a:rPr lang="en-US" i="1" dirty="0"/>
              <a:t> screening , and fetal autopsy , Umbilical Cord /placenta </a:t>
            </a:r>
            <a:r>
              <a:rPr lang="en-US" i="1" dirty="0" err="1"/>
              <a:t>spcimen</a:t>
            </a:r>
            <a:r>
              <a:rPr lang="en-US" i="1" dirty="0"/>
              <a:t>. </a:t>
            </a:r>
          </a:p>
          <a:p>
            <a:pPr marL="228600" indent="-228600">
              <a:buFont typeface="Courier New" charset="0"/>
              <a:buChar char="o"/>
            </a:pPr>
            <a:endParaRPr lang="en-US" i="1" dirty="0"/>
          </a:p>
          <a:p>
            <a:pPr>
              <a:buFont typeface="Courier New"/>
              <a:buChar char="o"/>
            </a:pPr>
            <a:r>
              <a:rPr lang="en-US" b="1" i="1" dirty="0"/>
              <a:t>Dopamine agonists to suppress lactation </a:t>
            </a:r>
            <a:r>
              <a:rPr lang="en-US" i="1" dirty="0"/>
              <a:t>(</a:t>
            </a:r>
            <a:r>
              <a:rPr lang="en-US" i="1" dirty="0" err="1"/>
              <a:t>cabergoline</a:t>
            </a:r>
            <a:r>
              <a:rPr lang="en-US" i="1" dirty="0"/>
              <a:t> is superior to </a:t>
            </a:r>
            <a:r>
              <a:rPr lang="en-US" i="1" dirty="0" err="1"/>
              <a:t>bromocriptine</a:t>
            </a:r>
            <a:r>
              <a:rPr lang="en-US" i="1" dirty="0"/>
              <a:t>) ,should not be given to women with hypertension or pre-</a:t>
            </a:r>
            <a:r>
              <a:rPr lang="en-US" i="1" dirty="0" err="1"/>
              <a:t>eclampsia</a:t>
            </a:r>
            <a:r>
              <a:rPr lang="en-US" i="1" dirty="0"/>
              <a:t>. </a:t>
            </a:r>
          </a:p>
          <a:p>
            <a:pPr marL="228600" indent="-228600">
              <a:buFont typeface="Courier New" charset="0"/>
              <a:buChar char="o"/>
            </a:pPr>
            <a:endParaRPr lang="en-US" dirty="0"/>
          </a:p>
          <a:p>
            <a:endParaRPr lang="en-US" dirty="0"/>
          </a:p>
        </p:txBody>
      </p:sp>
    </p:spTree>
    <p:extLst>
      <p:ext uri="{BB962C8B-B14F-4D97-AF65-F5344CB8AC3E}">
        <p14:creationId xmlns:p14="http://schemas.microsoft.com/office/powerpoint/2010/main" val="446548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Prevention in  next pregnancy </a:t>
            </a:r>
          </a:p>
        </p:txBody>
      </p:sp>
      <p:sp>
        <p:nvSpPr>
          <p:cNvPr id="3" name="Content Placeholder 2"/>
          <p:cNvSpPr>
            <a:spLocks noGrp="1"/>
          </p:cNvSpPr>
          <p:nvPr>
            <p:ph idx="1"/>
          </p:nvPr>
        </p:nvSpPr>
        <p:spPr/>
        <p:txBody>
          <a:bodyPr>
            <a:normAutofit fontScale="77500" lnSpcReduction="20000"/>
          </a:bodyPr>
          <a:lstStyle/>
          <a:p>
            <a:r>
              <a:rPr lang="en-US" b="1" i="1" dirty="0"/>
              <a:t>Preconception counseling  before next pregnancy .</a:t>
            </a:r>
          </a:p>
          <a:p>
            <a:endParaRPr lang="en-US" b="1" i="1" dirty="0"/>
          </a:p>
          <a:p>
            <a:r>
              <a:rPr lang="en-US" b="1" i="1" dirty="0"/>
              <a:t>Manage next pregnancies as high-risk</a:t>
            </a:r>
          </a:p>
          <a:p>
            <a:endParaRPr lang="en-US" i="1" dirty="0"/>
          </a:p>
          <a:p>
            <a:r>
              <a:rPr lang="en-US" i="1" dirty="0"/>
              <a:t>Women with a previous unexplained IUFD should be recommended to have </a:t>
            </a:r>
            <a:r>
              <a:rPr lang="en-US" b="1" i="1" dirty="0"/>
              <a:t>obstetric antenatal care</a:t>
            </a:r>
          </a:p>
          <a:p>
            <a:r>
              <a:rPr lang="en-US" b="1" i="1" dirty="0"/>
              <a:t>And screening for gestational diabetes. </a:t>
            </a:r>
          </a:p>
          <a:p>
            <a:endParaRPr lang="en-US" b="1" i="1" dirty="0"/>
          </a:p>
          <a:p>
            <a:r>
              <a:rPr lang="en-US" b="1" i="1" dirty="0"/>
              <a:t>Antepartum fetal assessment for next pregnancy  </a:t>
            </a:r>
            <a:r>
              <a:rPr lang="en-US" i="1" dirty="0"/>
              <a:t>may not prevent but can significantly reduce the frequency of antenatal fetal deaths. </a:t>
            </a:r>
          </a:p>
          <a:p>
            <a:endParaRPr lang="en-US" i="1" dirty="0"/>
          </a:p>
          <a:p>
            <a:r>
              <a:rPr lang="en-US" i="1" dirty="0"/>
              <a:t>Maternal request for scheduled birth should take into account the gestational age of the previous IUFD, previous </a:t>
            </a:r>
            <a:r>
              <a:rPr lang="en-US" i="1" dirty="0" err="1"/>
              <a:t>intrapartum</a:t>
            </a:r>
            <a:r>
              <a:rPr lang="en-US" i="1" dirty="0"/>
              <a:t> history and the safety of induction of </a:t>
            </a:r>
            <a:r>
              <a:rPr lang="en-US" i="1" dirty="0" err="1"/>
              <a:t>labour</a:t>
            </a:r>
            <a:r>
              <a:rPr lang="en-US" i="1" dirty="0"/>
              <a:t>. </a:t>
            </a:r>
          </a:p>
          <a:p>
            <a:endParaRPr lang="en-US" i="1" dirty="0"/>
          </a:p>
          <a:p>
            <a:endParaRPr lang="en-US" dirty="0"/>
          </a:p>
          <a:p>
            <a:endParaRPr lang="en-US" dirty="0"/>
          </a:p>
        </p:txBody>
      </p:sp>
    </p:spTree>
    <p:extLst>
      <p:ext uri="{BB962C8B-B14F-4D97-AF65-F5344CB8AC3E}">
        <p14:creationId xmlns:p14="http://schemas.microsoft.com/office/powerpoint/2010/main" val="277806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C0D941C7-F9C9-1D41-C0F5-90D112DA93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654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C5F58001-E4B4-B018-248D-5868FA641DC3}"/>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D64ADB56-3206-2D70-5161-F5F813EF9095}"/>
              </a:ext>
            </a:extLst>
          </p:cNvPr>
          <p:cNvPicPr>
            <a:picLocks noChangeAspect="1"/>
          </p:cNvPicPr>
          <p:nvPr/>
        </p:nvPicPr>
        <p:blipFill>
          <a:blip r:embed="rId2"/>
          <a:stretch>
            <a:fillRect/>
          </a:stretch>
        </p:blipFill>
        <p:spPr>
          <a:xfrm>
            <a:off x="76199" y="0"/>
            <a:ext cx="12039601" cy="6857999"/>
          </a:xfrm>
          <a:prstGeom prst="rect">
            <a:avLst/>
          </a:prstGeom>
        </p:spPr>
      </p:pic>
      <p:pic>
        <p:nvPicPr>
          <p:cNvPr id="7" name="Picture 6">
            <a:extLst>
              <a:ext uri="{FF2B5EF4-FFF2-40B4-BE49-F238E27FC236}">
                <a16:creationId xmlns:a16="http://schemas.microsoft.com/office/drawing/2014/main" id="{44F37C5E-3864-74D9-B882-D8C79D1CB6CB}"/>
              </a:ext>
            </a:extLst>
          </p:cNvPr>
          <p:cNvPicPr>
            <a:picLocks noChangeAspect="1"/>
          </p:cNvPicPr>
          <p:nvPr/>
        </p:nvPicPr>
        <p:blipFill>
          <a:blip r:embed="rId3"/>
          <a:stretch>
            <a:fillRect/>
          </a:stretch>
        </p:blipFill>
        <p:spPr>
          <a:xfrm>
            <a:off x="10482943" y="4909457"/>
            <a:ext cx="1709057" cy="1831941"/>
          </a:xfrm>
          <a:prstGeom prst="rect">
            <a:avLst/>
          </a:prstGeom>
        </p:spPr>
      </p:pic>
    </p:spTree>
    <p:extLst>
      <p:ext uri="{BB962C8B-B14F-4D97-AF65-F5344CB8AC3E}">
        <p14:creationId xmlns:p14="http://schemas.microsoft.com/office/powerpoint/2010/main" val="63558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492330"/>
          </a:xfrm>
        </p:spPr>
        <p:txBody>
          <a:bodyPr>
            <a:normAutofit fontScale="90000"/>
          </a:bodyPr>
          <a:lstStyle/>
          <a:p>
            <a:pPr algn="ctr"/>
            <a:r>
              <a:rPr lang="en-US" dirty="0"/>
              <a:t>Symmetrical vs. asymmetrical IUGR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3518998"/>
              </p:ext>
            </p:extLst>
          </p:nvPr>
        </p:nvGraphicFramePr>
        <p:xfrm>
          <a:off x="-97971" y="0"/>
          <a:ext cx="12289971" cy="6906883"/>
        </p:xfrm>
        <a:graphic>
          <a:graphicData uri="http://schemas.openxmlformats.org/drawingml/2006/table">
            <a:tbl>
              <a:tblPr firstRow="1" bandRow="1">
                <a:tableStyleId>{5C22544A-7EE6-4342-B048-85BDC9FD1C3A}</a:tableStyleId>
              </a:tblPr>
              <a:tblGrid>
                <a:gridCol w="6732079">
                  <a:extLst>
                    <a:ext uri="{9D8B030D-6E8A-4147-A177-3AD203B41FA5}">
                      <a16:colId xmlns:a16="http://schemas.microsoft.com/office/drawing/2014/main" val="20000"/>
                    </a:ext>
                  </a:extLst>
                </a:gridCol>
                <a:gridCol w="5557892">
                  <a:extLst>
                    <a:ext uri="{9D8B030D-6E8A-4147-A177-3AD203B41FA5}">
                      <a16:colId xmlns:a16="http://schemas.microsoft.com/office/drawing/2014/main" val="20001"/>
                    </a:ext>
                  </a:extLst>
                </a:gridCol>
              </a:tblGrid>
              <a:tr h="743813">
                <a:tc>
                  <a:txBody>
                    <a:bodyPr/>
                    <a:lstStyle/>
                    <a:p>
                      <a:pPr algn="ctr"/>
                      <a:r>
                        <a:rPr lang="en-US" sz="3200" dirty="0"/>
                        <a:t>Symmetrical </a:t>
                      </a:r>
                    </a:p>
                  </a:txBody>
                  <a:tcPr anchor="ctr"/>
                </a:tc>
                <a:tc>
                  <a:txBody>
                    <a:bodyPr/>
                    <a:lstStyle/>
                    <a:p>
                      <a:pPr algn="ctr"/>
                      <a:r>
                        <a:rPr lang="en-US" sz="3200" dirty="0"/>
                        <a:t>Asymmetrical</a:t>
                      </a:r>
                    </a:p>
                  </a:txBody>
                  <a:tcPr anchor="ctr"/>
                </a:tc>
                <a:extLst>
                  <a:ext uri="{0D108BD9-81ED-4DB2-BD59-A6C34878D82A}">
                    <a16:rowId xmlns:a16="http://schemas.microsoft.com/office/drawing/2014/main" val="10000"/>
                  </a:ext>
                </a:extLst>
              </a:tr>
              <a:tr h="3797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dirty="0">
                          <a:latin typeface="Aptos" panose="020B0004020202020204" pitchFamily="34" charset="0"/>
                          <a:cs typeface="Aharoni" pitchFamily="2" charset="-79"/>
                        </a:rPr>
                        <a:t>20-30% of IUGR</a:t>
                      </a:r>
                    </a:p>
                    <a:p>
                      <a:pPr marL="0" marR="0" indent="0" algn="l" defTabSz="914400" rtl="0" eaLnBrk="1" fontAlgn="auto" latinLnBrk="0" hangingPunct="1">
                        <a:lnSpc>
                          <a:spcPct val="100000"/>
                        </a:lnSpc>
                        <a:spcBef>
                          <a:spcPts val="0"/>
                        </a:spcBef>
                        <a:spcAft>
                          <a:spcPts val="0"/>
                        </a:spcAft>
                        <a:buClrTx/>
                        <a:buSzTx/>
                        <a:buFontTx/>
                        <a:buNone/>
                        <a:tabLst/>
                        <a:defRPr/>
                      </a:pPr>
                      <a:endParaRPr lang="x-none" i="1" dirty="0">
                        <a:latin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srgbClr val="7030A0"/>
                          </a:solidFill>
                          <a:effectLst/>
                          <a:latin typeface="Aptos" panose="020B0004020202020204" pitchFamily="34" charset="0"/>
                        </a:rPr>
                        <a:t>The fetus is </a:t>
                      </a:r>
                      <a:r>
                        <a:rPr lang="en-US" sz="2400" i="1" u="sng" kern="1200" dirty="0">
                          <a:solidFill>
                            <a:srgbClr val="7030A0"/>
                          </a:solidFill>
                          <a:effectLst/>
                          <a:latin typeface="Aptos" panose="020B0004020202020204" pitchFamily="34" charset="0"/>
                        </a:rPr>
                        <a:t>proportionally</a:t>
                      </a:r>
                      <a:r>
                        <a:rPr lang="en-US" sz="2400" i="1" kern="1200" dirty="0">
                          <a:solidFill>
                            <a:srgbClr val="7030A0"/>
                          </a:solidFill>
                          <a:effectLst/>
                          <a:latin typeface="Aptos" panose="020B0004020202020204" pitchFamily="34" charset="0"/>
                        </a:rPr>
                        <a:t> small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i="1" kern="1200" dirty="0">
                        <a:effectLst/>
                        <a:latin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Aptos" panose="020B0004020202020204" pitchFamily="34" charset="0"/>
                          <a:cs typeface="Aharoni" pitchFamily="2" charset="-79"/>
                        </a:rPr>
                        <a:t>Thought to result from an intrinsic (i.e. genetic) or first-trimester *</a:t>
                      </a:r>
                      <a:r>
                        <a:rPr lang="en-US" i="1" u="sng" dirty="0">
                          <a:latin typeface="Aptos" panose="020B0004020202020204" pitchFamily="34" charset="0"/>
                          <a:cs typeface="Aharoni" pitchFamily="2" charset="-79"/>
                        </a:rPr>
                        <a:t>early* </a:t>
                      </a:r>
                      <a:r>
                        <a:rPr lang="en-US" i="1" dirty="0">
                          <a:latin typeface="Aptos" panose="020B0004020202020204" pitchFamily="34" charset="0"/>
                          <a:cs typeface="Aharoni" pitchFamily="2" charset="-79"/>
                        </a:rPr>
                        <a:t>insult (e.g. infection) that interferes with early fetal cellular hyperplasia, producing uniformly reduced growth</a:t>
                      </a:r>
                      <a:endParaRPr lang="x-none" i="1" dirty="0">
                        <a:latin typeface="Aptos" panose="020B00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dirty="0">
                          <a:latin typeface="Aptos" panose="020B0004020202020204" pitchFamily="34" charset="0"/>
                          <a:cs typeface="Aharoni" pitchFamily="2" charset="-79"/>
                        </a:rPr>
                        <a:t>70-80% of IUGR</a:t>
                      </a:r>
                      <a:endParaRPr lang="x-none" sz="2000" i="1" dirty="0">
                        <a:latin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i="1" kern="1200" dirty="0">
                        <a:effectLst/>
                        <a:latin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srgbClr val="7030A0"/>
                          </a:solidFill>
                          <a:effectLst/>
                          <a:latin typeface="Aptos" panose="020B0004020202020204" pitchFamily="34" charset="0"/>
                        </a:rPr>
                        <a:t>Abdominal growth </a:t>
                      </a:r>
                      <a:r>
                        <a:rPr lang="en-US" sz="2400" i="1" u="sng" kern="1200" dirty="0">
                          <a:solidFill>
                            <a:srgbClr val="7030A0"/>
                          </a:solidFill>
                          <a:effectLst/>
                          <a:latin typeface="Aptos" panose="020B0004020202020204" pitchFamily="34" charset="0"/>
                        </a:rPr>
                        <a:t>lags</a:t>
                      </a:r>
                      <a:r>
                        <a:rPr lang="en-US" sz="2400" i="1" kern="1200" dirty="0">
                          <a:solidFill>
                            <a:srgbClr val="7030A0"/>
                          </a:solidFill>
                          <a:effectLst/>
                          <a:latin typeface="Aptos" panose="020B0004020202020204" pitchFamily="34" charset="0"/>
                        </a:rPr>
                        <a:t> behind head circumference</a:t>
                      </a:r>
                      <a:r>
                        <a:rPr lang="en-US" sz="1800" i="1" kern="1200" dirty="0">
                          <a:effectLst/>
                          <a:latin typeface="Aptos" panose="020B0004020202020204" pitchFamily="34" charset="0"/>
                        </a:rPr>
                        <a:t>. </a:t>
                      </a:r>
                      <a:endParaRPr lang="en-US" i="1" dirty="0">
                        <a:effectLst/>
                        <a:latin typeface="Aptos" panose="020B00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latin typeface="Aptos" panose="020B0004020202020204" pitchFamily="34" charset="0"/>
                        <a:cs typeface="Aharoni"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i="1" u="sng" kern="1200" dirty="0">
                          <a:effectLst/>
                          <a:latin typeface="Aptos" panose="020B0004020202020204" pitchFamily="34" charset="0"/>
                        </a:rPr>
                        <a:t>Late</a:t>
                      </a:r>
                      <a:r>
                        <a:rPr lang="en-US" sz="1800" i="1" kern="1200" dirty="0">
                          <a:effectLst/>
                          <a:latin typeface="Aptos" panose="020B0004020202020204" pitchFamily="34" charset="0"/>
                        </a:rPr>
                        <a:t> pregnancy insult </a:t>
                      </a:r>
                      <a:r>
                        <a:rPr lang="en-US" i="1" dirty="0">
                          <a:latin typeface="Aptos" panose="020B0004020202020204" pitchFamily="34" charset="0"/>
                          <a:cs typeface="Aharoni" pitchFamily="2" charset="-79"/>
                        </a:rPr>
                        <a:t>Thought to result from adaptation to a hostile environment by redistributing blood flow in </a:t>
                      </a:r>
                      <a:r>
                        <a:rPr lang="en-US" i="1" dirty="0" err="1">
                          <a:latin typeface="Aptos" panose="020B0004020202020204" pitchFamily="34" charset="0"/>
                          <a:cs typeface="Aharoni" pitchFamily="2" charset="-79"/>
                        </a:rPr>
                        <a:t>favour</a:t>
                      </a:r>
                      <a:r>
                        <a:rPr lang="en-US" i="1" dirty="0">
                          <a:latin typeface="Aptos" panose="020B0004020202020204" pitchFamily="34" charset="0"/>
                          <a:cs typeface="Aharoni" pitchFamily="2" charset="-79"/>
                        </a:rPr>
                        <a:t> of vital organs (e.g. brain, heart) at the expense of </a:t>
                      </a:r>
                      <a:r>
                        <a:rPr lang="en-US" i="1" dirty="0" err="1">
                          <a:latin typeface="Aptos" panose="020B0004020202020204" pitchFamily="34" charset="0"/>
                          <a:cs typeface="Aharoni" pitchFamily="2" charset="-79"/>
                        </a:rPr>
                        <a:t>nonvital</a:t>
                      </a:r>
                      <a:r>
                        <a:rPr lang="en-US" i="1" dirty="0">
                          <a:latin typeface="Aptos" panose="020B0004020202020204" pitchFamily="34" charset="0"/>
                          <a:cs typeface="Aharoni" pitchFamily="2" charset="-79"/>
                        </a:rPr>
                        <a:t> fetal organs (e.g. liver, kidneys)</a:t>
                      </a:r>
                      <a:endParaRPr lang="x-none" i="1" dirty="0">
                        <a:latin typeface="Aptos" panose="020B0004020202020204" pitchFamily="34" charset="0"/>
                      </a:endParaRPr>
                    </a:p>
                    <a:p>
                      <a:endParaRPr lang="en-US" i="1" dirty="0">
                        <a:latin typeface="Aptos" panose="020B0004020202020204" pitchFamily="34" charset="0"/>
                      </a:endParaRPr>
                    </a:p>
                  </a:txBody>
                  <a:tcPr anchor="ctr"/>
                </a:tc>
                <a:extLst>
                  <a:ext uri="{0D108BD9-81ED-4DB2-BD59-A6C34878D82A}">
                    <a16:rowId xmlns:a16="http://schemas.microsoft.com/office/drawing/2014/main" val="10001"/>
                  </a:ext>
                </a:extLst>
              </a:tr>
              <a:tr h="1060354">
                <a:tc>
                  <a:txBody>
                    <a:bodyPr/>
                    <a:lstStyle/>
                    <a:p>
                      <a:pPr algn="l" rtl="1"/>
                      <a:r>
                        <a:rPr lang="en-US" sz="1800" i="1" u="sng" kern="1200" dirty="0">
                          <a:effectLst/>
                          <a:latin typeface="Aptos" panose="020B0004020202020204" pitchFamily="34" charset="0"/>
                        </a:rPr>
                        <a:t>Causes</a:t>
                      </a:r>
                      <a:r>
                        <a:rPr lang="en-US" sz="1800" i="1" u="sng" kern="1200" baseline="0" dirty="0">
                          <a:effectLst/>
                          <a:latin typeface="Aptos" panose="020B0004020202020204" pitchFamily="34" charset="0"/>
                        </a:rPr>
                        <a:t> :</a:t>
                      </a:r>
                      <a:r>
                        <a:rPr lang="en-US" sz="1800" i="1" kern="1200" dirty="0">
                          <a:effectLst/>
                          <a:latin typeface="Aptos" panose="020B0004020202020204" pitchFamily="34" charset="0"/>
                        </a:rPr>
                        <a:t>chemical exposure, infection, or </a:t>
                      </a:r>
                      <a:r>
                        <a:rPr lang="en-US" i="1" baseline="0" dirty="0">
                          <a:latin typeface="Aptos" panose="020B0004020202020204" pitchFamily="34" charset="0"/>
                        </a:rPr>
                        <a:t>chromosomal disorders , </a:t>
                      </a:r>
                      <a:r>
                        <a:rPr lang="en-US" i="1" baseline="0" dirty="0" err="1">
                          <a:latin typeface="Aptos" panose="020B0004020202020204" pitchFamily="34" charset="0"/>
                        </a:rPr>
                        <a:t>congential</a:t>
                      </a:r>
                      <a:r>
                        <a:rPr lang="en-US" i="1" baseline="0" dirty="0">
                          <a:latin typeface="Aptos" panose="020B0004020202020204" pitchFamily="34" charset="0"/>
                        </a:rPr>
                        <a:t> malformation</a:t>
                      </a:r>
                      <a:endParaRPr lang="x-none" i="1" dirty="0">
                        <a:latin typeface="Aptos" panose="020B00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a:effectLst/>
                          <a:latin typeface="Aptos" panose="020B0004020202020204" pitchFamily="34" charset="0"/>
                        </a:rPr>
                        <a:t>Placental insufficiency (Main pathology)</a:t>
                      </a:r>
                      <a:endParaRPr lang="en-US" i="1" dirty="0">
                        <a:effectLst/>
                        <a:latin typeface="Aptos" panose="020B0004020202020204" pitchFamily="34" charset="0"/>
                      </a:endParaRPr>
                    </a:p>
                    <a:p>
                      <a:endParaRPr lang="en-US" i="1" dirty="0">
                        <a:latin typeface="Aptos" panose="020B0004020202020204" pitchFamily="34" charset="0"/>
                      </a:endParaRPr>
                    </a:p>
                  </a:txBody>
                  <a:tcPr anchor="ctr"/>
                </a:tc>
                <a:extLst>
                  <a:ext uri="{0D108BD9-81ED-4DB2-BD59-A6C34878D82A}">
                    <a16:rowId xmlns:a16="http://schemas.microsoft.com/office/drawing/2014/main" val="10002"/>
                  </a:ext>
                </a:extLst>
              </a:tr>
              <a:tr h="1305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latin typeface="Aptos" panose="020B0004020202020204" pitchFamily="34" charset="0"/>
                          <a:cs typeface="Aharoni" pitchFamily="2" charset="-79"/>
                        </a:rPr>
                        <a:t>Head circumference, length, weight and abdomen circumference are decreased proportionally</a:t>
                      </a:r>
                      <a:endParaRPr lang="x-none" i="1" dirty="0">
                        <a:latin typeface="Aptos" panose="020B0004020202020204" pitchFamily="34" charset="0"/>
                      </a:endParaRPr>
                    </a:p>
                    <a:p>
                      <a:r>
                        <a:rPr lang="en-US" i="1" dirty="0">
                          <a:latin typeface="Aptos" panose="020B0004020202020204" pitchFamily="34" charset="0"/>
                        </a:rPr>
                        <a:t> </a:t>
                      </a:r>
                      <a:endParaRPr lang="en-US" b="1" i="1" dirty="0">
                        <a:latin typeface="Aptos" panose="020B0004020202020204" pitchFamily="34" charset="0"/>
                      </a:endParaRPr>
                    </a:p>
                  </a:txBody>
                  <a:tcPr anchor="ctr"/>
                </a:tc>
                <a:tc>
                  <a:txBody>
                    <a:bodyPr/>
                    <a:lstStyle/>
                    <a:p>
                      <a:pPr algn="l" rtl="1"/>
                      <a:r>
                        <a:rPr lang="en-US" i="1" dirty="0">
                          <a:latin typeface="Aptos" panose="020B0004020202020204" pitchFamily="34" charset="0"/>
                          <a:cs typeface="Aharoni" pitchFamily="2" charset="-79"/>
                        </a:rPr>
                        <a:t>Head circumference is spared relative to decreased weight, length, and/or abdominal circumference</a:t>
                      </a:r>
                      <a:endParaRPr lang="x-none" i="1" dirty="0">
                        <a:latin typeface="Aptos" panose="020B0004020202020204"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135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845629" cy="6889916"/>
          </a:xfrm>
        </p:spPr>
      </p:pic>
      <p:pic>
        <p:nvPicPr>
          <p:cNvPr id="3" name="Picture 2">
            <a:extLst>
              <a:ext uri="{FF2B5EF4-FFF2-40B4-BE49-F238E27FC236}">
                <a16:creationId xmlns:a16="http://schemas.microsoft.com/office/drawing/2014/main" id="{F405D629-DDF5-CC0B-5AF5-6828F7F32BF7}"/>
              </a:ext>
            </a:extLst>
          </p:cNvPr>
          <p:cNvPicPr>
            <a:picLocks noChangeAspect="1"/>
          </p:cNvPicPr>
          <p:nvPr/>
        </p:nvPicPr>
        <p:blipFill>
          <a:blip r:embed="rId3"/>
          <a:stretch>
            <a:fillRect/>
          </a:stretch>
        </p:blipFill>
        <p:spPr>
          <a:xfrm>
            <a:off x="5769429" y="1211034"/>
            <a:ext cx="6346371" cy="3393623"/>
          </a:xfrm>
          <a:prstGeom prst="rect">
            <a:avLst/>
          </a:prstGeom>
        </p:spPr>
      </p:pic>
      <p:pic>
        <p:nvPicPr>
          <p:cNvPr id="6" name="Picture 5">
            <a:extLst>
              <a:ext uri="{FF2B5EF4-FFF2-40B4-BE49-F238E27FC236}">
                <a16:creationId xmlns:a16="http://schemas.microsoft.com/office/drawing/2014/main" id="{123F95DA-31B9-2280-9947-A734F65A4068}"/>
              </a:ext>
            </a:extLst>
          </p:cNvPr>
          <p:cNvPicPr>
            <a:picLocks noChangeAspect="1"/>
          </p:cNvPicPr>
          <p:nvPr/>
        </p:nvPicPr>
        <p:blipFill>
          <a:blip r:embed="rId4"/>
          <a:stretch>
            <a:fillRect/>
          </a:stretch>
        </p:blipFill>
        <p:spPr>
          <a:xfrm>
            <a:off x="9969822" y="4677346"/>
            <a:ext cx="2145978" cy="2139881"/>
          </a:xfrm>
          <a:prstGeom prst="rect">
            <a:avLst/>
          </a:prstGeom>
        </p:spPr>
      </p:pic>
    </p:spTree>
    <p:extLst>
      <p:ext uri="{BB962C8B-B14F-4D97-AF65-F5344CB8AC3E}">
        <p14:creationId xmlns:p14="http://schemas.microsoft.com/office/powerpoint/2010/main" val="77558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solidFill>
                  <a:srgbClr val="009999"/>
                </a:solidFill>
              </a:rPr>
              <a:t>Etiologies</a:t>
            </a:r>
          </a:p>
        </p:txBody>
      </p:sp>
      <p:sp>
        <p:nvSpPr>
          <p:cNvPr id="11" name="Text Placeholder 10"/>
          <p:cNvSpPr>
            <a:spLocks noGrp="1"/>
          </p:cNvSpPr>
          <p:nvPr>
            <p:ph type="body" idx="1"/>
          </p:nvPr>
        </p:nvSpPr>
        <p:spPr/>
        <p:txBody>
          <a:bodyPr/>
          <a:lstStyle/>
          <a:p>
            <a:r>
              <a:rPr lang="en-US" dirty="0"/>
              <a:t> </a:t>
            </a:r>
          </a:p>
        </p:txBody>
      </p:sp>
      <p:pic>
        <p:nvPicPr>
          <p:cNvPr id="2" name="Picture 1">
            <a:extLst>
              <a:ext uri="{FF2B5EF4-FFF2-40B4-BE49-F238E27FC236}">
                <a16:creationId xmlns:a16="http://schemas.microsoft.com/office/drawing/2014/main" id="{9957B2A4-506A-AFFB-55DF-6F6C5FBA84C5}"/>
              </a:ext>
            </a:extLst>
          </p:cNvPr>
          <p:cNvPicPr>
            <a:picLocks noChangeAspect="1"/>
          </p:cNvPicPr>
          <p:nvPr/>
        </p:nvPicPr>
        <p:blipFill>
          <a:blip r:embed="rId2"/>
          <a:stretch>
            <a:fillRect/>
          </a:stretch>
        </p:blipFill>
        <p:spPr>
          <a:xfrm>
            <a:off x="9910696" y="4589463"/>
            <a:ext cx="2145978" cy="2139881"/>
          </a:xfrm>
          <a:prstGeom prst="rect">
            <a:avLst/>
          </a:prstGeom>
        </p:spPr>
      </p:pic>
    </p:spTree>
    <p:extLst>
      <p:ext uri="{BB962C8B-B14F-4D97-AF65-F5344CB8AC3E}">
        <p14:creationId xmlns:p14="http://schemas.microsoft.com/office/powerpoint/2010/main" val="133900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229200"/>
            <a:ext cx="10972800" cy="1008112"/>
          </a:xfrm>
        </p:spPr>
        <p:txBody>
          <a:bodyPr>
            <a:normAutofit fontScale="90000"/>
          </a:bodyPr>
          <a:lstStyle/>
          <a:p>
            <a:r>
              <a:rPr lang="en-US" sz="1800" dirty="0">
                <a:latin typeface="Aharoni" pitchFamily="2" charset="-79"/>
                <a:cs typeface="Aharoni" pitchFamily="2" charset="-79"/>
              </a:rPr>
              <a:t>*TORCH: Toxoplasmosis, Other (syphilis), Rubella, Cytomegalovirus, Herpes simplex virus</a:t>
            </a:r>
            <a:br>
              <a:rPr lang="en-US" sz="1800" dirty="0">
                <a:latin typeface="Aharoni" pitchFamily="2" charset="-79"/>
                <a:cs typeface="Aharoni" pitchFamily="2" charset="-79"/>
              </a:rPr>
            </a:br>
            <a:r>
              <a:rPr lang="en-US" sz="1800" dirty="0">
                <a:latin typeface="Aharoni" pitchFamily="2" charset="-79"/>
                <a:cs typeface="Aharoni" pitchFamily="2" charset="-79"/>
              </a:rPr>
              <a:t>**While diabetes with vascular </a:t>
            </a:r>
            <a:r>
              <a:rPr lang="en-US" sz="1800" dirty="0" err="1">
                <a:latin typeface="Aharoni" pitchFamily="2" charset="-79"/>
                <a:cs typeface="Aharoni" pitchFamily="2" charset="-79"/>
              </a:rPr>
              <a:t>involvment</a:t>
            </a:r>
            <a:r>
              <a:rPr lang="en-US" sz="1800" dirty="0">
                <a:latin typeface="Aharoni" pitchFamily="2" charset="-79"/>
                <a:cs typeface="Aharoni" pitchFamily="2" charset="-79"/>
              </a:rPr>
              <a:t>  can cause restricted fetal growth,  WHILE DM without vascular involvement it typically causes excessive growth resulting in a fetus who is large for gestation age (LGA).</a:t>
            </a:r>
            <a:endParaRPr lang="x-none" dirty="0">
              <a:latin typeface="Aharoni" pitchFamily="2" charset="-79"/>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092308929"/>
              </p:ext>
            </p:extLst>
          </p:nvPr>
        </p:nvGraphicFramePr>
        <p:xfrm>
          <a:off x="-1" y="1"/>
          <a:ext cx="12192000" cy="5229200"/>
        </p:xfrm>
        <a:graphic>
          <a:graphicData uri="http://schemas.openxmlformats.org/drawingml/2006/table">
            <a:tbl>
              <a:tblPr rtl="1" firstRow="1" bandRow="1">
                <a:tableStyleId>{21E4AEA4-8DFA-4A89-87EB-49C32662AFE0}</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809642">
                <a:tc>
                  <a:txBody>
                    <a:bodyPr/>
                    <a:lstStyle/>
                    <a:p>
                      <a:pPr algn="ctr" rtl="1"/>
                      <a:r>
                        <a:rPr lang="en-US" sz="2800" i="1" dirty="0">
                          <a:latin typeface="Aptos" panose="020B0004020202020204" pitchFamily="34" charset="0"/>
                        </a:rPr>
                        <a:t>Maternal factors</a:t>
                      </a:r>
                      <a:endParaRPr lang="x-none" sz="2800" i="1" dirty="0">
                        <a:solidFill>
                          <a:srgbClr val="C00000"/>
                        </a:solidFill>
                        <a:latin typeface="Aptos" panose="020B0004020202020204" pitchFamily="34" charset="0"/>
                        <a:cs typeface="Andalus" pitchFamily="18" charset="-78"/>
                      </a:endParaRPr>
                    </a:p>
                  </a:txBody>
                  <a:tcPr marL="121920" marR="121920">
                    <a:solidFill>
                      <a:srgbClr val="7030A0"/>
                    </a:solidFill>
                  </a:tcPr>
                </a:tc>
                <a:tc>
                  <a:txBody>
                    <a:bodyPr/>
                    <a:lstStyle/>
                    <a:p>
                      <a:pPr algn="ctr" rtl="1"/>
                      <a:r>
                        <a:rPr lang="en-US" sz="2800" i="1" dirty="0">
                          <a:latin typeface="Aptos" panose="020B0004020202020204" pitchFamily="34" charset="0"/>
                        </a:rPr>
                        <a:t>Placental factors</a:t>
                      </a:r>
                      <a:endParaRPr lang="x-none" sz="2800" i="1" dirty="0">
                        <a:solidFill>
                          <a:srgbClr val="C00000"/>
                        </a:solidFill>
                        <a:latin typeface="Aptos" panose="020B0004020202020204" pitchFamily="34" charset="0"/>
                        <a:cs typeface="Andalus" pitchFamily="18" charset="-78"/>
                      </a:endParaRPr>
                    </a:p>
                  </a:txBody>
                  <a:tcPr marL="121920" marR="121920">
                    <a:solidFill>
                      <a:srgbClr val="7030A0"/>
                    </a:solidFill>
                  </a:tcPr>
                </a:tc>
                <a:tc>
                  <a:txBody>
                    <a:bodyPr/>
                    <a:lstStyle/>
                    <a:p>
                      <a:pPr algn="ctr" rtl="1"/>
                      <a:r>
                        <a:rPr lang="en-US" sz="3600" i="1" dirty="0">
                          <a:latin typeface="Aptos" panose="020B0004020202020204" pitchFamily="34" charset="0"/>
                        </a:rPr>
                        <a:t>Fetal factors</a:t>
                      </a:r>
                      <a:endParaRPr lang="x-none" sz="3600" i="1" dirty="0">
                        <a:solidFill>
                          <a:srgbClr val="C00000"/>
                        </a:solidFill>
                        <a:latin typeface="Aptos" panose="020B0004020202020204" pitchFamily="34" charset="0"/>
                        <a:cs typeface="Andalus" pitchFamily="18" charset="-78"/>
                      </a:endParaRPr>
                    </a:p>
                  </a:txBody>
                  <a:tcPr marL="121920" marR="121920">
                    <a:solidFill>
                      <a:srgbClr val="7030A0"/>
                    </a:solidFill>
                  </a:tcPr>
                </a:tc>
                <a:extLst>
                  <a:ext uri="{0D108BD9-81ED-4DB2-BD59-A6C34878D82A}">
                    <a16:rowId xmlns:a16="http://schemas.microsoft.com/office/drawing/2014/main" val="10000"/>
                  </a:ext>
                </a:extLst>
              </a:tr>
              <a:tr h="4419558">
                <a:tc>
                  <a:txBody>
                    <a:bodyPr/>
                    <a:lstStyle/>
                    <a:p>
                      <a:pPr algn="l" rtl="1"/>
                      <a:r>
                        <a:rPr lang="en-US" sz="1800" i="1" dirty="0">
                          <a:latin typeface="Aptos" panose="020B0004020202020204" pitchFamily="34" charset="0"/>
                        </a:rPr>
                        <a:t>Chronic illness (e.g. diabetes with vascular </a:t>
                      </a:r>
                      <a:r>
                        <a:rPr lang="en-US" sz="1800" i="1" dirty="0" err="1">
                          <a:latin typeface="Aptos" panose="020B0004020202020204" pitchFamily="34" charset="0"/>
                        </a:rPr>
                        <a:t>involvment</a:t>
                      </a:r>
                      <a:r>
                        <a:rPr lang="en-US" sz="1800" i="1" dirty="0">
                          <a:latin typeface="Aptos" panose="020B0004020202020204" pitchFamily="34" charset="0"/>
                        </a:rPr>
                        <a:t>**, hypertension, renal disease, anemia, pulmonary disease)</a:t>
                      </a:r>
                    </a:p>
                    <a:p>
                      <a:pPr algn="l" rtl="1"/>
                      <a:r>
                        <a:rPr lang="en-US" sz="1800" i="1" dirty="0">
                          <a:latin typeface="Aptos" panose="020B0004020202020204" pitchFamily="34" charset="0"/>
                        </a:rPr>
                        <a:t>Pre-</a:t>
                      </a:r>
                      <a:r>
                        <a:rPr lang="en-US" sz="1800" i="1" dirty="0" err="1">
                          <a:latin typeface="Aptos" panose="020B0004020202020204" pitchFamily="34" charset="0"/>
                        </a:rPr>
                        <a:t>eclampsia</a:t>
                      </a:r>
                      <a:endParaRPr lang="en-US" sz="1800" i="1" dirty="0">
                        <a:latin typeface="Aptos" panose="020B0004020202020204" pitchFamily="34" charset="0"/>
                      </a:endParaRPr>
                    </a:p>
                    <a:p>
                      <a:pPr algn="l" rtl="1"/>
                      <a:r>
                        <a:rPr lang="en-US" sz="1800" i="1" dirty="0">
                          <a:latin typeface="Aptos" panose="020B0004020202020204" pitchFamily="34" charset="0"/>
                        </a:rPr>
                        <a:t>Early or advanced age</a:t>
                      </a:r>
                    </a:p>
                    <a:p>
                      <a:pPr algn="l" rtl="1"/>
                      <a:r>
                        <a:rPr lang="en-US" sz="1800" i="1" dirty="0">
                          <a:latin typeface="Aptos" panose="020B0004020202020204" pitchFamily="34" charset="0"/>
                        </a:rPr>
                        <a:t>Malnutrition</a:t>
                      </a:r>
                    </a:p>
                    <a:p>
                      <a:pPr algn="l" rtl="1"/>
                      <a:r>
                        <a:rPr lang="en-US" sz="1800" i="1" dirty="0">
                          <a:latin typeface="Aptos" panose="020B0004020202020204" pitchFamily="34" charset="0"/>
                        </a:rPr>
                        <a:t>Uterine malformations</a:t>
                      </a:r>
                    </a:p>
                    <a:p>
                      <a:pPr algn="l" rtl="1"/>
                      <a:r>
                        <a:rPr lang="en-US" sz="1800" i="1" dirty="0">
                          <a:latin typeface="Aptos" panose="020B0004020202020204" pitchFamily="34" charset="0"/>
                        </a:rPr>
                        <a:t>Substance abuse (e.g. cigarettes, alcohol, narcotics, cocaine)</a:t>
                      </a:r>
                    </a:p>
                    <a:p>
                      <a:pPr algn="l" rtl="1"/>
                      <a:r>
                        <a:rPr lang="en-US" sz="1800" i="1" dirty="0">
                          <a:latin typeface="Aptos" panose="020B0004020202020204" pitchFamily="34" charset="0"/>
                        </a:rPr>
                        <a:t>Medications (e.g. warfarin, anticonvulsants)</a:t>
                      </a:r>
                      <a:endParaRPr lang="x-none" sz="1800" b="1" i="1" dirty="0">
                        <a:latin typeface="Aptos" panose="020B0004020202020204" pitchFamily="34" charset="0"/>
                        <a:cs typeface="Andalus" pitchFamily="18" charset="-78"/>
                      </a:endParaRPr>
                    </a:p>
                  </a:txBody>
                  <a:tcPr marL="121920" marR="121920">
                    <a:noFill/>
                  </a:tcPr>
                </a:tc>
                <a:tc>
                  <a:txBody>
                    <a:bodyPr/>
                    <a:lstStyle/>
                    <a:p>
                      <a:pPr algn="l" rtl="1"/>
                      <a:r>
                        <a:rPr lang="en-US" sz="2000" i="1" dirty="0" err="1">
                          <a:latin typeface="Aptos" panose="020B0004020202020204" pitchFamily="34" charset="0"/>
                        </a:rPr>
                        <a:t>Uteroplacental</a:t>
                      </a:r>
                      <a:r>
                        <a:rPr lang="en-US" sz="2000" i="1" dirty="0">
                          <a:latin typeface="Aptos" panose="020B0004020202020204" pitchFamily="34" charset="0"/>
                        </a:rPr>
                        <a:t> insufficiency</a:t>
                      </a:r>
                    </a:p>
                    <a:p>
                      <a:pPr algn="l" rtl="1"/>
                      <a:r>
                        <a:rPr lang="en-US" sz="2000" i="1" dirty="0">
                          <a:latin typeface="Aptos" panose="020B0004020202020204" pitchFamily="34" charset="0"/>
                        </a:rPr>
                        <a:t>Abnormal implantation</a:t>
                      </a:r>
                    </a:p>
                    <a:p>
                      <a:pPr algn="l" rtl="1"/>
                      <a:r>
                        <a:rPr lang="en-US" sz="2000" i="1" dirty="0">
                          <a:latin typeface="Aptos" panose="020B0004020202020204" pitchFamily="34" charset="0"/>
                        </a:rPr>
                        <a:t>Vascular anomalies</a:t>
                      </a:r>
                    </a:p>
                    <a:p>
                      <a:pPr algn="l" rtl="1"/>
                      <a:r>
                        <a:rPr lang="en-US" sz="2000" i="1" dirty="0">
                          <a:latin typeface="Aptos" panose="020B0004020202020204" pitchFamily="34" charset="0"/>
                        </a:rPr>
                        <a:t>Placental abruption</a:t>
                      </a:r>
                    </a:p>
                    <a:p>
                      <a:pPr algn="l" rtl="1"/>
                      <a:r>
                        <a:rPr lang="en-US" sz="2000" i="1" dirty="0">
                          <a:latin typeface="Aptos" panose="020B0004020202020204" pitchFamily="34" charset="0"/>
                        </a:rPr>
                        <a:t>Infarction</a:t>
                      </a:r>
                    </a:p>
                    <a:p>
                      <a:pPr algn="l" rtl="1"/>
                      <a:r>
                        <a:rPr lang="en-US" sz="2000" i="1" dirty="0" err="1">
                          <a:latin typeface="Aptos" panose="020B0004020202020204" pitchFamily="34" charset="0"/>
                        </a:rPr>
                        <a:t>Tumour</a:t>
                      </a:r>
                      <a:endParaRPr lang="en-US" sz="2000" i="1" dirty="0">
                        <a:latin typeface="Aptos" panose="020B0004020202020204" pitchFamily="34" charset="0"/>
                      </a:endParaRPr>
                    </a:p>
                    <a:p>
                      <a:pPr algn="l" rtl="1"/>
                      <a:r>
                        <a:rPr lang="en-US" sz="2000" i="1" dirty="0">
                          <a:latin typeface="Aptos" panose="020B0004020202020204" pitchFamily="34" charset="0"/>
                        </a:rPr>
                        <a:t>Villous </a:t>
                      </a:r>
                      <a:r>
                        <a:rPr lang="en-US" sz="2000" i="1" dirty="0" err="1">
                          <a:latin typeface="Aptos" panose="020B0004020202020204" pitchFamily="34" charset="0"/>
                        </a:rPr>
                        <a:t>placentitis</a:t>
                      </a:r>
                      <a:r>
                        <a:rPr lang="en-US" sz="2000" i="1" dirty="0">
                          <a:latin typeface="Aptos" panose="020B0004020202020204" pitchFamily="34" charset="0"/>
                        </a:rPr>
                        <a:t> (bacterial, viral, parasitic)</a:t>
                      </a:r>
                    </a:p>
                  </a:txBody>
                  <a:tcPr marL="121920" marR="121920">
                    <a:noFill/>
                  </a:tcPr>
                </a:tc>
                <a:tc>
                  <a:txBody>
                    <a:bodyPr/>
                    <a:lstStyle/>
                    <a:p>
                      <a:pPr algn="l" rtl="1"/>
                      <a:r>
                        <a:rPr lang="en-US" sz="2000" i="1" dirty="0">
                          <a:latin typeface="Aptos" panose="020B0004020202020204" pitchFamily="34" charset="0"/>
                        </a:rPr>
                        <a:t>Chromosomal disorders</a:t>
                      </a:r>
                    </a:p>
                    <a:p>
                      <a:pPr algn="l" rtl="1"/>
                      <a:r>
                        <a:rPr lang="en-US" sz="2000" i="1" dirty="0">
                          <a:latin typeface="Aptos" panose="020B0004020202020204" pitchFamily="34" charset="0"/>
                        </a:rPr>
                        <a:t>Congenital anomalies</a:t>
                      </a:r>
                    </a:p>
                    <a:p>
                      <a:pPr algn="l" rtl="1"/>
                      <a:r>
                        <a:rPr lang="en-US" sz="2000" i="1" dirty="0">
                          <a:latin typeface="Aptos" panose="020B0004020202020204" pitchFamily="34" charset="0"/>
                        </a:rPr>
                        <a:t>Multiple gestation</a:t>
                      </a:r>
                    </a:p>
                    <a:p>
                      <a:pPr algn="l" rtl="1"/>
                      <a:r>
                        <a:rPr lang="en-US" sz="2000" i="1" dirty="0">
                          <a:latin typeface="Aptos" panose="020B0004020202020204" pitchFamily="34" charset="0"/>
                        </a:rPr>
                        <a:t>Infection (e.g. TORCH*, malaria, varicella)</a:t>
                      </a:r>
                    </a:p>
                    <a:p>
                      <a:pPr algn="l" rtl="1"/>
                      <a:r>
                        <a:rPr lang="en-US" sz="2000" i="1" dirty="0">
                          <a:latin typeface="Aptos" panose="020B0004020202020204" pitchFamily="34" charset="0"/>
                        </a:rPr>
                        <a:t>Metabolic disorders</a:t>
                      </a:r>
                      <a:endParaRPr lang="x-none" sz="2000" b="1" i="1" dirty="0">
                        <a:latin typeface="Aptos" panose="020B0004020202020204" pitchFamily="34" charset="0"/>
                        <a:cs typeface="Akhbar MT" pitchFamily="2" charset="-78"/>
                      </a:endParaRPr>
                    </a:p>
                  </a:txBody>
                  <a:tcPr marL="121920" marR="12192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8992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2B4-28A5-28F8-7091-87FCF9E37D4C}"/>
              </a:ext>
            </a:extLst>
          </p:cNvPr>
          <p:cNvSpPr>
            <a:spLocks noGrp="1"/>
          </p:cNvSpPr>
          <p:nvPr>
            <p:ph type="title"/>
          </p:nvPr>
        </p:nvSpPr>
        <p:spPr>
          <a:xfrm>
            <a:off x="838200" y="119743"/>
            <a:ext cx="10515600" cy="1197429"/>
          </a:xfrm>
        </p:spPr>
        <p:txBody>
          <a:bodyPr>
            <a:normAutofit fontScale="90000"/>
          </a:bodyPr>
          <a:lstStyle/>
          <a:p>
            <a:r>
              <a:rPr lang="en-GB" b="1" i="1" dirty="0">
                <a:solidFill>
                  <a:srgbClr val="7030A0"/>
                </a:solidFill>
              </a:rPr>
              <a:t>Complications</a:t>
            </a:r>
            <a:br>
              <a:rPr lang="en-GB" b="1" i="1" dirty="0">
                <a:solidFill>
                  <a:srgbClr val="7030A0"/>
                </a:solidFill>
              </a:rPr>
            </a:br>
            <a:endParaRPr lang="en-GB" b="1" i="1" dirty="0">
              <a:solidFill>
                <a:srgbClr val="7030A0"/>
              </a:solidFill>
            </a:endParaRPr>
          </a:p>
        </p:txBody>
      </p:sp>
      <p:sp>
        <p:nvSpPr>
          <p:cNvPr id="3" name="Content Placeholder 2">
            <a:extLst>
              <a:ext uri="{FF2B5EF4-FFF2-40B4-BE49-F238E27FC236}">
                <a16:creationId xmlns:a16="http://schemas.microsoft.com/office/drawing/2014/main" id="{5AD60D34-C805-240E-FC46-98C1A3FB9DA6}"/>
              </a:ext>
            </a:extLst>
          </p:cNvPr>
          <p:cNvSpPr>
            <a:spLocks noGrp="1"/>
          </p:cNvSpPr>
          <p:nvPr>
            <p:ph idx="1"/>
          </p:nvPr>
        </p:nvSpPr>
        <p:spPr>
          <a:xfrm>
            <a:off x="838200" y="1186543"/>
            <a:ext cx="10515600" cy="4990420"/>
          </a:xfrm>
        </p:spPr>
        <p:txBody>
          <a:bodyPr>
            <a:normAutofit fontScale="92500" lnSpcReduction="10000"/>
          </a:bodyPr>
          <a:lstStyle/>
          <a:p>
            <a:r>
              <a:rPr lang="en-GB" dirty="0">
                <a:latin typeface="Aptos" panose="020B0004020202020204" pitchFamily="34" charset="0"/>
              </a:rPr>
              <a:t>Increase perinatal mortality .</a:t>
            </a:r>
          </a:p>
          <a:p>
            <a:r>
              <a:rPr lang="en-GB" dirty="0">
                <a:latin typeface="Aptos" panose="020B0004020202020204" pitchFamily="34" charset="0"/>
              </a:rPr>
              <a:t>Cerebral palsy .</a:t>
            </a:r>
          </a:p>
          <a:p>
            <a:r>
              <a:rPr lang="en-GB" dirty="0">
                <a:latin typeface="Aptos" panose="020B0004020202020204" pitchFamily="34" charset="0"/>
              </a:rPr>
              <a:t>Stillborn infants (IUFD).</a:t>
            </a:r>
          </a:p>
          <a:p>
            <a:r>
              <a:rPr lang="en-GB" dirty="0">
                <a:latin typeface="Aptos" panose="020B0004020202020204" pitchFamily="34" charset="0"/>
              </a:rPr>
              <a:t>Delay milestones.</a:t>
            </a:r>
          </a:p>
          <a:p>
            <a:r>
              <a:rPr lang="en-GB" dirty="0">
                <a:latin typeface="Aptos" panose="020B0004020202020204" pitchFamily="34" charset="0"/>
              </a:rPr>
              <a:t>Short stature.</a:t>
            </a:r>
          </a:p>
          <a:p>
            <a:r>
              <a:rPr lang="en-GB" dirty="0">
                <a:latin typeface="Aptos" panose="020B0004020202020204" pitchFamily="34" charset="0"/>
              </a:rPr>
              <a:t>Intrapartum fetal distress and asphyxia.</a:t>
            </a:r>
          </a:p>
          <a:p>
            <a:r>
              <a:rPr lang="en-GB" dirty="0">
                <a:latin typeface="Aptos" panose="020B0004020202020204" pitchFamily="34" charset="0"/>
              </a:rPr>
              <a:t>Meconium aspiration.</a:t>
            </a:r>
          </a:p>
          <a:p>
            <a:r>
              <a:rPr lang="en-GB" dirty="0">
                <a:latin typeface="Aptos" panose="020B0004020202020204" pitchFamily="34" charset="0"/>
              </a:rPr>
              <a:t>Emergency CS.</a:t>
            </a:r>
          </a:p>
          <a:p>
            <a:r>
              <a:rPr lang="en-GB" dirty="0">
                <a:latin typeface="Aptos" panose="020B0004020202020204" pitchFamily="34" charset="0"/>
              </a:rPr>
              <a:t>Necrotizing enterocolitis.</a:t>
            </a:r>
          </a:p>
          <a:p>
            <a:r>
              <a:rPr lang="en-GB" dirty="0">
                <a:latin typeface="Aptos" panose="020B0004020202020204" pitchFamily="34" charset="0"/>
              </a:rPr>
              <a:t>Hypoglycaemia and hypocalcaemia.</a:t>
            </a:r>
          </a:p>
          <a:p>
            <a:r>
              <a:rPr lang="en-GB" dirty="0">
                <a:latin typeface="Aptos" panose="020B0004020202020204" pitchFamily="34" charset="0"/>
              </a:rPr>
              <a:t>Later on life more borne to CVD &amp; diabetes .</a:t>
            </a:r>
          </a:p>
          <a:p>
            <a:endParaRPr lang="en-GB" dirty="0"/>
          </a:p>
        </p:txBody>
      </p:sp>
      <p:pic>
        <p:nvPicPr>
          <p:cNvPr id="4" name="Picture 3">
            <a:extLst>
              <a:ext uri="{FF2B5EF4-FFF2-40B4-BE49-F238E27FC236}">
                <a16:creationId xmlns:a16="http://schemas.microsoft.com/office/drawing/2014/main" id="{C40D749E-C8C8-DA01-4C0D-591B5902659C}"/>
              </a:ext>
            </a:extLst>
          </p:cNvPr>
          <p:cNvPicPr>
            <a:picLocks noChangeAspect="1"/>
          </p:cNvPicPr>
          <p:nvPr/>
        </p:nvPicPr>
        <p:blipFill>
          <a:blip r:embed="rId2"/>
          <a:stretch>
            <a:fillRect/>
          </a:stretch>
        </p:blipFill>
        <p:spPr>
          <a:xfrm>
            <a:off x="9290211" y="4372916"/>
            <a:ext cx="2145978" cy="2139881"/>
          </a:xfrm>
          <a:prstGeom prst="rect">
            <a:avLst/>
          </a:prstGeom>
        </p:spPr>
      </p:pic>
    </p:spTree>
    <p:extLst>
      <p:ext uri="{BB962C8B-B14F-4D97-AF65-F5344CB8AC3E}">
        <p14:creationId xmlns:p14="http://schemas.microsoft.com/office/powerpoint/2010/main" val="153256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9999"/>
                </a:solidFill>
              </a:rPr>
              <a:t>Diagnosis</a:t>
            </a:r>
          </a:p>
        </p:txBody>
      </p:sp>
      <p:sp>
        <p:nvSpPr>
          <p:cNvPr id="3" name="Content Placeholder 2"/>
          <p:cNvSpPr>
            <a:spLocks noGrp="1"/>
          </p:cNvSpPr>
          <p:nvPr>
            <p:ph idx="1"/>
          </p:nvPr>
        </p:nvSpPr>
        <p:spPr>
          <a:xfrm>
            <a:off x="838200" y="1317171"/>
            <a:ext cx="10515600" cy="4859792"/>
          </a:xfrm>
        </p:spPr>
        <p:txBody>
          <a:bodyPr>
            <a:normAutofit/>
          </a:bodyPr>
          <a:lstStyle/>
          <a:p>
            <a:pPr marL="225425" indent="-225425">
              <a:buFont typeface="Arial" charset="0"/>
              <a:buChar char="•"/>
            </a:pPr>
            <a:r>
              <a:rPr lang="en-US" b="1" i="1" u="sng" dirty="0">
                <a:solidFill>
                  <a:srgbClr val="660066"/>
                </a:solidFill>
                <a:latin typeface="Aptos" panose="020B0004020202020204" pitchFamily="34" charset="0"/>
              </a:rPr>
              <a:t>History </a:t>
            </a:r>
            <a:r>
              <a:rPr lang="en-US" i="1" u="sng" dirty="0">
                <a:latin typeface="Aptos" panose="020B0004020202020204" pitchFamily="34" charset="0"/>
              </a:rPr>
              <a:t>: </a:t>
            </a:r>
          </a:p>
          <a:p>
            <a:pPr>
              <a:buFontTx/>
              <a:buChar char="-"/>
            </a:pPr>
            <a:r>
              <a:rPr lang="en-US" sz="1800" i="1" dirty="0" err="1">
                <a:solidFill>
                  <a:schemeClr val="tx1">
                    <a:lumMod val="95000"/>
                    <a:lumOff val="5000"/>
                  </a:schemeClr>
                </a:solidFill>
                <a:latin typeface="Aptos" panose="020B0004020202020204" pitchFamily="34" charset="0"/>
                <a:cs typeface="Andalus" pitchFamily="18" charset="-78"/>
              </a:rPr>
              <a:t>Identifiying</a:t>
            </a:r>
            <a:r>
              <a:rPr lang="en-US" sz="1800" i="1" dirty="0">
                <a:solidFill>
                  <a:schemeClr val="tx1">
                    <a:lumMod val="95000"/>
                    <a:lumOff val="5000"/>
                  </a:schemeClr>
                </a:solidFill>
                <a:latin typeface="Aptos" panose="020B0004020202020204" pitchFamily="34" charset="0"/>
                <a:cs typeface="Andalus" pitchFamily="18" charset="-78"/>
              </a:rPr>
              <a:t> mother at high risk </a:t>
            </a:r>
          </a:p>
          <a:p>
            <a:pPr>
              <a:buFontTx/>
              <a:buChar char="-"/>
            </a:pPr>
            <a:r>
              <a:rPr lang="en-US" sz="1800" b="1" i="1" dirty="0">
                <a:solidFill>
                  <a:srgbClr val="7030A0"/>
                </a:solidFill>
                <a:latin typeface="Aptos" panose="020B0004020202020204" pitchFamily="34" charset="0"/>
              </a:rPr>
              <a:t>Gestational age must be established </a:t>
            </a:r>
            <a:r>
              <a:rPr lang="en-US" sz="1800" i="1" dirty="0">
                <a:latin typeface="Aptos" panose="020B0004020202020204" pitchFamily="34" charset="0"/>
              </a:rPr>
              <a:t>with certainty, preferably in the first trimester, to assess fetal growth accurately. </a:t>
            </a:r>
            <a:endParaRPr lang="en-US" sz="1800" i="1" dirty="0">
              <a:solidFill>
                <a:schemeClr val="tx1">
                  <a:lumMod val="95000"/>
                  <a:lumOff val="5000"/>
                </a:schemeClr>
              </a:solidFill>
              <a:latin typeface="Aptos" panose="020B0004020202020204" pitchFamily="34" charset="0"/>
              <a:cs typeface="Andalus" pitchFamily="18" charset="-78"/>
            </a:endParaRPr>
          </a:p>
          <a:p>
            <a:pPr marL="225425" indent="-225425">
              <a:buFont typeface="Arial" charset="0"/>
              <a:buChar char="•"/>
            </a:pPr>
            <a:r>
              <a:rPr lang="en-US" sz="1800" b="1" i="1" u="sng" dirty="0">
                <a:solidFill>
                  <a:srgbClr val="660066"/>
                </a:solidFill>
                <a:latin typeface="Aptos" panose="020B0004020202020204" pitchFamily="34" charset="0"/>
                <a:cs typeface="Andalus" pitchFamily="18" charset="-78"/>
              </a:rPr>
              <a:t>Clinically</a:t>
            </a:r>
            <a:r>
              <a:rPr lang="en-US" sz="1800" i="1" u="sng" dirty="0">
                <a:solidFill>
                  <a:schemeClr val="tx1">
                    <a:lumMod val="95000"/>
                    <a:lumOff val="5000"/>
                  </a:schemeClr>
                </a:solidFill>
                <a:latin typeface="Aptos" panose="020B0004020202020204" pitchFamily="34" charset="0"/>
                <a:cs typeface="Andalus" pitchFamily="18" charset="-78"/>
              </a:rPr>
              <a:t> </a:t>
            </a:r>
            <a:r>
              <a:rPr lang="en-US" sz="1800" i="1" dirty="0">
                <a:solidFill>
                  <a:schemeClr val="tx1">
                    <a:lumMod val="95000"/>
                    <a:lumOff val="5000"/>
                  </a:schemeClr>
                </a:solidFill>
                <a:latin typeface="Aptos" panose="020B0004020202020204" pitchFamily="34" charset="0"/>
                <a:cs typeface="Andalus" pitchFamily="18" charset="-78"/>
              </a:rPr>
              <a:t>: </a:t>
            </a:r>
            <a:r>
              <a:rPr lang="en-US" sz="1800" b="1" i="1" dirty="0">
                <a:latin typeface="Aptos" panose="020B0004020202020204" pitchFamily="34" charset="0"/>
              </a:rPr>
              <a:t>A lag in fundal height of more than </a:t>
            </a:r>
            <a:r>
              <a:rPr lang="en-US" sz="1800" b="1" i="1" dirty="0">
                <a:solidFill>
                  <a:srgbClr val="FF0000"/>
                </a:solidFill>
                <a:latin typeface="Aptos" panose="020B0004020202020204" pitchFamily="34" charset="0"/>
              </a:rPr>
              <a:t>4</a:t>
            </a:r>
            <a:r>
              <a:rPr lang="en-US" sz="1800" b="1" i="1" dirty="0">
                <a:latin typeface="Aptos" panose="020B0004020202020204" pitchFamily="34" charset="0"/>
              </a:rPr>
              <a:t> cm from gestational age after 20 weeks should prompt </a:t>
            </a:r>
            <a:r>
              <a:rPr lang="en-US" sz="1800" b="1" i="1" dirty="0" err="1">
                <a:latin typeface="Aptos" panose="020B0004020202020204" pitchFamily="34" charset="0"/>
              </a:rPr>
              <a:t>sonographic</a:t>
            </a:r>
            <a:r>
              <a:rPr lang="en-US" sz="1800" b="1" i="1" dirty="0">
                <a:latin typeface="Aptos" panose="020B0004020202020204" pitchFamily="34" charset="0"/>
              </a:rPr>
              <a:t> evaluation. </a:t>
            </a:r>
            <a:endParaRPr lang="en-US" i="1" dirty="0">
              <a:latin typeface="Aptos" panose="020B0004020202020204" pitchFamily="34" charset="0"/>
            </a:endParaRPr>
          </a:p>
          <a:p>
            <a:pPr marL="225425" indent="-225425">
              <a:buFont typeface="Arial" charset="0"/>
              <a:buChar char="•"/>
            </a:pPr>
            <a:r>
              <a:rPr lang="en-US" b="1" i="1" dirty="0" err="1">
                <a:solidFill>
                  <a:srgbClr val="660066"/>
                </a:solidFill>
                <a:latin typeface="Aptos" panose="020B0004020202020204" pitchFamily="34" charset="0"/>
              </a:rPr>
              <a:t>Sonographic</a:t>
            </a:r>
            <a:r>
              <a:rPr lang="en-US" b="1" i="1" dirty="0">
                <a:latin typeface="Aptos" panose="020B0004020202020204" pitchFamily="34" charset="0"/>
              </a:rPr>
              <a:t> assessment:</a:t>
            </a:r>
          </a:p>
          <a:p>
            <a:pPr>
              <a:buFontTx/>
              <a:buChar char="-"/>
            </a:pPr>
            <a:r>
              <a:rPr lang="en-US" b="1" i="1" dirty="0">
                <a:solidFill>
                  <a:srgbClr val="7030A0"/>
                </a:solidFill>
                <a:latin typeface="Aptos" panose="020B0004020202020204" pitchFamily="34" charset="0"/>
              </a:rPr>
              <a:t>Most</a:t>
            </a:r>
            <a:r>
              <a:rPr lang="en-US" b="1" i="1" dirty="0">
                <a:solidFill>
                  <a:srgbClr val="FF0000"/>
                </a:solidFill>
                <a:latin typeface="Aptos" panose="020B0004020202020204" pitchFamily="34" charset="0"/>
              </a:rPr>
              <a:t> </a:t>
            </a:r>
            <a:r>
              <a:rPr lang="en-US" i="1" dirty="0">
                <a:latin typeface="Aptos" panose="020B0004020202020204" pitchFamily="34" charset="0"/>
              </a:rPr>
              <a:t>useful  tool for diagnosis of IUGR.</a:t>
            </a:r>
          </a:p>
          <a:p>
            <a:pPr>
              <a:buFontTx/>
              <a:buChar char="-"/>
            </a:pPr>
            <a:r>
              <a:rPr lang="en-US" i="1" dirty="0">
                <a:latin typeface="Aptos" panose="020B0004020202020204" pitchFamily="34" charset="0"/>
              </a:rPr>
              <a:t> To differentiate between symmetrical and a symmetrical IUGR .</a:t>
            </a:r>
          </a:p>
          <a:p>
            <a:pPr>
              <a:buFontTx/>
              <a:buChar char="-"/>
            </a:pPr>
            <a:r>
              <a:rPr lang="en-US" i="1" dirty="0">
                <a:latin typeface="Aptos" panose="020B0004020202020204" pitchFamily="34" charset="0"/>
              </a:rPr>
              <a:t>To monitor fetal condition .</a:t>
            </a:r>
          </a:p>
          <a:p>
            <a:endParaRPr lang="en-US" dirty="0"/>
          </a:p>
        </p:txBody>
      </p:sp>
      <p:pic>
        <p:nvPicPr>
          <p:cNvPr id="4" name="Picture 3">
            <a:extLst>
              <a:ext uri="{FF2B5EF4-FFF2-40B4-BE49-F238E27FC236}">
                <a16:creationId xmlns:a16="http://schemas.microsoft.com/office/drawing/2014/main" id="{E2881CB4-36BA-2C96-AA74-DF9EFE3586DE}"/>
              </a:ext>
            </a:extLst>
          </p:cNvPr>
          <p:cNvPicPr>
            <a:picLocks noChangeAspect="1"/>
          </p:cNvPicPr>
          <p:nvPr/>
        </p:nvPicPr>
        <p:blipFill>
          <a:blip r:embed="rId2"/>
          <a:stretch>
            <a:fillRect/>
          </a:stretch>
        </p:blipFill>
        <p:spPr>
          <a:xfrm>
            <a:off x="10374085" y="4498940"/>
            <a:ext cx="1573731" cy="2139881"/>
          </a:xfrm>
          <a:prstGeom prst="rect">
            <a:avLst/>
          </a:prstGeom>
        </p:spPr>
      </p:pic>
    </p:spTree>
    <p:extLst>
      <p:ext uri="{BB962C8B-B14F-4D97-AF65-F5344CB8AC3E}">
        <p14:creationId xmlns:p14="http://schemas.microsoft.com/office/powerpoint/2010/main" val="1205386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439</TotalTime>
  <Words>1586</Words>
  <Application>Microsoft Office PowerPoint</Application>
  <PresentationFormat>Widescreen</PresentationFormat>
  <Paragraphs>175</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Aharoni</vt:lpstr>
      <vt:lpstr>Aptos</vt:lpstr>
      <vt:lpstr>Arial</vt:lpstr>
      <vt:lpstr>Calibri</vt:lpstr>
      <vt:lpstr>Calibri Light</vt:lpstr>
      <vt:lpstr>Courier New</vt:lpstr>
      <vt:lpstr>Wingdings</vt:lpstr>
      <vt:lpstr>Office Theme</vt:lpstr>
      <vt:lpstr>IUGR &amp; IUFD</vt:lpstr>
      <vt:lpstr>Definitions</vt:lpstr>
      <vt:lpstr>PowerPoint Presentation</vt:lpstr>
      <vt:lpstr>Symmetrical vs. asymmetrical IUGR</vt:lpstr>
      <vt:lpstr>PowerPoint Presentation</vt:lpstr>
      <vt:lpstr>Etiologies</vt:lpstr>
      <vt:lpstr>*TORCH: Toxoplasmosis, Other (syphilis), Rubella, Cytomegalovirus, Herpes simplex virus **While diabetes with vascular involvment  can cause restricted fetal growth,  WHILE DM without vascular involvement it typically causes excessive growth resulting in a fetus who is large for gestation age (LGA).</vt:lpstr>
      <vt:lpstr>Complications </vt:lpstr>
      <vt:lpstr>Diagnosis</vt:lpstr>
      <vt:lpstr>Sonographic component  Used to Assess Fetal Growth  </vt:lpstr>
      <vt:lpstr>Sonographic component Used to Assess Fetal Growth </vt:lpstr>
      <vt:lpstr>Role of Dopplers in diagnosis IUGR. </vt:lpstr>
      <vt:lpstr>Doppler features:</vt:lpstr>
      <vt:lpstr>PowerPoint Presentation</vt:lpstr>
      <vt:lpstr>Management</vt:lpstr>
      <vt:lpstr>Management</vt:lpstr>
      <vt:lpstr>PowerPoint Presentation</vt:lpstr>
      <vt:lpstr>Mode of delivery :</vt:lpstr>
      <vt:lpstr>Outcomes</vt:lpstr>
      <vt:lpstr>IUFD</vt:lpstr>
      <vt:lpstr>IUFD</vt:lpstr>
      <vt:lpstr>Causes</vt:lpstr>
      <vt:lpstr>Diagnosis </vt:lpstr>
      <vt:lpstr>Spalding sign</vt:lpstr>
      <vt:lpstr>Robert’s sign</vt:lpstr>
      <vt:lpstr>Management</vt:lpstr>
      <vt:lpstr>Prevention in  next pregnancy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IUGR &amp; IUFD</dc:title>
  <dc:creator>Microsoft Office User</dc:creator>
  <cp:lastModifiedBy>Mons Ahmed</cp:lastModifiedBy>
  <cp:revision>41</cp:revision>
  <dcterms:created xsi:type="dcterms:W3CDTF">2018-03-25T16:03:11Z</dcterms:created>
  <dcterms:modified xsi:type="dcterms:W3CDTF">2024-10-28T06:21:30Z</dcterms:modified>
</cp:coreProperties>
</file>