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15" r:id="rId3"/>
    <p:sldId id="258" r:id="rId4"/>
    <p:sldId id="259" r:id="rId5"/>
    <p:sldId id="312" r:id="rId6"/>
    <p:sldId id="263" r:id="rId7"/>
    <p:sldId id="264" r:id="rId8"/>
    <p:sldId id="272" r:id="rId9"/>
    <p:sldId id="276" r:id="rId10"/>
    <p:sldId id="275" r:id="rId11"/>
    <p:sldId id="281" r:id="rId12"/>
    <p:sldId id="282" r:id="rId13"/>
    <p:sldId id="286" r:id="rId14"/>
    <p:sldId id="289" r:id="rId15"/>
    <p:sldId id="313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FF0066"/>
    <a:srgbClr val="CC3399"/>
    <a:srgbClr val="660066"/>
    <a:srgbClr val="FF9933"/>
    <a:srgbClr val="FF6600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0" autoAdjust="0"/>
    <p:restoredTop sz="94660"/>
  </p:normalViewPr>
  <p:slideViewPr>
    <p:cSldViewPr snapToGrid="0">
      <p:cViewPr varScale="1">
        <p:scale>
          <a:sx n="75" d="100"/>
          <a:sy n="75" d="100"/>
        </p:scale>
        <p:origin x="32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11990-D61C-4809-A026-6F3159A81C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FBCACD-52D6-42A8-8797-B58847F3DD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56071B-B8D4-465D-8498-A2DD0D78C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62623-50E4-4458-AC80-AA8967A4DE99}" type="datetimeFigureOut">
              <a:rPr lang="en-GB" smtClean="0"/>
              <a:t>29/08/2021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2CB5D0-4D88-4195-A365-5EAABD0CD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A3AD8C-BB72-4683-B7A2-9A5922F0E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EBD45-5725-4D84-A0CD-03FC59B9CE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9943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D9ADF-E62A-486A-9879-7ADCEC14D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FAD7C6-9998-44E6-8F0A-558702B1A6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5A9343-F2A1-45A0-8D3C-3BD56D59B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62623-50E4-4458-AC80-AA8967A4DE99}" type="datetimeFigureOut">
              <a:rPr lang="en-GB" smtClean="0"/>
              <a:t>29/08/2021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3C3A9-E87C-453B-9900-286607C1C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7A5D91-33D3-4103-BC2E-188A36FD9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EBD45-5725-4D84-A0CD-03FC59B9CE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1372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D91341-66E9-4AAA-B70A-A5E646012B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991E49-A21B-4836-B5BC-56C96DF0F1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8AFCCD-1B3D-4B82-BA03-FC0672938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62623-50E4-4458-AC80-AA8967A4DE99}" type="datetimeFigureOut">
              <a:rPr lang="en-GB" smtClean="0"/>
              <a:t>29/08/2021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4772B1-EEAA-42DC-8740-08ABDD678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281393-4974-44C7-85DD-376F45B97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EBD45-5725-4D84-A0CD-03FC59B9CE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4841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D3E1F-B18D-43C3-9F1A-77E7108C2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98704-40A9-46E8-89AF-330CB5E7E9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C8DD2A-3CEC-493C-B341-C1B544C57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62623-50E4-4458-AC80-AA8967A4DE99}" type="datetimeFigureOut">
              <a:rPr lang="en-GB" smtClean="0"/>
              <a:t>29/08/2021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4422D3-7F11-4E04-AA98-6D36C88A9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C15E54-55A2-4C84-AEEE-43DAA8E75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EBD45-5725-4D84-A0CD-03FC59B9CE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9666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95D785-EB56-41DE-BFDB-DBD7ACCA6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3A7A72-FC13-43CF-B60D-9C89B7C544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0AFDE0-8961-4067-B366-526E9096A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62623-50E4-4458-AC80-AA8967A4DE99}" type="datetimeFigureOut">
              <a:rPr lang="en-GB" smtClean="0"/>
              <a:t>29/08/2021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1D3BA7-219C-42A0-BE68-E9C3E9702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E39712-3625-47A2-9F58-7717A8ECD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EBD45-5725-4D84-A0CD-03FC59B9CE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4324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D6A4D-FAE3-4C19-9A3E-709F4A83A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B8AEDC-17D5-4906-A988-740F7CC203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C4CAA3-F57E-44FE-9A72-6C399F5EC6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4BA986-163E-49AC-A0B5-3A6C609D9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62623-50E4-4458-AC80-AA8967A4DE99}" type="datetimeFigureOut">
              <a:rPr lang="en-GB" smtClean="0"/>
              <a:t>29/08/2021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8B3EE4-2975-45E6-969E-7262C79EE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881DDE-3A8B-4439-A12B-0BBD3B6C4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EBD45-5725-4D84-A0CD-03FC59B9CE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7809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B8A1A-8B2F-42A7-BD77-8C0A3FF9D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30C01A-0837-4D1B-BB60-D74C73F482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96933D-5838-4694-8545-9C0FC24000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FAE9FC-4A27-4848-A35F-23CEB3103A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D3A2A1-CAC8-4E54-8D7C-A6AC6258EE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18E601-8FCB-4AF5-A47E-8191B6D09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62623-50E4-4458-AC80-AA8967A4DE99}" type="datetimeFigureOut">
              <a:rPr lang="en-GB" smtClean="0"/>
              <a:t>29/08/2021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859212F-794F-484E-BA9E-AB3D07705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162B28-8163-41D7-8EEA-253C2DE74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EBD45-5725-4D84-A0CD-03FC59B9CE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9019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F38556-973F-4045-A264-B7BEFAE92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9E95AE-CB07-48CD-B28D-5A842ABD7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62623-50E4-4458-AC80-AA8967A4DE99}" type="datetimeFigureOut">
              <a:rPr lang="en-GB" smtClean="0"/>
              <a:t>29/08/2021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E94FD0-79BD-40D3-94EB-CDC39B720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575DBD-4F21-40A2-AF82-AEE870C99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EBD45-5725-4D84-A0CD-03FC59B9CE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1656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727CCE-C6FD-46E8-BA54-57D01289A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62623-50E4-4458-AC80-AA8967A4DE99}" type="datetimeFigureOut">
              <a:rPr lang="en-GB" smtClean="0"/>
              <a:t>29/08/2021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E21227-9EB8-4210-9F53-709E03030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4C114C-7B30-4491-B76F-1F1743E0E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EBD45-5725-4D84-A0CD-03FC59B9CE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7292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22E4D-72F9-4ABB-855C-0966ED784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85EDC-B606-4317-B44A-8EE6F287F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76F764-5EAB-4517-8AE5-3D8E3ACDE2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DA1A99-0DA3-47A9-B2C9-A9B55C4FD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62623-50E4-4458-AC80-AA8967A4DE99}" type="datetimeFigureOut">
              <a:rPr lang="en-GB" smtClean="0"/>
              <a:t>29/08/2021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064EA7-E740-4839-B1EA-9E5CBEB59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291FA9-F298-4F47-B59C-77CB45FC8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EBD45-5725-4D84-A0CD-03FC59B9CE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2676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94DF6-A887-4A95-9A6D-5409FAE1A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DAF653-A383-4350-AF92-82CDF92A4B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6C3074-48FF-4EE8-A339-445A917D60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3AA660-8795-4293-9839-058858A56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62623-50E4-4458-AC80-AA8967A4DE99}" type="datetimeFigureOut">
              <a:rPr lang="en-GB" smtClean="0"/>
              <a:t>29/08/2021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AE6D75-8635-454E-8D94-E3A7D0BA8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995C77-A226-4B40-9013-00A048AB2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EBD45-5725-4D84-A0CD-03FC59B9CE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0481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2AA232-816F-443B-BD99-8B51F851F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36A445-70BC-4146-B45E-6CDCAD0E69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EA75C8-E4B6-4ABB-A5DC-DC390671D6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D62623-50E4-4458-AC80-AA8967A4DE99}" type="datetimeFigureOut">
              <a:rPr lang="en-GB" smtClean="0"/>
              <a:t>29/08/2021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1E3B87-88F8-4A6B-9A51-093C183D0E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0B25E-1854-4D03-A50C-A317654F41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EBD45-5725-4D84-A0CD-03FC59B9CE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8657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FBE8A6-0562-4884-B372-AB1AF414ACF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9672E9-6577-4477-ACB7-03002335D0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3074" name="Picture 2" descr="The effect of menopause on body composition">
            <a:extLst>
              <a:ext uri="{FF2B5EF4-FFF2-40B4-BE49-F238E27FC236}">
                <a16:creationId xmlns:a16="http://schemas.microsoft.com/office/drawing/2014/main" id="{666492BE-B002-4EF5-99F7-7A2B9C223A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640"/>
            <a:ext cx="12192000" cy="681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Menopause: Your Questions Answered | BioCare">
            <a:extLst>
              <a:ext uri="{FF2B5EF4-FFF2-40B4-BE49-F238E27FC236}">
                <a16:creationId xmlns:a16="http://schemas.microsoft.com/office/drawing/2014/main" id="{C1051813-7907-4A2D-B39C-5499DB6898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34720"/>
            <a:ext cx="12192000" cy="5039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Is Julie Burchill right - should we shut up about the menopause at work? -  Learning &amp; development for happy and effective organisations and schools">
            <a:extLst>
              <a:ext uri="{FF2B5EF4-FFF2-40B4-BE49-F238E27FC236}">
                <a16:creationId xmlns:a16="http://schemas.microsoft.com/office/drawing/2014/main" id="{932BF6E6-8C2F-4470-8148-61C22619F9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640"/>
            <a:ext cx="12192000" cy="5933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DF15421-28CB-43A9-A777-075FA44DE6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5043105"/>
              </p:ext>
            </p:extLst>
          </p:nvPr>
        </p:nvGraphicFramePr>
        <p:xfrm>
          <a:off x="9570720" y="5628640"/>
          <a:ext cx="2413000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3000">
                  <a:extLst>
                    <a:ext uri="{9D8B030D-6E8A-4147-A177-3AD203B41FA5}">
                      <a16:colId xmlns:a16="http://schemas.microsoft.com/office/drawing/2014/main" val="1342439717"/>
                    </a:ext>
                  </a:extLst>
                </a:gridCol>
              </a:tblGrid>
              <a:tr h="235374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FF0066"/>
                          </a:solidFill>
                        </a:rPr>
                        <a:t>By </a:t>
                      </a:r>
                      <a:r>
                        <a:rPr lang="en-GB" dirty="0" err="1">
                          <a:solidFill>
                            <a:srgbClr val="FF0066"/>
                          </a:solidFill>
                        </a:rPr>
                        <a:t>Dr.Mona</a:t>
                      </a:r>
                      <a:r>
                        <a:rPr lang="en-GB" dirty="0">
                          <a:solidFill>
                            <a:srgbClr val="FF0066"/>
                          </a:solidFill>
                        </a:rPr>
                        <a:t> Ahmed </a:t>
                      </a:r>
                    </a:p>
                    <a:p>
                      <a:r>
                        <a:rPr lang="en-GB" dirty="0">
                          <a:solidFill>
                            <a:srgbClr val="FF0066"/>
                          </a:solidFill>
                        </a:rPr>
                        <a:t>Associated Professor</a:t>
                      </a:r>
                    </a:p>
                    <a:p>
                      <a:r>
                        <a:rPr lang="en-GB" dirty="0">
                          <a:solidFill>
                            <a:srgbClr val="FF0066"/>
                          </a:solidFill>
                        </a:rPr>
                        <a:t>Elmareefa University</a:t>
                      </a:r>
                    </a:p>
                    <a:p>
                      <a:r>
                        <a:rPr lang="en-GB" dirty="0">
                          <a:solidFill>
                            <a:srgbClr val="FF0066"/>
                          </a:solidFill>
                        </a:rPr>
                        <a:t>SMSB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3740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39143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0ACF3D-1530-48D9-A8D0-98C110DEB7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n-GB" dirty="0"/>
              <a:t> </a:t>
            </a:r>
          </a:p>
          <a:p>
            <a:pPr marL="0" indent="0">
              <a:buNone/>
            </a:pPr>
            <a:r>
              <a:rPr lang="en-GB" b="1" dirty="0">
                <a:solidFill>
                  <a:srgbClr val="663300"/>
                </a:solidFill>
                <a:latin typeface="Baskerville Old Face" panose="02020602080505020303" pitchFamily="18" charset="0"/>
              </a:rPr>
              <a:t>Vaginal epithelium </a:t>
            </a:r>
            <a:r>
              <a:rPr lang="en-GB" dirty="0">
                <a:latin typeface="Baskerville Old Face" panose="02020602080505020303" pitchFamily="18" charset="0"/>
              </a:rPr>
              <a:t>in a </a:t>
            </a:r>
          </a:p>
          <a:p>
            <a:pPr marL="514350" indent="-514350">
              <a:buAutoNum type="alphaUcParenBoth"/>
            </a:pPr>
            <a:r>
              <a:rPr lang="en-GB" dirty="0">
                <a:latin typeface="Baskerville Old Face" panose="02020602080505020303" pitchFamily="18" charset="0"/>
              </a:rPr>
              <a:t>premenopausal woman and</a:t>
            </a:r>
          </a:p>
          <a:p>
            <a:pPr marL="514350" indent="-514350">
              <a:buAutoNum type="alphaUcParenBoth"/>
            </a:pPr>
            <a:r>
              <a:rPr lang="en-GB" dirty="0">
                <a:latin typeface="Baskerville Old Face" panose="02020602080505020303" pitchFamily="18" charset="0"/>
              </a:rPr>
              <a:t> a postmenopausal woman showing atrophic changes. Note the loss of epithelial structure and architecture. 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78E03CA0-F676-48CF-AFAF-FCF875A93B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9984" y="4001294"/>
            <a:ext cx="6667500" cy="217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61649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AD80DE-BE44-4619-8050-C1EE7FF5C2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dirty="0">
                <a:latin typeface="Bookman Old Style" panose="02050604050505020204" pitchFamily="18" charset="0"/>
              </a:rPr>
              <a:t>Electron micrograph of trabecular bone showing </a:t>
            </a:r>
          </a:p>
          <a:p>
            <a:pPr marL="742950" indent="-742950">
              <a:buAutoNum type="alphaUcParenBoth"/>
            </a:pPr>
            <a:r>
              <a:rPr lang="en-GB" sz="3600" dirty="0">
                <a:latin typeface="Bookman Old Style" panose="02050604050505020204" pitchFamily="18" charset="0"/>
              </a:rPr>
              <a:t>normal structure and </a:t>
            </a:r>
          </a:p>
          <a:p>
            <a:pPr marL="742950" indent="-742950">
              <a:buAutoNum type="alphaUcParenBoth"/>
            </a:pPr>
            <a:r>
              <a:rPr lang="en-GB" sz="3600" dirty="0">
                <a:latin typeface="Bookman Old Style" panose="02050604050505020204" pitchFamily="18" charset="0"/>
              </a:rPr>
              <a:t>(B) osteoporotic bone. Note the loss of architecture and density in </a:t>
            </a:r>
          </a:p>
          <a:p>
            <a:pPr marL="742950" indent="-742950">
              <a:buAutoNum type="alphaUcParenBoth"/>
            </a:pPr>
            <a:r>
              <a:rPr lang="en-GB" sz="3600" dirty="0">
                <a:latin typeface="Bookman Old Style" panose="02050604050505020204" pitchFamily="18" charset="0"/>
              </a:rPr>
              <a:t>(B) making the bone weaker and more prone to fracture.</a:t>
            </a: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305486E0-F084-41AE-A4D8-DADEAFE029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3007360"/>
            <a:ext cx="5289021" cy="3602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74775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99FEEE-2458-43E6-851B-54C94A50F7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GB" sz="3200" dirty="0">
                <a:solidFill>
                  <a:srgbClr val="FF0066"/>
                </a:solidFill>
                <a:latin typeface="Baskerville Old Face" panose="02020602080505020303" pitchFamily="18" charset="0"/>
                <a:cs typeface="Aldhabi" panose="01000000000000000000" pitchFamily="2" charset="-78"/>
              </a:rPr>
              <a:t>Risk factors for osteoporosis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3200" dirty="0">
                <a:latin typeface="Baskerville Old Face" panose="02020602080505020303" pitchFamily="18" charset="0"/>
                <a:cs typeface="Aldhabi" panose="01000000000000000000" pitchFamily="2" charset="-78"/>
              </a:rPr>
              <a:t>Family history of osteoporosis or hip fracture.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3200" dirty="0">
                <a:latin typeface="Baskerville Old Face" panose="02020602080505020303" pitchFamily="18" charset="0"/>
                <a:cs typeface="Aldhabi" panose="01000000000000000000" pitchFamily="2" charset="-78"/>
              </a:rPr>
              <a:t>Smoking.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3200" dirty="0">
                <a:latin typeface="Baskerville Old Face" panose="02020602080505020303" pitchFamily="18" charset="0"/>
                <a:cs typeface="Aldhabi" panose="01000000000000000000" pitchFamily="2" charset="-78"/>
              </a:rPr>
              <a:t>Alcoholism.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3200" dirty="0">
                <a:latin typeface="Baskerville Old Face" panose="02020602080505020303" pitchFamily="18" charset="0"/>
                <a:cs typeface="Aldhabi" panose="01000000000000000000" pitchFamily="2" charset="-78"/>
              </a:rPr>
              <a:t> Long-term steroid use.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3200" dirty="0">
                <a:latin typeface="Baskerville Old Face" panose="02020602080505020303" pitchFamily="18" charset="0"/>
                <a:cs typeface="Aldhabi" panose="01000000000000000000" pitchFamily="2" charset="-78"/>
              </a:rPr>
              <a:t> POI and hypogonadism.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3200" dirty="0">
                <a:latin typeface="Baskerville Old Face" panose="02020602080505020303" pitchFamily="18" charset="0"/>
                <a:cs typeface="Aldhabi" panose="01000000000000000000" pitchFamily="2" charset="-78"/>
              </a:rPr>
              <a:t> Medical treatment of gynaecological conditions with induced menopause.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3200" dirty="0">
                <a:latin typeface="Baskerville Old Face" panose="02020602080505020303" pitchFamily="18" charset="0"/>
                <a:cs typeface="Aldhabi" panose="01000000000000000000" pitchFamily="2" charset="-78"/>
              </a:rPr>
              <a:t>Disorders of thyroid and parathyroid metabolism.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3200" dirty="0">
                <a:latin typeface="Baskerville Old Face" panose="02020602080505020303" pitchFamily="18" charset="0"/>
                <a:cs typeface="Aldhabi" panose="01000000000000000000" pitchFamily="2" charset="-78"/>
              </a:rPr>
              <a:t>Immobility.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3200" dirty="0">
                <a:latin typeface="Baskerville Old Face" panose="02020602080505020303" pitchFamily="18" charset="0"/>
                <a:cs typeface="Aldhabi" panose="01000000000000000000" pitchFamily="2" charset="-78"/>
              </a:rPr>
              <a:t> Disorders of gut absorption, malnutrition, liver disease.</a:t>
            </a:r>
          </a:p>
        </p:txBody>
      </p:sp>
    </p:spTree>
    <p:extLst>
      <p:ext uri="{BB962C8B-B14F-4D97-AF65-F5344CB8AC3E}">
        <p14:creationId xmlns:p14="http://schemas.microsoft.com/office/powerpoint/2010/main" val="17671986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190514-FC55-44DA-86E3-EDB3C5B2F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72160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GB" sz="3200" dirty="0">
                <a:latin typeface="Baskerville Old Face" panose="02020602080505020303" pitchFamily="18" charset="0"/>
              </a:rPr>
              <a:t>Modifiable and non-modifiable risk factors affecting health and longevity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D7AF2D-38B2-41C8-A443-1FE0A84052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72160"/>
            <a:ext cx="12192000" cy="608584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GB" dirty="0">
                <a:solidFill>
                  <a:srgbClr val="C00000"/>
                </a:solidFill>
                <a:latin typeface="Baskerville Old Face" panose="02020602080505020303" pitchFamily="18" charset="0"/>
              </a:rPr>
              <a:t>Relevant symptoms 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Baskerville Old Face" panose="02020602080505020303" pitchFamily="18" charset="0"/>
              </a:rPr>
              <a:t>Vasomotor.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Baskerville Old Face" panose="02020602080505020303" pitchFamily="18" charset="0"/>
              </a:rPr>
              <a:t>Urogenital tract, including sexual concerns.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Baskerville Old Face" panose="02020602080505020303" pitchFamily="18" charset="0"/>
              </a:rPr>
              <a:t> Cognition.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Baskerville Old Face" panose="02020602080505020303" pitchFamily="18" charset="0"/>
              </a:rPr>
              <a:t>Joint pains.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Baskerville Old Face" panose="02020602080505020303" pitchFamily="18" charset="0"/>
              </a:rPr>
              <a:t> Vaginal bleeding (if relevant).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dirty="0">
                <a:solidFill>
                  <a:srgbClr val="C00000"/>
                </a:solidFill>
                <a:latin typeface="Baskerville Old Face" panose="02020602080505020303" pitchFamily="18" charset="0"/>
              </a:rPr>
              <a:t>Signs</a:t>
            </a:r>
            <a:r>
              <a:rPr lang="en-GB" dirty="0">
                <a:latin typeface="Baskerville Old Face" panose="02020602080505020303" pitchFamily="18" charset="0"/>
              </a:rPr>
              <a:t> 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Baskerville Old Face" panose="02020602080505020303" pitchFamily="18" charset="0"/>
              </a:rPr>
              <a:t> Blood pressure.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Baskerville Old Face" panose="02020602080505020303" pitchFamily="18" charset="0"/>
              </a:rPr>
              <a:t>BMI.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Baskerville Old Face" panose="02020602080505020303" pitchFamily="18" charset="0"/>
              </a:rPr>
              <a:t> Vaginal assessment including cervical smear.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dirty="0">
                <a:latin typeface="Baskerville Old Face" panose="02020602080505020303" pitchFamily="18" charset="0"/>
              </a:rPr>
              <a:t> Breast examination if indicated.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dirty="0">
                <a:solidFill>
                  <a:srgbClr val="C00000"/>
                </a:solidFill>
                <a:latin typeface="Baskerville Old Face" panose="02020602080505020303" pitchFamily="18" charset="0"/>
              </a:rPr>
              <a:t>Lifestyle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Baskerville Old Face" panose="02020602080505020303" pitchFamily="18" charset="0"/>
              </a:rPr>
              <a:t> Exercise levels.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Baskerville Old Face" panose="02020602080505020303" pitchFamily="18" charset="0"/>
              </a:rPr>
              <a:t>Nutrition.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Baskerville Old Face" panose="02020602080505020303" pitchFamily="18" charset="0"/>
              </a:rPr>
              <a:t>Smoking and alcohol intake. </a:t>
            </a:r>
          </a:p>
          <a:p>
            <a:pPr>
              <a:buFont typeface="Wingdings" panose="05000000000000000000" pitchFamily="2" charset="2"/>
              <a:buChar char="ü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2061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7254F-1B45-476F-A96C-A088BE530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58239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GB" dirty="0">
                <a:latin typeface="Baskerville Old Face" panose="02020602080505020303" pitchFamily="18" charset="0"/>
              </a:rPr>
              <a:t>Beneficial effects of various lifestyle changes in postmenopausal women</a:t>
            </a:r>
          </a:p>
        </p:txBody>
      </p: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2DD6AF39-AE65-474E-886D-DDC22C7DF6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1272274"/>
              </p:ext>
            </p:extLst>
          </p:nvPr>
        </p:nvGraphicFramePr>
        <p:xfrm>
          <a:off x="0" y="1158241"/>
          <a:ext cx="12192000" cy="56997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2600">
                  <a:extLst>
                    <a:ext uri="{9D8B030D-6E8A-4147-A177-3AD203B41FA5}">
                      <a16:colId xmlns:a16="http://schemas.microsoft.com/office/drawing/2014/main" val="1364677184"/>
                    </a:ext>
                  </a:extLst>
                </a:gridCol>
                <a:gridCol w="7899400">
                  <a:extLst>
                    <a:ext uri="{9D8B030D-6E8A-4147-A177-3AD203B41FA5}">
                      <a16:colId xmlns:a16="http://schemas.microsoft.com/office/drawing/2014/main" val="248419429"/>
                    </a:ext>
                  </a:extLst>
                </a:gridCol>
              </a:tblGrid>
              <a:tr h="1187451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      </a:t>
                      </a:r>
                    </a:p>
                    <a:p>
                      <a:r>
                        <a:rPr lang="en-GB" b="1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              Stopping smoking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Prevention of </a:t>
                      </a:r>
                      <a:r>
                        <a:rPr lang="en-GB" u="sng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lung</a:t>
                      </a:r>
                      <a:r>
                        <a:rPr lang="en-GB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 cancer </a:t>
                      </a:r>
                    </a:p>
                    <a:p>
                      <a:r>
                        <a:rPr lang="en-GB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Reduction of </a:t>
                      </a:r>
                      <a:r>
                        <a:rPr lang="en-GB" u="sng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CVD</a:t>
                      </a:r>
                    </a:p>
                    <a:p>
                      <a:r>
                        <a:rPr lang="en-GB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 Beneficial effects on </a:t>
                      </a:r>
                      <a:r>
                        <a:rPr lang="en-GB" u="sng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bone</a:t>
                      </a:r>
                      <a:r>
                        <a:rPr lang="en-GB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 loss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3791667"/>
                  </a:ext>
                </a:extLst>
              </a:tr>
              <a:tr h="2256155">
                <a:tc>
                  <a:txBody>
                    <a:bodyPr/>
                    <a:lstStyle/>
                    <a:p>
                      <a:endParaRPr lang="en-GB" b="1" dirty="0">
                        <a:latin typeface="Baskerville Old Face" panose="02020602080505020303" pitchFamily="18" charset="0"/>
                      </a:endParaRPr>
                    </a:p>
                    <a:p>
                      <a:r>
                        <a:rPr lang="en-GB" b="1" dirty="0">
                          <a:latin typeface="Baskerville Old Face" panose="02020602080505020303" pitchFamily="18" charset="0"/>
                        </a:rPr>
                        <a:t>             Reducing alcohol consumption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latin typeface="Baskerville Old Face" panose="02020602080505020303" pitchFamily="18" charset="0"/>
                        </a:rPr>
                        <a:t>Reduction of </a:t>
                      </a:r>
                      <a:r>
                        <a:rPr lang="en-GB" b="1" u="sng" dirty="0">
                          <a:latin typeface="Baskerville Old Face" panose="02020602080505020303" pitchFamily="18" charset="0"/>
                        </a:rPr>
                        <a:t>calorie intake </a:t>
                      </a:r>
                    </a:p>
                    <a:p>
                      <a:r>
                        <a:rPr lang="en-GB" b="1" dirty="0">
                          <a:latin typeface="Baskerville Old Face" panose="02020602080505020303" pitchFamily="18" charset="0"/>
                        </a:rPr>
                        <a:t> less </a:t>
                      </a:r>
                      <a:r>
                        <a:rPr lang="en-GB" b="1" u="sng" dirty="0">
                          <a:latin typeface="Baskerville Old Face" panose="02020602080505020303" pitchFamily="18" charset="0"/>
                        </a:rPr>
                        <a:t>vasomotor</a:t>
                      </a:r>
                      <a:r>
                        <a:rPr lang="en-GB" b="1" dirty="0">
                          <a:latin typeface="Baskerville Old Face" panose="02020602080505020303" pitchFamily="18" charset="0"/>
                        </a:rPr>
                        <a:t> symptoms</a:t>
                      </a:r>
                    </a:p>
                    <a:p>
                      <a:r>
                        <a:rPr lang="en-GB" b="1" dirty="0">
                          <a:latin typeface="Baskerville Old Face" panose="02020602080505020303" pitchFamily="18" charset="0"/>
                        </a:rPr>
                        <a:t> Beneficial effects on </a:t>
                      </a:r>
                      <a:r>
                        <a:rPr lang="en-GB" b="1" u="sng" dirty="0">
                          <a:latin typeface="Baskerville Old Face" panose="02020602080505020303" pitchFamily="18" charset="0"/>
                        </a:rPr>
                        <a:t>bone</a:t>
                      </a:r>
                      <a:r>
                        <a:rPr lang="en-GB" b="1" dirty="0">
                          <a:latin typeface="Baskerville Old Face" panose="02020602080505020303" pitchFamily="18" charset="0"/>
                        </a:rPr>
                        <a:t> loss</a:t>
                      </a:r>
                    </a:p>
                    <a:p>
                      <a:r>
                        <a:rPr lang="en-GB" b="1" dirty="0">
                          <a:latin typeface="Baskerville Old Face" panose="02020602080505020303" pitchFamily="18" charset="0"/>
                        </a:rPr>
                        <a:t> Prevention of alcohol-related </a:t>
                      </a:r>
                      <a:r>
                        <a:rPr lang="en-GB" b="1" u="sng" dirty="0">
                          <a:latin typeface="Baskerville Old Face" panose="02020602080505020303" pitchFamily="18" charset="0"/>
                        </a:rPr>
                        <a:t>liver</a:t>
                      </a:r>
                      <a:r>
                        <a:rPr lang="en-GB" b="1" dirty="0">
                          <a:latin typeface="Baskerville Old Face" panose="02020602080505020303" pitchFamily="18" charset="0"/>
                        </a:rPr>
                        <a:t> damage </a:t>
                      </a:r>
                    </a:p>
                    <a:p>
                      <a:r>
                        <a:rPr lang="en-GB" b="1" dirty="0">
                          <a:latin typeface="Baskerville Old Face" panose="02020602080505020303" pitchFamily="18" charset="0"/>
                        </a:rPr>
                        <a:t>Reduction in  </a:t>
                      </a:r>
                      <a:r>
                        <a:rPr lang="en-GB" b="1" u="sng" dirty="0">
                          <a:latin typeface="Baskerville Old Face" panose="02020602080505020303" pitchFamily="18" charset="0"/>
                        </a:rPr>
                        <a:t>breast</a:t>
                      </a:r>
                      <a:r>
                        <a:rPr lang="en-GB" b="1" dirty="0">
                          <a:latin typeface="Baskerville Old Face" panose="02020602080505020303" pitchFamily="18" charset="0"/>
                        </a:rPr>
                        <a:t> cancer</a:t>
                      </a:r>
                    </a:p>
                    <a:p>
                      <a:r>
                        <a:rPr lang="en-GB" b="1" dirty="0">
                          <a:latin typeface="Baskerville Old Face" panose="02020602080505020303" pitchFamily="18" charset="0"/>
                        </a:rPr>
                        <a:t> Reduction of </a:t>
                      </a:r>
                      <a:r>
                        <a:rPr lang="en-GB" b="1" u="sng" dirty="0">
                          <a:latin typeface="Baskerville Old Face" panose="02020602080505020303" pitchFamily="18" charset="0"/>
                        </a:rPr>
                        <a:t>CVD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2287288"/>
                  </a:ext>
                </a:extLst>
              </a:tr>
              <a:tr h="2256155">
                <a:tc>
                  <a:txBody>
                    <a:bodyPr/>
                    <a:lstStyle/>
                    <a:p>
                      <a:r>
                        <a:rPr lang="en-GB" b="1" dirty="0">
                          <a:latin typeface="Baskerville Old Face" panose="02020602080505020303" pitchFamily="18" charset="0"/>
                        </a:rPr>
                        <a:t>            </a:t>
                      </a:r>
                    </a:p>
                    <a:p>
                      <a:r>
                        <a:rPr lang="en-GB" b="1" dirty="0">
                          <a:latin typeface="Baskerville Old Face" panose="02020602080505020303" pitchFamily="18" charset="0"/>
                        </a:rPr>
                        <a:t>               Normal BMI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latin typeface="Baskerville Old Face" panose="02020602080505020303" pitchFamily="18" charset="0"/>
                        </a:rPr>
                        <a:t>Reduction of </a:t>
                      </a:r>
                      <a:r>
                        <a:rPr lang="en-GB" b="1" u="sng" dirty="0">
                          <a:latin typeface="Baskerville Old Face" panose="02020602080505020303" pitchFamily="18" charset="0"/>
                        </a:rPr>
                        <a:t>calorie intake </a:t>
                      </a:r>
                    </a:p>
                    <a:p>
                      <a:r>
                        <a:rPr lang="en-GB" b="1" dirty="0">
                          <a:latin typeface="Baskerville Old Face" panose="02020602080505020303" pitchFamily="18" charset="0"/>
                        </a:rPr>
                        <a:t>less severe </a:t>
                      </a:r>
                      <a:r>
                        <a:rPr lang="en-GB" b="1" u="sng" dirty="0">
                          <a:latin typeface="Baskerville Old Face" panose="02020602080505020303" pitchFamily="18" charset="0"/>
                        </a:rPr>
                        <a:t>vasomotor</a:t>
                      </a:r>
                      <a:r>
                        <a:rPr lang="en-GB" b="1" dirty="0">
                          <a:latin typeface="Baskerville Old Face" panose="02020602080505020303" pitchFamily="18" charset="0"/>
                        </a:rPr>
                        <a:t> symptoms</a:t>
                      </a:r>
                    </a:p>
                    <a:p>
                      <a:r>
                        <a:rPr lang="en-GB" b="1" dirty="0">
                          <a:latin typeface="Baskerville Old Face" panose="02020602080505020303" pitchFamily="18" charset="0"/>
                        </a:rPr>
                        <a:t> Beneficial effects on </a:t>
                      </a:r>
                      <a:r>
                        <a:rPr lang="en-GB" b="1" u="sng" dirty="0">
                          <a:latin typeface="Baskerville Old Face" panose="02020602080505020303" pitchFamily="18" charset="0"/>
                        </a:rPr>
                        <a:t>bone</a:t>
                      </a:r>
                      <a:r>
                        <a:rPr lang="en-GB" b="1" dirty="0">
                          <a:latin typeface="Baskerville Old Face" panose="02020602080505020303" pitchFamily="18" charset="0"/>
                        </a:rPr>
                        <a:t> loss</a:t>
                      </a:r>
                    </a:p>
                    <a:p>
                      <a:r>
                        <a:rPr lang="en-GB" b="1" dirty="0">
                          <a:latin typeface="Baskerville Old Face" panose="02020602080505020303" pitchFamily="18" charset="0"/>
                        </a:rPr>
                        <a:t> Reduction in </a:t>
                      </a:r>
                      <a:r>
                        <a:rPr lang="en-GB" b="1" u="sng" dirty="0">
                          <a:latin typeface="Baskerville Old Face" panose="02020602080505020303" pitchFamily="18" charset="0"/>
                        </a:rPr>
                        <a:t>breast</a:t>
                      </a:r>
                      <a:r>
                        <a:rPr lang="en-GB" b="1" dirty="0">
                          <a:latin typeface="Baskerville Old Face" panose="02020602080505020303" pitchFamily="18" charset="0"/>
                        </a:rPr>
                        <a:t> cancer</a:t>
                      </a:r>
                    </a:p>
                    <a:p>
                      <a:r>
                        <a:rPr lang="en-GB" b="1" dirty="0">
                          <a:latin typeface="Baskerville Old Face" panose="02020602080505020303" pitchFamily="18" charset="0"/>
                        </a:rPr>
                        <a:t> Reduction in </a:t>
                      </a:r>
                      <a:r>
                        <a:rPr lang="en-GB" b="1" u="sng" dirty="0">
                          <a:latin typeface="Baskerville Old Face" panose="02020602080505020303" pitchFamily="18" charset="0"/>
                        </a:rPr>
                        <a:t>endometrial</a:t>
                      </a:r>
                      <a:r>
                        <a:rPr lang="en-GB" b="1" dirty="0">
                          <a:latin typeface="Baskerville Old Face" panose="02020602080505020303" pitchFamily="18" charset="0"/>
                        </a:rPr>
                        <a:t> cancer</a:t>
                      </a:r>
                    </a:p>
                    <a:p>
                      <a:r>
                        <a:rPr lang="en-GB" b="1" dirty="0">
                          <a:latin typeface="Baskerville Old Face" panose="02020602080505020303" pitchFamily="18" charset="0"/>
                        </a:rPr>
                        <a:t> Reduction of </a:t>
                      </a:r>
                      <a:r>
                        <a:rPr lang="en-GB" b="1" u="sng" dirty="0">
                          <a:latin typeface="Baskerville Old Face" panose="02020602080505020303" pitchFamily="18" charset="0"/>
                        </a:rPr>
                        <a:t>CVD</a:t>
                      </a:r>
                      <a:r>
                        <a:rPr lang="en-GB" b="1" dirty="0">
                          <a:latin typeface="Baskerville Old Face" panose="02020602080505020303" pitchFamily="18" charset="0"/>
                        </a:rPr>
                        <a:t>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36544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466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BA898-9745-4118-845C-F98385142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595763-DA3F-4335-B205-DF931CC239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6" name="Picture 2" descr="Thank You Background with Pink Magnolias Vector by almoond | GraphicRiver">
            <a:extLst>
              <a:ext uri="{FF2B5EF4-FFF2-40B4-BE49-F238E27FC236}">
                <a16:creationId xmlns:a16="http://schemas.microsoft.com/office/drawing/2014/main" id="{C65385E8-42F1-46CB-A4C7-AAA13DFEF9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Any Questions, Calligraphy Signature Font, Girly Pinky Background... Stock  Photo, Picture And Royalty Free Image. Image 102625306.">
            <a:extLst>
              <a:ext uri="{FF2B5EF4-FFF2-40B4-BE49-F238E27FC236}">
                <a16:creationId xmlns:a16="http://schemas.microsoft.com/office/drawing/2014/main" id="{9CEC9A6E-F9AC-483F-9D74-718520A2C1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43120"/>
            <a:ext cx="3952240" cy="2196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5150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46B39-9255-4822-AED6-4F176348E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88720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GB" dirty="0"/>
              <a:t>Definition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3CC6FD-48B0-41F6-BF3B-69004C830B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56640"/>
            <a:ext cx="12192000" cy="5801360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GB" dirty="0"/>
              <a:t>The menopause is defined as</a:t>
            </a:r>
          </a:p>
          <a:p>
            <a:pPr marL="0" indent="0">
              <a:buNone/>
            </a:pPr>
            <a:r>
              <a:rPr lang="en-GB" dirty="0"/>
              <a:t> the woman’s final menstrual period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/>
              <a:t>and the accepted confirmation of this is made retrospectively after 1 year of amenorrhoea.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/>
              <a:t>The cause of the menopause is </a:t>
            </a:r>
            <a:r>
              <a:rPr lang="en-GB" dirty="0">
                <a:solidFill>
                  <a:srgbClr val="FF0000"/>
                </a:solidFill>
              </a:rPr>
              <a:t>cessation</a:t>
            </a:r>
            <a:r>
              <a:rPr lang="en-GB" dirty="0"/>
              <a:t> of regular ovarian function.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/>
              <a:t>There is great heterogeneity in the experiences of different women as they go through the menopausal transition and several descriptive phrases. </a:t>
            </a:r>
          </a:p>
        </p:txBody>
      </p:sp>
    </p:spTree>
    <p:extLst>
      <p:ext uri="{BB962C8B-B14F-4D97-AF65-F5344CB8AC3E}">
        <p14:creationId xmlns:p14="http://schemas.microsoft.com/office/powerpoint/2010/main" val="174141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F9197-6846-409D-9E25-895831500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67116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GB" dirty="0">
                <a:latin typeface="Baskerville Old Face" panose="02020602080505020303" pitchFamily="18" charset="0"/>
              </a:rPr>
              <a:t>Descriptive terms for menopause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826CA9-C30F-48A9-9A06-092592BEDA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67116"/>
            <a:ext cx="12192000" cy="5790883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GB" u="sng" dirty="0">
                <a:solidFill>
                  <a:srgbClr val="FF0066"/>
                </a:solidFill>
                <a:latin typeface="Baskerville Old Face" panose="02020602080505020303" pitchFamily="18" charset="0"/>
              </a:rPr>
              <a:t>Menopause</a:t>
            </a:r>
            <a:r>
              <a:rPr lang="en-GB" dirty="0">
                <a:solidFill>
                  <a:srgbClr val="FF0066"/>
                </a:solidFill>
                <a:latin typeface="Baskerville Old Face" panose="02020602080505020303" pitchFamily="18" charset="0"/>
              </a:rPr>
              <a:t>:</a:t>
            </a:r>
          </a:p>
          <a:p>
            <a:pPr marL="0" indent="0">
              <a:buNone/>
            </a:pPr>
            <a:r>
              <a:rPr lang="en-GB" dirty="0">
                <a:latin typeface="Baskerville Old Face" panose="02020602080505020303" pitchFamily="18" charset="0"/>
              </a:rPr>
              <a:t> the last menstrual period (LMP)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u="sng" dirty="0">
                <a:solidFill>
                  <a:srgbClr val="FF0066"/>
                </a:solidFill>
                <a:latin typeface="Baskerville Old Face" panose="02020602080505020303" pitchFamily="18" charset="0"/>
              </a:rPr>
              <a:t>Perimenopause: </a:t>
            </a:r>
          </a:p>
          <a:p>
            <a:pPr marL="0" indent="0">
              <a:buNone/>
            </a:pPr>
            <a:r>
              <a:rPr lang="en-GB" dirty="0">
                <a:latin typeface="Baskerville Old Face" panose="02020602080505020303" pitchFamily="18" charset="0"/>
              </a:rPr>
              <a:t>Time from the onset of ovarian dysfunction</a:t>
            </a:r>
          </a:p>
          <a:p>
            <a:pPr marL="0" indent="0">
              <a:buNone/>
            </a:pPr>
            <a:r>
              <a:rPr lang="en-GB" dirty="0">
                <a:latin typeface="Baskerville Old Face" panose="02020602080505020303" pitchFamily="18" charset="0"/>
              </a:rPr>
              <a:t> until 1 year after the last period. </a:t>
            </a:r>
          </a:p>
          <a:p>
            <a:pPr marL="0" indent="0">
              <a:buNone/>
            </a:pPr>
            <a:r>
              <a:rPr lang="en-GB" dirty="0">
                <a:latin typeface="Baskerville Old Face" panose="02020602080505020303" pitchFamily="18" charset="0"/>
              </a:rPr>
              <a:t>and  is also known as the climacteric.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u="sng" dirty="0">
                <a:solidFill>
                  <a:srgbClr val="FF0066"/>
                </a:solidFill>
                <a:latin typeface="Baskerville Old Face" panose="02020602080505020303" pitchFamily="18" charset="0"/>
              </a:rPr>
              <a:t>Postmenopause: </a:t>
            </a:r>
          </a:p>
          <a:p>
            <a:pPr marL="0" indent="0">
              <a:buNone/>
            </a:pPr>
            <a:r>
              <a:rPr lang="en-GB" dirty="0">
                <a:latin typeface="Baskerville Old Face" panose="02020602080505020303" pitchFamily="18" charset="0"/>
              </a:rPr>
              <a:t>all women who have been 1 year since their</a:t>
            </a:r>
          </a:p>
          <a:p>
            <a:pPr marL="0" indent="0">
              <a:buNone/>
            </a:pPr>
            <a:r>
              <a:rPr lang="en-GB" dirty="0">
                <a:latin typeface="Baskerville Old Face" panose="02020602080505020303" pitchFamily="18" charset="0"/>
              </a:rPr>
              <a:t> last period .</a:t>
            </a:r>
          </a:p>
        </p:txBody>
      </p:sp>
      <p:pic>
        <p:nvPicPr>
          <p:cNvPr id="1026" name="Picture 2" descr="What Should I Eat During Menopause?">
            <a:extLst>
              <a:ext uri="{FF2B5EF4-FFF2-40B4-BE49-F238E27FC236}">
                <a16:creationId xmlns:a16="http://schemas.microsoft.com/office/drawing/2014/main" id="{FAD4BB25-1048-4D22-929F-390C3671C8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4880" y="1234440"/>
            <a:ext cx="4897120" cy="5298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4682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3E2BB-42F0-4DDD-B6DC-FE5C56FB3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95679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GB" dirty="0"/>
              <a:t>Physiological menopause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D68A6D-28DF-4306-A2E2-8AA89E2E44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94080"/>
            <a:ext cx="12192000" cy="5963919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endParaRPr lang="en-GB" u="sng" dirty="0">
              <a:solidFill>
                <a:srgbClr val="FF0066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GB" u="sng" dirty="0">
                <a:solidFill>
                  <a:srgbClr val="FF0066"/>
                </a:solidFill>
                <a:latin typeface="Baskerville Old Face" panose="02020602080505020303" pitchFamily="18" charset="0"/>
              </a:rPr>
              <a:t>Timing of the menopause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dirty="0">
              <a:latin typeface="Baskerville Old Face" panose="02020602080505020303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GB" dirty="0">
                <a:latin typeface="Baskerville Old Face" panose="02020602080505020303" pitchFamily="18" charset="0"/>
              </a:rPr>
              <a:t>The median </a:t>
            </a:r>
            <a:r>
              <a:rPr lang="en-GB" b="1" dirty="0">
                <a:latin typeface="Baskerville Old Face" panose="02020602080505020303" pitchFamily="18" charset="0"/>
              </a:rPr>
              <a:t>age</a:t>
            </a:r>
            <a:r>
              <a:rPr lang="en-GB" dirty="0">
                <a:latin typeface="Baskerville Old Face" panose="02020602080505020303" pitchFamily="18" charset="0"/>
              </a:rPr>
              <a:t> of between</a:t>
            </a:r>
          </a:p>
          <a:p>
            <a:pPr marL="0" indent="0">
              <a:buNone/>
            </a:pPr>
            <a:r>
              <a:rPr lang="en-GB" dirty="0">
                <a:latin typeface="Baskerville Old Face" panose="02020602080505020303" pitchFamily="18" charset="0"/>
              </a:rPr>
              <a:t>    51 and 52 years.</a:t>
            </a:r>
          </a:p>
          <a:p>
            <a:pPr marL="0" indent="0">
              <a:buNone/>
            </a:pPr>
            <a:endParaRPr lang="en-GB" dirty="0">
              <a:latin typeface="Baskerville Old Face" panose="02020602080505020303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GB" dirty="0">
                <a:latin typeface="Baskerville Old Face" panose="02020602080505020303" pitchFamily="18" charset="0"/>
              </a:rPr>
              <a:t>Menopause occurs at the time</a:t>
            </a:r>
          </a:p>
          <a:p>
            <a:pPr marL="0" indent="0">
              <a:buNone/>
            </a:pPr>
            <a:r>
              <a:rPr lang="en-GB" dirty="0">
                <a:latin typeface="Baskerville Old Face" panose="02020602080505020303" pitchFamily="18" charset="0"/>
              </a:rPr>
              <a:t>of the </a:t>
            </a:r>
            <a:r>
              <a:rPr lang="en-GB" b="1" dirty="0">
                <a:latin typeface="Baskerville Old Face" panose="02020602080505020303" pitchFamily="18" charset="0"/>
              </a:rPr>
              <a:t>depletion</a:t>
            </a:r>
            <a:r>
              <a:rPr lang="en-GB" dirty="0">
                <a:latin typeface="Baskerville Old Face" panose="02020602080505020303" pitchFamily="18" charset="0"/>
              </a:rPr>
              <a:t> of oocytes from </a:t>
            </a:r>
          </a:p>
          <a:p>
            <a:pPr marL="0" indent="0">
              <a:buNone/>
            </a:pPr>
            <a:r>
              <a:rPr lang="en-GB" dirty="0">
                <a:latin typeface="Baskerville Old Face" panose="02020602080505020303" pitchFamily="18" charset="0"/>
              </a:rPr>
              <a:t>the ovary and is </a:t>
            </a:r>
            <a:r>
              <a:rPr lang="en-GB" b="1" dirty="0">
                <a:latin typeface="Baskerville Old Face" panose="02020602080505020303" pitchFamily="18" charset="0"/>
              </a:rPr>
              <a:t>irreversible</a:t>
            </a:r>
            <a:r>
              <a:rPr lang="en-GB" dirty="0">
                <a:latin typeface="Baskerville Old Face" panose="02020602080505020303" pitchFamily="18" charset="0"/>
              </a:rPr>
              <a:t>. 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03C0D5D2-7B4E-4E6D-85D0-563A6B4F62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3975" y="1537547"/>
            <a:ext cx="6534892" cy="3649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106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6C76D-CF80-4458-A7A6-30CFF382C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02639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br>
              <a:rPr lang="en-GB" dirty="0"/>
            </a:br>
            <a:r>
              <a:rPr lang="en-GB" dirty="0">
                <a:latin typeface="Baskerville Old Face" panose="02020602080505020303" pitchFamily="18" charset="0"/>
              </a:rPr>
              <a:t>Diagnosis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3F4798-42FA-4BDA-AFE1-CAE2C9F80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02640"/>
            <a:ext cx="12192000" cy="605536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GB" dirty="0">
                <a:latin typeface="Baskerville Old Face" panose="02020602080505020303" pitchFamily="18" charset="0"/>
              </a:rPr>
              <a:t>The diagnosis of menopause is a largely </a:t>
            </a:r>
            <a:r>
              <a:rPr lang="en-GB" dirty="0">
                <a:solidFill>
                  <a:srgbClr val="FF0066"/>
                </a:solidFill>
                <a:latin typeface="Baskerville Old Face" panose="02020602080505020303" pitchFamily="18" charset="0"/>
              </a:rPr>
              <a:t>clinical</a:t>
            </a:r>
            <a:r>
              <a:rPr lang="en-GB" dirty="0">
                <a:latin typeface="Baskerville Old Face" panose="02020602080505020303" pitchFamily="18" charset="0"/>
              </a:rPr>
              <a:t> diagnosis that is made according to </a:t>
            </a:r>
            <a:r>
              <a:rPr lang="en-GB" dirty="0">
                <a:solidFill>
                  <a:srgbClr val="FF0066"/>
                </a:solidFill>
                <a:latin typeface="Baskerville Old Face" panose="02020602080505020303" pitchFamily="18" charset="0"/>
              </a:rPr>
              <a:t>symptoms</a:t>
            </a:r>
            <a:r>
              <a:rPr lang="en-GB" dirty="0">
                <a:latin typeface="Baskerville Old Face" panose="02020602080505020303" pitchFamily="18" charset="0"/>
              </a:rPr>
              <a:t> such as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Baskerville Old Face" panose="02020602080505020303" pitchFamily="18" charset="0"/>
              </a:rPr>
              <a:t>menstrual irregularities and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Baskerville Old Face" panose="02020602080505020303" pitchFamily="18" charset="0"/>
              </a:rPr>
              <a:t>Amenorrhoea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Baskerville Old Face" panose="02020602080505020303" pitchFamily="18" charset="0"/>
              </a:rPr>
              <a:t> oestrogen deficiency symptoms, such as vasomotor symptoms.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dirty="0">
                <a:solidFill>
                  <a:srgbClr val="FF0066"/>
                </a:solidFill>
                <a:latin typeface="Baskerville Old Face" panose="02020602080505020303" pitchFamily="18" charset="0"/>
              </a:rPr>
              <a:t>Investigations: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Baskerville Old Face" panose="02020602080505020303" pitchFamily="18" charset="0"/>
              </a:rPr>
              <a:t>An elevated serum FSH &amp; low serum oestradiol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Baskerville Old Face" panose="02020602080505020303" pitchFamily="18" charset="0"/>
              </a:rPr>
              <a:t>LH Serum Prolactin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Baskerville Old Face" panose="02020602080505020303" pitchFamily="18" charset="0"/>
              </a:rPr>
              <a:t>pregnancy test.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Baskerville Old Face" panose="02020602080505020303" pitchFamily="18" charset="0"/>
              </a:rPr>
              <a:t>AMH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Baskerville Old Face" panose="02020602080505020303" pitchFamily="18" charset="0"/>
              </a:rPr>
              <a:t>TFT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Baskerville Old Face" panose="02020602080505020303" pitchFamily="18" charset="0"/>
              </a:rPr>
              <a:t>US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Baskerville Old Face" panose="02020602080505020303" pitchFamily="18" charset="0"/>
              </a:rPr>
              <a:t>Karyotyping.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Baskerville Old Face" panose="02020602080505020303" pitchFamily="18" charset="0"/>
              </a:rPr>
              <a:t>Ovarian biopsy.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b="0" i="0" dirty="0">
                <a:solidFill>
                  <a:srgbClr val="1C1D1E"/>
                </a:solidFill>
                <a:effectLst/>
                <a:latin typeface="Baskerville Old Face" panose="02020602080505020303" pitchFamily="18" charset="0"/>
              </a:rPr>
              <a:t>A dual‐emission X‐ray absorptiometry (DEXA) .</a:t>
            </a:r>
            <a:endParaRPr lang="en-GB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97441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C3667-816A-461C-B72E-2DFC5AF41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"/>
            <a:ext cx="12192000" cy="745065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GB" dirty="0"/>
              <a:t> </a:t>
            </a:r>
            <a:r>
              <a:rPr lang="en-GB" dirty="0">
                <a:latin typeface="Baskerville Old Face" panose="02020602080505020303" pitchFamily="18" charset="0"/>
              </a:rPr>
              <a:t>physiological menopause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0115F6-F7A0-444E-9636-7D94B45F5E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45067"/>
            <a:ext cx="12192000" cy="6112933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GB" dirty="0">
                <a:latin typeface="Baskerville Old Face" panose="02020602080505020303" pitchFamily="18" charset="0"/>
              </a:rPr>
              <a:t>Premature ovarian insufficiency If menopause </a:t>
            </a:r>
            <a:r>
              <a:rPr lang="en-GB" u="sng" dirty="0">
                <a:latin typeface="Baskerville Old Face" panose="02020602080505020303" pitchFamily="18" charset="0"/>
              </a:rPr>
              <a:t>occurs</a:t>
            </a:r>
            <a:r>
              <a:rPr lang="en-GB" dirty="0">
                <a:latin typeface="Baskerville Old Face" panose="02020602080505020303" pitchFamily="18" charset="0"/>
              </a:rPr>
              <a:t> before the age of 40 years.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>
                <a:latin typeface="Baskerville Old Face" panose="02020602080505020303" pitchFamily="18" charset="0"/>
              </a:rPr>
              <a:t>It is defined as </a:t>
            </a:r>
            <a:r>
              <a:rPr lang="en-GB" dirty="0">
                <a:solidFill>
                  <a:srgbClr val="FF0066"/>
                </a:solidFill>
                <a:latin typeface="Baskerville Old Face" panose="02020602080505020303" pitchFamily="18" charset="0"/>
              </a:rPr>
              <a:t>premature ovarian insufficiency </a:t>
            </a:r>
            <a:r>
              <a:rPr lang="en-GB" dirty="0">
                <a:latin typeface="Baskerville Old Face" panose="02020602080505020303" pitchFamily="18" charset="0"/>
              </a:rPr>
              <a:t>(POI) or  premature ovarian failure (</a:t>
            </a:r>
            <a:r>
              <a:rPr lang="en-GB" dirty="0">
                <a:solidFill>
                  <a:srgbClr val="FF0066"/>
                </a:solidFill>
                <a:latin typeface="Baskerville Old Face" panose="02020602080505020303" pitchFamily="18" charset="0"/>
              </a:rPr>
              <a:t>POF</a:t>
            </a:r>
            <a:r>
              <a:rPr lang="en-GB" dirty="0">
                <a:latin typeface="Baskerville Old Face" panose="02020602080505020303" pitchFamily="18" charset="0"/>
              </a:rPr>
              <a:t>), or premature menopause.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>
                <a:latin typeface="Baskerville Old Face" panose="02020602080505020303" pitchFamily="18" charset="0"/>
              </a:rPr>
              <a:t>It occurs in approximately 1% of women under 40 years and 0.1% under 30 years.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>
                <a:latin typeface="Baskerville Old Face" panose="02020602080505020303" pitchFamily="18" charset="0"/>
              </a:rPr>
              <a:t> POI is usually </a:t>
            </a:r>
            <a:r>
              <a:rPr lang="en-GB" u="sng" dirty="0">
                <a:solidFill>
                  <a:srgbClr val="660066"/>
                </a:solidFill>
                <a:latin typeface="Baskerville Old Face" panose="02020602080505020303" pitchFamily="18" charset="0"/>
              </a:rPr>
              <a:t>diagnosed</a:t>
            </a:r>
            <a:r>
              <a:rPr lang="en-GB" dirty="0">
                <a:latin typeface="Baskerville Old Face" panose="02020602080505020303" pitchFamily="18" charset="0"/>
              </a:rPr>
              <a:t> following either:</a:t>
            </a:r>
          </a:p>
          <a:p>
            <a:pPr marL="0" indent="0">
              <a:buNone/>
            </a:pPr>
            <a:r>
              <a:rPr lang="en-GB" dirty="0">
                <a:latin typeface="Baskerville Old Face" panose="02020602080505020303" pitchFamily="18" charset="0"/>
              </a:rPr>
              <a:t>*primary            or          *secondary amenorrhoea.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>
                <a:latin typeface="Baskerville Old Face" panose="02020602080505020303" pitchFamily="18" charset="0"/>
              </a:rPr>
              <a:t>Women who have POI can experience unpredictable spontaneous ovarian activity, resulting in irregular vaginal bleeding and the small risk of pregnancy.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>
                <a:latin typeface="Baskerville Old Face" panose="02020602080505020303" pitchFamily="18" charset="0"/>
              </a:rPr>
              <a:t>While </a:t>
            </a:r>
            <a:r>
              <a:rPr lang="en-GB" dirty="0">
                <a:solidFill>
                  <a:srgbClr val="CC3399"/>
                </a:solidFill>
                <a:latin typeface="Baskerville Old Face" panose="02020602080505020303" pitchFamily="18" charset="0"/>
              </a:rPr>
              <a:t>no </a:t>
            </a:r>
            <a:r>
              <a:rPr lang="en-GB" u="sng" dirty="0">
                <a:solidFill>
                  <a:srgbClr val="CC3399"/>
                </a:solidFill>
                <a:latin typeface="Baskerville Old Face" panose="02020602080505020303" pitchFamily="18" charset="0"/>
              </a:rPr>
              <a:t>cause</a:t>
            </a:r>
            <a:r>
              <a:rPr lang="en-GB" dirty="0">
                <a:solidFill>
                  <a:srgbClr val="CC3399"/>
                </a:solidFill>
                <a:latin typeface="Baskerville Old Face" panose="02020602080505020303" pitchFamily="18" charset="0"/>
              </a:rPr>
              <a:t> </a:t>
            </a:r>
            <a:r>
              <a:rPr lang="en-GB" dirty="0">
                <a:latin typeface="Baskerville Old Face" panose="02020602080505020303" pitchFamily="18" charset="0"/>
              </a:rPr>
              <a:t>is found in most cases of primary POI, a </a:t>
            </a:r>
            <a:r>
              <a:rPr lang="en-GB" dirty="0">
                <a:solidFill>
                  <a:srgbClr val="CC3399"/>
                </a:solidFill>
                <a:latin typeface="Baskerville Old Face" panose="02020602080505020303" pitchFamily="18" charset="0"/>
              </a:rPr>
              <a:t>suspected case </a:t>
            </a:r>
            <a:r>
              <a:rPr lang="en-GB" dirty="0">
                <a:latin typeface="Baskerville Old Face" panose="02020602080505020303" pitchFamily="18" charset="0"/>
              </a:rPr>
              <a:t>should be investigated. </a:t>
            </a:r>
          </a:p>
        </p:txBody>
      </p:sp>
    </p:spTree>
    <p:extLst>
      <p:ext uri="{BB962C8B-B14F-4D97-AF65-F5344CB8AC3E}">
        <p14:creationId xmlns:p14="http://schemas.microsoft.com/office/powerpoint/2010/main" val="11487396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273ED-C9B2-42D1-8CA0-F23FFAFC7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29359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GB" sz="3200" dirty="0">
                <a:latin typeface="Arial Black" panose="020B0A04020102020204" pitchFamily="34" charset="0"/>
              </a:rPr>
              <a:t> </a:t>
            </a:r>
            <a:r>
              <a:rPr lang="en-GB" sz="3600" dirty="0">
                <a:solidFill>
                  <a:srgbClr val="663300"/>
                </a:solidFill>
                <a:latin typeface="Baskerville Old Face" panose="02020602080505020303" pitchFamily="18" charset="0"/>
              </a:rPr>
              <a:t>Principal causes of premature ovarian insufficiency</a:t>
            </a:r>
            <a:endParaRPr lang="en-GB" sz="3200" dirty="0">
              <a:solidFill>
                <a:srgbClr val="663300"/>
              </a:solidFill>
              <a:latin typeface="Baskerville Old Face" panose="02020602080505020303" pitchFamily="18" charset="0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ABE6BEB-15D1-49D8-B4CE-1B4123B391E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4612258"/>
              </p:ext>
            </p:extLst>
          </p:nvPr>
        </p:nvGraphicFramePr>
        <p:xfrm>
          <a:off x="0" y="1229361"/>
          <a:ext cx="12192000" cy="5628638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2954867">
                  <a:extLst>
                    <a:ext uri="{9D8B030D-6E8A-4147-A177-3AD203B41FA5}">
                      <a16:colId xmlns:a16="http://schemas.microsoft.com/office/drawing/2014/main" val="2873859485"/>
                    </a:ext>
                  </a:extLst>
                </a:gridCol>
                <a:gridCol w="9237133">
                  <a:extLst>
                    <a:ext uri="{9D8B030D-6E8A-4147-A177-3AD203B41FA5}">
                      <a16:colId xmlns:a16="http://schemas.microsoft.com/office/drawing/2014/main" val="2808873267"/>
                    </a:ext>
                  </a:extLst>
                </a:gridCol>
              </a:tblGrid>
              <a:tr h="3446193">
                <a:tc>
                  <a:txBody>
                    <a:bodyPr/>
                    <a:lstStyle/>
                    <a:p>
                      <a:r>
                        <a:rPr lang="en-GB" sz="2000" b="0" dirty="0">
                          <a:solidFill>
                            <a:srgbClr val="663300"/>
                          </a:solidFill>
                          <a:latin typeface="Baskerville Old Face" panose="02020602080505020303" pitchFamily="18" charset="0"/>
                        </a:rPr>
                        <a:t>             </a:t>
                      </a:r>
                    </a:p>
                    <a:p>
                      <a:r>
                        <a:rPr lang="en-GB" sz="2000" b="0" dirty="0">
                          <a:solidFill>
                            <a:srgbClr val="663300"/>
                          </a:solidFill>
                          <a:latin typeface="Baskerville Old Face" panose="02020602080505020303" pitchFamily="18" charset="0"/>
                        </a:rPr>
                        <a:t>       Primary  </a:t>
                      </a:r>
                      <a:endParaRPr lang="en-GB" sz="1600" b="0" dirty="0">
                        <a:solidFill>
                          <a:srgbClr val="663300"/>
                        </a:solidFill>
                        <a:latin typeface="Baskerville Old Face" panose="02020602080505020303" pitchFamily="18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endParaRPr lang="en-GB" sz="2000" dirty="0">
                        <a:solidFill>
                          <a:srgbClr val="663300"/>
                        </a:solidFill>
                        <a:latin typeface="Baskerville Old Face" panose="02020602080505020303" pitchFamily="18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GB" sz="2000" dirty="0">
                          <a:solidFill>
                            <a:srgbClr val="663300"/>
                          </a:solidFill>
                          <a:latin typeface="Baskerville Old Face" panose="02020602080505020303" pitchFamily="18" charset="0"/>
                        </a:rPr>
                        <a:t>Chromosome anomalies (e.g. Turner’s)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GB" sz="2000" dirty="0">
                          <a:solidFill>
                            <a:srgbClr val="663300"/>
                          </a:solidFill>
                          <a:latin typeface="Baskerville Old Face" panose="02020602080505020303" pitchFamily="18" charset="0"/>
                        </a:rPr>
                        <a:t>Autoimmune disease (e.g. hypothyroidism, Addison’s, myasthenia gravis)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GB" sz="2000" dirty="0">
                          <a:solidFill>
                            <a:srgbClr val="663300"/>
                          </a:solidFill>
                          <a:latin typeface="Baskerville Old Face" panose="02020602080505020303" pitchFamily="18" charset="0"/>
                        </a:rPr>
                        <a:t>Enzyme deficiencies (e.g. galactosaemia, 17a-hydroxylase deficiency)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GB" sz="2000" dirty="0">
                          <a:solidFill>
                            <a:srgbClr val="663300"/>
                          </a:solidFill>
                          <a:latin typeface="Baskerville Old Face" panose="02020602080505020303" pitchFamily="18" charset="0"/>
                        </a:rPr>
                        <a:t>Idiopathic.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GB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4727843"/>
                  </a:ext>
                </a:extLst>
              </a:tr>
              <a:tr h="2182445"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rgbClr val="663300"/>
                          </a:solidFill>
                          <a:latin typeface="Baskerville Old Face" panose="02020602080505020303" pitchFamily="18" charset="0"/>
                        </a:rPr>
                        <a:t>      </a:t>
                      </a:r>
                    </a:p>
                    <a:p>
                      <a:r>
                        <a:rPr lang="en-GB" sz="2000" dirty="0">
                          <a:solidFill>
                            <a:srgbClr val="663300"/>
                          </a:solidFill>
                          <a:latin typeface="Baskerville Old Face" panose="02020602080505020303" pitchFamily="18" charset="0"/>
                        </a:rPr>
                        <a:t>       Secondary</a:t>
                      </a:r>
                      <a:endParaRPr lang="en-GB" dirty="0">
                        <a:solidFill>
                          <a:srgbClr val="663300"/>
                        </a:solidFill>
                        <a:latin typeface="Baskerville Old Face" panose="02020602080505020303" pitchFamily="18" charset="0"/>
                      </a:endParaRPr>
                    </a:p>
                    <a:p>
                      <a:endParaRPr lang="en-GB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endParaRPr lang="en-GB" sz="2000" dirty="0">
                        <a:solidFill>
                          <a:srgbClr val="663300"/>
                        </a:solidFill>
                        <a:latin typeface="Baskerville Old Face" panose="02020602080505020303" pitchFamily="18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GB" sz="2000" dirty="0">
                          <a:solidFill>
                            <a:srgbClr val="663300"/>
                          </a:solidFill>
                          <a:latin typeface="Baskerville Old Face" panose="02020602080505020303" pitchFamily="18" charset="0"/>
                        </a:rPr>
                        <a:t>Chemotherapy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GB" sz="2000" dirty="0">
                          <a:solidFill>
                            <a:srgbClr val="663300"/>
                          </a:solidFill>
                          <a:latin typeface="Baskerville Old Face" panose="02020602080505020303" pitchFamily="18" charset="0"/>
                        </a:rPr>
                        <a:t>Radiotherapy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GB" sz="2000" dirty="0">
                          <a:solidFill>
                            <a:srgbClr val="663300"/>
                          </a:solidFill>
                          <a:latin typeface="Baskerville Old Face" panose="02020602080505020303" pitchFamily="18" charset="0"/>
                        </a:rPr>
                        <a:t> Infections (e.g. tuberculosis, mumps, malaria, varicella)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GB" sz="2000" dirty="0">
                          <a:solidFill>
                            <a:srgbClr val="663300"/>
                          </a:solidFill>
                          <a:latin typeface="Baskerville Old Face" panose="02020602080505020303" pitchFamily="18" charset="0"/>
                        </a:rPr>
                        <a:t>Medical causes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GB" sz="2000" dirty="0">
                          <a:solidFill>
                            <a:srgbClr val="663300"/>
                          </a:solidFill>
                          <a:latin typeface="Baskerville Old Face" panose="02020602080505020303" pitchFamily="18" charset="0"/>
                        </a:rPr>
                        <a:t>Surgery 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1726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2823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D109A-A121-4DAD-B71C-33EDE9884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17599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sz="2800" dirty="0">
                <a:latin typeface="Arial Black" panose="020B0A04020102020204" pitchFamily="34" charset="0"/>
              </a:rPr>
              <a:t> </a:t>
            </a:r>
            <a:r>
              <a:rPr lang="en-GB" sz="3600" dirty="0">
                <a:latin typeface="Baskerville Old Face" panose="02020602080505020303" pitchFamily="18" charset="0"/>
              </a:rPr>
              <a:t>Effects of the menopause by time of onset</a:t>
            </a:r>
            <a:endParaRPr lang="en-GB" sz="2800" dirty="0">
              <a:latin typeface="Baskerville Old Face" panose="02020602080505020303" pitchFamily="18" charset="0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B97254D-E310-4BB8-8711-3B7FEC3E28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2469852"/>
              </p:ext>
            </p:extLst>
          </p:nvPr>
        </p:nvGraphicFramePr>
        <p:xfrm>
          <a:off x="0" y="1117600"/>
          <a:ext cx="12192000" cy="57403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028386181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2646394645"/>
                    </a:ext>
                  </a:extLst>
                </a:gridCol>
              </a:tblGrid>
              <a:tr h="2631016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        </a:t>
                      </a:r>
                    </a:p>
                    <a:p>
                      <a:r>
                        <a:rPr lang="en-GB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         Immediate (0–5 years) 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Vasomotor symptoms, (e.g. hot flushes, night sweats) Psychological symptoms (e.g. labile mood, anxiety, tearfulness)</a:t>
                      </a:r>
                    </a:p>
                    <a:p>
                      <a:r>
                        <a:rPr lang="en-GB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 Loss of concentration, poor memory Joint aches and pains Dry and itchy skin</a:t>
                      </a:r>
                    </a:p>
                    <a:p>
                      <a:r>
                        <a:rPr lang="en-GB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 Hair changes </a:t>
                      </a:r>
                    </a:p>
                    <a:p>
                      <a:r>
                        <a:rPr lang="en-GB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Decreased sexual desire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649617"/>
                  </a:ext>
                </a:extLst>
              </a:tr>
              <a:tr h="1913466">
                <a:tc>
                  <a:txBody>
                    <a:bodyPr/>
                    <a:lstStyle/>
                    <a:p>
                      <a:endParaRPr lang="en-GB" b="1" dirty="0">
                        <a:latin typeface="Baskerville Old Face" panose="02020602080505020303" pitchFamily="18" charset="0"/>
                      </a:endParaRPr>
                    </a:p>
                    <a:p>
                      <a:r>
                        <a:rPr lang="en-GB" b="1" dirty="0">
                          <a:latin typeface="Baskerville Old Face" panose="02020602080505020303" pitchFamily="18" charset="0"/>
                        </a:rPr>
                        <a:t>       Intermediate (3–10 years)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latin typeface="Baskerville Old Face" panose="02020602080505020303" pitchFamily="18" charset="0"/>
                        </a:rPr>
                        <a:t>Vaginal dryness, soreness</a:t>
                      </a:r>
                    </a:p>
                    <a:p>
                      <a:r>
                        <a:rPr lang="en-GB" b="1" dirty="0">
                          <a:latin typeface="Baskerville Old Face" panose="02020602080505020303" pitchFamily="18" charset="0"/>
                        </a:rPr>
                        <a:t> Dyspareunia</a:t>
                      </a:r>
                    </a:p>
                    <a:p>
                      <a:r>
                        <a:rPr lang="en-GB" b="1" dirty="0">
                          <a:latin typeface="Baskerville Old Face" panose="02020602080505020303" pitchFamily="18" charset="0"/>
                        </a:rPr>
                        <a:t> Urgency of urine </a:t>
                      </a:r>
                    </a:p>
                    <a:p>
                      <a:r>
                        <a:rPr lang="en-GB" b="1" dirty="0">
                          <a:latin typeface="Baskerville Old Face" panose="02020602080505020303" pitchFamily="18" charset="0"/>
                        </a:rPr>
                        <a:t>Recurrent urinary tract infections</a:t>
                      </a:r>
                    </a:p>
                    <a:p>
                      <a:r>
                        <a:rPr lang="en-GB" b="1" dirty="0">
                          <a:latin typeface="Baskerville Old Face" panose="02020602080505020303" pitchFamily="18" charset="0"/>
                        </a:rPr>
                        <a:t> Urogenital prolapse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4781564"/>
                  </a:ext>
                </a:extLst>
              </a:tr>
              <a:tr h="1195916">
                <a:tc>
                  <a:txBody>
                    <a:bodyPr/>
                    <a:lstStyle/>
                    <a:p>
                      <a:r>
                        <a:rPr lang="en-GB" b="1" dirty="0">
                          <a:latin typeface="Baskerville Old Face" panose="02020602080505020303" pitchFamily="18" charset="0"/>
                        </a:rPr>
                        <a:t>      </a:t>
                      </a:r>
                    </a:p>
                    <a:p>
                      <a:r>
                        <a:rPr lang="en-GB" b="1" dirty="0">
                          <a:latin typeface="Baskerville Old Face" panose="02020602080505020303" pitchFamily="18" charset="0"/>
                        </a:rPr>
                        <a:t>       Long term (&gt;10 years) 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latin typeface="Baskerville Old Face" panose="02020602080505020303" pitchFamily="18" charset="0"/>
                        </a:rPr>
                        <a:t>Osteoporosis</a:t>
                      </a:r>
                    </a:p>
                    <a:p>
                      <a:r>
                        <a:rPr lang="en-GB" b="1" dirty="0">
                          <a:latin typeface="Baskerville Old Face" panose="02020602080505020303" pitchFamily="18" charset="0"/>
                        </a:rPr>
                        <a:t>Cardiovascular disease </a:t>
                      </a:r>
                    </a:p>
                    <a:p>
                      <a:r>
                        <a:rPr lang="en-GB" b="1" dirty="0">
                          <a:latin typeface="Baskerville Old Face" panose="02020602080505020303" pitchFamily="18" charset="0"/>
                        </a:rPr>
                        <a:t>Dementia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32090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23243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CAA14-411A-432F-89EF-6580AFF8F7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71680" cy="685800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en-GB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dirty="0"/>
              <a:t> </a:t>
            </a:r>
            <a:r>
              <a:rPr lang="en-GB" dirty="0">
                <a:latin typeface="Baskerville Old Face" panose="02020602080505020303" pitchFamily="18" charset="0"/>
              </a:rPr>
              <a:t>Most women complain of some change in memory and global cognitive function around the time of the menopause.</a:t>
            </a:r>
          </a:p>
          <a:p>
            <a:pPr marL="0" indent="0">
              <a:buNone/>
            </a:pPr>
            <a:endParaRPr lang="en-GB" dirty="0">
              <a:latin typeface="Baskerville Old Face" panose="02020602080505020303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GB" dirty="0">
                <a:latin typeface="Baskerville Old Face" panose="02020602080505020303" pitchFamily="18" charset="0"/>
              </a:rPr>
              <a:t>The genital tract Changes in menstrual bleeding are amongst the key symptoms and signs </a:t>
            </a:r>
          </a:p>
          <a:p>
            <a:pPr marL="0" indent="0">
              <a:buNone/>
            </a:pPr>
            <a:endParaRPr lang="en-GB" dirty="0">
              <a:latin typeface="Baskerville Old Face" panose="02020602080505020303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GB" dirty="0">
                <a:latin typeface="Baskerville Old Face" panose="02020602080505020303" pitchFamily="18" charset="0"/>
              </a:rPr>
              <a:t> Genital tract such as the vulva, vagina and urinary tract may also be affected.</a:t>
            </a:r>
          </a:p>
        </p:txBody>
      </p:sp>
    </p:spTree>
    <p:extLst>
      <p:ext uri="{BB962C8B-B14F-4D97-AF65-F5344CB8AC3E}">
        <p14:creationId xmlns:p14="http://schemas.microsoft.com/office/powerpoint/2010/main" val="9104975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837</Words>
  <Application>Microsoft Office PowerPoint</Application>
  <PresentationFormat>Widescreen</PresentationFormat>
  <Paragraphs>150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Arial Black</vt:lpstr>
      <vt:lpstr>Baskerville Old Face</vt:lpstr>
      <vt:lpstr>Bookman Old Style</vt:lpstr>
      <vt:lpstr>Calibri</vt:lpstr>
      <vt:lpstr>Calibri Light</vt:lpstr>
      <vt:lpstr>Wingdings</vt:lpstr>
      <vt:lpstr>Office Theme</vt:lpstr>
      <vt:lpstr>PowerPoint Presentation</vt:lpstr>
      <vt:lpstr>Definition </vt:lpstr>
      <vt:lpstr>Descriptive terms for menopause</vt:lpstr>
      <vt:lpstr>Physiological menopause </vt:lpstr>
      <vt:lpstr> Diagnosis </vt:lpstr>
      <vt:lpstr> physiological menopause </vt:lpstr>
      <vt:lpstr> Principal causes of premature ovarian insufficiency</vt:lpstr>
      <vt:lpstr> Effects of the menopause by time of onset</vt:lpstr>
      <vt:lpstr>PowerPoint Presentation</vt:lpstr>
      <vt:lpstr>PowerPoint Presentation</vt:lpstr>
      <vt:lpstr>PowerPoint Presentation</vt:lpstr>
      <vt:lpstr>PowerPoint Presentation</vt:lpstr>
      <vt:lpstr>Modifiable and non-modifiable risk factors affecting health and longevity</vt:lpstr>
      <vt:lpstr>Beneficial effects of various lifestyle changes in postmenopausal women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29</cp:revision>
  <dcterms:created xsi:type="dcterms:W3CDTF">2020-08-26T22:50:06Z</dcterms:created>
  <dcterms:modified xsi:type="dcterms:W3CDTF">2021-08-29T20:08:55Z</dcterms:modified>
</cp:coreProperties>
</file>