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2" r:id="rId5"/>
    <p:sldId id="257" r:id="rId6"/>
    <p:sldId id="264" r:id="rId7"/>
    <p:sldId id="263" r:id="rId8"/>
    <p:sldId id="260" r:id="rId9"/>
    <p:sldId id="269" r:id="rId10"/>
    <p:sldId id="268" r:id="rId11"/>
    <p:sldId id="267" r:id="rId12"/>
    <p:sldId id="266" r:id="rId13"/>
    <p:sldId id="265" r:id="rId14"/>
    <p:sldId id="270" r:id="rId15"/>
    <p:sldId id="271" r:id="rId16"/>
    <p:sldId id="281" r:id="rId17"/>
    <p:sldId id="275" r:id="rId18"/>
    <p:sldId id="276" r:id="rId19"/>
    <p:sldId id="274" r:id="rId20"/>
    <p:sldId id="277" r:id="rId21"/>
    <p:sldId id="273" r:id="rId22"/>
    <p:sldId id="279" r:id="rId23"/>
    <p:sldId id="27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555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3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29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9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8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1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8148091-BF97-4D68-AD0F-20F9E4B4D9E6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19A9841-A1A9-4CD8-823D-5AFC66562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1BA2-25C1-C7CE-9F3D-556B308F0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Multiple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C3B97-7F80-A612-7352-284680E24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6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Dichorionic diamniotic twin pregnancy | Radiology Reference Article |  Radiopaedia.org">
            <a:extLst>
              <a:ext uri="{FF2B5EF4-FFF2-40B4-BE49-F238E27FC236}">
                <a16:creationId xmlns:a16="http://schemas.microsoft.com/office/drawing/2014/main" id="{88583A1C-CCE9-EF0C-1110-EFAECC28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74" y="310552"/>
            <a:ext cx="7976559" cy="64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Different sex indicates dizygotic twins.</a:t>
            </a:r>
          </a:p>
          <a:p>
            <a:r>
              <a:rPr lang="en-GB" sz="2200" dirty="0"/>
              <a:t>Separate placenta indicate dizygotic twins 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6622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Determination of </a:t>
            </a:r>
            <a:r>
              <a:rPr lang="en-GB" dirty="0" err="1"/>
              <a:t>zygozity</a:t>
            </a:r>
            <a:r>
              <a:rPr lang="en-GB" dirty="0"/>
              <a:t> After Birth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• By examination of the MEMBRANE, PLACENTA,SEX, BLOOD group.</a:t>
            </a:r>
          </a:p>
          <a:p>
            <a:r>
              <a:rPr lang="en-GB" sz="2200" dirty="0"/>
              <a:t>• Examination of the </a:t>
            </a:r>
            <a:r>
              <a:rPr lang="en-GB" sz="2200" dirty="0" err="1"/>
              <a:t>newborn</a:t>
            </a:r>
            <a:r>
              <a:rPr lang="en-GB" sz="2200" dirty="0"/>
              <a:t> DNA and HLA may be needed in few cases.</a:t>
            </a:r>
          </a:p>
        </p:txBody>
      </p:sp>
    </p:spTree>
    <p:extLst>
      <p:ext uri="{BB962C8B-B14F-4D97-AF65-F5344CB8AC3E}">
        <p14:creationId xmlns:p14="http://schemas.microsoft.com/office/powerpoint/2010/main" val="142556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A052C2-8CEE-F274-105E-103DBA8C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21" y="-94315"/>
            <a:ext cx="9692640" cy="1325562"/>
          </a:xfrm>
        </p:spPr>
        <p:txBody>
          <a:bodyPr/>
          <a:lstStyle/>
          <a:p>
            <a:r>
              <a:rPr lang="en-GB" dirty="0"/>
              <a:t>Complications of multiple pregnancy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9F6CC-A547-756A-2A76-7F29FBE9B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378" y="1328468"/>
            <a:ext cx="4480560" cy="4351337"/>
          </a:xfrm>
        </p:spPr>
        <p:txBody>
          <a:bodyPr>
            <a:normAutofit/>
          </a:bodyPr>
          <a:lstStyle/>
          <a:p>
            <a:r>
              <a:rPr lang="en-GB" sz="2200" b="1" u="sng" dirty="0"/>
              <a:t>Maternal</a:t>
            </a:r>
            <a:r>
              <a:rPr lang="en-GB" sz="2200" dirty="0"/>
              <a:t> :</a:t>
            </a:r>
          </a:p>
          <a:p>
            <a:r>
              <a:rPr lang="en-GB" sz="2200" dirty="0"/>
              <a:t>• </a:t>
            </a:r>
            <a:r>
              <a:rPr lang="en-GB" sz="2200" dirty="0" err="1"/>
              <a:t>Anemia</a:t>
            </a:r>
            <a:endParaRPr lang="en-GB" sz="2200" dirty="0"/>
          </a:p>
          <a:p>
            <a:r>
              <a:rPr lang="en-GB" sz="2200" dirty="0"/>
              <a:t>• Hydramnios</a:t>
            </a:r>
          </a:p>
          <a:p>
            <a:r>
              <a:rPr lang="en-GB" sz="2200" dirty="0"/>
              <a:t>• Preeclampsia</a:t>
            </a:r>
          </a:p>
          <a:p>
            <a:r>
              <a:rPr lang="en-GB" sz="2200" dirty="0"/>
              <a:t>• Preterm labour</a:t>
            </a:r>
          </a:p>
          <a:p>
            <a:r>
              <a:rPr lang="en-GB" sz="2200" dirty="0"/>
              <a:t>• Postpartum </a:t>
            </a:r>
            <a:r>
              <a:rPr lang="en-GB" sz="2200" dirty="0" err="1"/>
              <a:t>hemorrhage</a:t>
            </a:r>
            <a:endParaRPr lang="en-GB" sz="2200" dirty="0"/>
          </a:p>
          <a:p>
            <a:r>
              <a:rPr lang="en-GB" sz="2200" dirty="0"/>
              <a:t>• </a:t>
            </a:r>
            <a:r>
              <a:rPr lang="en-GB" sz="2200" dirty="0" err="1"/>
              <a:t>Cesarean</a:t>
            </a:r>
            <a:r>
              <a:rPr lang="en-GB" sz="2200" dirty="0"/>
              <a:t> delivery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87C88-63AE-09C1-3D98-870A59A95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5235" y="1253331"/>
            <a:ext cx="4480560" cy="5429265"/>
          </a:xfrm>
        </p:spPr>
        <p:txBody>
          <a:bodyPr>
            <a:noAutofit/>
          </a:bodyPr>
          <a:lstStyle/>
          <a:p>
            <a:r>
              <a:rPr lang="en-GB" sz="2200" b="1" u="sng" dirty="0" err="1"/>
              <a:t>Fetal</a:t>
            </a:r>
            <a:r>
              <a:rPr lang="en-GB" sz="2200" b="1" u="sng" dirty="0"/>
              <a:t>:</a:t>
            </a:r>
          </a:p>
          <a:p>
            <a:r>
              <a:rPr lang="en-GB" sz="2200" dirty="0"/>
              <a:t>• Malpresentation</a:t>
            </a:r>
          </a:p>
          <a:p>
            <a:r>
              <a:rPr lang="en-GB" sz="2200" dirty="0"/>
              <a:t>• Placenta previa</a:t>
            </a:r>
          </a:p>
          <a:p>
            <a:r>
              <a:rPr lang="en-GB" sz="2200" dirty="0"/>
              <a:t>• Abruptio placenta</a:t>
            </a:r>
          </a:p>
          <a:p>
            <a:r>
              <a:rPr lang="en-GB" sz="2200" dirty="0"/>
              <a:t>• Premature rupture of the membranes</a:t>
            </a:r>
          </a:p>
          <a:p>
            <a:r>
              <a:rPr lang="en-GB" sz="2200" dirty="0"/>
              <a:t>• 'Prematurity</a:t>
            </a:r>
          </a:p>
          <a:p>
            <a:r>
              <a:rPr lang="en-GB" sz="2200" dirty="0"/>
              <a:t>• Umbilical cord prolapse</a:t>
            </a:r>
          </a:p>
          <a:p>
            <a:r>
              <a:rPr lang="en-GB" sz="2200" dirty="0"/>
              <a:t>• Intrauterine growth restriction</a:t>
            </a:r>
          </a:p>
          <a:p>
            <a:r>
              <a:rPr lang="en-GB" sz="2200" dirty="0"/>
              <a:t>• Congenital anomalies</a:t>
            </a:r>
          </a:p>
        </p:txBody>
      </p:sp>
    </p:spTree>
    <p:extLst>
      <p:ext uri="{BB962C8B-B14F-4D97-AF65-F5344CB8AC3E}">
        <p14:creationId xmlns:p14="http://schemas.microsoft.com/office/powerpoint/2010/main" val="188914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365760"/>
            <a:ext cx="6605385" cy="1229360"/>
          </a:xfrm>
        </p:spPr>
        <p:txBody>
          <a:bodyPr>
            <a:normAutofit fontScale="90000"/>
          </a:bodyPr>
          <a:lstStyle/>
          <a:p>
            <a:r>
              <a:rPr lang="en-GB" dirty="0"/>
              <a:t>Monochorionic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5" y="1828800"/>
            <a:ext cx="7123545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u="sng" dirty="0"/>
              <a:t>TWIN-TWIN transfusion.</a:t>
            </a:r>
          </a:p>
          <a:p>
            <a:pPr marL="0" indent="0">
              <a:buNone/>
            </a:pPr>
            <a:r>
              <a:rPr lang="en-GB" sz="2200" dirty="0"/>
              <a:t>• Results from vascular anastomoses between twins vessels at the placenta.</a:t>
            </a:r>
          </a:p>
          <a:p>
            <a:pPr marL="0" indent="0">
              <a:buNone/>
            </a:pPr>
            <a:r>
              <a:rPr lang="en-GB" sz="2200" dirty="0"/>
              <a:t>• Usually arterial (donor) venous (recipient).</a:t>
            </a:r>
          </a:p>
          <a:p>
            <a:pPr marL="0" indent="0">
              <a:buNone/>
            </a:pPr>
            <a:r>
              <a:rPr lang="en-GB" sz="2200" dirty="0"/>
              <a:t>• Occurs in 10% of monochorionic twins.</a:t>
            </a:r>
          </a:p>
          <a:p>
            <a:pPr marL="0" indent="0">
              <a:buNone/>
            </a:pPr>
            <a:r>
              <a:rPr lang="en-GB" sz="2200" dirty="0"/>
              <a:t>• Chronic shunt occurs, the donor bleeds into the recipient so one is pale with oligohydramnios while the other is polycythemia with hydramnios.</a:t>
            </a:r>
          </a:p>
          <a:p>
            <a:pPr marL="0" indent="0">
              <a:buNone/>
            </a:pPr>
            <a:r>
              <a:rPr lang="en-GB" sz="2200" dirty="0"/>
              <a:t>• If not treated death occurs in 80-100% of cases.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651B5-BB93-B1A6-9D49-1375D53E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40" y="0"/>
            <a:ext cx="498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methods of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• Repeated amniocentesis from recipient.</a:t>
            </a:r>
          </a:p>
          <a:p>
            <a:pPr marL="0" indent="0">
              <a:buNone/>
            </a:pPr>
            <a:r>
              <a:rPr lang="en-GB" sz="2200" dirty="0"/>
              <a:t>• Indomethacin.</a:t>
            </a:r>
          </a:p>
          <a:p>
            <a:pPr marL="0" indent="0">
              <a:buNone/>
            </a:pPr>
            <a:r>
              <a:rPr lang="en-GB" sz="2200" dirty="0"/>
              <a:t>• Fetoscopy and laser ablation of communicating vessels.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496E7-4AD0-A609-E469-1D3682C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4" y="3429000"/>
            <a:ext cx="4904772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9FCDBE-4B89-3F7A-32B8-4444F605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PDF] Twin-to-twin transfusion syndrome (TTTS)* | Semantic Scholar">
            <a:extLst>
              <a:ext uri="{FF2B5EF4-FFF2-40B4-BE49-F238E27FC236}">
                <a16:creationId xmlns:a16="http://schemas.microsoft.com/office/drawing/2014/main" id="{34813E53-1F70-9F08-8863-834D4E36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6" y="437072"/>
            <a:ext cx="9692640" cy="49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06" y="837338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Other Complications in Monochorionic Twins: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• Congenital malformation. Twice that of singleton.</a:t>
            </a:r>
          </a:p>
          <a:p>
            <a:pPr marL="0" indent="0">
              <a:buNone/>
            </a:pPr>
            <a:r>
              <a:rPr lang="en-GB" sz="2200" dirty="0"/>
              <a:t>• Umbilical cord anomalies. In 3 - 4 %.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• Umbilical cord anomalies. In 3 - 4 %.</a:t>
            </a:r>
          </a:p>
          <a:p>
            <a:r>
              <a:rPr lang="en-GB" sz="2200" dirty="0"/>
              <a:t>• Conjoined twins. Rare 1:70000 deli varies. The majority are </a:t>
            </a:r>
            <a:r>
              <a:rPr lang="en-GB" sz="2200" dirty="0" err="1"/>
              <a:t>thoracopagus</a:t>
            </a:r>
            <a:r>
              <a:rPr lang="en-GB" sz="2200" dirty="0"/>
              <a:t>.</a:t>
            </a:r>
          </a:p>
          <a:p>
            <a:pPr marL="0" indent="0">
              <a:buNone/>
            </a:pPr>
            <a:r>
              <a:rPr lang="en-GB" sz="2200" dirty="0"/>
              <a:t>• PNMR of monochorionic is 5 times that of dichorionic twins(120 VS 247 1000 births)</a:t>
            </a:r>
          </a:p>
        </p:txBody>
      </p:sp>
    </p:spTree>
    <p:extLst>
      <p:ext uri="{BB962C8B-B14F-4D97-AF65-F5344CB8AC3E}">
        <p14:creationId xmlns:p14="http://schemas.microsoft.com/office/powerpoint/2010/main" val="368377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err="1"/>
              <a:t>Hx</a:t>
            </a:r>
            <a:endParaRPr lang="en-GB" sz="2200" dirty="0"/>
          </a:p>
          <a:p>
            <a:r>
              <a:rPr lang="en-GB" sz="2200" dirty="0"/>
              <a:t>Examination</a:t>
            </a:r>
          </a:p>
          <a:p>
            <a:r>
              <a:rPr lang="en-GB" sz="2200" dirty="0"/>
              <a:t>Us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4592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Antenatal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b="1" u="sng" dirty="0" err="1"/>
              <a:t>Fetal</a:t>
            </a:r>
            <a:r>
              <a:rPr lang="en-GB" sz="2200" b="1" u="sng" dirty="0"/>
              <a:t> surveillance </a:t>
            </a:r>
          </a:p>
          <a:p>
            <a:r>
              <a:rPr lang="en-GB" sz="2200" dirty="0"/>
              <a:t>• Monthly USS from 24 weeks to assess </a:t>
            </a:r>
            <a:r>
              <a:rPr lang="en-GB" sz="2200" dirty="0" err="1"/>
              <a:t>fetal</a:t>
            </a:r>
            <a:r>
              <a:rPr lang="en-GB" sz="2200" dirty="0"/>
              <a:t> growth and weight.</a:t>
            </a:r>
          </a:p>
          <a:p>
            <a:r>
              <a:rPr lang="en-GB" sz="2200" dirty="0"/>
              <a:t>• A </a:t>
            </a:r>
            <a:r>
              <a:rPr lang="en-GB" sz="2200" dirty="0" err="1"/>
              <a:t>discordinate</a:t>
            </a:r>
            <a:r>
              <a:rPr lang="en-GB" sz="2200" dirty="0"/>
              <a:t> weight difference of &gt;25% is abnormal</a:t>
            </a:r>
          </a:p>
          <a:p>
            <a:r>
              <a:rPr lang="en-GB" sz="2200" dirty="0"/>
              <a:t>(IUGR).</a:t>
            </a:r>
          </a:p>
          <a:p>
            <a:r>
              <a:rPr lang="en-GB" sz="2200" dirty="0"/>
              <a:t>• Weekly CTG from 36 weeks.</a:t>
            </a:r>
          </a:p>
        </p:txBody>
      </p:sp>
    </p:spTree>
    <p:extLst>
      <p:ext uri="{BB962C8B-B14F-4D97-AF65-F5344CB8AC3E}">
        <p14:creationId xmlns:p14="http://schemas.microsoft.com/office/powerpoint/2010/main" val="168429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DIZYGOTIC TWINS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• Most common represents 2/3 of cases.</a:t>
            </a:r>
          </a:p>
          <a:p>
            <a:pPr marL="0" indent="0">
              <a:buNone/>
            </a:pPr>
            <a:r>
              <a:rPr lang="en-GB" sz="2200" dirty="0"/>
              <a:t>• Fertilization of more than one egg by more than one sperm.</a:t>
            </a:r>
          </a:p>
          <a:p>
            <a:pPr marL="0" indent="0">
              <a:buNone/>
            </a:pPr>
            <a:r>
              <a:rPr lang="en-GB" sz="2200" dirty="0"/>
              <a:t>• Non identical may be of different sex.</a:t>
            </a:r>
          </a:p>
          <a:p>
            <a:pPr marL="0" indent="0">
              <a:buNone/>
            </a:pPr>
            <a:r>
              <a:rPr lang="en-GB" sz="2200" dirty="0"/>
              <a:t>• Two chorion and two amnion.</a:t>
            </a:r>
          </a:p>
          <a:p>
            <a:pPr marL="0" indent="0">
              <a:buNone/>
            </a:pPr>
            <a:r>
              <a:rPr lang="en-GB" sz="2200" dirty="0"/>
              <a:t>• Placenta may be separate or fused.</a:t>
            </a:r>
          </a:p>
        </p:txBody>
      </p:sp>
    </p:spTree>
    <p:extLst>
      <p:ext uri="{BB962C8B-B14F-4D97-AF65-F5344CB8AC3E}">
        <p14:creationId xmlns:p14="http://schemas.microsoft.com/office/powerpoint/2010/main" val="34527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delivery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Vertex-vertex (50)%</a:t>
            </a:r>
          </a:p>
          <a:p>
            <a:pPr marL="0" indent="0">
              <a:buNone/>
            </a:pPr>
            <a:r>
              <a:rPr lang="en-GB" sz="2200" dirty="0"/>
              <a:t>Vaginal delivery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Vertex-breech(20%)</a:t>
            </a:r>
          </a:p>
          <a:p>
            <a:pPr marL="0" indent="0">
              <a:buNone/>
            </a:pPr>
            <a:r>
              <a:rPr lang="en-GB" sz="2200" dirty="0"/>
              <a:t>Vaginal delivery by senior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F1E27-06F0-BED7-E969-27ADA8AA6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21" y="3623094"/>
            <a:ext cx="3352825" cy="3137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C093C-0A7B-9ECA-6F72-C19DC2577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102" y="95226"/>
            <a:ext cx="4213026" cy="33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Breech-vertex(20%)</a:t>
            </a:r>
          </a:p>
          <a:p>
            <a:pPr marL="0" indent="0">
              <a:buNone/>
            </a:pPr>
            <a:r>
              <a:rPr lang="en-GB" sz="2200" dirty="0"/>
              <a:t>Cs is safer to avoid interlocking twins .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Breech-breech(10%)</a:t>
            </a:r>
          </a:p>
          <a:p>
            <a:r>
              <a:rPr lang="en-GB" sz="2200" dirty="0"/>
              <a:t>Usually cs</a:t>
            </a:r>
          </a:p>
          <a:p>
            <a:endParaRPr lang="en-GB" sz="2200" dirty="0"/>
          </a:p>
          <a:p>
            <a:r>
              <a:rPr lang="en-GB" sz="2200" dirty="0"/>
              <a:t>For Monochorionic twins </a:t>
            </a:r>
          </a:p>
          <a:p>
            <a:r>
              <a:rPr lang="en-GB" sz="2200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36463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Perinatal outcome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Perinatal mortality is 5 times more than singleton.</a:t>
            </a:r>
          </a:p>
          <a:p>
            <a:r>
              <a:rPr lang="en-GB" sz="2200" dirty="0"/>
              <a:t>RDS 50% more</a:t>
            </a:r>
          </a:p>
          <a:p>
            <a:r>
              <a:rPr lang="en-GB" sz="2200" dirty="0"/>
              <a:t>Incidence of still birth </a:t>
            </a:r>
            <a:r>
              <a:rPr lang="en-GB" sz="2200" dirty="0" err="1"/>
              <a:t>istwice</a:t>
            </a:r>
            <a:r>
              <a:rPr lang="en-GB" sz="2200" dirty="0"/>
              <a:t> than singleton</a:t>
            </a:r>
          </a:p>
          <a:p>
            <a:r>
              <a:rPr lang="en-GB" sz="2200" dirty="0" err="1"/>
              <a:t>Anamoly</a:t>
            </a:r>
            <a:endParaRPr lang="en-GB" sz="2200" dirty="0"/>
          </a:p>
          <a:p>
            <a:r>
              <a:rPr lang="en-GB" sz="2200" dirty="0"/>
              <a:t>Cerebral haemorrhage and asphyxia</a:t>
            </a:r>
          </a:p>
          <a:p>
            <a:r>
              <a:rPr lang="en-GB" sz="2200" dirty="0" err="1"/>
              <a:t>Cerepral</a:t>
            </a:r>
            <a:r>
              <a:rPr lang="en-GB" sz="2200" dirty="0"/>
              <a:t> palsy 4 times than the singleton .</a:t>
            </a:r>
          </a:p>
        </p:txBody>
      </p:sp>
    </p:spTree>
    <p:extLst>
      <p:ext uri="{BB962C8B-B14F-4D97-AF65-F5344CB8AC3E}">
        <p14:creationId xmlns:p14="http://schemas.microsoft.com/office/powerpoint/2010/main" val="128563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Triplets </a:t>
            </a:r>
          </a:p>
          <a:p>
            <a:r>
              <a:rPr lang="en-GB" sz="2200" dirty="0"/>
              <a:t>Quadruplets </a:t>
            </a:r>
          </a:p>
        </p:txBody>
      </p:sp>
      <p:pic>
        <p:nvPicPr>
          <p:cNvPr id="4100" name="Picture 4" descr="130+ Super Cute And Famous Triplet Baby Names">
            <a:extLst>
              <a:ext uri="{FF2B5EF4-FFF2-40B4-BE49-F238E27FC236}">
                <a16:creationId xmlns:a16="http://schemas.microsoft.com/office/drawing/2014/main" id="{CC4D04E5-95C1-97C0-F98F-5D0BB734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9" y="431321"/>
            <a:ext cx="6094413" cy="53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4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8BD78-BA5F-45C9-F904-FBFE3251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365760"/>
            <a:ext cx="6791643" cy="5618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44A30-7E46-4E47-B404-D03789165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0"/>
            <a:ext cx="3034665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29243-55AE-38ED-0E0F-B84F9AB1C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712" y="433228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5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affecting it's incidence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• Induction of ovulation, 10% with </a:t>
            </a:r>
            <a:r>
              <a:rPr lang="en-GB" sz="2200" dirty="0" err="1"/>
              <a:t>clomide</a:t>
            </a:r>
            <a:r>
              <a:rPr lang="en-GB" sz="2200" dirty="0"/>
              <a:t> and 30% with gonadotrophins.</a:t>
            </a:r>
          </a:p>
          <a:p>
            <a:pPr marL="0" indent="0">
              <a:buNone/>
            </a:pPr>
            <a:r>
              <a:rPr lang="en-GB" sz="2200" dirty="0"/>
              <a:t>• Increase maternal age? Due to increase gonadotrophins production.</a:t>
            </a:r>
          </a:p>
          <a:p>
            <a:pPr marL="0" indent="0">
              <a:buNone/>
            </a:pPr>
            <a:r>
              <a:rPr lang="en-GB" sz="2200" dirty="0"/>
              <a:t>• Increases with parity.</a:t>
            </a:r>
          </a:p>
          <a:p>
            <a:pPr marL="0" indent="0">
              <a:buNone/>
            </a:pPr>
            <a:r>
              <a:rPr lang="en-GB" sz="2200" dirty="0"/>
              <a:t>• Heredity usually on maternal side.</a:t>
            </a:r>
          </a:p>
          <a:p>
            <a:pPr marL="0" indent="0">
              <a:buNone/>
            </a:pPr>
            <a:r>
              <a:rPr lang="en-GB" sz="2200" dirty="0"/>
              <a:t>• Race; Nigeria 1:22 North America 1:90.</a:t>
            </a:r>
          </a:p>
        </p:txBody>
      </p:sp>
    </p:spTree>
    <p:extLst>
      <p:ext uri="{BB962C8B-B14F-4D97-AF65-F5344CB8AC3E}">
        <p14:creationId xmlns:p14="http://schemas.microsoft.com/office/powerpoint/2010/main" val="148821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MONOZYGOTIC TWINS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• Constant incidence of 1:250 births.</a:t>
            </a:r>
          </a:p>
          <a:p>
            <a:pPr marL="0" indent="0">
              <a:buNone/>
            </a:pPr>
            <a:r>
              <a:rPr lang="en-GB" sz="2200" dirty="0"/>
              <a:t>• Not affected by heredity.</a:t>
            </a:r>
          </a:p>
          <a:p>
            <a:pPr marL="0" indent="0">
              <a:buNone/>
            </a:pPr>
            <a:r>
              <a:rPr lang="en-GB" sz="2200" dirty="0"/>
              <a:t>• Not related to induction of ovulation.</a:t>
            </a:r>
          </a:p>
          <a:p>
            <a:pPr marL="0" indent="0">
              <a:buNone/>
            </a:pPr>
            <a:r>
              <a:rPr lang="en-GB" sz="2200" dirty="0"/>
              <a:t>• Constitutes 1/3 of twins.</a:t>
            </a:r>
          </a:p>
        </p:txBody>
      </p:sp>
    </p:spTree>
    <p:extLst>
      <p:ext uri="{BB962C8B-B14F-4D97-AF65-F5344CB8AC3E}">
        <p14:creationId xmlns:p14="http://schemas.microsoft.com/office/powerpoint/2010/main" val="8196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6CA35-D647-8296-0C6A-9FD11C0F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488272"/>
            <a:ext cx="9400210" cy="60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3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POS&amp;trade;">
            <a:extLst>
              <a:ext uri="{FF2B5EF4-FFF2-40B4-BE49-F238E27FC236}">
                <a16:creationId xmlns:a16="http://schemas.microsoft.com/office/drawing/2014/main" id="{77F139B7-4FA1-9668-09FE-4F3AAE11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51" y="0"/>
            <a:ext cx="739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0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MONOZYGOTIC TWINS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•70%are diamniotic monochorionic.</a:t>
            </a:r>
          </a:p>
          <a:p>
            <a:r>
              <a:rPr lang="en-GB" sz="2200" dirty="0"/>
              <a:t>•30% are diamniotic dichorionic</a:t>
            </a:r>
          </a:p>
        </p:txBody>
      </p:sp>
    </p:spTree>
    <p:extLst>
      <p:ext uri="{BB962C8B-B14F-4D97-AF65-F5344CB8AC3E}">
        <p14:creationId xmlns:p14="http://schemas.microsoft.com/office/powerpoint/2010/main" val="158801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of zygotic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During pregnancy by USS</a:t>
            </a:r>
          </a:p>
          <a:p>
            <a:pPr marL="0" indent="0">
              <a:buNone/>
            </a:pPr>
            <a:r>
              <a:rPr lang="en-GB" sz="2200" dirty="0"/>
              <a:t>• Very accurate in the first trimester, two sacs, presence of thick chorion between amniotic membrane. T sign” is 2 amniotic sacs &amp;1 placenta (monochorionic). </a:t>
            </a:r>
          </a:p>
          <a:p>
            <a:pPr marL="0" indent="0">
              <a:buNone/>
            </a:pPr>
            <a:r>
              <a:rPr lang="en-GB" sz="2200" dirty="0"/>
              <a:t>• Less accurate in the second trimester the chorion become thin and fuse with the amniotic membrane.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200" dirty="0"/>
              <a:t>“lambda” or “twin peak” sign,(dichorionic).(10-14 weeks)</a:t>
            </a:r>
          </a:p>
        </p:txBody>
      </p:sp>
    </p:spTree>
    <p:extLst>
      <p:ext uri="{BB962C8B-B14F-4D97-AF65-F5344CB8AC3E}">
        <p14:creationId xmlns:p14="http://schemas.microsoft.com/office/powerpoint/2010/main" val="257570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7CAA-A61D-A503-2FEB-182DF40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2102-8343-436E-E998-A437A7C8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SUOG Practice Guidelines: role of ultrasound in twin pregnancy - Khalil -  2016 - Ultrasound in Obstetrics &amp;amp; Gynecology - Wiley Online Library">
            <a:extLst>
              <a:ext uri="{FF2B5EF4-FFF2-40B4-BE49-F238E27FC236}">
                <a16:creationId xmlns:a16="http://schemas.microsoft.com/office/drawing/2014/main" id="{83DFD3CB-C21A-FFA1-4470-B2F53BF3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11294853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604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81</TotalTime>
  <Words>600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Schoolbook</vt:lpstr>
      <vt:lpstr>Wingdings</vt:lpstr>
      <vt:lpstr>Wingdings 2</vt:lpstr>
      <vt:lpstr>View</vt:lpstr>
      <vt:lpstr>Multiple pregnancy</vt:lpstr>
      <vt:lpstr>DIZYGOTIC TWINS </vt:lpstr>
      <vt:lpstr>Factors affecting it's incidence </vt:lpstr>
      <vt:lpstr>MONOZYGOTIC TWINS </vt:lpstr>
      <vt:lpstr>PowerPoint Presentation</vt:lpstr>
      <vt:lpstr>PowerPoint Presentation</vt:lpstr>
      <vt:lpstr>MONOZYGOTIC TWINS </vt:lpstr>
      <vt:lpstr>Diagnosis of zygotic </vt:lpstr>
      <vt:lpstr>PowerPoint Presentation</vt:lpstr>
      <vt:lpstr>PowerPoint Presentation</vt:lpstr>
      <vt:lpstr>PowerPoint Presentation</vt:lpstr>
      <vt:lpstr>Determination of zygozity After Birth </vt:lpstr>
      <vt:lpstr>Complications of multiple pregnancy </vt:lpstr>
      <vt:lpstr>Monochorionic complications</vt:lpstr>
      <vt:lpstr>Possible methods of treatment </vt:lpstr>
      <vt:lpstr>PowerPoint Presentation</vt:lpstr>
      <vt:lpstr>Other Complications in Monochorionic Twins: </vt:lpstr>
      <vt:lpstr>diagnosis</vt:lpstr>
      <vt:lpstr>Antenatal care </vt:lpstr>
      <vt:lpstr>Methods of delivery </vt:lpstr>
      <vt:lpstr>PowerPoint Presentation</vt:lpstr>
      <vt:lpstr>Perinatal outcome complication</vt:lpstr>
      <vt:lpstr>Others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pregnancy</dc:title>
  <dc:creator>ROUA SHAEB</dc:creator>
  <cp:lastModifiedBy>Mons Ahmed</cp:lastModifiedBy>
  <cp:revision>5</cp:revision>
  <dcterms:created xsi:type="dcterms:W3CDTF">2023-03-28T16:40:21Z</dcterms:created>
  <dcterms:modified xsi:type="dcterms:W3CDTF">2024-10-21T05:58:33Z</dcterms:modified>
</cp:coreProperties>
</file>