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sldIdLst>
    <p:sldId id="256" r:id="rId2"/>
    <p:sldId id="264" r:id="rId3"/>
    <p:sldId id="265" r:id="rId4"/>
    <p:sldId id="266" r:id="rId5"/>
    <p:sldId id="268" r:id="rId6"/>
    <p:sldId id="269" r:id="rId7"/>
    <p:sldId id="283" r:id="rId8"/>
    <p:sldId id="271" r:id="rId9"/>
    <p:sldId id="272" r:id="rId10"/>
    <p:sldId id="273" r:id="rId11"/>
    <p:sldId id="274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10C8BEE-5D8F-4E49-81CC-54AFB3687A01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4F583D3-CA4E-4003-86A9-BC0C87DB7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648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8BEE-5D8F-4E49-81CC-54AFB3687A01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3D3-CA4E-4003-86A9-BC0C87DB7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15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8BEE-5D8F-4E49-81CC-54AFB3687A01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3D3-CA4E-4003-86A9-BC0C87DB7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20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8BEE-5D8F-4E49-81CC-54AFB3687A01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3D3-CA4E-4003-86A9-BC0C87DB7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46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10C8BEE-5D8F-4E49-81CC-54AFB3687A01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4F583D3-CA4E-4003-86A9-BC0C87DB7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291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8BEE-5D8F-4E49-81CC-54AFB3687A01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3D3-CA4E-4003-86A9-BC0C87DB7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5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8BEE-5D8F-4E49-81CC-54AFB3687A01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3D3-CA4E-4003-86A9-BC0C87DB7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6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8BEE-5D8F-4E49-81CC-54AFB3687A01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3D3-CA4E-4003-86A9-BC0C87DB7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84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8BEE-5D8F-4E49-81CC-54AFB3687A01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83D3-CA4E-4003-86A9-BC0C87DB7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27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8BEE-5D8F-4E49-81CC-54AFB3687A01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F583D3-CA4E-4003-86A9-BC0C87DB760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796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10C8BEE-5D8F-4E49-81CC-54AFB3687A01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F583D3-CA4E-4003-86A9-BC0C87DB760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938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10C8BEE-5D8F-4E49-81CC-54AFB3687A01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4F583D3-CA4E-4003-86A9-BC0C87DB7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6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A037F-F875-55C0-615D-F3A9F98790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placenta</a:t>
            </a:r>
          </a:p>
        </p:txBody>
      </p:sp>
    </p:spTree>
    <p:extLst>
      <p:ext uri="{BB962C8B-B14F-4D97-AF65-F5344CB8AC3E}">
        <p14:creationId xmlns:p14="http://schemas.microsoft.com/office/powerpoint/2010/main" val="2663739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1200-B547-D2F7-5EFA-2C0335146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Function of placenta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7C6D4-C317-8BE6-E267-748309EEB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i="1" dirty="0"/>
              <a:t>Transfer of nutrient and waste products.</a:t>
            </a:r>
          </a:p>
          <a:p>
            <a:r>
              <a:rPr lang="en-GB" sz="2000" i="1" dirty="0"/>
              <a:t>Enzymatic function.</a:t>
            </a:r>
          </a:p>
          <a:p>
            <a:r>
              <a:rPr lang="en-GB" sz="2000" i="1" dirty="0"/>
              <a:t>Barrier function.</a:t>
            </a:r>
          </a:p>
          <a:p>
            <a:r>
              <a:rPr lang="en-GB" sz="2000" i="1" dirty="0"/>
              <a:t>Immunological function.</a:t>
            </a:r>
          </a:p>
          <a:p>
            <a:r>
              <a:rPr lang="en-GB" sz="2000" i="1" dirty="0"/>
              <a:t>Storage.</a:t>
            </a:r>
          </a:p>
          <a:p>
            <a:r>
              <a:rPr lang="en-GB" sz="2000" i="1" dirty="0"/>
              <a:t>Endocrine function</a:t>
            </a:r>
          </a:p>
        </p:txBody>
      </p:sp>
      <p:pic>
        <p:nvPicPr>
          <p:cNvPr id="4" name="Picture 2" descr="Placenta pills: Harmless fad or potentially dangerous? - ABC News">
            <a:extLst>
              <a:ext uri="{FF2B5EF4-FFF2-40B4-BE49-F238E27FC236}">
                <a16:creationId xmlns:a16="http://schemas.microsoft.com/office/drawing/2014/main" id="{1EDC5BB0-1C0A-E8E9-8465-F2B8394DB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24" y="3480263"/>
            <a:ext cx="5319717" cy="310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3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403BE-80CF-BB6B-B439-7D3DCDAF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AMNIOTIC FLUID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0CD99-9B46-FE7B-3284-CC1B6F1E8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59280"/>
            <a:ext cx="10363200" cy="4175760"/>
          </a:xfrm>
        </p:spPr>
        <p:txBody>
          <a:bodyPr>
            <a:normAutofit/>
          </a:bodyPr>
          <a:lstStyle/>
          <a:p>
            <a:r>
              <a:rPr lang="en-GB" sz="2200" b="1" i="1" dirty="0"/>
              <a:t>Rate of amniotic fluid turn over is 500 cc/hr. </a:t>
            </a:r>
          </a:p>
          <a:p>
            <a:r>
              <a:rPr lang="en-GB" sz="2200" b="1" i="1" dirty="0"/>
              <a:t> Volume of Amniotic fluid maximum is between 36-38 weeks (1l) and then decreases such that at term it is roughly 800-900 ml</a:t>
            </a:r>
          </a:p>
          <a:p>
            <a:endParaRPr lang="en-GB" sz="2200" b="1" i="1" dirty="0"/>
          </a:p>
          <a:p>
            <a:r>
              <a:rPr lang="en-GB" sz="2200" b="1" i="1" dirty="0"/>
              <a:t>Amniotic fluid originates both from maternal and </a:t>
            </a:r>
            <a:r>
              <a:rPr lang="en-GB" sz="2200" b="1" i="1" dirty="0" err="1"/>
              <a:t>fetal</a:t>
            </a:r>
            <a:r>
              <a:rPr lang="en-GB" sz="2200" b="1" i="1" dirty="0"/>
              <a:t> sources: </a:t>
            </a:r>
          </a:p>
          <a:p>
            <a:pPr lvl="2"/>
            <a:r>
              <a:rPr lang="en-GB" sz="1800" i="1" dirty="0"/>
              <a:t> In early pregnancy – As an ultrafiltrate of maternal plasma. y By beginning of the second trimester – It consists of extracellular fluid which diffuses through the </a:t>
            </a:r>
            <a:r>
              <a:rPr lang="en-GB" sz="1800" i="1" dirty="0" err="1"/>
              <a:t>fetal</a:t>
            </a:r>
            <a:r>
              <a:rPr lang="en-GB" sz="1800" i="1" dirty="0"/>
              <a:t> skin. </a:t>
            </a:r>
          </a:p>
          <a:p>
            <a:pPr lvl="2"/>
            <a:r>
              <a:rPr lang="en-GB" sz="1800" i="1" dirty="0"/>
              <a:t>After 20 weeks – Cornification of skin prevents this diffusion and amniotic fluid is composed of </a:t>
            </a:r>
            <a:r>
              <a:rPr lang="en-GB" sz="1800" i="1" dirty="0" err="1"/>
              <a:t>fetal</a:t>
            </a:r>
            <a:r>
              <a:rPr lang="en-GB" sz="1800" i="1" dirty="0"/>
              <a:t> urine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32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0847-2BDC-E45D-1796-BCEFE9D84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Function of amniotic fluid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FA046-5766-BA14-52C8-0F99F50B4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75905"/>
            <a:ext cx="10058400" cy="4463935"/>
          </a:xfrm>
        </p:spPr>
        <p:txBody>
          <a:bodyPr>
            <a:normAutofit/>
          </a:bodyPr>
          <a:lstStyle/>
          <a:p>
            <a:r>
              <a:rPr lang="en-GB" sz="2000" b="1" i="1" dirty="0"/>
              <a:t>During pregnancy:</a:t>
            </a:r>
          </a:p>
          <a:p>
            <a:pPr lvl="2"/>
            <a:r>
              <a:rPr lang="en-GB" sz="2000" b="1" i="1" dirty="0"/>
              <a:t>(</a:t>
            </a:r>
            <a:r>
              <a:rPr lang="en-GB" sz="2000" i="1" dirty="0"/>
              <a:t>1) It acts as a shock absorber, protecting the </a:t>
            </a:r>
            <a:r>
              <a:rPr lang="en-GB" sz="2000" i="1" dirty="0" err="1"/>
              <a:t>fetus</a:t>
            </a:r>
            <a:r>
              <a:rPr lang="en-GB" sz="2000" i="1" dirty="0"/>
              <a:t> from possible extraneous injury</a:t>
            </a:r>
          </a:p>
          <a:p>
            <a:pPr lvl="2"/>
            <a:r>
              <a:rPr lang="en-GB" sz="2000" i="1" dirty="0"/>
              <a:t>(2) Maintains an even temperature</a:t>
            </a:r>
          </a:p>
          <a:p>
            <a:pPr lvl="2"/>
            <a:r>
              <a:rPr lang="en-GB" sz="2000" i="1" dirty="0"/>
              <a:t> (3) The fluid distends the amniotic sac and thereby allows for growth and free movement of the </a:t>
            </a:r>
            <a:r>
              <a:rPr lang="en-GB" sz="2000" i="1" dirty="0" err="1"/>
              <a:t>fetus</a:t>
            </a:r>
            <a:r>
              <a:rPr lang="en-GB" sz="2000" i="1" dirty="0"/>
              <a:t> and prevents adhesion between the </a:t>
            </a:r>
            <a:r>
              <a:rPr lang="en-GB" sz="2000" i="1" dirty="0" err="1"/>
              <a:t>fetal</a:t>
            </a:r>
            <a:r>
              <a:rPr lang="en-GB" sz="2000" i="1" dirty="0"/>
              <a:t> parts and amniotic sac</a:t>
            </a:r>
          </a:p>
          <a:p>
            <a:pPr lvl="2"/>
            <a:r>
              <a:rPr lang="en-GB" sz="2000" i="1" dirty="0"/>
              <a:t>(4) It has some nutritive value. </a:t>
            </a:r>
          </a:p>
          <a:p>
            <a:pPr lvl="2"/>
            <a:endParaRPr lang="en-GB" sz="2000" i="1" dirty="0"/>
          </a:p>
          <a:p>
            <a:r>
              <a:rPr lang="en-GB" sz="2000" b="1" i="1" dirty="0"/>
              <a:t>During </a:t>
            </a:r>
            <a:r>
              <a:rPr lang="en-GB" sz="2000" b="1" i="1" dirty="0" err="1"/>
              <a:t>labor</a:t>
            </a:r>
            <a:r>
              <a:rPr lang="en-GB" sz="2000" b="1" i="1" dirty="0"/>
              <a:t>:</a:t>
            </a:r>
          </a:p>
          <a:p>
            <a:pPr lvl="2"/>
            <a:r>
              <a:rPr lang="en-GB" sz="2000" b="1" i="1" dirty="0"/>
              <a:t>(</a:t>
            </a:r>
            <a:r>
              <a:rPr lang="en-GB" sz="2000" i="1" dirty="0"/>
              <a:t>1) The amnion and chorion are combined to form a hydrostatic wedge which helps in dilatation of the cervix</a:t>
            </a:r>
          </a:p>
        </p:txBody>
      </p:sp>
    </p:spTree>
    <p:extLst>
      <p:ext uri="{BB962C8B-B14F-4D97-AF65-F5344CB8AC3E}">
        <p14:creationId xmlns:p14="http://schemas.microsoft.com/office/powerpoint/2010/main" val="2889020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96265-E6EE-791B-93FB-9D2A7D993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Abnormality of amniotic fluid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99B9E-0168-70E6-ECDA-CF9B1D3B1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i="1" u="sng" dirty="0"/>
              <a:t>Oligohydramnios</a:t>
            </a:r>
            <a:r>
              <a:rPr lang="en-GB" sz="2000" i="1" dirty="0"/>
              <a:t> is a condition where liquor </a:t>
            </a:r>
            <a:r>
              <a:rPr lang="en-GB" sz="2000" i="1" dirty="0" err="1"/>
              <a:t>amnii</a:t>
            </a:r>
            <a:r>
              <a:rPr lang="en-GB" sz="2000" i="1" dirty="0"/>
              <a:t> is deficient (&lt; 200 ml at term). </a:t>
            </a:r>
          </a:p>
          <a:p>
            <a:endParaRPr lang="en-GB" sz="2000" i="1" dirty="0"/>
          </a:p>
          <a:p>
            <a:pPr lvl="1"/>
            <a:r>
              <a:rPr lang="en-GB" sz="2000" b="1" i="1" dirty="0" err="1"/>
              <a:t>Sonographically</a:t>
            </a:r>
            <a:r>
              <a:rPr lang="en-GB" sz="2000" b="1" i="1" dirty="0"/>
              <a:t> it is defined as:  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GB" sz="2000" i="1" dirty="0"/>
              <a:t>Absence of amniotic fluid pocket.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GB" sz="2000" i="1" dirty="0"/>
              <a:t> Maximum vertical diameter of amniotic fluid pocket less than 2 cm.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GB" sz="2000" i="1" dirty="0"/>
              <a:t> Amniotic fluid index less than 5 cm</a:t>
            </a:r>
          </a:p>
        </p:txBody>
      </p:sp>
    </p:spTree>
    <p:extLst>
      <p:ext uri="{BB962C8B-B14F-4D97-AF65-F5344CB8AC3E}">
        <p14:creationId xmlns:p14="http://schemas.microsoft.com/office/powerpoint/2010/main" val="3866173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29A56-AAD2-4D75-39B6-099099F7F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Causes of oligo </a:t>
            </a:r>
            <a:r>
              <a:rPr lang="en-GB" u="sng" dirty="0" err="1"/>
              <a:t>hydramnious</a:t>
            </a:r>
            <a:r>
              <a:rPr lang="en-GB" u="sng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AA15F-DD64-0CDA-C3C7-D6622C2ED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i="1" dirty="0"/>
              <a:t>Drug ( Prostaglandin Synthetase inhibitors and ACE inhibitors). </a:t>
            </a:r>
          </a:p>
          <a:p>
            <a:r>
              <a:rPr lang="en-GB" sz="2000" i="1" dirty="0"/>
              <a:t>IUGR Leaking of fluid following amniocentesis or chorionic villus sampling. </a:t>
            </a:r>
          </a:p>
          <a:p>
            <a:r>
              <a:rPr lang="en-GB" sz="2000" i="1" dirty="0"/>
              <a:t> Maternal conditions like hypertension and preeclampsia.</a:t>
            </a:r>
          </a:p>
          <a:p>
            <a:r>
              <a:rPr lang="en-GB" sz="2000" i="1" dirty="0"/>
              <a:t> Post-term pregnancy </a:t>
            </a:r>
          </a:p>
          <a:p>
            <a:r>
              <a:rPr lang="en-GB" sz="2000" i="1" dirty="0"/>
              <a:t> Premature rupture of membrane </a:t>
            </a:r>
          </a:p>
          <a:p>
            <a:r>
              <a:rPr lang="en-GB" sz="2000" i="1" dirty="0" err="1"/>
              <a:t>Abruptiochronic</a:t>
            </a:r>
            <a:r>
              <a:rPr lang="en-GB" sz="2000" i="1" dirty="0"/>
              <a:t> .</a:t>
            </a:r>
          </a:p>
          <a:p>
            <a:r>
              <a:rPr lang="en-GB" sz="2000" i="1" dirty="0"/>
              <a:t>  chromosomal anomaly like </a:t>
            </a:r>
            <a:r>
              <a:rPr lang="en-GB" sz="2000" i="1" dirty="0" err="1"/>
              <a:t>triploidy</a:t>
            </a:r>
            <a:r>
              <a:rPr lang="en-GB" sz="2000" i="1" dirty="0"/>
              <a:t> .</a:t>
            </a:r>
          </a:p>
          <a:p>
            <a:r>
              <a:rPr lang="en-GB" sz="2000" i="1" dirty="0"/>
              <a:t> Renal anomalies of </a:t>
            </a:r>
            <a:r>
              <a:rPr lang="en-GB" sz="2000" i="1" dirty="0" err="1"/>
              <a:t>fetus</a:t>
            </a:r>
            <a:r>
              <a:rPr lang="en-GB" sz="2000" i="1" dirty="0"/>
              <a:t> 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974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8A33F-6DE1-B6FE-9BD9-ED548F8C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err="1"/>
              <a:t>Comlications</a:t>
            </a:r>
            <a:r>
              <a:rPr lang="en-GB" u="sng" dirty="0"/>
              <a:t> of oligo..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3C51C-1DBB-3F4F-3799-D0024670D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i="1" dirty="0"/>
              <a:t>Complications </a:t>
            </a:r>
            <a:r>
              <a:rPr lang="en-GB" sz="2000" b="1" i="1" dirty="0" err="1"/>
              <a:t>Fetal</a:t>
            </a:r>
            <a:r>
              <a:rPr lang="en-GB" sz="2000" b="1" i="1" dirty="0"/>
              <a:t>: </a:t>
            </a:r>
          </a:p>
          <a:p>
            <a:pPr marL="1371600" lvl="2" indent="-457200">
              <a:buAutoNum type="arabicParenBoth"/>
            </a:pPr>
            <a:r>
              <a:rPr lang="en-GB" sz="2000" i="1" dirty="0"/>
              <a:t>Abortion </a:t>
            </a:r>
          </a:p>
          <a:p>
            <a:pPr marL="1371600" lvl="2" indent="-457200">
              <a:buAutoNum type="arabicParenBoth"/>
            </a:pPr>
            <a:r>
              <a:rPr lang="en-GB" sz="2000" i="1" dirty="0"/>
              <a:t> Deformity due to intra-amniotic adhesions or due to compression. </a:t>
            </a:r>
          </a:p>
          <a:p>
            <a:pPr marL="1371600" lvl="2" indent="-457200">
              <a:buAutoNum type="arabicParenBoth"/>
            </a:pPr>
            <a:r>
              <a:rPr lang="en-GB" sz="2000" i="1" dirty="0" err="1"/>
              <a:t>Fetal</a:t>
            </a:r>
            <a:r>
              <a:rPr lang="en-GB" sz="2000" i="1" dirty="0"/>
              <a:t> pulmonary hypoplasia (may be the cause or effect) </a:t>
            </a:r>
          </a:p>
          <a:p>
            <a:pPr marL="1371600" lvl="2" indent="-457200">
              <a:buAutoNum type="arabicParenBoth"/>
            </a:pPr>
            <a:r>
              <a:rPr lang="en-GB" sz="2000" i="1" dirty="0"/>
              <a:t>Cord compression</a:t>
            </a:r>
          </a:p>
          <a:p>
            <a:pPr marL="1371600" lvl="2" indent="-457200">
              <a:buAutoNum type="arabicParenBoth"/>
            </a:pPr>
            <a:r>
              <a:rPr lang="en-GB" sz="2000" i="1" dirty="0"/>
              <a:t> </a:t>
            </a:r>
            <a:r>
              <a:rPr lang="en-GB" sz="2000" i="1" dirty="0" err="1"/>
              <a:t>Fetal</a:t>
            </a:r>
            <a:r>
              <a:rPr lang="en-GB" sz="2000" i="1" dirty="0"/>
              <a:t> growth restriction. </a:t>
            </a:r>
          </a:p>
          <a:p>
            <a:r>
              <a:rPr lang="en-GB" sz="2000" b="1" i="1" dirty="0"/>
              <a:t>Maternal: </a:t>
            </a:r>
          </a:p>
          <a:p>
            <a:pPr marL="1371600" lvl="2" indent="-457200">
              <a:buAutoNum type="arabicParenBoth"/>
            </a:pPr>
            <a:r>
              <a:rPr lang="en-GB" sz="2000" i="1" dirty="0"/>
              <a:t>Prolonged </a:t>
            </a:r>
            <a:r>
              <a:rPr lang="en-GB" sz="2000" i="1" dirty="0" err="1"/>
              <a:t>labor</a:t>
            </a:r>
            <a:r>
              <a:rPr lang="en-GB" sz="2000" i="1" dirty="0"/>
              <a:t> </a:t>
            </a:r>
          </a:p>
          <a:p>
            <a:pPr marL="1371600" lvl="2" indent="-457200">
              <a:buAutoNum type="arabicParenBoth"/>
            </a:pPr>
            <a:r>
              <a:rPr lang="en-GB" sz="2000" i="1" dirty="0"/>
              <a:t> Increased operative interference due to malpresentation.</a:t>
            </a:r>
          </a:p>
          <a:p>
            <a:pPr marL="1371600" lvl="2" indent="-457200">
              <a:buAutoNum type="arabicParenBoth"/>
            </a:pPr>
            <a:r>
              <a:rPr lang="en-GB" sz="2000" i="1" dirty="0"/>
              <a:t> The sum effect may lead to increased maternal morbidity.</a:t>
            </a:r>
          </a:p>
        </p:txBody>
      </p:sp>
    </p:spTree>
    <p:extLst>
      <p:ext uri="{BB962C8B-B14F-4D97-AF65-F5344CB8AC3E}">
        <p14:creationId xmlns:p14="http://schemas.microsoft.com/office/powerpoint/2010/main" val="3928844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27265-65D5-2091-D460-9C9C6E5DD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POLYHYDRAMNIOS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62FC2-8C61-74EC-C2E2-2857CD6D7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900" i="1" dirty="0"/>
              <a:t>Defined when amniotic fluid index (AFI) is &gt; 25 </a:t>
            </a:r>
            <a:r>
              <a:rPr lang="en-GB" sz="1900" i="1" dirty="0" err="1"/>
              <a:t>cmQ</a:t>
            </a:r>
            <a:r>
              <a:rPr lang="en-GB" sz="1900" i="1" dirty="0"/>
              <a:t> or finding of a pocket of fluid measuring 8 cm.</a:t>
            </a:r>
          </a:p>
          <a:p>
            <a:endParaRPr lang="en-GB" sz="1900" b="1" i="1" dirty="0"/>
          </a:p>
          <a:p>
            <a:r>
              <a:rPr lang="en-GB" sz="1900" b="1" i="1" dirty="0"/>
              <a:t>Grades of Polyhydramnios </a:t>
            </a:r>
            <a:endParaRPr lang="en-GB" sz="1900" i="1" dirty="0"/>
          </a:p>
          <a:p>
            <a:pPr marL="971550" lvl="1" indent="-514350">
              <a:buFont typeface="+mj-lt"/>
              <a:buAutoNum type="arabicPeriod"/>
            </a:pPr>
            <a:r>
              <a:rPr lang="en-GB" sz="1900" i="1" dirty="0"/>
              <a:t> Mild defined as pockets measuring 8-11 cm in vertical dimension.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1900" i="1" dirty="0"/>
              <a:t> Moderate defined as pocket measuring 12-15 cm in vertical dimension.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1900" i="1" dirty="0"/>
              <a:t>Severe defined as free floating </a:t>
            </a:r>
            <a:r>
              <a:rPr lang="en-GB" sz="1900" i="1" dirty="0" err="1"/>
              <a:t>fetus</a:t>
            </a:r>
            <a:r>
              <a:rPr lang="en-GB" sz="1900" i="1" dirty="0"/>
              <a:t> found in pockets of fluid of 16 cm or more .</a:t>
            </a:r>
          </a:p>
          <a:p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447684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DB387-6476-CEF9-EF22-FDC7F431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77" y="137160"/>
            <a:ext cx="10058400" cy="1371600"/>
          </a:xfrm>
        </p:spPr>
        <p:txBody>
          <a:bodyPr/>
          <a:lstStyle/>
          <a:p>
            <a:r>
              <a:rPr lang="en-GB" i="1" u="sng" dirty="0"/>
              <a:t>Causes of poly…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4BC57-1B5E-E654-9A3B-A9810D3EC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21476"/>
            <a:ext cx="10058400" cy="5106786"/>
          </a:xfrm>
        </p:spPr>
        <p:txBody>
          <a:bodyPr>
            <a:noAutofit/>
          </a:bodyPr>
          <a:lstStyle/>
          <a:p>
            <a:r>
              <a:rPr lang="en-GB" sz="1600" b="1" i="1" dirty="0"/>
              <a:t>Fetus produces more urine for e.g.:</a:t>
            </a:r>
          </a:p>
          <a:p>
            <a:pPr lvl="2"/>
            <a:r>
              <a:rPr lang="en-GB" sz="1600" i="1" dirty="0"/>
              <a:t> a. multifetal pregnancy (number of fetus is more: more of urine) </a:t>
            </a:r>
          </a:p>
          <a:p>
            <a:pPr lvl="2"/>
            <a:r>
              <a:rPr lang="en-GB" sz="1600" i="1" dirty="0"/>
              <a:t>b. Maternal </a:t>
            </a:r>
            <a:r>
              <a:rPr lang="en-GB" sz="1600" i="1" dirty="0" err="1"/>
              <a:t>hyperglycemia</a:t>
            </a:r>
            <a:r>
              <a:rPr lang="en-GB" sz="1600" i="1" dirty="0"/>
              <a:t>/diabetes Maternal </a:t>
            </a:r>
            <a:r>
              <a:rPr lang="en-GB" sz="1600" i="1" dirty="0" err="1"/>
              <a:t>hyperglycemia</a:t>
            </a:r>
            <a:r>
              <a:rPr lang="en-GB" sz="1600" i="1" dirty="0"/>
              <a:t> → </a:t>
            </a:r>
            <a:r>
              <a:rPr lang="en-GB" sz="1600" i="1" dirty="0" err="1"/>
              <a:t>Fetalhyperglycemia</a:t>
            </a:r>
            <a:r>
              <a:rPr lang="en-GB" sz="1600" i="1" dirty="0"/>
              <a:t> → Fetal polyuria → increased amniotic fluid.</a:t>
            </a:r>
          </a:p>
          <a:p>
            <a:pPr lvl="2"/>
            <a:r>
              <a:rPr lang="en-GB" sz="1600" i="1" dirty="0"/>
              <a:t> c. Twin to Twin transfusion syndrome </a:t>
            </a:r>
          </a:p>
          <a:p>
            <a:r>
              <a:rPr lang="en-GB" sz="1600" b="1" i="1" dirty="0"/>
              <a:t> The amount of amniotic fluid will increase if; fetal swallowing is impaired as in case of:</a:t>
            </a:r>
          </a:p>
          <a:p>
            <a:pPr lvl="2"/>
            <a:r>
              <a:rPr lang="en-GB" sz="1600" i="1" dirty="0"/>
              <a:t> a. Cleft lip and cleft palate </a:t>
            </a:r>
          </a:p>
          <a:p>
            <a:pPr lvl="2"/>
            <a:r>
              <a:rPr lang="en-GB" sz="1600" i="1" dirty="0"/>
              <a:t>b. Esophageal atresia or stenosis </a:t>
            </a:r>
          </a:p>
          <a:p>
            <a:pPr lvl="2"/>
            <a:r>
              <a:rPr lang="en-GB" sz="1600" i="1" dirty="0"/>
              <a:t>c. Duodenal atresia or stenosis </a:t>
            </a:r>
          </a:p>
          <a:p>
            <a:pPr lvl="2"/>
            <a:r>
              <a:rPr lang="en-GB" sz="1600" i="1" dirty="0"/>
              <a:t>d. Bowel </a:t>
            </a:r>
            <a:r>
              <a:rPr lang="en-GB" sz="1600" i="1" dirty="0" err="1"/>
              <a:t>obstructione</a:t>
            </a:r>
            <a:r>
              <a:rPr lang="en-GB" sz="1600" i="1" dirty="0"/>
              <a:t>. </a:t>
            </a:r>
          </a:p>
          <a:p>
            <a:pPr lvl="2"/>
            <a:r>
              <a:rPr lang="en-GB" sz="1600" i="1" dirty="0"/>
              <a:t>e. Anencephaly </a:t>
            </a:r>
          </a:p>
          <a:p>
            <a:r>
              <a:rPr lang="en-GB" sz="1600" b="1" i="1" dirty="0"/>
              <a:t>Other</a:t>
            </a:r>
            <a:r>
              <a:rPr lang="en-GB" sz="1600" i="1" dirty="0"/>
              <a:t> </a:t>
            </a:r>
          </a:p>
          <a:p>
            <a:pPr lvl="2"/>
            <a:r>
              <a:rPr lang="en-GB" sz="1600" i="1" dirty="0"/>
              <a:t>1. Placental Causes a. </a:t>
            </a:r>
            <a:r>
              <a:rPr lang="en-GB" sz="1600" i="1" dirty="0" err="1"/>
              <a:t>Chorangioma</a:t>
            </a:r>
            <a:r>
              <a:rPr lang="en-GB" sz="1600" i="1" dirty="0"/>
              <a:t> of placenta and circumvallate placenta. </a:t>
            </a:r>
          </a:p>
          <a:p>
            <a:pPr lvl="2"/>
            <a:r>
              <a:rPr lang="en-GB" sz="1600" i="1" dirty="0"/>
              <a:t>2. </a:t>
            </a:r>
            <a:r>
              <a:rPr lang="en-GB" sz="1600" i="1" dirty="0" err="1"/>
              <a:t>Fetal</a:t>
            </a:r>
            <a:r>
              <a:rPr lang="en-GB" sz="1600" i="1" dirty="0"/>
              <a:t> Causes a. </a:t>
            </a:r>
            <a:r>
              <a:rPr lang="en-GB" sz="1600" i="1" dirty="0" err="1"/>
              <a:t>Hydropsfetalis</a:t>
            </a:r>
            <a:r>
              <a:rPr lang="en-GB" sz="1600" i="1" dirty="0"/>
              <a:t> b. Rubella, syphilis, Toxoplasma infection of </a:t>
            </a:r>
            <a:r>
              <a:rPr lang="en-GB" sz="1600" i="1" dirty="0" err="1"/>
              <a:t>fetus</a:t>
            </a:r>
            <a:r>
              <a:rPr lang="en-GB" sz="1600" i="1" dirty="0"/>
              <a:t>. c. Trisomy (note – </a:t>
            </a:r>
            <a:r>
              <a:rPr lang="en-GB" sz="1600" i="1" dirty="0" err="1"/>
              <a:t>Triploidy</a:t>
            </a:r>
            <a:r>
              <a:rPr lang="en-GB" sz="1600" i="1" dirty="0"/>
              <a:t> leads to </a:t>
            </a:r>
            <a:r>
              <a:rPr lang="en-GB" sz="1600" i="1" dirty="0" err="1"/>
              <a:t>oligohydraminos</a:t>
            </a:r>
            <a:r>
              <a:rPr lang="en-GB" sz="1600" i="1" dirty="0"/>
              <a:t>) d. </a:t>
            </a:r>
            <a:r>
              <a:rPr lang="en-GB" sz="1600" i="1" dirty="0" err="1"/>
              <a:t>Sacrococcygealteratoma</a:t>
            </a:r>
            <a:r>
              <a:rPr lang="en-GB" sz="1600" i="1" dirty="0"/>
              <a:t> e. </a:t>
            </a:r>
            <a:r>
              <a:rPr lang="en-GB" sz="1600" i="1" dirty="0" err="1"/>
              <a:t>Thallasemia</a:t>
            </a:r>
            <a:r>
              <a:rPr lang="en-GB" sz="1600" i="1" dirty="0"/>
              <a:t> of </a:t>
            </a:r>
            <a:r>
              <a:rPr lang="en-GB" sz="1600" i="1" dirty="0" err="1"/>
              <a:t>fetus</a:t>
            </a:r>
            <a:r>
              <a:rPr lang="en-GB" sz="16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3519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2A09B-1F22-F919-2422-39005E9F7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A11DB4-4EF7-4433-0963-CDF934459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436880"/>
            <a:ext cx="6100762" cy="5994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C7B1DD-9631-881F-CDC3-32C8027C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312" y="4399280"/>
            <a:ext cx="2803208" cy="1769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1532AB-0272-DC77-8B29-3E41BD68A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228" y="188690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9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E7C7-31E7-5B89-4F57-B7DD4653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Placenta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B0EED-38D7-C673-BE94-9B1445522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lacenta pills: Harmless fad or potentially dangerous? - ABC News">
            <a:extLst>
              <a:ext uri="{FF2B5EF4-FFF2-40B4-BE49-F238E27FC236}">
                <a16:creationId xmlns:a16="http://schemas.microsoft.com/office/drawing/2014/main" id="{0CB19CD6-01B7-151D-5DAC-046721E0B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" y="1816100"/>
            <a:ext cx="1028192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2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ACC6A-D352-660B-8942-9B0E43FD8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83920"/>
            <a:ext cx="10058400" cy="5151120"/>
          </a:xfrm>
        </p:spPr>
        <p:txBody>
          <a:bodyPr>
            <a:normAutofit/>
          </a:bodyPr>
          <a:lstStyle/>
          <a:p>
            <a:r>
              <a:rPr lang="en-GB" sz="2400" i="1" dirty="0"/>
              <a:t>The human placenta is </a:t>
            </a:r>
            <a:r>
              <a:rPr lang="en-GB" sz="2400" b="1" i="1" dirty="0"/>
              <a:t>discoid</a:t>
            </a:r>
            <a:r>
              <a:rPr lang="en-GB" sz="2400" i="1" dirty="0"/>
              <a:t>. because of its shape; </a:t>
            </a:r>
            <a:r>
              <a:rPr lang="en-GB" sz="2400" b="1" i="1" dirty="0"/>
              <a:t>hemochorial</a:t>
            </a:r>
            <a:r>
              <a:rPr lang="en-GB" sz="2400" i="1" dirty="0"/>
              <a:t>, because of direct contact of the chorion with the maternal blood and </a:t>
            </a:r>
            <a:r>
              <a:rPr lang="en-GB" sz="2400" b="1" i="1" dirty="0"/>
              <a:t>deciduate</a:t>
            </a:r>
            <a:r>
              <a:rPr lang="en-GB" sz="2400" i="1" dirty="0"/>
              <a:t>, because some maternal tissue is shed at parturition.</a:t>
            </a:r>
          </a:p>
          <a:p>
            <a:endParaRPr lang="en-GB" sz="2400" i="1" dirty="0"/>
          </a:p>
          <a:p>
            <a:endParaRPr lang="en-GB" sz="2400" i="1" dirty="0"/>
          </a:p>
          <a:p>
            <a:r>
              <a:rPr lang="en-GB" sz="2400" i="1" dirty="0"/>
              <a:t>The placenta attached to the uterine wall and establish connection between the mother and the </a:t>
            </a:r>
            <a:r>
              <a:rPr lang="en-GB" sz="2400" i="1" dirty="0" err="1"/>
              <a:t>fetus</a:t>
            </a:r>
            <a:r>
              <a:rPr lang="en-GB" sz="2400" i="1" dirty="0"/>
              <a:t> through the </a:t>
            </a:r>
            <a:r>
              <a:rPr lang="en-GB" sz="2400" i="1" dirty="0" err="1"/>
              <a:t>umblical</a:t>
            </a:r>
            <a:r>
              <a:rPr lang="en-GB" sz="2400" i="1" dirty="0"/>
              <a:t> cord.</a:t>
            </a:r>
          </a:p>
          <a:p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39BD88-8476-23B0-D95C-DD0C6B58A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172" y="4402137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9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5E843-9672-C22F-9954-BCFC48615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64" y="365503"/>
            <a:ext cx="10058400" cy="1371600"/>
          </a:xfrm>
        </p:spPr>
        <p:txBody>
          <a:bodyPr/>
          <a:lstStyle/>
          <a:p>
            <a:r>
              <a:rPr lang="en-GB" u="sng" dirty="0"/>
              <a:t>Development of placenta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5D3BF-C8D3-BEA0-1DB0-82A038F95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135" y="1440872"/>
            <a:ext cx="10807065" cy="5152967"/>
          </a:xfrm>
        </p:spPr>
        <p:txBody>
          <a:bodyPr>
            <a:noAutofit/>
          </a:bodyPr>
          <a:lstStyle/>
          <a:p>
            <a:r>
              <a:rPr lang="en-GB" sz="2000" b="1" i="1" dirty="0"/>
              <a:t>The placenta is developed from two sources:</a:t>
            </a:r>
          </a:p>
          <a:p>
            <a:pPr lvl="2"/>
            <a:r>
              <a:rPr lang="en-GB" sz="2000" b="1" i="1" dirty="0"/>
              <a:t>feta</a:t>
            </a:r>
            <a:r>
              <a:rPr lang="en-GB" sz="2000" i="1" dirty="0"/>
              <a:t>l which develops from the Trophoblast.</a:t>
            </a:r>
          </a:p>
          <a:p>
            <a:pPr lvl="2"/>
            <a:r>
              <a:rPr lang="en-GB" sz="2000" i="1" dirty="0"/>
              <a:t> </a:t>
            </a:r>
            <a:r>
              <a:rPr lang="en-GB" sz="2000" b="1" i="1" dirty="0"/>
              <a:t>Maternal </a:t>
            </a:r>
            <a:r>
              <a:rPr lang="en-GB" sz="2000" i="1" dirty="0"/>
              <a:t>component consists of decidua basalis.</a:t>
            </a:r>
          </a:p>
          <a:p>
            <a:pPr lvl="2"/>
            <a:r>
              <a:rPr lang="en-GB" sz="2000" i="1" dirty="0"/>
              <a:t>As fertilisation of the ovum occurs and a </a:t>
            </a:r>
            <a:r>
              <a:rPr lang="en-GB" sz="2000" b="1" i="1" dirty="0"/>
              <a:t>zygote</a:t>
            </a:r>
            <a:r>
              <a:rPr lang="en-GB" sz="2000" i="1" dirty="0"/>
              <a:t> is formed</a:t>
            </a:r>
          </a:p>
          <a:p>
            <a:pPr lvl="2"/>
            <a:r>
              <a:rPr lang="en-GB" sz="2000" i="1" dirty="0"/>
              <a:t>﻿﻿This cleavage continues till it is 16 cell staged and is called as </a:t>
            </a:r>
            <a:r>
              <a:rPr lang="en-GB" sz="2000" b="1" i="1" dirty="0"/>
              <a:t>Morula</a:t>
            </a:r>
            <a:r>
              <a:rPr lang="en-GB" sz="2000" i="1" dirty="0"/>
              <a:t>.</a:t>
            </a:r>
          </a:p>
          <a:p>
            <a:pPr lvl="2"/>
            <a:r>
              <a:rPr lang="en-GB" sz="2000" i="1" dirty="0"/>
              <a:t>The cells of the outer layer give rise to a structure called as the </a:t>
            </a:r>
            <a:r>
              <a:rPr lang="en-GB" sz="2000" b="1" i="1" dirty="0"/>
              <a:t>trophoblast</a:t>
            </a:r>
            <a:r>
              <a:rPr lang="en-GB" sz="2000" i="1" dirty="0"/>
              <a:t>. The trophoblast differentiates 7-9 days after fertilisation into </a:t>
            </a:r>
            <a:r>
              <a:rPr lang="en-GB" sz="2000" b="1" i="1" dirty="0"/>
              <a:t>cytotrophoblast</a:t>
            </a:r>
            <a:r>
              <a:rPr lang="en-GB" sz="2000" i="1" dirty="0"/>
              <a:t> and </a:t>
            </a:r>
            <a:r>
              <a:rPr lang="en-GB" sz="2000" b="1" i="1" dirty="0" err="1"/>
              <a:t>synctiotrophoblast</a:t>
            </a:r>
            <a:r>
              <a:rPr lang="en-GB" sz="2000" i="1" dirty="0"/>
              <a:t>. The trophoblast gives rise to the </a:t>
            </a:r>
            <a:r>
              <a:rPr lang="en-GB" sz="2000" b="1" i="1" dirty="0"/>
              <a:t>Amnion</a:t>
            </a:r>
            <a:r>
              <a:rPr lang="en-GB" sz="2000" i="1" dirty="0"/>
              <a:t>, </a:t>
            </a:r>
            <a:r>
              <a:rPr lang="en-GB" sz="2000" b="1" i="1" dirty="0"/>
              <a:t>Chorion</a:t>
            </a:r>
            <a:r>
              <a:rPr lang="en-GB" sz="2000" i="1" dirty="0"/>
              <a:t> and the fetal side of the placenta.</a:t>
            </a:r>
          </a:p>
          <a:p>
            <a:pPr lvl="2"/>
            <a:r>
              <a:rPr lang="en-GB" sz="1800" dirty="0"/>
              <a:t>The syncytiotrophoblast grows into the endometrium (Decidua). The maternal blood vessels are opened up and blood from them fills the lacunar space. </a:t>
            </a:r>
          </a:p>
          <a:p>
            <a:pPr lvl="2"/>
            <a:r>
              <a:rPr lang="en-GB" sz="1800" dirty="0"/>
              <a:t>So, lacunae have maternal blood. </a:t>
            </a:r>
          </a:p>
          <a:p>
            <a:pPr lvl="2"/>
            <a:r>
              <a:rPr lang="en-GB" sz="1800" dirty="0"/>
              <a:t> Each </a:t>
            </a:r>
            <a:r>
              <a:rPr lang="en-GB" sz="1800" dirty="0" err="1"/>
              <a:t>trabeculas</a:t>
            </a:r>
            <a:r>
              <a:rPr lang="en-GB" sz="1800" dirty="0"/>
              <a:t> is, initially made up entirely of syncytiotrophoblast. </a:t>
            </a:r>
          </a:p>
          <a:p>
            <a:pPr lvl="2"/>
            <a:r>
              <a:rPr lang="en-GB" sz="1800" dirty="0"/>
              <a:t>Later cells of cytotrophoblast begin to multiply and grow into each</a:t>
            </a:r>
          </a:p>
          <a:p>
            <a:pPr marL="548640" lvl="2" indent="0">
              <a:buNone/>
            </a:pPr>
            <a:r>
              <a:rPr lang="en-GB" sz="1800" dirty="0"/>
              <a:t> </a:t>
            </a:r>
            <a:r>
              <a:rPr lang="en-GB" sz="1800" dirty="0" err="1"/>
              <a:t>trabeculas</a:t>
            </a:r>
            <a:r>
              <a:rPr lang="en-GB" sz="1800" dirty="0"/>
              <a:t>. T</a:t>
            </a:r>
          </a:p>
          <a:p>
            <a:pPr lvl="2"/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F816E0-AA85-532A-4927-BC892E710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215" y="365504"/>
            <a:ext cx="2533650" cy="2446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1AB85B-9D18-652D-9056-581806F53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052" y="4993639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15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5158E-2B1C-01F6-A895-77251B087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The Placenta at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4A3B8-C77F-44C9-F9AF-1AE0DFFF9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13" y="1745930"/>
            <a:ext cx="11715403" cy="4469476"/>
          </a:xfrm>
        </p:spPr>
        <p:txBody>
          <a:bodyPr>
            <a:normAutofit/>
          </a:bodyPr>
          <a:lstStyle/>
          <a:p>
            <a:r>
              <a:rPr lang="en-GB" sz="2200" i="1" dirty="0"/>
              <a:t>The placenta, at term, is almost a circular disk with</a:t>
            </a:r>
          </a:p>
          <a:p>
            <a:pPr marL="0" indent="0">
              <a:buNone/>
            </a:pPr>
            <a:r>
              <a:rPr lang="en-GB" sz="2200" i="1" dirty="0"/>
              <a:t>  a diameter of 15–20 cm and thickness of 3 cms at its </a:t>
            </a:r>
            <a:r>
              <a:rPr lang="en-GB" sz="2200" i="1" dirty="0" err="1"/>
              <a:t>center</a:t>
            </a:r>
            <a:r>
              <a:rPr lang="en-GB" sz="2200" i="1" dirty="0"/>
              <a:t>. </a:t>
            </a:r>
          </a:p>
          <a:p>
            <a:r>
              <a:rPr lang="en-GB" sz="2200" i="1" dirty="0"/>
              <a:t>It weighs 500 gm</a:t>
            </a:r>
          </a:p>
          <a:p>
            <a:r>
              <a:rPr lang="en-GB" sz="2200" b="1" i="1" dirty="0"/>
              <a:t>It have two services 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GB" sz="1900" i="1" dirty="0"/>
              <a:t>Maternal </a:t>
            </a:r>
            <a:r>
              <a:rPr lang="en-GB" sz="1900" i="1" dirty="0" err="1"/>
              <a:t>surface:is</a:t>
            </a:r>
            <a:r>
              <a:rPr lang="en-GB" sz="1900" i="1" dirty="0"/>
              <a:t> rough and spongy.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GB" sz="1900" i="1" dirty="0" err="1"/>
              <a:t>Fetal</a:t>
            </a:r>
            <a:r>
              <a:rPr lang="en-GB" sz="1900" i="1" dirty="0"/>
              <a:t> </a:t>
            </a:r>
            <a:r>
              <a:rPr lang="en-GB" sz="1900" i="1" dirty="0" err="1"/>
              <a:t>surface:is</a:t>
            </a:r>
            <a:r>
              <a:rPr lang="en-GB" sz="1900" i="1" dirty="0"/>
              <a:t> covered by the smooth and glistening amnion with the umbilical cord attached at or near its </a:t>
            </a:r>
            <a:r>
              <a:rPr lang="en-GB" sz="1900" i="1" dirty="0" err="1"/>
              <a:t>center</a:t>
            </a:r>
            <a:r>
              <a:rPr lang="en-GB" sz="1900" i="1" dirty="0"/>
              <a:t>. At term, about four-fifths of the placenta is of </a:t>
            </a:r>
            <a:r>
              <a:rPr lang="en-GB" sz="1900" i="1" dirty="0" err="1"/>
              <a:t>fetal</a:t>
            </a:r>
            <a:r>
              <a:rPr lang="en-GB" sz="1900" i="1" dirty="0"/>
              <a:t> origin.</a:t>
            </a:r>
          </a:p>
          <a:p>
            <a:r>
              <a:rPr lang="en-GB" sz="2000" i="1" dirty="0"/>
              <a:t>A cotyledon or lobule is the functional unit of placenta.</a:t>
            </a:r>
          </a:p>
          <a:p>
            <a:r>
              <a:rPr lang="en-GB" sz="2000" i="1" dirty="0"/>
              <a:t>Only the decidua basalis and the blood in the intervillous space are of maternal origin.</a:t>
            </a:r>
          </a:p>
          <a:p>
            <a:endParaRPr lang="en-GB" sz="2000" i="1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486B6-1497-1585-FA53-C68AC53BE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400" y="642594"/>
            <a:ext cx="2766377" cy="301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0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7E05-A701-4B92-6C5F-4832C5AB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u="sng" dirty="0"/>
              <a:t>Placental Circulation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40D72-537C-280A-BDF0-2E1D53848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7" y="2103120"/>
            <a:ext cx="11305309" cy="4231178"/>
          </a:xfrm>
        </p:spPr>
        <p:txBody>
          <a:bodyPr>
            <a:noAutofit/>
          </a:bodyPr>
          <a:lstStyle/>
          <a:p>
            <a:r>
              <a:rPr lang="en-GB" sz="2200" b="1" i="1" dirty="0"/>
              <a:t>Uteroplacental circulation:</a:t>
            </a:r>
          </a:p>
          <a:p>
            <a:pPr lvl="2"/>
            <a:r>
              <a:rPr lang="en-GB" sz="2200" i="1" dirty="0"/>
              <a:t>It is concerned with the circulation of the maternal </a:t>
            </a:r>
          </a:p>
          <a:p>
            <a:pPr marL="548640" lvl="2" indent="0">
              <a:buNone/>
            </a:pPr>
            <a:r>
              <a:rPr lang="en-GB" sz="2200" i="1" dirty="0"/>
              <a:t>blood through the intervillous space.</a:t>
            </a:r>
          </a:p>
          <a:p>
            <a:endParaRPr lang="en-GB" sz="2200" i="1" dirty="0"/>
          </a:p>
          <a:p>
            <a:endParaRPr lang="en-GB" sz="2200" i="1" dirty="0"/>
          </a:p>
          <a:p>
            <a:r>
              <a:rPr lang="en-GB" sz="2200" b="1" i="1" dirty="0"/>
              <a:t>Fetoplacental circulation:</a:t>
            </a:r>
          </a:p>
          <a:p>
            <a:pPr lvl="2"/>
            <a:r>
              <a:rPr lang="en-GB" sz="2200" i="1" dirty="0"/>
              <a:t> The two umbilical arteries carry the blood from</a:t>
            </a:r>
          </a:p>
          <a:p>
            <a:pPr marL="548640" lvl="2" indent="0">
              <a:buNone/>
            </a:pPr>
            <a:r>
              <a:rPr lang="en-GB" sz="2200" i="1" dirty="0"/>
              <a:t> the fetus to the placenta.</a:t>
            </a:r>
          </a:p>
          <a:p>
            <a:pPr lvl="2"/>
            <a:r>
              <a:rPr lang="en-GB" sz="2200" i="1" dirty="0"/>
              <a:t> fetal blood around 400ml per min</a:t>
            </a:r>
          </a:p>
          <a:p>
            <a:pPr lvl="2"/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1B1E0-08D8-1F56-12C5-93ED071E2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120" y="962025"/>
            <a:ext cx="3632663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8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F5692-7C8C-41C3-92C6-B625C7FD8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C11B7-4FF0-453D-8EAE-9D2D0A70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E404F2-3CFC-A06F-9679-12C054469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" y="264160"/>
            <a:ext cx="11724640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DEEB-3E6A-BD62-88C5-9585D0682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u="sng" dirty="0"/>
              <a:t>UMBILICAL 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EAC9B-E514-654F-7D4C-D9D8AC42D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4" y="1792778"/>
            <a:ext cx="8947266" cy="3931920"/>
          </a:xfrm>
        </p:spPr>
        <p:txBody>
          <a:bodyPr>
            <a:normAutofit/>
          </a:bodyPr>
          <a:lstStyle/>
          <a:p>
            <a:r>
              <a:rPr lang="en-GB" sz="2200" dirty="0"/>
              <a:t> </a:t>
            </a:r>
            <a:r>
              <a:rPr lang="en-GB" sz="2200" i="1" dirty="0"/>
              <a:t>Range is between 30-100 cm.</a:t>
            </a:r>
          </a:p>
          <a:p>
            <a:r>
              <a:rPr lang="en-GB" sz="2200" i="1" dirty="0"/>
              <a:t>It has 2 arteries and one </a:t>
            </a:r>
            <a:r>
              <a:rPr lang="en-GB" sz="2200" i="1" dirty="0" err="1"/>
              <a:t>vein.The</a:t>
            </a:r>
            <a:r>
              <a:rPr lang="en-GB" sz="2200" i="1" dirty="0"/>
              <a:t> two arteries are smaller in diameter than the veins.</a:t>
            </a:r>
          </a:p>
          <a:p>
            <a:endParaRPr lang="en-GB" sz="2200" i="1" dirty="0"/>
          </a:p>
          <a:p>
            <a:r>
              <a:rPr lang="en-GB" sz="2200" i="1" dirty="0"/>
              <a:t>The extracellular matrix, which is specialized connective tissue consists of Wharton’s Jelly.</a:t>
            </a:r>
          </a:p>
          <a:p>
            <a:endParaRPr lang="en-GB" sz="2200" i="1" dirty="0"/>
          </a:p>
          <a:p>
            <a:endParaRPr lang="en-GB" sz="2200" dirty="0"/>
          </a:p>
        </p:txBody>
      </p:sp>
      <p:pic>
        <p:nvPicPr>
          <p:cNvPr id="3074" name="Picture 2" descr="Umbilical cord - Wikipedia">
            <a:extLst>
              <a:ext uri="{FF2B5EF4-FFF2-40B4-BE49-F238E27FC236}">
                <a16:creationId xmlns:a16="http://schemas.microsoft.com/office/drawing/2014/main" id="{5242825E-4A39-5C05-431E-8B676DBB4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087" y="1321467"/>
            <a:ext cx="2677218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0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9E326-1C99-4FBB-1050-379B6A07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u="sng" dirty="0" err="1"/>
              <a:t>Fetal</a:t>
            </a:r>
            <a:r>
              <a:rPr lang="en-GB" i="1" u="sng" dirty="0"/>
              <a:t> membrane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08CC-65BD-5AB4-1684-296F306DE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Chorion (outer layer)</a:t>
            </a:r>
          </a:p>
          <a:p>
            <a:endParaRPr lang="en-GB" i="1" dirty="0"/>
          </a:p>
          <a:p>
            <a:endParaRPr lang="en-GB" i="1" dirty="0"/>
          </a:p>
          <a:p>
            <a:r>
              <a:rPr lang="en-GB" i="1" dirty="0"/>
              <a:t>Amnion( inner layer)</a:t>
            </a:r>
          </a:p>
          <a:p>
            <a:endParaRPr lang="en-GB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1D85A6C-117A-A0A2-4A56-27940547C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83" y="1784465"/>
            <a:ext cx="5922644" cy="48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67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36</TotalTime>
  <Words>1032</Words>
  <Application>Microsoft Office PowerPoint</Application>
  <PresentationFormat>Widescreen</PresentationFormat>
  <Paragraphs>118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Century Gothic</vt:lpstr>
      <vt:lpstr>Garamond</vt:lpstr>
      <vt:lpstr>Savon</vt:lpstr>
      <vt:lpstr> placenta</vt:lpstr>
      <vt:lpstr>Placenta </vt:lpstr>
      <vt:lpstr>PowerPoint Presentation</vt:lpstr>
      <vt:lpstr>Development of placenta</vt:lpstr>
      <vt:lpstr>The Placenta at Term</vt:lpstr>
      <vt:lpstr>Placental Circulation</vt:lpstr>
      <vt:lpstr>PowerPoint Presentation</vt:lpstr>
      <vt:lpstr>UMBILICAL CORD</vt:lpstr>
      <vt:lpstr>Fetal membrane</vt:lpstr>
      <vt:lpstr>Function of placenta</vt:lpstr>
      <vt:lpstr>AMNIOTIC FLUID</vt:lpstr>
      <vt:lpstr>Function of amniotic fluid</vt:lpstr>
      <vt:lpstr>Abnormality of amniotic fluid </vt:lpstr>
      <vt:lpstr>Causes of oligo hydramnious </vt:lpstr>
      <vt:lpstr>Comlications of oligo..</vt:lpstr>
      <vt:lpstr>POLYHYDRAMNIOS </vt:lpstr>
      <vt:lpstr>Causes of poly…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Fetal skull &amp; placenta</dc:title>
  <dc:creator>ROUA SHAEB</dc:creator>
  <cp:lastModifiedBy>Mons Ahmed</cp:lastModifiedBy>
  <cp:revision>13</cp:revision>
  <dcterms:created xsi:type="dcterms:W3CDTF">2023-03-10T16:41:07Z</dcterms:created>
  <dcterms:modified xsi:type="dcterms:W3CDTF">2025-01-19T05:12:18Z</dcterms:modified>
</cp:coreProperties>
</file>