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20" r:id="rId4"/>
    <p:sldId id="321" r:id="rId5"/>
    <p:sldId id="323" r:id="rId6"/>
    <p:sldId id="322" r:id="rId7"/>
    <p:sldId id="326" r:id="rId8"/>
    <p:sldId id="325" r:id="rId9"/>
    <p:sldId id="327" r:id="rId10"/>
    <p:sldId id="287" r:id="rId11"/>
    <p:sldId id="277" r:id="rId12"/>
    <p:sldId id="313" r:id="rId13"/>
    <p:sldId id="329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D4FC-F6F6-FFEF-D16E-D47D23C1B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6A87E-D1F2-4079-34A9-658CFDD4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D6465-93DC-C465-44F8-380C8F1B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6E953-7930-DDEB-4884-C2FBEBB6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618-878A-A134-FB74-5B42E2DF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0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4FE0-E0A9-2822-D109-C81E16B9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3FD2B-E914-B883-768E-CB6D48D4B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B27CD-E047-0BB9-5348-688C909A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71A6-EB25-CEE7-A9A5-A9C2C5EB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BABCA-59CE-18AC-5516-A8F42B7B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9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2089C-7EEB-3D04-135D-571CA96C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1E3DB-C4E4-8AF3-ABF8-EC89B9088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9A18-46F8-1298-69BE-FEA69524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FD2B-21F9-18FC-D5A6-D44939A9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CF6AE-CA02-D157-F353-BAE4B1AE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E2E0-DAF1-914D-37A3-C9727EA3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55903-3F1E-19D5-1AB1-DADFFE69D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AA35-7DC6-BB06-754E-F6D94E0F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2DB68-6E6C-C0FA-83D3-4D7B97F0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475B1-A2A6-05B7-A0FA-6CA416D7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4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9701-0D4B-DA8D-70E6-814A03B8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AB3AE-0116-D820-A029-1736F5FEB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7639-9489-A0B1-90D3-79613B39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B5FD-6B74-C477-E074-947A54B0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20948-AF4A-F519-26FE-2BB40B90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6871-F78E-2AC2-9BCB-8071CECA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D490-B64B-AA21-C2CE-A763ACCA7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D8E87-771A-3265-B3D7-7B75DF2E4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A78DD-4209-EC3E-A2E3-6AF930A8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70030-2121-091E-5451-296A0D32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B278B-A26F-8EFE-335F-CF14A3BB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0B89-FD2D-566D-F44B-D29B8EB7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8F29E-33D7-1C67-1D7D-9C365E2F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96EA9-EC12-FB4C-4509-DA285B979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05DD0-01EB-BD46-00F7-433EE18A6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BEF55-4497-A274-C1E7-240BC8725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A14F4-A172-63F6-8838-F4F6778B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4CAC8-0A4A-00D2-AA6E-16801584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9413E-CC1A-CEED-B4AA-2AE5BCA5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5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BC05-A2DF-A0BF-3E15-72CCE9FB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AAAC0-7C79-917A-81B9-1045D865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8D6C9-7B1E-1004-2FC0-2EE84B59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32BFF-D92F-4DA2-13FF-B8E22A2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6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1F383-AFF7-240A-594D-6927808B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3D555-2C25-7A88-82F3-5487B541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BC71-FC51-BB46-7B95-8C77164B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6D1B-F795-C8DF-A1D7-34FA224E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F212-D72B-5560-A2DC-BAB76B5F9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DA746-B188-7EF0-53E1-ADE345132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9E286-B5A0-9E76-5FAA-80F1933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0E29A-8D56-341F-60E3-F6624419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0655F-AF50-4DE6-595C-729BF94B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2470-A1AB-1E31-D562-72B690DA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5AEC2-22DF-73F7-8F2C-B94FA7870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42614-5E73-D45D-8C5C-222C30257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BC10-5915-0DF8-46E5-36C6AFE5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38E71-F092-A6D5-0632-F2984C61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506D3-0624-BEE9-384C-C34A6D9E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25470-5040-78F6-A548-567C9A6F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E58A2-5A35-6545-399F-51621BDC0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01E9-E368-AB33-647F-794954838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FF9B-5CB5-4ECC-80D9-5F37863AF241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7CCF4-7632-C2D2-64B0-385118040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3B70-D385-8C12-E2FC-D98D73210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A493-9E04-42D0-9867-D34AA04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755E-5B5F-849C-D464-5EC95599F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191B7-70D4-BFA5-52BA-F0202191C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32326"/>
            <a:ext cx="12192000" cy="2387600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GB" sz="3600" b="1" i="1"/>
              <a:t>Embryology</a:t>
            </a:r>
            <a:endParaRPr lang="en-GB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02FFA-F178-4C3F-F44A-DFAC7A7E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5656"/>
          </a:xfrm>
          <a:solidFill>
            <a:srgbClr val="660033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overview of sexual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58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i="1" dirty="0"/>
              <a:t>Weeks 1–6: No sexual differentiation is apparent (no phenotypical differences).</a:t>
            </a:r>
          </a:p>
          <a:p>
            <a:pPr marL="0" indent="0">
              <a:buNone/>
            </a:pPr>
            <a:r>
              <a:rPr lang="en-GB" sz="3200" i="1" dirty="0"/>
              <a:t>Week 6–7: Differentiation of the mesonephric and paramesonephric ducts begins.</a:t>
            </a:r>
          </a:p>
          <a:p>
            <a:pPr marL="0" indent="0">
              <a:buNone/>
            </a:pPr>
            <a:r>
              <a:rPr lang="en-GB" sz="3200" i="1" dirty="0"/>
              <a:t>Week 12: Development of the external genitalia is complete.</a:t>
            </a:r>
          </a:p>
          <a:p>
            <a:pPr marL="0" indent="0">
              <a:buNone/>
            </a:pPr>
            <a:r>
              <a:rPr lang="en-GB" sz="3200" i="1" dirty="0"/>
              <a:t>Week 20: Phenotypic differentiation is complete.</a:t>
            </a:r>
          </a:p>
          <a:p>
            <a:pPr marL="0" indent="0">
              <a:buNone/>
            </a:pPr>
            <a:r>
              <a:rPr lang="en-GB" sz="3200" i="1" dirty="0"/>
              <a:t>Week 33: Descent of the gonads is complete.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945E-8650-7D5D-2F84-A25E08B5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97B2-C7C8-7F2F-6727-FA0A7C4A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9B58-D02C-BCC2-8AB0-A81631CF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5656"/>
          </a:xfrm>
          <a:solidFill>
            <a:srgbClr val="660033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External genitalia and urogenital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58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GB" sz="3200" i="1" dirty="0"/>
              <a:t>Male:</a:t>
            </a:r>
          </a:p>
          <a:p>
            <a:pPr marL="0" indent="0">
              <a:buNone/>
            </a:pPr>
            <a:r>
              <a:rPr lang="en-GB" sz="3200" i="1" dirty="0"/>
              <a:t> testosterone → dihydrotestosterone (via 5</a:t>
            </a:r>
            <a:r>
              <a:rPr lang="el-GR" sz="3200" i="1" dirty="0"/>
              <a:t>α-</a:t>
            </a:r>
            <a:r>
              <a:rPr lang="en-GB" sz="3200" i="1" dirty="0"/>
              <a:t>reductase) → differentiation of embryonic structures into male external genitalia.</a:t>
            </a:r>
          </a:p>
          <a:p>
            <a:pPr marL="0" indent="0">
              <a:buNone/>
            </a:pPr>
            <a:r>
              <a:rPr lang="en-GB" sz="3200" i="1" dirty="0"/>
              <a:t>Female: </a:t>
            </a:r>
          </a:p>
          <a:p>
            <a:pPr marL="0" indent="0">
              <a:buNone/>
            </a:pPr>
            <a:r>
              <a:rPr lang="en-GB" sz="3200" i="1" dirty="0" err="1"/>
              <a:t>estradiol</a:t>
            </a:r>
            <a:r>
              <a:rPr lang="en-GB" sz="3200" i="1" dirty="0"/>
              <a:t> and absence of DHT → differentiation of embryonic structures into female external genitalia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54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5656"/>
          </a:xfrm>
          <a:solidFill>
            <a:srgbClr val="66003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58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New Centralized Care for Patients with Mullerian Anomalies – Consult QD">
            <a:extLst>
              <a:ext uri="{FF2B5EF4-FFF2-40B4-BE49-F238E27FC236}">
                <a16:creationId xmlns:a16="http://schemas.microsoft.com/office/drawing/2014/main" id="{58CEDA70-0455-F83E-F674-3A1F81F3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6" y="1175658"/>
            <a:ext cx="9575956" cy="54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4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5656"/>
          </a:xfrm>
          <a:solidFill>
            <a:srgbClr val="66003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58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93DE4-6A04-5F6F-8CE8-01981BBB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D64CC-B3FC-BBCE-CFCE-5C8F17DF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4450"/>
            <a:ext cx="3063834" cy="173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7042A-FF25-0A61-CF59-D7030659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575" y="5124450"/>
            <a:ext cx="2638425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38A49-F2CF-0FF9-FDB8-BAEA5A45D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040" y="5106634"/>
            <a:ext cx="2851128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E96A4-9074-C5A1-BE05-5CF83BB5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37" y="510663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2191999" cy="1175656"/>
          </a:xfrm>
          <a:solidFill>
            <a:srgbClr val="660033"/>
          </a:solidFill>
        </p:spPr>
        <p:txBody>
          <a:bodyPr/>
          <a:lstStyle/>
          <a:p>
            <a:r>
              <a:rPr lang="en-GB" b="1" i="1" dirty="0">
                <a:solidFill>
                  <a:schemeClr val="bg1"/>
                </a:solidFill>
              </a:rPr>
              <a:t>Development of the reproductive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1284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GB" dirty="0"/>
              <a:t>Development of the reproductive system begins with :</a:t>
            </a:r>
          </a:p>
          <a:p>
            <a:pPr marL="0" indent="0">
              <a:buNone/>
            </a:pPr>
            <a:r>
              <a:rPr lang="en-GB" dirty="0"/>
              <a:t>Formation of </a:t>
            </a:r>
            <a:r>
              <a:rPr lang="en-GB" dirty="0">
                <a:solidFill>
                  <a:srgbClr val="002060"/>
                </a:solidFill>
              </a:rPr>
              <a:t>undifferentiated gonads .</a:t>
            </a:r>
          </a:p>
          <a:p>
            <a:pPr marL="0" indent="0">
              <a:buNone/>
            </a:pPr>
            <a:r>
              <a:rPr lang="en-GB" dirty="0"/>
              <a:t>and mesonephric and paramesonephric ducts. </a:t>
            </a:r>
          </a:p>
          <a:p>
            <a:r>
              <a:rPr lang="en-GB" dirty="0"/>
              <a:t>Further differentiation of the gonads:</a:t>
            </a:r>
          </a:p>
          <a:p>
            <a:pPr marL="0" indent="0">
              <a:buNone/>
            </a:pPr>
            <a:r>
              <a:rPr lang="en-GB" dirty="0"/>
              <a:t>In male</a:t>
            </a:r>
          </a:p>
          <a:p>
            <a:pPr marL="0" indent="0">
              <a:buNone/>
            </a:pPr>
            <a:r>
              <a:rPr lang="en-GB" dirty="0"/>
              <a:t>SRY gene on the Y chromosome            testes.</a:t>
            </a:r>
          </a:p>
          <a:p>
            <a:pPr marL="0" indent="0">
              <a:buNone/>
            </a:pPr>
            <a:r>
              <a:rPr lang="en-GB" dirty="0"/>
              <a:t>differentiation of the</a:t>
            </a:r>
          </a:p>
          <a:p>
            <a:pPr marL="0" indent="0">
              <a:buNone/>
            </a:pPr>
            <a:r>
              <a:rPr lang="en-GB" dirty="0"/>
              <a:t>Testosterone (by Leydig cells)               differentiation of </a:t>
            </a:r>
          </a:p>
          <a:p>
            <a:pPr marL="0" indent="0">
              <a:buNone/>
            </a:pPr>
            <a:r>
              <a:rPr lang="en-GB" dirty="0"/>
              <a:t>the mesonephric ducts into male internal sex organs </a:t>
            </a:r>
          </a:p>
          <a:p>
            <a:pPr marL="0" indent="0">
              <a:buNone/>
            </a:pPr>
            <a:r>
              <a:rPr lang="en-GB" dirty="0"/>
              <a:t>Dihydrotestosterone differentiation            of male external genitalia.</a:t>
            </a:r>
          </a:p>
          <a:p>
            <a:pPr marL="0" indent="0">
              <a:buNone/>
            </a:pPr>
            <a:r>
              <a:rPr lang="en-GB" dirty="0"/>
              <a:t> MIF (by Sertoli cells),                 suppresses paramesonephric  differentiation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BD32EDD-3A7A-0410-15F6-27B1DBFFD364}"/>
              </a:ext>
            </a:extLst>
          </p:cNvPr>
          <p:cNvSpPr/>
          <p:nvPr/>
        </p:nvSpPr>
        <p:spPr>
          <a:xfrm>
            <a:off x="4809506" y="3873433"/>
            <a:ext cx="688769" cy="286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DFC111B-ED49-40F4-E09B-EB17A11BF8C9}"/>
              </a:ext>
            </a:extLst>
          </p:cNvPr>
          <p:cNvSpPr/>
          <p:nvPr/>
        </p:nvSpPr>
        <p:spPr>
          <a:xfrm>
            <a:off x="4536373" y="4818626"/>
            <a:ext cx="617517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4E25A8-533B-B27E-3351-519B7C272580}"/>
              </a:ext>
            </a:extLst>
          </p:cNvPr>
          <p:cNvSpPr/>
          <p:nvPr/>
        </p:nvSpPr>
        <p:spPr>
          <a:xfrm>
            <a:off x="5296395" y="5890161"/>
            <a:ext cx="597725" cy="28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2FDB80-A540-CE52-F606-041721923F22}"/>
              </a:ext>
            </a:extLst>
          </p:cNvPr>
          <p:cNvSpPr/>
          <p:nvPr/>
        </p:nvSpPr>
        <p:spPr>
          <a:xfrm>
            <a:off x="3325091" y="6412675"/>
            <a:ext cx="783771" cy="201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465929-18F0-F642-245B-831332D9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900" y="1075941"/>
            <a:ext cx="316409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1" dirty="0"/>
              <a:t>The male and female reproductive tracts</a:t>
            </a:r>
          </a:p>
          <a:p>
            <a:pPr marL="0" indent="0">
              <a:buNone/>
            </a:pPr>
            <a:r>
              <a:rPr lang="en-GB" sz="3600" i="1" dirty="0"/>
              <a:t> are derived from the :</a:t>
            </a:r>
          </a:p>
          <a:p>
            <a:pPr marL="0" indent="0">
              <a:buNone/>
            </a:pPr>
            <a:r>
              <a:rPr lang="en-GB" sz="3600" i="1" dirty="0"/>
              <a:t>same embryonic/fetal issue.</a:t>
            </a:r>
          </a:p>
          <a:p>
            <a:pPr marL="0" indent="0">
              <a:buNone/>
            </a:pPr>
            <a:r>
              <a:rPr lang="en-GB" sz="3600" i="1" dirty="0"/>
              <a:t>• The gonads develop from</a:t>
            </a:r>
          </a:p>
          <a:p>
            <a:pPr marL="0" indent="0">
              <a:buNone/>
            </a:pPr>
            <a:r>
              <a:rPr lang="en-GB" sz="3600" i="1" dirty="0"/>
              <a:t>three 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i="1" dirty="0"/>
              <a:t>Mesothelium (coelomic</a:t>
            </a:r>
          </a:p>
          <a:p>
            <a:pPr marL="0" indent="0">
              <a:buNone/>
            </a:pPr>
            <a:r>
              <a:rPr lang="en-GB" sz="3600" i="1" dirty="0"/>
              <a:t>epithelium) lining the</a:t>
            </a:r>
            <a:r>
              <a:rPr lang="ar-SA" sz="3600" i="1" dirty="0"/>
              <a:t> </a:t>
            </a:r>
            <a:r>
              <a:rPr lang="en-GB" sz="3600" i="1" dirty="0"/>
              <a:t>posterior abdominal wall.</a:t>
            </a:r>
            <a:endParaRPr lang="ar-SA" sz="3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600" i="1" dirty="0"/>
              <a:t>Mesenchyme</a:t>
            </a:r>
            <a:r>
              <a:rPr lang="ar-SA" sz="3600" i="1" dirty="0"/>
              <a:t> </a:t>
            </a:r>
            <a:r>
              <a:rPr lang="en-GB" sz="3600" i="1" dirty="0"/>
              <a:t>(intermediate mesoderm)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i="1" dirty="0"/>
              <a:t>Primordial germ cells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28243-B148-18BD-4A97-439B7292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45" y="168356"/>
            <a:ext cx="3438525" cy="40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6700" i="1" dirty="0"/>
              <a:t>Up to the 7th week the </a:t>
            </a:r>
          </a:p>
          <a:p>
            <a:pPr marL="0" indent="0">
              <a:buNone/>
            </a:pPr>
            <a:r>
              <a:rPr lang="en-GB" sz="6700" i="1" dirty="0"/>
              <a:t>Internal genital organs in</a:t>
            </a:r>
          </a:p>
          <a:p>
            <a:pPr marL="0" indent="0">
              <a:buNone/>
            </a:pPr>
            <a:r>
              <a:rPr lang="en-GB" sz="6700" i="1" dirty="0"/>
              <a:t> both sexes on both sides </a:t>
            </a:r>
          </a:p>
          <a:p>
            <a:pPr marL="0" indent="0">
              <a:buNone/>
            </a:pPr>
            <a:r>
              <a:rPr lang="en-GB" sz="6700" i="1" dirty="0"/>
              <a:t>consist of two canal</a:t>
            </a:r>
          </a:p>
          <a:p>
            <a:pPr marL="0" indent="0">
              <a:buNone/>
            </a:pPr>
            <a:r>
              <a:rPr lang="en-GB" sz="6700" i="1" dirty="0"/>
              <a:t>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700" i="1" dirty="0"/>
              <a:t>The indifferent gonads consist of</a:t>
            </a:r>
          </a:p>
          <a:p>
            <a:pPr marL="0" indent="0">
              <a:buNone/>
            </a:pPr>
            <a:r>
              <a:rPr lang="en-GB" sz="6700" i="1" dirty="0"/>
              <a:t>medulla and cortex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700" i="1" dirty="0"/>
              <a:t>In XX: Ovary will originate from</a:t>
            </a:r>
          </a:p>
          <a:p>
            <a:pPr marL="0" indent="0">
              <a:buNone/>
            </a:pPr>
            <a:r>
              <a:rPr lang="en-GB" sz="6700" i="1" dirty="0"/>
              <a:t>the cortex, and medulla will</a:t>
            </a:r>
          </a:p>
          <a:p>
            <a:pPr marL="0" indent="0">
              <a:buNone/>
            </a:pPr>
            <a:r>
              <a:rPr lang="en-GB" sz="6700" i="1" dirty="0"/>
              <a:t>regress.</a:t>
            </a:r>
          </a:p>
          <a:p>
            <a:pPr marL="0" indent="0">
              <a:buNone/>
            </a:pPr>
            <a:r>
              <a:rPr lang="en-GB" sz="6700" i="1" dirty="0"/>
              <a:t>• In XY: Testes will develop from</a:t>
            </a:r>
          </a:p>
          <a:p>
            <a:pPr marL="0" indent="0">
              <a:buNone/>
            </a:pPr>
            <a:r>
              <a:rPr lang="en-GB" sz="6700" i="1" dirty="0"/>
              <a:t>medulla and the cortex regress</a:t>
            </a:r>
          </a:p>
          <a:p>
            <a:pPr marL="0" indent="0">
              <a:buNone/>
            </a:pPr>
            <a:r>
              <a:rPr lang="en-GB" sz="6700" i="1" dirty="0"/>
              <a:t>Cortex is the outermost</a:t>
            </a:r>
          </a:p>
          <a:p>
            <a:pPr marL="0" indent="0">
              <a:buNone/>
            </a:pPr>
            <a:r>
              <a:rPr lang="en-GB" sz="6700" i="1" dirty="0"/>
              <a:t>Medulla is the innermost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EC484-DD76-21FF-9F68-A52A7963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322" y="0"/>
            <a:ext cx="4983678" cy="4334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FE252-AF43-AA96-537B-02E2A91F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22" y="4441370"/>
            <a:ext cx="4983678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2191999" cy="1175656"/>
          </a:xfrm>
          <a:solidFill>
            <a:srgbClr val="660033"/>
          </a:solidFill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i="1" dirty="0">
                <a:solidFill>
                  <a:schemeClr val="bg1"/>
                </a:solidFill>
              </a:rPr>
              <a:t>Primordial Germ Cells (PGC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58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• </a:t>
            </a:r>
            <a:r>
              <a:rPr lang="en-GB" sz="4000" i="1" dirty="0"/>
              <a:t>Migrate from </a:t>
            </a:r>
          </a:p>
          <a:p>
            <a:pPr marL="0" indent="0">
              <a:buNone/>
            </a:pPr>
            <a:r>
              <a:rPr lang="en-GB" sz="4000" i="1" dirty="0"/>
              <a:t>the allantois</a:t>
            </a:r>
          </a:p>
          <a:p>
            <a:pPr marL="0" indent="0">
              <a:buNone/>
            </a:pPr>
            <a:r>
              <a:rPr lang="en-GB" sz="4000" i="1" dirty="0"/>
              <a:t>to the endoderm</a:t>
            </a:r>
          </a:p>
          <a:p>
            <a:pPr marL="0" indent="0">
              <a:buNone/>
            </a:pPr>
            <a:r>
              <a:rPr lang="en-GB" sz="4000" i="1" dirty="0"/>
              <a:t> of the yolk sac.</a:t>
            </a:r>
          </a:p>
          <a:p>
            <a:pPr marL="0" indent="0">
              <a:buNone/>
            </a:pPr>
            <a:r>
              <a:rPr lang="en-GB" sz="4000" i="1" dirty="0"/>
              <a:t>• Then reach the genital</a:t>
            </a:r>
          </a:p>
          <a:p>
            <a:pPr marL="0" indent="0">
              <a:buNone/>
            </a:pPr>
            <a:r>
              <a:rPr lang="en-GB" sz="4000" i="1" dirty="0"/>
              <a:t>ridge where they settle</a:t>
            </a:r>
          </a:p>
          <a:p>
            <a:pPr marL="0" indent="0">
              <a:buNone/>
            </a:pPr>
            <a:r>
              <a:rPr lang="en-GB" sz="4000" i="1" dirty="0"/>
              <a:t> and lose their</a:t>
            </a:r>
          </a:p>
          <a:p>
            <a:pPr marL="0" indent="0">
              <a:buNone/>
            </a:pPr>
            <a:r>
              <a:rPr lang="en-GB" sz="4000" i="1" dirty="0"/>
              <a:t>mobility.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B8FBA-80FC-97FB-172B-B75E186B6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809" y="1175657"/>
            <a:ext cx="6804561" cy="545077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470F4FA-8161-B87F-A452-B5AD8E267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68264"/>
              </p:ext>
            </p:extLst>
          </p:nvPr>
        </p:nvGraphicFramePr>
        <p:xfrm>
          <a:off x="5256806" y="1175656"/>
          <a:ext cx="68045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563">
                  <a:extLst>
                    <a:ext uri="{9D8B030D-6E8A-4147-A177-3AD203B41FA5}">
                      <a16:colId xmlns:a16="http://schemas.microsoft.com/office/drawing/2014/main" val="4261787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4066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26FF01-53B1-2155-AF06-992CD636C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3256"/>
              </p:ext>
            </p:extLst>
          </p:nvPr>
        </p:nvGraphicFramePr>
        <p:xfrm>
          <a:off x="5256806" y="5496922"/>
          <a:ext cx="6804563" cy="117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563">
                  <a:extLst>
                    <a:ext uri="{9D8B030D-6E8A-4147-A177-3AD203B41FA5}">
                      <a16:colId xmlns:a16="http://schemas.microsoft.com/office/drawing/2014/main" val="3977893387"/>
                    </a:ext>
                  </a:extLst>
                </a:gridCol>
              </a:tblGrid>
              <a:tr h="11756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5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6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2191999" cy="1175656"/>
          </a:xfrm>
          <a:solidFill>
            <a:srgbClr val="660033"/>
          </a:solidFill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i="1" dirty="0">
                <a:solidFill>
                  <a:schemeClr val="bg1"/>
                </a:solidFill>
              </a:rPr>
              <a:t>Male Gonads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5658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300" i="1" dirty="0"/>
              <a:t>Regulated by SRY</a:t>
            </a:r>
          </a:p>
          <a:p>
            <a:pPr marL="0" indent="0">
              <a:buNone/>
            </a:pPr>
            <a:r>
              <a:rPr lang="en-GB" sz="4300" i="1" dirty="0"/>
              <a:t> A gene on the Y chromosome that</a:t>
            </a:r>
          </a:p>
          <a:p>
            <a:pPr marL="0" indent="0">
              <a:buNone/>
            </a:pPr>
            <a:r>
              <a:rPr lang="en-GB" sz="4300" i="1" dirty="0"/>
              <a:t>initiates the cascade resulting in</a:t>
            </a:r>
          </a:p>
          <a:p>
            <a:pPr marL="0" indent="0">
              <a:buNone/>
            </a:pPr>
            <a:r>
              <a:rPr lang="en-GB" sz="4300" i="1" dirty="0"/>
              <a:t>male sexual differentiation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300" i="1" dirty="0"/>
              <a:t>By 7th week</a:t>
            </a:r>
          </a:p>
          <a:p>
            <a:pPr marL="0" indent="0">
              <a:buNone/>
            </a:pPr>
            <a:r>
              <a:rPr lang="en-GB" sz="4300" i="1" dirty="0"/>
              <a:t>Primary sex cords enter the medulla and </a:t>
            </a:r>
          </a:p>
          <a:p>
            <a:pPr marL="0" indent="0">
              <a:buNone/>
            </a:pPr>
            <a:r>
              <a:rPr lang="en-GB" sz="4300" i="1" dirty="0"/>
              <a:t>differentiate into</a:t>
            </a:r>
          </a:p>
          <a:p>
            <a:pPr marL="0" indent="0">
              <a:buNone/>
            </a:pPr>
            <a:r>
              <a:rPr lang="en-GB" sz="4300" i="1" dirty="0"/>
              <a:t>the seminiferous cords.</a:t>
            </a:r>
          </a:p>
          <a:p>
            <a:pPr marL="0" indent="0">
              <a:buNone/>
            </a:pPr>
            <a:r>
              <a:rPr lang="en-GB" sz="4300" i="1" dirty="0"/>
              <a:t>• These are the precursors to the</a:t>
            </a:r>
          </a:p>
          <a:p>
            <a:pPr marL="0" indent="0">
              <a:buNone/>
            </a:pPr>
            <a:r>
              <a:rPr lang="en-GB" sz="4300" i="1" dirty="0"/>
              <a:t>seminiferous tubules where sperm</a:t>
            </a:r>
          </a:p>
          <a:p>
            <a:pPr marL="0" indent="0">
              <a:buNone/>
            </a:pPr>
            <a:r>
              <a:rPr lang="en-GB" sz="4300" i="1" dirty="0"/>
              <a:t>will be produced.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227FF-510B-0237-9CF4-97D3A8D9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928" y="1322308"/>
            <a:ext cx="3190874" cy="245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F0DCC-E2AC-05D5-0AAE-0EBD8FB7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927" y="3971925"/>
            <a:ext cx="3190875" cy="2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0D6-BBAE-4023-58F9-1934176F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2191999" cy="1175656"/>
          </a:xfrm>
          <a:solidFill>
            <a:srgbClr val="660033"/>
          </a:solidFill>
        </p:spPr>
        <p:txBody>
          <a:bodyPr>
            <a:normAutofit fontScale="90000"/>
          </a:bodyPr>
          <a:lstStyle/>
          <a:p>
            <a:br>
              <a:rPr lang="en-GB" b="1" i="1" dirty="0">
                <a:solidFill>
                  <a:schemeClr val="bg1"/>
                </a:solidFill>
              </a:rPr>
            </a:br>
            <a:r>
              <a:rPr lang="en-GB" b="1" i="1" dirty="0">
                <a:solidFill>
                  <a:schemeClr val="bg1"/>
                </a:solidFill>
              </a:rPr>
              <a:t>Female Gonads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1284"/>
            <a:ext cx="12192000" cy="5682341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• </a:t>
            </a:r>
            <a:r>
              <a:rPr lang="en-GB" sz="3400" i="1" dirty="0"/>
              <a:t>By 12th week</a:t>
            </a:r>
          </a:p>
          <a:p>
            <a:pPr marL="0" indent="0">
              <a:buNone/>
            </a:pPr>
            <a:r>
              <a:rPr lang="en-GB" sz="3400" i="1" dirty="0"/>
              <a:t>• The ovary develops more slowly than the testes</a:t>
            </a:r>
          </a:p>
          <a:p>
            <a:pPr marL="0" indent="0">
              <a:buNone/>
            </a:pPr>
            <a:r>
              <a:rPr lang="en-GB" sz="3400" i="1" dirty="0"/>
              <a:t>•The somatic cell will develop into follicle</a:t>
            </a:r>
          </a:p>
          <a:p>
            <a:pPr marL="0" indent="0">
              <a:buNone/>
            </a:pPr>
            <a:r>
              <a:rPr lang="en-GB" sz="3400" i="1" dirty="0"/>
              <a:t>cells in the absence of</a:t>
            </a:r>
          </a:p>
          <a:p>
            <a:pPr marL="0" indent="0">
              <a:buNone/>
            </a:pPr>
            <a:r>
              <a:rPr lang="en-GB" sz="3400" i="1" dirty="0"/>
              <a:t>SRY gene As there are no Sertoli cell There</a:t>
            </a:r>
          </a:p>
          <a:p>
            <a:pPr marL="0" indent="0">
              <a:buNone/>
            </a:pPr>
            <a:r>
              <a:rPr lang="en-GB" sz="3400" i="1" dirty="0"/>
              <a:t>is no AMH</a:t>
            </a:r>
          </a:p>
          <a:p>
            <a:pPr marL="0" indent="0">
              <a:buNone/>
            </a:pPr>
            <a:r>
              <a:rPr lang="en-GB" sz="3400" i="1" dirty="0"/>
              <a:t>• Stromal cells will surround the PGS.</a:t>
            </a:r>
          </a:p>
          <a:p>
            <a:pPr marL="0" indent="0">
              <a:buNone/>
            </a:pPr>
            <a:r>
              <a:rPr lang="en-GB" sz="3400" i="1" dirty="0"/>
              <a:t>• The germ cells go on to differentiate into oogonia,</a:t>
            </a:r>
          </a:p>
          <a:p>
            <a:pPr marL="0" indent="0">
              <a:buNone/>
            </a:pPr>
            <a:r>
              <a:rPr lang="en-GB" sz="3400" i="1" dirty="0"/>
              <a:t>proliferate, and enter the first meiotic division to form primary</a:t>
            </a:r>
          </a:p>
          <a:p>
            <a:pPr marL="0" indent="0">
              <a:buNone/>
            </a:pPr>
            <a:r>
              <a:rPr lang="en-GB" sz="3400" i="1" dirty="0"/>
              <a:t>oocytes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4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GB" sz="3600" i="1" dirty="0"/>
              <a:t>The maximum number of</a:t>
            </a:r>
          </a:p>
          <a:p>
            <a:pPr marL="0" indent="0">
              <a:buNone/>
            </a:pPr>
            <a:r>
              <a:rPr lang="en-GB" sz="3600" i="1" dirty="0"/>
              <a:t>primordial follicles is reached at</a:t>
            </a:r>
          </a:p>
          <a:p>
            <a:pPr marL="0" indent="0">
              <a:buNone/>
            </a:pPr>
            <a:r>
              <a:rPr lang="en-GB" sz="3600" i="1" dirty="0"/>
              <a:t>20 weeks’ gestation when there</a:t>
            </a:r>
          </a:p>
          <a:p>
            <a:pPr marL="0" indent="0">
              <a:buNone/>
            </a:pPr>
            <a:r>
              <a:rPr lang="en-GB" sz="3600" i="1" dirty="0"/>
              <a:t>are six to seven million</a:t>
            </a:r>
          </a:p>
          <a:p>
            <a:pPr marL="0" indent="0">
              <a:buNone/>
            </a:pPr>
            <a:r>
              <a:rPr lang="en-GB" sz="3600" i="1" dirty="0"/>
              <a:t>primordial follicles present.</a:t>
            </a:r>
          </a:p>
          <a:p>
            <a:pPr marL="0" indent="0">
              <a:buNone/>
            </a:pPr>
            <a:r>
              <a:rPr lang="en-GB" sz="3600" i="1" dirty="0"/>
              <a:t>• The numbers of these reduce by</a:t>
            </a:r>
          </a:p>
          <a:p>
            <a:pPr marL="0" indent="0">
              <a:buNone/>
            </a:pPr>
            <a:r>
              <a:rPr lang="en-GB" sz="3600" i="1" dirty="0"/>
              <a:t>atresia they are 1-2 million at</a:t>
            </a:r>
          </a:p>
          <a:p>
            <a:pPr marL="0" indent="0">
              <a:buNone/>
            </a:pPr>
            <a:r>
              <a:rPr lang="en-GB" sz="3600" i="1" dirty="0"/>
              <a:t>birth and 400,000 at puberty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87917-81F4-2DC1-527D-8FB4C51D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30" y="66675"/>
            <a:ext cx="4651169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7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7C6-8436-5A0C-D3D0-5FAA6BA7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i="1" dirty="0"/>
              <a:t>The fusion of the Mullerian ducts forms: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i="1" dirty="0"/>
              <a:t>the uterovaginal</a:t>
            </a:r>
          </a:p>
          <a:p>
            <a:pPr marL="0" indent="0">
              <a:buNone/>
            </a:pPr>
            <a:r>
              <a:rPr lang="en-GB" sz="3000" i="1" dirty="0"/>
              <a:t>canal that gives rise to the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000" i="1" dirty="0"/>
              <a:t>Uterus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000" i="1" dirty="0"/>
              <a:t>Cervix.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000" i="1" dirty="0"/>
              <a:t>upper two thirds of the vagina.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i="1" dirty="0"/>
              <a:t>The lower third of the vagina</a:t>
            </a:r>
          </a:p>
          <a:p>
            <a:pPr marL="0" indent="0">
              <a:buNone/>
            </a:pPr>
            <a:r>
              <a:rPr lang="en-GB" sz="3000" i="1" dirty="0"/>
              <a:t>                                                        urogenital sinus.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i="1" dirty="0"/>
              <a:t>The embryological origin of the hymen is controversial.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i="1" dirty="0"/>
              <a:t>The unfused, cranial portions of the</a:t>
            </a:r>
          </a:p>
          <a:p>
            <a:pPr marL="0" indent="0">
              <a:buNone/>
            </a:pPr>
            <a:r>
              <a:rPr lang="en-GB" sz="3000" i="1" dirty="0"/>
              <a:t>paramesonephric ducts become the</a:t>
            </a:r>
          </a:p>
          <a:p>
            <a:pPr marL="0" indent="0">
              <a:buNone/>
            </a:pPr>
            <a:r>
              <a:rPr lang="en-GB" sz="3000" i="1" dirty="0"/>
              <a:t>                                                          Fallopian tubes</a:t>
            </a:r>
          </a:p>
          <a:p>
            <a:pPr marL="0" indent="0">
              <a:buNone/>
            </a:pPr>
            <a:r>
              <a:rPr lang="en-GB" sz="3000" i="1" dirty="0"/>
              <a:t>Many anomalies related to development of the uterus and vagina are attributable to abnormal fusion or regression of the caudal portion of the paramesonephric duct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A5006-CE01-A797-DB5F-4CC02975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647" y="0"/>
            <a:ext cx="3243353" cy="52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Development of the reproductive system</vt:lpstr>
      <vt:lpstr>PowerPoint Presentation</vt:lpstr>
      <vt:lpstr>PowerPoint Presentation</vt:lpstr>
      <vt:lpstr> Primordial Germ Cells (PGC) </vt:lpstr>
      <vt:lpstr> Male Gonads </vt:lpstr>
      <vt:lpstr> Female Gonads </vt:lpstr>
      <vt:lpstr>PowerPoint Presentation</vt:lpstr>
      <vt:lpstr>PowerPoint Presentation</vt:lpstr>
      <vt:lpstr>overview of sexual differentiation</vt:lpstr>
      <vt:lpstr>PowerPoint Presentation</vt:lpstr>
      <vt:lpstr>External genitalia and urogenital differentiation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Mons Ahmed</dc:creator>
  <cp:lastModifiedBy>ROUA SHAEB</cp:lastModifiedBy>
  <cp:revision>4</cp:revision>
  <dcterms:created xsi:type="dcterms:W3CDTF">2023-03-14T16:49:44Z</dcterms:created>
  <dcterms:modified xsi:type="dcterms:W3CDTF">2023-08-23T19:20:43Z</dcterms:modified>
</cp:coreProperties>
</file>