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7" r:id="rId3"/>
    <p:sldId id="303" r:id="rId4"/>
    <p:sldId id="306" r:id="rId5"/>
    <p:sldId id="296" r:id="rId6"/>
    <p:sldId id="302" r:id="rId7"/>
    <p:sldId id="294" r:id="rId8"/>
    <p:sldId id="308" r:id="rId9"/>
    <p:sldId id="304" r:id="rId10"/>
    <p:sldId id="309" r:id="rId11"/>
    <p:sldId id="310" r:id="rId12"/>
    <p:sldId id="293" r:id="rId13"/>
    <p:sldId id="316" r:id="rId14"/>
    <p:sldId id="313" r:id="rId15"/>
    <p:sldId id="317" r:id="rId16"/>
    <p:sldId id="314" r:id="rId17"/>
    <p:sldId id="3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FF33CC"/>
    <a:srgbClr val="FF99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EE01-86C6-4986-8692-9AE4D56FE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52416-B922-4F7B-B7B6-B6EB0AE3F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232B5-6E88-43D4-A565-70D0E743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B9628-D208-4588-869C-C7B66B1D4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F3074-A32A-491F-AD70-0BA7D364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7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3EE50-55A4-4396-88B2-F309BFAA4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ABC2B-3AAE-42EA-A8B4-EEE98E2EB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6EB4F-E2C5-4A7E-8FEA-9EBB0AC09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86A6E-1F12-4C08-9A73-3E2D34498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153BF-B4BB-4235-9954-D97FEEBF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86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10BEF-FD52-4C3D-9D01-406411FA6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86BFF-9ADF-43BE-9D79-E2E0F1B52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8B7C2-17FD-43A6-87F5-B6E06451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91F9B-187A-4D84-8DA5-C0CE08E4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87414-7528-4422-90F9-F34A29B4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54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A496-C9E5-4B3E-9FBB-4057110F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F6622-EC41-433E-9A37-5E8946E55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8EAE9-A6A1-4736-A39B-1B459880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1914B-2057-4BFE-A51E-E6F90C435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DC992-F928-4846-83F9-CA72953E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704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C5C9-7D0C-41DE-93D7-B6DA414E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C3BE6-CA29-4167-BDCA-2534B6877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D7CDB-5A0E-4126-9625-2DE6A230D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0B798-7498-4F8B-802B-51379AAC7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AE590-96D3-4534-A3D4-4535677E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091C-FF2A-4AED-9CDA-1684CF764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D7E77-AC18-482E-ADA7-54957C669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08F66-452B-460B-89FB-5466E99BB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9BFC4-FB60-4C51-B533-ABA64D3A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47372-AA97-4BB7-A174-4C9F87D2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A4070-61C5-4D60-BD42-61B5F1CE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9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1BF1-A27A-43AE-9D0E-E8CFECFAD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B30A2-821D-4AAA-B44C-68A97147D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0019C-1961-48CF-AE73-D3E2FF768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37ABC-C4D4-486C-A875-2349B13BF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1807B-FE8E-4E2A-8F0C-B1E1E859B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59C15-7447-4473-B8B5-E3265DDE6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A53E88-54F0-47EB-A080-3AB05E4F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FA2F99-AABF-4276-BD8A-D34DC500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44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13517-2B3F-4054-B5D0-5193C3EC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281CC-CFDD-44F7-BBA6-B145DBD81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F2DA3-2F05-41DC-BF36-628790EC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575FC-1AC4-46EC-BDB9-32C09453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186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7EF2F-BE07-44CE-9DE4-3A07BA024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B57CF-C8A6-4AA6-990D-79EECD57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D9581-02F5-4B99-862E-E2AFECFB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46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48CF4-AD7A-4429-9AE7-CB4627D9C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97AEB-2211-4B7E-B8BC-29CD8397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2405C-C50D-4FC0-AB04-5FB02A65C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67F24-E546-46BE-843C-3E1817D7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B7A4F-1A5E-4C7B-B719-2D4CE9BD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15B0A-827E-4E16-820A-D9FBD079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88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56D9-A104-4849-97C3-48D5A062B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D6EFC-B073-49AB-A1A7-FFE50FD8C9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30E83-655A-4CA0-BB8A-53B83ACA9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94A5B-BBC1-4022-9B4B-8E0AE596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637E1-1E18-4BAD-A8FC-AB8F10148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A7F6C-3763-4EF9-806D-6F284917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52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A79038-9621-413C-B071-00820EEB0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39663-4839-4E11-8ABD-16922CEF9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D5389-9B2E-434D-90D2-5D968B932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EF945-D6BE-4387-8E0F-BD833DA57D88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ABC52-2DC8-4C07-911D-461BCD19C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682E-F474-47BF-B520-4EFBCF936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A5B03-D597-4277-9F14-EAE04988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5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A40F-248A-47E4-80CE-8842B789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34696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latin typeface="Bodoni MT Condensed" panose="02070606080606020203" pitchFamily="18" charset="0"/>
              </a:rPr>
              <a:t>By </a:t>
            </a:r>
            <a:r>
              <a:rPr lang="en-GB" b="1" dirty="0" err="1">
                <a:latin typeface="Bodoni MT Condensed" panose="02070606080606020203" pitchFamily="18" charset="0"/>
              </a:rPr>
              <a:t>dr.</a:t>
            </a:r>
            <a:r>
              <a:rPr lang="en-GB" b="1" dirty="0">
                <a:latin typeface="Bodoni MT Condensed" panose="02070606080606020203" pitchFamily="18" charset="0"/>
              </a:rPr>
              <a:t> Mona Ahmed </a:t>
            </a:r>
            <a:br>
              <a:rPr lang="en-GB" b="1" dirty="0">
                <a:latin typeface="Bodoni MT Condensed" panose="02070606080606020203" pitchFamily="18" charset="0"/>
              </a:rPr>
            </a:br>
            <a:r>
              <a:rPr lang="en-GB" b="1" dirty="0">
                <a:latin typeface="Bodoni MT Condensed" panose="02070606080606020203" pitchFamily="18" charset="0"/>
              </a:rPr>
              <a:t>assisted professor of</a:t>
            </a:r>
            <a:br>
              <a:rPr lang="en-GB" b="1" dirty="0">
                <a:latin typeface="Bodoni MT Condensed" panose="02070606080606020203" pitchFamily="18" charset="0"/>
              </a:rPr>
            </a:br>
            <a:r>
              <a:rPr lang="en-GB" b="1" dirty="0">
                <a:latin typeface="Bodoni MT Condensed" panose="02070606080606020203" pitchFamily="18" charset="0"/>
              </a:rPr>
              <a:t>obs &amp; gynae </a:t>
            </a:r>
            <a:br>
              <a:rPr lang="en-GB" b="1" dirty="0">
                <a:latin typeface="Bodoni MT Condensed" panose="02070606080606020203" pitchFamily="18" charset="0"/>
              </a:rPr>
            </a:br>
            <a:r>
              <a:rPr lang="en-GB" b="1" dirty="0">
                <a:latin typeface="Bodoni MT Condensed" panose="02070606080606020203" pitchFamily="18" charset="0"/>
              </a:rPr>
              <a:t>SMSB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25BEA-B076-42F5-B8F0-BC64B3B01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960"/>
            <a:ext cx="12192000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27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DA4B4-43C1-45D7-95A5-64E68254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GB" dirty="0">
              <a:latin typeface="Bodoni MT Condensed" panose="02070606080606020203" pitchFamily="18" charset="0"/>
            </a:endParaRPr>
          </a:p>
        </p:txBody>
      </p:sp>
      <p:pic>
        <p:nvPicPr>
          <p:cNvPr id="4" name="Listening the baby's heart beat for the first time">
            <a:hlinkClick r:id="" action="ppaction://media"/>
            <a:extLst>
              <a:ext uri="{FF2B5EF4-FFF2-40B4-BE49-F238E27FC236}">
                <a16:creationId xmlns:a16="http://schemas.microsoft.com/office/drawing/2014/main" id="{585B9C47-EFA6-4A26-A7E4-4372BC2435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86" y="1294418"/>
            <a:ext cx="11968414" cy="4184941"/>
          </a:xfrm>
        </p:spPr>
      </p:pic>
    </p:spTree>
    <p:extLst>
      <p:ext uri="{BB962C8B-B14F-4D97-AF65-F5344CB8AC3E}">
        <p14:creationId xmlns:p14="http://schemas.microsoft.com/office/powerpoint/2010/main" val="2774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569D-EE3B-47B6-96AB-77CC217B5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1B9C1-E8D9-4A2E-BEC1-A44396062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01600"/>
            <a:ext cx="11958320" cy="66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41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153E-9765-4A6D-8C76-E231A2CB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919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i="1" dirty="0">
                <a:solidFill>
                  <a:srgbClr val="CC0099"/>
                </a:solidFill>
                <a:latin typeface="Bodoni MT Condensed" panose="02070606080606020203" pitchFamily="18" charset="0"/>
              </a:rPr>
              <a:t>Symptoms &amp; sings of implantation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99667-BCB6-4182-9348-D086DC8B9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79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3D159-9855-48A0-8975-9A68F3C5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440"/>
            <a:ext cx="12192000" cy="49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4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153E-9765-4A6D-8C76-E231A2CB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7685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b="1" i="1" dirty="0">
                <a:solidFill>
                  <a:srgbClr val="CC0099"/>
                </a:solidFill>
                <a:latin typeface="Bodoni MT Condensed" panose="02070606080606020203" pitchFamily="18" charset="0"/>
              </a:rPr>
              <a:t>hCG (human chorionic gonadotropin)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99667-BCB6-4182-9348-D086DC8B9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7686"/>
            <a:ext cx="12192000" cy="578031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3600" dirty="0">
                <a:latin typeface="Bodoni MT Condensed" panose="02070606080606020203" pitchFamily="18" charset="0"/>
              </a:rPr>
              <a:t>Primarily </a:t>
            </a:r>
            <a:r>
              <a:rPr lang="en-GB" sz="3600" b="1" u="sng" dirty="0">
                <a:solidFill>
                  <a:srgbClr val="C00000"/>
                </a:solidFill>
                <a:latin typeface="Bodoni MT Condensed" panose="02070606080606020203" pitchFamily="18" charset="0"/>
              </a:rPr>
              <a:t>produced</a:t>
            </a:r>
            <a:r>
              <a:rPr lang="en-GB" sz="3600" u="sng" dirty="0">
                <a:solidFill>
                  <a:srgbClr val="C00000"/>
                </a:solidFill>
                <a:latin typeface="Bodoni MT Condensed" panose="02070606080606020203" pitchFamily="18" charset="0"/>
              </a:rPr>
              <a:t> </a:t>
            </a:r>
            <a:r>
              <a:rPr lang="en-GB" sz="3600" dirty="0">
                <a:latin typeface="Bodoni MT Condensed" panose="02070606080606020203" pitchFamily="18" charset="0"/>
              </a:rPr>
              <a:t>by syncytiotrophoblasts.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b="1" u="sng" dirty="0">
                <a:solidFill>
                  <a:srgbClr val="C00000"/>
                </a:solidFill>
                <a:latin typeface="Bodoni MT Condensed" panose="02070606080606020203" pitchFamily="18" charset="0"/>
              </a:rPr>
              <a:t>Detected</a:t>
            </a:r>
            <a:r>
              <a:rPr lang="en-GB" sz="3600" dirty="0">
                <a:latin typeface="Bodoni MT Condensed" panose="02070606080606020203" pitchFamily="18" charset="0"/>
              </a:rPr>
              <a:t> from 6 days after fertilization; forms basis of modern</a:t>
            </a:r>
          </a:p>
          <a:p>
            <a:pPr marL="0" indent="0">
              <a:buNone/>
            </a:pPr>
            <a:r>
              <a:rPr lang="en-GB" sz="3600" dirty="0">
                <a:latin typeface="Bodoni MT Condensed" panose="02070606080606020203" pitchFamily="18" charset="0"/>
              </a:rPr>
              <a:t>    pregnancy testing.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dirty="0">
                <a:latin typeface="Bodoni MT Condensed" panose="02070606080606020203" pitchFamily="18" charset="0"/>
              </a:rPr>
              <a:t>Concentrations reach a </a:t>
            </a:r>
            <a:r>
              <a:rPr lang="en-GB" sz="3600" b="1" dirty="0">
                <a:solidFill>
                  <a:srgbClr val="C00000"/>
                </a:solidFill>
                <a:latin typeface="Bodoni MT Condensed" panose="02070606080606020203" pitchFamily="18" charset="0"/>
              </a:rPr>
              <a:t>peak </a:t>
            </a:r>
            <a:r>
              <a:rPr lang="en-GB" sz="3600" dirty="0">
                <a:latin typeface="Bodoni MT Condensed" panose="02070606080606020203" pitchFamily="18" charset="0"/>
              </a:rPr>
              <a:t>at 10–12wks gestation, then plateau for</a:t>
            </a:r>
          </a:p>
          <a:p>
            <a:pPr marL="0" indent="0">
              <a:buNone/>
            </a:pPr>
            <a:r>
              <a:rPr lang="en-GB" sz="3600" dirty="0">
                <a:latin typeface="Bodoni MT Condensed" panose="02070606080606020203" pitchFamily="18" charset="0"/>
              </a:rPr>
              <a:t>    remainder of the pregnancy.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C00000"/>
                </a:solidFill>
                <a:latin typeface="Bodoni MT Condensed" panose="02070606080606020203" pitchFamily="18" charset="0"/>
              </a:rPr>
              <a:t>Effect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dirty="0">
                <a:latin typeface="Bodoni MT Condensed" panose="02070606080606020203" pitchFamily="18" charset="0"/>
              </a:rPr>
              <a:t>continuation of pregnancy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dirty="0">
                <a:latin typeface="Bodoni MT Condensed" panose="02070606080606020203" pitchFamily="18" charset="0"/>
              </a:rPr>
              <a:t>Maintenance of the corpus luteum graviditatis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dirty="0">
                <a:latin typeface="Bodoni MT Condensed" panose="02070606080606020203" pitchFamily="18" charset="0"/>
              </a:rPr>
              <a:t>Stimulation of progesterone and estrogen synthesis of the corpus luteum graviditatis</a:t>
            </a:r>
          </a:p>
          <a:p>
            <a:pPr marL="0" indent="0">
              <a:buNone/>
            </a:pPr>
            <a:endParaRPr lang="en-GB" sz="3600" dirty="0"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11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153E-9765-4A6D-8C76-E231A2CB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919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99667-BCB6-4182-9348-D086DC8B9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79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AFA031-CCCC-940E-9C37-D2ABE6C0A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" y="174173"/>
            <a:ext cx="7805059" cy="3167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BF6866-3B81-DF48-6A06-B823576C4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28" y="3516086"/>
            <a:ext cx="8275161" cy="324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31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153E-9765-4A6D-8C76-E231A2CB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919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99667-BCB6-4182-9348-D086DC8B9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79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63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153E-9765-4A6D-8C76-E231A2CB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919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99667-BCB6-4182-9348-D086DC8B9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79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884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412084-440A-4442-B4A4-E3E185B1F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0251" y="2262505"/>
            <a:ext cx="4351338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7CC6DB-3EDA-4D0A-AB63-89DACA83D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0C297-E8C1-44A9-AAFD-2EA740BF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506" y="4765993"/>
            <a:ext cx="2466975" cy="1847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810A75-E521-41D2-A86B-B772723C1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232" y="1925955"/>
            <a:ext cx="2466975" cy="18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1A9FF9-5691-4785-83F9-FE39F5A64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93" y="1925955"/>
            <a:ext cx="2466975" cy="1847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9AC31F-ADE8-46A5-A8D0-C0333730A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19" y="4628515"/>
            <a:ext cx="24669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7288F4-B530-4BFB-BDFD-101F57200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511" y="7810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0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3C4E-75DF-4AF4-BDDD-767AB7FF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After ovulation</a:t>
            </a:r>
          </a:p>
          <a:p>
            <a:r>
              <a:rPr lang="en-GB" sz="3600" dirty="0">
                <a:latin typeface="Bodoni MT Condensed" panose="02070606080606020203" pitchFamily="18" charset="0"/>
              </a:rPr>
              <a:t> the cells of the dominant follicle &amp; CL produces large amounts of 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progesterone</a:t>
            </a:r>
            <a:r>
              <a:rPr lang="en-GB" sz="3600" dirty="0">
                <a:latin typeface="Bodoni MT Condensed" panose="02070606080606020203" pitchFamily="18" charset="0"/>
              </a:rPr>
              <a:t> which prepares the endometrium to support a pregnancy.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A1DB53-E697-4A1C-8242-921D8929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4547"/>
            <a:ext cx="12192000" cy="39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2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DB08F-C1FF-40BD-87EF-ABD206F3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695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4900" i="1" dirty="0">
                <a:solidFill>
                  <a:srgbClr val="CC0099"/>
                </a:solidFill>
                <a:latin typeface="Bodoni MT Condensed" panose="02070606080606020203" pitchFamily="18" charset="0"/>
              </a:rPr>
              <a:t>Fertilization</a:t>
            </a:r>
            <a:br>
              <a:rPr lang="en-GB" i="1" dirty="0">
                <a:solidFill>
                  <a:srgbClr val="CC0099"/>
                </a:solidFill>
                <a:latin typeface="Bodoni MT Condensed" panose="02070606080606020203" pitchFamily="18" charset="0"/>
              </a:rPr>
            </a:br>
            <a:endParaRPr lang="en-GB" i="1" dirty="0">
              <a:solidFill>
                <a:srgbClr val="CC0099"/>
              </a:solidFill>
              <a:latin typeface="Bodoni MT Condensed" panose="02070606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3A7D2-DD4E-4E42-9E09-C628235D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6960"/>
            <a:ext cx="12192000" cy="578103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3600" i="1" dirty="0">
                <a:latin typeface="Bodoni MT Condensed" panose="02070606080606020203" pitchFamily="18" charset="0"/>
              </a:rPr>
              <a:t>Involves the fusion of two haploid gametes with 23 chromosomes each to produce a zygote that contains 46 chromosomes </a:t>
            </a:r>
          </a:p>
          <a:p>
            <a:pPr marL="0" indent="0">
              <a:buNone/>
            </a:pPr>
            <a:r>
              <a:rPr lang="en-GB" sz="3600" i="1" dirty="0">
                <a:latin typeface="Bodoni MT Condensed" panose="02070606080606020203" pitchFamily="18" charset="0"/>
              </a:rPr>
              <a:t>• fertilization generally occurs in the fallopian  tube and generally within one day of ovulation.</a:t>
            </a:r>
          </a:p>
          <a:p>
            <a:r>
              <a:rPr lang="en-GB" sz="3600" i="1" dirty="0">
                <a:latin typeface="Bodoni MT Condensed" panose="02070606080606020203" pitchFamily="18" charset="0"/>
              </a:rPr>
              <a:t>Both sperm and egg can show their vitality only to a limited period. </a:t>
            </a:r>
          </a:p>
          <a:p>
            <a:pPr marL="0" indent="0">
              <a:buNone/>
            </a:pPr>
            <a:r>
              <a:rPr lang="en-GB" sz="3600" i="1" dirty="0">
                <a:latin typeface="Bodoni MT Condensed" panose="02070606080606020203" pitchFamily="18" charset="0"/>
              </a:rPr>
              <a:t>Sperm is alive for 48-72 hours in a female reproductive system</a:t>
            </a:r>
          </a:p>
          <a:p>
            <a:pPr marL="0" indent="0">
              <a:buNone/>
            </a:pPr>
            <a:r>
              <a:rPr lang="en-GB" sz="3600" i="1" dirty="0">
                <a:latin typeface="Bodoni MT Condensed" panose="02070606080606020203" pitchFamily="18" charset="0"/>
              </a:rPr>
              <a:t> whereas the egg can be fertilized for 24 hours.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4C342-DA11-47CA-900D-767EC99D8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320" y="4439920"/>
            <a:ext cx="41047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5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DB08F-C1FF-40BD-87EF-ABD206F3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695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>
                <a:latin typeface="Bodoni MT Condensed" panose="02070606080606020203" pitchFamily="18" charset="0"/>
              </a:rPr>
            </a:br>
            <a:r>
              <a:rPr lang="en-GB" sz="4900" i="1" dirty="0">
                <a:solidFill>
                  <a:srgbClr val="CC0099"/>
                </a:solidFill>
                <a:latin typeface="Bodoni MT Condensed" panose="02070606080606020203" pitchFamily="18" charset="0"/>
              </a:rPr>
              <a:t>Implantation</a:t>
            </a:r>
            <a:br>
              <a:rPr lang="en-GB" dirty="0">
                <a:latin typeface="Bodoni MT Condensed" panose="02070606080606020203" pitchFamily="18" charset="0"/>
              </a:rPr>
            </a:br>
            <a:endParaRPr lang="en-GB" dirty="0">
              <a:latin typeface="Bodoni MT Condensed" panose="02070606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3A7D2-DD4E-4E42-9E09-C628235D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6960"/>
            <a:ext cx="12192000" cy="578103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4000" i="1" dirty="0">
                <a:latin typeface="Bodoni MT Condensed" panose="02070606080606020203" pitchFamily="18" charset="0"/>
              </a:rPr>
              <a:t>After fertilization the zygote travels down the fallopian tube</a:t>
            </a:r>
          </a:p>
          <a:p>
            <a:pPr marL="0" indent="0">
              <a:buNone/>
            </a:pPr>
            <a:r>
              <a:rPr lang="en-GB" sz="4000" i="1" dirty="0">
                <a:latin typeface="Bodoni MT Condensed" panose="02070606080606020203" pitchFamily="18" charset="0"/>
              </a:rPr>
              <a:t>where it becomes a </a:t>
            </a:r>
            <a:r>
              <a:rPr lang="en-GB" sz="4000" i="1" dirty="0">
                <a:solidFill>
                  <a:srgbClr val="CC0099"/>
                </a:solidFill>
                <a:latin typeface="Bodoni MT Condensed" panose="02070606080606020203" pitchFamily="18" charset="0"/>
              </a:rPr>
              <a:t>morula</a:t>
            </a:r>
            <a:r>
              <a:rPr lang="en-GB" sz="4000" i="1" dirty="0">
                <a:latin typeface="Bodoni MT Condensed" panose="02070606080606020203" pitchFamily="18" charset="0"/>
              </a:rPr>
              <a:t>.</a:t>
            </a:r>
          </a:p>
          <a:p>
            <a:r>
              <a:rPr lang="en-GB" sz="4000" i="1" dirty="0">
                <a:latin typeface="Bodoni MT Condensed" panose="02070606080606020203" pitchFamily="18" charset="0"/>
              </a:rPr>
              <a:t> Once it reaches the uterus, the morula becomes a </a:t>
            </a:r>
            <a:r>
              <a:rPr lang="en-GB" sz="4000" i="1" dirty="0">
                <a:solidFill>
                  <a:srgbClr val="CC0099"/>
                </a:solidFill>
                <a:latin typeface="Bodoni MT Condensed" panose="02070606080606020203" pitchFamily="18" charset="0"/>
              </a:rPr>
              <a:t>blastocyst</a:t>
            </a:r>
            <a:r>
              <a:rPr lang="en-GB" sz="4000" i="1" dirty="0">
                <a:latin typeface="Bodoni MT Condensed" panose="02070606080606020203" pitchFamily="18" charset="0"/>
              </a:rPr>
              <a:t>. </a:t>
            </a:r>
          </a:p>
          <a:p>
            <a:r>
              <a:rPr lang="en-GB" sz="4000" i="1" dirty="0">
                <a:latin typeface="Bodoni MT Condensed" panose="02070606080606020203" pitchFamily="18" charset="0"/>
              </a:rPr>
              <a:t>The blastocyst then burrows into the uterine lining</a:t>
            </a:r>
          </a:p>
          <a:p>
            <a:pPr marL="0" indent="0">
              <a:buNone/>
            </a:pPr>
            <a:r>
              <a:rPr lang="en-GB" sz="4000" i="1" dirty="0">
                <a:latin typeface="Bodoni MT Condensed" panose="02070606080606020203" pitchFamily="18" charset="0"/>
              </a:rPr>
              <a:t>a process called </a:t>
            </a:r>
            <a:r>
              <a:rPr lang="en-GB" sz="4000" i="1" dirty="0">
                <a:solidFill>
                  <a:srgbClr val="CC0099"/>
                </a:solidFill>
                <a:latin typeface="Bodoni MT Condensed" panose="02070606080606020203" pitchFamily="18" charset="0"/>
              </a:rPr>
              <a:t>implantation</a:t>
            </a:r>
            <a:r>
              <a:rPr lang="en-GB" sz="4000" dirty="0">
                <a:solidFill>
                  <a:srgbClr val="CC0099"/>
                </a:solidFill>
                <a:latin typeface="Bodoni MT Condensed" panose="02070606080606020203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FD67C-8F56-4344-B737-BCE056FB5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761" y="3967479"/>
            <a:ext cx="4511040" cy="2763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DE299-5D31-46FD-836C-D941F95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213" y="3423918"/>
            <a:ext cx="2238375" cy="203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5D08F-4D1E-4E8A-B72F-598E88444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213" y="1165305"/>
            <a:ext cx="2216562" cy="197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8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18AF-D49D-4849-8C46-5AAA5BA8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ACBB7-FD93-4872-B204-33817024A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51A61-0E9B-482E-A43E-3B3417F66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6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92ACB-3047-4E75-98F7-056925030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907A3-98E5-41D6-97A4-7A02A1B33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66649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DEB0A-9353-4537-8C27-AD5A73810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737" y="2624773"/>
            <a:ext cx="5219383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95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3C4E-75DF-4AF4-BDDD-767AB7FF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702056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3600" dirty="0">
                <a:latin typeface="Bodoni MT Condensed" panose="02070606080606020203" pitchFamily="18" charset="0"/>
              </a:rPr>
              <a:t>The implanted blastocyst secretes human chorionic gonadotrophin (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hCG</a:t>
            </a:r>
            <a:r>
              <a:rPr lang="en-GB" sz="3600" dirty="0">
                <a:latin typeface="Bodoni MT Condensed" panose="02070606080606020203" pitchFamily="18" charset="0"/>
              </a:rPr>
              <a:t>) w: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dirty="0">
                <a:latin typeface="Bodoni MT Condensed" panose="02070606080606020203" pitchFamily="18" charset="0"/>
              </a:rPr>
              <a:t> ‘</a:t>
            </a:r>
            <a:r>
              <a:rPr lang="en-GB" sz="3600" u="sng" dirty="0">
                <a:latin typeface="Bodoni MT Condensed" panose="02070606080606020203" pitchFamily="18" charset="0"/>
              </a:rPr>
              <a:t>rescue</a:t>
            </a:r>
            <a:r>
              <a:rPr lang="en-GB" sz="3600" dirty="0">
                <a:latin typeface="Bodoni MT Condensed" panose="02070606080606020203" pitchFamily="18" charset="0"/>
              </a:rPr>
              <a:t> CL from luteolysis to maintain 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progesterone </a:t>
            </a:r>
            <a:r>
              <a:rPr lang="en-GB" sz="3600" dirty="0">
                <a:latin typeface="Bodoni MT Condensed" panose="02070606080606020203" pitchFamily="18" charset="0"/>
              </a:rPr>
              <a:t>secretion.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u="sng" dirty="0">
                <a:latin typeface="Bodoni MT Condensed" panose="02070606080606020203" pitchFamily="18" charset="0"/>
              </a:rPr>
              <a:t>prevent</a:t>
            </a:r>
            <a:r>
              <a:rPr lang="en-GB" sz="3600" dirty="0">
                <a:latin typeface="Bodoni MT Condensed" panose="02070606080606020203" pitchFamily="18" charset="0"/>
              </a:rPr>
              <a:t> menstruation.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dirty="0">
                <a:latin typeface="Bodoni MT Condensed" panose="02070606080606020203" pitchFamily="18" charset="0"/>
              </a:rPr>
              <a:t> and </a:t>
            </a:r>
            <a:r>
              <a:rPr lang="en-GB" sz="3600" u="sng" dirty="0">
                <a:latin typeface="Bodoni MT Condensed" panose="02070606080606020203" pitchFamily="18" charset="0"/>
              </a:rPr>
              <a:t>support</a:t>
            </a:r>
            <a:r>
              <a:rPr lang="en-GB" sz="3600" dirty="0">
                <a:latin typeface="Bodoni MT Condensed" panose="02070606080606020203" pitchFamily="18" charset="0"/>
              </a:rPr>
              <a:t> the early conceptus ( for approximately 8 weeks).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600" dirty="0">
                <a:latin typeface="Bodoni MT Condensed" panose="02070606080606020203" pitchFamily="18" charset="0"/>
              </a:rPr>
              <a:t>after which the early 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placental </a:t>
            </a:r>
            <a:r>
              <a:rPr lang="en-GB" sz="3600" dirty="0">
                <a:latin typeface="Bodoni MT Condensed" panose="02070606080606020203" pitchFamily="18" charset="0"/>
              </a:rPr>
              <a:t>tissue becomes the main source of 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progesterone</a:t>
            </a:r>
            <a:r>
              <a:rPr lang="en-GB" sz="3600" dirty="0">
                <a:latin typeface="Bodoni MT Condensed" panose="02070606080606020203" pitchFamily="18" charset="0"/>
              </a:rPr>
              <a:t> support.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E59BC9-96B5-441B-805D-17171CCA5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880" y="3270250"/>
            <a:ext cx="7934960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7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3C4E-75DF-4AF4-BDDD-767AB7FF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 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hCG</a:t>
            </a:r>
            <a:r>
              <a:rPr lang="en-GB" sz="3600" dirty="0">
                <a:latin typeface="Bodoni MT Condensed" panose="02070606080606020203" pitchFamily="18" charset="0"/>
              </a:rPr>
              <a:t> can be detected in the urine in sensitive pregnancy tests 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1 or 2 days </a:t>
            </a:r>
            <a:r>
              <a:rPr lang="en-GB" sz="3600" dirty="0">
                <a:latin typeface="Bodoni MT Condensed" panose="02070606080606020203" pitchFamily="18" charset="0"/>
              </a:rPr>
              <a:t>before the expected date of menstruation.</a:t>
            </a:r>
          </a:p>
          <a:p>
            <a:pPr marL="0" indent="0">
              <a:buNone/>
            </a:pPr>
            <a:endParaRPr lang="en-GB" sz="3600" dirty="0">
              <a:latin typeface="Bodoni MT Condensed" panose="02070606080606020203" pitchFamily="18" charset="0"/>
            </a:endParaRPr>
          </a:p>
          <a:p>
            <a:r>
              <a:rPr lang="en-GB" sz="3600" dirty="0">
                <a:latin typeface="Bodoni MT Condensed" panose="02070606080606020203" pitchFamily="18" charset="0"/>
              </a:rPr>
              <a:t> Most women delay taking a pregnancy test until after a 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missed period</a:t>
            </a:r>
            <a:r>
              <a:rPr lang="en-GB" sz="3600" dirty="0">
                <a:latin typeface="Bodoni MT Condensed" panose="02070606080606020203" pitchFamily="18" charset="0"/>
              </a:rPr>
              <a:t>. </a:t>
            </a:r>
          </a:p>
          <a:p>
            <a:pPr marL="0" indent="0">
              <a:buNone/>
            </a:pPr>
            <a:endParaRPr lang="en-GB" sz="3600" dirty="0">
              <a:latin typeface="Bodoni MT Condensed" panose="020706060806060202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D0D41-5A9B-47C3-B504-727E995D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960" y="3428999"/>
            <a:ext cx="3677919" cy="22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3C4E-75DF-4AF4-BDDD-767AB7FF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>
              <a:latin typeface="Bodoni MT Condensed" panose="02070606080606020203" pitchFamily="18" charset="0"/>
            </a:endParaRPr>
          </a:p>
          <a:p>
            <a:r>
              <a:rPr lang="en-GB" sz="3600" dirty="0">
                <a:latin typeface="Bodoni MT Condensed" panose="02070606080606020203" pitchFamily="18" charset="0"/>
              </a:rPr>
              <a:t>A 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transvaginal ultrasound </a:t>
            </a:r>
            <a:r>
              <a:rPr lang="en-GB" sz="3600" dirty="0">
                <a:latin typeface="Bodoni MT Condensed" panose="02070606080606020203" pitchFamily="18" charset="0"/>
              </a:rPr>
              <a:t>scan (TVUSS) can detect an early intrauterine 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gestational sac</a:t>
            </a:r>
            <a:r>
              <a:rPr lang="en-GB" sz="3600" dirty="0">
                <a:latin typeface="Bodoni MT Condensed" panose="02070606080606020203" pitchFamily="18" charset="0"/>
              </a:rPr>
              <a:t>, the first sign of a normal pregnancy, at around </a:t>
            </a:r>
            <a:r>
              <a:rPr lang="en-GB" sz="3600" dirty="0">
                <a:solidFill>
                  <a:srgbClr val="CC0099"/>
                </a:solidFill>
                <a:latin typeface="Bodoni MT Condensed" panose="02070606080606020203" pitchFamily="18" charset="0"/>
              </a:rPr>
              <a:t>5 </a:t>
            </a:r>
            <a:r>
              <a:rPr lang="en-GB" sz="3600" dirty="0">
                <a:latin typeface="Bodoni MT Condensed" panose="02070606080606020203" pitchFamily="18" charset="0"/>
              </a:rPr>
              <a:t>weeks’ gestation. </a:t>
            </a:r>
          </a:p>
          <a:p>
            <a:r>
              <a:rPr lang="en-GB" sz="3600" dirty="0">
                <a:latin typeface="Bodoni MT Condensed" panose="02070606080606020203" pitchFamily="18" charset="0"/>
              </a:rPr>
              <a:t>A few days later a circular yolk sac can be seen within the gestational sac, and the embryonic fetus can usually be identified after 5.5 weeks’ gestation.</a:t>
            </a:r>
          </a:p>
          <a:p>
            <a:r>
              <a:rPr lang="en-GB" sz="3600" dirty="0">
                <a:latin typeface="Bodoni MT Condensed" panose="02070606080606020203" pitchFamily="18" charset="0"/>
              </a:rPr>
              <a:t> The fetal heartbeat may be visible as early as 6 weeks’ gestation.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5F374-0A39-4185-80FF-A26A9DCEC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959" y="4021054"/>
            <a:ext cx="4932946" cy="2307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81084-7240-40E0-B691-E84AC4EDB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21" y="4021053"/>
            <a:ext cx="4932947" cy="230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37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3511</TotalTime>
  <Words>391</Words>
  <Application>Microsoft Office PowerPoint</Application>
  <PresentationFormat>Widescreen</PresentationFormat>
  <Paragraphs>39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Bodoni MT Condensed</vt:lpstr>
      <vt:lpstr>Calibri</vt:lpstr>
      <vt:lpstr>Calibri Light</vt:lpstr>
      <vt:lpstr>Wingdings</vt:lpstr>
      <vt:lpstr>Office Theme</vt:lpstr>
      <vt:lpstr>By dr. Mona Ahmed  assisted professor of obs &amp; gynae  SMSB</vt:lpstr>
      <vt:lpstr>PowerPoint Presentation</vt:lpstr>
      <vt:lpstr> Fertilization </vt:lpstr>
      <vt:lpstr> Implantation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Symptoms &amp; sings of implantation</vt:lpstr>
      <vt:lpstr>hCG (human chorionic gonadotropin)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Mons Ahmed</cp:lastModifiedBy>
  <cp:revision>49</cp:revision>
  <dcterms:created xsi:type="dcterms:W3CDTF">2020-08-26T08:57:33Z</dcterms:created>
  <dcterms:modified xsi:type="dcterms:W3CDTF">2024-01-18T13:49:20Z</dcterms:modified>
</cp:coreProperties>
</file>