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3" r:id="rId3"/>
    <p:sldId id="257" r:id="rId4"/>
    <p:sldId id="319" r:id="rId5"/>
    <p:sldId id="277" r:id="rId6"/>
    <p:sldId id="310" r:id="rId7"/>
    <p:sldId id="312" r:id="rId8"/>
    <p:sldId id="320" r:id="rId9"/>
    <p:sldId id="321" r:id="rId10"/>
    <p:sldId id="315" r:id="rId11"/>
    <p:sldId id="311" r:id="rId12"/>
    <p:sldId id="314" r:id="rId13"/>
    <p:sldId id="318" r:id="rId14"/>
    <p:sldId id="259" r:id="rId15"/>
    <p:sldId id="260" r:id="rId16"/>
    <p:sldId id="261" r:id="rId17"/>
    <p:sldId id="316" r:id="rId18"/>
    <p:sldId id="264" r:id="rId19"/>
    <p:sldId id="325" r:id="rId20"/>
    <p:sldId id="323" r:id="rId21"/>
    <p:sldId id="284" r:id="rId22"/>
    <p:sldId id="324" r:id="rId23"/>
    <p:sldId id="262" r:id="rId24"/>
    <p:sldId id="263" r:id="rId25"/>
    <p:sldId id="327" r:id="rId26"/>
    <p:sldId id="328" r:id="rId27"/>
    <p:sldId id="267" r:id="rId28"/>
    <p:sldId id="330" r:id="rId29"/>
    <p:sldId id="329" r:id="rId30"/>
    <p:sldId id="332" r:id="rId31"/>
    <p:sldId id="335" r:id="rId32"/>
    <p:sldId id="334" r:id="rId33"/>
    <p:sldId id="338" r:id="rId34"/>
    <p:sldId id="339" r:id="rId35"/>
    <p:sldId id="337" r:id="rId36"/>
    <p:sldId id="336" r:id="rId37"/>
    <p:sldId id="340" r:id="rId38"/>
    <p:sldId id="342" r:id="rId39"/>
    <p:sldId id="287" r:id="rId40"/>
    <p:sldId id="288" r:id="rId41"/>
    <p:sldId id="289" r:id="rId42"/>
    <p:sldId id="286" r:id="rId43"/>
    <p:sldId id="344" r:id="rId44"/>
    <p:sldId id="301" r:id="rId45"/>
    <p:sldId id="278" r:id="rId46"/>
    <p:sldId id="273" r:id="rId47"/>
    <p:sldId id="343" r:id="rId48"/>
    <p:sldId id="275" r:id="rId49"/>
    <p:sldId id="276" r:id="rId50"/>
    <p:sldId id="271" r:id="rId51"/>
    <p:sldId id="308" r:id="rId52"/>
    <p:sldId id="307" r:id="rId53"/>
    <p:sldId id="34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53662-E217-419F-A48C-C8D605E35939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7ED1-94C7-4F70-931B-C1064878B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3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7ED1-94C7-4F70-931B-C1064878BE8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5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2FE4-1CE4-4A56-A95F-7B818E45D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EE7E0-8798-4263-B604-CFC3CCB0F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EB8D3-6BD5-46E5-BEFE-9470F249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51D8A-5DDF-49B6-B4FB-A1C54982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248B-D607-4861-887A-ED319A65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9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4771-8C63-4962-A3C6-7588EA35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914D9-DB46-4433-AB66-30EADC337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7993F-2402-4726-8B9C-72A55DD0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5AC13-153B-452B-A9F2-A59A24EC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448E-0B41-4874-8AEA-13B1BE9B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0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48A27-66DB-4297-A21B-0EB00F60A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8090C-017C-437A-9CE7-FC844929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9C0CC-FC76-4C9E-A772-BAB93AD5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511B-4182-415D-97C4-2E3BEFBE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F2E52-91B5-4145-A9AB-53B4EEB5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7C69-3C2B-453D-9B9D-9FB0DA66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79CC-E6A2-4A2A-9EA0-9E1241D2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47134-62A9-44CB-982D-CB6C66A0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1F5FE-8B4E-441C-BEB6-0A9CC8C5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7743-6CFF-4820-8767-DF2B12C4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0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5505-5E67-4F83-A765-FB374D27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4545-4029-43C4-B0E3-8B9A6FF94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7B99B-DCA7-4147-9BCD-93835910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8BD7A-CB71-4E46-BF1F-8113E789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1AF4-8786-480A-B7D7-48F24B73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5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4D5-4926-496B-B47D-8543C6BE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E4D7-9A9B-4374-A9E6-5EA91491D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05DB-A1F8-4601-847A-43D5FE8C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3BCE4-E534-400A-8003-97DBCA97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D791D-5A2D-4FB0-98BE-EE2C22A3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F31D5-A084-4E84-B051-1E04A686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DFB7-5158-4465-A54A-4E245CA9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79225-6B03-4360-80E9-5555B411A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35EA9-2DB0-42E4-B932-DC82D3477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87516-B695-485C-80FC-6E8DE8624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D0496-AB0E-42BB-924D-E0CA17DA4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912BE-D39F-4D66-8A1E-405DD6C1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5FE33-B97A-4E4C-85BD-A9D27A0E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D122B-EF5C-4236-A276-6CDD166A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7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7E1B-A726-406E-8899-D33C47D7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F15BD-9548-467A-86D7-D84E53D1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031D2-6BEE-410D-AF2A-06259BF6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3F966-A210-41D3-BD1C-1ECC162E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1FF26-17B9-418E-BAA4-8DDCEAE7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A0B95-9733-4565-AAF0-1C06AEB1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1A60B-D72C-4F6F-98A7-83B071D6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0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EA8E-07E8-42B9-91CC-877051E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4898F-FC01-4B43-A692-A37E3344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C0A17-A597-42FF-848B-176A1BEC7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F721F-1AF6-4162-9A9C-EC87291F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D34AC-46F2-4382-BBDE-22A14837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415A2-32C7-4F5E-9748-B793EECF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1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3801-0FF5-4BDD-901A-C9DB29FF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F5AFC-19F2-456B-880E-4CCC9B40E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5F38-D2E0-4BBC-BC4F-DD4985E4F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47BD0-D2C7-43F8-998C-0EECC9A9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3A68-8BE2-447D-BB38-B7649AE7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7900B-625E-4198-9B64-381FA679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CAFCC-309E-4998-8E91-6A6F94D3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6895-E3EC-4F8C-8852-ECF3E098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F5BD-489D-4C2C-8A63-01C125D48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CB27-EB76-4E32-B45B-68739A754D10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61D09-6B11-4C67-A051-3700DE6A2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16ED6-B69C-49D5-84AD-50259DEC1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54BE-744D-4485-93F9-5457088B0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6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21A0-41B8-4BBC-867A-E65BFB816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034282"/>
          </a:xfrm>
          <a:solidFill>
            <a:schemeClr val="tx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CF04B-3812-430E-9E34-23FD56AE3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34282"/>
            <a:ext cx="12192000" cy="183387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By Dr. Mona Ahmed</a:t>
            </a:r>
          </a:p>
          <a:p>
            <a:r>
              <a:rPr lang="en-GB" dirty="0">
                <a:latin typeface="Arial Black" panose="020B0A04020102020204" pitchFamily="34" charset="0"/>
              </a:rPr>
              <a:t>Associated Professor</a:t>
            </a:r>
          </a:p>
          <a:p>
            <a:r>
              <a:rPr lang="en-GB" dirty="0">
                <a:latin typeface="Arial Black" panose="020B0A04020102020204" pitchFamily="34" charset="0"/>
              </a:rPr>
              <a:t>Elmareefa University</a:t>
            </a:r>
          </a:p>
          <a:p>
            <a:r>
              <a:rPr lang="en-GB" dirty="0">
                <a:latin typeface="Arial Black" panose="020B0A04020102020204" pitchFamily="34" charset="0"/>
              </a:rPr>
              <a:t>SMSB</a:t>
            </a:r>
          </a:p>
        </p:txBody>
      </p:sp>
      <p:pic>
        <p:nvPicPr>
          <p:cNvPr id="5" name="Picture 2" descr="How to take History in Obstetric Patients || History Taking in ...">
            <a:extLst>
              <a:ext uri="{FF2B5EF4-FFF2-40B4-BE49-F238E27FC236}">
                <a16:creationId xmlns:a16="http://schemas.microsoft.com/office/drawing/2014/main" id="{4F50D672-7B9C-4913-8E36-1B7FB551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193040"/>
            <a:ext cx="115519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9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endParaRPr lang="en-GB" sz="320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GB" sz="320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Risks associated with grand multiparity:</a:t>
            </a:r>
          </a:p>
          <a:p>
            <a:pPr algn="l"/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Anaemia.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02124"/>
                </a:solidFill>
                <a:latin typeface="Comic Sans MS" panose="030F0702030302020204" pitchFamily="66" charset="0"/>
              </a:rPr>
              <a:t>Increase risk of miscarriage.</a:t>
            </a: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Abnormal Fetal presentation.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preterm delivery.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Uterine atony.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Placenta praevia.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Uterine rupture.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Amniotic fluid embolism.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Postpartum haemorrhage.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Stress incontinence and urinary urgency symptoms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669280"/>
            <a:ext cx="1068070" cy="1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ᐈ Happy family cartoon stock pictures, Royalty Free happy family  illustrations | download on Depositphotos®">
            <a:extLst>
              <a:ext uri="{FF2B5EF4-FFF2-40B4-BE49-F238E27FC236}">
                <a16:creationId xmlns:a16="http://schemas.microsoft.com/office/drawing/2014/main" id="{D6FF5787-76D1-450F-8A33-596C7372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73201"/>
            <a:ext cx="48463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7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Ex:</a:t>
            </a:r>
            <a:r>
              <a:rPr lang="en-GB" sz="2800" dirty="0">
                <a:latin typeface="Comic Sans MS" panose="030F0702030302020204" pitchFamily="66" charset="0"/>
              </a:rPr>
              <a:t> A woman who has had six miscarriages with only one live baby born at 32 weeks and is pregnant again will be: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gravida 8, para 1. (para 1+6.)(G viii P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sz="2800" dirty="0">
                <a:latin typeface="Comic Sans MS" panose="030F0702030302020204" pitchFamily="66" charset="0"/>
              </a:rPr>
              <a:t>+ iv)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OR to say </a:t>
            </a:r>
            <a:r>
              <a:rPr lang="en-GB" sz="2800" dirty="0">
                <a:latin typeface="Comic Sans MS" panose="030F0702030302020204" pitchFamily="66" charset="0"/>
              </a:rPr>
              <a:t> ‘Mrs </a:t>
            </a:r>
            <a:r>
              <a:rPr lang="en-GB" dirty="0">
                <a:latin typeface="Comic Sans MS" panose="030F0702030302020204" pitchFamily="66" charset="0"/>
              </a:rPr>
              <a:t>Wafaa </a:t>
            </a:r>
            <a:r>
              <a:rPr lang="en-GB" sz="2800" dirty="0">
                <a:latin typeface="Comic Sans MS" panose="030F0702030302020204" pitchFamily="66" charset="0"/>
              </a:rPr>
              <a:t>is in her eighth pregnancy. She has had six miscarriages at gestations of 8–12 weeks and one spontaneous delivery of a live baby boy at 32 weeks. Baby Ahmed is now 2 years old and healthy.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LMP</a:t>
            </a:r>
          </a:p>
          <a:p>
            <a:r>
              <a:rPr lang="en-GB" dirty="0">
                <a:latin typeface="Comic Sans MS" panose="030F0702030302020204" pitchFamily="66" charset="0"/>
              </a:rPr>
              <a:t>Use to date pregnancy.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If </a:t>
            </a:r>
            <a:r>
              <a:rPr lang="en-GB" sz="2800" dirty="0">
                <a:latin typeface="Comic Sans MS" panose="030F0702030302020204" pitchFamily="66" charset="0"/>
              </a:rPr>
              <a:t>the cycle </a:t>
            </a: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was a normal cycle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The EDD is calculated by taking the date of the LMP, counting forward by 9 months and adding 7 days.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Naegele's Rule">
            <a:extLst>
              <a:ext uri="{FF2B5EF4-FFF2-40B4-BE49-F238E27FC236}">
                <a16:creationId xmlns:a16="http://schemas.microsoft.com/office/drawing/2014/main" id="{941585AE-E0D0-47FE-81A9-EA74029C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0"/>
            <a:ext cx="988441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5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EDD(by </a:t>
            </a:r>
            <a:r>
              <a:rPr lang="en-GB" sz="32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Naegele’s</a:t>
            </a: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Role):</a:t>
            </a:r>
          </a:p>
          <a:p>
            <a:r>
              <a:rPr lang="en-GB" dirty="0">
                <a:latin typeface="Comic Sans MS" panose="030F0702030302020204" pitchFamily="66" charset="0"/>
              </a:rPr>
              <a:t> the expected date of pregnancy </a:t>
            </a:r>
          </a:p>
          <a:p>
            <a:r>
              <a:rPr lang="en-GB" dirty="0">
                <a:latin typeface="Comic Sans MS" panose="030F0702030302020204" pitchFamily="66" charset="0"/>
              </a:rPr>
              <a:t>The median duration of pregnancy is 280 days (40 weeks) and this gives the estimated date of delivery (EDD).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How to calculate?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Add 7 to days.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Subtract 3(or add 9)to months 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Add 1 to year if(month is bigger than 3</a:t>
            </a:r>
            <a:r>
              <a:rPr lang="en-GB" baseline="30000" dirty="0">
                <a:latin typeface="Comic Sans MS" panose="030F0702030302020204" pitchFamily="66" charset="0"/>
              </a:rPr>
              <a:t>rd</a:t>
            </a:r>
            <a:r>
              <a:rPr lang="en-GB" dirty="0">
                <a:latin typeface="Comic Sans MS" panose="030F0702030302020204" pitchFamily="66" charset="0"/>
              </a:rPr>
              <a:t> month).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EX: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LMP 7/7/2021AD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EDD 14/4/202AD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GA(gestational age) calculate the pregnancy age today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 previous ex GA 34 weeks.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2" descr="OH BABY: THE 1ST TRIMESTER in 2020 | Trimester, 1st trimester, Getting  pregnant">
            <a:extLst>
              <a:ext uri="{FF2B5EF4-FFF2-40B4-BE49-F238E27FC236}">
                <a16:creationId xmlns:a16="http://schemas.microsoft.com/office/drawing/2014/main" id="{ADA6FF49-2C72-4A0A-96B8-12383423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2119312"/>
            <a:ext cx="2571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780341CD-EE25-4360-9D14-59E8CE64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669280"/>
            <a:ext cx="1068070" cy="1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873B8-BC58-475B-ABAB-9EC53184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8734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    history of current pregnancy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    1</a:t>
            </a:r>
            <a:r>
              <a:rPr lang="en-GB" baseline="30000" dirty="0">
                <a:latin typeface="Comic Sans MS" panose="030F0702030302020204" pitchFamily="66" charset="0"/>
              </a:rPr>
              <a:t>st</a:t>
            </a:r>
            <a:r>
              <a:rPr lang="en-GB" dirty="0">
                <a:latin typeface="Comic Sans MS" panose="030F0702030302020204" pitchFamily="66" charset="0"/>
              </a:rPr>
              <a:t> trimester(0-13weeks)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CFAB-D07F-42B2-BDAF-17CE59A1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8736"/>
            <a:ext cx="12192000" cy="55492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Folic acid(drug history- teratogens).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NVP.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Dating scan.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Downs syndrome screening.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01C3302-CCA2-4153-B543-5C74762F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170434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mazon.com Pregnancy Morning sickness Health Infant, assorted flavors,  label, infant, disease, olive Leaf, pregnancy png | NextPNG">
            <a:extLst>
              <a:ext uri="{FF2B5EF4-FFF2-40B4-BE49-F238E27FC236}">
                <a16:creationId xmlns:a16="http://schemas.microsoft.com/office/drawing/2014/main" id="{D1F312D7-DC88-4E70-9235-F30C1C84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99" y="4458654"/>
            <a:ext cx="2509519" cy="1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ating Scan - NZ Daddy How?!">
            <a:extLst>
              <a:ext uri="{FF2B5EF4-FFF2-40B4-BE49-F238E27FC236}">
                <a16:creationId xmlns:a16="http://schemas.microsoft.com/office/drawing/2014/main" id="{61BEECBD-FE12-407E-9347-EE464705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29" y="3843019"/>
            <a:ext cx="2769552" cy="21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llustration of a Baby Kid Boy with Down Syndrome and Hands Playing Ball  Stock Photo - Alamy">
            <a:extLst>
              <a:ext uri="{FF2B5EF4-FFF2-40B4-BE49-F238E27FC236}">
                <a16:creationId xmlns:a16="http://schemas.microsoft.com/office/drawing/2014/main" id="{F8F41BAF-891D-4708-9B72-7038E99C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42" y="1704340"/>
            <a:ext cx="17811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4B1B812E-12AE-42CB-B9F7-D148E0E2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669280"/>
            <a:ext cx="1068070" cy="1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2AFF-1849-4D99-BD28-DAB2ECD4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111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baseline="30000" dirty="0">
                <a:latin typeface="Comic Sans MS" panose="030F0702030302020204" pitchFamily="66" charset="0"/>
              </a:rPr>
              <a:t>nd</a:t>
            </a:r>
            <a:r>
              <a:rPr lang="en-GB" dirty="0">
                <a:latin typeface="Comic Sans MS" panose="030F0702030302020204" pitchFamily="66" charset="0"/>
              </a:rPr>
              <a:t>  trimester(14-26 weeks)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98DC-6248-4ABF-B1E4-B1A4DA44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6184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Quickening.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Vaccination.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Anomaly scan.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Iron supplementation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3122804D-12E3-4CB7-AB8D-E6A15527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669280"/>
            <a:ext cx="1068070" cy="1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e Role of the Prenatal Nurse During Early Pregnancy">
            <a:extLst>
              <a:ext uri="{FF2B5EF4-FFF2-40B4-BE49-F238E27FC236}">
                <a16:creationId xmlns:a16="http://schemas.microsoft.com/office/drawing/2014/main" id="{442A5DD2-3568-4782-BAB0-02E9E0C9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01" y="4551680"/>
            <a:ext cx="4102419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lip Art Stock Clipart Mother - Pregnant Mom Boy Clip Art - Png Download  (#3739548) - PikPng">
            <a:extLst>
              <a:ext uri="{FF2B5EF4-FFF2-40B4-BE49-F238E27FC236}">
                <a16:creationId xmlns:a16="http://schemas.microsoft.com/office/drawing/2014/main" id="{A113C033-D11A-4C39-AA61-9277A0F6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0" y="1681163"/>
            <a:ext cx="1676400" cy="26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cognize and treat iron deficiency anemia in pregnant women | MDedge ObGyn">
            <a:extLst>
              <a:ext uri="{FF2B5EF4-FFF2-40B4-BE49-F238E27FC236}">
                <a16:creationId xmlns:a16="http://schemas.microsoft.com/office/drawing/2014/main" id="{369E2890-F954-4D92-97BF-AC9020BA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260" y="1813243"/>
            <a:ext cx="2179320" cy="21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E01C-C3D1-4018-B681-721166F6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743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3</a:t>
            </a:r>
            <a:r>
              <a:rPr lang="en-GB" baseline="30000" dirty="0">
                <a:latin typeface="Comic Sans MS" panose="030F0702030302020204" pitchFamily="66" charset="0"/>
              </a:rPr>
              <a:t>rd</a:t>
            </a:r>
            <a:r>
              <a:rPr lang="en-GB" dirty="0">
                <a:latin typeface="Comic Sans MS" panose="030F0702030302020204" pitchFamily="66" charset="0"/>
              </a:rPr>
              <a:t>  trimester(27-40weeks)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1739-611D-4864-8C0A-F0D189BE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440"/>
            <a:ext cx="12192000" cy="585215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Baby's movement.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Assessment scan.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Mode of delivery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Puerperium &amp; breast feeding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pic>
        <p:nvPicPr>
          <p:cNvPr id="19458" name="Picture 2" descr="After Surgery in the Womb, a Baby Kicks Up Hope - The New York Times">
            <a:extLst>
              <a:ext uri="{FF2B5EF4-FFF2-40B4-BE49-F238E27FC236}">
                <a16:creationId xmlns:a16="http://schemas.microsoft.com/office/drawing/2014/main" id="{52CE825B-7F59-4E76-A2EE-A1689119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37747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8E0A7E8E-B2EF-40E0-A51F-D1B9E3D9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5669280"/>
            <a:ext cx="1068070" cy="10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Comic Sans MS" panose="030F0702030302020204" pitchFamily="66" charset="0"/>
              </a:rPr>
              <a:t>In all trimesters :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Bleeding 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UTI.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Signs of anaemia.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Elephant Don't Forget copy -">
            <a:extLst>
              <a:ext uri="{FF2B5EF4-FFF2-40B4-BE49-F238E27FC236}">
                <a16:creationId xmlns:a16="http://schemas.microsoft.com/office/drawing/2014/main" id="{AD7456A3-16C0-4033-9978-BA3FFD32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4" y="193040"/>
            <a:ext cx="3287396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928C-1C66-4862-B689-89C3F974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855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Previous obstetric history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7416-D86E-431D-83D5-597D8109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8560"/>
            <a:ext cx="12192000" cy="567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is helpful to list the pregnancies in date order and to discover what the outcome was in each pregnancy.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For each pregnancy note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Antenatal complications.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Duration of pregnancy.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Labour     duration        method        complications.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Hx of PPH.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Birth weight and sex of infant its age now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is he/she  alive and well?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Complications of puerperium.</a:t>
            </a: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9C62C4D8-43D6-4645-8765-8E1A69BE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89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889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Possible complications of puerperium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8894"/>
            <a:ext cx="12192000" cy="55391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PPH.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Urinary tract infections.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DVT.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Perineal wound.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Psychological complications(e.g postpartum depression).</a:t>
            </a: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49EBB525-B76B-4465-A714-7EDF4557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450246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9C94-4CE3-4241-9FD1-114C0FAD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274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/>
              <a:t>Learning out 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30F2-6172-407A-81F0-FDEC0860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2743"/>
            <a:ext cx="12192000" cy="559525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Systemic supervision (examination &amp; advice)of a women  during pregnancy  is called ANC(prenatal care).</a:t>
            </a:r>
          </a:p>
          <a:p>
            <a:r>
              <a:rPr lang="en-GB" dirty="0"/>
              <a:t>Started with begging of pregnancy &amp; end by delivery</a:t>
            </a:r>
          </a:p>
          <a:p>
            <a:r>
              <a:rPr lang="en-GB" dirty="0"/>
              <a:t>Aiming to</a:t>
            </a:r>
          </a:p>
          <a:p>
            <a:r>
              <a:rPr lang="en-GB" dirty="0"/>
              <a:t>Screen high risk pregnancy </a:t>
            </a:r>
          </a:p>
          <a:p>
            <a:r>
              <a:rPr lang="en-GB" dirty="0"/>
              <a:t>Treat complications detected by early examination </a:t>
            </a:r>
          </a:p>
          <a:p>
            <a:r>
              <a:rPr lang="en-GB" dirty="0"/>
              <a:t>To educate mother by demonstrating labour</a:t>
            </a:r>
          </a:p>
          <a:p>
            <a:r>
              <a:rPr lang="en-GB" dirty="0"/>
              <a:t>To ensure continuous medical surveillance and prophylaxis</a:t>
            </a:r>
          </a:p>
        </p:txBody>
      </p:sp>
    </p:spTree>
    <p:extLst>
      <p:ext uri="{BB962C8B-B14F-4D97-AF65-F5344CB8AC3E}">
        <p14:creationId xmlns:p14="http://schemas.microsoft.com/office/powerpoint/2010/main" val="125383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B113-9A8C-4D55-B01D-F3F8EF2F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048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Gynaecological history in current pregnancy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2B85-6906-4501-9359-446A0CB3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0480"/>
            <a:ext cx="12192000" cy="55575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Ask about cycle regularity.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Vaginal discharge.(colour, Oder, itching).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Cervical smear.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Contraceptives(prior to conception).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Gynaecological operations.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assisted conception.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6D78D0C9-DBA0-4719-B71E-A46F01A5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70" y="452278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3CD4-3F96-4D40-84CE-6D3939DD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5679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F464-8BBE-4660-A196-DD4D327A6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Comic Sans MS" panose="030F0702030302020204" pitchFamily="66" charset="0"/>
              </a:rPr>
              <a:t>Complain of :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Comic Sans MS" panose="030F0702030302020204" pitchFamily="66" charset="0"/>
              </a:rPr>
              <a:t>If no complain ask her about: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  sleep               appetite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  bowel habit      urination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Comic Sans MS" panose="030F0702030302020204" pitchFamily="66" charset="0"/>
              </a:rPr>
              <a:t>History of presenting illness</a:t>
            </a: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BB348C69-83CE-4108-8831-0C395734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450246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49A98-DE88-422C-9D76-6556E854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If you are taking gynaecological history in gynae case:</a:t>
            </a:r>
          </a:p>
          <a:p>
            <a:r>
              <a:rPr lang="en-GB" dirty="0">
                <a:latin typeface="Comic Sans MS" panose="030F0702030302020204" pitchFamily="66" charset="0"/>
              </a:rPr>
              <a:t>The same steps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Identification.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Past Medical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Family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Drug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Social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Obstetrical History.(in brief).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Gynaecological History.</a:t>
            </a:r>
          </a:p>
          <a:p>
            <a:r>
              <a:rPr lang="en-GB" dirty="0">
                <a:latin typeface="Comic Sans MS" panose="030F0702030302020204" pitchFamily="66" charset="0"/>
              </a:rPr>
              <a:t> Complain of  &amp; History of presenting illness.</a:t>
            </a:r>
          </a:p>
          <a:p>
            <a:r>
              <a:rPr lang="en-GB" dirty="0">
                <a:latin typeface="Comic Sans MS" panose="030F0702030302020204" pitchFamily="66" charset="0"/>
              </a:rPr>
              <a:t>Summary.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64F72246-C5E1-4AEB-883B-3476EA07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450246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B113-9A8C-4D55-B01D-F3F8EF2F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048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Gynaecological history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2B85-6906-4501-9359-446A0CB3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0480"/>
            <a:ext cx="12192000" cy="55575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Cycle.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Menarche.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Kata.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Regularity.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Amount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Dysmenorrhoea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bleeding PCB IMB.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6D78D0C9-DBA0-4719-B71E-A46F01A5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70" y="452278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C4B7-9EB2-49F5-BC7C-FC642CE0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Vaginal discharge.(amount, colour, Oder, itching, time)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Dyspareunia.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Cervical smear.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Contraceptives.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Gynaecological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 assisted conception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77B9122E-9F7F-4DAB-8D89-AB6DF281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431165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207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0960"/>
            <a:ext cx="12192000" cy="55270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Summarise your history</a:t>
            </a: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49EBB525-B76B-4465-A714-7EDF4557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70" y="450246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482" name="Picture 2" descr="Pregnant Abdomen Examination (a.k.a. obstetric abdominal examination) - OSCE  Guide - Bone Joint Pain">
            <a:extLst>
              <a:ext uri="{FF2B5EF4-FFF2-40B4-BE49-F238E27FC236}">
                <a16:creationId xmlns:a16="http://schemas.microsoft.com/office/drawing/2014/main" id="{5B5AA191-1487-478F-8835-858B0E92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5564"/>
            <a:ext cx="11998960" cy="48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C5DC-E980-4432-BEA5-5595174E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83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Before examination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A6AF-AA78-456B-B33F-AAD1A1AF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12192000" cy="56895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Explained to the </a:t>
            </a:r>
            <a:r>
              <a:rPr lang="en-GB" sz="3200" dirty="0" err="1">
                <a:latin typeface="Comic Sans MS" panose="030F0702030302020204" pitchFamily="66" charset="0"/>
              </a:rPr>
              <a:t>pt</a:t>
            </a:r>
            <a:r>
              <a:rPr lang="en-GB" sz="3200" dirty="0">
                <a:latin typeface="Comic Sans MS" panose="030F0702030302020204" pitchFamily="66" charset="0"/>
              </a:rPr>
              <a:t>  need nature &amp; purpose of examination.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Obtain verbal consent.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Examiner should be accompanied by other female.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Respect her privacy and  examine in a privet room.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Expose only relevant part of examination.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Ensure pt. is comfortable &amp; worm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Ask pt. to empty bladder.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CD88110-C86B-4298-B6EA-07E401BF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5273039"/>
            <a:ext cx="2340610" cy="13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C5DC-E980-4432-BEA5-5595174E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83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Before examination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A6AF-AA78-456B-B33F-AAD1A1AF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12192000" cy="56895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Pt should lie in dorsal position.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Stand right to her.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Rolled her slightly to left(to decrease vena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 cava compression).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Ask about any tender area before palpation.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CD88110-C86B-4298-B6EA-07E401BF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5273039"/>
            <a:ext cx="2340610" cy="13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JaypeeDigital | eBook Reader">
            <a:extLst>
              <a:ext uri="{FF2B5EF4-FFF2-40B4-BE49-F238E27FC236}">
                <a16:creationId xmlns:a16="http://schemas.microsoft.com/office/drawing/2014/main" id="{B1904F3F-DCC8-4147-B3DD-6B8D2D64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68" y="878840"/>
            <a:ext cx="4871085" cy="25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C5DC-E980-4432-BEA5-5595174E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83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General examination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A6AF-AA78-456B-B33F-AAD1A1AF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12192000" cy="568959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Vital signs.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weight.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Hight.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Face.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Skin.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Eyes.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Neck.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Breast.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Hands.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Legs</a:t>
            </a:r>
            <a:r>
              <a:rPr lang="en-GB" sz="3200" dirty="0"/>
              <a:t>.</a:t>
            </a:r>
          </a:p>
        </p:txBody>
      </p:sp>
      <p:pic>
        <p:nvPicPr>
          <p:cNvPr id="7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CD88110-C86B-4298-B6EA-07E401BF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7C38-D347-47B5-9844-DAF4F42E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Mrs </a:t>
            </a:r>
            <a:r>
              <a:rPr lang="en-GB" sz="2800" dirty="0" err="1">
                <a:latin typeface="Comic Sans MS" panose="030F0702030302020204" pitchFamily="66" charset="0"/>
              </a:rPr>
              <a:t>Hanaa</a:t>
            </a:r>
            <a:r>
              <a:rPr lang="en-GB" sz="2800" dirty="0">
                <a:latin typeface="Comic Sans MS" panose="030F0702030302020204" pitchFamily="66" charset="0"/>
              </a:rPr>
              <a:t> Ahmed is 38 years old G v P ii + ii came to antenatal clinic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To follow her pregnancy .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LMP 1</a:t>
            </a:r>
            <a:r>
              <a:rPr lang="en-GB" dirty="0">
                <a:latin typeface="Comic Sans MS" panose="030F0702030302020204" pitchFamily="66" charset="0"/>
              </a:rPr>
              <a:t>6</a:t>
            </a:r>
            <a:r>
              <a:rPr lang="en-GB" sz="2800" dirty="0">
                <a:latin typeface="Comic Sans MS" panose="030F0702030302020204" pitchFamily="66" charset="0"/>
              </a:rPr>
              <a:t>/8/2023.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are the questions you will focus in history?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33A33CD5-9253-43C6-9221-AE4263E4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0" y="4529614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1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Comic Sans MS" panose="030F0702030302020204" pitchFamily="66" charset="0"/>
              </a:rPr>
              <a:t>Vital signs :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1.Blood pressure.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Chronic hypertension. Gestational hypertension.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2.Pulse rate.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3.Heart rate(increased).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Increased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Haemic murmur.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4.Respiratory rate: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Usually un affected ..slight increase (diaphragm raise).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5.Temprature (increase due to increase MR)</a:t>
            </a: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uperficial palpation of abdomen (Page 1) - Line.17QQ.com">
            <a:extLst>
              <a:ext uri="{FF2B5EF4-FFF2-40B4-BE49-F238E27FC236}">
                <a16:creationId xmlns:a16="http://schemas.microsoft.com/office/drawing/2014/main" id="{B34B81C7-F080-4597-97CC-D36D9D5D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30" y="2341246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ctor Measuring Blood Pressure Pregnant Woman Stock Illustration 193619477">
            <a:extLst>
              <a:ext uri="{FF2B5EF4-FFF2-40B4-BE49-F238E27FC236}">
                <a16:creationId xmlns:a16="http://schemas.microsoft.com/office/drawing/2014/main" id="{015878C1-1565-4D5C-ADD3-0FCA993B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31446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Premium Photo | Pregnant woman holding electronic thermometer with normal  temperature. health during pregnancy.">
            <a:extLst>
              <a:ext uri="{FF2B5EF4-FFF2-40B4-BE49-F238E27FC236}">
                <a16:creationId xmlns:a16="http://schemas.microsoft.com/office/drawing/2014/main" id="{1E26FF58-9444-4C45-A183-7402F957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64" y="25574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Weight: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Abnormal    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 * obesity                * overweight. 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* underweight         * emaciation.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Check it every visit.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Weight gain (11-16kgs).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Hight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Short stature (small pelvis).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Skin: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Pallor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Hyperpigmentation</a:t>
            </a: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kin darkening during pregnancy (melasma or chloasma) | BabyCenter">
            <a:extLst>
              <a:ext uri="{FF2B5EF4-FFF2-40B4-BE49-F238E27FC236}">
                <a16:creationId xmlns:a16="http://schemas.microsoft.com/office/drawing/2014/main" id="{26B79565-BC7B-46D4-B1DD-E5DD7B74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20" y="2131218"/>
            <a:ext cx="3108960" cy="286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Face: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Appearance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Psychological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Diseases (thyrotoxicosis).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Hyperpigmentation (chloasma).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Eyes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Pallor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jaundice cyanosis.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Tongue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Pallor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 dehydration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stomatitis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jaundice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Melasma — Medlibes: Online Medical Library">
            <a:extLst>
              <a:ext uri="{FF2B5EF4-FFF2-40B4-BE49-F238E27FC236}">
                <a16:creationId xmlns:a16="http://schemas.microsoft.com/office/drawing/2014/main" id="{FE998E76-29BB-4388-9CB7-655AD244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98" y="2055813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GB" sz="3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5900" dirty="0">
                <a:solidFill>
                  <a:srgbClr val="FF0066"/>
                </a:solidFill>
                <a:latin typeface="Comic Sans MS" panose="030F0702030302020204" pitchFamily="66" charset="0"/>
              </a:rPr>
              <a:t>Neck: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JVP.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Thyroid.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Hyperpigmentation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(acanthosis nigricans).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Dilated veins.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Lymph nodes.</a:t>
            </a:r>
          </a:p>
          <a:p>
            <a:pPr marL="0" indent="0">
              <a:buNone/>
            </a:pPr>
            <a:endParaRPr lang="en-GB" sz="5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5900" dirty="0">
                <a:solidFill>
                  <a:srgbClr val="FF0066"/>
                </a:solidFill>
                <a:latin typeface="Comic Sans MS" panose="030F0702030302020204" pitchFamily="66" charset="0"/>
              </a:rPr>
              <a:t>Breast: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Enlarged in size.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2ry areola.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Montgomery’s gland • 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redness 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 vascular engorgement.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Colostrum.</a:t>
            </a:r>
          </a:p>
          <a:p>
            <a:pPr marL="0" indent="0">
              <a:buNone/>
            </a:pPr>
            <a:r>
              <a:rPr lang="en-GB" sz="5900" dirty="0">
                <a:latin typeface="Comic Sans MS" panose="030F0702030302020204" pitchFamily="66" charset="0"/>
              </a:rPr>
              <a:t>Cracked or fissure nipple.</a:t>
            </a:r>
          </a:p>
          <a:p>
            <a:pPr marL="0" indent="0">
              <a:buNone/>
            </a:pPr>
            <a:endParaRPr lang="en-GB" sz="32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Acanthosis nigricans - NHS">
            <a:extLst>
              <a:ext uri="{FF2B5EF4-FFF2-40B4-BE49-F238E27FC236}">
                <a16:creationId xmlns:a16="http://schemas.microsoft.com/office/drawing/2014/main" id="{46635FBF-7D7C-423C-9FCE-6EDA8E4C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035" y="103981"/>
            <a:ext cx="2619375" cy="15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ashimoto's disease | womenshealth.gov">
            <a:extLst>
              <a:ext uri="{FF2B5EF4-FFF2-40B4-BE49-F238E27FC236}">
                <a16:creationId xmlns:a16="http://schemas.microsoft.com/office/drawing/2014/main" id="{4BB9C86E-4DA4-409E-96AC-387CF398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33" y="103981"/>
            <a:ext cx="2476500" cy="15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Jugular Vein Distension || Distended Veins || Raised JVP - YouTube">
            <a:extLst>
              <a:ext uri="{FF2B5EF4-FFF2-40B4-BE49-F238E27FC236}">
                <a16:creationId xmlns:a16="http://schemas.microsoft.com/office/drawing/2014/main" id="{C9DF76A2-E599-41AD-B577-FB1AC758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40" y="103981"/>
            <a:ext cx="3573145" cy="15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hanging The Areola And Nipple During Pregnancy, Vintage Engraved.. Royalty  Free Cliparts, Vectors, And Stock Illustration. Image 35462444.">
            <a:extLst>
              <a:ext uri="{FF2B5EF4-FFF2-40B4-BE49-F238E27FC236}">
                <a16:creationId xmlns:a16="http://schemas.microsoft.com/office/drawing/2014/main" id="{A8DE889F-097F-4DE8-94AE-48659AA8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455544"/>
            <a:ext cx="4602163" cy="29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Montgomerys tubercles, apa sih itu dan untuk apa fungsinya? |  theAsianparent Indonesia">
            <a:extLst>
              <a:ext uri="{FF2B5EF4-FFF2-40B4-BE49-F238E27FC236}">
                <a16:creationId xmlns:a16="http://schemas.microsoft.com/office/drawing/2014/main" id="{474385B1-0311-443D-AFBB-536D5EF5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2455543"/>
            <a:ext cx="3573146" cy="29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3421-D7AD-4227-A22A-39665C1DE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Hands: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>
                <a:latin typeface="Comic Sans MS" panose="030F0702030302020204" pitchFamily="66" charset="0"/>
              </a:rPr>
              <a:t>Nails: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clubbing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spooning (koilonychia)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cyanosis.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palms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Pallor.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Palmer erythema.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spider </a:t>
            </a:r>
            <a:r>
              <a:rPr lang="en-GB" dirty="0" err="1">
                <a:latin typeface="Comic Sans MS" panose="030F0702030302020204" pitchFamily="66" charset="0"/>
              </a:rPr>
              <a:t>navi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latin typeface="Comic Sans MS" panose="030F0702030302020204" pitchFamily="66" charset="0"/>
              </a:rPr>
              <a:t>legs: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Varicose vein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 Oedema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Causes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Physiological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Preeclampsia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Anaemia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Heart failure.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Nephrotic syndrome.</a:t>
            </a:r>
          </a:p>
          <a:p>
            <a:endParaRPr lang="en-GB" dirty="0"/>
          </a:p>
        </p:txBody>
      </p:sp>
      <p:pic>
        <p:nvPicPr>
          <p:cNvPr id="23556" name="Picture 4" descr="Spider angioma - Wikipedia">
            <a:extLst>
              <a:ext uri="{FF2B5EF4-FFF2-40B4-BE49-F238E27FC236}">
                <a16:creationId xmlns:a16="http://schemas.microsoft.com/office/drawing/2014/main" id="{4ECAB4B2-C1E0-47F9-B5DC-6747FA45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4868"/>
            <a:ext cx="246951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Pathology: palmar erythema | Journal of Online Hepatology">
            <a:extLst>
              <a:ext uri="{FF2B5EF4-FFF2-40B4-BE49-F238E27FC236}">
                <a16:creationId xmlns:a16="http://schemas.microsoft.com/office/drawing/2014/main" id="{F85DB1B8-779A-4642-80BC-2C243D7A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114868"/>
            <a:ext cx="319024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Slide show: 7 fingernail problems not to ignore - Mayo Clinic">
            <a:extLst>
              <a:ext uri="{FF2B5EF4-FFF2-40B4-BE49-F238E27FC236}">
                <a16:creationId xmlns:a16="http://schemas.microsoft.com/office/drawing/2014/main" id="{C13289EA-BEEA-4497-9949-7C513AE9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40" y="1295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Koilonychia: MedlinePlus Medical Encyclopedia Image | Fingernail health  signs, Nail health, Healthy nails">
            <a:extLst>
              <a:ext uri="{FF2B5EF4-FFF2-40B4-BE49-F238E27FC236}">
                <a16:creationId xmlns:a16="http://schemas.microsoft.com/office/drawing/2014/main" id="{CE72432E-25F8-468B-BD39-23CA6647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30" y="129540"/>
            <a:ext cx="2914650" cy="14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What Do Your Hands Color Say About Your Health and Destiny? – Chinese Palm  Reading">
            <a:extLst>
              <a:ext uri="{FF2B5EF4-FFF2-40B4-BE49-F238E27FC236}">
                <a16:creationId xmlns:a16="http://schemas.microsoft.com/office/drawing/2014/main" id="{311C4759-355C-4D50-8F9D-8FF3C0E0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70" y="2114868"/>
            <a:ext cx="26479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Your Fingernails Might be Telling You Something, Are You Listening? – Glazia">
            <a:extLst>
              <a:ext uri="{FF2B5EF4-FFF2-40B4-BE49-F238E27FC236}">
                <a16:creationId xmlns:a16="http://schemas.microsoft.com/office/drawing/2014/main" id="{00979C0E-D8CC-43F3-97CA-84BAB238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69" y="129540"/>
            <a:ext cx="2647950" cy="14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What are Varicose Veins and Can They be Treated?">
            <a:extLst>
              <a:ext uri="{FF2B5EF4-FFF2-40B4-BE49-F238E27FC236}">
                <a16:creationId xmlns:a16="http://schemas.microsoft.com/office/drawing/2014/main" id="{083E9910-286C-4367-AE75-649C0AED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1" y="4592320"/>
            <a:ext cx="3820160" cy="20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0" descr="Edema | Novus Spine &amp; Pain Center Vein Clinic | Lakeland, Florida">
            <a:extLst>
              <a:ext uri="{FF2B5EF4-FFF2-40B4-BE49-F238E27FC236}">
                <a16:creationId xmlns:a16="http://schemas.microsoft.com/office/drawing/2014/main" id="{317B5D22-8B1A-472D-B4B6-98B3E5298B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CCD30-B35F-4B31-97CF-E5E5023DA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369" y="4592320"/>
            <a:ext cx="4791712" cy="1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General systemic review</a:t>
            </a:r>
          </a:p>
          <a:p>
            <a:pPr marL="0" indent="0">
              <a:buNone/>
            </a:pPr>
            <a:r>
              <a:rPr lang="en-GB" dirty="0"/>
              <a:t>CNS</a:t>
            </a:r>
          </a:p>
          <a:p>
            <a:pPr marL="0" indent="0">
              <a:buNone/>
            </a:pPr>
            <a:r>
              <a:rPr lang="en-GB" dirty="0"/>
              <a:t>GIT</a:t>
            </a:r>
          </a:p>
          <a:p>
            <a:pPr marL="0" indent="0">
              <a:buNone/>
            </a:pPr>
            <a:r>
              <a:rPr lang="en-GB" dirty="0"/>
              <a:t>Urinary system</a:t>
            </a:r>
          </a:p>
          <a:p>
            <a:pPr marL="0" indent="0">
              <a:buNone/>
            </a:pPr>
            <a:r>
              <a:rPr lang="en-GB" dirty="0"/>
              <a:t>Locomotor system. </a:t>
            </a: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5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Comic Sans MS" panose="030F0702030302020204" pitchFamily="66" charset="0"/>
              </a:rPr>
              <a:t>Abdominal examination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Can be examined in three parts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Inspection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Palpation.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Auscultation.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 inspection: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Skin of the abdomen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Linea nigra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striae gravidarum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dilated veins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umbilicus flat inverted everted.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Fetal parts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Skin conditions </a:t>
            </a: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bstetric Examination - Presentation - Lie - OSCE - TeachMeObGyn">
            <a:extLst>
              <a:ext uri="{FF2B5EF4-FFF2-40B4-BE49-F238E27FC236}">
                <a16:creationId xmlns:a16="http://schemas.microsoft.com/office/drawing/2014/main" id="{31C65AB7-1F5D-4F6E-94DD-B9B2CF6B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1027906"/>
            <a:ext cx="7217410" cy="17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massage during pregnancy | Sugarpie">
            <a:extLst>
              <a:ext uri="{FF2B5EF4-FFF2-40B4-BE49-F238E27FC236}">
                <a16:creationId xmlns:a16="http://schemas.microsoft.com/office/drawing/2014/main" id="{3101913C-38F7-4997-B913-95DB2E8B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61888"/>
            <a:ext cx="3905250" cy="17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oes An Innie Belly Button Pop Out During Pregnancy? It Can Come As Quite A  Surprise">
            <a:extLst>
              <a:ext uri="{FF2B5EF4-FFF2-40B4-BE49-F238E27FC236}">
                <a16:creationId xmlns:a16="http://schemas.microsoft.com/office/drawing/2014/main" id="{5BFDA1C5-A51A-4108-84AD-8D9C7FA69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73" y="29884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Facts About Umbilical Hernias During Pregnancy | LoveToKnow">
            <a:extLst>
              <a:ext uri="{FF2B5EF4-FFF2-40B4-BE49-F238E27FC236}">
                <a16:creationId xmlns:a16="http://schemas.microsoft.com/office/drawing/2014/main" id="{FEAFC93E-0CCC-4E91-AC64-1889862B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731" y="2963228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03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inspection of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Size of uterus.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Shape of uterus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Fetal movement.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Scars.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Herniation.</a:t>
            </a: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What to Expect a Day, Week, and Month After Having a C-Section | Women's  Health">
            <a:extLst>
              <a:ext uri="{FF2B5EF4-FFF2-40B4-BE49-F238E27FC236}">
                <a16:creationId xmlns:a16="http://schemas.microsoft.com/office/drawing/2014/main" id="{D23ADA30-C36B-4BCC-B034-B27F1648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80" y="1473200"/>
            <a:ext cx="3362960" cy="24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28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07B2-2767-4203-9FCB-803F4257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B360-352D-431A-B06B-B8CA61B3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800" dirty="0">
                <a:solidFill>
                  <a:srgbClr val="C00000"/>
                </a:solidFill>
              </a:rPr>
              <a:t> </a:t>
            </a:r>
            <a:r>
              <a:rPr lang="en-GB" sz="5800" dirty="0">
                <a:solidFill>
                  <a:srgbClr val="C00000"/>
                </a:solidFill>
                <a:latin typeface="Comic Sans MS" panose="030F0702030302020204" pitchFamily="66" charset="0"/>
              </a:rPr>
              <a:t>palpation</a:t>
            </a:r>
          </a:p>
          <a:p>
            <a:pPr marL="0" indent="0">
              <a:buNone/>
            </a:pPr>
            <a:endParaRPr lang="en-GB" sz="4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u="sng" dirty="0">
                <a:latin typeface="Comic Sans MS" panose="030F0702030302020204" pitchFamily="66" charset="0"/>
              </a:rPr>
              <a:t>1.</a:t>
            </a:r>
            <a:r>
              <a:rPr lang="en-GB" sz="4200" u="sng" dirty="0">
                <a:latin typeface="Comic Sans MS" panose="030F0702030302020204" pitchFamily="66" charset="0"/>
              </a:rPr>
              <a:t>Superficial palpation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200" dirty="0">
                <a:latin typeface="Comic Sans MS" panose="030F0702030302020204" pitchFamily="66" charset="0"/>
              </a:rPr>
              <a:t>AF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200" dirty="0">
                <a:latin typeface="Comic Sans MS" panose="030F0702030302020204" pitchFamily="66" charset="0"/>
              </a:rPr>
              <a:t>Organomegaly.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200" dirty="0">
                <a:latin typeface="Comic Sans MS" panose="030F0702030302020204" pitchFamily="66" charset="0"/>
              </a:rPr>
              <a:t>Uterine contractions.</a:t>
            </a:r>
          </a:p>
          <a:p>
            <a:pPr marL="0" indent="0">
              <a:buNone/>
            </a:pPr>
            <a:endParaRPr lang="en-GB" sz="4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200" u="sng" dirty="0">
                <a:latin typeface="Comic Sans MS" panose="030F0702030302020204" pitchFamily="66" charset="0"/>
              </a:rPr>
              <a:t>2.Deep palpation.</a:t>
            </a:r>
          </a:p>
          <a:p>
            <a:pPr marL="0" indent="0">
              <a:buNone/>
            </a:pPr>
            <a:endParaRPr lang="en-GB" sz="4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200" dirty="0">
                <a:solidFill>
                  <a:srgbClr val="C00000"/>
                </a:solidFill>
                <a:latin typeface="Comic Sans MS" panose="030F0702030302020204" pitchFamily="66" charset="0"/>
              </a:rPr>
              <a:t>What The Examiner Should Identify?</a:t>
            </a:r>
          </a:p>
          <a:p>
            <a:pPr marL="0" indent="0">
              <a:buNone/>
            </a:pPr>
            <a:r>
              <a:rPr lang="en-GB" sz="4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1.First fundal grip.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 2. second fundal grip .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 3. lateral grip.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 4. Fetal heart auscultation .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5.First pelvic grip.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6.Second pelvic grip.</a:t>
            </a:r>
          </a:p>
          <a:p>
            <a:pPr marL="0" indent="0">
              <a:buNone/>
            </a:pPr>
            <a:r>
              <a:rPr lang="en-GB" sz="4200" dirty="0">
                <a:latin typeface="Comic Sans MS" panose="030F0702030302020204" pitchFamily="66" charset="0"/>
              </a:rPr>
              <a:t>7.Vaginal examination(if indicated).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F92153E8-BA18-4DF5-B9E0-9502313F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Abdominal Examination For Obstetric Patient Group 1 CUCMS - YouTube">
            <a:extLst>
              <a:ext uri="{FF2B5EF4-FFF2-40B4-BE49-F238E27FC236}">
                <a16:creationId xmlns:a16="http://schemas.microsoft.com/office/drawing/2014/main" id="{30184BC0-1003-4D7F-BF69-3D08F011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0" y="1294448"/>
            <a:ext cx="5513070" cy="33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59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B977-173C-4064-A7C9-9F52CC877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20"/>
            <a:ext cx="12192000" cy="68376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rtl="0">
              <a:buNone/>
            </a:pPr>
            <a:endParaRPr lang="en-GB" b="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marL="514350" indent="-514350" rtl="0">
              <a:buAutoNum type="arabicPeriod"/>
            </a:pPr>
            <a:r>
              <a:rPr lang="en-GB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fundal height(1</a:t>
            </a:r>
            <a:r>
              <a:rPr lang="en-GB" b="0" i="0" baseline="300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st</a:t>
            </a:r>
            <a:r>
              <a:rPr lang="en-GB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fundal grip):</a:t>
            </a:r>
          </a:p>
          <a:p>
            <a:pPr marL="0" indent="0" rtl="0">
              <a:buNone/>
            </a:pP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rtl="0"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Comic Sans MS" panose="030F0702030302020204" pitchFamily="66" charset="0"/>
              </a:rPr>
              <a:t>Keep the ulnar border of curved left hand on woman’s abdomen parallel to symphysis pubis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Comic Sans MS" panose="030F0702030302020204" pitchFamily="66" charset="0"/>
              </a:rPr>
              <a:t>Start from xiphisternum and gradually proceed towards symphysis pubis lifting the hand </a:t>
            </a:r>
          </a:p>
          <a:p>
            <a:pPr marL="0" indent="0" rtl="0">
              <a:buNone/>
            </a:pPr>
            <a:r>
              <a:rPr lang="en-GB" dirty="0">
                <a:effectLst/>
                <a:latin typeface="Comic Sans MS" panose="030F0702030302020204" pitchFamily="66" charset="0"/>
              </a:rPr>
              <a:t>between each step till a bulge /resistance </a:t>
            </a:r>
          </a:p>
          <a:p>
            <a:pPr marL="0" indent="0" rtl="0">
              <a:buNone/>
            </a:pPr>
            <a:r>
              <a:rPr lang="en-GB" dirty="0">
                <a:effectLst/>
                <a:latin typeface="Comic Sans MS" panose="030F0702030302020204" pitchFamily="66" charset="0"/>
              </a:rPr>
              <a:t>of uterine fundus is felt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en-GB" dirty="0">
                <a:effectLst/>
                <a:latin typeface="Comic Sans MS" panose="030F0702030302020204" pitchFamily="66" charset="0"/>
              </a:rPr>
              <a:t>Mark the level of fundus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rtl="0">
              <a:buFont typeface="Wingdings" panose="05000000000000000000" pitchFamily="2" charset="2"/>
              <a:buChar char="Ø"/>
            </a:pPr>
            <a:endParaRPr lang="en-GB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8194" name="Picture 2" descr="Antenatal Check Up: Abdominal Examination">
            <a:extLst>
              <a:ext uri="{FF2B5EF4-FFF2-40B4-BE49-F238E27FC236}">
                <a16:creationId xmlns:a16="http://schemas.microsoft.com/office/drawing/2014/main" id="{23EC8E4A-A623-492A-9558-79F09291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49600"/>
            <a:ext cx="4815840" cy="33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8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FD5C-D94F-43B0-AFA9-4C957BFA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1748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to take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7C38-D347-47B5-9844-DAF4F42E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749"/>
            <a:ext cx="12192000" cy="55662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Steps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Identification.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Past Medical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Family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Drug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Social History.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Obstetrical History.(current &amp; previous).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Gynaecological History.</a:t>
            </a:r>
          </a:p>
          <a:p>
            <a:r>
              <a:rPr lang="en-GB" dirty="0">
                <a:latin typeface="Comic Sans MS" panose="030F0702030302020204" pitchFamily="66" charset="0"/>
              </a:rPr>
              <a:t> Complain of  &amp; History of presenting illness.</a:t>
            </a:r>
          </a:p>
          <a:p>
            <a:r>
              <a:rPr lang="en-GB" dirty="0">
                <a:latin typeface="Comic Sans MS" panose="030F0702030302020204" pitchFamily="66" charset="0"/>
              </a:rPr>
              <a:t>Summary.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9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33A33CD5-9253-43C6-9221-AE4263E4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0" y="4529614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85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7D4D-1B65-4B41-8728-C925AB7C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791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Examination</a:t>
            </a:r>
            <a:br>
              <a:rPr lang="en-GB" b="0" i="0" dirty="0">
                <a:effectLst/>
                <a:latin typeface="Arial" panose="020B0604020202020204" pitchFamily="34" charset="0"/>
              </a:rPr>
            </a:br>
            <a:br>
              <a:rPr lang="en-GB" b="0" i="0" dirty="0">
                <a:effectLst/>
                <a:latin typeface="Arial" panose="020B0604020202020204" pitchFamily="34" charset="0"/>
              </a:rPr>
            </a:br>
            <a:r>
              <a:rPr lang="en-GB" sz="3600" i="0" dirty="0">
                <a:effectLst/>
                <a:latin typeface="Comic Sans MS" panose="030F0702030302020204" pitchFamily="66" charset="0"/>
              </a:rPr>
              <a:t>How will you estimate gestational age from fundal height?</a:t>
            </a:r>
            <a:br>
              <a:rPr lang="en-GB" sz="3600" i="0" dirty="0">
                <a:effectLst/>
                <a:latin typeface="Comic Sans MS" panose="030F0702030302020204" pitchFamily="66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8A02-699A-4077-A4A9-48B64A1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7920"/>
            <a:ext cx="12192000" cy="572007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rtl="0"/>
            <a:r>
              <a:rPr lang="en-GB" sz="3400" dirty="0">
                <a:effectLst/>
                <a:latin typeface="Comic Sans MS" panose="030F0702030302020204" pitchFamily="66" charset="0"/>
              </a:rPr>
              <a:t>Measurement of fundal height</a:t>
            </a:r>
          </a:p>
          <a:p>
            <a:pPr marL="0" indent="0" rtl="0">
              <a:buNone/>
            </a:pPr>
            <a:r>
              <a:rPr lang="en-GB" sz="34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Divide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the abdomen by an </a:t>
            </a:r>
            <a:r>
              <a:rPr lang="en-GB" sz="34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imaginary</a:t>
            </a:r>
          </a:p>
          <a:p>
            <a:pPr marL="0" indent="0" rtl="0">
              <a:buNone/>
            </a:pPr>
            <a:r>
              <a:rPr lang="en-GB" sz="34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lines 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passing  through </a:t>
            </a:r>
            <a:r>
              <a:rPr lang="en-GB" sz="34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umbilicus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.</a:t>
            </a:r>
          </a:p>
          <a:p>
            <a:pPr marL="0" indent="0" rtl="0">
              <a:buNone/>
            </a:pPr>
            <a:endParaRPr lang="en-GB" sz="3400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sz="34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Divide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the lower abdomen in 3 parts</a:t>
            </a:r>
          </a:p>
          <a:p>
            <a:pPr marL="0" indent="0" rtl="0">
              <a:buNone/>
            </a:pPr>
            <a:r>
              <a:rPr lang="en-GB" sz="3400" dirty="0">
                <a:effectLst/>
                <a:latin typeface="Comic Sans MS" panose="030F0702030302020204" pitchFamily="66" charset="0"/>
              </a:rPr>
              <a:t> with 2 equidistant lines between</a:t>
            </a:r>
          </a:p>
          <a:p>
            <a:pPr marL="0" indent="0" rtl="0">
              <a:buNone/>
            </a:pPr>
            <a:r>
              <a:rPr lang="en-GB" sz="3400" dirty="0">
                <a:effectLst/>
                <a:latin typeface="Comic Sans MS" panose="030F0702030302020204" pitchFamily="66" charset="0"/>
              </a:rPr>
              <a:t> the </a:t>
            </a:r>
            <a:r>
              <a:rPr lang="en-GB" sz="34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pubic symphysis 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and the </a:t>
            </a:r>
          </a:p>
          <a:p>
            <a:pPr marL="0" indent="0" rtl="0">
              <a:buNone/>
            </a:pPr>
            <a:r>
              <a:rPr lang="en-GB" sz="34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umbilicus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</a:t>
            </a:r>
          </a:p>
          <a:p>
            <a:pPr marL="0" indent="0" rtl="0">
              <a:buNone/>
            </a:pPr>
            <a:endParaRPr lang="en-GB" sz="3400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sz="34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Divide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the upper abdomen into</a:t>
            </a:r>
          </a:p>
          <a:p>
            <a:pPr marL="0" indent="0" rtl="0">
              <a:buNone/>
            </a:pPr>
            <a:r>
              <a:rPr lang="en-GB" sz="3400" dirty="0">
                <a:effectLst/>
                <a:latin typeface="Comic Sans MS" panose="030F0702030302020204" pitchFamily="66" charset="0"/>
              </a:rPr>
              <a:t> 3 parts again with 2 imaginary </a:t>
            </a:r>
          </a:p>
          <a:p>
            <a:pPr marL="0" indent="0" rtl="0">
              <a:buNone/>
            </a:pPr>
            <a:r>
              <a:rPr lang="en-GB" sz="3400" dirty="0">
                <a:effectLst/>
                <a:latin typeface="Comic Sans MS" panose="030F0702030302020204" pitchFamily="66" charset="0"/>
              </a:rPr>
              <a:t>equidistant lines between the</a:t>
            </a:r>
          </a:p>
          <a:p>
            <a:pPr marL="0" indent="0" rtl="0">
              <a:buNone/>
            </a:pPr>
            <a:r>
              <a:rPr lang="en-GB" sz="3400" dirty="0">
                <a:effectLst/>
                <a:latin typeface="Comic Sans MS" panose="030F0702030302020204" pitchFamily="66" charset="0"/>
              </a:rPr>
              <a:t> </a:t>
            </a:r>
            <a:r>
              <a:rPr lang="en-GB" sz="34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umbilicus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and </a:t>
            </a:r>
            <a:r>
              <a:rPr lang="en-GB" sz="340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xiphisternum</a:t>
            </a:r>
            <a:r>
              <a:rPr lang="en-GB" sz="3400" dirty="0">
                <a:effectLst/>
                <a:latin typeface="Comic Sans MS" panose="030F0702030302020204" pitchFamily="66" charset="0"/>
              </a:rPr>
              <a:t> </a:t>
            </a:r>
          </a:p>
          <a:p>
            <a:pPr marL="0" indent="0" rtl="0"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Pin on Learn">
            <a:extLst>
              <a:ext uri="{FF2B5EF4-FFF2-40B4-BE49-F238E27FC236}">
                <a16:creationId xmlns:a16="http://schemas.microsoft.com/office/drawing/2014/main" id="{5194814B-5825-49C4-8B6E-12AF3ACC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2" y="1532888"/>
            <a:ext cx="2947987" cy="49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stimates in Pregnancy - Nursing Crib">
            <a:extLst>
              <a:ext uri="{FF2B5EF4-FFF2-40B4-BE49-F238E27FC236}">
                <a16:creationId xmlns:a16="http://schemas.microsoft.com/office/drawing/2014/main" id="{D92A2887-B48E-40FB-B0DE-064DC4DC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83" y="1529078"/>
            <a:ext cx="2302828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easuring Fundus Height During Pregnancy - Stepwards">
            <a:extLst>
              <a:ext uri="{FF2B5EF4-FFF2-40B4-BE49-F238E27FC236}">
                <a16:creationId xmlns:a16="http://schemas.microsoft.com/office/drawing/2014/main" id="{6D3E7353-C983-44D0-81CB-8A4B2C9D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81" y="4193538"/>
            <a:ext cx="2302829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89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3823-BF70-49D8-BFE9-4279E18D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83486-2249-4F50-9090-59ABB2EFA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Pregnancy Belly and Fundal Height | SheCares">
            <a:extLst>
              <a:ext uri="{FF2B5EF4-FFF2-40B4-BE49-F238E27FC236}">
                <a16:creationId xmlns:a16="http://schemas.microsoft.com/office/drawing/2014/main" id="{6375936D-F3A6-4458-A6B1-CBC823B1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41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77D9-C930-415E-A0F1-CA6C1187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29"/>
            <a:ext cx="12192000" cy="1159191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b="0" i="0" dirty="0">
                <a:effectLst/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Significance of fundal height</a:t>
            </a:r>
            <a:br>
              <a:rPr lang="en-GB" b="0" i="0" dirty="0">
                <a:effectLst/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2092E-ED80-49AB-8025-E9A5DC4D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8720"/>
            <a:ext cx="12192000" cy="56692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rtl="0"/>
            <a:endParaRPr lang="en-GB" dirty="0">
              <a:effectLst/>
              <a:latin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Indicates: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Duration of pregnancy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Fetal growth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Any abnormality in the pregnancy </a:t>
            </a:r>
          </a:p>
          <a:p>
            <a:pPr marL="0" indent="0">
              <a:buNone/>
            </a:pP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10FB851D-D505-421F-8220-976E4499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5065395"/>
            <a:ext cx="182245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0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AFE7-5CF0-4541-A95F-6E173931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603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GB" sz="3200" dirty="0">
                <a:effectLst/>
                <a:latin typeface="Comic Sans MS" panose="030F0702030302020204" pitchFamily="66" charset="0"/>
              </a:rPr>
              <a:t>What are the reasons of fundal height less than </a:t>
            </a:r>
            <a:r>
              <a:rPr lang="en-GB" sz="3200" dirty="0">
                <a:latin typeface="Comic Sans MS" panose="030F0702030302020204" pitchFamily="66" charset="0"/>
              </a:rPr>
              <a:t>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29E5-1448-43DB-88B5-BD513D74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6033"/>
            <a:ext cx="12192000" cy="55819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rtl="0"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Wrong date.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Intrauterine growth restriction (IUGR)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Missed abortion.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Intrauterine death ( IUD).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Transverse lie.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Deep engagement.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Oligohydramnios.</a:t>
            </a: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179CA6F-B3F9-40D0-881F-CE295993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5065395"/>
            <a:ext cx="182245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19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AFE7-5CF0-4541-A95F-6E173931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603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GB" sz="3200" dirty="0">
                <a:effectLst/>
                <a:latin typeface="Comic Sans MS" panose="030F0702030302020204" pitchFamily="66" charset="0"/>
              </a:rPr>
              <a:t>What are the reasons of fundal height </a:t>
            </a:r>
            <a:r>
              <a:rPr lang="en-GB" sz="3200" dirty="0">
                <a:latin typeface="Comic Sans MS" panose="030F0702030302020204" pitchFamily="66" charset="0"/>
              </a:rPr>
              <a:t>more </a:t>
            </a:r>
            <a:r>
              <a:rPr lang="en-GB" sz="3200" dirty="0">
                <a:effectLst/>
                <a:latin typeface="Comic Sans MS" panose="030F0702030302020204" pitchFamily="66" charset="0"/>
              </a:rPr>
              <a:t>than </a:t>
            </a:r>
            <a:r>
              <a:rPr lang="en-GB" sz="3200" dirty="0">
                <a:latin typeface="Comic Sans MS" panose="030F0702030302020204" pitchFamily="66" charset="0"/>
              </a:rPr>
              <a:t>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29E5-1448-43DB-88B5-BD513D74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6033"/>
            <a:ext cx="12192000" cy="55819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rtl="0"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Wrong date.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Poly hydramnios.</a:t>
            </a:r>
            <a:endParaRPr lang="en-GB" dirty="0">
              <a:effectLst/>
              <a:latin typeface="Comic Sans MS" panose="030F0702030302020204" pitchFamily="66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Comic Sans MS" panose="030F0702030302020204" pitchFamily="66" charset="0"/>
              </a:rPr>
              <a:t>Macrosomia.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Multiple pregnancy</a:t>
            </a:r>
            <a:r>
              <a:rPr lang="en-GB" dirty="0">
                <a:effectLst/>
                <a:latin typeface="Comic Sans MS" panose="030F0702030302020204" pitchFamily="66" charset="0"/>
              </a:rPr>
              <a:t>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Placenta previa</a:t>
            </a:r>
            <a:r>
              <a:rPr lang="en-GB" dirty="0">
                <a:effectLst/>
                <a:latin typeface="Comic Sans MS" panose="030F0702030302020204" pitchFamily="66" charset="0"/>
              </a:rPr>
              <a:t>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tumours</a:t>
            </a:r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.hydrocephalus.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Molar pregnancy.</a:t>
            </a:r>
            <a:b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179CA6F-B3F9-40D0-881F-CE295993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5065395"/>
            <a:ext cx="182245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36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D589-9959-419E-B787-8B0986F0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2.2</a:t>
            </a:r>
            <a:r>
              <a:rPr lang="en-GB" sz="3200" baseline="300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nd</a:t>
            </a:r>
            <a:r>
              <a:rPr lang="en-GB" sz="320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fundal grip (leopold I):</a:t>
            </a:r>
          </a:p>
          <a:p>
            <a:pPr marL="0" indent="0">
              <a:buNone/>
            </a:pPr>
            <a:r>
              <a:rPr lang="en-GB" sz="3200" i="0" dirty="0">
                <a:effectLst/>
                <a:latin typeface="Comic Sans MS" panose="030F0702030302020204" pitchFamily="66" charset="0"/>
              </a:rPr>
              <a:t>Using two hands and compressing the maternal abdomen till a sense of Fetal part is reached.</a:t>
            </a:r>
          </a:p>
          <a:p>
            <a:pPr marL="0" indent="0">
              <a:buNone/>
            </a:pPr>
            <a:r>
              <a:rPr lang="en-GB" sz="3200" i="0" dirty="0">
                <a:effectLst/>
                <a:latin typeface="Comic Sans MS" panose="030F0702030302020204" pitchFamily="66" charset="0"/>
              </a:rPr>
              <a:t>This to determine which part of the baby occupying  the fundus.</a:t>
            </a:r>
          </a:p>
          <a:p>
            <a:pPr marL="0" indent="0">
              <a:buNone/>
            </a:pPr>
            <a:endParaRPr lang="en-GB" sz="3200" i="0" dirty="0">
              <a:effectLst/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How to identify head?</a:t>
            </a:r>
          </a:p>
          <a:p>
            <a:pPr marL="0" indent="0">
              <a:buNone/>
            </a:pPr>
            <a:r>
              <a:rPr lang="en-GB" sz="3200" i="0" dirty="0">
                <a:effectLst/>
                <a:latin typeface="Comic Sans MS" panose="030F0702030302020204" pitchFamily="66" charset="0"/>
              </a:rPr>
              <a:t>Hard smooth  , rounded .</a:t>
            </a:r>
          </a:p>
          <a:p>
            <a:pPr marL="0" indent="0">
              <a:buNone/>
            </a:pPr>
            <a:endParaRPr lang="en-GB" sz="3200" i="0" dirty="0">
              <a:effectLst/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How to identify breech?</a:t>
            </a:r>
          </a:p>
          <a:p>
            <a:pPr marL="0" indent="0">
              <a:buNone/>
            </a:pPr>
            <a:r>
              <a:rPr lang="en-GB" sz="3200" i="0" dirty="0">
                <a:effectLst/>
                <a:latin typeface="Comic Sans MS" panose="030F0702030302020204" pitchFamily="66" charset="0"/>
              </a:rPr>
              <a:t>Soft irregular </a:t>
            </a:r>
            <a:r>
              <a:rPr lang="en-GB" sz="3200" dirty="0">
                <a:latin typeface="Comic Sans MS" panose="030F0702030302020204" pitchFamily="66" charset="0"/>
              </a:rPr>
              <a:t>broad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33DB74-D635-425D-93CC-F28C1418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3027680"/>
            <a:ext cx="4193540" cy="36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92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3EC2-C528-4F0B-A20C-5B6021B0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3.lateral grip(leopold II):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To detect the lie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To detect Fetal back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why?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To  determine the scapula  to 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know where to put the sonic aid</a:t>
            </a:r>
          </a:p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(hearing Fetal heart sound).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FF0066"/>
                </a:solidFill>
                <a:latin typeface="Comic Sans MS" panose="030F0702030302020204" pitchFamily="66" charset="0"/>
              </a:rPr>
              <a:t>How ?</a:t>
            </a:r>
            <a:r>
              <a:rPr lang="en-GB" sz="3200" i="0" dirty="0"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3200" i="0" dirty="0">
                <a:effectLst/>
                <a:latin typeface="Comic Sans MS" panose="030F0702030302020204" pitchFamily="66" charset="0"/>
              </a:rPr>
              <a:t>The sides of the uterus are palpated to determine the </a:t>
            </a:r>
          </a:p>
          <a:p>
            <a:pPr marL="0" indent="0">
              <a:buNone/>
            </a:pPr>
            <a:r>
              <a:rPr lang="en-GB" sz="3200" i="0" dirty="0">
                <a:effectLst/>
                <a:latin typeface="Comic Sans MS" panose="030F0702030302020204" pitchFamily="66" charset="0"/>
              </a:rPr>
              <a:t>position of the Fetal back.(hard regular)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55B346-FFE1-401A-B0CF-2E809071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640080"/>
            <a:ext cx="5562600" cy="43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43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D589-9959-419E-B787-8B0986F0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4. Detect Fetal heart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Below umbilicus if cephalic presentation.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 Above umbilicus if breech presentation.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How to measure?</a:t>
            </a:r>
          </a:p>
          <a:p>
            <a:pPr marL="0" indent="0">
              <a:buNone/>
            </a:pPr>
            <a:endParaRPr lang="en-GB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3200" dirty="0" err="1">
                <a:latin typeface="Comic Sans MS" panose="030F0702030302020204" pitchFamily="66" charset="0"/>
              </a:rPr>
              <a:t>Pinnards</a:t>
            </a:r>
            <a:r>
              <a:rPr lang="en-GB" sz="3200" dirty="0">
                <a:latin typeface="Comic Sans MS" panose="030F0702030302020204" pitchFamily="66" charset="0"/>
              </a:rPr>
              <a:t> stethoscope.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Regular </a:t>
            </a:r>
            <a:r>
              <a:rPr lang="en-GB" sz="3200" dirty="0" err="1">
                <a:latin typeface="Comic Sans MS" panose="030F0702030302020204" pitchFamily="66" charset="0"/>
              </a:rPr>
              <a:t>sthesoscope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Ultrasound.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Doppler machine.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CTG machine.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6626" name="Picture 2" descr="Fetal Heart Beat">
            <a:extLst>
              <a:ext uri="{FF2B5EF4-FFF2-40B4-BE49-F238E27FC236}">
                <a16:creationId xmlns:a16="http://schemas.microsoft.com/office/drawing/2014/main" id="{704B5533-A08A-413D-AADE-AAA5B2AB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16" y="2011044"/>
            <a:ext cx="2466975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A Gynecologist Examines A Pregnant Woman. Fetal Doppler Heart Auscultation.  Patient At Doctor Office. Assessment Of Heartbeat And Stock Video - Video  of analyzing, diagnostic: 157861415">
            <a:extLst>
              <a:ext uri="{FF2B5EF4-FFF2-40B4-BE49-F238E27FC236}">
                <a16:creationId xmlns:a16="http://schemas.microsoft.com/office/drawing/2014/main" id="{1CD5BEC3-8A56-4C8E-9E5E-7456419B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20" y="152400"/>
            <a:ext cx="3328988" cy="16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an you Hear Baby's Heartbeat with a Stethoscope?">
            <a:extLst>
              <a:ext uri="{FF2B5EF4-FFF2-40B4-BE49-F238E27FC236}">
                <a16:creationId xmlns:a16="http://schemas.microsoft.com/office/drawing/2014/main" id="{5E6367F9-AA3C-4509-9AC1-2AA22E2B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08" y="2150746"/>
            <a:ext cx="2705100" cy="20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A gynecologist examines a pregnant woman. Fetal heart auscultation. Patient  at doctor office. - Buy this stock photo and explore similar images at  Adobe Stock | Adobe Stock">
            <a:extLst>
              <a:ext uri="{FF2B5EF4-FFF2-40B4-BE49-F238E27FC236}">
                <a16:creationId xmlns:a16="http://schemas.microsoft.com/office/drawing/2014/main" id="{3DF2231E-58EF-4826-BE2F-F70A0866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58" y="456088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Avalon Smart Pulse System and the Future of Intrapartum Electronic Fetal  Heart Rate Monitoring | Medgadget">
            <a:extLst>
              <a:ext uri="{FF2B5EF4-FFF2-40B4-BE49-F238E27FC236}">
                <a16:creationId xmlns:a16="http://schemas.microsoft.com/office/drawing/2014/main" id="{CDDB1BE1-417C-4409-AE0E-4FB0F6B1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73" y="46180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01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D819-7632-4FE0-8F66-604862A9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3200" i="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5.First pelvic grip:</a:t>
            </a:r>
          </a:p>
          <a:p>
            <a:pPr marL="0" indent="0">
              <a:buNone/>
            </a:pPr>
            <a:endParaRPr lang="en-GB" sz="320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To determine which part of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fetus occupying the pelvis.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20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6.</a:t>
            </a:r>
            <a:r>
              <a:rPr lang="en-GB" sz="320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Second pelvic grip :</a:t>
            </a:r>
          </a:p>
          <a:p>
            <a:pPr marL="0" indent="0">
              <a:buNone/>
            </a:pPr>
            <a:endParaRPr lang="en-GB" sz="320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To determine engagement.</a:t>
            </a:r>
            <a:r>
              <a:rPr lang="en-GB" i="0" dirty="0">
                <a:effectLst/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FBF4C2-109D-403E-94D2-9072DE76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0" y="93347"/>
            <a:ext cx="5562600" cy="3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6A447CC-159E-424C-A619-B7533491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0" y="3667759"/>
            <a:ext cx="5562600" cy="30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10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32017-816A-46A8-8B8E-15530B6B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Vaginal examination(PV):</a:t>
            </a:r>
          </a:p>
          <a:p>
            <a:pPr marL="0" indent="0">
              <a:buNone/>
            </a:pPr>
            <a:endParaRPr lang="en-GB" b="0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Pt should be in lithotomy position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How to perform?</a:t>
            </a:r>
          </a:p>
          <a:p>
            <a:r>
              <a:rPr lang="en-GB" dirty="0">
                <a:latin typeface="Comic Sans MS" panose="030F0702030302020204" pitchFamily="66" charset="0"/>
              </a:rPr>
              <a:t>Bimanual.</a:t>
            </a:r>
          </a:p>
          <a:p>
            <a:r>
              <a:rPr lang="en-GB" dirty="0">
                <a:latin typeface="Comic Sans MS" panose="030F0702030302020204" pitchFamily="66" charset="0"/>
              </a:rPr>
              <a:t> speculum </a:t>
            </a:r>
            <a:r>
              <a:rPr lang="en-GB" dirty="0">
                <a:latin typeface="Helvetica Neue"/>
              </a:rPr>
              <a:t>.</a:t>
            </a:r>
            <a:br>
              <a:rPr lang="en-GB" b="0" i="0" dirty="0">
                <a:effectLst/>
                <a:latin typeface="Helvetica Neue"/>
              </a:rPr>
            </a:br>
            <a:endParaRPr lang="en-GB" dirty="0"/>
          </a:p>
        </p:txBody>
      </p:sp>
      <p:pic>
        <p:nvPicPr>
          <p:cNvPr id="4100" name="Picture 4" descr="Bimanual pelvic examination - Patient Information">
            <a:extLst>
              <a:ext uri="{FF2B5EF4-FFF2-40B4-BE49-F238E27FC236}">
                <a16:creationId xmlns:a16="http://schemas.microsoft.com/office/drawing/2014/main" id="{4BB1FDB4-A5E5-4571-B791-14BF2CA5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54000"/>
            <a:ext cx="559816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lvic Exam With Speculum">
            <a:extLst>
              <a:ext uri="{FF2B5EF4-FFF2-40B4-BE49-F238E27FC236}">
                <a16:creationId xmlns:a16="http://schemas.microsoft.com/office/drawing/2014/main" id="{DA23531C-CC18-493F-A663-104DE54C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769360"/>
            <a:ext cx="55981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2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DE5B-6F0F-40F4-9653-0E5ADC90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873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280"/>
            <a:ext cx="12192000" cy="55067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omic Sans MS" panose="030F0702030302020204" pitchFamily="66" charset="0"/>
              </a:rPr>
              <a:t>Obstetrical History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(if obstetrical case in details ).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&amp; Gynae  History will be in brief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Comic Sans MS" panose="030F0702030302020204" pitchFamily="66" charset="0"/>
              </a:rPr>
              <a:t>In gynae hx vis versa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Gynae hx will be in details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and obstetrical hx will be in brief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oh my word... Remember - part 1 - What was I thinkin?">
            <a:extLst>
              <a:ext uri="{FF2B5EF4-FFF2-40B4-BE49-F238E27FC236}">
                <a16:creationId xmlns:a16="http://schemas.microsoft.com/office/drawing/2014/main" id="{562B6D04-5BFF-429C-BAEA-7A5608DC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6447" cy="1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49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DC6-F440-438E-A119-279BF302E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" y="0"/>
            <a:ext cx="1211072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Vaginal Examination In Pregnancy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Bimanual examination is no longer a routine part of antenatal examination but still </a:t>
            </a:r>
            <a:r>
              <a:rPr lang="en-GB" u="sng" dirty="0">
                <a:solidFill>
                  <a:srgbClr val="C00000"/>
                </a:solidFill>
                <a:latin typeface="Comic Sans MS" panose="030F0702030302020204" pitchFamily="66" charset="0"/>
              </a:rPr>
              <a:t>sometimes required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To assess maturity in early pregnancy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2. To exclude suspected abnormalities such as incarcerated retroversion of the uterus or ovarian tumor.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3. To identify a presenting part this cannot be confidently identified abdominally.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4. To exclude or confirm gross degrees of contraction (in very small patients).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5. To assess the ripeness of the cervix near term.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6. To assess pelvic cavity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7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1CEE105-21CB-4E98-B1A0-4256F41D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60" y="5425439"/>
            <a:ext cx="1558290" cy="1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67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AFE7-5CF0-4541-A95F-6E173931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603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rtl="0"/>
            <a:br>
              <a:rPr lang="en-GB" b="0" i="0" dirty="0">
                <a:effectLst/>
                <a:latin typeface="Arial" panose="020B0604020202020204" pitchFamily="34" charset="0"/>
              </a:rPr>
            </a:br>
            <a:br>
              <a:rPr lang="en-GB" b="0" i="0" dirty="0">
                <a:effectLst/>
                <a:latin typeface="Arial" panose="020B0604020202020204" pitchFamily="34" charset="0"/>
              </a:rPr>
            </a:br>
            <a:br>
              <a:rPr lang="en-GB" b="0" i="0" dirty="0">
                <a:effectLst/>
                <a:latin typeface="Arial" panose="020B0604020202020204" pitchFamily="34" charset="0"/>
              </a:rPr>
            </a:br>
            <a:r>
              <a:rPr lang="en-GB" sz="3600" dirty="0">
                <a:effectLst/>
                <a:latin typeface="Comic Sans MS" panose="030F0702030302020204" pitchFamily="66" charset="0"/>
              </a:rPr>
              <a:t>Suspicion of multiple pregnancy on abdominal examination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br>
              <a:rPr lang="en-GB" b="0" i="0" dirty="0">
                <a:effectLst/>
                <a:latin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29E5-1448-43DB-88B5-BD513D74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7760"/>
            <a:ext cx="12192000" cy="57302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rtl="0">
              <a:buNone/>
            </a:pPr>
            <a:endParaRPr lang="en-GB" dirty="0">
              <a:effectLst/>
              <a:latin typeface="Arial" panose="020B0604020202020204" pitchFamily="34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An unexpectedly large uterus for the estimated  gestational age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Multiple Fetal parts felt on abdominal palpation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FHS is heard at more than one place.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GB" b="0" i="0" dirty="0">
                <a:solidFill>
                  <a:srgbClr val="000000"/>
                </a:solidFill>
                <a:latin typeface="Comic Sans MS" panose="030F0702030302020204" pitchFamily="66" charset="0"/>
              </a:rPr>
              <a:t>oly hydramnios.</a:t>
            </a:r>
            <a:b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179CA6F-B3F9-40D0-881F-CE295993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5065395"/>
            <a:ext cx="182245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08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AFE7-5CF0-4541-A95F-6E173931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599"/>
            <a:ext cx="12192000" cy="106679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br>
              <a:rPr lang="en-GB" sz="3200" dirty="0">
                <a:latin typeface="Comic Sans MS" panose="030F0702030302020204" pitchFamily="66" charset="0"/>
              </a:rPr>
            </a:br>
            <a:br>
              <a:rPr lang="en-GB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en-GB" sz="3200" dirty="0">
                <a:effectLst/>
                <a:latin typeface="Comic Sans MS" panose="030F0702030302020204" pitchFamily="66" charset="0"/>
              </a:rPr>
              <a:t>To summarize</a:t>
            </a:r>
            <a:br>
              <a:rPr lang="en-GB" sz="3200" dirty="0">
                <a:effectLst/>
                <a:latin typeface="Comic Sans MS" panose="030F0702030302020204" pitchFamily="66" charset="0"/>
              </a:rPr>
            </a:br>
            <a:br>
              <a:rPr lang="en-GB" sz="3200" b="0" i="0" dirty="0">
                <a:effectLst/>
                <a:latin typeface="Comic Sans MS" panose="030F0702030302020204" pitchFamily="66" charset="0"/>
              </a:rPr>
            </a:br>
            <a:br>
              <a:rPr lang="en-GB" sz="3200" dirty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29E5-1448-43DB-88B5-BD513D74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200"/>
            <a:ext cx="12192000" cy="5892799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rtl="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Abdominal examination is done for :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Fundal height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Fetal lie and presentation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Fetal movement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Fetal heart sounds</a:t>
            </a:r>
          </a:p>
          <a:p>
            <a:pPr marL="0" indent="0" rtl="0">
              <a:buNone/>
            </a:pPr>
            <a:endParaRPr lang="en-GB" dirty="0">
              <a:effectLst/>
              <a:latin typeface="Comic Sans MS" panose="030F0702030302020204" pitchFamily="66" charset="0"/>
            </a:endParaRPr>
          </a:p>
          <a:p>
            <a:pPr rtl="0"/>
            <a:r>
              <a:rPr lang="en-GB" dirty="0">
                <a:effectLst/>
                <a:latin typeface="Comic Sans MS" panose="030F0702030302020204" pitchFamily="66" charset="0"/>
              </a:rPr>
              <a:t>Any other abdominal finding</a:t>
            </a:r>
          </a:p>
          <a:p>
            <a:pPr marL="0" indent="0">
              <a:buNone/>
            </a:pPr>
            <a:b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2" descr="pregnant woman with doctor Stock Vector Image &amp; Art - Alamy">
            <a:extLst>
              <a:ext uri="{FF2B5EF4-FFF2-40B4-BE49-F238E27FC236}">
                <a16:creationId xmlns:a16="http://schemas.microsoft.com/office/drawing/2014/main" id="{B179CA6F-B3F9-40D0-881F-CE295993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5065395"/>
            <a:ext cx="182245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5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924A-C46A-4F79-AE06-6DF618DB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29698" name="Picture 2" descr="Thank You Letter to Employees Sample - Free Download">
            <a:extLst>
              <a:ext uri="{FF2B5EF4-FFF2-40B4-BE49-F238E27FC236}">
                <a16:creationId xmlns:a16="http://schemas.microsoft.com/office/drawing/2014/main" id="{B626856B-188B-436B-B3FC-749605B6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2401"/>
            <a:ext cx="5913120" cy="38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Do You Have Any Questions?&quot; — Candacy UK">
            <a:extLst>
              <a:ext uri="{FF2B5EF4-FFF2-40B4-BE49-F238E27FC236}">
                <a16:creationId xmlns:a16="http://schemas.microsoft.com/office/drawing/2014/main" id="{4F2AA134-E1FE-47D9-9A92-A91E606D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3017520"/>
            <a:ext cx="5588000" cy="35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9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DE5B-6F0F-40F4-9653-0E5ADC90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647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Identification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6480"/>
            <a:ext cx="12192000" cy="58115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Name(at least three names)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Age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Occupation 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Blood grouping.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Husband name      -age     -BG      -occupation   consanguinity.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Address.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Date of marriage.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Date of first examination.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2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DE5B-6F0F-40F4-9653-0E5ADC90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00224"/>
          </a:xfrm>
          <a:solidFill>
            <a:schemeClr val="tx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0224"/>
            <a:ext cx="12192000" cy="50577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Women has her first pregnancy at age of 35 or more is called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elderly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primigravida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Extremes of age (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teenagers &amp; elderly</a:t>
            </a:r>
            <a:r>
              <a:rPr lang="en-GB" dirty="0">
                <a:latin typeface="Comic Sans MS" panose="030F0702030302020204" pitchFamily="66" charset="0"/>
              </a:rPr>
              <a:t>)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                                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are obstetric risk factors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orkplace with pen and clips next to the word notes. Concept - Buy this  stock photo and explore similar images at Adobe Stock | Adobe Stock">
            <a:extLst>
              <a:ext uri="{FF2B5EF4-FFF2-40B4-BE49-F238E27FC236}">
                <a16:creationId xmlns:a16="http://schemas.microsoft.com/office/drawing/2014/main" id="{1E313F74-1DBB-4296-A8DF-306F0D59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0"/>
            <a:ext cx="832104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EFFD-5F80-45F3-9D54-CAFEC64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Past Medical History.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*DM                                                    *HTN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*ASTHMA                                          *RENAL DISEASES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*HEART DISEASES                          *(OTHERS)</a:t>
            </a: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Family History.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*DM                                                    *HTN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*ASTHMA                                          *RENAL DISEASES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*HEART DISEASES                          *CONGENITAL ANOMALIES.</a:t>
            </a: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Drug History.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*Chronic medications                           * Allergy 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Social History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CA819B0B-4823-44E3-9D76-63BE96E4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9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E9BA-16BB-4532-BC5C-0DA066C2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192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Obstetric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3251-F3B3-4D3D-944A-A2FF47D7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9214"/>
            <a:ext cx="12192000" cy="56403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Gravidity.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Parity.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LMP.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EDD.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History of current pregnancy: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1</a:t>
            </a:r>
            <a:r>
              <a:rPr lang="en-GB" baseline="30000" dirty="0">
                <a:latin typeface="Comic Sans MS" panose="030F0702030302020204" pitchFamily="66" charset="0"/>
              </a:rPr>
              <a:t>st</a:t>
            </a:r>
            <a:r>
              <a:rPr lang="en-GB" dirty="0">
                <a:latin typeface="Comic Sans MS" panose="030F0702030302020204" pitchFamily="66" charset="0"/>
              </a:rPr>
              <a:t> trimester.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baseline="30000" dirty="0">
                <a:latin typeface="Comic Sans MS" panose="030F0702030302020204" pitchFamily="66" charset="0"/>
              </a:rPr>
              <a:t>nd</a:t>
            </a:r>
            <a:r>
              <a:rPr lang="en-GB" dirty="0">
                <a:latin typeface="Comic Sans MS" panose="030F0702030302020204" pitchFamily="66" charset="0"/>
              </a:rPr>
              <a:t>  trimester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3</a:t>
            </a:r>
            <a:r>
              <a:rPr lang="en-GB" baseline="30000" dirty="0">
                <a:latin typeface="Comic Sans MS" panose="030F0702030302020204" pitchFamily="66" charset="0"/>
              </a:rPr>
              <a:t>rd</a:t>
            </a:r>
            <a:r>
              <a:rPr lang="en-GB" dirty="0">
                <a:latin typeface="Comic Sans MS" panose="030F0702030302020204" pitchFamily="66" charset="0"/>
              </a:rPr>
              <a:t> trimester.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History of previous  pregnancies.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산부인과 진찰 - 스톡일러스트 [6148021] - PIXTA">
            <a:extLst>
              <a:ext uri="{FF2B5EF4-FFF2-40B4-BE49-F238E27FC236}">
                <a16:creationId xmlns:a16="http://schemas.microsoft.com/office/drawing/2014/main" id="{5CD9FB22-29BA-4195-89EB-23D9F18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0" y="4512628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9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1949</Words>
  <Application>Microsoft Office PowerPoint</Application>
  <PresentationFormat>Widescreen</PresentationFormat>
  <Paragraphs>507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arial</vt:lpstr>
      <vt:lpstr>Arial Black</vt:lpstr>
      <vt:lpstr>Calibri</vt:lpstr>
      <vt:lpstr>Calibri Light</vt:lpstr>
      <vt:lpstr>Comic Sans MS</vt:lpstr>
      <vt:lpstr>Courier New</vt:lpstr>
      <vt:lpstr>Helvetica Neue</vt:lpstr>
      <vt:lpstr>Wingdings</vt:lpstr>
      <vt:lpstr>Office Theme</vt:lpstr>
      <vt:lpstr>PowerPoint Presentation</vt:lpstr>
      <vt:lpstr>Learning out comes </vt:lpstr>
      <vt:lpstr>PowerPoint Presentation</vt:lpstr>
      <vt:lpstr>How to take history?</vt:lpstr>
      <vt:lpstr>PowerPoint Presentation</vt:lpstr>
      <vt:lpstr> Identification </vt:lpstr>
      <vt:lpstr>PowerPoint Presentation</vt:lpstr>
      <vt:lpstr>PowerPoint Presentation</vt:lpstr>
      <vt:lpstr>Obstetric history </vt:lpstr>
      <vt:lpstr>PowerPoint Presentation</vt:lpstr>
      <vt:lpstr>PowerPoint Presentation</vt:lpstr>
      <vt:lpstr>PowerPoint Presentation</vt:lpstr>
      <vt:lpstr>PowerPoint Presentation</vt:lpstr>
      <vt:lpstr>      history of current pregnancy      1st trimester(0-13weeks) </vt:lpstr>
      <vt:lpstr> 2nd  trimester(14-26 weeks)</vt:lpstr>
      <vt:lpstr> 3rd  trimester(27-40weeks) </vt:lpstr>
      <vt:lpstr>PowerPoint Presentation</vt:lpstr>
      <vt:lpstr>Previous obstetric history </vt:lpstr>
      <vt:lpstr>Possible complications of puerperium </vt:lpstr>
      <vt:lpstr> Gynaecological history in current pregnancy </vt:lpstr>
      <vt:lpstr> </vt:lpstr>
      <vt:lpstr>PowerPoint Presentation</vt:lpstr>
      <vt:lpstr> Gynaecological history </vt:lpstr>
      <vt:lpstr>PowerPoint Presentation</vt:lpstr>
      <vt:lpstr>summary</vt:lpstr>
      <vt:lpstr>summary</vt:lpstr>
      <vt:lpstr>Before examination</vt:lpstr>
      <vt:lpstr>Before examination</vt:lpstr>
      <vt:lpstr>General examination</vt:lpstr>
      <vt:lpstr>summary</vt:lpstr>
      <vt:lpstr>summary</vt:lpstr>
      <vt:lpstr>summary</vt:lpstr>
      <vt:lpstr>summary</vt:lpstr>
      <vt:lpstr>PowerPoint Presentation</vt:lpstr>
      <vt:lpstr>summary</vt:lpstr>
      <vt:lpstr>summary</vt:lpstr>
      <vt:lpstr>summary</vt:lpstr>
      <vt:lpstr>summary</vt:lpstr>
      <vt:lpstr>PowerPoint Presentation</vt:lpstr>
      <vt:lpstr>Examination  How will you estimate gestational age from fundal height?  </vt:lpstr>
      <vt:lpstr>PowerPoint Presentation</vt:lpstr>
      <vt:lpstr> Significance of fundal height  </vt:lpstr>
      <vt:lpstr>What are the reasons of fundal height less than date</vt:lpstr>
      <vt:lpstr>What are the reasons of fundal height more than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Suspicion of multiple pregnancy on abdominal examination   </vt:lpstr>
      <vt:lpstr>  To summarize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Mons Ahmed</cp:lastModifiedBy>
  <cp:revision>66</cp:revision>
  <dcterms:created xsi:type="dcterms:W3CDTF">2020-10-18T22:37:19Z</dcterms:created>
  <dcterms:modified xsi:type="dcterms:W3CDTF">2025-01-16T09:44:20Z</dcterms:modified>
</cp:coreProperties>
</file>