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72" r:id="rId5"/>
    <p:sldId id="277" r:id="rId6"/>
    <p:sldId id="264" r:id="rId7"/>
    <p:sldId id="265" r:id="rId8"/>
    <p:sldId id="266" r:id="rId9"/>
    <p:sldId id="267" r:id="rId10"/>
    <p:sldId id="275" r:id="rId11"/>
    <p:sldId id="283" r:id="rId12"/>
    <p:sldId id="281" r:id="rId13"/>
    <p:sldId id="280" r:id="rId14"/>
    <p:sldId id="279" r:id="rId15"/>
    <p:sldId id="276" r:id="rId16"/>
    <p:sldId id="278" r:id="rId17"/>
    <p:sldId id="284" r:id="rId18"/>
    <p:sldId id="286" r:id="rId19"/>
    <p:sldId id="285" r:id="rId20"/>
    <p:sldId id="259" r:id="rId21"/>
    <p:sldId id="287" r:id="rId22"/>
    <p:sldId id="261" r:id="rId23"/>
    <p:sldId id="282" r:id="rId24"/>
    <p:sldId id="27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FD37F4-934B-4B32-95AD-5262C44F34C5}" type="datetimeFigureOut">
              <a:rPr lang="en-US" smtClean="0"/>
              <a:t>9/2/2025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ADB3186-9874-47AD-B0B9-2939674A0F95}"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374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FD37F4-934B-4B32-95AD-5262C44F34C5}"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B3186-9874-47AD-B0B9-2939674A0F95}"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504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FD37F4-934B-4B32-95AD-5262C44F34C5}"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B3186-9874-47AD-B0B9-2939674A0F95}"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856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FD37F4-934B-4B32-95AD-5262C44F34C5}"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B3186-9874-47AD-B0B9-2939674A0F95}"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143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FD37F4-934B-4B32-95AD-5262C44F34C5}"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B3186-9874-47AD-B0B9-2939674A0F95}"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041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FD37F4-934B-4B32-95AD-5262C44F34C5}"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B3186-9874-47AD-B0B9-2939674A0F95}"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201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FD37F4-934B-4B32-95AD-5262C44F34C5}" type="datetimeFigureOut">
              <a:rPr lang="en-US" smtClean="0"/>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DB3186-9874-47AD-B0B9-2939674A0F95}"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263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FD37F4-934B-4B32-95AD-5262C44F34C5}" type="datetimeFigureOut">
              <a:rPr lang="en-US" smtClean="0"/>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DB3186-9874-47AD-B0B9-2939674A0F95}"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482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D37F4-934B-4B32-95AD-5262C44F34C5}" type="datetimeFigureOut">
              <a:rPr lang="en-US" smtClean="0"/>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DB3186-9874-47AD-B0B9-2939674A0F95}" type="slidenum">
              <a:rPr lang="en-US" smtClean="0"/>
              <a:t>‹#›</a:t>
            </a:fld>
            <a:endParaRPr lang="en-US"/>
          </a:p>
        </p:txBody>
      </p:sp>
    </p:spTree>
    <p:extLst>
      <p:ext uri="{BB962C8B-B14F-4D97-AF65-F5344CB8AC3E}">
        <p14:creationId xmlns:p14="http://schemas.microsoft.com/office/powerpoint/2010/main" val="143581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FD37F4-934B-4B32-95AD-5262C44F34C5}"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B3186-9874-47AD-B0B9-2939674A0F95}"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465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AFD37F4-934B-4B32-95AD-5262C44F34C5}" type="datetimeFigureOut">
              <a:rPr lang="en-US" smtClean="0"/>
              <a:t>9/2/2025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ADB3186-9874-47AD-B0B9-2939674A0F95}"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2665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AFD37F4-934B-4B32-95AD-5262C44F34C5}" type="datetimeFigureOut">
              <a:rPr lang="en-US" smtClean="0"/>
              <a:t>9/2/2025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ADB3186-9874-47AD-B0B9-2939674A0F95}"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47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Puerperium</a:t>
            </a:r>
          </a:p>
        </p:txBody>
      </p:sp>
      <p:sp>
        <p:nvSpPr>
          <p:cNvPr id="3" name="Subtitle 2"/>
          <p:cNvSpPr>
            <a:spLocks noGrp="1"/>
          </p:cNvSpPr>
          <p:nvPr>
            <p:ph type="subTitle" idx="1"/>
          </p:nvPr>
        </p:nvSpPr>
        <p:spPr/>
        <p:txBody>
          <a:bodyPr>
            <a:normAutofit fontScale="62500" lnSpcReduction="20000"/>
          </a:bodyPr>
          <a:lstStyle/>
          <a:p>
            <a:r>
              <a:rPr lang="en-US" dirty="0"/>
              <a:t>Dr. Rayan Albarakati</a:t>
            </a:r>
          </a:p>
          <a:p>
            <a:r>
              <a:rPr lang="en-US" dirty="0"/>
              <a:t>MBBS,SB-OB</a:t>
            </a:r>
          </a:p>
          <a:p>
            <a:r>
              <a:rPr lang="en-US" dirty="0"/>
              <a:t>Almaarefa University</a:t>
            </a:r>
          </a:p>
        </p:txBody>
      </p:sp>
      <p:pic>
        <p:nvPicPr>
          <p:cNvPr id="6" name="Picture 5">
            <a:extLst>
              <a:ext uri="{FF2B5EF4-FFF2-40B4-BE49-F238E27FC236}">
                <a16:creationId xmlns:a16="http://schemas.microsoft.com/office/drawing/2014/main" id="{7E66C645-406D-ABB2-6D8D-11E680062D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717" y="922207"/>
            <a:ext cx="3437941" cy="2301611"/>
          </a:xfrm>
          <a:prstGeom prst="rect">
            <a:avLst/>
          </a:prstGeom>
        </p:spPr>
      </p:pic>
    </p:spTree>
    <p:extLst>
      <p:ext uri="{BB962C8B-B14F-4D97-AF65-F5344CB8AC3E}">
        <p14:creationId xmlns:p14="http://schemas.microsoft.com/office/powerpoint/2010/main" val="3502956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up for episiotomy or c/s wound</a:t>
            </a:r>
          </a:p>
        </p:txBody>
      </p:sp>
      <p:sp>
        <p:nvSpPr>
          <p:cNvPr id="3" name="Content Placeholder 2"/>
          <p:cNvSpPr>
            <a:spLocks noGrp="1"/>
          </p:cNvSpPr>
          <p:nvPr>
            <p:ph idx="1"/>
          </p:nvPr>
        </p:nvSpPr>
        <p:spPr/>
        <p:txBody>
          <a:bodyPr>
            <a:normAutofit fontScale="77500" lnSpcReduction="20000"/>
          </a:bodyPr>
          <a:lstStyle/>
          <a:p>
            <a:pPr marL="457200" indent="-457200">
              <a:buFont typeface="+mj-lt"/>
              <a:buAutoNum type="arabicPeriod"/>
            </a:pPr>
            <a:r>
              <a:rPr lang="en-US" dirty="0"/>
              <a:t>Episiotomy:  it is sutured with absorbable material for stitching and it gets absorbed or just fall off with time, how ever you have to ensure before discharge that there is no gapping of wound and educate about the signs of infection </a:t>
            </a:r>
          </a:p>
          <a:p>
            <a:pPr marL="457200" indent="-457200">
              <a:buFont typeface="+mj-lt"/>
              <a:buAutoNum type="arabicPeriod"/>
            </a:pPr>
            <a:r>
              <a:rPr lang="en-US" dirty="0"/>
              <a:t>C/S scar:  sutured and care for with water proof dressing then it expose to air after 48 hours or in some cases of high risk for infection negative pressure dressings can be used instead and kept for longer periods</a:t>
            </a:r>
          </a:p>
          <a:p>
            <a:pPr marL="457200" indent="-457200">
              <a:buFont typeface="+mj-lt"/>
              <a:buAutoNum type="arabicPeriod"/>
            </a:pPr>
            <a:r>
              <a:rPr lang="en-US" dirty="0"/>
              <a:t>it could be sutured by stiches or clips </a:t>
            </a:r>
          </a:p>
          <a:p>
            <a:pPr marL="0" indent="0">
              <a:buNone/>
            </a:pPr>
            <a:r>
              <a:rPr lang="en-US" dirty="0"/>
              <a:t>     A. Stitching: either subcutaneous (no visible stiches ) or interrupted ( falls within 3 Wks.)</a:t>
            </a:r>
          </a:p>
          <a:p>
            <a:pPr marL="0" indent="0">
              <a:buNone/>
            </a:pPr>
            <a:r>
              <a:rPr lang="en-US" dirty="0"/>
              <a:t>     B. Clips: either non absorbable </a:t>
            </a:r>
            <a:r>
              <a:rPr lang="en-US" dirty="0">
                <a:sym typeface="Wingdings" panose="05000000000000000000" pitchFamily="2" charset="2"/>
              </a:rPr>
              <a:t> removed on day 5 to 7 OR  absorbable ,placed in subcuticular layer and dissolves by its own-(INSORB)</a:t>
            </a:r>
          </a:p>
          <a:p>
            <a:pPr marL="457200" indent="-457200">
              <a:buFont typeface="+mj-lt"/>
              <a:buAutoNum type="arabicPeriod" startAt="3"/>
            </a:pPr>
            <a:r>
              <a:rPr lang="en-US" dirty="0"/>
              <a:t>Others:  Glue (Dermabond),  non invasive skin closure zipper( Zipline medical)</a:t>
            </a:r>
          </a:p>
          <a:p>
            <a:pPr marL="0" indent="0">
              <a:buNone/>
            </a:pPr>
            <a:endParaRPr lang="en-US" dirty="0">
              <a:sym typeface="Wingdings" panose="05000000000000000000" pitchFamily="2" charset="2"/>
            </a:endParaRPr>
          </a:p>
        </p:txBody>
      </p:sp>
    </p:spTree>
    <p:extLst>
      <p:ext uri="{BB962C8B-B14F-4D97-AF65-F5344CB8AC3E}">
        <p14:creationId xmlns:p14="http://schemas.microsoft.com/office/powerpoint/2010/main" val="101600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32DA-0AB4-4996-9FFA-EAEBE476A88F}"/>
              </a:ext>
            </a:extLst>
          </p:cNvPr>
          <p:cNvSpPr>
            <a:spLocks noGrp="1"/>
          </p:cNvSpPr>
          <p:nvPr>
            <p:ph type="title"/>
          </p:nvPr>
        </p:nvSpPr>
        <p:spPr>
          <a:xfrm>
            <a:off x="1295868" y="701227"/>
            <a:ext cx="8908388" cy="904583"/>
          </a:xfrm>
        </p:spPr>
        <p:txBody>
          <a:bodyPr>
            <a:normAutofit/>
          </a:bodyPr>
          <a:lstStyle/>
          <a:p>
            <a:r>
              <a:rPr lang="en-US" dirty="0"/>
              <a:t>Episiotomy care </a:t>
            </a:r>
            <a:endParaRPr lang="en-GB" dirty="0"/>
          </a:p>
        </p:txBody>
      </p:sp>
      <p:pic>
        <p:nvPicPr>
          <p:cNvPr id="13" name="Content Placeholder 12" descr="Graphical user interface, text, application&#10;&#10;Description automatically generated">
            <a:extLst>
              <a:ext uri="{FF2B5EF4-FFF2-40B4-BE49-F238E27FC236}">
                <a16:creationId xmlns:a16="http://schemas.microsoft.com/office/drawing/2014/main" id="{6445E868-B5A0-42EE-823B-8D7831BD60D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833" b="9674"/>
          <a:stretch/>
        </p:blipFill>
        <p:spPr>
          <a:xfrm>
            <a:off x="2002705" y="2131732"/>
            <a:ext cx="7200703" cy="3478086"/>
          </a:xfrm>
        </p:spPr>
      </p:pic>
    </p:spTree>
    <p:extLst>
      <p:ext uri="{BB962C8B-B14F-4D97-AF65-F5344CB8AC3E}">
        <p14:creationId xmlns:p14="http://schemas.microsoft.com/office/powerpoint/2010/main" val="3127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4007" y="812792"/>
            <a:ext cx="4321862" cy="39540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675" y="812792"/>
            <a:ext cx="4286250" cy="4286250"/>
          </a:xfrm>
          <a:prstGeom prst="rect">
            <a:avLst/>
          </a:prstGeom>
        </p:spPr>
      </p:pic>
      <p:sp>
        <p:nvSpPr>
          <p:cNvPr id="6" name="TextBox 5"/>
          <p:cNvSpPr txBox="1"/>
          <p:nvPr/>
        </p:nvSpPr>
        <p:spPr>
          <a:xfrm>
            <a:off x="5112672" y="5099042"/>
            <a:ext cx="2039404" cy="707886"/>
          </a:xfrm>
          <a:prstGeom prst="rect">
            <a:avLst/>
          </a:prstGeom>
          <a:noFill/>
        </p:spPr>
        <p:txBody>
          <a:bodyPr wrap="none" rtlCol="0">
            <a:spAutoFit/>
          </a:bodyPr>
          <a:lstStyle/>
          <a:p>
            <a:r>
              <a:rPr lang="en-US" sz="4000" b="1" dirty="0"/>
              <a:t>Sitz Bath</a:t>
            </a:r>
          </a:p>
        </p:txBody>
      </p:sp>
    </p:spTree>
    <p:extLst>
      <p:ext uri="{BB962C8B-B14F-4D97-AF65-F5344CB8AC3E}">
        <p14:creationId xmlns:p14="http://schemas.microsoft.com/office/powerpoint/2010/main" val="119192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693" y="993646"/>
            <a:ext cx="5619750" cy="37147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3030" y="821422"/>
            <a:ext cx="5483177" cy="4318002"/>
          </a:xfrm>
          <a:prstGeom prst="rect">
            <a:avLst/>
          </a:prstGeom>
        </p:spPr>
      </p:pic>
    </p:spTree>
    <p:extLst>
      <p:ext uri="{BB962C8B-B14F-4D97-AF65-F5344CB8AC3E}">
        <p14:creationId xmlns:p14="http://schemas.microsoft.com/office/powerpoint/2010/main" val="407140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46" y="175876"/>
            <a:ext cx="6076391" cy="43142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766" y="2198223"/>
            <a:ext cx="5571234" cy="3846804"/>
          </a:xfrm>
          <a:prstGeom prst="rect">
            <a:avLst/>
          </a:prstGeom>
        </p:spPr>
      </p:pic>
    </p:spTree>
    <p:extLst>
      <p:ext uri="{BB962C8B-B14F-4D97-AF65-F5344CB8AC3E}">
        <p14:creationId xmlns:p14="http://schemas.microsoft.com/office/powerpoint/2010/main" val="2021965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4197" b="322"/>
          <a:stretch/>
        </p:blipFill>
        <p:spPr>
          <a:xfrm>
            <a:off x="9241069" y="108265"/>
            <a:ext cx="2838734" cy="32303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451445" cy="333858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1379" y="2843242"/>
            <a:ext cx="4596702" cy="2737987"/>
          </a:xfrm>
          <a:prstGeom prst="rect">
            <a:avLst/>
          </a:prstGeom>
        </p:spPr>
      </p:pic>
    </p:spTree>
    <p:extLst>
      <p:ext uri="{BB962C8B-B14F-4D97-AF65-F5344CB8AC3E}">
        <p14:creationId xmlns:p14="http://schemas.microsoft.com/office/powerpoint/2010/main" val="184889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112" t="4343" b="20106"/>
          <a:stretch/>
        </p:blipFill>
        <p:spPr>
          <a:xfrm>
            <a:off x="1075450" y="341195"/>
            <a:ext cx="8938993" cy="5049673"/>
          </a:xfrm>
          <a:prstGeom prst="rect">
            <a:avLst/>
          </a:prstGeom>
        </p:spPr>
      </p:pic>
    </p:spTree>
    <p:extLst>
      <p:ext uri="{BB962C8B-B14F-4D97-AF65-F5344CB8AC3E}">
        <p14:creationId xmlns:p14="http://schemas.microsoft.com/office/powerpoint/2010/main" val="3106485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0DC75-5B8F-437D-BBB8-687747BEEC32}"/>
              </a:ext>
            </a:extLst>
          </p:cNvPr>
          <p:cNvSpPr>
            <a:spLocks noGrp="1"/>
          </p:cNvSpPr>
          <p:nvPr>
            <p:ph type="title"/>
          </p:nvPr>
        </p:nvSpPr>
        <p:spPr/>
        <p:txBody>
          <a:bodyPr/>
          <a:lstStyle/>
          <a:p>
            <a:r>
              <a:rPr lang="en-US" dirty="0"/>
              <a:t>Infected stiches </a:t>
            </a:r>
            <a:endParaRPr lang="en-GB" dirty="0"/>
          </a:p>
        </p:txBody>
      </p:sp>
      <p:pic>
        <p:nvPicPr>
          <p:cNvPr id="4" name="Content Placeholder 4" descr="A picture containing tattoo&#10;&#10;Description automatically generated">
            <a:extLst>
              <a:ext uri="{FF2B5EF4-FFF2-40B4-BE49-F238E27FC236}">
                <a16:creationId xmlns:a16="http://schemas.microsoft.com/office/drawing/2014/main" id="{59109494-AEF8-4496-8711-CD3C5D85C6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3404" y="2016125"/>
            <a:ext cx="4599517" cy="3449638"/>
          </a:xfrm>
        </p:spPr>
      </p:pic>
    </p:spTree>
    <p:extLst>
      <p:ext uri="{BB962C8B-B14F-4D97-AF65-F5344CB8AC3E}">
        <p14:creationId xmlns:p14="http://schemas.microsoft.com/office/powerpoint/2010/main" val="2718099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89873B-47AF-6174-FCF1-7DC6A64A5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565306"/>
            <a:ext cx="4762500" cy="4762500"/>
          </a:xfrm>
          <a:prstGeom prst="rect">
            <a:avLst/>
          </a:prstGeom>
        </p:spPr>
      </p:pic>
      <p:pic>
        <p:nvPicPr>
          <p:cNvPr id="5" name="Picture 4">
            <a:extLst>
              <a:ext uri="{FF2B5EF4-FFF2-40B4-BE49-F238E27FC236}">
                <a16:creationId xmlns:a16="http://schemas.microsoft.com/office/drawing/2014/main" id="{D4A9C2A8-B3A5-6433-C735-C9CEADA370A0}"/>
              </a:ext>
            </a:extLst>
          </p:cNvPr>
          <p:cNvPicPr>
            <a:picLocks noChangeAspect="1"/>
          </p:cNvPicPr>
          <p:nvPr/>
        </p:nvPicPr>
        <p:blipFill rotWithShape="1">
          <a:blip r:embed="rId3">
            <a:extLst>
              <a:ext uri="{28A0092B-C50C-407E-A947-70E740481C1C}">
                <a14:useLocalDpi xmlns:a14="http://schemas.microsoft.com/office/drawing/2010/main" val="0"/>
              </a:ext>
            </a:extLst>
          </a:blip>
          <a:srcRect l="34420" b="59203"/>
          <a:stretch/>
        </p:blipFill>
        <p:spPr>
          <a:xfrm>
            <a:off x="6462509" y="1503589"/>
            <a:ext cx="4670872" cy="2905728"/>
          </a:xfrm>
          <a:prstGeom prst="rect">
            <a:avLst/>
          </a:prstGeom>
        </p:spPr>
      </p:pic>
    </p:spTree>
    <p:extLst>
      <p:ext uri="{BB962C8B-B14F-4D97-AF65-F5344CB8AC3E}">
        <p14:creationId xmlns:p14="http://schemas.microsoft.com/office/powerpoint/2010/main" val="2633824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151167-CC8B-A234-BD21-DD2FFC0FD79E}"/>
              </a:ext>
            </a:extLst>
          </p:cNvPr>
          <p:cNvPicPr>
            <a:picLocks noChangeAspect="1"/>
          </p:cNvPicPr>
          <p:nvPr/>
        </p:nvPicPr>
        <p:blipFill rotWithShape="1">
          <a:blip r:embed="rId2"/>
          <a:srcRect t="21315"/>
          <a:stretch/>
        </p:blipFill>
        <p:spPr>
          <a:xfrm>
            <a:off x="5403131" y="656348"/>
            <a:ext cx="6112743" cy="4483449"/>
          </a:xfrm>
          <a:prstGeom prst="rect">
            <a:avLst/>
          </a:prstGeom>
        </p:spPr>
      </p:pic>
      <p:sp>
        <p:nvSpPr>
          <p:cNvPr id="10" name="Title 9">
            <a:extLst>
              <a:ext uri="{FF2B5EF4-FFF2-40B4-BE49-F238E27FC236}">
                <a16:creationId xmlns:a16="http://schemas.microsoft.com/office/drawing/2014/main" id="{B0B73B03-57E3-532D-C1E0-67AD1BC7080A}"/>
              </a:ext>
            </a:extLst>
          </p:cNvPr>
          <p:cNvSpPr>
            <a:spLocks noGrp="1"/>
          </p:cNvSpPr>
          <p:nvPr>
            <p:ph type="title"/>
          </p:nvPr>
        </p:nvSpPr>
        <p:spPr>
          <a:xfrm>
            <a:off x="1152118" y="3524979"/>
            <a:ext cx="3261965" cy="1413634"/>
          </a:xfrm>
        </p:spPr>
        <p:txBody>
          <a:bodyPr/>
          <a:lstStyle/>
          <a:p>
            <a:r>
              <a:rPr lang="en-US" dirty="0"/>
              <a:t>Cesarean section wound infection prevention </a:t>
            </a:r>
          </a:p>
        </p:txBody>
      </p:sp>
      <p:pic>
        <p:nvPicPr>
          <p:cNvPr id="14" name="Picture 13">
            <a:extLst>
              <a:ext uri="{FF2B5EF4-FFF2-40B4-BE49-F238E27FC236}">
                <a16:creationId xmlns:a16="http://schemas.microsoft.com/office/drawing/2014/main" id="{FA6E9FE0-0810-7F12-5A6D-1A01D78AF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999" y="709665"/>
            <a:ext cx="3306910" cy="2314837"/>
          </a:xfrm>
          <a:prstGeom prst="rect">
            <a:avLst/>
          </a:prstGeom>
        </p:spPr>
      </p:pic>
    </p:spTree>
    <p:extLst>
      <p:ext uri="{BB962C8B-B14F-4D97-AF65-F5344CB8AC3E}">
        <p14:creationId xmlns:p14="http://schemas.microsoft.com/office/powerpoint/2010/main" val="408162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p:txBody>
          <a:bodyPr/>
          <a:lstStyle/>
          <a:p>
            <a:endParaRPr lang="en-US" dirty="0"/>
          </a:p>
          <a:p>
            <a:r>
              <a:rPr lang="en-US" b="1" dirty="0"/>
              <a:t>Definition : </a:t>
            </a:r>
            <a:r>
              <a:rPr lang="en-US" dirty="0"/>
              <a:t>The puerperium consists of the period following delivery of the baby and placenta to about 6 weeks postpartum. </a:t>
            </a:r>
          </a:p>
          <a:p>
            <a:r>
              <a:rPr lang="en-US" dirty="0"/>
              <a:t>In this period the reproductive organs and maternal physiology return toward the pre-pregnancy state, and colostrum is replaced by mature milk. </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951772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613785"/>
            <a:ext cx="9603275" cy="1049235"/>
          </a:xfrm>
        </p:spPr>
        <p:txBody>
          <a:bodyPr/>
          <a:lstStyle/>
          <a:p>
            <a:r>
              <a:rPr lang="en-US" dirty="0"/>
              <a:t>Common post partum complications and management:</a:t>
            </a:r>
          </a:p>
        </p:txBody>
      </p:sp>
      <p:sp>
        <p:nvSpPr>
          <p:cNvPr id="3" name="Content Placeholder 2"/>
          <p:cNvSpPr>
            <a:spLocks noGrp="1"/>
          </p:cNvSpPr>
          <p:nvPr>
            <p:ph idx="1"/>
          </p:nvPr>
        </p:nvSpPr>
        <p:spPr/>
        <p:txBody>
          <a:bodyPr>
            <a:normAutofit fontScale="85000" lnSpcReduction="20000"/>
          </a:bodyPr>
          <a:lstStyle/>
          <a:p>
            <a:r>
              <a:rPr lang="en-US" dirty="0"/>
              <a:t>Breast: Breast engorgement – cracked nipples – mastitis – breast abscess</a:t>
            </a:r>
          </a:p>
          <a:p>
            <a:r>
              <a:rPr lang="en-US" dirty="0"/>
              <a:t>Episiotomy site: pain – infection </a:t>
            </a:r>
          </a:p>
          <a:p>
            <a:r>
              <a:rPr lang="en-US" dirty="0"/>
              <a:t>Emotional disturbance: feeling overwhelmed – concerned about her physique </a:t>
            </a:r>
          </a:p>
          <a:p>
            <a:r>
              <a:rPr lang="en-US" dirty="0"/>
              <a:t>Abdominal pain: uterine involution- endometritis -  surgical site infection</a:t>
            </a:r>
          </a:p>
          <a:p>
            <a:r>
              <a:rPr lang="en-US" dirty="0"/>
              <a:t>UTI </a:t>
            </a:r>
          </a:p>
          <a:p>
            <a:r>
              <a:rPr lang="en-US" dirty="0" smtClean="0"/>
              <a:t>Fever or Post partum pyrexia … what's the difference ? </a:t>
            </a:r>
            <a:endParaRPr lang="en-US" dirty="0"/>
          </a:p>
          <a:p>
            <a:r>
              <a:rPr lang="en-US" dirty="0"/>
              <a:t>Vaginal infection vaginitis  fungal/bacterial</a:t>
            </a:r>
          </a:p>
          <a:p>
            <a:r>
              <a:rPr lang="en-US" dirty="0"/>
              <a:t>Constipation</a:t>
            </a:r>
          </a:p>
          <a:p>
            <a:r>
              <a:rPr lang="en-US" dirty="0"/>
              <a:t>Hemorrhoids </a:t>
            </a:r>
          </a:p>
          <a:p>
            <a:pPr marL="0" indent="0">
              <a:buNone/>
            </a:pPr>
            <a:endParaRPr lang="en-US" dirty="0"/>
          </a:p>
        </p:txBody>
      </p:sp>
    </p:spTree>
    <p:extLst>
      <p:ext uri="{BB962C8B-B14F-4D97-AF65-F5344CB8AC3E}">
        <p14:creationId xmlns:p14="http://schemas.microsoft.com/office/powerpoint/2010/main" val="1513981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partum Pyrexia </a:t>
            </a:r>
            <a:endParaRPr lang="en-US" dirty="0"/>
          </a:p>
        </p:txBody>
      </p:sp>
      <p:sp>
        <p:nvSpPr>
          <p:cNvPr id="3" name="Content Placeholder 2"/>
          <p:cNvSpPr>
            <a:spLocks noGrp="1"/>
          </p:cNvSpPr>
          <p:nvPr>
            <p:ph idx="1"/>
          </p:nvPr>
        </p:nvSpPr>
        <p:spPr/>
        <p:txBody>
          <a:bodyPr/>
          <a:lstStyle/>
          <a:p>
            <a:r>
              <a:rPr lang="en-US" dirty="0" smtClean="0"/>
              <a:t>Definition? </a:t>
            </a:r>
          </a:p>
          <a:p>
            <a:r>
              <a:rPr lang="en-US" dirty="0" smtClean="0"/>
              <a:t>Incidence? </a:t>
            </a:r>
          </a:p>
          <a:p>
            <a:r>
              <a:rPr lang="en-US" dirty="0" smtClean="0"/>
              <a:t>Risk factors?</a:t>
            </a:r>
          </a:p>
          <a:p>
            <a:r>
              <a:rPr lang="en-US" dirty="0" smtClean="0"/>
              <a:t>Causes ? </a:t>
            </a:r>
          </a:p>
          <a:p>
            <a:endParaRPr lang="en-US" dirty="0"/>
          </a:p>
        </p:txBody>
      </p:sp>
    </p:spTree>
    <p:extLst>
      <p:ext uri="{BB962C8B-B14F-4D97-AF65-F5344CB8AC3E}">
        <p14:creationId xmlns:p14="http://schemas.microsoft.com/office/powerpoint/2010/main" val="54091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a post partum round </a:t>
            </a:r>
          </a:p>
        </p:txBody>
      </p:sp>
      <p:sp>
        <p:nvSpPr>
          <p:cNvPr id="3" name="Content Placeholder 2"/>
          <p:cNvSpPr>
            <a:spLocks noGrp="1"/>
          </p:cNvSpPr>
          <p:nvPr>
            <p:ph idx="1"/>
          </p:nvPr>
        </p:nvSpPr>
        <p:spPr>
          <a:xfrm>
            <a:off x="1097279" y="1845734"/>
            <a:ext cx="10394135" cy="4023360"/>
          </a:xfrm>
        </p:spPr>
        <p:txBody>
          <a:bodyPr spcCol="180000">
            <a:normAutofit fontScale="92500" lnSpcReduction="10000"/>
          </a:bodyPr>
          <a:lstStyle/>
          <a:p>
            <a:pPr marL="578358" lvl="1" indent="-285750" algn="thaiDist">
              <a:buFont typeface="Courier New" panose="02070309020205020404" pitchFamily="49" charset="0"/>
              <a:buChar char="o"/>
            </a:pPr>
            <a:r>
              <a:rPr lang="en-US" dirty="0"/>
              <a:t>History:  review history, delivery notes and documents including labs , baby out come and any previous orders or recommendations  </a:t>
            </a:r>
          </a:p>
          <a:p>
            <a:pPr marL="578358" lvl="1" indent="-285750">
              <a:buFont typeface="Courier New" panose="02070309020205020404" pitchFamily="49" charset="0"/>
              <a:buChar char="o"/>
            </a:pPr>
            <a:r>
              <a:rPr lang="en-US" dirty="0"/>
              <a:t>Documentation : Title ( post partum round, physician note) , day of post partum  with pt. parity, mode of delivery and any major medical or surgical history , use the </a:t>
            </a:r>
            <a:r>
              <a:rPr lang="en-US" dirty="0">
                <a:solidFill>
                  <a:srgbClr val="FF0000"/>
                </a:solidFill>
              </a:rPr>
              <a:t>SOAP approach </a:t>
            </a:r>
          </a:p>
          <a:p>
            <a:pPr marL="578358" lvl="1" indent="-285750">
              <a:buFont typeface="Courier New" panose="02070309020205020404" pitchFamily="49" charset="0"/>
              <a:buChar char="o"/>
            </a:pPr>
            <a:r>
              <a:rPr lang="en-US" dirty="0"/>
              <a:t>Physical examination: </a:t>
            </a:r>
            <a:r>
              <a:rPr lang="en-US" sz="1700" dirty="0" smtClean="0"/>
              <a:t>V/S </a:t>
            </a:r>
            <a:r>
              <a:rPr lang="en-US" dirty="0" smtClean="0"/>
              <a:t>- </a:t>
            </a:r>
            <a:r>
              <a:rPr lang="en-US" dirty="0"/>
              <a:t>general - fundal height&amp; Abdominal distention - lochia - episiotomy site or c/s wound – Lower Limbs.</a:t>
            </a:r>
          </a:p>
          <a:p>
            <a:pPr marL="578358" lvl="1" indent="-285750">
              <a:buFont typeface="Courier New" panose="02070309020205020404" pitchFamily="49" charset="0"/>
              <a:buChar char="o"/>
            </a:pPr>
            <a:r>
              <a:rPr lang="en-US" dirty="0"/>
              <a:t>Labs: CBC, blood group, rubella screen, U.A, blood sugar</a:t>
            </a:r>
          </a:p>
          <a:p>
            <a:pPr marL="578358" lvl="1" indent="-285750">
              <a:buFont typeface="Courier New" panose="02070309020205020404" pitchFamily="49" charset="0"/>
              <a:buChar char="o"/>
            </a:pPr>
            <a:r>
              <a:rPr lang="en-US" dirty="0"/>
              <a:t>Instructions: for breast feeding – episiotomy site/ cesarean section wound- life routines</a:t>
            </a:r>
          </a:p>
          <a:p>
            <a:pPr marL="578358" lvl="1" indent="-285750">
              <a:buFont typeface="Courier New" panose="02070309020205020404" pitchFamily="49" charset="0"/>
              <a:buChar char="o"/>
            </a:pPr>
            <a:r>
              <a:rPr lang="en-US" dirty="0"/>
              <a:t>Contraception &amp; medications: counsel the pt. &amp; review her medications</a:t>
            </a:r>
          </a:p>
          <a:p>
            <a:pPr marL="578358" lvl="1" indent="-285750">
              <a:buFont typeface="Courier New" panose="02070309020205020404" pitchFamily="49" charset="0"/>
              <a:buChar char="o"/>
            </a:pPr>
            <a:r>
              <a:rPr lang="en-US" dirty="0"/>
              <a:t>Discharge: anytime between 12 hours to 5 days depending on multiple factors</a:t>
            </a:r>
          </a:p>
          <a:p>
            <a:pPr marL="578358" lvl="1" indent="-285750">
              <a:buFont typeface="Courier New" panose="02070309020205020404" pitchFamily="49" charset="0"/>
              <a:buChar char="o"/>
            </a:pPr>
            <a:r>
              <a:rPr lang="en-US" dirty="0"/>
              <a:t>Follow up: routinely 6 weeks   -- what about other special conditions ?</a:t>
            </a:r>
          </a:p>
          <a:p>
            <a:pPr marL="578358" lvl="1" indent="-285750">
              <a:buFont typeface="Courier New" panose="02070309020205020404" pitchFamily="49" charset="0"/>
              <a:buChar char="o"/>
            </a:pPr>
            <a:r>
              <a:rPr lang="en-US" dirty="0"/>
              <a:t>Referrals  ?</a:t>
            </a:r>
          </a:p>
          <a:p>
            <a:endParaRPr lang="en-US" dirty="0"/>
          </a:p>
        </p:txBody>
      </p:sp>
    </p:spTree>
    <p:extLst>
      <p:ext uri="{BB962C8B-B14F-4D97-AF65-F5344CB8AC3E}">
        <p14:creationId xmlns:p14="http://schemas.microsoft.com/office/powerpoint/2010/main" val="595206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9C82-3B92-44E5-B0BF-969DD78DC81B}"/>
              </a:ext>
            </a:extLst>
          </p:cNvPr>
          <p:cNvSpPr>
            <a:spLocks noGrp="1"/>
          </p:cNvSpPr>
          <p:nvPr>
            <p:ph type="ctrTitle" idx="4294967295"/>
          </p:nvPr>
        </p:nvSpPr>
        <p:spPr>
          <a:xfrm>
            <a:off x="323159" y="1490750"/>
            <a:ext cx="4170303" cy="1336597"/>
          </a:xfrm>
        </p:spPr>
        <p:txBody>
          <a:bodyPr>
            <a:normAutofit fontScale="90000"/>
          </a:bodyPr>
          <a:lstStyle/>
          <a:p>
            <a:pPr algn="ctr"/>
            <a:r>
              <a:rPr lang="en-US" b="1" dirty="0"/>
              <a:t>Postpartum Round documentation sample </a:t>
            </a:r>
            <a:endParaRPr lang="en-GB" b="1" dirty="0"/>
          </a:p>
        </p:txBody>
      </p:sp>
      <p:pic>
        <p:nvPicPr>
          <p:cNvPr id="5" name="Content Placeholder 4" descr="Text&#10;&#10;Description automatically generated">
            <a:extLst>
              <a:ext uri="{FF2B5EF4-FFF2-40B4-BE49-F238E27FC236}">
                <a16:creationId xmlns:a16="http://schemas.microsoft.com/office/drawing/2014/main" id="{E7343B60-8E9C-476A-9791-EF819DD10E83}"/>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9597" t="12173" r="6936" b="10379"/>
          <a:stretch/>
        </p:blipFill>
        <p:spPr>
          <a:xfrm>
            <a:off x="4555170" y="482445"/>
            <a:ext cx="7141297" cy="5357630"/>
          </a:xfrm>
        </p:spPr>
      </p:pic>
    </p:spTree>
    <p:extLst>
      <p:ext uri="{BB962C8B-B14F-4D97-AF65-F5344CB8AC3E}">
        <p14:creationId xmlns:p14="http://schemas.microsoft.com/office/powerpoint/2010/main" val="2615542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73250"/>
            <a:ext cx="10058400" cy="4022725"/>
          </a:xfrm>
        </p:spPr>
        <p:txBody>
          <a:bodyPr>
            <a:normAutofit/>
          </a:bodyPr>
          <a:lstStyle/>
          <a:p>
            <a:pPr marL="0" indent="0" algn="ctr">
              <a:buNone/>
            </a:pPr>
            <a:r>
              <a:rPr lang="en-US" sz="8800" dirty="0"/>
              <a:t>THANK YOU</a:t>
            </a:r>
          </a:p>
        </p:txBody>
      </p:sp>
    </p:spTree>
    <p:extLst>
      <p:ext uri="{BB962C8B-B14F-4D97-AF65-F5344CB8AC3E}">
        <p14:creationId xmlns:p14="http://schemas.microsoft.com/office/powerpoint/2010/main" val="247206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Anatomic and physiologic changes </a:t>
            </a:r>
          </a:p>
        </p:txBody>
      </p:sp>
      <p:sp>
        <p:nvSpPr>
          <p:cNvPr id="3" name="Content Placeholder 2"/>
          <p:cNvSpPr>
            <a:spLocks noGrp="1"/>
          </p:cNvSpPr>
          <p:nvPr>
            <p:ph idx="1"/>
          </p:nvPr>
        </p:nvSpPr>
        <p:spPr>
          <a:xfrm>
            <a:off x="919670" y="1853754"/>
            <a:ext cx="4942588" cy="4023360"/>
          </a:xfrm>
        </p:spPr>
        <p:txBody>
          <a:bodyPr>
            <a:normAutofit/>
          </a:bodyPr>
          <a:lstStyle/>
          <a:p>
            <a:pPr marL="457200" indent="-457200">
              <a:buFont typeface="+mj-lt"/>
              <a:buAutoNum type="arabicPeriod"/>
            </a:pPr>
            <a:r>
              <a:rPr lang="en-US" dirty="0"/>
              <a:t>Uterus: </a:t>
            </a:r>
          </a:p>
          <a:p>
            <a:pPr marL="0" indent="0">
              <a:buNone/>
            </a:pPr>
            <a:r>
              <a:rPr lang="en-US" dirty="0"/>
              <a:t>Involution through tissue catabolism, the uterus rapidly decreases in weight from about 1000 g at delivery to 100 to 200 g at about 3 weeks postpartum, and at a rate of 1cm/day.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5312" y="2025144"/>
            <a:ext cx="4642352" cy="3539794"/>
          </a:xfrm>
          <a:prstGeom prst="rect">
            <a:avLst/>
          </a:prstGeom>
        </p:spPr>
      </p:pic>
    </p:spTree>
    <p:extLst>
      <p:ext uri="{BB962C8B-B14F-4D97-AF65-F5344CB8AC3E}">
        <p14:creationId xmlns:p14="http://schemas.microsoft.com/office/powerpoint/2010/main" val="4288893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Anatomic and physiologic changes </a:t>
            </a:r>
          </a:p>
        </p:txBody>
      </p:sp>
      <p:sp>
        <p:nvSpPr>
          <p:cNvPr id="3" name="Content Placeholder 2"/>
          <p:cNvSpPr>
            <a:spLocks noGrp="1"/>
          </p:cNvSpPr>
          <p:nvPr>
            <p:ph idx="1"/>
          </p:nvPr>
        </p:nvSpPr>
        <p:spPr/>
        <p:txBody>
          <a:bodyPr>
            <a:normAutofit/>
          </a:bodyPr>
          <a:lstStyle/>
          <a:p>
            <a:pPr marL="457200" indent="-457200">
              <a:buFont typeface="+mj-lt"/>
              <a:buAutoNum type="arabicPeriod" startAt="2"/>
            </a:pPr>
            <a:r>
              <a:rPr lang="en-US" dirty="0"/>
              <a:t>Cervix : similarly loses its elasticity and regains its pre-pregnancy firmness. </a:t>
            </a:r>
          </a:p>
          <a:p>
            <a:pPr marL="457200" indent="-457200">
              <a:buFont typeface="+mj-lt"/>
              <a:buAutoNum type="arabicPeriod" startAt="2"/>
            </a:pPr>
            <a:r>
              <a:rPr lang="en-US" dirty="0"/>
              <a:t>Vagina : Although the vagina may never return to its pre-pregnancy state, the supportive tissues of the pelvic floor gradually regain their former tone &amp; strength this cane be </a:t>
            </a:r>
            <a:r>
              <a:rPr lang="en-US" dirty="0" smtClean="0"/>
              <a:t>encouraged </a:t>
            </a:r>
            <a:r>
              <a:rPr lang="en-US" dirty="0"/>
              <a:t>by doing </a:t>
            </a:r>
            <a:r>
              <a:rPr lang="en-US" b="1" dirty="0"/>
              <a:t>Kegel exercises*</a:t>
            </a:r>
          </a:p>
          <a:p>
            <a:endParaRPr lang="en-US" sz="1800" b="1" i="1" dirty="0"/>
          </a:p>
          <a:p>
            <a:endParaRPr lang="en-US" sz="1800" b="1" i="1" dirty="0"/>
          </a:p>
          <a:p>
            <a:pPr marL="0" indent="0">
              <a:buNone/>
            </a:pPr>
            <a:r>
              <a:rPr lang="en-US" sz="1800" b="1" i="1" dirty="0"/>
              <a:t>* </a:t>
            </a:r>
            <a:r>
              <a:rPr lang="en-US" sz="1800" i="1" dirty="0"/>
              <a:t>(intermittent tightening of the perineal muscles) to maintain &amp; improve the supportive tissues of the pelvic floor</a:t>
            </a:r>
          </a:p>
          <a:p>
            <a:endParaRPr lang="en-US" dirty="0"/>
          </a:p>
        </p:txBody>
      </p:sp>
    </p:spTree>
    <p:extLst>
      <p:ext uri="{BB962C8B-B14F-4D97-AF65-F5344CB8AC3E}">
        <p14:creationId xmlns:p14="http://schemas.microsoft.com/office/powerpoint/2010/main" val="272445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151" y="1258106"/>
            <a:ext cx="6433790" cy="42067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03" y="1130817"/>
            <a:ext cx="4218114" cy="4218114"/>
          </a:xfrm>
          <a:prstGeom prst="rect">
            <a:avLst/>
          </a:prstGeom>
        </p:spPr>
      </p:pic>
      <p:sp>
        <p:nvSpPr>
          <p:cNvPr id="2" name="TextBox 1">
            <a:extLst>
              <a:ext uri="{FF2B5EF4-FFF2-40B4-BE49-F238E27FC236}">
                <a16:creationId xmlns:a16="http://schemas.microsoft.com/office/drawing/2014/main" id="{3CE4358F-D123-41BF-E212-050EDCDF837E}"/>
              </a:ext>
            </a:extLst>
          </p:cNvPr>
          <p:cNvSpPr txBox="1"/>
          <p:nvPr/>
        </p:nvSpPr>
        <p:spPr>
          <a:xfrm>
            <a:off x="3612720" y="342199"/>
            <a:ext cx="4328615" cy="523220"/>
          </a:xfrm>
          <a:prstGeom prst="rect">
            <a:avLst/>
          </a:prstGeom>
          <a:noFill/>
        </p:spPr>
        <p:txBody>
          <a:bodyPr wrap="square" rtlCol="0">
            <a:spAutoFit/>
          </a:bodyPr>
          <a:lstStyle/>
          <a:p>
            <a:r>
              <a:rPr lang="en-US" sz="2800" b="1" dirty="0"/>
              <a:t>Pelvic floor muscles</a:t>
            </a:r>
          </a:p>
        </p:txBody>
      </p:sp>
    </p:spTree>
    <p:extLst>
      <p:ext uri="{BB962C8B-B14F-4D97-AF65-F5344CB8AC3E}">
        <p14:creationId xmlns:p14="http://schemas.microsoft.com/office/powerpoint/2010/main" val="4096194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Lochia (the uterine discharge)</a:t>
            </a:r>
          </a:p>
        </p:txBody>
      </p:sp>
      <p:sp>
        <p:nvSpPr>
          <p:cNvPr id="3" name="Content Placeholder 2"/>
          <p:cNvSpPr>
            <a:spLocks noGrp="1"/>
          </p:cNvSpPr>
          <p:nvPr>
            <p:ph idx="1"/>
          </p:nvPr>
        </p:nvSpPr>
        <p:spPr/>
        <p:txBody>
          <a:bodyPr>
            <a:normAutofit lnSpcReduction="10000"/>
          </a:bodyPr>
          <a:lstStyle/>
          <a:p>
            <a:pPr marL="0" indent="0">
              <a:buNone/>
            </a:pPr>
            <a:r>
              <a:rPr lang="en-US" dirty="0"/>
              <a:t>Post partum uterine discharge (lochia) appears red (­lochia rubra), After 3 to 4 days, the lochia becomes paler (­lochia serosa) ,by the 10th day, it assumes a white or yellow-white color (­lochia alba). </a:t>
            </a:r>
          </a:p>
          <a:p>
            <a:endParaRPr lang="en-US" b="1" dirty="0"/>
          </a:p>
          <a:p>
            <a:endParaRPr lang="en-US" b="1" dirty="0"/>
          </a:p>
          <a:p>
            <a:endParaRPr lang="en-US" b="1" dirty="0"/>
          </a:p>
          <a:p>
            <a:pPr marL="0" indent="0">
              <a:buNone/>
            </a:pPr>
            <a:endParaRPr lang="en-US" b="1" dirty="0"/>
          </a:p>
          <a:p>
            <a:r>
              <a:rPr lang="en-US" b="1" i="1" dirty="0"/>
              <a:t>Note : Foul-smelling lochia suggests endometritis</a:t>
            </a:r>
          </a:p>
          <a:p>
            <a:endParaRPr lang="en-US" dirty="0"/>
          </a:p>
        </p:txBody>
      </p:sp>
      <p:pic>
        <p:nvPicPr>
          <p:cNvPr id="4" name="Picture 3">
            <a:extLst>
              <a:ext uri="{FF2B5EF4-FFF2-40B4-BE49-F238E27FC236}">
                <a16:creationId xmlns:a16="http://schemas.microsoft.com/office/drawing/2014/main" id="{81D0898F-9E52-458E-3331-8914394AB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067" y="2938740"/>
            <a:ext cx="6488181" cy="1865352"/>
          </a:xfrm>
          <a:prstGeom prst="rect">
            <a:avLst/>
          </a:prstGeom>
        </p:spPr>
      </p:pic>
    </p:spTree>
    <p:extLst>
      <p:ext uri="{BB962C8B-B14F-4D97-AF65-F5344CB8AC3E}">
        <p14:creationId xmlns:p14="http://schemas.microsoft.com/office/powerpoint/2010/main" val="144886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System</a:t>
            </a:r>
          </a:p>
        </p:txBody>
      </p:sp>
      <p:sp>
        <p:nvSpPr>
          <p:cNvPr id="3" name="Content Placeholder 2"/>
          <p:cNvSpPr>
            <a:spLocks noGrp="1"/>
          </p:cNvSpPr>
          <p:nvPr>
            <p:ph idx="1"/>
          </p:nvPr>
        </p:nvSpPr>
        <p:spPr/>
        <p:txBody>
          <a:bodyPr>
            <a:normAutofit lnSpcReduction="10000"/>
          </a:bodyPr>
          <a:lstStyle/>
          <a:p>
            <a:r>
              <a:rPr lang="en-US" dirty="0"/>
              <a:t>Immediately after delivery, there is a marked increase in peripheral vascular resistance due to the removal of the low-pressure uteroplacental circulatory shunt. </a:t>
            </a:r>
          </a:p>
          <a:p>
            <a:endParaRPr lang="en-US" dirty="0"/>
          </a:p>
          <a:p>
            <a:r>
              <a:rPr lang="en-US" dirty="0"/>
              <a:t>The cardiac output and plasma volume gradually return to normal during the first 2 weeks of the puerperium. </a:t>
            </a:r>
          </a:p>
          <a:p>
            <a:endParaRPr lang="en-US" dirty="0"/>
          </a:p>
          <a:p>
            <a:r>
              <a:rPr lang="en-US" dirty="0"/>
              <a:t>As a result of the loss of plasma volume and the diuresis of extracellular fluid, a marked weight loss occurs in the first week.</a:t>
            </a:r>
          </a:p>
        </p:txBody>
      </p:sp>
    </p:spTree>
    <p:extLst>
      <p:ext uri="{BB962C8B-B14F-4D97-AF65-F5344CB8AC3E}">
        <p14:creationId xmlns:p14="http://schemas.microsoft.com/office/powerpoint/2010/main" val="84592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Psychosocial Changes</a:t>
            </a: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en-US" dirty="0"/>
              <a:t>It is fairly common for women to exhibit a mild degree of depression a few days after delivery.</a:t>
            </a:r>
          </a:p>
          <a:p>
            <a:pPr>
              <a:buFont typeface="Wingdings" panose="05000000000000000000" pitchFamily="2" charset="2"/>
              <a:buChar char="Ø"/>
            </a:pPr>
            <a:endParaRPr lang="en-US" dirty="0"/>
          </a:p>
          <a:p>
            <a:pPr>
              <a:buFont typeface="Wingdings" panose="05000000000000000000" pitchFamily="2" charset="2"/>
              <a:buChar char="Ø"/>
            </a:pPr>
            <a:r>
              <a:rPr lang="en-US" dirty="0"/>
              <a:t>The “postpartum blues” are probably due to both emotional and hormonal factors.</a:t>
            </a:r>
          </a:p>
          <a:p>
            <a:pPr>
              <a:buFont typeface="Wingdings" panose="05000000000000000000" pitchFamily="2" charset="2"/>
              <a:buChar char="Ø"/>
            </a:pPr>
            <a:endParaRPr lang="en-US" dirty="0"/>
          </a:p>
          <a:p>
            <a:pPr>
              <a:buFont typeface="Wingdings" panose="05000000000000000000" pitchFamily="2" charset="2"/>
              <a:buChar char="Ø"/>
            </a:pPr>
            <a:r>
              <a:rPr lang="en-US" dirty="0"/>
              <a:t>With understanding and , this usually resolves without consequence. </a:t>
            </a:r>
          </a:p>
          <a:p>
            <a:pPr>
              <a:buFont typeface="Wingdings" panose="05000000000000000000" pitchFamily="2" charset="2"/>
              <a:buChar char="Ø"/>
            </a:pPr>
            <a:endParaRPr lang="en-US" dirty="0"/>
          </a:p>
          <a:p>
            <a:pPr>
              <a:buFont typeface="Wingdings" panose="05000000000000000000" pitchFamily="2" charset="2"/>
              <a:buChar char="Ø"/>
            </a:pPr>
            <a:r>
              <a:rPr lang="en-US" dirty="0"/>
              <a:t>Any prolonged episodes of  depression should receive urgent attention.</a:t>
            </a:r>
          </a:p>
        </p:txBody>
      </p:sp>
    </p:spTree>
    <p:extLst>
      <p:ext uri="{BB962C8B-B14F-4D97-AF65-F5344CB8AC3E}">
        <p14:creationId xmlns:p14="http://schemas.microsoft.com/office/powerpoint/2010/main" val="2278130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of Menstruation &amp; Ovulation</a:t>
            </a:r>
          </a:p>
        </p:txBody>
      </p:sp>
      <p:sp>
        <p:nvSpPr>
          <p:cNvPr id="3" name="Content Placeholder 2"/>
          <p:cNvSpPr>
            <a:spLocks noGrp="1"/>
          </p:cNvSpPr>
          <p:nvPr>
            <p:ph idx="1"/>
          </p:nvPr>
        </p:nvSpPr>
        <p:spPr/>
        <p:txBody>
          <a:bodyPr/>
          <a:lstStyle/>
          <a:p>
            <a:endParaRPr lang="en-US" dirty="0"/>
          </a:p>
          <a:p>
            <a:r>
              <a:rPr lang="en-US" dirty="0"/>
              <a:t>In women who do not nurse, menstrual flow usually returns by 6 to 8 weeks.</a:t>
            </a:r>
          </a:p>
          <a:p>
            <a:r>
              <a:rPr lang="en-US" dirty="0"/>
              <a:t>contraceptive counseling and use should be emphasized during the puerperium to avoid an undesired pregnancy.</a:t>
            </a:r>
          </a:p>
        </p:txBody>
      </p:sp>
    </p:spTree>
    <p:extLst>
      <p:ext uri="{BB962C8B-B14F-4D97-AF65-F5344CB8AC3E}">
        <p14:creationId xmlns:p14="http://schemas.microsoft.com/office/powerpoint/2010/main" val="284329229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627</TotalTime>
  <Words>798</Words>
  <Application>Microsoft Office PowerPoint</Application>
  <PresentationFormat>Widescreen</PresentationFormat>
  <Paragraphs>83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Courier New</vt:lpstr>
      <vt:lpstr>Gill Sans MT</vt:lpstr>
      <vt:lpstr>Wingdings</vt:lpstr>
      <vt:lpstr>Gallery</vt:lpstr>
      <vt:lpstr>Puerperium</vt:lpstr>
      <vt:lpstr>Introduction </vt:lpstr>
      <vt:lpstr>Anatomic and physiologic changes </vt:lpstr>
      <vt:lpstr>Anatomic and physiologic changes </vt:lpstr>
      <vt:lpstr>PowerPoint Presentation</vt:lpstr>
      <vt:lpstr>Lochia (the uterine discharge)</vt:lpstr>
      <vt:lpstr>Cardiovascular System</vt:lpstr>
      <vt:lpstr>Psychosocial Changes</vt:lpstr>
      <vt:lpstr>Return of Menstruation &amp; Ovulation</vt:lpstr>
      <vt:lpstr>Follow up for episiotomy or c/s wound</vt:lpstr>
      <vt:lpstr>Episiotomy care </vt:lpstr>
      <vt:lpstr>PowerPoint Presentation</vt:lpstr>
      <vt:lpstr>PowerPoint Presentation</vt:lpstr>
      <vt:lpstr>PowerPoint Presentation</vt:lpstr>
      <vt:lpstr>PowerPoint Presentation</vt:lpstr>
      <vt:lpstr>PowerPoint Presentation</vt:lpstr>
      <vt:lpstr>Infected stiches </vt:lpstr>
      <vt:lpstr>PowerPoint Presentation</vt:lpstr>
      <vt:lpstr>Cesarean section wound infection prevention </vt:lpstr>
      <vt:lpstr>Common post partum complications and management:</vt:lpstr>
      <vt:lpstr>Post partum Pyrexia </vt:lpstr>
      <vt:lpstr>Conducting a post partum round </vt:lpstr>
      <vt:lpstr>Postpartum Round documentation sample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Puerperium &amp; lactation</dc:title>
  <dc:creator>RaYan Barakati</dc:creator>
  <cp:lastModifiedBy>Rayan AlBarakati</cp:lastModifiedBy>
  <cp:revision>72</cp:revision>
  <dcterms:created xsi:type="dcterms:W3CDTF">2016-01-10T10:34:10Z</dcterms:created>
  <dcterms:modified xsi:type="dcterms:W3CDTF">2025-09-02T04:30:36Z</dcterms:modified>
</cp:coreProperties>
</file>