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3"/>
  </p:notesMasterIdLst>
  <p:sldIdLst>
    <p:sldId id="258" r:id="rId2"/>
    <p:sldId id="376" r:id="rId3"/>
    <p:sldId id="327" r:id="rId4"/>
    <p:sldId id="326" r:id="rId5"/>
    <p:sldId id="328" r:id="rId6"/>
    <p:sldId id="329" r:id="rId7"/>
    <p:sldId id="259" r:id="rId8"/>
    <p:sldId id="260" r:id="rId9"/>
    <p:sldId id="262" r:id="rId10"/>
    <p:sldId id="263" r:id="rId11"/>
    <p:sldId id="268" r:id="rId12"/>
    <p:sldId id="269" r:id="rId13"/>
    <p:sldId id="271" r:id="rId14"/>
    <p:sldId id="272" r:id="rId15"/>
    <p:sldId id="273" r:id="rId16"/>
    <p:sldId id="274" r:id="rId17"/>
    <p:sldId id="275" r:id="rId18"/>
    <p:sldId id="277" r:id="rId19"/>
    <p:sldId id="278" r:id="rId20"/>
    <p:sldId id="280" r:id="rId21"/>
    <p:sldId id="388" r:id="rId22"/>
    <p:sldId id="373" r:id="rId23"/>
    <p:sldId id="374" r:id="rId24"/>
    <p:sldId id="389" r:id="rId25"/>
    <p:sldId id="289" r:id="rId26"/>
    <p:sldId id="291" r:id="rId27"/>
    <p:sldId id="293" r:id="rId28"/>
    <p:sldId id="296" r:id="rId29"/>
    <p:sldId id="295" r:id="rId30"/>
    <p:sldId id="297" r:id="rId31"/>
    <p:sldId id="299" r:id="rId32"/>
    <p:sldId id="384" r:id="rId33"/>
    <p:sldId id="381" r:id="rId34"/>
    <p:sldId id="385" r:id="rId35"/>
    <p:sldId id="301" r:id="rId36"/>
    <p:sldId id="386" r:id="rId37"/>
    <p:sldId id="387" r:id="rId38"/>
    <p:sldId id="302" r:id="rId39"/>
    <p:sldId id="303" r:id="rId40"/>
    <p:sldId id="305" r:id="rId41"/>
    <p:sldId id="307" r:id="rId42"/>
    <p:sldId id="311" r:id="rId43"/>
    <p:sldId id="314" r:id="rId44"/>
    <p:sldId id="315" r:id="rId45"/>
    <p:sldId id="304" r:id="rId46"/>
    <p:sldId id="324" r:id="rId47"/>
    <p:sldId id="336" r:id="rId48"/>
    <p:sldId id="337" r:id="rId49"/>
    <p:sldId id="339" r:id="rId50"/>
    <p:sldId id="342" r:id="rId51"/>
    <p:sldId id="343" r:id="rId52"/>
    <p:sldId id="345" r:id="rId53"/>
    <p:sldId id="346" r:id="rId54"/>
    <p:sldId id="347" r:id="rId55"/>
    <p:sldId id="349" r:id="rId56"/>
    <p:sldId id="350" r:id="rId57"/>
    <p:sldId id="351" r:id="rId58"/>
    <p:sldId id="377" r:id="rId59"/>
    <p:sldId id="353" r:id="rId60"/>
    <p:sldId id="378" r:id="rId61"/>
    <p:sldId id="354" r:id="rId62"/>
    <p:sldId id="356" r:id="rId63"/>
    <p:sldId id="357" r:id="rId64"/>
    <p:sldId id="362" r:id="rId65"/>
    <p:sldId id="363" r:id="rId66"/>
    <p:sldId id="364" r:id="rId67"/>
    <p:sldId id="365" r:id="rId68"/>
    <p:sldId id="366" r:id="rId69"/>
    <p:sldId id="367" r:id="rId70"/>
    <p:sldId id="368" r:id="rId71"/>
    <p:sldId id="372" r:id="rId7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84" userDrawn="1">
          <p15:clr>
            <a:srgbClr val="A4A3A4"/>
          </p15:clr>
        </p15:guide>
        <p15:guide id="2" pos="287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8366"/>
    <a:srgbClr val="D3AA7B"/>
    <a:srgbClr val="C59E8C"/>
    <a:srgbClr val="397B8C"/>
    <a:srgbClr val="00FFFF"/>
    <a:srgbClr val="CF9B8A"/>
    <a:srgbClr val="C19081"/>
    <a:srgbClr val="B88275"/>
    <a:srgbClr val="5FD5F3"/>
    <a:srgbClr val="489C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54"/>
    <p:restoredTop sz="92847"/>
  </p:normalViewPr>
  <p:slideViewPr>
    <p:cSldViewPr snapToGrid="0" snapToObjects="1" showGuides="1">
      <p:cViewPr varScale="1">
        <p:scale>
          <a:sx n="98" d="100"/>
          <a:sy n="98" d="100"/>
        </p:scale>
        <p:origin x="200" y="416"/>
      </p:cViewPr>
      <p:guideLst>
        <p:guide orient="horz" pos="1684"/>
        <p:guide pos="287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-105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9FDACE-534B-5D4C-B4AE-1C419E799341}" type="datetimeFigureOut">
              <a:rPr lang="en-US" smtClean="0"/>
              <a:t>2/8/25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CFC18-86DA-CC43-89A6-6D0FE996F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5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4B1C93E-5C32-E04C-B2EF-61EF7695C448}" type="slidenum">
              <a:rPr lang="en-US" sz="1200"/>
              <a:pPr eaLnBrk="1" hangingPunct="1"/>
              <a:t>48</a:t>
            </a:fld>
            <a:endParaRPr lang="en-US" sz="12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latin typeface="Arial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563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7BE0AFD4-2867-B54C-843B-D026939A4EFF}" type="slidenum">
              <a:rPr lang="en-US" sz="1200"/>
              <a:pPr eaLnBrk="1" hangingPunct="1"/>
              <a:t>49</a:t>
            </a:fld>
            <a:endParaRPr lang="en-US" sz="12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latin typeface="Arial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611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00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2/8/25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285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F2909A3-BCAC-654F-A694-FF5ED41F4CA7}" type="slidenum">
              <a:rPr lang="x-none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765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249378"/>
            <a:ext cx="8042276" cy="502629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41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366838"/>
            <a:ext cx="3840480" cy="514245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366838"/>
            <a:ext cx="3840480" cy="514245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9417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38518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4207234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38518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4207234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83166"/>
            <a:ext cx="8042276" cy="85999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375758"/>
            <a:ext cx="8042276" cy="4899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2/8/25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6" r:id="rId13"/>
    <p:sldLayoutId id="2147483677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1"/>
          </a:solidFill>
          <a:latin typeface="Arial"/>
          <a:ea typeface="+mj-ea"/>
          <a:cs typeface="Arial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Arial"/>
        <a:buChar char="•"/>
        <a:defRPr sz="2800" kern="1200">
          <a:solidFill>
            <a:srgbClr val="235F84"/>
          </a:solidFill>
          <a:latin typeface="Arial"/>
          <a:ea typeface="+mn-ea"/>
          <a:cs typeface="Arial"/>
        </a:defRPr>
      </a:lvl1pPr>
      <a:lvl2pPr marL="692150" indent="-34290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1028700" indent="-3429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Arial"/>
        <a:buChar char="•"/>
        <a:defRPr sz="2400" kern="1200">
          <a:solidFill>
            <a:srgbClr val="235F84"/>
          </a:solidFill>
          <a:latin typeface="Arial"/>
          <a:ea typeface="+mn-ea"/>
          <a:cs typeface="Arial"/>
        </a:defRPr>
      </a:lvl3pPr>
      <a:lvl4pPr marL="1311275" indent="-34290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606550" indent="-3429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tif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365672" y="4536000"/>
            <a:ext cx="4114800" cy="533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endParaRPr lang="en-US" sz="1100" dirty="0">
              <a:solidFill>
                <a:srgbClr val="235F84"/>
              </a:solidFill>
            </a:endParaRPr>
          </a:p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Dr. Sultan </a:t>
            </a:r>
            <a:r>
              <a:rPr lang="en-US" sz="2800" dirty="0" err="1">
                <a:solidFill>
                  <a:schemeClr val="bg1">
                    <a:lumMod val="65000"/>
                  </a:schemeClr>
                </a:solidFill>
              </a:rPr>
              <a:t>Almisfer</a:t>
            </a:r>
            <a:endParaRPr lang="en-US" sz="28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Pediatric Orthopedic Consultant</a:t>
            </a:r>
            <a:endParaRPr lang="en-GB" sz="2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2159051"/>
            <a:ext cx="6498158" cy="1724867"/>
          </a:xfrm>
        </p:spPr>
        <p:txBody>
          <a:bodyPr/>
          <a:lstStyle/>
          <a:p>
            <a:r>
              <a:rPr lang="en-US" dirty="0"/>
              <a:t>Common Congenital Lower Limb Problems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DDH  -  CTEV </a:t>
            </a:r>
            <a:endParaRPr lang="en-US" sz="4000" dirty="0"/>
          </a:p>
        </p:txBody>
      </p:sp>
      <p:pic>
        <p:nvPicPr>
          <p:cNvPr id="4" name="Picture 4" descr="image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35541">
            <a:off x="345658" y="4184643"/>
            <a:ext cx="2311412" cy="186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4" descr="DSC07797.JPG"/>
          <p:cNvPicPr>
            <a:picLocks noChangeAspect="1"/>
          </p:cNvPicPr>
          <p:nvPr/>
        </p:nvPicPr>
        <p:blipFill rotWithShape="1"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703836">
            <a:off x="7041986" y="4052367"/>
            <a:ext cx="1757584" cy="205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oogle Shape;104;p15">
            <a:extLst>
              <a:ext uri="{FF2B5EF4-FFF2-40B4-BE49-F238E27FC236}">
                <a16:creationId xmlns:a16="http://schemas.microsoft.com/office/drawing/2014/main" id="{65C8280E-6ED8-4EFF-B7A0-46FB1C314D1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9492" r="1048" b="14749"/>
          <a:stretch/>
        </p:blipFill>
        <p:spPr>
          <a:xfrm>
            <a:off x="2051347" y="283735"/>
            <a:ext cx="4429125" cy="731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4375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Etiology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49275" y="1249378"/>
            <a:ext cx="5783431" cy="5026290"/>
          </a:xfrm>
        </p:spPr>
        <p:txBody>
          <a:bodyPr/>
          <a:lstStyle/>
          <a:p>
            <a:r>
              <a:rPr lang="en-US" dirty="0"/>
              <a:t>Mechanical factors</a:t>
            </a:r>
          </a:p>
          <a:p>
            <a:pPr lvl="1"/>
            <a:r>
              <a:rPr lang="en-US" dirty="0"/>
              <a:t>Prenatal::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Breach position:</a:t>
            </a:r>
          </a:p>
          <a:p>
            <a:pPr lvl="3"/>
            <a:r>
              <a:rPr lang="en-US" dirty="0"/>
              <a:t>Normally: 2-4%, In CDH: 16%</a:t>
            </a:r>
          </a:p>
          <a:p>
            <a:pPr lvl="2"/>
            <a:r>
              <a:rPr lang="en-US" dirty="0"/>
              <a:t>Oligohydramnious – </a:t>
            </a:r>
            <a:r>
              <a:rPr lang="en-US" dirty="0" err="1"/>
              <a:t>Primigravida</a:t>
            </a:r>
            <a:endParaRPr lang="en-US" dirty="0"/>
          </a:p>
          <a:p>
            <a:pPr lvl="2"/>
            <a:r>
              <a:rPr lang="en-US" dirty="0"/>
              <a:t>Torticollis – metatarsus adductus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Postnatal:</a:t>
            </a:r>
          </a:p>
          <a:p>
            <a:pPr lvl="2"/>
            <a:r>
              <a:rPr lang="en-US" dirty="0"/>
              <a:t>Swaddling / strapping hips adducted and extended, and knees extended</a:t>
            </a:r>
          </a:p>
          <a:p>
            <a:endParaRPr lang="x-none" dirty="0"/>
          </a:p>
        </p:txBody>
      </p:sp>
      <p:pic>
        <p:nvPicPr>
          <p:cNvPr id="13" name="Picture 5" descr="Dscn0550"/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2367" y="1465645"/>
            <a:ext cx="1714508" cy="241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GetAttachmen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0134" y="4087276"/>
            <a:ext cx="2763601" cy="195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43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Infants at risk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Positive family history: 10X</a:t>
            </a:r>
          </a:p>
          <a:p>
            <a:r>
              <a:rPr lang="en-US" dirty="0"/>
              <a:t>A baby girl:    4-6 X</a:t>
            </a:r>
          </a:p>
          <a:p>
            <a:r>
              <a:rPr lang="en-US" dirty="0"/>
              <a:t>Breach presentation: 5-10 X</a:t>
            </a:r>
          </a:p>
          <a:p>
            <a:r>
              <a:rPr lang="en-US" dirty="0"/>
              <a:t>Torticollis: DDH in 10-20% of cases</a:t>
            </a:r>
          </a:p>
          <a:p>
            <a:r>
              <a:rPr lang="en-US" dirty="0"/>
              <a:t>Foot deformities:</a:t>
            </a:r>
          </a:p>
          <a:p>
            <a:pPr lvl="1"/>
            <a:r>
              <a:rPr lang="en-US" dirty="0" err="1"/>
              <a:t>Calcaneo</a:t>
            </a:r>
            <a:r>
              <a:rPr lang="en-US" dirty="0"/>
              <a:t>-valgus and metatarsus </a:t>
            </a:r>
            <a:r>
              <a:rPr lang="en-US" dirty="0" err="1"/>
              <a:t>adductus</a:t>
            </a:r>
            <a:endParaRPr lang="en-US" dirty="0"/>
          </a:p>
          <a:p>
            <a:r>
              <a:rPr lang="en-US" dirty="0"/>
              <a:t>Knee deformities:</a:t>
            </a:r>
          </a:p>
          <a:p>
            <a:pPr lvl="1"/>
            <a:r>
              <a:rPr lang="en-US" dirty="0"/>
              <a:t>Hyperextension and dislocation (Teratologic)</a:t>
            </a:r>
          </a:p>
        </p:txBody>
      </p:sp>
    </p:spTree>
    <p:extLst>
      <p:ext uri="{BB962C8B-B14F-4D97-AF65-F5344CB8AC3E}">
        <p14:creationId xmlns:p14="http://schemas.microsoft.com/office/powerpoint/2010/main" val="862843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Infants at risk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risk factors are present</a:t>
            </a:r>
          </a:p>
          <a:p>
            <a:pPr lvl="1"/>
            <a:r>
              <a:rPr lang="en-US" dirty="0"/>
              <a:t>The infant should be examined repeatedly</a:t>
            </a:r>
          </a:p>
          <a:p>
            <a:pPr lvl="1"/>
            <a:r>
              <a:rPr lang="en-US" dirty="0"/>
              <a:t>The hips should be imaged:  (U/S or X-ray)</a:t>
            </a:r>
          </a:p>
        </p:txBody>
      </p:sp>
    </p:spTree>
    <p:extLst>
      <p:ext uri="{BB962C8B-B14F-4D97-AF65-F5344CB8AC3E}">
        <p14:creationId xmlns:p14="http://schemas.microsoft.com/office/powerpoint/2010/main" val="3472426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Examination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Look:</a:t>
            </a:r>
          </a:p>
          <a:p>
            <a:pPr lvl="1"/>
            <a:r>
              <a:rPr lang="en-US" dirty="0"/>
              <a:t>Externally rotated hip</a:t>
            </a:r>
          </a:p>
        </p:txBody>
      </p:sp>
      <p:pic>
        <p:nvPicPr>
          <p:cNvPr id="23556" name="Picture 4" descr="CIMG77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1600200"/>
            <a:ext cx="316706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616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Examination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Look:</a:t>
            </a:r>
          </a:p>
          <a:p>
            <a:pPr lvl="1"/>
            <a:r>
              <a:rPr lang="en-US" dirty="0"/>
              <a:t>Externally rotated hip</a:t>
            </a:r>
          </a:p>
          <a:p>
            <a:pPr lvl="1"/>
            <a:r>
              <a:rPr lang="en-US" dirty="0"/>
              <a:t>Lateralized contour</a:t>
            </a:r>
          </a:p>
          <a:p>
            <a:pPr lvl="1"/>
            <a:r>
              <a:rPr lang="en-US" dirty="0"/>
              <a:t>Wide perineum</a:t>
            </a:r>
          </a:p>
          <a:p>
            <a:pPr lvl="2"/>
            <a:r>
              <a:rPr lang="en-US" dirty="0"/>
              <a:t>In bilateral</a:t>
            </a:r>
          </a:p>
          <a:p>
            <a:pPr lvl="1"/>
            <a:endParaRPr lang="en-US" dirty="0"/>
          </a:p>
        </p:txBody>
      </p:sp>
      <p:pic>
        <p:nvPicPr>
          <p:cNvPr id="24581" name="Picture 5" descr="CIMG77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1600200"/>
            <a:ext cx="316706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eform 1"/>
          <p:cNvSpPr/>
          <p:nvPr/>
        </p:nvSpPr>
        <p:spPr>
          <a:xfrm>
            <a:off x="7935402" y="2266122"/>
            <a:ext cx="336325" cy="1534601"/>
          </a:xfrm>
          <a:custGeom>
            <a:avLst/>
            <a:gdLst>
              <a:gd name="connsiteX0" fmla="*/ 0 w 336325"/>
              <a:gd name="connsiteY0" fmla="*/ 0 h 1534601"/>
              <a:gd name="connsiteX1" fmla="*/ 15902 w 336325"/>
              <a:gd name="connsiteY1" fmla="*/ 63610 h 1534601"/>
              <a:gd name="connsiteX2" fmla="*/ 55659 w 336325"/>
              <a:gd name="connsiteY2" fmla="*/ 111318 h 1534601"/>
              <a:gd name="connsiteX3" fmla="*/ 95415 w 336325"/>
              <a:gd name="connsiteY3" fmla="*/ 151075 h 1534601"/>
              <a:gd name="connsiteX4" fmla="*/ 127221 w 336325"/>
              <a:gd name="connsiteY4" fmla="*/ 190831 h 1534601"/>
              <a:gd name="connsiteX5" fmla="*/ 151075 w 336325"/>
              <a:gd name="connsiteY5" fmla="*/ 238539 h 1534601"/>
              <a:gd name="connsiteX6" fmla="*/ 174928 w 336325"/>
              <a:gd name="connsiteY6" fmla="*/ 262393 h 1534601"/>
              <a:gd name="connsiteX7" fmla="*/ 206734 w 336325"/>
              <a:gd name="connsiteY7" fmla="*/ 310101 h 1534601"/>
              <a:gd name="connsiteX8" fmla="*/ 230588 w 336325"/>
              <a:gd name="connsiteY8" fmla="*/ 357808 h 1534601"/>
              <a:gd name="connsiteX9" fmla="*/ 238539 w 336325"/>
              <a:gd name="connsiteY9" fmla="*/ 381662 h 1534601"/>
              <a:gd name="connsiteX10" fmla="*/ 254441 w 336325"/>
              <a:gd name="connsiteY10" fmla="*/ 405516 h 1534601"/>
              <a:gd name="connsiteX11" fmla="*/ 270344 w 336325"/>
              <a:gd name="connsiteY11" fmla="*/ 461175 h 1534601"/>
              <a:gd name="connsiteX12" fmla="*/ 286247 w 336325"/>
              <a:gd name="connsiteY12" fmla="*/ 508883 h 1534601"/>
              <a:gd name="connsiteX13" fmla="*/ 294198 w 336325"/>
              <a:gd name="connsiteY13" fmla="*/ 532737 h 1534601"/>
              <a:gd name="connsiteX14" fmla="*/ 302149 w 336325"/>
              <a:gd name="connsiteY14" fmla="*/ 556591 h 1534601"/>
              <a:gd name="connsiteX15" fmla="*/ 318052 w 336325"/>
              <a:gd name="connsiteY15" fmla="*/ 580445 h 1534601"/>
              <a:gd name="connsiteX16" fmla="*/ 326003 w 336325"/>
              <a:gd name="connsiteY16" fmla="*/ 604299 h 1534601"/>
              <a:gd name="connsiteX17" fmla="*/ 326003 w 336325"/>
              <a:gd name="connsiteY17" fmla="*/ 1001864 h 1534601"/>
              <a:gd name="connsiteX18" fmla="*/ 318052 w 336325"/>
              <a:gd name="connsiteY18" fmla="*/ 1057523 h 1534601"/>
              <a:gd name="connsiteX19" fmla="*/ 294198 w 336325"/>
              <a:gd name="connsiteY19" fmla="*/ 1160890 h 1534601"/>
              <a:gd name="connsiteX20" fmla="*/ 286247 w 336325"/>
              <a:gd name="connsiteY20" fmla="*/ 1192695 h 1534601"/>
              <a:gd name="connsiteX21" fmla="*/ 278295 w 336325"/>
              <a:gd name="connsiteY21" fmla="*/ 1224501 h 1534601"/>
              <a:gd name="connsiteX22" fmla="*/ 270344 w 336325"/>
              <a:gd name="connsiteY22" fmla="*/ 1304014 h 1534601"/>
              <a:gd name="connsiteX23" fmla="*/ 262393 w 336325"/>
              <a:gd name="connsiteY23" fmla="*/ 1351721 h 1534601"/>
              <a:gd name="connsiteX24" fmla="*/ 254441 w 336325"/>
              <a:gd name="connsiteY24" fmla="*/ 1431235 h 1534601"/>
              <a:gd name="connsiteX25" fmla="*/ 246490 w 336325"/>
              <a:gd name="connsiteY25" fmla="*/ 1478942 h 1534601"/>
              <a:gd name="connsiteX26" fmla="*/ 238539 w 336325"/>
              <a:gd name="connsiteY26" fmla="*/ 1510748 h 1534601"/>
              <a:gd name="connsiteX27" fmla="*/ 238539 w 336325"/>
              <a:gd name="connsiteY27" fmla="*/ 1534601 h 1534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36325" h="1534601">
                <a:moveTo>
                  <a:pt x="0" y="0"/>
                </a:moveTo>
                <a:cubicBezTo>
                  <a:pt x="3024" y="15119"/>
                  <a:pt x="7753" y="47311"/>
                  <a:pt x="15902" y="63610"/>
                </a:cubicBezTo>
                <a:cubicBezTo>
                  <a:pt x="30708" y="93222"/>
                  <a:pt x="33678" y="84941"/>
                  <a:pt x="55659" y="111318"/>
                </a:cubicBezTo>
                <a:cubicBezTo>
                  <a:pt x="88790" y="151076"/>
                  <a:pt x="51681" y="121919"/>
                  <a:pt x="95415" y="151075"/>
                </a:cubicBezTo>
                <a:cubicBezTo>
                  <a:pt x="110896" y="197514"/>
                  <a:pt x="91254" y="154863"/>
                  <a:pt x="127221" y="190831"/>
                </a:cubicBezTo>
                <a:cubicBezTo>
                  <a:pt x="164750" y="228361"/>
                  <a:pt x="125210" y="199741"/>
                  <a:pt x="151075" y="238539"/>
                </a:cubicBezTo>
                <a:cubicBezTo>
                  <a:pt x="157312" y="247895"/>
                  <a:pt x="168024" y="253517"/>
                  <a:pt x="174928" y="262393"/>
                </a:cubicBezTo>
                <a:cubicBezTo>
                  <a:pt x="186662" y="277480"/>
                  <a:pt x="206734" y="310101"/>
                  <a:pt x="206734" y="310101"/>
                </a:cubicBezTo>
                <a:cubicBezTo>
                  <a:pt x="226719" y="370059"/>
                  <a:pt x="199760" y="296153"/>
                  <a:pt x="230588" y="357808"/>
                </a:cubicBezTo>
                <a:cubicBezTo>
                  <a:pt x="234336" y="365305"/>
                  <a:pt x="234791" y="374165"/>
                  <a:pt x="238539" y="381662"/>
                </a:cubicBezTo>
                <a:cubicBezTo>
                  <a:pt x="242813" y="390209"/>
                  <a:pt x="250167" y="396969"/>
                  <a:pt x="254441" y="405516"/>
                </a:cubicBezTo>
                <a:cubicBezTo>
                  <a:pt x="261125" y="418883"/>
                  <a:pt x="266520" y="448428"/>
                  <a:pt x="270344" y="461175"/>
                </a:cubicBezTo>
                <a:cubicBezTo>
                  <a:pt x="275161" y="477231"/>
                  <a:pt x="280946" y="492980"/>
                  <a:pt x="286247" y="508883"/>
                </a:cubicBezTo>
                <a:lnTo>
                  <a:pt x="294198" y="532737"/>
                </a:lnTo>
                <a:cubicBezTo>
                  <a:pt x="296848" y="540688"/>
                  <a:pt x="297500" y="549617"/>
                  <a:pt x="302149" y="556591"/>
                </a:cubicBezTo>
                <a:lnTo>
                  <a:pt x="318052" y="580445"/>
                </a:lnTo>
                <a:cubicBezTo>
                  <a:pt x="320702" y="588396"/>
                  <a:pt x="324625" y="596032"/>
                  <a:pt x="326003" y="604299"/>
                </a:cubicBezTo>
                <a:cubicBezTo>
                  <a:pt x="346887" y="729602"/>
                  <a:pt x="330340" y="897767"/>
                  <a:pt x="326003" y="1001864"/>
                </a:cubicBezTo>
                <a:cubicBezTo>
                  <a:pt x="325223" y="1020589"/>
                  <a:pt x="321133" y="1039037"/>
                  <a:pt x="318052" y="1057523"/>
                </a:cubicBezTo>
                <a:cubicBezTo>
                  <a:pt x="311932" y="1094244"/>
                  <a:pt x="303486" y="1123737"/>
                  <a:pt x="294198" y="1160890"/>
                </a:cubicBezTo>
                <a:lnTo>
                  <a:pt x="286247" y="1192695"/>
                </a:lnTo>
                <a:lnTo>
                  <a:pt x="278295" y="1224501"/>
                </a:lnTo>
                <a:cubicBezTo>
                  <a:pt x="275645" y="1251005"/>
                  <a:pt x="273648" y="1277583"/>
                  <a:pt x="270344" y="1304014"/>
                </a:cubicBezTo>
                <a:cubicBezTo>
                  <a:pt x="268344" y="1320011"/>
                  <a:pt x="264393" y="1335724"/>
                  <a:pt x="262393" y="1351721"/>
                </a:cubicBezTo>
                <a:cubicBezTo>
                  <a:pt x="259089" y="1378152"/>
                  <a:pt x="257745" y="1404804"/>
                  <a:pt x="254441" y="1431235"/>
                </a:cubicBezTo>
                <a:cubicBezTo>
                  <a:pt x="252441" y="1447232"/>
                  <a:pt x="249652" y="1463133"/>
                  <a:pt x="246490" y="1478942"/>
                </a:cubicBezTo>
                <a:cubicBezTo>
                  <a:pt x="244347" y="1489658"/>
                  <a:pt x="240084" y="1499930"/>
                  <a:pt x="238539" y="1510748"/>
                </a:cubicBezTo>
                <a:cubicBezTo>
                  <a:pt x="237415" y="1518619"/>
                  <a:pt x="238539" y="1526650"/>
                  <a:pt x="238539" y="1534601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5947571" y="2496710"/>
            <a:ext cx="151080" cy="1447137"/>
          </a:xfrm>
          <a:custGeom>
            <a:avLst/>
            <a:gdLst>
              <a:gd name="connsiteX0" fmla="*/ 143129 w 151080"/>
              <a:gd name="connsiteY0" fmla="*/ 0 h 1447137"/>
              <a:gd name="connsiteX1" fmla="*/ 135178 w 151080"/>
              <a:gd name="connsiteY1" fmla="*/ 71561 h 1447137"/>
              <a:gd name="connsiteX2" fmla="*/ 127226 w 151080"/>
              <a:gd name="connsiteY2" fmla="*/ 103367 h 1447137"/>
              <a:gd name="connsiteX3" fmla="*/ 119275 w 151080"/>
              <a:gd name="connsiteY3" fmla="*/ 151074 h 1447137"/>
              <a:gd name="connsiteX4" fmla="*/ 111324 w 151080"/>
              <a:gd name="connsiteY4" fmla="*/ 182880 h 1447137"/>
              <a:gd name="connsiteX5" fmla="*/ 103373 w 151080"/>
              <a:gd name="connsiteY5" fmla="*/ 238539 h 1447137"/>
              <a:gd name="connsiteX6" fmla="*/ 95421 w 151080"/>
              <a:gd name="connsiteY6" fmla="*/ 262393 h 1447137"/>
              <a:gd name="connsiteX7" fmla="*/ 87470 w 151080"/>
              <a:gd name="connsiteY7" fmla="*/ 294198 h 1447137"/>
              <a:gd name="connsiteX8" fmla="*/ 79519 w 151080"/>
              <a:gd name="connsiteY8" fmla="*/ 318052 h 1447137"/>
              <a:gd name="connsiteX9" fmla="*/ 63616 w 151080"/>
              <a:gd name="connsiteY9" fmla="*/ 389613 h 1447137"/>
              <a:gd name="connsiteX10" fmla="*/ 55665 w 151080"/>
              <a:gd name="connsiteY10" fmla="*/ 413467 h 1447137"/>
              <a:gd name="connsiteX11" fmla="*/ 39762 w 151080"/>
              <a:gd name="connsiteY11" fmla="*/ 492980 h 1447137"/>
              <a:gd name="connsiteX12" fmla="*/ 23859 w 151080"/>
              <a:gd name="connsiteY12" fmla="*/ 564542 h 1447137"/>
              <a:gd name="connsiteX13" fmla="*/ 15908 w 151080"/>
              <a:gd name="connsiteY13" fmla="*/ 636104 h 1447137"/>
              <a:gd name="connsiteX14" fmla="*/ 7957 w 151080"/>
              <a:gd name="connsiteY14" fmla="*/ 683812 h 1447137"/>
              <a:gd name="connsiteX15" fmla="*/ 7957 w 151080"/>
              <a:gd name="connsiteY15" fmla="*/ 914400 h 1447137"/>
              <a:gd name="connsiteX16" fmla="*/ 23859 w 151080"/>
              <a:gd name="connsiteY16" fmla="*/ 962107 h 1447137"/>
              <a:gd name="connsiteX17" fmla="*/ 39762 w 151080"/>
              <a:gd name="connsiteY17" fmla="*/ 1009815 h 1447137"/>
              <a:gd name="connsiteX18" fmla="*/ 55665 w 151080"/>
              <a:gd name="connsiteY18" fmla="*/ 1057523 h 1447137"/>
              <a:gd name="connsiteX19" fmla="*/ 63616 w 151080"/>
              <a:gd name="connsiteY19" fmla="*/ 1081377 h 1447137"/>
              <a:gd name="connsiteX20" fmla="*/ 79519 w 151080"/>
              <a:gd name="connsiteY20" fmla="*/ 1152939 h 1447137"/>
              <a:gd name="connsiteX21" fmla="*/ 87470 w 151080"/>
              <a:gd name="connsiteY21" fmla="*/ 1176793 h 1447137"/>
              <a:gd name="connsiteX22" fmla="*/ 95421 w 151080"/>
              <a:gd name="connsiteY22" fmla="*/ 1216549 h 1447137"/>
              <a:gd name="connsiteX23" fmla="*/ 103373 w 151080"/>
              <a:gd name="connsiteY23" fmla="*/ 1272208 h 1447137"/>
              <a:gd name="connsiteX24" fmla="*/ 127226 w 151080"/>
              <a:gd name="connsiteY24" fmla="*/ 1343770 h 1447137"/>
              <a:gd name="connsiteX25" fmla="*/ 135178 w 151080"/>
              <a:gd name="connsiteY25" fmla="*/ 1375575 h 1447137"/>
              <a:gd name="connsiteX26" fmla="*/ 143129 w 151080"/>
              <a:gd name="connsiteY26" fmla="*/ 1423283 h 1447137"/>
              <a:gd name="connsiteX27" fmla="*/ 151080 w 151080"/>
              <a:gd name="connsiteY27" fmla="*/ 1447137 h 144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1080" h="1447137">
                <a:moveTo>
                  <a:pt x="143129" y="0"/>
                </a:moveTo>
                <a:cubicBezTo>
                  <a:pt x="140479" y="23854"/>
                  <a:pt x="138828" y="47840"/>
                  <a:pt x="135178" y="71561"/>
                </a:cubicBezTo>
                <a:cubicBezTo>
                  <a:pt x="133516" y="82362"/>
                  <a:pt x="129369" y="92651"/>
                  <a:pt x="127226" y="103367"/>
                </a:cubicBezTo>
                <a:cubicBezTo>
                  <a:pt x="124064" y="119176"/>
                  <a:pt x="122437" y="135265"/>
                  <a:pt x="119275" y="151074"/>
                </a:cubicBezTo>
                <a:cubicBezTo>
                  <a:pt x="117132" y="161790"/>
                  <a:pt x="113279" y="172128"/>
                  <a:pt x="111324" y="182880"/>
                </a:cubicBezTo>
                <a:cubicBezTo>
                  <a:pt x="107972" y="201319"/>
                  <a:pt x="107049" y="220162"/>
                  <a:pt x="103373" y="238539"/>
                </a:cubicBezTo>
                <a:cubicBezTo>
                  <a:pt x="101729" y="246758"/>
                  <a:pt x="97724" y="254334"/>
                  <a:pt x="95421" y="262393"/>
                </a:cubicBezTo>
                <a:cubicBezTo>
                  <a:pt x="92419" y="272900"/>
                  <a:pt x="90472" y="283691"/>
                  <a:pt x="87470" y="294198"/>
                </a:cubicBezTo>
                <a:cubicBezTo>
                  <a:pt x="85168" y="302257"/>
                  <a:pt x="81552" y="309921"/>
                  <a:pt x="79519" y="318052"/>
                </a:cubicBezTo>
                <a:cubicBezTo>
                  <a:pt x="63124" y="383631"/>
                  <a:pt x="79939" y="332481"/>
                  <a:pt x="63616" y="389613"/>
                </a:cubicBezTo>
                <a:cubicBezTo>
                  <a:pt x="61314" y="397672"/>
                  <a:pt x="57550" y="405300"/>
                  <a:pt x="55665" y="413467"/>
                </a:cubicBezTo>
                <a:cubicBezTo>
                  <a:pt x="49587" y="439804"/>
                  <a:pt x="46317" y="466758"/>
                  <a:pt x="39762" y="492980"/>
                </a:cubicBezTo>
                <a:cubicBezTo>
                  <a:pt x="33977" y="516120"/>
                  <a:pt x="27222" y="541001"/>
                  <a:pt x="23859" y="564542"/>
                </a:cubicBezTo>
                <a:cubicBezTo>
                  <a:pt x="20465" y="588302"/>
                  <a:pt x="19080" y="612314"/>
                  <a:pt x="15908" y="636104"/>
                </a:cubicBezTo>
                <a:cubicBezTo>
                  <a:pt x="13777" y="652085"/>
                  <a:pt x="10607" y="667909"/>
                  <a:pt x="7957" y="683812"/>
                </a:cubicBezTo>
                <a:cubicBezTo>
                  <a:pt x="2898" y="774883"/>
                  <a:pt x="-7086" y="829151"/>
                  <a:pt x="7957" y="914400"/>
                </a:cubicBezTo>
                <a:cubicBezTo>
                  <a:pt x="10870" y="930907"/>
                  <a:pt x="18558" y="946205"/>
                  <a:pt x="23859" y="962107"/>
                </a:cubicBezTo>
                <a:lnTo>
                  <a:pt x="39762" y="1009815"/>
                </a:lnTo>
                <a:lnTo>
                  <a:pt x="55665" y="1057523"/>
                </a:lnTo>
                <a:cubicBezTo>
                  <a:pt x="58315" y="1065474"/>
                  <a:pt x="61972" y="1073158"/>
                  <a:pt x="63616" y="1081377"/>
                </a:cubicBezTo>
                <a:cubicBezTo>
                  <a:pt x="69084" y="1108716"/>
                  <a:pt x="72030" y="1126729"/>
                  <a:pt x="79519" y="1152939"/>
                </a:cubicBezTo>
                <a:cubicBezTo>
                  <a:pt x="81822" y="1160998"/>
                  <a:pt x="85437" y="1168662"/>
                  <a:pt x="87470" y="1176793"/>
                </a:cubicBezTo>
                <a:cubicBezTo>
                  <a:pt x="90748" y="1189904"/>
                  <a:pt x="93199" y="1203218"/>
                  <a:pt x="95421" y="1216549"/>
                </a:cubicBezTo>
                <a:cubicBezTo>
                  <a:pt x="98502" y="1235035"/>
                  <a:pt x="99159" y="1253947"/>
                  <a:pt x="103373" y="1272208"/>
                </a:cubicBezTo>
                <a:cubicBezTo>
                  <a:pt x="127188" y="1375406"/>
                  <a:pt x="111343" y="1280244"/>
                  <a:pt x="127226" y="1343770"/>
                </a:cubicBezTo>
                <a:cubicBezTo>
                  <a:pt x="129877" y="1354372"/>
                  <a:pt x="133035" y="1364859"/>
                  <a:pt x="135178" y="1375575"/>
                </a:cubicBezTo>
                <a:cubicBezTo>
                  <a:pt x="138340" y="1391384"/>
                  <a:pt x="139632" y="1407545"/>
                  <a:pt x="143129" y="1423283"/>
                </a:cubicBezTo>
                <a:cubicBezTo>
                  <a:pt x="144947" y="1431465"/>
                  <a:pt x="151080" y="1447137"/>
                  <a:pt x="151080" y="1447137"/>
                </a:cubicBez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989197" y="3148718"/>
            <a:ext cx="351403" cy="882"/>
          </a:xfrm>
          <a:prstGeom prst="straightConnector1">
            <a:avLst/>
          </a:prstGeom>
          <a:ln w="31750" cmpd="sng">
            <a:solidFill>
              <a:srgbClr val="5FD5F3"/>
            </a:solidFill>
            <a:headEnd type="arrow" w="med" len="sm"/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28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Examination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Look:</a:t>
            </a:r>
          </a:p>
          <a:p>
            <a:pPr lvl="1"/>
            <a:r>
              <a:rPr lang="en-US" dirty="0"/>
              <a:t>Externally rotated hip</a:t>
            </a:r>
          </a:p>
          <a:p>
            <a:pPr lvl="1"/>
            <a:r>
              <a:rPr lang="en-US" dirty="0"/>
              <a:t>Lateralized contour</a:t>
            </a:r>
          </a:p>
          <a:p>
            <a:pPr lvl="1"/>
            <a:r>
              <a:rPr lang="en-US" dirty="0"/>
              <a:t>Wide perineum</a:t>
            </a:r>
          </a:p>
          <a:p>
            <a:pPr lvl="2"/>
            <a:r>
              <a:rPr lang="en-US" dirty="0"/>
              <a:t>In bilateral</a:t>
            </a:r>
          </a:p>
          <a:p>
            <a:pPr lvl="1"/>
            <a:r>
              <a:rPr lang="en-US" dirty="0"/>
              <a:t>Asymmetrical folds</a:t>
            </a:r>
          </a:p>
          <a:p>
            <a:pPr lvl="2"/>
            <a:r>
              <a:rPr lang="en-US" dirty="0"/>
              <a:t>Anterior - Posterior</a:t>
            </a:r>
          </a:p>
        </p:txBody>
      </p:sp>
      <p:pic>
        <p:nvPicPr>
          <p:cNvPr id="92165" name="Picture 5" descr="Mvc-029f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0038" y="1600200"/>
            <a:ext cx="307816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6" name="Line 6"/>
          <p:cNvSpPr>
            <a:spLocks noChangeShapeType="1"/>
          </p:cNvSpPr>
          <p:nvPr/>
        </p:nvSpPr>
        <p:spPr bwMode="auto">
          <a:xfrm flipV="1">
            <a:off x="6324600" y="3505200"/>
            <a:ext cx="304800" cy="3048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67" name="Line 7"/>
          <p:cNvSpPr>
            <a:spLocks noChangeShapeType="1"/>
          </p:cNvSpPr>
          <p:nvPr/>
        </p:nvSpPr>
        <p:spPr bwMode="auto">
          <a:xfrm flipH="1" flipV="1">
            <a:off x="7086600" y="3810000"/>
            <a:ext cx="304800" cy="3810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875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9" name="Picture 5" descr="DSC031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4138" y="1295400"/>
            <a:ext cx="367347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Examination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Look:</a:t>
            </a:r>
          </a:p>
          <a:p>
            <a:pPr lvl="1"/>
            <a:r>
              <a:rPr lang="en-US" dirty="0"/>
              <a:t>Externally rotated hip</a:t>
            </a:r>
          </a:p>
          <a:p>
            <a:pPr lvl="1"/>
            <a:r>
              <a:rPr lang="en-US" dirty="0"/>
              <a:t>Lateralized contour</a:t>
            </a:r>
          </a:p>
          <a:p>
            <a:pPr lvl="1"/>
            <a:r>
              <a:rPr lang="en-US" dirty="0"/>
              <a:t>Wide perineum</a:t>
            </a:r>
          </a:p>
          <a:p>
            <a:pPr lvl="2"/>
            <a:r>
              <a:rPr lang="en-US" dirty="0"/>
              <a:t>In bilateral</a:t>
            </a:r>
          </a:p>
          <a:p>
            <a:pPr lvl="1"/>
            <a:r>
              <a:rPr lang="en-US" dirty="0"/>
              <a:t>Asymmetrical folds</a:t>
            </a:r>
          </a:p>
          <a:p>
            <a:pPr lvl="2"/>
            <a:r>
              <a:rPr lang="en-US" dirty="0"/>
              <a:t>Anterior - Posterior</a:t>
            </a:r>
          </a:p>
        </p:txBody>
      </p:sp>
      <p:sp>
        <p:nvSpPr>
          <p:cNvPr id="77830" name="AutoShape 6"/>
          <p:cNvSpPr>
            <a:spLocks noChangeArrowheads="1"/>
          </p:cNvSpPr>
          <p:nvPr/>
        </p:nvSpPr>
        <p:spPr bwMode="auto">
          <a:xfrm rot="10800000">
            <a:off x="6719185" y="3735050"/>
            <a:ext cx="353422" cy="1603033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C08F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 flipH="1">
            <a:off x="7333659" y="3810000"/>
            <a:ext cx="494118" cy="307633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7843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Examination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Look:</a:t>
            </a:r>
          </a:p>
          <a:p>
            <a:pPr lvl="1"/>
            <a:r>
              <a:rPr lang="en-US"/>
              <a:t>Shortening</a:t>
            </a:r>
          </a:p>
          <a:p>
            <a:pPr lvl="2"/>
            <a:r>
              <a:rPr lang="en-US"/>
              <a:t>Supine</a:t>
            </a:r>
          </a:p>
          <a:p>
            <a:pPr lvl="2"/>
            <a:r>
              <a:rPr lang="en-US"/>
              <a:t>Galeazzi </a:t>
            </a:r>
            <a:endParaRPr lang="en-US" dirty="0"/>
          </a:p>
        </p:txBody>
      </p:sp>
      <p:pic>
        <p:nvPicPr>
          <p:cNvPr id="6" name="Picture 5" descr="Dscn078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6149" y="1370621"/>
            <a:ext cx="3153435" cy="50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Dscn07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805" y="3557587"/>
            <a:ext cx="3688884" cy="285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96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Examination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Feel:</a:t>
            </a:r>
          </a:p>
          <a:p>
            <a:pPr lvl="1"/>
            <a:r>
              <a:rPr lang="en-US"/>
              <a:t>Empty groin</a:t>
            </a:r>
          </a:p>
          <a:p>
            <a:pPr lvl="1"/>
            <a:r>
              <a:rPr lang="en-US"/>
              <a:t>Weak femoral pulse</a:t>
            </a:r>
          </a:p>
        </p:txBody>
      </p:sp>
      <p:pic>
        <p:nvPicPr>
          <p:cNvPr id="28678" name="Picture 6" descr="Dscn05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1976438"/>
            <a:ext cx="4495800" cy="381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5912069" y="3247697"/>
            <a:ext cx="551794" cy="662151"/>
          </a:xfrm>
          <a:prstGeom prst="ellipse">
            <a:avLst/>
          </a:prstGeom>
          <a:noFill/>
          <a:ln w="28575">
            <a:solidFill>
              <a:srgbClr val="397B8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420305" y="3368565"/>
            <a:ext cx="551794" cy="662151"/>
          </a:xfrm>
          <a:prstGeom prst="ellipse">
            <a:avLst/>
          </a:prstGeom>
          <a:noFill/>
          <a:ln w="28575">
            <a:solidFill>
              <a:srgbClr val="397B8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76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Examination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Move:</a:t>
            </a:r>
          </a:p>
          <a:p>
            <a:pPr lvl="1"/>
            <a:r>
              <a:rPr lang="en-US" dirty="0"/>
              <a:t>Limitation of abduction in flexion</a:t>
            </a:r>
          </a:p>
          <a:p>
            <a:pPr lvl="2"/>
            <a:r>
              <a:rPr lang="en-US" dirty="0"/>
              <a:t>Careful in bilateral</a:t>
            </a:r>
          </a:p>
          <a:p>
            <a:pPr lvl="3"/>
            <a:r>
              <a:rPr lang="en-US" dirty="0"/>
              <a:t>Symmetrical limitation</a:t>
            </a:r>
          </a:p>
          <a:p>
            <a:pPr lvl="3"/>
            <a:r>
              <a:rPr lang="en-US" dirty="0"/>
              <a:t>If abduction &lt; 60 bilaterally: abnormal</a:t>
            </a:r>
          </a:p>
        </p:txBody>
      </p:sp>
      <p:pic>
        <p:nvPicPr>
          <p:cNvPr id="29701" name="Picture 5" descr="Copy of Dscn049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49" y="3867150"/>
            <a:ext cx="3810000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9702" name="Picture 6" descr="Dscn04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8023" y="3867150"/>
            <a:ext cx="4488951" cy="237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192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468036" y="4665134"/>
            <a:ext cx="4114800" cy="533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400" dirty="0">
                <a:solidFill>
                  <a:srgbClr val="235F84"/>
                </a:solidFill>
              </a:rPr>
              <a:t>Dr. Sultan </a:t>
            </a:r>
            <a:r>
              <a:rPr lang="en-US" sz="2400" dirty="0" err="1">
                <a:solidFill>
                  <a:srgbClr val="235F84"/>
                </a:solidFill>
              </a:rPr>
              <a:t>Almisfer</a:t>
            </a:r>
            <a:endParaRPr lang="en-US" sz="2400" dirty="0">
              <a:solidFill>
                <a:srgbClr val="235F84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0" y="1811888"/>
            <a:ext cx="6498158" cy="2193562"/>
          </a:xfrm>
        </p:spPr>
        <p:txBody>
          <a:bodyPr/>
          <a:lstStyle/>
          <a:p>
            <a:r>
              <a:rPr lang="en-US" dirty="0"/>
              <a:t>Congenital Dislocation of the Hips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DDH</a:t>
            </a:r>
            <a:endParaRPr lang="en-US" sz="4000" dirty="0"/>
          </a:p>
        </p:txBody>
      </p:sp>
      <p:pic>
        <p:nvPicPr>
          <p:cNvPr id="4" name="Picture 4" descr="image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35541">
            <a:off x="347900" y="4207760"/>
            <a:ext cx="2285640" cy="184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Dscn0566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60136">
            <a:off x="6421680" y="4246058"/>
            <a:ext cx="2191458" cy="2008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228" y="324757"/>
            <a:ext cx="4615543" cy="72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51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Examination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importance of a lollipop</a:t>
            </a:r>
          </a:p>
          <a:p>
            <a:r>
              <a:rPr lang="en-US" dirty="0"/>
              <a:t>Galeazzi / Limited abduction in flexion</a:t>
            </a:r>
          </a:p>
          <a:p>
            <a:endParaRPr lang="ar-SA" dirty="0"/>
          </a:p>
        </p:txBody>
      </p:sp>
      <p:sp>
        <p:nvSpPr>
          <p:cNvPr id="83972" name="Oval 4"/>
          <p:cNvSpPr>
            <a:spLocks noChangeArrowheads="1"/>
          </p:cNvSpPr>
          <p:nvPr/>
        </p:nvSpPr>
        <p:spPr bwMode="auto">
          <a:xfrm>
            <a:off x="4572000" y="1752600"/>
            <a:ext cx="457200" cy="381000"/>
          </a:xfrm>
          <a:prstGeom prst="ellipse">
            <a:avLst/>
          </a:prstGeom>
          <a:noFill/>
          <a:ln w="349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5" name="Rectangle 7"/>
          <p:cNvSpPr>
            <a:spLocks noChangeArrowheads="1"/>
          </p:cNvSpPr>
          <p:nvPr/>
        </p:nvSpPr>
        <p:spPr bwMode="auto">
          <a:xfrm>
            <a:off x="457200" y="1600200"/>
            <a:ext cx="8305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rtl="0">
              <a:spcBef>
                <a:spcPct val="20000"/>
              </a:spcBef>
            </a:pPr>
            <a:endParaRPr lang="en-US" sz="3200" dirty="0">
              <a:solidFill>
                <a:srgbClr val="000066"/>
              </a:solidFill>
              <a:latin typeface="Comic Sans MS" charset="0"/>
            </a:endParaRPr>
          </a:p>
        </p:txBody>
      </p:sp>
      <p:pic>
        <p:nvPicPr>
          <p:cNvPr id="7" name="Picture 4" descr="Dscn078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518"/>
          <a:stretch/>
        </p:blipFill>
        <p:spPr bwMode="auto">
          <a:xfrm>
            <a:off x="1731118" y="2725682"/>
            <a:ext cx="5428845" cy="388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4343400" y="3004226"/>
            <a:ext cx="457200" cy="381000"/>
          </a:xfrm>
          <a:prstGeom prst="ellipse">
            <a:avLst/>
          </a:prstGeom>
          <a:noFill/>
          <a:ln w="349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Examination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Galeazzi / Limited abduction in flexion</a:t>
            </a:r>
          </a:p>
          <a:p>
            <a:endParaRPr lang="ar-SA" dirty="0"/>
          </a:p>
        </p:txBody>
      </p:sp>
      <p:pic>
        <p:nvPicPr>
          <p:cNvPr id="6" name="CIMG777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8381" y="2090342"/>
            <a:ext cx="5580887" cy="418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9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Neonatal Examination for CDH</a:t>
            </a:r>
            <a:endParaRPr lang="en-US" dirty="0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Ortolani Test: (reduces a dislocated hip)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dirty="0"/>
              <a:t>Feel a clunk</a:t>
            </a:r>
          </a:p>
          <a:p>
            <a:pPr marL="0" indent="0" algn="ctr">
              <a:buNone/>
            </a:pPr>
            <a:r>
              <a:rPr lang="en-US" dirty="0"/>
              <a:t>Not hear a click !</a:t>
            </a:r>
          </a:p>
        </p:txBody>
      </p:sp>
      <p:pic>
        <p:nvPicPr>
          <p:cNvPr id="101380" name="Picture 4" descr="initial hip 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2657810"/>
            <a:ext cx="2895600" cy="1954213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6" name="Picture 5" descr="initial hip o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2674215"/>
            <a:ext cx="2667000" cy="1925637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2" name="Picture 6" descr="ortolan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0" y="2675802"/>
            <a:ext cx="2667000" cy="1944688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4" name="Rectangle 8"/>
          <p:cNvSpPr>
            <a:spLocks noRot="1" noChangeArrowheads="1"/>
          </p:cNvSpPr>
          <p:nvPr/>
        </p:nvSpPr>
        <p:spPr bwMode="auto">
          <a:xfrm>
            <a:off x="457200" y="457200"/>
            <a:ext cx="8534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endParaRPr lang="en-GB" sz="3600" dirty="0">
              <a:cs typeface="Arial" charset="0"/>
            </a:endParaRPr>
          </a:p>
        </p:txBody>
      </p:sp>
      <p:sp>
        <p:nvSpPr>
          <p:cNvPr id="101389" name="Line 13"/>
          <p:cNvSpPr>
            <a:spLocks noChangeShapeType="1"/>
          </p:cNvSpPr>
          <p:nvPr/>
        </p:nvSpPr>
        <p:spPr bwMode="auto">
          <a:xfrm flipH="1" flipV="1">
            <a:off x="5181600" y="4351140"/>
            <a:ext cx="304800" cy="2286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02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01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Neonatal Examination for CDH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Barlow Test: (dislocated a reduced hip)!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dirty="0"/>
              <a:t>Feel a clunk</a:t>
            </a:r>
          </a:p>
          <a:p>
            <a:pPr marL="0" indent="0" algn="ctr">
              <a:buNone/>
            </a:pPr>
            <a:r>
              <a:rPr lang="en-US" dirty="0"/>
              <a:t>Not hear a click !</a:t>
            </a:r>
          </a:p>
          <a:p>
            <a:endParaRPr lang="en-US" dirty="0"/>
          </a:p>
        </p:txBody>
      </p:sp>
      <p:sp>
        <p:nvSpPr>
          <p:cNvPr id="102408" name="Rectangle 8"/>
          <p:cNvSpPr>
            <a:spLocks noRot="1" noChangeArrowheads="1"/>
          </p:cNvSpPr>
          <p:nvPr/>
        </p:nvSpPr>
        <p:spPr bwMode="auto">
          <a:xfrm>
            <a:off x="0" y="518160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tx1"/>
              </a:buClr>
              <a:buSzPct val="75000"/>
              <a:buFont typeface="Wingdings" charset="0"/>
              <a:buNone/>
              <a:defRPr/>
            </a:pPr>
            <a:endParaRPr lang="en-US" sz="2800" dirty="0">
              <a:cs typeface="Arial" charset="0"/>
            </a:endParaRPr>
          </a:p>
        </p:txBody>
      </p:sp>
      <p:pic>
        <p:nvPicPr>
          <p:cNvPr id="11" name="Picture 3" descr="initial hip 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2657808"/>
            <a:ext cx="3200400" cy="1990725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arl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2657808"/>
            <a:ext cx="2819400" cy="2008188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initial hip ou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2657808"/>
            <a:ext cx="2819400" cy="2035175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4800600" y="3589140"/>
            <a:ext cx="228600" cy="2286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78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Examination</a:t>
            </a:r>
            <a:endParaRPr lang="ar-SA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Ortolani / Barlow</a:t>
            </a:r>
          </a:p>
          <a:p>
            <a:endParaRPr lang="ar-SA" dirty="0"/>
          </a:p>
        </p:txBody>
      </p:sp>
      <p:pic>
        <p:nvPicPr>
          <p:cNvPr id="8" name="CIMG777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2082" y="1896776"/>
            <a:ext cx="6113485" cy="458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52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Examination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Trendelenburg Sign</a:t>
            </a:r>
          </a:p>
          <a:p>
            <a:pPr lvl="1"/>
            <a:r>
              <a:rPr lang="en-US" dirty="0"/>
              <a:t>Unilateral: Trendelenburg gait</a:t>
            </a:r>
          </a:p>
          <a:p>
            <a:pPr lvl="1"/>
            <a:r>
              <a:rPr lang="en-US" dirty="0"/>
              <a:t>Bilateral  : Waddling gait</a:t>
            </a:r>
          </a:p>
        </p:txBody>
      </p:sp>
      <p:pic>
        <p:nvPicPr>
          <p:cNvPr id="41991" name="Picture 7" descr="Dscn048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6463" y="2762415"/>
            <a:ext cx="6387581" cy="386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247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Examination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Neonatal:</a:t>
            </a:r>
          </a:p>
          <a:p>
            <a:pPr lvl="1"/>
            <a:r>
              <a:rPr lang="en-US" dirty="0"/>
              <a:t>Limited abduction, Ortolani/Barlow (</a:t>
            </a:r>
            <a:r>
              <a:rPr lang="en-US" dirty="0" err="1"/>
              <a:t>upto</a:t>
            </a:r>
            <a:r>
              <a:rPr lang="en-US" dirty="0"/>
              <a:t> 3m)</a:t>
            </a:r>
          </a:p>
          <a:p>
            <a:r>
              <a:rPr lang="en-US" dirty="0"/>
              <a:t>Toddler:</a:t>
            </a:r>
          </a:p>
          <a:p>
            <a:pPr lvl="1"/>
            <a:r>
              <a:rPr lang="en-US" dirty="0"/>
              <a:t>Shortening, limited abduction</a:t>
            </a:r>
          </a:p>
          <a:p>
            <a:r>
              <a:rPr lang="en-US" dirty="0"/>
              <a:t>Walker:</a:t>
            </a:r>
          </a:p>
          <a:p>
            <a:pPr lvl="1"/>
            <a:r>
              <a:rPr lang="en-US" dirty="0"/>
              <a:t>Shortening, limited abduction, Trendelenburg</a:t>
            </a:r>
          </a:p>
        </p:txBody>
      </p:sp>
    </p:spTree>
    <p:extLst>
      <p:ext uri="{BB962C8B-B14F-4D97-AF65-F5344CB8AC3E}">
        <p14:creationId xmlns:p14="http://schemas.microsoft.com/office/powerpoint/2010/main" val="18626219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Imaging - Ultrasound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early infancy U/S more reliable than x-ray</a:t>
            </a:r>
          </a:p>
          <a:p>
            <a:pPr lvl="1"/>
            <a:r>
              <a:rPr lang="en-US" dirty="0"/>
              <a:t>Good in expert hands </a:t>
            </a:r>
          </a:p>
          <a:p>
            <a:pPr lvl="1"/>
            <a:r>
              <a:rPr lang="en-US" dirty="0"/>
              <a:t>Incidence of hip stability declines rapidly to 50% within the first week of neonatal life</a:t>
            </a:r>
          </a:p>
          <a:p>
            <a:pPr lvl="2"/>
            <a:r>
              <a:rPr lang="en-US" dirty="0"/>
              <a:t>Better to delay U/S to 4-6 weeks of age</a:t>
            </a:r>
          </a:p>
        </p:txBody>
      </p:sp>
    </p:spTree>
    <p:extLst>
      <p:ext uri="{BB962C8B-B14F-4D97-AF65-F5344CB8AC3E}">
        <p14:creationId xmlns:p14="http://schemas.microsoft.com/office/powerpoint/2010/main" val="35961245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Radiology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After 3 months: more reliable</a:t>
            </a:r>
            <a:endParaRPr lang="en-US" dirty="0"/>
          </a:p>
        </p:txBody>
      </p:sp>
      <p:pic>
        <p:nvPicPr>
          <p:cNvPr id="51205" name="Picture 5" descr="Dscn047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981200"/>
            <a:ext cx="6172200" cy="46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845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Radiology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Early infancy: not reliable  -  U/S better</a:t>
            </a:r>
          </a:p>
        </p:txBody>
      </p:sp>
      <p:pic>
        <p:nvPicPr>
          <p:cNvPr id="48132" name="Picture 4" descr="Dscn0471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2014818"/>
            <a:ext cx="5791200" cy="426085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179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Nomenclature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CDH: Congenital Dislocation of the Hip</a:t>
            </a:r>
          </a:p>
          <a:p>
            <a:r>
              <a:rPr lang="en-US" dirty="0"/>
              <a:t>DDH: Developmental Dysplasia of the Hip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CHD: (Congenital Heart Disease)!</a:t>
            </a:r>
          </a:p>
        </p:txBody>
      </p:sp>
      <p:sp>
        <p:nvSpPr>
          <p:cNvPr id="2" name="Rectangle 1"/>
          <p:cNvSpPr/>
          <p:nvPr/>
        </p:nvSpPr>
        <p:spPr>
          <a:xfrm>
            <a:off x="666007" y="3762523"/>
            <a:ext cx="6303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7095677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icture3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4" y="3581400"/>
            <a:ext cx="4355964" cy="284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Radiology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9274" y="1375758"/>
            <a:ext cx="8594725" cy="4899910"/>
          </a:xfrm>
        </p:spPr>
        <p:txBody>
          <a:bodyPr/>
          <a:lstStyle/>
          <a:p>
            <a:r>
              <a:rPr lang="en-US" dirty="0"/>
              <a:t>After 3 months: more reliable</a:t>
            </a:r>
          </a:p>
          <a:p>
            <a:r>
              <a:rPr lang="en-US" dirty="0"/>
              <a:t>AP abduction view</a:t>
            </a:r>
          </a:p>
          <a:p>
            <a:pPr lvl="1"/>
            <a:r>
              <a:rPr lang="en-US" dirty="0"/>
              <a:t>Long axis of femur normally passes through acetabulum</a:t>
            </a:r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5562600" y="4343400"/>
            <a:ext cx="420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rtl="0"/>
            <a:r>
              <a:rPr lang="en-US" sz="2400">
                <a:solidFill>
                  <a:schemeClr val="bg1"/>
                </a:solidFill>
                <a:latin typeface="Times New Roman" charset="0"/>
              </a:rPr>
              <a:t>in</a:t>
            </a:r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6781800" y="4267200"/>
            <a:ext cx="573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rtl="0"/>
            <a:r>
              <a:rPr lang="en-US" sz="2400">
                <a:solidFill>
                  <a:schemeClr val="bg1"/>
                </a:solidFill>
                <a:latin typeface="Times New Roman" charset="0"/>
              </a:rPr>
              <a:t>out</a:t>
            </a:r>
          </a:p>
        </p:txBody>
      </p:sp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1066800" y="2819400"/>
            <a:ext cx="420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rtl="0"/>
            <a:r>
              <a:rPr lang="en-US" sz="2400">
                <a:solidFill>
                  <a:schemeClr val="bg1"/>
                </a:solidFill>
                <a:latin typeface="Times New Roman" charset="0"/>
              </a:rPr>
              <a:t>in</a:t>
            </a:r>
          </a:p>
        </p:txBody>
      </p:sp>
      <p:sp>
        <p:nvSpPr>
          <p:cNvPr id="52234" name="Text Box 10"/>
          <p:cNvSpPr txBox="1">
            <a:spLocks noChangeArrowheads="1"/>
          </p:cNvSpPr>
          <p:nvPr/>
        </p:nvSpPr>
        <p:spPr bwMode="auto">
          <a:xfrm>
            <a:off x="3048000" y="2819400"/>
            <a:ext cx="573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rtl="0"/>
            <a:r>
              <a:rPr lang="en-US" sz="2400">
                <a:solidFill>
                  <a:schemeClr val="bg1"/>
                </a:solidFill>
                <a:latin typeface="Times New Roman" charset="0"/>
              </a:rPr>
              <a:t>out</a:t>
            </a:r>
          </a:p>
        </p:txBody>
      </p:sp>
      <p:sp>
        <p:nvSpPr>
          <p:cNvPr id="52239" name="Text Box 15"/>
          <p:cNvSpPr txBox="1">
            <a:spLocks noChangeArrowheads="1"/>
          </p:cNvSpPr>
          <p:nvPr/>
        </p:nvSpPr>
        <p:spPr bwMode="auto">
          <a:xfrm>
            <a:off x="653256" y="3687763"/>
            <a:ext cx="5222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rtl="0"/>
            <a:r>
              <a:rPr lang="en-US" sz="3200" b="1" dirty="0">
                <a:solidFill>
                  <a:srgbClr val="000066"/>
                </a:solidFill>
                <a:latin typeface="Times New Roman" charset="0"/>
              </a:rPr>
              <a:t>in</a:t>
            </a:r>
          </a:p>
        </p:txBody>
      </p:sp>
      <p:sp>
        <p:nvSpPr>
          <p:cNvPr id="52240" name="Text Box 16"/>
          <p:cNvSpPr txBox="1">
            <a:spLocks noChangeArrowheads="1"/>
          </p:cNvSpPr>
          <p:nvPr/>
        </p:nvSpPr>
        <p:spPr bwMode="auto">
          <a:xfrm>
            <a:off x="3453935" y="3683135"/>
            <a:ext cx="7477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rtl="0"/>
            <a:r>
              <a:rPr lang="en-US" sz="3200" b="1" dirty="0">
                <a:solidFill>
                  <a:srgbClr val="000066"/>
                </a:solidFill>
                <a:latin typeface="Times New Roman" charset="0"/>
              </a:rPr>
              <a:t>out</a:t>
            </a:r>
          </a:p>
        </p:txBody>
      </p:sp>
      <p:sp>
        <p:nvSpPr>
          <p:cNvPr id="52243" name="Line 19"/>
          <p:cNvSpPr>
            <a:spLocks noChangeShapeType="1"/>
          </p:cNvSpPr>
          <p:nvPr/>
        </p:nvSpPr>
        <p:spPr bwMode="auto">
          <a:xfrm flipH="1">
            <a:off x="358542" y="4446872"/>
            <a:ext cx="1903395" cy="1847582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4" name="Line 20"/>
          <p:cNvSpPr>
            <a:spLocks noChangeShapeType="1"/>
          </p:cNvSpPr>
          <p:nvPr/>
        </p:nvSpPr>
        <p:spPr bwMode="auto">
          <a:xfrm>
            <a:off x="2675823" y="4267200"/>
            <a:ext cx="1979406" cy="2027254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" name="Picture 4" descr="Dscn05331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4535" y="3337165"/>
            <a:ext cx="4118702" cy="3089027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Line 5"/>
          <p:cNvSpPr>
            <a:spLocks noChangeShapeType="1"/>
          </p:cNvSpPr>
          <p:nvPr/>
        </p:nvSpPr>
        <p:spPr bwMode="auto">
          <a:xfrm flipV="1">
            <a:off x="4789765" y="4564781"/>
            <a:ext cx="1915792" cy="685800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5398178" y="3597113"/>
            <a:ext cx="44114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rtl="0"/>
            <a:r>
              <a:rPr lang="en-US" sz="2400" b="1" dirty="0">
                <a:solidFill>
                  <a:srgbClr val="FFFF66"/>
                </a:solidFill>
                <a:latin typeface="Times New Roman" charset="0"/>
              </a:rPr>
              <a:t>in</a:t>
            </a:r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 flipH="1" flipV="1">
            <a:off x="7559890" y="4262572"/>
            <a:ext cx="1343347" cy="1430532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8201601" y="3672615"/>
            <a:ext cx="61266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rtl="0"/>
            <a:r>
              <a:rPr lang="en-US" sz="2400" b="1" dirty="0">
                <a:solidFill>
                  <a:srgbClr val="FFFF66"/>
                </a:solidFill>
                <a:latin typeface="Times New Roman" charset="0"/>
              </a:rPr>
              <a:t>out</a:t>
            </a:r>
          </a:p>
        </p:txBody>
      </p:sp>
    </p:spTree>
    <p:extLst>
      <p:ext uri="{BB962C8B-B14F-4D97-AF65-F5344CB8AC3E}">
        <p14:creationId xmlns:p14="http://schemas.microsoft.com/office/powerpoint/2010/main" val="268580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9" grpId="0"/>
      <p:bldP spid="52240" grpId="0"/>
      <p:bldP spid="52243" grpId="0" animBg="1"/>
      <p:bldP spid="52244" grpId="0" animBg="1"/>
      <p:bldP spid="15" grpId="0" animBg="1"/>
      <p:bldP spid="16" grpId="0" autoUpdateAnimBg="0"/>
      <p:bldP spid="17" grpId="0" animBg="1"/>
      <p:bldP spid="18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Radiology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After 3 months: more reliable</a:t>
            </a:r>
            <a:endParaRPr lang="en-US" dirty="0"/>
          </a:p>
        </p:txBody>
      </p:sp>
      <p:pic>
        <p:nvPicPr>
          <p:cNvPr id="49157" name="Picture 5" descr="Dscn05321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2057400"/>
            <a:ext cx="6019800" cy="451485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8" name="Line 6"/>
          <p:cNvSpPr>
            <a:spLocks noChangeShapeType="1"/>
          </p:cNvSpPr>
          <p:nvPr/>
        </p:nvSpPr>
        <p:spPr bwMode="auto">
          <a:xfrm flipH="1" flipV="1">
            <a:off x="1600200" y="3048000"/>
            <a:ext cx="1676400" cy="7620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9" name="Line 7"/>
          <p:cNvSpPr>
            <a:spLocks noChangeShapeType="1"/>
          </p:cNvSpPr>
          <p:nvPr/>
        </p:nvSpPr>
        <p:spPr bwMode="auto">
          <a:xfrm flipV="1">
            <a:off x="5486400" y="2209800"/>
            <a:ext cx="2057400" cy="16002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2209800" y="3505200"/>
            <a:ext cx="457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rtl="0"/>
            <a:r>
              <a:rPr lang="en-US" sz="1600">
                <a:solidFill>
                  <a:schemeClr val="bg1"/>
                </a:solidFill>
                <a:latin typeface="Times New Roman" charset="0"/>
              </a:rPr>
              <a:t>27</a:t>
            </a:r>
            <a:r>
              <a:rPr lang="en-US" sz="1600" baseline="30000">
                <a:solidFill>
                  <a:schemeClr val="bg1"/>
                </a:solidFill>
                <a:latin typeface="Times New Roman" charset="0"/>
              </a:rPr>
              <a:t>o</a:t>
            </a:r>
            <a:endParaRPr lang="en-US" sz="160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5988050" y="3429000"/>
            <a:ext cx="488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rtl="0"/>
            <a:r>
              <a:rPr lang="en-US">
                <a:solidFill>
                  <a:schemeClr val="bg1"/>
                </a:solidFill>
                <a:latin typeface="Times New Roman" charset="0"/>
              </a:rPr>
              <a:t>39</a:t>
            </a:r>
            <a:r>
              <a:rPr lang="en-US" baseline="30000">
                <a:solidFill>
                  <a:schemeClr val="bg1"/>
                </a:solidFill>
                <a:latin typeface="Times New Roman" charset="0"/>
              </a:rPr>
              <a:t>o</a:t>
            </a:r>
            <a:endParaRPr lang="en-US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49162" name="Freeform 10"/>
          <p:cNvSpPr>
            <a:spLocks/>
          </p:cNvSpPr>
          <p:nvPr/>
        </p:nvSpPr>
        <p:spPr bwMode="auto">
          <a:xfrm>
            <a:off x="2905125" y="4303713"/>
            <a:ext cx="968375" cy="914400"/>
          </a:xfrm>
          <a:custGeom>
            <a:avLst/>
            <a:gdLst>
              <a:gd name="T0" fmla="*/ 610 w 610"/>
              <a:gd name="T1" fmla="*/ 79 h 576"/>
              <a:gd name="T2" fmla="*/ 564 w 610"/>
              <a:gd name="T3" fmla="*/ 22 h 576"/>
              <a:gd name="T4" fmla="*/ 497 w 610"/>
              <a:gd name="T5" fmla="*/ 0 h 576"/>
              <a:gd name="T6" fmla="*/ 146 w 610"/>
              <a:gd name="T7" fmla="*/ 45 h 576"/>
              <a:gd name="T8" fmla="*/ 56 w 610"/>
              <a:gd name="T9" fmla="*/ 124 h 576"/>
              <a:gd name="T10" fmla="*/ 34 w 610"/>
              <a:gd name="T11" fmla="*/ 192 h 576"/>
              <a:gd name="T12" fmla="*/ 22 w 610"/>
              <a:gd name="T13" fmla="*/ 225 h 576"/>
              <a:gd name="T14" fmla="*/ 0 w 610"/>
              <a:gd name="T15" fmla="*/ 293 h 576"/>
              <a:gd name="T16" fmla="*/ 56 w 610"/>
              <a:gd name="T17" fmla="*/ 576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0" h="576">
                <a:moveTo>
                  <a:pt x="610" y="79"/>
                </a:moveTo>
                <a:cubicBezTo>
                  <a:pt x="597" y="43"/>
                  <a:pt x="604" y="40"/>
                  <a:pt x="564" y="22"/>
                </a:cubicBezTo>
                <a:cubicBezTo>
                  <a:pt x="543" y="12"/>
                  <a:pt x="497" y="0"/>
                  <a:pt x="497" y="0"/>
                </a:cubicBezTo>
                <a:cubicBezTo>
                  <a:pt x="315" y="8"/>
                  <a:pt x="283" y="9"/>
                  <a:pt x="146" y="45"/>
                </a:cubicBezTo>
                <a:cubicBezTo>
                  <a:pt x="68" y="98"/>
                  <a:pt x="94" y="68"/>
                  <a:pt x="56" y="124"/>
                </a:cubicBezTo>
                <a:cubicBezTo>
                  <a:pt x="49" y="147"/>
                  <a:pt x="42" y="170"/>
                  <a:pt x="34" y="192"/>
                </a:cubicBezTo>
                <a:cubicBezTo>
                  <a:pt x="30" y="203"/>
                  <a:pt x="26" y="214"/>
                  <a:pt x="22" y="225"/>
                </a:cubicBezTo>
                <a:cubicBezTo>
                  <a:pt x="14" y="248"/>
                  <a:pt x="0" y="293"/>
                  <a:pt x="0" y="293"/>
                </a:cubicBezTo>
                <a:cubicBezTo>
                  <a:pt x="4" y="353"/>
                  <a:pt x="3" y="518"/>
                  <a:pt x="56" y="576"/>
                </a:cubicBezTo>
              </a:path>
            </a:pathLst>
          </a:custGeom>
          <a:noFill/>
          <a:ln w="2540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3" name="Freeform 11"/>
          <p:cNvSpPr>
            <a:spLocks/>
          </p:cNvSpPr>
          <p:nvPr/>
        </p:nvSpPr>
        <p:spPr bwMode="auto">
          <a:xfrm>
            <a:off x="5827713" y="4083050"/>
            <a:ext cx="274637" cy="668338"/>
          </a:xfrm>
          <a:custGeom>
            <a:avLst/>
            <a:gdLst>
              <a:gd name="T0" fmla="*/ 0 w 173"/>
              <a:gd name="T1" fmla="*/ 421 h 421"/>
              <a:gd name="T2" fmla="*/ 135 w 173"/>
              <a:gd name="T3" fmla="*/ 285 h 421"/>
              <a:gd name="T4" fmla="*/ 90 w 173"/>
              <a:gd name="T5" fmla="*/ 60 h 421"/>
              <a:gd name="T6" fmla="*/ 33 w 173"/>
              <a:gd name="T7" fmla="*/ 26 h 4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3" h="421">
                <a:moveTo>
                  <a:pt x="0" y="421"/>
                </a:moveTo>
                <a:cubicBezTo>
                  <a:pt x="67" y="399"/>
                  <a:pt x="75" y="326"/>
                  <a:pt x="135" y="285"/>
                </a:cubicBezTo>
                <a:cubicBezTo>
                  <a:pt x="163" y="205"/>
                  <a:pt x="173" y="115"/>
                  <a:pt x="90" y="60"/>
                </a:cubicBezTo>
                <a:cubicBezTo>
                  <a:pt x="0" y="0"/>
                  <a:pt x="105" y="95"/>
                  <a:pt x="33" y="26"/>
                </a:cubicBezTo>
              </a:path>
            </a:pathLst>
          </a:custGeom>
          <a:noFill/>
          <a:ln w="2540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4" name="Freeform 12"/>
          <p:cNvSpPr>
            <a:spLocks/>
          </p:cNvSpPr>
          <p:nvPr/>
        </p:nvSpPr>
        <p:spPr bwMode="auto">
          <a:xfrm>
            <a:off x="4913313" y="4243388"/>
            <a:ext cx="376237" cy="346075"/>
          </a:xfrm>
          <a:custGeom>
            <a:avLst/>
            <a:gdLst>
              <a:gd name="T0" fmla="*/ 237 w 237"/>
              <a:gd name="T1" fmla="*/ 4 h 218"/>
              <a:gd name="T2" fmla="*/ 113 w 237"/>
              <a:gd name="T3" fmla="*/ 26 h 218"/>
              <a:gd name="T4" fmla="*/ 56 w 237"/>
              <a:gd name="T5" fmla="*/ 71 h 218"/>
              <a:gd name="T6" fmla="*/ 0 w 237"/>
              <a:gd name="T7" fmla="*/ 218 h 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7" h="218">
                <a:moveTo>
                  <a:pt x="237" y="4"/>
                </a:moveTo>
                <a:cubicBezTo>
                  <a:pt x="195" y="9"/>
                  <a:pt x="146" y="0"/>
                  <a:pt x="113" y="26"/>
                </a:cubicBezTo>
                <a:cubicBezTo>
                  <a:pt x="42" y="83"/>
                  <a:pt x="139" y="44"/>
                  <a:pt x="56" y="71"/>
                </a:cubicBezTo>
                <a:cubicBezTo>
                  <a:pt x="14" y="134"/>
                  <a:pt x="0" y="145"/>
                  <a:pt x="0" y="218"/>
                </a:cubicBezTo>
              </a:path>
            </a:pathLst>
          </a:custGeom>
          <a:noFill/>
          <a:ln w="2540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5" name="Line 13"/>
          <p:cNvSpPr>
            <a:spLocks noChangeShapeType="1"/>
          </p:cNvSpPr>
          <p:nvPr/>
        </p:nvSpPr>
        <p:spPr bwMode="auto">
          <a:xfrm>
            <a:off x="2667000" y="3514728"/>
            <a:ext cx="0" cy="1295400"/>
          </a:xfrm>
          <a:prstGeom prst="line">
            <a:avLst/>
          </a:prstGeom>
          <a:noFill/>
          <a:ln w="2540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6" name="Line 14"/>
          <p:cNvSpPr>
            <a:spLocks noChangeShapeType="1"/>
          </p:cNvSpPr>
          <p:nvPr/>
        </p:nvSpPr>
        <p:spPr bwMode="auto">
          <a:xfrm flipV="1">
            <a:off x="1447800" y="3733800"/>
            <a:ext cx="6096000" cy="76200"/>
          </a:xfrm>
          <a:prstGeom prst="line">
            <a:avLst/>
          </a:prstGeom>
          <a:noFill/>
          <a:ln w="190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7" name="Line 15"/>
          <p:cNvSpPr>
            <a:spLocks noChangeShapeType="1"/>
          </p:cNvSpPr>
          <p:nvPr/>
        </p:nvSpPr>
        <p:spPr bwMode="auto">
          <a:xfrm>
            <a:off x="6019800" y="3429000"/>
            <a:ext cx="0" cy="1295400"/>
          </a:xfrm>
          <a:prstGeom prst="line">
            <a:avLst/>
          </a:prstGeom>
          <a:noFill/>
          <a:ln w="2540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8" name="Line 16"/>
          <p:cNvSpPr>
            <a:spLocks noChangeShapeType="1"/>
          </p:cNvSpPr>
          <p:nvPr/>
        </p:nvSpPr>
        <p:spPr bwMode="auto">
          <a:xfrm>
            <a:off x="6400800" y="3810000"/>
            <a:ext cx="0" cy="2286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9" name="Line 17"/>
          <p:cNvSpPr>
            <a:spLocks noChangeShapeType="1"/>
          </p:cNvSpPr>
          <p:nvPr/>
        </p:nvSpPr>
        <p:spPr bwMode="auto">
          <a:xfrm>
            <a:off x="2514600" y="3810000"/>
            <a:ext cx="0" cy="4572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03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9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9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9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9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9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9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8" grpId="0" animBg="1"/>
      <p:bldP spid="49159" grpId="0" animBg="1"/>
      <p:bldP spid="49160" grpId="0" autoUpdateAnimBg="0"/>
      <p:bldP spid="49161" grpId="0" autoUpdateAnimBg="0"/>
      <p:bldP spid="49162" grpId="0" animBg="1"/>
      <p:bldP spid="49163" grpId="0" animBg="1"/>
      <p:bldP spid="49164" grpId="0" animBg="1"/>
      <p:bldP spid="49165" grpId="0" animBg="1"/>
      <p:bldP spid="49166" grpId="0" animBg="1"/>
      <p:bldP spid="49167" grpId="0" animBg="1"/>
      <p:bldP spid="49168" grpId="0" animBg="1"/>
      <p:bldP spid="4916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Radiology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After 6 months: clearly shows dislocation</a:t>
            </a:r>
          </a:p>
        </p:txBody>
      </p:sp>
      <p:pic>
        <p:nvPicPr>
          <p:cNvPr id="10" name="Picture 4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2171700"/>
            <a:ext cx="5562600" cy="449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38983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Radiology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After 6 months: clearly shows dislocation</a:t>
            </a:r>
          </a:p>
          <a:p>
            <a:pPr lvl="1"/>
            <a:r>
              <a:rPr lang="en-US" dirty="0"/>
              <a:t>Size of femoral head ossific center</a:t>
            </a:r>
          </a:p>
        </p:txBody>
      </p:sp>
      <p:pic>
        <p:nvPicPr>
          <p:cNvPr id="53252" name="Picture 4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2171700"/>
            <a:ext cx="5562600" cy="449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6206352" y="3992619"/>
            <a:ext cx="730473" cy="688431"/>
          </a:xfrm>
          <a:prstGeom prst="ellipse">
            <a:avLst/>
          </a:prstGeom>
          <a:noFill/>
          <a:ln w="28575">
            <a:solidFill>
              <a:srgbClr val="00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511957" y="4145019"/>
            <a:ext cx="730473" cy="688431"/>
          </a:xfrm>
          <a:prstGeom prst="ellipse">
            <a:avLst/>
          </a:prstGeom>
          <a:noFill/>
          <a:ln w="28575">
            <a:solidFill>
              <a:srgbClr val="00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073583" y="2366957"/>
            <a:ext cx="4993676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b="1" dirty="0">
                <a:solidFill>
                  <a:srgbClr val="00FFFF"/>
                </a:solidFill>
              </a:rPr>
              <a:t>Smaller on the dislocated side – if unilateral</a:t>
            </a:r>
            <a:endParaRPr lang="ar-SA" b="1" dirty="0">
              <a:solidFill>
                <a:srgbClr val="00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40438" y="5270659"/>
            <a:ext cx="365997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b="1" dirty="0">
                <a:solidFill>
                  <a:srgbClr val="00FFFF"/>
                </a:solidFill>
              </a:rPr>
              <a:t>Not valid in bilateral dislocation</a:t>
            </a:r>
            <a:endParaRPr lang="ar-SA" b="1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54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Radiology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After 6 months: clearly shows dislocation</a:t>
            </a:r>
          </a:p>
          <a:p>
            <a:pPr lvl="1"/>
            <a:r>
              <a:rPr lang="en-US" dirty="0"/>
              <a:t>Horizontal line through the tri-radiate cartilage</a:t>
            </a:r>
          </a:p>
        </p:txBody>
      </p:sp>
      <p:pic>
        <p:nvPicPr>
          <p:cNvPr id="53252" name="Picture 4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2171700"/>
            <a:ext cx="5562600" cy="449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Line 5"/>
          <p:cNvSpPr>
            <a:spLocks noChangeShapeType="1"/>
          </p:cNvSpPr>
          <p:nvPr/>
        </p:nvSpPr>
        <p:spPr bwMode="auto">
          <a:xfrm>
            <a:off x="2057400" y="4305300"/>
            <a:ext cx="5029200" cy="228600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714503" y="2366957"/>
            <a:ext cx="571182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b="1" dirty="0">
                <a:solidFill>
                  <a:srgbClr val="00FFFF"/>
                </a:solidFill>
              </a:rPr>
              <a:t>Look at position of the femoral head ossific center</a:t>
            </a:r>
            <a:endParaRPr lang="ar-SA" b="1" dirty="0">
              <a:solidFill>
                <a:srgbClr val="00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68786" y="3422476"/>
            <a:ext cx="31019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FFFF"/>
                </a:solidFill>
              </a:rPr>
              <a:t>Dislocated:</a:t>
            </a:r>
          </a:p>
          <a:p>
            <a:r>
              <a:rPr lang="en-US" b="1" dirty="0">
                <a:solidFill>
                  <a:srgbClr val="00FFFF"/>
                </a:solidFill>
              </a:rPr>
              <a:t>Above the horizontal line</a:t>
            </a:r>
            <a:endParaRPr lang="ar-SA" b="1" dirty="0">
              <a:solidFill>
                <a:srgbClr val="00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00249" y="5175885"/>
            <a:ext cx="31019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FFFF"/>
                </a:solidFill>
              </a:rPr>
              <a:t>Normal:</a:t>
            </a:r>
          </a:p>
          <a:p>
            <a:r>
              <a:rPr lang="en-US" b="1" dirty="0">
                <a:solidFill>
                  <a:srgbClr val="00FFFF"/>
                </a:solidFill>
              </a:rPr>
              <a:t>Below the horizontal line</a:t>
            </a:r>
            <a:endParaRPr lang="ar-SA" b="1" dirty="0">
              <a:solidFill>
                <a:srgbClr val="00FFFF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 rot="21036883">
            <a:off x="1608587" y="4464982"/>
            <a:ext cx="914400" cy="232410"/>
          </a:xfrm>
          <a:prstGeom prst="rightArrow">
            <a:avLst/>
          </a:prstGeom>
          <a:solidFill>
            <a:srgbClr val="00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SA"/>
          </a:p>
        </p:txBody>
      </p:sp>
      <p:sp>
        <p:nvSpPr>
          <p:cNvPr id="10" name="Right Arrow 9"/>
          <p:cNvSpPr/>
          <p:nvPr/>
        </p:nvSpPr>
        <p:spPr>
          <a:xfrm rot="9551148">
            <a:off x="6755130" y="3993778"/>
            <a:ext cx="914400" cy="232410"/>
          </a:xfrm>
          <a:prstGeom prst="rightArrow">
            <a:avLst/>
          </a:prstGeom>
          <a:solidFill>
            <a:srgbClr val="00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9368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3" grpId="0" animBg="1"/>
      <p:bldP spid="2" grpId="0"/>
      <p:bldP spid="3" grpId="0"/>
      <p:bldP spid="8" grpId="0"/>
      <p:bldP spid="4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Radiology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After 6 months: clearly shows dislocation</a:t>
            </a:r>
          </a:p>
          <a:p>
            <a:pPr lvl="1"/>
            <a:r>
              <a:rPr lang="en-US" dirty="0"/>
              <a:t>Perpendicular line from edge of acetabulum</a:t>
            </a:r>
          </a:p>
        </p:txBody>
      </p:sp>
      <p:pic>
        <p:nvPicPr>
          <p:cNvPr id="53252" name="Picture 4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2171700"/>
            <a:ext cx="5562600" cy="449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Line 5"/>
          <p:cNvSpPr>
            <a:spLocks noChangeShapeType="1"/>
          </p:cNvSpPr>
          <p:nvPr/>
        </p:nvSpPr>
        <p:spPr bwMode="auto">
          <a:xfrm>
            <a:off x="2057400" y="4305300"/>
            <a:ext cx="5029200" cy="228600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4" name="Line 6"/>
          <p:cNvSpPr>
            <a:spLocks noChangeShapeType="1"/>
          </p:cNvSpPr>
          <p:nvPr/>
        </p:nvSpPr>
        <p:spPr bwMode="auto">
          <a:xfrm>
            <a:off x="2667000" y="4110044"/>
            <a:ext cx="0" cy="1753546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5" name="Line 7"/>
          <p:cNvSpPr>
            <a:spLocks noChangeShapeType="1"/>
          </p:cNvSpPr>
          <p:nvPr/>
        </p:nvSpPr>
        <p:spPr bwMode="auto">
          <a:xfrm>
            <a:off x="6234112" y="4090992"/>
            <a:ext cx="0" cy="177259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714503" y="2366957"/>
            <a:ext cx="571182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b="1" dirty="0">
                <a:solidFill>
                  <a:srgbClr val="00FFFF"/>
                </a:solidFill>
              </a:rPr>
              <a:t>Look at position of the femoral head ossific center</a:t>
            </a:r>
            <a:endParaRPr lang="ar-SA" b="1" dirty="0">
              <a:solidFill>
                <a:srgbClr val="00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14800" y="3422476"/>
            <a:ext cx="32559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FFFF"/>
                </a:solidFill>
              </a:rPr>
              <a:t>Dislocated:</a:t>
            </a:r>
          </a:p>
          <a:p>
            <a:r>
              <a:rPr lang="en-US" b="1" dirty="0">
                <a:solidFill>
                  <a:srgbClr val="00FFFF"/>
                </a:solidFill>
              </a:rPr>
              <a:t>Lateral to perpendicular line</a:t>
            </a:r>
            <a:endParaRPr lang="ar-SA" b="1" dirty="0">
              <a:solidFill>
                <a:srgbClr val="00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00249" y="5175885"/>
            <a:ext cx="3381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FFFF"/>
                </a:solidFill>
              </a:rPr>
              <a:t>Normal:</a:t>
            </a:r>
          </a:p>
          <a:p>
            <a:r>
              <a:rPr lang="en-US" b="1" dirty="0">
                <a:solidFill>
                  <a:srgbClr val="00FFFF"/>
                </a:solidFill>
              </a:rPr>
              <a:t>Medial to perpendicular line</a:t>
            </a:r>
            <a:endParaRPr lang="ar-SA" b="1" dirty="0">
              <a:solidFill>
                <a:srgbClr val="00FFFF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 rot="12357570">
            <a:off x="2965474" y="4692626"/>
            <a:ext cx="914400" cy="232410"/>
          </a:xfrm>
          <a:prstGeom prst="rightArrow">
            <a:avLst/>
          </a:prstGeom>
          <a:solidFill>
            <a:srgbClr val="00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SA"/>
          </a:p>
        </p:txBody>
      </p:sp>
      <p:sp>
        <p:nvSpPr>
          <p:cNvPr id="14" name="Right Arrow 13"/>
          <p:cNvSpPr/>
          <p:nvPr/>
        </p:nvSpPr>
        <p:spPr>
          <a:xfrm rot="9551148">
            <a:off x="6755130" y="3993778"/>
            <a:ext cx="914400" cy="232410"/>
          </a:xfrm>
          <a:prstGeom prst="rightArrow">
            <a:avLst/>
          </a:prstGeom>
          <a:solidFill>
            <a:srgbClr val="00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126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 animBg="1"/>
      <p:bldP spid="53255" grpId="0" animBg="1"/>
      <p:bldP spid="10" grpId="0"/>
      <p:bldP spid="11" grpId="0"/>
      <p:bldP spid="12" grpId="0"/>
      <p:bldP spid="13" grpId="0" animBg="1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Radiology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After 6 months: clearly shows dislocation</a:t>
            </a:r>
          </a:p>
          <a:p>
            <a:pPr lvl="1"/>
            <a:r>
              <a:rPr lang="en-US" dirty="0"/>
              <a:t>Acetabular angle from edge to base at horizontal line</a:t>
            </a:r>
          </a:p>
        </p:txBody>
      </p:sp>
      <p:pic>
        <p:nvPicPr>
          <p:cNvPr id="53252" name="Picture 4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2171700"/>
            <a:ext cx="5562600" cy="449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Line 5"/>
          <p:cNvSpPr>
            <a:spLocks noChangeShapeType="1"/>
          </p:cNvSpPr>
          <p:nvPr/>
        </p:nvSpPr>
        <p:spPr bwMode="auto">
          <a:xfrm>
            <a:off x="2057400" y="4305300"/>
            <a:ext cx="5029200" cy="228600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6" name="Line 8"/>
          <p:cNvSpPr>
            <a:spLocks noChangeShapeType="1"/>
          </p:cNvSpPr>
          <p:nvPr/>
        </p:nvSpPr>
        <p:spPr bwMode="auto">
          <a:xfrm flipH="1" flipV="1">
            <a:off x="1752598" y="3716766"/>
            <a:ext cx="1490831" cy="664731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7" name="Line 9"/>
          <p:cNvSpPr>
            <a:spLocks noChangeShapeType="1"/>
          </p:cNvSpPr>
          <p:nvPr/>
        </p:nvSpPr>
        <p:spPr bwMode="auto">
          <a:xfrm flipV="1">
            <a:off x="5771478" y="3496235"/>
            <a:ext cx="1086522" cy="961465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451891" y="2366957"/>
            <a:ext cx="4237058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b="1" dirty="0">
                <a:solidFill>
                  <a:srgbClr val="00FFFF"/>
                </a:solidFill>
              </a:rPr>
              <a:t>Measure the acetabular index (angle)</a:t>
            </a:r>
            <a:endParaRPr lang="ar-SA" b="1" dirty="0">
              <a:solidFill>
                <a:srgbClr val="00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58594" y="4785442"/>
            <a:ext cx="20566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FFFF"/>
                </a:solidFill>
              </a:rPr>
              <a:t>Dislocated: &gt; 35</a:t>
            </a:r>
            <a:r>
              <a:rPr lang="en-US" b="1" baseline="30000" dirty="0">
                <a:solidFill>
                  <a:srgbClr val="00FFFF"/>
                </a:solidFill>
              </a:rPr>
              <a:t>0</a:t>
            </a:r>
            <a:endParaRPr lang="en-US" b="1" dirty="0">
              <a:solidFill>
                <a:srgbClr val="00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62943" y="4785442"/>
            <a:ext cx="17621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FFFF"/>
                </a:solidFill>
              </a:rPr>
              <a:t>Normal: ≤ 25</a:t>
            </a:r>
            <a:r>
              <a:rPr lang="en-US" b="1" baseline="30000" dirty="0">
                <a:solidFill>
                  <a:srgbClr val="00FFFF"/>
                </a:solidFill>
              </a:rPr>
              <a:t>0</a:t>
            </a:r>
            <a:endParaRPr lang="en-US" b="1" dirty="0">
              <a:solidFill>
                <a:srgbClr val="00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57400" y="3976967"/>
            <a:ext cx="487634" cy="33855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20</a:t>
            </a:r>
            <a:r>
              <a:rPr lang="en-US" sz="1600" b="1" baseline="30000" dirty="0">
                <a:solidFill>
                  <a:schemeClr val="bg1"/>
                </a:solidFill>
              </a:rPr>
              <a:t>0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01315" y="4095689"/>
            <a:ext cx="487634" cy="33855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45</a:t>
            </a:r>
            <a:r>
              <a:rPr lang="en-US" sz="1600" b="1" baseline="30000" dirty="0">
                <a:solidFill>
                  <a:schemeClr val="bg1"/>
                </a:solidFill>
              </a:rPr>
              <a:t>0</a:t>
            </a:r>
            <a:endParaRPr lang="ar-SA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64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6" grpId="0" animBg="1"/>
      <p:bldP spid="53257" grpId="0" animBg="1"/>
      <p:bldP spid="10" grpId="0"/>
      <p:bldP spid="11" grpId="0"/>
      <p:bldP spid="12" grpId="0"/>
      <p:bldP spid="2" grpId="0"/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Radiology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After 6 months: clearly shows dislocation</a:t>
            </a:r>
          </a:p>
          <a:p>
            <a:pPr lvl="1"/>
            <a:r>
              <a:rPr lang="en-US" dirty="0"/>
              <a:t>Shenton’s line</a:t>
            </a:r>
          </a:p>
        </p:txBody>
      </p:sp>
      <p:pic>
        <p:nvPicPr>
          <p:cNvPr id="53252" name="Picture 4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2171700"/>
            <a:ext cx="5562600" cy="449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eform 1"/>
          <p:cNvSpPr/>
          <p:nvPr/>
        </p:nvSpPr>
        <p:spPr>
          <a:xfrm>
            <a:off x="2823328" y="4959321"/>
            <a:ext cx="320512" cy="429275"/>
          </a:xfrm>
          <a:custGeom>
            <a:avLst/>
            <a:gdLst>
              <a:gd name="connsiteX0" fmla="*/ 9427 w 320512"/>
              <a:gd name="connsiteY0" fmla="*/ 429275 h 429275"/>
              <a:gd name="connsiteX1" fmla="*/ 0 w 320512"/>
              <a:gd name="connsiteY1" fmla="*/ 349147 h 429275"/>
              <a:gd name="connsiteX2" fmla="*/ 4714 w 320512"/>
              <a:gd name="connsiteY2" fmla="*/ 245452 h 429275"/>
              <a:gd name="connsiteX3" fmla="*/ 9427 w 320512"/>
              <a:gd name="connsiteY3" fmla="*/ 226599 h 429275"/>
              <a:gd name="connsiteX4" fmla="*/ 18854 w 320512"/>
              <a:gd name="connsiteY4" fmla="*/ 212459 h 429275"/>
              <a:gd name="connsiteX5" fmla="*/ 23567 w 320512"/>
              <a:gd name="connsiteY5" fmla="*/ 198318 h 429275"/>
              <a:gd name="connsiteX6" fmla="*/ 42421 w 320512"/>
              <a:gd name="connsiteY6" fmla="*/ 165325 h 429275"/>
              <a:gd name="connsiteX7" fmla="*/ 56561 w 320512"/>
              <a:gd name="connsiteY7" fmla="*/ 132331 h 429275"/>
              <a:gd name="connsiteX8" fmla="*/ 61274 w 320512"/>
              <a:gd name="connsiteY8" fmla="*/ 118191 h 429275"/>
              <a:gd name="connsiteX9" fmla="*/ 75415 w 320512"/>
              <a:gd name="connsiteY9" fmla="*/ 113477 h 429275"/>
              <a:gd name="connsiteX10" fmla="*/ 122549 w 320512"/>
              <a:gd name="connsiteY10" fmla="*/ 66343 h 429275"/>
              <a:gd name="connsiteX11" fmla="*/ 150829 w 320512"/>
              <a:gd name="connsiteY11" fmla="*/ 42776 h 429275"/>
              <a:gd name="connsiteX12" fmla="*/ 179110 w 320512"/>
              <a:gd name="connsiteY12" fmla="*/ 33349 h 429275"/>
              <a:gd name="connsiteX13" fmla="*/ 193250 w 320512"/>
              <a:gd name="connsiteY13" fmla="*/ 28636 h 429275"/>
              <a:gd name="connsiteX14" fmla="*/ 207390 w 320512"/>
              <a:gd name="connsiteY14" fmla="*/ 19209 h 429275"/>
              <a:gd name="connsiteX15" fmla="*/ 221530 w 320512"/>
              <a:gd name="connsiteY15" fmla="*/ 14496 h 429275"/>
              <a:gd name="connsiteX16" fmla="*/ 273378 w 320512"/>
              <a:gd name="connsiteY16" fmla="*/ 5069 h 429275"/>
              <a:gd name="connsiteX17" fmla="*/ 320512 w 320512"/>
              <a:gd name="connsiteY17" fmla="*/ 356 h 42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20512" h="429275">
                <a:moveTo>
                  <a:pt x="9427" y="429275"/>
                </a:moveTo>
                <a:cubicBezTo>
                  <a:pt x="1394" y="397140"/>
                  <a:pt x="0" y="396034"/>
                  <a:pt x="0" y="349147"/>
                </a:cubicBezTo>
                <a:cubicBezTo>
                  <a:pt x="0" y="314546"/>
                  <a:pt x="2060" y="279951"/>
                  <a:pt x="4714" y="245452"/>
                </a:cubicBezTo>
                <a:cubicBezTo>
                  <a:pt x="5211" y="238993"/>
                  <a:pt x="6875" y="232553"/>
                  <a:pt x="9427" y="226599"/>
                </a:cubicBezTo>
                <a:cubicBezTo>
                  <a:pt x="11658" y="221392"/>
                  <a:pt x="15712" y="217172"/>
                  <a:pt x="18854" y="212459"/>
                </a:cubicBezTo>
                <a:cubicBezTo>
                  <a:pt x="20425" y="207745"/>
                  <a:pt x="21610" y="202885"/>
                  <a:pt x="23567" y="198318"/>
                </a:cubicBezTo>
                <a:cubicBezTo>
                  <a:pt x="30742" y="181577"/>
                  <a:pt x="32955" y="179523"/>
                  <a:pt x="42421" y="165325"/>
                </a:cubicBezTo>
                <a:cubicBezTo>
                  <a:pt x="53473" y="132165"/>
                  <a:pt x="39090" y="173097"/>
                  <a:pt x="56561" y="132331"/>
                </a:cubicBezTo>
                <a:cubicBezTo>
                  <a:pt x="58518" y="127764"/>
                  <a:pt x="57761" y="121704"/>
                  <a:pt x="61274" y="118191"/>
                </a:cubicBezTo>
                <a:cubicBezTo>
                  <a:pt x="64787" y="114678"/>
                  <a:pt x="70701" y="115048"/>
                  <a:pt x="75415" y="113477"/>
                </a:cubicBezTo>
                <a:cubicBezTo>
                  <a:pt x="125689" y="38065"/>
                  <a:pt x="59704" y="129188"/>
                  <a:pt x="122549" y="66343"/>
                </a:cubicBezTo>
                <a:cubicBezTo>
                  <a:pt x="131428" y="57464"/>
                  <a:pt x="139018" y="48025"/>
                  <a:pt x="150829" y="42776"/>
                </a:cubicBezTo>
                <a:cubicBezTo>
                  <a:pt x="159909" y="38740"/>
                  <a:pt x="169683" y="36491"/>
                  <a:pt x="179110" y="33349"/>
                </a:cubicBezTo>
                <a:lnTo>
                  <a:pt x="193250" y="28636"/>
                </a:lnTo>
                <a:cubicBezTo>
                  <a:pt x="197963" y="25494"/>
                  <a:pt x="202323" y="21742"/>
                  <a:pt x="207390" y="19209"/>
                </a:cubicBezTo>
                <a:cubicBezTo>
                  <a:pt x="211834" y="16987"/>
                  <a:pt x="216753" y="15861"/>
                  <a:pt x="221530" y="14496"/>
                </a:cubicBezTo>
                <a:cubicBezTo>
                  <a:pt x="249599" y="6476"/>
                  <a:pt x="236651" y="11746"/>
                  <a:pt x="273378" y="5069"/>
                </a:cubicBezTo>
                <a:cubicBezTo>
                  <a:pt x="311877" y="-1930"/>
                  <a:pt x="270472" y="356"/>
                  <a:pt x="320512" y="356"/>
                </a:cubicBezTo>
              </a:path>
            </a:pathLst>
          </a:custGeom>
          <a:noFill/>
          <a:ln w="25400">
            <a:solidFill>
              <a:srgbClr val="00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 rot="626027">
            <a:off x="3502058" y="4992670"/>
            <a:ext cx="444334" cy="249811"/>
          </a:xfrm>
          <a:custGeom>
            <a:avLst/>
            <a:gdLst>
              <a:gd name="connsiteX0" fmla="*/ 0 w 444334"/>
              <a:gd name="connsiteY0" fmla="*/ 9427 h 249811"/>
              <a:gd name="connsiteX1" fmla="*/ 18853 w 444334"/>
              <a:gd name="connsiteY1" fmla="*/ 14141 h 249811"/>
              <a:gd name="connsiteX2" fmla="*/ 32994 w 444334"/>
              <a:gd name="connsiteY2" fmla="*/ 9427 h 249811"/>
              <a:gd name="connsiteX3" fmla="*/ 51847 w 444334"/>
              <a:gd name="connsiteY3" fmla="*/ 4714 h 249811"/>
              <a:gd name="connsiteX4" fmla="*/ 98981 w 444334"/>
              <a:gd name="connsiteY4" fmla="*/ 0 h 249811"/>
              <a:gd name="connsiteX5" fmla="*/ 179109 w 444334"/>
              <a:gd name="connsiteY5" fmla="*/ 4714 h 249811"/>
              <a:gd name="connsiteX6" fmla="*/ 207389 w 444334"/>
              <a:gd name="connsiteY6" fmla="*/ 14141 h 249811"/>
              <a:gd name="connsiteX7" fmla="*/ 240383 w 444334"/>
              <a:gd name="connsiteY7" fmla="*/ 23567 h 249811"/>
              <a:gd name="connsiteX8" fmla="*/ 268664 w 444334"/>
              <a:gd name="connsiteY8" fmla="*/ 42421 h 249811"/>
              <a:gd name="connsiteX9" fmla="*/ 311084 w 444334"/>
              <a:gd name="connsiteY9" fmla="*/ 56561 h 249811"/>
              <a:gd name="connsiteX10" fmla="*/ 325224 w 444334"/>
              <a:gd name="connsiteY10" fmla="*/ 61275 h 249811"/>
              <a:gd name="connsiteX11" fmla="*/ 353505 w 444334"/>
              <a:gd name="connsiteY11" fmla="*/ 80128 h 249811"/>
              <a:gd name="connsiteX12" fmla="*/ 367645 w 444334"/>
              <a:gd name="connsiteY12" fmla="*/ 94268 h 249811"/>
              <a:gd name="connsiteX13" fmla="*/ 377072 w 444334"/>
              <a:gd name="connsiteY13" fmla="*/ 108409 h 249811"/>
              <a:gd name="connsiteX14" fmla="*/ 391212 w 444334"/>
              <a:gd name="connsiteY14" fmla="*/ 117835 h 249811"/>
              <a:gd name="connsiteX15" fmla="*/ 410066 w 444334"/>
              <a:gd name="connsiteY15" fmla="*/ 141402 h 249811"/>
              <a:gd name="connsiteX16" fmla="*/ 419493 w 444334"/>
              <a:gd name="connsiteY16" fmla="*/ 160256 h 249811"/>
              <a:gd name="connsiteX17" fmla="*/ 438346 w 444334"/>
              <a:gd name="connsiteY17" fmla="*/ 188536 h 249811"/>
              <a:gd name="connsiteX18" fmla="*/ 443060 w 444334"/>
              <a:gd name="connsiteY18" fmla="*/ 249811 h 249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44334" h="249811">
                <a:moveTo>
                  <a:pt x="0" y="9427"/>
                </a:moveTo>
                <a:cubicBezTo>
                  <a:pt x="6284" y="10998"/>
                  <a:pt x="12375" y="14141"/>
                  <a:pt x="18853" y="14141"/>
                </a:cubicBezTo>
                <a:cubicBezTo>
                  <a:pt x="23822" y="14141"/>
                  <a:pt x="28217" y="10792"/>
                  <a:pt x="32994" y="9427"/>
                </a:cubicBezTo>
                <a:cubicBezTo>
                  <a:pt x="39222" y="7647"/>
                  <a:pt x="45434" y="5630"/>
                  <a:pt x="51847" y="4714"/>
                </a:cubicBezTo>
                <a:cubicBezTo>
                  <a:pt x="67478" y="2481"/>
                  <a:pt x="83270" y="1571"/>
                  <a:pt x="98981" y="0"/>
                </a:cubicBezTo>
                <a:cubicBezTo>
                  <a:pt x="125690" y="1571"/>
                  <a:pt x="152578" y="1253"/>
                  <a:pt x="179109" y="4714"/>
                </a:cubicBezTo>
                <a:cubicBezTo>
                  <a:pt x="188962" y="5999"/>
                  <a:pt x="197749" y="11731"/>
                  <a:pt x="207389" y="14141"/>
                </a:cubicBezTo>
                <a:cubicBezTo>
                  <a:pt x="231063" y="20059"/>
                  <a:pt x="220097" y="16806"/>
                  <a:pt x="240383" y="23567"/>
                </a:cubicBezTo>
                <a:cubicBezTo>
                  <a:pt x="249810" y="29852"/>
                  <a:pt x="257916" y="38838"/>
                  <a:pt x="268664" y="42421"/>
                </a:cubicBezTo>
                <a:lnTo>
                  <a:pt x="311084" y="56561"/>
                </a:lnTo>
                <a:cubicBezTo>
                  <a:pt x="315797" y="58132"/>
                  <a:pt x="321090" y="58519"/>
                  <a:pt x="325224" y="61275"/>
                </a:cubicBezTo>
                <a:cubicBezTo>
                  <a:pt x="334651" y="67559"/>
                  <a:pt x="345494" y="72117"/>
                  <a:pt x="353505" y="80128"/>
                </a:cubicBezTo>
                <a:cubicBezTo>
                  <a:pt x="358218" y="84841"/>
                  <a:pt x="363378" y="89147"/>
                  <a:pt x="367645" y="94268"/>
                </a:cubicBezTo>
                <a:cubicBezTo>
                  <a:pt x="371272" y="98620"/>
                  <a:pt x="373066" y="104403"/>
                  <a:pt x="377072" y="108409"/>
                </a:cubicBezTo>
                <a:cubicBezTo>
                  <a:pt x="381077" y="112414"/>
                  <a:pt x="386499" y="114693"/>
                  <a:pt x="391212" y="117835"/>
                </a:cubicBezTo>
                <a:cubicBezTo>
                  <a:pt x="402468" y="151599"/>
                  <a:pt x="386376" y="112975"/>
                  <a:pt x="410066" y="141402"/>
                </a:cubicBezTo>
                <a:cubicBezTo>
                  <a:pt x="414564" y="146800"/>
                  <a:pt x="415878" y="154231"/>
                  <a:pt x="419493" y="160256"/>
                </a:cubicBezTo>
                <a:cubicBezTo>
                  <a:pt x="425322" y="169971"/>
                  <a:pt x="434763" y="177788"/>
                  <a:pt x="438346" y="188536"/>
                </a:cubicBezTo>
                <a:cubicBezTo>
                  <a:pt x="448029" y="217582"/>
                  <a:pt x="443060" y="197708"/>
                  <a:pt x="443060" y="249811"/>
                </a:cubicBezTo>
              </a:path>
            </a:pathLst>
          </a:custGeom>
          <a:noFill/>
          <a:ln w="25400">
            <a:solidFill>
              <a:srgbClr val="00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4868944" y="5046698"/>
            <a:ext cx="476054" cy="257058"/>
          </a:xfrm>
          <a:custGeom>
            <a:avLst/>
            <a:gdLst>
              <a:gd name="connsiteX0" fmla="*/ 0 w 476054"/>
              <a:gd name="connsiteY0" fmla="*/ 257058 h 257058"/>
              <a:gd name="connsiteX1" fmla="*/ 28281 w 476054"/>
              <a:gd name="connsiteY1" fmla="*/ 214637 h 257058"/>
              <a:gd name="connsiteX2" fmla="*/ 37708 w 476054"/>
              <a:gd name="connsiteY2" fmla="*/ 200497 h 257058"/>
              <a:gd name="connsiteX3" fmla="*/ 51848 w 476054"/>
              <a:gd name="connsiteY3" fmla="*/ 167503 h 257058"/>
              <a:gd name="connsiteX4" fmla="*/ 65988 w 476054"/>
              <a:gd name="connsiteY4" fmla="*/ 158076 h 257058"/>
              <a:gd name="connsiteX5" fmla="*/ 84842 w 476054"/>
              <a:gd name="connsiteY5" fmla="*/ 125082 h 257058"/>
              <a:gd name="connsiteX6" fmla="*/ 89555 w 476054"/>
              <a:gd name="connsiteY6" fmla="*/ 110942 h 257058"/>
              <a:gd name="connsiteX7" fmla="*/ 103695 w 476054"/>
              <a:gd name="connsiteY7" fmla="*/ 101515 h 257058"/>
              <a:gd name="connsiteX8" fmla="*/ 117835 w 476054"/>
              <a:gd name="connsiteY8" fmla="*/ 87375 h 257058"/>
              <a:gd name="connsiteX9" fmla="*/ 146116 w 476054"/>
              <a:gd name="connsiteY9" fmla="*/ 68522 h 257058"/>
              <a:gd name="connsiteX10" fmla="*/ 160256 w 476054"/>
              <a:gd name="connsiteY10" fmla="*/ 59095 h 257058"/>
              <a:gd name="connsiteX11" fmla="*/ 174396 w 476054"/>
              <a:gd name="connsiteY11" fmla="*/ 49668 h 257058"/>
              <a:gd name="connsiteX12" fmla="*/ 188536 w 476054"/>
              <a:gd name="connsiteY12" fmla="*/ 44955 h 257058"/>
              <a:gd name="connsiteX13" fmla="*/ 207390 w 476054"/>
              <a:gd name="connsiteY13" fmla="*/ 35528 h 257058"/>
              <a:gd name="connsiteX14" fmla="*/ 249811 w 476054"/>
              <a:gd name="connsiteY14" fmla="*/ 26101 h 257058"/>
              <a:gd name="connsiteX15" fmla="*/ 301658 w 476054"/>
              <a:gd name="connsiteY15" fmla="*/ 11961 h 257058"/>
              <a:gd name="connsiteX16" fmla="*/ 476054 w 476054"/>
              <a:gd name="connsiteY16" fmla="*/ 21388 h 257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054" h="257058">
                <a:moveTo>
                  <a:pt x="0" y="257058"/>
                </a:moveTo>
                <a:lnTo>
                  <a:pt x="28281" y="214637"/>
                </a:lnTo>
                <a:lnTo>
                  <a:pt x="37708" y="200497"/>
                </a:lnTo>
                <a:cubicBezTo>
                  <a:pt x="40983" y="190673"/>
                  <a:pt x="45376" y="175270"/>
                  <a:pt x="51848" y="167503"/>
                </a:cubicBezTo>
                <a:cubicBezTo>
                  <a:pt x="55474" y="163151"/>
                  <a:pt x="61275" y="161218"/>
                  <a:pt x="65988" y="158076"/>
                </a:cubicBezTo>
                <a:cubicBezTo>
                  <a:pt x="76794" y="125656"/>
                  <a:pt x="62013" y="165031"/>
                  <a:pt x="84842" y="125082"/>
                </a:cubicBezTo>
                <a:cubicBezTo>
                  <a:pt x="87307" y="120768"/>
                  <a:pt x="86451" y="114822"/>
                  <a:pt x="89555" y="110942"/>
                </a:cubicBezTo>
                <a:cubicBezTo>
                  <a:pt x="93094" y="106518"/>
                  <a:pt x="99343" y="105142"/>
                  <a:pt x="103695" y="101515"/>
                </a:cubicBezTo>
                <a:cubicBezTo>
                  <a:pt x="108816" y="97248"/>
                  <a:pt x="112573" y="91467"/>
                  <a:pt x="117835" y="87375"/>
                </a:cubicBezTo>
                <a:cubicBezTo>
                  <a:pt x="126778" y="80419"/>
                  <a:pt x="136689" y="74806"/>
                  <a:pt x="146116" y="68522"/>
                </a:cubicBezTo>
                <a:lnTo>
                  <a:pt x="160256" y="59095"/>
                </a:lnTo>
                <a:cubicBezTo>
                  <a:pt x="164969" y="55953"/>
                  <a:pt x="169022" y="51459"/>
                  <a:pt x="174396" y="49668"/>
                </a:cubicBezTo>
                <a:cubicBezTo>
                  <a:pt x="179109" y="48097"/>
                  <a:pt x="183969" y="46912"/>
                  <a:pt x="188536" y="44955"/>
                </a:cubicBezTo>
                <a:cubicBezTo>
                  <a:pt x="194994" y="42187"/>
                  <a:pt x="200811" y="37995"/>
                  <a:pt x="207390" y="35528"/>
                </a:cubicBezTo>
                <a:cubicBezTo>
                  <a:pt x="216108" y="32259"/>
                  <a:pt x="242037" y="27895"/>
                  <a:pt x="249811" y="26101"/>
                </a:cubicBezTo>
                <a:cubicBezTo>
                  <a:pt x="284359" y="18129"/>
                  <a:pt x="278287" y="19751"/>
                  <a:pt x="301658" y="11961"/>
                </a:cubicBezTo>
                <a:cubicBezTo>
                  <a:pt x="473562" y="16736"/>
                  <a:pt x="431335" y="-23340"/>
                  <a:pt x="476054" y="21388"/>
                </a:cubicBezTo>
              </a:path>
            </a:pathLst>
          </a:custGeom>
          <a:noFill/>
          <a:ln w="25400">
            <a:solidFill>
              <a:srgbClr val="00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6150990" y="4733434"/>
            <a:ext cx="212103" cy="447773"/>
          </a:xfrm>
          <a:custGeom>
            <a:avLst/>
            <a:gdLst>
              <a:gd name="connsiteX0" fmla="*/ 0 w 212103"/>
              <a:gd name="connsiteY0" fmla="*/ 0 h 447773"/>
              <a:gd name="connsiteX1" fmla="*/ 75414 w 212103"/>
              <a:gd name="connsiteY1" fmla="*/ 23567 h 447773"/>
              <a:gd name="connsiteX2" fmla="*/ 89554 w 212103"/>
              <a:gd name="connsiteY2" fmla="*/ 28280 h 447773"/>
              <a:gd name="connsiteX3" fmla="*/ 131975 w 212103"/>
              <a:gd name="connsiteY3" fmla="*/ 51847 h 447773"/>
              <a:gd name="connsiteX4" fmla="*/ 141402 w 212103"/>
              <a:gd name="connsiteY4" fmla="*/ 65988 h 447773"/>
              <a:gd name="connsiteX5" fmla="*/ 155542 w 212103"/>
              <a:gd name="connsiteY5" fmla="*/ 75414 h 447773"/>
              <a:gd name="connsiteX6" fmla="*/ 174396 w 212103"/>
              <a:gd name="connsiteY6" fmla="*/ 98981 h 447773"/>
              <a:gd name="connsiteX7" fmla="*/ 179109 w 212103"/>
              <a:gd name="connsiteY7" fmla="*/ 113122 h 447773"/>
              <a:gd name="connsiteX8" fmla="*/ 197963 w 212103"/>
              <a:gd name="connsiteY8" fmla="*/ 141402 h 447773"/>
              <a:gd name="connsiteX9" fmla="*/ 202676 w 212103"/>
              <a:gd name="connsiteY9" fmla="*/ 160256 h 447773"/>
              <a:gd name="connsiteX10" fmla="*/ 212103 w 212103"/>
              <a:gd name="connsiteY10" fmla="*/ 188536 h 447773"/>
              <a:gd name="connsiteX11" fmla="*/ 207389 w 212103"/>
              <a:gd name="connsiteY11" fmla="*/ 296944 h 447773"/>
              <a:gd name="connsiteX12" fmla="*/ 202676 w 212103"/>
              <a:gd name="connsiteY12" fmla="*/ 311085 h 447773"/>
              <a:gd name="connsiteX13" fmla="*/ 193249 w 212103"/>
              <a:gd name="connsiteY13" fmla="*/ 325225 h 447773"/>
              <a:gd name="connsiteX14" fmla="*/ 188536 w 212103"/>
              <a:gd name="connsiteY14" fmla="*/ 339365 h 447773"/>
              <a:gd name="connsiteX15" fmla="*/ 179109 w 212103"/>
              <a:gd name="connsiteY15" fmla="*/ 353505 h 447773"/>
              <a:gd name="connsiteX16" fmla="*/ 169682 w 212103"/>
              <a:gd name="connsiteY16" fmla="*/ 381786 h 447773"/>
              <a:gd name="connsiteX17" fmla="*/ 160255 w 212103"/>
              <a:gd name="connsiteY17" fmla="*/ 410066 h 447773"/>
              <a:gd name="connsiteX18" fmla="*/ 155542 w 212103"/>
              <a:gd name="connsiteY18" fmla="*/ 424206 h 447773"/>
              <a:gd name="connsiteX19" fmla="*/ 150829 w 212103"/>
              <a:gd name="connsiteY19" fmla="*/ 438346 h 447773"/>
              <a:gd name="connsiteX20" fmla="*/ 150829 w 212103"/>
              <a:gd name="connsiteY20" fmla="*/ 447773 h 447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12103" h="447773">
                <a:moveTo>
                  <a:pt x="0" y="0"/>
                </a:moveTo>
                <a:cubicBezTo>
                  <a:pt x="38135" y="9533"/>
                  <a:pt x="12703" y="2663"/>
                  <a:pt x="75414" y="23567"/>
                </a:cubicBezTo>
                <a:lnTo>
                  <a:pt x="89554" y="28280"/>
                </a:lnTo>
                <a:cubicBezTo>
                  <a:pt x="121969" y="49890"/>
                  <a:pt x="107086" y="43551"/>
                  <a:pt x="131975" y="51847"/>
                </a:cubicBezTo>
                <a:cubicBezTo>
                  <a:pt x="135117" y="56561"/>
                  <a:pt x="137396" y="61982"/>
                  <a:pt x="141402" y="65988"/>
                </a:cubicBezTo>
                <a:cubicBezTo>
                  <a:pt x="145407" y="69993"/>
                  <a:pt x="152003" y="70991"/>
                  <a:pt x="155542" y="75414"/>
                </a:cubicBezTo>
                <a:cubicBezTo>
                  <a:pt x="181558" y="107936"/>
                  <a:pt x="133874" y="71970"/>
                  <a:pt x="174396" y="98981"/>
                </a:cubicBezTo>
                <a:cubicBezTo>
                  <a:pt x="175967" y="103695"/>
                  <a:pt x="176696" y="108779"/>
                  <a:pt x="179109" y="113122"/>
                </a:cubicBezTo>
                <a:cubicBezTo>
                  <a:pt x="184611" y="123026"/>
                  <a:pt x="197963" y="141402"/>
                  <a:pt x="197963" y="141402"/>
                </a:cubicBezTo>
                <a:cubicBezTo>
                  <a:pt x="199534" y="147687"/>
                  <a:pt x="200815" y="154051"/>
                  <a:pt x="202676" y="160256"/>
                </a:cubicBezTo>
                <a:cubicBezTo>
                  <a:pt x="205531" y="169774"/>
                  <a:pt x="212103" y="188536"/>
                  <a:pt x="212103" y="188536"/>
                </a:cubicBezTo>
                <a:cubicBezTo>
                  <a:pt x="210532" y="224672"/>
                  <a:pt x="210163" y="260880"/>
                  <a:pt x="207389" y="296944"/>
                </a:cubicBezTo>
                <a:cubicBezTo>
                  <a:pt x="207008" y="301898"/>
                  <a:pt x="204898" y="306641"/>
                  <a:pt x="202676" y="311085"/>
                </a:cubicBezTo>
                <a:cubicBezTo>
                  <a:pt x="200143" y="316152"/>
                  <a:pt x="196391" y="320512"/>
                  <a:pt x="193249" y="325225"/>
                </a:cubicBezTo>
                <a:cubicBezTo>
                  <a:pt x="191678" y="329938"/>
                  <a:pt x="190758" y="334921"/>
                  <a:pt x="188536" y="339365"/>
                </a:cubicBezTo>
                <a:cubicBezTo>
                  <a:pt x="186003" y="344432"/>
                  <a:pt x="181410" y="348328"/>
                  <a:pt x="179109" y="353505"/>
                </a:cubicBezTo>
                <a:cubicBezTo>
                  <a:pt x="175073" y="362585"/>
                  <a:pt x="172824" y="372359"/>
                  <a:pt x="169682" y="381786"/>
                </a:cubicBezTo>
                <a:lnTo>
                  <a:pt x="160255" y="410066"/>
                </a:lnTo>
                <a:lnTo>
                  <a:pt x="155542" y="424206"/>
                </a:lnTo>
                <a:cubicBezTo>
                  <a:pt x="153971" y="428919"/>
                  <a:pt x="150829" y="433378"/>
                  <a:pt x="150829" y="438346"/>
                </a:cubicBezTo>
                <a:lnTo>
                  <a:pt x="150829" y="447773"/>
                </a:lnTo>
              </a:path>
            </a:pathLst>
          </a:custGeom>
          <a:noFill/>
          <a:ln w="25400">
            <a:solidFill>
              <a:srgbClr val="00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 rot="156987">
            <a:off x="3148553" y="4939018"/>
            <a:ext cx="405353" cy="28281"/>
          </a:xfrm>
          <a:custGeom>
            <a:avLst/>
            <a:gdLst>
              <a:gd name="connsiteX0" fmla="*/ 0 w 405353"/>
              <a:gd name="connsiteY0" fmla="*/ 23567 h 28281"/>
              <a:gd name="connsiteX1" fmla="*/ 18854 w 405353"/>
              <a:gd name="connsiteY1" fmla="*/ 28281 h 28281"/>
              <a:gd name="connsiteX2" fmla="*/ 32994 w 405353"/>
              <a:gd name="connsiteY2" fmla="*/ 23567 h 28281"/>
              <a:gd name="connsiteX3" fmla="*/ 56561 w 405353"/>
              <a:gd name="connsiteY3" fmla="*/ 18854 h 28281"/>
              <a:gd name="connsiteX4" fmla="*/ 94268 w 405353"/>
              <a:gd name="connsiteY4" fmla="*/ 9427 h 28281"/>
              <a:gd name="connsiteX5" fmla="*/ 197963 w 405353"/>
              <a:gd name="connsiteY5" fmla="*/ 0 h 28281"/>
              <a:gd name="connsiteX6" fmla="*/ 329938 w 405353"/>
              <a:gd name="connsiteY6" fmla="*/ 9427 h 28281"/>
              <a:gd name="connsiteX7" fmla="*/ 348792 w 405353"/>
              <a:gd name="connsiteY7" fmla="*/ 14140 h 28281"/>
              <a:gd name="connsiteX8" fmla="*/ 405353 w 405353"/>
              <a:gd name="connsiteY8" fmla="*/ 18854 h 2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5353" h="28281">
                <a:moveTo>
                  <a:pt x="0" y="23567"/>
                </a:moveTo>
                <a:cubicBezTo>
                  <a:pt x="6285" y="25138"/>
                  <a:pt x="12376" y="28281"/>
                  <a:pt x="18854" y="28281"/>
                </a:cubicBezTo>
                <a:cubicBezTo>
                  <a:pt x="23822" y="28281"/>
                  <a:pt x="28174" y="24772"/>
                  <a:pt x="32994" y="23567"/>
                </a:cubicBezTo>
                <a:cubicBezTo>
                  <a:pt x="40766" y="21624"/>
                  <a:pt x="48755" y="20655"/>
                  <a:pt x="56561" y="18854"/>
                </a:cubicBezTo>
                <a:cubicBezTo>
                  <a:pt x="69185" y="15941"/>
                  <a:pt x="81350" y="10421"/>
                  <a:pt x="94268" y="9427"/>
                </a:cubicBezTo>
                <a:cubicBezTo>
                  <a:pt x="169727" y="3623"/>
                  <a:pt x="135182" y="6976"/>
                  <a:pt x="197963" y="0"/>
                </a:cubicBezTo>
                <a:cubicBezTo>
                  <a:pt x="241955" y="3142"/>
                  <a:pt x="286027" y="5310"/>
                  <a:pt x="329938" y="9427"/>
                </a:cubicBezTo>
                <a:cubicBezTo>
                  <a:pt x="336388" y="10032"/>
                  <a:pt x="342402" y="13075"/>
                  <a:pt x="348792" y="14140"/>
                </a:cubicBezTo>
                <a:cubicBezTo>
                  <a:pt x="381753" y="19634"/>
                  <a:pt x="379281" y="18854"/>
                  <a:pt x="405353" y="18854"/>
                </a:cubicBezTo>
              </a:path>
            </a:pathLst>
          </a:custGeom>
          <a:noFill/>
          <a:ln w="25400">
            <a:solidFill>
              <a:srgbClr val="00FFFF"/>
            </a:solidFill>
            <a:prstDash val="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330071" y="2366957"/>
            <a:ext cx="4480714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b="1" dirty="0">
                <a:solidFill>
                  <a:srgbClr val="00FFFF"/>
                </a:solidFill>
              </a:rPr>
              <a:t>medial side of femoral neck &amp;</a:t>
            </a:r>
          </a:p>
          <a:p>
            <a:pPr algn="ctr"/>
            <a:r>
              <a:rPr lang="en-US" b="1" dirty="0">
                <a:solidFill>
                  <a:srgbClr val="00FFFF"/>
                </a:solidFill>
              </a:rPr>
              <a:t>inferior border of superior pubic ramus</a:t>
            </a:r>
            <a:endParaRPr lang="ar-SA" b="1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35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7" grpId="0" animBg="1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 - Aims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Obtain concentric reduction</a:t>
            </a:r>
          </a:p>
          <a:p>
            <a:r>
              <a:rPr lang="en-US" dirty="0"/>
              <a:t>In a non-traumatic fashion</a:t>
            </a:r>
          </a:p>
          <a:p>
            <a:pPr lvl="1"/>
            <a:r>
              <a:rPr lang="en-US" dirty="0"/>
              <a:t>Without disrupting the blood supply to femoral head</a:t>
            </a:r>
          </a:p>
        </p:txBody>
      </p:sp>
    </p:spTree>
    <p:extLst>
      <p:ext uri="{BB962C8B-B14F-4D97-AF65-F5344CB8AC3E}">
        <p14:creationId xmlns:p14="http://schemas.microsoft.com/office/powerpoint/2010/main" val="42209560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Method depends on age</a:t>
            </a:r>
          </a:p>
          <a:p>
            <a:r>
              <a:rPr lang="en-US"/>
              <a:t>The earlier started, the easier it is</a:t>
            </a:r>
          </a:p>
          <a:p>
            <a:r>
              <a:rPr lang="en-US"/>
              <a:t>The earlier started, the better the results are</a:t>
            </a:r>
          </a:p>
          <a:p>
            <a:endParaRPr lang="en-US"/>
          </a:p>
          <a:p>
            <a:r>
              <a:rPr lang="en-US"/>
              <a:t>Should be detected EARLY</a:t>
            </a:r>
          </a:p>
        </p:txBody>
      </p:sp>
    </p:spTree>
    <p:extLst>
      <p:ext uri="{BB962C8B-B14F-4D97-AF65-F5344CB8AC3E}">
        <p14:creationId xmlns:p14="http://schemas.microsoft.com/office/powerpoint/2010/main" val="3627875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Spectrum of Diseases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Different etiologies, pathologies, and natural history</a:t>
            </a:r>
          </a:p>
          <a:p>
            <a:r>
              <a:rPr lang="en-US"/>
              <a:t>Affects proximal femur and acetabulum</a:t>
            </a:r>
          </a:p>
          <a:p>
            <a:r>
              <a:rPr lang="en-US"/>
              <a:t>Initial pathology is congenital, but</a:t>
            </a:r>
          </a:p>
          <a:p>
            <a:pPr lvl="1"/>
            <a:r>
              <a:rPr lang="en-US"/>
              <a:t>Progresses if untreated</a:t>
            </a:r>
          </a:p>
          <a:p>
            <a:r>
              <a:rPr lang="en-US"/>
              <a:t>Does not always result in dislocation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0365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Treatment: Neonatal hip instability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Most resolve spontaneously</a:t>
            </a:r>
          </a:p>
          <a:p>
            <a:r>
              <a:rPr lang="en-US"/>
              <a:t>Can initially wait</a:t>
            </a:r>
          </a:p>
          <a:p>
            <a:pPr lvl="1"/>
            <a:r>
              <a:rPr lang="en-US"/>
              <a:t>Avoid adduction swaddle</a:t>
            </a:r>
          </a:p>
          <a:p>
            <a:pPr lvl="1"/>
            <a:r>
              <a:rPr lang="en-US"/>
              <a:t>Apply double diapers – to bring back!!</a:t>
            </a:r>
          </a:p>
          <a:p>
            <a:pPr lvl="1"/>
            <a:r>
              <a:rPr lang="en-US"/>
              <a:t>See at 2 weeks of age</a:t>
            </a:r>
            <a:endParaRPr lang="en-US" dirty="0"/>
          </a:p>
        </p:txBody>
      </p:sp>
      <p:pic>
        <p:nvPicPr>
          <p:cNvPr id="57348" name="Picture 4" descr="Dscn04761"/>
          <p:cNvPicPr>
            <a:picLocks noChangeAspect="1" noChangeArrowheads="1"/>
          </p:cNvPicPr>
          <p:nvPr/>
        </p:nvPicPr>
        <p:blipFill>
          <a:blip r:embed="rId2">
            <a:lum bright="26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9600" y="3962400"/>
            <a:ext cx="2463800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5" descr="Picture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4032250"/>
            <a:ext cx="23923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95252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Treatment: Neonatal hip instability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Unstable at 2 weeks:</a:t>
            </a:r>
          </a:p>
          <a:p>
            <a:r>
              <a:rPr lang="en-US"/>
              <a:t>Pavlik Harness</a:t>
            </a:r>
          </a:p>
          <a:p>
            <a:pPr lvl="1"/>
            <a:r>
              <a:rPr lang="en-US"/>
              <a:t>Dynamic, effective, safe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2925" y="2667852"/>
            <a:ext cx="2665764" cy="32566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158" y="3394034"/>
            <a:ext cx="3880125" cy="25305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31363" y="5924550"/>
            <a:ext cx="12341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1000" dirty="0" err="1">
                <a:solidFill>
                  <a:srgbClr val="2C7C9F"/>
                </a:solidFill>
              </a:rPr>
              <a:t>www.webmd.com</a:t>
            </a:r>
            <a:endParaRPr lang="en-US" sz="1000" dirty="0">
              <a:solidFill>
                <a:srgbClr val="2C7C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7119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5105400"/>
          </a:xfrm>
        </p:spPr>
        <p:txBody>
          <a:bodyPr/>
          <a:lstStyle/>
          <a:p>
            <a:r>
              <a:rPr lang="en-US" dirty="0"/>
              <a:t>At 6-12 months of age:</a:t>
            </a:r>
          </a:p>
          <a:p>
            <a:pPr lvl="1"/>
            <a:r>
              <a:rPr lang="en-US" dirty="0"/>
              <a:t>closed reduction &amp; hip spica cast</a:t>
            </a:r>
          </a:p>
          <a:p>
            <a:pPr marL="685800" lvl="2" indent="0">
              <a:buNone/>
            </a:pPr>
            <a:endParaRPr lang="en-US" dirty="0"/>
          </a:p>
          <a:p>
            <a:pPr lvl="1"/>
            <a:r>
              <a:rPr lang="en-US" dirty="0"/>
              <a:t>Arthrography-guided</a:t>
            </a:r>
          </a:p>
        </p:txBody>
      </p:sp>
      <p:pic>
        <p:nvPicPr>
          <p:cNvPr id="4" name="Picture 4" descr="cdh arth good position"/>
          <p:cNvPicPr>
            <a:picLocks noChangeAspect="1" noChangeArrowheads="1"/>
          </p:cNvPicPr>
          <p:nvPr/>
        </p:nvPicPr>
        <p:blipFill rotWithShape="1">
          <a:blip r:embed="rId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019" b="19046"/>
          <a:stretch/>
        </p:blipFill>
        <p:spPr bwMode="auto">
          <a:xfrm>
            <a:off x="1554839" y="3768658"/>
            <a:ext cx="2185987" cy="2626469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scn056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9004" y="3768658"/>
            <a:ext cx="2865099" cy="2626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66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12-24 m of age: Surgery</a:t>
            </a:r>
          </a:p>
          <a:p>
            <a:pPr lvl="1"/>
            <a:r>
              <a:rPr lang="en-US" dirty="0"/>
              <a:t>Open reduction &amp; </a:t>
            </a:r>
            <a:r>
              <a:rPr lang="en-US" dirty="0" err="1"/>
              <a:t>Acetabuloplasty</a:t>
            </a:r>
            <a:r>
              <a:rPr lang="en-US" dirty="0"/>
              <a:t> (pelvic osteotomy)</a:t>
            </a:r>
          </a:p>
        </p:txBody>
      </p:sp>
      <p:pic>
        <p:nvPicPr>
          <p:cNvPr id="4" name="Picture 5" descr="Dscn058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02943" y="2636838"/>
            <a:ext cx="4978387" cy="3963956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Oval 6"/>
          <p:cNvSpPr>
            <a:spLocks noChangeArrowheads="1"/>
          </p:cNvSpPr>
          <p:nvPr/>
        </p:nvSpPr>
        <p:spPr bwMode="auto">
          <a:xfrm>
            <a:off x="2790623" y="4453206"/>
            <a:ext cx="1111384" cy="6858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2506493" y="3721531"/>
            <a:ext cx="839822" cy="624651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2552700" y="4346182"/>
            <a:ext cx="304800" cy="685800"/>
          </a:xfrm>
          <a:prstGeom prst="curvedRightArrow">
            <a:avLst>
              <a:gd name="adj1" fmla="val 60000"/>
              <a:gd name="adj2" fmla="val 120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20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Above 2y of age: Surgery</a:t>
            </a:r>
          </a:p>
          <a:p>
            <a:pPr lvl="1"/>
            <a:r>
              <a:rPr lang="en-US" dirty="0"/>
              <a:t>Open reduction &amp; Acetabuloplasty &amp;Femoral shortening</a:t>
            </a:r>
          </a:p>
        </p:txBody>
      </p:sp>
      <p:pic>
        <p:nvPicPr>
          <p:cNvPr id="4" name="Picture 4" descr="389435D XRY 19990311 3"/>
          <p:cNvPicPr>
            <a:picLocks noChangeAspect="1" noChangeArrowheads="1"/>
          </p:cNvPicPr>
          <p:nvPr/>
        </p:nvPicPr>
        <p:blipFill>
          <a:blip r:embed="rId2">
            <a:lum bright="-6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150" y="2664105"/>
            <a:ext cx="5196212" cy="3751074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DSCN0294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1443" y="2676513"/>
            <a:ext cx="2913043" cy="3738665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c 6"/>
          <p:cNvSpPr>
            <a:spLocks/>
          </p:cNvSpPr>
          <p:nvPr/>
        </p:nvSpPr>
        <p:spPr bwMode="auto">
          <a:xfrm rot="13235829" flipV="1">
            <a:off x="4340225" y="4231836"/>
            <a:ext cx="457200" cy="1133475"/>
          </a:xfrm>
          <a:custGeom>
            <a:avLst/>
            <a:gdLst>
              <a:gd name="G0" fmla="+- 0 0 0"/>
              <a:gd name="G1" fmla="+- 20559 0 0"/>
              <a:gd name="G2" fmla="+- 21600 0 0"/>
              <a:gd name="T0" fmla="*/ 6626 w 21600"/>
              <a:gd name="T1" fmla="*/ 0 h 23611"/>
              <a:gd name="T2" fmla="*/ 21383 w 21600"/>
              <a:gd name="T3" fmla="*/ 23611 h 23611"/>
              <a:gd name="T4" fmla="*/ 0 w 21600"/>
              <a:gd name="T5" fmla="*/ 20559 h 23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3611" fill="none" extrusionOk="0">
                <a:moveTo>
                  <a:pt x="6625" y="0"/>
                </a:moveTo>
                <a:cubicBezTo>
                  <a:pt x="15550" y="2876"/>
                  <a:pt x="21600" y="11182"/>
                  <a:pt x="21600" y="20559"/>
                </a:cubicBezTo>
                <a:cubicBezTo>
                  <a:pt x="21600" y="21580"/>
                  <a:pt x="21527" y="22600"/>
                  <a:pt x="21383" y="23611"/>
                </a:cubicBezTo>
              </a:path>
              <a:path w="21600" h="23611" stroke="0" extrusionOk="0">
                <a:moveTo>
                  <a:pt x="6625" y="0"/>
                </a:moveTo>
                <a:cubicBezTo>
                  <a:pt x="15550" y="2876"/>
                  <a:pt x="21600" y="11182"/>
                  <a:pt x="21600" y="20559"/>
                </a:cubicBezTo>
                <a:cubicBezTo>
                  <a:pt x="21600" y="21580"/>
                  <a:pt x="21527" y="22600"/>
                  <a:pt x="21383" y="23611"/>
                </a:cubicBezTo>
                <a:lnTo>
                  <a:pt x="0" y="20559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rc 7"/>
          <p:cNvSpPr>
            <a:spLocks/>
          </p:cNvSpPr>
          <p:nvPr/>
        </p:nvSpPr>
        <p:spPr bwMode="auto">
          <a:xfrm rot="12135983" flipV="1">
            <a:off x="6529020" y="4368963"/>
            <a:ext cx="923925" cy="685800"/>
          </a:xfrm>
          <a:custGeom>
            <a:avLst/>
            <a:gdLst>
              <a:gd name="G0" fmla="+- 0 0 0"/>
              <a:gd name="G1" fmla="+- 20121 0 0"/>
              <a:gd name="G2" fmla="+- 21600 0 0"/>
              <a:gd name="T0" fmla="*/ 7855 w 21600"/>
              <a:gd name="T1" fmla="*/ 0 h 23173"/>
              <a:gd name="T2" fmla="*/ 21383 w 21600"/>
              <a:gd name="T3" fmla="*/ 23173 h 23173"/>
              <a:gd name="T4" fmla="*/ 0 w 21600"/>
              <a:gd name="T5" fmla="*/ 20121 h 23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3173" fill="none" extrusionOk="0">
                <a:moveTo>
                  <a:pt x="7855" y="-1"/>
                </a:moveTo>
                <a:cubicBezTo>
                  <a:pt x="16143" y="3235"/>
                  <a:pt x="21600" y="11223"/>
                  <a:pt x="21600" y="20121"/>
                </a:cubicBezTo>
                <a:cubicBezTo>
                  <a:pt x="21600" y="21142"/>
                  <a:pt x="21527" y="22162"/>
                  <a:pt x="21383" y="23173"/>
                </a:cubicBezTo>
              </a:path>
              <a:path w="21600" h="23173" stroke="0" extrusionOk="0">
                <a:moveTo>
                  <a:pt x="7855" y="-1"/>
                </a:moveTo>
                <a:cubicBezTo>
                  <a:pt x="16143" y="3235"/>
                  <a:pt x="21600" y="11223"/>
                  <a:pt x="21600" y="20121"/>
                </a:cubicBezTo>
                <a:cubicBezTo>
                  <a:pt x="21600" y="21142"/>
                  <a:pt x="21527" y="22162"/>
                  <a:pt x="21383" y="23173"/>
                </a:cubicBezTo>
                <a:lnTo>
                  <a:pt x="0" y="20121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 rot="20097399">
            <a:off x="6181092" y="3711656"/>
            <a:ext cx="1405779" cy="609600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 rot="14414168">
            <a:off x="7197264" y="5439362"/>
            <a:ext cx="1405779" cy="899079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87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Birth – 6m</a:t>
            </a:r>
          </a:p>
          <a:p>
            <a:pPr lvl="1"/>
            <a:r>
              <a:rPr lang="en-US" dirty="0"/>
              <a:t>Pavlik harness or hip spica</a:t>
            </a:r>
          </a:p>
          <a:p>
            <a:r>
              <a:rPr lang="en-US" dirty="0"/>
              <a:t>6-12 m:</a:t>
            </a:r>
          </a:p>
          <a:p>
            <a:pPr lvl="1"/>
            <a:r>
              <a:rPr lang="en-US" dirty="0"/>
              <a:t>Closed reduction under GA and hip spica</a:t>
            </a:r>
          </a:p>
          <a:p>
            <a:r>
              <a:rPr lang="en-US" dirty="0"/>
              <a:t>12 - 18 m:</a:t>
            </a:r>
          </a:p>
          <a:p>
            <a:pPr lvl="1"/>
            <a:r>
              <a:rPr lang="en-US" dirty="0"/>
              <a:t>Open reduction and </a:t>
            </a:r>
            <a:r>
              <a:rPr lang="en-US" dirty="0" err="1"/>
              <a:t>Acetabuloplasty</a:t>
            </a:r>
            <a:endParaRPr lang="en-US" dirty="0"/>
          </a:p>
          <a:p>
            <a:r>
              <a:rPr lang="en-US" dirty="0"/>
              <a:t>2-8 years:</a:t>
            </a:r>
          </a:p>
          <a:p>
            <a:pPr lvl="1"/>
            <a:r>
              <a:rPr lang="en-US" dirty="0"/>
              <a:t>Open reduction, </a:t>
            </a:r>
            <a:r>
              <a:rPr lang="en-US" dirty="0" err="1"/>
              <a:t>Acetabuloplasty</a:t>
            </a:r>
            <a:r>
              <a:rPr lang="en-US" dirty="0"/>
              <a:t>, and femoral shortening</a:t>
            </a:r>
          </a:p>
          <a:p>
            <a:r>
              <a:rPr lang="en-US" dirty="0"/>
              <a:t>Above 8 years:</a:t>
            </a:r>
          </a:p>
          <a:p>
            <a:pPr lvl="1"/>
            <a:r>
              <a:rPr lang="en-US" dirty="0"/>
              <a:t>Open reduction, </a:t>
            </a:r>
            <a:r>
              <a:rPr lang="en-US" dirty="0" err="1"/>
              <a:t>Acetabuloplasty</a:t>
            </a:r>
            <a:r>
              <a:rPr lang="en-US" dirty="0"/>
              <a:t> cutting all three pelvic bones, and femoral shortening</a:t>
            </a:r>
          </a:p>
        </p:txBody>
      </p:sp>
      <p:sp>
        <p:nvSpPr>
          <p:cNvPr id="56324" name="Line 4"/>
          <p:cNvSpPr>
            <a:spLocks noChangeShapeType="1"/>
          </p:cNvSpPr>
          <p:nvPr/>
        </p:nvSpPr>
        <p:spPr bwMode="auto">
          <a:xfrm>
            <a:off x="609600" y="2679835"/>
            <a:ext cx="7620000" cy="0"/>
          </a:xfrm>
          <a:prstGeom prst="line">
            <a:avLst/>
          </a:prstGeom>
          <a:noFill/>
          <a:ln w="38100" cmpd="sng">
            <a:solidFill>
              <a:srgbClr val="489CB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5" name="Line 5"/>
          <p:cNvSpPr>
            <a:spLocks noChangeShapeType="1"/>
          </p:cNvSpPr>
          <p:nvPr/>
        </p:nvSpPr>
        <p:spPr bwMode="auto">
          <a:xfrm>
            <a:off x="609600" y="4323709"/>
            <a:ext cx="7620000" cy="0"/>
          </a:xfrm>
          <a:prstGeom prst="line">
            <a:avLst/>
          </a:prstGeom>
          <a:noFill/>
          <a:ln w="38100" cmpd="sng">
            <a:solidFill>
              <a:srgbClr val="489CB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65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CDH - Summary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686800" cy="4754563"/>
          </a:xfrm>
        </p:spPr>
        <p:txBody>
          <a:bodyPr/>
          <a:lstStyle/>
          <a:p>
            <a:r>
              <a:rPr lang="en-US" dirty="0"/>
              <a:t>Complex multi-factorial, endemic disease</a:t>
            </a:r>
          </a:p>
          <a:p>
            <a:endParaRPr lang="en-US" dirty="0"/>
          </a:p>
          <a:p>
            <a:r>
              <a:rPr lang="en-US" dirty="0"/>
              <a:t>Identify at risk groups</a:t>
            </a:r>
          </a:p>
          <a:p>
            <a:r>
              <a:rPr lang="en-US" dirty="0"/>
              <a:t>Learning proper examination methods</a:t>
            </a:r>
          </a:p>
          <a:p>
            <a:endParaRPr lang="en-US" dirty="0"/>
          </a:p>
          <a:p>
            <a:r>
              <a:rPr lang="en-US" dirty="0"/>
              <a:t>The earlier we treat the easier it is</a:t>
            </a:r>
          </a:p>
          <a:p>
            <a:r>
              <a:rPr lang="en-US" dirty="0"/>
              <a:t>The earlier we treat the better the results</a:t>
            </a:r>
          </a:p>
        </p:txBody>
      </p:sp>
    </p:spTree>
    <p:extLst>
      <p:ext uri="{BB962C8B-B14F-4D97-AF65-F5344CB8AC3E}">
        <p14:creationId xmlns:p14="http://schemas.microsoft.com/office/powerpoint/2010/main" val="24159423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ctrTitle"/>
          </p:nvPr>
        </p:nvSpPr>
        <p:spPr bwMode="auto">
          <a:xfrm>
            <a:off x="729116" y="1841983"/>
            <a:ext cx="7656512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4400" dirty="0">
                <a:latin typeface="Calibri" charset="0"/>
                <a:ea typeface="MS PGothic" charset="0"/>
                <a:cs typeface="MS PGothic" charset="0"/>
              </a:rPr>
              <a:t>Club Foot</a:t>
            </a:r>
            <a:br>
              <a:rPr lang="en-US" sz="4400" dirty="0">
                <a:latin typeface="Calibri" charset="0"/>
                <a:ea typeface="MS PGothic" charset="0"/>
                <a:cs typeface="MS PGothic" charset="0"/>
              </a:rPr>
            </a:br>
            <a:r>
              <a:rPr lang="en-US" sz="4400" dirty="0">
                <a:latin typeface="Calibri" charset="0"/>
                <a:ea typeface="MS PGothic" charset="0"/>
                <a:cs typeface="MS PGothic" charset="0"/>
              </a:rPr>
              <a:t>CTEV</a:t>
            </a:r>
            <a:endParaRPr lang="x-none" sz="4400" dirty="0"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468036" y="4646991"/>
            <a:ext cx="4114800" cy="533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endParaRPr lang="en-US" sz="2400" dirty="0">
              <a:solidFill>
                <a:srgbClr val="235F84"/>
              </a:solidFill>
            </a:endParaRPr>
          </a:p>
        </p:txBody>
      </p:sp>
      <p:pic>
        <p:nvPicPr>
          <p:cNvPr id="5" name="Content Placeholder 4" descr="DSC07797.JPG"/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703836">
            <a:off x="6714906" y="3069872"/>
            <a:ext cx="1757584" cy="205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DSC09769.JPG"/>
          <p:cNvPicPr>
            <a:picLocks noChangeAspect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220906">
            <a:off x="471360" y="3364774"/>
            <a:ext cx="2030192" cy="174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228" y="324757"/>
            <a:ext cx="4615543" cy="72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9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Calibri" charset="0"/>
                <a:ea typeface="Calibri" charset="0"/>
                <a:cs typeface="Calibri" charset="0"/>
              </a:rPr>
              <a:t>Outline</a:t>
            </a:r>
          </a:p>
        </p:txBody>
      </p:sp>
      <p:sp>
        <p:nvSpPr>
          <p:cNvPr id="30723" name="Rectangle 5"/>
          <p:cNvSpPr>
            <a:spLocks noGrp="1" noChangeArrowheads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Clubfoot</a:t>
            </a:r>
          </a:p>
          <a:p>
            <a:pPr lvl="1" eaLnBrk="1" hangingPunct="1"/>
            <a:r>
              <a:rPr lang="en-US" dirty="0">
                <a:latin typeface="Calibri" charset="0"/>
                <a:ea typeface="MS PGothic" charset="0"/>
              </a:rPr>
              <a:t>Types</a:t>
            </a:r>
          </a:p>
          <a:p>
            <a:pPr lvl="1" eaLnBrk="1" hangingPunct="1"/>
            <a:r>
              <a:rPr lang="en-US" dirty="0">
                <a:latin typeface="Calibri" charset="0"/>
                <a:ea typeface="MS PGothic" charset="0"/>
              </a:rPr>
              <a:t>Causes</a:t>
            </a:r>
          </a:p>
          <a:p>
            <a:pPr lvl="1" eaLnBrk="1" hangingPunct="1"/>
            <a:r>
              <a:rPr lang="en-US" dirty="0">
                <a:latin typeface="Calibri" charset="0"/>
                <a:ea typeface="MS PGothic" charset="0"/>
              </a:rPr>
              <a:t>Management</a:t>
            </a:r>
          </a:p>
          <a:p>
            <a:pPr lvl="1" eaLnBrk="1" hangingPunct="1"/>
            <a:r>
              <a:rPr lang="en-US" dirty="0">
                <a:latin typeface="Calibri" charset="0"/>
                <a:ea typeface="MS PGothic" charset="0"/>
              </a:rPr>
              <a:t>Case example</a:t>
            </a:r>
          </a:p>
          <a:p>
            <a:pPr eaLnBrk="1" hangingPunct="1"/>
            <a:endParaRPr lang="en-US" dirty="0">
              <a:latin typeface="Calibri" charset="0"/>
              <a:ea typeface="MS PGothic" charset="0"/>
              <a:cs typeface="MS PGothic" charset="0"/>
            </a:endParaRPr>
          </a:p>
          <a:p>
            <a:pPr eaLnBrk="1" hangingPunct="1">
              <a:buFont typeface="Arial" charset="0"/>
              <a:buNone/>
            </a:pPr>
            <a:endParaRPr lang="en-US" dirty="0">
              <a:latin typeface="Calibri" charset="0"/>
              <a:ea typeface="MS PGothic" charset="0"/>
              <a:cs typeface="MS PGothic" charset="0"/>
            </a:endParaRPr>
          </a:p>
          <a:p>
            <a:pPr eaLnBrk="1" hangingPunct="1"/>
            <a:endParaRPr lang="en-US" dirty="0">
              <a:latin typeface="Calibri" charset="0"/>
              <a:ea typeface="MS PGothic" charset="0"/>
              <a:cs typeface="MS PGothic" charset="0"/>
            </a:endParaRPr>
          </a:p>
        </p:txBody>
      </p:sp>
      <p:pic>
        <p:nvPicPr>
          <p:cNvPr id="5" name="Picture 4" descr="DSC09769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8816" y="1375758"/>
            <a:ext cx="5092735" cy="3401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517634" y="4776789"/>
            <a:ext cx="105509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900" dirty="0">
                <a:solidFill>
                  <a:srgbClr val="397B8C"/>
                </a:solidFill>
              </a:rPr>
              <a:t>Mamoun Kremli</a:t>
            </a:r>
          </a:p>
        </p:txBody>
      </p:sp>
    </p:spTree>
    <p:extLst>
      <p:ext uri="{BB962C8B-B14F-4D97-AF65-F5344CB8AC3E}">
        <p14:creationId xmlns:p14="http://schemas.microsoft.com/office/powerpoint/2010/main" val="3204611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549275" y="195866"/>
            <a:ext cx="8042276" cy="859990"/>
          </a:xfrm>
        </p:spPr>
        <p:txBody>
          <a:bodyPr/>
          <a:lstStyle/>
          <a:p>
            <a:r>
              <a:rPr lang="en-US"/>
              <a:t>Clubfoot (Talipes Equinovarus)</a:t>
            </a:r>
            <a:endParaRPr lang="en-US" dirty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-127970" y="1423629"/>
            <a:ext cx="8042276" cy="5026290"/>
          </a:xfrm>
        </p:spPr>
        <p:txBody>
          <a:bodyPr/>
          <a:lstStyle/>
          <a:p>
            <a:r>
              <a:rPr lang="en-US" sz="2400" dirty="0"/>
              <a:t>Nomenclature:</a:t>
            </a:r>
          </a:p>
          <a:p>
            <a:pPr lvl="1"/>
            <a:r>
              <a:rPr lang="en-US" sz="2000" dirty="0"/>
              <a:t>Clubfoot: foot shaped like a club</a:t>
            </a:r>
          </a:p>
          <a:p>
            <a:pPr lvl="1"/>
            <a:r>
              <a:rPr lang="en-US" sz="2000" dirty="0"/>
              <a:t>Talipes: Latin: talus (ankle) + Pes: (foot)</a:t>
            </a:r>
          </a:p>
          <a:p>
            <a:pPr lvl="1"/>
            <a:r>
              <a:rPr lang="en-US" sz="2000" dirty="0" err="1"/>
              <a:t>Equino</a:t>
            </a:r>
            <a:r>
              <a:rPr lang="en-US" sz="2000" dirty="0"/>
              <a:t>: Equine: horse</a:t>
            </a:r>
          </a:p>
          <a:p>
            <a:pPr lvl="2"/>
            <a:r>
              <a:rPr lang="en-US" sz="2000" dirty="0"/>
              <a:t>Ankle plantar flexed like foot of horse</a:t>
            </a:r>
          </a:p>
          <a:p>
            <a:pPr lvl="1"/>
            <a:r>
              <a:rPr lang="en-US" sz="2000" dirty="0"/>
              <a:t>Varus: towards midline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r>
              <a:rPr lang="en-US" sz="2400" dirty="0"/>
              <a:t>Congenital Talipes Equinovarus (CTEV): </a:t>
            </a:r>
          </a:p>
          <a:p>
            <a:pPr lvl="1"/>
            <a:r>
              <a:rPr lang="en-US" sz="2000" dirty="0"/>
              <a:t>Ankle and foot directed down and inwards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001711" y="3064038"/>
            <a:ext cx="93807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397B8C"/>
                </a:solidFill>
              </a:rPr>
              <a:t>www.mexat.com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8E7353-DEE2-C89E-5F4F-93E765DE5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0903" y="1194967"/>
            <a:ext cx="3526806" cy="27418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E55610-BA3B-BDAC-3E87-CB0F0AF99D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0903" y="4066193"/>
            <a:ext cx="2993097" cy="249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563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CDH - Spectrum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Teratologic hip:</a:t>
            </a:r>
          </a:p>
          <a:p>
            <a:pPr lvl="1"/>
            <a:r>
              <a:rPr lang="en-US" dirty="0"/>
              <a:t>Fixed dislocation at birth, often with other major anomalies</a:t>
            </a:r>
          </a:p>
          <a:p>
            <a:r>
              <a:rPr lang="en-US" dirty="0"/>
              <a:t>Dislocated hip:</a:t>
            </a:r>
          </a:p>
          <a:p>
            <a:pPr lvl="1"/>
            <a:r>
              <a:rPr lang="en-US" dirty="0"/>
              <a:t>May or may not be reducible</a:t>
            </a:r>
          </a:p>
          <a:p>
            <a:r>
              <a:rPr lang="en-US" dirty="0"/>
              <a:t>Unstable hip: </a:t>
            </a:r>
          </a:p>
          <a:p>
            <a:pPr lvl="1"/>
            <a:r>
              <a:rPr lang="en-US" dirty="0"/>
              <a:t>Dislocatable - Reducible </a:t>
            </a:r>
          </a:p>
          <a:p>
            <a:r>
              <a:rPr lang="en-US" dirty="0"/>
              <a:t>Acetabular dysplasia:</a:t>
            </a:r>
          </a:p>
          <a:p>
            <a:pPr lvl="1"/>
            <a:r>
              <a:rPr lang="en-US" dirty="0"/>
              <a:t>Shallow acetabulum</a:t>
            </a:r>
          </a:p>
        </p:txBody>
      </p:sp>
    </p:spTree>
    <p:extLst>
      <p:ext uri="{BB962C8B-B14F-4D97-AF65-F5344CB8AC3E}">
        <p14:creationId xmlns:p14="http://schemas.microsoft.com/office/powerpoint/2010/main" val="30398909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  <a:ea typeface="MS PGothic" charset="0"/>
                <a:cs typeface="MS PGothic" charset="0"/>
              </a:rPr>
              <a:t>Clinical types</a:t>
            </a:r>
            <a:endParaRPr lang="x-none"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446213"/>
            <a:ext cx="8229600" cy="51196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There are two main variations of clubfoot:</a:t>
            </a:r>
          </a:p>
          <a:p>
            <a:pPr eaLnBrk="1" hangingPunct="1"/>
            <a:r>
              <a:rPr lang="en-US" dirty="0" err="1">
                <a:latin typeface="Calibri" charset="0"/>
                <a:ea typeface="MS PGothic" charset="0"/>
                <a:cs typeface="MS PGothic" charset="0"/>
              </a:rPr>
              <a:t>Talipes</a:t>
            </a:r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n-US" dirty="0" err="1">
                <a:latin typeface="Calibri" charset="0"/>
                <a:ea typeface="MS PGothic" charset="0"/>
                <a:cs typeface="MS PGothic" charset="0"/>
              </a:rPr>
              <a:t>Equinovarus</a:t>
            </a:r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: most common</a:t>
            </a:r>
          </a:p>
          <a:p>
            <a:pPr lvl="1" eaLnBrk="1" hangingPunct="1"/>
            <a:r>
              <a:rPr lang="en-US" dirty="0">
                <a:latin typeface="Calibri" charset="0"/>
                <a:ea typeface="MS PGothic" charset="0"/>
              </a:rPr>
              <a:t>The foot and ankle turn downward</a:t>
            </a:r>
          </a:p>
          <a:p>
            <a:pPr lvl="1" eaLnBrk="1" hangingPunct="1">
              <a:buFont typeface="Arial" charset="0"/>
              <a:buNone/>
            </a:pPr>
            <a:r>
              <a:rPr lang="en-US" dirty="0">
                <a:latin typeface="Calibri" charset="0"/>
                <a:ea typeface="MS PGothic" charset="0"/>
              </a:rPr>
              <a:t>	(</a:t>
            </a:r>
            <a:r>
              <a:rPr lang="en-US" dirty="0" err="1">
                <a:latin typeface="Calibri" charset="0"/>
                <a:ea typeface="MS PGothic" charset="0"/>
              </a:rPr>
              <a:t>equinus</a:t>
            </a:r>
            <a:r>
              <a:rPr lang="en-US" dirty="0">
                <a:latin typeface="Calibri" charset="0"/>
                <a:ea typeface="MS PGothic" charset="0"/>
              </a:rPr>
              <a:t>), and inward (</a:t>
            </a:r>
            <a:r>
              <a:rPr lang="en-US" dirty="0" err="1">
                <a:latin typeface="Calibri" charset="0"/>
                <a:ea typeface="MS PGothic" charset="0"/>
              </a:rPr>
              <a:t>varus</a:t>
            </a:r>
            <a:r>
              <a:rPr lang="en-US" dirty="0">
                <a:latin typeface="Calibri" charset="0"/>
                <a:ea typeface="MS PGothic" charset="0"/>
              </a:rPr>
              <a:t>)</a:t>
            </a:r>
          </a:p>
          <a:p>
            <a:pPr lvl="1" eaLnBrk="1" hangingPunct="1"/>
            <a:endParaRPr lang="en-US" dirty="0">
              <a:latin typeface="Calibri" charset="0"/>
              <a:ea typeface="MS PGothic" charset="0"/>
            </a:endParaRPr>
          </a:p>
          <a:p>
            <a:pPr eaLnBrk="1" hangingPunct="1"/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n-US" dirty="0" err="1">
                <a:latin typeface="Calibri" charset="0"/>
                <a:ea typeface="MS PGothic" charset="0"/>
                <a:cs typeface="MS PGothic" charset="0"/>
              </a:rPr>
              <a:t>Talipes</a:t>
            </a:r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n-US" dirty="0" err="1">
                <a:latin typeface="Calibri" charset="0"/>
                <a:ea typeface="MS PGothic" charset="0"/>
                <a:cs typeface="MS PGothic" charset="0"/>
              </a:rPr>
              <a:t>Calcaneovalgus</a:t>
            </a:r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:</a:t>
            </a:r>
          </a:p>
          <a:p>
            <a:pPr lvl="1" eaLnBrk="1" hangingPunct="1"/>
            <a:r>
              <a:rPr lang="en-US" dirty="0">
                <a:latin typeface="Calibri" charset="0"/>
                <a:ea typeface="MS PGothic" charset="0"/>
              </a:rPr>
              <a:t>The foot and ankle turn upward</a:t>
            </a:r>
          </a:p>
          <a:p>
            <a:pPr lvl="1" eaLnBrk="1" hangingPunct="1">
              <a:buFont typeface="Arial" charset="0"/>
              <a:buNone/>
            </a:pPr>
            <a:r>
              <a:rPr lang="en-US" dirty="0">
                <a:latin typeface="Calibri" charset="0"/>
                <a:ea typeface="MS PGothic" charset="0"/>
              </a:rPr>
              <a:t>	(</a:t>
            </a:r>
            <a:r>
              <a:rPr lang="en-US" dirty="0" err="1">
                <a:latin typeface="Calibri" charset="0"/>
                <a:ea typeface="MS PGothic" charset="0"/>
              </a:rPr>
              <a:t>calcaneous</a:t>
            </a:r>
            <a:r>
              <a:rPr lang="en-US" dirty="0">
                <a:latin typeface="Calibri" charset="0"/>
                <a:ea typeface="MS PGothic" charset="0"/>
              </a:rPr>
              <a:t>), and  outward (valgus)</a:t>
            </a:r>
          </a:p>
          <a:p>
            <a:pPr lvl="1"/>
            <a:r>
              <a:rPr lang="en-US" dirty="0">
                <a:latin typeface="Calibri" charset="0"/>
                <a:ea typeface="MS PGothic" charset="0"/>
              </a:rPr>
              <a:t>Associated with DDH</a:t>
            </a:r>
          </a:p>
        </p:txBody>
      </p:sp>
      <p:pic>
        <p:nvPicPr>
          <p:cNvPr id="12" name="Content Placeholder 4" descr="DSC07796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880" t="25111" b="19872"/>
          <a:stretch/>
        </p:blipFill>
        <p:spPr>
          <a:xfrm>
            <a:off x="7105036" y="1818601"/>
            <a:ext cx="1421427" cy="24589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30500" r="11000"/>
          <a:stretch/>
        </p:blipFill>
        <p:spPr>
          <a:xfrm>
            <a:off x="5626203" y="4548986"/>
            <a:ext cx="2900259" cy="150987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288200" y="4203853"/>
            <a:ext cx="105509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900" dirty="0">
                <a:solidFill>
                  <a:srgbClr val="397B8C"/>
                </a:solidFill>
              </a:rPr>
              <a:t>Mamoun Kremli</a:t>
            </a:r>
          </a:p>
        </p:txBody>
      </p:sp>
    </p:spTree>
    <p:extLst>
      <p:ext uri="{BB962C8B-B14F-4D97-AF65-F5344CB8AC3E}">
        <p14:creationId xmlns:p14="http://schemas.microsoft.com/office/powerpoint/2010/main" val="41741648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  <a:ea typeface="MS PGothic" charset="0"/>
                <a:cs typeface="MS PGothic" charset="0"/>
              </a:rPr>
              <a:t>Types of Clubfeet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446213"/>
            <a:ext cx="8229600" cy="51196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Idiopathic (Unknown Etiology) :</a:t>
            </a:r>
          </a:p>
          <a:p>
            <a:pPr lvl="1" eaLnBrk="1" hangingPunct="1"/>
            <a:r>
              <a:rPr lang="en-US" dirty="0">
                <a:latin typeface="Calibri" charset="0"/>
                <a:ea typeface="MS PGothic" charset="0"/>
              </a:rPr>
              <a:t>Positional</a:t>
            </a:r>
          </a:p>
          <a:p>
            <a:pPr lvl="1" eaLnBrk="1" hangingPunct="1"/>
            <a:r>
              <a:rPr lang="en-US" dirty="0">
                <a:latin typeface="Calibri" charset="0"/>
                <a:ea typeface="MS PGothic" charset="0"/>
              </a:rPr>
              <a:t>Congenital Talipes Equino-Varus    CTEV</a:t>
            </a:r>
          </a:p>
          <a:p>
            <a:pPr lvl="1" eaLnBrk="1" hangingPunct="1"/>
            <a:endParaRPr lang="en-US" dirty="0">
              <a:latin typeface="Calibri" charset="0"/>
              <a:ea typeface="MS PGothic" charset="0"/>
            </a:endParaRPr>
          </a:p>
          <a:p>
            <a:pPr eaLnBrk="1" hangingPunct="1"/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Acquired, Secondary to :</a:t>
            </a:r>
          </a:p>
          <a:p>
            <a:pPr lvl="1" eaLnBrk="1" hangingPunct="1"/>
            <a:r>
              <a:rPr lang="en-US" dirty="0">
                <a:latin typeface="Calibri" charset="0"/>
                <a:ea typeface="MS PGothic" charset="0"/>
              </a:rPr>
              <a:t>CNS Disease : </a:t>
            </a:r>
            <a:r>
              <a:rPr lang="en-US" dirty="0" err="1">
                <a:latin typeface="Calibri" charset="0"/>
                <a:ea typeface="MS PGothic" charset="0"/>
              </a:rPr>
              <a:t>Spina</a:t>
            </a:r>
            <a:r>
              <a:rPr lang="en-US" dirty="0">
                <a:latin typeface="Calibri" charset="0"/>
                <a:ea typeface="MS PGothic" charset="0"/>
              </a:rPr>
              <a:t> bifida, Poliomyelitis</a:t>
            </a:r>
          </a:p>
          <a:p>
            <a:pPr lvl="1" eaLnBrk="1" hangingPunct="1"/>
            <a:r>
              <a:rPr lang="en-US" dirty="0">
                <a:latin typeface="Calibri" charset="0"/>
                <a:ea typeface="MS PGothic" charset="0"/>
              </a:rPr>
              <a:t>Arthrogryposis</a:t>
            </a:r>
          </a:p>
          <a:p>
            <a:pPr lvl="1" eaLnBrk="1" hangingPunct="1"/>
            <a:r>
              <a:rPr lang="en-US" dirty="0">
                <a:latin typeface="Calibri" charset="0"/>
                <a:ea typeface="MS PGothic" charset="0"/>
              </a:rPr>
              <a:t>Absent Bone : fibula / tibia</a:t>
            </a:r>
          </a:p>
          <a:p>
            <a:pPr eaLnBrk="1" hangingPunct="1"/>
            <a:endParaRPr lang="en-US" dirty="0">
              <a:latin typeface="Calibri" charset="0"/>
              <a:ea typeface="MS PGothic" charset="0"/>
              <a:cs typeface="MS PGothic" charset="0"/>
            </a:endParaRPr>
          </a:p>
        </p:txBody>
      </p:sp>
      <p:pic>
        <p:nvPicPr>
          <p:cNvPr id="4" name="Picture 5" descr="BabyClub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7061" y="1337470"/>
            <a:ext cx="2722873" cy="2296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900350" y="3578953"/>
            <a:ext cx="125867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397B8C"/>
                </a:solidFill>
              </a:rPr>
              <a:t>http://</a:t>
            </a:r>
            <a:r>
              <a:rPr lang="en-US" sz="800" dirty="0" err="1">
                <a:solidFill>
                  <a:srgbClr val="397B8C"/>
                </a:solidFill>
              </a:rPr>
              <a:t>www.clubfeet.net</a:t>
            </a:r>
            <a:r>
              <a:rPr lang="en-US" sz="800" dirty="0">
                <a:solidFill>
                  <a:srgbClr val="397B8C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3419895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CTEV</a:t>
            </a:r>
            <a:endParaRPr lang="x-none"/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Positional:</a:t>
            </a:r>
          </a:p>
          <a:p>
            <a:pPr lvl="1"/>
            <a:r>
              <a:rPr lang="en-US" dirty="0"/>
              <a:t>Held in a deformed position in utero</a:t>
            </a:r>
          </a:p>
          <a:p>
            <a:pPr lvl="1"/>
            <a:r>
              <a:rPr lang="en-US" dirty="0"/>
              <a:t>Flexible on examination (correctable)</a:t>
            </a:r>
          </a:p>
          <a:p>
            <a:pPr lvl="1"/>
            <a:r>
              <a:rPr lang="en-US" dirty="0"/>
              <a:t>Needs manipulation – corrects </a:t>
            </a:r>
            <a:r>
              <a:rPr lang="en-US" dirty="0" err="1"/>
              <a:t>spontanuously</a:t>
            </a:r>
            <a:endParaRPr lang="en-US" dirty="0"/>
          </a:p>
          <a:p>
            <a:r>
              <a:rPr lang="en-US" dirty="0"/>
              <a:t>Congenital: (CTEV)</a:t>
            </a:r>
          </a:p>
          <a:p>
            <a:pPr lvl="1"/>
            <a:r>
              <a:rPr lang="en-US" dirty="0"/>
              <a:t>Multifactorial inheritance, </a:t>
            </a:r>
            <a:r>
              <a:rPr lang="en-US" dirty="0" err="1"/>
              <a:t>envoirnmental</a:t>
            </a:r>
            <a:endParaRPr lang="en-US" dirty="0"/>
          </a:p>
          <a:p>
            <a:pPr lvl="1"/>
            <a:r>
              <a:rPr lang="en-US" dirty="0"/>
              <a:t>Fixed (Rigid) deformity, not flexible (not easily correctable)</a:t>
            </a:r>
          </a:p>
          <a:p>
            <a:pPr lvl="1"/>
            <a:r>
              <a:rPr lang="en-US" dirty="0"/>
              <a:t>Needs treatment </a:t>
            </a:r>
          </a:p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184421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CTEV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Congenital Talipes Equino Varus typically occurs in an otherwise normal child</a:t>
            </a:r>
          </a:p>
          <a:p>
            <a:pPr lvl="1"/>
            <a:r>
              <a:rPr lang="en-US"/>
              <a:t>Incidence: 1/1000 live birth</a:t>
            </a:r>
          </a:p>
          <a:p>
            <a:pPr lvl="1"/>
            <a:r>
              <a:rPr lang="en-US"/>
              <a:t>Positive family history 30X more frequent in offspring</a:t>
            </a:r>
          </a:p>
          <a:p>
            <a:pPr lvl="1"/>
            <a:r>
              <a:rPr lang="en-US"/>
              <a:t>Males: 65% of cases</a:t>
            </a:r>
          </a:p>
          <a:p>
            <a:pPr lvl="1"/>
            <a:r>
              <a:rPr lang="en-US"/>
              <a:t>Bilateral: 30–40 %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1843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CTEV - deformities</a:t>
            </a:r>
          </a:p>
        </p:txBody>
      </p:sp>
      <p:sp>
        <p:nvSpPr>
          <p:cNvPr id="46083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Hindfoot</a:t>
            </a:r>
            <a:r>
              <a:rPr lang="en-US" dirty="0"/>
              <a:t>:</a:t>
            </a:r>
          </a:p>
          <a:p>
            <a:pPr lvl="1"/>
            <a:r>
              <a:rPr lang="en-US" dirty="0" err="1"/>
              <a:t>Equinus</a:t>
            </a:r>
            <a:r>
              <a:rPr lang="en-US" dirty="0"/>
              <a:t>: plantar flexion of ankle</a:t>
            </a:r>
          </a:p>
          <a:p>
            <a:pPr lvl="1"/>
            <a:r>
              <a:rPr lang="en-US" dirty="0"/>
              <a:t>Varus:  medially </a:t>
            </a:r>
            <a:r>
              <a:rPr lang="en-US" dirty="0" err="1"/>
              <a:t>tilited</a:t>
            </a:r>
            <a:r>
              <a:rPr lang="en-US" dirty="0"/>
              <a:t> subtalar joint</a:t>
            </a:r>
          </a:p>
          <a:p>
            <a:pPr lvl="1"/>
            <a:r>
              <a:rPr lang="en-US" dirty="0"/>
              <a:t>Empty heel pad</a:t>
            </a:r>
          </a:p>
          <a:p>
            <a:r>
              <a:rPr lang="en-US" dirty="0"/>
              <a:t>Forefoot:</a:t>
            </a:r>
          </a:p>
          <a:p>
            <a:pPr lvl="1"/>
            <a:r>
              <a:rPr lang="en-US" dirty="0"/>
              <a:t>Adduction of </a:t>
            </a:r>
            <a:r>
              <a:rPr lang="en-US" dirty="0" err="1"/>
              <a:t>midtarsal</a:t>
            </a:r>
            <a:r>
              <a:rPr lang="en-US" dirty="0"/>
              <a:t> joint</a:t>
            </a:r>
          </a:p>
          <a:p>
            <a:pPr lvl="2"/>
            <a:r>
              <a:rPr lang="en-US" dirty="0"/>
              <a:t>Transverse medial crease</a:t>
            </a:r>
          </a:p>
          <a:p>
            <a:pPr lvl="1"/>
            <a:r>
              <a:rPr lang="en-US" dirty="0"/>
              <a:t>Pronation</a:t>
            </a:r>
          </a:p>
          <a:p>
            <a:pPr lvl="1"/>
            <a:r>
              <a:rPr lang="en-US" dirty="0" err="1"/>
              <a:t>Cavus</a:t>
            </a:r>
            <a:endParaRPr lang="en-US" dirty="0"/>
          </a:p>
          <a:p>
            <a:r>
              <a:rPr lang="en-US" dirty="0"/>
              <a:t>Wasted calf</a:t>
            </a:r>
          </a:p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991459" y="6627168"/>
            <a:ext cx="105509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900" dirty="0">
                <a:solidFill>
                  <a:srgbClr val="397B8C"/>
                </a:solidFill>
              </a:rPr>
              <a:t>Mamoun Kremli</a:t>
            </a:r>
          </a:p>
        </p:txBody>
      </p:sp>
      <p:pic>
        <p:nvPicPr>
          <p:cNvPr id="13" name="Content Placeholder 4" descr="DSC07797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982"/>
          <a:stretch/>
        </p:blipFill>
        <p:spPr bwMode="auto">
          <a:xfrm>
            <a:off x="6205799" y="3745076"/>
            <a:ext cx="2626419" cy="2958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Content Placeholder 4" descr="DSC07796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64"/>
          <a:stretch/>
        </p:blipFill>
        <p:spPr>
          <a:xfrm>
            <a:off x="6205799" y="1088247"/>
            <a:ext cx="2626419" cy="2569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3465" y="4765184"/>
            <a:ext cx="2903563" cy="19381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98209" y="6634862"/>
            <a:ext cx="135646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397B8C"/>
                </a:solidFill>
              </a:rPr>
              <a:t>free-stock-illustration.com</a:t>
            </a:r>
          </a:p>
        </p:txBody>
      </p:sp>
    </p:spTree>
    <p:extLst>
      <p:ext uri="{BB962C8B-B14F-4D97-AF65-F5344CB8AC3E}">
        <p14:creationId xmlns:p14="http://schemas.microsoft.com/office/powerpoint/2010/main" val="40918323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Management of CTEV</a:t>
            </a:r>
            <a:endParaRPr lang="x-none"/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Ponseti</a:t>
            </a:r>
            <a:r>
              <a:rPr lang="en-US" dirty="0"/>
              <a:t> technique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Serial manipulation and change of cast</a:t>
            </a:r>
          </a:p>
          <a:p>
            <a:pPr lvl="1"/>
            <a:r>
              <a:rPr lang="en-US" dirty="0"/>
              <a:t>(every week) – for 4-6 weeks</a:t>
            </a:r>
          </a:p>
          <a:p>
            <a:r>
              <a:rPr lang="en-US" dirty="0"/>
              <a:t>Followed by tenotomy of Achilles Tendon</a:t>
            </a:r>
          </a:p>
          <a:p>
            <a:pPr lvl="1"/>
            <a:r>
              <a:rPr lang="en-US" dirty="0"/>
              <a:t>(</a:t>
            </a:r>
            <a:r>
              <a:rPr lang="en-US" dirty="0" err="1"/>
              <a:t>teno</a:t>
            </a:r>
            <a:r>
              <a:rPr lang="en-US" dirty="0"/>
              <a:t>): tendon, (</a:t>
            </a:r>
            <a:r>
              <a:rPr lang="en-US" dirty="0" err="1"/>
              <a:t>otomy</a:t>
            </a:r>
            <a:r>
              <a:rPr lang="en-US" dirty="0"/>
              <a:t>): cutting</a:t>
            </a:r>
          </a:p>
          <a:p>
            <a:pPr lvl="1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3714" y="1043156"/>
            <a:ext cx="3283856" cy="20559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22425" y="3099136"/>
            <a:ext cx="132600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 err="1">
                <a:solidFill>
                  <a:srgbClr val="397B8C"/>
                </a:solidFill>
              </a:rPr>
              <a:t>www.telegraph.co.uk</a:t>
            </a:r>
            <a:endParaRPr lang="en-US" sz="900" dirty="0">
              <a:solidFill>
                <a:srgbClr val="397B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0230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Management of CTEV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Serial manipulation and change of cast</a:t>
            </a:r>
          </a:p>
          <a:p>
            <a:endParaRPr lang="en-US"/>
          </a:p>
        </p:txBody>
      </p:sp>
      <p:pic>
        <p:nvPicPr>
          <p:cNvPr id="4" name="Content Placeholder 4" descr="Screen Shot 2012-02-11 at 7.48.43 P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100" y="2579688"/>
            <a:ext cx="1924050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4" descr="Screen Shot 2012-02-11 at 7.48.49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713" y="4456113"/>
            <a:ext cx="1849437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4" descr="Screen Shot 2012-02-11 at 7.48.43 P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3938" y="2579688"/>
            <a:ext cx="1865312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4" descr="Screen Shot 2012-02-11 at 7.48.43 PM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5288" y="2579688"/>
            <a:ext cx="1547812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4" descr="Screen Shot 2012-02-11 at 7.48.43 PM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9613" y="2579688"/>
            <a:ext cx="1479550" cy="186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4" descr="Screen Shot 2012-02-11 at 7.48.43 PM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2500" y="2579688"/>
            <a:ext cx="1444625" cy="186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4" descr="Screen Shot 2012-02-11 at 7.48.49 PM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3938" y="4465638"/>
            <a:ext cx="1814512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ontent Placeholder 4" descr="Screen Shot 2012-02-11 at 7.48.49 PM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7038" y="4468813"/>
            <a:ext cx="1490662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ontent Placeholder 4" descr="Screen Shot 2012-02-11 at 7.48.49 PM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0575" y="4468813"/>
            <a:ext cx="143827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Content Placeholder 4" descr="Screen Shot 2012-02-11 at 7.48.49 PM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9025" y="4468813"/>
            <a:ext cx="1255713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81063" y="2125663"/>
            <a:ext cx="9763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489CB0"/>
                </a:solidFill>
              </a:rPr>
              <a:t>Week</a:t>
            </a:r>
            <a:r>
              <a:rPr lang="en-US" sz="1800" dirty="0">
                <a:solidFill>
                  <a:srgbClr val="489CB0"/>
                </a:solidFill>
              </a:rPr>
              <a:t> 1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730500" y="2135188"/>
            <a:ext cx="976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489CB0"/>
                </a:solidFill>
              </a:rPr>
              <a:t>Week</a:t>
            </a:r>
            <a:r>
              <a:rPr lang="en-US" sz="1800" dirty="0">
                <a:solidFill>
                  <a:srgbClr val="489CB0"/>
                </a:solidFill>
              </a:rPr>
              <a:t> 2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503738" y="2146300"/>
            <a:ext cx="976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489CB0"/>
                </a:solidFill>
              </a:rPr>
              <a:t>Week</a:t>
            </a:r>
            <a:r>
              <a:rPr lang="en-US" sz="1800" dirty="0">
                <a:solidFill>
                  <a:srgbClr val="489CB0"/>
                </a:solidFill>
              </a:rPr>
              <a:t> 3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069013" y="2143125"/>
            <a:ext cx="976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489CB0"/>
                </a:solidFill>
              </a:rPr>
              <a:t>Week 4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569200" y="2165350"/>
            <a:ext cx="976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489CB0"/>
                </a:solidFill>
              </a:rPr>
              <a:t>Week 5</a:t>
            </a:r>
          </a:p>
        </p:txBody>
      </p:sp>
    </p:spTree>
    <p:extLst>
      <p:ext uri="{BB962C8B-B14F-4D97-AF65-F5344CB8AC3E}">
        <p14:creationId xmlns:p14="http://schemas.microsoft.com/office/powerpoint/2010/main" val="125149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Serial casting: Ponseti technique</a:t>
            </a:r>
            <a:endParaRPr lang="en-US" sz="4000" dirty="0"/>
          </a:p>
        </p:txBody>
      </p:sp>
      <p:sp>
        <p:nvSpPr>
          <p:cNvPr id="50179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Serial manipulation and change of cast</a:t>
            </a:r>
          </a:p>
          <a:p>
            <a:r>
              <a:rPr lang="en-US" dirty="0"/>
              <a:t>Tenotomy of Achilles tendon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01688" y="2847294"/>
            <a:ext cx="7554912" cy="3897312"/>
            <a:chOff x="801688" y="2847294"/>
            <a:chExt cx="7554912" cy="3897312"/>
          </a:xfrm>
        </p:grpSpPr>
        <p:pic>
          <p:nvPicPr>
            <p:cNvPr id="50180" name="Content Placeholder 4" descr="Screen Shot 2012-02-11 at 7.47.30 PM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688" y="2847294"/>
              <a:ext cx="7554912" cy="3897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7604039" y="6491906"/>
              <a:ext cx="752561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 err="1">
                  <a:solidFill>
                    <a:schemeClr val="bg1"/>
                  </a:solidFill>
                </a:rPr>
                <a:t>ispub.com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96029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Serial casting: Ponseti technique</a:t>
            </a:r>
            <a:endParaRPr lang="en-US" sz="4000" dirty="0"/>
          </a:p>
        </p:txBody>
      </p:sp>
      <p:sp>
        <p:nvSpPr>
          <p:cNvPr id="50179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Serial manipulation and change of cast</a:t>
            </a:r>
          </a:p>
          <a:p>
            <a:r>
              <a:rPr lang="en-US" dirty="0"/>
              <a:t>Tenotomy of Achilles tendon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5557" b="35449"/>
          <a:stretch/>
        </p:blipFill>
        <p:spPr>
          <a:xfrm>
            <a:off x="711200" y="2703304"/>
            <a:ext cx="7710898" cy="40458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008808" y="6518329"/>
            <a:ext cx="127354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900" dirty="0" err="1">
                <a:solidFill>
                  <a:schemeClr val="bg1"/>
                </a:solidFill>
              </a:rPr>
              <a:t>www.ponseti-gulf.ae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8642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Tenotomy of Achilles Tendon</a:t>
            </a:r>
          </a:p>
        </p:txBody>
      </p:sp>
      <p:sp>
        <p:nvSpPr>
          <p:cNvPr id="5222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Complete cut of the Achilles Tendon</a:t>
            </a:r>
          </a:p>
          <a:p>
            <a:r>
              <a:rPr lang="en-US" dirty="0"/>
              <a:t>With knife, under anesthesia</a:t>
            </a:r>
          </a:p>
        </p:txBody>
      </p:sp>
      <p:pic>
        <p:nvPicPr>
          <p:cNvPr id="52228" name="Content Placeholder 4" descr="Screen Shot 2012-02-11 at 7.48.12 P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88" y="2697163"/>
            <a:ext cx="8937625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 Box 8"/>
          <p:cNvSpPr txBox="1">
            <a:spLocks noChangeArrowheads="1"/>
          </p:cNvSpPr>
          <p:nvPr/>
        </p:nvSpPr>
        <p:spPr bwMode="auto">
          <a:xfrm>
            <a:off x="300038" y="5940425"/>
            <a:ext cx="2120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000" dirty="0">
                <a:latin typeface="Trebuchet MS" charset="0"/>
              </a:rPr>
              <a:t>Before tenotomy</a:t>
            </a:r>
          </a:p>
        </p:txBody>
      </p:sp>
      <p:sp>
        <p:nvSpPr>
          <p:cNvPr id="52230" name="Text Box 8"/>
          <p:cNvSpPr txBox="1">
            <a:spLocks noChangeArrowheads="1"/>
          </p:cNvSpPr>
          <p:nvPr/>
        </p:nvSpPr>
        <p:spPr bwMode="auto">
          <a:xfrm>
            <a:off x="2616200" y="5935663"/>
            <a:ext cx="2078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000">
                <a:latin typeface="Trebuchet MS" charset="0"/>
              </a:rPr>
              <a:t>Local anesthesia</a:t>
            </a:r>
          </a:p>
        </p:txBody>
      </p:sp>
      <p:sp>
        <p:nvSpPr>
          <p:cNvPr id="52231" name="Text Box 8"/>
          <p:cNvSpPr txBox="1">
            <a:spLocks noChangeArrowheads="1"/>
          </p:cNvSpPr>
          <p:nvPr/>
        </p:nvSpPr>
        <p:spPr bwMode="auto">
          <a:xfrm>
            <a:off x="5253038" y="5946775"/>
            <a:ext cx="13001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000" dirty="0">
                <a:latin typeface="Trebuchet MS" charset="0"/>
              </a:rPr>
              <a:t>Tenotomy</a:t>
            </a:r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7019925" y="5942013"/>
            <a:ext cx="18716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000">
                <a:latin typeface="Trebuchet MS" charset="0"/>
              </a:rPr>
              <a:t>Full correction</a:t>
            </a:r>
          </a:p>
        </p:txBody>
      </p:sp>
    </p:spTree>
    <p:extLst>
      <p:ext uri="{BB962C8B-B14F-4D97-AF65-F5344CB8AC3E}">
        <p14:creationId xmlns:p14="http://schemas.microsoft.com/office/powerpoint/2010/main" val="3002747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Incidence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Hip instability at birth: 0.5 – 1 %</a:t>
            </a:r>
          </a:p>
          <a:p>
            <a:endParaRPr lang="en-US" dirty="0"/>
          </a:p>
          <a:p>
            <a:r>
              <a:rPr lang="en-US" dirty="0"/>
              <a:t>Classic DDH: 0.1%</a:t>
            </a:r>
          </a:p>
          <a:p>
            <a:endParaRPr lang="en-US" dirty="0"/>
          </a:p>
          <a:p>
            <a:r>
              <a:rPr lang="en-US" dirty="0"/>
              <a:t>Mild dysplasia: Substantial</a:t>
            </a:r>
          </a:p>
          <a:p>
            <a:pPr lvl="1"/>
            <a:r>
              <a:rPr lang="en-US" dirty="0"/>
              <a:t>Up to 50%of hip arthritis in ladies have underlying hip dysplasia</a:t>
            </a:r>
          </a:p>
        </p:txBody>
      </p:sp>
    </p:spTree>
    <p:extLst>
      <p:ext uri="{BB962C8B-B14F-4D97-AF65-F5344CB8AC3E}">
        <p14:creationId xmlns:p14="http://schemas.microsoft.com/office/powerpoint/2010/main" val="26721769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Tenotomy of Achilles Tendon</a:t>
            </a:r>
          </a:p>
        </p:txBody>
      </p:sp>
      <p:sp>
        <p:nvSpPr>
          <p:cNvPr id="5222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Complete cut of the Achilles Tendon</a:t>
            </a:r>
          </a:p>
          <a:p>
            <a:r>
              <a:rPr lang="en-US" dirty="0"/>
              <a:t>With knife, under anesthesia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856093" y="2812143"/>
            <a:ext cx="5419193" cy="3739243"/>
            <a:chOff x="1856093" y="2812143"/>
            <a:chExt cx="5419193" cy="373924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56093" y="2812143"/>
              <a:ext cx="5419193" cy="3739243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856093" y="6310193"/>
              <a:ext cx="1184639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i-FI" sz="900" dirty="0" err="1">
                  <a:solidFill>
                    <a:srgbClr val="FFFFFF"/>
                  </a:solidFill>
                </a:rPr>
                <a:t>orthoinfo.aaos.org</a:t>
              </a:r>
              <a:endParaRPr lang="en-US" sz="9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63459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Ponseti method</a:t>
            </a:r>
          </a:p>
        </p:txBody>
      </p:sp>
      <p:pic>
        <p:nvPicPr>
          <p:cNvPr id="53251" name="Content Placeholder 4" descr="Screen Shot 2012-02-11 at 7.48.29 P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7418" y="2508250"/>
            <a:ext cx="2879725" cy="410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Content Placeholder 4" descr="Screen Shot 2012-02-11 at 7.48.29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5244" y="2463800"/>
            <a:ext cx="3059112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ext Box 8"/>
          <p:cNvSpPr txBox="1">
            <a:spLocks noChangeArrowheads="1"/>
          </p:cNvSpPr>
          <p:nvPr/>
        </p:nvSpPr>
        <p:spPr bwMode="auto">
          <a:xfrm>
            <a:off x="549275" y="1318419"/>
            <a:ext cx="36560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dirty="0">
                <a:latin typeface="Trebuchet MS" charset="0"/>
              </a:rPr>
              <a:t>After casting</a:t>
            </a:r>
          </a:p>
          <a:p>
            <a:pPr algn="ctr" eaLnBrk="1" hangingPunct="1"/>
            <a:r>
              <a:rPr lang="en-US" dirty="0">
                <a:latin typeface="Trebuchet MS" charset="0"/>
              </a:rPr>
              <a:t>still tight Achilles Tendon</a:t>
            </a:r>
          </a:p>
          <a:p>
            <a:pPr algn="ctr" eaLnBrk="1" hangingPunct="1"/>
            <a:r>
              <a:rPr lang="en-US" dirty="0">
                <a:latin typeface="Trebuchet MS" charset="0"/>
              </a:rPr>
              <a:t>Can not dorsiflex ankle</a:t>
            </a:r>
          </a:p>
        </p:txBody>
      </p:sp>
      <p:sp>
        <p:nvSpPr>
          <p:cNvPr id="54278" name="Text Box 8"/>
          <p:cNvSpPr txBox="1">
            <a:spLocks noChangeArrowheads="1"/>
          </p:cNvSpPr>
          <p:nvPr/>
        </p:nvSpPr>
        <p:spPr bwMode="auto">
          <a:xfrm>
            <a:off x="5243513" y="1304925"/>
            <a:ext cx="28225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dirty="0">
                <a:latin typeface="Trebuchet MS" charset="0"/>
              </a:rPr>
              <a:t>After Tenotomy</a:t>
            </a:r>
          </a:p>
          <a:p>
            <a:pPr algn="ctr" eaLnBrk="1" hangingPunct="1"/>
            <a:r>
              <a:rPr lang="en-US" dirty="0">
                <a:latin typeface="Trebuchet MS" charset="0"/>
              </a:rPr>
              <a:t>Tightness released</a:t>
            </a:r>
          </a:p>
          <a:p>
            <a:pPr algn="ctr" eaLnBrk="1" hangingPunct="1"/>
            <a:r>
              <a:rPr lang="en-US" dirty="0">
                <a:latin typeface="Trebuchet MS" charset="0"/>
              </a:rPr>
              <a:t>Can dorsiflex ankle</a:t>
            </a:r>
          </a:p>
        </p:txBody>
      </p:sp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 rot="5400000">
            <a:off x="2058194" y="4339432"/>
            <a:ext cx="1366837" cy="2095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 rot="10800000" flipV="1">
            <a:off x="1592263" y="5064125"/>
            <a:ext cx="1076325" cy="5143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0" name="Straight Connector 19"/>
          <p:cNvCxnSpPr>
            <a:cxnSpLocks noChangeShapeType="1"/>
          </p:cNvCxnSpPr>
          <p:nvPr/>
        </p:nvCxnSpPr>
        <p:spPr bwMode="auto">
          <a:xfrm rot="16200000" flipH="1">
            <a:off x="6275388" y="4473575"/>
            <a:ext cx="1873250" cy="127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3" name="Straight Connector 22"/>
          <p:cNvCxnSpPr>
            <a:cxnSpLocks noChangeShapeType="1"/>
          </p:cNvCxnSpPr>
          <p:nvPr/>
        </p:nvCxnSpPr>
        <p:spPr bwMode="auto">
          <a:xfrm rot="10800000">
            <a:off x="6126163" y="5192713"/>
            <a:ext cx="1092200" cy="1920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425685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 of CTEV</a:t>
            </a:r>
            <a:endParaRPr lang="x-none" dirty="0"/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After tenotomy of Achilles tendon, cast is applied again for 6 wks.</a:t>
            </a:r>
          </a:p>
          <a:p>
            <a:r>
              <a:rPr lang="en-US" dirty="0"/>
              <a:t>Followed by special splint</a:t>
            </a:r>
          </a:p>
          <a:p>
            <a:pPr lvl="1"/>
            <a:r>
              <a:rPr lang="en-US" dirty="0"/>
              <a:t>(Dennis-Brown shoes)</a:t>
            </a:r>
          </a:p>
          <a:p>
            <a:pPr lvl="2"/>
            <a:r>
              <a:rPr lang="en-US" dirty="0"/>
              <a:t>Initially most of the time</a:t>
            </a:r>
          </a:p>
          <a:p>
            <a:pPr lvl="2"/>
            <a:r>
              <a:rPr lang="en-US" dirty="0"/>
              <a:t>Later at night (for 4yrs)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Long-term follow-up is  needed, with possible need for splints or later surgery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283200" y="2235202"/>
            <a:ext cx="3403600" cy="2387600"/>
            <a:chOff x="5283200" y="2235202"/>
            <a:chExt cx="3403600" cy="23876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83200" y="2235202"/>
              <a:ext cx="3403600" cy="23876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7802774" y="4407358"/>
              <a:ext cx="88402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i-FI" sz="800" dirty="0" err="1">
                  <a:solidFill>
                    <a:srgbClr val="397B8C"/>
                  </a:solidFill>
                </a:rPr>
                <a:t>quoteimg.com</a:t>
              </a:r>
              <a:endParaRPr lang="en-US" sz="800" dirty="0">
                <a:solidFill>
                  <a:srgbClr val="397B8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41350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 of CTEV</a:t>
            </a:r>
            <a:endParaRPr lang="x-none" dirty="0"/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 severe or resistant cases, surgery is performed</a:t>
            </a:r>
          </a:p>
          <a:p>
            <a:pPr lvl="1"/>
            <a:r>
              <a:rPr lang="en-US"/>
              <a:t>Lengthening of tight tendons</a:t>
            </a:r>
          </a:p>
          <a:p>
            <a:pPr lvl="1"/>
            <a:r>
              <a:rPr lang="en-US"/>
              <a:t>Correcting joints, and bone</a:t>
            </a:r>
          </a:p>
        </p:txBody>
      </p:sp>
    </p:spTree>
    <p:extLst>
      <p:ext uri="{BB962C8B-B14F-4D97-AF65-F5344CB8AC3E}">
        <p14:creationId xmlns:p14="http://schemas.microsoft.com/office/powerpoint/2010/main" val="41284666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example</a:t>
            </a:r>
          </a:p>
        </p:txBody>
      </p:sp>
      <p:pic>
        <p:nvPicPr>
          <p:cNvPr id="61443" name="Content Placeholder 4" descr="CIMG122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25599" y="2328496"/>
            <a:ext cx="6446951" cy="3927928"/>
          </a:xfrm>
        </p:spPr>
      </p:pic>
      <p:pic>
        <p:nvPicPr>
          <p:cNvPr id="61444" name="Content Placeholder 4" descr="CIMG1229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395" y="2347740"/>
            <a:ext cx="2614436" cy="3908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970729" y="6256424"/>
            <a:ext cx="119936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050" dirty="0">
                <a:solidFill>
                  <a:schemeClr val="bg1"/>
                </a:solidFill>
              </a:rPr>
              <a:t>Mamoun Kremli</a:t>
            </a:r>
          </a:p>
        </p:txBody>
      </p:sp>
    </p:spTree>
    <p:extLst>
      <p:ext uri="{BB962C8B-B14F-4D97-AF65-F5344CB8AC3E}">
        <p14:creationId xmlns:p14="http://schemas.microsoft.com/office/powerpoint/2010/main" val="9199262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example</a:t>
            </a:r>
          </a:p>
        </p:txBody>
      </p:sp>
      <p:pic>
        <p:nvPicPr>
          <p:cNvPr id="62467" name="Content Placeholder 4" descr="CIMG122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Rectangle 9"/>
          <p:cNvSpPr/>
          <p:nvPr/>
        </p:nvSpPr>
        <p:spPr>
          <a:xfrm>
            <a:off x="3969141" y="6275668"/>
            <a:ext cx="119936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050" dirty="0">
                <a:solidFill>
                  <a:schemeClr val="bg1"/>
                </a:solidFill>
              </a:rPr>
              <a:t>Mamoun Kremli</a:t>
            </a:r>
          </a:p>
        </p:txBody>
      </p:sp>
    </p:spTree>
    <p:extLst>
      <p:ext uri="{BB962C8B-B14F-4D97-AF65-F5344CB8AC3E}">
        <p14:creationId xmlns:p14="http://schemas.microsoft.com/office/powerpoint/2010/main" val="36318053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example</a:t>
            </a:r>
          </a:p>
        </p:txBody>
      </p:sp>
      <p:pic>
        <p:nvPicPr>
          <p:cNvPr id="63491" name="Content Placeholder 4" descr="MVC-001F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Rectangle 9"/>
          <p:cNvSpPr/>
          <p:nvPr/>
        </p:nvSpPr>
        <p:spPr>
          <a:xfrm>
            <a:off x="3969141" y="6275668"/>
            <a:ext cx="119936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050" dirty="0">
                <a:solidFill>
                  <a:schemeClr val="bg1"/>
                </a:solidFill>
              </a:rPr>
              <a:t>Mamoun Kremli</a:t>
            </a:r>
          </a:p>
        </p:txBody>
      </p:sp>
    </p:spTree>
    <p:extLst>
      <p:ext uri="{BB962C8B-B14F-4D97-AF65-F5344CB8AC3E}">
        <p14:creationId xmlns:p14="http://schemas.microsoft.com/office/powerpoint/2010/main" val="16487775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example</a:t>
            </a:r>
          </a:p>
        </p:txBody>
      </p:sp>
      <p:pic>
        <p:nvPicPr>
          <p:cNvPr id="64515" name="Content Placeholder 4" descr="MVC-002F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Rectangle 9"/>
          <p:cNvSpPr/>
          <p:nvPr/>
        </p:nvSpPr>
        <p:spPr>
          <a:xfrm>
            <a:off x="3969141" y="6275668"/>
            <a:ext cx="119936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050" dirty="0">
                <a:solidFill>
                  <a:schemeClr val="bg1"/>
                </a:solidFill>
              </a:rPr>
              <a:t>Mamoun Kremli</a:t>
            </a:r>
          </a:p>
        </p:txBody>
      </p:sp>
    </p:spTree>
    <p:extLst>
      <p:ext uri="{BB962C8B-B14F-4D97-AF65-F5344CB8AC3E}">
        <p14:creationId xmlns:p14="http://schemas.microsoft.com/office/powerpoint/2010/main" val="170069411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example</a:t>
            </a:r>
          </a:p>
        </p:txBody>
      </p:sp>
      <p:pic>
        <p:nvPicPr>
          <p:cNvPr id="65539" name="Content Placeholder 4" descr="MVC-003F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Rectangle 9"/>
          <p:cNvSpPr/>
          <p:nvPr/>
        </p:nvSpPr>
        <p:spPr>
          <a:xfrm>
            <a:off x="3969141" y="6275668"/>
            <a:ext cx="119936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050" dirty="0">
                <a:solidFill>
                  <a:schemeClr val="bg1"/>
                </a:solidFill>
              </a:rPr>
              <a:t>Mamoun Kremli</a:t>
            </a:r>
          </a:p>
        </p:txBody>
      </p:sp>
    </p:spTree>
    <p:extLst>
      <p:ext uri="{BB962C8B-B14F-4D97-AF65-F5344CB8AC3E}">
        <p14:creationId xmlns:p14="http://schemas.microsoft.com/office/powerpoint/2010/main" val="38348294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example</a:t>
            </a:r>
          </a:p>
        </p:txBody>
      </p:sp>
      <p:pic>
        <p:nvPicPr>
          <p:cNvPr id="66563" name="Content Placeholder 4" descr="MVC-004F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Rectangle 9"/>
          <p:cNvSpPr/>
          <p:nvPr/>
        </p:nvSpPr>
        <p:spPr>
          <a:xfrm>
            <a:off x="3969141" y="6275668"/>
            <a:ext cx="119936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050" dirty="0">
                <a:solidFill>
                  <a:schemeClr val="bg1"/>
                </a:solidFill>
              </a:rPr>
              <a:t>Mamoun Kremli</a:t>
            </a:r>
          </a:p>
        </p:txBody>
      </p:sp>
    </p:spTree>
    <p:extLst>
      <p:ext uri="{BB962C8B-B14F-4D97-AF65-F5344CB8AC3E}">
        <p14:creationId xmlns:p14="http://schemas.microsoft.com/office/powerpoint/2010/main" val="569600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Etiology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r>
              <a:rPr lang="en-US" sz="5400"/>
              <a:t>Multi-factorial</a:t>
            </a:r>
          </a:p>
        </p:txBody>
      </p:sp>
    </p:spTree>
    <p:extLst>
      <p:ext uri="{BB962C8B-B14F-4D97-AF65-F5344CB8AC3E}">
        <p14:creationId xmlns:p14="http://schemas.microsoft.com/office/powerpoint/2010/main" val="378173181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example</a:t>
            </a:r>
          </a:p>
        </p:txBody>
      </p:sp>
      <p:pic>
        <p:nvPicPr>
          <p:cNvPr id="67587" name="Content Placeholder 4" descr="CIMG1244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2956" y="3764296"/>
            <a:ext cx="3669068" cy="2775863"/>
          </a:xfrm>
        </p:spPr>
      </p:pic>
      <p:pic>
        <p:nvPicPr>
          <p:cNvPr id="67588" name="Content Placeholder 4" descr="CIMG123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0832" y="3764296"/>
            <a:ext cx="1977501" cy="275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4" descr="CIMG1229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1169" y="1002031"/>
            <a:ext cx="2417164" cy="2690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4" descr="CIMG1225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2956" y="1002031"/>
            <a:ext cx="3669068" cy="2690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969141" y="6275668"/>
            <a:ext cx="119936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050" dirty="0">
                <a:solidFill>
                  <a:schemeClr val="bg1"/>
                </a:solidFill>
              </a:rPr>
              <a:t>Mamoun Kremli</a:t>
            </a:r>
          </a:p>
        </p:txBody>
      </p:sp>
    </p:spTree>
    <p:extLst>
      <p:ext uri="{BB962C8B-B14F-4D97-AF65-F5344CB8AC3E}">
        <p14:creationId xmlns:p14="http://schemas.microsoft.com/office/powerpoint/2010/main" val="411610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71683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Definition and Types of club feet</a:t>
            </a:r>
          </a:p>
          <a:p>
            <a:r>
              <a:rPr lang="en-US" dirty="0"/>
              <a:t>Treatment of CTEV</a:t>
            </a:r>
          </a:p>
          <a:p>
            <a:pPr lvl="1"/>
            <a:r>
              <a:rPr lang="en-US" dirty="0"/>
              <a:t>Positional: manipulation</a:t>
            </a:r>
          </a:p>
          <a:p>
            <a:pPr lvl="1"/>
            <a:r>
              <a:rPr lang="en-US" dirty="0"/>
              <a:t>CTEV: serial casting &amp; tenotomy</a:t>
            </a:r>
          </a:p>
        </p:txBody>
      </p:sp>
      <p:pic>
        <p:nvPicPr>
          <p:cNvPr id="71685" name="Content Placeholder 4" descr="Screen Shot 2012-02-11 at 7.47.30 P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1759" y="3726405"/>
            <a:ext cx="4835057" cy="249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4269" y="1527242"/>
            <a:ext cx="2282547" cy="167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Content Placeholder 4" descr="CIMG1223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83" r="8520"/>
          <a:stretch/>
        </p:blipFill>
        <p:spPr>
          <a:xfrm>
            <a:off x="465102" y="3709308"/>
            <a:ext cx="3386137" cy="250986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630621" y="5971245"/>
            <a:ext cx="105509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900" dirty="0">
                <a:solidFill>
                  <a:schemeClr val="bg1"/>
                </a:solidFill>
              </a:rPr>
              <a:t>Mamoun Kremli</a:t>
            </a:r>
          </a:p>
        </p:txBody>
      </p:sp>
    </p:spTree>
    <p:extLst>
      <p:ext uri="{BB962C8B-B14F-4D97-AF65-F5344CB8AC3E}">
        <p14:creationId xmlns:p14="http://schemas.microsoft.com/office/powerpoint/2010/main" val="544691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Etiology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Ligament laxity</a:t>
            </a:r>
          </a:p>
          <a:p>
            <a:pPr lvl="1"/>
            <a:r>
              <a:rPr lang="en-US" dirty="0"/>
              <a:t>Hormonal:</a:t>
            </a:r>
          </a:p>
          <a:p>
            <a:pPr lvl="2"/>
            <a:r>
              <a:rPr lang="en-US" dirty="0"/>
              <a:t>Estrogen, </a:t>
            </a:r>
            <a:r>
              <a:rPr lang="en-US" dirty="0" err="1"/>
              <a:t>Relaxin</a:t>
            </a:r>
            <a:r>
              <a:rPr lang="en-US" dirty="0"/>
              <a:t>: by mothers</a:t>
            </a:r>
          </a:p>
          <a:p>
            <a:pPr lvl="2"/>
            <a:r>
              <a:rPr lang="en-US" dirty="0"/>
              <a:t>May affect baby girls more – receptors?</a:t>
            </a:r>
          </a:p>
          <a:p>
            <a:pPr lvl="1"/>
            <a:r>
              <a:rPr lang="en-US" dirty="0"/>
              <a:t>Familial (congenital):</a:t>
            </a:r>
          </a:p>
          <a:p>
            <a:pPr lvl="2"/>
            <a:r>
              <a:rPr lang="en-US" dirty="0"/>
              <a:t>Mild – Moderate – Sever – </a:t>
            </a:r>
            <a:r>
              <a:rPr lang="en-US" dirty="0" err="1"/>
              <a:t>Ehler</a:t>
            </a:r>
            <a:r>
              <a:rPr lang="en-US" dirty="0"/>
              <a:t> </a:t>
            </a:r>
            <a:r>
              <a:rPr lang="en-US" dirty="0" err="1"/>
              <a:t>Danlos</a:t>
            </a:r>
            <a:r>
              <a:rPr lang="en-US" dirty="0"/>
              <a:t> syndrome</a:t>
            </a:r>
          </a:p>
        </p:txBody>
      </p:sp>
      <p:pic>
        <p:nvPicPr>
          <p:cNvPr id="6" name="Picture 6" descr="DSC05389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65" t="12370" r="8400"/>
          <a:stretch/>
        </p:blipFill>
        <p:spPr bwMode="auto">
          <a:xfrm rot="10800000">
            <a:off x="6852442" y="4753900"/>
            <a:ext cx="2067821" cy="162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DH - LIG LAXITY - EHLER DANLOS - THUMB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893" y="4748145"/>
            <a:ext cx="2039275" cy="165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DH - LIG LAXITY - EHLER DANLOS - ANCKLE 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3830" y="4753901"/>
            <a:ext cx="2003790" cy="1624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478682" y="4753901"/>
            <a:ext cx="2312427" cy="1624949"/>
            <a:chOff x="4478682" y="4753901"/>
            <a:chExt cx="2312427" cy="1624949"/>
          </a:xfrm>
        </p:grpSpPr>
        <p:pic>
          <p:nvPicPr>
            <p:cNvPr id="7" name="Picture 7" descr="DSC05390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8682" y="4753901"/>
              <a:ext cx="2312427" cy="1624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4568825" y="5710136"/>
              <a:ext cx="386526" cy="287728"/>
            </a:xfrm>
            <a:prstGeom prst="ellipse">
              <a:avLst/>
            </a:prstGeom>
            <a:solidFill>
              <a:srgbClr val="A08366">
                <a:alpha val="6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102341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Etiology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Genetic factors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Females</a:t>
            </a:r>
            <a:r>
              <a:rPr lang="en-US" dirty="0"/>
              <a:t>: 4-6 X more than males</a:t>
            </a:r>
          </a:p>
          <a:p>
            <a:pPr lvl="1"/>
            <a:r>
              <a:rPr lang="en-US" dirty="0"/>
              <a:t>Twin studies:</a:t>
            </a:r>
          </a:p>
          <a:p>
            <a:pPr lvl="2"/>
            <a:r>
              <a:rPr lang="en-US" dirty="0"/>
              <a:t>If one twin has DDH, the incidence of DDH in the second twin is:</a:t>
            </a:r>
          </a:p>
          <a:p>
            <a:pPr lvl="3"/>
            <a:r>
              <a:rPr lang="en-US" dirty="0"/>
              <a:t>Monozygotic: 38%</a:t>
            </a:r>
          </a:p>
          <a:p>
            <a:pPr lvl="3"/>
            <a:r>
              <a:rPr lang="en-US" dirty="0"/>
              <a:t>Dizygotic: 3% (similar to other siblings)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6790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10862</TotalTime>
  <Words>1595</Words>
  <Application>Microsoft Macintosh PowerPoint</Application>
  <PresentationFormat>On-screen Show (4:3)</PresentationFormat>
  <Paragraphs>409</Paragraphs>
  <Slides>71</Slides>
  <Notes>2</Notes>
  <HiddenSlides>1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80" baseType="lpstr">
      <vt:lpstr>Arial</vt:lpstr>
      <vt:lpstr>Calibri</vt:lpstr>
      <vt:lpstr>Comic Sans MS</vt:lpstr>
      <vt:lpstr>News Gothic MT</vt:lpstr>
      <vt:lpstr>Times New Roman</vt:lpstr>
      <vt:lpstr>Trebuchet MS</vt:lpstr>
      <vt:lpstr>Wingdings</vt:lpstr>
      <vt:lpstr>Wingdings 2</vt:lpstr>
      <vt:lpstr>Breeze</vt:lpstr>
      <vt:lpstr>Common Congenital Lower Limb Problems  DDH  -  CTEV </vt:lpstr>
      <vt:lpstr>Congenital Dislocation of the Hips  DDH</vt:lpstr>
      <vt:lpstr>Nomenclature</vt:lpstr>
      <vt:lpstr>Spectrum of Diseases</vt:lpstr>
      <vt:lpstr>CDH - Spectrum</vt:lpstr>
      <vt:lpstr>Incidence</vt:lpstr>
      <vt:lpstr>Etiology</vt:lpstr>
      <vt:lpstr>Etiology</vt:lpstr>
      <vt:lpstr>Etiology</vt:lpstr>
      <vt:lpstr>Etiology</vt:lpstr>
      <vt:lpstr>Infants at risk</vt:lpstr>
      <vt:lpstr>Infants at risk</vt:lpstr>
      <vt:lpstr>Clinical Examination</vt:lpstr>
      <vt:lpstr>Clinical Examination</vt:lpstr>
      <vt:lpstr>Clinical Examination</vt:lpstr>
      <vt:lpstr>Clinical Examination</vt:lpstr>
      <vt:lpstr>Clinical Examination</vt:lpstr>
      <vt:lpstr>Clinical Examination</vt:lpstr>
      <vt:lpstr>Clinical Examination</vt:lpstr>
      <vt:lpstr>Clinical Examination</vt:lpstr>
      <vt:lpstr>Clinical Examination</vt:lpstr>
      <vt:lpstr>Neonatal Examination for CDH</vt:lpstr>
      <vt:lpstr>Neonatal Examination for CDH</vt:lpstr>
      <vt:lpstr>Clinical Examination</vt:lpstr>
      <vt:lpstr>Clinical Examination</vt:lpstr>
      <vt:lpstr>Clinical Examination</vt:lpstr>
      <vt:lpstr>Imaging - Ultrasound</vt:lpstr>
      <vt:lpstr>Radiology</vt:lpstr>
      <vt:lpstr>Radiology</vt:lpstr>
      <vt:lpstr>Radiology</vt:lpstr>
      <vt:lpstr>Radiology</vt:lpstr>
      <vt:lpstr>Radiology</vt:lpstr>
      <vt:lpstr>Radiology</vt:lpstr>
      <vt:lpstr>Radiology</vt:lpstr>
      <vt:lpstr>Radiology</vt:lpstr>
      <vt:lpstr>Radiology</vt:lpstr>
      <vt:lpstr>Radiology</vt:lpstr>
      <vt:lpstr>Treatment - Aims</vt:lpstr>
      <vt:lpstr>Treatment</vt:lpstr>
      <vt:lpstr>Treatment: Neonatal hip instability</vt:lpstr>
      <vt:lpstr>Treatment: Neonatal hip instability</vt:lpstr>
      <vt:lpstr>Treatment</vt:lpstr>
      <vt:lpstr>Treatment</vt:lpstr>
      <vt:lpstr>Treatment</vt:lpstr>
      <vt:lpstr>Treatment</vt:lpstr>
      <vt:lpstr>CDH - Summary</vt:lpstr>
      <vt:lpstr>Club Foot CTEV</vt:lpstr>
      <vt:lpstr>Outline</vt:lpstr>
      <vt:lpstr>Clubfoot (Talipes Equinovarus)</vt:lpstr>
      <vt:lpstr>Clinical types</vt:lpstr>
      <vt:lpstr>Types of Clubfeet</vt:lpstr>
      <vt:lpstr>Types of CTEV</vt:lpstr>
      <vt:lpstr>CTEV</vt:lpstr>
      <vt:lpstr>CTEV - deformities</vt:lpstr>
      <vt:lpstr>Management of CTEV</vt:lpstr>
      <vt:lpstr>Management of CTEV</vt:lpstr>
      <vt:lpstr>Serial casting: Ponseti technique</vt:lpstr>
      <vt:lpstr>Serial casting: Ponseti technique</vt:lpstr>
      <vt:lpstr>Tenotomy of Achilles Tendon</vt:lpstr>
      <vt:lpstr>Tenotomy of Achilles Tendon</vt:lpstr>
      <vt:lpstr>Ponseti method</vt:lpstr>
      <vt:lpstr>Management of CTEV</vt:lpstr>
      <vt:lpstr>Management of CTEV</vt:lpstr>
      <vt:lpstr>Case example</vt:lpstr>
      <vt:lpstr>Case example</vt:lpstr>
      <vt:lpstr>Case example</vt:lpstr>
      <vt:lpstr>Case example</vt:lpstr>
      <vt:lpstr>Case example</vt:lpstr>
      <vt:lpstr>Case example</vt:lpstr>
      <vt:lpstr>Case example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</dc:creator>
  <cp:lastModifiedBy>Sultan Khalid Almisfer</cp:lastModifiedBy>
  <cp:revision>458</cp:revision>
  <dcterms:created xsi:type="dcterms:W3CDTF">2014-01-25T15:53:41Z</dcterms:created>
  <dcterms:modified xsi:type="dcterms:W3CDTF">2025-02-08T12:19:33Z</dcterms:modified>
</cp:coreProperties>
</file>