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8"/>
  </p:notesMasterIdLst>
  <p:sldIdLst>
    <p:sldId id="387" r:id="rId2"/>
    <p:sldId id="259" r:id="rId3"/>
    <p:sldId id="303" r:id="rId4"/>
    <p:sldId id="352" r:id="rId5"/>
    <p:sldId id="304" r:id="rId6"/>
    <p:sldId id="267" r:id="rId7"/>
    <p:sldId id="305" r:id="rId8"/>
    <p:sldId id="306" r:id="rId9"/>
    <p:sldId id="308" r:id="rId10"/>
    <p:sldId id="330" r:id="rId11"/>
    <p:sldId id="331" r:id="rId12"/>
    <p:sldId id="332" r:id="rId13"/>
    <p:sldId id="333" r:id="rId14"/>
    <p:sldId id="309" r:id="rId15"/>
    <p:sldId id="310" r:id="rId16"/>
    <p:sldId id="307" r:id="rId17"/>
    <p:sldId id="311" r:id="rId18"/>
    <p:sldId id="351" r:id="rId19"/>
    <p:sldId id="334" r:id="rId20"/>
    <p:sldId id="312" r:id="rId21"/>
    <p:sldId id="313" r:id="rId22"/>
    <p:sldId id="349" r:id="rId23"/>
    <p:sldId id="354" r:id="rId24"/>
    <p:sldId id="357" r:id="rId25"/>
    <p:sldId id="356" r:id="rId26"/>
    <p:sldId id="323" r:id="rId27"/>
    <p:sldId id="336" r:id="rId28"/>
    <p:sldId id="358" r:id="rId29"/>
    <p:sldId id="359" r:id="rId30"/>
    <p:sldId id="360" r:id="rId31"/>
    <p:sldId id="361" r:id="rId32"/>
    <p:sldId id="362" r:id="rId33"/>
    <p:sldId id="363" r:id="rId34"/>
    <p:sldId id="364" r:id="rId35"/>
    <p:sldId id="365" r:id="rId36"/>
    <p:sldId id="366" r:id="rId37"/>
    <p:sldId id="367" r:id="rId38"/>
    <p:sldId id="368" r:id="rId39"/>
    <p:sldId id="369" r:id="rId40"/>
    <p:sldId id="370" r:id="rId41"/>
    <p:sldId id="371" r:id="rId42"/>
    <p:sldId id="372" r:id="rId43"/>
    <p:sldId id="373" r:id="rId44"/>
    <p:sldId id="374" r:id="rId45"/>
    <p:sldId id="375" r:id="rId46"/>
    <p:sldId id="376" r:id="rId47"/>
    <p:sldId id="377" r:id="rId48"/>
    <p:sldId id="378" r:id="rId49"/>
    <p:sldId id="379" r:id="rId50"/>
    <p:sldId id="380" r:id="rId51"/>
    <p:sldId id="381" r:id="rId52"/>
    <p:sldId id="382" r:id="rId53"/>
    <p:sldId id="383" r:id="rId54"/>
    <p:sldId id="384" r:id="rId55"/>
    <p:sldId id="385" r:id="rId56"/>
    <p:sldId id="386" r:id="rId5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93" userDrawn="1">
          <p15:clr>
            <a:srgbClr val="A4A3A4"/>
          </p15:clr>
        </p15:guide>
        <p15:guide id="2" pos="529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97B8C"/>
    <a:srgbClr val="5FD5F3"/>
    <a:srgbClr val="489CB0"/>
    <a:srgbClr val="000000"/>
    <a:srgbClr val="143C4E"/>
    <a:srgbClr val="21617D"/>
    <a:srgbClr val="266891"/>
    <a:srgbClr val="1C4A66"/>
    <a:srgbClr val="6BA7BE"/>
    <a:srgbClr val="235F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4" autoAdjust="0"/>
  </p:normalViewPr>
  <p:slideViewPr>
    <p:cSldViewPr snapToGrid="0" snapToObjects="1" showGuides="1">
      <p:cViewPr varScale="1">
        <p:scale>
          <a:sx n="75" d="100"/>
          <a:sy n="75" d="100"/>
        </p:scale>
        <p:origin x="1176" y="60"/>
      </p:cViewPr>
      <p:guideLst>
        <p:guide orient="horz" pos="1593"/>
        <p:guide pos="529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9FDACE-534B-5D4C-B4AE-1C419E799341}" type="datetimeFigureOut">
              <a:rPr lang="en-US" smtClean="0"/>
              <a:t>1/21/2020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ECFC18-86DA-CC43-89A6-6D0FE996FE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356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ECFC18-86DA-CC43-89A6-6D0FE996FEE7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936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000" kern="1200">
                <a:solidFill>
                  <a:schemeClr val="accent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285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1/21/2020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1/21/2020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83166"/>
            <a:ext cx="8042276" cy="85999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375758"/>
            <a:ext cx="8042276" cy="48999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01F9CA3-105E-4857-9057-6DB6197DA786}" type="datetimeFigureOut">
              <a:rPr lang="en-US" smtClean="0"/>
              <a:t>1/21/2020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7F5CE407-6216-4202-80E4-A30DC2F709B2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6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1"/>
          </a:solidFill>
          <a:latin typeface="Arial"/>
          <a:ea typeface="+mj-ea"/>
          <a:cs typeface="Arial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Arial"/>
        <a:buChar char="•"/>
        <a:defRPr sz="2800" kern="1200">
          <a:solidFill>
            <a:srgbClr val="235F84"/>
          </a:solidFill>
          <a:latin typeface="Arial"/>
          <a:ea typeface="+mn-ea"/>
          <a:cs typeface="Arial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Arial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Arial"/>
        <a:buChar char="•"/>
        <a:defRPr sz="2400" kern="1200">
          <a:solidFill>
            <a:srgbClr val="235F84"/>
          </a:solidFill>
          <a:latin typeface="Arial"/>
          <a:ea typeface="+mn-ea"/>
          <a:cs typeface="Arial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Arial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Arial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375758"/>
            <a:ext cx="8042276" cy="2307242"/>
          </a:xfrm>
        </p:spPr>
        <p:txBody>
          <a:bodyPr>
            <a:normAutofit/>
          </a:bodyPr>
          <a:lstStyle/>
          <a:p>
            <a:pPr algn="ctr"/>
            <a:endParaRPr lang="en-US" sz="3600" dirty="0" smtClean="0"/>
          </a:p>
          <a:p>
            <a:pPr marL="0" indent="0" algn="ctr">
              <a:buNone/>
            </a:pPr>
            <a:r>
              <a:rPr lang="en-US" sz="3600" dirty="0" smtClean="0"/>
              <a:t>History &amp; Clinical Examination in Orthopedics</a:t>
            </a:r>
            <a:endParaRPr lang="ar-SA" sz="3600" dirty="0"/>
          </a:p>
        </p:txBody>
      </p:sp>
      <p:sp>
        <p:nvSpPr>
          <p:cNvPr id="6" name="Rectangle 5"/>
          <p:cNvSpPr/>
          <p:nvPr/>
        </p:nvSpPr>
        <p:spPr>
          <a:xfrm>
            <a:off x="1905000" y="4023837"/>
            <a:ext cx="58801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Prof. </a:t>
            </a:r>
            <a:r>
              <a:rPr lang="en-US" sz="2400" dirty="0" err="1">
                <a:solidFill>
                  <a:schemeClr val="bg1">
                    <a:lumMod val="65000"/>
                  </a:schemeClr>
                </a:solidFill>
              </a:rPr>
              <a:t>Mamoun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lumMod val="65000"/>
                  </a:schemeClr>
                </a:solidFill>
              </a:rPr>
              <a:t>Kremli</a:t>
            </a:r>
            <a:endParaRPr lang="en-US" sz="2400" dirty="0">
              <a:solidFill>
                <a:schemeClr val="bg1">
                  <a:lumMod val="65000"/>
                </a:schemeClr>
              </a:solidFill>
            </a:endParaRPr>
          </a:p>
          <a:p>
            <a:pPr algn="ctr">
              <a:defRPr/>
            </a:pPr>
            <a:r>
              <a:rPr lang="en-US" sz="2800" dirty="0">
                <a:solidFill>
                  <a:srgbClr val="235F84"/>
                </a:solidFill>
              </a:rPr>
              <a:t>Dr. Tarif Al-</a:t>
            </a:r>
            <a:r>
              <a:rPr lang="en-US" sz="2800" dirty="0" err="1">
                <a:solidFill>
                  <a:srgbClr val="235F84"/>
                </a:solidFill>
              </a:rPr>
              <a:t>Akhras</a:t>
            </a:r>
            <a:endParaRPr lang="en-US" sz="2800" dirty="0">
              <a:solidFill>
                <a:srgbClr val="235F84"/>
              </a:solidFill>
            </a:endParaRPr>
          </a:p>
          <a:p>
            <a:pPr algn="ctr"/>
            <a:endParaRPr lang="en-US" sz="2400" dirty="0"/>
          </a:p>
        </p:txBody>
      </p:sp>
      <p:pic>
        <p:nvPicPr>
          <p:cNvPr id="7" name="Google Shape;104;p15">
            <a:extLst>
              <a:ext uri="{FF2B5EF4-FFF2-40B4-BE49-F238E27FC236}">
                <a16:creationId xmlns:a16="http://schemas.microsoft.com/office/drawing/2014/main" id="{65C8280E-6ED8-4EFF-B7A0-46FB1C314D1C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t="9492" r="1048" b="14749"/>
          <a:stretch/>
        </p:blipFill>
        <p:spPr>
          <a:xfrm>
            <a:off x="1816100" y="279092"/>
            <a:ext cx="4825999" cy="9210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89742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Orthopedics 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Pain</a:t>
            </a:r>
          </a:p>
          <a:p>
            <a:pPr lvl="1"/>
            <a:r>
              <a:rPr lang="en-US" dirty="0"/>
              <a:t>Onset:</a:t>
            </a:r>
          </a:p>
          <a:p>
            <a:pPr lvl="2"/>
            <a:r>
              <a:rPr lang="en-US" dirty="0"/>
              <a:t>When did it start?</a:t>
            </a:r>
          </a:p>
          <a:p>
            <a:pPr lvl="2"/>
            <a:r>
              <a:rPr lang="en-US" dirty="0"/>
              <a:t>Was it</a:t>
            </a:r>
          </a:p>
          <a:p>
            <a:pPr lvl="3"/>
            <a:r>
              <a:rPr lang="en-US" dirty="0"/>
              <a:t>Gradual or </a:t>
            </a:r>
            <a:r>
              <a:rPr lang="en-US" dirty="0" smtClean="0"/>
              <a:t>sudden? (acute – related to incident/action)</a:t>
            </a:r>
            <a:endParaRPr lang="en-US" dirty="0"/>
          </a:p>
          <a:p>
            <a:pPr lvl="3"/>
            <a:r>
              <a:rPr lang="en-US" dirty="0" smtClean="0"/>
              <a:t>Constant </a:t>
            </a:r>
            <a:r>
              <a:rPr lang="en-US" dirty="0"/>
              <a:t>or intermittent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591550" y="1923037"/>
            <a:ext cx="430549" cy="3539431"/>
          </a:xfrm>
          <a:prstGeom prst="rect">
            <a:avLst/>
          </a:prstGeom>
          <a:solidFill>
            <a:schemeClr val="bg2"/>
          </a:solidFill>
          <a:ln w="28575">
            <a:solidFill>
              <a:srgbClr val="397B8C"/>
            </a:solidFill>
          </a:ln>
        </p:spPr>
        <p:txBody>
          <a:bodyPr wrap="square">
            <a:spAutoFit/>
          </a:bodyPr>
          <a:lstStyle/>
          <a:p>
            <a:r>
              <a:rPr lang="en-US" sz="2800" dirty="0"/>
              <a:t>SOCRATES</a:t>
            </a:r>
          </a:p>
        </p:txBody>
      </p:sp>
    </p:spTree>
    <p:extLst>
      <p:ext uri="{BB962C8B-B14F-4D97-AF65-F5344CB8AC3E}">
        <p14:creationId xmlns:p14="http://schemas.microsoft.com/office/powerpoint/2010/main" val="183810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Orthopedics 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Pain</a:t>
            </a:r>
          </a:p>
          <a:p>
            <a:pPr lvl="1"/>
            <a:r>
              <a:rPr lang="en-US" dirty="0"/>
              <a:t>Character:</a:t>
            </a:r>
          </a:p>
          <a:p>
            <a:pPr lvl="2"/>
            <a:r>
              <a:rPr lang="en-US" dirty="0"/>
              <a:t>What is the pain like e.g.</a:t>
            </a:r>
          </a:p>
          <a:p>
            <a:pPr lvl="3"/>
            <a:r>
              <a:rPr lang="en-US" dirty="0"/>
              <a:t>Sharp,</a:t>
            </a:r>
          </a:p>
          <a:p>
            <a:pPr lvl="3"/>
            <a:r>
              <a:rPr lang="en-US" dirty="0"/>
              <a:t>Burning</a:t>
            </a:r>
          </a:p>
          <a:p>
            <a:pPr lvl="3"/>
            <a:r>
              <a:rPr lang="en-US" dirty="0"/>
              <a:t>Tight?</a:t>
            </a:r>
          </a:p>
          <a:p>
            <a:pPr lvl="3"/>
            <a:endParaRPr lang="en-US" dirty="0"/>
          </a:p>
          <a:p>
            <a:pPr lvl="1"/>
            <a:r>
              <a:rPr lang="en-US" dirty="0"/>
              <a:t>Radiation:</a:t>
            </a:r>
          </a:p>
          <a:p>
            <a:pPr lvl="2"/>
            <a:r>
              <a:rPr lang="en-US" dirty="0"/>
              <a:t>Pain perceived at the site of stimulus </a:t>
            </a:r>
            <a:r>
              <a:rPr lang="en-US" b="1" dirty="0"/>
              <a:t>and</a:t>
            </a:r>
            <a:r>
              <a:rPr lang="en-US" dirty="0"/>
              <a:t> radiate to another site</a:t>
            </a:r>
          </a:p>
          <a:p>
            <a:pPr lvl="2"/>
            <a:r>
              <a:rPr lang="en-US" dirty="0"/>
              <a:t>Does it radiate/move anywhere?</a:t>
            </a:r>
          </a:p>
          <a:p>
            <a:pPr lvl="1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591550" y="1923037"/>
            <a:ext cx="430549" cy="3539431"/>
          </a:xfrm>
          <a:prstGeom prst="rect">
            <a:avLst/>
          </a:prstGeom>
          <a:solidFill>
            <a:schemeClr val="bg2"/>
          </a:solidFill>
          <a:ln w="28575">
            <a:solidFill>
              <a:srgbClr val="397B8C"/>
            </a:solidFill>
          </a:ln>
        </p:spPr>
        <p:txBody>
          <a:bodyPr wrap="square">
            <a:spAutoFit/>
          </a:bodyPr>
          <a:lstStyle/>
          <a:p>
            <a:r>
              <a:rPr lang="en-US" sz="2800" dirty="0"/>
              <a:t>SOCRATES</a:t>
            </a:r>
          </a:p>
        </p:txBody>
      </p:sp>
    </p:spTree>
    <p:extLst>
      <p:ext uri="{BB962C8B-B14F-4D97-AF65-F5344CB8AC3E}">
        <p14:creationId xmlns:p14="http://schemas.microsoft.com/office/powerpoint/2010/main" val="2006296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Orthopedics 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Pain</a:t>
            </a:r>
          </a:p>
          <a:p>
            <a:pPr lvl="1"/>
            <a:r>
              <a:rPr lang="en-US" dirty="0"/>
              <a:t>Associations:</a:t>
            </a:r>
          </a:p>
          <a:p>
            <a:pPr lvl="2"/>
            <a:r>
              <a:rPr lang="en-US" dirty="0"/>
              <a:t>Is there anything else associated with the pain e.g.</a:t>
            </a:r>
          </a:p>
          <a:p>
            <a:pPr lvl="3"/>
            <a:r>
              <a:rPr lang="en-US" dirty="0"/>
              <a:t>Swelling</a:t>
            </a:r>
          </a:p>
          <a:p>
            <a:pPr lvl="3"/>
            <a:r>
              <a:rPr lang="en-US" dirty="0"/>
              <a:t>Sweating</a:t>
            </a:r>
          </a:p>
          <a:p>
            <a:pPr lvl="3"/>
            <a:r>
              <a:rPr lang="en-US" dirty="0"/>
              <a:t>Fever</a:t>
            </a:r>
          </a:p>
          <a:p>
            <a:pPr lvl="3"/>
            <a:r>
              <a:rPr lang="en-US" dirty="0"/>
              <a:t>Vomiting</a:t>
            </a:r>
          </a:p>
          <a:p>
            <a:pPr lvl="3"/>
            <a:endParaRPr lang="en-US" dirty="0"/>
          </a:p>
          <a:p>
            <a:pPr lvl="1"/>
            <a:r>
              <a:rPr lang="en-US" dirty="0"/>
              <a:t>Time course:</a:t>
            </a:r>
          </a:p>
          <a:p>
            <a:pPr lvl="2"/>
            <a:r>
              <a:rPr lang="en-US" dirty="0"/>
              <a:t>Does it follow any time pattern, how long did it last?</a:t>
            </a:r>
          </a:p>
          <a:p>
            <a:pPr lvl="1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591550" y="1923037"/>
            <a:ext cx="430549" cy="3539431"/>
          </a:xfrm>
          <a:prstGeom prst="rect">
            <a:avLst/>
          </a:prstGeom>
          <a:solidFill>
            <a:schemeClr val="bg2"/>
          </a:solidFill>
          <a:ln w="28575">
            <a:solidFill>
              <a:srgbClr val="397B8C"/>
            </a:solidFill>
          </a:ln>
        </p:spPr>
        <p:txBody>
          <a:bodyPr wrap="square">
            <a:spAutoFit/>
          </a:bodyPr>
          <a:lstStyle/>
          <a:p>
            <a:r>
              <a:rPr lang="en-US" sz="2800" dirty="0"/>
              <a:t>SOCRATES</a:t>
            </a:r>
          </a:p>
        </p:txBody>
      </p:sp>
    </p:spTree>
    <p:extLst>
      <p:ext uri="{BB962C8B-B14F-4D97-AF65-F5344CB8AC3E}">
        <p14:creationId xmlns:p14="http://schemas.microsoft.com/office/powerpoint/2010/main" val="119521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Orthopedics 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Pain</a:t>
            </a:r>
          </a:p>
          <a:p>
            <a:pPr lvl="1"/>
            <a:r>
              <a:rPr lang="en-US" dirty="0"/>
              <a:t>Exacerbating/relieving factors:</a:t>
            </a:r>
          </a:p>
          <a:p>
            <a:pPr lvl="2"/>
            <a:r>
              <a:rPr lang="en-US" dirty="0"/>
              <a:t>Does anything make it better or worse?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Severity:</a:t>
            </a:r>
          </a:p>
          <a:p>
            <a:pPr lvl="2"/>
            <a:r>
              <a:rPr lang="en-US" dirty="0"/>
              <a:t>How severe is the pain</a:t>
            </a:r>
          </a:p>
          <a:p>
            <a:pPr lvl="2"/>
            <a:r>
              <a:rPr lang="en-US" dirty="0"/>
              <a:t>Consider using the 1-10 scale</a:t>
            </a:r>
          </a:p>
          <a:p>
            <a:pPr lvl="1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591550" y="1923037"/>
            <a:ext cx="430549" cy="3539431"/>
          </a:xfrm>
          <a:prstGeom prst="rect">
            <a:avLst/>
          </a:prstGeom>
          <a:solidFill>
            <a:schemeClr val="bg2"/>
          </a:solidFill>
          <a:ln w="28575">
            <a:solidFill>
              <a:srgbClr val="397B8C"/>
            </a:solidFill>
          </a:ln>
        </p:spPr>
        <p:txBody>
          <a:bodyPr wrap="square">
            <a:spAutoFit/>
          </a:bodyPr>
          <a:lstStyle/>
          <a:p>
            <a:r>
              <a:rPr lang="en-US" sz="2800" dirty="0"/>
              <a:t>SOCRATES</a:t>
            </a:r>
          </a:p>
        </p:txBody>
      </p:sp>
    </p:spTree>
    <p:extLst>
      <p:ext uri="{BB962C8B-B14F-4D97-AF65-F5344CB8AC3E}">
        <p14:creationId xmlns:p14="http://schemas.microsoft.com/office/powerpoint/2010/main" val="2404889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Orthopedics 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Stiffness</a:t>
            </a:r>
          </a:p>
          <a:p>
            <a:pPr lvl="1"/>
            <a:r>
              <a:rPr lang="en-US" dirty="0"/>
              <a:t>Patients complain of loss of/altered function, not stiffness</a:t>
            </a:r>
          </a:p>
          <a:p>
            <a:pPr lvl="2"/>
            <a:r>
              <a:rPr lang="en-US" dirty="0"/>
              <a:t>Can not comb hair, can not bend forward, can not sit cross-legged, can not sit in </a:t>
            </a:r>
            <a:r>
              <a:rPr lang="en-US" dirty="0" smtClean="0"/>
              <a:t>prayer, </a:t>
            </a:r>
            <a:r>
              <a:rPr lang="is-IS" dirty="0" smtClean="0"/>
              <a:t>…</a:t>
            </a:r>
            <a:endParaRPr lang="en-US" dirty="0"/>
          </a:p>
          <a:p>
            <a:pPr lvl="1"/>
            <a:r>
              <a:rPr lang="en-US" dirty="0"/>
              <a:t>Joint involved</a:t>
            </a:r>
          </a:p>
          <a:p>
            <a:pPr lvl="1"/>
            <a:r>
              <a:rPr lang="en-US" dirty="0"/>
              <a:t>Cause:</a:t>
            </a:r>
          </a:p>
          <a:p>
            <a:pPr lvl="2"/>
            <a:r>
              <a:rPr lang="en-US" dirty="0"/>
              <a:t>Real stiffness of joint / mechanical block</a:t>
            </a:r>
          </a:p>
          <a:p>
            <a:pPr lvl="2"/>
            <a:r>
              <a:rPr lang="en-US" dirty="0"/>
              <a:t>Protective mechanism:</a:t>
            </a:r>
          </a:p>
          <a:p>
            <a:pPr lvl="3"/>
            <a:r>
              <a:rPr lang="en-US" dirty="0"/>
              <a:t>Muscle spasm to avoid pain on movement of joint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Generalized: systemic disease</a:t>
            </a:r>
          </a:p>
          <a:p>
            <a:pPr lvl="2"/>
            <a:r>
              <a:rPr lang="en-US" dirty="0"/>
              <a:t>e.g. Rheumatoid Arthritis, Ankylosing spondylitis</a:t>
            </a:r>
          </a:p>
          <a:p>
            <a:pPr lvl="1"/>
            <a:r>
              <a:rPr lang="en-US" dirty="0"/>
              <a:t>Localized</a:t>
            </a:r>
          </a:p>
          <a:p>
            <a:pPr lvl="2"/>
            <a:r>
              <a:rPr lang="en-US" dirty="0"/>
              <a:t>To a particular joint</a:t>
            </a:r>
          </a:p>
        </p:txBody>
      </p:sp>
    </p:spTree>
    <p:extLst>
      <p:ext uri="{BB962C8B-B14F-4D97-AF65-F5344CB8AC3E}">
        <p14:creationId xmlns:p14="http://schemas.microsoft.com/office/powerpoint/2010/main" val="2392266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Orthopedics 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Swelling</a:t>
            </a:r>
          </a:p>
          <a:p>
            <a:pPr lvl="1"/>
            <a:r>
              <a:rPr lang="en-US" dirty="0"/>
              <a:t>Soft tissue, joint, bone</a:t>
            </a:r>
          </a:p>
          <a:p>
            <a:pPr lvl="1"/>
            <a:r>
              <a:rPr lang="en-US" dirty="0"/>
              <a:t>After trauma:</a:t>
            </a:r>
          </a:p>
          <a:p>
            <a:pPr lvl="2"/>
            <a:r>
              <a:rPr lang="en-US" dirty="0"/>
              <a:t>Injury or reactive</a:t>
            </a:r>
          </a:p>
          <a:p>
            <a:pPr lvl="1"/>
            <a:r>
              <a:rPr lang="en-US" dirty="0"/>
              <a:t>Rapid </a:t>
            </a:r>
            <a:r>
              <a:rPr lang="en-US" dirty="0" smtClean="0"/>
              <a:t>or </a:t>
            </a:r>
            <a:r>
              <a:rPr lang="en-US" dirty="0"/>
              <a:t>S</a:t>
            </a:r>
            <a:r>
              <a:rPr lang="en-US" dirty="0" smtClean="0"/>
              <a:t>low </a:t>
            </a:r>
            <a:r>
              <a:rPr lang="en-US" dirty="0"/>
              <a:t>developing</a:t>
            </a:r>
          </a:p>
          <a:p>
            <a:pPr lvl="2"/>
            <a:r>
              <a:rPr lang="en-US" dirty="0"/>
              <a:t>Rapid: </a:t>
            </a:r>
            <a:r>
              <a:rPr lang="en-US" dirty="0" smtClean="0"/>
              <a:t>bleeding   </a:t>
            </a:r>
            <a:r>
              <a:rPr lang="en-US" dirty="0"/>
              <a:t>/ </a:t>
            </a:r>
            <a:r>
              <a:rPr lang="en-US" dirty="0" smtClean="0"/>
              <a:t>  Slow</a:t>
            </a:r>
            <a:r>
              <a:rPr lang="en-US" dirty="0"/>
              <a:t>: effusion</a:t>
            </a:r>
          </a:p>
          <a:p>
            <a:pPr lvl="1"/>
            <a:r>
              <a:rPr lang="en-US" dirty="0"/>
              <a:t>Painful </a:t>
            </a:r>
            <a:r>
              <a:rPr lang="en-US" dirty="0" smtClean="0"/>
              <a:t>vs. </a:t>
            </a:r>
            <a:r>
              <a:rPr lang="en-US" dirty="0"/>
              <a:t>Painless</a:t>
            </a:r>
          </a:p>
          <a:p>
            <a:pPr lvl="1"/>
            <a:r>
              <a:rPr lang="en-US" dirty="0"/>
              <a:t>Constant </a:t>
            </a:r>
            <a:r>
              <a:rPr lang="en-US" dirty="0" smtClean="0"/>
              <a:t>vs. </a:t>
            </a:r>
            <a:r>
              <a:rPr lang="en-US" dirty="0"/>
              <a:t>comes and goes</a:t>
            </a:r>
          </a:p>
          <a:p>
            <a:pPr lvl="1"/>
            <a:r>
              <a:rPr lang="en-US" dirty="0"/>
              <a:t>Size:</a:t>
            </a:r>
          </a:p>
          <a:p>
            <a:pPr lvl="2"/>
            <a:r>
              <a:rPr lang="en-US" dirty="0"/>
              <a:t>Same, increasing, decreasing</a:t>
            </a:r>
          </a:p>
        </p:txBody>
      </p:sp>
    </p:spTree>
    <p:extLst>
      <p:ext uri="{BB962C8B-B14F-4D97-AF65-F5344CB8AC3E}">
        <p14:creationId xmlns:p14="http://schemas.microsoft.com/office/powerpoint/2010/main" val="2969622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Orthopedics 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Deformity</a:t>
            </a:r>
          </a:p>
          <a:p>
            <a:pPr lvl="1"/>
            <a:r>
              <a:rPr lang="en-US" dirty="0"/>
              <a:t>Progressive, or improving?</a:t>
            </a:r>
          </a:p>
          <a:p>
            <a:pPr lvl="1"/>
            <a:r>
              <a:rPr lang="en-US" dirty="0"/>
              <a:t>Impairing function?</a:t>
            </a:r>
          </a:p>
          <a:p>
            <a:pPr lvl="1"/>
            <a:r>
              <a:rPr lang="en-US" dirty="0"/>
              <a:t>Associated with</a:t>
            </a:r>
          </a:p>
          <a:p>
            <a:pPr lvl="2"/>
            <a:r>
              <a:rPr lang="en-US" dirty="0"/>
              <a:t>Pain</a:t>
            </a:r>
          </a:p>
          <a:p>
            <a:pPr lvl="2"/>
            <a:r>
              <a:rPr lang="en-US" dirty="0"/>
              <a:t>Stiffness</a:t>
            </a:r>
          </a:p>
          <a:p>
            <a:pPr lvl="2"/>
            <a:r>
              <a:rPr lang="en-US" dirty="0"/>
              <a:t>Other metabolic diseases</a:t>
            </a:r>
          </a:p>
        </p:txBody>
      </p:sp>
    </p:spTree>
    <p:extLst>
      <p:ext uri="{BB962C8B-B14F-4D97-AF65-F5344CB8AC3E}">
        <p14:creationId xmlns:p14="http://schemas.microsoft.com/office/powerpoint/2010/main" val="2861586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Orthopedics 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375758"/>
            <a:ext cx="8042276" cy="5189934"/>
          </a:xfrm>
        </p:spPr>
        <p:txBody>
          <a:bodyPr>
            <a:normAutofit/>
          </a:bodyPr>
          <a:lstStyle/>
          <a:p>
            <a:r>
              <a:rPr lang="en-US" dirty="0"/>
              <a:t>Functional affection:</a:t>
            </a:r>
          </a:p>
          <a:p>
            <a:pPr lvl="1"/>
            <a:r>
              <a:rPr lang="en-US" dirty="0"/>
              <a:t>Relate to normal function of part</a:t>
            </a:r>
          </a:p>
          <a:p>
            <a:pPr lvl="2"/>
            <a:r>
              <a:rPr lang="en-US" dirty="0"/>
              <a:t>Walking</a:t>
            </a:r>
          </a:p>
          <a:p>
            <a:pPr lvl="2"/>
            <a:r>
              <a:rPr lang="en-US" dirty="0"/>
              <a:t>Bending, Praying</a:t>
            </a:r>
          </a:p>
          <a:p>
            <a:pPr lvl="2"/>
            <a:r>
              <a:rPr lang="en-US" dirty="0"/>
              <a:t>Going to toilet</a:t>
            </a:r>
          </a:p>
          <a:p>
            <a:pPr lvl="2"/>
            <a:r>
              <a:rPr lang="en-US" dirty="0"/>
              <a:t>Sitting cross-legged</a:t>
            </a:r>
          </a:p>
          <a:p>
            <a:pPr lvl="2"/>
            <a:r>
              <a:rPr lang="en-US" dirty="0"/>
              <a:t>Eating</a:t>
            </a:r>
          </a:p>
          <a:p>
            <a:pPr lvl="2"/>
            <a:r>
              <a:rPr lang="en-US" dirty="0" smtClean="0"/>
              <a:t>Reaching,</a:t>
            </a:r>
            <a:endParaRPr lang="en-US" dirty="0"/>
          </a:p>
          <a:p>
            <a:pPr lvl="2"/>
            <a:r>
              <a:rPr lang="en-US" dirty="0" smtClean="0"/>
              <a:t>Holding,</a:t>
            </a:r>
          </a:p>
          <a:p>
            <a:pPr lvl="2"/>
            <a:r>
              <a:rPr lang="en-US" dirty="0"/>
              <a:t>O</a:t>
            </a:r>
            <a:r>
              <a:rPr lang="en-US" dirty="0" smtClean="0"/>
              <a:t>pening,</a:t>
            </a:r>
          </a:p>
          <a:p>
            <a:pPr lvl="2"/>
            <a:r>
              <a:rPr lang="en-US" dirty="0" err="1" smtClean="0"/>
              <a:t>etc</a:t>
            </a:r>
            <a:r>
              <a:rPr lang="en-US" dirty="0"/>
              <a:t>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214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Orthopedics 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Instability</a:t>
            </a:r>
          </a:p>
          <a:p>
            <a:pPr lvl="1"/>
            <a:r>
              <a:rPr lang="en-US" dirty="0"/>
              <a:t>Joint “gives way” or “jumps out of place”</a:t>
            </a:r>
          </a:p>
          <a:p>
            <a:pPr lvl="1"/>
            <a:endParaRPr lang="en-US" dirty="0"/>
          </a:p>
          <a:p>
            <a:r>
              <a:rPr lang="en-US" dirty="0"/>
              <a:t>Weakness</a:t>
            </a:r>
          </a:p>
          <a:p>
            <a:pPr lvl="1"/>
            <a:r>
              <a:rPr lang="en-US" dirty="0"/>
              <a:t>Generalized: part of a systemic disease</a:t>
            </a:r>
          </a:p>
          <a:p>
            <a:pPr lvl="1"/>
            <a:r>
              <a:rPr lang="en-US" dirty="0"/>
              <a:t>Localized: </a:t>
            </a:r>
            <a:r>
              <a:rPr lang="en-US" dirty="0" smtClean="0"/>
              <a:t>Patients usually describe it as:</a:t>
            </a:r>
          </a:p>
          <a:p>
            <a:pPr lvl="2"/>
            <a:r>
              <a:rPr lang="en-US" dirty="0" smtClean="0"/>
              <a:t>The </a:t>
            </a:r>
            <a:r>
              <a:rPr lang="en-US" dirty="0"/>
              <a:t>limb is “dead” / “heavy”</a:t>
            </a:r>
          </a:p>
        </p:txBody>
      </p:sp>
    </p:spTree>
    <p:extLst>
      <p:ext uri="{BB962C8B-B14F-4D97-AF65-F5344CB8AC3E}">
        <p14:creationId xmlns:p14="http://schemas.microsoft.com/office/powerpoint/2010/main" val="2188692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Orthopedics 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Associated conditions / other diseases</a:t>
            </a:r>
          </a:p>
          <a:p>
            <a:endParaRPr lang="en-US" dirty="0"/>
          </a:p>
          <a:p>
            <a:r>
              <a:rPr lang="en-US" dirty="0"/>
              <a:t>Careful about history of mild trauma</a:t>
            </a:r>
          </a:p>
          <a:p>
            <a:pPr lvl="1"/>
            <a:r>
              <a:rPr lang="en-US" dirty="0"/>
              <a:t>History of mild trauma , especially in children, can be a normal daily occurrence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40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0" y="1856094"/>
            <a:ext cx="6498158" cy="1517301"/>
          </a:xfrm>
        </p:spPr>
        <p:txBody>
          <a:bodyPr/>
          <a:lstStyle/>
          <a:p>
            <a:r>
              <a:rPr lang="en-US" dirty="0"/>
              <a:t>History Taking in Orthopedics</a:t>
            </a:r>
          </a:p>
        </p:txBody>
      </p:sp>
      <p:pic>
        <p:nvPicPr>
          <p:cNvPr id="4" name="Picture 5"/>
          <p:cNvPicPr>
            <a:picLocks noChangeArrowheads="1"/>
          </p:cNvPicPr>
          <p:nvPr/>
        </p:nvPicPr>
        <p:blipFill>
          <a:blip r:embed="rId2" cstate="email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65" y="2528888"/>
            <a:ext cx="990872" cy="2767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rrowheads="1"/>
          </p:cNvPicPr>
          <p:nvPr/>
        </p:nvPicPr>
        <p:blipFill>
          <a:blip r:embed="rId2" cstate="email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3552" y="2528888"/>
            <a:ext cx="990872" cy="2767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228" y="324757"/>
            <a:ext cx="4615543" cy="726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507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Orthopedics 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Past medical/surgical history</a:t>
            </a:r>
          </a:p>
          <a:p>
            <a:r>
              <a:rPr lang="en-US" dirty="0"/>
              <a:t>Medication &amp; </a:t>
            </a:r>
            <a:r>
              <a:rPr lang="en-US" dirty="0" smtClean="0"/>
              <a:t>Allergy </a:t>
            </a:r>
            <a:r>
              <a:rPr lang="en-US" dirty="0"/>
              <a:t>history</a:t>
            </a:r>
          </a:p>
          <a:p>
            <a:r>
              <a:rPr lang="en-US" dirty="0"/>
              <a:t>Family history</a:t>
            </a:r>
          </a:p>
          <a:p>
            <a:pPr lvl="1"/>
            <a:r>
              <a:rPr lang="en-US" dirty="0"/>
              <a:t>Genetic – e.g. RA, CDH</a:t>
            </a:r>
          </a:p>
          <a:p>
            <a:pPr lvl="1"/>
            <a:r>
              <a:rPr lang="en-US" dirty="0"/>
              <a:t>Communicable – e.g. TB</a:t>
            </a:r>
          </a:p>
          <a:p>
            <a:r>
              <a:rPr lang="en-US" dirty="0"/>
              <a:t>Personal history and background</a:t>
            </a:r>
          </a:p>
          <a:p>
            <a:pPr lvl="1"/>
            <a:r>
              <a:rPr lang="en-US" dirty="0"/>
              <a:t>Occupation</a:t>
            </a:r>
          </a:p>
          <a:p>
            <a:pPr lvl="1"/>
            <a:r>
              <a:rPr lang="en-US" dirty="0"/>
              <a:t>Travel</a:t>
            </a:r>
          </a:p>
          <a:p>
            <a:pPr lvl="1"/>
            <a:r>
              <a:rPr lang="en-US" dirty="0"/>
              <a:t>Recreation</a:t>
            </a:r>
          </a:p>
          <a:p>
            <a:pPr lvl="1"/>
            <a:r>
              <a:rPr lang="en-US" dirty="0"/>
              <a:t>Home condition</a:t>
            </a:r>
          </a:p>
          <a:p>
            <a:pPr lvl="1"/>
            <a:r>
              <a:rPr lang="en-US" dirty="0"/>
              <a:t>Drug or Alcohol abuse</a:t>
            </a:r>
          </a:p>
        </p:txBody>
      </p:sp>
    </p:spTree>
    <p:extLst>
      <p:ext uri="{BB962C8B-B14F-4D97-AF65-F5344CB8AC3E}">
        <p14:creationId xmlns:p14="http://schemas.microsoft.com/office/powerpoint/2010/main" val="494589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Orthopedics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Diet</a:t>
            </a:r>
          </a:p>
          <a:p>
            <a:pPr lvl="1"/>
            <a:r>
              <a:rPr lang="en-US" smtClean="0"/>
              <a:t>Food / drinks (good and bad!)</a:t>
            </a:r>
          </a:p>
          <a:p>
            <a:pPr lvl="1"/>
            <a:r>
              <a:rPr lang="en-US" smtClean="0"/>
              <a:t>Sun exposure</a:t>
            </a:r>
          </a:p>
          <a:p>
            <a:r>
              <a:rPr lang="en-US" smtClean="0"/>
              <a:t>Activity</a:t>
            </a:r>
          </a:p>
          <a:p>
            <a:r>
              <a:rPr lang="en-US" smtClean="0"/>
              <a:t>Systemic review</a:t>
            </a:r>
          </a:p>
          <a:p>
            <a:pPr lvl="1"/>
            <a:r>
              <a:rPr lang="en-US" smtClean="0"/>
              <a:t>Respiratory – e.g. TB</a:t>
            </a:r>
          </a:p>
          <a:p>
            <a:pPr lvl="1"/>
            <a:r>
              <a:rPr lang="en-US" smtClean="0"/>
              <a:t>UTI – source of infection</a:t>
            </a:r>
          </a:p>
          <a:p>
            <a:pPr lvl="1"/>
            <a:r>
              <a:rPr lang="en-US" smtClean="0"/>
              <a:t>GIT – deficiency</a:t>
            </a:r>
          </a:p>
          <a:p>
            <a:pPr lvl="1"/>
            <a:r>
              <a:rPr lang="en-US" smtClean="0"/>
              <a:t>Renal – disease</a:t>
            </a:r>
          </a:p>
          <a:p>
            <a:pPr lvl="1"/>
            <a:endParaRPr lang="en-US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207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Trauma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Details discussed in:</a:t>
            </a:r>
          </a:p>
          <a:p>
            <a:pPr lvl="1"/>
            <a:r>
              <a:rPr lang="en-US" smtClean="0"/>
              <a:t>“PRINCIPLES OF FRACTURES”</a:t>
            </a:r>
          </a:p>
          <a:p>
            <a:r>
              <a:rPr lang="en-US" smtClean="0"/>
              <a:t>Either Low or High energy trauma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4687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Trauma History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Low Energy:</a:t>
            </a:r>
          </a:p>
          <a:p>
            <a:pPr lvl="1"/>
            <a:r>
              <a:rPr lang="en-US" dirty="0" smtClean="0"/>
              <a:t>When, How &amp; Where ?</a:t>
            </a:r>
          </a:p>
          <a:p>
            <a:pPr lvl="1"/>
            <a:r>
              <a:rPr lang="en-US" dirty="0" smtClean="0"/>
              <a:t>AMPLE History:</a:t>
            </a:r>
          </a:p>
          <a:p>
            <a:pPr lvl="2"/>
            <a:r>
              <a:rPr lang="en-US" dirty="0" smtClean="0"/>
              <a:t>Allergy, </a:t>
            </a:r>
          </a:p>
          <a:p>
            <a:pPr lvl="2"/>
            <a:r>
              <a:rPr lang="en-US" dirty="0" smtClean="0"/>
              <a:t>Medication, </a:t>
            </a:r>
          </a:p>
          <a:p>
            <a:pPr lvl="2"/>
            <a:r>
              <a:rPr lang="en-US" dirty="0" smtClean="0"/>
              <a:t>Past Medical &amp; Surgical History, </a:t>
            </a:r>
          </a:p>
          <a:p>
            <a:pPr lvl="2"/>
            <a:r>
              <a:rPr lang="en-US" dirty="0" smtClean="0"/>
              <a:t>Last Meal, </a:t>
            </a:r>
          </a:p>
          <a:p>
            <a:pPr lvl="2"/>
            <a:r>
              <a:rPr lang="en-US" dirty="0" smtClean="0"/>
              <a:t>Event</a:t>
            </a:r>
          </a:p>
          <a:p>
            <a:pPr lvl="1"/>
            <a:r>
              <a:rPr lang="en-US" dirty="0" smtClean="0"/>
              <a:t>Weight bearing status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098" y="1178198"/>
            <a:ext cx="2561453" cy="256145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098" y="3899535"/>
            <a:ext cx="2561454" cy="2561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8446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Trauma History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49275" y="1375758"/>
            <a:ext cx="5614457" cy="4899910"/>
          </a:xfrm>
        </p:spPr>
        <p:txBody>
          <a:bodyPr/>
          <a:lstStyle/>
          <a:p>
            <a:r>
              <a:rPr lang="en-US" dirty="0" smtClean="0"/>
              <a:t>High Energy:</a:t>
            </a:r>
          </a:p>
          <a:p>
            <a:pPr lvl="1"/>
            <a:r>
              <a:rPr lang="en-US" altLang="en-US" dirty="0" smtClean="0"/>
              <a:t>Road Traffic Accident (RTA) </a:t>
            </a:r>
          </a:p>
          <a:p>
            <a:pPr lvl="2"/>
            <a:r>
              <a:rPr lang="en-US" altLang="en-US" dirty="0" smtClean="0"/>
              <a:t>Low energy Qs, and:</a:t>
            </a:r>
          </a:p>
          <a:p>
            <a:pPr lvl="2"/>
            <a:r>
              <a:rPr lang="en-US" altLang="en-US" dirty="0" smtClean="0"/>
              <a:t>Driver / Passenger / Pedestrian</a:t>
            </a:r>
          </a:p>
          <a:p>
            <a:pPr lvl="2"/>
            <a:r>
              <a:rPr lang="en-US" altLang="en-US" dirty="0" smtClean="0"/>
              <a:t>Seat belted / non-belted</a:t>
            </a:r>
          </a:p>
          <a:p>
            <a:pPr lvl="2"/>
            <a:r>
              <a:rPr lang="en-US" altLang="en-US" dirty="0" smtClean="0">
                <a:solidFill>
                  <a:srgbClr val="397B8C"/>
                </a:solidFill>
              </a:rPr>
              <a:t>Speed and location of impact</a:t>
            </a:r>
          </a:p>
          <a:p>
            <a:pPr lvl="2"/>
            <a:r>
              <a:rPr lang="en-US" altLang="en-US" dirty="0" smtClean="0">
                <a:solidFill>
                  <a:srgbClr val="397B8C"/>
                </a:solidFill>
              </a:rPr>
              <a:t>Position </a:t>
            </a:r>
            <a:r>
              <a:rPr lang="en-US" altLang="en-US" dirty="0">
                <a:solidFill>
                  <a:srgbClr val="397B8C"/>
                </a:solidFill>
              </a:rPr>
              <a:t>of the patient and the limb at impact</a:t>
            </a:r>
          </a:p>
          <a:p>
            <a:pPr lvl="2"/>
            <a:r>
              <a:rPr lang="en-US" altLang="en-US" dirty="0" smtClean="0">
                <a:solidFill>
                  <a:srgbClr val="397B8C"/>
                </a:solidFill>
              </a:rPr>
              <a:t>Severity of crash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3732" y="1112165"/>
            <a:ext cx="2245256" cy="16927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524" y="2938830"/>
            <a:ext cx="2253463" cy="1573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243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Trauma History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High Energy:</a:t>
            </a:r>
          </a:p>
          <a:p>
            <a:pPr lvl="1"/>
            <a:r>
              <a:rPr lang="en-US" altLang="en-US" dirty="0" smtClean="0"/>
              <a:t>Fall from Height</a:t>
            </a:r>
          </a:p>
          <a:p>
            <a:pPr lvl="2"/>
            <a:r>
              <a:rPr lang="en-US" altLang="en-US" dirty="0" smtClean="0"/>
              <a:t>Low injury Qs</a:t>
            </a:r>
          </a:p>
          <a:p>
            <a:pPr lvl="2"/>
            <a:r>
              <a:rPr lang="en-US" altLang="en-US" dirty="0" smtClean="0"/>
              <a:t>How many levels</a:t>
            </a:r>
          </a:p>
          <a:p>
            <a:pPr lvl="2"/>
            <a:r>
              <a:rPr lang="en-US" altLang="en-US" dirty="0" smtClean="0"/>
              <a:t>Position of the patient and the limb at impact</a:t>
            </a:r>
          </a:p>
          <a:p>
            <a:pPr lvl="2"/>
            <a:r>
              <a:rPr lang="en-US" altLang="en-US" dirty="0" smtClean="0"/>
              <a:t>Missed injuries – combination injuries</a:t>
            </a:r>
          </a:p>
          <a:p>
            <a:pPr lvl="2"/>
            <a:endParaRPr lang="en-US" alt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7734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Trauma History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Details of injury</a:t>
            </a:r>
          </a:p>
          <a:p>
            <a:pPr lvl="1"/>
            <a:r>
              <a:rPr lang="en-US" dirty="0"/>
              <a:t>Mechanism, force, bleeding, consciousness, …</a:t>
            </a:r>
          </a:p>
          <a:p>
            <a:r>
              <a:rPr lang="en-US" dirty="0"/>
              <a:t>Details of facture</a:t>
            </a:r>
          </a:p>
          <a:p>
            <a:pPr lvl="1"/>
            <a:r>
              <a:rPr lang="en-US" dirty="0"/>
              <a:t>Deformity, pain, loss of function, ..</a:t>
            </a:r>
          </a:p>
          <a:p>
            <a:r>
              <a:rPr lang="en-US" dirty="0"/>
              <a:t>Other medical problems</a:t>
            </a:r>
          </a:p>
          <a:p>
            <a:r>
              <a:rPr lang="en-US" dirty="0"/>
              <a:t>Anti-tetanus status if open injuries</a:t>
            </a:r>
          </a:p>
          <a:p>
            <a:r>
              <a:rPr lang="en-US" dirty="0"/>
              <a:t>Careful:</a:t>
            </a:r>
          </a:p>
          <a:p>
            <a:pPr lvl="1"/>
            <a:r>
              <a:rPr lang="en-US" dirty="0"/>
              <a:t>Fractures are not always at the site of impact</a:t>
            </a:r>
          </a:p>
          <a:p>
            <a:pPr lvl="1"/>
            <a:r>
              <a:rPr lang="en-US" dirty="0"/>
              <a:t>Some fractures do not need severe force</a:t>
            </a:r>
          </a:p>
        </p:txBody>
      </p:sp>
    </p:spTree>
    <p:extLst>
      <p:ext uri="{BB962C8B-B14F-4D97-AF65-F5344CB8AC3E}">
        <p14:creationId xmlns:p14="http://schemas.microsoft.com/office/powerpoint/2010/main" val="162151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– History-taking</a:t>
            </a:r>
            <a:endParaRPr lang="x-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Chief complaint</a:t>
            </a:r>
          </a:p>
          <a:p>
            <a:pPr lvl="1"/>
            <a:r>
              <a:rPr lang="en-US" dirty="0"/>
              <a:t>Onset, Progression, Management</a:t>
            </a:r>
          </a:p>
          <a:p>
            <a:pPr lvl="2"/>
            <a:r>
              <a:rPr lang="en-US" dirty="0"/>
              <a:t>Pain</a:t>
            </a:r>
          </a:p>
          <a:p>
            <a:pPr lvl="2"/>
            <a:r>
              <a:rPr lang="en-US" dirty="0"/>
              <a:t>Swelling</a:t>
            </a:r>
          </a:p>
          <a:p>
            <a:pPr lvl="2"/>
            <a:r>
              <a:rPr lang="en-US" dirty="0"/>
              <a:t>Deformity</a:t>
            </a:r>
          </a:p>
          <a:p>
            <a:pPr lvl="2"/>
            <a:r>
              <a:rPr lang="en-US" dirty="0"/>
              <a:t>Limping</a:t>
            </a:r>
          </a:p>
          <a:p>
            <a:pPr lvl="2"/>
            <a:r>
              <a:rPr lang="en-US" dirty="0"/>
              <a:t>Stiffness</a:t>
            </a:r>
          </a:p>
          <a:p>
            <a:pPr lvl="2"/>
            <a:r>
              <a:rPr lang="en-US" dirty="0"/>
              <a:t>Loss (altered) function</a:t>
            </a:r>
          </a:p>
          <a:p>
            <a:pPr lvl="2"/>
            <a:r>
              <a:rPr lang="en-US" dirty="0"/>
              <a:t>Altered sensation</a:t>
            </a:r>
            <a:endParaRPr lang="x-none"/>
          </a:p>
          <a:p>
            <a:pPr lvl="1"/>
            <a:r>
              <a:rPr lang="en-US" dirty="0"/>
              <a:t>Detailed mechanism of injury in trauma</a:t>
            </a:r>
          </a:p>
          <a:p>
            <a:pPr lvl="2"/>
            <a:r>
              <a:rPr lang="en-US" dirty="0"/>
              <a:t>High velocity Vs. Low velocity</a:t>
            </a:r>
          </a:p>
          <a:p>
            <a:pPr lvl="2"/>
            <a:r>
              <a:rPr lang="en-US" dirty="0"/>
              <a:t>Open Vs. Closed</a:t>
            </a:r>
          </a:p>
          <a:p>
            <a:endParaRPr lang="x-none" dirty="0"/>
          </a:p>
        </p:txBody>
      </p:sp>
      <p:sp>
        <p:nvSpPr>
          <p:cNvPr id="4" name="Rectangle 3"/>
          <p:cNvSpPr/>
          <p:nvPr/>
        </p:nvSpPr>
        <p:spPr>
          <a:xfrm rot="20494329">
            <a:off x="5020598" y="2946361"/>
            <a:ext cx="3419672" cy="523220"/>
          </a:xfrm>
          <a:prstGeom prst="rect">
            <a:avLst/>
          </a:prstGeom>
          <a:solidFill>
            <a:schemeClr val="accent1">
              <a:alpha val="17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Relate to function</a:t>
            </a:r>
          </a:p>
        </p:txBody>
      </p:sp>
    </p:spTree>
    <p:extLst>
      <p:ext uri="{BB962C8B-B14F-4D97-AF65-F5344CB8AC3E}">
        <p14:creationId xmlns:p14="http://schemas.microsoft.com/office/powerpoint/2010/main" val="838124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Chronic knee pain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Chronic back pain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Acute knee pain after football injury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Chronic shoulder pain, recently increased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Child with fever and inability to walk</a:t>
            </a:r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755318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5387" y="1317813"/>
            <a:ext cx="6266331" cy="2083113"/>
          </a:xfrm>
        </p:spPr>
        <p:txBody>
          <a:bodyPr/>
          <a:lstStyle/>
          <a:p>
            <a:r>
              <a:rPr lang="en-US" dirty="0" smtClean="0"/>
              <a:t>Clinical Examination in Orthopedics</a:t>
            </a:r>
            <a:endParaRPr lang="en-US" dirty="0"/>
          </a:p>
        </p:txBody>
      </p:sp>
      <p:pic>
        <p:nvPicPr>
          <p:cNvPr id="4" name="Picture 5"/>
          <p:cNvPicPr>
            <a:picLocks noChangeArrowheads="1"/>
          </p:cNvPicPr>
          <p:nvPr/>
        </p:nvPicPr>
        <p:blipFill>
          <a:blip r:embed="rId2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65" y="2846019"/>
            <a:ext cx="990872" cy="2767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rrowheads="1"/>
          </p:cNvPicPr>
          <p:nvPr/>
        </p:nvPicPr>
        <p:blipFill>
          <a:blip r:embed="rId2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5072" y="2752426"/>
            <a:ext cx="990872" cy="2767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oogle Shape;104;p15">
            <a:extLst>
              <a:ext uri="{FF2B5EF4-FFF2-40B4-BE49-F238E27FC236}">
                <a16:creationId xmlns:a16="http://schemas.microsoft.com/office/drawing/2014/main" id="{65C8280E-6ED8-4EFF-B7A0-46FB1C314D1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9492" r="1048" b="14749"/>
          <a:stretch/>
        </p:blipFill>
        <p:spPr>
          <a:xfrm>
            <a:off x="2028823" y="279092"/>
            <a:ext cx="4429125" cy="9210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3114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taking</a:t>
            </a:r>
            <a:endParaRPr lang="x-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Patient's story</a:t>
            </a:r>
          </a:p>
          <a:p>
            <a:r>
              <a:rPr lang="en-US" dirty="0"/>
              <a:t>Doctor/student reconstructs the history</a:t>
            </a:r>
          </a:p>
          <a:p>
            <a:pPr lvl="1"/>
            <a:r>
              <a:rPr lang="en-US" dirty="0"/>
              <a:t>Open ended questions</a:t>
            </a:r>
          </a:p>
          <a:p>
            <a:pPr lvl="2"/>
            <a:r>
              <a:rPr lang="en-US" dirty="0"/>
              <a:t>How do you feel now</a:t>
            </a:r>
          </a:p>
          <a:p>
            <a:pPr lvl="1"/>
            <a:r>
              <a:rPr lang="en-US" dirty="0"/>
              <a:t>Leading questions</a:t>
            </a:r>
          </a:p>
          <a:p>
            <a:pPr lvl="2"/>
            <a:r>
              <a:rPr lang="en-US" dirty="0" smtClean="0"/>
              <a:t>What increases </a:t>
            </a:r>
            <a:r>
              <a:rPr lang="en-US" dirty="0"/>
              <a:t>the pain?</a:t>
            </a:r>
          </a:p>
          <a:p>
            <a:pPr lvl="2"/>
            <a:r>
              <a:rPr lang="en-US" dirty="0"/>
              <a:t>Can you open a door key?</a:t>
            </a:r>
          </a:p>
          <a:p>
            <a:pPr lvl="2"/>
            <a:r>
              <a:rPr lang="en-US" dirty="0"/>
              <a:t>Can you </a:t>
            </a:r>
            <a:r>
              <a:rPr lang="en-US" dirty="0" smtClean="0"/>
              <a:t>comb your hair?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4083412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examination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dirty="0" smtClean="0"/>
              <a:t>examination </a:t>
            </a:r>
            <a:r>
              <a:rPr lang="en-US" dirty="0"/>
              <a:t>begins from the </a:t>
            </a:r>
            <a:r>
              <a:rPr lang="en-US" dirty="0" smtClean="0"/>
              <a:t>moment we </a:t>
            </a:r>
            <a:r>
              <a:rPr lang="en-US" dirty="0"/>
              <a:t>set eyes on the patient. </a:t>
            </a:r>
            <a:r>
              <a:rPr lang="en-US" dirty="0" smtClean="0"/>
              <a:t>Observe:</a:t>
            </a:r>
          </a:p>
          <a:p>
            <a:pPr lvl="1"/>
            <a:r>
              <a:rPr lang="en-US" dirty="0" smtClean="0"/>
              <a:t>General appearance</a:t>
            </a:r>
          </a:p>
          <a:p>
            <a:pPr lvl="1"/>
            <a:r>
              <a:rPr lang="en-US" dirty="0" smtClean="0"/>
              <a:t>Posture</a:t>
            </a:r>
          </a:p>
          <a:p>
            <a:pPr lvl="1"/>
            <a:r>
              <a:rPr lang="en-US" dirty="0" smtClean="0"/>
              <a:t>Gait:</a:t>
            </a:r>
          </a:p>
          <a:p>
            <a:pPr lvl="2"/>
            <a:r>
              <a:rPr lang="en-US" dirty="0" smtClean="0"/>
              <a:t>limping, in pain, using stick, …</a:t>
            </a:r>
          </a:p>
          <a:p>
            <a:pPr lvl="1"/>
            <a:r>
              <a:rPr lang="en-US" dirty="0" smtClean="0"/>
              <a:t>Deformities:</a:t>
            </a:r>
          </a:p>
          <a:p>
            <a:pPr lvl="2"/>
            <a:r>
              <a:rPr lang="en-US" dirty="0" smtClean="0"/>
              <a:t>Knock</a:t>
            </a:r>
            <a:r>
              <a:rPr lang="en-US" dirty="0"/>
              <a:t>-knees? Spinal curvature</a:t>
            </a:r>
            <a:r>
              <a:rPr lang="en-US" dirty="0" smtClean="0"/>
              <a:t>? short </a:t>
            </a:r>
            <a:r>
              <a:rPr lang="en-US" dirty="0"/>
              <a:t>limb</a:t>
            </a:r>
            <a:r>
              <a:rPr lang="en-US" dirty="0" smtClean="0"/>
              <a:t>? paralyzed </a:t>
            </a:r>
            <a:r>
              <a:rPr lang="en-US" dirty="0"/>
              <a:t>arm</a:t>
            </a:r>
            <a:r>
              <a:rPr lang="en-US" dirty="0" smtClean="0"/>
              <a:t>?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ain?</a:t>
            </a:r>
          </a:p>
          <a:p>
            <a:pPr lvl="1"/>
            <a:r>
              <a:rPr lang="en-US" dirty="0" smtClean="0"/>
              <a:t>…….The </a:t>
            </a:r>
            <a:r>
              <a:rPr lang="en-US" dirty="0"/>
              <a:t>clues are </a:t>
            </a:r>
            <a:r>
              <a:rPr lang="en-US" dirty="0" smtClean="0"/>
              <a:t>endless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5755" y="1951038"/>
            <a:ext cx="1721008" cy="2412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239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Principles of 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Proper interaction with patient</a:t>
            </a:r>
          </a:p>
          <a:p>
            <a:r>
              <a:rPr lang="en-US" dirty="0" smtClean="0"/>
              <a:t>Normal side first</a:t>
            </a:r>
          </a:p>
          <a:p>
            <a:r>
              <a:rPr lang="en-US" dirty="0" smtClean="0"/>
              <a:t>Compare to other side/joint</a:t>
            </a:r>
          </a:p>
          <a:p>
            <a:r>
              <a:rPr lang="en-US" dirty="0" smtClean="0"/>
              <a:t>Do not cause pain</a:t>
            </a:r>
          </a:p>
          <a:p>
            <a:pPr lvl="1"/>
            <a:r>
              <a:rPr lang="en-US" dirty="0"/>
              <a:t>W</a:t>
            </a:r>
            <a:r>
              <a:rPr lang="en-US" dirty="0" smtClean="0"/>
              <a:t>atch facial expressions</a:t>
            </a:r>
          </a:p>
          <a:p>
            <a:r>
              <a:rPr lang="en-US" dirty="0" smtClean="0"/>
              <a:t>Extra careful with children</a:t>
            </a:r>
          </a:p>
          <a:p>
            <a:pPr lvl="1"/>
            <a:r>
              <a:rPr lang="en-US" dirty="0" smtClean="0"/>
              <a:t>Proceed slowly, do no attack!</a:t>
            </a:r>
          </a:p>
          <a:p>
            <a:pPr lvl="1"/>
            <a:r>
              <a:rPr lang="en-US" dirty="0" smtClean="0"/>
              <a:t>Play with child!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82789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Orthopedic Examination</a:t>
            </a:r>
            <a:endParaRPr lang="en-GB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Which system to use?</a:t>
            </a:r>
            <a:endParaRPr lang="en-GB" dirty="0" smtClean="0"/>
          </a:p>
          <a:p>
            <a:pPr lvl="1"/>
            <a:r>
              <a:rPr lang="en-US" sz="3200" dirty="0" smtClean="0"/>
              <a:t>Look</a:t>
            </a:r>
          </a:p>
          <a:p>
            <a:pPr lvl="1"/>
            <a:r>
              <a:rPr lang="en-US" sz="3200" dirty="0" smtClean="0"/>
              <a:t>Feel</a:t>
            </a:r>
          </a:p>
          <a:p>
            <a:pPr lvl="1"/>
            <a:r>
              <a:rPr lang="en-US" sz="3200" dirty="0" smtClean="0"/>
              <a:t>Move</a:t>
            </a:r>
          </a:p>
          <a:p>
            <a:pPr lvl="1"/>
            <a:r>
              <a:rPr lang="en-US" sz="3200" dirty="0" smtClean="0"/>
              <a:t>Special tests</a:t>
            </a:r>
          </a:p>
        </p:txBody>
      </p:sp>
    </p:spTree>
    <p:extLst>
      <p:ext uri="{BB962C8B-B14F-4D97-AF65-F5344CB8AC3E}">
        <p14:creationId xmlns:p14="http://schemas.microsoft.com/office/powerpoint/2010/main" val="2936276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LOOK</a:t>
            </a:r>
            <a:endParaRPr lang="en-US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do we look at ?</a:t>
            </a:r>
          </a:p>
          <a:p>
            <a:r>
              <a:rPr lang="en-US" dirty="0" smtClean="0"/>
              <a:t>What do we look for ?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19813" name="Rectangle 5"/>
          <p:cNvSpPr>
            <a:spLocks noChangeArrowheads="1"/>
          </p:cNvSpPr>
          <p:nvPr/>
        </p:nvSpPr>
        <p:spPr bwMode="auto">
          <a:xfrm>
            <a:off x="228600" y="2971800"/>
            <a:ext cx="8510588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endParaRPr lang="en-GB" sz="36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1430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Look</a:t>
            </a:r>
            <a:endParaRPr lang="en-GB" dirty="0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General </a:t>
            </a:r>
            <a:r>
              <a:rPr lang="en-US" dirty="0" smtClean="0">
                <a:sym typeface="Wingdings" charset="0"/>
              </a:rPr>
              <a:t></a:t>
            </a:r>
            <a:r>
              <a:rPr lang="en-US" dirty="0" smtClean="0"/>
              <a:t> on patient.</a:t>
            </a:r>
          </a:p>
          <a:p>
            <a:r>
              <a:rPr lang="en-US" dirty="0" smtClean="0"/>
              <a:t>General </a:t>
            </a:r>
            <a:r>
              <a:rPr lang="en-US" dirty="0" smtClean="0">
                <a:sym typeface="Wingdings" charset="0"/>
              </a:rPr>
              <a:t></a:t>
            </a:r>
            <a:r>
              <a:rPr lang="en-US" dirty="0" smtClean="0"/>
              <a:t> local (shoulder, back, hip, thigh, </a:t>
            </a:r>
            <a:r>
              <a:rPr lang="is-IS" dirty="0" smtClean="0"/>
              <a:t>…</a:t>
            </a:r>
            <a:r>
              <a:rPr lang="en-US" dirty="0" smtClean="0"/>
              <a:t>):</a:t>
            </a:r>
          </a:p>
          <a:p>
            <a:pPr lvl="1"/>
            <a:r>
              <a:rPr lang="en-US" dirty="0" smtClean="0"/>
              <a:t>Position</a:t>
            </a:r>
          </a:p>
          <a:p>
            <a:pPr lvl="1"/>
            <a:r>
              <a:rPr lang="en-US" dirty="0" smtClean="0"/>
              <a:t>Major deformity, swelling</a:t>
            </a:r>
          </a:p>
          <a:p>
            <a:pPr lvl="1"/>
            <a:r>
              <a:rPr lang="en-US" dirty="0" smtClean="0"/>
              <a:t>Extra: cast, splint, traction, dressing …</a:t>
            </a:r>
          </a:p>
          <a:p>
            <a:r>
              <a:rPr lang="en-US" dirty="0" smtClean="0"/>
              <a:t>Anatomic local:</a:t>
            </a:r>
          </a:p>
          <a:p>
            <a:pPr lvl="1"/>
            <a:r>
              <a:rPr lang="en-US" dirty="0" smtClean="0"/>
              <a:t>Skin: swelling, scars, color, hair, dryness …</a:t>
            </a:r>
          </a:p>
          <a:p>
            <a:pPr lvl="1"/>
            <a:r>
              <a:rPr lang="en-US" dirty="0" err="1" smtClean="0"/>
              <a:t>Subcut</a:t>
            </a:r>
            <a:r>
              <a:rPr lang="en-US" dirty="0" smtClean="0"/>
              <a:t>.: LN, veins, nerves, tendons …</a:t>
            </a:r>
          </a:p>
          <a:p>
            <a:pPr lvl="1"/>
            <a:r>
              <a:rPr lang="en-US" dirty="0" smtClean="0"/>
              <a:t>Muscles: bulk, wasting, twitches …</a:t>
            </a:r>
          </a:p>
          <a:p>
            <a:pPr lvl="1"/>
            <a:r>
              <a:rPr lang="en-US" dirty="0" smtClean="0"/>
              <a:t>Bones: landmarks, swelling, angulation, deformity.</a:t>
            </a:r>
          </a:p>
          <a:p>
            <a:pPr lvl="1"/>
            <a:r>
              <a:rPr lang="en-US" dirty="0" smtClean="0"/>
              <a:t>Joints: position, swelling, redness…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53042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Look</a:t>
            </a:r>
            <a:endParaRPr lang="en-GB" dirty="0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General </a:t>
            </a:r>
            <a:r>
              <a:rPr lang="en-US" dirty="0" smtClean="0">
                <a:sym typeface="Wingdings" charset="0"/>
              </a:rPr>
              <a:t></a:t>
            </a:r>
            <a:r>
              <a:rPr lang="en-US" dirty="0" smtClean="0"/>
              <a:t> on patient</a:t>
            </a:r>
            <a:endParaRPr lang="en-US" dirty="0"/>
          </a:p>
          <a:p>
            <a:pPr lvl="1"/>
            <a:r>
              <a:rPr lang="en-US" dirty="0" smtClean="0"/>
              <a:t>Patient in pain, sitting on a chair holding the right wrist and hand</a:t>
            </a:r>
          </a:p>
          <a:p>
            <a:pPr lvl="1">
              <a:defRPr/>
            </a:pPr>
            <a:r>
              <a:rPr lang="en-US" dirty="0"/>
              <a:t>Lying comfortably in bed not in pain.</a:t>
            </a:r>
          </a:p>
          <a:p>
            <a:pPr lvl="1">
              <a:defRPr/>
            </a:pPr>
            <a:r>
              <a:rPr lang="en-US" dirty="0"/>
              <a:t>Lying supine, in pain, holding </a:t>
            </a:r>
            <a:r>
              <a:rPr lang="en-US" dirty="0" smtClean="0"/>
              <a:t>R </a:t>
            </a:r>
            <a:r>
              <a:rPr lang="en-US" dirty="0"/>
              <a:t>thigh in flexion.</a:t>
            </a:r>
            <a:endParaRPr lang="en-GB" dirty="0"/>
          </a:p>
          <a:p>
            <a:pPr lvl="1"/>
            <a:r>
              <a:rPr lang="en-US" dirty="0" smtClean="0"/>
              <a:t>Patients is restless in bed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5726" y="4197530"/>
            <a:ext cx="1582974" cy="20889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5496" y="4197530"/>
            <a:ext cx="2078137" cy="207813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245496" y="6247491"/>
            <a:ext cx="201816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 smtClean="0">
                <a:solidFill>
                  <a:srgbClr val="397B8C"/>
                </a:solidFill>
              </a:rPr>
              <a:t>www.bethanynaz.org</a:t>
            </a:r>
            <a:r>
              <a:rPr lang="en-US" sz="1400" dirty="0">
                <a:solidFill>
                  <a:srgbClr val="397B8C"/>
                </a:solidFill>
              </a:rPr>
              <a:t>/</a:t>
            </a:r>
          </a:p>
        </p:txBody>
      </p:sp>
      <p:pic>
        <p:nvPicPr>
          <p:cNvPr id="7" name="Picture 6" descr="fx-arm4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00" y="4226675"/>
            <a:ext cx="3045726" cy="2020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308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Look</a:t>
            </a:r>
            <a:endParaRPr lang="en-GB" dirty="0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General </a:t>
            </a:r>
            <a:r>
              <a:rPr lang="en-US" dirty="0" smtClean="0">
                <a:sym typeface="Wingdings" charset="0"/>
              </a:rPr>
              <a:t></a:t>
            </a:r>
            <a:r>
              <a:rPr lang="en-US" dirty="0" smtClean="0"/>
              <a:t> on patient.</a:t>
            </a:r>
          </a:p>
          <a:p>
            <a:r>
              <a:rPr lang="en-US" dirty="0" smtClean="0"/>
              <a:t>General </a:t>
            </a:r>
            <a:r>
              <a:rPr lang="en-US" dirty="0" smtClean="0">
                <a:sym typeface="Wingdings" charset="0"/>
              </a:rPr>
              <a:t></a:t>
            </a:r>
            <a:r>
              <a:rPr lang="en-US" dirty="0" smtClean="0"/>
              <a:t> local (shoulder, back, hip, thigh,. ):</a:t>
            </a:r>
          </a:p>
          <a:p>
            <a:pPr lvl="1"/>
            <a:r>
              <a:rPr lang="en-US" dirty="0" smtClean="0"/>
              <a:t>Position of joint</a:t>
            </a:r>
          </a:p>
          <a:p>
            <a:pPr lvl="1"/>
            <a:r>
              <a:rPr lang="en-US" dirty="0" smtClean="0"/>
              <a:t>Major deformity, swelling</a:t>
            </a:r>
          </a:p>
          <a:p>
            <a:pPr lvl="1"/>
            <a:r>
              <a:rPr lang="en-US" dirty="0" smtClean="0"/>
              <a:t>Extra: cast, splint, traction, dressing …etc.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182483" y="4563731"/>
            <a:ext cx="2368384" cy="2179335"/>
            <a:chOff x="2783475" y="4563731"/>
            <a:chExt cx="2368384" cy="217933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/>
            <a:srcRect t="13599"/>
            <a:stretch/>
          </p:blipFill>
          <p:spPr>
            <a:xfrm>
              <a:off x="2783475" y="4563731"/>
              <a:ext cx="2368384" cy="1942019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2838653" y="6466067"/>
              <a:ext cx="226418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l-PL" sz="1200" dirty="0" err="1" smtClean="0">
                  <a:solidFill>
                    <a:srgbClr val="397B8C"/>
                  </a:solidFill>
                </a:rPr>
                <a:t>www.findherbalremedy.com</a:t>
              </a:r>
              <a:r>
                <a:rPr lang="pl-PL" sz="1200" dirty="0">
                  <a:solidFill>
                    <a:srgbClr val="397B8C"/>
                  </a:solidFill>
                </a:rPr>
                <a:t>/</a:t>
              </a:r>
              <a:endParaRPr lang="en-US" sz="1200" dirty="0">
                <a:solidFill>
                  <a:srgbClr val="397B8C"/>
                </a:solidFill>
              </a:endParaRPr>
            </a:p>
          </p:txBody>
        </p:sp>
      </p:grpSp>
      <p:pic>
        <p:nvPicPr>
          <p:cNvPr id="5" name="Picture 4" descr="DSCN6031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778"/>
          <a:stretch/>
        </p:blipFill>
        <p:spPr>
          <a:xfrm rot="5400000">
            <a:off x="2281277" y="4693669"/>
            <a:ext cx="2362303" cy="1261862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721479" y="4143446"/>
            <a:ext cx="2067844" cy="2566813"/>
            <a:chOff x="721479" y="4143446"/>
            <a:chExt cx="2067844" cy="256681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46965" y="4143446"/>
              <a:ext cx="1852079" cy="234288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721479" y="6433260"/>
              <a:ext cx="206784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hr-HR" sz="1200" dirty="0">
                  <a:solidFill>
                    <a:srgbClr val="397B8C"/>
                  </a:solidFill>
                </a:rPr>
                <a:t>http://openi.nlm.nih.gov/</a:t>
              </a:r>
              <a:endParaRPr lang="en-US" sz="1200" dirty="0">
                <a:solidFill>
                  <a:srgbClr val="397B8C"/>
                </a:solidFill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l="7649" r="13620"/>
          <a:stretch/>
        </p:blipFill>
        <p:spPr>
          <a:xfrm>
            <a:off x="6733546" y="4143446"/>
            <a:ext cx="1858005" cy="2362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713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Look</a:t>
            </a:r>
            <a:endParaRPr lang="en-GB" dirty="0" smtClean="0"/>
          </a:p>
        </p:txBody>
      </p:sp>
      <p:sp>
        <p:nvSpPr>
          <p:cNvPr id="870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Important Considerations:</a:t>
            </a:r>
          </a:p>
          <a:p>
            <a:pPr lvl="1"/>
            <a:r>
              <a:rPr lang="en-US" smtClean="0"/>
              <a:t>Amount of exposure</a:t>
            </a:r>
          </a:p>
          <a:p>
            <a:pPr lvl="1"/>
            <a:r>
              <a:rPr lang="en-US" smtClean="0"/>
              <a:t>Duration of exposure</a:t>
            </a:r>
          </a:p>
          <a:p>
            <a:pPr lvl="1"/>
            <a:r>
              <a:rPr lang="en-US" smtClean="0"/>
              <a:t>Persons present during exposure</a:t>
            </a:r>
          </a:p>
          <a:p>
            <a:pPr lvl="1"/>
            <a:r>
              <a:rPr lang="en-US" smtClean="0"/>
              <a:t>Place of exposure</a:t>
            </a:r>
          </a:p>
          <a:p>
            <a:pPr lvl="1"/>
            <a:r>
              <a:rPr lang="en-US" smtClean="0"/>
              <a:t>Attitude and behavior during exposure</a:t>
            </a:r>
          </a:p>
          <a:p>
            <a:pPr lvl="1"/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393577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Ask for pain or tenderness before you put your hands on </a:t>
            </a:r>
            <a:r>
              <a:rPr lang="en-US" dirty="0"/>
              <a:t>t</a:t>
            </a:r>
            <a:r>
              <a:rPr lang="en-US" dirty="0" smtClean="0"/>
              <a:t>he patient!</a:t>
            </a:r>
          </a:p>
          <a:p>
            <a:r>
              <a:rPr lang="en-US" dirty="0" smtClean="0"/>
              <a:t>Inform patient </a:t>
            </a:r>
            <a:r>
              <a:rPr lang="en-US" dirty="0"/>
              <a:t>(</a:t>
            </a:r>
            <a:r>
              <a:rPr lang="en-US" dirty="0" smtClean="0"/>
              <a:t>take permission) you are going to touch him/her and ask to inform you if it hurts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7655" y="3508258"/>
            <a:ext cx="3661660" cy="2744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02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6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cs typeface="Arial" charset="0"/>
              </a:rPr>
              <a:t>What do we feel </a:t>
            </a:r>
            <a:r>
              <a:rPr lang="en-US" dirty="0" smtClean="0">
                <a:cs typeface="Arial" charset="0"/>
              </a:rPr>
              <a:t>for ?</a:t>
            </a:r>
          </a:p>
          <a:p>
            <a:pPr>
              <a:defRPr/>
            </a:pPr>
            <a:endParaRPr lang="en-US" dirty="0">
              <a:cs typeface="Arial" charset="0"/>
            </a:endParaRPr>
          </a:p>
          <a:p>
            <a:pPr lvl="1"/>
            <a:r>
              <a:rPr lang="en-US" sz="2800" dirty="0"/>
              <a:t>Tenderness</a:t>
            </a:r>
          </a:p>
          <a:p>
            <a:pPr lvl="1"/>
            <a:r>
              <a:rPr lang="en-US" sz="2800" dirty="0"/>
              <a:t>Temperature</a:t>
            </a:r>
          </a:p>
          <a:p>
            <a:pPr lvl="1"/>
            <a:r>
              <a:rPr lang="en-US" sz="2800" dirty="0"/>
              <a:t>Anatomical</a:t>
            </a:r>
          </a:p>
          <a:p>
            <a:pPr>
              <a:defRPr/>
            </a:pPr>
            <a:endParaRPr lang="en-US" dirty="0">
              <a:cs typeface="Arial" charset="0"/>
            </a:endParaRPr>
          </a:p>
          <a:p>
            <a:endParaRPr lang="en-US" dirty="0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228600" y="2971800"/>
            <a:ext cx="8510588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endParaRPr lang="en-GB" sz="36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390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Orthopedics 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History Structure:</a:t>
            </a:r>
          </a:p>
          <a:p>
            <a:pPr lvl="1"/>
            <a:r>
              <a:rPr lang="en-US" dirty="0"/>
              <a:t>Patient Demographic</a:t>
            </a:r>
          </a:p>
          <a:p>
            <a:pPr lvl="1"/>
            <a:r>
              <a:rPr lang="en-US" dirty="0"/>
              <a:t>Chief Complaint</a:t>
            </a:r>
          </a:p>
          <a:p>
            <a:pPr lvl="1"/>
            <a:r>
              <a:rPr lang="en-US" dirty="0"/>
              <a:t>History of Presenting Complaint</a:t>
            </a:r>
          </a:p>
          <a:p>
            <a:pPr lvl="1"/>
            <a:r>
              <a:rPr lang="en-US" dirty="0"/>
              <a:t>Past medical/surgical history</a:t>
            </a:r>
          </a:p>
          <a:p>
            <a:pPr lvl="1"/>
            <a:r>
              <a:rPr lang="en-US" dirty="0"/>
              <a:t>Medication history</a:t>
            </a:r>
          </a:p>
          <a:p>
            <a:pPr lvl="1"/>
            <a:r>
              <a:rPr lang="en-US" dirty="0"/>
              <a:t>Family history</a:t>
            </a:r>
          </a:p>
          <a:p>
            <a:pPr lvl="1"/>
            <a:r>
              <a:rPr lang="en-US" dirty="0"/>
              <a:t>Personal history and background</a:t>
            </a:r>
          </a:p>
          <a:p>
            <a:pPr lvl="1"/>
            <a:r>
              <a:rPr lang="en-US" dirty="0"/>
              <a:t>Diet</a:t>
            </a:r>
          </a:p>
          <a:p>
            <a:pPr lvl="1"/>
            <a:r>
              <a:rPr lang="en-US" dirty="0"/>
              <a:t>Activity</a:t>
            </a:r>
          </a:p>
          <a:p>
            <a:pPr lvl="1"/>
            <a:r>
              <a:rPr lang="en-US" dirty="0"/>
              <a:t>Systemic review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340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Feel</a:t>
            </a:r>
            <a:endParaRPr lang="en-GB" dirty="0" smtClean="0"/>
          </a:p>
        </p:txBody>
      </p:sp>
      <p:sp>
        <p:nvSpPr>
          <p:cNvPr id="8499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Tenderness:</a:t>
            </a:r>
          </a:p>
          <a:p>
            <a:pPr lvl="1"/>
            <a:r>
              <a:rPr lang="en-US" dirty="0" smtClean="0"/>
              <a:t>Generalized - Specific</a:t>
            </a:r>
          </a:p>
          <a:p>
            <a:r>
              <a:rPr lang="en-US" dirty="0" smtClean="0"/>
              <a:t>Temperature: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ompare distal / proximal, R / L</a:t>
            </a:r>
          </a:p>
          <a:p>
            <a:r>
              <a:rPr lang="en-US" dirty="0" smtClean="0"/>
              <a:t>Anatomic:</a:t>
            </a:r>
          </a:p>
          <a:p>
            <a:pPr lvl="1"/>
            <a:r>
              <a:rPr lang="en-US" dirty="0" smtClean="0"/>
              <a:t>Skin: dryness, hyper/</a:t>
            </a:r>
            <a:r>
              <a:rPr lang="en-US" dirty="0" err="1" smtClean="0"/>
              <a:t>hyposthesia</a:t>
            </a:r>
            <a:r>
              <a:rPr lang="en-US" dirty="0" smtClean="0"/>
              <a:t>, scars</a:t>
            </a:r>
          </a:p>
          <a:p>
            <a:pPr lvl="1"/>
            <a:r>
              <a:rPr lang="en-US" dirty="0" err="1" smtClean="0"/>
              <a:t>Subcut</a:t>
            </a:r>
            <a:r>
              <a:rPr lang="en-US" dirty="0" smtClean="0"/>
              <a:t>.: LN, nerves, vessels, tendons, nodules</a:t>
            </a:r>
          </a:p>
          <a:p>
            <a:pPr lvl="1"/>
            <a:r>
              <a:rPr lang="en-US" dirty="0" smtClean="0"/>
              <a:t>Muscle: tone, bulk, twitches, gaps, tenderness</a:t>
            </a:r>
          </a:p>
          <a:p>
            <a:pPr lvl="1"/>
            <a:r>
              <a:rPr lang="en-US" dirty="0" smtClean="0"/>
              <a:t>Bone: landmarks, tenderness, mass, crepitus</a:t>
            </a:r>
          </a:p>
          <a:p>
            <a:pPr lvl="1"/>
            <a:r>
              <a:rPr lang="en-US" dirty="0" smtClean="0"/>
              <a:t>Joint: swelling, effusion, crepitation, synovial thickening, joint line tenderness (if joint accessible)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33157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cs typeface="Arial" charset="0"/>
              </a:rPr>
              <a:t>Active Vs. </a:t>
            </a:r>
            <a:r>
              <a:rPr lang="en-US" dirty="0" smtClean="0">
                <a:cs typeface="Arial" charset="0"/>
              </a:rPr>
              <a:t>Passive</a:t>
            </a:r>
          </a:p>
          <a:p>
            <a:r>
              <a:rPr lang="en-US" dirty="0" smtClean="0"/>
              <a:t>Active</a:t>
            </a:r>
          </a:p>
          <a:p>
            <a:pPr lvl="1"/>
            <a:r>
              <a:rPr lang="en-US" dirty="0" smtClean="0"/>
              <a:t>Always to start with / not to cause pain</a:t>
            </a:r>
          </a:p>
          <a:p>
            <a:pPr lvl="1"/>
            <a:r>
              <a:rPr lang="en-US" dirty="0" smtClean="0"/>
              <a:t>More used in upper limb</a:t>
            </a:r>
          </a:p>
          <a:p>
            <a:pPr lvl="1"/>
            <a:r>
              <a:rPr lang="en-US" dirty="0" smtClean="0"/>
              <a:t>A must for assessment of muscle power</a:t>
            </a:r>
          </a:p>
          <a:p>
            <a:r>
              <a:rPr lang="en-US" dirty="0" smtClean="0"/>
              <a:t>Passive</a:t>
            </a:r>
          </a:p>
          <a:p>
            <a:pPr lvl="1"/>
            <a:r>
              <a:rPr lang="en-US" dirty="0" smtClean="0"/>
              <a:t>If need to see difference from active</a:t>
            </a:r>
          </a:p>
          <a:p>
            <a:pPr lvl="2"/>
            <a:r>
              <a:rPr lang="en-US" dirty="0" smtClean="0"/>
              <a:t>In muscle weakness /neurological problems</a:t>
            </a:r>
          </a:p>
          <a:p>
            <a:pPr lvl="1"/>
            <a:r>
              <a:rPr lang="en-US" dirty="0" smtClean="0"/>
              <a:t>More used in lower limbs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249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Range of Movement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4" y="1375758"/>
            <a:ext cx="7250165" cy="4899910"/>
          </a:xfrm>
        </p:spPr>
        <p:txBody>
          <a:bodyPr>
            <a:normAutofit/>
          </a:bodyPr>
          <a:lstStyle/>
          <a:p>
            <a:r>
              <a:rPr lang="en-US" dirty="0"/>
              <a:t>R</a:t>
            </a:r>
            <a:r>
              <a:rPr lang="en-US" dirty="0" smtClean="0"/>
              <a:t>ecorded </a:t>
            </a:r>
            <a:r>
              <a:rPr lang="en-US" dirty="0"/>
              <a:t>in </a:t>
            </a:r>
            <a:r>
              <a:rPr lang="en-US" dirty="0" smtClean="0"/>
              <a:t>degrees!</a:t>
            </a:r>
          </a:p>
          <a:p>
            <a:r>
              <a:rPr lang="en-US" dirty="0" smtClean="0"/>
              <a:t>Range </a:t>
            </a:r>
            <a:r>
              <a:rPr lang="en-US" dirty="0"/>
              <a:t>of </a:t>
            </a:r>
            <a:r>
              <a:rPr lang="en-US" dirty="0" smtClean="0"/>
              <a:t>motion:</a:t>
            </a:r>
            <a:endParaRPr lang="en-US" dirty="0"/>
          </a:p>
          <a:p>
            <a:pPr lvl="1"/>
            <a:r>
              <a:rPr lang="en-US" dirty="0" smtClean="0"/>
              <a:t>Starting from resting  xx degrees to</a:t>
            </a:r>
          </a:p>
          <a:p>
            <a:pPr marL="349250" lvl="1" indent="0">
              <a:buNone/>
            </a:pPr>
            <a:r>
              <a:rPr lang="en-US" dirty="0"/>
              <a:t>	</a:t>
            </a:r>
            <a:r>
              <a:rPr lang="en-US" dirty="0" smtClean="0"/>
              <a:t>xx degrees where motion stops</a:t>
            </a:r>
          </a:p>
          <a:p>
            <a:r>
              <a:rPr lang="en-US" dirty="0" smtClean="0"/>
              <a:t>Zero is </a:t>
            </a:r>
            <a:r>
              <a:rPr lang="en-US" dirty="0"/>
              <a:t>the neutral </a:t>
            </a:r>
            <a:r>
              <a:rPr lang="en-US" dirty="0" smtClean="0"/>
              <a:t>or anatomical </a:t>
            </a:r>
            <a:r>
              <a:rPr lang="en-US" dirty="0"/>
              <a:t>position of the </a:t>
            </a:r>
            <a:r>
              <a:rPr lang="en-US" dirty="0" smtClean="0"/>
              <a:t>joint</a:t>
            </a:r>
          </a:p>
          <a:p>
            <a:r>
              <a:rPr lang="en-US" dirty="0" smtClean="0"/>
              <a:t>Do NOT use the words:</a:t>
            </a:r>
          </a:p>
          <a:p>
            <a:pPr lvl="1"/>
            <a:r>
              <a:rPr lang="en-US" dirty="0" smtClean="0"/>
              <a:t>‘</a:t>
            </a:r>
            <a:r>
              <a:rPr lang="en-US" dirty="0"/>
              <a:t>full’, ‘good’</a:t>
            </a:r>
            <a:r>
              <a:rPr lang="en-US" dirty="0" smtClean="0"/>
              <a:t>, ‘</a:t>
            </a:r>
            <a:r>
              <a:rPr lang="en-US" dirty="0"/>
              <a:t>limited</a:t>
            </a:r>
            <a:r>
              <a:rPr lang="en-US" dirty="0" smtClean="0"/>
              <a:t>’, ‘poor’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3846" y="1025123"/>
            <a:ext cx="2708707" cy="19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385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Range of Movement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4" y="1375758"/>
            <a:ext cx="7250165" cy="4899910"/>
          </a:xfrm>
        </p:spPr>
        <p:txBody>
          <a:bodyPr>
            <a:normAutofit/>
          </a:bodyPr>
          <a:lstStyle/>
          <a:p>
            <a:r>
              <a:rPr lang="en-US" dirty="0"/>
              <a:t>R</a:t>
            </a:r>
            <a:r>
              <a:rPr lang="en-US" dirty="0" smtClean="0"/>
              <a:t>ecorded </a:t>
            </a:r>
            <a:r>
              <a:rPr lang="en-US" dirty="0"/>
              <a:t>in </a:t>
            </a:r>
            <a:r>
              <a:rPr lang="en-US" dirty="0" smtClean="0"/>
              <a:t>degrees</a:t>
            </a:r>
          </a:p>
          <a:p>
            <a:r>
              <a:rPr lang="en-US" dirty="0" smtClean="0"/>
              <a:t>Examples:</a:t>
            </a:r>
          </a:p>
          <a:p>
            <a:r>
              <a:rPr lang="en-US" dirty="0" err="1"/>
              <a:t>e</a:t>
            </a:r>
            <a:r>
              <a:rPr lang="en-US" dirty="0" err="1" smtClean="0"/>
              <a:t>.g</a:t>
            </a:r>
            <a:r>
              <a:rPr lang="en-US" dirty="0" smtClean="0"/>
              <a:t>, </a:t>
            </a:r>
            <a:r>
              <a:rPr lang="en-US" dirty="0"/>
              <a:t>‘knee flexion 0–</a:t>
            </a:r>
            <a:r>
              <a:rPr lang="en-US" dirty="0" smtClean="0"/>
              <a:t>140</a:t>
            </a:r>
            <a:r>
              <a:rPr lang="en-US" baseline="50000" dirty="0" smtClean="0"/>
              <a:t>o</a:t>
            </a:r>
            <a:r>
              <a:rPr lang="en-US" dirty="0" smtClean="0"/>
              <a:t> means</a:t>
            </a:r>
          </a:p>
          <a:p>
            <a:pPr lvl="1"/>
            <a:r>
              <a:rPr lang="en-US" dirty="0" smtClean="0"/>
              <a:t>range </a:t>
            </a:r>
            <a:r>
              <a:rPr lang="en-US" dirty="0"/>
              <a:t>of </a:t>
            </a:r>
            <a:r>
              <a:rPr lang="en-US" dirty="0" smtClean="0"/>
              <a:t>flexion </a:t>
            </a:r>
            <a:r>
              <a:rPr lang="en-US" dirty="0"/>
              <a:t>from zero (the knee absolutely straight) through an arc of </a:t>
            </a:r>
            <a:r>
              <a:rPr lang="en-US" dirty="0" smtClean="0"/>
              <a:t>140</a:t>
            </a:r>
            <a:r>
              <a:rPr lang="en-US" baseline="50000" dirty="0" smtClean="0"/>
              <a:t>o</a:t>
            </a:r>
            <a:r>
              <a:rPr lang="en-US" dirty="0" smtClean="0"/>
              <a:t> </a:t>
            </a:r>
          </a:p>
          <a:p>
            <a:r>
              <a:rPr lang="en-US" dirty="0" err="1"/>
              <a:t>e</a:t>
            </a:r>
            <a:r>
              <a:rPr lang="en-US" dirty="0" err="1" smtClean="0"/>
              <a:t>.g</a:t>
            </a:r>
            <a:r>
              <a:rPr lang="en-US" dirty="0" smtClean="0"/>
              <a:t>, </a:t>
            </a:r>
            <a:r>
              <a:rPr lang="en-US" dirty="0"/>
              <a:t>‘knee flexion 20–</a:t>
            </a:r>
            <a:r>
              <a:rPr lang="en-US" dirty="0" smtClean="0"/>
              <a:t>90</a:t>
            </a:r>
            <a:r>
              <a:rPr lang="en-US" baseline="50000" dirty="0" smtClean="0"/>
              <a:t>o</a:t>
            </a:r>
            <a:r>
              <a:rPr lang="en-US" dirty="0" smtClean="0"/>
              <a:t> means</a:t>
            </a:r>
          </a:p>
          <a:p>
            <a:pPr lvl="1"/>
            <a:r>
              <a:rPr lang="en-US" dirty="0" smtClean="0"/>
              <a:t>flexion </a:t>
            </a:r>
            <a:r>
              <a:rPr lang="en-US" dirty="0"/>
              <a:t>begins at </a:t>
            </a:r>
            <a:r>
              <a:rPr lang="en-US" dirty="0" smtClean="0"/>
              <a:t>20</a:t>
            </a:r>
            <a:r>
              <a:rPr lang="en-US" baseline="50000" dirty="0" smtClean="0"/>
              <a:t>o</a:t>
            </a:r>
            <a:r>
              <a:rPr lang="en-US" dirty="0" smtClean="0"/>
              <a:t> </a:t>
            </a:r>
            <a:r>
              <a:rPr lang="en-US" dirty="0"/>
              <a:t>(i.e. the joint cannot extend fully) and continues only to </a:t>
            </a:r>
            <a:r>
              <a:rPr lang="en-US" dirty="0" smtClean="0"/>
              <a:t>90</a:t>
            </a:r>
            <a:r>
              <a:rPr lang="en-US" baseline="50000" dirty="0" smtClean="0"/>
              <a:t>o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3846" y="1025123"/>
            <a:ext cx="2708707" cy="19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556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Range of Movement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4" y="1375758"/>
            <a:ext cx="7250165" cy="4899910"/>
          </a:xfrm>
        </p:spPr>
        <p:txBody>
          <a:bodyPr>
            <a:normAutofit/>
          </a:bodyPr>
          <a:lstStyle/>
          <a:p>
            <a:r>
              <a:rPr lang="en-US" dirty="0" smtClean="0"/>
              <a:t>Assess painful arc, if present</a:t>
            </a:r>
          </a:p>
          <a:p>
            <a:pPr lvl="1"/>
            <a:r>
              <a:rPr lang="en-US" dirty="0" smtClean="0"/>
              <a:t>e.g. Shoulder painful abduction</a:t>
            </a:r>
          </a:p>
          <a:p>
            <a:pPr lvl="2"/>
            <a:r>
              <a:rPr lang="en-US" dirty="0" smtClean="0"/>
              <a:t>At initial abduction</a:t>
            </a:r>
          </a:p>
          <a:p>
            <a:pPr lvl="2"/>
            <a:r>
              <a:rPr lang="en-US" dirty="0" smtClean="0"/>
              <a:t>In mid-abduction</a:t>
            </a:r>
          </a:p>
          <a:p>
            <a:pPr lvl="2"/>
            <a:r>
              <a:rPr lang="en-US" dirty="0" smtClean="0"/>
              <a:t>At extreme of abduction</a:t>
            </a:r>
          </a:p>
          <a:p>
            <a:r>
              <a:rPr lang="en-US" dirty="0" smtClean="0"/>
              <a:t>Painful range of motion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.g. Knee flexion from zero to 90</a:t>
            </a:r>
            <a:r>
              <a:rPr lang="en-US" baseline="30000" dirty="0" smtClean="0"/>
              <a:t>o</a:t>
            </a:r>
            <a:r>
              <a:rPr lang="en-US" dirty="0" smtClean="0"/>
              <a:t>, with pain from 90</a:t>
            </a:r>
            <a:r>
              <a:rPr lang="en-US" baseline="30000" dirty="0"/>
              <a:t>o</a:t>
            </a:r>
            <a:r>
              <a:rPr lang="en-US" dirty="0" smtClean="0"/>
              <a:t> to 110</a:t>
            </a:r>
            <a:r>
              <a:rPr lang="en-US" baseline="30000" dirty="0"/>
              <a:t>o</a:t>
            </a:r>
            <a:r>
              <a:rPr lang="en-US" dirty="0" smtClean="0"/>
              <a:t> then could not flex more because of pain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856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 Tests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Different for different joints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.g. Anterior Drawer Test for ACL tear in Knee</a:t>
            </a:r>
          </a:p>
          <a:p>
            <a:pPr lvl="1"/>
            <a:r>
              <a:rPr lang="en-US" dirty="0" smtClean="0"/>
              <a:t>e.g. Patellar Tap for knee effusion</a:t>
            </a:r>
          </a:p>
          <a:p>
            <a:pPr lvl="1"/>
            <a:r>
              <a:rPr lang="en-US" dirty="0" smtClean="0"/>
              <a:t>e.g. Thomas Test for fixed flexion deformity of Hip</a:t>
            </a:r>
          </a:p>
          <a:p>
            <a:endParaRPr lang="en-US" dirty="0" smtClean="0"/>
          </a:p>
          <a:p>
            <a:r>
              <a:rPr lang="en-US" dirty="0" smtClean="0"/>
              <a:t>Weight-bearing / gait</a:t>
            </a:r>
          </a:p>
          <a:p>
            <a:pPr lvl="1"/>
            <a:r>
              <a:rPr lang="en-US" dirty="0" smtClean="0"/>
              <a:t>Examination of all weight-bearing joints is not complete until weight-bearing is assessed!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9833" y="3404844"/>
            <a:ext cx="1552499" cy="2373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781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Bony Lumps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Size</a:t>
            </a:r>
          </a:p>
          <a:p>
            <a:r>
              <a:rPr lang="en-US" dirty="0" smtClean="0"/>
              <a:t>Site</a:t>
            </a:r>
          </a:p>
          <a:p>
            <a:r>
              <a:rPr lang="en-US" dirty="0" smtClean="0"/>
              <a:t>Margin</a:t>
            </a:r>
          </a:p>
          <a:p>
            <a:r>
              <a:rPr lang="en-US" dirty="0" smtClean="0"/>
              <a:t>Consistency</a:t>
            </a:r>
          </a:p>
          <a:p>
            <a:r>
              <a:rPr lang="en-US" dirty="0" smtClean="0"/>
              <a:t>Tenderness</a:t>
            </a:r>
          </a:p>
          <a:p>
            <a:r>
              <a:rPr lang="en-US" dirty="0" smtClean="0"/>
              <a:t>Multiplicity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88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Motor Power </a:t>
            </a:r>
            <a:r>
              <a:rPr lang="en-US" dirty="0"/>
              <a:t>G</a:t>
            </a:r>
            <a:r>
              <a:rPr lang="en-US" dirty="0" smtClean="0"/>
              <a:t>rading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0 = No power</a:t>
            </a:r>
          </a:p>
          <a:p>
            <a:r>
              <a:rPr lang="en-US" sz="2400" dirty="0" smtClean="0"/>
              <a:t>I = fasciculation of muscle fibers – no movement</a:t>
            </a:r>
          </a:p>
          <a:p>
            <a:r>
              <a:rPr lang="en-US" sz="2400" dirty="0" smtClean="0"/>
              <a:t>II = move with gravity eliminated</a:t>
            </a:r>
          </a:p>
          <a:p>
            <a:r>
              <a:rPr lang="en-US" sz="2400" dirty="0" smtClean="0"/>
              <a:t>III = move against gravity</a:t>
            </a:r>
          </a:p>
          <a:p>
            <a:r>
              <a:rPr lang="en-US" sz="2400" dirty="0"/>
              <a:t>I</a:t>
            </a:r>
            <a:r>
              <a:rPr lang="en-US" sz="2400" dirty="0" smtClean="0"/>
              <a:t>V = less than full power</a:t>
            </a:r>
          </a:p>
          <a:p>
            <a:r>
              <a:rPr lang="en-US" sz="2400" dirty="0" smtClean="0"/>
              <a:t>V = full power - normal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0842" y="3423249"/>
            <a:ext cx="3910710" cy="260881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890016" y="5980627"/>
            <a:ext cx="205694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1100" dirty="0" smtClean="0">
                <a:solidFill>
                  <a:srgbClr val="397B8C"/>
                </a:solidFill>
              </a:rPr>
              <a:t>www.orthopaedicsone.com</a:t>
            </a:r>
            <a:r>
              <a:rPr lang="hu-HU" sz="1100" dirty="0">
                <a:solidFill>
                  <a:srgbClr val="397B8C"/>
                </a:solidFill>
              </a:rPr>
              <a:t>/</a:t>
            </a:r>
            <a:endParaRPr lang="en-US" sz="1100" dirty="0">
              <a:solidFill>
                <a:srgbClr val="397B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242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Nerve Roots 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800" dirty="0" smtClean="0"/>
              <a:t>Hip</a:t>
            </a:r>
          </a:p>
          <a:p>
            <a:pPr lvl="1"/>
            <a:r>
              <a:rPr lang="en-US" sz="2400" dirty="0" smtClean="0"/>
              <a:t>Flexion:   L1,2,3</a:t>
            </a:r>
          </a:p>
          <a:p>
            <a:pPr lvl="1"/>
            <a:r>
              <a:rPr lang="en-US" sz="2400" dirty="0" smtClean="0"/>
              <a:t>Extension: L5, S1</a:t>
            </a:r>
          </a:p>
          <a:p>
            <a:r>
              <a:rPr lang="en-US" sz="2800" dirty="0" smtClean="0"/>
              <a:t>Knee</a:t>
            </a:r>
          </a:p>
          <a:p>
            <a:pPr lvl="1"/>
            <a:r>
              <a:rPr lang="en-US" sz="2400" dirty="0" smtClean="0"/>
              <a:t>Extension: L3,4</a:t>
            </a:r>
          </a:p>
          <a:p>
            <a:pPr lvl="1"/>
            <a:r>
              <a:rPr lang="en-US" sz="2400" dirty="0" smtClean="0"/>
              <a:t>Flexion:     L5, S1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Ankle</a:t>
            </a:r>
          </a:p>
          <a:p>
            <a:pPr lvl="1"/>
            <a:r>
              <a:rPr lang="en-US" sz="2400" dirty="0" smtClean="0"/>
              <a:t>Dorsiflexion:  L4,5</a:t>
            </a:r>
          </a:p>
          <a:p>
            <a:pPr lvl="1"/>
            <a:r>
              <a:rPr lang="en-US" sz="2400" dirty="0" err="1" smtClean="0"/>
              <a:t>Plantarflexion</a:t>
            </a:r>
            <a:r>
              <a:rPr lang="en-US" sz="2400" dirty="0" smtClean="0"/>
              <a:t>: S1,2</a:t>
            </a:r>
          </a:p>
          <a:p>
            <a:pPr lvl="1"/>
            <a:r>
              <a:rPr lang="en-US" sz="2400" dirty="0" smtClean="0"/>
              <a:t>Inversion:       L4,5</a:t>
            </a:r>
          </a:p>
          <a:p>
            <a:pPr lvl="1"/>
            <a:r>
              <a:rPr lang="en-US" sz="2400" dirty="0" smtClean="0"/>
              <a:t>Eversion:   L5,S1</a:t>
            </a:r>
          </a:p>
          <a:p>
            <a:r>
              <a:rPr lang="en-US" sz="2800" dirty="0" smtClean="0"/>
              <a:t>Toe</a:t>
            </a:r>
          </a:p>
          <a:p>
            <a:pPr lvl="1"/>
            <a:r>
              <a:rPr lang="en-US" sz="2400" dirty="0" smtClean="0"/>
              <a:t>Extension: L5</a:t>
            </a:r>
          </a:p>
          <a:p>
            <a:pPr lvl="1"/>
            <a:r>
              <a:rPr lang="en-US" sz="2400" dirty="0" smtClean="0"/>
              <a:t>Flexion: S1</a:t>
            </a:r>
          </a:p>
          <a:p>
            <a:pPr lvl="1"/>
            <a:r>
              <a:rPr lang="en-US" sz="2400" dirty="0" smtClean="0"/>
              <a:t>Abduction: S1,2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63284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Nerve Roots UL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4065588" cy="4343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Deltoid: C5,6</a:t>
            </a:r>
          </a:p>
          <a:p>
            <a:r>
              <a:rPr lang="en-US" sz="2400" dirty="0" smtClean="0"/>
              <a:t>Supra/</a:t>
            </a:r>
            <a:r>
              <a:rPr lang="en-US" sz="2400" dirty="0" err="1" smtClean="0"/>
              <a:t>Infraspinatus</a:t>
            </a:r>
            <a:r>
              <a:rPr lang="en-US" sz="2400" dirty="0" smtClean="0"/>
              <a:t>: C5,6</a:t>
            </a:r>
          </a:p>
          <a:p>
            <a:r>
              <a:rPr lang="en-US" sz="2400" dirty="0" smtClean="0"/>
              <a:t>Serratus anterior: C5,6,7</a:t>
            </a:r>
          </a:p>
          <a:p>
            <a:r>
              <a:rPr lang="en-US" sz="2400" dirty="0" smtClean="0"/>
              <a:t>Elbow</a:t>
            </a:r>
          </a:p>
          <a:p>
            <a:pPr lvl="1"/>
            <a:r>
              <a:rPr lang="en-US" sz="2000" dirty="0" smtClean="0"/>
              <a:t>Flexion: C5,6</a:t>
            </a:r>
          </a:p>
          <a:p>
            <a:pPr lvl="1"/>
            <a:r>
              <a:rPr lang="en-US" sz="2000" dirty="0" smtClean="0"/>
              <a:t>Extension: C7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Supination: C5,6</a:t>
            </a:r>
          </a:p>
          <a:p>
            <a:r>
              <a:rPr lang="en-US" sz="2400" dirty="0" smtClean="0"/>
              <a:t>Pronation: C6</a:t>
            </a:r>
          </a:p>
          <a:p>
            <a:r>
              <a:rPr lang="en-US" sz="2400" dirty="0" smtClean="0"/>
              <a:t>Wrist</a:t>
            </a:r>
          </a:p>
          <a:p>
            <a:pPr lvl="1"/>
            <a:r>
              <a:rPr lang="en-US" sz="2000" dirty="0" smtClean="0"/>
              <a:t>Extension:C6</a:t>
            </a:r>
          </a:p>
          <a:p>
            <a:pPr lvl="1"/>
            <a:r>
              <a:rPr lang="en-US" sz="2000" dirty="0" smtClean="0"/>
              <a:t>Flexion: C7</a:t>
            </a:r>
          </a:p>
          <a:p>
            <a:r>
              <a:rPr lang="en-US" sz="2400" dirty="0" smtClean="0"/>
              <a:t>Finger</a:t>
            </a:r>
          </a:p>
          <a:p>
            <a:pPr lvl="1"/>
            <a:r>
              <a:rPr lang="en-US" sz="2000" dirty="0" smtClean="0"/>
              <a:t>Extension: C7</a:t>
            </a:r>
          </a:p>
          <a:p>
            <a:pPr lvl="1"/>
            <a:r>
              <a:rPr lang="en-US" sz="2000" dirty="0" smtClean="0"/>
              <a:t>Flexion</a:t>
            </a:r>
            <a:r>
              <a:rPr lang="en-US" sz="2000" smtClean="0"/>
              <a:t>: C7,8</a:t>
            </a:r>
            <a:r>
              <a:rPr lang="en-US" sz="2000" dirty="0" smtClean="0"/>
              <a:t>, T1</a:t>
            </a:r>
          </a:p>
          <a:p>
            <a:pPr lvl="1"/>
            <a:r>
              <a:rPr lang="en-US" sz="2000" dirty="0" err="1" smtClean="0"/>
              <a:t>Abd</a:t>
            </a:r>
            <a:r>
              <a:rPr lang="en-US" sz="2000" dirty="0"/>
              <a:t>/</a:t>
            </a:r>
            <a:r>
              <a:rPr lang="en-US" sz="2000" dirty="0" smtClean="0"/>
              <a:t>Adduction: C8, T1</a:t>
            </a:r>
          </a:p>
        </p:txBody>
      </p:sp>
    </p:spTree>
    <p:extLst>
      <p:ext uri="{BB962C8B-B14F-4D97-AF65-F5344CB8AC3E}">
        <p14:creationId xmlns:p14="http://schemas.microsoft.com/office/powerpoint/2010/main" val="1499041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Orthopedics History</a:t>
            </a:r>
            <a:endParaRPr lang="x-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Patient Demographic</a:t>
            </a:r>
          </a:p>
          <a:p>
            <a:pPr lvl="1"/>
            <a:r>
              <a:rPr lang="en-US" dirty="0"/>
              <a:t>Name</a:t>
            </a:r>
          </a:p>
          <a:p>
            <a:pPr lvl="1"/>
            <a:r>
              <a:rPr lang="en-US" dirty="0"/>
              <a:t>Age</a:t>
            </a:r>
          </a:p>
          <a:p>
            <a:pPr lvl="1"/>
            <a:r>
              <a:rPr lang="en-US" dirty="0"/>
              <a:t>Occupation</a:t>
            </a:r>
          </a:p>
          <a:p>
            <a:pPr lvl="1"/>
            <a:r>
              <a:rPr lang="en-US" dirty="0"/>
              <a:t>Hand Dominant</a:t>
            </a:r>
          </a:p>
        </p:txBody>
      </p:sp>
    </p:spTree>
    <p:extLst>
      <p:ext uri="{BB962C8B-B14F-4D97-AF65-F5344CB8AC3E}">
        <p14:creationId xmlns:p14="http://schemas.microsoft.com/office/powerpoint/2010/main" val="211592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024" r="3161" b="42201"/>
          <a:stretch/>
        </p:blipFill>
        <p:spPr>
          <a:xfrm>
            <a:off x="3396238" y="792099"/>
            <a:ext cx="5555052" cy="59131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Dermatomes: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941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670" t="41756" r="2789" b="2222"/>
          <a:stretch/>
        </p:blipFill>
        <p:spPr>
          <a:xfrm>
            <a:off x="3518922" y="1043156"/>
            <a:ext cx="5584823" cy="57177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Dermatomes: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714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Trauma – Clinical </a:t>
            </a:r>
            <a:r>
              <a:rPr lang="en-US" dirty="0"/>
              <a:t>E</a:t>
            </a:r>
            <a:r>
              <a:rPr lang="en-US" dirty="0" smtClean="0"/>
              <a:t>xam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General medical condition</a:t>
            </a:r>
          </a:p>
          <a:p>
            <a:pPr lvl="1"/>
            <a:r>
              <a:rPr lang="en-US" dirty="0" smtClean="0"/>
              <a:t>Should be evaluated to exclude</a:t>
            </a:r>
          </a:p>
          <a:p>
            <a:pPr lvl="2"/>
            <a:r>
              <a:rPr lang="en-US" dirty="0" smtClean="0"/>
              <a:t>Shock</a:t>
            </a:r>
          </a:p>
          <a:p>
            <a:pPr lvl="2"/>
            <a:r>
              <a:rPr lang="en-US" dirty="0" smtClean="0"/>
              <a:t>Brain injury</a:t>
            </a:r>
          </a:p>
          <a:p>
            <a:pPr lvl="2"/>
            <a:r>
              <a:rPr lang="en-US" dirty="0" smtClean="0"/>
              <a:t>Other problems</a:t>
            </a:r>
          </a:p>
          <a:p>
            <a:r>
              <a:rPr lang="en-US" dirty="0" smtClean="0"/>
              <a:t>Vital signs</a:t>
            </a:r>
          </a:p>
          <a:p>
            <a:pPr lvl="1"/>
            <a:r>
              <a:rPr lang="en-US" dirty="0" smtClean="0"/>
              <a:t>Should be observed and followed up</a:t>
            </a:r>
          </a:p>
          <a:p>
            <a:pPr lvl="1"/>
            <a:r>
              <a:rPr lang="en-US" dirty="0" smtClean="0"/>
              <a:t>Head/neck, Chest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097" y="2000962"/>
            <a:ext cx="3189433" cy="239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363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Trauma – Clinical </a:t>
            </a:r>
            <a:r>
              <a:rPr lang="en-US" dirty="0"/>
              <a:t>E</a:t>
            </a:r>
            <a:r>
              <a:rPr lang="en-US" dirty="0" smtClean="0"/>
              <a:t>xam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Look: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Adequate exposure</a:t>
            </a:r>
          </a:p>
          <a:p>
            <a:pPr lvl="1"/>
            <a:r>
              <a:rPr lang="en-US" dirty="0" smtClean="0"/>
              <a:t>General on patient</a:t>
            </a:r>
          </a:p>
          <a:p>
            <a:pPr lvl="1"/>
            <a:r>
              <a:rPr lang="en-US" dirty="0" smtClean="0"/>
              <a:t>Local:</a:t>
            </a:r>
          </a:p>
          <a:p>
            <a:pPr lvl="2"/>
            <a:r>
              <a:rPr lang="en-US" dirty="0" smtClean="0"/>
              <a:t>Swelling, deformity, bruises, color, …</a:t>
            </a:r>
            <a:endParaRPr lang="en-US" dirty="0"/>
          </a:p>
          <a:p>
            <a:pPr lvl="2"/>
            <a:r>
              <a:rPr lang="en-US" dirty="0"/>
              <a:t>S</a:t>
            </a:r>
            <a:r>
              <a:rPr lang="en-US" dirty="0" smtClean="0"/>
              <a:t>pecial attention is to be paid to wounds</a:t>
            </a:r>
          </a:p>
          <a:p>
            <a:pPr lvl="1"/>
            <a:r>
              <a:rPr lang="en-US" dirty="0" smtClean="0"/>
              <a:t>Do not forget the back!</a:t>
            </a:r>
          </a:p>
          <a:p>
            <a:endParaRPr lang="en-US" dirty="0" smtClean="0"/>
          </a:p>
        </p:txBody>
      </p:sp>
      <p:grpSp>
        <p:nvGrpSpPr>
          <p:cNvPr id="10" name="Group 9"/>
          <p:cNvGrpSpPr/>
          <p:nvPr/>
        </p:nvGrpSpPr>
        <p:grpSpPr>
          <a:xfrm>
            <a:off x="4653162" y="1607293"/>
            <a:ext cx="2758291" cy="1987435"/>
            <a:chOff x="4653162" y="1607293"/>
            <a:chExt cx="2758291" cy="198743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86" t="14154" r="17901"/>
            <a:stretch/>
          </p:blipFill>
          <p:spPr>
            <a:xfrm>
              <a:off x="4684295" y="1607293"/>
              <a:ext cx="2727158" cy="1987435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4653162" y="3305249"/>
              <a:ext cx="1486304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" dirty="0">
                  <a:solidFill>
                    <a:schemeClr val="bg1"/>
                  </a:solidFill>
                </a:rPr>
                <a:t>http://</a:t>
              </a:r>
              <a:r>
                <a:rPr lang="en-US" sz="800" dirty="0" err="1">
                  <a:solidFill>
                    <a:schemeClr val="bg1"/>
                  </a:solidFill>
                </a:rPr>
                <a:t>kids.britannica.com</a:t>
              </a:r>
              <a:r>
                <a:rPr lang="en-US" sz="800" dirty="0">
                  <a:solidFill>
                    <a:schemeClr val="bg1"/>
                  </a:solidFill>
                </a:rPr>
                <a:t>/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653162" y="4604763"/>
            <a:ext cx="2758291" cy="2070880"/>
            <a:chOff x="4653162" y="4604763"/>
            <a:chExt cx="2758291" cy="207088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3162" y="4604763"/>
              <a:ext cx="2758291" cy="2070880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4684295" y="6392826"/>
              <a:ext cx="1210588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900" dirty="0" err="1"/>
                <a:t>www.slideshare.net</a:t>
              </a:r>
              <a:endParaRPr lang="en-US" sz="800" dirty="0"/>
            </a:p>
          </p:txBody>
        </p:sp>
      </p:grpSp>
    </p:spTree>
    <p:extLst>
      <p:ext uri="{BB962C8B-B14F-4D97-AF65-F5344CB8AC3E}">
        <p14:creationId xmlns:p14="http://schemas.microsoft.com/office/powerpoint/2010/main" val="1592761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Trauma – C</a:t>
            </a:r>
            <a:r>
              <a:rPr lang="en-US" dirty="0" smtClean="0"/>
              <a:t>linical Exam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Feel:</a:t>
            </a:r>
          </a:p>
          <a:p>
            <a:pPr lvl="1"/>
            <a:r>
              <a:rPr lang="en-US" dirty="0" smtClean="0"/>
              <a:t>Tenderness, temperature and crepitus on movement</a:t>
            </a:r>
          </a:p>
          <a:p>
            <a:pPr lvl="1"/>
            <a:r>
              <a:rPr lang="en-US" dirty="0" smtClean="0"/>
              <a:t>Sensory and motor deficits</a:t>
            </a:r>
          </a:p>
          <a:p>
            <a:pPr lvl="1"/>
            <a:r>
              <a:rPr lang="en-US" dirty="0" smtClean="0"/>
              <a:t>Pulse distal to injury</a:t>
            </a:r>
          </a:p>
          <a:p>
            <a:pPr lvl="1"/>
            <a:r>
              <a:rPr lang="en-US" dirty="0" smtClean="0"/>
              <a:t>Compartment syndrom</a:t>
            </a:r>
            <a:r>
              <a:rPr lang="en-US" dirty="0"/>
              <a:t>e</a:t>
            </a:r>
            <a:endParaRPr lang="en-US" dirty="0" smtClean="0"/>
          </a:p>
          <a:p>
            <a:r>
              <a:rPr lang="en-US" dirty="0" smtClean="0"/>
              <a:t>Move:</a:t>
            </a:r>
          </a:p>
          <a:p>
            <a:pPr lvl="1"/>
            <a:r>
              <a:rPr lang="en-US" dirty="0" smtClean="0"/>
              <a:t>With care</a:t>
            </a:r>
            <a:endParaRPr lang="en-US" dirty="0"/>
          </a:p>
          <a:p>
            <a:pPr lvl="2"/>
            <a:r>
              <a:rPr lang="en-US" dirty="0"/>
              <a:t>M</a:t>
            </a:r>
            <a:r>
              <a:rPr lang="en-US" dirty="0" smtClean="0"/>
              <a:t>ake sure not to cause more pain or injury</a:t>
            </a:r>
          </a:p>
          <a:p>
            <a:pPr lvl="1"/>
            <a:r>
              <a:rPr lang="en-US" dirty="0" smtClean="0"/>
              <a:t>Crepitus </a:t>
            </a:r>
            <a:r>
              <a:rPr lang="en-US" dirty="0"/>
              <a:t>&amp;</a:t>
            </a:r>
            <a:r>
              <a:rPr lang="en-US" dirty="0" smtClean="0"/>
              <a:t> </a:t>
            </a:r>
            <a:r>
              <a:rPr lang="en-US" dirty="0"/>
              <a:t>abnormal movement </a:t>
            </a:r>
            <a:r>
              <a:rPr lang="en-US" dirty="0" smtClean="0"/>
              <a:t>indicates </a:t>
            </a:r>
            <a:r>
              <a:rPr lang="en-US" dirty="0"/>
              <a:t>a </a:t>
            </a:r>
            <a:r>
              <a:rPr lang="en-US" dirty="0" smtClean="0"/>
              <a:t>fracture</a:t>
            </a:r>
          </a:p>
          <a:p>
            <a:pPr lvl="1"/>
            <a:r>
              <a:rPr lang="en-US" dirty="0" smtClean="0"/>
              <a:t>Joints distal to the affected area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865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Trauma – C</a:t>
            </a:r>
            <a:r>
              <a:rPr lang="en-US" dirty="0" smtClean="0"/>
              <a:t>linical Exam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Examination of the viscera</a:t>
            </a:r>
          </a:p>
          <a:p>
            <a:pPr lvl="1"/>
            <a:r>
              <a:rPr lang="en-US" dirty="0" smtClean="0"/>
              <a:t>Liver and spleen in rib fractures</a:t>
            </a:r>
          </a:p>
          <a:p>
            <a:pPr lvl="1"/>
            <a:r>
              <a:rPr lang="en-US" dirty="0" smtClean="0"/>
              <a:t>Urinary </a:t>
            </a:r>
            <a:r>
              <a:rPr lang="en-US" dirty="0"/>
              <a:t>b</a:t>
            </a:r>
            <a:r>
              <a:rPr lang="en-US" dirty="0" smtClean="0"/>
              <a:t>ladder and urethra in pelvic fractures</a:t>
            </a:r>
          </a:p>
          <a:p>
            <a:pPr lvl="1"/>
            <a:r>
              <a:rPr lang="en-US" dirty="0" smtClean="0"/>
              <a:t>Neurological examination in head and spinal injury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767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Examination:</a:t>
            </a:r>
          </a:p>
          <a:p>
            <a:pPr lvl="1"/>
            <a:r>
              <a:rPr lang="en-US" dirty="0" smtClean="0"/>
              <a:t>Look</a:t>
            </a:r>
          </a:p>
          <a:p>
            <a:pPr lvl="2"/>
            <a:r>
              <a:rPr lang="en-US" dirty="0" smtClean="0"/>
              <a:t>General on patient, general local, anatomical</a:t>
            </a:r>
          </a:p>
          <a:p>
            <a:pPr lvl="1"/>
            <a:r>
              <a:rPr lang="en-US" dirty="0" smtClean="0"/>
              <a:t>Feel</a:t>
            </a:r>
          </a:p>
          <a:p>
            <a:pPr lvl="2"/>
            <a:r>
              <a:rPr lang="en-US" dirty="0" smtClean="0"/>
              <a:t>Tenderness, temperature, anatomical</a:t>
            </a:r>
          </a:p>
          <a:p>
            <a:pPr lvl="1"/>
            <a:r>
              <a:rPr lang="en-US" dirty="0" smtClean="0"/>
              <a:t>Move</a:t>
            </a:r>
          </a:p>
          <a:p>
            <a:pPr lvl="2"/>
            <a:r>
              <a:rPr lang="en-US" dirty="0" smtClean="0"/>
              <a:t>Passive, active – differs from joint to another</a:t>
            </a:r>
          </a:p>
          <a:p>
            <a:pPr lvl="1"/>
            <a:r>
              <a:rPr lang="en-US" dirty="0" smtClean="0"/>
              <a:t>Special tests</a:t>
            </a:r>
          </a:p>
          <a:p>
            <a:pPr lvl="2"/>
            <a:r>
              <a:rPr lang="en-US" dirty="0" smtClean="0"/>
              <a:t>Differ from joint to another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115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Orthopedics 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Chief Complaint:</a:t>
            </a:r>
          </a:p>
          <a:p>
            <a:pPr lvl="1"/>
            <a:r>
              <a:rPr lang="en-US" dirty="0" smtClean="0"/>
              <a:t>Site</a:t>
            </a:r>
            <a:endParaRPr lang="en-US" dirty="0"/>
          </a:p>
          <a:p>
            <a:pPr lvl="1"/>
            <a:r>
              <a:rPr lang="en-US" dirty="0"/>
              <a:t>Onset</a:t>
            </a:r>
          </a:p>
          <a:p>
            <a:pPr lvl="1"/>
            <a:r>
              <a:rPr lang="en-US" dirty="0"/>
              <a:t>Progression</a:t>
            </a:r>
          </a:p>
          <a:p>
            <a:pPr lvl="1"/>
            <a:r>
              <a:rPr lang="en-US" dirty="0"/>
              <a:t>Management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485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Orthopedics History</a:t>
            </a:r>
            <a:endParaRPr lang="x-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History of Presenting Complaint</a:t>
            </a:r>
          </a:p>
          <a:p>
            <a:pPr lvl="1"/>
            <a:r>
              <a:rPr lang="en-US" dirty="0"/>
              <a:t>Pain</a:t>
            </a:r>
          </a:p>
          <a:p>
            <a:pPr lvl="1"/>
            <a:r>
              <a:rPr lang="en-US" dirty="0"/>
              <a:t>Swelling</a:t>
            </a:r>
          </a:p>
          <a:p>
            <a:pPr lvl="1"/>
            <a:r>
              <a:rPr lang="en-US" dirty="0"/>
              <a:t>Deformity</a:t>
            </a:r>
          </a:p>
          <a:p>
            <a:pPr lvl="1"/>
            <a:r>
              <a:rPr lang="en-US" dirty="0"/>
              <a:t>Limping</a:t>
            </a:r>
          </a:p>
          <a:p>
            <a:pPr lvl="1"/>
            <a:r>
              <a:rPr lang="en-US" dirty="0"/>
              <a:t>Stiffness</a:t>
            </a:r>
          </a:p>
          <a:p>
            <a:pPr lvl="2"/>
            <a:r>
              <a:rPr lang="en-US" dirty="0"/>
              <a:t>Usually related to function</a:t>
            </a:r>
          </a:p>
          <a:p>
            <a:pPr lvl="1"/>
            <a:r>
              <a:rPr lang="en-US" dirty="0"/>
              <a:t>Loss (altered) function</a:t>
            </a:r>
          </a:p>
          <a:p>
            <a:pPr lvl="2"/>
            <a:r>
              <a:rPr lang="en-US" dirty="0"/>
              <a:t>Caused by: stiffness / pain / deformity / instability / weakness</a:t>
            </a:r>
          </a:p>
          <a:p>
            <a:pPr lvl="1"/>
            <a:r>
              <a:rPr lang="en-US" dirty="0"/>
              <a:t>Altered sensation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4227254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Orthopedics 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Pain</a:t>
            </a:r>
          </a:p>
          <a:p>
            <a:pPr lvl="1"/>
            <a:r>
              <a:rPr lang="en-US" dirty="0"/>
              <a:t>Site</a:t>
            </a:r>
          </a:p>
          <a:p>
            <a:pPr lvl="1"/>
            <a:r>
              <a:rPr lang="en-US" dirty="0"/>
              <a:t>Onset</a:t>
            </a:r>
          </a:p>
          <a:p>
            <a:pPr lvl="1"/>
            <a:r>
              <a:rPr lang="en-US" dirty="0"/>
              <a:t>Character</a:t>
            </a:r>
          </a:p>
          <a:p>
            <a:pPr lvl="1"/>
            <a:r>
              <a:rPr lang="en-US" dirty="0"/>
              <a:t>Radiation</a:t>
            </a:r>
          </a:p>
          <a:p>
            <a:pPr lvl="1"/>
            <a:r>
              <a:rPr lang="en-US" dirty="0"/>
              <a:t>Associations</a:t>
            </a:r>
          </a:p>
          <a:p>
            <a:pPr lvl="1"/>
            <a:r>
              <a:rPr lang="en-US" dirty="0"/>
              <a:t>Time course</a:t>
            </a:r>
          </a:p>
          <a:p>
            <a:pPr lvl="1"/>
            <a:r>
              <a:rPr lang="en-US" dirty="0"/>
              <a:t>Exacerbating/relieving factors</a:t>
            </a:r>
          </a:p>
          <a:p>
            <a:pPr lvl="1"/>
            <a:r>
              <a:rPr lang="en-US" dirty="0"/>
              <a:t>Severity</a:t>
            </a:r>
          </a:p>
        </p:txBody>
      </p:sp>
      <p:sp>
        <p:nvSpPr>
          <p:cNvPr id="4" name="Rectangle 3"/>
          <p:cNvSpPr/>
          <p:nvPr/>
        </p:nvSpPr>
        <p:spPr>
          <a:xfrm>
            <a:off x="8591550" y="1923037"/>
            <a:ext cx="430549" cy="3539431"/>
          </a:xfrm>
          <a:prstGeom prst="rect">
            <a:avLst/>
          </a:prstGeom>
          <a:solidFill>
            <a:schemeClr val="bg2"/>
          </a:solidFill>
          <a:ln w="28575">
            <a:solidFill>
              <a:srgbClr val="397B8C"/>
            </a:solidFill>
          </a:ln>
        </p:spPr>
        <p:txBody>
          <a:bodyPr wrap="square">
            <a:spAutoFit/>
          </a:bodyPr>
          <a:lstStyle/>
          <a:p>
            <a:r>
              <a:rPr lang="en-US" sz="2800" dirty="0"/>
              <a:t>SOCRATES</a:t>
            </a:r>
          </a:p>
        </p:txBody>
      </p:sp>
    </p:spTree>
    <p:extLst>
      <p:ext uri="{BB962C8B-B14F-4D97-AF65-F5344CB8AC3E}">
        <p14:creationId xmlns:p14="http://schemas.microsoft.com/office/powerpoint/2010/main" val="28389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Orthopedics 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860" y="1051910"/>
            <a:ext cx="8312239" cy="5437790"/>
          </a:xfrm>
        </p:spPr>
        <p:txBody>
          <a:bodyPr>
            <a:normAutofit/>
          </a:bodyPr>
          <a:lstStyle/>
          <a:p>
            <a:pPr algn="just"/>
            <a:r>
              <a:rPr lang="en-US" dirty="0"/>
              <a:t>Pain</a:t>
            </a:r>
          </a:p>
          <a:p>
            <a:pPr lvl="1" algn="just"/>
            <a:r>
              <a:rPr lang="en-US" dirty="0"/>
              <a:t>Site:</a:t>
            </a:r>
          </a:p>
          <a:p>
            <a:pPr marL="981075" lvl="2" indent="-268288" algn="just"/>
            <a:r>
              <a:rPr lang="en-US" dirty="0" smtClean="0">
                <a:solidFill>
                  <a:schemeClr val="accent6"/>
                </a:solidFill>
              </a:rPr>
              <a:t>Referred Pain </a:t>
            </a:r>
            <a:r>
              <a:rPr lang="en-US" sz="2000" b="1" dirty="0"/>
              <a:t>perceived at a location other than the site of the painful </a:t>
            </a:r>
            <a:r>
              <a:rPr lang="en-US" sz="2000" b="1" dirty="0" smtClean="0"/>
              <a:t>stimulus.</a:t>
            </a:r>
          </a:p>
          <a:p>
            <a:pPr marL="990600" lvl="2" indent="0" algn="just">
              <a:buNone/>
            </a:pPr>
            <a:r>
              <a:rPr lang="en-US" sz="20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this pain referred along </a:t>
            </a:r>
            <a:r>
              <a:rPr lang="en-US" sz="20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the </a:t>
            </a:r>
            <a:r>
              <a:rPr lang="en-US" sz="20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tissues developed from the same sclerotome -somite</a:t>
            </a:r>
            <a:r>
              <a:rPr lang="en-US" sz="20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.</a:t>
            </a:r>
            <a:endParaRPr lang="en-US" sz="2000" dirty="0" smtClean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marL="990600" lvl="4" indent="0" algn="just" defTabSz="1169988">
              <a:buNone/>
            </a:pPr>
            <a:r>
              <a:rPr lang="en-US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e.g. </a:t>
            </a:r>
            <a:r>
              <a:rPr lang="en-US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Discogenic</a:t>
            </a:r>
            <a:r>
              <a:rPr lang="en-US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pain with no thecal or root compression radiated from  L-S spine </a:t>
            </a:r>
            <a:r>
              <a:rPr lang="en-US" dirty="0">
                <a:solidFill>
                  <a:schemeClr val="tx2">
                    <a:lumMod val="75000"/>
                    <a:lumOff val="25000"/>
                  </a:schemeClr>
                </a:solidFill>
              </a:rPr>
              <a:t>to groin, gluteal </a:t>
            </a:r>
            <a:r>
              <a:rPr lang="en-US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region, but not down to the knee.</a:t>
            </a:r>
            <a:endParaRPr lang="en-US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marL="990600" lvl="4" indent="0" algn="just">
              <a:buNone/>
            </a:pPr>
            <a:r>
              <a:rPr lang="en-US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Hip</a:t>
            </a:r>
            <a:r>
              <a:rPr lang="en-US" dirty="0">
                <a:solidFill>
                  <a:schemeClr val="tx2">
                    <a:lumMod val="75000"/>
                    <a:lumOff val="25000"/>
                  </a:schemeClr>
                </a:solidFill>
              </a:rPr>
              <a:t>: </a:t>
            </a:r>
            <a:r>
              <a:rPr lang="en-US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to the medial aspect of the </a:t>
            </a:r>
            <a:r>
              <a:rPr lang="en-US" dirty="0">
                <a:solidFill>
                  <a:schemeClr val="tx2">
                    <a:lumMod val="75000"/>
                    <a:lumOff val="25000"/>
                  </a:schemeClr>
                </a:solidFill>
              </a:rPr>
              <a:t>thigh and knee</a:t>
            </a:r>
          </a:p>
          <a:p>
            <a:pPr marL="990600" lvl="2" indent="-304800" algn="just"/>
            <a:r>
              <a:rPr lang="en-US" dirty="0">
                <a:solidFill>
                  <a:schemeClr val="accent6"/>
                </a:solidFill>
              </a:rPr>
              <a:t>Radiating pain</a:t>
            </a:r>
            <a:r>
              <a:rPr lang="en-US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: </a:t>
            </a:r>
            <a:r>
              <a:rPr lang="en-US" sz="20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pain begins in one place and travels to another location along the path of </a:t>
            </a:r>
            <a:r>
              <a:rPr lang="en-US" sz="20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a nerve.</a:t>
            </a:r>
          </a:p>
          <a:p>
            <a:pPr marL="723900" lvl="2" indent="-38100" algn="just">
              <a:buNone/>
            </a:pPr>
            <a:r>
              <a:rPr lang="en-US" sz="20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   e.g. Sciatica :root pain radiated to lower limb below the knee </a:t>
            </a:r>
            <a:endParaRPr lang="en-US" dirty="0" smtClean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591550" y="1923037"/>
            <a:ext cx="430549" cy="3539431"/>
          </a:xfrm>
          <a:prstGeom prst="rect">
            <a:avLst/>
          </a:prstGeom>
          <a:solidFill>
            <a:schemeClr val="bg2"/>
          </a:solidFill>
          <a:ln w="28575">
            <a:solidFill>
              <a:srgbClr val="397B8C"/>
            </a:solidFill>
          </a:ln>
        </p:spPr>
        <p:txBody>
          <a:bodyPr wrap="square">
            <a:spAutoFit/>
          </a:bodyPr>
          <a:lstStyle/>
          <a:p>
            <a:r>
              <a:rPr lang="en-US" sz="2800" dirty="0"/>
              <a:t>SOCRATES</a:t>
            </a:r>
          </a:p>
        </p:txBody>
      </p:sp>
    </p:spTree>
    <p:extLst>
      <p:ext uri="{BB962C8B-B14F-4D97-AF65-F5344CB8AC3E}">
        <p14:creationId xmlns:p14="http://schemas.microsoft.com/office/powerpoint/2010/main" val="289832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</a:majorFont>
      <a:minorFont>
        <a:latin typeface="News Gothic MT"/>
        <a:ea typeface=""/>
        <a:cs typeface=""/>
        <a:font script="Jpan" typeface="ＭＳ Ｐゴシック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11700</TotalTime>
  <Words>1933</Words>
  <Application>Microsoft Office PowerPoint</Application>
  <PresentationFormat>On-screen Show (4:3)</PresentationFormat>
  <Paragraphs>473</Paragraphs>
  <Slides>56</Slides>
  <Notes>1</Notes>
  <HiddenSlides>6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2" baseType="lpstr">
      <vt:lpstr>Arial</vt:lpstr>
      <vt:lpstr>Calibri</vt:lpstr>
      <vt:lpstr>News Gothic MT</vt:lpstr>
      <vt:lpstr>Wingdings</vt:lpstr>
      <vt:lpstr>Wingdings 2</vt:lpstr>
      <vt:lpstr>Breeze</vt:lpstr>
      <vt:lpstr>PowerPoint Presentation</vt:lpstr>
      <vt:lpstr>History Taking in Orthopedics</vt:lpstr>
      <vt:lpstr>History taking</vt:lpstr>
      <vt:lpstr>Orthopedics History</vt:lpstr>
      <vt:lpstr>Orthopedics History</vt:lpstr>
      <vt:lpstr>Orthopedics History</vt:lpstr>
      <vt:lpstr>Orthopedics History</vt:lpstr>
      <vt:lpstr>Orthopedics History</vt:lpstr>
      <vt:lpstr>Orthopedics History</vt:lpstr>
      <vt:lpstr>Orthopedics History</vt:lpstr>
      <vt:lpstr>Orthopedics History</vt:lpstr>
      <vt:lpstr>Orthopedics History</vt:lpstr>
      <vt:lpstr>Orthopedics History</vt:lpstr>
      <vt:lpstr>Orthopedics History</vt:lpstr>
      <vt:lpstr>Orthopedics History</vt:lpstr>
      <vt:lpstr>Orthopedics History</vt:lpstr>
      <vt:lpstr>Orthopedics History</vt:lpstr>
      <vt:lpstr>Orthopedics History</vt:lpstr>
      <vt:lpstr>Orthopedics History</vt:lpstr>
      <vt:lpstr>Orthopedics History</vt:lpstr>
      <vt:lpstr>Orthopedics History</vt:lpstr>
      <vt:lpstr>Trauma History</vt:lpstr>
      <vt:lpstr>Trauma History</vt:lpstr>
      <vt:lpstr>Trauma History</vt:lpstr>
      <vt:lpstr>Trauma History</vt:lpstr>
      <vt:lpstr>Trauma History</vt:lpstr>
      <vt:lpstr>Summary – History-taking</vt:lpstr>
      <vt:lpstr>Examples</vt:lpstr>
      <vt:lpstr>Clinical Examination in Orthopedics</vt:lpstr>
      <vt:lpstr>Clinical examination</vt:lpstr>
      <vt:lpstr>Principles of Assessment</vt:lpstr>
      <vt:lpstr>Orthopedic Examination</vt:lpstr>
      <vt:lpstr>LOOK</vt:lpstr>
      <vt:lpstr>Look</vt:lpstr>
      <vt:lpstr>Look</vt:lpstr>
      <vt:lpstr>Look</vt:lpstr>
      <vt:lpstr>Look</vt:lpstr>
      <vt:lpstr>Feel</vt:lpstr>
      <vt:lpstr>Feel</vt:lpstr>
      <vt:lpstr>Feel</vt:lpstr>
      <vt:lpstr>Move</vt:lpstr>
      <vt:lpstr>Range of Movement</vt:lpstr>
      <vt:lpstr>Range of Movement</vt:lpstr>
      <vt:lpstr>Range of Movement</vt:lpstr>
      <vt:lpstr>Special Tests</vt:lpstr>
      <vt:lpstr>Bony Lumps</vt:lpstr>
      <vt:lpstr>Motor Power Grading</vt:lpstr>
      <vt:lpstr>Nerve Roots LL</vt:lpstr>
      <vt:lpstr>Nerve Roots UL</vt:lpstr>
      <vt:lpstr>Sensation</vt:lpstr>
      <vt:lpstr>Sensation</vt:lpstr>
      <vt:lpstr>Trauma – Clinical Exam</vt:lpstr>
      <vt:lpstr>Trauma – Clinical Exam</vt:lpstr>
      <vt:lpstr>Trauma – Clinical Exam</vt:lpstr>
      <vt:lpstr>Trauma – Clinical Exam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MAC</dc:creator>
  <cp:lastModifiedBy>tarif</cp:lastModifiedBy>
  <cp:revision>521</cp:revision>
  <dcterms:created xsi:type="dcterms:W3CDTF">2014-01-25T15:53:41Z</dcterms:created>
  <dcterms:modified xsi:type="dcterms:W3CDTF">2020-01-21T14:38:12Z</dcterms:modified>
</cp:coreProperties>
</file>