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7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9"/>
    <p:restoredTop sz="94690"/>
  </p:normalViewPr>
  <p:slideViewPr>
    <p:cSldViewPr snapToGrid="0" snapToObjects="1">
      <p:cViewPr varScale="1">
        <p:scale>
          <a:sx n="111" d="100"/>
          <a:sy n="111" d="100"/>
        </p:scale>
        <p:origin x="1384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000" kern="1200">
                <a:solidFill>
                  <a:schemeClr val="accent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658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433465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2934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6375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9/14/25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365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589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808229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049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693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9/14/25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916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9/14/25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386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9/14/25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033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569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83166"/>
            <a:ext cx="8042276" cy="85999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375758"/>
            <a:ext cx="8042276" cy="48999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9/14/25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921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1"/>
          </a:solidFill>
          <a:latin typeface="Arial"/>
          <a:ea typeface="+mj-ea"/>
          <a:cs typeface="Arial"/>
        </a:defRPr>
      </a:lvl1pPr>
    </p:titleStyle>
    <p:bodyStyle>
      <a:lvl1pPr marL="457200" indent="-45720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Arial"/>
        <a:buChar char="•"/>
        <a:defRPr sz="2800" kern="1200">
          <a:solidFill>
            <a:srgbClr val="235F84"/>
          </a:solidFill>
          <a:latin typeface="Arial"/>
          <a:ea typeface="+mn-ea"/>
          <a:cs typeface="Arial"/>
        </a:defRPr>
      </a:lvl1pPr>
      <a:lvl2pPr marL="692150" indent="-34290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Arial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2pPr>
      <a:lvl3pPr marL="1028700" indent="-3429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Arial"/>
        <a:buChar char="•"/>
        <a:defRPr sz="2400" kern="1200">
          <a:solidFill>
            <a:srgbClr val="235F84"/>
          </a:solidFill>
          <a:latin typeface="Arial"/>
          <a:ea typeface="+mn-ea"/>
          <a:cs typeface="Arial"/>
        </a:defRPr>
      </a:lvl3pPr>
      <a:lvl4pPr marL="1311275" indent="-34290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Arial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4pPr>
      <a:lvl5pPr marL="1606550" indent="-3429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Arial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Pediatric Neuromuscular Disorders</a:t>
            </a:r>
            <a:endParaRPr lang="en-US" sz="4000" dirty="0"/>
          </a:p>
        </p:txBody>
      </p:sp>
      <p:sp>
        <p:nvSpPr>
          <p:cNvPr id="7680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298032" y="4732213"/>
            <a:ext cx="4213336" cy="910598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2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Dr. Sultan </a:t>
            </a:r>
            <a:r>
              <a:rPr lang="en-US" sz="24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Almisfer</a:t>
            </a:r>
            <a:endParaRPr lang="en-US" sz="24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eaLnBrk="1" hangingPunct="1">
              <a:defRPr/>
            </a:pPr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Pediatric Orthopedic Consultant</a:t>
            </a:r>
          </a:p>
        </p:txBody>
      </p:sp>
      <p:pic>
        <p:nvPicPr>
          <p:cNvPr id="4" name="Picture 13" descr="C:\Eigene Dateien\Eigene Bilder\supracondyl. #\holzbauer seitenverkehrt.bmp"/>
          <p:cNvPicPr>
            <a:picLocks noChangeAspect="1" noChangeArrowheads="1"/>
          </p:cNvPicPr>
          <p:nvPr/>
        </p:nvPicPr>
        <p:blipFill>
          <a:blip r:embed="rId2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9686">
            <a:off x="878992" y="4213630"/>
            <a:ext cx="1307773" cy="1747677"/>
          </a:xfrm>
          <a:prstGeom prst="rect">
            <a:avLst/>
          </a:prstGeom>
          <a:noFill/>
        </p:spPr>
      </p:pic>
      <p:pic>
        <p:nvPicPr>
          <p:cNvPr id="5" name="Picture 8" descr="DSCN619811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0600">
            <a:off x="7128578" y="4262844"/>
            <a:ext cx="1385002" cy="1727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-1" t="9492" r="1054" b="14751"/>
          <a:stretch/>
        </p:blipFill>
        <p:spPr>
          <a:xfrm>
            <a:off x="3297454" y="386466"/>
            <a:ext cx="2671012" cy="659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3756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Clinical 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834" y="1519177"/>
            <a:ext cx="3142526" cy="4525963"/>
          </a:xfrm>
        </p:spPr>
        <p:txBody>
          <a:bodyPr>
            <a:normAutofit lnSpcReduction="10000"/>
          </a:bodyPr>
          <a:lstStyle/>
          <a:p>
            <a:endParaRPr dirty="0"/>
          </a:p>
          <a:p>
            <a:pPr>
              <a:defRPr sz="2000"/>
            </a:pPr>
            <a:r>
              <a:rPr dirty="0"/>
              <a:t>Proximal muscle weakness, waddling gait</a:t>
            </a:r>
          </a:p>
          <a:p>
            <a:pPr>
              <a:defRPr sz="2000"/>
            </a:pPr>
            <a:r>
              <a:rPr dirty="0"/>
              <a:t>Gower’s sign</a:t>
            </a:r>
          </a:p>
          <a:p>
            <a:pPr>
              <a:defRPr sz="2000"/>
            </a:pPr>
            <a:r>
              <a:rPr dirty="0"/>
              <a:t>Calf pseudohypertrophy</a:t>
            </a:r>
          </a:p>
          <a:p>
            <a:pPr>
              <a:defRPr sz="2000"/>
            </a:pPr>
            <a:r>
              <a:rPr dirty="0"/>
              <a:t>Contractures, scoliosis, cardiomyopathy, respiratory decline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2A9270-C99A-B418-1BEA-26B48F8426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3681" y="1745496"/>
            <a:ext cx="3252486" cy="407332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EB642AA-2B8E-80EB-48EE-33B94BFF95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6640" y="2767635"/>
            <a:ext cx="2545466" cy="356950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Investigations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/>
          </a:p>
          <a:p>
            <a:pPr>
              <a:defRPr sz="2000"/>
            </a:pPr>
            <a:r>
              <a:t>CPK ↑ (10–200x normal)</a:t>
            </a:r>
          </a:p>
          <a:p>
            <a:pPr>
              <a:defRPr sz="2000"/>
            </a:pPr>
            <a:r>
              <a:t>Genetic testing for dystrophin mutation</a:t>
            </a:r>
          </a:p>
          <a:p>
            <a:pPr>
              <a:defRPr sz="2000"/>
            </a:pPr>
            <a:r>
              <a:t>Muscle biopsy if needed</a:t>
            </a:r>
          </a:p>
          <a:p>
            <a:pPr>
              <a:defRPr sz="2000"/>
            </a:pPr>
            <a:r>
              <a:t>Echo &amp; pulmonary function tests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dirty="0"/>
          </a:p>
          <a:p>
            <a:pPr>
              <a:defRPr sz="2000"/>
            </a:pPr>
            <a:r>
              <a:rPr dirty="0"/>
              <a:t>Corticosteroids prolong ambulation</a:t>
            </a:r>
          </a:p>
          <a:p>
            <a:pPr>
              <a:defRPr sz="2000"/>
            </a:pPr>
            <a:r>
              <a:rPr dirty="0"/>
              <a:t>Exon skipping therapies (</a:t>
            </a:r>
            <a:r>
              <a:rPr dirty="0" err="1"/>
              <a:t>eteplirsen</a:t>
            </a:r>
            <a:r>
              <a:rPr dirty="0"/>
              <a:t>)</a:t>
            </a:r>
          </a:p>
          <a:p>
            <a:pPr>
              <a:defRPr sz="2000"/>
            </a:pPr>
            <a:r>
              <a:rPr dirty="0"/>
              <a:t>Cardiac meds, respiratory support, PT</a:t>
            </a:r>
          </a:p>
          <a:p>
            <a:pPr>
              <a:defRPr sz="2000"/>
            </a:pPr>
            <a:r>
              <a:rPr b="1" dirty="0" err="1"/>
              <a:t>Orthopaedic</a:t>
            </a:r>
            <a:r>
              <a:rPr b="1" dirty="0"/>
              <a:t> surgery: soft tissue releases, scoliosis fusion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Prognosis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/>
          </a:p>
          <a:p>
            <a:pPr>
              <a:defRPr sz="2000"/>
            </a:pPr>
            <a:r>
              <a:t>Without treatment: wheelchair by 12, death ~20 years</a:t>
            </a:r>
          </a:p>
          <a:p>
            <a:pPr>
              <a:defRPr sz="2000"/>
            </a:pPr>
            <a:r>
              <a:t>With therapy: survival into 30s, prolonged ambulation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Myelodysplasia (Spina Bifida)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Definition &amp; Etiology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/>
          </a:p>
          <a:p>
            <a:pPr>
              <a:defRPr sz="2000"/>
            </a:pPr>
            <a:r>
              <a:t>Failure of neural tube closure</a:t>
            </a:r>
          </a:p>
          <a:p>
            <a:pPr>
              <a:defRPr sz="2000"/>
            </a:pPr>
            <a:r>
              <a:t>Types: spina bifida occulta, meningocele, myelomeningocele</a:t>
            </a:r>
          </a:p>
          <a:p>
            <a:pPr>
              <a:defRPr sz="2000"/>
            </a:pPr>
            <a:r>
              <a:t>Risk factors: folate deficiency, maternal diabetes, valproic acid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6AB4F2-4014-51D6-5EB7-503C180740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429000"/>
            <a:ext cx="2533475" cy="340456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5F21B0B-A24A-150D-4DEB-294B0E1066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0675" y="4712665"/>
            <a:ext cx="6146800" cy="21209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Clinical 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dirty="0"/>
          </a:p>
          <a:p>
            <a:pPr>
              <a:defRPr sz="2000"/>
            </a:pPr>
            <a:r>
              <a:rPr dirty="0" err="1"/>
              <a:t>Orthopaedic</a:t>
            </a:r>
            <a:r>
              <a:rPr dirty="0"/>
              <a:t>: hip dislocation, foot deformities, scoliosis/kyphosis</a:t>
            </a:r>
          </a:p>
          <a:p>
            <a:pPr>
              <a:defRPr sz="2000"/>
            </a:pPr>
            <a:r>
              <a:rPr dirty="0"/>
              <a:t>Neurologic: hydrocephalus, Chiari II, tethered cord</a:t>
            </a:r>
          </a:p>
          <a:p>
            <a:pPr>
              <a:defRPr sz="2000"/>
            </a:pPr>
            <a:r>
              <a:rPr dirty="0"/>
              <a:t>Urologic: neurogenic bladder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Diagnosis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/>
          </a:p>
          <a:p>
            <a:pPr>
              <a:defRPr sz="2000"/>
            </a:pPr>
            <a:r>
              <a:t>Prenatal: ↑ AFP, ultrasound</a:t>
            </a:r>
          </a:p>
          <a:p>
            <a:pPr>
              <a:defRPr sz="2000"/>
            </a:pPr>
            <a:r>
              <a:t>Postnatal: MRI spine, radiographs for deformities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/>
          </a:p>
          <a:p>
            <a:pPr>
              <a:defRPr sz="2000"/>
            </a:pPr>
            <a:r>
              <a:t>Multidisciplinary: neurosurgery, orthopaedics, urology, rehab</a:t>
            </a:r>
          </a:p>
          <a:p>
            <a:pPr>
              <a:defRPr sz="2000"/>
            </a:pPr>
            <a:r>
              <a:t>Spine fusion for scoliosis/kyphosis</a:t>
            </a:r>
          </a:p>
          <a:p>
            <a:pPr>
              <a:defRPr sz="2000"/>
            </a:pPr>
            <a:r>
              <a:t>Hip and foot surgery as needed</a:t>
            </a:r>
          </a:p>
          <a:p>
            <a:pPr>
              <a:defRPr sz="2000"/>
            </a:pPr>
            <a:r>
              <a:t>Fracture care with caution (osteopenia, insensate limb)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Take-Home Messages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/>
          </a:p>
          <a:p>
            <a:pPr>
              <a:defRPr sz="2000"/>
            </a:pPr>
            <a:r>
              <a:t>Cerebral Palsy: static brain injury, spasticity, contractures</a:t>
            </a:r>
          </a:p>
          <a:p>
            <a:pPr>
              <a:defRPr sz="2000"/>
            </a:pPr>
            <a:r>
              <a:t>Duchenne: progressive, steroids/gene therapy, scoliosis fusion</a:t>
            </a:r>
          </a:p>
          <a:p>
            <a:pPr>
              <a:defRPr sz="2000"/>
            </a:pPr>
            <a:r>
              <a:t>Myelodysplasia: congenital defect, multisystem involvement</a:t>
            </a:r>
          </a:p>
          <a:p>
            <a:pPr>
              <a:defRPr sz="2000"/>
            </a:pPr>
            <a:r>
              <a:t>Team care is essential: ortho, neuro, rehab, urology, cardiology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Cerebral Palsy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Definition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/>
          </a:p>
          <a:p>
            <a:pPr>
              <a:defRPr sz="2000"/>
            </a:pPr>
            <a:r>
              <a:t>Non-progressive injury to developing brain</a:t>
            </a:r>
          </a:p>
          <a:p>
            <a:pPr>
              <a:defRPr sz="2000"/>
            </a:pPr>
            <a:r>
              <a:t>Leads to motor control and tone abnormalities</a:t>
            </a:r>
          </a:p>
          <a:p>
            <a:pPr>
              <a:defRPr sz="2000"/>
            </a:pPr>
            <a:r>
              <a:t>Static brain injury, dynamic musculoskeletal manifestations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Epidemiology &amp; Etiology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/>
          </a:p>
          <a:p>
            <a:pPr>
              <a:defRPr sz="2000"/>
            </a:pPr>
            <a:r>
              <a:t>Incidence: 2–3 per 1000 live births</a:t>
            </a:r>
          </a:p>
          <a:p>
            <a:pPr>
              <a:defRPr sz="2000"/>
            </a:pPr>
            <a:r>
              <a:t>Causes: prematurity, hypoxic-ischemic injury, malformations, infections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Classification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043156"/>
            <a:ext cx="8042276" cy="4899910"/>
          </a:xfrm>
        </p:spPr>
        <p:txBody>
          <a:bodyPr/>
          <a:lstStyle/>
          <a:p>
            <a:endParaRPr dirty="0"/>
          </a:p>
          <a:p>
            <a:pPr>
              <a:defRPr sz="2000"/>
            </a:pPr>
            <a:r>
              <a:rPr dirty="0"/>
              <a:t>By tone: Spastic (most common), athetoid, ataxic, mixed</a:t>
            </a:r>
          </a:p>
          <a:p>
            <a:pPr>
              <a:defRPr sz="2000"/>
            </a:pPr>
            <a:r>
              <a:rPr dirty="0"/>
              <a:t>By distribution: hemiplegia, diplegia, quadriplegia</a:t>
            </a:r>
          </a:p>
          <a:p>
            <a:pPr>
              <a:defRPr sz="2000"/>
            </a:pPr>
            <a:r>
              <a:rPr dirty="0"/>
              <a:t>GMFCS I–V (functional classification)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FFBFFE-1657-6A99-FF6B-85665D9B38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5082" y="3312771"/>
            <a:ext cx="6121400" cy="34671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Clinical 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dirty="0"/>
          </a:p>
          <a:p>
            <a:pPr>
              <a:defRPr sz="2000"/>
            </a:pPr>
            <a:r>
              <a:rPr dirty="0"/>
              <a:t>Spasticity, contractures, abnormal gait</a:t>
            </a:r>
          </a:p>
          <a:p>
            <a:pPr>
              <a:defRPr sz="2000"/>
            </a:pPr>
            <a:r>
              <a:rPr dirty="0"/>
              <a:t>Hip subluxation/dislocation, scoliosis, foot deformities</a:t>
            </a:r>
          </a:p>
          <a:p>
            <a:pPr>
              <a:defRPr sz="2000"/>
            </a:pPr>
            <a:r>
              <a:rPr dirty="0"/>
              <a:t>Associated problems: seizures, vision/hearing, cognition</a:t>
            </a:r>
            <a:r>
              <a:rPr lang="en-US" dirty="0"/>
              <a:t>, swallowing issues.</a:t>
            </a: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/>
          </a:p>
          <a:p>
            <a:pPr>
              <a:defRPr sz="2000"/>
            </a:pPr>
            <a:r>
              <a:t>Multidisciplinary: PT, OT, orthotics, spasticity control</a:t>
            </a:r>
          </a:p>
          <a:p>
            <a:pPr>
              <a:defRPr sz="2000"/>
            </a:pPr>
            <a:r>
              <a:t>Spasticity control: botulinum toxin, baclofen (oral/intrathecal)</a:t>
            </a:r>
          </a:p>
          <a:p>
            <a:pPr>
              <a:defRPr sz="2000"/>
            </a:pPr>
            <a:r>
              <a:t>Surgical: soft tissue releases, tendon transfers, osteotomies, SEMLS</a:t>
            </a:r>
          </a:p>
          <a:p>
            <a:pPr>
              <a:defRPr sz="2000"/>
            </a:pPr>
            <a:r>
              <a:t>Selective dorsal rhizotomy (specialized cases)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Duchenne Muscular Dystrophy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Definition &amp; Genetics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dirty="0"/>
          </a:p>
          <a:p>
            <a:pPr>
              <a:defRPr sz="2000"/>
            </a:pPr>
            <a:r>
              <a:rPr dirty="0"/>
              <a:t>X-linked recessive; absence of dystrophin protein</a:t>
            </a:r>
          </a:p>
          <a:p>
            <a:pPr>
              <a:defRPr sz="2000"/>
            </a:pPr>
            <a:r>
              <a:rPr dirty="0"/>
              <a:t>Onset: 2–6 years; 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</a:majorFont>
      <a:minorFont>
        <a:latin typeface="News Gothic MT"/>
        <a:ea typeface=""/>
        <a:cs typeface=""/>
        <a:font script="Jpan" typeface="ＭＳ Ｐゴシック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Common Pediatric Fractures edited 2025</Template>
  <TotalTime>26</TotalTime>
  <Words>411</Words>
  <Application>Microsoft Macintosh PowerPoint</Application>
  <PresentationFormat>On-screen Show (4:3)</PresentationFormat>
  <Paragraphs>83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News Gothic MT</vt:lpstr>
      <vt:lpstr>Wingdings 2</vt:lpstr>
      <vt:lpstr>Breeze</vt:lpstr>
      <vt:lpstr>Pediatric Neuromuscular Disorders</vt:lpstr>
      <vt:lpstr>Cerebral Palsy</vt:lpstr>
      <vt:lpstr>Definition</vt:lpstr>
      <vt:lpstr>Epidemiology &amp; Etiology</vt:lpstr>
      <vt:lpstr>Classification</vt:lpstr>
      <vt:lpstr>Clinical Features</vt:lpstr>
      <vt:lpstr>Management</vt:lpstr>
      <vt:lpstr>Duchenne Muscular Dystrophy</vt:lpstr>
      <vt:lpstr>Definition &amp; Genetics</vt:lpstr>
      <vt:lpstr>Clinical Features</vt:lpstr>
      <vt:lpstr>Investigations</vt:lpstr>
      <vt:lpstr>Management</vt:lpstr>
      <vt:lpstr>Prognosis</vt:lpstr>
      <vt:lpstr>Myelodysplasia (Spina Bifida)</vt:lpstr>
      <vt:lpstr>Definition &amp; Etiology</vt:lpstr>
      <vt:lpstr>Clinical Features</vt:lpstr>
      <vt:lpstr>Diagnosis</vt:lpstr>
      <vt:lpstr>Management</vt:lpstr>
      <vt:lpstr>Take-Home Messages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Sultan Khalid Almisfer</cp:lastModifiedBy>
  <cp:revision>2</cp:revision>
  <dcterms:created xsi:type="dcterms:W3CDTF">2013-01-27T09:14:16Z</dcterms:created>
  <dcterms:modified xsi:type="dcterms:W3CDTF">2025-09-14T17:13:13Z</dcterms:modified>
  <cp:category/>
</cp:coreProperties>
</file>