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avi" ContentType="video/x-msvide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8" r:id="rId2"/>
    <p:sldId id="259" r:id="rId3"/>
    <p:sldId id="308" r:id="rId4"/>
    <p:sldId id="322" r:id="rId5"/>
    <p:sldId id="323" r:id="rId6"/>
    <p:sldId id="325" r:id="rId7"/>
    <p:sldId id="311" r:id="rId8"/>
    <p:sldId id="298" r:id="rId9"/>
    <p:sldId id="309" r:id="rId10"/>
    <p:sldId id="310" r:id="rId11"/>
    <p:sldId id="302" r:id="rId12"/>
    <p:sldId id="341" r:id="rId13"/>
    <p:sldId id="347" r:id="rId14"/>
    <p:sldId id="348" r:id="rId15"/>
    <p:sldId id="349" r:id="rId16"/>
    <p:sldId id="356" r:id="rId17"/>
    <p:sldId id="350" r:id="rId18"/>
    <p:sldId id="351" r:id="rId19"/>
    <p:sldId id="358" r:id="rId20"/>
    <p:sldId id="326" r:id="rId21"/>
    <p:sldId id="364" r:id="rId22"/>
    <p:sldId id="339" r:id="rId23"/>
    <p:sldId id="365" r:id="rId24"/>
    <p:sldId id="366" r:id="rId25"/>
    <p:sldId id="344" r:id="rId26"/>
    <p:sldId id="345" r:id="rId27"/>
    <p:sldId id="359" r:id="rId28"/>
    <p:sldId id="331" r:id="rId29"/>
    <p:sldId id="342" r:id="rId30"/>
    <p:sldId id="361" r:id="rId31"/>
    <p:sldId id="333" r:id="rId32"/>
    <p:sldId id="352" r:id="rId33"/>
    <p:sldId id="303" r:id="rId34"/>
    <p:sldId id="340" r:id="rId35"/>
    <p:sldId id="335" r:id="rId36"/>
    <p:sldId id="360" r:id="rId37"/>
    <p:sldId id="354" r:id="rId38"/>
    <p:sldId id="346" r:id="rId39"/>
    <p:sldId id="336" r:id="rId40"/>
    <p:sldId id="337" r:id="rId41"/>
    <p:sldId id="327" r:id="rId42"/>
    <p:sldId id="278" r:id="rId43"/>
    <p:sldId id="276" r:id="rId44"/>
    <p:sldId id="328" r:id="rId45"/>
    <p:sldId id="355" r:id="rId46"/>
    <p:sldId id="275" r:id="rId47"/>
    <p:sldId id="277" r:id="rId48"/>
    <p:sldId id="29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891"/>
    <a:srgbClr val="1C4A66"/>
    <a:srgbClr val="397B8C"/>
    <a:srgbClr val="3A7D8E"/>
    <a:srgbClr val="61D7F5"/>
    <a:srgbClr val="5FD5F3"/>
    <a:srgbClr val="489CB0"/>
    <a:srgbClr val="000000"/>
    <a:srgbClr val="143C4E"/>
    <a:srgbClr val="216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6"/>
    <p:restoredTop sz="94664"/>
  </p:normalViewPr>
  <p:slideViewPr>
    <p:cSldViewPr snapToGrid="0" snapToObjects="1" showGuides="1">
      <p:cViewPr varScale="1">
        <p:scale>
          <a:sx n="71" d="100"/>
          <a:sy n="71" d="100"/>
        </p:scale>
        <p:origin x="1266" y="60"/>
      </p:cViewPr>
      <p:guideLst>
        <p:guide orient="horz" pos="66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Knee Ligaments Injuries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KNEE LIGAMENTS INJURIES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1-443D-A59A-C46957C3984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1-443D-A59A-C46957C39840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1-443D-A59A-C46957C39840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41-443D-A59A-C46957C39840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41-443D-A59A-C46957C39840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41-443D-A59A-C46957C39840}"/>
              </c:ext>
            </c:extLst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ACL</a:t>
                    </a:r>
                    <a:r>
                      <a:rPr lang="en-US" sz="1800" baseline="0" dirty="0"/>
                      <a:t> 46%</a:t>
                    </a:r>
                    <a:endParaRPr lang="en-US" sz="1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41-443D-A59A-C46957C3984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/>
                      <a:t>PCL</a:t>
                    </a:r>
                    <a:r>
                      <a:rPr lang="en-US" sz="1400" baseline="0" dirty="0"/>
                      <a:t> 4%</a:t>
                    </a:r>
                    <a:endParaRPr lang="en-US" sz="140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41-443D-A59A-C46957C398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800" dirty="0"/>
                      <a:t>ACL+MCL</a:t>
                    </a:r>
                    <a:r>
                      <a:rPr lang="en-US" sz="1800" baseline="0" dirty="0"/>
                      <a:t> 13%</a:t>
                    </a:r>
                    <a:endParaRPr lang="en-US" sz="180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41-443D-A59A-C46957C3984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/>
                      <a:t> LCL</a:t>
                    </a:r>
                    <a:r>
                      <a:rPr lang="en-US" sz="1400" baseline="0" dirty="0"/>
                      <a:t> 2%</a:t>
                    </a:r>
                    <a:endParaRPr lang="en-US" sz="140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41-443D-A59A-C46957C3984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800" dirty="0"/>
                      <a:t>MCL 29%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41-443D-A59A-C46957C3984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sz="1400" dirty="0"/>
                      <a:t>COMPLEX</a:t>
                    </a:r>
                    <a:r>
                      <a:rPr lang="en-US" sz="1400" baseline="0" dirty="0"/>
                      <a:t> 6%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41-443D-A59A-C46957C39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ar-SA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ACL</c:v>
                </c:pt>
                <c:pt idx="1">
                  <c:v>PCL</c:v>
                </c:pt>
                <c:pt idx="2">
                  <c:v>ACL+MCL</c:v>
                </c:pt>
                <c:pt idx="3">
                  <c:v>LCL</c:v>
                </c:pt>
                <c:pt idx="4">
                  <c:v>MCL</c:v>
                </c:pt>
                <c:pt idx="5">
                  <c:v>COMPLEX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0.46</c:v>
                </c:pt>
                <c:pt idx="1">
                  <c:v>0.04</c:v>
                </c:pt>
                <c:pt idx="2">
                  <c:v>0.13</c:v>
                </c:pt>
                <c:pt idx="3">
                  <c:v>0.02</c:v>
                </c:pt>
                <c:pt idx="4">
                  <c:v>0.28999999999999998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F41-443D-A59A-C46957C39840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ar-S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C5DCE-2C2B-854A-9C2E-D994EF8464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27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C5DCE-2C2B-854A-9C2E-D994EF8464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5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tabLst/>
              <a:defRPr/>
            </a:lvl1pPr>
            <a:lvl2pPr marL="676275" indent="-327025">
              <a:tabLst/>
              <a:defRPr/>
            </a:lvl2pPr>
            <a:lvl3pPr marL="1035050" indent="-349250">
              <a:tabLst/>
              <a:defRPr/>
            </a:lvl3pPr>
            <a:lvl4pPr marL="1296988" indent="-328613">
              <a:tabLst/>
              <a:defRPr/>
            </a:lvl4pPr>
            <a:lvl5pPr marL="1558925" indent="-295275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53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85012"/>
            <a:ext cx="3840480" cy="4558589"/>
          </a:xfrm>
        </p:spPr>
        <p:txBody>
          <a:bodyPr>
            <a:normAutofit/>
          </a:bodyPr>
          <a:lstStyle>
            <a:lvl1pPr marL="271463" indent="-271463">
              <a:spcBef>
                <a:spcPts val="1600"/>
              </a:spcBef>
              <a:defRPr sz="2000"/>
            </a:lvl1pPr>
            <a:lvl2pPr marL="625475" indent="-276225">
              <a:defRPr sz="1800"/>
            </a:lvl2pPr>
            <a:lvl3pPr marL="896938" indent="-363538" defTabSz="806450"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0" y="1385012"/>
            <a:ext cx="3949309" cy="4558589"/>
          </a:xfrm>
        </p:spPr>
        <p:txBody>
          <a:bodyPr>
            <a:normAutofit/>
          </a:bodyPr>
          <a:lstStyle>
            <a:lvl1pPr marL="361950" indent="-361950">
              <a:spcBef>
                <a:spcPts val="1600"/>
              </a:spcBef>
              <a:defRPr sz="2000"/>
            </a:lvl1pPr>
            <a:lvl2pPr marL="625475" indent="-276225">
              <a:defRPr sz="1800"/>
            </a:lvl2pPr>
            <a:lvl3pPr marL="987425" indent="-301625"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514350" indent="-5143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806450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300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425575" indent="-4572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4572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Sport Injuries</a:t>
            </a:r>
            <a:br>
              <a:rPr lang="en-US"/>
            </a:br>
            <a:r>
              <a:rPr lang="en-US"/>
              <a:t>of the Knee</a:t>
            </a:r>
            <a:endParaRPr lang="en-US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88439" y="4466167"/>
            <a:ext cx="6498159" cy="916641"/>
          </a:xfrm>
        </p:spPr>
        <p:txBody>
          <a:bodyPr>
            <a:normAutofit fontScale="47500" lnSpcReduction="20000"/>
          </a:bodyPr>
          <a:lstStyle/>
          <a:p>
            <a:endParaRPr lang="en-US" dirty="0">
              <a:solidFill>
                <a:srgbClr val="1C4A66"/>
              </a:solidFill>
            </a:endParaRPr>
          </a:p>
          <a:p>
            <a:r>
              <a:rPr lang="en-US" sz="3800" dirty="0">
                <a:solidFill>
                  <a:schemeClr val="bg1">
                    <a:lumMod val="65000"/>
                  </a:schemeClr>
                </a:solidFill>
              </a:rPr>
              <a:t>Prof. </a:t>
            </a:r>
            <a:r>
              <a:rPr lang="en-US" sz="3800" dirty="0" err="1">
                <a:solidFill>
                  <a:schemeClr val="bg1">
                    <a:lumMod val="65000"/>
                  </a:schemeClr>
                </a:solidFill>
              </a:rPr>
              <a:t>Mamoun</a:t>
            </a:r>
            <a:r>
              <a:rPr lang="en-US" sz="3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bg1">
                    <a:lumMod val="65000"/>
                  </a:schemeClr>
                </a:solidFill>
              </a:rPr>
              <a:t>Kremli</a:t>
            </a:r>
            <a:endParaRPr lang="en-US" sz="3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4200" dirty="0">
                <a:solidFill>
                  <a:srgbClr val="266891"/>
                </a:solidFill>
              </a:rPr>
              <a:t>Dr. Tarif </a:t>
            </a:r>
            <a:r>
              <a:rPr lang="en-US" sz="4200" dirty="0" smtClean="0">
                <a:solidFill>
                  <a:srgbClr val="266891"/>
                </a:solidFill>
              </a:rPr>
              <a:t> Al </a:t>
            </a:r>
            <a:r>
              <a:rPr lang="en-US" sz="4200" dirty="0">
                <a:solidFill>
                  <a:srgbClr val="266891"/>
                </a:solidFill>
              </a:rPr>
              <a:t>-</a:t>
            </a:r>
            <a:r>
              <a:rPr lang="en-US" sz="4200" dirty="0" err="1">
                <a:solidFill>
                  <a:srgbClr val="266891"/>
                </a:solidFill>
              </a:rPr>
              <a:t>Akhras</a:t>
            </a:r>
            <a:endParaRPr lang="en-US" sz="4200" dirty="0">
              <a:solidFill>
                <a:srgbClr val="26689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8841" r="18238"/>
          <a:stretch/>
        </p:blipFill>
        <p:spPr>
          <a:xfrm rot="21016400">
            <a:off x="638931" y="2757207"/>
            <a:ext cx="1499016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82" r="15385"/>
          <a:stretch/>
        </p:blipFill>
        <p:spPr>
          <a:xfrm rot="626911">
            <a:off x="7016039" y="2867172"/>
            <a:ext cx="1610080" cy="242723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</p:pic>
      <p:pic>
        <p:nvPicPr>
          <p:cNvPr id="8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492" r="1048" b="14749"/>
          <a:stretch/>
        </p:blipFill>
        <p:spPr>
          <a:xfrm>
            <a:off x="1977610" y="385564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of Menisci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2250"/>
            <a:r>
              <a:rPr lang="en-US" dirty="0"/>
              <a:t>Deepen the articular surfaces of tibial plateau</a:t>
            </a:r>
          </a:p>
          <a:p>
            <a:pPr marL="222250"/>
            <a:r>
              <a:rPr lang="en-US" dirty="0"/>
              <a:t>Have role in:</a:t>
            </a:r>
          </a:p>
          <a:p>
            <a:pPr marL="539750" lvl="1"/>
            <a:r>
              <a:rPr lang="en-US" dirty="0"/>
              <a:t>Controlling rolling &amp; gliding actions</a:t>
            </a:r>
          </a:p>
          <a:p>
            <a:pPr marL="539750" lvl="1"/>
            <a:r>
              <a:rPr lang="en-US" dirty="0"/>
              <a:t>Load distribution</a:t>
            </a:r>
          </a:p>
          <a:p>
            <a:pPr marL="898525" lvl="2"/>
            <a:r>
              <a:rPr lang="en-US" dirty="0"/>
              <a:t>Without menisci, load</a:t>
            </a:r>
          </a:p>
          <a:p>
            <a:pPr marL="549275" lvl="2" indent="0">
              <a:buNone/>
            </a:pPr>
            <a:r>
              <a:rPr lang="en-US" dirty="0"/>
              <a:t>	on articular cartilage</a:t>
            </a:r>
          </a:p>
          <a:p>
            <a:pPr marL="549275" lvl="2" indent="0">
              <a:buNone/>
            </a:pPr>
            <a:r>
              <a:rPr lang="en-US" dirty="0"/>
              <a:t>	increases five folds</a:t>
            </a:r>
          </a:p>
          <a:p>
            <a:pPr marL="539750" lvl="1"/>
            <a:r>
              <a:rPr lang="en-US" dirty="0"/>
              <a:t>Stability (wedge effect)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2969615"/>
            <a:ext cx="3895062" cy="3306053"/>
          </a:xfrm>
          <a:prstGeom prst="rect">
            <a:avLst/>
          </a:prstGeom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4" y="5212074"/>
            <a:ext cx="889165" cy="10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78058" y="6300552"/>
            <a:ext cx="94769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dirty="0">
                <a:solidFill>
                  <a:srgbClr val="397B8C"/>
                </a:solidFill>
              </a:rPr>
              <a:t>/www.partdeal.com</a:t>
            </a:r>
            <a:endParaRPr lang="ar-SA" sz="7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86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43187"/>
              </p:ext>
            </p:extLst>
          </p:nvPr>
        </p:nvGraphicFramePr>
        <p:xfrm>
          <a:off x="2505075" y="2392362"/>
          <a:ext cx="6086475" cy="3883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injuries - statistics</a:t>
            </a:r>
          </a:p>
        </p:txBody>
      </p:sp>
      <p:sp>
        <p:nvSpPr>
          <p:cNvPr id="3" name="Oval 2"/>
          <p:cNvSpPr/>
          <p:nvPr/>
        </p:nvSpPr>
        <p:spPr>
          <a:xfrm>
            <a:off x="6391275" y="4019690"/>
            <a:ext cx="1114426" cy="628650"/>
          </a:xfrm>
          <a:prstGeom prst="ellipse">
            <a:avLst/>
          </a:prstGeom>
          <a:noFill/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5" name="Oval 4"/>
          <p:cNvSpPr/>
          <p:nvPr/>
        </p:nvSpPr>
        <p:spPr>
          <a:xfrm>
            <a:off x="2505075" y="3769526"/>
            <a:ext cx="1114426" cy="628650"/>
          </a:xfrm>
          <a:prstGeom prst="ellipse">
            <a:avLst/>
          </a:prstGeom>
          <a:noFill/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6" name="Oval 5"/>
          <p:cNvSpPr/>
          <p:nvPr/>
        </p:nvSpPr>
        <p:spPr>
          <a:xfrm>
            <a:off x="2924176" y="5724525"/>
            <a:ext cx="1876426" cy="628650"/>
          </a:xfrm>
          <a:prstGeom prst="ellipse">
            <a:avLst/>
          </a:prstGeom>
          <a:noFill/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commonly injured</a:t>
            </a:r>
          </a:p>
          <a:p>
            <a:pPr lvl="1"/>
            <a:r>
              <a:rPr lang="en-US" dirty="0"/>
              <a:t>ACL</a:t>
            </a:r>
          </a:p>
          <a:p>
            <a:pPr lvl="1"/>
            <a:r>
              <a:rPr lang="en-US" dirty="0"/>
              <a:t>MCL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370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</a:t>
            </a:r>
            <a:r>
              <a:rPr lang="en-US" b="1" dirty="0"/>
              <a:t>Acute</a:t>
            </a:r>
            <a:r>
              <a:rPr lang="en-US" dirty="0"/>
              <a:t> Injury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</a:t>
            </a:r>
          </a:p>
          <a:p>
            <a:r>
              <a:rPr lang="en-US" dirty="0"/>
              <a:t>Splint</a:t>
            </a:r>
          </a:p>
          <a:p>
            <a:r>
              <a:rPr lang="en-US" dirty="0"/>
              <a:t>Ice Packs </a:t>
            </a:r>
          </a:p>
          <a:p>
            <a:r>
              <a:rPr lang="en-US" dirty="0"/>
              <a:t>Analgesia</a:t>
            </a:r>
          </a:p>
          <a:p>
            <a:r>
              <a:rPr lang="en-US" dirty="0"/>
              <a:t>Exercises:</a:t>
            </a:r>
          </a:p>
          <a:p>
            <a:pPr lvl="1"/>
            <a:r>
              <a:rPr lang="en-US" dirty="0"/>
              <a:t>Quadriceps</a:t>
            </a:r>
          </a:p>
          <a:p>
            <a:pPr lvl="1"/>
            <a:r>
              <a:rPr lang="en-US" dirty="0"/>
              <a:t>Rom</a:t>
            </a:r>
            <a:endParaRPr lang="x-none" dirty="0"/>
          </a:p>
        </p:txBody>
      </p:sp>
      <p:pic>
        <p:nvPicPr>
          <p:cNvPr id="7170" name="Picture 2" descr="C:\Users\Hossam\Desktop\knee spl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918" y="1265710"/>
            <a:ext cx="1573907" cy="17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ossam\Desktop\ice pac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428" y="1265710"/>
            <a:ext cx="2695123" cy="17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161" y="3180058"/>
            <a:ext cx="1762127" cy="1057276"/>
          </a:xfrm>
          <a:prstGeom prst="rect">
            <a:avLst/>
          </a:prstGeom>
        </p:spPr>
      </p:pic>
      <p:pic>
        <p:nvPicPr>
          <p:cNvPr id="7" name="Picture 2" descr="C:\Users\Hossam\Desktop\quad ex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427"/>
          <a:stretch/>
        </p:blipFill>
        <p:spPr bwMode="auto">
          <a:xfrm>
            <a:off x="3043357" y="4754524"/>
            <a:ext cx="3255027" cy="128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165" y="4233134"/>
            <a:ext cx="2485301" cy="18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0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</a:t>
            </a:r>
          </a:p>
          <a:p>
            <a:pPr lvl="1"/>
            <a:r>
              <a:rPr lang="en-US" dirty="0"/>
              <a:t>AP, Lateral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053" b="8197"/>
          <a:stretch/>
        </p:blipFill>
        <p:spPr>
          <a:xfrm>
            <a:off x="3284930" y="1375758"/>
            <a:ext cx="2675362" cy="3340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492"/>
          <a:stretch/>
        </p:blipFill>
        <p:spPr>
          <a:xfrm rot="5400000">
            <a:off x="5671960" y="1730565"/>
            <a:ext cx="3363733" cy="265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</a:t>
            </a:r>
          </a:p>
          <a:p>
            <a:pPr lvl="1"/>
            <a:r>
              <a:rPr lang="en-US" dirty="0"/>
              <a:t>AP, Lateral</a:t>
            </a:r>
          </a:p>
          <a:p>
            <a:pPr lvl="1"/>
            <a:r>
              <a:rPr lang="en-US" dirty="0"/>
              <a:t>AP standing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731" y="1376363"/>
            <a:ext cx="5006820" cy="40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06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</a:t>
            </a:r>
          </a:p>
          <a:p>
            <a:pPr lvl="1"/>
            <a:r>
              <a:rPr lang="en-US" dirty="0"/>
              <a:t>AP, Lateral</a:t>
            </a:r>
          </a:p>
          <a:p>
            <a:pPr lvl="1"/>
            <a:r>
              <a:rPr lang="en-US" dirty="0"/>
              <a:t>AP standing</a:t>
            </a:r>
          </a:p>
          <a:p>
            <a:pPr lvl="1"/>
            <a:r>
              <a:rPr lang="en-US" dirty="0"/>
              <a:t>Skyline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00" y="1376362"/>
            <a:ext cx="3133208" cy="2052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68" y="1375758"/>
            <a:ext cx="2851187" cy="2052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477" y="3627163"/>
            <a:ext cx="5276826" cy="24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X-rays</a:t>
            </a:r>
          </a:p>
          <a:p>
            <a:pPr lvl="1"/>
            <a:r>
              <a:rPr lang="en-US" dirty="0"/>
              <a:t>AP, Lateral</a:t>
            </a:r>
          </a:p>
          <a:p>
            <a:pPr lvl="1"/>
            <a:r>
              <a:rPr lang="en-US" dirty="0"/>
              <a:t>AP standing</a:t>
            </a:r>
          </a:p>
          <a:p>
            <a:pPr lvl="1"/>
            <a:r>
              <a:rPr lang="en-US" dirty="0"/>
              <a:t>Skyline</a:t>
            </a:r>
          </a:p>
          <a:p>
            <a:pPr lvl="1"/>
            <a:r>
              <a:rPr lang="en-US" dirty="0"/>
              <a:t>Stress films</a:t>
            </a:r>
          </a:p>
        </p:txBody>
      </p:sp>
    </p:spTree>
    <p:extLst>
      <p:ext uri="{BB962C8B-B14F-4D97-AF65-F5344CB8AC3E}">
        <p14:creationId xmlns:p14="http://schemas.microsoft.com/office/powerpoint/2010/main" val="354101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MRI: The best to show</a:t>
            </a:r>
          </a:p>
          <a:p>
            <a:pPr lvl="1"/>
            <a:r>
              <a:rPr lang="en-US" dirty="0"/>
              <a:t>Ligament injuries / sprains</a:t>
            </a:r>
          </a:p>
          <a:p>
            <a:pPr lvl="1"/>
            <a:r>
              <a:rPr lang="en-US" dirty="0"/>
              <a:t>Meniscal injuries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6057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Injuries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Cruciate ligaments:</a:t>
            </a:r>
          </a:p>
          <a:p>
            <a:pPr lvl="1"/>
            <a:r>
              <a:rPr lang="en-US" dirty="0"/>
              <a:t>Anterior Cruciate Ligament (ACL)</a:t>
            </a:r>
          </a:p>
          <a:p>
            <a:pPr lvl="1"/>
            <a:r>
              <a:rPr lang="en-US" dirty="0"/>
              <a:t>Posterior Cruciate Ligament (PCL)</a:t>
            </a:r>
          </a:p>
          <a:p>
            <a:r>
              <a:rPr lang="en-US" dirty="0"/>
              <a:t>Collateral Ligaments:</a:t>
            </a:r>
          </a:p>
          <a:p>
            <a:pPr lvl="1"/>
            <a:r>
              <a:rPr lang="en-US" dirty="0"/>
              <a:t>Medial Collateral Ligament (MCL)</a:t>
            </a:r>
          </a:p>
          <a:p>
            <a:pPr lvl="1"/>
            <a:r>
              <a:rPr lang="en-US" dirty="0"/>
              <a:t>Lateral Collateral Ligament (LCL)</a:t>
            </a:r>
          </a:p>
          <a:p>
            <a:r>
              <a:rPr lang="en-US" dirty="0"/>
              <a:t>Menisci:</a:t>
            </a:r>
          </a:p>
          <a:p>
            <a:pPr lvl="1"/>
            <a:r>
              <a:rPr lang="en-US" dirty="0"/>
              <a:t>Medial meniscus</a:t>
            </a:r>
          </a:p>
          <a:p>
            <a:pPr lvl="1"/>
            <a:r>
              <a:rPr lang="en-US" dirty="0"/>
              <a:t>Lateral meniscus</a:t>
            </a:r>
            <a:endParaRPr lang="ar-SA" dirty="0"/>
          </a:p>
        </p:txBody>
      </p:sp>
      <p:pic>
        <p:nvPicPr>
          <p:cNvPr id="16386" name="Picture 2" descr="Image result for Knee torn medial collateral ligamen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32165"/>
          <a:stretch/>
        </p:blipFill>
        <p:spPr bwMode="auto">
          <a:xfrm>
            <a:off x="6477000" y="2181393"/>
            <a:ext cx="2200276" cy="26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00802" y="4877978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www.verywell.com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14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Cruciate ligament tears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a strong force to cause a tear</a:t>
            </a:r>
          </a:p>
          <a:p>
            <a:r>
              <a:rPr lang="en-US" dirty="0"/>
              <a:t>ACL much more common</a:t>
            </a:r>
            <a:endParaRPr lang="ar-SA" dirty="0"/>
          </a:p>
        </p:txBody>
      </p:sp>
      <p:pic>
        <p:nvPicPr>
          <p:cNvPr id="614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77" y="2976562"/>
            <a:ext cx="5893871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8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Revise anatomy</a:t>
            </a:r>
          </a:p>
          <a:p>
            <a:r>
              <a:rPr lang="en-US" dirty="0"/>
              <a:t>Common injuries:</a:t>
            </a:r>
          </a:p>
          <a:p>
            <a:pPr lvl="1"/>
            <a:r>
              <a:rPr lang="en-US" dirty="0"/>
              <a:t>Ligaments:</a:t>
            </a:r>
          </a:p>
          <a:p>
            <a:pPr lvl="2"/>
            <a:r>
              <a:rPr lang="en-US" dirty="0"/>
              <a:t>Cruciate ligaments:</a:t>
            </a:r>
          </a:p>
          <a:p>
            <a:pPr lvl="3"/>
            <a:r>
              <a:rPr lang="en-US" dirty="0"/>
              <a:t>(ACL, PCL)</a:t>
            </a:r>
          </a:p>
          <a:p>
            <a:pPr lvl="2"/>
            <a:r>
              <a:rPr lang="en-US" dirty="0"/>
              <a:t>Collateral ligaments:</a:t>
            </a:r>
          </a:p>
          <a:p>
            <a:pPr lvl="3"/>
            <a:r>
              <a:rPr lang="en-US" dirty="0"/>
              <a:t>(MCL, LCL)</a:t>
            </a:r>
          </a:p>
          <a:p>
            <a:pPr lvl="1"/>
            <a:r>
              <a:rPr lang="en-US" dirty="0"/>
              <a:t>Menisci:</a:t>
            </a:r>
          </a:p>
          <a:p>
            <a:pPr lvl="2"/>
            <a:r>
              <a:rPr lang="en-US" dirty="0"/>
              <a:t>(medial. lateral)</a:t>
            </a:r>
          </a:p>
          <a:p>
            <a:r>
              <a:rPr lang="en-US" dirty="0"/>
              <a:t>Basic management</a:t>
            </a:r>
          </a:p>
        </p:txBody>
      </p:sp>
      <p:pic>
        <p:nvPicPr>
          <p:cNvPr id="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252601"/>
            <a:ext cx="4247332" cy="23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nee Anatom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942472"/>
            <a:ext cx="2665798" cy="26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907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History of acute injury(sport):</a:t>
            </a:r>
          </a:p>
          <a:p>
            <a:pPr lvl="1"/>
            <a:r>
              <a:rPr lang="en-US" dirty="0"/>
              <a:t>Acute pain</a:t>
            </a:r>
          </a:p>
          <a:p>
            <a:pPr lvl="1"/>
            <a:r>
              <a:rPr lang="en-US" dirty="0"/>
              <a:t>Mechanism of injury:</a:t>
            </a:r>
          </a:p>
          <a:p>
            <a:pPr lvl="2"/>
            <a:r>
              <a:rPr lang="en-US" dirty="0"/>
              <a:t>Violent rotation with flexion</a:t>
            </a:r>
          </a:p>
          <a:p>
            <a:pPr lvl="2"/>
            <a:r>
              <a:rPr lang="en-US" dirty="0"/>
              <a:t>Non-contact pivoting injury</a:t>
            </a:r>
          </a:p>
          <a:p>
            <a:pPr lvl="1"/>
            <a:r>
              <a:rPr lang="en-US" dirty="0"/>
              <a:t>Hearing a “pop”</a:t>
            </a:r>
          </a:p>
          <a:p>
            <a:pPr lvl="1"/>
            <a:r>
              <a:rPr lang="en-US" dirty="0"/>
              <a:t>Swelling </a:t>
            </a:r>
            <a:r>
              <a:rPr lang="mr-IN" dirty="0"/>
              <a:t>–</a:t>
            </a:r>
            <a:r>
              <a:rPr lang="en-US" dirty="0"/>
              <a:t> almost immediate (why?)</a:t>
            </a:r>
          </a:p>
          <a:p>
            <a:pPr lvl="2"/>
            <a:r>
              <a:rPr lang="en-US" dirty="0"/>
              <a:t>haemarthrosis</a:t>
            </a:r>
          </a:p>
          <a:p>
            <a:r>
              <a:rPr lang="en-US" dirty="0"/>
              <a:t>Later-on:</a:t>
            </a:r>
          </a:p>
          <a:p>
            <a:pPr lvl="1"/>
            <a:r>
              <a:rPr lang="en-US" dirty="0"/>
              <a:t>History of giving way (sudden instability of knee)</a:t>
            </a:r>
          </a:p>
          <a:p>
            <a:pPr lvl="1"/>
            <a:r>
              <a:rPr lang="en-US" dirty="0"/>
              <a:t>Repeated attacks of swelling and pain</a:t>
            </a:r>
          </a:p>
        </p:txBody>
      </p:sp>
      <p:pic>
        <p:nvPicPr>
          <p:cNvPr id="4" name="Content Placeholder 3" descr="esmd_0001_0004_0_img035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88"/>
          <a:stretch/>
        </p:blipFill>
        <p:spPr>
          <a:xfrm>
            <a:off x="5438774" y="1052513"/>
            <a:ext cx="3238502" cy="26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46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Mechanism of Injury</a:t>
            </a:r>
          </a:p>
        </p:txBody>
      </p:sp>
      <p:pic>
        <p:nvPicPr>
          <p:cNvPr id="9" name="Detalhe de vídeo do Yahoo! para ACL Tear (Sports Injury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25" y="1376363"/>
            <a:ext cx="6124575" cy="4899025"/>
          </a:xfrm>
        </p:spPr>
      </p:pic>
    </p:spTree>
    <p:extLst>
      <p:ext uri="{BB962C8B-B14F-4D97-AF65-F5344CB8AC3E}">
        <p14:creationId xmlns:p14="http://schemas.microsoft.com/office/powerpoint/2010/main" val="7385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Signs:</a:t>
            </a:r>
          </a:p>
          <a:p>
            <a:pPr lvl="1"/>
            <a:r>
              <a:rPr lang="en-US" dirty="0"/>
              <a:t>Swelling:</a:t>
            </a:r>
          </a:p>
          <a:p>
            <a:pPr lvl="2"/>
            <a:r>
              <a:rPr lang="en-US" dirty="0"/>
              <a:t>(initially haemarthrosis, later effusion)</a:t>
            </a:r>
          </a:p>
          <a:p>
            <a:pPr lvl="1"/>
            <a:r>
              <a:rPr lang="en-US" dirty="0"/>
              <a:t>Wasting of quadriceps muscle</a:t>
            </a:r>
          </a:p>
          <a:p>
            <a:pPr lvl="1"/>
            <a:r>
              <a:rPr lang="en-US" dirty="0" smtClean="0"/>
              <a:t>Special </a:t>
            </a:r>
            <a:r>
              <a:rPr lang="en-US" dirty="0"/>
              <a:t>tests:</a:t>
            </a:r>
          </a:p>
          <a:p>
            <a:pPr lvl="2"/>
            <a:r>
              <a:rPr lang="en-US" dirty="0"/>
              <a:t>Anterior drawer</a:t>
            </a:r>
          </a:p>
          <a:p>
            <a:pPr lvl="2"/>
            <a:r>
              <a:rPr lang="en-US" dirty="0"/>
              <a:t>Lachemann's</a:t>
            </a:r>
          </a:p>
          <a:p>
            <a:pPr lvl="2"/>
            <a:r>
              <a:rPr lang="en-US" dirty="0"/>
              <a:t>Pivot shift</a:t>
            </a:r>
          </a:p>
        </p:txBody>
      </p:sp>
      <p:pic>
        <p:nvPicPr>
          <p:cNvPr id="4100" name="Picture 4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14760"/>
            <a:ext cx="2451100" cy="17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4155421"/>
            <a:ext cx="2441575" cy="15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18623" y="5635592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https://clinicalgate.com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7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Signs</a:t>
            </a:r>
          </a:p>
          <a:p>
            <a:endParaRPr lang="en-US" dirty="0"/>
          </a:p>
        </p:txBody>
      </p:sp>
      <p:pic>
        <p:nvPicPr>
          <p:cNvPr id="6" name="ALL TESTS 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188" y="2097360"/>
            <a:ext cx="7247624" cy="40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3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Signs</a:t>
            </a:r>
          </a:p>
        </p:txBody>
      </p:sp>
      <p:pic>
        <p:nvPicPr>
          <p:cNvPr id="5" name="ALL TESTS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072618" y="1434866"/>
            <a:ext cx="5661247" cy="48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 - Investigation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Plain X-ray:</a:t>
            </a:r>
          </a:p>
          <a:p>
            <a:pPr lvl="1"/>
            <a:r>
              <a:rPr lang="en-US" dirty="0"/>
              <a:t>Excludes other bony injuries</a:t>
            </a:r>
          </a:p>
          <a:p>
            <a:pPr lvl="1"/>
            <a:r>
              <a:rPr lang="en-US" dirty="0"/>
              <a:t>If there is tibial eminence fracture</a:t>
            </a:r>
          </a:p>
          <a:p>
            <a:pPr lvl="2"/>
            <a:r>
              <a:rPr lang="en-US" dirty="0" err="1"/>
              <a:t>Signifyis</a:t>
            </a:r>
            <a:r>
              <a:rPr lang="en-US" dirty="0"/>
              <a:t> ACL bony avulsion</a:t>
            </a:r>
          </a:p>
          <a:p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3292816"/>
            <a:ext cx="5136836" cy="32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4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 -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 (the best to show ACL injuries)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b="12046"/>
          <a:stretch/>
        </p:blipFill>
        <p:spPr>
          <a:xfrm>
            <a:off x="735538" y="2166938"/>
            <a:ext cx="7703317" cy="42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5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 -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 (the best to show ACL injuries)</a:t>
            </a:r>
          </a:p>
          <a:p>
            <a:pPr marL="349250" lvl="1" indent="0">
              <a:buNone/>
            </a:pPr>
            <a:r>
              <a:rPr lang="en-US" dirty="0"/>
              <a:t>                Normal ACL                   Torn ACL</a:t>
            </a:r>
          </a:p>
        </p:txBody>
      </p:sp>
      <p:pic>
        <p:nvPicPr>
          <p:cNvPr id="11266" name="Picture 2" descr="(Left) This MRI image of a knee taken from the side shows a healthy ACL. (Right) This MRI shows a torn ACL that has caused the patient's knee joint to become unstable.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322020"/>
            <a:ext cx="6191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08009" y="6608270"/>
            <a:ext cx="15279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http://orthoinfo.aaos.org</a:t>
            </a:r>
            <a:endParaRPr lang="ar-SA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8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 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is individualized depending on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Level of activity</a:t>
            </a:r>
          </a:p>
          <a:p>
            <a:pPr lvl="1"/>
            <a:r>
              <a:rPr lang="en-US" dirty="0"/>
              <a:t>Instability</a:t>
            </a:r>
          </a:p>
          <a:p>
            <a:pPr lvl="1"/>
            <a:r>
              <a:rPr lang="en-US" dirty="0"/>
              <a:t>Associated injuries</a:t>
            </a:r>
          </a:p>
          <a:p>
            <a:r>
              <a:rPr lang="en-US" dirty="0"/>
              <a:t>Associated injuries:</a:t>
            </a:r>
          </a:p>
          <a:p>
            <a:pPr lvl="1"/>
            <a:r>
              <a:rPr lang="en-US" dirty="0" smtClean="0"/>
              <a:t>Meniscal </a:t>
            </a:r>
            <a:r>
              <a:rPr lang="en-US" dirty="0"/>
              <a:t>tears are more common </a:t>
            </a:r>
            <a:r>
              <a:rPr lang="en-US"/>
              <a:t>than </a:t>
            </a:r>
            <a:r>
              <a:rPr lang="en-US" smtClean="0"/>
              <a:t>Lateral </a:t>
            </a:r>
            <a:r>
              <a:rPr lang="en-US" dirty="0"/>
              <a:t>Meniscal tears </a:t>
            </a:r>
          </a:p>
        </p:txBody>
      </p:sp>
    </p:spTree>
    <p:extLst>
      <p:ext uri="{BB962C8B-B14F-4D97-AF65-F5344CB8AC3E}">
        <p14:creationId xmlns:p14="http://schemas.microsoft.com/office/powerpoint/2010/main" val="1169052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 - Treatment</a:t>
            </a: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Conservative</a:t>
            </a:r>
          </a:p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Isolated tears with no instability</a:t>
            </a:r>
          </a:p>
          <a:p>
            <a:pPr lvl="1"/>
            <a:r>
              <a:rPr lang="en-US" dirty="0"/>
              <a:t>Partial tears</a:t>
            </a:r>
          </a:p>
          <a:p>
            <a:pPr lvl="1"/>
            <a:r>
              <a:rPr lang="en-US" dirty="0"/>
              <a:t>Less active patient:</a:t>
            </a:r>
          </a:p>
          <a:p>
            <a:pPr lvl="2"/>
            <a:r>
              <a:rPr lang="en-US" dirty="0"/>
              <a:t>Light sport only</a:t>
            </a:r>
          </a:p>
          <a:p>
            <a:pPr lvl="2"/>
            <a:r>
              <a:rPr lang="en-US" dirty="0"/>
              <a:t>Sedentary</a:t>
            </a:r>
          </a:p>
          <a:p>
            <a:pPr lvl="1"/>
            <a:endParaRPr lang="en-US" dirty="0"/>
          </a:p>
          <a:p>
            <a:r>
              <a:rPr lang="en-US" dirty="0"/>
              <a:t>Quadriceps and Hamstring strengthening exercises</a:t>
            </a:r>
          </a:p>
          <a:p>
            <a:endParaRPr lang="ar-S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Reconstruction</a:t>
            </a:r>
          </a:p>
          <a:p>
            <a:r>
              <a:rPr lang="en-US" dirty="0"/>
              <a:t>Indications:</a:t>
            </a:r>
          </a:p>
          <a:p>
            <a:pPr lvl="1"/>
            <a:r>
              <a:rPr lang="en-US" dirty="0"/>
              <a:t>Associated injuries</a:t>
            </a:r>
          </a:p>
          <a:p>
            <a:pPr lvl="1"/>
            <a:r>
              <a:rPr lang="en-US" dirty="0"/>
              <a:t>Full thickness tears with instability</a:t>
            </a:r>
          </a:p>
          <a:p>
            <a:pPr lvl="1"/>
            <a:r>
              <a:rPr lang="en-US" dirty="0"/>
              <a:t>Patient active in competitive sports</a:t>
            </a:r>
          </a:p>
          <a:p>
            <a:endParaRPr lang="en-US" dirty="0"/>
          </a:p>
          <a:p>
            <a:r>
              <a:rPr lang="en-US" dirty="0"/>
              <a:t>Surgical reconstruction with</a:t>
            </a:r>
          </a:p>
          <a:p>
            <a:pPr lvl="1"/>
            <a:r>
              <a:rPr lang="en-US" dirty="0"/>
              <a:t>Bone-Patella tendon</a:t>
            </a:r>
          </a:p>
          <a:p>
            <a:pPr lvl="1"/>
            <a:r>
              <a:rPr lang="en-US" dirty="0"/>
              <a:t>Hamstring Tendon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7004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 joint</a:t>
            </a:r>
          </a:p>
          <a:p>
            <a:pPr lvl="1"/>
            <a:r>
              <a:rPr lang="en-US" dirty="0"/>
              <a:t>Femoral condyles and Tibial articular surfaces</a:t>
            </a:r>
          </a:p>
          <a:p>
            <a:pPr lvl="1"/>
            <a:r>
              <a:rPr lang="en-US" dirty="0" err="1"/>
              <a:t>Pattello</a:t>
            </a:r>
            <a:r>
              <a:rPr lang="en-US" dirty="0"/>
              <a:t>-femoral joint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Menisci:</a:t>
            </a:r>
          </a:p>
          <a:p>
            <a:pPr lvl="2"/>
            <a:r>
              <a:rPr lang="en-US" dirty="0"/>
              <a:t>Medial / Lateral</a:t>
            </a:r>
          </a:p>
          <a:p>
            <a:pPr lvl="1"/>
            <a:r>
              <a:rPr lang="en-US" dirty="0"/>
              <a:t>Ligaments:</a:t>
            </a:r>
          </a:p>
          <a:p>
            <a:pPr lvl="2"/>
            <a:r>
              <a:rPr lang="en-US" dirty="0"/>
              <a:t>Cruciate: ACL, PCL</a:t>
            </a:r>
          </a:p>
          <a:p>
            <a:pPr lvl="2"/>
            <a:r>
              <a:rPr lang="en-US" dirty="0"/>
              <a:t>Collateral: MCL, LCL</a:t>
            </a:r>
          </a:p>
        </p:txBody>
      </p:sp>
      <p:pic>
        <p:nvPicPr>
          <p:cNvPr id="6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49" y="2374305"/>
            <a:ext cx="3819525" cy="37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24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ACL Tears - Treatment</a:t>
            </a:r>
            <a:endParaRPr lang="ar-S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Surgical reconstruction</a:t>
            </a:r>
            <a:endParaRPr lang="ar-SA" dirty="0"/>
          </a:p>
        </p:txBody>
      </p:sp>
      <p:pic>
        <p:nvPicPr>
          <p:cNvPr id="14338" name="Picture 2" descr="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69"/>
          <a:stretch/>
        </p:blipFill>
        <p:spPr bwMode="auto">
          <a:xfrm>
            <a:off x="1138326" y="2150350"/>
            <a:ext cx="2290673" cy="21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7" b="28799"/>
          <a:stretch/>
        </p:blipFill>
        <p:spPr bwMode="auto">
          <a:xfrm>
            <a:off x="3622675" y="2150350"/>
            <a:ext cx="2551649" cy="21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0"/>
          <a:stretch/>
        </p:blipFill>
        <p:spPr bwMode="auto">
          <a:xfrm>
            <a:off x="6127750" y="2150350"/>
            <a:ext cx="2912841" cy="21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03434" y="4161308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https://clinicalgate.com</a:t>
            </a:r>
            <a:endParaRPr lang="ar-SA" sz="900" dirty="0">
              <a:solidFill>
                <a:srgbClr val="397B8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70252" y="5378005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https://youtu.be/Xsq0sQp6DwU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1288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994592" cy="4899910"/>
          </a:xfrm>
        </p:spPr>
        <p:txBody>
          <a:bodyPr/>
          <a:lstStyle/>
          <a:p>
            <a:r>
              <a:rPr lang="en-US" dirty="0"/>
              <a:t>Less common</a:t>
            </a:r>
          </a:p>
          <a:p>
            <a:r>
              <a:rPr lang="en-US" dirty="0"/>
              <a:t>Mechanism of injury:</a:t>
            </a:r>
          </a:p>
          <a:p>
            <a:pPr lvl="1"/>
            <a:r>
              <a:rPr lang="en-US" dirty="0"/>
              <a:t>Direct blow to anterior tibia with knee flexed</a:t>
            </a:r>
          </a:p>
          <a:p>
            <a:pPr lvl="2"/>
            <a:r>
              <a:rPr lang="en-US" dirty="0"/>
              <a:t>Dashboard injury</a:t>
            </a:r>
          </a:p>
          <a:p>
            <a:pPr lvl="1"/>
            <a:r>
              <a:rPr lang="en-US" dirty="0"/>
              <a:t>Hyperextension or Hyperflexion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67" y="1043156"/>
            <a:ext cx="2398966" cy="24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7" y="3100555"/>
            <a:ext cx="2333625" cy="326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2473" y="6361237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https://clinicalgate.com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11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PCL Tear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</a:t>
            </a:r>
            <a:endParaRPr lang="ar-SA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56" y="1981200"/>
            <a:ext cx="4564330" cy="3517576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00200"/>
            <a:ext cx="3943350" cy="41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2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Collateral Ligament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acute injury:</a:t>
            </a:r>
          </a:p>
          <a:p>
            <a:pPr lvl="1"/>
            <a:r>
              <a:rPr lang="en-US" dirty="0"/>
              <a:t>Acute pain</a:t>
            </a:r>
          </a:p>
          <a:p>
            <a:pPr lvl="1"/>
            <a:r>
              <a:rPr lang="en-US" dirty="0"/>
              <a:t>Swelling</a:t>
            </a:r>
          </a:p>
          <a:p>
            <a:r>
              <a:rPr lang="en-US" dirty="0"/>
              <a:t>Mechanism of injury:</a:t>
            </a:r>
          </a:p>
          <a:p>
            <a:pPr lvl="1"/>
            <a:r>
              <a:rPr lang="en-US" dirty="0"/>
              <a:t>Sudden side-way force</a:t>
            </a:r>
          </a:p>
          <a:p>
            <a:pPr lvl="1"/>
            <a:r>
              <a:rPr lang="en-US" dirty="0"/>
              <a:t>MCL&gt;&gt;LCL (why?)</a:t>
            </a:r>
            <a:endParaRPr lang="ar-SA" dirty="0"/>
          </a:p>
        </p:txBody>
      </p:sp>
      <p:pic>
        <p:nvPicPr>
          <p:cNvPr id="5" name="Content Placeholder 3" descr="esmd_0001_0004_0_img035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134"/>
          <a:stretch/>
        </p:blipFill>
        <p:spPr>
          <a:xfrm>
            <a:off x="4717041" y="1571625"/>
            <a:ext cx="3958902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6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Collateral Ligament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Signs:</a:t>
            </a:r>
          </a:p>
          <a:p>
            <a:pPr lvl="1"/>
            <a:r>
              <a:rPr lang="en-US" dirty="0"/>
              <a:t>Swelling</a:t>
            </a:r>
          </a:p>
          <a:p>
            <a:pPr lvl="1"/>
            <a:r>
              <a:rPr lang="en-US" dirty="0"/>
              <a:t>Tenderness</a:t>
            </a:r>
          </a:p>
          <a:p>
            <a:pPr lvl="2"/>
            <a:r>
              <a:rPr lang="en-US" dirty="0"/>
              <a:t>(in collaterals / origin / insertion)</a:t>
            </a:r>
          </a:p>
          <a:p>
            <a:pPr lvl="1"/>
            <a:r>
              <a:rPr lang="en-US" dirty="0"/>
              <a:t>Stressing ligament is painful</a:t>
            </a:r>
          </a:p>
          <a:p>
            <a:pPr lvl="2"/>
            <a:r>
              <a:rPr lang="en-US" dirty="0"/>
              <a:t>(in complete tears, stressing ligament may produce abnormal movement with little pain)</a:t>
            </a:r>
          </a:p>
        </p:txBody>
      </p:sp>
    </p:spTree>
    <p:extLst>
      <p:ext uri="{BB962C8B-B14F-4D97-AF65-F5344CB8AC3E}">
        <p14:creationId xmlns:p14="http://schemas.microsoft.com/office/powerpoint/2010/main" val="3982551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MCL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Valgus stress to the knee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34000" y="5791605"/>
            <a:ext cx="1723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397B8C"/>
                </a:solidFill>
              </a:rPr>
              <a:t>https://m.blog.naver.com</a:t>
            </a:r>
            <a:endParaRPr lang="ar-SA" sz="1050" dirty="0">
              <a:solidFill>
                <a:srgbClr val="397B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1" y="2220672"/>
            <a:ext cx="4766048" cy="3499941"/>
          </a:xfrm>
          <a:prstGeom prst="rect">
            <a:avLst/>
          </a:prstGeom>
        </p:spPr>
      </p:pic>
      <p:pic>
        <p:nvPicPr>
          <p:cNvPr id="10" name="Picture 2" descr="Image result for Knee torn medial collateral liga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75" y="2220671"/>
            <a:ext cx="3499941" cy="349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0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dynastynerds.com/wp-content/uploads/2017/05/PCl-injury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10" y="2982982"/>
            <a:ext cx="4568744" cy="262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MCL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Valgus stress to the knee</a:t>
            </a:r>
          </a:p>
          <a:p>
            <a:r>
              <a:rPr lang="en-US"/>
              <a:t>Most commonly occurs at medial femoral attachment</a:t>
            </a:r>
            <a:endParaRPr lang="en-US" dirty="0"/>
          </a:p>
        </p:txBody>
      </p:sp>
      <p:pic>
        <p:nvPicPr>
          <p:cNvPr id="8196" name="Picture 4" descr="https://upload.wikimedia.org/wikipedia/commons/0/07/918_Knee_Injur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b="9074"/>
          <a:stretch/>
        </p:blipFill>
        <p:spPr bwMode="auto">
          <a:xfrm>
            <a:off x="519278" y="3276601"/>
            <a:ext cx="4051135" cy="23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25282" y="5609583"/>
            <a:ext cx="18902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https://en.wikipedia.org/wiki/Knee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94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MCL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X-ray</a:t>
            </a:r>
          </a:p>
          <a:p>
            <a:pPr marL="349250" lvl="1" indent="0">
              <a:buNone/>
            </a:pPr>
            <a:r>
              <a:rPr lang="en-US" dirty="0"/>
              <a:t>	Avulsion                                   Stress Film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229" y="2583389"/>
            <a:ext cx="2097822" cy="3863393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71999" y="2583389"/>
            <a:ext cx="3485223" cy="386339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25618">
            <a:off x="750128" y="3315043"/>
            <a:ext cx="749509" cy="2548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MCL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MRI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00" y="1591189"/>
            <a:ext cx="4610101" cy="2247134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00" y="4004624"/>
            <a:ext cx="4733903" cy="2603646"/>
          </a:xfrm>
          <a:prstGeom prst="rect">
            <a:avLst/>
          </a:prstGeom>
        </p:spPr>
      </p:pic>
      <p:pic>
        <p:nvPicPr>
          <p:cNvPr id="17410" name="Picture 2" descr="Acute grade III tear with a folded ligament (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2028572"/>
            <a:ext cx="3085150" cy="411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83617" y="6142105"/>
            <a:ext cx="18133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http://emedicine.medscape.com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70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MCL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632325" cy="4899910"/>
          </a:xfrm>
        </p:spPr>
        <p:txBody>
          <a:bodyPr>
            <a:normAutofit/>
          </a:bodyPr>
          <a:lstStyle/>
          <a:p>
            <a:r>
              <a:rPr lang="en-US" sz="2400" dirty="0"/>
              <a:t>Treatment:</a:t>
            </a:r>
          </a:p>
          <a:p>
            <a:pPr lvl="1"/>
            <a:r>
              <a:rPr lang="en-US" sz="2200" dirty="0"/>
              <a:t>Hinged Knee Brace for isolated injuries</a:t>
            </a:r>
          </a:p>
          <a:p>
            <a:endParaRPr lang="en-US" sz="2400" dirty="0"/>
          </a:p>
          <a:p>
            <a:r>
              <a:rPr lang="en-US" sz="2400" dirty="0"/>
              <a:t>Combined injuries:</a:t>
            </a:r>
          </a:p>
          <a:p>
            <a:pPr lvl="1"/>
            <a:r>
              <a:rPr lang="en-US" sz="2200" dirty="0"/>
              <a:t>Require reconstruction of the respective ligaments (ACL, PCL, posteromedial corner)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2" name="Picture 2" descr="&#10;                        PhysioRoom.com                         Elite Pro Hinged Knee Bra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441160"/>
            <a:ext cx="2092616" cy="20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Knee torn medial collateral liga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29" y="1441160"/>
            <a:ext cx="2218173" cy="20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77393" y="6281839"/>
            <a:ext cx="16466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www.hipandkneeadvice.com</a:t>
            </a:r>
            <a:endParaRPr lang="ar-SA" sz="900" dirty="0">
              <a:solidFill>
                <a:srgbClr val="397B8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65"/>
          <a:stretch/>
        </p:blipFill>
        <p:spPr>
          <a:xfrm>
            <a:off x="5496216" y="3703179"/>
            <a:ext cx="2608961" cy="257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Bony structure of the knee is unstable</a:t>
            </a:r>
          </a:p>
          <a:p>
            <a:r>
              <a:rPr lang="en-US" dirty="0"/>
              <a:t>Knee stabilization depends on:</a:t>
            </a:r>
          </a:p>
          <a:p>
            <a:pPr lvl="1"/>
            <a:r>
              <a:rPr lang="en-US" dirty="0"/>
              <a:t>Strong capsule</a:t>
            </a:r>
          </a:p>
          <a:p>
            <a:pPr lvl="1"/>
            <a:r>
              <a:rPr lang="en-US" dirty="0"/>
              <a:t>Intra-articular ligaments</a:t>
            </a:r>
          </a:p>
          <a:p>
            <a:pPr lvl="1"/>
            <a:r>
              <a:rPr lang="en-US" dirty="0"/>
              <a:t>Extra-articular ligaments</a:t>
            </a:r>
          </a:p>
          <a:p>
            <a:pPr lvl="1"/>
            <a:r>
              <a:rPr lang="en-US" dirty="0"/>
              <a:t>Muscles around the knee</a:t>
            </a:r>
          </a:p>
          <a:p>
            <a:pPr lvl="1"/>
            <a:r>
              <a:rPr lang="en-US" dirty="0"/>
              <a:t>Menisci add to stability</a:t>
            </a:r>
          </a:p>
        </p:txBody>
      </p:sp>
      <p:pic>
        <p:nvPicPr>
          <p:cNvPr id="7170" name="Picture 2" descr="Knee Anatom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1990725"/>
            <a:ext cx="2632075" cy="219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17" y="4538647"/>
            <a:ext cx="1914527" cy="1955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7" y="4555013"/>
            <a:ext cx="2326032" cy="19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14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375758"/>
            <a:ext cx="4279899" cy="4899910"/>
          </a:xfrm>
        </p:spPr>
        <p:txBody>
          <a:bodyPr/>
          <a:lstStyle/>
          <a:p>
            <a:r>
              <a:rPr lang="en-US" dirty="0"/>
              <a:t>Isolated LCL injuries</a:t>
            </a:r>
          </a:p>
          <a:p>
            <a:pPr lvl="1"/>
            <a:r>
              <a:rPr lang="en-US" dirty="0"/>
              <a:t>Uncommon</a:t>
            </a:r>
          </a:p>
          <a:p>
            <a:pPr lvl="1"/>
            <a:r>
              <a:rPr lang="en-US" dirty="0"/>
              <a:t>treated conservatively with brace if grade II</a:t>
            </a:r>
          </a:p>
          <a:p>
            <a:endParaRPr lang="en-US" dirty="0"/>
          </a:p>
          <a:p>
            <a:r>
              <a:rPr lang="en-US" dirty="0"/>
              <a:t>Complete tears with associated ACL/PCL requires reconstruction</a:t>
            </a:r>
          </a:p>
        </p:txBody>
      </p:sp>
      <p:pic>
        <p:nvPicPr>
          <p:cNvPr id="19458" name="Picture 2" descr="Anatomy of Lateral Collateral Ligament inju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87463"/>
            <a:ext cx="4257676" cy="27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37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Meniscal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in young adults </a:t>
            </a:r>
            <a:r>
              <a:rPr lang="mr-IN" dirty="0"/>
              <a:t>–</a:t>
            </a:r>
            <a:r>
              <a:rPr lang="en-US" dirty="0"/>
              <a:t> sport injuries</a:t>
            </a:r>
          </a:p>
          <a:p>
            <a:r>
              <a:rPr lang="en-US" dirty="0"/>
              <a:t>Mechanism of injury:</a:t>
            </a:r>
          </a:p>
          <a:p>
            <a:pPr lvl="1"/>
            <a:r>
              <a:rPr lang="en-US" dirty="0"/>
              <a:t>Weight bearing on flexed knee with twisting</a:t>
            </a:r>
          </a:p>
          <a:p>
            <a:r>
              <a:rPr lang="en-US" dirty="0"/>
              <a:t>Medial meniscus &gt;&gt; lateral meniscus</a:t>
            </a:r>
          </a:p>
          <a:p>
            <a:pPr lvl="1"/>
            <a:r>
              <a:rPr lang="en-US" dirty="0"/>
              <a:t>? Because it is less mobile / more attached to capsule</a:t>
            </a: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500862"/>
            <a:ext cx="2809875" cy="21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Knee torn medial collateral liga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209272"/>
            <a:ext cx="3530600" cy="23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Meniscal tears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tear: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dirty="0"/>
              <a:t>Bucket handle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dirty="0"/>
              <a:t>Flap tear</a:t>
            </a:r>
          </a:p>
          <a:p>
            <a:pPr marL="806450" lvl="1" indent="-457200">
              <a:buFont typeface="+mj-lt"/>
              <a:buAutoNum type="alphaLcPeriod"/>
            </a:pPr>
            <a:r>
              <a:rPr lang="en-US" dirty="0"/>
              <a:t>Oblique “Parrot-beak”</a:t>
            </a:r>
          </a:p>
          <a:p>
            <a:pPr lvl="1"/>
            <a:endParaRPr lang="en-US" dirty="0"/>
          </a:p>
          <a:p>
            <a:r>
              <a:rPr lang="en-US" dirty="0"/>
              <a:t>Healing power:</a:t>
            </a:r>
          </a:p>
          <a:p>
            <a:pPr lvl="1"/>
            <a:r>
              <a:rPr lang="en-US" dirty="0"/>
              <a:t>Most is avascular</a:t>
            </a:r>
          </a:p>
          <a:p>
            <a:pPr lvl="1"/>
            <a:r>
              <a:rPr lang="en-US" dirty="0"/>
              <a:t>Therefore: no healing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60852" b="52758"/>
          <a:stretch/>
        </p:blipFill>
        <p:spPr>
          <a:xfrm>
            <a:off x="4555397" y="1375758"/>
            <a:ext cx="2286000" cy="2129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2" r="36733" b="49307"/>
          <a:stretch/>
        </p:blipFill>
        <p:spPr>
          <a:xfrm>
            <a:off x="7196667" y="1297966"/>
            <a:ext cx="1750154" cy="22847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948058" y="3745782"/>
            <a:ext cx="1786677" cy="2095917"/>
            <a:chOff x="5948058" y="3881248"/>
            <a:chExt cx="1786677" cy="209591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27" r="71290"/>
            <a:stretch/>
          </p:blipFill>
          <p:spPr>
            <a:xfrm>
              <a:off x="5948058" y="3881248"/>
              <a:ext cx="1786677" cy="20959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2534" y="3908054"/>
              <a:ext cx="2888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70292" y="6075613"/>
            <a:ext cx="3142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Essential Orthopaedics and Trauma, Davis Dandy</a:t>
            </a:r>
          </a:p>
          <a:p>
            <a:pPr algn="ctr"/>
            <a:r>
              <a:rPr lang="en-US" sz="1000" dirty="0">
                <a:solidFill>
                  <a:srgbClr val="397B8C"/>
                </a:solidFill>
              </a:rPr>
              <a:t>Fifth edition, 2009, Churchill Livingstone, Elsevier</a:t>
            </a:r>
          </a:p>
        </p:txBody>
      </p:sp>
    </p:spTree>
    <p:extLst>
      <p:ext uri="{BB962C8B-B14F-4D97-AF65-F5344CB8AC3E}">
        <p14:creationId xmlns:p14="http://schemas.microsoft.com/office/powerpoint/2010/main" val="1777123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Meniscal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 zones: have a blood supply (can heal)</a:t>
            </a:r>
            <a:endParaRPr lang="ar-SA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0" y="2069794"/>
            <a:ext cx="5703244" cy="37195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53663" y="2113116"/>
            <a:ext cx="2644345" cy="2871253"/>
            <a:chOff x="2619631" y="4675943"/>
            <a:chExt cx="1801627" cy="20731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79"/>
            <a:stretch/>
          </p:blipFill>
          <p:spPr>
            <a:xfrm>
              <a:off x="2619631" y="4675943"/>
              <a:ext cx="1801627" cy="207315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31794" y="6477465"/>
              <a:ext cx="137730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  <a:latin typeface="Roboto"/>
                </a:rPr>
                <a:t>Dr. Nabil </a:t>
              </a:r>
              <a:r>
                <a:rPr lang="en-US" sz="1050" dirty="0" err="1">
                  <a:solidFill>
                    <a:schemeClr val="bg1"/>
                  </a:solidFill>
                  <a:latin typeface="Roboto"/>
                </a:rPr>
                <a:t>Ebraheim</a:t>
              </a:r>
              <a:endParaRPr lang="en-US" sz="1050" b="0" i="0" dirty="0">
                <a:solidFill>
                  <a:schemeClr val="bg1"/>
                </a:solidFill>
                <a:effectLst/>
                <a:latin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805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Meniscal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Presentation:</a:t>
            </a:r>
          </a:p>
          <a:p>
            <a:pPr lvl="1"/>
            <a:r>
              <a:rPr lang="en-US" dirty="0"/>
              <a:t>Young adults / sport injury</a:t>
            </a:r>
          </a:p>
          <a:p>
            <a:pPr lvl="1"/>
            <a:r>
              <a:rPr lang="en-US" dirty="0"/>
              <a:t>Injury history is not as dramatic as cruciate injuries</a:t>
            </a:r>
          </a:p>
          <a:p>
            <a:pPr lvl="1"/>
            <a:r>
              <a:rPr lang="en-US" dirty="0"/>
              <a:t>Swelling after several hours/next day (why?)</a:t>
            </a:r>
          </a:p>
          <a:p>
            <a:pPr lvl="1"/>
            <a:r>
              <a:rPr lang="en-US" dirty="0"/>
              <a:t>History of locking and/or giving way</a:t>
            </a:r>
          </a:p>
          <a:p>
            <a:r>
              <a:rPr lang="en-US" dirty="0"/>
              <a:t>Signs:</a:t>
            </a:r>
          </a:p>
          <a:p>
            <a:pPr lvl="1"/>
            <a:r>
              <a:rPr lang="en-US" dirty="0"/>
              <a:t>Wasting of quadriceps muscle</a:t>
            </a:r>
          </a:p>
          <a:p>
            <a:pPr lvl="1"/>
            <a:r>
              <a:rPr lang="en-US" dirty="0"/>
              <a:t>Swelling (effusion)</a:t>
            </a:r>
          </a:p>
          <a:p>
            <a:pPr lvl="1"/>
            <a:r>
              <a:rPr lang="en-US" dirty="0"/>
              <a:t>McMurray test positive</a:t>
            </a:r>
          </a:p>
        </p:txBody>
      </p:sp>
    </p:spTree>
    <p:extLst>
      <p:ext uri="{BB962C8B-B14F-4D97-AF65-F5344CB8AC3E}">
        <p14:creationId xmlns:p14="http://schemas.microsoft.com/office/powerpoint/2010/main" val="657785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Meniscal Tears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</a:t>
            </a:r>
            <a:endParaRPr lang="ar-SA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85745"/>
            <a:ext cx="3886200" cy="3231097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2345480"/>
            <a:ext cx="3886200" cy="33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17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Meniscal Tears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is surgical:</a:t>
            </a:r>
          </a:p>
          <a:p>
            <a:pPr lvl="1"/>
            <a:r>
              <a:rPr lang="en-US" dirty="0"/>
              <a:t>Arthroscopy</a:t>
            </a:r>
          </a:p>
          <a:p>
            <a:pPr lvl="1"/>
            <a:r>
              <a:rPr lang="en-US" dirty="0"/>
              <a:t>Peripheral tears:</a:t>
            </a:r>
          </a:p>
          <a:p>
            <a:pPr lvl="2"/>
            <a:r>
              <a:rPr lang="en-US" dirty="0"/>
              <a:t>Operative repair possible (why?)</a:t>
            </a:r>
          </a:p>
          <a:p>
            <a:pPr lvl="1"/>
            <a:r>
              <a:rPr lang="en-US" dirty="0"/>
              <a:t>Other tears: Partial meniscectomy</a:t>
            </a:r>
          </a:p>
          <a:p>
            <a:pPr lvl="2"/>
            <a:r>
              <a:rPr lang="en-US" dirty="0"/>
              <a:t>Remove the displaced portion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3" y="4304290"/>
            <a:ext cx="5032375" cy="230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68489" y="6548393"/>
            <a:ext cx="20185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http://321gomd.com/meniscus-tears</a:t>
            </a:r>
            <a:endParaRPr lang="ar-SA" sz="900" dirty="0">
              <a:solidFill>
                <a:srgbClr val="397B8C"/>
              </a:solidFill>
            </a:endParaRPr>
          </a:p>
        </p:txBody>
      </p:sp>
      <p:pic>
        <p:nvPicPr>
          <p:cNvPr id="2253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304290"/>
            <a:ext cx="2303980" cy="230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3473" y="6554227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http://www.orthopaedie-fachaerzte.de</a:t>
            </a:r>
            <a:endParaRPr lang="ar-SA" sz="900" dirty="0">
              <a:solidFill>
                <a:srgbClr val="397B8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5986" y="4403095"/>
            <a:ext cx="1274708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050" dirty="0"/>
              <a:t>Normal meniscus</a:t>
            </a:r>
            <a:endParaRPr lang="ar-SA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4392302" y="4424690"/>
            <a:ext cx="106952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050" dirty="0"/>
              <a:t>Torn meniscus</a:t>
            </a:r>
            <a:endParaRPr lang="ar-SA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7012947" y="4406942"/>
            <a:ext cx="971741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1050" dirty="0"/>
              <a:t>After shaving</a:t>
            </a:r>
            <a:endParaRPr lang="ar-SA" sz="1050" dirty="0"/>
          </a:p>
        </p:txBody>
      </p:sp>
    </p:spTree>
    <p:extLst>
      <p:ext uri="{BB962C8B-B14F-4D97-AF65-F5344CB8AC3E}">
        <p14:creationId xmlns:p14="http://schemas.microsoft.com/office/powerpoint/2010/main" val="21258083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Meniscal Tears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Partial </a:t>
            </a:r>
            <a:r>
              <a:rPr lang="en-US" sz="3200" dirty="0" err="1"/>
              <a:t>Menisectomy</a:t>
            </a:r>
            <a:endParaRPr lang="en-US" sz="3200" dirty="0"/>
          </a:p>
          <a:p>
            <a:pPr marL="0" indent="0" algn="ctr">
              <a:buNone/>
            </a:pPr>
            <a:endParaRPr lang="en-US" sz="2800" dirty="0"/>
          </a:p>
          <a:p>
            <a:r>
              <a:rPr lang="en-US" sz="2400" dirty="0"/>
              <a:t>Tears in white zone</a:t>
            </a:r>
          </a:p>
          <a:p>
            <a:r>
              <a:rPr lang="en-US" sz="2400" dirty="0"/>
              <a:t>Radial tears</a:t>
            </a:r>
          </a:p>
          <a:p>
            <a:r>
              <a:rPr lang="en-US" sz="2400" dirty="0"/>
              <a:t>Longitudinal tears</a:t>
            </a:r>
          </a:p>
          <a:p>
            <a:r>
              <a:rPr lang="en-US" sz="2400" dirty="0"/>
              <a:t>Bucket handle tears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Meniscal Repair</a:t>
            </a:r>
          </a:p>
          <a:p>
            <a:endParaRPr lang="en-US" sz="2800" dirty="0"/>
          </a:p>
          <a:p>
            <a:r>
              <a:rPr lang="en-US" sz="2400" dirty="0"/>
              <a:t>Peripheral, longitudinal tears in red zone 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81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Injuries:  splint, ice packs, NSAID &amp; Physiotherapy</a:t>
            </a:r>
          </a:p>
          <a:p>
            <a:r>
              <a:rPr lang="en-US" dirty="0"/>
              <a:t>Specific Management:</a:t>
            </a:r>
          </a:p>
          <a:p>
            <a:pPr lvl="1"/>
            <a:r>
              <a:rPr lang="en-US" dirty="0"/>
              <a:t>ACL: depends upon the age and activity level</a:t>
            </a:r>
          </a:p>
          <a:p>
            <a:pPr lvl="1"/>
            <a:r>
              <a:rPr lang="en-US" dirty="0"/>
              <a:t>PCL: according to grades</a:t>
            </a:r>
          </a:p>
          <a:p>
            <a:pPr lvl="1"/>
            <a:r>
              <a:rPr lang="en-US" dirty="0"/>
              <a:t>MCL  and LCL: depends upon isolated injuries or in combination</a:t>
            </a:r>
          </a:p>
          <a:p>
            <a:pPr lvl="1"/>
            <a:r>
              <a:rPr lang="en-US" dirty="0"/>
              <a:t>Menisci: repair v/s meniscectomy</a:t>
            </a:r>
          </a:p>
        </p:txBody>
      </p:sp>
    </p:spTree>
    <p:extLst>
      <p:ext uri="{BB962C8B-B14F-4D97-AF65-F5344CB8AC3E}">
        <p14:creationId xmlns:p14="http://schemas.microsoft.com/office/powerpoint/2010/main" val="1831376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Valgus stresses are resisted by:</a:t>
            </a:r>
          </a:p>
          <a:p>
            <a:pPr lvl="1"/>
            <a:r>
              <a:rPr lang="en-US" dirty="0"/>
              <a:t>Pes </a:t>
            </a:r>
            <a:r>
              <a:rPr lang="en-US" dirty="0" err="1"/>
              <a:t>ansernius</a:t>
            </a:r>
            <a:endParaRPr lang="en-US" dirty="0"/>
          </a:p>
          <a:p>
            <a:pPr lvl="1"/>
            <a:r>
              <a:rPr lang="en-US" dirty="0"/>
              <a:t>Medial collateral ligament</a:t>
            </a:r>
          </a:p>
          <a:p>
            <a:pPr lvl="2"/>
            <a:r>
              <a:rPr lang="en-US" dirty="0"/>
              <a:t>Origin:</a:t>
            </a:r>
          </a:p>
          <a:p>
            <a:pPr lvl="2"/>
            <a:r>
              <a:rPr lang="en-US" dirty="0"/>
              <a:t>Insertion:</a:t>
            </a:r>
          </a:p>
          <a:p>
            <a:r>
              <a:rPr lang="en-US" dirty="0"/>
              <a:t>Varus stresses are resisted by:</a:t>
            </a:r>
          </a:p>
          <a:p>
            <a:pPr lvl="1"/>
            <a:r>
              <a:rPr lang="en-US" dirty="0" err="1"/>
              <a:t>Iliotibial</a:t>
            </a:r>
            <a:r>
              <a:rPr lang="en-US" dirty="0"/>
              <a:t> tract</a:t>
            </a:r>
          </a:p>
          <a:p>
            <a:pPr lvl="1"/>
            <a:r>
              <a:rPr lang="en-US" dirty="0"/>
              <a:t>Lateral collateral ligament</a:t>
            </a:r>
          </a:p>
          <a:p>
            <a:pPr lvl="2"/>
            <a:r>
              <a:rPr lang="en-US" dirty="0"/>
              <a:t>Origin:</a:t>
            </a:r>
          </a:p>
          <a:p>
            <a:pPr lvl="2"/>
            <a:r>
              <a:rPr lang="en-US" dirty="0"/>
              <a:t>Insertion: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96024" y="1375758"/>
            <a:ext cx="2219327" cy="4323360"/>
            <a:chOff x="6296024" y="1375758"/>
            <a:chExt cx="2219327" cy="4323360"/>
          </a:xfrm>
        </p:grpSpPr>
        <p:pic>
          <p:nvPicPr>
            <p:cNvPr id="1026" name="Picture 2" descr="Image result for medial collateral ligamen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56" r="34565"/>
            <a:stretch/>
          </p:blipFill>
          <p:spPr bwMode="auto">
            <a:xfrm>
              <a:off x="6296024" y="1375758"/>
              <a:ext cx="2219325" cy="432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324852" y="5095875"/>
              <a:ext cx="190499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72021" y="3119174"/>
            <a:ext cx="67197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MCL</a:t>
            </a:r>
            <a:endParaRPr lang="ar-SA" dirty="0"/>
          </a:p>
        </p:txBody>
      </p:sp>
      <p:sp>
        <p:nvSpPr>
          <p:cNvPr id="9" name="TextBox 8"/>
          <p:cNvSpPr txBox="1"/>
          <p:nvPr/>
        </p:nvSpPr>
        <p:spPr>
          <a:xfrm>
            <a:off x="5669055" y="3456240"/>
            <a:ext cx="6078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LCL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6785965" y="5725753"/>
            <a:ext cx="123944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" dirty="0">
                <a:solidFill>
                  <a:srgbClr val="397B8C"/>
                </a:solidFill>
              </a:rPr>
              <a:t>http://www.ethoshealth.com.au</a:t>
            </a:r>
            <a:endParaRPr lang="ar-SA" sz="600" dirty="0">
              <a:solidFill>
                <a:srgbClr val="397B8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5826" y="2601906"/>
            <a:ext cx="63350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ACL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2113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Anteroposterior &amp; rotatory stabilizers</a:t>
            </a:r>
          </a:p>
          <a:p>
            <a:pPr lvl="1"/>
            <a:r>
              <a:rPr lang="en-US" dirty="0"/>
              <a:t>Anterior cruciate ligament (ACL)</a:t>
            </a:r>
          </a:p>
          <a:p>
            <a:pPr lvl="1"/>
            <a:r>
              <a:rPr lang="en-US" dirty="0"/>
              <a:t>Posterior cruciate ligament (PCL)</a:t>
            </a:r>
          </a:p>
          <a:p>
            <a:pPr lvl="1"/>
            <a:r>
              <a:rPr lang="en-US" dirty="0"/>
              <a:t>Both also resist excessive valgus/varus angulation</a:t>
            </a:r>
          </a:p>
        </p:txBody>
      </p:sp>
      <p:pic>
        <p:nvPicPr>
          <p:cNvPr id="21506" name="Picture 2" descr="figure_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3" y="3335387"/>
            <a:ext cx="7749560" cy="33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56337" y="6603773"/>
            <a:ext cx="20313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397B8C"/>
                </a:solidFill>
              </a:rPr>
              <a:t>www.strengthpowerspeed.com</a:t>
            </a:r>
            <a:endParaRPr lang="ar-SA" sz="105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3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Anterior Cruciate Ligament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9275" y="1375758"/>
            <a:ext cx="5842000" cy="4899910"/>
          </a:xfrm>
        </p:spPr>
        <p:txBody>
          <a:bodyPr/>
          <a:lstStyle/>
          <a:p>
            <a:r>
              <a:rPr lang="en-US" dirty="0"/>
              <a:t>Tibial attachment:</a:t>
            </a:r>
          </a:p>
          <a:p>
            <a:pPr lvl="1"/>
            <a:r>
              <a:rPr lang="en-US" dirty="0"/>
              <a:t>Between intercondylar eminence</a:t>
            </a:r>
          </a:p>
          <a:p>
            <a:r>
              <a:rPr lang="en-US" dirty="0"/>
              <a:t>Femoral attachment:</a:t>
            </a:r>
          </a:p>
          <a:p>
            <a:pPr lvl="1"/>
            <a:r>
              <a:rPr lang="en-US" dirty="0"/>
              <a:t>Posteromedial aspect of lateral femoral condyle</a:t>
            </a:r>
          </a:p>
        </p:txBody>
      </p:sp>
      <p:pic>
        <p:nvPicPr>
          <p:cNvPr id="9" name="Content Placeholder 3" descr="new_knee_arthroscopy_acl_pcl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6" r="50086"/>
          <a:stretch/>
        </p:blipFill>
        <p:spPr>
          <a:xfrm>
            <a:off x="6460760" y="1375758"/>
            <a:ext cx="2308485" cy="51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Cruciate Ligament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375758"/>
            <a:ext cx="6031407" cy="4899910"/>
          </a:xfrm>
        </p:spPr>
        <p:txBody>
          <a:bodyPr>
            <a:normAutofit/>
          </a:bodyPr>
          <a:lstStyle/>
          <a:p>
            <a:r>
              <a:rPr lang="en-US" dirty="0"/>
              <a:t>Tibial attachment:</a:t>
            </a:r>
          </a:p>
          <a:p>
            <a:pPr lvl="1"/>
            <a:r>
              <a:rPr lang="en-US" dirty="0"/>
              <a:t>Tibial sulcus below articular surface</a:t>
            </a:r>
          </a:p>
          <a:p>
            <a:r>
              <a:rPr lang="en-US" dirty="0"/>
              <a:t>Femoral attachment:</a:t>
            </a:r>
          </a:p>
          <a:p>
            <a:pPr lvl="1"/>
            <a:r>
              <a:rPr lang="en-US" dirty="0" err="1"/>
              <a:t>Anterolaterally</a:t>
            </a:r>
            <a:r>
              <a:rPr lang="en-US" dirty="0"/>
              <a:t> on medial femoral condyle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7" name="Content Placeholder 3" descr="new_knee_arthroscopy_acl_pcl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5" r="4615"/>
          <a:stretch/>
        </p:blipFill>
        <p:spPr>
          <a:xfrm>
            <a:off x="6443663" y="1254360"/>
            <a:ext cx="2323476" cy="51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4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(Menisci)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078288" cy="4899910"/>
          </a:xfrm>
        </p:spPr>
        <p:txBody>
          <a:bodyPr>
            <a:normAutofit/>
          </a:bodyPr>
          <a:lstStyle/>
          <a:p>
            <a:r>
              <a:rPr lang="en-US" dirty="0"/>
              <a:t>Medial Meniscus</a:t>
            </a:r>
          </a:p>
          <a:p>
            <a:pPr lvl="1"/>
            <a:r>
              <a:rPr lang="en-US" dirty="0"/>
              <a:t>C- shaped</a:t>
            </a:r>
          </a:p>
          <a:p>
            <a:pPr lvl="1"/>
            <a:r>
              <a:rPr lang="en-US" dirty="0"/>
              <a:t>Peripheral 20-30% is vascular</a:t>
            </a:r>
          </a:p>
          <a:p>
            <a:r>
              <a:rPr lang="en-US" dirty="0"/>
              <a:t>Lateral </a:t>
            </a:r>
            <a:r>
              <a:rPr lang="en-US" dirty="0" err="1"/>
              <a:t>Menciscus</a:t>
            </a:r>
            <a:endParaRPr lang="en-US" dirty="0"/>
          </a:p>
          <a:p>
            <a:pPr lvl="1"/>
            <a:r>
              <a:rPr lang="en-US" dirty="0"/>
              <a:t>Round shaped</a:t>
            </a:r>
          </a:p>
          <a:p>
            <a:pPr lvl="1"/>
            <a:r>
              <a:rPr lang="en-US" dirty="0"/>
              <a:t>Peripheral 10-25% vascular</a:t>
            </a:r>
          </a:p>
          <a:p>
            <a:pPr lvl="1"/>
            <a:endParaRPr lang="en-US" dirty="0"/>
          </a:p>
        </p:txBody>
      </p:sp>
      <p:pic>
        <p:nvPicPr>
          <p:cNvPr id="6" name="Picture 5" descr="meniscus_na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2"/>
          <a:stretch/>
        </p:blipFill>
        <p:spPr>
          <a:xfrm>
            <a:off x="4428280" y="3825713"/>
            <a:ext cx="4561445" cy="2923382"/>
          </a:xfrm>
          <a:prstGeom prst="rect">
            <a:avLst/>
          </a:prstGeom>
        </p:spPr>
      </p:pic>
      <p:pic>
        <p:nvPicPr>
          <p:cNvPr id="18434" name="Picture 2" descr="http://www.aspetar.com/journal/upload00/images/201419951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932834"/>
            <a:ext cx="3216882" cy="28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38141" y="3493111"/>
            <a:ext cx="11015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www.aspetar.com</a:t>
            </a:r>
            <a:endParaRPr lang="ar-SA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275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7248</TotalTime>
  <Words>1068</Words>
  <Application>Microsoft Office PowerPoint</Application>
  <PresentationFormat>On-screen Show (4:3)</PresentationFormat>
  <Paragraphs>321</Paragraphs>
  <Slides>48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News Gothic MT</vt:lpstr>
      <vt:lpstr>Roboto</vt:lpstr>
      <vt:lpstr>Wingdings 2</vt:lpstr>
      <vt:lpstr>Breeze</vt:lpstr>
      <vt:lpstr>Sport Injuries of the Knee</vt:lpstr>
      <vt:lpstr>Objectives</vt:lpstr>
      <vt:lpstr>Anatomy</vt:lpstr>
      <vt:lpstr>Knee stability</vt:lpstr>
      <vt:lpstr>Knee stability</vt:lpstr>
      <vt:lpstr>Knee stability</vt:lpstr>
      <vt:lpstr>Anterior Cruciate Ligament</vt:lpstr>
      <vt:lpstr>Posterior Cruciate Ligament</vt:lpstr>
      <vt:lpstr>Anatomy (Menisci)</vt:lpstr>
      <vt:lpstr>Function of Menisci</vt:lpstr>
      <vt:lpstr>Knee injuries - statistics</vt:lpstr>
      <vt:lpstr>Management of Acute Injury</vt:lpstr>
      <vt:lpstr>Investigations</vt:lpstr>
      <vt:lpstr>Investigations</vt:lpstr>
      <vt:lpstr>Investigations</vt:lpstr>
      <vt:lpstr>Investigations</vt:lpstr>
      <vt:lpstr>Investigations</vt:lpstr>
      <vt:lpstr>Specific Injuries</vt:lpstr>
      <vt:lpstr>Cruciate ligament tears</vt:lpstr>
      <vt:lpstr>ACL Tears</vt:lpstr>
      <vt:lpstr>Mechanism of Injury</vt:lpstr>
      <vt:lpstr>ACL Tears</vt:lpstr>
      <vt:lpstr>ACL Tears</vt:lpstr>
      <vt:lpstr>ACL Tears</vt:lpstr>
      <vt:lpstr>ACL tears - Investigation</vt:lpstr>
      <vt:lpstr>ACL tears - Investigation</vt:lpstr>
      <vt:lpstr>ACL tears - Investigation</vt:lpstr>
      <vt:lpstr>ACL Tears - Treatment</vt:lpstr>
      <vt:lpstr>ACL Tears - Treatment</vt:lpstr>
      <vt:lpstr>ACL Tears - Treatment</vt:lpstr>
      <vt:lpstr>PCL Tears</vt:lpstr>
      <vt:lpstr>PCL Tear</vt:lpstr>
      <vt:lpstr>Collateral Ligament Injuries</vt:lpstr>
      <vt:lpstr>Collateral Ligament Injuries</vt:lpstr>
      <vt:lpstr>MCL Injury</vt:lpstr>
      <vt:lpstr>MCL Injury</vt:lpstr>
      <vt:lpstr>MCL Injury</vt:lpstr>
      <vt:lpstr>MCL Injury</vt:lpstr>
      <vt:lpstr>MCL Injury</vt:lpstr>
      <vt:lpstr>LCL Injury</vt:lpstr>
      <vt:lpstr>Meniscal tears</vt:lpstr>
      <vt:lpstr>Meniscal tears</vt:lpstr>
      <vt:lpstr>Meniscal Tears</vt:lpstr>
      <vt:lpstr>Meniscal Tears</vt:lpstr>
      <vt:lpstr>Meniscal Tears</vt:lpstr>
      <vt:lpstr>Meniscal Tears</vt:lpstr>
      <vt:lpstr>Meniscal Tears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490</cp:revision>
  <dcterms:created xsi:type="dcterms:W3CDTF">2014-01-25T15:53:41Z</dcterms:created>
  <dcterms:modified xsi:type="dcterms:W3CDTF">2020-01-16T18:41:59Z</dcterms:modified>
</cp:coreProperties>
</file>