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09" r:id="rId3"/>
    <p:sldId id="292" r:id="rId4"/>
    <p:sldId id="285" r:id="rId5"/>
    <p:sldId id="281" r:id="rId6"/>
    <p:sldId id="323" r:id="rId7"/>
    <p:sldId id="279" r:id="rId8"/>
    <p:sldId id="315" r:id="rId9"/>
    <p:sldId id="316" r:id="rId10"/>
    <p:sldId id="283" r:id="rId11"/>
    <p:sldId id="308" r:id="rId12"/>
    <p:sldId id="256" r:id="rId13"/>
    <p:sldId id="258" r:id="rId14"/>
    <p:sldId id="259" r:id="rId15"/>
    <p:sldId id="260" r:id="rId16"/>
    <p:sldId id="262" r:id="rId17"/>
    <p:sldId id="263" r:id="rId18"/>
    <p:sldId id="264" r:id="rId19"/>
    <p:sldId id="265" r:id="rId20"/>
    <p:sldId id="295" r:id="rId21"/>
    <p:sldId id="314" r:id="rId22"/>
    <p:sldId id="266" r:id="rId23"/>
    <p:sldId id="310" r:id="rId24"/>
    <p:sldId id="267" r:id="rId25"/>
    <p:sldId id="272" r:id="rId26"/>
    <p:sldId id="293" r:id="rId27"/>
    <p:sldId id="271" r:id="rId28"/>
    <p:sldId id="268" r:id="rId29"/>
    <p:sldId id="32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063D4D-7E4A-47EE-A0F3-6A2C11B0FEB5}" v="3" dt="2026-03-01T19:15:27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qar Al" userId="f871981d578baa04" providerId="LiveId" clId="{68D4573C-4793-43B8-B5D9-D2C88D4F2253}"/>
    <pc:docChg chg="custSel addSld delSld modSld">
      <pc:chgData name="Waqar Al" userId="f871981d578baa04" providerId="LiveId" clId="{68D4573C-4793-43B8-B5D9-D2C88D4F2253}" dt="2026-03-01T19:20:54.003" v="317" actId="2696"/>
      <pc:docMkLst>
        <pc:docMk/>
      </pc:docMkLst>
      <pc:sldChg chg="modSp mod">
        <pc:chgData name="Waqar Al" userId="f871981d578baa04" providerId="LiveId" clId="{68D4573C-4793-43B8-B5D9-D2C88D4F2253}" dt="2026-03-01T19:14:57.247" v="137" actId="20577"/>
        <pc:sldMkLst>
          <pc:docMk/>
          <pc:sldMk cId="833632491" sldId="262"/>
        </pc:sldMkLst>
        <pc:spChg chg="mod">
          <ac:chgData name="Waqar Al" userId="f871981d578baa04" providerId="LiveId" clId="{68D4573C-4793-43B8-B5D9-D2C88D4F2253}" dt="2026-03-01T19:14:57.247" v="137" actId="20577"/>
          <ac:spMkLst>
            <pc:docMk/>
            <pc:sldMk cId="833632491" sldId="262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15:15.661" v="145" actId="20577"/>
        <pc:sldMkLst>
          <pc:docMk/>
          <pc:sldMk cId="3140862581" sldId="263"/>
        </pc:sldMkLst>
        <pc:spChg chg="mod">
          <ac:chgData name="Waqar Al" userId="f871981d578baa04" providerId="LiveId" clId="{68D4573C-4793-43B8-B5D9-D2C88D4F2253}" dt="2026-03-01T19:15:15.661" v="145" actId="20577"/>
          <ac:spMkLst>
            <pc:docMk/>
            <pc:sldMk cId="3140862581" sldId="263"/>
            <ac:spMk id="3" creationId="{00000000-0000-0000-0000-000000000000}"/>
          </ac:spMkLst>
        </pc:spChg>
      </pc:sldChg>
      <pc:sldChg chg="modSp">
        <pc:chgData name="Waqar Al" userId="f871981d578baa04" providerId="LiveId" clId="{68D4573C-4793-43B8-B5D9-D2C88D4F2253}" dt="2026-03-01T19:15:27.733" v="148" actId="14100"/>
        <pc:sldMkLst>
          <pc:docMk/>
          <pc:sldMk cId="1695302299" sldId="264"/>
        </pc:sldMkLst>
        <pc:picChg chg="mod">
          <ac:chgData name="Waqar Al" userId="f871981d578baa04" providerId="LiveId" clId="{68D4573C-4793-43B8-B5D9-D2C88D4F2253}" dt="2026-03-01T19:15:27.733" v="148" actId="14100"/>
          <ac:picMkLst>
            <pc:docMk/>
            <pc:sldMk cId="1695302299" sldId="264"/>
            <ac:picMk id="3074" creationId="{00000000-0000-0000-0000-000000000000}"/>
          </ac:picMkLst>
        </pc:picChg>
      </pc:sldChg>
      <pc:sldChg chg="modSp mod">
        <pc:chgData name="Waqar Al" userId="f871981d578baa04" providerId="LiveId" clId="{68D4573C-4793-43B8-B5D9-D2C88D4F2253}" dt="2026-03-01T19:19:09.630" v="307" actId="20577"/>
        <pc:sldMkLst>
          <pc:docMk/>
          <pc:sldMk cId="1289469752" sldId="268"/>
        </pc:sldMkLst>
        <pc:spChg chg="mod">
          <ac:chgData name="Waqar Al" userId="f871981d578baa04" providerId="LiveId" clId="{68D4573C-4793-43B8-B5D9-D2C88D4F2253}" dt="2026-03-01T19:19:09.630" v="307" actId="20577"/>
          <ac:spMkLst>
            <pc:docMk/>
            <pc:sldMk cId="1289469752" sldId="268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17:37.720" v="173" actId="20577"/>
        <pc:sldMkLst>
          <pc:docMk/>
          <pc:sldMk cId="1104628056" sldId="272"/>
        </pc:sldMkLst>
        <pc:spChg chg="mod">
          <ac:chgData name="Waqar Al" userId="f871981d578baa04" providerId="LiveId" clId="{68D4573C-4793-43B8-B5D9-D2C88D4F2253}" dt="2026-03-01T19:17:37.720" v="173" actId="20577"/>
          <ac:spMkLst>
            <pc:docMk/>
            <pc:sldMk cId="1104628056" sldId="272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18:40.424" v="301" actId="20577"/>
        <pc:sldMkLst>
          <pc:docMk/>
          <pc:sldMk cId="3690363335" sldId="293"/>
        </pc:sldMkLst>
        <pc:spChg chg="mod">
          <ac:chgData name="Waqar Al" userId="f871981d578baa04" providerId="LiveId" clId="{68D4573C-4793-43B8-B5D9-D2C88D4F2253}" dt="2026-03-01T19:18:40.424" v="301" actId="20577"/>
          <ac:spMkLst>
            <pc:docMk/>
            <pc:sldMk cId="3690363335" sldId="293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16:12.777" v="172" actId="20577"/>
        <pc:sldMkLst>
          <pc:docMk/>
          <pc:sldMk cId="3573717106" sldId="295"/>
        </pc:sldMkLst>
        <pc:spChg chg="mod">
          <ac:chgData name="Waqar Al" userId="f871981d578baa04" providerId="LiveId" clId="{68D4573C-4793-43B8-B5D9-D2C88D4F2253}" dt="2026-03-01T19:16:12.777" v="172" actId="20577"/>
          <ac:spMkLst>
            <pc:docMk/>
            <pc:sldMk cId="3573717106" sldId="295"/>
            <ac:spMk id="6" creationId="{00000000-0000-0000-0000-000000000000}"/>
          </ac:spMkLst>
        </pc:spChg>
      </pc:sldChg>
      <pc:sldChg chg="del">
        <pc:chgData name="Waqar Al" userId="f871981d578baa04" providerId="LiveId" clId="{68D4573C-4793-43B8-B5D9-D2C88D4F2253}" dt="2026-03-01T19:20:54.003" v="317" actId="2696"/>
        <pc:sldMkLst>
          <pc:docMk/>
          <pc:sldMk cId="1876206721" sldId="304"/>
        </pc:sldMkLst>
      </pc:sldChg>
      <pc:sldChg chg="modSp mod">
        <pc:chgData name="Waqar Al" userId="f871981d578baa04" providerId="LiveId" clId="{68D4573C-4793-43B8-B5D9-D2C88D4F2253}" dt="2026-03-01T19:12:08.848" v="50" actId="20577"/>
        <pc:sldMkLst>
          <pc:docMk/>
          <pc:sldMk cId="3089201862" sldId="315"/>
        </pc:sldMkLst>
        <pc:spChg chg="mod">
          <ac:chgData name="Waqar Al" userId="f871981d578baa04" providerId="LiveId" clId="{68D4573C-4793-43B8-B5D9-D2C88D4F2253}" dt="2026-03-01T19:12:08.848" v="50" actId="20577"/>
          <ac:spMkLst>
            <pc:docMk/>
            <pc:sldMk cId="3089201862" sldId="315"/>
            <ac:spMk id="3" creationId="{432E3C0D-61DF-63E6-D97C-ABB025D687A8}"/>
          </ac:spMkLst>
        </pc:spChg>
      </pc:sldChg>
      <pc:sldChg chg="modSp mod">
        <pc:chgData name="Waqar Al" userId="f871981d578baa04" providerId="LiveId" clId="{68D4573C-4793-43B8-B5D9-D2C88D4F2253}" dt="2026-03-01T19:13:25.944" v="132" actId="20577"/>
        <pc:sldMkLst>
          <pc:docMk/>
          <pc:sldMk cId="123179887" sldId="316"/>
        </pc:sldMkLst>
        <pc:spChg chg="mod">
          <ac:chgData name="Waqar Al" userId="f871981d578baa04" providerId="LiveId" clId="{68D4573C-4793-43B8-B5D9-D2C88D4F2253}" dt="2026-03-01T19:13:25.944" v="132" actId="20577"/>
          <ac:spMkLst>
            <pc:docMk/>
            <pc:sldMk cId="123179887" sldId="316"/>
            <ac:spMk id="3" creationId="{CE8CC595-FF61-44AE-9642-F0DF8D1DE120}"/>
          </ac:spMkLst>
        </pc:spChg>
      </pc:sldChg>
      <pc:sldChg chg="del">
        <pc:chgData name="Waqar Al" userId="f871981d578baa04" providerId="LiveId" clId="{68D4573C-4793-43B8-B5D9-D2C88D4F2253}" dt="2026-03-01T19:19:21.409" v="308" actId="2696"/>
        <pc:sldMkLst>
          <pc:docMk/>
          <pc:sldMk cId="119730956" sldId="317"/>
        </pc:sldMkLst>
      </pc:sldChg>
      <pc:sldChg chg="del">
        <pc:chgData name="Waqar Al" userId="f871981d578baa04" providerId="LiveId" clId="{68D4573C-4793-43B8-B5D9-D2C88D4F2253}" dt="2026-03-01T19:09:39.325" v="0" actId="2696"/>
        <pc:sldMkLst>
          <pc:docMk/>
          <pc:sldMk cId="2794052770" sldId="319"/>
        </pc:sldMkLst>
      </pc:sldChg>
      <pc:sldChg chg="del">
        <pc:chgData name="Waqar Al" userId="f871981d578baa04" providerId="LiveId" clId="{68D4573C-4793-43B8-B5D9-D2C88D4F2253}" dt="2026-03-01T19:19:25.599" v="309" actId="2696"/>
        <pc:sldMkLst>
          <pc:docMk/>
          <pc:sldMk cId="733454859" sldId="321"/>
        </pc:sldMkLst>
      </pc:sldChg>
      <pc:sldChg chg="addSp delSp modSp new mod">
        <pc:chgData name="Waqar Al" userId="f871981d578baa04" providerId="LiveId" clId="{68D4573C-4793-43B8-B5D9-D2C88D4F2253}" dt="2026-03-01T19:20:48.406" v="316" actId="1076"/>
        <pc:sldMkLst>
          <pc:docMk/>
          <pc:sldMk cId="3573288932" sldId="324"/>
        </pc:sldMkLst>
        <pc:spChg chg="del">
          <ac:chgData name="Waqar Al" userId="f871981d578baa04" providerId="LiveId" clId="{68D4573C-4793-43B8-B5D9-D2C88D4F2253}" dt="2026-03-01T19:20:36.190" v="312"/>
          <ac:spMkLst>
            <pc:docMk/>
            <pc:sldMk cId="3573288932" sldId="324"/>
            <ac:spMk id="3" creationId="{5A7A1B55-E53C-7905-F960-FBCAFE2CA191}"/>
          </ac:spMkLst>
        </pc:spChg>
        <pc:picChg chg="add mod ord">
          <ac:chgData name="Waqar Al" userId="f871981d578baa04" providerId="LiveId" clId="{68D4573C-4793-43B8-B5D9-D2C88D4F2253}" dt="2026-03-01T19:20:48.406" v="316" actId="1076"/>
          <ac:picMkLst>
            <pc:docMk/>
            <pc:sldMk cId="3573288932" sldId="324"/>
            <ac:picMk id="5" creationId="{5DC6A3E5-3890-3B9D-5423-959674FD0C1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DELL\Desktop\HOOOOOOOOOOOOOOO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7483" y="1600200"/>
            <a:ext cx="8149034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A.L.L. : Acute lymphoblastic leukemia</a:t>
            </a:r>
          </a:p>
          <a:p>
            <a:r>
              <a:rPr lang="en-US" dirty="0"/>
              <a:t>C.L.L. : Chronic lymphocytic leukemia</a:t>
            </a:r>
          </a:p>
          <a:p>
            <a:r>
              <a:rPr lang="en-US" dirty="0"/>
              <a:t>A.M.L. : Acute </a:t>
            </a:r>
            <a:r>
              <a:rPr lang="en-US" dirty="0" err="1"/>
              <a:t>myeloblastic</a:t>
            </a:r>
            <a:r>
              <a:rPr lang="en-US" dirty="0"/>
              <a:t>/myeloid leukemia</a:t>
            </a:r>
          </a:p>
          <a:p>
            <a:r>
              <a:rPr lang="en-US" dirty="0"/>
              <a:t>C.M.L. : Chronic myeloid leukemia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Acute </a:t>
            </a:r>
            <a:r>
              <a:rPr lang="en-US" dirty="0" err="1"/>
              <a:t>leukemias</a:t>
            </a:r>
            <a:r>
              <a:rPr lang="en-US" dirty="0"/>
              <a:t> are rapidly growing, so if not treated early, they can cause death within a few weeks or months.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Chronic </a:t>
            </a:r>
            <a:r>
              <a:rPr lang="en-US" dirty="0" err="1"/>
              <a:t>leukemias</a:t>
            </a:r>
            <a:r>
              <a:rPr lang="en-US" dirty="0"/>
              <a:t> are slow growing and don’t cause death quickly.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ACUTE  LYMPHOBLASTIC LEUKEMIA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15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DEFINITION OF A.L.L.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It is a malignancy of </a:t>
            </a:r>
            <a:r>
              <a:rPr lang="en-US" dirty="0" err="1"/>
              <a:t>lymphoblasts</a:t>
            </a:r>
            <a:r>
              <a:rPr lang="en-US" dirty="0"/>
              <a:t> ( a precursor of lymphocytes).</a:t>
            </a:r>
          </a:p>
          <a:p>
            <a:r>
              <a:rPr lang="en-US" dirty="0"/>
              <a:t>There is overproduction of immature &amp;abnormal </a:t>
            </a:r>
            <a:r>
              <a:rPr lang="en-US" dirty="0" err="1"/>
              <a:t>lymphoblasts</a:t>
            </a:r>
            <a:r>
              <a:rPr lang="en-US" dirty="0"/>
              <a:t> which do not mature into B &amp; T lymphocytes</a:t>
            </a:r>
          </a:p>
        </p:txBody>
      </p:sp>
      <p:pic>
        <p:nvPicPr>
          <p:cNvPr id="2050" name="Picture 2" descr="C:\Users\wfarooqi\Desktop\Diagram_showing_the_cell_that_ALL_starts_in_CRUK_295.svg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038600" cy="533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175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PATHOGENESIS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Due to genetic damage in the lymphoblast, there is uncontrolled production of these cells.</a:t>
            </a:r>
          </a:p>
          <a:p>
            <a:r>
              <a:rPr lang="en-US" dirty="0"/>
              <a:t>Excess </a:t>
            </a:r>
            <a:r>
              <a:rPr lang="en-US" dirty="0" err="1"/>
              <a:t>lymphoblasts</a:t>
            </a:r>
            <a:r>
              <a:rPr lang="en-US" dirty="0"/>
              <a:t> which are produced, are the leukemic cells( cancer cells). They don’t mature into normal lymphocytes.</a:t>
            </a:r>
          </a:p>
          <a:p>
            <a:r>
              <a:rPr lang="en-US" dirty="0"/>
              <a:t>These leukemic cells infiltrate the marrow &amp; replace the normal RBC, WBC &amp; platelets.</a:t>
            </a:r>
          </a:p>
          <a:p>
            <a:r>
              <a:rPr lang="en-US" dirty="0"/>
              <a:t>They come into the blood &amp; spread to other organs also.</a:t>
            </a:r>
          </a:p>
        </p:txBody>
      </p:sp>
    </p:spTree>
    <p:extLst>
      <p:ext uri="{BB962C8B-B14F-4D97-AF65-F5344CB8AC3E}">
        <p14:creationId xmlns:p14="http://schemas.microsoft.com/office/powerpoint/2010/main" val="1778903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GENERAL 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en-US" dirty="0"/>
              <a:t>) Age group: </a:t>
            </a:r>
          </a:p>
          <a:p>
            <a:pPr marL="0" indent="0">
              <a:buNone/>
            </a:pPr>
            <a:r>
              <a:rPr lang="en-US" dirty="0"/>
              <a:t>  * </a:t>
            </a:r>
            <a:r>
              <a:rPr lang="en-US" b="1" dirty="0"/>
              <a:t>Mostly seen in children </a:t>
            </a:r>
            <a:r>
              <a:rPr lang="en-US" dirty="0"/>
              <a:t>( peak is b/w 2-5 </a:t>
            </a:r>
            <a:r>
              <a:rPr lang="en-US" dirty="0" err="1"/>
              <a:t>yrs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* Second peak occurs in old age ( above 50)</a:t>
            </a:r>
          </a:p>
          <a:p>
            <a:pPr marL="0" indent="0">
              <a:buNone/>
            </a:pPr>
            <a:r>
              <a:rPr lang="en-US" b="1" dirty="0"/>
              <a:t>2) </a:t>
            </a:r>
            <a:r>
              <a:rPr lang="en-US" dirty="0"/>
              <a:t>Increased risk in Down’s syndrome patients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3) </a:t>
            </a:r>
            <a:r>
              <a:rPr lang="en-US" dirty="0"/>
              <a:t>In children, the response to treatment is very</a:t>
            </a:r>
          </a:p>
          <a:p>
            <a:pPr marL="0" indent="0">
              <a:buNone/>
            </a:pPr>
            <a:r>
              <a:rPr lang="en-US" dirty="0"/>
              <a:t>     good (90% cure rate)</a:t>
            </a:r>
          </a:p>
        </p:txBody>
      </p:sp>
    </p:spTree>
    <p:extLst>
      <p:ext uri="{BB962C8B-B14F-4D97-AF65-F5344CB8AC3E}">
        <p14:creationId xmlns:p14="http://schemas.microsoft.com/office/powerpoint/2010/main" val="687403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S/S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General weakness, fatigue (due to anemia)</a:t>
            </a:r>
          </a:p>
          <a:p>
            <a:pPr marL="514350" indent="-514350">
              <a:buAutoNum type="arabicParenR"/>
            </a:pPr>
            <a:r>
              <a:rPr lang="en-US" dirty="0"/>
              <a:t>Recurrent infections ( due to low numbers of </a:t>
            </a:r>
            <a:r>
              <a:rPr lang="en-US" b="1" u="sng" dirty="0"/>
              <a:t>normal</a:t>
            </a:r>
            <a:r>
              <a:rPr lang="en-US" dirty="0"/>
              <a:t> WBCs). </a:t>
            </a:r>
            <a:r>
              <a:rPr lang="en-US" b="1" dirty="0"/>
              <a:t>Fever is the most common presentation.</a:t>
            </a:r>
          </a:p>
          <a:p>
            <a:pPr marL="514350" indent="-514350">
              <a:buAutoNum type="arabicParenR"/>
            </a:pPr>
            <a:r>
              <a:rPr lang="en-US" dirty="0"/>
              <a:t>Bleeding, easy bruising (due to thrombocytopenia)</a:t>
            </a:r>
          </a:p>
          <a:p>
            <a:pPr marL="514350" indent="-514350">
              <a:buAutoNum type="arabicParenR"/>
            </a:pPr>
            <a:r>
              <a:rPr lang="en-US" b="1" dirty="0"/>
              <a:t>CNS involvement </a:t>
            </a:r>
            <a:r>
              <a:rPr lang="en-US" dirty="0"/>
              <a:t>( headache, cranial nerve palsies etc.)</a:t>
            </a:r>
          </a:p>
          <a:p>
            <a:pPr marL="514350" indent="-514350">
              <a:buAutoNum type="arabicParenR"/>
            </a:pPr>
            <a:r>
              <a:rPr lang="en-US" dirty="0"/>
              <a:t>Enlarged </a:t>
            </a:r>
            <a:r>
              <a:rPr lang="en-US" dirty="0" err="1"/>
              <a:t>nodes,hepatomegaly,splenomegaly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3632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CBC</a:t>
            </a:r>
            <a:r>
              <a:rPr lang="en-US" dirty="0"/>
              <a:t>       </a:t>
            </a:r>
            <a:r>
              <a:rPr lang="en-US" u="sng" dirty="0"/>
              <a:t>Peripheral </a:t>
            </a:r>
            <a:r>
              <a:rPr lang="en-US" dirty="0"/>
              <a:t>     </a:t>
            </a:r>
            <a:r>
              <a:rPr lang="en-US" u="sng" dirty="0"/>
              <a:t>Bone marrow</a:t>
            </a:r>
            <a:r>
              <a:rPr lang="en-US" dirty="0"/>
              <a:t>        </a:t>
            </a:r>
            <a:r>
              <a:rPr lang="en-US" u="sng" dirty="0"/>
              <a:t>Flow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u="sng" dirty="0"/>
              <a:t>Smear</a:t>
            </a:r>
            <a:r>
              <a:rPr lang="en-US" dirty="0"/>
              <a:t>             </a:t>
            </a:r>
            <a:r>
              <a:rPr lang="en-US" u="sng" dirty="0"/>
              <a:t>biopsy</a:t>
            </a:r>
            <a:r>
              <a:rPr lang="en-US" dirty="0"/>
              <a:t>                 </a:t>
            </a:r>
            <a:r>
              <a:rPr lang="en-US" u="sng" dirty="0"/>
              <a:t>cytometry</a:t>
            </a:r>
            <a:r>
              <a:rPr lang="en-US" dirty="0"/>
              <a:t>           </a:t>
            </a:r>
            <a:endParaRPr lang="en-US" u="sng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b="1" dirty="0"/>
              <a:t>CBC</a:t>
            </a:r>
            <a:r>
              <a:rPr lang="en-US" dirty="0"/>
              <a:t>: * Anemia        * Low platelets</a:t>
            </a:r>
          </a:p>
          <a:p>
            <a:pPr marL="0" indent="0">
              <a:buNone/>
            </a:pPr>
            <a:r>
              <a:rPr lang="en-US" dirty="0"/>
              <a:t>               * Very high WBC count ( very high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lymphoblasts)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</a:t>
            </a:r>
          </a:p>
        </p:txBody>
      </p:sp>
      <p:sp>
        <p:nvSpPr>
          <p:cNvPr id="4" name="Down Arrow 3"/>
          <p:cNvSpPr/>
          <p:nvPr/>
        </p:nvSpPr>
        <p:spPr>
          <a:xfrm rot="3618156">
            <a:off x="1243413" y="1552562"/>
            <a:ext cx="279568" cy="9199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2940697" y="1684595"/>
            <a:ext cx="242316" cy="6558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21406072">
            <a:off x="4896879" y="1660330"/>
            <a:ext cx="341130" cy="7116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8411718">
            <a:off x="6559947" y="1480303"/>
            <a:ext cx="353429" cy="949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62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Contd.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u="sng" dirty="0"/>
              <a:t>2) Peripheral Smear: </a:t>
            </a:r>
            <a:r>
              <a:rPr lang="en-US" dirty="0"/>
              <a:t>excess </a:t>
            </a:r>
            <a:r>
              <a:rPr lang="en-US" b="1" dirty="0" err="1"/>
              <a:t>lymphoblasts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which are large abnormal cells with large nucleus &amp; very little cytoplasm</a:t>
            </a:r>
          </a:p>
        </p:txBody>
      </p:sp>
      <p:pic>
        <p:nvPicPr>
          <p:cNvPr id="3074" name="Picture 2" descr="C:\Users\wfarooqi\Desktop\acute_leukemi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2" y="1575845"/>
            <a:ext cx="4038598" cy="454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302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3) Bone marrow biopsy shows excess </a:t>
            </a:r>
            <a:r>
              <a:rPr lang="en-US" dirty="0" err="1"/>
              <a:t>lymphoblasts</a:t>
            </a:r>
            <a:r>
              <a:rPr lang="en-US" dirty="0"/>
              <a:t> ( more than 30% of marrow cells are abnormal </a:t>
            </a:r>
            <a:r>
              <a:rPr lang="en-US" dirty="0" err="1"/>
              <a:t>lymphoblasts</a:t>
            </a:r>
            <a:r>
              <a:rPr lang="en-US" dirty="0"/>
              <a:t>)</a:t>
            </a:r>
          </a:p>
        </p:txBody>
      </p:sp>
      <p:pic>
        <p:nvPicPr>
          <p:cNvPr id="4098" name="Picture 2" descr="C:\Users\wfarooqi\Desktop\bone marrow in AL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752600"/>
            <a:ext cx="4133850" cy="464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000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ELL\Desktop\058e8f60820f5288cfc50ce6aa3caa5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79248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u="sng" dirty="0"/>
              <a:t>4) Flow cytometry</a:t>
            </a:r>
            <a:r>
              <a:rPr lang="en-US" dirty="0"/>
              <a:t>:  Cancer cells have certain abnormal antigens on their surfaces which we can detect in the lab. by flow cytometry.</a:t>
            </a:r>
          </a:p>
          <a:p>
            <a:pPr marL="0" indent="0">
              <a:buNone/>
            </a:pPr>
            <a:r>
              <a:rPr lang="en-US" dirty="0"/>
              <a:t>In ALL, </a:t>
            </a:r>
            <a:r>
              <a:rPr lang="en-US" b="1" dirty="0" err="1"/>
              <a:t>TdT</a:t>
            </a:r>
            <a:r>
              <a:rPr lang="en-US" dirty="0"/>
              <a:t> antigen is positive on the cell surface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717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dirty="0"/>
              <a:t> After diagnosis, CT scan is done to find any metastases in other body organs</a:t>
            </a:r>
          </a:p>
        </p:txBody>
      </p:sp>
    </p:spTree>
    <p:extLst>
      <p:ext uri="{BB962C8B-B14F-4D97-AF65-F5344CB8AC3E}">
        <p14:creationId xmlns:p14="http://schemas.microsoft.com/office/powerpoint/2010/main" val="1058646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 </a:t>
            </a:r>
            <a:r>
              <a:rPr lang="en-US" b="1" u="sng" dirty="0"/>
              <a:t>MAINLY CHEMOTHERAPY</a:t>
            </a:r>
          </a:p>
          <a:p>
            <a:pPr marL="0" indent="0">
              <a:buNone/>
            </a:pPr>
            <a:r>
              <a:rPr lang="en-US" i="1" u="sng" dirty="0"/>
              <a:t>Drugs Used</a:t>
            </a:r>
            <a:r>
              <a:rPr lang="en-US" dirty="0"/>
              <a:t>: </a:t>
            </a:r>
            <a:r>
              <a:rPr lang="en-US" b="1" u="sng" dirty="0"/>
              <a:t>V</a:t>
            </a:r>
            <a:r>
              <a:rPr lang="en-US" dirty="0"/>
              <a:t>incristine, </a:t>
            </a:r>
            <a:r>
              <a:rPr lang="en-US" b="1" u="sng" dirty="0"/>
              <a:t>D</a:t>
            </a:r>
            <a:r>
              <a:rPr lang="en-US" dirty="0"/>
              <a:t>examethasone, </a:t>
            </a:r>
            <a:r>
              <a:rPr lang="en-US" b="1" u="sng" dirty="0" err="1"/>
              <a:t>A</a:t>
            </a:r>
            <a:r>
              <a:rPr lang="en-US" dirty="0" err="1"/>
              <a:t>sparaginase</a:t>
            </a:r>
            <a:r>
              <a:rPr lang="en-US" dirty="0"/>
              <a:t>, </a:t>
            </a:r>
            <a:r>
              <a:rPr lang="en-US" b="1" u="sng" dirty="0" err="1"/>
              <a:t>D</a:t>
            </a:r>
            <a:r>
              <a:rPr lang="en-US" dirty="0" err="1"/>
              <a:t>aunorubicin</a:t>
            </a:r>
            <a:r>
              <a:rPr lang="en-US" dirty="0"/>
              <a:t>, </a:t>
            </a:r>
            <a:r>
              <a:rPr lang="en-US" b="1" u="sng" dirty="0" err="1"/>
              <a:t>C</a:t>
            </a:r>
            <a:r>
              <a:rPr lang="en-US" dirty="0" err="1"/>
              <a:t>ytarabine</a:t>
            </a:r>
            <a:r>
              <a:rPr lang="en-US" dirty="0"/>
              <a:t> etc.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b="1" u="sng" dirty="0"/>
              <a:t>V</a:t>
            </a:r>
            <a:r>
              <a:rPr lang="en-US" dirty="0"/>
              <a:t>ery </a:t>
            </a:r>
            <a:r>
              <a:rPr lang="en-US" b="1" u="sng" dirty="0"/>
              <a:t>D</a:t>
            </a:r>
            <a:r>
              <a:rPr lang="en-US" dirty="0"/>
              <a:t>ark </a:t>
            </a:r>
            <a:r>
              <a:rPr lang="en-US" b="1" u="sng" dirty="0"/>
              <a:t>A</a:t>
            </a:r>
            <a:r>
              <a:rPr lang="en-US" dirty="0"/>
              <a:t>nd </a:t>
            </a:r>
            <a:r>
              <a:rPr lang="en-US" b="1" u="sng" dirty="0"/>
              <a:t>D</a:t>
            </a:r>
            <a:r>
              <a:rPr lang="en-US" dirty="0"/>
              <a:t>irty  </a:t>
            </a:r>
            <a:r>
              <a:rPr lang="en-US" b="1" u="sng" dirty="0"/>
              <a:t>C</a:t>
            </a:r>
            <a:r>
              <a:rPr lang="en-US" dirty="0"/>
              <a:t>lothes (VDADC) 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b="1" u="sng" dirty="0"/>
              <a:t>HOW CHEMO IS GIVEN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Induction          Consolidation       Maintenance</a:t>
            </a:r>
          </a:p>
          <a:p>
            <a:pPr marL="0" indent="0">
              <a:buNone/>
            </a:pPr>
            <a:r>
              <a:rPr lang="en-US" dirty="0"/>
              <a:t> phase                 </a:t>
            </a:r>
            <a:r>
              <a:rPr lang="en-US" dirty="0" err="1"/>
              <a:t>phase</a:t>
            </a:r>
            <a:r>
              <a:rPr lang="en-US" dirty="0"/>
              <a:t>                     </a:t>
            </a:r>
            <a:r>
              <a:rPr lang="en-US" dirty="0" err="1"/>
              <a:t>phase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Down Arrow 1"/>
          <p:cNvSpPr/>
          <p:nvPr/>
        </p:nvSpPr>
        <p:spPr>
          <a:xfrm rot="2888330">
            <a:off x="1810413" y="4368733"/>
            <a:ext cx="341574" cy="7728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own Arrow 2"/>
          <p:cNvSpPr/>
          <p:nvPr/>
        </p:nvSpPr>
        <p:spPr>
          <a:xfrm>
            <a:off x="3671455" y="4422052"/>
            <a:ext cx="381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 rot="19089100">
            <a:off x="6493529" y="4424540"/>
            <a:ext cx="337807" cy="8640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59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Chemo in cancers is given through a port-a-</a:t>
            </a:r>
            <a:r>
              <a:rPr lang="en-US" dirty="0" err="1"/>
              <a:t>cath</a:t>
            </a:r>
            <a:endParaRPr lang="en-US" dirty="0"/>
          </a:p>
        </p:txBody>
      </p:sp>
      <p:pic>
        <p:nvPicPr>
          <p:cNvPr id="1026" name="Picture 2" descr="C:\Users\wfarooqi\Desktop\uuuuuuuuuuuuuuuuu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4800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66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( 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u="sng" dirty="0"/>
              <a:t>Induction phase: </a:t>
            </a:r>
          </a:p>
          <a:p>
            <a:pPr>
              <a:buFont typeface="Arial" charset="0"/>
              <a:buChar char="•"/>
            </a:pPr>
            <a:r>
              <a:rPr lang="en-US" dirty="0"/>
              <a:t>This is the first phase of treatment</a:t>
            </a:r>
          </a:p>
          <a:p>
            <a:pPr>
              <a:buFont typeface="Arial" charset="0"/>
              <a:buChar char="•"/>
            </a:pPr>
            <a:r>
              <a:rPr lang="en-US" dirty="0"/>
              <a:t>Aim is to kill most cancer cells quickly to achieve remission.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u="sng" dirty="0"/>
              <a:t>Consolidation phase:</a:t>
            </a:r>
          </a:p>
          <a:p>
            <a:pPr>
              <a:buFont typeface="Arial" charset="0"/>
              <a:buChar char="•"/>
            </a:pPr>
            <a:r>
              <a:rPr lang="en-US" dirty="0"/>
              <a:t>This is the second phase of treatment</a:t>
            </a:r>
          </a:p>
          <a:p>
            <a:pPr>
              <a:buFont typeface="Arial" charset="0"/>
              <a:buChar char="•"/>
            </a:pPr>
            <a:r>
              <a:rPr lang="en-US" dirty="0"/>
              <a:t>Chemotherapy is given to further reduce the tumor cells</a:t>
            </a:r>
          </a:p>
        </p:txBody>
      </p:sp>
    </p:spTree>
    <p:extLst>
      <p:ext uri="{BB962C8B-B14F-4D97-AF65-F5344CB8AC3E}">
        <p14:creationId xmlns:p14="http://schemas.microsoft.com/office/powerpoint/2010/main" val="3601425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u="sng" dirty="0"/>
              <a:t>Maintenance phase</a:t>
            </a:r>
            <a:r>
              <a:rPr lang="en-US" dirty="0"/>
              <a:t>:</a:t>
            </a:r>
          </a:p>
          <a:p>
            <a:pPr>
              <a:buFont typeface="Arial" charset="0"/>
              <a:buChar char="•"/>
            </a:pPr>
            <a:r>
              <a:rPr lang="en-US" dirty="0"/>
              <a:t>This is the last phase</a:t>
            </a:r>
          </a:p>
          <a:p>
            <a:pPr>
              <a:buFont typeface="Arial" charset="0"/>
              <a:buChar char="•"/>
            </a:pPr>
            <a:r>
              <a:rPr lang="en-US" dirty="0"/>
              <a:t>Aim is to kill any remaining cancer cells, to prevent relapse</a:t>
            </a:r>
          </a:p>
          <a:p>
            <a:pPr>
              <a:buFont typeface="Arial" charset="0"/>
              <a:buChar char="•"/>
            </a:pPr>
            <a:r>
              <a:rPr lang="en-US" dirty="0"/>
              <a:t>Given for </a:t>
            </a:r>
            <a:r>
              <a:rPr lang="en-US" b="1" dirty="0"/>
              <a:t>2 to 3 </a:t>
            </a:r>
            <a:r>
              <a:rPr lang="en-US" dirty="0"/>
              <a:t>yrs with a combination of drugs  (oral MTX, </a:t>
            </a:r>
            <a:r>
              <a:rPr lang="en-US" dirty="0" err="1"/>
              <a:t>Mercaptopurine</a:t>
            </a:r>
            <a:r>
              <a:rPr lang="en-US" dirty="0"/>
              <a:t>, Vincristine &amp; prednisone)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A.L.L. frequently involves the CNS, so prophylactic chemotherapy (Cytarabine + Methotrexate) is given intrathecally, sometimes combined with radiotherapy.</a:t>
            </a:r>
          </a:p>
        </p:txBody>
      </p:sp>
    </p:spTree>
    <p:extLst>
      <p:ext uri="{BB962C8B-B14F-4D97-AF65-F5344CB8AC3E}">
        <p14:creationId xmlns:p14="http://schemas.microsoft.com/office/powerpoint/2010/main" val="1104628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OTHER TREATMENTS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3600" dirty="0"/>
              <a:t>* Stem cell transplant ( if it recurs after </a:t>
            </a:r>
          </a:p>
          <a:p>
            <a:pPr marL="0" indent="0">
              <a:buNone/>
            </a:pPr>
            <a:r>
              <a:rPr lang="en-US" sz="3600" dirty="0"/>
              <a:t>    chemo)</a:t>
            </a:r>
          </a:p>
          <a:p>
            <a:pPr marL="0" indent="0">
              <a:buNone/>
            </a:pPr>
            <a:r>
              <a:rPr lang="en-US" sz="3600" dirty="0"/>
              <a:t> * Gene therapy</a:t>
            </a:r>
          </a:p>
          <a:p>
            <a:r>
              <a:rPr lang="en-US" sz="3600" dirty="0"/>
              <a:t>For bone pain due to </a:t>
            </a:r>
            <a:r>
              <a:rPr lang="en-US" sz="3600" dirty="0" err="1"/>
              <a:t>mets</a:t>
            </a:r>
            <a:r>
              <a:rPr lang="en-US" sz="3600" dirty="0"/>
              <a:t>, local </a:t>
            </a:r>
          </a:p>
          <a:p>
            <a:pPr marL="0" indent="0">
              <a:buNone/>
            </a:pPr>
            <a:r>
              <a:rPr lang="en-US" sz="3600" dirty="0"/>
              <a:t>   radiotherapy is given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633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b="1" dirty="0"/>
              <a:t>Prognosis is very good in children</a:t>
            </a:r>
          </a:p>
          <a:p>
            <a:pPr marL="0" indent="0">
              <a:buNone/>
            </a:pPr>
            <a:r>
              <a:rPr lang="en-US" dirty="0"/>
              <a:t>  * Cure rate is almost 90% in children</a:t>
            </a:r>
          </a:p>
          <a:p>
            <a:pPr marL="0" indent="0">
              <a:buNone/>
            </a:pPr>
            <a:r>
              <a:rPr lang="en-US" dirty="0"/>
              <a:t>  * Survival rate in adults is not so good ( 30%)</a:t>
            </a:r>
          </a:p>
          <a:p>
            <a:pPr marL="0" indent="0">
              <a:buNone/>
            </a:pPr>
            <a:r>
              <a:rPr lang="en-US" dirty="0"/>
              <a:t>2) With new treatments, cure is possible in </a:t>
            </a:r>
          </a:p>
          <a:p>
            <a:pPr marL="0" indent="0">
              <a:buNone/>
            </a:pPr>
            <a:r>
              <a:rPr lang="en-US" dirty="0"/>
              <a:t>     some adults also.</a:t>
            </a:r>
          </a:p>
        </p:txBody>
      </p:sp>
    </p:spTree>
    <p:extLst>
      <p:ext uri="{BB962C8B-B14F-4D97-AF65-F5344CB8AC3E}">
        <p14:creationId xmlns:p14="http://schemas.microsoft.com/office/powerpoint/2010/main" val="30093622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SUMMARY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Mostly seen in children ( ATF</a:t>
            </a:r>
            <a:r>
              <a:rPr lang="en-US" b="1" u="sng" dirty="0"/>
              <a:t>ALL</a:t>
            </a:r>
            <a:r>
              <a:rPr lang="en-US" dirty="0"/>
              <a:t>)</a:t>
            </a:r>
          </a:p>
          <a:p>
            <a:pPr marL="514350" indent="-514350">
              <a:buAutoNum type="arabicParenR"/>
            </a:pPr>
            <a:r>
              <a:rPr lang="en-US" dirty="0"/>
              <a:t>Arises from </a:t>
            </a:r>
            <a:r>
              <a:rPr lang="en-US" dirty="0" err="1"/>
              <a:t>lymphoblasts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Main treatment is chemo, with maintenance chemo for 2 yrs.</a:t>
            </a:r>
          </a:p>
          <a:p>
            <a:pPr marL="514350" indent="-514350">
              <a:buAutoNum type="arabicParenR"/>
            </a:pPr>
            <a:r>
              <a:rPr lang="en-US" dirty="0"/>
              <a:t>Very good response in children</a:t>
            </a:r>
          </a:p>
          <a:p>
            <a:pPr marL="514350" indent="-514350">
              <a:buAutoNum type="arabicParenR"/>
            </a:pPr>
            <a:r>
              <a:rPr lang="en-US" dirty="0"/>
              <a:t>“May” be cured in some adults also</a:t>
            </a:r>
          </a:p>
          <a:p>
            <a:pPr marL="514350" indent="-514350">
              <a:buAutoNum type="arabicParenR"/>
            </a:pPr>
            <a:r>
              <a:rPr lang="en-US" dirty="0"/>
              <a:t>Treatment : Very Dark And Dirty Clothes</a:t>
            </a:r>
          </a:p>
        </p:txBody>
      </p:sp>
    </p:spTree>
    <p:extLst>
      <p:ext uri="{BB962C8B-B14F-4D97-AF65-F5344CB8AC3E}">
        <p14:creationId xmlns:p14="http://schemas.microsoft.com/office/powerpoint/2010/main" val="12894697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45F56-6E2F-7BB2-9F3C-D4F991950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C6A3E5-3890-3B9D-5423-959674FD0C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905000"/>
            <a:ext cx="4367213" cy="380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8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LEUKEMIAS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BY </a:t>
            </a:r>
          </a:p>
          <a:p>
            <a:r>
              <a:rPr lang="en-US" dirty="0"/>
              <a:t>DR WAQAR ALI</a:t>
            </a:r>
          </a:p>
          <a:p>
            <a:r>
              <a:rPr lang="en-US" dirty="0"/>
              <a:t>ASST. PROFESSOR</a:t>
            </a:r>
          </a:p>
        </p:txBody>
      </p:sp>
    </p:spTree>
    <p:extLst>
      <p:ext uri="{BB962C8B-B14F-4D97-AF65-F5344CB8AC3E}">
        <p14:creationId xmlns:p14="http://schemas.microsoft.com/office/powerpoint/2010/main" val="475839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NORMAL HEMATOPOEISIS IN BONE MARROW</a:t>
            </a:r>
          </a:p>
        </p:txBody>
      </p:sp>
      <p:pic>
        <p:nvPicPr>
          <p:cNvPr id="1026" name="Picture 2" descr="C:\Users\wfarooqi\Desktop\bloodcel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00200"/>
            <a:ext cx="90678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763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b="1" u="sng" dirty="0"/>
              <a:t>Leukemia is a malignant neoplasm ( cancer)  of the of WBCs ( or their precursors) in the bone marrow.</a:t>
            </a:r>
          </a:p>
          <a:p>
            <a:pPr marL="0" indent="0">
              <a:buNone/>
            </a:pPr>
            <a:r>
              <a:rPr lang="en-US" b="1" u="sng" dirty="0"/>
              <a:t>There is an overproduction of these cells and they are “functionally abnormal”</a:t>
            </a:r>
          </a:p>
        </p:txBody>
      </p:sp>
    </p:spTree>
    <p:extLst>
      <p:ext uri="{BB962C8B-B14F-4D97-AF65-F5344CB8AC3E}">
        <p14:creationId xmlns:p14="http://schemas.microsoft.com/office/powerpoint/2010/main" val="1029874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NORMAL HEMATOPOEISIS IN BONE MARROW</a:t>
            </a:r>
          </a:p>
        </p:txBody>
      </p:sp>
      <p:pic>
        <p:nvPicPr>
          <p:cNvPr id="1026" name="Picture 2" descr="C:\Users\wfarooqi\Desktop\bloodcel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00200"/>
            <a:ext cx="90678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270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CLASSIFICATION OF</a:t>
            </a:r>
            <a:br>
              <a:rPr lang="en-US" dirty="0"/>
            </a:br>
            <a:r>
              <a:rPr lang="en-US" dirty="0"/>
              <a:t>LEUKEMIAS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</a:t>
            </a:r>
            <a:r>
              <a:rPr lang="en-US" b="1" u="sng" dirty="0"/>
              <a:t>LYMPHOID</a:t>
            </a:r>
            <a:r>
              <a:rPr lang="en-US" dirty="0"/>
              <a:t>                           </a:t>
            </a:r>
            <a:r>
              <a:rPr lang="en-US" b="1" u="sng" dirty="0"/>
              <a:t> MYELOID</a:t>
            </a:r>
          </a:p>
          <a:p>
            <a:pPr>
              <a:buNone/>
            </a:pPr>
            <a:r>
              <a:rPr lang="en-US" dirty="0"/>
              <a:t>( arising from lymphoid         ( arising from </a:t>
            </a:r>
          </a:p>
          <a:p>
            <a:pPr>
              <a:buNone/>
            </a:pPr>
            <a:r>
              <a:rPr lang="en-US" dirty="0"/>
              <a:t>   cells)                                         myeloid cells)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u="sng" dirty="0"/>
              <a:t>Acute</a:t>
            </a:r>
            <a:r>
              <a:rPr lang="en-US" dirty="0"/>
              <a:t>            </a:t>
            </a:r>
            <a:r>
              <a:rPr lang="en-US" u="sng" dirty="0"/>
              <a:t>Chronic </a:t>
            </a:r>
            <a:r>
              <a:rPr lang="en-US" dirty="0"/>
              <a:t>         </a:t>
            </a:r>
            <a:r>
              <a:rPr lang="en-US" u="sng" dirty="0"/>
              <a:t>Acute </a:t>
            </a:r>
            <a:r>
              <a:rPr lang="en-US" dirty="0"/>
              <a:t>            </a:t>
            </a:r>
            <a:r>
              <a:rPr lang="en-US" u="sng" dirty="0"/>
              <a:t> Chronic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A.L.L.               C.L.L.           A.M.L.              C.M.L.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 rot="3177476">
            <a:off x="2427736" y="14467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8862851">
            <a:off x="5687003" y="147394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721618">
            <a:off x="1500522" y="371386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9491443">
            <a:off x="2998222" y="370045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410809">
            <a:off x="5262757" y="3892123"/>
            <a:ext cx="414458" cy="8750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8706655">
            <a:off x="7141942" y="375122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914400" y="5181600"/>
            <a:ext cx="228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124200" y="51054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181600" y="51054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7391400" y="510540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7575B-4AF3-98C1-8486-5AEABDCED8D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COMPARISON OF ACUTE &amp; CHRONIC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E3C0D-61DF-63E6-D97C-ABB025D687A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Acute leukemias:</a:t>
            </a:r>
          </a:p>
          <a:p>
            <a:pPr marL="514350" indent="-514350">
              <a:buAutoNum type="alphaLcPeriod"/>
            </a:pPr>
            <a:r>
              <a:rPr lang="en-US" dirty="0"/>
              <a:t>Arise from </a:t>
            </a:r>
            <a:r>
              <a:rPr lang="en-US" b="1" dirty="0"/>
              <a:t>precursors</a:t>
            </a:r>
            <a:r>
              <a:rPr lang="en-US" dirty="0"/>
              <a:t> of WBCs</a:t>
            </a:r>
          </a:p>
          <a:p>
            <a:pPr marL="514350" indent="-514350">
              <a:buAutoNum type="alphaLcPeriod"/>
            </a:pPr>
            <a:r>
              <a:rPr lang="en-US" dirty="0"/>
              <a:t>Symptoms develop quickly &amp; progression is rapid</a:t>
            </a:r>
          </a:p>
          <a:p>
            <a:pPr marL="514350" indent="-514350">
              <a:buAutoNum type="alphaLcPeriod"/>
            </a:pPr>
            <a:r>
              <a:rPr lang="en-US" dirty="0"/>
              <a:t>Leukemic cells are immature looking </a:t>
            </a:r>
            <a:r>
              <a:rPr lang="en-US" b="1" dirty="0"/>
              <a:t>blast cells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 Chr. Leukemias:</a:t>
            </a:r>
          </a:p>
          <a:p>
            <a:pPr marL="514350" indent="-514350">
              <a:buAutoNum type="alphaLcPeriod"/>
            </a:pPr>
            <a:r>
              <a:rPr lang="en-US" dirty="0"/>
              <a:t>Arise from mature WBCS</a:t>
            </a:r>
          </a:p>
        </p:txBody>
      </p:sp>
    </p:spTree>
    <p:extLst>
      <p:ext uri="{BB962C8B-B14F-4D97-AF65-F5344CB8AC3E}">
        <p14:creationId xmlns:p14="http://schemas.microsoft.com/office/powerpoint/2010/main" val="308920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6D18-6E5C-A3AD-96D2-40D18B29629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CC595-FF61-44AE-9642-F0DF8D1DE12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b. Disease progresses slowly, so symptoms occur after a long time</a:t>
            </a:r>
          </a:p>
          <a:p>
            <a:pPr marL="0" indent="0">
              <a:buNone/>
            </a:pPr>
            <a:r>
              <a:rPr lang="en-US" dirty="0"/>
              <a:t>c. Leukemic cells are mature looking. They are </a:t>
            </a:r>
            <a:r>
              <a:rPr lang="en-US" b="1" dirty="0"/>
              <a:t>not called blast cells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7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880</Words>
  <Application>Microsoft Office PowerPoint</Application>
  <PresentationFormat>On-screen Show (4:3)</PresentationFormat>
  <Paragraphs>118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PowerPoint Presentation</vt:lpstr>
      <vt:lpstr>PowerPoint Presentation</vt:lpstr>
      <vt:lpstr>LEUKEMIAS</vt:lpstr>
      <vt:lpstr>NORMAL HEMATOPOEISIS IN BONE MARROW</vt:lpstr>
      <vt:lpstr>DEFINITION </vt:lpstr>
      <vt:lpstr>NORMAL HEMATOPOEISIS IN BONE MARROW</vt:lpstr>
      <vt:lpstr>CLASSIFICATION OF LEUKEMIAS</vt:lpstr>
      <vt:lpstr>COMPARISON OF ACUTE &amp; CHRONIC</vt:lpstr>
      <vt:lpstr>PowerPoint Presentation</vt:lpstr>
      <vt:lpstr>PowerPoint Presentation</vt:lpstr>
      <vt:lpstr>PowerPoint Presentation</vt:lpstr>
      <vt:lpstr>ACUTE  LYMPHOBLASTIC LEUKEMIA</vt:lpstr>
      <vt:lpstr>DEFINITION OF A.L.L.</vt:lpstr>
      <vt:lpstr>PATHOGENESIS</vt:lpstr>
      <vt:lpstr>GENERAL  POINTS</vt:lpstr>
      <vt:lpstr>S/S</vt:lpstr>
      <vt:lpstr>DIAGNOSIS</vt:lpstr>
      <vt:lpstr>Contd.</vt:lpstr>
      <vt:lpstr>PowerPoint Presentation</vt:lpstr>
      <vt:lpstr>PowerPoint Presentation</vt:lpstr>
      <vt:lpstr>PowerPoint Presentation</vt:lpstr>
      <vt:lpstr>TREATMENT</vt:lpstr>
      <vt:lpstr>PowerPoint Presentation</vt:lpstr>
      <vt:lpstr>Treatment ( contd)</vt:lpstr>
      <vt:lpstr>Treatment contd.</vt:lpstr>
      <vt:lpstr>OTHER TREATMENTS</vt:lpstr>
      <vt:lpstr>PROGNOSIS</vt:lpstr>
      <vt:lpstr>SUMMARY POINTS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 LYMPHOBLASTIC LEUKEMIA</dc:title>
  <dc:creator>Waqar Farooqi</dc:creator>
  <cp:lastModifiedBy>Waqar Al</cp:lastModifiedBy>
  <cp:revision>76</cp:revision>
  <dcterms:created xsi:type="dcterms:W3CDTF">2006-08-16T00:00:00Z</dcterms:created>
  <dcterms:modified xsi:type="dcterms:W3CDTF">2026-03-01T19:20:59Z</dcterms:modified>
</cp:coreProperties>
</file>