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86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84" r:id="rId17"/>
    <p:sldId id="272" r:id="rId18"/>
    <p:sldId id="273" r:id="rId19"/>
    <p:sldId id="277" r:id="rId20"/>
    <p:sldId id="274" r:id="rId21"/>
    <p:sldId id="295" r:id="rId22"/>
    <p:sldId id="276" r:id="rId23"/>
    <p:sldId id="275" r:id="rId24"/>
    <p:sldId id="290" r:id="rId25"/>
    <p:sldId id="287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810" y="2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qar Al" userId="f871981d578baa04" providerId="LiveId" clId="{68D4573C-4793-43B8-B5D9-D2C88D4F2253}"/>
    <pc:docChg chg="custSel addSld delSld modSld">
      <pc:chgData name="Waqar Al" userId="f871981d578baa04" providerId="LiveId" clId="{68D4573C-4793-43B8-B5D9-D2C88D4F2253}" dt="2026-03-01T19:48:16.806" v="606" actId="14100"/>
      <pc:docMkLst>
        <pc:docMk/>
      </pc:docMkLst>
      <pc:sldChg chg="addSp delSp modSp mod">
        <pc:chgData name="Waqar Al" userId="f871981d578baa04" providerId="LiveId" clId="{68D4573C-4793-43B8-B5D9-D2C88D4F2253}" dt="2026-03-01T19:26:53.846" v="104" actId="20577"/>
        <pc:sldMkLst>
          <pc:docMk/>
          <pc:sldMk cId="2984169774" sldId="262"/>
        </pc:sldMkLst>
        <pc:spChg chg="mod">
          <ac:chgData name="Waqar Al" userId="f871981d578baa04" providerId="LiveId" clId="{68D4573C-4793-43B8-B5D9-D2C88D4F2253}" dt="2026-03-01T19:26:53.846" v="104" actId="20577"/>
          <ac:spMkLst>
            <pc:docMk/>
            <pc:sldMk cId="2984169774" sldId="262"/>
            <ac:spMk id="3" creationId="{00000000-0000-0000-0000-000000000000}"/>
          </ac:spMkLst>
        </pc:spChg>
        <pc:spChg chg="mod">
          <ac:chgData name="Waqar Al" userId="f871981d578baa04" providerId="LiveId" clId="{68D4573C-4793-43B8-B5D9-D2C88D4F2253}" dt="2026-03-01T19:25:45.831" v="53" actId="1076"/>
          <ac:spMkLst>
            <pc:docMk/>
            <pc:sldMk cId="2984169774" sldId="262"/>
            <ac:spMk id="4" creationId="{00000000-0000-0000-0000-000000000000}"/>
          </ac:spMkLst>
        </pc:spChg>
        <pc:spChg chg="del mod">
          <ac:chgData name="Waqar Al" userId="f871981d578baa04" providerId="LiveId" clId="{68D4573C-4793-43B8-B5D9-D2C88D4F2253}" dt="2026-03-01T19:25:48.540" v="54" actId="478"/>
          <ac:spMkLst>
            <pc:docMk/>
            <pc:sldMk cId="2984169774" sldId="262"/>
            <ac:spMk id="5" creationId="{00000000-0000-0000-0000-000000000000}"/>
          </ac:spMkLst>
        </pc:spChg>
        <pc:spChg chg="add mod">
          <ac:chgData name="Waqar Al" userId="f871981d578baa04" providerId="LiveId" clId="{68D4573C-4793-43B8-B5D9-D2C88D4F2253}" dt="2026-03-01T19:26:43.009" v="93" actId="1076"/>
          <ac:spMkLst>
            <pc:docMk/>
            <pc:sldMk cId="2984169774" sldId="262"/>
            <ac:spMk id="6" creationId="{CA4DE23D-4C74-2C5B-D487-586E959CC092}"/>
          </ac:spMkLst>
        </pc:spChg>
      </pc:sldChg>
      <pc:sldChg chg="modSp mod">
        <pc:chgData name="Waqar Al" userId="f871981d578baa04" providerId="LiveId" clId="{68D4573C-4793-43B8-B5D9-D2C88D4F2253}" dt="2026-03-01T19:27:15.973" v="105" actId="20577"/>
        <pc:sldMkLst>
          <pc:docMk/>
          <pc:sldMk cId="432147780" sldId="263"/>
        </pc:sldMkLst>
        <pc:spChg chg="mod">
          <ac:chgData name="Waqar Al" userId="f871981d578baa04" providerId="LiveId" clId="{68D4573C-4793-43B8-B5D9-D2C88D4F2253}" dt="2026-03-01T19:27:15.973" v="105" actId="20577"/>
          <ac:spMkLst>
            <pc:docMk/>
            <pc:sldMk cId="432147780" sldId="263"/>
            <ac:spMk id="3" creationId="{00000000-0000-0000-0000-000000000000}"/>
          </ac:spMkLst>
        </pc:spChg>
      </pc:sldChg>
      <pc:sldChg chg="modSp mod">
        <pc:chgData name="Waqar Al" userId="f871981d578baa04" providerId="LiveId" clId="{68D4573C-4793-43B8-B5D9-D2C88D4F2253}" dt="2026-03-01T19:29:55.135" v="131" actId="20577"/>
        <pc:sldMkLst>
          <pc:docMk/>
          <pc:sldMk cId="2469861700" sldId="269"/>
        </pc:sldMkLst>
        <pc:spChg chg="mod">
          <ac:chgData name="Waqar Al" userId="f871981d578baa04" providerId="LiveId" clId="{68D4573C-4793-43B8-B5D9-D2C88D4F2253}" dt="2026-03-01T19:29:55.135" v="131" actId="20577"/>
          <ac:spMkLst>
            <pc:docMk/>
            <pc:sldMk cId="2469861700" sldId="269"/>
            <ac:spMk id="3" creationId="{00000000-0000-0000-0000-000000000000}"/>
          </ac:spMkLst>
        </pc:spChg>
      </pc:sldChg>
      <pc:sldChg chg="modSp mod">
        <pc:chgData name="Waqar Al" userId="f871981d578baa04" providerId="LiveId" clId="{68D4573C-4793-43B8-B5D9-D2C88D4F2253}" dt="2026-03-01T19:41:14.626" v="491" actId="20577"/>
        <pc:sldMkLst>
          <pc:docMk/>
          <pc:sldMk cId="2567984594" sldId="274"/>
        </pc:sldMkLst>
        <pc:spChg chg="mod">
          <ac:chgData name="Waqar Al" userId="f871981d578baa04" providerId="LiveId" clId="{68D4573C-4793-43B8-B5D9-D2C88D4F2253}" dt="2026-03-01T19:39:38.631" v="298" actId="20577"/>
          <ac:spMkLst>
            <pc:docMk/>
            <pc:sldMk cId="2567984594" sldId="274"/>
            <ac:spMk id="2" creationId="{00000000-0000-0000-0000-000000000000}"/>
          </ac:spMkLst>
        </pc:spChg>
        <pc:spChg chg="mod">
          <ac:chgData name="Waqar Al" userId="f871981d578baa04" providerId="LiveId" clId="{68D4573C-4793-43B8-B5D9-D2C88D4F2253}" dt="2026-03-01T19:41:14.626" v="491" actId="20577"/>
          <ac:spMkLst>
            <pc:docMk/>
            <pc:sldMk cId="2567984594" sldId="274"/>
            <ac:spMk id="3" creationId="{00000000-0000-0000-0000-000000000000}"/>
          </ac:spMkLst>
        </pc:spChg>
      </pc:sldChg>
      <pc:sldChg chg="modSp mod">
        <pc:chgData name="Waqar Al" userId="f871981d578baa04" providerId="LiveId" clId="{68D4573C-4793-43B8-B5D9-D2C88D4F2253}" dt="2026-03-01T19:46:43.655" v="590" actId="20577"/>
        <pc:sldMkLst>
          <pc:docMk/>
          <pc:sldMk cId="2965763064" sldId="276"/>
        </pc:sldMkLst>
        <pc:spChg chg="mod">
          <ac:chgData name="Waqar Al" userId="f871981d578baa04" providerId="LiveId" clId="{68D4573C-4793-43B8-B5D9-D2C88D4F2253}" dt="2026-03-01T19:46:43.655" v="590" actId="20577"/>
          <ac:spMkLst>
            <pc:docMk/>
            <pc:sldMk cId="2965763064" sldId="276"/>
            <ac:spMk id="3" creationId="{00000000-0000-0000-0000-000000000000}"/>
          </ac:spMkLst>
        </pc:spChg>
      </pc:sldChg>
      <pc:sldChg chg="modSp mod">
        <pc:chgData name="Waqar Al" userId="f871981d578baa04" providerId="LiveId" clId="{68D4573C-4793-43B8-B5D9-D2C88D4F2253}" dt="2026-03-01T19:38:38.858" v="172" actId="20577"/>
        <pc:sldMkLst>
          <pc:docMk/>
          <pc:sldMk cId="241894679" sldId="277"/>
        </pc:sldMkLst>
        <pc:spChg chg="mod">
          <ac:chgData name="Waqar Al" userId="f871981d578baa04" providerId="LiveId" clId="{68D4573C-4793-43B8-B5D9-D2C88D4F2253}" dt="2026-03-01T19:38:38.858" v="172" actId="20577"/>
          <ac:spMkLst>
            <pc:docMk/>
            <pc:sldMk cId="241894679" sldId="277"/>
            <ac:spMk id="3" creationId="{00000000-0000-0000-0000-000000000000}"/>
          </ac:spMkLst>
        </pc:spChg>
      </pc:sldChg>
      <pc:sldChg chg="addSp modSp mod">
        <pc:chgData name="Waqar Al" userId="f871981d578baa04" providerId="LiveId" clId="{68D4573C-4793-43B8-B5D9-D2C88D4F2253}" dt="2026-03-01T19:32:22.531" v="152" actId="20577"/>
        <pc:sldMkLst>
          <pc:docMk/>
          <pc:sldMk cId="0" sldId="284"/>
        </pc:sldMkLst>
        <pc:spChg chg="mod">
          <ac:chgData name="Waqar Al" userId="f871981d578baa04" providerId="LiveId" clId="{68D4573C-4793-43B8-B5D9-D2C88D4F2253}" dt="2026-03-01T19:32:22.531" v="152" actId="20577"/>
          <ac:spMkLst>
            <pc:docMk/>
            <pc:sldMk cId="0" sldId="284"/>
            <ac:spMk id="3" creationId="{00000000-0000-0000-0000-000000000000}"/>
          </ac:spMkLst>
        </pc:spChg>
        <pc:picChg chg="add mod">
          <ac:chgData name="Waqar Al" userId="f871981d578baa04" providerId="LiveId" clId="{68D4573C-4793-43B8-B5D9-D2C88D4F2253}" dt="2026-03-01T19:32:05.958" v="136" actId="14100"/>
          <ac:picMkLst>
            <pc:docMk/>
            <pc:sldMk cId="0" sldId="284"/>
            <ac:picMk id="5" creationId="{8AC39194-28D2-C055-0C16-E6857DF1E63E}"/>
          </ac:picMkLst>
        </pc:picChg>
      </pc:sldChg>
      <pc:sldChg chg="addSp modSp mod">
        <pc:chgData name="Waqar Al" userId="f871981d578baa04" providerId="LiveId" clId="{68D4573C-4793-43B8-B5D9-D2C88D4F2253}" dt="2026-03-01T19:48:16.806" v="606" actId="14100"/>
        <pc:sldMkLst>
          <pc:docMk/>
          <pc:sldMk cId="940821578" sldId="287"/>
        </pc:sldMkLst>
        <pc:spChg chg="mod">
          <ac:chgData name="Waqar Al" userId="f871981d578baa04" providerId="LiveId" clId="{68D4573C-4793-43B8-B5D9-D2C88D4F2253}" dt="2026-03-01T19:47:20.237" v="601" actId="20577"/>
          <ac:spMkLst>
            <pc:docMk/>
            <pc:sldMk cId="940821578" sldId="287"/>
            <ac:spMk id="3" creationId="{00000000-0000-0000-0000-000000000000}"/>
          </ac:spMkLst>
        </pc:spChg>
        <pc:picChg chg="add mod">
          <ac:chgData name="Waqar Al" userId="f871981d578baa04" providerId="LiveId" clId="{68D4573C-4793-43B8-B5D9-D2C88D4F2253}" dt="2026-03-01T19:48:16.806" v="606" actId="14100"/>
          <ac:picMkLst>
            <pc:docMk/>
            <pc:sldMk cId="940821578" sldId="287"/>
            <ac:picMk id="5" creationId="{34E5EE69-D4F6-990B-120F-39F386DEBC6C}"/>
          </ac:picMkLst>
        </pc:picChg>
      </pc:sldChg>
      <pc:sldChg chg="modSp del mod">
        <pc:chgData name="Waqar Al" userId="f871981d578baa04" providerId="LiveId" clId="{68D4573C-4793-43B8-B5D9-D2C88D4F2253}" dt="2026-03-01T19:39:22.924" v="261" actId="2696"/>
        <pc:sldMkLst>
          <pc:docMk/>
          <pc:sldMk cId="2106753672" sldId="291"/>
        </pc:sldMkLst>
        <pc:spChg chg="mod">
          <ac:chgData name="Waqar Al" userId="f871981d578baa04" providerId="LiveId" clId="{68D4573C-4793-43B8-B5D9-D2C88D4F2253}" dt="2026-03-01T19:38:57.771" v="260" actId="20577"/>
          <ac:spMkLst>
            <pc:docMk/>
            <pc:sldMk cId="2106753672" sldId="291"/>
            <ac:spMk id="3" creationId="{C4D9D6D9-A2F1-F093-96AF-0D118DB4854B}"/>
          </ac:spMkLst>
        </pc:spChg>
      </pc:sldChg>
      <pc:sldChg chg="del">
        <pc:chgData name="Waqar Al" userId="f871981d578baa04" providerId="LiveId" clId="{68D4573C-4793-43B8-B5D9-D2C88D4F2253}" dt="2026-03-01T19:47:02.705" v="591" actId="2696"/>
        <pc:sldMkLst>
          <pc:docMk/>
          <pc:sldMk cId="2405853615" sldId="292"/>
        </pc:sldMkLst>
      </pc:sldChg>
      <pc:sldChg chg="del">
        <pc:chgData name="Waqar Al" userId="f871981d578baa04" providerId="LiveId" clId="{68D4573C-4793-43B8-B5D9-D2C88D4F2253}" dt="2026-03-01T19:47:06.164" v="592" actId="2696"/>
        <pc:sldMkLst>
          <pc:docMk/>
          <pc:sldMk cId="1372426680" sldId="293"/>
        </pc:sldMkLst>
      </pc:sldChg>
      <pc:sldChg chg="del">
        <pc:chgData name="Waqar Al" userId="f871981d578baa04" providerId="LiveId" clId="{68D4573C-4793-43B8-B5D9-D2C88D4F2253}" dt="2026-03-01T19:47:09.569" v="593" actId="2696"/>
        <pc:sldMkLst>
          <pc:docMk/>
          <pc:sldMk cId="144787721" sldId="294"/>
        </pc:sldMkLst>
      </pc:sldChg>
      <pc:sldChg chg="addSp delSp modSp new mod">
        <pc:chgData name="Waqar Al" userId="f871981d578baa04" providerId="LiveId" clId="{68D4573C-4793-43B8-B5D9-D2C88D4F2253}" dt="2026-03-01T19:41:59.193" v="511" actId="20577"/>
        <pc:sldMkLst>
          <pc:docMk/>
          <pc:sldMk cId="3782631473" sldId="295"/>
        </pc:sldMkLst>
        <pc:spChg chg="mod">
          <ac:chgData name="Waqar Al" userId="f871981d578baa04" providerId="LiveId" clId="{68D4573C-4793-43B8-B5D9-D2C88D4F2253}" dt="2026-03-01T19:41:59.193" v="511" actId="20577"/>
          <ac:spMkLst>
            <pc:docMk/>
            <pc:sldMk cId="3782631473" sldId="295"/>
            <ac:spMk id="2" creationId="{4993B4EE-716E-F377-D58C-0FE0ABC1D0A1}"/>
          </ac:spMkLst>
        </pc:spChg>
        <pc:spChg chg="del">
          <ac:chgData name="Waqar Al" userId="f871981d578baa04" providerId="LiveId" clId="{68D4573C-4793-43B8-B5D9-D2C88D4F2253}" dt="2026-03-01T19:41:32.793" v="494"/>
          <ac:spMkLst>
            <pc:docMk/>
            <pc:sldMk cId="3782631473" sldId="295"/>
            <ac:spMk id="3" creationId="{535EEFA1-62CB-FACB-4613-59B5D16C8344}"/>
          </ac:spMkLst>
        </pc:spChg>
        <pc:picChg chg="add mod ord">
          <ac:chgData name="Waqar Al" userId="f871981d578baa04" providerId="LiveId" clId="{68D4573C-4793-43B8-B5D9-D2C88D4F2253}" dt="2026-03-01T19:41:43.283" v="498" actId="14100"/>
          <ac:picMkLst>
            <pc:docMk/>
            <pc:sldMk cId="3782631473" sldId="295"/>
            <ac:picMk id="5" creationId="{816DEC36-75CC-C007-564A-C4644393F00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LEUKEMIAS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BY </a:t>
            </a:r>
          </a:p>
          <a:p>
            <a:r>
              <a:rPr lang="en-US" dirty="0"/>
              <a:t>DR WAQAR ALI</a:t>
            </a:r>
          </a:p>
          <a:p>
            <a:r>
              <a:rPr lang="en-US" dirty="0"/>
              <a:t>ASST. PROFESSOR</a:t>
            </a:r>
          </a:p>
        </p:txBody>
      </p:sp>
    </p:spTree>
    <p:extLst>
      <p:ext uri="{BB962C8B-B14F-4D97-AF65-F5344CB8AC3E}">
        <p14:creationId xmlns:p14="http://schemas.microsoft.com/office/powerpoint/2010/main" val="20109560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S/S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4102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 S/S occur mainly due to replacement of normal cells of the marrow by the leukemic cells. So, 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rabicParenR"/>
            </a:pPr>
            <a:r>
              <a:rPr lang="en-US" u="sng" dirty="0"/>
              <a:t>Low RBCs</a:t>
            </a:r>
            <a:r>
              <a:rPr lang="en-US" dirty="0"/>
              <a:t>: Features of anemia ( fatigue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marL="514350" indent="-514350">
              <a:buAutoNum type="arabicParenR"/>
            </a:pPr>
            <a:r>
              <a:rPr lang="en-US" u="sng" dirty="0"/>
              <a:t>Low WBC </a:t>
            </a:r>
            <a:r>
              <a:rPr lang="en-US" dirty="0"/>
              <a:t>: Infections</a:t>
            </a:r>
          </a:p>
          <a:p>
            <a:pPr marL="514350" indent="-514350">
              <a:buAutoNum type="arabicParenR"/>
            </a:pPr>
            <a:r>
              <a:rPr lang="en-US" u="sng" dirty="0"/>
              <a:t>Low platelets</a:t>
            </a:r>
            <a:r>
              <a:rPr lang="en-US" dirty="0"/>
              <a:t>: Bruising/ bleeding</a:t>
            </a:r>
          </a:p>
          <a:p>
            <a:pPr marL="0" indent="0">
              <a:buNone/>
            </a:pPr>
            <a:r>
              <a:rPr lang="en-US" dirty="0"/>
              <a:t> Also, leukemic cells can infiltrate other organs &amp; </a:t>
            </a:r>
          </a:p>
          <a:p>
            <a:pPr marL="0" indent="0">
              <a:buNone/>
            </a:pPr>
            <a:r>
              <a:rPr lang="en-US" dirty="0"/>
              <a:t> cause hepatomegaly, splenomegaly , lymph node enlargement, </a:t>
            </a:r>
            <a:r>
              <a:rPr lang="en-US" b="1" dirty="0"/>
              <a:t>gum hypertrophy </a:t>
            </a:r>
            <a:r>
              <a:rPr lang="en-US" dirty="0"/>
              <a:t>,CNS involvement</a:t>
            </a:r>
          </a:p>
        </p:txBody>
      </p:sp>
    </p:spTree>
    <p:extLst>
      <p:ext uri="{BB962C8B-B14F-4D97-AF65-F5344CB8AC3E}">
        <p14:creationId xmlns:p14="http://schemas.microsoft.com/office/powerpoint/2010/main" val="40890983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pic>
        <p:nvPicPr>
          <p:cNvPr id="3074" name="Picture 2" descr="C:\Users\wfarooqi\Desktop\download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371600"/>
            <a:ext cx="7467600" cy="548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48588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sz="3600" dirty="0"/>
              <a:t>Sometimes, patients are asymptomatic &amp; discovered only on routine blood tests.</a:t>
            </a:r>
          </a:p>
        </p:txBody>
      </p:sp>
    </p:spTree>
    <p:extLst>
      <p:ext uri="{BB962C8B-B14F-4D97-AF65-F5344CB8AC3E}">
        <p14:creationId xmlns:p14="http://schemas.microsoft.com/office/powerpoint/2010/main" val="14439867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/>
              <a:t>DIAGNOSTIC  TESTS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514350" indent="-514350">
              <a:buAutoNum type="arabicParenR"/>
            </a:pPr>
            <a:r>
              <a:rPr lang="en-US" u="sng" dirty="0"/>
              <a:t>CBC</a:t>
            </a:r>
          </a:p>
          <a:p>
            <a:pPr marL="0" indent="0">
              <a:buNone/>
            </a:pPr>
            <a:r>
              <a:rPr lang="en-US" dirty="0"/>
              <a:t>     *  Very high WBC count ( rarely norm. or low)</a:t>
            </a:r>
          </a:p>
          <a:p>
            <a:pPr marL="0" indent="0">
              <a:buNone/>
            </a:pPr>
            <a:r>
              <a:rPr lang="en-US" dirty="0"/>
              <a:t>          ( the high WBCs are mostly </a:t>
            </a:r>
            <a:r>
              <a:rPr lang="en-US" b="1" dirty="0"/>
              <a:t>myeloblasts)</a:t>
            </a:r>
          </a:p>
          <a:p>
            <a:pPr marL="0" indent="0">
              <a:buNone/>
            </a:pPr>
            <a:r>
              <a:rPr lang="en-US" dirty="0"/>
              <a:t>     * Anemia      * Low platelets</a:t>
            </a:r>
          </a:p>
          <a:p>
            <a:pPr marL="0" indent="0">
              <a:buNone/>
            </a:pPr>
            <a:r>
              <a:rPr lang="en-US" dirty="0"/>
              <a:t>    </a:t>
            </a:r>
          </a:p>
          <a:p>
            <a:pPr marL="0" indent="0">
              <a:buNone/>
            </a:pPr>
            <a:r>
              <a:rPr lang="en-US" dirty="0"/>
              <a:t>2) </a:t>
            </a:r>
            <a:r>
              <a:rPr lang="en-US" u="sng" dirty="0"/>
              <a:t>Peripheral Smear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  *  Shows characteristic myeloblasts </a:t>
            </a:r>
            <a:r>
              <a:rPr lang="en-US" b="1" u="sng" dirty="0"/>
              <a:t>with Auer rods ( intracellular needle shaped body)</a:t>
            </a:r>
          </a:p>
          <a:p>
            <a:pPr marL="0" indent="0">
              <a:buNone/>
            </a:pPr>
            <a:endParaRPr lang="en-US" b="1" u="sng" dirty="0"/>
          </a:p>
          <a:p>
            <a:pPr marL="0" indent="0">
              <a:buNone/>
            </a:pPr>
            <a:r>
              <a:rPr lang="en-US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24698617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Blats cell w/ Auer rods</a:t>
            </a:r>
          </a:p>
        </p:txBody>
      </p:sp>
      <p:pic>
        <p:nvPicPr>
          <p:cNvPr id="4098" name="Picture 2" descr="C:\Users\wfarooqi\Desktop\AML pic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447800"/>
            <a:ext cx="8305800" cy="533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10983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Blast cell w/ Auer rods</a:t>
            </a:r>
          </a:p>
        </p:txBody>
      </p:sp>
      <p:pic>
        <p:nvPicPr>
          <p:cNvPr id="5122" name="Picture 2" descr="C:\Users\wfarooqi\Desktop\images (2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1" y="1447800"/>
            <a:ext cx="8534400" cy="541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08811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dirty="0"/>
              <a:t>HOW TO REMEMBER?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            Professor </a:t>
            </a:r>
            <a:r>
              <a:rPr lang="en-US" b="1" dirty="0" err="1"/>
              <a:t>AM</a:t>
            </a:r>
            <a:r>
              <a:rPr lang="en-US" dirty="0" err="1"/>
              <a:t>a</a:t>
            </a:r>
            <a:r>
              <a:rPr lang="en-US" b="1" dirty="0" err="1"/>
              <a:t>L</a:t>
            </a:r>
            <a:r>
              <a:rPr lang="en-US" dirty="0"/>
              <a:t>  beats with </a:t>
            </a:r>
            <a:r>
              <a:rPr lang="en-US" b="1" dirty="0"/>
              <a:t> RODS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AC39194-28D2-C055-0C16-E6857DF1E6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0" y="3293071"/>
            <a:ext cx="2819400" cy="2650529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Tests ( </a:t>
            </a:r>
            <a:r>
              <a:rPr lang="en-US" dirty="0" err="1"/>
              <a:t>contd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3) </a:t>
            </a:r>
            <a:r>
              <a:rPr lang="en-US" u="sng" dirty="0"/>
              <a:t>Bone  Marrow</a:t>
            </a:r>
            <a:r>
              <a:rPr lang="en-US" dirty="0"/>
              <a:t>: Shows excess immature </a:t>
            </a:r>
            <a:r>
              <a:rPr lang="en-US" dirty="0" err="1"/>
              <a:t>myeloblasts</a:t>
            </a:r>
            <a:r>
              <a:rPr lang="en-US" dirty="0"/>
              <a:t> ( more than 20% cells in the marrow)</a:t>
            </a:r>
          </a:p>
          <a:p>
            <a:pPr marL="0" indent="0">
              <a:buNone/>
            </a:pPr>
            <a:r>
              <a:rPr lang="en-US" dirty="0"/>
              <a:t>Other cell lines are decreased ( RBC, mature WBC, platelets) because the leukemic cells have replaced them.</a:t>
            </a:r>
          </a:p>
          <a:p>
            <a:pPr marL="0" indent="0">
              <a:buNone/>
            </a:pPr>
            <a:r>
              <a:rPr lang="en-US" dirty="0"/>
              <a:t>4) Flow cytometry: Detects certain abnormal antigens on the surface of the cancer cells</a:t>
            </a:r>
          </a:p>
        </p:txBody>
      </p:sp>
    </p:spTree>
    <p:extLst>
      <p:ext uri="{BB962C8B-B14F-4D97-AF65-F5344CB8AC3E}">
        <p14:creationId xmlns:p14="http://schemas.microsoft.com/office/powerpoint/2010/main" val="19170481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In many cases, AML is </a:t>
            </a:r>
            <a:r>
              <a:rPr lang="en-US" i="1" u="sng" dirty="0"/>
              <a:t>curable</a:t>
            </a:r>
            <a:r>
              <a:rPr lang="en-US" dirty="0"/>
              <a:t> but the chance of cure depends on many factors specially chromosomal pattern in the cancer cells.</a:t>
            </a:r>
          </a:p>
          <a:p>
            <a:pPr marL="0" indent="0">
              <a:buNone/>
            </a:pPr>
            <a:r>
              <a:rPr lang="en-US" dirty="0"/>
              <a:t>Treatments used are:</a:t>
            </a:r>
          </a:p>
          <a:p>
            <a:pPr marL="514350" indent="-514350">
              <a:buAutoNum type="arabicParenR"/>
            </a:pPr>
            <a:r>
              <a:rPr lang="en-US" dirty="0"/>
              <a:t>Chemotherapy : </a:t>
            </a:r>
            <a:r>
              <a:rPr lang="en-US" b="1" dirty="0" err="1"/>
              <a:t>Cytarabine</a:t>
            </a:r>
            <a:r>
              <a:rPr lang="en-US" dirty="0"/>
              <a:t>, </a:t>
            </a:r>
            <a:r>
              <a:rPr lang="en-US" b="1" dirty="0" err="1"/>
              <a:t>Daunorubicin</a:t>
            </a:r>
            <a:endParaRPr lang="en-US" b="1" dirty="0"/>
          </a:p>
          <a:p>
            <a:pPr marL="514350" indent="-514350">
              <a:buAutoNum type="arabicParenR"/>
            </a:pPr>
            <a:r>
              <a:rPr lang="en-US" dirty="0"/>
              <a:t>Stem cell transplant ( if chemo. fails or there is relapse of the cancer)</a:t>
            </a:r>
          </a:p>
          <a:p>
            <a:pPr marL="514350" indent="-514350">
              <a:buAutoNum type="arabicParenR"/>
            </a:pPr>
            <a:r>
              <a:rPr lang="en-US" dirty="0"/>
              <a:t>Treatment of Anemia &amp; thrombocytopenia</a:t>
            </a:r>
          </a:p>
          <a:p>
            <a:pPr marL="514350" indent="-514350">
              <a:buAutoNum type="arabicParenR"/>
            </a:pPr>
            <a:r>
              <a:rPr lang="en-US" dirty="0"/>
              <a:t>Treatment of infections</a:t>
            </a:r>
          </a:p>
          <a:p>
            <a:pPr marL="0" indent="0">
              <a:buNone/>
            </a:pPr>
            <a:r>
              <a:rPr lang="en-US" dirty="0"/>
              <a:t>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7751002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CAUTION 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600" dirty="0"/>
              <a:t> In any leukemia, before starting chemo., first always treat the anemia, thrombocytopenia &amp; any infections </a:t>
            </a:r>
          </a:p>
        </p:txBody>
      </p:sp>
    </p:spTree>
    <p:extLst>
      <p:ext uri="{BB962C8B-B14F-4D97-AF65-F5344CB8AC3E}">
        <p14:creationId xmlns:p14="http://schemas.microsoft.com/office/powerpoint/2010/main" val="241894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NORMAL HEMATOPOEISIS</a:t>
            </a:r>
            <a:br>
              <a:rPr lang="en-US" dirty="0"/>
            </a:br>
            <a:r>
              <a:rPr lang="en-US" dirty="0"/>
              <a:t>IN THE BONE MARROW</a:t>
            </a:r>
          </a:p>
        </p:txBody>
      </p:sp>
      <p:pic>
        <p:nvPicPr>
          <p:cNvPr id="1026" name="Picture 2" descr="C:\Users\wfarooqi\Desktop\bloodcells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482" y="1600200"/>
            <a:ext cx="5693035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46502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PATTERN OF CHEMO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 Treatment is given in 2 phases: </a:t>
            </a:r>
          </a:p>
          <a:p>
            <a:pPr marL="514350" indent="-514350">
              <a:buAutoNum type="arabicParenR"/>
            </a:pPr>
            <a:r>
              <a:rPr lang="en-US" b="1" u="sng" dirty="0"/>
              <a:t>INDUCTION PHASE: </a:t>
            </a:r>
          </a:p>
          <a:p>
            <a:pPr marL="0" indent="0">
              <a:buNone/>
            </a:pPr>
            <a:r>
              <a:rPr lang="en-US" dirty="0"/>
              <a:t> * The start of chemo. This kills most cancer cells &amp; they become undetectable. This is called “remission” of the cancer.</a:t>
            </a:r>
          </a:p>
          <a:p>
            <a:pPr marL="0" indent="0">
              <a:buNone/>
            </a:pPr>
            <a:r>
              <a:rPr lang="en-US" dirty="0"/>
              <a:t>Drugs used: Cytarabine plus Daunorubicin</a:t>
            </a:r>
          </a:p>
          <a:p>
            <a:pPr marL="0" indent="0">
              <a:buNone/>
            </a:pPr>
            <a:r>
              <a:rPr lang="en-US" dirty="0"/>
              <a:t>Pattern: 7 + 3 pattern ( 7 days of iv </a:t>
            </a:r>
            <a:r>
              <a:rPr lang="en-US" dirty="0" err="1"/>
              <a:t>Cyta</a:t>
            </a:r>
            <a:r>
              <a:rPr lang="en-US" dirty="0"/>
              <a:t> plus first 3 days iv </a:t>
            </a:r>
            <a:r>
              <a:rPr lang="en-US" dirty="0" err="1"/>
              <a:t>Dauno</a:t>
            </a:r>
            <a:r>
              <a:rPr lang="en-US" dirty="0"/>
              <a:t> also)</a:t>
            </a:r>
          </a:p>
          <a:p>
            <a:pPr marL="0" indent="0">
              <a:buNone/>
            </a:pPr>
            <a:r>
              <a:rPr lang="en-US" dirty="0"/>
              <a:t>       </a:t>
            </a:r>
          </a:p>
        </p:txBody>
      </p:sp>
    </p:spTree>
    <p:extLst>
      <p:ext uri="{BB962C8B-B14F-4D97-AF65-F5344CB8AC3E}">
        <p14:creationId xmlns:p14="http://schemas.microsoft.com/office/powerpoint/2010/main" val="25679845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3B4EE-716E-F377-D58C-0FE0ABC1D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7 + 3 pattern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16DEC36-75CC-C007-564A-C4644393F0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286000"/>
            <a:ext cx="76200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26314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Contd.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 2) </a:t>
            </a:r>
            <a:r>
              <a:rPr lang="en-US" b="1" u="sng" dirty="0"/>
              <a:t>CONSOLIDATION PHASE</a:t>
            </a:r>
            <a:r>
              <a:rPr lang="en-US" dirty="0"/>
              <a:t>: </a:t>
            </a:r>
          </a:p>
          <a:p>
            <a:pPr marL="0" indent="0">
              <a:buNone/>
            </a:pPr>
            <a:r>
              <a:rPr lang="en-US" dirty="0"/>
              <a:t>  * Even after induction chemo., some cancer cells are left behind.</a:t>
            </a:r>
          </a:p>
          <a:p>
            <a:pPr marL="0" indent="0">
              <a:buNone/>
            </a:pPr>
            <a:r>
              <a:rPr lang="en-US" dirty="0"/>
              <a:t>  * So, chemo. is given for a few more cycles to completely destroy the hidden cells. </a:t>
            </a:r>
          </a:p>
          <a:p>
            <a:pPr marL="0" indent="0">
              <a:buNone/>
            </a:pPr>
            <a:r>
              <a:rPr lang="en-US" dirty="0"/>
              <a:t> Which drug?  :  High dose Cytarabine 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57630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PROGNOSIS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Overall prognosis is good and it is a curable cancer in many cases</a:t>
            </a:r>
          </a:p>
          <a:p>
            <a:r>
              <a:rPr lang="en-US" i="1" u="sng" dirty="0"/>
              <a:t>Prognosis is poor</a:t>
            </a:r>
            <a:r>
              <a:rPr lang="en-US" dirty="0"/>
              <a:t> if: </a:t>
            </a:r>
          </a:p>
          <a:p>
            <a:pPr marL="0" indent="0">
              <a:buNone/>
            </a:pPr>
            <a:r>
              <a:rPr lang="en-US" dirty="0"/>
              <a:t>   * if it is secondary to MDS or radiation </a:t>
            </a:r>
          </a:p>
          <a:p>
            <a:pPr marL="0" indent="0">
              <a:buNone/>
            </a:pPr>
            <a:r>
              <a:rPr lang="en-US" dirty="0"/>
              <a:t>      exposure or secondary to chemotherapy for </a:t>
            </a:r>
          </a:p>
          <a:p>
            <a:pPr marL="0" indent="0">
              <a:buNone/>
            </a:pPr>
            <a:r>
              <a:rPr lang="en-US" dirty="0"/>
              <a:t>      another cancer.</a:t>
            </a:r>
          </a:p>
          <a:p>
            <a:pPr marL="0" indent="0">
              <a:buNone/>
            </a:pPr>
            <a:r>
              <a:rPr lang="en-US" dirty="0"/>
              <a:t>   * if the leukemic cells have certain</a:t>
            </a:r>
          </a:p>
          <a:p>
            <a:pPr marL="0" indent="0">
              <a:buNone/>
            </a:pPr>
            <a:r>
              <a:rPr lang="en-US" dirty="0"/>
              <a:t>      chromosomal abnormalities</a:t>
            </a:r>
          </a:p>
          <a:p>
            <a:pPr marL="0" indent="0">
              <a:buNone/>
            </a:pPr>
            <a:r>
              <a:rPr lang="en-US" dirty="0"/>
              <a:t>  * Old age, more than 60 years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4000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B99AB-64A7-13EA-1F48-874B3541617F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GB" dirty="0"/>
              <a:t>PROGRESSION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F91407-C85F-7D95-EE18-4105777467C5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As an acute </a:t>
            </a:r>
            <a:r>
              <a:rPr lang="en-GB" dirty="0" err="1"/>
              <a:t>leukemia</a:t>
            </a:r>
            <a:r>
              <a:rPr lang="en-GB" dirty="0"/>
              <a:t>, it progresses rapidly and is fatal within a few months if left untreated</a:t>
            </a:r>
          </a:p>
        </p:txBody>
      </p:sp>
    </p:spTree>
    <p:extLst>
      <p:ext uri="{BB962C8B-B14F-4D97-AF65-F5344CB8AC3E}">
        <p14:creationId xmlns:p14="http://schemas.microsoft.com/office/powerpoint/2010/main" val="2755115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        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4E5EE69-D4F6-990B-120F-39F386DEBC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2357437"/>
            <a:ext cx="5181599" cy="3281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0821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DEFINITION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u="sng" dirty="0"/>
              <a:t>Leukemia is a malignant neoplasm ( cancer)  of the WBC or their precursors in the bone marrow.</a:t>
            </a:r>
          </a:p>
          <a:p>
            <a:pPr marL="0" indent="0">
              <a:buNone/>
            </a:pPr>
            <a:r>
              <a:rPr lang="en-US" b="1" u="sng" dirty="0"/>
              <a:t>There is excess formation of these cells and they are functionally abnormal</a:t>
            </a:r>
          </a:p>
          <a:p>
            <a:pPr marL="0" indent="0">
              <a:buNone/>
            </a:pPr>
            <a:r>
              <a:rPr lang="en-US" dirty="0"/>
              <a:t>If it develops from the myeloid stem cells, it is called Myeloid leukemia, and if it develops from lymphoid stem cells, it is called Lymphoid leukemia.</a:t>
            </a:r>
          </a:p>
        </p:txBody>
      </p:sp>
    </p:spTree>
    <p:extLst>
      <p:ext uri="{BB962C8B-B14F-4D97-AF65-F5344CB8AC3E}">
        <p14:creationId xmlns:p14="http://schemas.microsoft.com/office/powerpoint/2010/main" val="1029874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CLASSIFICATION OF</a:t>
            </a:r>
            <a:br>
              <a:rPr lang="en-US" dirty="0"/>
            </a:br>
            <a:r>
              <a:rPr lang="en-US" dirty="0"/>
              <a:t>LEUKEMIAS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       </a:t>
            </a:r>
            <a:r>
              <a:rPr lang="en-US" b="1" u="sng" dirty="0"/>
              <a:t>LYMPHOID</a:t>
            </a:r>
            <a:r>
              <a:rPr lang="en-US" dirty="0"/>
              <a:t>                           </a:t>
            </a:r>
            <a:r>
              <a:rPr lang="en-US" b="1" u="sng" dirty="0"/>
              <a:t> MYELOID</a:t>
            </a:r>
          </a:p>
          <a:p>
            <a:pPr>
              <a:buNone/>
            </a:pPr>
            <a:r>
              <a:rPr lang="en-US" dirty="0"/>
              <a:t>( arising from lymphoid         ( arising from </a:t>
            </a:r>
          </a:p>
          <a:p>
            <a:pPr>
              <a:buNone/>
            </a:pPr>
            <a:r>
              <a:rPr lang="en-US" dirty="0"/>
              <a:t>   cells)                                         myeloid cells)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</a:t>
            </a:r>
            <a:r>
              <a:rPr lang="en-US" u="sng" dirty="0"/>
              <a:t>Acute</a:t>
            </a:r>
            <a:r>
              <a:rPr lang="en-US" dirty="0"/>
              <a:t>            </a:t>
            </a:r>
            <a:r>
              <a:rPr lang="en-US" u="sng" dirty="0"/>
              <a:t>Chronic </a:t>
            </a:r>
            <a:r>
              <a:rPr lang="en-US" dirty="0"/>
              <a:t>         </a:t>
            </a:r>
            <a:r>
              <a:rPr lang="en-US" u="sng" dirty="0"/>
              <a:t>Acute </a:t>
            </a:r>
            <a:r>
              <a:rPr lang="en-US" dirty="0"/>
              <a:t>            </a:t>
            </a:r>
            <a:r>
              <a:rPr lang="en-US" u="sng" dirty="0"/>
              <a:t> Chronic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A.L.L.               C.L.L.           A.M.L.              C.M.L.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Down Arrow 3"/>
          <p:cNvSpPr/>
          <p:nvPr/>
        </p:nvSpPr>
        <p:spPr>
          <a:xfrm rot="3177476">
            <a:off x="2427736" y="1446708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own Arrow 4"/>
          <p:cNvSpPr/>
          <p:nvPr/>
        </p:nvSpPr>
        <p:spPr>
          <a:xfrm rot="18862851">
            <a:off x="5687003" y="1473942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 rot="1721618">
            <a:off x="1500522" y="3713867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 rot="19491443">
            <a:off x="2998222" y="3700455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 rot="1410809">
            <a:off x="5262757" y="3892123"/>
            <a:ext cx="414458" cy="87508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/>
          <p:cNvSpPr/>
          <p:nvPr/>
        </p:nvSpPr>
        <p:spPr>
          <a:xfrm rot="18706655">
            <a:off x="7141942" y="3751229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own Arrow 9"/>
          <p:cNvSpPr/>
          <p:nvPr/>
        </p:nvSpPr>
        <p:spPr>
          <a:xfrm>
            <a:off x="914400" y="5181600"/>
            <a:ext cx="2286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own Arrow 10"/>
          <p:cNvSpPr/>
          <p:nvPr/>
        </p:nvSpPr>
        <p:spPr>
          <a:xfrm>
            <a:off x="3124200" y="5105400"/>
            <a:ext cx="2286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own Arrow 11"/>
          <p:cNvSpPr/>
          <p:nvPr/>
        </p:nvSpPr>
        <p:spPr>
          <a:xfrm>
            <a:off x="5181600" y="5105400"/>
            <a:ext cx="2286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own Arrow 12"/>
          <p:cNvSpPr/>
          <p:nvPr/>
        </p:nvSpPr>
        <p:spPr>
          <a:xfrm>
            <a:off x="7391400" y="5105400"/>
            <a:ext cx="3048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990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wfarooqi\Desktop\bloodcells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482" y="1600200"/>
            <a:ext cx="5693035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3313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ACUTE  MYELOBLASTIC </a:t>
            </a:r>
            <a:br>
              <a:rPr lang="en-US" dirty="0"/>
            </a:br>
            <a:r>
              <a:rPr lang="en-US" dirty="0"/>
              <a:t>LEUKEMIA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u="sng" dirty="0"/>
              <a:t>Pathogenesis</a:t>
            </a:r>
            <a:r>
              <a:rPr lang="en-US" dirty="0"/>
              <a:t>: Genetic damage in the </a:t>
            </a:r>
            <a:r>
              <a:rPr lang="en-US" b="1" i="1" dirty="0"/>
              <a:t>myeloblast           </a:t>
            </a:r>
            <a:r>
              <a:rPr lang="en-US" dirty="0"/>
              <a:t>causes excess proliferation  </a:t>
            </a:r>
          </a:p>
          <a:p>
            <a:pPr marL="0" indent="0">
              <a:buNone/>
            </a:pPr>
            <a:r>
              <a:rPr lang="en-US" dirty="0"/>
              <a:t>            too many abnormal myeloblasts are produced which don’t function normally.</a:t>
            </a:r>
          </a:p>
          <a:p>
            <a:pPr marL="0" indent="0">
              <a:buNone/>
            </a:pPr>
            <a:r>
              <a:rPr lang="en-US" dirty="0"/>
              <a:t>These leukemic cells accumulate in the marrow and also enter the blood &amp; other organs</a:t>
            </a:r>
          </a:p>
        </p:txBody>
      </p:sp>
      <p:sp>
        <p:nvSpPr>
          <p:cNvPr id="4" name="Right Arrow 3"/>
          <p:cNvSpPr/>
          <p:nvPr/>
        </p:nvSpPr>
        <p:spPr>
          <a:xfrm>
            <a:off x="2541478" y="2362199"/>
            <a:ext cx="697022" cy="1835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CA4DE23D-4C74-2C5B-D487-586E959CC092}"/>
              </a:ext>
            </a:extLst>
          </p:cNvPr>
          <p:cNvSpPr/>
          <p:nvPr/>
        </p:nvSpPr>
        <p:spPr>
          <a:xfrm>
            <a:off x="762000" y="2819400"/>
            <a:ext cx="838200" cy="3048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169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u="sng" dirty="0"/>
              <a:t>Age Group</a:t>
            </a:r>
            <a:r>
              <a:rPr lang="en-US" dirty="0"/>
              <a:t>: Mostly seen in old people (middle to old age).</a:t>
            </a:r>
          </a:p>
          <a:p>
            <a:r>
              <a:rPr lang="en-US" u="sng" dirty="0"/>
              <a:t>Classification of AML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   * W.H.O. classification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b="1" dirty="0"/>
              <a:t>* F.A.B</a:t>
            </a:r>
            <a:r>
              <a:rPr lang="en-US" dirty="0"/>
              <a:t>. classification(French-American-British)</a:t>
            </a:r>
          </a:p>
          <a:p>
            <a:pPr marL="0" indent="0">
              <a:buNone/>
            </a:pPr>
            <a:r>
              <a:rPr lang="en-US" dirty="0"/>
              <a:t>  Classification is based on the appearance of cells, immuno-phenotyping and genetic abnormality in the cells</a:t>
            </a:r>
          </a:p>
        </p:txBody>
      </p:sp>
    </p:spTree>
    <p:extLst>
      <p:ext uri="{BB962C8B-B14F-4D97-AF65-F5344CB8AC3E}">
        <p14:creationId xmlns:p14="http://schemas.microsoft.com/office/powerpoint/2010/main" val="432147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RISK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en-US" u="sng" dirty="0"/>
              <a:t>Myelodysplastic Syndrome (MDS): </a:t>
            </a:r>
            <a:r>
              <a:rPr lang="en-US" dirty="0"/>
              <a:t>A patient with MDS has increased risk of getting AML</a:t>
            </a:r>
          </a:p>
          <a:p>
            <a:pPr marL="514350" indent="-514350">
              <a:buAutoNum type="arabicParenR"/>
            </a:pPr>
            <a:r>
              <a:rPr lang="en-US" u="sng" dirty="0"/>
              <a:t>Chemotherapy</a:t>
            </a:r>
            <a:r>
              <a:rPr lang="en-US" dirty="0"/>
              <a:t> for other cancers can also increase the risk of AML</a:t>
            </a:r>
          </a:p>
          <a:p>
            <a:pPr marL="514350" indent="-514350">
              <a:buAutoNum type="arabicParenR"/>
            </a:pPr>
            <a:r>
              <a:rPr lang="en-US" u="sng" dirty="0"/>
              <a:t>Radiation exposure </a:t>
            </a:r>
            <a:r>
              <a:rPr lang="en-US" dirty="0"/>
              <a:t>: </a:t>
            </a:r>
            <a:r>
              <a:rPr lang="en-US" dirty="0" err="1"/>
              <a:t>eg</a:t>
            </a:r>
            <a:r>
              <a:rPr lang="en-US" dirty="0"/>
              <a:t> cancer radiotherapy</a:t>
            </a:r>
          </a:p>
          <a:p>
            <a:pPr marL="0" indent="0">
              <a:buNone/>
            </a:pPr>
            <a:r>
              <a:rPr lang="en-US" dirty="0"/>
              <a:t>  ( radiologists don’t have a high risk due to </a:t>
            </a:r>
          </a:p>
          <a:p>
            <a:pPr marL="0" indent="0">
              <a:buNone/>
            </a:pPr>
            <a:r>
              <a:rPr lang="en-US" dirty="0"/>
              <a:t>    modern day safety practices in X-Ray rooms)</a:t>
            </a:r>
          </a:p>
        </p:txBody>
      </p:sp>
    </p:spTree>
    <p:extLst>
      <p:ext uri="{BB962C8B-B14F-4D97-AF65-F5344CB8AC3E}">
        <p14:creationId xmlns:p14="http://schemas.microsoft.com/office/powerpoint/2010/main" val="22731996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Risks ( </a:t>
            </a:r>
            <a:r>
              <a:rPr lang="en-US" dirty="0" err="1"/>
              <a:t>contd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 4) More chance in genetic diseases like </a:t>
            </a:r>
            <a:r>
              <a:rPr lang="en-US" b="1" u="sng" dirty="0"/>
              <a:t>Down’s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   syndrome ( 10-18 times more) .</a:t>
            </a:r>
          </a:p>
          <a:p>
            <a:pPr marL="0" indent="0">
              <a:buNone/>
            </a:pPr>
            <a:r>
              <a:rPr lang="en-US" dirty="0"/>
              <a:t>( Down’s syndrome        more chances of ALL  and AML)</a:t>
            </a:r>
          </a:p>
        </p:txBody>
      </p:sp>
      <p:sp>
        <p:nvSpPr>
          <p:cNvPr id="9" name="Right Arrow 8"/>
          <p:cNvSpPr/>
          <p:nvPr/>
        </p:nvSpPr>
        <p:spPr>
          <a:xfrm>
            <a:off x="3733800" y="3048000"/>
            <a:ext cx="609600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508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4532887</TotalTime>
  <Words>808</Words>
  <Application>Microsoft Office PowerPoint</Application>
  <PresentationFormat>On-screen Show (4:3)</PresentationFormat>
  <Paragraphs>106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Arial</vt:lpstr>
      <vt:lpstr>Calibri</vt:lpstr>
      <vt:lpstr>Office Theme</vt:lpstr>
      <vt:lpstr>LEUKEMIAS</vt:lpstr>
      <vt:lpstr>NORMAL HEMATOPOEISIS IN THE BONE MARROW</vt:lpstr>
      <vt:lpstr>DEFINITION </vt:lpstr>
      <vt:lpstr>CLASSIFICATION OF LEUKEMIAS</vt:lpstr>
      <vt:lpstr>PowerPoint Presentation</vt:lpstr>
      <vt:lpstr>ACUTE  MYELOBLASTIC  LEUKEMIA</vt:lpstr>
      <vt:lpstr>PowerPoint Presentation</vt:lpstr>
      <vt:lpstr>RISK FACTORS</vt:lpstr>
      <vt:lpstr>Risks ( contd)</vt:lpstr>
      <vt:lpstr>S/S  </vt:lpstr>
      <vt:lpstr>PowerPoint Presentation</vt:lpstr>
      <vt:lpstr>PowerPoint Presentation</vt:lpstr>
      <vt:lpstr>DIAGNOSTIC  TESTS</vt:lpstr>
      <vt:lpstr>Blats cell w/ Auer rods</vt:lpstr>
      <vt:lpstr>Blast cell w/ Auer rods</vt:lpstr>
      <vt:lpstr>PowerPoint Presentation</vt:lpstr>
      <vt:lpstr>Tests ( contd)</vt:lpstr>
      <vt:lpstr>TREATMENT</vt:lpstr>
      <vt:lpstr>CAUTION !</vt:lpstr>
      <vt:lpstr>PATTERN OF CHEMO</vt:lpstr>
      <vt:lpstr>7 + 3 pattern</vt:lpstr>
      <vt:lpstr>Contd.</vt:lpstr>
      <vt:lpstr>PROGNOSIS</vt:lpstr>
      <vt:lpstr>PROGRESSION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LEUKEMIAS</dc:title>
  <dc:creator>Waqar Farooqi</dc:creator>
  <cp:lastModifiedBy>Waqar Al</cp:lastModifiedBy>
  <cp:revision>60</cp:revision>
  <dcterms:created xsi:type="dcterms:W3CDTF">2006-08-16T00:00:00Z</dcterms:created>
  <dcterms:modified xsi:type="dcterms:W3CDTF">2026-03-01T19:48:20Z</dcterms:modified>
</cp:coreProperties>
</file>