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63" r:id="rId4"/>
    <p:sldId id="257" r:id="rId5"/>
    <p:sldId id="260" r:id="rId6"/>
    <p:sldId id="259" r:id="rId7"/>
    <p:sldId id="261" r:id="rId8"/>
    <p:sldId id="264" r:id="rId9"/>
    <p:sldId id="265" r:id="rId10"/>
    <p:sldId id="273" r:id="rId11"/>
    <p:sldId id="266" r:id="rId12"/>
    <p:sldId id="267" r:id="rId13"/>
    <p:sldId id="268" r:id="rId14"/>
    <p:sldId id="269" r:id="rId15"/>
    <p:sldId id="272" r:id="rId16"/>
    <p:sldId id="270" r:id="rId17"/>
    <p:sldId id="278" r:id="rId18"/>
    <p:sldId id="27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qar Al" userId="f871981d578baa04" providerId="LiveId" clId="{68D4573C-4793-43B8-B5D9-D2C88D4F2253}"/>
    <pc:docChg chg="delSld modSld">
      <pc:chgData name="Waqar Al" userId="f871981d578baa04" providerId="LiveId" clId="{68D4573C-4793-43B8-B5D9-D2C88D4F2253}" dt="2026-03-01T19:24:45.540" v="106" actId="2696"/>
      <pc:docMkLst>
        <pc:docMk/>
      </pc:docMkLst>
      <pc:sldChg chg="modSp mod">
        <pc:chgData name="Waqar Al" userId="f871981d578baa04" providerId="LiveId" clId="{68D4573C-4793-43B8-B5D9-D2C88D4F2253}" dt="2026-03-01T19:22:02.300" v="104" actId="20577"/>
        <pc:sldMkLst>
          <pc:docMk/>
          <pc:sldMk cId="1372821499" sldId="260"/>
        </pc:sldMkLst>
        <pc:spChg chg="mod">
          <ac:chgData name="Waqar Al" userId="f871981d578baa04" providerId="LiveId" clId="{68D4573C-4793-43B8-B5D9-D2C88D4F2253}" dt="2026-03-01T19:22:02.300" v="104" actId="20577"/>
          <ac:spMkLst>
            <pc:docMk/>
            <pc:sldMk cId="1372821499" sldId="260"/>
            <ac:spMk id="3" creationId="{00000000-0000-0000-0000-000000000000}"/>
          </ac:spMkLst>
        </pc:spChg>
      </pc:sldChg>
      <pc:sldChg chg="del">
        <pc:chgData name="Waqar Al" userId="f871981d578baa04" providerId="LiveId" clId="{68D4573C-4793-43B8-B5D9-D2C88D4F2253}" dt="2026-03-01T19:24:41.580" v="105" actId="2696"/>
        <pc:sldMkLst>
          <pc:docMk/>
          <pc:sldMk cId="2451245192" sldId="282"/>
        </pc:sldMkLst>
      </pc:sldChg>
      <pc:sldChg chg="del">
        <pc:chgData name="Waqar Al" userId="f871981d578baa04" providerId="LiveId" clId="{68D4573C-4793-43B8-B5D9-D2C88D4F2253}" dt="2026-03-01T19:24:45.540" v="106" actId="2696"/>
        <pc:sldMkLst>
          <pc:docMk/>
          <pc:sldMk cId="2793604118" sldId="31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CHRONIC  LYMPHOCYTIC </a:t>
            </a:r>
            <a:br>
              <a:rPr lang="en-US" dirty="0"/>
            </a:br>
            <a:r>
              <a:rPr lang="en-US" dirty="0"/>
              <a:t>LEUKEMIA ( CLL)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117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SMUDGE CELLS</a:t>
            </a:r>
          </a:p>
        </p:txBody>
      </p:sp>
      <p:pic>
        <p:nvPicPr>
          <p:cNvPr id="1026" name="Picture 2" descr="C:\Users\wfarooqi\Desktop\downloa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620000" cy="495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335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/>
              <a:t>3) </a:t>
            </a:r>
            <a:r>
              <a:rPr lang="en-US" b="1" u="sng" dirty="0"/>
              <a:t>Bone Marrow </a:t>
            </a:r>
            <a:r>
              <a:rPr lang="en-US" dirty="0"/>
              <a:t>: Excess B lymphocytes </a:t>
            </a:r>
          </a:p>
          <a:p>
            <a:pPr marL="0" indent="0">
              <a:buNone/>
            </a:pPr>
            <a:r>
              <a:rPr lang="en-US" dirty="0"/>
              <a:t>4) </a:t>
            </a:r>
            <a:r>
              <a:rPr lang="en-US" b="1" u="sng" dirty="0"/>
              <a:t>Flow cytometry</a:t>
            </a:r>
            <a:r>
              <a:rPr lang="en-US" dirty="0"/>
              <a:t>: Abnormal B lymphocytes in the blood can  be identified by this method.</a:t>
            </a:r>
          </a:p>
        </p:txBody>
      </p:sp>
    </p:spTree>
    <p:extLst>
      <p:ext uri="{BB962C8B-B14F-4D97-AF65-F5344CB8AC3E}">
        <p14:creationId xmlns:p14="http://schemas.microsoft.com/office/powerpoint/2010/main" val="1605394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STAGES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/>
              <a:t>                   </a:t>
            </a:r>
            <a:r>
              <a:rPr lang="en-US" b="1" dirty="0"/>
              <a:t> RAI  </a:t>
            </a:r>
            <a:r>
              <a:rPr lang="en-US" dirty="0"/>
              <a:t>Staging system ( 5 stages)</a:t>
            </a:r>
          </a:p>
          <a:p>
            <a:pPr>
              <a:buFont typeface="Arial" charset="0"/>
              <a:buChar char="•"/>
            </a:pPr>
            <a:r>
              <a:rPr lang="en-US" dirty="0"/>
              <a:t>Stage 0 : Only lymphocytosis</a:t>
            </a:r>
          </a:p>
          <a:p>
            <a:pPr>
              <a:buFont typeface="Arial" charset="0"/>
              <a:buChar char="•"/>
            </a:pPr>
            <a:r>
              <a:rPr lang="en-US" dirty="0"/>
              <a:t>Stage 1: </a:t>
            </a:r>
            <a:r>
              <a:rPr lang="en-US" dirty="0" err="1"/>
              <a:t>Lympho</a:t>
            </a:r>
            <a:r>
              <a:rPr lang="en-US" dirty="0"/>
              <a:t>. + lymph node enlargement</a:t>
            </a:r>
          </a:p>
          <a:p>
            <a:pPr>
              <a:buFont typeface="Arial" charset="0"/>
              <a:buChar char="•"/>
            </a:pPr>
            <a:r>
              <a:rPr lang="en-US" dirty="0"/>
              <a:t>Stage 2: </a:t>
            </a:r>
            <a:r>
              <a:rPr lang="en-US" dirty="0" err="1"/>
              <a:t>Lympho</a:t>
            </a:r>
            <a:r>
              <a:rPr lang="en-US" dirty="0"/>
              <a:t>. + </a:t>
            </a:r>
            <a:r>
              <a:rPr lang="en-US" dirty="0" err="1"/>
              <a:t>hepatosplenomegaly</a:t>
            </a:r>
            <a:r>
              <a:rPr lang="en-US" dirty="0"/>
              <a:t>, +/- above</a:t>
            </a:r>
          </a:p>
          <a:p>
            <a:pPr>
              <a:buFont typeface="Arial" charset="0"/>
              <a:buChar char="•"/>
            </a:pPr>
            <a:r>
              <a:rPr lang="en-US" dirty="0"/>
              <a:t>Stage 3: </a:t>
            </a:r>
            <a:r>
              <a:rPr lang="en-US" dirty="0" err="1"/>
              <a:t>Lympho</a:t>
            </a:r>
            <a:r>
              <a:rPr lang="en-US" dirty="0"/>
              <a:t>. + anemia, +/- above</a:t>
            </a:r>
          </a:p>
          <a:p>
            <a:pPr>
              <a:buFont typeface="Arial" charset="0"/>
              <a:buChar char="•"/>
            </a:pPr>
            <a:r>
              <a:rPr lang="en-US" dirty="0"/>
              <a:t>Stage4 : </a:t>
            </a:r>
            <a:r>
              <a:rPr lang="en-US" dirty="0" err="1"/>
              <a:t>Lympho</a:t>
            </a:r>
            <a:r>
              <a:rPr lang="en-US" dirty="0"/>
              <a:t>.+ thrombocytopenia, +/- above</a:t>
            </a:r>
          </a:p>
        </p:txBody>
      </p:sp>
    </p:spTree>
    <p:extLst>
      <p:ext uri="{BB962C8B-B14F-4D97-AF65-F5344CB8AC3E}">
        <p14:creationId xmlns:p14="http://schemas.microsoft.com/office/powerpoint/2010/main" val="2400862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u="sng" dirty="0"/>
              <a:t>Cause of anemia &amp; low platelets in CLL: 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/>
              <a:t>Infiltration of the bone marrow</a:t>
            </a:r>
          </a:p>
          <a:p>
            <a:pPr>
              <a:buFont typeface="Arial" charset="0"/>
              <a:buChar char="•"/>
            </a:pPr>
            <a:r>
              <a:rPr lang="en-US" dirty="0"/>
              <a:t>Autoimmune hemolytic anemia ( antibodies are produced which destroy the RBC &amp; platelets)</a:t>
            </a:r>
          </a:p>
        </p:txBody>
      </p:sp>
    </p:spTree>
    <p:extLst>
      <p:ext uri="{BB962C8B-B14F-4D97-AF65-F5344CB8AC3E}">
        <p14:creationId xmlns:p14="http://schemas.microsoft.com/office/powerpoint/2010/main" val="489694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                 </a:t>
            </a:r>
            <a:r>
              <a:rPr lang="en-US" u="sng" dirty="0"/>
              <a:t>SOME GENERAL POINTS</a:t>
            </a: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/>
              <a:t>No treatment is given in early stages ( stage 0 &amp; 1) because it does not improve survival</a:t>
            </a:r>
          </a:p>
          <a:p>
            <a:pPr>
              <a:buFont typeface="Arial" charset="0"/>
              <a:buChar char="•"/>
            </a:pPr>
            <a:r>
              <a:rPr lang="en-US" dirty="0"/>
              <a:t>CLL progresses very slowly and some patients </a:t>
            </a:r>
          </a:p>
          <a:p>
            <a:pPr marL="0" indent="0">
              <a:buNone/>
            </a:pPr>
            <a:r>
              <a:rPr lang="en-US" dirty="0"/>
              <a:t>    with stage 0 and 1 lead normal &amp; active lives</a:t>
            </a:r>
          </a:p>
          <a:p>
            <a:pPr marL="0" indent="0">
              <a:buNone/>
            </a:pPr>
            <a:r>
              <a:rPr lang="en-US" dirty="0"/>
              <a:t>    without treatment</a:t>
            </a:r>
          </a:p>
        </p:txBody>
      </p:sp>
    </p:spTree>
    <p:extLst>
      <p:ext uri="{BB962C8B-B14F-4D97-AF65-F5344CB8AC3E}">
        <p14:creationId xmlns:p14="http://schemas.microsoft.com/office/powerpoint/2010/main" val="1335591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Treatments for CLL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AutoNum type="arabicParenR"/>
            </a:pPr>
            <a:r>
              <a:rPr lang="en-US" dirty="0"/>
              <a:t>Mainly chemotherapy</a:t>
            </a:r>
          </a:p>
          <a:p>
            <a:pPr marL="514350" indent="-514350">
              <a:buAutoNum type="arabicParenR"/>
            </a:pPr>
            <a:r>
              <a:rPr lang="en-US" dirty="0"/>
              <a:t>Monoclonal antibodies        used if poor </a:t>
            </a:r>
          </a:p>
          <a:p>
            <a:pPr marL="514350" indent="-514350">
              <a:buAutoNum type="arabicParenR"/>
            </a:pPr>
            <a:r>
              <a:rPr lang="en-US" dirty="0"/>
              <a:t>Stem cell transplant              response to</a:t>
            </a:r>
          </a:p>
          <a:p>
            <a:pPr marL="514350" indent="-514350">
              <a:buNone/>
            </a:pPr>
            <a:r>
              <a:rPr lang="en-US" dirty="0"/>
              <a:t>                                                        chemo.          </a:t>
            </a:r>
          </a:p>
        </p:txBody>
      </p:sp>
      <p:sp>
        <p:nvSpPr>
          <p:cNvPr id="4" name="Right Brace 3"/>
          <p:cNvSpPr/>
          <p:nvPr/>
        </p:nvSpPr>
        <p:spPr>
          <a:xfrm>
            <a:off x="5181600" y="2438400"/>
            <a:ext cx="231648" cy="1295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775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DRUGS USED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800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/>
              <a:t> 1) </a:t>
            </a:r>
            <a:r>
              <a:rPr lang="en-US" b="1" u="sng" dirty="0"/>
              <a:t>C</a:t>
            </a:r>
            <a:r>
              <a:rPr lang="en-US" dirty="0"/>
              <a:t>HLORAMBUCIL</a:t>
            </a:r>
          </a:p>
          <a:p>
            <a:pPr marL="0" indent="0">
              <a:buNone/>
            </a:pPr>
            <a:r>
              <a:rPr lang="en-US" dirty="0"/>
              <a:t> 2) </a:t>
            </a:r>
            <a:r>
              <a:rPr lang="en-US" b="1" u="sng" dirty="0"/>
              <a:t>C</a:t>
            </a:r>
            <a:r>
              <a:rPr lang="en-US" dirty="0"/>
              <a:t>YCLOPHOSPHAMIDE</a:t>
            </a:r>
          </a:p>
          <a:p>
            <a:pPr marL="0" indent="0">
              <a:buNone/>
            </a:pPr>
            <a:r>
              <a:rPr lang="en-US" dirty="0"/>
              <a:t> 3) </a:t>
            </a:r>
            <a:r>
              <a:rPr lang="en-US" b="1" u="sng" dirty="0"/>
              <a:t>F</a:t>
            </a:r>
            <a:r>
              <a:rPr lang="en-US" dirty="0"/>
              <a:t>LUDARABINE</a:t>
            </a:r>
          </a:p>
          <a:p>
            <a:pPr marL="0" indent="0">
              <a:buNone/>
            </a:pPr>
            <a:r>
              <a:rPr lang="en-US" dirty="0"/>
              <a:t> 4) </a:t>
            </a:r>
            <a:r>
              <a:rPr lang="en-US" b="1" u="sng" dirty="0"/>
              <a:t>R</a:t>
            </a:r>
            <a:r>
              <a:rPr lang="en-US" dirty="0"/>
              <a:t>ITUXIMAB ( a monoclonal antibody)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CLL treatment = </a:t>
            </a:r>
            <a:r>
              <a:rPr lang="en-US" b="1" u="sng" dirty="0"/>
              <a:t>C</a:t>
            </a:r>
            <a:r>
              <a:rPr lang="en-US" dirty="0"/>
              <a:t>hocolate </a:t>
            </a:r>
            <a:r>
              <a:rPr lang="en-US" b="1" u="sng" dirty="0"/>
              <a:t>C</a:t>
            </a:r>
            <a:r>
              <a:rPr lang="en-US" dirty="0"/>
              <a:t>ake </a:t>
            </a:r>
            <a:r>
              <a:rPr lang="en-US" b="1" u="sng" dirty="0"/>
              <a:t>F</a:t>
            </a:r>
            <a:r>
              <a:rPr lang="en-US" dirty="0"/>
              <a:t>rom </a:t>
            </a:r>
            <a:r>
              <a:rPr lang="en-US" b="1" u="sng" dirty="0"/>
              <a:t>R</a:t>
            </a:r>
            <a:r>
              <a:rPr lang="en-US" dirty="0"/>
              <a:t>iyadh</a:t>
            </a:r>
          </a:p>
        </p:txBody>
      </p:sp>
    </p:spTree>
    <p:extLst>
      <p:ext uri="{BB962C8B-B14F-4D97-AF65-F5344CB8AC3E}">
        <p14:creationId xmlns:p14="http://schemas.microsoft.com/office/powerpoint/2010/main" val="528756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Some new drugs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AutoNum type="arabicParenR"/>
            </a:pPr>
            <a:r>
              <a:rPr lang="en-US" dirty="0"/>
              <a:t>Tyrosine </a:t>
            </a:r>
            <a:r>
              <a:rPr lang="en-US" dirty="0" err="1"/>
              <a:t>kinase</a:t>
            </a:r>
            <a:r>
              <a:rPr lang="en-US" dirty="0"/>
              <a:t> inhibitors</a:t>
            </a:r>
          </a:p>
          <a:p>
            <a:pPr marL="514350" indent="-514350">
              <a:buAutoNum type="arabicParenR"/>
            </a:pPr>
            <a:r>
              <a:rPr lang="en-US" dirty="0"/>
              <a:t>Monoclonal antibodies ( like </a:t>
            </a:r>
            <a:r>
              <a:rPr lang="en-US" dirty="0" err="1"/>
              <a:t>rituximab</a:t>
            </a:r>
            <a:r>
              <a:rPr lang="en-US" dirty="0"/>
              <a:t>)</a:t>
            </a:r>
          </a:p>
          <a:p>
            <a:pPr marL="514350" indent="-514350">
              <a:buAutoNum type="arabicParenR"/>
            </a:pPr>
            <a:endParaRPr lang="en-US" dirty="0"/>
          </a:p>
          <a:p>
            <a:pPr marL="514350" indent="-514350">
              <a:buNone/>
            </a:pPr>
            <a:endParaRPr lang="en-US" dirty="0"/>
          </a:p>
          <a:p>
            <a:pPr marL="514350" indent="-514350">
              <a:buNone/>
            </a:pP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</a:t>
            </a:r>
          </a:p>
        </p:txBody>
      </p:sp>
      <p:pic>
        <p:nvPicPr>
          <p:cNvPr id="5" name="Picture 4" descr="A group of flowers around a word&#10;&#10;AI-generated content may be incorrect.">
            <a:extLst>
              <a:ext uri="{FF2B5EF4-FFF2-40B4-BE49-F238E27FC236}">
                <a16:creationId xmlns:a16="http://schemas.microsoft.com/office/drawing/2014/main" id="{20C2EEC0-9C8E-2C0A-4073-0280AD0593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905000"/>
            <a:ext cx="5486400" cy="370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39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>NORMAL HEMATOPOEISIS</a:t>
            </a:r>
          </a:p>
        </p:txBody>
      </p:sp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1430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14528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502919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/>
              <a:t>                                           CLL is a malignancy of B </a:t>
            </a:r>
          </a:p>
          <a:p>
            <a:pPr marL="0" indent="0">
              <a:buNone/>
            </a:pPr>
            <a:r>
              <a:rPr lang="en-US" dirty="0"/>
              <a:t>                                            lymphocytes.</a:t>
            </a:r>
          </a:p>
        </p:txBody>
      </p:sp>
      <p:pic>
        <p:nvPicPr>
          <p:cNvPr id="2051" name="Picture 3" descr="C:\Users\wfarooqi\Desktop\Diagram_showing_the_cells_CLL_afects_CRUK_296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43074"/>
            <a:ext cx="4343400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325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/>
              <a:t> It is a malignancy of the B lymphocytes. There is excess production of B lymphocytes which are normal looking but not functioning normally (can’t produce antibodies).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  * It is a disease of old age(usually above 50)</a:t>
            </a:r>
          </a:p>
        </p:txBody>
      </p:sp>
    </p:spTree>
    <p:extLst>
      <p:ext uri="{BB962C8B-B14F-4D97-AF65-F5344CB8AC3E}">
        <p14:creationId xmlns:p14="http://schemas.microsoft.com/office/powerpoint/2010/main" val="3196968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NATURAL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It is a slow growing cancer and patients may be asymptomatic for many years.</a:t>
            </a:r>
          </a:p>
          <a:p>
            <a:r>
              <a:rPr lang="en-US" dirty="0"/>
              <a:t>The leukemic cells infiltrate the marrow and replace the RBC, platelets &amp; other WBCs.</a:t>
            </a:r>
          </a:p>
          <a:p>
            <a:r>
              <a:rPr lang="en-US" dirty="0"/>
              <a:t>The cells then come in the blood and spread to other organs (</a:t>
            </a:r>
            <a:r>
              <a:rPr lang="en-US" dirty="0" err="1"/>
              <a:t>mets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72821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S/S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1) Asymptomatic. Incidental finding of high </a:t>
            </a:r>
          </a:p>
          <a:p>
            <a:pPr marL="0" indent="0">
              <a:buNone/>
            </a:pPr>
            <a:r>
              <a:rPr lang="en-US" dirty="0"/>
              <a:t>      WBC count.</a:t>
            </a:r>
          </a:p>
          <a:p>
            <a:pPr marL="0" indent="0">
              <a:buNone/>
            </a:pPr>
            <a:r>
              <a:rPr lang="en-US" dirty="0"/>
              <a:t>2) Lymph node enlargement</a:t>
            </a:r>
          </a:p>
          <a:p>
            <a:pPr marL="0" indent="0">
              <a:buNone/>
            </a:pPr>
            <a:r>
              <a:rPr lang="en-US" dirty="0"/>
              <a:t>3) Hepatomegaly, splenomegaly </a:t>
            </a:r>
          </a:p>
          <a:p>
            <a:pPr marL="0" indent="0">
              <a:buNone/>
            </a:pPr>
            <a:r>
              <a:rPr lang="en-US" dirty="0"/>
              <a:t>4) Fatigue, weakness (due to anemia)</a:t>
            </a:r>
          </a:p>
          <a:p>
            <a:pPr marL="0" indent="0">
              <a:buNone/>
            </a:pPr>
            <a:r>
              <a:rPr lang="en-US" dirty="0"/>
              <a:t>5) Infections ( due to non-functional B </a:t>
            </a:r>
            <a:r>
              <a:rPr lang="en-US" dirty="0" err="1"/>
              <a:t>lymphos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6) Bleeding ( due to low platelets)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536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514350" indent="-514350">
              <a:buAutoNum type="arabicParenR"/>
            </a:pPr>
            <a:r>
              <a:rPr lang="en-US" b="1" u="sng" dirty="0"/>
              <a:t> CBC </a:t>
            </a:r>
          </a:p>
          <a:p>
            <a:pPr marL="0" indent="0">
              <a:buNone/>
            </a:pPr>
            <a:r>
              <a:rPr lang="en-US" dirty="0"/>
              <a:t> * </a:t>
            </a:r>
            <a:r>
              <a:rPr lang="en-US" i="1" u="sng" dirty="0"/>
              <a:t>Very high WBC count ( lymphocytes</a:t>
            </a:r>
            <a:r>
              <a:rPr lang="en-US" dirty="0"/>
              <a:t>).</a:t>
            </a:r>
          </a:p>
          <a:p>
            <a:pPr marL="0" indent="0">
              <a:buNone/>
            </a:pPr>
            <a:r>
              <a:rPr lang="en-US" dirty="0"/>
              <a:t>   ( a very high lymphocytosis in an old patient</a:t>
            </a:r>
          </a:p>
          <a:p>
            <a:pPr marL="0" indent="0">
              <a:buNone/>
            </a:pPr>
            <a:r>
              <a:rPr lang="en-US" dirty="0"/>
              <a:t>               be alert !)</a:t>
            </a:r>
          </a:p>
          <a:p>
            <a:pPr marL="0" indent="0">
              <a:buNone/>
            </a:pPr>
            <a:r>
              <a:rPr lang="en-US" dirty="0"/>
              <a:t> * Low RBCs &amp; Platelets </a:t>
            </a:r>
          </a:p>
          <a:p>
            <a:pPr marL="0" indent="0">
              <a:buNone/>
            </a:pPr>
            <a:r>
              <a:rPr lang="en-US" dirty="0"/>
              <a:t>2) </a:t>
            </a:r>
            <a:r>
              <a:rPr lang="en-US" b="1" u="sng" dirty="0"/>
              <a:t>Peripheral blood smear:</a:t>
            </a:r>
          </a:p>
          <a:p>
            <a:pPr marL="0" indent="0">
              <a:buNone/>
            </a:pPr>
            <a:r>
              <a:rPr lang="en-US" dirty="0"/>
              <a:t>  * Excess lymphocytes </a:t>
            </a:r>
          </a:p>
          <a:p>
            <a:pPr marL="0" indent="0">
              <a:buNone/>
            </a:pPr>
            <a:r>
              <a:rPr lang="en-US" dirty="0"/>
              <a:t> * </a:t>
            </a:r>
            <a:r>
              <a:rPr lang="en-US" i="1" u="sng" dirty="0"/>
              <a:t>Smudge cells in the blood</a:t>
            </a:r>
            <a:r>
              <a:rPr lang="en-US" dirty="0"/>
              <a:t>: B lymphocytes in the blood which get damaged during slide preparing </a:t>
            </a:r>
          </a:p>
        </p:txBody>
      </p:sp>
      <p:sp>
        <p:nvSpPr>
          <p:cNvPr id="4" name="Right Arrow 3"/>
          <p:cNvSpPr/>
          <p:nvPr/>
        </p:nvSpPr>
        <p:spPr>
          <a:xfrm>
            <a:off x="1143000" y="3422073"/>
            <a:ext cx="6858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60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PERIPHERAL SMEAR IN CLL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</a:t>
            </a:r>
          </a:p>
          <a:p>
            <a:pPr marL="0" indent="0">
              <a:buNone/>
            </a:pPr>
            <a:r>
              <a:rPr lang="en-US" dirty="0"/>
              <a:t>                       EXCESS OF “B” LYMPHOCYTES( purple color)</a:t>
            </a:r>
          </a:p>
        </p:txBody>
      </p:sp>
      <p:pic>
        <p:nvPicPr>
          <p:cNvPr id="3075" name="Picture 3" descr="C:\Users\wfarooqi\Desktop\CLL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8229599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645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Smudge cells ( broken B lymphocytes)</a:t>
            </a:r>
          </a:p>
        </p:txBody>
      </p:sp>
      <p:pic>
        <p:nvPicPr>
          <p:cNvPr id="4098" name="Picture 2" descr="C:\Users\wfarooqi\Desktop\220px-Smear_cell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28800"/>
            <a:ext cx="37338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046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468</Words>
  <Application>Microsoft Office PowerPoint</Application>
  <PresentationFormat>On-screen Show (4:3)</PresentationFormat>
  <Paragraphs>83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CHRONIC  LYMPHOCYTIC  LEUKEMIA ( CLL)</vt:lpstr>
      <vt:lpstr>NORMAL HEMATOPOEISIS</vt:lpstr>
      <vt:lpstr>PowerPoint Presentation</vt:lpstr>
      <vt:lpstr>DEFINITION</vt:lpstr>
      <vt:lpstr>NATURAL COURSE</vt:lpstr>
      <vt:lpstr>S/S</vt:lpstr>
      <vt:lpstr>DIAGNOSIS</vt:lpstr>
      <vt:lpstr>PERIPHERAL SMEAR IN CLL</vt:lpstr>
      <vt:lpstr>PowerPoint Presentation</vt:lpstr>
      <vt:lpstr>SMUDGE CELLS</vt:lpstr>
      <vt:lpstr>PowerPoint Presentation</vt:lpstr>
      <vt:lpstr>STAGES</vt:lpstr>
      <vt:lpstr>PowerPoint Presentation</vt:lpstr>
      <vt:lpstr>TREATMENT</vt:lpstr>
      <vt:lpstr>Treatments for CLL</vt:lpstr>
      <vt:lpstr>DRUGS USED</vt:lpstr>
      <vt:lpstr>Some new drugs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CHRONIC  LYMPHOCYTIC  LEUKEMIA ( CLL)</dc:title>
  <dc:creator>Waqar Farooqi</dc:creator>
  <cp:lastModifiedBy>Waqar Al</cp:lastModifiedBy>
  <cp:revision>33</cp:revision>
  <dcterms:created xsi:type="dcterms:W3CDTF">2006-08-16T00:00:00Z</dcterms:created>
  <dcterms:modified xsi:type="dcterms:W3CDTF">2026-03-01T19:24:48Z</dcterms:modified>
</cp:coreProperties>
</file>