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Default Extension="svg" ContentType="image/sv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309" r:id="rId2"/>
    <p:sldId id="310" r:id="rId3"/>
    <p:sldId id="257" r:id="rId4"/>
    <p:sldId id="262" r:id="rId5"/>
    <p:sldId id="278" r:id="rId6"/>
    <p:sldId id="308" r:id="rId7"/>
    <p:sldId id="258" r:id="rId8"/>
    <p:sldId id="259" r:id="rId9"/>
    <p:sldId id="260" r:id="rId10"/>
    <p:sldId id="277" r:id="rId11"/>
    <p:sldId id="263" r:id="rId12"/>
    <p:sldId id="265" r:id="rId13"/>
    <p:sldId id="266" r:id="rId14"/>
    <p:sldId id="267" r:id="rId15"/>
    <p:sldId id="311" r:id="rId16"/>
    <p:sldId id="268" r:id="rId17"/>
    <p:sldId id="312" r:id="rId18"/>
    <p:sldId id="306" r:id="rId19"/>
    <p:sldId id="279" r:id="rId20"/>
    <p:sldId id="280" r:id="rId21"/>
    <p:sldId id="281" r:id="rId22"/>
    <p:sldId id="284" r:id="rId23"/>
    <p:sldId id="283" r:id="rId24"/>
    <p:sldId id="285" r:id="rId25"/>
    <p:sldId id="286" r:id="rId26"/>
    <p:sldId id="287" r:id="rId27"/>
    <p:sldId id="288" r:id="rId28"/>
    <p:sldId id="289" r:id="rId29"/>
    <p:sldId id="290" r:id="rId30"/>
    <p:sldId id="291" r:id="rId31"/>
    <p:sldId id="292" r:id="rId32"/>
    <p:sldId id="293" r:id="rId33"/>
    <p:sldId id="294"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75" d="100"/>
          <a:sy n="75" d="100"/>
        </p:scale>
        <p:origin x="-1016" y="-5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5293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2504"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4296" y="1600200"/>
            <a:ext cx="4032504"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1"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1"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5"/>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Title 1025"/>
          <p:cNvSpPr>
            <a:spLocks noGrp="1"/>
          </p:cNvSpPr>
          <p:nvPr>
            <p:ph type="title"/>
          </p:nvPr>
        </p:nvSpPr>
        <p:spPr>
          <a:xfrm>
            <a:off x="457200" y="274638"/>
            <a:ext cx="8229600" cy="1143000"/>
          </a:xfrm>
          <a:prstGeom prst="rect">
            <a:avLst/>
          </a:prstGeom>
          <a:noFill/>
          <a:ln w="9525">
            <a:noFill/>
          </a:ln>
        </p:spPr>
        <p:txBody>
          <a:bodyPr anchor="ctr" anchorCtr="0"/>
          <a:lstStyle/>
          <a:p>
            <a:pPr lvl="0"/>
            <a:r>
              <a:t>Click to edit Master title style</a:t>
            </a:r>
          </a:p>
        </p:txBody>
      </p:sp>
      <p:sp>
        <p:nvSpPr>
          <p:cNvPr id="1027" name="Text Placeholder 1026"/>
          <p:cNvSpPr>
            <a:spLocks noGrp="1"/>
          </p:cNvSpPr>
          <p:nvPr>
            <p:ph type="body" idx="1"/>
          </p:nvPr>
        </p:nvSpPr>
        <p:spPr>
          <a:xfrm>
            <a:off x="457200" y="1600200"/>
            <a:ext cx="8229600" cy="4525963"/>
          </a:xfrm>
          <a:prstGeom prst="rect">
            <a:avLst/>
          </a:prstGeom>
          <a:noFill/>
          <a:ln w="9525">
            <a:noFill/>
          </a:ln>
        </p:spPr>
        <p:txBody>
          <a:bodyPr/>
          <a:lstStyle/>
          <a:p>
            <a:pPr lvl="0"/>
            <a:r>
              <a:t>Click to edit Master text styles</a:t>
            </a:r>
          </a:p>
          <a:p>
            <a:pPr lvl="1"/>
            <a:r>
              <a:t>Second level</a:t>
            </a:r>
          </a:p>
          <a:p>
            <a:pPr lvl="2"/>
            <a:r>
              <a:t>Third level</a:t>
            </a:r>
          </a:p>
          <a:p>
            <a:pPr lvl="3"/>
            <a:r>
              <a:t>Fourth level</a:t>
            </a:r>
          </a:p>
          <a:p>
            <a:pPr lvl="4"/>
            <a:r>
              <a:t>Fifth level</a:t>
            </a:r>
          </a:p>
        </p:txBody>
      </p:sp>
      <p:sp>
        <p:nvSpPr>
          <p:cNvPr id="1028" name="Date Placeholder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fld id="{1D8BD707-D9CF-40AE-B4C6-C98DA3205C09}" type="datetimeFigureOut">
              <a:rPr lang="en-US" smtClean="0"/>
              <a:pPr/>
              <a:t>3/2/2026</a:t>
            </a:fld>
            <a:endParaRPr lang="en-US"/>
          </a:p>
        </p:txBody>
      </p:sp>
      <p:sp>
        <p:nvSpPr>
          <p:cNvPr id="1029" name="Footer Placeholder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endParaRPr lang="en-US"/>
          </a:p>
        </p:txBody>
      </p:sp>
      <p:sp>
        <p:nvSpPr>
          <p:cNvPr id="1030" name="Slide Number Placeholder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who.int/mediacentre/factsheets" TargetMode="External"/><Relationship Id="rId2" Type="http://schemas.openxmlformats.org/officeDocument/2006/relationships/hyperlink" Target="http://www.cdc.gov/parasites/echinococcosi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PARASITIC INFECTIONS</a:t>
            </a:r>
          </a:p>
        </p:txBody>
      </p:sp>
      <p:sp>
        <p:nvSpPr>
          <p:cNvPr id="3" name="Subtitle 2"/>
          <p:cNvSpPr>
            <a:spLocks noGrp="1"/>
          </p:cNvSpPr>
          <p:nvPr>
            <p:ph type="subTitle" idx="1"/>
          </p:nvPr>
        </p:nvSpPr>
        <p:spPr/>
        <p:txBody>
          <a:bodyPr/>
          <a:lstStyle/>
          <a:p>
            <a:r>
              <a:rPr lang="en-US"/>
              <a:t>DR FAROOQ</a:t>
            </a:r>
          </a:p>
          <a:p>
            <a:r>
              <a:rPr lang="en-US"/>
              <a:t>FRCP </a:t>
            </a:r>
          </a:p>
          <a:p>
            <a:r>
              <a:rPr lang="en-US"/>
              <a:t>ASSOCIATE PROFESSOR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p:spPr>
        <p:txBody>
          <a:bodyPr/>
          <a:lstStyle/>
          <a:p>
            <a:r>
              <a:rPr lang="en-US" dirty="0"/>
              <a:t>COMPLICATIONS</a:t>
            </a:r>
          </a:p>
        </p:txBody>
      </p:sp>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r>
              <a:rPr lang="en-US" dirty="0"/>
              <a:t>Severe dysentery may cause intestinal perforation with high mortality rates</a:t>
            </a:r>
          </a:p>
          <a:p>
            <a:r>
              <a:rPr lang="en-US" dirty="0"/>
              <a:t>Mild/moderate infection, if not treated, may cause chronic diarrhea with weight loss</a:t>
            </a:r>
          </a:p>
          <a:p>
            <a:pPr marL="0" indent="0">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p:spPr>
        <p:txBody>
          <a:bodyPr/>
          <a:lstStyle/>
          <a:p>
            <a:r>
              <a:rPr lang="en-US" dirty="0"/>
              <a:t>INVESTIGATIONS</a:t>
            </a:r>
          </a:p>
        </p:txBody>
      </p:sp>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marL="0" indent="0">
              <a:buNone/>
            </a:pPr>
            <a:endParaRPr lang="en-US" dirty="0"/>
          </a:p>
          <a:p>
            <a:pPr marL="514350" indent="-514350">
              <a:buAutoNum type="arabicParenR"/>
            </a:pPr>
            <a:r>
              <a:rPr lang="en-US" dirty="0"/>
              <a:t> Stool analysis shows:</a:t>
            </a:r>
          </a:p>
          <a:p>
            <a:pPr marL="0" indent="0">
              <a:buNone/>
            </a:pPr>
            <a:r>
              <a:rPr lang="en-US" dirty="0"/>
              <a:t>     * </a:t>
            </a:r>
            <a:r>
              <a:rPr lang="en-US" b="1" dirty="0"/>
              <a:t>Cysts &amp; trophozoites of Entamoeba</a:t>
            </a:r>
          </a:p>
          <a:p>
            <a:pPr marL="0" indent="0">
              <a:buNone/>
            </a:pPr>
            <a:r>
              <a:rPr lang="en-US" b="1" dirty="0"/>
              <a:t>     * </a:t>
            </a:r>
            <a:r>
              <a:rPr lang="en-US" dirty="0"/>
              <a:t>Blood &amp; WBCs</a:t>
            </a:r>
            <a:endParaRPr lang="en-US" b="1" dirty="0"/>
          </a:p>
          <a:p>
            <a:pPr marL="0" indent="0">
              <a:buNone/>
            </a:pPr>
            <a:r>
              <a:rPr lang="en-US" dirty="0"/>
              <a:t>3) Stool antigen test: E. </a:t>
            </a:r>
            <a:r>
              <a:rPr lang="en-US" dirty="0" err="1"/>
              <a:t>Histo</a:t>
            </a:r>
            <a:r>
              <a:rPr lang="en-US" dirty="0"/>
              <a:t>. antigens positive</a:t>
            </a:r>
          </a:p>
          <a:p>
            <a:pPr marL="0" indent="0">
              <a:buNone/>
            </a:pPr>
            <a:r>
              <a:rPr lang="en-US" dirty="0"/>
              <a:t>4) Serology(to detect antibodies) is available but not recommended</a:t>
            </a:r>
          </a:p>
          <a:p>
            <a:pPr marL="0" indent="0">
              <a:buNone/>
            </a:pPr>
            <a:r>
              <a:rPr lang="en-US" dirty="0"/>
              <a:t>5) </a:t>
            </a:r>
            <a:r>
              <a:rPr lang="en-US" b="1" dirty="0"/>
              <a:t>In case of </a:t>
            </a:r>
            <a:r>
              <a:rPr lang="en-US" b="1" dirty="0" err="1"/>
              <a:t>asypmtomatic</a:t>
            </a:r>
            <a:r>
              <a:rPr lang="en-US" b="1" dirty="0"/>
              <a:t> </a:t>
            </a:r>
            <a:r>
              <a:rPr lang="en-US" b="1" dirty="0" err="1"/>
              <a:t>infec</a:t>
            </a:r>
            <a:r>
              <a:rPr lang="en-US" b="1" dirty="0"/>
              <a:t>., only cysts are seen in the stool</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p:spPr>
        <p:txBody>
          <a:bodyPr>
            <a:normAutofit fontScale="90000"/>
          </a:bodyPr>
          <a:lstStyle/>
          <a:p>
            <a:r>
              <a:rPr lang="en-US" dirty="0"/>
              <a:t>TREATMENT OF DIARRHEAL ILLNESS</a:t>
            </a:r>
          </a:p>
        </p:txBody>
      </p:sp>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marL="514350" indent="-514350">
              <a:buAutoNum type="arabicParenR"/>
            </a:pPr>
            <a:r>
              <a:rPr lang="en-US" dirty="0"/>
              <a:t>Metronidazole (</a:t>
            </a:r>
            <a:r>
              <a:rPr lang="en-US" dirty="0" err="1"/>
              <a:t>flagyl</a:t>
            </a:r>
            <a:r>
              <a:rPr lang="en-US" dirty="0"/>
              <a:t>) 500 mg  TID (10days)</a:t>
            </a:r>
          </a:p>
          <a:p>
            <a:pPr marL="0" indent="0">
              <a:buNone/>
            </a:pPr>
            <a:endParaRPr lang="en-US" dirty="0"/>
          </a:p>
          <a:p>
            <a:pPr marL="0" indent="0">
              <a:buNone/>
            </a:pPr>
            <a:r>
              <a:rPr lang="en-US" dirty="0"/>
              <a:t>                                </a:t>
            </a:r>
            <a:r>
              <a:rPr lang="en-US" b="1" dirty="0"/>
              <a:t>+</a:t>
            </a:r>
          </a:p>
          <a:p>
            <a:pPr marL="0" indent="0">
              <a:buNone/>
            </a:pPr>
            <a:r>
              <a:rPr lang="en-US" dirty="0"/>
              <a:t>2) Diloxanide furoate (kills the cysts)</a:t>
            </a:r>
          </a:p>
          <a:p>
            <a:pPr marL="0" indent="0">
              <a:buNone/>
            </a:pPr>
            <a:r>
              <a:rPr lang="en-US" dirty="0"/>
              <a:t>3) Increased fluids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p:spPr>
        <p:txBody>
          <a:bodyPr/>
          <a:lstStyle/>
          <a:p>
            <a:r>
              <a:rPr lang="en-US" dirty="0"/>
              <a:t>Liver abscess by E. </a:t>
            </a:r>
            <a:r>
              <a:rPr lang="en-US" dirty="0" err="1"/>
              <a:t>Histo</a:t>
            </a:r>
            <a:r>
              <a:rPr lang="en-US" dirty="0"/>
              <a:t>.</a:t>
            </a:r>
          </a:p>
        </p:txBody>
      </p:sp>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r>
              <a:rPr lang="en-US" dirty="0"/>
              <a:t>Usually occurs </a:t>
            </a:r>
            <a:r>
              <a:rPr lang="en-US" b="1" dirty="0"/>
              <a:t>without</a:t>
            </a:r>
            <a:r>
              <a:rPr lang="en-US" dirty="0"/>
              <a:t> prior diarrheal illness</a:t>
            </a:r>
          </a:p>
          <a:p>
            <a:r>
              <a:rPr lang="en-US" dirty="0"/>
              <a:t>Some patients may have diarrheal illness followed by liver abscess.</a:t>
            </a:r>
          </a:p>
          <a:p>
            <a:r>
              <a:rPr lang="en-US" dirty="0"/>
              <a:t>Pain in RHC</a:t>
            </a:r>
          </a:p>
          <a:p>
            <a:r>
              <a:rPr lang="en-US" dirty="0"/>
              <a:t>Fever +/- chills &amp; sweating</a:t>
            </a:r>
          </a:p>
          <a:p>
            <a:r>
              <a:rPr lang="en-US" dirty="0"/>
              <a:t>Hepatomegaly +/-</a:t>
            </a:r>
          </a:p>
          <a:p>
            <a:r>
              <a:rPr lang="en-US" dirty="0"/>
              <a:t>Tender liver (if palpable)</a:t>
            </a:r>
          </a:p>
          <a:p>
            <a:pPr marL="0" indent="0">
              <a:buNone/>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p:spPr>
        <p:txBody>
          <a:bodyPr/>
          <a:lstStyle/>
          <a:p>
            <a:r>
              <a:rPr lang="en-US" dirty="0"/>
              <a:t>Investigation </a:t>
            </a:r>
          </a:p>
        </p:txBody>
      </p:sp>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marL="514350" indent="-514350">
              <a:buAutoNum type="arabicParenR"/>
            </a:pPr>
            <a:r>
              <a:rPr lang="en-US" dirty="0"/>
              <a:t>Ultrasound shows abscess (but it can be any abscess)</a:t>
            </a:r>
          </a:p>
          <a:p>
            <a:pPr marL="0" indent="0">
              <a:buNone/>
            </a:pPr>
            <a:r>
              <a:rPr lang="en-US" dirty="0"/>
              <a:t>2) Serology for anti amoeba antibodies is a very good test</a:t>
            </a:r>
          </a:p>
          <a:p>
            <a:pPr marL="0" indent="0">
              <a:buNone/>
            </a:pPr>
            <a:r>
              <a:rPr lang="en-US" dirty="0"/>
              <a:t>3) Sometimes, aspiration of the abscess is done. </a:t>
            </a:r>
          </a:p>
          <a:p>
            <a:pPr marL="0" indent="0">
              <a:buNone/>
            </a:pPr>
            <a:r>
              <a:rPr lang="en-US" dirty="0"/>
              <a:t>     It shows brownish yellow pus (ANCHOVY SAUCE)          check for E. </a:t>
            </a:r>
            <a:r>
              <a:rPr lang="en-US" dirty="0" err="1"/>
              <a:t>histo</a:t>
            </a:r>
            <a:r>
              <a:rPr lang="en-US" dirty="0"/>
              <a:t>. antigens</a:t>
            </a:r>
          </a:p>
        </p:txBody>
      </p:sp>
      <p:sp>
        <p:nvSpPr>
          <p:cNvPr id="4" name="Right Arrow 3"/>
          <p:cNvSpPr/>
          <p:nvPr/>
        </p:nvSpPr>
        <p:spPr>
          <a:xfrm>
            <a:off x="6019800" y="4800600"/>
            <a:ext cx="685800"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ANCHOVY SAUCE</a:t>
            </a:r>
          </a:p>
        </p:txBody>
      </p:sp>
      <p:pic>
        <p:nvPicPr>
          <p:cNvPr id="5" name="Content Placeholder 4"/>
          <p:cNvPicPr>
            <a:picLocks noGrp="1" noChangeAspect="1"/>
          </p:cNvPicPr>
          <p:nvPr>
            <p:ph idx="1"/>
          </p:nvPr>
        </p:nvPicPr>
        <p:blipFill>
          <a:blip r:embed="rId2"/>
          <a:stretch>
            <a:fillRect/>
          </a:stretch>
        </p:blipFill>
        <p:spPr>
          <a:xfrm>
            <a:off x="2494280" y="1767205"/>
            <a:ext cx="5130800" cy="5038725"/>
          </a:xfrm>
          <a:prstGeom prst="rect">
            <a:avLst/>
          </a:prstGeom>
        </p:spPr>
      </p:pic>
      <p:pic>
        <p:nvPicPr>
          <p:cNvPr id="4" name="Picture 3"/>
          <p:cNvPicPr/>
          <p:nvPr/>
        </p:nvPicPr>
        <p:blipFill>
          <a:blip r:embed="rId3" cstate="print">
            <a:extLst>
              <a:ext uri="{96DAC541-7B7A-43D3-8B79-37D633B846F1}">
                <asvg:svgBlip xmlns="" xmlns:asvg="http://schemas.microsoft.com/office/drawing/2016/SVG/main" r:embed="rId4"/>
              </a:ext>
            </a:extLst>
          </a:blip>
          <a:stretch>
            <a:fillRect/>
          </a:stretch>
        </p:blipFill>
        <p:spPr>
          <a:xfrm>
            <a:off x="4381500" y="3238500"/>
            <a:ext cx="381000" cy="381000"/>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p:spPr>
        <p:txBody>
          <a:bodyPr/>
          <a:lstStyle/>
          <a:p>
            <a:r>
              <a:rPr lang="en-US" dirty="0"/>
              <a:t>TREATMENT OF ABSCESS</a:t>
            </a:r>
          </a:p>
        </p:txBody>
      </p:sp>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marL="514350" indent="-514350">
              <a:buAutoNum type="arabicParenR"/>
            </a:pPr>
            <a:r>
              <a:rPr lang="en-US" dirty="0"/>
              <a:t>Drain the abscess if it is very large or patient is very sick.</a:t>
            </a:r>
          </a:p>
          <a:p>
            <a:pPr marL="0" indent="0">
              <a:buNone/>
            </a:pPr>
            <a:r>
              <a:rPr lang="en-US" dirty="0"/>
              <a:t>                          </a:t>
            </a:r>
            <a:r>
              <a:rPr lang="en-US" b="1" dirty="0"/>
              <a:t>Otherwise</a:t>
            </a:r>
          </a:p>
          <a:p>
            <a:pPr marL="0" indent="0">
              <a:buNone/>
            </a:pPr>
            <a:r>
              <a:rPr lang="en-US" dirty="0"/>
              <a:t>2) Metronidazole (</a:t>
            </a:r>
            <a:r>
              <a:rPr lang="en-US" dirty="0" err="1"/>
              <a:t>flagyl</a:t>
            </a:r>
            <a:r>
              <a:rPr lang="en-US" dirty="0"/>
              <a:t>) + </a:t>
            </a:r>
            <a:r>
              <a:rPr lang="en-US" dirty="0" err="1"/>
              <a:t>Diloxanide</a:t>
            </a:r>
            <a:r>
              <a:rPr lang="en-US" dirty="0"/>
              <a:t> </a:t>
            </a:r>
            <a:r>
              <a:rPr lang="en-US" dirty="0" err="1"/>
              <a:t>furoate</a:t>
            </a:r>
            <a:endParaRPr lang="en-US" dirty="0"/>
          </a:p>
          <a:p>
            <a:pPr marL="0" indent="0">
              <a:buNone/>
            </a:pPr>
            <a:r>
              <a:rPr lang="en-US" dirty="0"/>
              <a:t>          ( same doses as in diarrhea)</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2"/>
          <a:stretch>
            <a:fillRect/>
          </a:stretch>
        </p:blipFill>
        <p:spPr>
          <a:xfrm>
            <a:off x="1600200" y="609600"/>
            <a:ext cx="6057900" cy="5801360"/>
          </a:xfrm>
          <a:prstGeom prst="rect">
            <a:avLst/>
          </a:prstGeom>
        </p:spPr>
      </p:pic>
      <p:pic>
        <p:nvPicPr>
          <p:cNvPr id="4" name="Picture 3"/>
          <p:cNvPicPr/>
          <p:nvPr/>
        </p:nvPicPr>
        <p:blipFill>
          <a:blip r:embed="rId3" cstate="print">
            <a:extLst>
              <a:ext uri="{96DAC541-7B7A-43D3-8B79-37D633B846F1}">
                <asvg:svgBlip xmlns="" xmlns:asvg="http://schemas.microsoft.com/office/drawing/2016/SVG/main" r:embed="rId4"/>
              </a:ext>
            </a:extLst>
          </a:blip>
          <a:stretch>
            <a:fillRect/>
          </a:stretch>
        </p:blipFill>
        <p:spPr>
          <a:xfrm>
            <a:off x="4381500" y="3238500"/>
            <a:ext cx="381000" cy="381000"/>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2"/>
          </a:fillRef>
          <a:effectRef idx="1">
            <a:schemeClr val="accent2"/>
          </a:effectRef>
          <a:fontRef idx="minor">
            <a:schemeClr val="lt1"/>
          </a:fontRef>
        </p:style>
        <p:txBody>
          <a:bodyPr/>
          <a:lstStyle/>
          <a:p>
            <a:r>
              <a:rPr lang="en-US" dirty="0"/>
              <a:t>Recape </a:t>
            </a:r>
          </a:p>
        </p:txBody>
      </p:sp>
      <p:sp>
        <p:nvSpPr>
          <p:cNvPr id="4" name="Content Placeholder 3"/>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0000" lnSpcReduction="10000"/>
          </a:bodyPr>
          <a:lstStyle/>
          <a:p>
            <a:pPr marL="0" indent="0">
              <a:buNone/>
            </a:pPr>
            <a:endParaRPr lang="en-US" dirty="0"/>
          </a:p>
          <a:p>
            <a:pPr marL="0" indent="0">
              <a:buNone/>
            </a:pPr>
            <a:r>
              <a:rPr lang="en-US" dirty="0"/>
              <a:t> So: </a:t>
            </a:r>
          </a:p>
          <a:p>
            <a:pPr marL="0" indent="0">
              <a:buNone/>
            </a:pPr>
            <a:r>
              <a:rPr lang="en-US" dirty="0"/>
              <a:t> * Asymptomatic infection      DIP</a:t>
            </a:r>
          </a:p>
          <a:p>
            <a:pPr marL="0" indent="0">
              <a:buNone/>
            </a:pPr>
            <a:r>
              <a:rPr lang="en-US" dirty="0"/>
              <a:t> * Acute diarrhea                     M+D</a:t>
            </a:r>
          </a:p>
          <a:p>
            <a:pPr marL="0" indent="0">
              <a:buNone/>
            </a:pPr>
            <a:r>
              <a:rPr lang="en-US" dirty="0"/>
              <a:t> * Abscess                                 M+D  and/or drainage</a:t>
            </a:r>
          </a:p>
          <a:p>
            <a:pPr marL="0" indent="0">
              <a:buNone/>
            </a:pPr>
            <a:endParaRPr lang="en-US" dirty="0"/>
          </a:p>
          <a:p>
            <a:pPr marL="0" indent="0">
              <a:buNone/>
            </a:pPr>
            <a:r>
              <a:rPr lang="en-US" b="1" dirty="0"/>
              <a:t>D</a:t>
            </a:r>
            <a:r>
              <a:rPr lang="en-US" dirty="0"/>
              <a:t>: </a:t>
            </a:r>
            <a:r>
              <a:rPr lang="en-US" dirty="0" err="1"/>
              <a:t>diloxanide</a:t>
            </a:r>
            <a:r>
              <a:rPr lang="en-US" dirty="0"/>
              <a:t>  </a:t>
            </a:r>
            <a:r>
              <a:rPr lang="en-US" b="1" dirty="0"/>
              <a:t>I: </a:t>
            </a:r>
            <a:r>
              <a:rPr lang="en-US" dirty="0" err="1"/>
              <a:t>iodoquinol</a:t>
            </a:r>
            <a:r>
              <a:rPr lang="en-US" dirty="0"/>
              <a:t>    </a:t>
            </a:r>
            <a:r>
              <a:rPr lang="en-US" b="1" dirty="0"/>
              <a:t>P</a:t>
            </a:r>
            <a:r>
              <a:rPr lang="en-US" dirty="0"/>
              <a:t>: </a:t>
            </a:r>
            <a:r>
              <a:rPr lang="en-US" dirty="0" err="1"/>
              <a:t>paromomycin</a:t>
            </a:r>
            <a:endParaRPr lang="en-US" dirty="0"/>
          </a:p>
          <a:p>
            <a:pPr marL="0" indent="0">
              <a:buNone/>
            </a:pPr>
            <a:r>
              <a:rPr lang="en-US" b="1" dirty="0"/>
              <a:t>M</a:t>
            </a:r>
            <a:r>
              <a:rPr lang="en-US" dirty="0"/>
              <a:t>: metronidazole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60000"/>
              <a:lumOff val="40000"/>
            </a:schemeClr>
          </a:solidFill>
        </p:spPr>
        <p:txBody>
          <a:bodyPr/>
          <a:lstStyle/>
          <a:p>
            <a:r>
              <a:rPr lang="en-US" dirty="0"/>
              <a:t>ECHINO COCCOSIS</a:t>
            </a:r>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pPr marL="0" indent="0">
              <a:buNone/>
            </a:pPr>
            <a:r>
              <a:rPr lang="en-US" dirty="0"/>
              <a:t> It is a parasitic infection caused by the tapeworm Echinococcus. It produces cysts in liver, lung, brain etc.</a:t>
            </a:r>
          </a:p>
          <a:p>
            <a:pPr marL="0" indent="0">
              <a:buNone/>
            </a:pPr>
            <a:endParaRPr lang="en-US" dirty="0"/>
          </a:p>
          <a:p>
            <a:pPr marL="0" indent="0">
              <a:buNone/>
            </a:pPr>
            <a:r>
              <a:rPr lang="en-US" dirty="0"/>
              <a:t>Also called hydatid disease</a:t>
            </a:r>
          </a:p>
          <a:p>
            <a:pPr marL="0" indent="0">
              <a:buNone/>
            </a:pPr>
            <a:endParaRPr lang="en-US" dirty="0"/>
          </a:p>
          <a:p>
            <a:pPr marL="0" indent="0">
              <a:buNone/>
            </a:pPr>
            <a:r>
              <a:rPr lang="en-US" dirty="0"/>
              <a:t>                 It is a zoonosis (?)</a:t>
            </a:r>
          </a:p>
          <a:p>
            <a:pPr marL="0" indent="0">
              <a:buNone/>
            </a:pPr>
            <a:r>
              <a:rPr lang="en-US" dirty="0"/>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MALARIA</a:t>
            </a:r>
          </a:p>
          <a:p>
            <a:r>
              <a:rPr lang="en-US" dirty="0"/>
              <a:t>GIARDIA</a:t>
            </a:r>
          </a:p>
          <a:p>
            <a:r>
              <a:rPr lang="en-US" dirty="0"/>
              <a:t>ENTAMEBA</a:t>
            </a:r>
          </a:p>
          <a:p>
            <a:r>
              <a:rPr lang="en-US" dirty="0" smtClean="0"/>
              <a:t>LEISHMANIA</a:t>
            </a:r>
            <a:endParaRPr lang="en-US" dirty="0"/>
          </a:p>
          <a:p>
            <a:r>
              <a:rPr lang="en-US" dirty="0"/>
              <a:t>WORMS (ASCARIS, TAP WORM</a:t>
            </a:r>
            <a:r>
              <a:rPr lang="en-US" dirty="0" smtClean="0"/>
              <a:t>)</a:t>
            </a:r>
          </a:p>
          <a:p>
            <a:r>
              <a:rPr lang="en-US" dirty="0" smtClean="0"/>
              <a:t>ECCHINOCOCCUS</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lstStyle/>
          <a:p>
            <a:endParaRPr lang="en-US" dirty="0"/>
          </a:p>
        </p:txBody>
      </p:sp>
      <p:sp>
        <p:nvSpPr>
          <p:cNvPr id="3" name="Content Placeholder 2"/>
          <p:cNvSpPr>
            <a:spLocks noGrp="1"/>
          </p:cNvSpPr>
          <p:nvPr>
            <p:ph idx="1"/>
          </p:nvPr>
        </p:nvSpPr>
        <p:spPr>
          <a:xfrm>
            <a:off x="149860" y="521970"/>
            <a:ext cx="8722995" cy="5988050"/>
          </a:xfrm>
        </p:spPr>
        <p:style>
          <a:lnRef idx="1">
            <a:schemeClr val="accent5"/>
          </a:lnRef>
          <a:fillRef idx="2">
            <a:schemeClr val="accent5"/>
          </a:fillRef>
          <a:effectRef idx="1">
            <a:schemeClr val="accent5"/>
          </a:effectRef>
          <a:fontRef idx="minor">
            <a:schemeClr val="dk1"/>
          </a:fontRef>
        </p:style>
        <p:txBody>
          <a:bodyPr/>
          <a:lstStyle/>
          <a:p>
            <a:pPr marL="0" indent="0">
              <a:buNone/>
            </a:pPr>
            <a:r>
              <a:rPr lang="en-US" dirty="0"/>
              <a:t>2 types of </a:t>
            </a:r>
            <a:r>
              <a:rPr lang="en-US" dirty="0" err="1"/>
              <a:t>Echinococcus</a:t>
            </a:r>
            <a:r>
              <a:rPr lang="en-US" dirty="0"/>
              <a:t> tapeworms can cause disease in humans:</a:t>
            </a:r>
          </a:p>
          <a:p>
            <a:pPr marL="0" indent="0">
              <a:buNone/>
            </a:pPr>
            <a:r>
              <a:rPr lang="en-US" dirty="0"/>
              <a:t>        E. </a:t>
            </a:r>
            <a:r>
              <a:rPr lang="en-US" dirty="0" err="1"/>
              <a:t>Granulosus</a:t>
            </a:r>
            <a:r>
              <a:rPr lang="en-US" dirty="0"/>
              <a:t>           E. multi-</a:t>
            </a:r>
            <a:r>
              <a:rPr lang="en-US" dirty="0" err="1"/>
              <a:t>locularis</a:t>
            </a:r>
            <a:endParaRPr lang="en-US" dirty="0"/>
          </a:p>
          <a:p>
            <a:pPr marL="0" indent="0">
              <a:buNone/>
            </a:pPr>
            <a:r>
              <a:rPr lang="en-US" dirty="0"/>
              <a:t> </a:t>
            </a:r>
          </a:p>
          <a:p>
            <a:pPr marL="0" indent="0">
              <a:buNone/>
            </a:pPr>
            <a:r>
              <a:rPr lang="en-US" dirty="0"/>
              <a:t>Causes </a:t>
            </a:r>
            <a:r>
              <a:rPr lang="en-US" dirty="0" smtClean="0"/>
              <a:t>cystic </a:t>
            </a:r>
            <a:r>
              <a:rPr lang="en-US" dirty="0" err="1"/>
              <a:t>echi</a:t>
            </a:r>
            <a:r>
              <a:rPr lang="en-US" dirty="0"/>
              <a:t>            causes alveolar  </a:t>
            </a:r>
            <a:r>
              <a:rPr lang="en-US" dirty="0" err="1"/>
              <a:t>nococcosis</a:t>
            </a:r>
            <a:r>
              <a:rPr lang="en-US" dirty="0"/>
              <a:t>                        echinococcosis</a:t>
            </a:r>
          </a:p>
        </p:txBody>
      </p:sp>
      <p:sp>
        <p:nvSpPr>
          <p:cNvPr id="4" name="Down Arrow 3"/>
          <p:cNvSpPr/>
          <p:nvPr/>
        </p:nvSpPr>
        <p:spPr>
          <a:xfrm>
            <a:off x="1752600" y="2286000"/>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own Arrow 4"/>
          <p:cNvSpPr/>
          <p:nvPr/>
        </p:nvSpPr>
        <p:spPr>
          <a:xfrm>
            <a:off x="5791200" y="2133600"/>
            <a:ext cx="332232" cy="58750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376920" cy="1232535"/>
          </a:xfrm>
          <a:solidFill>
            <a:schemeClr val="accent4">
              <a:lumMod val="60000"/>
              <a:lumOff val="40000"/>
            </a:schemeClr>
          </a:solidFill>
        </p:spPr>
        <p:txBody>
          <a:bodyPr/>
          <a:lstStyle/>
          <a:p>
            <a:r>
              <a:rPr lang="en-US" dirty="0"/>
              <a:t>Transmission to humans</a:t>
            </a:r>
          </a:p>
        </p:txBody>
      </p:sp>
      <p:sp>
        <p:nvSpPr>
          <p:cNvPr id="3" name="Content Placeholder 2"/>
          <p:cNvSpPr>
            <a:spLocks noGrp="1"/>
          </p:cNvSpPr>
          <p:nvPr>
            <p:ph idx="1"/>
          </p:nvPr>
        </p:nvSpPr>
        <p:spPr>
          <a:xfrm>
            <a:off x="144780" y="1233170"/>
            <a:ext cx="8632190" cy="5309870"/>
          </a:xfrm>
        </p:spPr>
        <p:style>
          <a:lnRef idx="1">
            <a:schemeClr val="accent5"/>
          </a:lnRef>
          <a:fillRef idx="2">
            <a:schemeClr val="accent5"/>
          </a:fillRef>
          <a:effectRef idx="1">
            <a:schemeClr val="accent5"/>
          </a:effectRef>
          <a:fontRef idx="minor">
            <a:schemeClr val="dk1"/>
          </a:fontRef>
        </p:style>
        <p:txBody>
          <a:bodyPr/>
          <a:lstStyle/>
          <a:p>
            <a:pPr marL="0" indent="0">
              <a:buNone/>
            </a:pPr>
            <a:r>
              <a:rPr lang="en-US" dirty="0"/>
              <a:t> </a:t>
            </a:r>
            <a:r>
              <a:rPr lang="en-US" b="1" u="sng" dirty="0"/>
              <a:t>Primary host</a:t>
            </a:r>
            <a:r>
              <a:rPr lang="en-US" dirty="0"/>
              <a:t>: usually dogs &amp; sheep</a:t>
            </a:r>
          </a:p>
          <a:p>
            <a:pPr marL="0" indent="0">
              <a:buNone/>
            </a:pPr>
            <a:r>
              <a:rPr lang="en-US" dirty="0"/>
              <a:t> Humans can get infection by fecal oral route ( infected animal’s feces contains the eggs       contaminates food /water         ingestion by humans          infection)</a:t>
            </a:r>
          </a:p>
          <a:p>
            <a:pPr marL="0" indent="0">
              <a:buNone/>
            </a:pPr>
            <a:r>
              <a:rPr lang="en-US" dirty="0"/>
              <a:t> In human GIT, eggs hatch into larva           penetrate the intestinal wall         reach different organs and there, form a cyst (hydatid cyst)</a:t>
            </a:r>
          </a:p>
        </p:txBody>
      </p:sp>
      <p:sp>
        <p:nvSpPr>
          <p:cNvPr id="7" name="Right Arrow 6"/>
          <p:cNvSpPr/>
          <p:nvPr/>
        </p:nvSpPr>
        <p:spPr>
          <a:xfrm>
            <a:off x="7924511" y="2514727"/>
            <a:ext cx="762000"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4876800" y="3034030"/>
            <a:ext cx="685800"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1828800" y="3505200"/>
            <a:ext cx="762000"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7010400" y="4038600"/>
            <a:ext cx="644236"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5295900" y="4558030"/>
            <a:ext cx="723900"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solidFill>
            <a:schemeClr val="accent4">
              <a:lumMod val="60000"/>
              <a:lumOff val="40000"/>
            </a:schemeClr>
          </a:solidFill>
        </p:spPr>
        <p:txBody>
          <a:bodyPr/>
          <a:lstStyle/>
          <a:p>
            <a:endParaRPr lang="en-US" dirty="0"/>
          </a:p>
        </p:txBody>
      </p:sp>
      <p:sp>
        <p:nvSpPr>
          <p:cNvPr id="5" name="Text Placeholder 4"/>
          <p:cNvSpPr>
            <a:spLocks noGrp="1"/>
          </p:cNvSpPr>
          <p:nvPr>
            <p:ph type="body" idx="1"/>
          </p:nvPr>
        </p:nvSpPr>
        <p:spPr>
          <a:solidFill>
            <a:schemeClr val="tx2">
              <a:lumMod val="60000"/>
              <a:lumOff val="40000"/>
            </a:schemeClr>
          </a:solidFill>
        </p:spPr>
        <p:txBody>
          <a:bodyPr/>
          <a:lstStyle/>
          <a:p>
            <a:r>
              <a:rPr lang="en-US" dirty="0"/>
              <a:t>              LIFE CYCLE</a:t>
            </a:r>
          </a:p>
        </p:txBody>
      </p:sp>
      <p:sp>
        <p:nvSpPr>
          <p:cNvPr id="7" name="Text Placeholder 6"/>
          <p:cNvSpPr>
            <a:spLocks noGrp="1"/>
          </p:cNvSpPr>
          <p:nvPr>
            <p:ph type="body" sz="quarter" idx="3"/>
          </p:nvPr>
        </p:nvSpPr>
        <p:spPr>
          <a:solidFill>
            <a:schemeClr val="tx2">
              <a:lumMod val="60000"/>
              <a:lumOff val="40000"/>
            </a:schemeClr>
          </a:solidFill>
        </p:spPr>
        <p:txBody>
          <a:bodyPr/>
          <a:lstStyle/>
          <a:p>
            <a:r>
              <a:rPr lang="en-US" dirty="0"/>
              <a:t>          PARASITE</a:t>
            </a:r>
          </a:p>
        </p:txBody>
      </p:sp>
      <p:pic>
        <p:nvPicPr>
          <p:cNvPr id="1026" name="Picture 2" descr="C:\Users\wfarooqi\Desktop\download.jpeg"/>
          <p:cNvPicPr>
            <a:picLocks noGrp="1" noChangeAspect="1" noChangeArrowheads="1"/>
          </p:cNvPicPr>
          <p:nvPr>
            <p:ph sz="half" idx="2"/>
          </p:nvPr>
        </p:nvPicPr>
        <p:blipFill>
          <a:blip r:embed="rId2">
            <a:extLst>
              <a:ext uri="{28A0092B-C50C-407E-A947-70E740481C1C}">
                <a14:useLocalDpi xmlns="" xmlns:a14="http://schemas.microsoft.com/office/drawing/2010/main" val="0"/>
              </a:ext>
            </a:extLst>
          </a:blip>
          <a:srcRect/>
          <a:stretch>
            <a:fillRect/>
          </a:stretch>
        </p:blipFill>
        <p:spPr bwMode="auto">
          <a:xfrm>
            <a:off x="457200" y="2590800"/>
            <a:ext cx="3886200" cy="2971800"/>
          </a:xfrm>
          <a:prstGeom prst="rect">
            <a:avLst/>
          </a:prstGeom>
          <a:noFill/>
          <a:extLst>
            <a:ext uri="{909E8E84-426E-40DD-AFC4-6F175D3DCCD1}">
              <a14:hiddenFill xmlns="" xmlns:a14="http://schemas.microsoft.com/office/drawing/2010/main">
                <a:solidFill>
                  <a:srgbClr val="FFFFFF"/>
                </a:solidFill>
              </a14:hiddenFill>
            </a:ext>
          </a:extLst>
        </p:spPr>
      </p:pic>
      <p:pic>
        <p:nvPicPr>
          <p:cNvPr id="1027" name="Picture 3" descr="C:\Users\wfarooqi\Desktop\Echinococcus_granulosus.jpeg"/>
          <p:cNvPicPr>
            <a:picLocks noGrp="1" noChangeAspect="1" noChangeArrowheads="1"/>
          </p:cNvPicPr>
          <p:nvPr>
            <p:ph sz="quarter" idx="4"/>
          </p:nvPr>
        </p:nvPicPr>
        <p:blipFill>
          <a:blip r:embed="rId3" cstate="print">
            <a:extLst>
              <a:ext uri="{28A0092B-C50C-407E-A947-70E740481C1C}">
                <a14:useLocalDpi xmlns="" xmlns:a14="http://schemas.microsoft.com/office/drawing/2010/main" val="0"/>
              </a:ext>
            </a:extLst>
          </a:blip>
          <a:srcRect/>
          <a:stretch>
            <a:fillRect/>
          </a:stretch>
        </p:blipFill>
        <p:spPr bwMode="auto">
          <a:xfrm>
            <a:off x="4645025" y="2634853"/>
            <a:ext cx="4041775" cy="3031331"/>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60000"/>
              <a:lumOff val="40000"/>
            </a:schemeClr>
          </a:solidFill>
        </p:spPr>
        <p:txBody>
          <a:bodyPr/>
          <a:lstStyle/>
          <a:p>
            <a:endParaRPr lang="en-US" dirty="0"/>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10000"/>
          </a:bodyPr>
          <a:lstStyle/>
          <a:p>
            <a:pPr marL="0" indent="0">
              <a:buNone/>
            </a:pPr>
            <a:r>
              <a:rPr lang="en-US" dirty="0"/>
              <a:t> INCUBATION PERIOD: Many years ( 5 to 10 </a:t>
            </a:r>
            <a:r>
              <a:rPr lang="en-US" dirty="0" err="1"/>
              <a:t>yrs</a:t>
            </a:r>
            <a:r>
              <a:rPr lang="en-US" dirty="0"/>
              <a:t>)</a:t>
            </a:r>
          </a:p>
          <a:p>
            <a:pPr marL="0" indent="0">
              <a:buNone/>
            </a:pPr>
            <a:endParaRPr lang="en-US" dirty="0"/>
          </a:p>
          <a:p>
            <a:pPr marL="0" indent="0">
              <a:buNone/>
            </a:pPr>
            <a:r>
              <a:rPr lang="en-US" dirty="0"/>
              <a:t>                              </a:t>
            </a:r>
            <a:r>
              <a:rPr lang="en-US" sz="3500" dirty="0"/>
              <a:t>S/S</a:t>
            </a:r>
          </a:p>
          <a:p>
            <a:pPr marL="514350" indent="-514350">
              <a:buAutoNum type="alphaUcParenR"/>
            </a:pPr>
            <a:r>
              <a:rPr lang="en-US" b="1" u="sng" dirty="0"/>
              <a:t>Cystic echinococcosis: </a:t>
            </a:r>
          </a:p>
          <a:p>
            <a:pPr marL="0" indent="0">
              <a:buNone/>
            </a:pPr>
            <a:r>
              <a:rPr lang="en-US" dirty="0"/>
              <a:t>  * Caused by E. </a:t>
            </a:r>
            <a:r>
              <a:rPr lang="en-US" dirty="0" err="1"/>
              <a:t>granulosus</a:t>
            </a:r>
            <a:endParaRPr lang="en-US" dirty="0"/>
          </a:p>
          <a:p>
            <a:pPr marL="0" indent="0">
              <a:buNone/>
            </a:pPr>
            <a:r>
              <a:rPr lang="en-US" dirty="0"/>
              <a:t> * Usually a single hepatic cyst (</a:t>
            </a:r>
            <a:r>
              <a:rPr lang="en-US" b="1" dirty="0"/>
              <a:t>hydatid cyst)</a:t>
            </a:r>
          </a:p>
          <a:p>
            <a:pPr marL="0" indent="0">
              <a:buNone/>
            </a:pPr>
            <a:r>
              <a:rPr lang="en-US" dirty="0"/>
              <a:t> * May be asymptomatic or cause hepatomegaly, nausea, malaise, RUQ pain</a:t>
            </a:r>
          </a:p>
          <a:p>
            <a:pPr marL="0" indent="0">
              <a:buNone/>
            </a:pPr>
            <a:r>
              <a:rPr lang="en-US" dirty="0"/>
              <a:t> * Cyst in the lungs may cause cough, chest pain, dyspnea, hemoptysis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60000"/>
              <a:lumOff val="40000"/>
            </a:schemeClr>
          </a:solidFill>
        </p:spPr>
        <p:txBody>
          <a:bodyPr/>
          <a:lstStyle/>
          <a:p>
            <a:endParaRPr lang="en-US" dirty="0"/>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marL="0" indent="0">
              <a:buNone/>
            </a:pPr>
            <a:r>
              <a:rPr lang="en-US" dirty="0"/>
              <a:t>B) </a:t>
            </a:r>
            <a:r>
              <a:rPr lang="en-US" b="1" dirty="0"/>
              <a:t>Alveolar </a:t>
            </a:r>
            <a:r>
              <a:rPr lang="en-US" b="1" dirty="0" err="1"/>
              <a:t>echino</a:t>
            </a:r>
            <a:r>
              <a:rPr lang="en-US" dirty="0"/>
              <a:t>.</a:t>
            </a:r>
          </a:p>
          <a:p>
            <a:pPr marL="0" indent="0">
              <a:buNone/>
            </a:pPr>
            <a:r>
              <a:rPr lang="en-US" dirty="0"/>
              <a:t>  * Caused by E. </a:t>
            </a:r>
            <a:r>
              <a:rPr lang="en-US" dirty="0" err="1"/>
              <a:t>multilocularis</a:t>
            </a:r>
            <a:endParaRPr lang="en-US" dirty="0"/>
          </a:p>
          <a:p>
            <a:pPr marL="0" indent="0">
              <a:buNone/>
            </a:pPr>
            <a:r>
              <a:rPr lang="en-US" dirty="0"/>
              <a:t>  * Much more</a:t>
            </a:r>
            <a:r>
              <a:rPr lang="en-US" b="1" dirty="0"/>
              <a:t> aggressive </a:t>
            </a:r>
            <a:r>
              <a:rPr lang="en-US" dirty="0"/>
              <a:t>than cystic type</a:t>
            </a:r>
          </a:p>
          <a:p>
            <a:pPr marL="0" indent="0">
              <a:buNone/>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60000"/>
              <a:lumOff val="40000"/>
            </a:schemeClr>
          </a:solidFill>
        </p:spPr>
        <p:txBody>
          <a:bodyPr/>
          <a:lstStyle/>
          <a:p>
            <a:r>
              <a:rPr lang="en-US" dirty="0"/>
              <a:t>INVESTIGATIONS</a:t>
            </a:r>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marL="514350" indent="-514350">
              <a:buAutoNum type="arabicParenR"/>
            </a:pPr>
            <a:r>
              <a:rPr lang="en-US" dirty="0"/>
              <a:t>CBC: May show </a:t>
            </a:r>
            <a:r>
              <a:rPr lang="en-US" i="1" u="sng" dirty="0"/>
              <a:t>eosinophilia</a:t>
            </a:r>
          </a:p>
          <a:p>
            <a:pPr marL="514350" indent="-514350">
              <a:buAutoNum type="arabicParenR"/>
            </a:pPr>
            <a:r>
              <a:rPr lang="en-US" dirty="0"/>
              <a:t>Anti </a:t>
            </a:r>
            <a:r>
              <a:rPr lang="en-US" dirty="0" err="1"/>
              <a:t>echinococcus</a:t>
            </a:r>
            <a:r>
              <a:rPr lang="en-US" dirty="0"/>
              <a:t> antibodies in the blood</a:t>
            </a:r>
          </a:p>
          <a:p>
            <a:pPr marL="514350" indent="-514350">
              <a:buAutoNum type="arabicParenR"/>
            </a:pPr>
            <a:r>
              <a:rPr lang="en-US" b="1" dirty="0"/>
              <a:t>Ultrasound of the liver:</a:t>
            </a:r>
          </a:p>
          <a:p>
            <a:pPr marL="0" indent="0">
              <a:buNone/>
            </a:pPr>
            <a:r>
              <a:rPr lang="en-US" dirty="0"/>
              <a:t>      * Shows smooth walled cyst in the liver, with </a:t>
            </a:r>
          </a:p>
          <a:p>
            <a:pPr marL="0" indent="0">
              <a:buNone/>
            </a:pPr>
            <a:r>
              <a:rPr lang="en-US" dirty="0"/>
              <a:t>         </a:t>
            </a:r>
            <a:r>
              <a:rPr lang="en-US" b="1" dirty="0"/>
              <a:t>eggshell</a:t>
            </a:r>
            <a:r>
              <a:rPr lang="en-US" dirty="0"/>
              <a:t> calcification &amp; daughter cysts </a:t>
            </a:r>
          </a:p>
          <a:p>
            <a:pPr marL="0" indent="0">
              <a:buNone/>
            </a:pPr>
            <a:r>
              <a:rPr lang="en-US" dirty="0"/>
              <a:t>         &amp; septa</a:t>
            </a:r>
          </a:p>
          <a:p>
            <a:pPr marL="0" indent="0">
              <a:buNone/>
            </a:pPr>
            <a:r>
              <a:rPr lang="en-US" b="1" u="sng" dirty="0"/>
              <a:t>4) CT scan</a:t>
            </a:r>
            <a:r>
              <a:rPr lang="en-US" dirty="0"/>
              <a:t>:   </a:t>
            </a:r>
          </a:p>
          <a:p>
            <a:pPr marL="0" indent="0">
              <a:buNone/>
            </a:pPr>
            <a:r>
              <a:rPr lang="en-US" dirty="0"/>
              <a:t>      * Gives more details</a:t>
            </a:r>
          </a:p>
          <a:p>
            <a:pPr marL="0" indent="0">
              <a:buNone/>
            </a:pPr>
            <a:r>
              <a:rPr lang="en-US" dirty="0"/>
              <a:t>      * Best test for evaluating extra hepatic cysts</a:t>
            </a:r>
          </a:p>
          <a:p>
            <a:pPr marL="0" indent="0">
              <a:buNone/>
            </a:pPr>
            <a:r>
              <a:rPr lang="en-US" dirty="0"/>
              <a:t>          ( </a:t>
            </a:r>
            <a:r>
              <a:rPr lang="en-US" b="1" dirty="0"/>
              <a:t>brain</a:t>
            </a:r>
            <a:r>
              <a:rPr lang="en-US" dirty="0"/>
              <a:t>, lungs)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60000"/>
              <a:lumOff val="40000"/>
            </a:schemeClr>
          </a:solidFill>
        </p:spPr>
        <p:txBody>
          <a:bodyPr/>
          <a:lstStyle/>
          <a:p>
            <a:r>
              <a:rPr lang="en-US" dirty="0"/>
              <a:t>CT ABDOMEN  </a:t>
            </a:r>
          </a:p>
        </p:txBody>
      </p:sp>
      <p:pic>
        <p:nvPicPr>
          <p:cNvPr id="1026" name="Picture 2" descr="C:\Users\wfarooqi\Desktop\big_5081d95001857.jpgoooooooooooooooooooooooooooooo.jpg"/>
          <p:cNvPicPr>
            <a:picLocks noGrp="1" noChangeAspect="1" noChangeArrowheads="1"/>
          </p:cNvPicPr>
          <p:nvPr>
            <p:ph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2456688" y="2340705"/>
            <a:ext cx="4230624" cy="3044952"/>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60000"/>
              <a:lumOff val="40000"/>
            </a:schemeClr>
          </a:solidFill>
        </p:spPr>
        <p:txBody>
          <a:bodyPr/>
          <a:lstStyle/>
          <a:p>
            <a:r>
              <a:rPr lang="en-US" dirty="0"/>
              <a:t>CT ABDOMEN</a:t>
            </a:r>
          </a:p>
        </p:txBody>
      </p:sp>
      <p:pic>
        <p:nvPicPr>
          <p:cNvPr id="2050" name="Picture 2" descr="C:\Users\wfarooqi\Desktop\AAAAAAAAAAAAAAAAAAAAAAAAAA.jpg"/>
          <p:cNvPicPr>
            <a:picLocks noGrp="1" noChangeAspect="1" noChangeArrowheads="1"/>
          </p:cNvPicPr>
          <p:nvPr>
            <p:ph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2273808" y="2339181"/>
            <a:ext cx="4596384" cy="304800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60000"/>
              <a:lumOff val="40000"/>
            </a:schemeClr>
          </a:solidFill>
        </p:spPr>
        <p:txBody>
          <a:bodyPr/>
          <a:lstStyle/>
          <a:p>
            <a:r>
              <a:rPr lang="en-US" dirty="0"/>
              <a:t>CT BRAIN</a:t>
            </a:r>
          </a:p>
        </p:txBody>
      </p:sp>
      <p:pic>
        <p:nvPicPr>
          <p:cNvPr id="3074" name="Picture 2" descr="C:\Users\wfarooqi\Desktop\cef6f036d67415dc4ea6e857c64e75_gallery.jpg"/>
          <p:cNvPicPr>
            <a:picLocks noGrp="1" noChangeAspect="1" noChangeArrowheads="1"/>
          </p:cNvPicPr>
          <p:nvPr>
            <p:ph idx="1"/>
          </p:nvPr>
        </p:nvPicPr>
        <p:blipFill>
          <a:blip r:embed="rId2">
            <a:extLst>
              <a:ext uri="{28A0092B-C50C-407E-A947-70E740481C1C}">
                <a14:useLocalDpi xmlns="" xmlns:a14="http://schemas.microsoft.com/office/drawing/2010/main" val="0"/>
              </a:ext>
            </a:extLst>
          </a:blip>
          <a:srcRect/>
          <a:stretch>
            <a:fillRect/>
          </a:stretch>
        </p:blipFill>
        <p:spPr bwMode="auto">
          <a:xfrm>
            <a:off x="2466975" y="1758156"/>
            <a:ext cx="4210050" cy="42100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60000"/>
              <a:lumOff val="40000"/>
            </a:schemeClr>
          </a:solidFill>
        </p:spPr>
        <p:txBody>
          <a:bodyPr/>
          <a:lstStyle/>
          <a:p>
            <a:r>
              <a:rPr lang="en-US" dirty="0"/>
              <a:t>Pulmonary hydatid Cyst</a:t>
            </a:r>
          </a:p>
        </p:txBody>
      </p:sp>
      <p:pic>
        <p:nvPicPr>
          <p:cNvPr id="4098" name="Picture 2" descr="C:\Users\wfarooqi\Desktop\download.jpeg"/>
          <p:cNvPicPr>
            <a:picLocks noGrp="1" noChangeAspect="1" noChangeArrowheads="1"/>
          </p:cNvPicPr>
          <p:nvPr>
            <p:ph idx="1"/>
          </p:nvPr>
        </p:nvPicPr>
        <p:blipFill>
          <a:blip r:embed="rId2">
            <a:extLst>
              <a:ext uri="{28A0092B-C50C-407E-A947-70E740481C1C}">
                <a14:useLocalDpi xmlns="" xmlns:a14="http://schemas.microsoft.com/office/drawing/2010/main" val="0"/>
              </a:ext>
            </a:extLst>
          </a:blip>
          <a:srcRect/>
          <a:stretch>
            <a:fillRect/>
          </a:stretch>
        </p:blipFill>
        <p:spPr bwMode="auto">
          <a:xfrm>
            <a:off x="685800" y="1828800"/>
            <a:ext cx="7391400" cy="365760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p:spPr>
        <p:txBody>
          <a:bodyPr/>
          <a:lstStyle/>
          <a:p>
            <a:r>
              <a:rPr lang="en-US" dirty="0"/>
              <a:t>AMOEBIASIS</a:t>
            </a:r>
          </a:p>
        </p:txBody>
      </p:sp>
      <p:sp>
        <p:nvSpPr>
          <p:cNvPr id="3" name="Content Placeholder 2"/>
          <p:cNvSpPr>
            <a:spLocks noGrp="1"/>
          </p:cNvSpPr>
          <p:nvPr>
            <p:ph idx="1"/>
          </p:nvPr>
        </p:nvSpPr>
        <p:spPr>
          <a:xfrm>
            <a:off x="457200" y="1524000"/>
            <a:ext cx="8229600" cy="4525963"/>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marL="0" indent="0">
              <a:buNone/>
            </a:pPr>
            <a:r>
              <a:rPr lang="en-US" dirty="0"/>
              <a:t>Infection by the parasite Entamoeba is called </a:t>
            </a:r>
          </a:p>
          <a:p>
            <a:pPr marL="0" indent="0">
              <a:buNone/>
            </a:pPr>
            <a:r>
              <a:rPr lang="en-US" dirty="0"/>
              <a:t> </a:t>
            </a:r>
            <a:r>
              <a:rPr lang="en-US" dirty="0" err="1"/>
              <a:t>amoebiasis</a:t>
            </a:r>
            <a:r>
              <a:rPr lang="en-US" dirty="0"/>
              <a:t>. There are 2 main species:</a:t>
            </a:r>
          </a:p>
          <a:p>
            <a:pPr marL="514350" indent="-514350">
              <a:buAutoNum type="arabicParenR"/>
            </a:pPr>
            <a:r>
              <a:rPr lang="en-US" i="1" u="sng" dirty="0"/>
              <a:t>Entamoeba </a:t>
            </a:r>
            <a:r>
              <a:rPr lang="en-US" i="1" u="sng" dirty="0" err="1"/>
              <a:t>Dispar</a:t>
            </a:r>
            <a:r>
              <a:rPr lang="en-US" dirty="0"/>
              <a:t>: </a:t>
            </a:r>
          </a:p>
          <a:p>
            <a:pPr marL="0" indent="0">
              <a:buNone/>
            </a:pPr>
            <a:r>
              <a:rPr lang="en-US" dirty="0"/>
              <a:t>     * Most common </a:t>
            </a:r>
            <a:r>
              <a:rPr lang="en-US" dirty="0" err="1"/>
              <a:t>entamoeba</a:t>
            </a:r>
            <a:endParaRPr lang="en-US" dirty="0"/>
          </a:p>
          <a:p>
            <a:pPr marL="0" indent="0">
              <a:buNone/>
            </a:pPr>
            <a:r>
              <a:rPr lang="en-US" dirty="0"/>
              <a:t>    * Always asymptomatic   * No treatment given</a:t>
            </a:r>
          </a:p>
          <a:p>
            <a:pPr marL="0" indent="0">
              <a:buNone/>
            </a:pPr>
            <a:r>
              <a:rPr lang="en-US" dirty="0"/>
              <a:t>2) </a:t>
            </a:r>
            <a:r>
              <a:rPr lang="en-US" i="1" u="sng" dirty="0"/>
              <a:t>E. </a:t>
            </a:r>
            <a:r>
              <a:rPr lang="en-US" i="1" u="sng" dirty="0" err="1"/>
              <a:t>Histolytica</a:t>
            </a:r>
            <a:r>
              <a:rPr lang="en-US" i="1" u="sng" dirty="0"/>
              <a:t>:</a:t>
            </a:r>
          </a:p>
          <a:p>
            <a:pPr marL="0" indent="0">
              <a:buNone/>
            </a:pPr>
            <a:r>
              <a:rPr lang="en-US" dirty="0"/>
              <a:t>    * Can be symptomatic or </a:t>
            </a:r>
            <a:r>
              <a:rPr lang="en-US" dirty="0" err="1"/>
              <a:t>asympt</a:t>
            </a:r>
            <a:endParaRPr lang="en-US" dirty="0"/>
          </a:p>
          <a:p>
            <a:pPr marL="0" indent="0">
              <a:buNone/>
            </a:pPr>
            <a:r>
              <a:rPr lang="en-US" dirty="0"/>
              <a:t>    * </a:t>
            </a:r>
            <a:r>
              <a:rPr lang="en-US" b="1" dirty="0"/>
              <a:t>Treatment is given in all cases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60000"/>
              <a:lumOff val="40000"/>
            </a:schemeClr>
          </a:solidFill>
        </p:spPr>
        <p:txBody>
          <a:bodyPr/>
          <a:lstStyle/>
          <a:p>
            <a:r>
              <a:rPr lang="en-US" dirty="0"/>
              <a:t>TREATMENT</a:t>
            </a:r>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marL="514350" indent="-514350">
              <a:buAutoNum type="alphaUcParenR"/>
            </a:pPr>
            <a:r>
              <a:rPr lang="en-US" dirty="0"/>
              <a:t>Small cyst:</a:t>
            </a:r>
          </a:p>
          <a:p>
            <a:pPr marL="0" indent="0">
              <a:buNone/>
            </a:pPr>
            <a:r>
              <a:rPr lang="en-US" dirty="0"/>
              <a:t>      * Medical therapy only (</a:t>
            </a:r>
            <a:r>
              <a:rPr lang="en-US" dirty="0" err="1"/>
              <a:t>Albendazole</a:t>
            </a:r>
            <a:r>
              <a:rPr lang="en-US" dirty="0"/>
              <a:t>)</a:t>
            </a:r>
          </a:p>
          <a:p>
            <a:pPr marL="0" indent="0">
              <a:buNone/>
            </a:pPr>
            <a:r>
              <a:rPr lang="en-US" dirty="0"/>
              <a:t>      * Alternative drugs: </a:t>
            </a:r>
            <a:r>
              <a:rPr lang="en-US" dirty="0" err="1"/>
              <a:t>Mebendazole</a:t>
            </a:r>
            <a:r>
              <a:rPr lang="en-US" dirty="0"/>
              <a:t>,</a:t>
            </a:r>
          </a:p>
          <a:p>
            <a:pPr marL="0" indent="0">
              <a:buNone/>
            </a:pPr>
            <a:r>
              <a:rPr lang="en-US" dirty="0"/>
              <a:t>                                          </a:t>
            </a:r>
            <a:r>
              <a:rPr lang="en-US" dirty="0" err="1"/>
              <a:t>Praziquental</a:t>
            </a:r>
            <a:endParaRPr lang="en-US" dirty="0"/>
          </a:p>
          <a:p>
            <a:pPr marL="0" indent="0">
              <a:buNone/>
            </a:pPr>
            <a:r>
              <a:rPr lang="en-US" dirty="0"/>
              <a:t>  </a:t>
            </a:r>
          </a:p>
          <a:p>
            <a:pPr marL="0" indent="0">
              <a:buNone/>
            </a:pP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lstStyle/>
          <a:p>
            <a:r>
              <a:rPr lang="en-US" dirty="0"/>
              <a:t>TREATMENT (</a:t>
            </a:r>
            <a:r>
              <a:rPr lang="en-US" dirty="0" err="1"/>
              <a:t>contd</a:t>
            </a:r>
            <a:r>
              <a:rPr lang="en-US" dirty="0"/>
              <a:t>)</a:t>
            </a:r>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pPr marL="0" indent="0">
              <a:buNone/>
            </a:pPr>
            <a:r>
              <a:rPr lang="en-US" dirty="0"/>
              <a:t>C) Large or complicated cysts( </a:t>
            </a:r>
            <a:r>
              <a:rPr lang="en-US" dirty="0" err="1"/>
              <a:t>eg</a:t>
            </a:r>
            <a:r>
              <a:rPr lang="en-US" dirty="0"/>
              <a:t> hemorrhage, infection): </a:t>
            </a:r>
          </a:p>
          <a:p>
            <a:pPr marL="0" indent="0">
              <a:buNone/>
            </a:pPr>
            <a:r>
              <a:rPr lang="en-US" dirty="0"/>
              <a:t>     * Surgical resection of the whole cyst</a:t>
            </a:r>
          </a:p>
          <a:p>
            <a:pPr marL="0" indent="0">
              <a:buNone/>
            </a:pPr>
            <a:endParaRPr lang="en-US" dirty="0"/>
          </a:p>
          <a:p>
            <a:pPr marL="0" indent="0">
              <a:buNone/>
            </a:pPr>
            <a:r>
              <a:rPr lang="en-US" dirty="0"/>
              <a:t>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60000"/>
              <a:lumOff val="40000"/>
            </a:schemeClr>
          </a:solidFill>
        </p:spPr>
        <p:txBody>
          <a:bodyPr/>
          <a:lstStyle/>
          <a:p>
            <a:r>
              <a:rPr lang="en-US" dirty="0"/>
              <a:t>IMPORTANT !</a:t>
            </a:r>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r>
              <a:rPr lang="en-US" dirty="0"/>
              <a:t>Any invasive procedure of the cysts, like aspiration or surgery, should be done with extreme care, avoiding any spilling of cyst contents into the peritoneal cavity. Spillage can lead to fatal anaphylaxis and shock &amp; also spread of the daughter cysts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60000"/>
              <a:lumOff val="40000"/>
            </a:schemeClr>
          </a:solidFill>
        </p:spPr>
        <p:txBody>
          <a:bodyPr/>
          <a:lstStyle/>
          <a:p>
            <a:r>
              <a:rPr lang="en-US" dirty="0"/>
              <a:t>References</a:t>
            </a:r>
          </a:p>
        </p:txBody>
      </p:sp>
      <p:sp>
        <p:nvSpPr>
          <p:cNvPr id="3" name="Content Placeholder 2"/>
          <p:cNvSpPr>
            <a:spLocks noGrp="1"/>
          </p:cNvSpPr>
          <p:nvPr>
            <p:ph idx="1"/>
          </p:nvPr>
        </p:nvSpPr>
        <p:spPr/>
        <p:txBody>
          <a:bodyPr/>
          <a:lstStyle/>
          <a:p>
            <a:r>
              <a:rPr lang="en-US" dirty="0">
                <a:hlinkClick r:id="rId2"/>
              </a:rPr>
              <a:t>www.cdc.gov/parasites/echinococcosis</a:t>
            </a:r>
            <a:endParaRPr lang="en-US" dirty="0"/>
          </a:p>
          <a:p>
            <a:r>
              <a:rPr lang="en-US" dirty="0">
                <a:hlinkClick r:id="rId3"/>
              </a:rPr>
              <a:t>www.who.int/mediacentre/factsheets</a:t>
            </a:r>
            <a:endParaRPr lang="en-US" dirty="0"/>
          </a:p>
          <a:p>
            <a:pPr marL="0" indent="0">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p:spPr>
        <p:txBody>
          <a:bodyPr/>
          <a:lstStyle/>
          <a:p>
            <a:r>
              <a:rPr lang="en-US" dirty="0"/>
              <a:t>MODE OF SPREAD</a:t>
            </a:r>
          </a:p>
        </p:txBody>
      </p:sp>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r>
              <a:rPr lang="en-US" dirty="0"/>
              <a:t>It is by fecal contamination of food &amp; water. So, very common in areas of poor sanitation &amp; unhygienic conditions</a:t>
            </a:r>
          </a:p>
          <a:p>
            <a:pPr>
              <a:buFont typeface="Arial" panose="020B0604020202020204" pitchFamily="34" charset="0"/>
              <a:buChar char="•"/>
            </a:pPr>
            <a:r>
              <a:rPr lang="en-US" dirty="0"/>
              <a:t>Spread by flies or the use of human feces as </a:t>
            </a:r>
            <a:r>
              <a:rPr lang="en-US" dirty="0" err="1"/>
              <a:t>fertiliser</a:t>
            </a:r>
            <a:r>
              <a:rPr lang="en-US" dirty="0"/>
              <a:t> for plants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lstStyle/>
          <a:p>
            <a:r>
              <a:rPr lang="en-US" dirty="0"/>
              <a:t>PATHOGENESIS</a:t>
            </a:r>
          </a:p>
        </p:txBody>
      </p:sp>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r>
              <a:rPr lang="en-US" dirty="0"/>
              <a:t>Amebic cysts in the food enter the GI tract</a:t>
            </a:r>
          </a:p>
          <a:p>
            <a:r>
              <a:rPr lang="en-US" dirty="0"/>
              <a:t>In the colon, cysts change to </a:t>
            </a:r>
            <a:r>
              <a:rPr lang="en-US" dirty="0" err="1"/>
              <a:t>trophozoites</a:t>
            </a:r>
            <a:r>
              <a:rPr lang="en-US" dirty="0"/>
              <a:t>, which cause diarrhea</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sp>
        <p:nvSpPr>
          <p:cNvPr id="7" name="Content Placeholder 6"/>
          <p:cNvSpPr>
            <a:spLocks noGrp="1"/>
          </p:cNvSpPr>
          <p:nvPr>
            <p:ph sz="half" idx="2"/>
          </p:nvPr>
        </p:nvSpPr>
        <p:spPr/>
        <p:txBody>
          <a:bodyPr/>
          <a:lstStyle/>
          <a:p>
            <a:pPr marL="0" indent="0">
              <a:buNone/>
            </a:pPr>
            <a:r>
              <a:rPr lang="en-US" dirty="0"/>
              <a:t>         Stool sample</a:t>
            </a:r>
          </a:p>
        </p:txBody>
      </p:sp>
      <p:pic>
        <p:nvPicPr>
          <p:cNvPr id="8" name="Content Placeholder 7" descr="A diagram of a cell&#10;&#10;AI-generated content may be incorrect."/>
          <p:cNvPicPr>
            <a:picLocks noGrp="1" noChangeAspect="1"/>
          </p:cNvPicPr>
          <p:nvPr>
            <p:ph sz="half" idx="1"/>
          </p:nvPr>
        </p:nvPicPr>
        <p:blipFill>
          <a:blip r:embed="rId2">
            <a:extLst>
              <a:ext uri="{28A0092B-C50C-407E-A947-70E740481C1C}">
                <a14:useLocalDpi xmlns="" xmlns:a14="http://schemas.microsoft.com/office/drawing/2010/main" val="0"/>
              </a:ext>
            </a:extLst>
          </a:blip>
          <a:stretch>
            <a:fillRect/>
          </a:stretch>
        </p:blipFill>
        <p:spPr>
          <a:xfrm>
            <a:off x="457200" y="2973320"/>
            <a:ext cx="4038600" cy="1779722"/>
          </a:xfrm>
        </p:spPr>
      </p:pic>
      <p:pic>
        <p:nvPicPr>
          <p:cNvPr id="10" name="Content Placeholder 9" descr="A close-up of a microscope&#10;&#10;AI-generated content may be incorrect."/>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5391150" y="2967831"/>
            <a:ext cx="2552700" cy="1790700"/>
          </a:xfrm>
          <a:prstGeom prst="rect">
            <a:avLst/>
          </a:prstGeom>
        </p:spPr>
      </p:pic>
      <p:sp>
        <p:nvSpPr>
          <p:cNvPr id="9" name="Arrow: Down 8"/>
          <p:cNvSpPr/>
          <p:nvPr/>
        </p:nvSpPr>
        <p:spPr>
          <a:xfrm>
            <a:off x="6248400" y="2133600"/>
            <a:ext cx="484632" cy="7620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p:spPr>
        <p:txBody>
          <a:bodyPr/>
          <a:lstStyle/>
          <a:p>
            <a:r>
              <a:rPr lang="en-US" dirty="0"/>
              <a:t>What can E. </a:t>
            </a:r>
            <a:r>
              <a:rPr lang="en-US" dirty="0" err="1"/>
              <a:t>Histo</a:t>
            </a:r>
            <a:r>
              <a:rPr lang="en-US" dirty="0"/>
              <a:t>. produce?</a:t>
            </a:r>
          </a:p>
        </p:txBody>
      </p:sp>
      <p:sp>
        <p:nvSpPr>
          <p:cNvPr id="3" name="Content Placeholder 2"/>
          <p:cNvSpPr>
            <a:spLocks noGrp="1"/>
          </p:cNvSpPr>
          <p:nvPr>
            <p:ph idx="1"/>
          </p:nvPr>
        </p:nvSpPr>
        <p:spPr>
          <a:xfrm>
            <a:off x="356870" y="1371600"/>
            <a:ext cx="8700770" cy="5257800"/>
          </a:xfrm>
        </p:spPr>
        <p:style>
          <a:lnRef idx="1">
            <a:schemeClr val="accent3"/>
          </a:lnRef>
          <a:fillRef idx="2">
            <a:schemeClr val="accent3"/>
          </a:fillRef>
          <a:effectRef idx="1">
            <a:schemeClr val="accent3"/>
          </a:effectRef>
          <a:fontRef idx="minor">
            <a:schemeClr val="dk1"/>
          </a:fontRef>
        </p:style>
        <p:txBody>
          <a:bodyPr>
            <a:normAutofit/>
          </a:bodyPr>
          <a:lstStyle/>
          <a:p>
            <a:pPr marL="0" indent="0">
              <a:buNone/>
            </a:pPr>
            <a:endParaRPr lang="en-US" dirty="0"/>
          </a:p>
          <a:p>
            <a:pPr marL="0" indent="0">
              <a:buNone/>
            </a:pPr>
            <a:endParaRPr lang="en-US" dirty="0" err="1"/>
          </a:p>
          <a:p>
            <a:pPr marL="0" indent="0">
              <a:buNone/>
            </a:pPr>
            <a:r>
              <a:rPr lang="en-US" dirty="0" err="1"/>
              <a:t>Asymp</a:t>
            </a:r>
            <a:r>
              <a:rPr lang="en-US" dirty="0"/>
              <a:t>. </a:t>
            </a:r>
            <a:r>
              <a:rPr lang="en-US" dirty="0" err="1"/>
              <a:t>Infec</a:t>
            </a:r>
            <a:r>
              <a:rPr lang="en-US" dirty="0"/>
              <a:t>. Diarrheal disease  Liver abscess </a:t>
            </a:r>
          </a:p>
          <a:p>
            <a:pPr marL="0" indent="0">
              <a:buNone/>
            </a:pPr>
            <a:r>
              <a:rPr lang="en-US" dirty="0"/>
              <a:t>                                                              </a:t>
            </a:r>
          </a:p>
          <a:p>
            <a:pPr marL="0" indent="0">
              <a:buNone/>
            </a:pPr>
            <a:endParaRPr lang="en-US" dirty="0"/>
          </a:p>
          <a:p>
            <a:pPr marL="0" indent="0">
              <a:buNone/>
            </a:pPr>
            <a:r>
              <a:rPr lang="en-US" dirty="0"/>
              <a:t>Many people may have E. </a:t>
            </a:r>
            <a:r>
              <a:rPr lang="en-US" dirty="0" err="1"/>
              <a:t>histo</a:t>
            </a:r>
            <a:r>
              <a:rPr lang="en-US" dirty="0"/>
              <a:t>. cysts in their stool but no symptoms (asymptomatic). They also need treatment (as said, E. Histolytica always needs treatment)</a:t>
            </a:r>
          </a:p>
        </p:txBody>
      </p:sp>
      <p:sp>
        <p:nvSpPr>
          <p:cNvPr id="5" name="Down Arrow 4"/>
          <p:cNvSpPr/>
          <p:nvPr/>
        </p:nvSpPr>
        <p:spPr>
          <a:xfrm rot="2417797">
            <a:off x="1442343" y="1508985"/>
            <a:ext cx="360933" cy="129829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own Arrow 5"/>
          <p:cNvSpPr/>
          <p:nvPr/>
        </p:nvSpPr>
        <p:spPr>
          <a:xfrm>
            <a:off x="4191000" y="1546309"/>
            <a:ext cx="304800" cy="11206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own Arrow 6"/>
          <p:cNvSpPr/>
          <p:nvPr/>
        </p:nvSpPr>
        <p:spPr>
          <a:xfrm rot="19696817">
            <a:off x="6876078" y="1597375"/>
            <a:ext cx="299692" cy="10235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p:spPr>
        <p:txBody>
          <a:bodyPr/>
          <a:lstStyle/>
          <a:p>
            <a:r>
              <a:rPr lang="en-US" dirty="0"/>
              <a:t>Asymptomatic Infection</a:t>
            </a:r>
          </a:p>
        </p:txBody>
      </p:sp>
      <p:sp>
        <p:nvSpPr>
          <p:cNvPr id="3" name="Content Placeholder 2"/>
          <p:cNvSpPr>
            <a:spLocks noGrp="1"/>
          </p:cNvSpPr>
          <p:nvPr>
            <p:ph idx="1"/>
          </p:nvPr>
        </p:nvSpPr>
        <p:spPr>
          <a:xfrm>
            <a:off x="457200" y="1524000"/>
            <a:ext cx="8229600" cy="4525963"/>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marL="0" indent="0">
              <a:buNone/>
            </a:pPr>
            <a:r>
              <a:rPr lang="en-US" dirty="0"/>
              <a:t> </a:t>
            </a:r>
            <a:r>
              <a:rPr lang="en-US" u="sng" dirty="0"/>
              <a:t>These patients have cysts only, no trophozoites.</a:t>
            </a:r>
          </a:p>
          <a:p>
            <a:pPr marL="0" indent="0">
              <a:buNone/>
            </a:pPr>
            <a:endParaRPr lang="en-US" b="1" dirty="0"/>
          </a:p>
          <a:p>
            <a:pPr marL="0" indent="0">
              <a:buNone/>
            </a:pPr>
            <a:r>
              <a:rPr lang="en-US" b="1" dirty="0"/>
              <a:t> Treat with one of the following:</a:t>
            </a:r>
          </a:p>
          <a:p>
            <a:pPr marL="0" indent="0">
              <a:buNone/>
            </a:pPr>
            <a:r>
              <a:rPr lang="en-US" dirty="0"/>
              <a:t> 1) </a:t>
            </a:r>
            <a:r>
              <a:rPr lang="en-US" b="1" dirty="0"/>
              <a:t>D</a:t>
            </a:r>
            <a:r>
              <a:rPr lang="en-US" dirty="0"/>
              <a:t>i-</a:t>
            </a:r>
            <a:r>
              <a:rPr lang="en-US" dirty="0" err="1"/>
              <a:t>loxa</a:t>
            </a:r>
            <a:r>
              <a:rPr lang="en-US" dirty="0"/>
              <a:t>-</a:t>
            </a:r>
            <a:r>
              <a:rPr lang="en-US" dirty="0" err="1"/>
              <a:t>nide</a:t>
            </a:r>
            <a:r>
              <a:rPr lang="en-US" dirty="0"/>
              <a:t> </a:t>
            </a:r>
            <a:r>
              <a:rPr lang="en-US" dirty="0" err="1"/>
              <a:t>furoate</a:t>
            </a:r>
            <a:r>
              <a:rPr lang="en-US" dirty="0"/>
              <a:t>                   7</a:t>
            </a:r>
          </a:p>
          <a:p>
            <a:pPr marL="0" indent="0">
              <a:buNone/>
            </a:pPr>
            <a:r>
              <a:rPr lang="en-US" dirty="0"/>
              <a:t> 2) </a:t>
            </a:r>
            <a:r>
              <a:rPr lang="en-US" b="1" dirty="0" err="1"/>
              <a:t>I</a:t>
            </a:r>
            <a:r>
              <a:rPr lang="en-US" dirty="0" err="1"/>
              <a:t>odo-quinol</a:t>
            </a:r>
            <a:r>
              <a:rPr lang="en-US" dirty="0"/>
              <a:t>                                 to</a:t>
            </a:r>
          </a:p>
          <a:p>
            <a:pPr marL="0" indent="0">
              <a:buNone/>
            </a:pPr>
            <a:r>
              <a:rPr lang="en-US" dirty="0"/>
              <a:t> 3) </a:t>
            </a:r>
            <a:r>
              <a:rPr lang="en-US" b="1" dirty="0" err="1"/>
              <a:t>P</a:t>
            </a:r>
            <a:r>
              <a:rPr lang="en-US" dirty="0" err="1"/>
              <a:t>aromomycin</a:t>
            </a:r>
            <a:r>
              <a:rPr lang="en-US" dirty="0"/>
              <a:t>                            10</a:t>
            </a:r>
          </a:p>
          <a:p>
            <a:pPr marL="0" indent="0">
              <a:buNone/>
            </a:pPr>
            <a:r>
              <a:rPr lang="en-US" dirty="0"/>
              <a:t>                                                         days</a:t>
            </a:r>
          </a:p>
          <a:p>
            <a:pPr marL="0" indent="0">
              <a:buNone/>
            </a:pPr>
            <a:r>
              <a:rPr lang="en-US" dirty="0"/>
              <a:t>                    </a:t>
            </a:r>
            <a:r>
              <a:rPr lang="en-US" b="1" dirty="0"/>
              <a:t>(DIP)</a:t>
            </a:r>
          </a:p>
        </p:txBody>
      </p:sp>
      <p:sp>
        <p:nvSpPr>
          <p:cNvPr id="4" name="Right Brace 3"/>
          <p:cNvSpPr/>
          <p:nvPr/>
        </p:nvSpPr>
        <p:spPr>
          <a:xfrm>
            <a:off x="4724400" y="3276600"/>
            <a:ext cx="685800" cy="18288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p:spPr>
        <p:txBody>
          <a:bodyPr/>
          <a:lstStyle/>
          <a:p>
            <a:r>
              <a:rPr lang="en-US" dirty="0"/>
              <a:t>Diarrheal Disease</a:t>
            </a:r>
          </a:p>
        </p:txBody>
      </p:sp>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marL="0" indent="0">
              <a:buNone/>
            </a:pPr>
            <a:r>
              <a:rPr lang="en-US" b="1" u="sng" dirty="0"/>
              <a:t>Usually, it causes mild to moderate disease</a:t>
            </a:r>
          </a:p>
          <a:p>
            <a:pPr marL="514350" indent="-514350">
              <a:buAutoNum type="alphaLcParenR"/>
            </a:pPr>
            <a:r>
              <a:rPr lang="en-US" dirty="0"/>
              <a:t>Diarrhea, but no gross blood</a:t>
            </a:r>
          </a:p>
          <a:p>
            <a:pPr marL="514350" indent="-514350">
              <a:buAutoNum type="alphaLcParenR"/>
            </a:pPr>
            <a:r>
              <a:rPr lang="en-US" dirty="0"/>
              <a:t>Gas, abdominal pain</a:t>
            </a:r>
          </a:p>
          <a:p>
            <a:pPr marL="514350" indent="-514350">
              <a:buAutoNum type="alphaLcParenR"/>
            </a:pPr>
            <a:r>
              <a:rPr lang="en-US" b="1" dirty="0"/>
              <a:t>No fever</a:t>
            </a:r>
          </a:p>
          <a:p>
            <a:pPr marL="514350" indent="-514350">
              <a:buAutoNum type="alphaLcParenR"/>
            </a:pPr>
            <a:r>
              <a:rPr lang="en-US" dirty="0"/>
              <a:t>Increased bowel sounds</a:t>
            </a:r>
          </a:p>
          <a:p>
            <a:pPr marL="0" indent="0">
              <a:buNone/>
            </a:pPr>
            <a:r>
              <a:rPr lang="en-US" dirty="0"/>
              <a:t>  </a:t>
            </a:r>
            <a:r>
              <a:rPr lang="en-US" b="1" u="sng" dirty="0"/>
              <a:t>In case of severe diarrhea(dysentery) or colitis :</a:t>
            </a:r>
          </a:p>
          <a:p>
            <a:pPr marL="514350" indent="-514350">
              <a:buAutoNum type="alphaLcParenR"/>
            </a:pPr>
            <a:r>
              <a:rPr lang="en-US" dirty="0"/>
              <a:t>10- 20 stools /day</a:t>
            </a:r>
          </a:p>
          <a:p>
            <a:pPr marL="514350" indent="-514350">
              <a:buAutoNum type="alphaLcParenR"/>
            </a:pPr>
            <a:r>
              <a:rPr lang="en-US" dirty="0"/>
              <a:t>Blood in stools</a:t>
            </a:r>
          </a:p>
          <a:p>
            <a:pPr marL="514350" indent="-514350">
              <a:buAutoNum type="alphaLcParenR"/>
            </a:pPr>
            <a:r>
              <a:rPr lang="en-US" b="1" dirty="0"/>
              <a:t>Fever, </a:t>
            </a:r>
            <a:r>
              <a:rPr lang="en-US" dirty="0"/>
              <a:t>weakness, vomiting</a:t>
            </a:r>
          </a:p>
          <a:p>
            <a:pPr marL="514350" indent="-514350">
              <a:buAutoNum type="alphaLcParenR"/>
            </a:pPr>
            <a:r>
              <a:rPr lang="en-US" dirty="0"/>
              <a:t>Abdominal pain &amp; tenderness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644</TotalTime>
  <Words>935</Words>
  <Application>WPS Presentation</Application>
  <PresentationFormat>On-screen Show (4:3)</PresentationFormat>
  <Paragraphs>156</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Default Design</vt:lpstr>
      <vt:lpstr>PARASITIC INFECTIONS</vt:lpstr>
      <vt:lpstr>Slide 2</vt:lpstr>
      <vt:lpstr>AMOEBIASIS</vt:lpstr>
      <vt:lpstr>MODE OF SPREAD</vt:lpstr>
      <vt:lpstr>PATHOGENESIS</vt:lpstr>
      <vt:lpstr>Slide 6</vt:lpstr>
      <vt:lpstr>What can E. Histo. produce?</vt:lpstr>
      <vt:lpstr>Asymptomatic Infection</vt:lpstr>
      <vt:lpstr>Diarrheal Disease</vt:lpstr>
      <vt:lpstr>COMPLICATIONS</vt:lpstr>
      <vt:lpstr>INVESTIGATIONS</vt:lpstr>
      <vt:lpstr>TREATMENT OF DIARRHEAL ILLNESS</vt:lpstr>
      <vt:lpstr>Liver abscess by E. Histo.</vt:lpstr>
      <vt:lpstr>Investigation </vt:lpstr>
      <vt:lpstr>ANCHOVY SAUCE</vt:lpstr>
      <vt:lpstr>TREATMENT OF ABSCESS</vt:lpstr>
      <vt:lpstr>Slide 17</vt:lpstr>
      <vt:lpstr>Recape </vt:lpstr>
      <vt:lpstr>ECHINO COCCOSIS</vt:lpstr>
      <vt:lpstr>Slide 20</vt:lpstr>
      <vt:lpstr>Transmission to humans</vt:lpstr>
      <vt:lpstr>Slide 22</vt:lpstr>
      <vt:lpstr>Slide 23</vt:lpstr>
      <vt:lpstr>Slide 24</vt:lpstr>
      <vt:lpstr>INVESTIGATIONS</vt:lpstr>
      <vt:lpstr>CT ABDOMEN  </vt:lpstr>
      <vt:lpstr>CT ABDOMEN</vt:lpstr>
      <vt:lpstr>CT BRAIN</vt:lpstr>
      <vt:lpstr>Pulmonary hydatid Cyst</vt:lpstr>
      <vt:lpstr>TREATMENT</vt:lpstr>
      <vt:lpstr>TREATMENT (contd)</vt:lpstr>
      <vt:lpstr>IMPORTANT !</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Amebiasis &amp; Giardiasis</dc:title>
  <dc:creator>Waqar Farooqi</dc:creator>
  <cp:lastModifiedBy>Muhammad Farooq</cp:lastModifiedBy>
  <cp:revision>60</cp:revision>
  <dcterms:created xsi:type="dcterms:W3CDTF">2006-08-16T00:00:00Z</dcterms:created>
  <dcterms:modified xsi:type="dcterms:W3CDTF">2026-03-02T19:28:16Z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315AB422B7404EB7A1DE64A13C711CA6_13</vt:lpwstr>
  </property>
  <property fmtid="{D5CDD505-2E9C-101B-9397-08002B2CF9AE}" pid="3" name="KSOProductBuildVer">
    <vt:lpwstr>1033-12.2.0.22549</vt:lpwstr>
  </property>
</Properties>
</file>