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76" r:id="rId6"/>
    <p:sldId id="260" r:id="rId7"/>
    <p:sldId id="261" r:id="rId8"/>
    <p:sldId id="262" r:id="rId9"/>
    <p:sldId id="270" r:id="rId10"/>
    <p:sldId id="271" r:id="rId11"/>
    <p:sldId id="272" r:id="rId12"/>
    <p:sldId id="273" r:id="rId13"/>
    <p:sldId id="263" r:id="rId14"/>
    <p:sldId id="265" r:id="rId15"/>
    <p:sldId id="281" r:id="rId16"/>
    <p:sldId id="283" r:id="rId17"/>
    <p:sldId id="282" r:id="rId18"/>
    <p:sldId id="285" r:id="rId19"/>
    <p:sldId id="284" r:id="rId20"/>
    <p:sldId id="286" r:id="rId21"/>
    <p:sldId id="278" r:id="rId22"/>
    <p:sldId id="266" r:id="rId23"/>
    <p:sldId id="280" r:id="rId24"/>
    <p:sldId id="287" r:id="rId25"/>
    <p:sldId id="267" r:id="rId26"/>
    <p:sldId id="268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 showGuides="1">
      <p:cViewPr varScale="1">
        <p:scale>
          <a:sx n="75" d="100"/>
          <a:sy n="75" d="100"/>
        </p:scale>
        <p:origin x="-101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  <a:pPr/>
              <a:t>1/23/2026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283" y="1086485"/>
            <a:ext cx="6908800" cy="1082675"/>
          </a:xfrm>
        </p:spPr>
        <p:txBody>
          <a:bodyPr/>
          <a:lstStyle/>
          <a:p>
            <a:r>
              <a:rPr sz="9600"/>
              <a:t>Sarcoidosis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7523" y="3429000"/>
            <a:ext cx="6913562" cy="1752600"/>
          </a:xfrm>
        </p:spPr>
        <p:txBody>
          <a:bodyPr/>
          <a:lstStyle/>
          <a:p>
            <a:r>
              <a:rPr lang="en-US"/>
              <a:t>DR FAROOQ SATTAR DHEDHI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3355" y="103505"/>
            <a:ext cx="4398645" cy="460184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803140" y="103505"/>
            <a:ext cx="4340860" cy="41351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87400" y="1460500"/>
            <a:ext cx="7122795" cy="539686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286250" cy="269557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572635" y="7620"/>
            <a:ext cx="4571365" cy="266636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2427605" y="4021455"/>
            <a:ext cx="4991735" cy="325310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Features – Other Organs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Liver and spleen: </a:t>
            </a:r>
            <a:r>
              <a:rPr b="1"/>
              <a:t>hepatosplenomegaly.</a:t>
            </a:r>
          </a:p>
          <a:p>
            <a:r>
              <a:t>Heart: arrhythmias, cardiomyopathy.</a:t>
            </a:r>
          </a:p>
          <a:p>
            <a:r>
              <a:t>Kidneys: hypercalcemia, nephrocalcinosis.</a:t>
            </a:r>
          </a:p>
          <a:p>
            <a:r>
              <a:t>Nervous system: cranial nerve palsies (esp. facial nerve).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Chest X-ray: bilateral hilar lymphadenopathy, interstitial changes.</a:t>
            </a:r>
          </a:p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04415" y="1402080"/>
            <a:ext cx="5224780" cy="472376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18067" y="347133"/>
            <a:ext cx="8068734" cy="56642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HRCT: pulmonary infiltrates, fibrosis.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Sarcoidosis – Clinical Images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Insert clinical images here:</a:t>
            </a:r>
          </a:p>
          <a:p>
            <a:r>
              <a:t>• Bilateral hilar lymphadenopathy (X-ray)</a:t>
            </a:r>
          </a:p>
          <a:p>
            <a:r>
              <a:t>• Erythema nodosum</a:t>
            </a:r>
          </a:p>
          <a:p>
            <a:r>
              <a:t>• Lupus pernio</a:t>
            </a:r>
          </a:p>
          <a:p>
            <a:r>
              <a:t>• Non-caseating granuloma histology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165735"/>
            <a:ext cx="9144000" cy="742886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Blood: </a:t>
            </a:r>
          </a:p>
          <a:p>
            <a:r>
              <a:rPr>
                <a:sym typeface="+mn-ea"/>
              </a:rPr>
              <a:t>↑ serum ACE, ↑ calcium, ↑ ESR.</a:t>
            </a:r>
          </a:p>
          <a:p>
            <a:r>
              <a:rPr>
                <a:sym typeface="+mn-ea"/>
              </a:rPr>
              <a:t>Biopsy: </a:t>
            </a:r>
          </a:p>
          <a:p>
            <a:r>
              <a:rPr>
                <a:sym typeface="+mn-ea"/>
              </a:rPr>
              <a:t>non-caseating granulomas (diagnostic).</a:t>
            </a:r>
          </a:p>
          <a:p>
            <a:endParaRPr>
              <a:sym typeface="+mn-ea"/>
            </a:endParaRPr>
          </a:p>
          <a:p>
            <a:r>
              <a:rPr>
                <a:sym typeface="+mn-ea"/>
              </a:rPr>
              <a:t>Exclude TB and fungal infections.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Sarcoidosis is a multisystem </a:t>
            </a:r>
            <a:r>
              <a:rPr b="1"/>
              <a:t>granulomatous disorder of unknown cause.</a:t>
            </a:r>
          </a:p>
          <a:p>
            <a:r>
              <a:t>Characterised by non-caseating granulomas in affected organs.</a:t>
            </a:r>
          </a:p>
          <a:p>
            <a:r>
              <a:t>Most commonly affects l</a:t>
            </a:r>
            <a:r>
              <a:rPr b="1"/>
              <a:t>ungs</a:t>
            </a:r>
            <a:r>
              <a:t>, </a:t>
            </a:r>
            <a:r>
              <a:rPr b="1"/>
              <a:t>lymph</a:t>
            </a:r>
            <a:r>
              <a:t> </a:t>
            </a:r>
            <a:r>
              <a:rPr b="1"/>
              <a:t>nodes</a:t>
            </a:r>
            <a:r>
              <a:t>, </a:t>
            </a:r>
            <a:r>
              <a:rPr b="1"/>
              <a:t>skin</a:t>
            </a:r>
            <a:r>
              <a:t>, and </a:t>
            </a:r>
            <a:r>
              <a:rPr b="1"/>
              <a:t>eyes</a:t>
            </a:r>
            <a:r>
              <a:t>.</a:t>
            </a:r>
          </a:p>
          <a:p>
            <a:r>
              <a:t>Can present acutely or chronically.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214620" y="1354455"/>
            <a:ext cx="3928745" cy="352425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57200" y="1424305"/>
            <a:ext cx="5008245" cy="34925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2586" y="1212801"/>
            <a:ext cx="6282482" cy="40406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5050"/>
              </a:lnSpc>
              <a:buNone/>
            </a:pPr>
            <a:r>
              <a:rPr lang="en-US" sz="2530" dirty="0">
                <a:solidFill>
                  <a:srgbClr val="1B1B27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Diagnostic Criteria: Confirming Sarcoidosis</a:t>
            </a:r>
            <a:endParaRPr lang="en-US" sz="2530" dirty="0"/>
          </a:p>
        </p:txBody>
      </p:sp>
      <p:sp>
        <p:nvSpPr>
          <p:cNvPr id="3" name="Shape 1"/>
          <p:cNvSpPr/>
          <p:nvPr/>
        </p:nvSpPr>
        <p:spPr>
          <a:xfrm>
            <a:off x="452586" y="2263378"/>
            <a:ext cx="2660079" cy="129258"/>
          </a:xfrm>
          <a:prstGeom prst="roundRect">
            <a:avLst>
              <a:gd name="adj" fmla="val 42019"/>
            </a:avLst>
          </a:prstGeom>
          <a:solidFill>
            <a:srgbClr val="E1E1EA"/>
          </a:solidFill>
          <a:ln w="7620">
            <a:solidFill>
              <a:srgbClr val="C7C7D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81844" y="2521893"/>
            <a:ext cx="2401565" cy="40406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250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Clinical and Radiological Suspicion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581844" y="3003501"/>
            <a:ext cx="2401565" cy="4137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0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C</a:t>
            </a:r>
            <a:r>
              <a:rPr lang="en-US" sz="1200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ompatible symptoms and imaging findings </a:t>
            </a:r>
            <a:r>
              <a:rPr lang="en-US" sz="10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(often incidental)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41923" y="2069381"/>
            <a:ext cx="2660079" cy="129258"/>
          </a:xfrm>
          <a:prstGeom prst="roundRect">
            <a:avLst>
              <a:gd name="adj" fmla="val 42019"/>
            </a:avLst>
          </a:prstGeom>
          <a:solidFill>
            <a:srgbClr val="E1E1EA"/>
          </a:solidFill>
          <a:ln w="7620">
            <a:solidFill>
              <a:srgbClr val="C7C7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371180" y="2327895"/>
            <a:ext cx="2307134" cy="20203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250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Histopathological Confirmation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371180" y="2607469"/>
            <a:ext cx="2401565" cy="4137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0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N</a:t>
            </a:r>
            <a:r>
              <a:rPr lang="en-US" sz="12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on-caseating epithelioid granulomas in one or more organs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031260" y="1875458"/>
            <a:ext cx="2660079" cy="129258"/>
          </a:xfrm>
          <a:prstGeom prst="roundRect">
            <a:avLst>
              <a:gd name="adj" fmla="val 42019"/>
            </a:avLst>
          </a:prstGeom>
          <a:solidFill>
            <a:srgbClr val="E1E1EA"/>
          </a:solidFill>
          <a:ln w="7620">
            <a:solidFill>
              <a:srgbClr val="C7C7D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60517" y="2133972"/>
            <a:ext cx="2401565" cy="40406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250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Exclusion of Other Granulomatous Diseases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160517" y="2615580"/>
            <a:ext cx="2401565" cy="4137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200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Rule out infections, malignancy, and othe</a:t>
            </a:r>
            <a:r>
              <a:rPr lang="en-US" sz="10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r granulomatous disorders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2586" y="3740423"/>
            <a:ext cx="1939677" cy="24244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3050"/>
              </a:lnSpc>
              <a:buNone/>
            </a:pPr>
            <a:r>
              <a:rPr lang="en-US" sz="1500" dirty="0">
                <a:solidFill>
                  <a:srgbClr val="1B1B27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Differential Diagnosis</a:t>
            </a:r>
            <a:endParaRPr lang="en-US" sz="15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586" y="4176787"/>
            <a:ext cx="2746251" cy="517252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581844" y="4823296"/>
            <a:ext cx="1616423" cy="20203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250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Infections</a:t>
            </a:r>
            <a:endParaRPr lang="en-US" sz="1250" b="1" dirty="0"/>
          </a:p>
        </p:txBody>
      </p:sp>
      <p:sp>
        <p:nvSpPr>
          <p:cNvPr id="15" name="Text 12"/>
          <p:cNvSpPr/>
          <p:nvPr/>
        </p:nvSpPr>
        <p:spPr>
          <a:xfrm>
            <a:off x="581844" y="5102870"/>
            <a:ext cx="2487736" cy="4137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200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Tuberculosis, fungal infections, non-tuberculous mycobacteria</a:t>
            </a:r>
            <a:endParaRPr lang="en-US" sz="1200" b="1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8838" y="4176787"/>
            <a:ext cx="2746251" cy="51725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328094" y="4823296"/>
            <a:ext cx="1616423" cy="20203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250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Malignancies</a:t>
            </a:r>
            <a:endParaRPr lang="en-US" sz="1250" dirty="0"/>
          </a:p>
        </p:txBody>
      </p:sp>
      <p:sp>
        <p:nvSpPr>
          <p:cNvPr id="18" name="Text 14"/>
          <p:cNvSpPr/>
          <p:nvPr/>
        </p:nvSpPr>
        <p:spPr>
          <a:xfrm>
            <a:off x="3310255" y="5291455"/>
            <a:ext cx="2367915" cy="41402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2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Lymphoma,</a:t>
            </a:r>
            <a:r>
              <a:rPr lang="en-US" sz="10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 </a:t>
            </a:r>
            <a:r>
              <a:rPr lang="en-US" sz="1200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lung cancer, metastatic disease</a:t>
            </a:r>
            <a:endParaRPr lang="en-US" sz="12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5088" y="4176787"/>
            <a:ext cx="2746251" cy="517252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074346" y="4823296"/>
            <a:ext cx="1616423" cy="20203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250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Autoimmune</a:t>
            </a:r>
            <a:endParaRPr lang="en-US" sz="1250" dirty="0"/>
          </a:p>
        </p:txBody>
      </p:sp>
      <p:sp>
        <p:nvSpPr>
          <p:cNvPr id="21" name="Text 16"/>
          <p:cNvSpPr/>
          <p:nvPr/>
        </p:nvSpPr>
        <p:spPr>
          <a:xfrm>
            <a:off x="6074346" y="5102870"/>
            <a:ext cx="2487736" cy="413743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1200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Granulomatosis with polyangiitis, eosinophilic granulomatosis</a:t>
            </a:r>
            <a:endParaRPr lang="en-US" sz="1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Differential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Tuberculosis.</a:t>
            </a:r>
          </a:p>
          <a:p>
            <a:r>
              <a:t>Lymphoma.</a:t>
            </a:r>
          </a:p>
          <a:p>
            <a:r>
              <a:t>Fungal infections (e.g., histoplasmosis).</a:t>
            </a:r>
          </a:p>
          <a:p>
            <a:r>
              <a:t>Hypersensitivity </a:t>
            </a:r>
            <a:r>
              <a:rPr/>
              <a:t>pneumonitis</a:t>
            </a:r>
            <a:r>
              <a:rPr smtClean="0"/>
              <a:t>.</a:t>
            </a:r>
            <a:endParaRPr lang="en-US" dirty="0" smtClean="0"/>
          </a:p>
          <a:p>
            <a:r>
              <a:rPr lang="en-US" dirty="0" err="1" smtClean="0"/>
              <a:t>vasculitis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Löfgren syndrome,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244475" y="1691005"/>
            <a:ext cx="8288655" cy="464756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sz="4000"/>
              <a:t>characterized by acute onset of </a:t>
            </a:r>
            <a:r>
              <a:rPr sz="4000" b="1"/>
              <a:t>erythema nodosum</a:t>
            </a:r>
            <a:r>
              <a:rPr sz="4000"/>
              <a:t>, bilateral </a:t>
            </a:r>
            <a:r>
              <a:rPr sz="4000" b="1"/>
              <a:t>hilar lymphadenopathy</a:t>
            </a:r>
            <a:r>
              <a:rPr sz="4000"/>
              <a:t>, fever, and arthritis</a:t>
            </a:r>
            <a:r>
              <a:rPr sz="4000" b="0" i="0">
                <a:solidFill>
                  <a:srgbClr val="001D35"/>
                </a:solidFill>
                <a:latin typeface="Google Sans"/>
                <a:ea typeface="Google Sans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755" y="248920"/>
            <a:ext cx="8229600" cy="582613"/>
          </a:xfrm>
        </p:spPr>
        <p:txBody>
          <a:bodyPr/>
          <a:lstStyle/>
          <a:p>
            <a:r>
              <a:rPr sz="3200">
                <a:sym typeface="+mn-ea"/>
              </a:rPr>
              <a:t>Heerfordt syndrome (uveoparotid fever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>
                <a:sym typeface="+mn-ea"/>
              </a:rPr>
              <a:t>involves uveitis, parotid gland swelling, fever, and facial nerve palsy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Asymptomatic/mild cases may resolve spontaneously.</a:t>
            </a:r>
          </a:p>
          <a:p>
            <a:r>
              <a:t>Corticosteroids: mainstay of treatment.</a:t>
            </a:r>
          </a:p>
          <a:p>
            <a:r>
              <a:t>Immunosuppressants: methotrexate, azathioprine in resistant cases.</a:t>
            </a:r>
          </a:p>
          <a:p>
            <a:r>
              <a:t>Symptomatic treatment for organ involvement.</a:t>
            </a:r>
          </a:p>
          <a:p>
            <a:r>
              <a:t>Regular monitoring for complications.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Many cases resolve spontaneously within 2–5 years.</a:t>
            </a:r>
          </a:p>
          <a:p>
            <a:r>
              <a:t>Chronic progressive disease in ~20%.</a:t>
            </a:r>
          </a:p>
          <a:p>
            <a:r>
              <a:t>Poor prognosis with cardiac, neurological, or fibrotic lung involvement.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773113"/>
            <a:ext cx="8229600" cy="4953000"/>
          </a:xfrm>
        </p:spPr>
        <p:txBody>
          <a:bodyPr/>
          <a:lstStyle/>
          <a:p>
            <a:r>
              <a:t>Sarcoidosis is a multisystem granulomatous disease of unknown cause.</a:t>
            </a:r>
          </a:p>
          <a:p>
            <a:r>
              <a:t>Non-caseating granulomas in affected organs.</a:t>
            </a:r>
          </a:p>
          <a:p>
            <a:r>
              <a:t>Common sites: lungs, lymph nodes, skin, eyes.</a:t>
            </a:r>
          </a:p>
          <a:p>
            <a:r>
              <a:t>Diagnosis: biopsy + exclusion of infections.</a:t>
            </a:r>
          </a:p>
          <a:p>
            <a:r>
              <a:t>Treatment: corticosteroids, immunosuppressants if needed.</a:t>
            </a:r>
          </a:p>
          <a:p>
            <a:r>
              <a:t>Prognosis usually good, but variable.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Worldwide distribution, more common in northern Europe and African Americans.</a:t>
            </a:r>
          </a:p>
          <a:p>
            <a:r>
              <a:t>Peak incidence: young adults (20–40 years).</a:t>
            </a:r>
          </a:p>
          <a:p>
            <a:r>
              <a:t>Slight female predominance.</a:t>
            </a:r>
          </a:p>
          <a:p>
            <a:r>
              <a:t>Genetic and </a:t>
            </a:r>
            <a:r>
              <a:rPr/>
              <a:t>environmental </a:t>
            </a:r>
            <a:r>
              <a:rPr smtClean="0"/>
              <a:t>factors.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Pathophysiology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Granulomatous inflammation with </a:t>
            </a:r>
            <a:r>
              <a:rPr b="1"/>
              <a:t>non-caseating granulomas.</a:t>
            </a:r>
          </a:p>
          <a:p>
            <a:r>
              <a:t>Exaggerated immune response to unknown antigen.</a:t>
            </a:r>
          </a:p>
          <a:p>
            <a:r>
              <a:rPr b="1"/>
              <a:t>CD4+ T </a:t>
            </a:r>
            <a:r>
              <a:t>cells and </a:t>
            </a:r>
            <a:r>
              <a:rPr b="1"/>
              <a:t>macrophages</a:t>
            </a:r>
            <a:r>
              <a:t> play key role.</a:t>
            </a:r>
          </a:p>
          <a:p>
            <a:r>
              <a:t>Leads to organ damage and fibrosis in chronic cases.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96119" y="1464915"/>
            <a:ext cx="3635797" cy="44298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2780" dirty="0">
                <a:solidFill>
                  <a:srgbClr val="1B1B27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Clinical Manifestations</a:t>
            </a:r>
            <a:endParaRPr lang="en-US" sz="2780" dirty="0"/>
          </a:p>
        </p:txBody>
      </p:sp>
      <p:sp>
        <p:nvSpPr>
          <p:cNvPr id="3" name="Shape 1"/>
          <p:cNvSpPr/>
          <p:nvPr/>
        </p:nvSpPr>
        <p:spPr>
          <a:xfrm>
            <a:off x="496119" y="2191420"/>
            <a:ext cx="2622724" cy="1634505"/>
          </a:xfrm>
          <a:prstGeom prst="roundRect">
            <a:avLst>
              <a:gd name="adj" fmla="val 3643"/>
            </a:avLst>
          </a:prstGeom>
          <a:solidFill>
            <a:srgbClr val="FFFFFF">
              <a:alpha val="95000"/>
            </a:srgbClr>
          </a:solidFill>
          <a:ln w="30480">
            <a:solidFill>
              <a:srgbClr val="C7C7D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6928" y="2352229"/>
            <a:ext cx="1772022" cy="22145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375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Pulmonary (&gt;90%)</a:t>
            </a:r>
            <a:endParaRPr lang="en-US" sz="1375" b="1" dirty="0"/>
          </a:p>
        </p:txBody>
      </p:sp>
      <p:sp>
        <p:nvSpPr>
          <p:cNvPr id="5" name="Text 3"/>
          <p:cNvSpPr/>
          <p:nvPr/>
        </p:nvSpPr>
        <p:spPr>
          <a:xfrm>
            <a:off x="656293" y="2746370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Dyspnea, dry cough, chest pain</a:t>
            </a:r>
            <a:endParaRPr lang="en-US" sz="1095" dirty="0"/>
          </a:p>
        </p:txBody>
      </p:sp>
      <p:sp>
        <p:nvSpPr>
          <p:cNvPr id="6" name="Text 4"/>
          <p:cNvSpPr/>
          <p:nvPr/>
        </p:nvSpPr>
        <p:spPr>
          <a:xfrm>
            <a:off x="656293" y="2883044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Hilar lymphadenopathy</a:t>
            </a:r>
            <a:endParaRPr lang="en-US" sz="1095" b="1" dirty="0"/>
          </a:p>
        </p:txBody>
      </p:sp>
      <p:sp>
        <p:nvSpPr>
          <p:cNvPr id="7" name="Text 5"/>
          <p:cNvSpPr/>
          <p:nvPr/>
        </p:nvSpPr>
        <p:spPr>
          <a:xfrm>
            <a:off x="656293" y="3133383"/>
            <a:ext cx="2301106" cy="453628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May progress to pulmonary </a:t>
            </a:r>
            <a:r>
              <a:rPr lang="en-US" sz="1200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fibrosis</a:t>
            </a:r>
            <a:endParaRPr lang="en-US" sz="1200" b="1" dirty="0"/>
          </a:p>
        </p:txBody>
      </p:sp>
      <p:sp>
        <p:nvSpPr>
          <p:cNvPr id="8" name="Shape 6"/>
          <p:cNvSpPr/>
          <p:nvPr/>
        </p:nvSpPr>
        <p:spPr>
          <a:xfrm>
            <a:off x="3260601" y="2191420"/>
            <a:ext cx="2622724" cy="1634505"/>
          </a:xfrm>
          <a:prstGeom prst="roundRect">
            <a:avLst>
              <a:gd name="adj" fmla="val 3643"/>
            </a:avLst>
          </a:prstGeom>
          <a:solidFill>
            <a:srgbClr val="FFFFFF">
              <a:alpha val="95000"/>
            </a:srgbClr>
          </a:solidFill>
          <a:ln w="30480">
            <a:solidFill>
              <a:srgbClr val="C7C7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21410" y="2352229"/>
            <a:ext cx="1772022" cy="22145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375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Cutaneous (25-35%</a:t>
            </a:r>
            <a:r>
              <a:rPr lang="en-US" sz="1375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)</a:t>
            </a:r>
            <a:endParaRPr lang="en-US" sz="1375" dirty="0"/>
          </a:p>
        </p:txBody>
      </p:sp>
      <p:sp>
        <p:nvSpPr>
          <p:cNvPr id="10" name="Text 8"/>
          <p:cNvSpPr/>
          <p:nvPr/>
        </p:nvSpPr>
        <p:spPr>
          <a:xfrm>
            <a:off x="3421410" y="2658740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Erythema nodosum</a:t>
            </a:r>
            <a:endParaRPr lang="en-US" sz="1095" b="1" dirty="0"/>
          </a:p>
        </p:txBody>
      </p:sp>
      <p:sp>
        <p:nvSpPr>
          <p:cNvPr id="11" name="Text 9"/>
          <p:cNvSpPr/>
          <p:nvPr/>
        </p:nvSpPr>
        <p:spPr>
          <a:xfrm>
            <a:off x="3421410" y="2935114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Lupus pernio</a:t>
            </a:r>
            <a:endParaRPr lang="en-US" sz="1095" b="1" dirty="0"/>
          </a:p>
        </p:txBody>
      </p:sp>
      <p:sp>
        <p:nvSpPr>
          <p:cNvPr id="12" name="Text 10"/>
          <p:cNvSpPr/>
          <p:nvPr/>
        </p:nvSpPr>
        <p:spPr>
          <a:xfrm>
            <a:off x="3421410" y="3211488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Maculopapular lesions</a:t>
            </a:r>
            <a:endParaRPr lang="en-US" sz="1095" b="1" dirty="0"/>
          </a:p>
        </p:txBody>
      </p:sp>
      <p:sp>
        <p:nvSpPr>
          <p:cNvPr id="13" name="Shape 11"/>
          <p:cNvSpPr/>
          <p:nvPr/>
        </p:nvSpPr>
        <p:spPr>
          <a:xfrm>
            <a:off x="6025083" y="2191420"/>
            <a:ext cx="2622724" cy="1634505"/>
          </a:xfrm>
          <a:prstGeom prst="roundRect">
            <a:avLst>
              <a:gd name="adj" fmla="val 3643"/>
            </a:avLst>
          </a:prstGeom>
          <a:solidFill>
            <a:srgbClr val="FFFFFF">
              <a:alpha val="95000"/>
            </a:srgbClr>
          </a:solidFill>
          <a:ln w="30480">
            <a:solidFill>
              <a:srgbClr val="C7C7D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85892" y="2352229"/>
            <a:ext cx="1772022" cy="22145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375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Ocular (10-25%)</a:t>
            </a:r>
            <a:endParaRPr lang="en-US" sz="1375" b="1" dirty="0"/>
          </a:p>
        </p:txBody>
      </p:sp>
      <p:sp>
        <p:nvSpPr>
          <p:cNvPr id="15" name="Text 13"/>
          <p:cNvSpPr/>
          <p:nvPr/>
        </p:nvSpPr>
        <p:spPr>
          <a:xfrm>
            <a:off x="6185892" y="2658740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Anterior uveitis</a:t>
            </a:r>
            <a:endParaRPr lang="en-US" sz="1095" b="1" dirty="0"/>
          </a:p>
        </p:txBody>
      </p:sp>
      <p:sp>
        <p:nvSpPr>
          <p:cNvPr id="16" name="Text 14"/>
          <p:cNvSpPr/>
          <p:nvPr/>
        </p:nvSpPr>
        <p:spPr>
          <a:xfrm>
            <a:off x="6185892" y="2935114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Conjunctival granulomas</a:t>
            </a:r>
            <a:endParaRPr lang="en-US" sz="1095" b="1" dirty="0"/>
          </a:p>
        </p:txBody>
      </p:sp>
      <p:sp>
        <p:nvSpPr>
          <p:cNvPr id="17" name="Text 15"/>
          <p:cNvSpPr/>
          <p:nvPr/>
        </p:nvSpPr>
        <p:spPr>
          <a:xfrm>
            <a:off x="6185892" y="3211488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Lacrimal gland enlargement</a:t>
            </a:r>
            <a:endParaRPr lang="en-US" sz="1095" b="1" dirty="0"/>
          </a:p>
        </p:txBody>
      </p:sp>
      <p:sp>
        <p:nvSpPr>
          <p:cNvPr id="18" name="Shape 16"/>
          <p:cNvSpPr/>
          <p:nvPr/>
        </p:nvSpPr>
        <p:spPr>
          <a:xfrm>
            <a:off x="496119" y="3985394"/>
            <a:ext cx="2622724" cy="1407691"/>
          </a:xfrm>
          <a:prstGeom prst="roundRect">
            <a:avLst>
              <a:gd name="adj" fmla="val 4230"/>
            </a:avLst>
          </a:prstGeom>
          <a:solidFill>
            <a:srgbClr val="FFFFFF">
              <a:alpha val="95000"/>
            </a:srgbClr>
          </a:solidFill>
          <a:ln w="30480">
            <a:solidFill>
              <a:srgbClr val="C7C7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6928" y="4146203"/>
            <a:ext cx="1772022" cy="22145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375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Cardiac (5-10%)</a:t>
            </a:r>
            <a:endParaRPr lang="en-US" sz="1375" b="1" dirty="0"/>
          </a:p>
        </p:txBody>
      </p:sp>
      <p:sp>
        <p:nvSpPr>
          <p:cNvPr id="20" name="Text 18"/>
          <p:cNvSpPr/>
          <p:nvPr/>
        </p:nvSpPr>
        <p:spPr>
          <a:xfrm>
            <a:off x="656928" y="4452714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Conduction defects</a:t>
            </a:r>
            <a:endParaRPr lang="en-US" sz="1095" b="1" dirty="0"/>
          </a:p>
        </p:txBody>
      </p:sp>
      <p:sp>
        <p:nvSpPr>
          <p:cNvPr id="21" name="Text 19"/>
          <p:cNvSpPr/>
          <p:nvPr/>
        </p:nvSpPr>
        <p:spPr>
          <a:xfrm>
            <a:off x="656928" y="4729088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Cardiomyopathy</a:t>
            </a:r>
            <a:endParaRPr lang="en-US" sz="1095" b="1" dirty="0"/>
          </a:p>
        </p:txBody>
      </p:sp>
      <p:sp>
        <p:nvSpPr>
          <p:cNvPr id="22" name="Text 20"/>
          <p:cNvSpPr/>
          <p:nvPr/>
        </p:nvSpPr>
        <p:spPr>
          <a:xfrm>
            <a:off x="656928" y="5005462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Sudden cardiac death</a:t>
            </a:r>
          </a:p>
        </p:txBody>
      </p:sp>
      <p:sp>
        <p:nvSpPr>
          <p:cNvPr id="23" name="Shape 21"/>
          <p:cNvSpPr/>
          <p:nvPr/>
        </p:nvSpPr>
        <p:spPr>
          <a:xfrm>
            <a:off x="3260601" y="3985394"/>
            <a:ext cx="2622724" cy="1407691"/>
          </a:xfrm>
          <a:prstGeom prst="roundRect">
            <a:avLst>
              <a:gd name="adj" fmla="val 4230"/>
            </a:avLst>
          </a:prstGeom>
          <a:solidFill>
            <a:srgbClr val="FFFFFF">
              <a:alpha val="95000"/>
            </a:srgbClr>
          </a:solidFill>
          <a:ln w="30480">
            <a:solidFill>
              <a:srgbClr val="C7C7D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21410" y="4146203"/>
            <a:ext cx="1772022" cy="22145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375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Neurological (5-10%)</a:t>
            </a:r>
            <a:endParaRPr lang="en-US" sz="1375" b="1" dirty="0"/>
          </a:p>
        </p:txBody>
      </p:sp>
      <p:sp>
        <p:nvSpPr>
          <p:cNvPr id="25" name="Text 23"/>
          <p:cNvSpPr/>
          <p:nvPr/>
        </p:nvSpPr>
        <p:spPr>
          <a:xfrm>
            <a:off x="3421410" y="4452714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Cranial nerve palsies</a:t>
            </a:r>
            <a:endParaRPr lang="en-US" sz="1095" b="1" dirty="0"/>
          </a:p>
        </p:txBody>
      </p:sp>
      <p:sp>
        <p:nvSpPr>
          <p:cNvPr id="26" name="Text 24"/>
          <p:cNvSpPr/>
          <p:nvPr/>
        </p:nvSpPr>
        <p:spPr>
          <a:xfrm>
            <a:off x="3421410" y="4729088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Peripheral neuropathy</a:t>
            </a:r>
            <a:endParaRPr lang="en-US" sz="1095" b="1" dirty="0"/>
          </a:p>
        </p:txBody>
      </p:sp>
      <p:sp>
        <p:nvSpPr>
          <p:cNvPr id="27" name="Text 25"/>
          <p:cNvSpPr/>
          <p:nvPr/>
        </p:nvSpPr>
        <p:spPr>
          <a:xfrm>
            <a:off x="3421410" y="5005462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Seizures, encephalopathy</a:t>
            </a:r>
          </a:p>
        </p:txBody>
      </p:sp>
      <p:sp>
        <p:nvSpPr>
          <p:cNvPr id="28" name="Shape 26"/>
          <p:cNvSpPr/>
          <p:nvPr/>
        </p:nvSpPr>
        <p:spPr>
          <a:xfrm>
            <a:off x="6025083" y="3985394"/>
            <a:ext cx="2622724" cy="1407691"/>
          </a:xfrm>
          <a:prstGeom prst="roundRect">
            <a:avLst>
              <a:gd name="adj" fmla="val 4230"/>
            </a:avLst>
          </a:prstGeom>
          <a:solidFill>
            <a:srgbClr val="FFFFFF">
              <a:alpha val="95000"/>
            </a:srgbClr>
          </a:solidFill>
          <a:ln w="30480">
            <a:solidFill>
              <a:srgbClr val="C7C7D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185892" y="4146203"/>
            <a:ext cx="1772022" cy="221456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1375" b="1" dirty="0">
                <a:solidFill>
                  <a:srgbClr val="3C3939"/>
                </a:solidFill>
                <a:latin typeface="Raleway" pitchFamily="34" charset="0"/>
                <a:ea typeface="Raleway" pitchFamily="34" charset="-122"/>
                <a:cs typeface="Raleway" pitchFamily="34" charset="-120"/>
              </a:rPr>
              <a:t>Metabolic (10-15%)</a:t>
            </a:r>
            <a:endParaRPr lang="en-US" sz="1375" b="1" dirty="0"/>
          </a:p>
        </p:txBody>
      </p:sp>
      <p:sp>
        <p:nvSpPr>
          <p:cNvPr id="30" name="Text 28"/>
          <p:cNvSpPr/>
          <p:nvPr/>
        </p:nvSpPr>
        <p:spPr>
          <a:xfrm>
            <a:off x="6185892" y="4452714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Hypercalcemia</a:t>
            </a:r>
            <a:endParaRPr lang="en-US" sz="1095" b="1" dirty="0"/>
          </a:p>
        </p:txBody>
      </p:sp>
      <p:sp>
        <p:nvSpPr>
          <p:cNvPr id="31" name="Text 29"/>
          <p:cNvSpPr/>
          <p:nvPr/>
        </p:nvSpPr>
        <p:spPr>
          <a:xfrm>
            <a:off x="6185892" y="4729088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Hypercalciuria</a:t>
            </a:r>
            <a:endParaRPr lang="en-US" sz="1095" b="1" dirty="0"/>
          </a:p>
        </p:txBody>
      </p:sp>
      <p:sp>
        <p:nvSpPr>
          <p:cNvPr id="32" name="Text 30"/>
          <p:cNvSpPr/>
          <p:nvPr/>
        </p:nvSpPr>
        <p:spPr>
          <a:xfrm>
            <a:off x="6185892" y="5005462"/>
            <a:ext cx="2301106" cy="22681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1095" b="1" dirty="0">
                <a:solidFill>
                  <a:srgbClr val="3C3939"/>
                </a:solidFill>
                <a:latin typeface="Roboto" panose="02000000000000000000" pitchFamily="34" charset="0"/>
                <a:ea typeface="Roboto" panose="02000000000000000000" pitchFamily="34" charset="-122"/>
                <a:cs typeface="Roboto" panose="02000000000000000000" pitchFamily="34" charset="-120"/>
              </a:rPr>
              <a:t>Kidney stones, nephropathy</a:t>
            </a:r>
            <a:endParaRPr lang="en-US" sz="1095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Features – General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 be asymptomatic (incidental finding on chest X-ray).</a:t>
            </a:r>
          </a:p>
          <a:p>
            <a:r>
              <a:t>Constitutional symptoms: fever, fatigue, weight loss, night sweats.</a:t>
            </a:r>
          </a:p>
          <a:p>
            <a:r>
              <a:t>Organ-specific manifestations depend on site of involvement.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Features – Pulmonary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/>
              <a:t>Most common </a:t>
            </a:r>
            <a:r>
              <a:t>site of involvement (~90%).</a:t>
            </a:r>
          </a:p>
          <a:p>
            <a:r>
              <a:t>Dry cough, dyspnoea, chest pain.</a:t>
            </a:r>
          </a:p>
          <a:p>
            <a:r>
              <a:t>Bilateral hilar lymphadenopathy on chest X-ray.</a:t>
            </a:r>
          </a:p>
          <a:p>
            <a:r>
              <a:t>Pulmonary fibrosis in chronic disease.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Features – Skin &amp; Eyes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Skin: </a:t>
            </a:r>
            <a:r>
              <a:rPr b="1"/>
              <a:t>Erythema nodosum</a:t>
            </a:r>
            <a:r>
              <a:t>, </a:t>
            </a:r>
            <a:r>
              <a:rPr b="1"/>
              <a:t>lupus pernio</a:t>
            </a:r>
            <a:r>
              <a:t>, maculopapular rash.</a:t>
            </a:r>
          </a:p>
          <a:p>
            <a:r>
              <a:t>Eyes: </a:t>
            </a:r>
            <a:r>
              <a:rPr b="1"/>
              <a:t>Uveitis</a:t>
            </a:r>
            <a:r>
              <a:t>, conjunctivitis, lacrimal gland enlargement.</a:t>
            </a:r>
          </a:p>
          <a:p>
            <a:r>
              <a:t>Risk of visual impairment if untreated.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02940" y="1412875"/>
            <a:ext cx="3515360" cy="47485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5756</TotalTime>
  <Words>625</Words>
  <Application>WPS Presentation</Application>
  <PresentationFormat>On-screen Show (4:3)</PresentationFormat>
  <Paragraphs>118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Communications and Dialogues</vt:lpstr>
      <vt:lpstr>Sarcoidosis</vt:lpstr>
      <vt:lpstr>Introduction</vt:lpstr>
      <vt:lpstr>Epidemiology</vt:lpstr>
      <vt:lpstr>Pathophysiology</vt:lpstr>
      <vt:lpstr>Slide 5</vt:lpstr>
      <vt:lpstr>Clinical Features – General</vt:lpstr>
      <vt:lpstr>Clinical Features – Pulmonary</vt:lpstr>
      <vt:lpstr>Clinical Features – Skin &amp; Eyes</vt:lpstr>
      <vt:lpstr>Slide 9</vt:lpstr>
      <vt:lpstr>Slide 10</vt:lpstr>
      <vt:lpstr>Slide 11</vt:lpstr>
      <vt:lpstr>Slide 12</vt:lpstr>
      <vt:lpstr>Clinical Features – Other Organs</vt:lpstr>
      <vt:lpstr>Investigations</vt:lpstr>
      <vt:lpstr>Slide 15</vt:lpstr>
      <vt:lpstr>Slide 16</vt:lpstr>
      <vt:lpstr>Slide 17</vt:lpstr>
      <vt:lpstr>Sarcoidosis – Clinical Images</vt:lpstr>
      <vt:lpstr>Slide 19</vt:lpstr>
      <vt:lpstr>Slide 20</vt:lpstr>
      <vt:lpstr>Slide 21</vt:lpstr>
      <vt:lpstr>Differential Diagnosis</vt:lpstr>
      <vt:lpstr>Löfgren syndrome,</vt:lpstr>
      <vt:lpstr>Heerfordt syndrome (uveoparotid fever</vt:lpstr>
      <vt:lpstr>Management</vt:lpstr>
      <vt:lpstr>Prognosis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Sarcoidosis</dc:title>
  <dc:creator/>
  <dc:description>generated using python-pptx</dc:description>
  <cp:lastModifiedBy>Muhammad Farooq</cp:lastModifiedBy>
  <cp:revision>14</cp:revision>
  <dcterms:created xsi:type="dcterms:W3CDTF">2013-01-27T09:14:00Z</dcterms:created>
  <dcterms:modified xsi:type="dcterms:W3CDTF">2026-01-27T15:37:20Z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5538FE0AE4F44C2196F4B0E6F0D09106_12</vt:lpwstr>
  </property>
  <property fmtid="{D5CDD505-2E9C-101B-9397-08002B2CF9AE}" pid="3" name="KSOProductBuildVer">
    <vt:lpwstr>1033-12.2.0.22549</vt:lpwstr>
  </property>
</Properties>
</file>