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2" r:id="rId1"/>
  </p:sldMasterIdLst>
  <p:sldIdLst>
    <p:sldId id="256" r:id="rId2"/>
    <p:sldId id="278" r:id="rId3"/>
    <p:sldId id="279" r:id="rId4"/>
    <p:sldId id="277" r:id="rId5"/>
    <p:sldId id="257" r:id="rId6"/>
    <p:sldId id="258" r:id="rId7"/>
    <p:sldId id="259" r:id="rId8"/>
    <p:sldId id="280" r:id="rId9"/>
    <p:sldId id="281" r:id="rId10"/>
    <p:sldId id="282" r:id="rId11"/>
    <p:sldId id="313" r:id="rId12"/>
    <p:sldId id="314" r:id="rId13"/>
    <p:sldId id="265" r:id="rId14"/>
    <p:sldId id="315" r:id="rId15"/>
    <p:sldId id="287" r:id="rId16"/>
    <p:sldId id="263" r:id="rId17"/>
    <p:sldId id="264" r:id="rId18"/>
    <p:sldId id="289" r:id="rId19"/>
    <p:sldId id="290" r:id="rId20"/>
    <p:sldId id="291" r:id="rId21"/>
    <p:sldId id="316" r:id="rId22"/>
    <p:sldId id="293" r:id="rId23"/>
    <p:sldId id="294" r:id="rId24"/>
    <p:sldId id="325" r:id="rId25"/>
    <p:sldId id="295" r:id="rId26"/>
    <p:sldId id="317" r:id="rId27"/>
    <p:sldId id="318" r:id="rId28"/>
    <p:sldId id="298" r:id="rId29"/>
    <p:sldId id="299" r:id="rId30"/>
    <p:sldId id="320" r:id="rId31"/>
    <p:sldId id="321" r:id="rId32"/>
    <p:sldId id="326" r:id="rId33"/>
    <p:sldId id="322" r:id="rId34"/>
    <p:sldId id="324" r:id="rId35"/>
    <p:sldId id="323" r:id="rId36"/>
    <p:sldId id="307" r:id="rId37"/>
    <p:sldId id="308" r:id="rId38"/>
    <p:sldId id="309" r:id="rId39"/>
    <p:sldId id="310" r:id="rId40"/>
    <p:sldId id="312"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AFA0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116" d="100"/>
          <a:sy n="116" d="100"/>
        </p:scale>
        <p:origin x="-378"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358527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140844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70674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230273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624916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75311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557649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71201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xmlns="" val="1463080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615231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pPr/>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pPr/>
              <a:t>‹#›</a:t>
            </a:fld>
            <a:endParaRPr lang="en-US" dirty="0"/>
          </a:p>
        </p:txBody>
      </p:sp>
    </p:spTree>
    <p:extLst>
      <p:ext uri="{BB962C8B-B14F-4D97-AF65-F5344CB8AC3E}">
        <p14:creationId xmlns:p14="http://schemas.microsoft.com/office/powerpoint/2010/main" xmlns="" val="75768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6219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65724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4988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41322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67386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4/24/2024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67743580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 Id="rId5" Type="http://schemas.openxmlformats.org/officeDocument/2006/relationships/image" Target="../media/image7.emf"/><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F2A0D8-7AC1-40B7-A31D-FBE291153566}"/>
              </a:ext>
            </a:extLst>
          </p:cNvPr>
          <p:cNvSpPr>
            <a:spLocks noGrp="1"/>
          </p:cNvSpPr>
          <p:nvPr>
            <p:ph type="ctrTitle"/>
          </p:nvPr>
        </p:nvSpPr>
        <p:spPr>
          <a:xfrm>
            <a:off x="2139194" y="1585905"/>
            <a:ext cx="6686024" cy="1515533"/>
          </a:xfrm>
        </p:spPr>
        <p:txBody>
          <a:bodyPr/>
          <a:lstStyle/>
          <a:p>
            <a:pPr algn="ctr"/>
            <a:r>
              <a:rPr lang="en-US" sz="3200" b="1" dirty="0">
                <a:solidFill>
                  <a:schemeClr val="accent2">
                    <a:lumMod val="50000"/>
                  </a:schemeClr>
                </a:solidFill>
              </a:rPr>
              <a:t>CARDIOVASCULAR (C.V.S.) EXAMINATION</a:t>
            </a:r>
          </a:p>
        </p:txBody>
      </p:sp>
      <p:sp>
        <p:nvSpPr>
          <p:cNvPr id="3" name="Subtitle 2">
            <a:extLst>
              <a:ext uri="{FF2B5EF4-FFF2-40B4-BE49-F238E27FC236}">
                <a16:creationId xmlns:a16="http://schemas.microsoft.com/office/drawing/2014/main" xmlns="" id="{7588B15C-4327-4D2D-91EF-19EAC7BF2F48}"/>
              </a:ext>
            </a:extLst>
          </p:cNvPr>
          <p:cNvSpPr>
            <a:spLocks noGrp="1"/>
          </p:cNvSpPr>
          <p:nvPr>
            <p:ph type="subTitle" idx="1"/>
          </p:nvPr>
        </p:nvSpPr>
        <p:spPr>
          <a:xfrm>
            <a:off x="1507067" y="4050833"/>
            <a:ext cx="7766936" cy="1343288"/>
          </a:xfrm>
        </p:spPr>
        <p:txBody>
          <a:bodyPr>
            <a:normAutofit fontScale="92500" lnSpcReduction="10000"/>
          </a:bodyPr>
          <a:lstStyle/>
          <a:p>
            <a:pPr marL="0" lvl="0" indent="0" algn="l" rtl="0">
              <a:lnSpc>
                <a:spcPct val="80000"/>
              </a:lnSpc>
              <a:spcBef>
                <a:spcPts val="0"/>
              </a:spcBef>
              <a:spcAft>
                <a:spcPts val="0"/>
              </a:spcAft>
              <a:buSzPts val="275"/>
              <a:buNone/>
            </a:pPr>
            <a:r>
              <a:rPr lang="en-US" sz="2400" dirty="0">
                <a:solidFill>
                  <a:schemeClr val="accent2">
                    <a:lumMod val="75000"/>
                  </a:schemeClr>
                </a:solidFill>
                <a:latin typeface="Roboto Serif SemiBold"/>
                <a:ea typeface="Roboto Serif SemiBold"/>
                <a:cs typeface="Roboto Serif SemiBold"/>
                <a:sym typeface="Roboto Serif SemiBold"/>
              </a:rPr>
              <a:t>Professor Salih Bin Salih</a:t>
            </a:r>
          </a:p>
          <a:p>
            <a:pPr marL="0" lvl="0" indent="0" algn="l" rtl="0">
              <a:lnSpc>
                <a:spcPct val="80000"/>
              </a:lnSpc>
              <a:spcBef>
                <a:spcPts val="0"/>
              </a:spcBef>
              <a:spcAft>
                <a:spcPts val="0"/>
              </a:spcAft>
              <a:buSzPts val="275"/>
              <a:buNone/>
            </a:pPr>
            <a:r>
              <a:rPr lang="en-US" sz="2400" dirty="0">
                <a:solidFill>
                  <a:schemeClr val="accent2">
                    <a:lumMod val="75000"/>
                  </a:schemeClr>
                </a:solidFill>
                <a:latin typeface="Roboto Serif SemiBold"/>
                <a:ea typeface="Roboto Serif SemiBold"/>
                <a:cs typeface="Roboto Serif SemiBold"/>
                <a:sym typeface="Roboto Serif SemiBold"/>
              </a:rPr>
              <a:t>Professor of Medicine, KSAU-HS</a:t>
            </a:r>
          </a:p>
          <a:p>
            <a:pPr marL="0" lvl="0" indent="0" algn="l" rtl="0">
              <a:lnSpc>
                <a:spcPct val="80000"/>
              </a:lnSpc>
              <a:spcBef>
                <a:spcPts val="0"/>
              </a:spcBef>
              <a:spcAft>
                <a:spcPts val="0"/>
              </a:spcAft>
              <a:buSzPts val="275"/>
              <a:buNone/>
            </a:pPr>
            <a:r>
              <a:rPr lang="en-US" sz="2400" dirty="0">
                <a:solidFill>
                  <a:schemeClr val="accent2">
                    <a:lumMod val="75000"/>
                  </a:schemeClr>
                </a:solidFill>
                <a:latin typeface="Roboto Serif SemiBold"/>
                <a:ea typeface="Roboto Serif SemiBold"/>
                <a:cs typeface="Roboto Serif SemiBold"/>
                <a:sym typeface="Roboto Serif SemiBold"/>
              </a:rPr>
              <a:t>Former Chairman, Department of Medicine</a:t>
            </a:r>
          </a:p>
          <a:p>
            <a:pPr marL="0" lvl="0" indent="0" algn="l" rtl="0">
              <a:lnSpc>
                <a:spcPct val="80000"/>
              </a:lnSpc>
              <a:spcBef>
                <a:spcPts val="0"/>
              </a:spcBef>
              <a:spcAft>
                <a:spcPts val="0"/>
              </a:spcAft>
              <a:buSzPts val="275"/>
              <a:buNone/>
            </a:pPr>
            <a:r>
              <a:rPr lang="en-US" sz="2400" dirty="0">
                <a:solidFill>
                  <a:schemeClr val="accent2">
                    <a:lumMod val="75000"/>
                  </a:schemeClr>
                </a:solidFill>
                <a:latin typeface="Roboto Serif SemiBold"/>
                <a:ea typeface="Roboto Serif SemiBold"/>
                <a:cs typeface="Roboto Serif SemiBold"/>
                <a:sym typeface="Roboto Serif SemiBold"/>
              </a:rPr>
              <a:t>King Abdulaziz Medical City</a:t>
            </a:r>
          </a:p>
          <a:p>
            <a:pPr marL="0" lvl="0" indent="0" algn="l" rtl="0">
              <a:lnSpc>
                <a:spcPct val="80000"/>
              </a:lnSpc>
              <a:spcBef>
                <a:spcPts val="0"/>
              </a:spcBef>
              <a:spcAft>
                <a:spcPts val="0"/>
              </a:spcAft>
              <a:buSzPts val="275"/>
              <a:buNone/>
            </a:pPr>
            <a:r>
              <a:rPr lang="en-US" sz="2400" dirty="0">
                <a:solidFill>
                  <a:schemeClr val="accent2">
                    <a:lumMod val="75000"/>
                  </a:schemeClr>
                </a:solidFill>
                <a:latin typeface="Roboto Serif SemiBold"/>
                <a:ea typeface="Roboto Serif SemiBold"/>
                <a:cs typeface="Roboto Serif SemiBold"/>
                <a:sym typeface="Roboto Serif SemiBold"/>
              </a:rPr>
              <a:t>Ministry of National Guard Health Affairs</a:t>
            </a:r>
          </a:p>
          <a:p>
            <a:endParaRPr lang="en-US" dirty="0"/>
          </a:p>
        </p:txBody>
      </p:sp>
    </p:spTree>
    <p:extLst>
      <p:ext uri="{BB962C8B-B14F-4D97-AF65-F5344CB8AC3E}">
        <p14:creationId xmlns:p14="http://schemas.microsoft.com/office/powerpoint/2010/main" xmlns="" val="1796420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816DCAF0-754D-4F05-8A78-78491ED2A555}"/>
              </a:ext>
            </a:extLst>
          </p:cNvPr>
          <p:cNvSpPr txBox="1"/>
          <p:nvPr/>
        </p:nvSpPr>
        <p:spPr>
          <a:xfrm>
            <a:off x="1335945" y="1288797"/>
            <a:ext cx="4435681" cy="3539430"/>
          </a:xfrm>
          <a:prstGeom prst="rect">
            <a:avLst/>
          </a:prstGeom>
          <a:noFill/>
        </p:spPr>
        <p:txBody>
          <a:bodyPr wrap="square">
            <a:spAutoFit/>
          </a:bodyPr>
          <a:lstStyle/>
          <a:p>
            <a:r>
              <a:rPr lang="en-US" sz="3200" b="1" i="0" u="none" strike="noStrike" baseline="0" dirty="0">
                <a:solidFill>
                  <a:schemeClr val="accent2">
                    <a:lumMod val="50000"/>
                  </a:schemeClr>
                </a:solidFill>
                <a:latin typeface="Roboto Serif SemiBold"/>
              </a:rPr>
              <a:t>JVP Technique (</a:t>
            </a:r>
            <a:r>
              <a:rPr lang="en-US" sz="3200" b="1" i="0" u="none" strike="noStrike" baseline="0" dirty="0" err="1">
                <a:solidFill>
                  <a:schemeClr val="accent2">
                    <a:lumMod val="50000"/>
                  </a:schemeClr>
                </a:solidFill>
                <a:latin typeface="Roboto Serif SemiBold"/>
              </a:rPr>
              <a:t>cont</a:t>
            </a:r>
            <a:r>
              <a:rPr lang="en-US" sz="3200" b="1" i="0" u="none" strike="noStrike" baseline="0" dirty="0">
                <a:solidFill>
                  <a:schemeClr val="accent2">
                    <a:lumMod val="50000"/>
                  </a:schemeClr>
                </a:solidFill>
                <a:latin typeface="Roboto Serif SemiBold"/>
              </a:rPr>
              <a:t>).</a:t>
            </a:r>
          </a:p>
          <a:p>
            <a:endParaRPr lang="en-US" sz="2400" dirty="0">
              <a:solidFill>
                <a:schemeClr val="accent2">
                  <a:lumMod val="50000"/>
                </a:schemeClr>
              </a:solidFill>
              <a:latin typeface="Roboto Serif SemiBold"/>
            </a:endParaRPr>
          </a:p>
          <a:p>
            <a:endParaRPr lang="en-US" sz="2400" b="0" i="0" u="none" strike="noStrike" baseline="0" dirty="0">
              <a:solidFill>
                <a:schemeClr val="accent2">
                  <a:lumMod val="50000"/>
                </a:schemeClr>
              </a:solidFill>
              <a:latin typeface="Roboto Serif SemiBold"/>
            </a:endParaRPr>
          </a:p>
          <a:p>
            <a:r>
              <a:rPr lang="en-US" sz="2400" b="0" i="0" u="none" strike="noStrike" baseline="0" dirty="0">
                <a:solidFill>
                  <a:schemeClr val="accent2">
                    <a:lumMod val="50000"/>
                  </a:schemeClr>
                </a:solidFill>
                <a:latin typeface="Roboto Serif SemiBold"/>
              </a:rPr>
              <a:t>•</a:t>
            </a:r>
            <a:r>
              <a:rPr lang="en-US" sz="2400" b="1" i="0" u="none" strike="noStrike" baseline="0" dirty="0">
                <a:solidFill>
                  <a:schemeClr val="accent2">
                    <a:lumMod val="50000"/>
                  </a:schemeClr>
                </a:solidFill>
                <a:latin typeface="Roboto Serif SemiBold"/>
              </a:rPr>
              <a:t>JVP </a:t>
            </a:r>
            <a:r>
              <a:rPr lang="en-US" sz="2400" b="0" i="0" u="none" strike="noStrike" baseline="0" dirty="0">
                <a:solidFill>
                  <a:schemeClr val="accent2">
                    <a:lumMod val="50000"/>
                  </a:schemeClr>
                </a:solidFill>
                <a:latin typeface="Roboto Serif SemiBold"/>
              </a:rPr>
              <a:t>=s </a:t>
            </a:r>
            <a:r>
              <a:rPr lang="en-US" sz="2400" b="1" i="0" u="none" strike="noStrike" baseline="0" dirty="0">
                <a:solidFill>
                  <a:schemeClr val="accent2">
                    <a:lumMod val="50000"/>
                  </a:schemeClr>
                </a:solidFill>
                <a:latin typeface="Roboto Serif SemiBold"/>
              </a:rPr>
              <a:t>5cm</a:t>
            </a:r>
            <a:r>
              <a:rPr lang="en-US" sz="2400" b="0" i="0" u="none" strike="noStrike" baseline="0" dirty="0">
                <a:solidFill>
                  <a:schemeClr val="accent2">
                    <a:lumMod val="50000"/>
                  </a:schemeClr>
                </a:solidFill>
                <a:latin typeface="Roboto Serif SemiBold"/>
              </a:rPr>
              <a:t>(height sternal 	manubrium </a:t>
            </a:r>
            <a:r>
              <a:rPr lang="en-US" sz="2400" b="0" i="0" u="none" strike="noStrike" baseline="0" dirty="0" err="1">
                <a:solidFill>
                  <a:schemeClr val="accent2">
                    <a:lumMod val="50000"/>
                  </a:schemeClr>
                </a:solidFill>
                <a:latin typeface="Roboto Serif SemiBold"/>
              </a:rPr>
              <a:t>jxn</a:t>
            </a:r>
            <a:r>
              <a:rPr lang="en-US" sz="2400" b="0" i="0" u="none" strike="noStrike" baseline="0" dirty="0">
                <a:solidFill>
                  <a:schemeClr val="accent2">
                    <a:lumMod val="50000"/>
                  </a:schemeClr>
                </a:solidFill>
                <a:latin typeface="Roboto Serif SemiBold"/>
              </a:rPr>
              <a:t> is above RA) + </a:t>
            </a:r>
            <a:r>
              <a:rPr lang="en-US" sz="2400" b="1" i="0" u="none" strike="noStrike" baseline="0" dirty="0">
                <a:solidFill>
                  <a:schemeClr val="accent2">
                    <a:lumMod val="50000"/>
                  </a:schemeClr>
                </a:solidFill>
                <a:latin typeface="Roboto Serif SemiBold"/>
              </a:rPr>
              <a:t>vertical distance from sternal 	manubrium </a:t>
            </a:r>
            <a:r>
              <a:rPr lang="en-US" sz="2400" b="0" i="0" u="none" strike="noStrike" baseline="0" dirty="0" err="1">
                <a:solidFill>
                  <a:schemeClr val="accent2">
                    <a:lumMod val="50000"/>
                  </a:schemeClr>
                </a:solidFill>
                <a:latin typeface="Roboto Serif SemiBold"/>
              </a:rPr>
              <a:t>jxn</a:t>
            </a:r>
            <a:r>
              <a:rPr lang="en-US" sz="2400" b="0" i="0" u="none" strike="noStrike" baseline="0" dirty="0">
                <a:solidFill>
                  <a:schemeClr val="accent2">
                    <a:lumMod val="50000"/>
                  </a:schemeClr>
                </a:solidFill>
                <a:latin typeface="Roboto Serif SemiBold"/>
              </a:rPr>
              <a:t> to top of pulse 	wave</a:t>
            </a:r>
          </a:p>
          <a:p>
            <a:r>
              <a:rPr lang="en-US" sz="2400" b="0" i="0" u="none" strike="noStrike" baseline="0" dirty="0">
                <a:solidFill>
                  <a:schemeClr val="accent2">
                    <a:lumMod val="50000"/>
                  </a:schemeClr>
                </a:solidFill>
                <a:latin typeface="Roboto Serif SemiBold"/>
              </a:rPr>
              <a:t>•Normal &lt; 8 cm</a:t>
            </a:r>
          </a:p>
        </p:txBody>
      </p:sp>
      <p:pic>
        <p:nvPicPr>
          <p:cNvPr id="3" name="Picture 2">
            <a:extLst>
              <a:ext uri="{FF2B5EF4-FFF2-40B4-BE49-F238E27FC236}">
                <a16:creationId xmlns:a16="http://schemas.microsoft.com/office/drawing/2014/main" xmlns="" id="{E981559F-E202-4641-9CB1-1129E18AC30E}"/>
              </a:ext>
            </a:extLst>
          </p:cNvPr>
          <p:cNvPicPr>
            <a:picLocks noChangeAspect="1"/>
          </p:cNvPicPr>
          <p:nvPr/>
        </p:nvPicPr>
        <p:blipFill>
          <a:blip r:embed="rId2"/>
          <a:stretch>
            <a:fillRect/>
          </a:stretch>
        </p:blipFill>
        <p:spPr>
          <a:xfrm>
            <a:off x="6769916" y="1029544"/>
            <a:ext cx="3640822" cy="1617653"/>
          </a:xfrm>
          <a:prstGeom prst="rect">
            <a:avLst/>
          </a:prstGeom>
        </p:spPr>
      </p:pic>
      <p:pic>
        <p:nvPicPr>
          <p:cNvPr id="4" name="Picture 3">
            <a:extLst>
              <a:ext uri="{FF2B5EF4-FFF2-40B4-BE49-F238E27FC236}">
                <a16:creationId xmlns:a16="http://schemas.microsoft.com/office/drawing/2014/main" xmlns="" id="{5CBEE99C-DE63-4234-BAAA-103B8678B973}"/>
              </a:ext>
            </a:extLst>
          </p:cNvPr>
          <p:cNvPicPr>
            <a:picLocks noChangeAspect="1"/>
          </p:cNvPicPr>
          <p:nvPr/>
        </p:nvPicPr>
        <p:blipFill>
          <a:blip r:embed="rId3"/>
          <a:stretch>
            <a:fillRect/>
          </a:stretch>
        </p:blipFill>
        <p:spPr>
          <a:xfrm>
            <a:off x="6769915" y="2877424"/>
            <a:ext cx="3640823" cy="1617652"/>
          </a:xfrm>
          <a:prstGeom prst="rect">
            <a:avLst/>
          </a:prstGeom>
        </p:spPr>
      </p:pic>
      <p:pic>
        <p:nvPicPr>
          <p:cNvPr id="5" name="Picture 4">
            <a:extLst>
              <a:ext uri="{FF2B5EF4-FFF2-40B4-BE49-F238E27FC236}">
                <a16:creationId xmlns:a16="http://schemas.microsoft.com/office/drawing/2014/main" xmlns="" id="{6F56B04D-304D-4CF8-8BAD-E10FDD83B7A7}"/>
              </a:ext>
            </a:extLst>
          </p:cNvPr>
          <p:cNvPicPr>
            <a:picLocks noChangeAspect="1"/>
          </p:cNvPicPr>
          <p:nvPr/>
        </p:nvPicPr>
        <p:blipFill>
          <a:blip r:embed="rId4"/>
          <a:stretch>
            <a:fillRect/>
          </a:stretch>
        </p:blipFill>
        <p:spPr>
          <a:xfrm>
            <a:off x="6769916" y="4725303"/>
            <a:ext cx="3640822" cy="1558051"/>
          </a:xfrm>
          <a:prstGeom prst="rect">
            <a:avLst/>
          </a:prstGeom>
        </p:spPr>
      </p:pic>
      <p:sp>
        <p:nvSpPr>
          <p:cNvPr id="6" name="TextBox 5">
            <a:extLst>
              <a:ext uri="{FF2B5EF4-FFF2-40B4-BE49-F238E27FC236}">
                <a16:creationId xmlns:a16="http://schemas.microsoft.com/office/drawing/2014/main" xmlns="" id="{FF23010C-4140-4A64-AEF4-C45FB33356E5}"/>
              </a:ext>
            </a:extLst>
          </p:cNvPr>
          <p:cNvSpPr txBox="1"/>
          <p:nvPr/>
        </p:nvSpPr>
        <p:spPr>
          <a:xfrm>
            <a:off x="7113864" y="398285"/>
            <a:ext cx="2181138" cy="646331"/>
          </a:xfrm>
          <a:prstGeom prst="rect">
            <a:avLst/>
          </a:prstGeom>
          <a:noFill/>
        </p:spPr>
        <p:txBody>
          <a:bodyPr wrap="square">
            <a:spAutoFit/>
          </a:bodyPr>
          <a:lstStyle/>
          <a:p>
            <a:r>
              <a:rPr lang="en-US" sz="1800" b="0" i="0" u="none" strike="noStrike" baseline="0" dirty="0" err="1">
                <a:solidFill>
                  <a:schemeClr val="accent2">
                    <a:lumMod val="50000"/>
                  </a:schemeClr>
                </a:solidFill>
                <a:latin typeface="Roboto Serif SemiBold"/>
              </a:rPr>
              <a:t>Sterno</a:t>
            </a:r>
            <a:r>
              <a:rPr lang="en-US" sz="1800" b="0" i="0" u="none" strike="noStrike" baseline="0" dirty="0">
                <a:solidFill>
                  <a:schemeClr val="accent2">
                    <a:lumMod val="50000"/>
                  </a:schemeClr>
                </a:solidFill>
                <a:latin typeface="Roboto Serif SemiBold"/>
              </a:rPr>
              <a:t>-Manubrial</a:t>
            </a:r>
          </a:p>
          <a:p>
            <a:r>
              <a:rPr lang="en-US" sz="1800" b="0" i="0" u="none" strike="noStrike" baseline="0" dirty="0">
                <a:solidFill>
                  <a:schemeClr val="accent2">
                    <a:lumMod val="50000"/>
                  </a:schemeClr>
                </a:solidFill>
                <a:latin typeface="Roboto Serif SemiBold"/>
              </a:rPr>
              <a:t>angle</a:t>
            </a:r>
            <a:endParaRPr lang="en-US" dirty="0">
              <a:solidFill>
                <a:schemeClr val="accent2">
                  <a:lumMod val="50000"/>
                </a:schemeClr>
              </a:solidFill>
              <a:latin typeface="Roboto Serif SemiBold"/>
            </a:endParaRPr>
          </a:p>
        </p:txBody>
      </p:sp>
    </p:spTree>
    <p:extLst>
      <p:ext uri="{BB962C8B-B14F-4D97-AF65-F5344CB8AC3E}">
        <p14:creationId xmlns:p14="http://schemas.microsoft.com/office/powerpoint/2010/main" xmlns="" val="4167070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C49A0F3-E067-47BA-AF38-A080148EEB64}"/>
              </a:ext>
            </a:extLst>
          </p:cNvPr>
          <p:cNvSpPr txBox="1"/>
          <p:nvPr/>
        </p:nvSpPr>
        <p:spPr>
          <a:xfrm>
            <a:off x="2223083" y="1065291"/>
            <a:ext cx="6918820" cy="584775"/>
          </a:xfrm>
          <a:prstGeom prst="rect">
            <a:avLst/>
          </a:prstGeom>
          <a:noFill/>
        </p:spPr>
        <p:txBody>
          <a:bodyPr wrap="square">
            <a:spAutoFit/>
          </a:bodyPr>
          <a:lstStyle/>
          <a:p>
            <a:pPr algn="ctr"/>
            <a:r>
              <a:rPr lang="en-US" altLang="en-US" sz="3200" dirty="0">
                <a:solidFill>
                  <a:schemeClr val="accent2">
                    <a:lumMod val="50000"/>
                  </a:schemeClr>
                </a:solidFill>
                <a:latin typeface="Roboto Serif SemiBold"/>
              </a:rPr>
              <a:t>Heart examination;</a:t>
            </a:r>
            <a:endParaRPr lang="en-US" sz="3200" dirty="0"/>
          </a:p>
        </p:txBody>
      </p:sp>
      <p:sp>
        <p:nvSpPr>
          <p:cNvPr id="5" name="TextBox 4">
            <a:extLst>
              <a:ext uri="{FF2B5EF4-FFF2-40B4-BE49-F238E27FC236}">
                <a16:creationId xmlns:a16="http://schemas.microsoft.com/office/drawing/2014/main" xmlns="" id="{251A520C-5D2E-476B-8193-39A201ABBEBE}"/>
              </a:ext>
            </a:extLst>
          </p:cNvPr>
          <p:cNvSpPr txBox="1"/>
          <p:nvPr/>
        </p:nvSpPr>
        <p:spPr>
          <a:xfrm>
            <a:off x="2147582" y="1962429"/>
            <a:ext cx="7768205" cy="2800767"/>
          </a:xfrm>
          <a:prstGeom prst="rect">
            <a:avLst/>
          </a:prstGeom>
          <a:noFill/>
        </p:spPr>
        <p:txBody>
          <a:bodyPr wrap="square">
            <a:spAutoFit/>
          </a:bodyPr>
          <a:lstStyle/>
          <a:p>
            <a:pPr marL="609600" indent="-609600"/>
            <a:r>
              <a:rPr lang="en-US" altLang="en-US" sz="2200" dirty="0">
                <a:solidFill>
                  <a:schemeClr val="accent2">
                    <a:lumMod val="50000"/>
                  </a:schemeClr>
                </a:solidFill>
                <a:latin typeface="Roboto Serif SemiBold"/>
              </a:rPr>
              <a:t>Inspection :</a:t>
            </a:r>
          </a:p>
          <a:p>
            <a:pPr marL="609600" indent="-609600"/>
            <a:endParaRPr lang="en-US" altLang="en-US" sz="2200" dirty="0">
              <a:solidFill>
                <a:schemeClr val="accent2">
                  <a:lumMod val="50000"/>
                </a:schemeClr>
              </a:solidFill>
              <a:latin typeface="Roboto Serif SemiBold"/>
            </a:endParaRPr>
          </a:p>
          <a:p>
            <a:pPr marL="1066800" lvl="1" indent="-609600">
              <a:buFont typeface="Wingdings" panose="05000000000000000000" pitchFamily="2" charset="2"/>
              <a:buAutoNum type="arabicPeriod"/>
            </a:pPr>
            <a:r>
              <a:rPr lang="en-US" altLang="en-US" sz="2200" dirty="0">
                <a:solidFill>
                  <a:schemeClr val="accent2">
                    <a:lumMod val="50000"/>
                  </a:schemeClr>
                </a:solidFill>
                <a:latin typeface="Roboto Serif SemiBold"/>
              </a:rPr>
              <a:t> Apex beat .</a:t>
            </a:r>
          </a:p>
          <a:p>
            <a:pPr marL="1066800" lvl="1" indent="-609600">
              <a:buFont typeface="Wingdings" panose="05000000000000000000" pitchFamily="2" charset="2"/>
              <a:buAutoNum type="arabicPeriod"/>
            </a:pPr>
            <a:r>
              <a:rPr lang="en-US" altLang="en-US" sz="2200" dirty="0">
                <a:solidFill>
                  <a:schemeClr val="accent2">
                    <a:lumMod val="50000"/>
                  </a:schemeClr>
                </a:solidFill>
                <a:latin typeface="Roboto Serif SemiBold"/>
              </a:rPr>
              <a:t> left parasternal movement due to right ventricular hypertrophy.</a:t>
            </a:r>
          </a:p>
          <a:p>
            <a:pPr marL="1066800" lvl="1" indent="-609600">
              <a:buFont typeface="Wingdings" panose="05000000000000000000" pitchFamily="2" charset="2"/>
              <a:buAutoNum type="arabicPeriod"/>
            </a:pPr>
            <a:r>
              <a:rPr lang="en-US" altLang="en-US" sz="2200" dirty="0">
                <a:solidFill>
                  <a:schemeClr val="accent2">
                    <a:lumMod val="50000"/>
                  </a:schemeClr>
                </a:solidFill>
                <a:latin typeface="Roboto Serif SemiBold"/>
              </a:rPr>
              <a:t> pulsation in 2d left ICS 2ry to enlarged PA.</a:t>
            </a:r>
          </a:p>
          <a:p>
            <a:pPr marL="1066800" lvl="1" indent="-609600">
              <a:buFont typeface="Wingdings" panose="05000000000000000000" pitchFamily="2" charset="2"/>
              <a:buAutoNum type="arabicPeriod"/>
            </a:pPr>
            <a:r>
              <a:rPr lang="en-US" altLang="en-US" sz="2200" dirty="0">
                <a:solidFill>
                  <a:schemeClr val="accent2">
                    <a:lumMod val="50000"/>
                  </a:schemeClr>
                </a:solidFill>
                <a:latin typeface="Roboto Serif SemiBold"/>
              </a:rPr>
              <a:t> epigastric pulsation 2ry to expanded abdominal aorta</a:t>
            </a:r>
          </a:p>
        </p:txBody>
      </p:sp>
    </p:spTree>
    <p:extLst>
      <p:ext uri="{BB962C8B-B14F-4D97-AF65-F5344CB8AC3E}">
        <p14:creationId xmlns:p14="http://schemas.microsoft.com/office/powerpoint/2010/main" xmlns="" val="1878278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EE56E97-AFC9-4C1A-9574-38C804FDC955}"/>
              </a:ext>
            </a:extLst>
          </p:cNvPr>
          <p:cNvSpPr txBox="1"/>
          <p:nvPr/>
        </p:nvSpPr>
        <p:spPr>
          <a:xfrm>
            <a:off x="3047301" y="1434407"/>
            <a:ext cx="6094602" cy="584775"/>
          </a:xfrm>
          <a:prstGeom prst="rect">
            <a:avLst/>
          </a:prstGeom>
          <a:noFill/>
        </p:spPr>
        <p:txBody>
          <a:bodyPr wrap="square">
            <a:spAutoFit/>
          </a:bodyPr>
          <a:lstStyle/>
          <a:p>
            <a:r>
              <a:rPr lang="en-US" altLang="en-US" sz="3200" dirty="0">
                <a:solidFill>
                  <a:schemeClr val="accent2">
                    <a:lumMod val="50000"/>
                  </a:schemeClr>
                </a:solidFill>
                <a:latin typeface="Roboto Serif SemiBold"/>
              </a:rPr>
              <a:t>Cont. heart exam.</a:t>
            </a:r>
            <a:endParaRPr lang="en-US" sz="3200" dirty="0">
              <a:solidFill>
                <a:schemeClr val="accent2">
                  <a:lumMod val="50000"/>
                </a:schemeClr>
              </a:solidFill>
              <a:latin typeface="Roboto Serif SemiBold"/>
            </a:endParaRPr>
          </a:p>
        </p:txBody>
      </p:sp>
      <p:sp>
        <p:nvSpPr>
          <p:cNvPr id="5" name="TextBox 4">
            <a:extLst>
              <a:ext uri="{FF2B5EF4-FFF2-40B4-BE49-F238E27FC236}">
                <a16:creationId xmlns:a16="http://schemas.microsoft.com/office/drawing/2014/main" xmlns="" id="{0441B762-A1D8-4931-9D9A-AB708D0552AF}"/>
              </a:ext>
            </a:extLst>
          </p:cNvPr>
          <p:cNvSpPr txBox="1"/>
          <p:nvPr/>
        </p:nvSpPr>
        <p:spPr>
          <a:xfrm>
            <a:off x="2122415" y="2351317"/>
            <a:ext cx="7019488" cy="2308324"/>
          </a:xfrm>
          <a:prstGeom prst="rect">
            <a:avLst/>
          </a:prstGeom>
          <a:noFill/>
        </p:spPr>
        <p:txBody>
          <a:bodyPr wrap="square">
            <a:spAutoFit/>
          </a:bodyPr>
          <a:lstStyle/>
          <a:p>
            <a:pPr marL="609600" indent="-609600"/>
            <a:r>
              <a:rPr lang="en-US" altLang="en-US" sz="2400" dirty="0">
                <a:solidFill>
                  <a:schemeClr val="accent2">
                    <a:lumMod val="50000"/>
                  </a:schemeClr>
                </a:solidFill>
                <a:latin typeface="Roboto Serif SemiBold"/>
              </a:rPr>
              <a:t>Palpation :</a:t>
            </a:r>
          </a:p>
          <a:p>
            <a:pPr marL="1066800" lvl="1" indent="-609600">
              <a:buFont typeface="Wingdings" panose="05000000000000000000" pitchFamily="2" charset="2"/>
              <a:buAutoNum type="arabicPeriod"/>
            </a:pPr>
            <a:r>
              <a:rPr lang="en-US" altLang="en-US" sz="2400" dirty="0">
                <a:solidFill>
                  <a:schemeClr val="accent2">
                    <a:lumMod val="50000"/>
                  </a:schemeClr>
                </a:solidFill>
                <a:latin typeface="Roboto Serif SemiBold"/>
              </a:rPr>
              <a:t> Apex beat 5</a:t>
            </a:r>
            <a:r>
              <a:rPr lang="en-US" altLang="en-US" sz="2400" baseline="30000" dirty="0">
                <a:solidFill>
                  <a:schemeClr val="accent2">
                    <a:lumMod val="50000"/>
                  </a:schemeClr>
                </a:solidFill>
                <a:latin typeface="Roboto Serif SemiBold"/>
              </a:rPr>
              <a:t>th</a:t>
            </a:r>
            <a:r>
              <a:rPr lang="en-US" altLang="en-US" sz="2400" dirty="0">
                <a:solidFill>
                  <a:schemeClr val="accent2">
                    <a:lumMod val="50000"/>
                  </a:schemeClr>
                </a:solidFill>
                <a:latin typeface="Roboto Serif SemiBold"/>
              </a:rPr>
              <a:t> ICS midclavicular line.</a:t>
            </a:r>
          </a:p>
          <a:p>
            <a:pPr marL="1066800" lvl="1" indent="-609600">
              <a:buFont typeface="Wingdings" panose="05000000000000000000" pitchFamily="2" charset="2"/>
              <a:buAutoNum type="arabicPeriod"/>
            </a:pPr>
            <a:r>
              <a:rPr lang="en-US" altLang="en-US" sz="2400" dirty="0">
                <a:solidFill>
                  <a:schemeClr val="accent2">
                    <a:lumMod val="50000"/>
                  </a:schemeClr>
                </a:solidFill>
                <a:latin typeface="Roboto Serif SemiBold"/>
              </a:rPr>
              <a:t> Left parasternal heave  2</a:t>
            </a:r>
            <a:r>
              <a:rPr lang="en-US" altLang="en-US" sz="2400" baseline="30000" dirty="0">
                <a:solidFill>
                  <a:schemeClr val="accent2">
                    <a:lumMod val="50000"/>
                  </a:schemeClr>
                </a:solidFill>
                <a:latin typeface="Roboto Serif SemiBold"/>
              </a:rPr>
              <a:t>nd </a:t>
            </a:r>
            <a:r>
              <a:rPr lang="en-US" altLang="en-US" sz="2400" dirty="0">
                <a:solidFill>
                  <a:schemeClr val="accent2">
                    <a:lumMod val="50000"/>
                  </a:schemeClr>
                </a:solidFill>
                <a:latin typeface="Roboto Serif SemiBold"/>
              </a:rPr>
              <a:t>ICS  2</a:t>
            </a:r>
            <a:r>
              <a:rPr lang="en-US" altLang="en-US" sz="2400" baseline="30000" dirty="0">
                <a:solidFill>
                  <a:schemeClr val="accent2">
                    <a:lumMod val="50000"/>
                  </a:schemeClr>
                </a:solidFill>
                <a:latin typeface="Roboto Serif SemiBold"/>
              </a:rPr>
              <a:t>ry</a:t>
            </a:r>
            <a:r>
              <a:rPr lang="en-US" altLang="en-US" sz="2400" dirty="0">
                <a:solidFill>
                  <a:schemeClr val="accent2">
                    <a:lumMod val="50000"/>
                  </a:schemeClr>
                </a:solidFill>
                <a:latin typeface="Roboto Serif SemiBold"/>
              </a:rPr>
              <a:t> to RVH.</a:t>
            </a:r>
          </a:p>
          <a:p>
            <a:pPr marL="1066800" lvl="1" indent="-609600">
              <a:buFont typeface="Wingdings" panose="05000000000000000000" pitchFamily="2" charset="2"/>
              <a:buAutoNum type="arabicPeriod"/>
            </a:pPr>
            <a:r>
              <a:rPr lang="en-US" altLang="en-US" sz="2400" dirty="0">
                <a:solidFill>
                  <a:schemeClr val="accent2">
                    <a:lumMod val="50000"/>
                  </a:schemeClr>
                </a:solidFill>
                <a:latin typeface="Roboto Serif SemiBold"/>
              </a:rPr>
              <a:t> Thrill (vibrating sensation indicates palpable murmur).</a:t>
            </a:r>
          </a:p>
        </p:txBody>
      </p:sp>
    </p:spTree>
    <p:extLst>
      <p:ext uri="{BB962C8B-B14F-4D97-AF65-F5344CB8AC3E}">
        <p14:creationId xmlns:p14="http://schemas.microsoft.com/office/powerpoint/2010/main" xmlns="" val="745968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E9622B6-B589-4BAE-9434-7145E6AFA343}"/>
              </a:ext>
            </a:extLst>
          </p:cNvPr>
          <p:cNvSpPr txBox="1"/>
          <p:nvPr/>
        </p:nvSpPr>
        <p:spPr>
          <a:xfrm>
            <a:off x="2634143" y="1345756"/>
            <a:ext cx="6507760" cy="3785652"/>
          </a:xfrm>
          <a:prstGeom prst="rect">
            <a:avLst/>
          </a:prstGeom>
          <a:noFill/>
        </p:spPr>
        <p:txBody>
          <a:bodyPr wrap="square">
            <a:spAutoFit/>
          </a:bodyPr>
          <a:lstStyle/>
          <a:p>
            <a:pPr marL="0" marR="0">
              <a:spcBef>
                <a:spcPts val="0"/>
              </a:spcBef>
              <a:spcAft>
                <a:spcPts val="0"/>
              </a:spcAft>
            </a:pPr>
            <a:r>
              <a:rPr lang="en-US" sz="2400" b="1" dirty="0">
                <a:solidFill>
                  <a:schemeClr val="accent2">
                    <a:lumMod val="50000"/>
                  </a:schemeClr>
                </a:solidFill>
                <a:effectLst/>
                <a:latin typeface="Roboto Serif SemiBold"/>
                <a:ea typeface="Calibri" panose="020F0502020204030204" pitchFamily="34" charset="0"/>
              </a:rPr>
              <a:t>Heart Rate and Rhythm</a:t>
            </a:r>
          </a:p>
          <a:p>
            <a:pPr marL="0" marR="0">
              <a:spcBef>
                <a:spcPts val="0"/>
              </a:spcBef>
              <a:spcAft>
                <a:spcPts val="0"/>
              </a:spcAft>
            </a:pPr>
            <a:endParaRPr lang="en-US" sz="2400" dirty="0">
              <a:solidFill>
                <a:schemeClr val="accent2">
                  <a:lumMod val="50000"/>
                </a:schemeClr>
              </a:solidFill>
              <a:effectLst/>
              <a:latin typeface="Roboto Serif SemiBold"/>
              <a:ea typeface="Calibri" panose="020F0502020204030204" pitchFamily="34"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﻿﻿Have patient breath normally and note the following: </a:t>
            </a:r>
            <a:endParaRPr lang="en-US" sz="24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R="0" lvl="0">
              <a:spcBef>
                <a:spcPts val="0"/>
              </a:spcBef>
              <a:spcAft>
                <a:spcPts val="0"/>
              </a:spcAft>
              <a:buSzPts val="1000"/>
              <a:tabLst>
                <a:tab pos="457200" algn="l"/>
              </a:tabLst>
            </a:pPr>
            <a:r>
              <a:rPr lang="en-US" sz="2400" dirty="0">
                <a:solidFill>
                  <a:schemeClr val="accent2">
                    <a:lumMod val="50000"/>
                  </a:schemeClr>
                </a:solidFill>
                <a:latin typeface="Roboto Serif SemiBold"/>
                <a:ea typeface="Times New Roman" panose="02020603050405020304" pitchFamily="18" charset="0"/>
              </a:rPr>
              <a:t>	- </a:t>
            </a:r>
            <a:r>
              <a:rPr lang="en-US" sz="2400" dirty="0">
                <a:solidFill>
                  <a:schemeClr val="accent2">
                    <a:lumMod val="50000"/>
                  </a:schemeClr>
                </a:solidFill>
                <a:effectLst/>
                <a:latin typeface="Roboto Serif SemiBold"/>
                <a:ea typeface="Times New Roman" panose="02020603050405020304" pitchFamily="18" charset="0"/>
              </a:rPr>
              <a:t>Rate - fast, slow? </a:t>
            </a:r>
            <a:endParaRPr lang="en-US" sz="2400" dirty="0">
              <a:solidFill>
                <a:schemeClr val="accent2">
                  <a:lumMod val="50000"/>
                </a:schemeClr>
              </a:solidFill>
              <a:effectLst/>
              <a:latin typeface="Roboto Serif SemiBold"/>
              <a:ea typeface="Calibri" panose="020F0502020204030204" pitchFamily="34" charset="0"/>
            </a:endParaRPr>
          </a:p>
          <a:p>
            <a:pPr marL="1257300" lvl="2" indent="-342900">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﻿﻿Normal = 60-100 </a:t>
            </a:r>
            <a:endParaRPr lang="en-US" sz="24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L="1257300" lvl="2" indent="-342900">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﻿﻿Bradycardia = less than 60 bpm </a:t>
            </a:r>
            <a:endParaRPr lang="en-US" sz="24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L="1257300" lvl="2" indent="-342900">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﻿﻿Tachycardia = greater than 100 bpm </a:t>
            </a:r>
            <a:endParaRPr lang="en-US" sz="24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R="0" lvl="0">
              <a:spcBef>
                <a:spcPts val="0"/>
              </a:spcBef>
              <a:spcAft>
                <a:spcPts val="0"/>
              </a:spcAft>
              <a:buSzPts val="1000"/>
              <a:tabLst>
                <a:tab pos="457200" algn="l"/>
              </a:tabLst>
            </a:pPr>
            <a:r>
              <a:rPr lang="en-US" sz="2400" dirty="0">
                <a:solidFill>
                  <a:schemeClr val="accent2">
                    <a:lumMod val="50000"/>
                  </a:schemeClr>
                </a:solidFill>
                <a:latin typeface="Roboto Serif SemiBold"/>
                <a:ea typeface="Times New Roman" panose="02020603050405020304" pitchFamily="18" charset="0"/>
              </a:rPr>
              <a:t>	- </a:t>
            </a:r>
            <a:r>
              <a:rPr lang="en-US" sz="2400" dirty="0">
                <a:solidFill>
                  <a:schemeClr val="accent2">
                    <a:lumMod val="50000"/>
                  </a:schemeClr>
                </a:solidFill>
                <a:effectLst/>
                <a:latin typeface="Roboto Serif SemiBold"/>
                <a:ea typeface="Times New Roman" panose="02020603050405020304" pitchFamily="18" charset="0"/>
              </a:rPr>
              <a:t>Rhythm </a:t>
            </a:r>
            <a:endParaRPr lang="en-US" sz="2400" dirty="0">
              <a:solidFill>
                <a:schemeClr val="accent2">
                  <a:lumMod val="50000"/>
                </a:schemeClr>
              </a:solidFill>
              <a:effectLst/>
              <a:latin typeface="Roboto Serif SemiBold"/>
              <a:ea typeface="Calibri" panose="020F0502020204030204" pitchFamily="34" charset="0"/>
            </a:endParaRPr>
          </a:p>
          <a:p>
            <a:pPr marL="1257300" lvl="2" indent="-342900">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﻿﻿Regular or irregular?</a:t>
            </a:r>
            <a:endParaRPr lang="en-US" sz="24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740948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7215E71-58DA-417C-8F32-4CAF7CE9DE53}"/>
              </a:ext>
            </a:extLst>
          </p:cNvPr>
          <p:cNvSpPr txBox="1"/>
          <p:nvPr/>
        </p:nvSpPr>
        <p:spPr>
          <a:xfrm>
            <a:off x="3047301" y="1333739"/>
            <a:ext cx="6094602" cy="584775"/>
          </a:xfrm>
          <a:prstGeom prst="rect">
            <a:avLst/>
          </a:prstGeom>
          <a:noFill/>
        </p:spPr>
        <p:txBody>
          <a:bodyPr wrap="square">
            <a:spAutoFit/>
          </a:bodyPr>
          <a:lstStyle/>
          <a:p>
            <a:r>
              <a:rPr lang="en-US" altLang="en-US" sz="3200" dirty="0">
                <a:solidFill>
                  <a:schemeClr val="accent2">
                    <a:lumMod val="50000"/>
                  </a:schemeClr>
                </a:solidFill>
                <a:latin typeface="Roboto Serif SemiBold"/>
              </a:rPr>
              <a:t>Cont. heart exam.</a:t>
            </a:r>
            <a:endParaRPr lang="en-US" sz="3200" dirty="0">
              <a:solidFill>
                <a:schemeClr val="accent2">
                  <a:lumMod val="50000"/>
                </a:schemeClr>
              </a:solidFill>
              <a:latin typeface="Roboto Serif SemiBold"/>
            </a:endParaRPr>
          </a:p>
        </p:txBody>
      </p:sp>
      <p:sp>
        <p:nvSpPr>
          <p:cNvPr id="5" name="TextBox 4">
            <a:extLst>
              <a:ext uri="{FF2B5EF4-FFF2-40B4-BE49-F238E27FC236}">
                <a16:creationId xmlns:a16="http://schemas.microsoft.com/office/drawing/2014/main" xmlns="" id="{28B52864-7AF0-4E3D-AE0C-B23B14E1DB04}"/>
              </a:ext>
            </a:extLst>
          </p:cNvPr>
          <p:cNvSpPr txBox="1"/>
          <p:nvPr/>
        </p:nvSpPr>
        <p:spPr>
          <a:xfrm>
            <a:off x="3047300" y="2449152"/>
            <a:ext cx="6843319" cy="1938992"/>
          </a:xfrm>
          <a:prstGeom prst="rect">
            <a:avLst/>
          </a:prstGeom>
          <a:noFill/>
        </p:spPr>
        <p:txBody>
          <a:bodyPr wrap="square">
            <a:spAutoFit/>
          </a:bodyPr>
          <a:lstStyle/>
          <a:p>
            <a:pPr defTabSz="457207">
              <a:spcAft>
                <a:spcPts val="0"/>
              </a:spcAft>
              <a:buClr>
                <a:schemeClr val="bg2">
                  <a:lumMod val="40000"/>
                  <a:lumOff val="60000"/>
                </a:schemeClr>
              </a:buClr>
              <a:defRPr/>
            </a:pPr>
            <a:r>
              <a:rPr lang="en-US" altLang="en-US" sz="2400" dirty="0">
                <a:solidFill>
                  <a:schemeClr val="accent2">
                    <a:lumMod val="50000"/>
                  </a:schemeClr>
                </a:solidFill>
                <a:latin typeface="Roboto Serif SemiBold"/>
              </a:rPr>
              <a:t>Auscultation:</a:t>
            </a:r>
          </a:p>
          <a:p>
            <a:pPr defTabSz="457207">
              <a:spcAft>
                <a:spcPts val="0"/>
              </a:spcAft>
              <a:buClr>
                <a:schemeClr val="bg2">
                  <a:lumMod val="40000"/>
                  <a:lumOff val="60000"/>
                </a:schemeClr>
              </a:buClr>
              <a:defRPr/>
            </a:pPr>
            <a:r>
              <a:rPr lang="en-US" altLang="en-US" sz="2400" dirty="0">
                <a:solidFill>
                  <a:schemeClr val="accent2">
                    <a:lumMod val="50000"/>
                  </a:schemeClr>
                </a:solidFill>
                <a:latin typeface="Roboto Serif SemiBold"/>
              </a:rPr>
              <a:t>	1.	bell to detect low-pitched sounds ,     				press lightly against the skin</a:t>
            </a:r>
          </a:p>
          <a:p>
            <a:pPr defTabSz="457207">
              <a:spcAft>
                <a:spcPts val="0"/>
              </a:spcAft>
              <a:buClr>
                <a:schemeClr val="bg2">
                  <a:lumMod val="40000"/>
                  <a:lumOff val="60000"/>
                </a:schemeClr>
              </a:buClr>
              <a:defRPr/>
            </a:pPr>
            <a:r>
              <a:rPr lang="en-US" altLang="en-US" sz="2400" dirty="0">
                <a:solidFill>
                  <a:schemeClr val="accent2">
                    <a:lumMod val="50000"/>
                  </a:schemeClr>
                </a:solidFill>
                <a:latin typeface="Roboto Serif SemiBold"/>
              </a:rPr>
              <a:t>	2.	diaphragm detect high-pitched sounds</a:t>
            </a:r>
          </a:p>
          <a:p>
            <a:pPr marL="609600" indent="-609600" defTabSz="457207">
              <a:spcAft>
                <a:spcPts val="0"/>
              </a:spcAft>
              <a:buClr>
                <a:schemeClr val="bg2">
                  <a:lumMod val="40000"/>
                  <a:lumOff val="60000"/>
                </a:schemeClr>
              </a:buClr>
              <a:buNone/>
              <a:defRPr/>
            </a:pPr>
            <a:r>
              <a:rPr lang="en-US" altLang="en-US" sz="2400" dirty="0">
                <a:solidFill>
                  <a:schemeClr val="accent2">
                    <a:lumMod val="50000"/>
                  </a:schemeClr>
                </a:solidFill>
                <a:latin typeface="Roboto Serif SemiBold"/>
              </a:rPr>
              <a:t>    		press firmly against the skin</a:t>
            </a:r>
            <a:endParaRPr lang="en-US" sz="2400" dirty="0">
              <a:solidFill>
                <a:schemeClr val="accent2">
                  <a:lumMod val="50000"/>
                </a:schemeClr>
              </a:solidFill>
              <a:latin typeface="Roboto Serif SemiBold"/>
            </a:endParaRPr>
          </a:p>
        </p:txBody>
      </p:sp>
    </p:spTree>
    <p:extLst>
      <p:ext uri="{BB962C8B-B14F-4D97-AF65-F5344CB8AC3E}">
        <p14:creationId xmlns:p14="http://schemas.microsoft.com/office/powerpoint/2010/main" xmlns="" val="1370199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E9525EE-A290-43D7-BE97-D4697813F994}"/>
              </a:ext>
            </a:extLst>
          </p:cNvPr>
          <p:cNvSpPr txBox="1"/>
          <p:nvPr/>
        </p:nvSpPr>
        <p:spPr>
          <a:xfrm>
            <a:off x="2281806" y="624788"/>
            <a:ext cx="7248088" cy="830997"/>
          </a:xfrm>
          <a:prstGeom prst="rect">
            <a:avLst/>
          </a:prstGeom>
          <a:noFill/>
        </p:spPr>
        <p:txBody>
          <a:bodyPr wrap="square">
            <a:spAutoFit/>
          </a:bodyPr>
          <a:lstStyle/>
          <a:p>
            <a:r>
              <a:rPr lang="en-US" sz="2400" b="0" i="0" u="none" strike="noStrike" baseline="0" dirty="0">
                <a:solidFill>
                  <a:schemeClr val="accent2">
                    <a:lumMod val="50000"/>
                  </a:schemeClr>
                </a:solidFill>
                <a:latin typeface="Roboto Serif SemiBold"/>
              </a:rPr>
              <a:t>Remember –Don’t Examine Thru Clothing or “Snake” Stethoscope Down Shirts/Gowns !</a:t>
            </a:r>
            <a:endParaRPr lang="en-US" sz="2400" dirty="0">
              <a:solidFill>
                <a:schemeClr val="accent2">
                  <a:lumMod val="50000"/>
                </a:schemeClr>
              </a:solidFill>
              <a:latin typeface="Roboto Serif SemiBold"/>
            </a:endParaRPr>
          </a:p>
        </p:txBody>
      </p:sp>
      <p:pic>
        <p:nvPicPr>
          <p:cNvPr id="5" name="Picture 4">
            <a:extLst>
              <a:ext uri="{FF2B5EF4-FFF2-40B4-BE49-F238E27FC236}">
                <a16:creationId xmlns:a16="http://schemas.microsoft.com/office/drawing/2014/main" xmlns="" id="{C4E706CD-4D4F-4216-8C67-FA638E0170B4}"/>
              </a:ext>
            </a:extLst>
          </p:cNvPr>
          <p:cNvPicPr>
            <a:picLocks noChangeAspect="1"/>
          </p:cNvPicPr>
          <p:nvPr/>
        </p:nvPicPr>
        <p:blipFill>
          <a:blip r:embed="rId2"/>
          <a:stretch>
            <a:fillRect/>
          </a:stretch>
        </p:blipFill>
        <p:spPr>
          <a:xfrm>
            <a:off x="1524000" y="1686186"/>
            <a:ext cx="3878510" cy="2231473"/>
          </a:xfrm>
          <a:prstGeom prst="rect">
            <a:avLst/>
          </a:prstGeom>
        </p:spPr>
      </p:pic>
      <p:pic>
        <p:nvPicPr>
          <p:cNvPr id="7" name="Picture 6">
            <a:extLst>
              <a:ext uri="{FF2B5EF4-FFF2-40B4-BE49-F238E27FC236}">
                <a16:creationId xmlns:a16="http://schemas.microsoft.com/office/drawing/2014/main" xmlns="" id="{0FFCF12C-0BB5-4644-B631-7A7F978927A7}"/>
              </a:ext>
            </a:extLst>
          </p:cNvPr>
          <p:cNvPicPr>
            <a:picLocks noChangeAspect="1"/>
          </p:cNvPicPr>
          <p:nvPr/>
        </p:nvPicPr>
        <p:blipFill>
          <a:blip r:embed="rId3"/>
          <a:stretch>
            <a:fillRect/>
          </a:stretch>
        </p:blipFill>
        <p:spPr>
          <a:xfrm>
            <a:off x="6300132" y="1686186"/>
            <a:ext cx="4367868" cy="2147583"/>
          </a:xfrm>
          <a:prstGeom prst="rect">
            <a:avLst/>
          </a:prstGeom>
        </p:spPr>
      </p:pic>
      <p:pic>
        <p:nvPicPr>
          <p:cNvPr id="9" name="Picture 8">
            <a:extLst>
              <a:ext uri="{FF2B5EF4-FFF2-40B4-BE49-F238E27FC236}">
                <a16:creationId xmlns:a16="http://schemas.microsoft.com/office/drawing/2014/main" xmlns="" id="{AF3C03AD-9C95-47BB-B189-39EEF699BC1A}"/>
              </a:ext>
            </a:extLst>
          </p:cNvPr>
          <p:cNvPicPr>
            <a:picLocks noChangeAspect="1"/>
          </p:cNvPicPr>
          <p:nvPr/>
        </p:nvPicPr>
        <p:blipFill>
          <a:blip r:embed="rId4"/>
          <a:stretch>
            <a:fillRect/>
          </a:stretch>
        </p:blipFill>
        <p:spPr>
          <a:xfrm>
            <a:off x="1524000" y="4064170"/>
            <a:ext cx="3878510" cy="2101738"/>
          </a:xfrm>
          <a:prstGeom prst="rect">
            <a:avLst/>
          </a:prstGeom>
        </p:spPr>
      </p:pic>
      <p:pic>
        <p:nvPicPr>
          <p:cNvPr id="11" name="Picture 10">
            <a:extLst>
              <a:ext uri="{FF2B5EF4-FFF2-40B4-BE49-F238E27FC236}">
                <a16:creationId xmlns:a16="http://schemas.microsoft.com/office/drawing/2014/main" xmlns="" id="{A13A2AE1-A0B2-47E6-8485-0AB8F940D85F}"/>
              </a:ext>
            </a:extLst>
          </p:cNvPr>
          <p:cNvPicPr>
            <a:picLocks noChangeAspect="1"/>
          </p:cNvPicPr>
          <p:nvPr/>
        </p:nvPicPr>
        <p:blipFill>
          <a:blip r:embed="rId5"/>
          <a:stretch>
            <a:fillRect/>
          </a:stretch>
        </p:blipFill>
        <p:spPr>
          <a:xfrm>
            <a:off x="6300132" y="4064170"/>
            <a:ext cx="4300960" cy="2169042"/>
          </a:xfrm>
          <a:prstGeom prst="rect">
            <a:avLst/>
          </a:prstGeom>
        </p:spPr>
      </p:pic>
    </p:spTree>
    <p:extLst>
      <p:ext uri="{BB962C8B-B14F-4D97-AF65-F5344CB8AC3E}">
        <p14:creationId xmlns:p14="http://schemas.microsoft.com/office/powerpoint/2010/main" xmlns="" val="155329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CE00D5A-993A-4F0D-AECF-EDF52BDE5C5E}"/>
              </a:ext>
            </a:extLst>
          </p:cNvPr>
          <p:cNvSpPr txBox="1"/>
          <p:nvPr/>
        </p:nvSpPr>
        <p:spPr>
          <a:xfrm>
            <a:off x="3047301" y="1455137"/>
            <a:ext cx="6094602" cy="3539430"/>
          </a:xfrm>
          <a:prstGeom prst="rect">
            <a:avLst/>
          </a:prstGeom>
          <a:noFill/>
        </p:spPr>
        <p:txBody>
          <a:bodyPr wrap="square">
            <a:spAutoFit/>
          </a:bodyPr>
          <a:lstStyle/>
          <a:p>
            <a:pPr marL="0" marR="0">
              <a:spcBef>
                <a:spcPts val="0"/>
              </a:spcBef>
              <a:spcAft>
                <a:spcPts val="0"/>
              </a:spcAft>
            </a:pPr>
            <a:r>
              <a:rPr lang="en-US" sz="2800" b="1" dirty="0">
                <a:solidFill>
                  <a:schemeClr val="accent2">
                    <a:lumMod val="50000"/>
                  </a:schemeClr>
                </a:solidFill>
                <a:effectLst/>
                <a:latin typeface="Roboto Serif SemiBold"/>
                <a:ea typeface="Calibri" panose="020F0502020204030204" pitchFamily="34" charset="0"/>
              </a:rPr>
              <a:t>Auscultation</a:t>
            </a:r>
          </a:p>
          <a:p>
            <a:pPr marL="0" marR="0">
              <a:spcBef>
                <a:spcPts val="0"/>
              </a:spcBef>
              <a:spcAft>
                <a:spcPts val="0"/>
              </a:spcAft>
            </a:pPr>
            <a:endParaRPr lang="en-US" sz="2800" dirty="0">
              <a:solidFill>
                <a:schemeClr val="accent2">
                  <a:lumMod val="50000"/>
                </a:schemeClr>
              </a:solidFill>
              <a:effectLst/>
              <a:latin typeface="Roboto Serif SemiBold"/>
              <a:ea typeface="Calibri" panose="020F0502020204030204" pitchFamily="34"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8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﻿﻿Sitting and Leaning forward </a:t>
            </a:r>
          </a:p>
          <a:p>
            <a:pPr marR="0" lvl="0">
              <a:spcBef>
                <a:spcPts val="0"/>
              </a:spcBef>
              <a:spcAft>
                <a:spcPts val="0"/>
              </a:spcAft>
              <a:buSzPts val="1000"/>
              <a:tabLst>
                <a:tab pos="457200" algn="l"/>
              </a:tabLst>
            </a:pPr>
            <a:endParaRPr lang="en-US" sz="28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8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﻿﻿Lying supine </a:t>
            </a:r>
          </a:p>
          <a:p>
            <a:pPr marL="342900" marR="0" lvl="0" indent="-342900">
              <a:spcBef>
                <a:spcPts val="0"/>
              </a:spcBef>
              <a:spcAft>
                <a:spcPts val="0"/>
              </a:spcAft>
              <a:buSzPts val="1000"/>
              <a:buFont typeface="Courier New" panose="02070309020205020404" pitchFamily="49" charset="0"/>
              <a:buChar char="o"/>
              <a:tabLst>
                <a:tab pos="457200" algn="l"/>
              </a:tabLst>
            </a:pPr>
            <a:endParaRPr lang="en-US" sz="28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8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﻿﻿Lying in left lateral decubitus position</a:t>
            </a:r>
            <a:endParaRPr lang="en-US" sz="28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151659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AACC914-2849-4B51-9E82-7BB2AB8642B8}"/>
              </a:ext>
            </a:extLst>
          </p:cNvPr>
          <p:cNvSpPr txBox="1"/>
          <p:nvPr/>
        </p:nvSpPr>
        <p:spPr>
          <a:xfrm>
            <a:off x="3047301" y="1308248"/>
            <a:ext cx="6094602" cy="3539430"/>
          </a:xfrm>
          <a:prstGeom prst="rect">
            <a:avLst/>
          </a:prstGeom>
          <a:noFill/>
        </p:spPr>
        <p:txBody>
          <a:bodyPr wrap="square">
            <a:spAutoFit/>
          </a:bodyPr>
          <a:lstStyle/>
          <a:p>
            <a:pPr marL="0" marR="0">
              <a:spcBef>
                <a:spcPts val="0"/>
              </a:spcBef>
              <a:spcAft>
                <a:spcPts val="0"/>
              </a:spcAft>
            </a:pPr>
            <a:r>
              <a:rPr lang="en-US" sz="3200" b="1" dirty="0">
                <a:solidFill>
                  <a:schemeClr val="accent2">
                    <a:lumMod val="50000"/>
                  </a:schemeClr>
                </a:solidFill>
                <a:effectLst/>
                <a:latin typeface="Roboto Serif SemiBold"/>
                <a:ea typeface="Calibri" panose="020F0502020204030204" pitchFamily="34" charset="0"/>
              </a:rPr>
              <a:t>Areas of Auscultation</a:t>
            </a:r>
          </a:p>
          <a:p>
            <a:pPr marL="0" marR="0">
              <a:spcBef>
                <a:spcPts val="0"/>
              </a:spcBef>
              <a:spcAft>
                <a:spcPts val="0"/>
              </a:spcAft>
            </a:pPr>
            <a:endParaRPr lang="en-US" sz="2400" dirty="0">
              <a:solidFill>
                <a:schemeClr val="accent2">
                  <a:lumMod val="50000"/>
                </a:schemeClr>
              </a:solidFill>
              <a:effectLst/>
              <a:latin typeface="Roboto Serif SemiBold"/>
              <a:ea typeface="Calibri" panose="020F0502020204030204" pitchFamily="34"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﻿﻿Aortic </a:t>
            </a:r>
            <a:r>
              <a:rPr lang="en-US" sz="2400" dirty="0" smtClean="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valve</a:t>
            </a:r>
            <a:endParaRPr lang="en-US" sz="2400" strike="sngStrike"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endParaRPr>
          </a:p>
          <a:p>
            <a:pPr marR="0" lvl="0">
              <a:spcBef>
                <a:spcPts val="0"/>
              </a:spcBef>
              <a:spcAft>
                <a:spcPts val="0"/>
              </a:spcAft>
              <a:buSzPts val="1000"/>
              <a:tabLst>
                <a:tab pos="457200" algn="l"/>
              </a:tabLst>
            </a:pPr>
            <a:endParaRPr lang="en-US" sz="2400" strike="sngStrike"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a:t>
            </a:r>
            <a:r>
              <a:rPr lang="en-US" sz="2400" dirty="0" err="1">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Pulmonic</a:t>
            </a: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 </a:t>
            </a:r>
            <a:r>
              <a:rPr lang="en-US" sz="2400" dirty="0" smtClean="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valve</a:t>
            </a:r>
            <a:endParaRPr lang="en-US" sz="2400" strike="sngStrike"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endParaRPr>
          </a:p>
          <a:p>
            <a:pPr marR="0" lvl="0">
              <a:spcBef>
                <a:spcPts val="0"/>
              </a:spcBef>
              <a:spcAft>
                <a:spcPts val="0"/>
              </a:spcAft>
              <a:buSzPts val="1000"/>
              <a:tabLst>
                <a:tab pos="457200" algn="l"/>
              </a:tabLst>
            </a:pPr>
            <a:endParaRPr lang="en-US" sz="2400" strike="sngStrike"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﻿﻿Tricuspid </a:t>
            </a:r>
            <a:r>
              <a:rPr lang="en-US" sz="2400" dirty="0" smtClean="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valve</a:t>
            </a:r>
            <a:endParaRPr lang="en-US" sz="2400" strike="sngStrike"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endParaRPr>
          </a:p>
          <a:p>
            <a:pPr marR="0" lvl="0">
              <a:spcBef>
                <a:spcPts val="0"/>
              </a:spcBef>
              <a:spcAft>
                <a:spcPts val="0"/>
              </a:spcAft>
              <a:buSzPts val="1000"/>
              <a:tabLst>
                <a:tab pos="457200" algn="l"/>
              </a:tabLst>
            </a:pP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 </a:t>
            </a:r>
            <a:endParaRPr lang="en-US" sz="24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﻿﻿Mitral valve/ apex of the heart</a:t>
            </a:r>
            <a:endParaRPr lang="en-US" sz="24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228505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A9B28AE-E617-413D-9F61-F810BCF7690D}"/>
              </a:ext>
            </a:extLst>
          </p:cNvPr>
          <p:cNvSpPr txBox="1"/>
          <p:nvPr/>
        </p:nvSpPr>
        <p:spPr>
          <a:xfrm>
            <a:off x="1231900" y="551538"/>
            <a:ext cx="9245600" cy="684803"/>
          </a:xfrm>
          <a:prstGeom prst="rect">
            <a:avLst/>
          </a:prstGeom>
          <a:noFill/>
        </p:spPr>
        <p:txBody>
          <a:bodyPr wrap="square">
            <a:spAutoFit/>
          </a:bodyPr>
          <a:lstStyle/>
          <a:p>
            <a:pPr algn="ctr"/>
            <a:r>
              <a:rPr lang="en-US" sz="2800" b="0" i="0" u="none" strike="noStrike" baseline="0" dirty="0">
                <a:solidFill>
                  <a:schemeClr val="accent2">
                    <a:lumMod val="50000"/>
                  </a:schemeClr>
                </a:solidFill>
                <a:latin typeface="Roboto Serif SemiBold"/>
              </a:rPr>
              <a:t>Valves And Surface Anatomy</a:t>
            </a:r>
          </a:p>
          <a:p>
            <a:endParaRPr lang="en-US" sz="1050" b="0" i="0" u="none" strike="noStrike" baseline="0" dirty="0">
              <a:solidFill>
                <a:srgbClr val="000000"/>
              </a:solidFill>
              <a:latin typeface="Arial" panose="020B0604020202020204" pitchFamily="34" charset="0"/>
            </a:endParaRPr>
          </a:p>
        </p:txBody>
      </p:sp>
      <p:pic>
        <p:nvPicPr>
          <p:cNvPr id="4" name="Picture 3">
            <a:extLst>
              <a:ext uri="{FF2B5EF4-FFF2-40B4-BE49-F238E27FC236}">
                <a16:creationId xmlns:a16="http://schemas.microsoft.com/office/drawing/2014/main" xmlns="" id="{1E9BFEB4-A2A5-4B68-806E-2B5196DFA423}"/>
              </a:ext>
            </a:extLst>
          </p:cNvPr>
          <p:cNvPicPr>
            <a:picLocks noChangeAspect="1"/>
          </p:cNvPicPr>
          <p:nvPr/>
        </p:nvPicPr>
        <p:blipFill>
          <a:blip r:embed="rId2"/>
          <a:stretch>
            <a:fillRect/>
          </a:stretch>
        </p:blipFill>
        <p:spPr>
          <a:xfrm>
            <a:off x="2374084" y="1409349"/>
            <a:ext cx="3246543" cy="2969704"/>
          </a:xfrm>
          <a:prstGeom prst="rect">
            <a:avLst/>
          </a:prstGeom>
        </p:spPr>
      </p:pic>
      <p:pic>
        <p:nvPicPr>
          <p:cNvPr id="6" name="Picture 5">
            <a:extLst>
              <a:ext uri="{FF2B5EF4-FFF2-40B4-BE49-F238E27FC236}">
                <a16:creationId xmlns:a16="http://schemas.microsoft.com/office/drawing/2014/main" xmlns="" id="{41FF6137-6536-43F1-9E2F-26FCD87E3D4D}"/>
              </a:ext>
            </a:extLst>
          </p:cNvPr>
          <p:cNvPicPr>
            <a:picLocks noChangeAspect="1"/>
          </p:cNvPicPr>
          <p:nvPr/>
        </p:nvPicPr>
        <p:blipFill>
          <a:blip r:embed="rId3"/>
          <a:stretch>
            <a:fillRect/>
          </a:stretch>
        </p:blipFill>
        <p:spPr>
          <a:xfrm>
            <a:off x="6096000" y="1409350"/>
            <a:ext cx="3365431" cy="2969703"/>
          </a:xfrm>
          <a:prstGeom prst="rect">
            <a:avLst/>
          </a:prstGeom>
        </p:spPr>
      </p:pic>
      <p:sp>
        <p:nvSpPr>
          <p:cNvPr id="8" name="TextBox 7">
            <a:extLst>
              <a:ext uri="{FF2B5EF4-FFF2-40B4-BE49-F238E27FC236}">
                <a16:creationId xmlns:a16="http://schemas.microsoft.com/office/drawing/2014/main" xmlns="" id="{9F55F4F8-65F5-44AA-841B-6DBC414E188A}"/>
              </a:ext>
            </a:extLst>
          </p:cNvPr>
          <p:cNvSpPr txBox="1"/>
          <p:nvPr/>
        </p:nvSpPr>
        <p:spPr>
          <a:xfrm>
            <a:off x="1140903" y="4520750"/>
            <a:ext cx="10184235" cy="923330"/>
          </a:xfrm>
          <a:prstGeom prst="rect">
            <a:avLst/>
          </a:prstGeom>
          <a:noFill/>
        </p:spPr>
        <p:txBody>
          <a:bodyPr wrap="square">
            <a:spAutoFit/>
          </a:bodyPr>
          <a:lstStyle/>
          <a:p>
            <a:pPr algn="l"/>
            <a:endParaRPr lang="en-US" sz="1400" b="0" i="0" u="none" strike="noStrike" baseline="0" dirty="0">
              <a:solidFill>
                <a:srgbClr val="000000"/>
              </a:solidFill>
              <a:latin typeface="Calibri" panose="020F0502020204030204" pitchFamily="34" charset="0"/>
            </a:endParaRPr>
          </a:p>
          <a:p>
            <a:r>
              <a:rPr lang="en-US" sz="2000" b="0" i="0" u="none" strike="noStrike" baseline="0" dirty="0">
                <a:solidFill>
                  <a:schemeClr val="accent2">
                    <a:lumMod val="50000"/>
                  </a:schemeClr>
                </a:solidFill>
                <a:latin typeface="Roboto Serif SemiBold"/>
              </a:rPr>
              <a:t>Areas of </a:t>
            </a:r>
            <a:r>
              <a:rPr lang="en-US" sz="2000" b="1" i="0" u="none" strike="noStrike" baseline="0" dirty="0">
                <a:solidFill>
                  <a:schemeClr val="accent2">
                    <a:lumMod val="50000"/>
                  </a:schemeClr>
                </a:solidFill>
                <a:latin typeface="Roboto Serif SemiBold"/>
              </a:rPr>
              <a:t>auscultation </a:t>
            </a:r>
            <a:r>
              <a:rPr lang="en-US" sz="2000" b="0" i="0" u="none" strike="noStrike" baseline="0" dirty="0">
                <a:solidFill>
                  <a:schemeClr val="accent2">
                    <a:lumMod val="50000"/>
                  </a:schemeClr>
                </a:solidFill>
                <a:latin typeface="Roboto Serif SemiBold"/>
              </a:rPr>
              <a:t>correlate w/rough </a:t>
            </a:r>
            <a:r>
              <a:rPr lang="en-US" sz="2000" b="1" i="0" u="none" strike="noStrike" baseline="0" dirty="0">
                <a:solidFill>
                  <a:schemeClr val="accent2">
                    <a:lumMod val="50000"/>
                  </a:schemeClr>
                </a:solidFill>
                <a:latin typeface="Roboto Serif SemiBold"/>
              </a:rPr>
              <a:t>location </a:t>
            </a:r>
            <a:r>
              <a:rPr lang="en-US" sz="2000" b="0" i="0" u="none" strike="noStrike" baseline="0" dirty="0">
                <a:solidFill>
                  <a:schemeClr val="accent2">
                    <a:lumMod val="50000"/>
                  </a:schemeClr>
                </a:solidFill>
                <a:latin typeface="Roboto Serif SemiBold"/>
              </a:rPr>
              <a:t>of each </a:t>
            </a:r>
            <a:r>
              <a:rPr lang="en-US" sz="2000" b="1" i="0" u="none" strike="noStrike" baseline="0" dirty="0">
                <a:solidFill>
                  <a:schemeClr val="accent2">
                    <a:lumMod val="50000"/>
                  </a:schemeClr>
                </a:solidFill>
                <a:latin typeface="Roboto Serif SemiBold"/>
              </a:rPr>
              <a:t>valve</a:t>
            </a:r>
            <a:endParaRPr lang="en-US" sz="2000" b="0" i="0" u="none" strike="noStrike" baseline="0" dirty="0">
              <a:solidFill>
                <a:schemeClr val="accent2">
                  <a:lumMod val="50000"/>
                </a:schemeClr>
              </a:solidFill>
              <a:latin typeface="Roboto Serif SemiBold"/>
            </a:endParaRPr>
          </a:p>
          <a:p>
            <a:r>
              <a:rPr lang="en-US" sz="2000" b="0" i="0" u="none" strike="noStrike" baseline="0" dirty="0">
                <a:solidFill>
                  <a:schemeClr val="accent2">
                    <a:lumMod val="50000"/>
                  </a:schemeClr>
                </a:solidFill>
                <a:latin typeface="Roboto Serif SemiBold"/>
              </a:rPr>
              <a:t>•Where you listen will determine what you hear</a:t>
            </a:r>
            <a:r>
              <a:rPr lang="en-US" sz="2000" b="0" i="0" u="none" strike="noStrike" baseline="0" dirty="0" smtClean="0">
                <a:solidFill>
                  <a:schemeClr val="accent2">
                    <a:lumMod val="50000"/>
                  </a:schemeClr>
                </a:solidFill>
                <a:latin typeface="Roboto Serif SemiBold"/>
              </a:rPr>
              <a:t>!</a:t>
            </a:r>
            <a:endParaRPr lang="en-US" sz="2000" b="0" i="0" u="none" strike="noStrike" baseline="0" dirty="0">
              <a:solidFill>
                <a:schemeClr val="accent2">
                  <a:lumMod val="50000"/>
                </a:schemeClr>
              </a:solidFill>
              <a:latin typeface="Roboto Serif SemiBold"/>
            </a:endParaRPr>
          </a:p>
        </p:txBody>
      </p:sp>
    </p:spTree>
    <p:extLst>
      <p:ext uri="{BB962C8B-B14F-4D97-AF65-F5344CB8AC3E}">
        <p14:creationId xmlns:p14="http://schemas.microsoft.com/office/powerpoint/2010/main" xmlns="" val="3047929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519299C-F20B-4152-866A-A0BF0BB410A3}"/>
              </a:ext>
            </a:extLst>
          </p:cNvPr>
          <p:cNvSpPr txBox="1"/>
          <p:nvPr/>
        </p:nvSpPr>
        <p:spPr>
          <a:xfrm>
            <a:off x="3047301" y="1039376"/>
            <a:ext cx="6094602" cy="630942"/>
          </a:xfrm>
          <a:prstGeom prst="rect">
            <a:avLst/>
          </a:prstGeom>
          <a:noFill/>
        </p:spPr>
        <p:txBody>
          <a:bodyPr wrap="square">
            <a:spAutoFit/>
          </a:bodyPr>
          <a:lstStyle/>
          <a:p>
            <a:pPr algn="ctr"/>
            <a:r>
              <a:rPr lang="en-US" sz="2400" b="1" i="0" u="none" strike="noStrike" baseline="0" dirty="0">
                <a:solidFill>
                  <a:schemeClr val="accent2">
                    <a:lumMod val="50000"/>
                  </a:schemeClr>
                </a:solidFill>
                <a:latin typeface="Roboto Serif SemiBold"/>
              </a:rPr>
              <a:t>Auscultation Technique (</a:t>
            </a:r>
            <a:r>
              <a:rPr lang="en-US" sz="2400" b="1" i="0" u="none" strike="noStrike" baseline="0" dirty="0" err="1">
                <a:solidFill>
                  <a:schemeClr val="accent2">
                    <a:lumMod val="50000"/>
                  </a:schemeClr>
                </a:solidFill>
                <a:latin typeface="Roboto Serif SemiBold"/>
              </a:rPr>
              <a:t>cont</a:t>
            </a:r>
            <a:r>
              <a:rPr lang="en-US" sz="2400" b="1" i="0" u="none" strike="noStrike" baseline="0" dirty="0">
                <a:solidFill>
                  <a:schemeClr val="accent2">
                    <a:lumMod val="50000"/>
                  </a:schemeClr>
                </a:solidFill>
                <a:latin typeface="Roboto Serif SemiBold"/>
              </a:rPr>
              <a:t>)</a:t>
            </a:r>
          </a:p>
          <a:p>
            <a:endParaRPr lang="en-US" sz="1100" b="0" i="0" u="none" strike="noStrike" baseline="0" dirty="0">
              <a:solidFill>
                <a:srgbClr val="000000"/>
              </a:solidFill>
              <a:latin typeface="Calibri" panose="020F0502020204030204" pitchFamily="34" charset="0"/>
            </a:endParaRPr>
          </a:p>
        </p:txBody>
      </p:sp>
      <p:sp>
        <p:nvSpPr>
          <p:cNvPr id="5" name="TextBox 4">
            <a:extLst>
              <a:ext uri="{FF2B5EF4-FFF2-40B4-BE49-F238E27FC236}">
                <a16:creationId xmlns:a16="http://schemas.microsoft.com/office/drawing/2014/main" xmlns="" id="{0118AC6F-4B4E-464A-85A2-A6405C90B105}"/>
              </a:ext>
            </a:extLst>
          </p:cNvPr>
          <p:cNvSpPr txBox="1"/>
          <p:nvPr/>
        </p:nvSpPr>
        <p:spPr>
          <a:xfrm>
            <a:off x="2432807" y="1960985"/>
            <a:ext cx="7206143" cy="2708434"/>
          </a:xfrm>
          <a:prstGeom prst="rect">
            <a:avLst/>
          </a:prstGeom>
          <a:noFill/>
        </p:spPr>
        <p:txBody>
          <a:bodyPr wrap="square">
            <a:spAutoFit/>
          </a:bodyPr>
          <a:lstStyle/>
          <a:p>
            <a:pPr algn="l"/>
            <a:endParaRPr lang="en-US" sz="1000" b="0" i="0" u="none" strike="noStrike" baseline="0" dirty="0">
              <a:solidFill>
                <a:srgbClr val="000000"/>
              </a:solidFill>
              <a:latin typeface="Calibri" panose="020F0502020204030204" pitchFamily="34" charset="0"/>
            </a:endParaRPr>
          </a:p>
          <a:p>
            <a:pPr marL="457200" indent="-457200">
              <a:buAutoNum type="arabicPeriod"/>
            </a:pPr>
            <a:r>
              <a:rPr lang="en-US" sz="2000" b="0" i="0" u="none" strike="noStrike" baseline="0" dirty="0">
                <a:solidFill>
                  <a:schemeClr val="accent2">
                    <a:lumMod val="50000"/>
                  </a:schemeClr>
                </a:solidFill>
                <a:latin typeface="Roboto Serif SemiBold"/>
                <a:cs typeface="Calibri" panose="020F0502020204030204" pitchFamily="34" charset="0"/>
              </a:rPr>
              <a:t>Start over </a:t>
            </a:r>
            <a:r>
              <a:rPr lang="en-US" sz="2000" b="1" i="0" u="none" strike="noStrike" baseline="0" dirty="0">
                <a:solidFill>
                  <a:schemeClr val="accent2">
                    <a:lumMod val="50000"/>
                  </a:schemeClr>
                </a:solidFill>
                <a:latin typeface="Roboto Serif SemiBold"/>
                <a:cs typeface="Calibri" panose="020F0502020204030204" pitchFamily="34" charset="0"/>
              </a:rPr>
              <a:t>Aortic area     2</a:t>
            </a:r>
            <a:r>
              <a:rPr lang="en-US" sz="2000" b="1" i="0" u="none" strike="noStrike" baseline="30000" dirty="0">
                <a:solidFill>
                  <a:schemeClr val="accent2">
                    <a:lumMod val="50000"/>
                  </a:schemeClr>
                </a:solidFill>
                <a:latin typeface="Roboto Serif SemiBold"/>
                <a:cs typeface="Calibri" panose="020F0502020204030204" pitchFamily="34" charset="0"/>
              </a:rPr>
              <a:t>nd</a:t>
            </a:r>
            <a:r>
              <a:rPr lang="en-US" sz="2000" b="1" i="0" u="none" strike="noStrike" baseline="0" dirty="0">
                <a:solidFill>
                  <a:schemeClr val="accent2">
                    <a:lumMod val="50000"/>
                  </a:schemeClr>
                </a:solidFill>
                <a:latin typeface="Roboto Serif SemiBold"/>
                <a:cs typeface="Calibri" panose="020F0502020204030204" pitchFamily="34" charset="0"/>
              </a:rPr>
              <a:t> Right </a:t>
            </a:r>
            <a:r>
              <a:rPr lang="en-US" sz="2000" b="0" i="0" u="none" strike="noStrike" baseline="0" dirty="0">
                <a:solidFill>
                  <a:schemeClr val="accent2">
                    <a:lumMod val="50000"/>
                  </a:schemeClr>
                </a:solidFill>
                <a:latin typeface="Roboto Serif SemiBold"/>
                <a:cs typeface="Calibri" panose="020F0502020204030204" pitchFamily="34" charset="0"/>
              </a:rPr>
              <a:t>Intercostal Space (</a:t>
            </a:r>
            <a:r>
              <a:rPr lang="en-US" sz="2000" b="1" i="0" u="none" strike="noStrike" baseline="0" dirty="0">
                <a:solidFill>
                  <a:schemeClr val="accent2">
                    <a:lumMod val="50000"/>
                  </a:schemeClr>
                </a:solidFill>
                <a:latin typeface="Roboto Serif SemiBold"/>
                <a:cs typeface="Calibri" panose="020F0502020204030204" pitchFamily="34" charset="0"/>
              </a:rPr>
              <a:t>ICS</a:t>
            </a:r>
            <a:r>
              <a:rPr lang="en-US" sz="2000" b="0" i="0" u="none" strike="noStrike" baseline="0" dirty="0">
                <a:solidFill>
                  <a:schemeClr val="accent2">
                    <a:lumMod val="50000"/>
                  </a:schemeClr>
                </a:solidFill>
                <a:latin typeface="Roboto Serif SemiBold"/>
                <a:cs typeface="Calibri" panose="020F0502020204030204" pitchFamily="34" charset="0"/>
              </a:rPr>
              <a:t>) –Use Angle of Louis as landmark</a:t>
            </a:r>
          </a:p>
          <a:p>
            <a:r>
              <a:rPr lang="en-US" sz="2000" b="1" i="0" u="none" strike="noStrike" baseline="0" dirty="0">
                <a:solidFill>
                  <a:schemeClr val="accent2">
                    <a:lumMod val="50000"/>
                  </a:schemeClr>
                </a:solidFill>
                <a:latin typeface="Roboto Serif SemiBold"/>
                <a:cs typeface="Calibri" panose="020F0502020204030204" pitchFamily="34" charset="0"/>
              </a:rPr>
              <a:t>2.    </a:t>
            </a:r>
            <a:r>
              <a:rPr lang="en-US" sz="2000" b="1" i="0" u="none" strike="noStrike" baseline="0" dirty="0" err="1" smtClean="0">
                <a:solidFill>
                  <a:schemeClr val="accent2">
                    <a:lumMod val="50000"/>
                  </a:schemeClr>
                </a:solidFill>
                <a:latin typeface="Roboto Serif SemiBold"/>
                <a:cs typeface="Calibri" panose="020F0502020204030204" pitchFamily="34" charset="0"/>
              </a:rPr>
              <a:t>Pulmonic</a:t>
            </a:r>
            <a:r>
              <a:rPr lang="en-US" sz="2000" b="1" i="0" u="none" strike="noStrike" baseline="0" dirty="0" smtClean="0">
                <a:solidFill>
                  <a:schemeClr val="accent2">
                    <a:lumMod val="50000"/>
                  </a:schemeClr>
                </a:solidFill>
                <a:latin typeface="Roboto Serif SemiBold"/>
                <a:cs typeface="Calibri" panose="020F0502020204030204" pitchFamily="34" charset="0"/>
              </a:rPr>
              <a:t> </a:t>
            </a:r>
            <a:r>
              <a:rPr lang="en-US" sz="2000" b="0" i="0" u="none" strike="noStrike" baseline="0" dirty="0" smtClean="0">
                <a:solidFill>
                  <a:schemeClr val="accent2">
                    <a:lumMod val="50000"/>
                  </a:schemeClr>
                </a:solidFill>
                <a:latin typeface="Roboto Serif SemiBold"/>
                <a:cs typeface="Calibri" panose="020F0502020204030204" pitchFamily="34" charset="0"/>
              </a:rPr>
              <a:t>area </a:t>
            </a:r>
            <a:r>
              <a:rPr lang="en-US" sz="2000" b="0" i="0" u="none" strike="noStrike" baseline="0" dirty="0">
                <a:solidFill>
                  <a:schemeClr val="accent2">
                    <a:lumMod val="50000"/>
                  </a:schemeClr>
                </a:solidFill>
                <a:latin typeface="Roboto Serif SemiBold"/>
                <a:cs typeface="Calibri" panose="020F0502020204030204" pitchFamily="34" charset="0"/>
              </a:rPr>
              <a:t>(</a:t>
            </a:r>
            <a:r>
              <a:rPr lang="en-US" sz="2000" b="1" i="0" u="none" strike="noStrike" baseline="0" dirty="0">
                <a:solidFill>
                  <a:schemeClr val="accent2">
                    <a:lumMod val="50000"/>
                  </a:schemeClr>
                </a:solidFill>
                <a:latin typeface="Roboto Serif SemiBold"/>
                <a:cs typeface="Calibri" panose="020F0502020204030204" pitchFamily="34" charset="0"/>
              </a:rPr>
              <a:t>2ndL ICS</a:t>
            </a:r>
            <a:r>
              <a:rPr lang="en-US" sz="2000" b="0" i="0" u="none" strike="noStrike" baseline="0" dirty="0">
                <a:solidFill>
                  <a:schemeClr val="accent2">
                    <a:lumMod val="50000"/>
                  </a:schemeClr>
                </a:solidFill>
                <a:latin typeface="Roboto Serif SemiBold"/>
                <a:cs typeface="Calibri" panose="020F0502020204030204" pitchFamily="34" charset="0"/>
              </a:rPr>
              <a:t>)</a:t>
            </a:r>
          </a:p>
          <a:p>
            <a:r>
              <a:rPr lang="en-US" sz="2000" b="0" i="0" u="none" strike="noStrike" baseline="0" dirty="0">
                <a:solidFill>
                  <a:schemeClr val="accent2">
                    <a:lumMod val="50000"/>
                  </a:schemeClr>
                </a:solidFill>
                <a:latin typeface="Roboto Serif SemiBold"/>
                <a:cs typeface="Calibri" panose="020F0502020204030204" pitchFamily="34" charset="0"/>
              </a:rPr>
              <a:t>3.    Inch down sternal border    </a:t>
            </a:r>
            <a:r>
              <a:rPr lang="en-US" sz="2000" b="1" i="0" u="none" strike="noStrike" baseline="0" dirty="0" smtClean="0">
                <a:solidFill>
                  <a:schemeClr val="accent2">
                    <a:lumMod val="50000"/>
                  </a:schemeClr>
                </a:solidFill>
                <a:latin typeface="Roboto Serif SemiBold"/>
                <a:cs typeface="Calibri" panose="020F0502020204030204" pitchFamily="34" charset="0"/>
              </a:rPr>
              <a:t>Tricuspid </a:t>
            </a:r>
            <a:r>
              <a:rPr lang="en-US" sz="2000" b="0" i="0" u="none" strike="noStrike" baseline="0" dirty="0" smtClean="0">
                <a:solidFill>
                  <a:schemeClr val="accent2">
                    <a:lumMod val="50000"/>
                  </a:schemeClr>
                </a:solidFill>
                <a:latin typeface="Roboto Serif SemiBold"/>
                <a:cs typeface="Calibri" panose="020F0502020204030204" pitchFamily="34" charset="0"/>
              </a:rPr>
              <a:t>area </a:t>
            </a:r>
            <a:r>
              <a:rPr lang="en-US" sz="2000" b="0" i="0" u="none" strike="noStrike" baseline="0" dirty="0">
                <a:solidFill>
                  <a:schemeClr val="accent2">
                    <a:lumMod val="50000"/>
                  </a:schemeClr>
                </a:solidFill>
                <a:latin typeface="Roboto Serif SemiBold"/>
                <a:cs typeface="Calibri" panose="020F0502020204030204" pitchFamily="34" charset="0"/>
              </a:rPr>
              <a:t>(</a:t>
            </a:r>
            <a:r>
              <a:rPr lang="en-US" sz="2000" b="1" i="0" u="none" strike="noStrike" baseline="0" dirty="0">
                <a:solidFill>
                  <a:schemeClr val="accent2">
                    <a:lumMod val="50000"/>
                  </a:schemeClr>
                </a:solidFill>
                <a:latin typeface="Roboto Serif SemiBold"/>
                <a:cs typeface="Calibri" panose="020F0502020204030204" pitchFamily="34" charset="0"/>
              </a:rPr>
              <a:t>4thL    </a:t>
            </a:r>
          </a:p>
          <a:p>
            <a:r>
              <a:rPr lang="en-US" sz="2000" b="1" dirty="0">
                <a:solidFill>
                  <a:schemeClr val="accent2">
                    <a:lumMod val="50000"/>
                  </a:schemeClr>
                </a:solidFill>
                <a:latin typeface="Roboto Serif SemiBold"/>
                <a:cs typeface="Calibri" panose="020F0502020204030204" pitchFamily="34" charset="0"/>
              </a:rPr>
              <a:t>       </a:t>
            </a:r>
            <a:r>
              <a:rPr lang="en-US" sz="2000" b="1" i="0" u="none" strike="noStrike" baseline="0" dirty="0">
                <a:solidFill>
                  <a:schemeClr val="accent2">
                    <a:lumMod val="50000"/>
                  </a:schemeClr>
                </a:solidFill>
                <a:latin typeface="Roboto Serif SemiBold"/>
                <a:cs typeface="Calibri" panose="020F0502020204030204" pitchFamily="34" charset="0"/>
              </a:rPr>
              <a:t>ICS</a:t>
            </a:r>
            <a:r>
              <a:rPr lang="en-US" sz="2000" b="0" i="0" u="none" strike="noStrike" baseline="0" dirty="0">
                <a:solidFill>
                  <a:schemeClr val="accent2">
                    <a:lumMod val="50000"/>
                  </a:schemeClr>
                </a:solidFill>
                <a:latin typeface="Roboto Serif SemiBold"/>
                <a:cs typeface="Calibri" panose="020F0502020204030204" pitchFamily="34" charset="0"/>
              </a:rPr>
              <a:t>)</a:t>
            </a:r>
          </a:p>
          <a:p>
            <a:r>
              <a:rPr lang="en-US" sz="2000" b="0" i="0" u="none" strike="noStrike" baseline="0" dirty="0">
                <a:solidFill>
                  <a:schemeClr val="accent2">
                    <a:lumMod val="50000"/>
                  </a:schemeClr>
                </a:solidFill>
                <a:latin typeface="Roboto Serif SemiBold"/>
                <a:cs typeface="Calibri" panose="020F0502020204030204" pitchFamily="34" charset="0"/>
              </a:rPr>
              <a:t>4.    Inch towards </a:t>
            </a:r>
            <a:r>
              <a:rPr lang="en-US" sz="2000" b="1" i="0" u="none" strike="noStrike" baseline="0" dirty="0">
                <a:solidFill>
                  <a:schemeClr val="accent2">
                    <a:lumMod val="50000"/>
                  </a:schemeClr>
                </a:solidFill>
                <a:latin typeface="Roboto Serif SemiBold"/>
                <a:cs typeface="Calibri" panose="020F0502020204030204" pitchFamily="34" charset="0"/>
              </a:rPr>
              <a:t>Mitral </a:t>
            </a:r>
            <a:r>
              <a:rPr lang="en-US" sz="2000" b="0" i="0" u="none" strike="noStrike" baseline="0" dirty="0">
                <a:solidFill>
                  <a:schemeClr val="accent2">
                    <a:lumMod val="50000"/>
                  </a:schemeClr>
                </a:solidFill>
                <a:latin typeface="Roboto Serif SemiBold"/>
                <a:cs typeface="Calibri" panose="020F0502020204030204" pitchFamily="34" charset="0"/>
              </a:rPr>
              <a:t>area (</a:t>
            </a:r>
            <a:r>
              <a:rPr lang="en-US" sz="2000" b="1" i="0" u="none" strike="noStrike" baseline="0" dirty="0">
                <a:solidFill>
                  <a:schemeClr val="accent2">
                    <a:lumMod val="50000"/>
                  </a:schemeClr>
                </a:solidFill>
                <a:latin typeface="Roboto Serif SemiBold"/>
                <a:cs typeface="Calibri" panose="020F0502020204030204" pitchFamily="34" charset="0"/>
              </a:rPr>
              <a:t>4thICS</a:t>
            </a:r>
            <a:r>
              <a:rPr lang="en-US" sz="2000" b="0" i="0" u="none" strike="noStrike" baseline="0" dirty="0">
                <a:solidFill>
                  <a:schemeClr val="accent2">
                    <a:lumMod val="50000"/>
                  </a:schemeClr>
                </a:solidFill>
                <a:latin typeface="Roboto Serif SemiBold"/>
                <a:cs typeface="Calibri" panose="020F0502020204030204" pitchFamily="34" charset="0"/>
              </a:rPr>
              <a:t>, </a:t>
            </a:r>
            <a:r>
              <a:rPr lang="en-US" sz="2000" b="1" i="0" u="none" strike="noStrike" baseline="0" dirty="0">
                <a:solidFill>
                  <a:schemeClr val="accent2">
                    <a:lumMod val="50000"/>
                  </a:schemeClr>
                </a:solidFill>
                <a:latin typeface="Roboto Serif SemiBold"/>
                <a:cs typeface="Calibri" panose="020F0502020204030204" pitchFamily="34" charset="0"/>
              </a:rPr>
              <a:t>mid-clavicular</a:t>
            </a:r>
            <a:r>
              <a:rPr lang="en-US" sz="2000" b="0" i="0" u="none" strike="noStrike" baseline="0" dirty="0">
                <a:solidFill>
                  <a:schemeClr val="accent2">
                    <a:lumMod val="50000"/>
                  </a:schemeClr>
                </a:solidFill>
                <a:latin typeface="Roboto Serif SemiBold"/>
                <a:cs typeface="Calibri" panose="020F0502020204030204" pitchFamily="34" charset="0"/>
              </a:rPr>
              <a:t>)  </a:t>
            </a:r>
          </a:p>
          <a:p>
            <a:pPr algn="ctr"/>
            <a:r>
              <a:rPr lang="en-US" sz="2000" b="0" i="0" u="none" strike="noStrike" baseline="0" dirty="0">
                <a:solidFill>
                  <a:schemeClr val="accent2">
                    <a:lumMod val="50000"/>
                  </a:schemeClr>
                </a:solidFill>
                <a:latin typeface="Roboto Serif SemiBold"/>
                <a:cs typeface="Calibri" panose="020F0502020204030204" pitchFamily="34" charset="0"/>
              </a:rPr>
              <a:t>Listen in </a:t>
            </a:r>
            <a:r>
              <a:rPr lang="en-US" sz="2000" b="1" i="0" u="none" strike="noStrike" baseline="0" dirty="0">
                <a:solidFill>
                  <a:schemeClr val="accent2">
                    <a:lumMod val="50000"/>
                  </a:schemeClr>
                </a:solidFill>
                <a:latin typeface="Roboto Serif SemiBold"/>
                <a:cs typeface="Calibri" panose="020F0502020204030204" pitchFamily="34" charset="0"/>
              </a:rPr>
              <a:t>~ 6 places</a:t>
            </a:r>
            <a:r>
              <a:rPr lang="en-US" sz="2000" b="0" i="0" u="none" strike="noStrike" baseline="0" dirty="0">
                <a:solidFill>
                  <a:schemeClr val="accent2">
                    <a:lumMod val="50000"/>
                  </a:schemeClr>
                </a:solidFill>
                <a:latin typeface="Roboto Serif SemiBold"/>
                <a:cs typeface="Calibri" panose="020F0502020204030204" pitchFamily="34" charset="0"/>
              </a:rPr>
              <a:t>-precise total doesn’t matter –gives you sense of change In sounds as change location</a:t>
            </a:r>
            <a:endParaRPr lang="en-US" sz="2000" dirty="0">
              <a:solidFill>
                <a:schemeClr val="accent2">
                  <a:lumMod val="50000"/>
                </a:schemeClr>
              </a:solidFill>
              <a:latin typeface="Roboto Serif SemiBold"/>
              <a:cs typeface="Calibri" panose="020F0502020204030204" pitchFamily="34" charset="0"/>
            </a:endParaRPr>
          </a:p>
        </p:txBody>
      </p:sp>
      <p:cxnSp>
        <p:nvCxnSpPr>
          <p:cNvPr id="7" name="Straight Arrow Connector 6">
            <a:extLst>
              <a:ext uri="{FF2B5EF4-FFF2-40B4-BE49-F238E27FC236}">
                <a16:creationId xmlns:a16="http://schemas.microsoft.com/office/drawing/2014/main" xmlns="" id="{E93B2DAA-EECE-49DB-989F-B269B736B51A}"/>
              </a:ext>
            </a:extLst>
          </p:cNvPr>
          <p:cNvCxnSpPr/>
          <p:nvPr/>
        </p:nvCxnSpPr>
        <p:spPr>
          <a:xfrm>
            <a:off x="5830349" y="2206305"/>
            <a:ext cx="17616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252DAEEA-E99F-4B54-A839-352DC1BA1765}"/>
              </a:ext>
            </a:extLst>
          </p:cNvPr>
          <p:cNvCxnSpPr>
            <a:cxnSpLocks/>
          </p:cNvCxnSpPr>
          <p:nvPr/>
        </p:nvCxnSpPr>
        <p:spPr>
          <a:xfrm>
            <a:off x="6098797" y="3137483"/>
            <a:ext cx="16778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75181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FEDDE74-2B02-401E-864B-8EEC4FB24222}"/>
              </a:ext>
            </a:extLst>
          </p:cNvPr>
          <p:cNvSpPr txBox="1"/>
          <p:nvPr/>
        </p:nvSpPr>
        <p:spPr>
          <a:xfrm>
            <a:off x="1258349" y="821039"/>
            <a:ext cx="9563449" cy="4647426"/>
          </a:xfrm>
          <a:prstGeom prst="rect">
            <a:avLst/>
          </a:prstGeom>
          <a:noFill/>
        </p:spPr>
        <p:txBody>
          <a:bodyPr wrap="square">
            <a:spAutoFit/>
          </a:bodyPr>
          <a:lstStyle/>
          <a:p>
            <a:r>
              <a:rPr lang="en-US" sz="3200" b="0" i="0" u="none" strike="noStrike" baseline="0" dirty="0">
                <a:solidFill>
                  <a:schemeClr val="accent2">
                    <a:lumMod val="50000"/>
                  </a:schemeClr>
                </a:solidFill>
                <a:latin typeface="Roboto Serif SemiBold"/>
              </a:rPr>
              <a:t>Keys To Performing a Respectful &amp; Effective Exam</a:t>
            </a:r>
          </a:p>
          <a:p>
            <a:endParaRPr lang="en-US" sz="2200" b="0" i="0" u="none" strike="noStrike" baseline="0" dirty="0">
              <a:solidFill>
                <a:schemeClr val="accent2">
                  <a:lumMod val="50000"/>
                </a:schemeClr>
              </a:solidFill>
              <a:latin typeface="Roboto Serif SemiBold"/>
            </a:endParaRPr>
          </a:p>
          <a:p>
            <a:pPr marL="800100" lvl="1" indent="-342900">
              <a:buFont typeface="Arial" panose="020B0604020202020204" pitchFamily="34" charset="0"/>
              <a:buChar char="•"/>
            </a:pPr>
            <a:r>
              <a:rPr lang="en-US" sz="2200" dirty="0">
                <a:solidFill>
                  <a:schemeClr val="accent2">
                    <a:lumMod val="50000"/>
                  </a:schemeClr>
                </a:solidFill>
                <a:latin typeface="Roboto Serif SemiBold"/>
              </a:rPr>
              <a:t> Wash hands</a:t>
            </a:r>
            <a:endParaRPr lang="en-US" sz="2200" b="0" i="0" u="none" strike="noStrike" baseline="0" dirty="0">
              <a:solidFill>
                <a:schemeClr val="accent2">
                  <a:lumMod val="50000"/>
                </a:schemeClr>
              </a:solidFill>
              <a:latin typeface="Roboto Serif SemiBold"/>
            </a:endParaRPr>
          </a:p>
          <a:p>
            <a:r>
              <a:rPr lang="en-US" sz="2200" b="0" i="0" u="none" strike="noStrike" baseline="0" dirty="0">
                <a:solidFill>
                  <a:schemeClr val="accent2">
                    <a:lumMod val="50000"/>
                  </a:schemeClr>
                </a:solidFill>
                <a:latin typeface="Roboto Serif SemiBold"/>
              </a:rPr>
              <a:t>	•	Explain what you’re doing (&amp; why) before doing it.</a:t>
            </a:r>
          </a:p>
          <a:p>
            <a:r>
              <a:rPr lang="en-US" sz="2200" b="0" i="0" u="none" strike="noStrike" baseline="0" dirty="0">
                <a:solidFill>
                  <a:schemeClr val="accent2">
                    <a:lumMod val="50000"/>
                  </a:schemeClr>
                </a:solidFill>
                <a:latin typeface="Roboto Serif SemiBold"/>
              </a:rPr>
              <a:t>	•	Expose minimum amount of skin necessary -“artful” use </a:t>
            </a:r>
          </a:p>
          <a:p>
            <a:r>
              <a:rPr lang="en-US" sz="2200" b="0" i="0" u="none" strike="noStrike" baseline="0" dirty="0">
                <a:solidFill>
                  <a:schemeClr val="accent2">
                    <a:lumMod val="50000"/>
                  </a:schemeClr>
                </a:solidFill>
                <a:latin typeface="Roboto Serif SemiBold"/>
              </a:rPr>
              <a:t>		of gown &amp; drapes (males &amp; females)</a:t>
            </a:r>
          </a:p>
          <a:p>
            <a:r>
              <a:rPr lang="en-US" sz="2200" b="0" i="0" u="none" strike="noStrike" baseline="0" dirty="0">
                <a:solidFill>
                  <a:schemeClr val="accent2">
                    <a:lumMod val="50000"/>
                  </a:schemeClr>
                </a:solidFill>
                <a:latin typeface="Roboto Serif SemiBold"/>
              </a:rPr>
              <a:t>	•	Examining heart &amp; lungs of female patients:</a:t>
            </a:r>
          </a:p>
          <a:p>
            <a:r>
              <a:rPr lang="en-US" sz="2200" b="0" i="0" u="none" strike="noStrike" baseline="0" dirty="0">
                <a:solidFill>
                  <a:schemeClr val="accent2">
                    <a:lumMod val="50000"/>
                  </a:schemeClr>
                </a:solidFill>
                <a:latin typeface="Roboto Serif SemiBold"/>
              </a:rPr>
              <a:t>	•	Ask patient to remove bra prior and/or learn to work around bra</a:t>
            </a:r>
          </a:p>
          <a:p>
            <a:r>
              <a:rPr lang="en-US" sz="2200" b="0" i="0" u="none" strike="noStrike" baseline="0" dirty="0">
                <a:solidFill>
                  <a:schemeClr val="accent2">
                    <a:lumMod val="50000"/>
                  </a:schemeClr>
                </a:solidFill>
                <a:latin typeface="Roboto Serif SemiBold"/>
              </a:rPr>
              <a:t>	•	Expose side of chest to extent needed</a:t>
            </a:r>
          </a:p>
          <a:p>
            <a:r>
              <a:rPr lang="en-US" sz="2200" b="0" i="0" u="none" strike="noStrike" baseline="0" dirty="0">
                <a:solidFill>
                  <a:schemeClr val="accent2">
                    <a:lumMod val="50000"/>
                  </a:schemeClr>
                </a:solidFill>
                <a:latin typeface="Roboto Serif SemiBold"/>
              </a:rPr>
              <a:t>	•	Enlist patient’s assistance    positioning breasts to enable cardiac 			exam</a:t>
            </a:r>
          </a:p>
          <a:p>
            <a:r>
              <a:rPr lang="en-US" sz="2200" b="0" i="0" u="none" strike="noStrike" baseline="0" dirty="0">
                <a:solidFill>
                  <a:schemeClr val="accent2">
                    <a:lumMod val="50000"/>
                  </a:schemeClr>
                </a:solidFill>
                <a:latin typeface="Roboto Serif SemiBold"/>
              </a:rPr>
              <a:t>	•	Don’t rush, act in a callous fashion, or cause pain</a:t>
            </a:r>
          </a:p>
          <a:p>
            <a:r>
              <a:rPr lang="en-US" sz="2200" b="0" i="0" u="none" strike="noStrike" baseline="0" dirty="0">
                <a:solidFill>
                  <a:schemeClr val="accent2">
                    <a:lumMod val="50000"/>
                  </a:schemeClr>
                </a:solidFill>
                <a:latin typeface="Roboto Serif SemiBold"/>
              </a:rPr>
              <a:t>	•	</a:t>
            </a:r>
            <a:r>
              <a:rPr lang="en-US" sz="2200" b="1" i="0" u="none" strike="noStrike" baseline="0" dirty="0">
                <a:solidFill>
                  <a:schemeClr val="accent2">
                    <a:lumMod val="50000"/>
                  </a:schemeClr>
                </a:solidFill>
                <a:latin typeface="Roboto Serif SemiBold"/>
              </a:rPr>
              <a:t>PLEASE… </a:t>
            </a:r>
            <a:r>
              <a:rPr lang="en-US" sz="2200" b="0" i="0" u="none" strike="noStrike" baseline="0" dirty="0">
                <a:solidFill>
                  <a:schemeClr val="accent2">
                    <a:lumMod val="50000"/>
                  </a:schemeClr>
                </a:solidFill>
                <a:latin typeface="Roboto Serif SemiBold"/>
              </a:rPr>
              <a:t>don’t examine body parts thru gown:</a:t>
            </a:r>
            <a:endParaRPr lang="en-US" sz="2200" dirty="0">
              <a:solidFill>
                <a:schemeClr val="accent2">
                  <a:lumMod val="50000"/>
                </a:schemeClr>
              </a:solidFill>
              <a:latin typeface="Roboto Serif SemiBold"/>
            </a:endParaRPr>
          </a:p>
        </p:txBody>
      </p:sp>
      <p:cxnSp>
        <p:nvCxnSpPr>
          <p:cNvPr id="4" name="Straight Arrow Connector 3">
            <a:extLst>
              <a:ext uri="{FF2B5EF4-FFF2-40B4-BE49-F238E27FC236}">
                <a16:creationId xmlns:a16="http://schemas.microsoft.com/office/drawing/2014/main" xmlns="" id="{3C4762BA-4805-4577-9657-CB669C426182}"/>
              </a:ext>
            </a:extLst>
          </p:cNvPr>
          <p:cNvCxnSpPr>
            <a:cxnSpLocks/>
          </p:cNvCxnSpPr>
          <p:nvPr/>
        </p:nvCxnSpPr>
        <p:spPr>
          <a:xfrm>
            <a:off x="5863905" y="4244829"/>
            <a:ext cx="2320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060118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A64036D-4E1A-4F77-8F18-2B78455AD786}"/>
              </a:ext>
            </a:extLst>
          </p:cNvPr>
          <p:cNvSpPr txBox="1"/>
          <p:nvPr/>
        </p:nvSpPr>
        <p:spPr>
          <a:xfrm>
            <a:off x="2105637" y="1643647"/>
            <a:ext cx="7415868" cy="2092881"/>
          </a:xfrm>
          <a:prstGeom prst="rect">
            <a:avLst/>
          </a:prstGeom>
          <a:noFill/>
        </p:spPr>
        <p:txBody>
          <a:bodyPr wrap="square">
            <a:spAutoFit/>
          </a:bodyPr>
          <a:lstStyle/>
          <a:p>
            <a:pPr marL="0" marR="0">
              <a:spcBef>
                <a:spcPts val="0"/>
              </a:spcBef>
              <a:spcAft>
                <a:spcPts val="0"/>
              </a:spcAft>
            </a:pPr>
            <a:r>
              <a:rPr lang="en-US" sz="2400" b="1" dirty="0">
                <a:solidFill>
                  <a:schemeClr val="accent2">
                    <a:lumMod val="50000"/>
                  </a:schemeClr>
                </a:solidFill>
                <a:effectLst/>
                <a:latin typeface="Helvetica" panose="020B0604020202020204" pitchFamily="34" charset="0"/>
                <a:ea typeface="Calibri" panose="020F0502020204030204" pitchFamily="34" charset="0"/>
              </a:rPr>
              <a:t>Heart Sounds</a:t>
            </a:r>
          </a:p>
          <a:p>
            <a:pPr marL="0" marR="0">
              <a:spcBef>
                <a:spcPts val="0"/>
              </a:spcBef>
              <a:spcAft>
                <a:spcPts val="0"/>
              </a:spcAft>
            </a:pPr>
            <a:endParaRPr lang="en-US" sz="1000" dirty="0">
              <a:solidFill>
                <a:schemeClr val="accent2">
                  <a:lumMod val="50000"/>
                </a:schemeClr>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2400" dirty="0">
                <a:solidFill>
                  <a:schemeClr val="accent2">
                    <a:lumMod val="50000"/>
                  </a:schemeClr>
                </a:solidFill>
                <a:effectLst/>
                <a:latin typeface="Helvetica" panose="020B0604020202020204" pitchFamily="34" charset="0"/>
                <a:ea typeface="Calibri" panose="020F0502020204030204" pitchFamily="34" charset="0"/>
              </a:rPr>
              <a:t>• 	Four heart </a:t>
            </a:r>
            <a:r>
              <a:rPr lang="en-US" sz="2400" dirty="0" smtClean="0">
                <a:solidFill>
                  <a:schemeClr val="accent2">
                    <a:lumMod val="50000"/>
                  </a:schemeClr>
                </a:solidFill>
                <a:effectLst/>
                <a:latin typeface="Helvetica" panose="020B0604020202020204" pitchFamily="34" charset="0"/>
                <a:ea typeface="Calibri" panose="020F0502020204030204" pitchFamily="34" charset="0"/>
              </a:rPr>
              <a:t>sounds</a:t>
            </a:r>
            <a:endParaRPr lang="en-US" sz="2400" strike="sngStrike" dirty="0">
              <a:solidFill>
                <a:schemeClr val="accent2">
                  <a:lumMod val="50000"/>
                </a:schemeClr>
              </a:solidFill>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S1 best heard at mitral valve areas </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smtClean="0">
                <a:solidFill>
                  <a:schemeClr val="accent2">
                    <a:lumMod val="50000"/>
                  </a:schemeClr>
                </a:solidFill>
                <a:latin typeface="Helvetica" panose="020B0604020202020204" pitchFamily="34" charset="0"/>
                <a:ea typeface="Times New Roman" panose="02020603050405020304" pitchFamily="18" charset="0"/>
              </a:rPr>
              <a:t>S</a:t>
            </a:r>
            <a:r>
              <a:rPr lang="en-US" sz="2400" dirty="0" smtClean="0">
                <a:solidFill>
                  <a:schemeClr val="accent2">
                    <a:lumMod val="50000"/>
                  </a:schemeClr>
                </a:solidFill>
                <a:effectLst/>
                <a:latin typeface="Helvetica" panose="020B0604020202020204" pitchFamily="34" charset="0"/>
                <a:ea typeface="Times New Roman" panose="02020603050405020304" pitchFamily="18" charset="0"/>
              </a:rPr>
              <a:t>2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best heard at aortic and pulmonic areas </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S3 or S4 - Murmur / Gallop</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xmlns="" val="400009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4E98F5C-CFED-4D2F-9122-2418C054AF02}"/>
              </a:ext>
            </a:extLst>
          </p:cNvPr>
          <p:cNvSpPr txBox="1"/>
          <p:nvPr/>
        </p:nvSpPr>
        <p:spPr>
          <a:xfrm>
            <a:off x="3047301" y="1283405"/>
            <a:ext cx="6094602" cy="584775"/>
          </a:xfrm>
          <a:prstGeom prst="rect">
            <a:avLst/>
          </a:prstGeom>
          <a:noFill/>
        </p:spPr>
        <p:txBody>
          <a:bodyPr wrap="square">
            <a:spAutoFit/>
          </a:bodyPr>
          <a:lstStyle/>
          <a:p>
            <a:r>
              <a:rPr lang="en-US" altLang="en-US" sz="3200" b="1" dirty="0">
                <a:solidFill>
                  <a:schemeClr val="accent2">
                    <a:lumMod val="50000"/>
                  </a:schemeClr>
                </a:solidFill>
                <a:latin typeface="Roboto Serif SemiBold"/>
              </a:rPr>
              <a:t>Cont. auscultation</a:t>
            </a:r>
            <a:endParaRPr lang="en-US" sz="3200" b="1" dirty="0">
              <a:solidFill>
                <a:schemeClr val="accent2">
                  <a:lumMod val="50000"/>
                </a:schemeClr>
              </a:solidFill>
              <a:latin typeface="Roboto Serif SemiBold"/>
            </a:endParaRPr>
          </a:p>
        </p:txBody>
      </p:sp>
      <p:sp>
        <p:nvSpPr>
          <p:cNvPr id="5" name="TextBox 4">
            <a:extLst>
              <a:ext uri="{FF2B5EF4-FFF2-40B4-BE49-F238E27FC236}">
                <a16:creationId xmlns:a16="http://schemas.microsoft.com/office/drawing/2014/main" xmlns="" id="{521BC4BD-1C23-42A7-A337-764DA4900F87}"/>
              </a:ext>
            </a:extLst>
          </p:cNvPr>
          <p:cNvSpPr txBox="1"/>
          <p:nvPr/>
        </p:nvSpPr>
        <p:spPr>
          <a:xfrm>
            <a:off x="3047301" y="2549820"/>
            <a:ext cx="6094602" cy="2308324"/>
          </a:xfrm>
          <a:prstGeom prst="rect">
            <a:avLst/>
          </a:prstGeom>
          <a:noFill/>
        </p:spPr>
        <p:txBody>
          <a:bodyPr wrap="square">
            <a:spAutoFit/>
          </a:bodyPr>
          <a:lstStyle/>
          <a:p>
            <a:pPr marL="609600" indent="-609600">
              <a:buFont typeface="Arial" panose="020B0604020202020204" pitchFamily="34" charset="0"/>
              <a:buChar char="•"/>
            </a:pPr>
            <a:r>
              <a:rPr lang="en-US" altLang="en-US" sz="2400" dirty="0">
                <a:solidFill>
                  <a:schemeClr val="accent2">
                    <a:lumMod val="50000"/>
                  </a:schemeClr>
                </a:solidFill>
                <a:latin typeface="Roboto Serif SemiBold"/>
              </a:rPr>
              <a:t>Normally audible heart sounds:</a:t>
            </a:r>
          </a:p>
          <a:p>
            <a:pPr marL="609600" indent="-609600">
              <a:buNone/>
            </a:pPr>
            <a:r>
              <a:rPr lang="en-US" altLang="en-US" sz="2400" dirty="0">
                <a:solidFill>
                  <a:schemeClr val="accent2">
                    <a:lumMod val="50000"/>
                  </a:schemeClr>
                </a:solidFill>
                <a:latin typeface="Roboto Serif SemiBold"/>
              </a:rPr>
              <a:t>    	1</a:t>
            </a:r>
            <a:r>
              <a:rPr lang="en-US" altLang="en-US" sz="2400" baseline="30000" dirty="0">
                <a:solidFill>
                  <a:schemeClr val="accent2">
                    <a:lumMod val="50000"/>
                  </a:schemeClr>
                </a:solidFill>
                <a:latin typeface="Roboto Serif SemiBold"/>
              </a:rPr>
              <a:t>st</a:t>
            </a:r>
            <a:r>
              <a:rPr lang="en-US" altLang="en-US" sz="2400" dirty="0">
                <a:solidFill>
                  <a:schemeClr val="accent2">
                    <a:lumMod val="50000"/>
                  </a:schemeClr>
                </a:solidFill>
                <a:latin typeface="Roboto Serif SemiBold"/>
              </a:rPr>
              <a:t> &amp; 2</a:t>
            </a:r>
            <a:r>
              <a:rPr lang="en-US" altLang="en-US" sz="2400" baseline="30000" dirty="0">
                <a:solidFill>
                  <a:schemeClr val="accent2">
                    <a:lumMod val="50000"/>
                  </a:schemeClr>
                </a:solidFill>
                <a:latin typeface="Roboto Serif SemiBold"/>
              </a:rPr>
              <a:t>nd </a:t>
            </a:r>
            <a:r>
              <a:rPr lang="en-US" altLang="en-US" sz="2400" dirty="0">
                <a:solidFill>
                  <a:schemeClr val="accent2">
                    <a:lumMod val="50000"/>
                  </a:schemeClr>
                </a:solidFill>
                <a:latin typeface="Roboto Serif SemiBold"/>
              </a:rPr>
              <a:t> HS</a:t>
            </a:r>
          </a:p>
          <a:p>
            <a:pPr marL="609600" indent="-609600">
              <a:buFont typeface="Arial" panose="020B0604020202020204" pitchFamily="34" charset="0"/>
              <a:buChar char="•"/>
            </a:pPr>
            <a:r>
              <a:rPr lang="en-US" altLang="en-US" sz="2400" dirty="0">
                <a:solidFill>
                  <a:schemeClr val="accent2">
                    <a:lumMod val="50000"/>
                  </a:schemeClr>
                </a:solidFill>
                <a:latin typeface="Roboto Serif SemiBold"/>
              </a:rPr>
              <a:t>Added sounds: 3</a:t>
            </a:r>
            <a:r>
              <a:rPr lang="en-US" altLang="en-US" sz="2400" baseline="30000" dirty="0">
                <a:solidFill>
                  <a:schemeClr val="accent2">
                    <a:lumMod val="50000"/>
                  </a:schemeClr>
                </a:solidFill>
                <a:latin typeface="Roboto Serif SemiBold"/>
              </a:rPr>
              <a:t>rd </a:t>
            </a:r>
            <a:r>
              <a:rPr lang="en-US" altLang="en-US" sz="2400" dirty="0">
                <a:solidFill>
                  <a:schemeClr val="accent2">
                    <a:lumMod val="50000"/>
                  </a:schemeClr>
                </a:solidFill>
                <a:latin typeface="Roboto Serif SemiBold"/>
              </a:rPr>
              <a:t>&amp; 4</a:t>
            </a:r>
            <a:r>
              <a:rPr lang="en-US" altLang="en-US" sz="2400" baseline="30000" dirty="0">
                <a:solidFill>
                  <a:schemeClr val="accent2">
                    <a:lumMod val="50000"/>
                  </a:schemeClr>
                </a:solidFill>
                <a:latin typeface="Roboto Serif SemiBold"/>
              </a:rPr>
              <a:t>th</a:t>
            </a:r>
            <a:r>
              <a:rPr lang="en-US" altLang="en-US" sz="2400" dirty="0">
                <a:solidFill>
                  <a:schemeClr val="accent2">
                    <a:lumMod val="50000"/>
                  </a:schemeClr>
                </a:solidFill>
                <a:latin typeface="Roboto Serif SemiBold"/>
              </a:rPr>
              <a:t> HS, pericardial friction rub (pericarditis), opening snap (</a:t>
            </a:r>
            <a:r>
              <a:rPr lang="en-US" altLang="en-US" sz="2400" dirty="0" err="1">
                <a:solidFill>
                  <a:schemeClr val="accent2">
                    <a:lumMod val="50000"/>
                  </a:schemeClr>
                </a:solidFill>
                <a:latin typeface="Roboto Serif SemiBold"/>
              </a:rPr>
              <a:t>m.s</a:t>
            </a:r>
            <a:r>
              <a:rPr lang="en-US" altLang="en-US" sz="2400" dirty="0">
                <a:solidFill>
                  <a:schemeClr val="accent2">
                    <a:lumMod val="50000"/>
                  </a:schemeClr>
                </a:solidFill>
                <a:latin typeface="Roboto Serif SemiBold"/>
              </a:rPr>
              <a:t>), mitral click(</a:t>
            </a:r>
            <a:r>
              <a:rPr lang="en-US" altLang="en-US" sz="2400" dirty="0" err="1">
                <a:solidFill>
                  <a:schemeClr val="accent2">
                    <a:lumMod val="50000"/>
                  </a:schemeClr>
                </a:solidFill>
                <a:latin typeface="Roboto Serif SemiBold"/>
              </a:rPr>
              <a:t>m.v.p</a:t>
            </a:r>
            <a:r>
              <a:rPr lang="en-US" altLang="en-US" sz="2400" dirty="0">
                <a:solidFill>
                  <a:schemeClr val="accent2">
                    <a:lumMod val="50000"/>
                  </a:schemeClr>
                </a:solidFill>
                <a:latin typeface="Roboto Serif SemiBold"/>
              </a:rPr>
              <a:t>) </a:t>
            </a:r>
          </a:p>
          <a:p>
            <a:pPr marL="609600" indent="-609600">
              <a:buFont typeface="Arial" panose="020B0604020202020204" pitchFamily="34" charset="0"/>
              <a:buChar char="•"/>
            </a:pPr>
            <a:r>
              <a:rPr lang="en-US" altLang="en-US" sz="2400" dirty="0" err="1">
                <a:solidFill>
                  <a:schemeClr val="accent2">
                    <a:lumMod val="50000"/>
                  </a:schemeClr>
                </a:solidFill>
                <a:latin typeface="Roboto Serif SemiBold"/>
              </a:rPr>
              <a:t>murmers</a:t>
            </a:r>
            <a:endParaRPr lang="en-US" altLang="en-US" sz="2400" dirty="0">
              <a:solidFill>
                <a:schemeClr val="accent2">
                  <a:lumMod val="50000"/>
                </a:schemeClr>
              </a:solidFill>
              <a:latin typeface="Roboto Serif SemiBold"/>
            </a:endParaRPr>
          </a:p>
        </p:txBody>
      </p:sp>
    </p:spTree>
    <p:extLst>
      <p:ext uri="{BB962C8B-B14F-4D97-AF65-F5344CB8AC3E}">
        <p14:creationId xmlns:p14="http://schemas.microsoft.com/office/powerpoint/2010/main" xmlns="" val="2951663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97E9C49-7F8A-461E-80D2-DC39D3E5ECB3}"/>
              </a:ext>
            </a:extLst>
          </p:cNvPr>
          <p:cNvSpPr txBox="1"/>
          <p:nvPr/>
        </p:nvSpPr>
        <p:spPr>
          <a:xfrm>
            <a:off x="906010" y="679815"/>
            <a:ext cx="10679185" cy="4770537"/>
          </a:xfrm>
          <a:prstGeom prst="rect">
            <a:avLst/>
          </a:prstGeom>
          <a:noFill/>
        </p:spPr>
        <p:txBody>
          <a:bodyPr wrap="square">
            <a:spAutoFit/>
          </a:bodyPr>
          <a:lstStyle/>
          <a:p>
            <a:pPr algn="ctr"/>
            <a:r>
              <a:rPr lang="en-US" sz="3200" b="1" i="0" u="none" strike="noStrike" baseline="0" dirty="0">
                <a:solidFill>
                  <a:schemeClr val="accent2">
                    <a:lumMod val="50000"/>
                  </a:schemeClr>
                </a:solidFill>
                <a:latin typeface="Roboto Serif SemiBold"/>
              </a:rPr>
              <a:t>Extra Heart Sounds –S3 &amp; S4</a:t>
            </a:r>
          </a:p>
          <a:p>
            <a:endParaRPr lang="en-US" sz="3200" b="0" i="0" u="none" strike="noStrike" baseline="0" dirty="0">
              <a:solidFill>
                <a:schemeClr val="accent2">
                  <a:lumMod val="50000"/>
                </a:schemeClr>
              </a:solidFill>
              <a:latin typeface="Roboto Serif SemiBold"/>
            </a:endParaRPr>
          </a:p>
          <a:p>
            <a:r>
              <a:rPr lang="en-US" sz="2000" b="0" i="0" u="none" strike="noStrike" baseline="0" dirty="0">
                <a:solidFill>
                  <a:schemeClr val="accent2">
                    <a:lumMod val="50000"/>
                  </a:schemeClr>
                </a:solidFill>
                <a:latin typeface="Arial" panose="020B0604020202020204" pitchFamily="34" charset="0"/>
              </a:rPr>
              <a:t>•</a:t>
            </a:r>
            <a:r>
              <a:rPr lang="en-US" sz="2000" b="1" i="0" u="none" strike="noStrike" baseline="0" dirty="0">
                <a:solidFill>
                  <a:schemeClr val="accent2">
                    <a:lumMod val="50000"/>
                  </a:schemeClr>
                </a:solidFill>
                <a:latin typeface="Calibri" panose="020F0502020204030204" pitchFamily="34" charset="0"/>
              </a:rPr>
              <a:t>Ventricular </a:t>
            </a:r>
            <a:r>
              <a:rPr lang="en-US" sz="2000" b="0" i="0" u="none" strike="noStrike" baseline="0" dirty="0">
                <a:solidFill>
                  <a:schemeClr val="accent2">
                    <a:lumMod val="50000"/>
                  </a:schemeClr>
                </a:solidFill>
                <a:latin typeface="Calibri" panose="020F0502020204030204" pitchFamily="34" charset="0"/>
              </a:rPr>
              <a:t>sounds, occur during diastole </a:t>
            </a:r>
          </a:p>
          <a:p>
            <a:r>
              <a:rPr lang="en-US" sz="1800" b="0" i="0" u="none" strike="noStrike" baseline="0" dirty="0">
                <a:solidFill>
                  <a:schemeClr val="accent2">
                    <a:lumMod val="50000"/>
                  </a:schemeClr>
                </a:solidFill>
                <a:latin typeface="Arial" panose="020B0604020202020204" pitchFamily="34" charset="0"/>
              </a:rPr>
              <a:t>	•</a:t>
            </a:r>
            <a:r>
              <a:rPr lang="en-US" sz="1800" b="0" i="0" u="none" strike="noStrike" baseline="0" dirty="0">
                <a:solidFill>
                  <a:schemeClr val="accent2">
                    <a:lumMod val="50000"/>
                  </a:schemeClr>
                </a:solidFill>
                <a:latin typeface="Calibri" panose="020F0502020204030204" pitchFamily="34" charset="0"/>
              </a:rPr>
              <a:t>normal in young patient (~ &lt; 30 </a:t>
            </a:r>
            <a:r>
              <a:rPr lang="en-US" sz="1800" b="0" i="0" u="none" strike="noStrike" baseline="0" dirty="0" err="1">
                <a:solidFill>
                  <a:schemeClr val="accent2">
                    <a:lumMod val="50000"/>
                  </a:schemeClr>
                </a:solidFill>
                <a:latin typeface="Calibri" panose="020F0502020204030204" pitchFamily="34" charset="0"/>
              </a:rPr>
              <a:t>yo</a:t>
            </a:r>
            <a:r>
              <a:rPr lang="en-US" sz="1800" b="0" i="0" u="none" strike="noStrike" baseline="0" dirty="0">
                <a:solidFill>
                  <a:schemeClr val="accent2">
                    <a:lumMod val="50000"/>
                  </a:schemeClr>
                </a:solidFill>
                <a:latin typeface="Calibri" panose="020F0502020204030204" pitchFamily="34" charset="0"/>
              </a:rPr>
              <a:t>) </a:t>
            </a:r>
          </a:p>
          <a:p>
            <a:r>
              <a:rPr lang="en-US" sz="1800" b="0" i="0" u="none" strike="noStrike" baseline="0" dirty="0">
                <a:solidFill>
                  <a:schemeClr val="accent2">
                    <a:lumMod val="50000"/>
                  </a:schemeClr>
                </a:solidFill>
                <a:latin typeface="Arial" panose="020B0604020202020204" pitchFamily="34" charset="0"/>
              </a:rPr>
              <a:t>	•</a:t>
            </a:r>
            <a:r>
              <a:rPr lang="en-US" sz="1800" b="0" i="0" u="none" strike="noStrike" baseline="0" dirty="0">
                <a:solidFill>
                  <a:schemeClr val="accent2">
                    <a:lumMod val="50000"/>
                  </a:schemeClr>
                </a:solidFill>
                <a:latin typeface="Calibri" panose="020F0502020204030204" pitchFamily="34" charset="0"/>
              </a:rPr>
              <a:t>usually LV, rarely RV</a:t>
            </a:r>
          </a:p>
          <a:p>
            <a:r>
              <a:rPr lang="en-US" sz="2000" b="0" i="0" u="none" strike="noStrike" baseline="0" dirty="0">
                <a:solidFill>
                  <a:schemeClr val="accent2">
                    <a:lumMod val="50000"/>
                  </a:schemeClr>
                </a:solidFill>
                <a:latin typeface="Arial" panose="020B0604020202020204" pitchFamily="34" charset="0"/>
              </a:rPr>
              <a:t>•</a:t>
            </a:r>
            <a:r>
              <a:rPr lang="en-US" sz="2000" b="1" i="0" u="none" strike="noStrike" baseline="0" dirty="0">
                <a:solidFill>
                  <a:schemeClr val="accent2">
                    <a:lumMod val="50000"/>
                  </a:schemeClr>
                </a:solidFill>
                <a:latin typeface="Calibri" panose="020F0502020204030204" pitchFamily="34" charset="0"/>
              </a:rPr>
              <a:t>S3</a:t>
            </a:r>
            <a:r>
              <a:rPr lang="en-US" sz="2000" b="0" i="0" u="none" strike="noStrike" baseline="0" dirty="0">
                <a:solidFill>
                  <a:schemeClr val="accent2">
                    <a:lumMod val="50000"/>
                  </a:schemeClr>
                </a:solidFill>
                <a:latin typeface="Wingdings" panose="05000000000000000000" pitchFamily="2" charset="2"/>
              </a:rPr>
              <a:t></a:t>
            </a:r>
            <a:r>
              <a:rPr lang="en-US" sz="2000" b="1" i="0" u="none" strike="noStrike" baseline="0" dirty="0">
                <a:solidFill>
                  <a:schemeClr val="accent2">
                    <a:lumMod val="50000"/>
                  </a:schemeClr>
                </a:solidFill>
                <a:latin typeface="Calibri" panose="020F0502020204030204" pitchFamily="34" charset="0"/>
              </a:rPr>
              <a:t>follows S2</a:t>
            </a:r>
            <a:endParaRPr lang="en-US" sz="2000" b="0" i="0" u="none" strike="noStrike" baseline="0" dirty="0">
              <a:solidFill>
                <a:schemeClr val="accent2">
                  <a:lumMod val="50000"/>
                </a:schemeClr>
              </a:solidFill>
              <a:latin typeface="Calibri" panose="020F0502020204030204" pitchFamily="34" charset="0"/>
            </a:endParaRPr>
          </a:p>
          <a:p>
            <a:r>
              <a:rPr lang="en-US" sz="1800" b="0" i="0" u="none" strike="noStrike" baseline="0" dirty="0">
                <a:solidFill>
                  <a:schemeClr val="accent2">
                    <a:lumMod val="50000"/>
                  </a:schemeClr>
                </a:solidFill>
                <a:latin typeface="Arial" panose="020B0604020202020204" pitchFamily="34" charset="0"/>
              </a:rPr>
              <a:t>	•</a:t>
            </a:r>
            <a:r>
              <a:rPr lang="en-US" sz="1800" b="0" i="0" u="none" strike="noStrike" baseline="0" dirty="0">
                <a:solidFill>
                  <a:schemeClr val="accent2">
                    <a:lumMod val="50000"/>
                  </a:schemeClr>
                </a:solidFill>
                <a:latin typeface="Calibri" panose="020F0502020204030204" pitchFamily="34" charset="0"/>
              </a:rPr>
              <a:t>caused by blood from LA colliding w/”left over” blood in LV </a:t>
            </a:r>
          </a:p>
          <a:p>
            <a:r>
              <a:rPr lang="en-US" sz="1800" b="0" i="0" u="none" strike="noStrike" baseline="0" dirty="0">
                <a:solidFill>
                  <a:schemeClr val="accent2">
                    <a:lumMod val="50000"/>
                  </a:schemeClr>
                </a:solidFill>
                <a:latin typeface="Arial" panose="020B0604020202020204" pitchFamily="34" charset="0"/>
              </a:rPr>
              <a:t>	•</a:t>
            </a:r>
            <a:r>
              <a:rPr lang="en-US" sz="1800" b="0" i="0" u="none" strike="noStrike" baseline="0" dirty="0">
                <a:solidFill>
                  <a:schemeClr val="accent2">
                    <a:lumMod val="50000"/>
                  </a:schemeClr>
                </a:solidFill>
                <a:latin typeface="Calibri" panose="020F0502020204030204" pitchFamily="34" charset="0"/>
              </a:rPr>
              <a:t>associated w/heart failure.</a:t>
            </a:r>
          </a:p>
          <a:p>
            <a:endParaRPr lang="en-US" sz="1800" b="0" i="0" u="none" strike="noStrike" baseline="0" dirty="0">
              <a:solidFill>
                <a:schemeClr val="accent2">
                  <a:lumMod val="50000"/>
                </a:schemeClr>
              </a:solidFill>
              <a:latin typeface="Calibri" panose="020F0502020204030204" pitchFamily="34" charset="0"/>
            </a:endParaRPr>
          </a:p>
          <a:p>
            <a:endParaRPr lang="en-US" dirty="0">
              <a:solidFill>
                <a:schemeClr val="accent2">
                  <a:lumMod val="50000"/>
                </a:schemeClr>
              </a:solidFill>
              <a:latin typeface="Calibri" panose="020F0502020204030204" pitchFamily="34" charset="0"/>
            </a:endParaRPr>
          </a:p>
          <a:p>
            <a:endParaRPr lang="en-US" sz="1800" b="0" i="0" u="none" strike="noStrike" baseline="0" dirty="0">
              <a:solidFill>
                <a:schemeClr val="accent2">
                  <a:lumMod val="50000"/>
                </a:schemeClr>
              </a:solidFill>
              <a:latin typeface="Calibri" panose="020F0502020204030204" pitchFamily="34" charset="0"/>
            </a:endParaRPr>
          </a:p>
          <a:p>
            <a:r>
              <a:rPr lang="en-US" sz="2000" b="0" i="0" u="none" strike="noStrike" baseline="0" dirty="0">
                <a:solidFill>
                  <a:schemeClr val="accent2">
                    <a:lumMod val="50000"/>
                  </a:schemeClr>
                </a:solidFill>
                <a:latin typeface="Arial" panose="020B0604020202020204" pitchFamily="34" charset="0"/>
              </a:rPr>
              <a:t>•</a:t>
            </a:r>
            <a:r>
              <a:rPr lang="en-US" sz="2000" b="1" i="0" u="none" strike="noStrike" baseline="0" dirty="0">
                <a:solidFill>
                  <a:schemeClr val="accent2">
                    <a:lumMod val="50000"/>
                  </a:schemeClr>
                </a:solidFill>
                <a:latin typeface="Calibri" panose="020F0502020204030204" pitchFamily="34" charset="0"/>
              </a:rPr>
              <a:t>S4</a:t>
            </a:r>
            <a:r>
              <a:rPr lang="en-US" sz="2000" b="0" i="0" u="none" strike="noStrike" baseline="0" dirty="0">
                <a:solidFill>
                  <a:schemeClr val="accent2">
                    <a:lumMod val="50000"/>
                  </a:schemeClr>
                </a:solidFill>
                <a:latin typeface="Wingdings" panose="05000000000000000000" pitchFamily="2" charset="2"/>
              </a:rPr>
              <a:t></a:t>
            </a:r>
            <a:r>
              <a:rPr lang="en-US" sz="2000" b="1" i="0" u="none" strike="noStrike" baseline="0" dirty="0">
                <a:solidFill>
                  <a:schemeClr val="accent2">
                    <a:lumMod val="50000"/>
                  </a:schemeClr>
                </a:solidFill>
                <a:latin typeface="Calibri" panose="020F0502020204030204" pitchFamily="34" charset="0"/>
              </a:rPr>
              <a:t>precedes S1</a:t>
            </a:r>
            <a:endParaRPr lang="en-US" sz="2000" b="0" i="0" u="none" strike="noStrike" baseline="0" dirty="0">
              <a:solidFill>
                <a:schemeClr val="accent2">
                  <a:lumMod val="50000"/>
                </a:schemeClr>
              </a:solidFill>
              <a:latin typeface="Calibri" panose="020F0502020204030204" pitchFamily="34" charset="0"/>
            </a:endParaRPr>
          </a:p>
          <a:p>
            <a:r>
              <a:rPr lang="en-US" sz="1800" b="0" i="0" u="none" strike="noStrike" baseline="0" dirty="0">
                <a:solidFill>
                  <a:schemeClr val="accent2">
                    <a:lumMod val="50000"/>
                  </a:schemeClr>
                </a:solidFill>
                <a:latin typeface="Arial" panose="020B0604020202020204" pitchFamily="34" charset="0"/>
              </a:rPr>
              <a:t>	•</a:t>
            </a:r>
            <a:r>
              <a:rPr lang="en-US" sz="1800" b="0" i="0" u="none" strike="noStrike" baseline="0" dirty="0">
                <a:solidFill>
                  <a:schemeClr val="accent2">
                    <a:lumMod val="50000"/>
                  </a:schemeClr>
                </a:solidFill>
                <a:latin typeface="Calibri" panose="020F0502020204030204" pitchFamily="34" charset="0"/>
              </a:rPr>
              <a:t>caused during atrial systole</a:t>
            </a:r>
          </a:p>
          <a:p>
            <a:r>
              <a:rPr lang="en-US" sz="1800" b="0" i="0" u="none" strike="noStrike" baseline="0" dirty="0">
                <a:solidFill>
                  <a:schemeClr val="accent2">
                    <a:lumMod val="50000"/>
                  </a:schemeClr>
                </a:solidFill>
                <a:latin typeface="Arial" panose="020B0604020202020204" pitchFamily="34" charset="0"/>
              </a:rPr>
              <a:t>	•</a:t>
            </a:r>
            <a:r>
              <a:rPr lang="en-US" sz="1800" b="0" i="0" u="none" strike="noStrike" baseline="0" dirty="0">
                <a:solidFill>
                  <a:schemeClr val="accent2">
                    <a:lumMod val="50000"/>
                  </a:schemeClr>
                </a:solidFill>
                <a:latin typeface="Calibri" panose="020F0502020204030204" pitchFamily="34" charset="0"/>
              </a:rPr>
              <a:t>when blood squeezed into non-compliant LV </a:t>
            </a:r>
          </a:p>
          <a:p>
            <a:r>
              <a:rPr lang="en-US" sz="1800" b="0" i="0" u="none" strike="noStrike" baseline="0" dirty="0">
                <a:solidFill>
                  <a:schemeClr val="accent2">
                    <a:lumMod val="50000"/>
                  </a:schemeClr>
                </a:solidFill>
                <a:latin typeface="Arial" panose="020B0604020202020204" pitchFamily="34" charset="0"/>
              </a:rPr>
              <a:t>	•</a:t>
            </a:r>
            <a:r>
              <a:rPr lang="en-US" sz="1800" b="0" i="0" u="none" strike="noStrike" baseline="0" dirty="0">
                <a:solidFill>
                  <a:schemeClr val="accent2">
                    <a:lumMod val="50000"/>
                  </a:schemeClr>
                </a:solidFill>
                <a:latin typeface="Calibri" panose="020F0502020204030204" pitchFamily="34" charset="0"/>
              </a:rPr>
              <a:t>associated w/HTN</a:t>
            </a:r>
          </a:p>
        </p:txBody>
      </p:sp>
      <p:pic>
        <p:nvPicPr>
          <p:cNvPr id="5" name="Picture 4">
            <a:extLst>
              <a:ext uri="{FF2B5EF4-FFF2-40B4-BE49-F238E27FC236}">
                <a16:creationId xmlns:a16="http://schemas.microsoft.com/office/drawing/2014/main" xmlns="" id="{567E64CB-5379-4FBB-B412-8227A6081BB6}"/>
              </a:ext>
            </a:extLst>
          </p:cNvPr>
          <p:cNvPicPr>
            <a:picLocks noChangeAspect="1"/>
          </p:cNvPicPr>
          <p:nvPr/>
        </p:nvPicPr>
        <p:blipFill>
          <a:blip r:embed="rId2"/>
          <a:stretch>
            <a:fillRect/>
          </a:stretch>
        </p:blipFill>
        <p:spPr>
          <a:xfrm>
            <a:off x="4668644" y="3229761"/>
            <a:ext cx="2854712" cy="989901"/>
          </a:xfrm>
          <a:prstGeom prst="rect">
            <a:avLst/>
          </a:prstGeom>
        </p:spPr>
      </p:pic>
      <p:pic>
        <p:nvPicPr>
          <p:cNvPr id="7" name="Picture 6">
            <a:extLst>
              <a:ext uri="{FF2B5EF4-FFF2-40B4-BE49-F238E27FC236}">
                <a16:creationId xmlns:a16="http://schemas.microsoft.com/office/drawing/2014/main" xmlns="" id="{A70E9B21-C9A0-4DA8-9A98-FA10330B8183}"/>
              </a:ext>
            </a:extLst>
          </p:cNvPr>
          <p:cNvPicPr>
            <a:picLocks noChangeAspect="1"/>
          </p:cNvPicPr>
          <p:nvPr/>
        </p:nvPicPr>
        <p:blipFill>
          <a:blip r:embed="rId3"/>
          <a:stretch>
            <a:fillRect/>
          </a:stretch>
        </p:blipFill>
        <p:spPr>
          <a:xfrm>
            <a:off x="4953870" y="5068130"/>
            <a:ext cx="2854712" cy="1064222"/>
          </a:xfrm>
          <a:prstGeom prst="rect">
            <a:avLst/>
          </a:prstGeom>
        </p:spPr>
      </p:pic>
    </p:spTree>
    <p:extLst>
      <p:ext uri="{BB962C8B-B14F-4D97-AF65-F5344CB8AC3E}">
        <p14:creationId xmlns:p14="http://schemas.microsoft.com/office/powerpoint/2010/main" xmlns="" val="3446644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29522C0-1F53-4287-87EA-B5BDA1094090}"/>
              </a:ext>
            </a:extLst>
          </p:cNvPr>
          <p:cNvSpPr txBox="1"/>
          <p:nvPr/>
        </p:nvSpPr>
        <p:spPr>
          <a:xfrm>
            <a:off x="1459684" y="1163869"/>
            <a:ext cx="9462782" cy="3170099"/>
          </a:xfrm>
          <a:prstGeom prst="rect">
            <a:avLst/>
          </a:prstGeom>
          <a:noFill/>
        </p:spPr>
        <p:txBody>
          <a:bodyPr wrap="square">
            <a:spAutoFit/>
          </a:bodyPr>
          <a:lstStyle/>
          <a:p>
            <a:r>
              <a:rPr lang="en-US" sz="3200" b="1" i="0" u="none" strike="noStrike" baseline="0" dirty="0">
                <a:solidFill>
                  <a:schemeClr val="accent2">
                    <a:lumMod val="50000"/>
                  </a:schemeClr>
                </a:solidFill>
                <a:latin typeface="Roboto Serif SemiBold"/>
              </a:rPr>
              <a:t>Extra Heart Sound (</a:t>
            </a:r>
            <a:r>
              <a:rPr lang="en-US" sz="3200" b="1" i="0" u="none" strike="noStrike" baseline="0" dirty="0" err="1">
                <a:solidFill>
                  <a:schemeClr val="accent2">
                    <a:lumMod val="50000"/>
                  </a:schemeClr>
                </a:solidFill>
                <a:latin typeface="Roboto Serif SemiBold"/>
              </a:rPr>
              <a:t>cont</a:t>
            </a:r>
            <a:r>
              <a:rPr lang="en-US" sz="3200" b="1" i="0" u="none" strike="noStrike" baseline="0" dirty="0">
                <a:solidFill>
                  <a:schemeClr val="accent2">
                    <a:lumMod val="50000"/>
                  </a:schemeClr>
                </a:solidFill>
                <a:latin typeface="Roboto Serif SemiBold"/>
              </a:rPr>
              <a:t>).</a:t>
            </a:r>
          </a:p>
          <a:p>
            <a:endParaRPr lang="en-US" sz="2400" b="0" i="0" u="none" strike="noStrike" baseline="0" dirty="0">
              <a:solidFill>
                <a:schemeClr val="accent2">
                  <a:lumMod val="50000"/>
                </a:schemeClr>
              </a:solidFill>
              <a:latin typeface="Roboto Serif SemiBold"/>
            </a:endParaRPr>
          </a:p>
          <a:p>
            <a:r>
              <a:rPr lang="en-US" sz="2400" b="0" i="0" u="none" strike="noStrike" baseline="0" dirty="0">
                <a:solidFill>
                  <a:schemeClr val="accent2">
                    <a:lumMod val="50000"/>
                  </a:schemeClr>
                </a:solidFill>
                <a:latin typeface="Roboto Serif SemiBold"/>
              </a:rPr>
              <a:t>•</a:t>
            </a:r>
            <a:r>
              <a:rPr lang="en-US" sz="2400" b="1" i="0" u="none" strike="noStrike" baseline="0" dirty="0">
                <a:solidFill>
                  <a:schemeClr val="accent2">
                    <a:lumMod val="50000"/>
                  </a:schemeClr>
                </a:solidFill>
                <a:latin typeface="Roboto Serif SemiBold"/>
              </a:rPr>
              <a:t>S3</a:t>
            </a:r>
            <a:r>
              <a:rPr lang="en-US" sz="2400" b="0" i="0" u="none" strike="noStrike" baseline="0" dirty="0">
                <a:solidFill>
                  <a:schemeClr val="accent2">
                    <a:lumMod val="50000"/>
                  </a:schemeClr>
                </a:solidFill>
                <a:latin typeface="Roboto Serif SemiBold"/>
              </a:rPr>
              <a:t>&amp; </a:t>
            </a:r>
            <a:r>
              <a:rPr lang="en-US" sz="2400" b="1" i="0" u="none" strike="noStrike" baseline="0" dirty="0">
                <a:solidFill>
                  <a:schemeClr val="accent2">
                    <a:lumMod val="50000"/>
                  </a:schemeClr>
                </a:solidFill>
                <a:latin typeface="Roboto Serif SemiBold"/>
              </a:rPr>
              <a:t>S4 </a:t>
            </a:r>
            <a:r>
              <a:rPr lang="en-US" sz="2400" b="0" i="0" u="none" strike="noStrike" baseline="0" dirty="0">
                <a:solidFill>
                  <a:schemeClr val="accent2">
                    <a:lumMod val="50000"/>
                  </a:schemeClr>
                </a:solidFill>
                <a:latin typeface="Roboto Serif SemiBold"/>
              </a:rPr>
              <a:t>are </a:t>
            </a:r>
            <a:r>
              <a:rPr lang="en-US" sz="2400" b="1" i="0" u="none" strike="noStrike" baseline="0" dirty="0">
                <a:solidFill>
                  <a:schemeClr val="accent2">
                    <a:lumMod val="50000"/>
                  </a:schemeClr>
                </a:solidFill>
                <a:latin typeface="Roboto Serif SemiBold"/>
              </a:rPr>
              <a:t>soft, low pitched</a:t>
            </a:r>
            <a:endParaRPr lang="en-US" sz="2400" b="0" i="0" u="none" strike="noStrike" baseline="0" dirty="0">
              <a:solidFill>
                <a:schemeClr val="accent2">
                  <a:lumMod val="50000"/>
                </a:schemeClr>
              </a:solidFill>
              <a:latin typeface="Roboto Serif SemiBold"/>
            </a:endParaRPr>
          </a:p>
          <a:p>
            <a:r>
              <a:rPr lang="en-US" sz="2400" b="0" i="0" u="none" strike="noStrike" baseline="0" dirty="0">
                <a:solidFill>
                  <a:schemeClr val="accent2">
                    <a:lumMod val="50000"/>
                  </a:schemeClr>
                </a:solidFill>
                <a:latin typeface="Roboto Serif SemiBold"/>
              </a:rPr>
              <a:t>•Best heart w/</a:t>
            </a:r>
            <a:r>
              <a:rPr lang="en-US" sz="2400" b="1" i="0" u="none" strike="noStrike" baseline="0" dirty="0">
                <a:solidFill>
                  <a:schemeClr val="accent2">
                    <a:lumMod val="50000"/>
                  </a:schemeClr>
                </a:solidFill>
                <a:latin typeface="Roboto Serif SemiBold"/>
              </a:rPr>
              <a:t>bell</a:t>
            </a:r>
            <a:r>
              <a:rPr lang="en-US" sz="2400" b="0" i="0" u="none" strike="noStrike" baseline="0" dirty="0">
                <a:solidFill>
                  <a:schemeClr val="accent2">
                    <a:lumMod val="50000"/>
                  </a:schemeClr>
                </a:solidFill>
                <a:latin typeface="Roboto Serif SemiBold"/>
              </a:rPr>
              <a:t>, laid </a:t>
            </a:r>
            <a:r>
              <a:rPr lang="en-US" sz="2400" b="1" i="0" u="none" strike="noStrike" baseline="0" dirty="0">
                <a:solidFill>
                  <a:schemeClr val="accent2">
                    <a:lumMod val="50000"/>
                  </a:schemeClr>
                </a:solidFill>
                <a:latin typeface="Roboto Serif SemiBold"/>
              </a:rPr>
              <a:t>over LV</a:t>
            </a:r>
            <a:r>
              <a:rPr lang="en-US" sz="2400" b="0" i="0" u="none" strike="noStrike" baseline="0" dirty="0">
                <a:solidFill>
                  <a:schemeClr val="accent2">
                    <a:lumMod val="50000"/>
                  </a:schemeClr>
                </a:solidFill>
                <a:latin typeface="Roboto Serif SemiBold"/>
              </a:rPr>
              <a:t>, w/patient lying on </a:t>
            </a:r>
            <a:r>
              <a:rPr lang="en-US" sz="2400" b="1" i="0" u="none" strike="noStrike" baseline="0" dirty="0">
                <a:solidFill>
                  <a:schemeClr val="accent2">
                    <a:lumMod val="50000"/>
                  </a:schemeClr>
                </a:solidFill>
                <a:latin typeface="Roboto Serif SemiBold"/>
              </a:rPr>
              <a:t>L side </a:t>
            </a:r>
            <a:r>
              <a:rPr lang="en-US" sz="2400" b="0" i="0" u="none" strike="noStrike" baseline="0" dirty="0">
                <a:solidFill>
                  <a:schemeClr val="accent2">
                    <a:lumMod val="50000"/>
                  </a:schemeClr>
                </a:solidFill>
                <a:latin typeface="Roboto Serif SemiBold"/>
              </a:rPr>
              <a:t>(brings apex of heart closer to chest wall) </a:t>
            </a:r>
          </a:p>
          <a:p>
            <a:r>
              <a:rPr lang="en-US" sz="2400" b="0" i="0" u="none" strike="noStrike" baseline="0" dirty="0">
                <a:solidFill>
                  <a:schemeClr val="accent2">
                    <a:lumMod val="50000"/>
                  </a:schemeClr>
                </a:solidFill>
                <a:latin typeface="Roboto Serif SemiBold"/>
              </a:rPr>
              <a:t>•Abnormal beyond age ~30</a:t>
            </a:r>
          </a:p>
          <a:p>
            <a:r>
              <a:rPr lang="en-US" sz="2400" b="0" i="0" u="none" strike="noStrike" baseline="0" dirty="0">
                <a:solidFill>
                  <a:schemeClr val="accent2">
                    <a:lumMod val="50000"/>
                  </a:schemeClr>
                </a:solidFill>
                <a:latin typeface="Roboto Serif SemiBold"/>
              </a:rPr>
              <a:t>•When present, </a:t>
            </a:r>
            <a:r>
              <a:rPr lang="en-US" sz="2400" b="1" i="0" u="none" strike="noStrike" baseline="0" dirty="0">
                <a:solidFill>
                  <a:schemeClr val="accent2">
                    <a:lumMod val="50000"/>
                  </a:schemeClr>
                </a:solidFill>
                <a:latin typeface="Roboto Serif SemiBold"/>
              </a:rPr>
              <a:t>S3 or S4</a:t>
            </a:r>
            <a:r>
              <a:rPr lang="en-US" sz="2400" b="0" i="0" u="none" strike="noStrike" baseline="0" dirty="0">
                <a:solidFill>
                  <a:schemeClr val="accent2">
                    <a:lumMod val="50000"/>
                  </a:schemeClr>
                </a:solidFill>
                <a:latin typeface="Roboto Serif SemiBold"/>
              </a:rPr>
              <a:t>are referred to as  “</a:t>
            </a:r>
            <a:r>
              <a:rPr lang="en-US" sz="2400" b="1" i="0" u="none" strike="noStrike" baseline="0" dirty="0">
                <a:solidFill>
                  <a:schemeClr val="accent2">
                    <a:lumMod val="50000"/>
                  </a:schemeClr>
                </a:solidFill>
                <a:latin typeface="Roboto Serif SemiBold"/>
              </a:rPr>
              <a:t>gallops</a:t>
            </a:r>
            <a:r>
              <a:rPr lang="en-US" sz="2400" b="0" i="0" u="none" strike="noStrike" baseline="0" dirty="0">
                <a:solidFill>
                  <a:schemeClr val="accent2">
                    <a:lumMod val="50000"/>
                  </a:schemeClr>
                </a:solidFill>
                <a:latin typeface="Roboto Serif SemiBold"/>
              </a:rPr>
              <a:t>”</a:t>
            </a:r>
          </a:p>
          <a:p>
            <a:endParaRPr lang="en-US" sz="2400" b="0" i="0" u="none" strike="noStrike" baseline="0" dirty="0">
              <a:solidFill>
                <a:schemeClr val="accent2">
                  <a:lumMod val="50000"/>
                </a:schemeClr>
              </a:solidFill>
              <a:latin typeface="Roboto Serif SemiBold"/>
            </a:endParaRPr>
          </a:p>
        </p:txBody>
      </p:sp>
    </p:spTree>
    <p:extLst>
      <p:ext uri="{BB962C8B-B14F-4D97-AF65-F5344CB8AC3E}">
        <p14:creationId xmlns:p14="http://schemas.microsoft.com/office/powerpoint/2010/main" xmlns="" val="1317657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FA0A129D-567F-4BB5-96FB-BE7842773CFB}"/>
              </a:ext>
            </a:extLst>
          </p:cNvPr>
          <p:cNvSpPr txBox="1">
            <a:spLocks noChangeArrowheads="1"/>
          </p:cNvSpPr>
          <p:nvPr/>
        </p:nvSpPr>
        <p:spPr>
          <a:xfrm>
            <a:off x="1295402" y="982132"/>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dirty="0">
                <a:solidFill>
                  <a:schemeClr val="accent2">
                    <a:lumMod val="50000"/>
                  </a:schemeClr>
                </a:solidFill>
                <a:latin typeface="Roboto Serif SemiBold"/>
              </a:rPr>
              <a:t>Murmurs</a:t>
            </a:r>
          </a:p>
        </p:txBody>
      </p:sp>
      <p:sp>
        <p:nvSpPr>
          <p:cNvPr id="3" name="Rectangle 3">
            <a:extLst>
              <a:ext uri="{FF2B5EF4-FFF2-40B4-BE49-F238E27FC236}">
                <a16:creationId xmlns:a16="http://schemas.microsoft.com/office/drawing/2014/main" xmlns="" id="{B4D9E226-657A-47DB-A0D7-0CFD8FD77ED6}"/>
              </a:ext>
            </a:extLst>
          </p:cNvPr>
          <p:cNvSpPr txBox="1">
            <a:spLocks noChangeArrowheads="1"/>
          </p:cNvSpPr>
          <p:nvPr/>
        </p:nvSpPr>
        <p:spPr>
          <a:xfrm>
            <a:off x="1295401" y="2171038"/>
            <a:ext cx="9601196" cy="3318936"/>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en-US" dirty="0">
                <a:solidFill>
                  <a:schemeClr val="accent2">
                    <a:lumMod val="50000"/>
                  </a:schemeClr>
                </a:solidFill>
                <a:latin typeface="Roboto Serif SemiBold"/>
              </a:rPr>
              <a:t>Turbulent blood flow caused by diseased valve or if a large amount of blood flows through a normal valve.</a:t>
            </a:r>
          </a:p>
          <a:p>
            <a:pPr>
              <a:buFont typeface="Wingdings" panose="05000000000000000000" pitchFamily="2" charset="2"/>
              <a:buNone/>
            </a:pPr>
            <a:endParaRPr lang="en-US" altLang="en-US" dirty="0">
              <a:solidFill>
                <a:schemeClr val="accent2">
                  <a:lumMod val="50000"/>
                </a:schemeClr>
              </a:solidFill>
              <a:latin typeface="Roboto Serif SemiBold"/>
            </a:endParaRPr>
          </a:p>
          <a:p>
            <a:r>
              <a:rPr lang="en-US" altLang="en-US" dirty="0">
                <a:solidFill>
                  <a:schemeClr val="accent2">
                    <a:lumMod val="50000"/>
                  </a:schemeClr>
                </a:solidFill>
                <a:latin typeface="Roboto Serif SemiBold"/>
              </a:rPr>
              <a:t>Characteristics of murmurs suggest the cause of it (site, radiation, pitch, timing and the intensity) .</a:t>
            </a:r>
          </a:p>
        </p:txBody>
      </p:sp>
    </p:spTree>
    <p:extLst>
      <p:ext uri="{BB962C8B-B14F-4D97-AF65-F5344CB8AC3E}">
        <p14:creationId xmlns:p14="http://schemas.microsoft.com/office/powerpoint/2010/main" xmlns="" val="53079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89E6B65-CCF9-4ADD-A801-1E5D124C031D}"/>
              </a:ext>
            </a:extLst>
          </p:cNvPr>
          <p:cNvSpPr txBox="1"/>
          <p:nvPr/>
        </p:nvSpPr>
        <p:spPr>
          <a:xfrm>
            <a:off x="939567" y="799942"/>
            <a:ext cx="3196205" cy="746358"/>
          </a:xfrm>
          <a:prstGeom prst="rect">
            <a:avLst/>
          </a:prstGeom>
          <a:noFill/>
        </p:spPr>
        <p:txBody>
          <a:bodyPr wrap="square">
            <a:spAutoFit/>
          </a:bodyPr>
          <a:lstStyle/>
          <a:p>
            <a:r>
              <a:rPr lang="en-US" sz="3200" b="1" i="0" u="none" strike="noStrike" baseline="0" dirty="0">
                <a:solidFill>
                  <a:schemeClr val="accent2">
                    <a:lumMod val="50000"/>
                  </a:schemeClr>
                </a:solidFill>
                <a:latin typeface="Roboto Serif SemiBold"/>
              </a:rPr>
              <a:t>Murmurs</a:t>
            </a:r>
          </a:p>
          <a:p>
            <a:endParaRPr lang="en-US" sz="1050" b="0" i="0" u="none" strike="noStrike" baseline="0" dirty="0">
              <a:solidFill>
                <a:srgbClr val="000000"/>
              </a:solidFill>
              <a:latin typeface="Arial" panose="020B0604020202020204" pitchFamily="34" charset="0"/>
            </a:endParaRPr>
          </a:p>
        </p:txBody>
      </p:sp>
      <p:sp>
        <p:nvSpPr>
          <p:cNvPr id="5" name="TextBox 4">
            <a:extLst>
              <a:ext uri="{FF2B5EF4-FFF2-40B4-BE49-F238E27FC236}">
                <a16:creationId xmlns:a16="http://schemas.microsoft.com/office/drawing/2014/main" xmlns="" id="{121A1A4D-13B9-48EE-897B-7C13B7A8CE71}"/>
              </a:ext>
            </a:extLst>
          </p:cNvPr>
          <p:cNvSpPr txBox="1"/>
          <p:nvPr/>
        </p:nvSpPr>
        <p:spPr>
          <a:xfrm>
            <a:off x="874550" y="1470735"/>
            <a:ext cx="6094602" cy="3647152"/>
          </a:xfrm>
          <a:prstGeom prst="rect">
            <a:avLst/>
          </a:prstGeom>
          <a:noFill/>
        </p:spPr>
        <p:txBody>
          <a:bodyPr wrap="square">
            <a:spAutoFit/>
          </a:bodyPr>
          <a:lstStyle/>
          <a:p>
            <a:pPr algn="l"/>
            <a:endParaRPr lang="en-US" sz="1100" b="0" i="0" u="none" strike="noStrike" baseline="0" dirty="0">
              <a:solidFill>
                <a:srgbClr val="000000"/>
              </a:solidFill>
              <a:latin typeface="Calibri" panose="020F0502020204030204" pitchFamily="34" charset="0"/>
            </a:endParaRPr>
          </a:p>
          <a:p>
            <a:r>
              <a:rPr lang="en-US" sz="2000" b="1" i="0" u="none" strike="noStrike" baseline="0" dirty="0">
                <a:solidFill>
                  <a:schemeClr val="accent2">
                    <a:lumMod val="50000"/>
                  </a:schemeClr>
                </a:solidFill>
                <a:latin typeface="Roboto Serif SemiBold"/>
              </a:rPr>
              <a:t>Murmurs</a:t>
            </a:r>
            <a:r>
              <a:rPr lang="en-US" sz="2000" b="0" i="0" u="none" strike="noStrike" baseline="0" dirty="0">
                <a:solidFill>
                  <a:schemeClr val="accent2">
                    <a:lumMod val="50000"/>
                  </a:schemeClr>
                </a:solidFill>
                <a:latin typeface="Roboto Serif SemiBold"/>
              </a:rPr>
              <a:t>: Sound created by </a:t>
            </a:r>
            <a:r>
              <a:rPr lang="en-US" sz="2000" b="1" i="0" u="none" strike="noStrike" baseline="0" dirty="0">
                <a:solidFill>
                  <a:schemeClr val="accent2">
                    <a:lumMod val="50000"/>
                  </a:schemeClr>
                </a:solidFill>
                <a:latin typeface="Roboto Serif SemiBold"/>
              </a:rPr>
              <a:t>turbulent flow </a:t>
            </a:r>
            <a:r>
              <a:rPr lang="en-US" sz="2000" b="0" i="0" u="none" strike="noStrike" baseline="0" dirty="0">
                <a:solidFill>
                  <a:schemeClr val="accent2">
                    <a:lumMod val="50000"/>
                  </a:schemeClr>
                </a:solidFill>
                <a:latin typeface="Roboto Serif SemiBold"/>
              </a:rPr>
              <a:t>across valves:</a:t>
            </a:r>
          </a:p>
          <a:p>
            <a:r>
              <a:rPr lang="en-US" sz="2000" b="0" i="0" u="none" strike="noStrike" baseline="0" dirty="0">
                <a:solidFill>
                  <a:schemeClr val="accent2">
                    <a:lumMod val="50000"/>
                  </a:schemeClr>
                </a:solidFill>
                <a:latin typeface="Roboto Serif SemiBold"/>
              </a:rPr>
              <a:t>	•</a:t>
            </a:r>
            <a:r>
              <a:rPr lang="en-US" sz="2000" b="1" i="0" u="none" strike="noStrike" baseline="0" dirty="0">
                <a:solidFill>
                  <a:schemeClr val="accent2">
                    <a:lumMod val="50000"/>
                  </a:schemeClr>
                </a:solidFill>
                <a:latin typeface="Roboto Serif SemiBold"/>
              </a:rPr>
              <a:t>Leakage</a:t>
            </a:r>
            <a:r>
              <a:rPr lang="en-US" sz="2000" b="0" i="0" u="none" strike="noStrike" baseline="0" dirty="0">
                <a:solidFill>
                  <a:schemeClr val="accent2">
                    <a:lumMod val="50000"/>
                  </a:schemeClr>
                </a:solidFill>
                <a:latin typeface="Roboto Serif SemiBold"/>
              </a:rPr>
              <a:t>(</a:t>
            </a:r>
            <a:r>
              <a:rPr lang="en-US" sz="2000" b="1" i="0" u="none" strike="noStrike" baseline="0" dirty="0">
                <a:solidFill>
                  <a:schemeClr val="accent2">
                    <a:lumMod val="50000"/>
                  </a:schemeClr>
                </a:solidFill>
                <a:latin typeface="Roboto Serif SemiBold"/>
              </a:rPr>
              <a:t>regurgitation</a:t>
            </a:r>
            <a:r>
              <a:rPr lang="en-US" sz="2000" b="0" i="0" u="none" strike="noStrike" baseline="0" dirty="0">
                <a:solidFill>
                  <a:schemeClr val="accent2">
                    <a:lumMod val="50000"/>
                  </a:schemeClr>
                </a:solidFill>
                <a:latin typeface="Roboto Serif SemiBold"/>
              </a:rPr>
              <a:t>) when valve closed </a:t>
            </a:r>
          </a:p>
          <a:p>
            <a:r>
              <a:rPr lang="en-US" sz="2000" b="0" i="0" u="none" strike="noStrike" baseline="0" dirty="0">
                <a:solidFill>
                  <a:schemeClr val="accent2">
                    <a:lumMod val="50000"/>
                  </a:schemeClr>
                </a:solidFill>
                <a:latin typeface="Roboto Serif SemiBold"/>
              </a:rPr>
              <a:t>	•</a:t>
            </a:r>
            <a:r>
              <a:rPr lang="en-US" sz="2000" b="1" i="0" u="none" strike="noStrike" baseline="0" dirty="0">
                <a:solidFill>
                  <a:schemeClr val="accent2">
                    <a:lumMod val="50000"/>
                  </a:schemeClr>
                </a:solidFill>
                <a:latin typeface="Roboto Serif SemiBold"/>
              </a:rPr>
              <a:t>Obstruction </a:t>
            </a:r>
            <a:r>
              <a:rPr lang="en-US" sz="2000" b="0" i="0" u="none" strike="noStrike" baseline="0" dirty="0">
                <a:solidFill>
                  <a:schemeClr val="accent2">
                    <a:lumMod val="50000"/>
                  </a:schemeClr>
                </a:solidFill>
                <a:latin typeface="Roboto Serif SemiBold"/>
              </a:rPr>
              <a:t>(</a:t>
            </a:r>
            <a:r>
              <a:rPr lang="en-US" sz="2000" b="1" i="0" u="none" strike="noStrike" baseline="0" dirty="0">
                <a:solidFill>
                  <a:schemeClr val="accent2">
                    <a:lumMod val="50000"/>
                  </a:schemeClr>
                </a:solidFill>
                <a:latin typeface="Roboto Serif SemiBold"/>
              </a:rPr>
              <a:t>stenosis</a:t>
            </a:r>
            <a:r>
              <a:rPr lang="en-US" sz="2000" b="0" i="0" u="none" strike="noStrike" baseline="0" dirty="0">
                <a:solidFill>
                  <a:schemeClr val="accent2">
                    <a:lumMod val="50000"/>
                  </a:schemeClr>
                </a:solidFill>
                <a:latin typeface="Roboto Serif SemiBold"/>
              </a:rPr>
              <a:t>) </a:t>
            </a:r>
            <a:r>
              <a:rPr lang="en-US" sz="2000" b="1" i="0" u="none" strike="noStrike" baseline="0" dirty="0">
                <a:solidFill>
                  <a:schemeClr val="accent2">
                    <a:lumMod val="50000"/>
                  </a:schemeClr>
                </a:solidFill>
                <a:latin typeface="Roboto Serif SemiBold"/>
              </a:rPr>
              <a:t>to </a:t>
            </a:r>
            <a:r>
              <a:rPr lang="en-US" sz="2000" b="0" i="0" u="none" strike="noStrike" baseline="0" dirty="0">
                <a:solidFill>
                  <a:schemeClr val="accent2">
                    <a:lumMod val="50000"/>
                  </a:schemeClr>
                </a:solidFill>
                <a:latin typeface="Roboto Serif SemiBold"/>
              </a:rPr>
              <a:t>flow when normally   </a:t>
            </a:r>
          </a:p>
          <a:p>
            <a:r>
              <a:rPr lang="en-US" sz="2000" dirty="0">
                <a:solidFill>
                  <a:schemeClr val="accent2">
                    <a:lumMod val="50000"/>
                  </a:schemeClr>
                </a:solidFill>
                <a:latin typeface="Roboto Serif SemiBold"/>
              </a:rPr>
              <a:t>        </a:t>
            </a:r>
            <a:r>
              <a:rPr lang="en-US" sz="2000" b="1" i="0" u="none" strike="noStrike" baseline="0" dirty="0">
                <a:solidFill>
                  <a:schemeClr val="accent2">
                    <a:lumMod val="50000"/>
                  </a:schemeClr>
                </a:solidFill>
                <a:latin typeface="Roboto Serif SemiBold"/>
              </a:rPr>
              <a:t>open</a:t>
            </a:r>
            <a:endParaRPr lang="en-US" sz="2000" b="0" i="0" u="none" strike="noStrike" baseline="0" dirty="0">
              <a:solidFill>
                <a:schemeClr val="accent2">
                  <a:lumMod val="50000"/>
                </a:schemeClr>
              </a:solidFill>
              <a:latin typeface="Roboto Serif SemiBold"/>
            </a:endParaRPr>
          </a:p>
          <a:p>
            <a:r>
              <a:rPr lang="en-US" sz="2000" b="0" i="0" u="none" strike="noStrike" baseline="0" dirty="0">
                <a:solidFill>
                  <a:schemeClr val="accent2">
                    <a:lumMod val="50000"/>
                  </a:schemeClr>
                </a:solidFill>
                <a:latin typeface="Roboto Serif SemiBold"/>
              </a:rPr>
              <a:t>•</a:t>
            </a:r>
            <a:r>
              <a:rPr lang="en-US" sz="2000" b="1" i="0" u="none" strike="noStrike" baseline="0" dirty="0" err="1">
                <a:solidFill>
                  <a:schemeClr val="accent2">
                    <a:lumMod val="50000"/>
                  </a:schemeClr>
                </a:solidFill>
                <a:latin typeface="Roboto Serif SemiBold"/>
              </a:rPr>
              <a:t>Systolic</a:t>
            </a:r>
            <a:r>
              <a:rPr lang="en-US" sz="2000" b="0" i="0" u="none" strike="noStrike" baseline="0" dirty="0" err="1">
                <a:solidFill>
                  <a:schemeClr val="accent2">
                    <a:lumMod val="50000"/>
                  </a:schemeClr>
                </a:solidFill>
                <a:latin typeface="Roboto Serif SemiBold"/>
              </a:rPr>
              <a:t>Murmurs</a:t>
            </a:r>
            <a:r>
              <a:rPr lang="en-US" sz="2000" b="0" i="0" u="none" strike="noStrike" baseline="0" dirty="0">
                <a:solidFill>
                  <a:schemeClr val="accent2">
                    <a:lumMod val="50000"/>
                  </a:schemeClr>
                </a:solidFill>
                <a:latin typeface="Roboto Serif SemiBold"/>
              </a:rPr>
              <a:t>:</a:t>
            </a:r>
          </a:p>
          <a:p>
            <a:r>
              <a:rPr lang="en-US" sz="2000" b="0" i="0" u="none" strike="noStrike" baseline="0" dirty="0">
                <a:solidFill>
                  <a:schemeClr val="accent2">
                    <a:lumMod val="50000"/>
                  </a:schemeClr>
                </a:solidFill>
                <a:latin typeface="Roboto Serif SemiBold"/>
              </a:rPr>
              <a:t>	•</a:t>
            </a:r>
            <a:r>
              <a:rPr lang="en-US" sz="2000" b="1" i="0" u="none" strike="noStrike" baseline="0" dirty="0">
                <a:solidFill>
                  <a:schemeClr val="accent2">
                    <a:lumMod val="50000"/>
                  </a:schemeClr>
                </a:solidFill>
                <a:latin typeface="Roboto Serif SemiBold"/>
              </a:rPr>
              <a:t>Aortic stenosis, Mitral regurgitation  	</a:t>
            </a:r>
            <a:r>
              <a:rPr lang="en-US" sz="2000" b="0" i="0" u="none" strike="noStrike" baseline="0" dirty="0">
                <a:solidFill>
                  <a:schemeClr val="accent2">
                    <a:lumMod val="50000"/>
                  </a:schemeClr>
                </a:solidFill>
                <a:latin typeface="Roboto Serif SemiBold"/>
              </a:rPr>
              <a:t>(Pulmonary stenosis, Tricuspid regurgitation)</a:t>
            </a:r>
          </a:p>
          <a:p>
            <a:r>
              <a:rPr lang="en-US" sz="2000" b="0" i="0" u="none" strike="noStrike" baseline="0" dirty="0">
                <a:solidFill>
                  <a:schemeClr val="accent2">
                    <a:lumMod val="50000"/>
                  </a:schemeClr>
                </a:solidFill>
                <a:latin typeface="Roboto Serif SemiBold"/>
              </a:rPr>
              <a:t>•</a:t>
            </a:r>
            <a:r>
              <a:rPr lang="en-US" sz="2000" b="1" i="0" u="none" strike="noStrike" baseline="0" dirty="0" err="1">
                <a:solidFill>
                  <a:schemeClr val="accent2">
                    <a:lumMod val="50000"/>
                  </a:schemeClr>
                </a:solidFill>
                <a:latin typeface="Roboto Serif SemiBold"/>
              </a:rPr>
              <a:t>Diastolic</a:t>
            </a:r>
            <a:r>
              <a:rPr lang="en-US" sz="2000" b="0" i="0" u="none" strike="noStrike" baseline="0" dirty="0" err="1">
                <a:solidFill>
                  <a:schemeClr val="accent2">
                    <a:lumMod val="50000"/>
                  </a:schemeClr>
                </a:solidFill>
                <a:latin typeface="Roboto Serif SemiBold"/>
              </a:rPr>
              <a:t>Murmurs</a:t>
            </a:r>
            <a:r>
              <a:rPr lang="en-US" sz="2000" b="0" i="0" u="none" strike="noStrike" baseline="0" dirty="0">
                <a:solidFill>
                  <a:schemeClr val="accent2">
                    <a:lumMod val="50000"/>
                  </a:schemeClr>
                </a:solidFill>
                <a:latin typeface="Roboto Serif SemiBold"/>
              </a:rPr>
              <a:t>:</a:t>
            </a:r>
          </a:p>
          <a:p>
            <a:r>
              <a:rPr lang="en-US" sz="2000" b="0" i="0" u="none" strike="noStrike" baseline="0" dirty="0">
                <a:solidFill>
                  <a:schemeClr val="accent2">
                    <a:lumMod val="50000"/>
                  </a:schemeClr>
                </a:solidFill>
                <a:latin typeface="Roboto Serif SemiBold"/>
              </a:rPr>
              <a:t>	•</a:t>
            </a:r>
            <a:r>
              <a:rPr lang="en-US" sz="2000" b="1" i="0" u="none" strike="noStrike" baseline="0" dirty="0">
                <a:solidFill>
                  <a:schemeClr val="accent2">
                    <a:lumMod val="50000"/>
                  </a:schemeClr>
                </a:solidFill>
                <a:latin typeface="Roboto Serif SemiBold"/>
              </a:rPr>
              <a:t>Aortic regurgitation, Mitral stenosis    </a:t>
            </a:r>
          </a:p>
          <a:p>
            <a:r>
              <a:rPr lang="en-US" sz="2000" b="1" dirty="0">
                <a:solidFill>
                  <a:schemeClr val="accent2">
                    <a:lumMod val="50000"/>
                  </a:schemeClr>
                </a:solidFill>
                <a:latin typeface="Roboto Serif SemiBold"/>
              </a:rPr>
              <a:t>       </a:t>
            </a:r>
            <a:r>
              <a:rPr lang="en-US" sz="2000" b="0" i="0" u="none" strike="noStrike" baseline="0" dirty="0">
                <a:solidFill>
                  <a:schemeClr val="accent2">
                    <a:lumMod val="50000"/>
                  </a:schemeClr>
                </a:solidFill>
                <a:latin typeface="Roboto Serif SemiBold"/>
              </a:rPr>
              <a:t>(Pulmonary regurgitation, Tricuspid stenosis) </a:t>
            </a:r>
          </a:p>
        </p:txBody>
      </p:sp>
      <p:pic>
        <p:nvPicPr>
          <p:cNvPr id="7" name="Picture 6">
            <a:extLst>
              <a:ext uri="{FF2B5EF4-FFF2-40B4-BE49-F238E27FC236}">
                <a16:creationId xmlns:a16="http://schemas.microsoft.com/office/drawing/2014/main" xmlns="" id="{40F7221A-6FA2-46EA-8FCF-F8905903A12B}"/>
              </a:ext>
            </a:extLst>
          </p:cNvPr>
          <p:cNvPicPr>
            <a:picLocks noChangeAspect="1"/>
          </p:cNvPicPr>
          <p:nvPr/>
        </p:nvPicPr>
        <p:blipFill>
          <a:blip r:embed="rId2"/>
          <a:stretch>
            <a:fillRect/>
          </a:stretch>
        </p:blipFill>
        <p:spPr>
          <a:xfrm>
            <a:off x="7592037" y="1392572"/>
            <a:ext cx="3633134" cy="3902414"/>
          </a:xfrm>
          <a:prstGeom prst="rect">
            <a:avLst/>
          </a:prstGeom>
        </p:spPr>
      </p:pic>
    </p:spTree>
    <p:extLst>
      <p:ext uri="{BB962C8B-B14F-4D97-AF65-F5344CB8AC3E}">
        <p14:creationId xmlns:p14="http://schemas.microsoft.com/office/powerpoint/2010/main" xmlns="" val="3285663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7157B69-581C-4447-B6FC-F40DAA65CB8B}"/>
              </a:ext>
            </a:extLst>
          </p:cNvPr>
          <p:cNvSpPr txBox="1"/>
          <p:nvPr/>
        </p:nvSpPr>
        <p:spPr>
          <a:xfrm>
            <a:off x="2449585" y="964623"/>
            <a:ext cx="6692318" cy="584775"/>
          </a:xfrm>
          <a:prstGeom prst="rect">
            <a:avLst/>
          </a:prstGeom>
          <a:noFill/>
        </p:spPr>
        <p:txBody>
          <a:bodyPr wrap="square">
            <a:spAutoFit/>
          </a:bodyPr>
          <a:lstStyle/>
          <a:p>
            <a:r>
              <a:rPr lang="en-US" altLang="en-US" sz="3200" b="1" dirty="0">
                <a:solidFill>
                  <a:schemeClr val="accent2">
                    <a:lumMod val="50000"/>
                  </a:schemeClr>
                </a:solidFill>
                <a:latin typeface="Roboto Serif SemiBold"/>
              </a:rPr>
              <a:t>Cont.</a:t>
            </a:r>
            <a:endParaRPr lang="en-US" sz="3200" b="1" dirty="0">
              <a:solidFill>
                <a:schemeClr val="accent2">
                  <a:lumMod val="50000"/>
                </a:schemeClr>
              </a:solidFill>
              <a:latin typeface="Roboto Serif SemiBold"/>
            </a:endParaRPr>
          </a:p>
        </p:txBody>
      </p:sp>
      <p:sp>
        <p:nvSpPr>
          <p:cNvPr id="7" name="TextBox 6">
            <a:extLst>
              <a:ext uri="{FF2B5EF4-FFF2-40B4-BE49-F238E27FC236}">
                <a16:creationId xmlns:a16="http://schemas.microsoft.com/office/drawing/2014/main" xmlns="" id="{A2E155ED-8952-439B-BFB7-F9BACAA54353}"/>
              </a:ext>
            </a:extLst>
          </p:cNvPr>
          <p:cNvSpPr txBox="1"/>
          <p:nvPr/>
        </p:nvSpPr>
        <p:spPr>
          <a:xfrm>
            <a:off x="2701255" y="1811427"/>
            <a:ext cx="6440648" cy="3139321"/>
          </a:xfrm>
          <a:prstGeom prst="rect">
            <a:avLst/>
          </a:prstGeom>
          <a:noFill/>
        </p:spPr>
        <p:txBody>
          <a:bodyPr wrap="square">
            <a:spAutoFit/>
          </a:bodyPr>
          <a:lstStyle/>
          <a:p>
            <a:pPr marL="342900" indent="-342900" defTabSz="457207">
              <a:spcAft>
                <a:spcPts val="0"/>
              </a:spcAft>
              <a:buClr>
                <a:schemeClr val="accent2">
                  <a:lumMod val="50000"/>
                </a:schemeClr>
              </a:buClr>
              <a:buFont typeface="Arial" panose="020B0604020202020204" pitchFamily="34" charset="0"/>
              <a:buChar char="•"/>
              <a:defRPr/>
            </a:pPr>
            <a:r>
              <a:rPr lang="en-US" altLang="en-US" sz="2200" dirty="0">
                <a:solidFill>
                  <a:schemeClr val="accent2">
                    <a:lumMod val="50000"/>
                  </a:schemeClr>
                </a:solidFill>
                <a:latin typeface="Roboto Serif SemiBold"/>
              </a:rPr>
              <a:t>Pitch; the greater the pressure gradient the higher the pitch(MS m.» low-pitched, AR m.» high-pitched)</a:t>
            </a:r>
          </a:p>
          <a:p>
            <a:pPr marL="342900" indent="-342900" defTabSz="457207">
              <a:spcAft>
                <a:spcPts val="0"/>
              </a:spcAft>
              <a:buClr>
                <a:schemeClr val="accent2">
                  <a:lumMod val="50000"/>
                </a:schemeClr>
              </a:buClr>
              <a:buFont typeface="Arial" panose="020B0604020202020204" pitchFamily="34" charset="0"/>
              <a:buChar char="•"/>
              <a:defRPr/>
            </a:pPr>
            <a:r>
              <a:rPr lang="en-US" altLang="en-US" sz="2200" dirty="0">
                <a:solidFill>
                  <a:schemeClr val="accent2">
                    <a:lumMod val="50000"/>
                  </a:schemeClr>
                </a:solidFill>
                <a:latin typeface="Roboto Serif SemiBold"/>
              </a:rPr>
              <a:t>Timing; in relation to the1</a:t>
            </a:r>
            <a:r>
              <a:rPr lang="en-US" altLang="en-US" sz="2200" baseline="30000" dirty="0">
                <a:solidFill>
                  <a:schemeClr val="accent2">
                    <a:lumMod val="50000"/>
                  </a:schemeClr>
                </a:solidFill>
                <a:latin typeface="Roboto Serif SemiBold"/>
              </a:rPr>
              <a:t>st</a:t>
            </a:r>
            <a:r>
              <a:rPr lang="en-US" altLang="en-US" sz="2200" dirty="0">
                <a:solidFill>
                  <a:schemeClr val="accent2">
                    <a:lumMod val="50000"/>
                  </a:schemeClr>
                </a:solidFill>
                <a:latin typeface="Roboto Serif SemiBold"/>
              </a:rPr>
              <a:t> and the 2</a:t>
            </a:r>
            <a:r>
              <a:rPr lang="en-US" altLang="en-US" sz="2200" baseline="30000" dirty="0">
                <a:solidFill>
                  <a:schemeClr val="accent2">
                    <a:lumMod val="50000"/>
                  </a:schemeClr>
                </a:solidFill>
                <a:latin typeface="Roboto Serif SemiBold"/>
              </a:rPr>
              <a:t>nd </a:t>
            </a:r>
            <a:r>
              <a:rPr lang="en-US" altLang="en-US" sz="2200" dirty="0">
                <a:solidFill>
                  <a:schemeClr val="accent2">
                    <a:lumMod val="50000"/>
                  </a:schemeClr>
                </a:solidFill>
                <a:latin typeface="Roboto Serif SemiBold"/>
              </a:rPr>
              <a:t> HS</a:t>
            </a:r>
          </a:p>
          <a:p>
            <a:pPr marL="342906" indent="-342906" defTabSz="457207">
              <a:spcAft>
                <a:spcPts val="0"/>
              </a:spcAft>
              <a:buClr>
                <a:schemeClr val="bg2">
                  <a:lumMod val="40000"/>
                  <a:lumOff val="60000"/>
                </a:schemeClr>
              </a:buClr>
              <a:buNone/>
              <a:defRPr/>
            </a:pPr>
            <a:r>
              <a:rPr lang="en-US" altLang="en-US" sz="2200" u="sng" dirty="0">
                <a:solidFill>
                  <a:schemeClr val="accent2">
                    <a:lumMod val="50000"/>
                  </a:schemeClr>
                </a:solidFill>
                <a:latin typeface="Roboto Serif SemiBold"/>
              </a:rPr>
              <a:t>Systolic;</a:t>
            </a:r>
            <a:r>
              <a:rPr lang="en-US" altLang="en-US" sz="2200" dirty="0">
                <a:solidFill>
                  <a:schemeClr val="accent2">
                    <a:lumMod val="50000"/>
                  </a:schemeClr>
                </a:solidFill>
                <a:latin typeface="Roboto Serif SemiBold"/>
              </a:rPr>
              <a:t> time between 1</a:t>
            </a:r>
            <a:r>
              <a:rPr lang="en-US" altLang="en-US" sz="2200" baseline="30000" dirty="0">
                <a:solidFill>
                  <a:schemeClr val="accent2">
                    <a:lumMod val="50000"/>
                  </a:schemeClr>
                </a:solidFill>
                <a:latin typeface="Roboto Serif SemiBold"/>
              </a:rPr>
              <a:t>st</a:t>
            </a:r>
            <a:r>
              <a:rPr lang="en-US" altLang="en-US" sz="2200" dirty="0">
                <a:solidFill>
                  <a:schemeClr val="accent2">
                    <a:lumMod val="50000"/>
                  </a:schemeClr>
                </a:solidFill>
                <a:latin typeface="Roboto Serif SemiBold"/>
              </a:rPr>
              <a:t> and the 2</a:t>
            </a:r>
            <a:r>
              <a:rPr lang="en-US" altLang="en-US" sz="2200" baseline="30000" dirty="0">
                <a:solidFill>
                  <a:schemeClr val="accent2">
                    <a:lumMod val="50000"/>
                  </a:schemeClr>
                </a:solidFill>
                <a:latin typeface="Roboto Serif SemiBold"/>
              </a:rPr>
              <a:t>nd </a:t>
            </a:r>
            <a:r>
              <a:rPr lang="en-US" altLang="en-US" sz="2200" dirty="0">
                <a:solidFill>
                  <a:schemeClr val="accent2">
                    <a:lumMod val="50000"/>
                  </a:schemeClr>
                </a:solidFill>
                <a:latin typeface="Roboto Serif SemiBold"/>
              </a:rPr>
              <a:t> HS, could be mid-systolic (AS), pansystolic (MR).</a:t>
            </a:r>
          </a:p>
          <a:p>
            <a:pPr marL="342906" indent="-342906" defTabSz="457207">
              <a:spcAft>
                <a:spcPts val="0"/>
              </a:spcAft>
              <a:buClr>
                <a:schemeClr val="bg2">
                  <a:lumMod val="40000"/>
                  <a:lumOff val="60000"/>
                </a:schemeClr>
              </a:buClr>
              <a:buNone/>
              <a:defRPr/>
            </a:pPr>
            <a:r>
              <a:rPr lang="en-US" altLang="en-US" sz="2200" u="sng" dirty="0">
                <a:solidFill>
                  <a:schemeClr val="accent2">
                    <a:lumMod val="50000"/>
                  </a:schemeClr>
                </a:solidFill>
                <a:latin typeface="Roboto Serif SemiBold"/>
              </a:rPr>
              <a:t>Diastolic;</a:t>
            </a:r>
            <a:r>
              <a:rPr lang="en-US" altLang="en-US" sz="2200" dirty="0">
                <a:solidFill>
                  <a:schemeClr val="accent2">
                    <a:lumMod val="50000"/>
                  </a:schemeClr>
                </a:solidFill>
                <a:latin typeface="Roboto Serif SemiBold"/>
              </a:rPr>
              <a:t> time between 2</a:t>
            </a:r>
            <a:r>
              <a:rPr lang="en-US" altLang="en-US" sz="2200" baseline="30000" dirty="0">
                <a:solidFill>
                  <a:schemeClr val="accent2">
                    <a:lumMod val="50000"/>
                  </a:schemeClr>
                </a:solidFill>
                <a:latin typeface="Roboto Serif SemiBold"/>
              </a:rPr>
              <a:t>nd</a:t>
            </a:r>
            <a:r>
              <a:rPr lang="en-US" altLang="en-US" sz="2200" dirty="0">
                <a:solidFill>
                  <a:schemeClr val="accent2">
                    <a:lumMod val="50000"/>
                  </a:schemeClr>
                </a:solidFill>
                <a:latin typeface="Roboto Serif SemiBold"/>
              </a:rPr>
              <a:t> and the 1</a:t>
            </a:r>
            <a:r>
              <a:rPr lang="en-US" altLang="en-US" sz="2200" baseline="30000" dirty="0">
                <a:solidFill>
                  <a:schemeClr val="accent2">
                    <a:lumMod val="50000"/>
                  </a:schemeClr>
                </a:solidFill>
                <a:latin typeface="Roboto Serif SemiBold"/>
              </a:rPr>
              <a:t>st</a:t>
            </a:r>
            <a:r>
              <a:rPr lang="en-US" altLang="en-US" sz="2200" dirty="0">
                <a:solidFill>
                  <a:schemeClr val="accent2">
                    <a:lumMod val="50000"/>
                  </a:schemeClr>
                </a:solidFill>
                <a:latin typeface="Roboto Serif SemiBold"/>
              </a:rPr>
              <a:t> HS, can be divided into three phases. Early (AR), Mid-diastole (MS), </a:t>
            </a:r>
            <a:r>
              <a:rPr lang="en-US" altLang="en-US" sz="2200" dirty="0" err="1">
                <a:solidFill>
                  <a:schemeClr val="accent2">
                    <a:lumMod val="50000"/>
                  </a:schemeClr>
                </a:solidFill>
                <a:latin typeface="Roboto Serif SemiBold"/>
              </a:rPr>
              <a:t>Presystole</a:t>
            </a:r>
            <a:r>
              <a:rPr lang="en-US" altLang="en-US" sz="2200" dirty="0">
                <a:solidFill>
                  <a:schemeClr val="accent2">
                    <a:lumMod val="50000"/>
                  </a:schemeClr>
                </a:solidFill>
                <a:latin typeface="Roboto Serif SemiBold"/>
              </a:rPr>
              <a:t>. </a:t>
            </a:r>
          </a:p>
        </p:txBody>
      </p:sp>
    </p:spTree>
    <p:extLst>
      <p:ext uri="{BB962C8B-B14F-4D97-AF65-F5344CB8AC3E}">
        <p14:creationId xmlns:p14="http://schemas.microsoft.com/office/powerpoint/2010/main" xmlns="" val="4237167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C00BD9E-289F-430D-81BD-3B0D339A27D9}"/>
              </a:ext>
            </a:extLst>
          </p:cNvPr>
          <p:cNvSpPr txBox="1"/>
          <p:nvPr/>
        </p:nvSpPr>
        <p:spPr>
          <a:xfrm>
            <a:off x="2214694" y="1082069"/>
            <a:ext cx="6927209" cy="584775"/>
          </a:xfrm>
          <a:prstGeom prst="rect">
            <a:avLst/>
          </a:prstGeom>
          <a:noFill/>
        </p:spPr>
        <p:txBody>
          <a:bodyPr wrap="square">
            <a:spAutoFit/>
          </a:bodyPr>
          <a:lstStyle/>
          <a:p>
            <a:r>
              <a:rPr lang="en-US" altLang="en-US" sz="3200" b="1" dirty="0">
                <a:solidFill>
                  <a:schemeClr val="accent2">
                    <a:lumMod val="50000"/>
                  </a:schemeClr>
                </a:solidFill>
                <a:latin typeface="Roboto Serif SemiBold"/>
              </a:rPr>
              <a:t>Cont.</a:t>
            </a:r>
            <a:endParaRPr lang="en-US" sz="3200" b="1" dirty="0">
              <a:solidFill>
                <a:schemeClr val="accent2">
                  <a:lumMod val="50000"/>
                </a:schemeClr>
              </a:solidFill>
              <a:latin typeface="Roboto Serif SemiBold"/>
            </a:endParaRPr>
          </a:p>
        </p:txBody>
      </p:sp>
      <p:sp>
        <p:nvSpPr>
          <p:cNvPr id="4" name="Rectangle 3">
            <a:extLst>
              <a:ext uri="{FF2B5EF4-FFF2-40B4-BE49-F238E27FC236}">
                <a16:creationId xmlns:a16="http://schemas.microsoft.com/office/drawing/2014/main" xmlns="" id="{AD919135-2B5D-4299-98F3-D90D7A810821}"/>
              </a:ext>
            </a:extLst>
          </p:cNvPr>
          <p:cNvSpPr txBox="1">
            <a:spLocks noChangeArrowheads="1"/>
          </p:cNvSpPr>
          <p:nvPr/>
        </p:nvSpPr>
        <p:spPr>
          <a:xfrm>
            <a:off x="2281806" y="2011647"/>
            <a:ext cx="7600426" cy="3318936"/>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en-US" sz="2200" dirty="0">
                <a:solidFill>
                  <a:schemeClr val="accent2">
                    <a:lumMod val="50000"/>
                  </a:schemeClr>
                </a:solidFill>
                <a:latin typeface="Roboto Serif SemiBold"/>
              </a:rPr>
              <a:t>Examples of murmurs;</a:t>
            </a:r>
          </a:p>
          <a:p>
            <a:pPr>
              <a:buFont typeface="Wingdings" panose="05000000000000000000" pitchFamily="2" charset="2"/>
              <a:buNone/>
            </a:pPr>
            <a:endParaRPr lang="en-US" altLang="en-US" sz="2200" u="sng" dirty="0">
              <a:solidFill>
                <a:schemeClr val="accent2">
                  <a:lumMod val="50000"/>
                </a:schemeClr>
              </a:solidFill>
              <a:latin typeface="Roboto Serif SemiBold"/>
            </a:endParaRPr>
          </a:p>
          <a:p>
            <a:pPr>
              <a:buFont typeface="Wingdings" panose="05000000000000000000" pitchFamily="2" charset="2"/>
              <a:buNone/>
            </a:pPr>
            <a:r>
              <a:rPr lang="en-US" altLang="en-US" sz="2200" u="sng" dirty="0">
                <a:solidFill>
                  <a:schemeClr val="accent2">
                    <a:lumMod val="50000"/>
                  </a:schemeClr>
                </a:solidFill>
                <a:latin typeface="Roboto Serif SemiBold"/>
              </a:rPr>
              <a:t>Systolic;</a:t>
            </a:r>
            <a:r>
              <a:rPr lang="en-US" altLang="en-US" sz="2200" dirty="0">
                <a:solidFill>
                  <a:schemeClr val="accent2">
                    <a:lumMod val="50000"/>
                  </a:schemeClr>
                </a:solidFill>
                <a:latin typeface="Roboto Serif SemiBold"/>
              </a:rPr>
              <a:t>  MR,TR, AS, PS.</a:t>
            </a:r>
          </a:p>
          <a:p>
            <a:pPr>
              <a:buFont typeface="Wingdings" panose="05000000000000000000" pitchFamily="2" charset="2"/>
              <a:buNone/>
            </a:pPr>
            <a:endParaRPr lang="en-US" altLang="en-US" sz="2200" u="sng" dirty="0">
              <a:solidFill>
                <a:schemeClr val="accent2">
                  <a:lumMod val="50000"/>
                </a:schemeClr>
              </a:solidFill>
              <a:latin typeface="Roboto Serif SemiBold"/>
            </a:endParaRPr>
          </a:p>
          <a:p>
            <a:pPr>
              <a:buFont typeface="Wingdings" panose="05000000000000000000" pitchFamily="2" charset="2"/>
              <a:buNone/>
            </a:pPr>
            <a:r>
              <a:rPr lang="en-US" altLang="en-US" sz="2200" u="sng" dirty="0">
                <a:solidFill>
                  <a:schemeClr val="accent2">
                    <a:lumMod val="50000"/>
                  </a:schemeClr>
                </a:solidFill>
                <a:latin typeface="Roboto Serif SemiBold"/>
              </a:rPr>
              <a:t>Diastolic;</a:t>
            </a:r>
            <a:r>
              <a:rPr lang="en-US" altLang="en-US" sz="2200" dirty="0">
                <a:solidFill>
                  <a:schemeClr val="accent2">
                    <a:lumMod val="50000"/>
                  </a:schemeClr>
                </a:solidFill>
                <a:latin typeface="Roboto Serif SemiBold"/>
              </a:rPr>
              <a:t>  MS,TS, AR, </a:t>
            </a:r>
            <a:r>
              <a:rPr lang="en-US" altLang="en-US" sz="2200" dirty="0" smtClean="0">
                <a:solidFill>
                  <a:schemeClr val="accent2">
                    <a:lumMod val="50000"/>
                  </a:schemeClr>
                </a:solidFill>
                <a:latin typeface="Roboto Serif SemiBold"/>
              </a:rPr>
              <a:t>PR. </a:t>
            </a:r>
            <a:endParaRPr lang="en-US" altLang="en-US" sz="2200" dirty="0">
              <a:solidFill>
                <a:schemeClr val="accent2">
                  <a:lumMod val="50000"/>
                </a:schemeClr>
              </a:solidFill>
              <a:latin typeface="Roboto Serif SemiBold"/>
            </a:endParaRPr>
          </a:p>
          <a:p>
            <a:pPr>
              <a:buFont typeface="Wingdings" panose="05000000000000000000" pitchFamily="2" charset="2"/>
              <a:buNone/>
            </a:pPr>
            <a:endParaRPr lang="en-US" altLang="en-US" sz="2200" u="sng" dirty="0">
              <a:solidFill>
                <a:schemeClr val="accent2">
                  <a:lumMod val="50000"/>
                </a:schemeClr>
              </a:solidFill>
              <a:latin typeface="Roboto Serif SemiBold"/>
            </a:endParaRPr>
          </a:p>
          <a:p>
            <a:pPr>
              <a:buFont typeface="Wingdings" panose="05000000000000000000" pitchFamily="2" charset="2"/>
              <a:buNone/>
            </a:pPr>
            <a:r>
              <a:rPr lang="en-US" altLang="en-US" sz="2200" u="sng" dirty="0">
                <a:solidFill>
                  <a:schemeClr val="accent2">
                    <a:lumMod val="50000"/>
                  </a:schemeClr>
                </a:solidFill>
                <a:latin typeface="Roboto Serif SemiBold"/>
              </a:rPr>
              <a:t>Continuous; PDA.</a:t>
            </a:r>
          </a:p>
        </p:txBody>
      </p:sp>
    </p:spTree>
    <p:extLst>
      <p:ext uri="{BB962C8B-B14F-4D97-AF65-F5344CB8AC3E}">
        <p14:creationId xmlns:p14="http://schemas.microsoft.com/office/powerpoint/2010/main" xmlns="" val="1888700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8D07A97-31B8-430B-B2E3-7E0757DAE3F0}"/>
              </a:ext>
            </a:extLst>
          </p:cNvPr>
          <p:cNvSpPr txBox="1"/>
          <p:nvPr/>
        </p:nvSpPr>
        <p:spPr>
          <a:xfrm>
            <a:off x="3047301" y="997532"/>
            <a:ext cx="6094602" cy="3908762"/>
          </a:xfrm>
          <a:prstGeom prst="rect">
            <a:avLst/>
          </a:prstGeom>
          <a:noFill/>
        </p:spPr>
        <p:txBody>
          <a:bodyPr wrap="square">
            <a:spAutoFit/>
          </a:bodyPr>
          <a:lstStyle/>
          <a:p>
            <a:pPr marL="0" marR="0">
              <a:spcBef>
                <a:spcPts val="0"/>
              </a:spcBef>
              <a:spcAft>
                <a:spcPts val="0"/>
              </a:spcAft>
            </a:pPr>
            <a:r>
              <a:rPr lang="en-US" sz="3200" b="1" dirty="0">
                <a:solidFill>
                  <a:schemeClr val="accent2">
                    <a:lumMod val="50000"/>
                  </a:schemeClr>
                </a:solidFill>
                <a:effectLst/>
                <a:latin typeface="Roboto Serif SemiBold"/>
                <a:ea typeface="Calibri" panose="020F0502020204030204" pitchFamily="34" charset="0"/>
              </a:rPr>
              <a:t>Document Heart Sounds</a:t>
            </a:r>
          </a:p>
          <a:p>
            <a:pPr marL="0" marR="0">
              <a:spcBef>
                <a:spcPts val="0"/>
              </a:spcBef>
              <a:spcAft>
                <a:spcPts val="0"/>
              </a:spcAft>
            </a:pPr>
            <a:endParaRPr lang="en-US" sz="2400" dirty="0">
              <a:solidFill>
                <a:schemeClr val="accent2">
                  <a:lumMod val="50000"/>
                </a:schemeClr>
              </a:solidFill>
              <a:effectLst/>
              <a:latin typeface="Roboto Serif SemiBold"/>
              <a:ea typeface="Calibri" panose="020F0502020204030204" pitchFamily="34" charset="0"/>
            </a:endParaRPr>
          </a:p>
          <a:p>
            <a:pPr marL="0" marR="0">
              <a:spcBef>
                <a:spcPts val="0"/>
              </a:spcBef>
              <a:spcAft>
                <a:spcPts val="0"/>
              </a:spcAft>
            </a:pPr>
            <a:r>
              <a:rPr lang="en-US" sz="2400" dirty="0">
                <a:solidFill>
                  <a:schemeClr val="accent2">
                    <a:lumMod val="50000"/>
                  </a:schemeClr>
                </a:solidFill>
                <a:effectLst/>
                <a:latin typeface="Roboto Serif SemiBold"/>
                <a:ea typeface="Calibri" panose="020F0502020204030204" pitchFamily="34" charset="0"/>
              </a:rPr>
              <a:t>Document above locations for:</a:t>
            </a: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﻿﻿S1, S2 </a:t>
            </a:r>
            <a:endParaRPr lang="en-US" sz="24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R="0" lvl="0">
              <a:spcBef>
                <a:spcPts val="0"/>
              </a:spcBef>
              <a:spcAft>
                <a:spcPts val="0"/>
              </a:spcAft>
              <a:buSzPts val="1000"/>
              <a:tabLst>
                <a:tab pos="457200" algn="l"/>
              </a:tabLst>
            </a:pPr>
            <a:r>
              <a:rPr lang="en-US" sz="2400" dirty="0">
                <a:solidFill>
                  <a:schemeClr val="accent2">
                    <a:lumMod val="50000"/>
                  </a:schemeClr>
                </a:solidFill>
                <a:latin typeface="Roboto Serif SemiBold"/>
                <a:ea typeface="Times New Roman" panose="02020603050405020304" pitchFamily="18" charset="0"/>
              </a:rPr>
              <a:t>	- R</a:t>
            </a:r>
            <a:r>
              <a:rPr lang="en-US" sz="2400" dirty="0">
                <a:solidFill>
                  <a:schemeClr val="accent2">
                    <a:lumMod val="50000"/>
                  </a:schemeClr>
                </a:solidFill>
                <a:effectLst/>
                <a:latin typeface="Roboto Serif SemiBold"/>
                <a:ea typeface="Times New Roman" panose="02020603050405020304" pitchFamily="18" charset="0"/>
              </a:rPr>
              <a:t>ate and rhythm </a:t>
            </a:r>
            <a:endParaRPr lang="en-US" sz="2400" dirty="0">
              <a:solidFill>
                <a:schemeClr val="accent2">
                  <a:lumMod val="50000"/>
                </a:schemeClr>
              </a:solidFill>
              <a:effectLst/>
              <a:latin typeface="Roboto Serif SemiBold"/>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Roboto Serif SemiBold"/>
                <a:ea typeface="Times New Roman" panose="02020603050405020304" pitchFamily="18" charset="0"/>
              </a:rPr>
              <a:t>	- </a:t>
            </a:r>
            <a:r>
              <a:rPr lang="en-US" sz="2400" dirty="0">
                <a:solidFill>
                  <a:schemeClr val="accent2">
                    <a:lumMod val="50000"/>
                  </a:schemeClr>
                </a:solidFill>
                <a:effectLst/>
                <a:latin typeface="Roboto Serif SemiBold"/>
                <a:ea typeface="Times New Roman" panose="02020603050405020304" pitchFamily="18" charset="0"/>
              </a:rPr>
              <a:t>Splitting sounds </a:t>
            </a:r>
            <a:endParaRPr lang="en-US" sz="2400" dirty="0">
              <a:solidFill>
                <a:schemeClr val="accent2">
                  <a:lumMod val="50000"/>
                </a:schemeClr>
              </a:solidFill>
              <a:effectLst/>
              <a:latin typeface="Roboto Serif SemiBold"/>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Roboto Serif SemiBold"/>
                <a:ea typeface="Times New Roman" panose="02020603050405020304" pitchFamily="18" charset="0"/>
              </a:rPr>
              <a:t>	- </a:t>
            </a:r>
            <a:r>
              <a:rPr lang="en-US" sz="2400" dirty="0">
                <a:solidFill>
                  <a:schemeClr val="accent2">
                    <a:lumMod val="50000"/>
                  </a:schemeClr>
                </a:solidFill>
                <a:effectLst/>
                <a:latin typeface="Roboto Serif SemiBold"/>
                <a:ea typeface="Times New Roman" panose="02020603050405020304" pitchFamily="18" charset="0"/>
              </a:rPr>
              <a:t>﻿Murmurs or any extra sounds like </a:t>
            </a:r>
            <a:endParaRPr lang="en-US" sz="2400" dirty="0">
              <a:solidFill>
                <a:schemeClr val="accent2">
                  <a:lumMod val="50000"/>
                </a:schemeClr>
              </a:solidFill>
              <a:effectLst/>
              <a:latin typeface="Roboto Serif SemiBold"/>
              <a:ea typeface="Calibri" panose="020F0502020204030204" pitchFamily="34"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﻿﻿S3, S4 </a:t>
            </a:r>
            <a:endParaRPr lang="en-US" sz="24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R="0" lvl="0">
              <a:spcBef>
                <a:spcPts val="0"/>
              </a:spcBef>
              <a:spcAft>
                <a:spcPts val="0"/>
              </a:spcAft>
              <a:buSzPts val="1000"/>
              <a:tabLst>
                <a:tab pos="457200" algn="l"/>
              </a:tabLst>
            </a:pPr>
            <a:r>
              <a:rPr lang="en-US" sz="2400" dirty="0">
                <a:solidFill>
                  <a:schemeClr val="accent2">
                    <a:lumMod val="50000"/>
                  </a:schemeClr>
                </a:solidFill>
                <a:latin typeface="Roboto Serif SemiBold"/>
                <a:ea typeface="Times New Roman" panose="02020603050405020304" pitchFamily="18" charset="0"/>
              </a:rPr>
              <a:t>	- </a:t>
            </a:r>
            <a:r>
              <a:rPr lang="en-US" sz="2400" dirty="0">
                <a:solidFill>
                  <a:schemeClr val="accent2">
                    <a:lumMod val="50000"/>
                  </a:schemeClr>
                </a:solidFill>
                <a:effectLst/>
                <a:latin typeface="Roboto Serif SemiBold"/>
                <a:ea typeface="Times New Roman" panose="02020603050405020304" pitchFamily="18" charset="0"/>
              </a:rPr>
              <a:t>Gallops </a:t>
            </a:r>
            <a:endParaRPr lang="en-US" sz="2400" dirty="0">
              <a:solidFill>
                <a:schemeClr val="accent2">
                  <a:lumMod val="50000"/>
                </a:schemeClr>
              </a:solidFill>
              <a:effectLst/>
              <a:latin typeface="Roboto Serif SemiBold"/>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Roboto Serif SemiBold"/>
                <a:ea typeface="Times New Roman" panose="02020603050405020304" pitchFamily="18" charset="0"/>
              </a:rPr>
              <a:t>	- </a:t>
            </a:r>
            <a:r>
              <a:rPr lang="en-US" sz="2400" dirty="0">
                <a:solidFill>
                  <a:schemeClr val="accent2">
                    <a:lumMod val="50000"/>
                  </a:schemeClr>
                </a:solidFill>
                <a:effectLst/>
                <a:latin typeface="Roboto Serif SemiBold"/>
                <a:ea typeface="Times New Roman" panose="02020603050405020304" pitchFamily="18" charset="0"/>
              </a:rPr>
              <a:t>Rubs</a:t>
            </a:r>
            <a:endParaRPr lang="en-US" sz="2400" dirty="0">
              <a:solidFill>
                <a:schemeClr val="accent2">
                  <a:lumMod val="50000"/>
                </a:schemeClr>
              </a:solidFill>
              <a:effectLst/>
              <a:latin typeface="Roboto Serif SemiBold"/>
              <a:ea typeface="Calibri" panose="020F0502020204030204" pitchFamily="34" charset="0"/>
            </a:endParaRPr>
          </a:p>
        </p:txBody>
      </p:sp>
    </p:spTree>
    <p:extLst>
      <p:ext uri="{BB962C8B-B14F-4D97-AF65-F5344CB8AC3E}">
        <p14:creationId xmlns:p14="http://schemas.microsoft.com/office/powerpoint/2010/main" xmlns="" val="1262614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4991B85-778A-49C8-9AB0-2FBA3E106D49}"/>
              </a:ext>
            </a:extLst>
          </p:cNvPr>
          <p:cNvSpPr txBox="1"/>
          <p:nvPr/>
        </p:nvSpPr>
        <p:spPr>
          <a:xfrm>
            <a:off x="2122415" y="1156761"/>
            <a:ext cx="8028264" cy="4647426"/>
          </a:xfrm>
          <a:prstGeom prst="rect">
            <a:avLst/>
          </a:prstGeom>
          <a:noFill/>
        </p:spPr>
        <p:txBody>
          <a:bodyPr wrap="square">
            <a:spAutoFit/>
          </a:bodyPr>
          <a:lstStyle/>
          <a:p>
            <a:pPr marL="0" marR="0">
              <a:spcBef>
                <a:spcPts val="0"/>
              </a:spcBef>
              <a:spcAft>
                <a:spcPts val="0"/>
              </a:spcAft>
            </a:pPr>
            <a:r>
              <a:rPr lang="en-US" sz="3200" b="1" dirty="0">
                <a:solidFill>
                  <a:schemeClr val="accent2">
                    <a:lumMod val="50000"/>
                  </a:schemeClr>
                </a:solidFill>
                <a:effectLst/>
                <a:latin typeface="Roboto Serif SemiBold"/>
                <a:ea typeface="Calibri" panose="020F0502020204030204" pitchFamily="34" charset="0"/>
              </a:rPr>
              <a:t>Abnormal Heart Sounds</a:t>
            </a:r>
          </a:p>
          <a:p>
            <a:pPr marL="0" marR="0">
              <a:spcBef>
                <a:spcPts val="0"/>
              </a:spcBef>
              <a:spcAft>
                <a:spcPts val="0"/>
              </a:spcAft>
            </a:pPr>
            <a:endParaRPr lang="en-US" sz="2400" dirty="0">
              <a:solidFill>
                <a:schemeClr val="accent2">
                  <a:lumMod val="50000"/>
                </a:schemeClr>
              </a:solidFill>
              <a:effectLst/>
              <a:latin typeface="Roboto Serif SemiBold"/>
              <a:ea typeface="Calibri" panose="020F0502020204030204" pitchFamily="34"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﻿﻿Murmurs </a:t>
            </a:r>
            <a:endParaRPr lang="en-US" sz="24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R="0" lvl="0">
              <a:spcBef>
                <a:spcPts val="0"/>
              </a:spcBef>
              <a:spcAft>
                <a:spcPts val="0"/>
              </a:spcAft>
              <a:buSzPts val="1000"/>
              <a:tabLst>
                <a:tab pos="457200" algn="l"/>
              </a:tabLst>
            </a:pPr>
            <a:r>
              <a:rPr lang="en-US" sz="2400" dirty="0">
                <a:solidFill>
                  <a:schemeClr val="accent2">
                    <a:lumMod val="50000"/>
                  </a:schemeClr>
                </a:solidFill>
                <a:latin typeface="Roboto Serif SemiBold"/>
                <a:ea typeface="Times New Roman" panose="02020603050405020304" pitchFamily="18" charset="0"/>
              </a:rPr>
              <a:t>	- </a:t>
            </a:r>
            <a:r>
              <a:rPr lang="en-US" sz="2400" dirty="0">
                <a:solidFill>
                  <a:schemeClr val="accent2">
                    <a:lumMod val="50000"/>
                  </a:schemeClr>
                </a:solidFill>
                <a:effectLst/>
                <a:latin typeface="Roboto Serif SemiBold"/>
                <a:ea typeface="Times New Roman" panose="02020603050405020304" pitchFamily="18" charset="0"/>
              </a:rPr>
              <a:t>Stenosis </a:t>
            </a:r>
            <a:endParaRPr lang="en-US" sz="2400" dirty="0">
              <a:solidFill>
                <a:schemeClr val="accent2">
                  <a:lumMod val="50000"/>
                </a:schemeClr>
              </a:solidFill>
              <a:effectLst/>
              <a:latin typeface="Roboto Serif SemiBold"/>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effectLst/>
                <a:latin typeface="Roboto Serif SemiBold"/>
                <a:ea typeface="Times New Roman" panose="02020603050405020304" pitchFamily="18" charset="0"/>
              </a:rPr>
              <a:t> 	- ﻿﻿Regurgitation </a:t>
            </a:r>
            <a:endParaRPr lang="en-US" sz="2400" dirty="0">
              <a:solidFill>
                <a:schemeClr val="accent2">
                  <a:lumMod val="50000"/>
                </a:schemeClr>
              </a:solidFill>
              <a:effectLst/>
              <a:latin typeface="Roboto Serif SemiBold"/>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Roboto Serif SemiBold"/>
                <a:ea typeface="Times New Roman" panose="02020603050405020304" pitchFamily="18" charset="0"/>
              </a:rPr>
              <a:t>	- </a:t>
            </a:r>
            <a:r>
              <a:rPr lang="en-US" sz="2400" dirty="0">
                <a:solidFill>
                  <a:schemeClr val="accent2">
                    <a:lumMod val="50000"/>
                  </a:schemeClr>
                </a:solidFill>
                <a:effectLst/>
                <a:latin typeface="Roboto Serif SemiBold"/>
                <a:ea typeface="Times New Roman" panose="02020603050405020304" pitchFamily="18" charset="0"/>
              </a:rPr>
              <a:t>Shunt </a:t>
            </a:r>
            <a:endParaRPr lang="en-US" sz="2400" dirty="0">
              <a:solidFill>
                <a:schemeClr val="accent2">
                  <a:lumMod val="50000"/>
                </a:schemeClr>
              </a:solidFill>
              <a:effectLst/>
              <a:latin typeface="Roboto Serif SemiBold"/>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Roboto Serif SemiBold"/>
                <a:ea typeface="Times New Roman" panose="02020603050405020304" pitchFamily="18" charset="0"/>
              </a:rPr>
              <a:t>	- </a:t>
            </a:r>
            <a:r>
              <a:rPr lang="en-US" sz="2400" dirty="0">
                <a:solidFill>
                  <a:schemeClr val="accent2">
                    <a:lumMod val="50000"/>
                  </a:schemeClr>
                </a:solidFill>
                <a:effectLst/>
                <a:latin typeface="Roboto Serif SemiBold"/>
                <a:ea typeface="Times New Roman" panose="02020603050405020304" pitchFamily="18" charset="0"/>
              </a:rPr>
              <a:t>"Whooshing" </a:t>
            </a:r>
            <a:endParaRPr lang="en-US" sz="2400" dirty="0">
              <a:solidFill>
                <a:schemeClr val="accent2">
                  <a:lumMod val="50000"/>
                </a:schemeClr>
              </a:solidFill>
              <a:effectLst/>
              <a:latin typeface="Roboto Serif SemiBold"/>
              <a:ea typeface="Calibri" panose="020F0502020204030204" pitchFamily="34"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﻿﻿Pericardial friction rubs </a:t>
            </a:r>
            <a:endParaRPr lang="en-US" sz="24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R="0" lvl="0">
              <a:spcBef>
                <a:spcPts val="0"/>
              </a:spcBef>
              <a:spcAft>
                <a:spcPts val="0"/>
              </a:spcAft>
              <a:buSzPts val="1000"/>
              <a:tabLst>
                <a:tab pos="457200" algn="l"/>
              </a:tabLst>
            </a:pPr>
            <a:r>
              <a:rPr lang="en-US" sz="2400" dirty="0">
                <a:solidFill>
                  <a:schemeClr val="accent2">
                    <a:lumMod val="50000"/>
                  </a:schemeClr>
                </a:solidFill>
                <a:latin typeface="Roboto Serif SemiBold"/>
                <a:ea typeface="Times New Roman" panose="02020603050405020304" pitchFamily="18" charset="0"/>
              </a:rPr>
              <a:t>	- </a:t>
            </a:r>
            <a:r>
              <a:rPr lang="en-US" sz="2400" dirty="0">
                <a:solidFill>
                  <a:schemeClr val="accent2">
                    <a:lumMod val="50000"/>
                  </a:schemeClr>
                </a:solidFill>
                <a:effectLst/>
                <a:latin typeface="Roboto Serif SemiBold"/>
                <a:ea typeface="Times New Roman" panose="02020603050405020304" pitchFamily="18" charset="0"/>
              </a:rPr>
              <a:t>A scratchy, scraping sound </a:t>
            </a:r>
            <a:r>
              <a:rPr lang="en-US" sz="2400" strike="sngStrike" dirty="0">
                <a:solidFill>
                  <a:schemeClr val="accent2">
                    <a:lumMod val="50000"/>
                  </a:schemeClr>
                </a:solidFill>
                <a:effectLst/>
                <a:latin typeface="Roboto Serif SemiBold"/>
                <a:ea typeface="Times New Roman" panose="02020603050405020304" pitchFamily="18" charset="0"/>
              </a:rPr>
              <a:t>that gets louder when</a:t>
            </a:r>
            <a:r>
              <a:rPr lang="en-US" sz="2400" dirty="0">
                <a:solidFill>
                  <a:schemeClr val="accent2">
                    <a:lumMod val="50000"/>
                  </a:schemeClr>
                </a:solidFill>
                <a:effectLst/>
                <a:latin typeface="Roboto Serif SemiBold"/>
                <a:ea typeface="Times New Roman" panose="02020603050405020304" pitchFamily="18" charset="0"/>
              </a:rPr>
              <a:t> 		   </a:t>
            </a:r>
            <a:r>
              <a:rPr lang="en-US" sz="2400" strike="sngStrike" dirty="0">
                <a:solidFill>
                  <a:schemeClr val="accent2">
                    <a:lumMod val="50000"/>
                  </a:schemeClr>
                </a:solidFill>
                <a:effectLst/>
                <a:latin typeface="Roboto Serif SemiBold"/>
                <a:ea typeface="Times New Roman" panose="02020603050405020304" pitchFamily="18" charset="0"/>
              </a:rPr>
              <a:t>patient exhales and leans forward</a:t>
            </a:r>
            <a:r>
              <a:rPr lang="en-US" sz="2400" dirty="0">
                <a:solidFill>
                  <a:schemeClr val="accent2">
                    <a:lumMod val="50000"/>
                  </a:schemeClr>
                </a:solidFill>
                <a:effectLst/>
                <a:latin typeface="Roboto Serif SemiBold"/>
                <a:ea typeface="Times New Roman" panose="02020603050405020304" pitchFamily="18" charset="0"/>
              </a:rPr>
              <a:t>. </a:t>
            </a:r>
            <a:endParaRPr lang="en-US" sz="2400" dirty="0">
              <a:solidFill>
                <a:schemeClr val="accent2">
                  <a:lumMod val="50000"/>
                </a:schemeClr>
              </a:solidFill>
              <a:effectLst/>
              <a:latin typeface="Roboto Serif SemiBold"/>
              <a:ea typeface="Calibri" panose="020F0502020204030204" pitchFamily="34" charset="0"/>
            </a:endParaRPr>
          </a:p>
          <a:p>
            <a:r>
              <a:rPr lang="en-US" sz="2400" dirty="0">
                <a:solidFill>
                  <a:schemeClr val="accent2">
                    <a:lumMod val="50000"/>
                  </a:schemeClr>
                </a:solidFill>
                <a:effectLst/>
                <a:latin typeface="Roboto Serif SemiBold"/>
                <a:ea typeface="Times New Roman" panose="02020603050405020304" pitchFamily="18" charset="0"/>
              </a:rPr>
              <a:t>﻿﻿	- Listen over the 3rd intercostal space at the left   </a:t>
            </a:r>
          </a:p>
          <a:p>
            <a:r>
              <a:rPr lang="en-US" sz="2400" dirty="0">
                <a:solidFill>
                  <a:schemeClr val="accent2">
                    <a:lumMod val="50000"/>
                  </a:schemeClr>
                </a:solidFill>
                <a:latin typeface="Roboto Serif SemiBold"/>
                <a:ea typeface="Times New Roman" panose="02020603050405020304" pitchFamily="18" charset="0"/>
              </a:rPr>
              <a:t>        </a:t>
            </a:r>
            <a:r>
              <a:rPr lang="en-US" sz="2400" dirty="0">
                <a:solidFill>
                  <a:schemeClr val="accent2">
                    <a:lumMod val="50000"/>
                  </a:schemeClr>
                </a:solidFill>
                <a:effectLst/>
                <a:latin typeface="Roboto Serif SemiBold"/>
                <a:ea typeface="Times New Roman" panose="02020603050405020304" pitchFamily="18" charset="0"/>
              </a:rPr>
              <a:t>sternal border </a:t>
            </a:r>
            <a:endParaRPr lang="en-US" sz="2400" dirty="0">
              <a:solidFill>
                <a:schemeClr val="accent2">
                  <a:lumMod val="50000"/>
                </a:schemeClr>
              </a:solidFill>
              <a:latin typeface="Roboto Serif SemiBold"/>
            </a:endParaRPr>
          </a:p>
        </p:txBody>
      </p:sp>
    </p:spTree>
    <p:extLst>
      <p:ext uri="{BB962C8B-B14F-4D97-AF65-F5344CB8AC3E}">
        <p14:creationId xmlns:p14="http://schemas.microsoft.com/office/powerpoint/2010/main" xmlns="" val="214908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75F4735-8095-48E6-A7C3-EEC20E512E37}"/>
              </a:ext>
            </a:extLst>
          </p:cNvPr>
          <p:cNvSpPr txBox="1"/>
          <p:nvPr/>
        </p:nvSpPr>
        <p:spPr>
          <a:xfrm>
            <a:off x="1638300" y="1224807"/>
            <a:ext cx="9740900" cy="2954655"/>
          </a:xfrm>
          <a:prstGeom prst="rect">
            <a:avLst/>
          </a:prstGeom>
          <a:noFill/>
        </p:spPr>
        <p:txBody>
          <a:bodyPr wrap="square">
            <a:spAutoFit/>
          </a:bodyPr>
          <a:lstStyle/>
          <a:p>
            <a:r>
              <a:rPr lang="en-US" sz="3200" b="1" i="0" u="none" strike="noStrike" baseline="0" dirty="0">
                <a:solidFill>
                  <a:schemeClr val="accent2">
                    <a:lumMod val="50000"/>
                  </a:schemeClr>
                </a:solidFill>
                <a:latin typeface="Roboto Serif SemiBold"/>
              </a:rPr>
              <a:t>Observation</a:t>
            </a:r>
          </a:p>
          <a:p>
            <a:endParaRPr lang="en-US" sz="2200" b="0" i="0" u="none" strike="noStrike" baseline="0" dirty="0">
              <a:solidFill>
                <a:schemeClr val="accent2">
                  <a:lumMod val="50000"/>
                </a:schemeClr>
              </a:solidFill>
              <a:latin typeface="Roboto Serif SemiBold"/>
            </a:endParaRPr>
          </a:p>
          <a:p>
            <a:r>
              <a:rPr lang="en-US" sz="2200" b="0" i="0" u="none" strike="noStrike" baseline="0" dirty="0">
                <a:solidFill>
                  <a:schemeClr val="accent2">
                    <a:lumMod val="50000"/>
                  </a:schemeClr>
                </a:solidFill>
                <a:latin typeface="Roboto Serif SemiBold"/>
              </a:rPr>
              <a:t>	•Pay attention to:</a:t>
            </a:r>
          </a:p>
          <a:p>
            <a:r>
              <a:rPr lang="en-US" sz="2200" b="0" i="0" u="none" strike="noStrike" baseline="0" dirty="0">
                <a:solidFill>
                  <a:schemeClr val="accent2">
                    <a:lumMod val="50000"/>
                  </a:schemeClr>
                </a:solidFill>
                <a:latin typeface="Roboto Serif SemiBold"/>
              </a:rPr>
              <a:t>	•</a:t>
            </a:r>
            <a:r>
              <a:rPr lang="en-US" sz="2200" b="1" i="0" u="none" strike="noStrike" baseline="0" dirty="0">
                <a:solidFill>
                  <a:schemeClr val="accent2">
                    <a:lumMod val="50000"/>
                  </a:schemeClr>
                </a:solidFill>
                <a:latin typeface="Roboto Serif SemiBold"/>
              </a:rPr>
              <a:t>Chest </a:t>
            </a:r>
            <a:r>
              <a:rPr lang="en-US" sz="2200" b="0" i="0" u="none" strike="noStrike" baseline="0" dirty="0">
                <a:solidFill>
                  <a:schemeClr val="accent2">
                    <a:lumMod val="50000"/>
                  </a:schemeClr>
                </a:solidFill>
                <a:latin typeface="Roboto Serif SemiBold"/>
              </a:rPr>
              <a:t>shape</a:t>
            </a:r>
          </a:p>
          <a:p>
            <a:r>
              <a:rPr lang="en-US" sz="2200" b="0" i="0" u="none" strike="noStrike" baseline="0" dirty="0">
                <a:solidFill>
                  <a:schemeClr val="accent2">
                    <a:lumMod val="50000"/>
                  </a:schemeClr>
                </a:solidFill>
                <a:latin typeface="Roboto Serif SemiBold"/>
              </a:rPr>
              <a:t>	•Shortness of </a:t>
            </a:r>
            <a:r>
              <a:rPr lang="en-US" sz="2200" b="1" i="0" u="none" strike="noStrike" baseline="0" dirty="0">
                <a:solidFill>
                  <a:schemeClr val="accent2">
                    <a:lumMod val="50000"/>
                  </a:schemeClr>
                </a:solidFill>
                <a:latin typeface="Roboto Serif SemiBold"/>
              </a:rPr>
              <a:t>breath</a:t>
            </a:r>
            <a:r>
              <a:rPr lang="en-US" sz="2200" b="0" i="0" u="none" strike="noStrike" baseline="0" dirty="0">
                <a:solidFill>
                  <a:schemeClr val="accent2">
                    <a:lumMod val="50000"/>
                  </a:schemeClr>
                </a:solidFill>
                <a:latin typeface="Roboto Serif SemiBold"/>
              </a:rPr>
              <a:t>(@ </a:t>
            </a:r>
            <a:r>
              <a:rPr lang="en-US" sz="2200" b="1" i="0" u="none" strike="noStrike" baseline="0" dirty="0">
                <a:solidFill>
                  <a:schemeClr val="accent2">
                    <a:lumMod val="50000"/>
                  </a:schemeClr>
                </a:solidFill>
                <a:latin typeface="Roboto Serif SemiBold"/>
              </a:rPr>
              <a:t>rest	</a:t>
            </a:r>
            <a:r>
              <a:rPr lang="en-US" sz="2200" b="0" i="0" u="none" strike="noStrike" baseline="0" dirty="0">
                <a:solidFill>
                  <a:schemeClr val="accent2">
                    <a:lumMod val="50000"/>
                  </a:schemeClr>
                </a:solidFill>
                <a:latin typeface="Roboto Serif SemiBold"/>
              </a:rPr>
              <a:t>or </a:t>
            </a:r>
            <a:r>
              <a:rPr lang="en-US" sz="2200" b="1" i="0" u="none" strike="noStrike" baseline="0" dirty="0">
                <a:solidFill>
                  <a:schemeClr val="accent2">
                    <a:lumMod val="50000"/>
                  </a:schemeClr>
                </a:solidFill>
                <a:latin typeface="Roboto Serif SemiBold"/>
              </a:rPr>
              <a:t>walking</a:t>
            </a:r>
            <a:r>
              <a:rPr lang="en-US" sz="2200" b="0" i="0" u="none" strike="noStrike" baseline="0" dirty="0">
                <a:solidFill>
                  <a:schemeClr val="accent2">
                    <a:lumMod val="50000"/>
                  </a:schemeClr>
                </a:solidFill>
                <a:latin typeface="Roboto Serif SemiBold"/>
              </a:rPr>
              <a:t>)</a:t>
            </a:r>
          </a:p>
          <a:p>
            <a:r>
              <a:rPr lang="en-US" sz="2200" b="0" i="0" u="none" strike="noStrike" baseline="0" dirty="0">
                <a:solidFill>
                  <a:schemeClr val="accent2">
                    <a:lumMod val="50000"/>
                  </a:schemeClr>
                </a:solidFill>
                <a:latin typeface="Roboto Serif SemiBold"/>
              </a:rPr>
              <a:t>	•</a:t>
            </a:r>
            <a:r>
              <a:rPr lang="en-US" sz="2200" b="1" i="0" u="none" strike="noStrike" baseline="0" dirty="0">
                <a:solidFill>
                  <a:schemeClr val="accent2">
                    <a:lumMod val="50000"/>
                  </a:schemeClr>
                </a:solidFill>
                <a:latin typeface="Roboto Serif SemiBold"/>
              </a:rPr>
              <a:t>Sitting </a:t>
            </a:r>
            <a:r>
              <a:rPr lang="en-US" sz="2200" b="0" i="0" u="none" strike="noStrike" baseline="0" dirty="0">
                <a:solidFill>
                  <a:schemeClr val="accent2">
                    <a:lumMod val="50000"/>
                  </a:schemeClr>
                </a:solidFill>
                <a:latin typeface="Roboto Serif SemiBold"/>
              </a:rPr>
              <a:t>upright?  Able to </a:t>
            </a:r>
            <a:r>
              <a:rPr lang="en-US" sz="2200" b="1" i="0" u="none" strike="noStrike" baseline="0" dirty="0">
                <a:solidFill>
                  <a:schemeClr val="accent2">
                    <a:lumMod val="50000"/>
                  </a:schemeClr>
                </a:solidFill>
                <a:latin typeface="Roboto Serif SemiBold"/>
              </a:rPr>
              <a:t>speak</a:t>
            </a:r>
            <a:r>
              <a:rPr lang="en-US" sz="2200" b="0" i="0" u="none" strike="noStrike" baseline="0" dirty="0">
                <a:solidFill>
                  <a:schemeClr val="accent2">
                    <a:lumMod val="50000"/>
                  </a:schemeClr>
                </a:solidFill>
                <a:latin typeface="Roboto Serif SemiBold"/>
              </a:rPr>
              <a:t>?</a:t>
            </a:r>
          </a:p>
          <a:p>
            <a:r>
              <a:rPr lang="en-US" sz="2200" b="0" i="0" u="none" strike="noStrike" baseline="0" dirty="0">
                <a:solidFill>
                  <a:schemeClr val="accent2">
                    <a:lumMod val="50000"/>
                  </a:schemeClr>
                </a:solidFill>
                <a:latin typeface="Roboto Serif SemiBold"/>
              </a:rPr>
              <a:t>	•Visible </a:t>
            </a:r>
            <a:r>
              <a:rPr lang="en-US" sz="2200" b="1" i="0" u="none" strike="noStrike" baseline="0" dirty="0">
                <a:solidFill>
                  <a:schemeClr val="accent2">
                    <a:lumMod val="50000"/>
                  </a:schemeClr>
                </a:solidFill>
                <a:latin typeface="Roboto Serif SemiBold"/>
              </a:rPr>
              <a:t>impulse	</a:t>
            </a:r>
            <a:r>
              <a:rPr lang="en-US" sz="2200" b="0" i="0" u="none" strike="noStrike" baseline="0" dirty="0">
                <a:solidFill>
                  <a:schemeClr val="accent2">
                    <a:lumMod val="50000"/>
                  </a:schemeClr>
                </a:solidFill>
                <a:latin typeface="Roboto Serif SemiBold"/>
              </a:rPr>
              <a:t>on chest wall from vigorously contracting ventricle 	   	 (</a:t>
            </a:r>
            <a:r>
              <a:rPr lang="en-US" sz="2200" b="1" i="0" u="none" strike="noStrike" baseline="0" dirty="0">
                <a:solidFill>
                  <a:schemeClr val="accent2">
                    <a:lumMod val="50000"/>
                  </a:schemeClr>
                </a:solidFill>
                <a:latin typeface="Roboto Serif SemiBold"/>
              </a:rPr>
              <a:t>rare</a:t>
            </a:r>
            <a:r>
              <a:rPr lang="en-US" sz="2200" b="0" i="0" u="none" strike="noStrike" baseline="0" dirty="0">
                <a:solidFill>
                  <a:schemeClr val="accent2">
                    <a:lumMod val="50000"/>
                  </a:schemeClr>
                </a:solidFill>
                <a:latin typeface="Roboto Serif SemiBold"/>
              </a:rPr>
              <a:t>)</a:t>
            </a:r>
          </a:p>
        </p:txBody>
      </p:sp>
    </p:spTree>
    <p:extLst>
      <p:ext uri="{BB962C8B-B14F-4D97-AF65-F5344CB8AC3E}">
        <p14:creationId xmlns:p14="http://schemas.microsoft.com/office/powerpoint/2010/main" xmlns="" val="19540015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741879BA-A2C5-4C3A-AD0A-B0595302FB14}"/>
              </a:ext>
            </a:extLst>
          </p:cNvPr>
          <p:cNvSpPr txBox="1">
            <a:spLocks noChangeArrowheads="1"/>
          </p:cNvSpPr>
          <p:nvPr/>
        </p:nvSpPr>
        <p:spPr>
          <a:xfrm>
            <a:off x="1295402" y="982132"/>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altLang="en-US" sz="3200" b="1" dirty="0">
                <a:solidFill>
                  <a:schemeClr val="accent2">
                    <a:lumMod val="50000"/>
                  </a:schemeClr>
                </a:solidFill>
                <a:latin typeface="Roboto Serif SemiBold"/>
              </a:rPr>
              <a:t>Cont.</a:t>
            </a:r>
          </a:p>
        </p:txBody>
      </p:sp>
      <p:sp>
        <p:nvSpPr>
          <p:cNvPr id="3" name="Rectangle 3">
            <a:extLst>
              <a:ext uri="{FF2B5EF4-FFF2-40B4-BE49-F238E27FC236}">
                <a16:creationId xmlns:a16="http://schemas.microsoft.com/office/drawing/2014/main" xmlns="" id="{E808A2C5-D98B-493E-ABD8-5AD7577A8361}"/>
              </a:ext>
            </a:extLst>
          </p:cNvPr>
          <p:cNvSpPr txBox="1">
            <a:spLocks noChangeArrowheads="1"/>
          </p:cNvSpPr>
          <p:nvPr/>
        </p:nvSpPr>
        <p:spPr>
          <a:xfrm>
            <a:off x="1295401" y="2145871"/>
            <a:ext cx="9601196" cy="3318936"/>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en-US" dirty="0">
                <a:solidFill>
                  <a:schemeClr val="accent2">
                    <a:lumMod val="50000"/>
                  </a:schemeClr>
                </a:solidFill>
                <a:latin typeface="Roboto Serif SemiBold"/>
              </a:rPr>
              <a:t>Site; area over which a murmur is best </a:t>
            </a:r>
            <a:r>
              <a:rPr lang="en-US" altLang="en-US" dirty="0" err="1">
                <a:solidFill>
                  <a:schemeClr val="accent2">
                    <a:lumMod val="50000"/>
                  </a:schemeClr>
                </a:solidFill>
                <a:latin typeface="Roboto Serif SemiBold"/>
              </a:rPr>
              <a:t>heared</a:t>
            </a:r>
            <a:r>
              <a:rPr lang="en-US" altLang="en-US" dirty="0">
                <a:solidFill>
                  <a:schemeClr val="accent2">
                    <a:lumMod val="50000"/>
                  </a:schemeClr>
                </a:solidFill>
                <a:latin typeface="Roboto Serif SemiBold"/>
              </a:rPr>
              <a:t> depends upon the valve of origin and the direction of the blood flow.     (Mitral m.at apex, aortic m.at right 2</a:t>
            </a:r>
            <a:r>
              <a:rPr lang="en-US" altLang="en-US" baseline="30000" dirty="0">
                <a:solidFill>
                  <a:schemeClr val="accent2">
                    <a:lumMod val="50000"/>
                  </a:schemeClr>
                </a:solidFill>
                <a:latin typeface="Roboto Serif SemiBold"/>
              </a:rPr>
              <a:t>nd  </a:t>
            </a:r>
            <a:r>
              <a:rPr lang="en-US" altLang="en-US" dirty="0">
                <a:solidFill>
                  <a:schemeClr val="accent2">
                    <a:lumMod val="50000"/>
                  </a:schemeClr>
                </a:solidFill>
                <a:latin typeface="Roboto Serif SemiBold"/>
              </a:rPr>
              <a:t>ICS)</a:t>
            </a:r>
          </a:p>
          <a:p>
            <a:pPr>
              <a:buFont typeface="Wingdings" panose="05000000000000000000" pitchFamily="2" charset="2"/>
              <a:buNone/>
            </a:pPr>
            <a:endParaRPr lang="en-US" altLang="en-US" dirty="0">
              <a:solidFill>
                <a:schemeClr val="accent2">
                  <a:lumMod val="50000"/>
                </a:schemeClr>
              </a:solidFill>
              <a:latin typeface="Roboto Serif SemiBold"/>
            </a:endParaRPr>
          </a:p>
          <a:p>
            <a:r>
              <a:rPr lang="en-US" altLang="en-US" dirty="0">
                <a:solidFill>
                  <a:schemeClr val="accent2">
                    <a:lumMod val="50000"/>
                  </a:schemeClr>
                </a:solidFill>
                <a:latin typeface="Roboto Serif SemiBold"/>
              </a:rPr>
              <a:t>Radiation; occurs along line of blood flow. (AS» neck, AR» left sternal edge.)</a:t>
            </a:r>
          </a:p>
          <a:p>
            <a:pPr>
              <a:buFont typeface="Wingdings" panose="05000000000000000000" pitchFamily="2" charset="2"/>
              <a:buNone/>
            </a:pPr>
            <a:endParaRPr lang="en-US" altLang="en-US" dirty="0"/>
          </a:p>
        </p:txBody>
      </p:sp>
    </p:spTree>
    <p:extLst>
      <p:ext uri="{BB962C8B-B14F-4D97-AF65-F5344CB8AC3E}">
        <p14:creationId xmlns:p14="http://schemas.microsoft.com/office/powerpoint/2010/main" xmlns="" val="1639194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F34C899C-12CF-45ED-9967-6848BCB3A2FF}"/>
              </a:ext>
            </a:extLst>
          </p:cNvPr>
          <p:cNvSpPr txBox="1">
            <a:spLocks noChangeArrowheads="1"/>
          </p:cNvSpPr>
          <p:nvPr/>
        </p:nvSpPr>
        <p:spPr>
          <a:xfrm>
            <a:off x="1295402" y="982132"/>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dirty="0">
                <a:solidFill>
                  <a:schemeClr val="accent2">
                    <a:lumMod val="50000"/>
                  </a:schemeClr>
                </a:solidFill>
                <a:latin typeface="Roboto Serif SemiBold"/>
              </a:rPr>
              <a:t>Signs of cardiac failure:</a:t>
            </a:r>
          </a:p>
        </p:txBody>
      </p:sp>
      <p:sp>
        <p:nvSpPr>
          <p:cNvPr id="3" name="Rectangle 3">
            <a:extLst>
              <a:ext uri="{FF2B5EF4-FFF2-40B4-BE49-F238E27FC236}">
                <a16:creationId xmlns:a16="http://schemas.microsoft.com/office/drawing/2014/main" xmlns="" id="{18E94C7A-6E3D-4FA4-AB89-45676E29FE33}"/>
              </a:ext>
            </a:extLst>
          </p:cNvPr>
          <p:cNvSpPr txBox="1">
            <a:spLocks noChangeArrowheads="1"/>
          </p:cNvSpPr>
          <p:nvPr/>
        </p:nvSpPr>
        <p:spPr>
          <a:xfrm>
            <a:off x="1295401" y="1692865"/>
            <a:ext cx="9601196" cy="3318936"/>
          </a:xfrm>
          <a:prstGeom prst="rect">
            <a:avLst/>
          </a:prstGeom>
        </p:spPr>
        <p:txBody>
          <a:bodyPr rtlCol="0">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defTabSz="457207">
              <a:lnSpc>
                <a:spcPct val="90000"/>
              </a:lnSpc>
              <a:spcAft>
                <a:spcPts val="0"/>
              </a:spcAft>
              <a:buClr>
                <a:schemeClr val="accent2">
                  <a:lumMod val="50000"/>
                </a:schemeClr>
              </a:buClr>
              <a:buFont typeface="Arial" panose="020B0604020202020204" pitchFamily="34" charset="0"/>
              <a:buChar char="•"/>
              <a:defRPr/>
            </a:pPr>
            <a:r>
              <a:rPr lang="en-US" altLang="en-US" dirty="0">
                <a:solidFill>
                  <a:schemeClr val="accent2">
                    <a:lumMod val="50000"/>
                  </a:schemeClr>
                </a:solidFill>
                <a:latin typeface="Roboto Serif SemiBold"/>
              </a:rPr>
              <a:t>Elevation of the JVP.</a:t>
            </a:r>
          </a:p>
          <a:p>
            <a:pPr marL="342906" indent="-342906" defTabSz="457207">
              <a:lnSpc>
                <a:spcPct val="90000"/>
              </a:lnSpc>
              <a:spcAft>
                <a:spcPts val="0"/>
              </a:spcAft>
              <a:buClr>
                <a:schemeClr val="bg2">
                  <a:lumMod val="40000"/>
                  <a:lumOff val="60000"/>
                </a:schemeClr>
              </a:buClr>
              <a:buFont typeface="Arial"/>
              <a:buNone/>
              <a:defRPr/>
            </a:pPr>
            <a:endParaRPr lang="en-US" altLang="en-US" dirty="0">
              <a:solidFill>
                <a:schemeClr val="accent2">
                  <a:lumMod val="50000"/>
                </a:schemeClr>
              </a:solidFill>
              <a:latin typeface="Roboto Serif SemiBold"/>
            </a:endParaRPr>
          </a:p>
          <a:p>
            <a:pPr defTabSz="457207">
              <a:lnSpc>
                <a:spcPct val="90000"/>
              </a:lnSpc>
              <a:spcAft>
                <a:spcPts val="0"/>
              </a:spcAft>
              <a:buClr>
                <a:schemeClr val="accent2">
                  <a:lumMod val="50000"/>
                </a:schemeClr>
              </a:buClr>
              <a:buFont typeface="Arial" panose="020B0604020202020204" pitchFamily="34" charset="0"/>
              <a:buChar char="•"/>
              <a:defRPr/>
            </a:pPr>
            <a:r>
              <a:rPr lang="en-US" altLang="en-US" dirty="0">
                <a:solidFill>
                  <a:schemeClr val="accent2">
                    <a:lumMod val="50000"/>
                  </a:schemeClr>
                </a:solidFill>
                <a:latin typeface="Roboto Serif SemiBold"/>
              </a:rPr>
              <a:t>Gallop rhythm (tachycardia and 3</a:t>
            </a:r>
            <a:r>
              <a:rPr lang="en-US" altLang="en-US" baseline="30000" dirty="0">
                <a:solidFill>
                  <a:schemeClr val="accent2">
                    <a:lumMod val="50000"/>
                  </a:schemeClr>
                </a:solidFill>
                <a:latin typeface="Roboto Serif SemiBold"/>
              </a:rPr>
              <a:t>rd</a:t>
            </a:r>
            <a:r>
              <a:rPr lang="en-US" altLang="en-US" dirty="0">
                <a:solidFill>
                  <a:schemeClr val="accent2">
                    <a:lumMod val="50000"/>
                  </a:schemeClr>
                </a:solidFill>
                <a:latin typeface="Roboto Serif SemiBold"/>
              </a:rPr>
              <a:t> HS).</a:t>
            </a:r>
          </a:p>
          <a:p>
            <a:pPr marL="342906" indent="-342906" defTabSz="457207">
              <a:lnSpc>
                <a:spcPct val="90000"/>
              </a:lnSpc>
              <a:spcAft>
                <a:spcPts val="0"/>
              </a:spcAft>
              <a:buClr>
                <a:schemeClr val="bg2">
                  <a:lumMod val="40000"/>
                  <a:lumOff val="60000"/>
                </a:schemeClr>
              </a:buClr>
              <a:buFont typeface="Arial"/>
              <a:buNone/>
              <a:defRPr/>
            </a:pPr>
            <a:endParaRPr lang="en-US" altLang="en-US" dirty="0">
              <a:solidFill>
                <a:schemeClr val="accent2">
                  <a:lumMod val="50000"/>
                </a:schemeClr>
              </a:solidFill>
              <a:latin typeface="Roboto Serif SemiBold"/>
            </a:endParaRPr>
          </a:p>
          <a:p>
            <a:pPr defTabSz="457207">
              <a:lnSpc>
                <a:spcPct val="90000"/>
              </a:lnSpc>
              <a:spcAft>
                <a:spcPts val="0"/>
              </a:spcAft>
              <a:buClr>
                <a:schemeClr val="accent2">
                  <a:lumMod val="50000"/>
                </a:schemeClr>
              </a:buClr>
              <a:buFont typeface="Arial" panose="020B0604020202020204" pitchFamily="34" charset="0"/>
              <a:buChar char="•"/>
              <a:defRPr/>
            </a:pPr>
            <a:r>
              <a:rPr lang="en-US" altLang="en-US" dirty="0">
                <a:solidFill>
                  <a:schemeClr val="accent2">
                    <a:lumMod val="50000"/>
                  </a:schemeClr>
                </a:solidFill>
                <a:latin typeface="Roboto Serif SemiBold"/>
              </a:rPr>
              <a:t>Basal crepitations.</a:t>
            </a:r>
          </a:p>
          <a:p>
            <a:pPr marL="342906" indent="-342906" defTabSz="457207">
              <a:lnSpc>
                <a:spcPct val="90000"/>
              </a:lnSpc>
              <a:spcAft>
                <a:spcPts val="0"/>
              </a:spcAft>
              <a:buClr>
                <a:schemeClr val="bg2">
                  <a:lumMod val="40000"/>
                  <a:lumOff val="60000"/>
                </a:schemeClr>
              </a:buClr>
              <a:buFont typeface="Arial"/>
              <a:buNone/>
              <a:defRPr/>
            </a:pPr>
            <a:endParaRPr lang="en-US" altLang="en-US" dirty="0">
              <a:solidFill>
                <a:schemeClr val="accent2">
                  <a:lumMod val="50000"/>
                </a:schemeClr>
              </a:solidFill>
              <a:latin typeface="Roboto Serif SemiBold"/>
            </a:endParaRPr>
          </a:p>
          <a:p>
            <a:pPr defTabSz="457207">
              <a:lnSpc>
                <a:spcPct val="90000"/>
              </a:lnSpc>
              <a:spcAft>
                <a:spcPts val="0"/>
              </a:spcAft>
              <a:buClr>
                <a:schemeClr val="accent2">
                  <a:lumMod val="50000"/>
                </a:schemeClr>
              </a:buClr>
              <a:buFontTx/>
              <a:buChar char="•"/>
              <a:defRPr/>
            </a:pPr>
            <a:r>
              <a:rPr lang="en-US" altLang="en-US" dirty="0">
                <a:solidFill>
                  <a:schemeClr val="accent2">
                    <a:lumMod val="50000"/>
                  </a:schemeClr>
                </a:solidFill>
                <a:latin typeface="Roboto Serif SemiBold"/>
              </a:rPr>
              <a:t>Hepatomegaly.</a:t>
            </a:r>
          </a:p>
          <a:p>
            <a:pPr marL="342906" indent="-342906" defTabSz="457207">
              <a:lnSpc>
                <a:spcPct val="90000"/>
              </a:lnSpc>
              <a:spcAft>
                <a:spcPts val="0"/>
              </a:spcAft>
              <a:buClr>
                <a:schemeClr val="bg2">
                  <a:lumMod val="40000"/>
                  <a:lumOff val="60000"/>
                </a:schemeClr>
              </a:buClr>
              <a:buFont typeface="Arial"/>
              <a:buNone/>
              <a:defRPr/>
            </a:pPr>
            <a:endParaRPr lang="en-US" altLang="en-US" dirty="0">
              <a:solidFill>
                <a:schemeClr val="accent2">
                  <a:lumMod val="50000"/>
                </a:schemeClr>
              </a:solidFill>
              <a:latin typeface="Roboto Serif SemiBold"/>
            </a:endParaRPr>
          </a:p>
          <a:p>
            <a:pPr defTabSz="457207">
              <a:lnSpc>
                <a:spcPct val="90000"/>
              </a:lnSpc>
              <a:spcAft>
                <a:spcPts val="0"/>
              </a:spcAft>
              <a:buClr>
                <a:schemeClr val="accent2">
                  <a:lumMod val="50000"/>
                </a:schemeClr>
              </a:buClr>
              <a:buFont typeface="Arial" panose="020B0604020202020204" pitchFamily="34" charset="0"/>
              <a:buChar char="•"/>
              <a:defRPr/>
            </a:pPr>
            <a:r>
              <a:rPr lang="en-US" altLang="en-US" dirty="0">
                <a:solidFill>
                  <a:schemeClr val="accent2">
                    <a:lumMod val="50000"/>
                  </a:schemeClr>
                </a:solidFill>
                <a:latin typeface="Roboto Serif SemiBold"/>
              </a:rPr>
              <a:t>Dependent pitting oedema.</a:t>
            </a:r>
          </a:p>
        </p:txBody>
      </p:sp>
    </p:spTree>
    <p:extLst>
      <p:ext uri="{BB962C8B-B14F-4D97-AF65-F5344CB8AC3E}">
        <p14:creationId xmlns:p14="http://schemas.microsoft.com/office/powerpoint/2010/main" xmlns="" val="2113406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E9285EA-0EBA-462F-ACAE-A19558ED4194}"/>
              </a:ext>
            </a:extLst>
          </p:cNvPr>
          <p:cNvSpPr txBox="1"/>
          <p:nvPr/>
        </p:nvSpPr>
        <p:spPr>
          <a:xfrm>
            <a:off x="3047301" y="1232424"/>
            <a:ext cx="6094602" cy="4154984"/>
          </a:xfrm>
          <a:prstGeom prst="rect">
            <a:avLst/>
          </a:prstGeom>
          <a:noFill/>
        </p:spPr>
        <p:txBody>
          <a:bodyPr wrap="square">
            <a:spAutoFit/>
          </a:bodyPr>
          <a:lstStyle/>
          <a:p>
            <a:pPr marL="0" marR="0">
              <a:spcBef>
                <a:spcPts val="0"/>
              </a:spcBef>
              <a:spcAft>
                <a:spcPts val="0"/>
              </a:spcAft>
            </a:pPr>
            <a:r>
              <a:rPr lang="en-US" sz="2400" b="1" dirty="0">
                <a:solidFill>
                  <a:schemeClr val="accent2">
                    <a:lumMod val="50000"/>
                  </a:schemeClr>
                </a:solidFill>
                <a:effectLst/>
                <a:latin typeface="Helvetica" panose="020B0604020202020204" pitchFamily="34" charset="0"/>
                <a:ea typeface="Calibri" panose="020F0502020204030204" pitchFamily="34" charset="0"/>
              </a:rPr>
              <a:t>Pericarditis Findings</a:t>
            </a:r>
          </a:p>
          <a:p>
            <a:pPr marL="0" marR="0">
              <a:spcBef>
                <a:spcPts val="0"/>
              </a:spcBef>
              <a:spcAft>
                <a:spcPts val="0"/>
              </a:spcAft>
            </a:pP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a:t>
            </a:r>
            <a:r>
              <a:rPr lang="en-US" sz="2400"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Examinations reveals </a:t>
            </a:r>
            <a:endParaRPr lang="en-US"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Scratchy </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Grating </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Tri-phasic friction rub on auscultation </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Comprises ventricular systole </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Early diastolic ventricular filling </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Late diastolic atrial systole. </a:t>
            </a:r>
          </a:p>
          <a:p>
            <a:pPr marR="0" lvl="0">
              <a:spcBef>
                <a:spcPts val="0"/>
              </a:spcBef>
              <a:spcAft>
                <a:spcPts val="0"/>
              </a:spcAft>
              <a:buSzPts val="1000"/>
              <a:tabLst>
                <a:tab pos="457200" algn="l"/>
              </a:tabLst>
            </a:pP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a:t>
            </a:r>
            <a:r>
              <a:rPr lang="en-US" sz="2400"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Friction rub easily heard</a:t>
            </a:r>
            <a:endParaRPr lang="en-US"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2576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xmlns="" id="{83140141-9AE3-47BD-B443-41937E4D2401}"/>
              </a:ext>
            </a:extLst>
          </p:cNvPr>
          <p:cNvSpPr txBox="1">
            <a:spLocks noChangeArrowheads="1"/>
          </p:cNvSpPr>
          <p:nvPr/>
        </p:nvSpPr>
        <p:spPr>
          <a:xfrm>
            <a:off x="1295401" y="1869034"/>
            <a:ext cx="9601196" cy="3318936"/>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en-US" sz="2200" dirty="0">
                <a:solidFill>
                  <a:schemeClr val="accent2">
                    <a:lumMod val="50000"/>
                  </a:schemeClr>
                </a:solidFill>
                <a:latin typeface="Roboto Serif SemiBold"/>
              </a:rPr>
              <a:t>All pulses should be examined . </a:t>
            </a:r>
          </a:p>
          <a:p>
            <a:pPr marL="457200" lvl="1" indent="0">
              <a:spcBef>
                <a:spcPts val="0"/>
              </a:spcBef>
              <a:spcAft>
                <a:spcPts val="0"/>
              </a:spcAft>
              <a:buSzPts val="1000"/>
              <a:buNone/>
              <a:tabLst>
                <a:tab pos="457200" algn="l"/>
              </a:tabLst>
            </a:pPr>
            <a:r>
              <a:rPr lang="en-US" sz="1600"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	</a:t>
            </a:r>
            <a:r>
              <a:rPr lang="en-US" sz="1800"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Compare the pulses bilaterally </a:t>
            </a:r>
            <a:endParaRPr lang="en-US" sz="18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SzPts val="1000"/>
              <a:buNone/>
              <a:tabLst>
                <a:tab pos="457200" algn="l"/>
              </a:tabLst>
            </a:pPr>
            <a:r>
              <a:rPr lang="en-US" sz="1800" dirty="0">
                <a:solidFill>
                  <a:schemeClr val="accent2">
                    <a:lumMod val="50000"/>
                  </a:schemeClr>
                </a:solidFill>
                <a:effectLst/>
                <a:latin typeface="Helvetica" panose="020B0604020202020204" pitchFamily="34" charset="0"/>
                <a:ea typeface="Times New Roman" panose="02020603050405020304" pitchFamily="18" charset="0"/>
              </a:rPr>
              <a:t>		Carotid </a:t>
            </a:r>
            <a:endParaRPr lang="en-US" sz="1800" dirty="0">
              <a:solidFill>
                <a:schemeClr val="accent2">
                  <a:lumMod val="50000"/>
                </a:schemeClr>
              </a:solidFill>
              <a:effectLst/>
              <a:latin typeface="Calibri" panose="020F0502020204030204" pitchFamily="34" charset="0"/>
              <a:ea typeface="Calibri" panose="020F0502020204030204" pitchFamily="34" charset="0"/>
            </a:endParaRPr>
          </a:p>
          <a:p>
            <a:pPr marL="0" marR="0" lvl="0" indent="0">
              <a:spcBef>
                <a:spcPts val="0"/>
              </a:spcBef>
              <a:spcAft>
                <a:spcPts val="0"/>
              </a:spcAft>
              <a:buSzPts val="1000"/>
              <a:buNone/>
              <a:tabLst>
                <a:tab pos="457200" algn="l"/>
              </a:tabLst>
            </a:pPr>
            <a:r>
              <a:rPr lang="en-US" sz="1800" dirty="0">
                <a:solidFill>
                  <a:schemeClr val="accent2">
                    <a:lumMod val="50000"/>
                  </a:schemeClr>
                </a:solidFill>
                <a:latin typeface="Tahoma" panose="020B0604030504040204" pitchFamily="34" charset="0"/>
                <a:ea typeface="Times New Roman" panose="02020603050405020304" pitchFamily="18" charset="0"/>
              </a:rPr>
              <a:t>		</a:t>
            </a:r>
            <a:r>
              <a:rPr lang="en-US" sz="1800" dirty="0">
                <a:solidFill>
                  <a:schemeClr val="accent2">
                    <a:lumMod val="50000"/>
                  </a:schemeClr>
                </a:solidFill>
                <a:effectLst/>
                <a:latin typeface="Helvetica" panose="020B0604020202020204" pitchFamily="34" charset="0"/>
                <a:ea typeface="Times New Roman" panose="02020603050405020304" pitchFamily="18" charset="0"/>
              </a:rPr>
              <a:t>Radial </a:t>
            </a:r>
            <a:endParaRPr lang="en-US" sz="1800" dirty="0">
              <a:solidFill>
                <a:schemeClr val="accent2">
                  <a:lumMod val="50000"/>
                </a:schemeClr>
              </a:solidFill>
              <a:effectLst/>
              <a:latin typeface="Calibri" panose="020F0502020204030204" pitchFamily="34" charset="0"/>
              <a:ea typeface="Calibri" panose="020F0502020204030204" pitchFamily="34" charset="0"/>
            </a:endParaRPr>
          </a:p>
          <a:p>
            <a:pPr marL="0" marR="0" lvl="0" indent="0">
              <a:spcBef>
                <a:spcPts val="0"/>
              </a:spcBef>
              <a:spcAft>
                <a:spcPts val="0"/>
              </a:spcAft>
              <a:buSzPts val="1000"/>
              <a:buNone/>
              <a:tabLst>
                <a:tab pos="457200" algn="l"/>
              </a:tabLst>
            </a:pPr>
            <a:r>
              <a:rPr lang="en-US" sz="1800" dirty="0">
                <a:solidFill>
                  <a:schemeClr val="accent2">
                    <a:lumMod val="50000"/>
                  </a:schemeClr>
                </a:solidFill>
                <a:effectLst/>
                <a:latin typeface="Tahoma" panose="020B0604030504040204" pitchFamily="34" charset="0"/>
                <a:ea typeface="Times New Roman" panose="02020603050405020304" pitchFamily="18" charset="0"/>
              </a:rPr>
              <a:t>		</a:t>
            </a:r>
            <a:r>
              <a:rPr lang="en-US" sz="1800" dirty="0">
                <a:solidFill>
                  <a:schemeClr val="accent2">
                    <a:lumMod val="50000"/>
                  </a:schemeClr>
                </a:solidFill>
                <a:effectLst/>
                <a:latin typeface="Helvetica" panose="020B0604020202020204" pitchFamily="34" charset="0"/>
                <a:ea typeface="Times New Roman" panose="02020603050405020304" pitchFamily="18" charset="0"/>
              </a:rPr>
              <a:t>Femoral </a:t>
            </a:r>
            <a:endParaRPr lang="en-US" sz="1800" dirty="0">
              <a:solidFill>
                <a:schemeClr val="accent2">
                  <a:lumMod val="50000"/>
                </a:schemeClr>
              </a:solidFill>
              <a:effectLst/>
              <a:latin typeface="Calibri" panose="020F0502020204030204" pitchFamily="34" charset="0"/>
              <a:ea typeface="Calibri" panose="020F0502020204030204" pitchFamily="34" charset="0"/>
            </a:endParaRPr>
          </a:p>
          <a:p>
            <a:pPr marL="0" marR="0" lvl="0" indent="0">
              <a:spcBef>
                <a:spcPts val="0"/>
              </a:spcBef>
              <a:spcAft>
                <a:spcPts val="0"/>
              </a:spcAft>
              <a:buSzPts val="1000"/>
              <a:buNone/>
              <a:tabLst>
                <a:tab pos="457200" algn="l"/>
              </a:tabLst>
            </a:pPr>
            <a:r>
              <a:rPr lang="en-US" sz="1800" dirty="0">
                <a:solidFill>
                  <a:schemeClr val="accent2">
                    <a:lumMod val="50000"/>
                  </a:schemeClr>
                </a:solidFill>
                <a:latin typeface="Tahoma" panose="020B0604030504040204" pitchFamily="34" charset="0"/>
                <a:ea typeface="Times New Roman" panose="02020603050405020304" pitchFamily="18" charset="0"/>
              </a:rPr>
              <a:t>		</a:t>
            </a:r>
            <a:r>
              <a:rPr lang="en-US" sz="1800" dirty="0">
                <a:solidFill>
                  <a:schemeClr val="accent2">
                    <a:lumMod val="50000"/>
                  </a:schemeClr>
                </a:solidFill>
                <a:effectLst/>
                <a:latin typeface="Helvetica" panose="020B0604020202020204" pitchFamily="34" charset="0"/>
                <a:ea typeface="Times New Roman" panose="02020603050405020304" pitchFamily="18" charset="0"/>
              </a:rPr>
              <a:t>Dorsalis pedis </a:t>
            </a:r>
            <a:endParaRPr lang="en-US" sz="1800" dirty="0">
              <a:solidFill>
                <a:schemeClr val="accent2">
                  <a:lumMod val="50000"/>
                </a:schemeClr>
              </a:solidFill>
              <a:effectLst/>
              <a:latin typeface="Calibri" panose="020F0502020204030204" pitchFamily="34" charset="0"/>
              <a:ea typeface="Calibri" panose="020F0502020204030204" pitchFamily="34" charset="0"/>
            </a:endParaRPr>
          </a:p>
          <a:p>
            <a:pPr marL="0" marR="0" lvl="0" indent="0">
              <a:spcBef>
                <a:spcPts val="0"/>
              </a:spcBef>
              <a:spcAft>
                <a:spcPts val="0"/>
              </a:spcAft>
              <a:buSzPts val="1000"/>
              <a:buNone/>
              <a:tabLst>
                <a:tab pos="457200" algn="l"/>
              </a:tabLst>
            </a:pPr>
            <a:r>
              <a:rPr lang="en-US" sz="1800" dirty="0">
                <a:solidFill>
                  <a:schemeClr val="accent2">
                    <a:lumMod val="50000"/>
                  </a:schemeClr>
                </a:solidFill>
                <a:effectLst/>
                <a:latin typeface="Tahoma" panose="020B0604030504040204" pitchFamily="34" charset="0"/>
                <a:ea typeface="Times New Roman" panose="02020603050405020304" pitchFamily="18" charset="0"/>
              </a:rPr>
              <a:t>		</a:t>
            </a:r>
            <a:r>
              <a:rPr lang="en-US" sz="1800" dirty="0">
                <a:solidFill>
                  <a:schemeClr val="accent2">
                    <a:lumMod val="50000"/>
                  </a:schemeClr>
                </a:solidFill>
                <a:effectLst/>
                <a:latin typeface="Helvetica" panose="020B0604020202020204" pitchFamily="34" charset="0"/>
                <a:ea typeface="Times New Roman" panose="02020603050405020304" pitchFamily="18" charset="0"/>
              </a:rPr>
              <a:t>Posterior tibialis </a:t>
            </a:r>
            <a:endParaRPr lang="en-US" sz="1800" dirty="0">
              <a:solidFill>
                <a:schemeClr val="accent2">
                  <a:lumMod val="50000"/>
                </a:schemeClr>
              </a:solidFill>
              <a:effectLst/>
              <a:latin typeface="Calibri" panose="020F0502020204030204" pitchFamily="34" charset="0"/>
              <a:ea typeface="Calibri" panose="020F0502020204030204" pitchFamily="34" charset="0"/>
            </a:endParaRPr>
          </a:p>
          <a:p>
            <a:pPr marL="0" marR="0" lvl="0" indent="0">
              <a:spcBef>
                <a:spcPts val="0"/>
              </a:spcBef>
              <a:spcAft>
                <a:spcPts val="0"/>
              </a:spcAft>
              <a:buSzPts val="1000"/>
              <a:buNone/>
              <a:tabLst>
                <a:tab pos="457200" algn="l"/>
              </a:tabLst>
            </a:pPr>
            <a:r>
              <a:rPr lang="en-US" sz="1800" dirty="0">
                <a:solidFill>
                  <a:schemeClr val="accent2">
                    <a:lumMod val="50000"/>
                  </a:schemeClr>
                </a:solidFill>
                <a:latin typeface="Tahoma" panose="020B0604030504040204" pitchFamily="34" charset="0"/>
                <a:ea typeface="Times New Roman" panose="02020603050405020304" pitchFamily="18" charset="0"/>
                <a:cs typeface="Times New Roman" panose="02020603050405020304" pitchFamily="18" charset="0"/>
              </a:rPr>
              <a:t>		</a:t>
            </a:r>
            <a:r>
              <a:rPr lang="en-US" sz="1800" strike="sngStrike"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Compare them bilaterally </a:t>
            </a:r>
            <a:endParaRPr lang="en-US" sz="1800" strike="sngStrike"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SzPts val="1000"/>
              <a:buNone/>
              <a:tabLst>
                <a:tab pos="457200" algn="l"/>
              </a:tabLst>
            </a:pPr>
            <a:r>
              <a:rPr lang="en-US" sz="1800" dirty="0">
                <a:solidFill>
                  <a:schemeClr val="accent2">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1800"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Palpate (1 at a time) arteries for: </a:t>
            </a:r>
            <a:endParaRPr lang="en-US" sz="18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0"/>
              </a:spcAft>
              <a:buSzPts val="1000"/>
              <a:buNone/>
              <a:tabLst>
                <a:tab pos="457200" algn="l"/>
              </a:tabLst>
            </a:pPr>
            <a:r>
              <a:rPr lang="en-US" sz="1800" dirty="0">
                <a:solidFill>
                  <a:schemeClr val="accent2">
                    <a:lumMod val="50000"/>
                  </a:schemeClr>
                </a:solidFill>
                <a:latin typeface="Tahoma" panose="020B0604030504040204" pitchFamily="34" charset="0"/>
                <a:ea typeface="Times New Roman" panose="02020603050405020304" pitchFamily="18" charset="0"/>
              </a:rPr>
              <a:t>		</a:t>
            </a:r>
            <a:r>
              <a:rPr lang="en-US" sz="1800" strike="sngStrike" dirty="0">
                <a:solidFill>
                  <a:schemeClr val="accent2">
                    <a:lumMod val="50000"/>
                  </a:schemeClr>
                </a:solidFill>
                <a:effectLst/>
                <a:latin typeface="Helvetica" panose="020B0604020202020204" pitchFamily="34" charset="0"/>
                <a:ea typeface="Times New Roman" panose="02020603050405020304" pitchFamily="18" charset="0"/>
              </a:rPr>
              <a:t>rate, rhythm, pulse contour, amplitude, 	symmetry, or any    </a:t>
            </a:r>
          </a:p>
          <a:p>
            <a:pPr marL="0" marR="0" lvl="0" indent="0">
              <a:spcBef>
                <a:spcPts val="0"/>
              </a:spcBef>
              <a:spcAft>
                <a:spcPts val="0"/>
              </a:spcAft>
              <a:buSzPts val="1000"/>
              <a:buNone/>
              <a:tabLst>
                <a:tab pos="457200" algn="l"/>
              </a:tabLst>
            </a:pPr>
            <a:r>
              <a:rPr lang="en-US" sz="1800" dirty="0">
                <a:solidFill>
                  <a:schemeClr val="accent2">
                    <a:lumMod val="50000"/>
                  </a:schemeClr>
                </a:solidFill>
                <a:effectLst/>
                <a:latin typeface="Helvetica" panose="020B0604020202020204" pitchFamily="34" charset="0"/>
                <a:ea typeface="Times New Roman" panose="02020603050405020304" pitchFamily="18" charset="0"/>
              </a:rPr>
              <a:t>		</a:t>
            </a:r>
            <a:r>
              <a:rPr lang="en-US" sz="1800" strike="sngStrike" dirty="0">
                <a:solidFill>
                  <a:schemeClr val="accent2">
                    <a:lumMod val="50000"/>
                  </a:schemeClr>
                </a:solidFill>
                <a:effectLst/>
                <a:latin typeface="Helvetica" panose="020B0604020202020204" pitchFamily="34" charset="0"/>
                <a:ea typeface="Times New Roman" panose="02020603050405020304" pitchFamily="18" charset="0"/>
              </a:rPr>
              <a:t>obstructions to flow</a:t>
            </a:r>
            <a:endParaRPr lang="en-US" sz="1800" strike="sngStrike" dirty="0">
              <a:solidFill>
                <a:schemeClr val="accent2">
                  <a:lumMod val="50000"/>
                </a:schemeClr>
              </a:solidFill>
              <a:effectLst/>
              <a:latin typeface="Calibri" panose="020F0502020204030204" pitchFamily="34" charset="0"/>
              <a:ea typeface="Calibri" panose="020F0502020204030204" pitchFamily="34" charset="0"/>
            </a:endParaRPr>
          </a:p>
          <a:p>
            <a:endParaRPr lang="en-US" altLang="en-US" sz="2200" dirty="0">
              <a:solidFill>
                <a:schemeClr val="accent2">
                  <a:lumMod val="50000"/>
                </a:schemeClr>
              </a:solidFill>
              <a:latin typeface="Roboto Serif SemiBold"/>
            </a:endParaRPr>
          </a:p>
          <a:p>
            <a:endParaRPr lang="en-US" altLang="en-US" sz="2200" dirty="0">
              <a:solidFill>
                <a:schemeClr val="accent2">
                  <a:lumMod val="50000"/>
                </a:schemeClr>
              </a:solidFill>
              <a:latin typeface="Roboto Serif SemiBold"/>
            </a:endParaRPr>
          </a:p>
          <a:p>
            <a:endParaRPr lang="en-US" altLang="en-US" sz="2200" dirty="0">
              <a:solidFill>
                <a:schemeClr val="accent2">
                  <a:lumMod val="50000"/>
                </a:schemeClr>
              </a:solidFill>
              <a:latin typeface="Roboto Serif SemiBold"/>
            </a:endParaRPr>
          </a:p>
          <a:p>
            <a:endParaRPr lang="en-US" altLang="en-US" sz="2200" dirty="0">
              <a:solidFill>
                <a:schemeClr val="accent2">
                  <a:lumMod val="50000"/>
                </a:schemeClr>
              </a:solidFill>
              <a:latin typeface="Roboto Serif SemiBold"/>
            </a:endParaRPr>
          </a:p>
          <a:p>
            <a:endParaRPr lang="en-US" altLang="en-US" sz="2200" dirty="0">
              <a:solidFill>
                <a:schemeClr val="accent2">
                  <a:lumMod val="50000"/>
                </a:schemeClr>
              </a:solidFill>
              <a:latin typeface="Roboto Serif SemiBold"/>
            </a:endParaRPr>
          </a:p>
          <a:p>
            <a:endParaRPr lang="en-US" altLang="en-US" sz="2200" dirty="0">
              <a:solidFill>
                <a:schemeClr val="accent2">
                  <a:lumMod val="50000"/>
                </a:schemeClr>
              </a:solidFill>
              <a:latin typeface="Roboto Serif SemiBold"/>
            </a:endParaRPr>
          </a:p>
          <a:p>
            <a:endParaRPr lang="en-US" altLang="en-US" dirty="0"/>
          </a:p>
        </p:txBody>
      </p:sp>
      <p:sp>
        <p:nvSpPr>
          <p:cNvPr id="4" name="TextBox 3">
            <a:extLst>
              <a:ext uri="{FF2B5EF4-FFF2-40B4-BE49-F238E27FC236}">
                <a16:creationId xmlns:a16="http://schemas.microsoft.com/office/drawing/2014/main" xmlns="" id="{2127F98F-7E1C-45B3-BAF3-16FB96077FD9}"/>
              </a:ext>
            </a:extLst>
          </p:cNvPr>
          <p:cNvSpPr txBox="1"/>
          <p:nvPr/>
        </p:nvSpPr>
        <p:spPr>
          <a:xfrm>
            <a:off x="2709643" y="1065402"/>
            <a:ext cx="7524926" cy="584775"/>
          </a:xfrm>
          <a:prstGeom prst="rect">
            <a:avLst/>
          </a:prstGeom>
          <a:noFill/>
        </p:spPr>
        <p:txBody>
          <a:bodyPr wrap="square" rtlCol="0">
            <a:spAutoFit/>
          </a:bodyPr>
          <a:lstStyle/>
          <a:p>
            <a:r>
              <a:rPr lang="en-US" sz="3200" b="1" dirty="0">
                <a:solidFill>
                  <a:schemeClr val="accent2">
                    <a:lumMod val="50000"/>
                  </a:schemeClr>
                </a:solidFill>
                <a:latin typeface="Roboto Serif SemiBold"/>
              </a:rPr>
              <a:t>Examination of Peripheral Arteries:</a:t>
            </a:r>
          </a:p>
        </p:txBody>
      </p:sp>
    </p:spTree>
    <p:extLst>
      <p:ext uri="{BB962C8B-B14F-4D97-AF65-F5344CB8AC3E}">
        <p14:creationId xmlns:p14="http://schemas.microsoft.com/office/powerpoint/2010/main" xmlns="" val="28691969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F3217B5-B2FC-473E-BA27-EAAD0E16D032}"/>
              </a:ext>
            </a:extLst>
          </p:cNvPr>
          <p:cNvSpPr txBox="1"/>
          <p:nvPr/>
        </p:nvSpPr>
        <p:spPr>
          <a:xfrm>
            <a:off x="1604393" y="3556500"/>
            <a:ext cx="6094602" cy="2123658"/>
          </a:xfrm>
          <a:prstGeom prst="rect">
            <a:avLst/>
          </a:prstGeom>
          <a:noFill/>
        </p:spPr>
        <p:txBody>
          <a:bodyPr wrap="square">
            <a:spAutoFit/>
          </a:bodyPr>
          <a:lstStyle/>
          <a:p>
            <a:endParaRPr lang="en-US" altLang="en-US" sz="2200" dirty="0">
              <a:solidFill>
                <a:schemeClr val="accent2">
                  <a:lumMod val="50000"/>
                </a:schemeClr>
              </a:solidFill>
              <a:latin typeface="Roboto Serif SemiBold"/>
            </a:endParaRPr>
          </a:p>
          <a:p>
            <a:pPr marL="285750" indent="-285750">
              <a:buFont typeface="Arial" panose="020B0604020202020204" pitchFamily="34" charset="0"/>
              <a:buChar char="•"/>
            </a:pPr>
            <a:r>
              <a:rPr lang="en-US" altLang="en-US" sz="2200" dirty="0">
                <a:solidFill>
                  <a:schemeClr val="accent2">
                    <a:lumMod val="50000"/>
                  </a:schemeClr>
                </a:solidFill>
                <a:latin typeface="Roboto Serif SemiBold"/>
              </a:rPr>
              <a:t>Look for bruit (indicates arterial stenosis)</a:t>
            </a:r>
          </a:p>
          <a:p>
            <a:pPr marL="285750" indent="-285750">
              <a:buFont typeface="Arial" panose="020B0604020202020204" pitchFamily="34" charset="0"/>
              <a:buChar char="•"/>
            </a:pPr>
            <a:r>
              <a:rPr lang="en-US" altLang="en-US" sz="2200" dirty="0">
                <a:solidFill>
                  <a:schemeClr val="accent2">
                    <a:lumMod val="50000"/>
                  </a:schemeClr>
                </a:solidFill>
                <a:latin typeface="Roboto Serif SemiBold"/>
              </a:rPr>
              <a:t>Look for signs of arterial insufficiency. 5Ps Pain, Pallor, Pulselessness, </a:t>
            </a:r>
            <a:r>
              <a:rPr lang="en-US" altLang="en-US" sz="2200" dirty="0" err="1">
                <a:solidFill>
                  <a:schemeClr val="accent2">
                    <a:lumMod val="50000"/>
                  </a:schemeClr>
                </a:solidFill>
                <a:latin typeface="Roboto Serif SemiBold"/>
              </a:rPr>
              <a:t>Paresthesias</a:t>
            </a:r>
            <a:r>
              <a:rPr lang="en-US" altLang="en-US" sz="2200" dirty="0">
                <a:solidFill>
                  <a:schemeClr val="accent2">
                    <a:lumMod val="50000"/>
                  </a:schemeClr>
                </a:solidFill>
                <a:latin typeface="Roboto Serif SemiBold"/>
              </a:rPr>
              <a:t>, Paralysis. (Pain is the earliest sign) are the signs of acute leg ischemia.</a:t>
            </a:r>
          </a:p>
        </p:txBody>
      </p:sp>
      <p:sp>
        <p:nvSpPr>
          <p:cNvPr id="4" name="TextBox 3">
            <a:extLst>
              <a:ext uri="{FF2B5EF4-FFF2-40B4-BE49-F238E27FC236}">
                <a16:creationId xmlns:a16="http://schemas.microsoft.com/office/drawing/2014/main" xmlns="" id="{6D88CA82-C050-44B6-A5ED-70AE27CD461A}"/>
              </a:ext>
            </a:extLst>
          </p:cNvPr>
          <p:cNvSpPr txBox="1"/>
          <p:nvPr/>
        </p:nvSpPr>
        <p:spPr>
          <a:xfrm>
            <a:off x="2711741" y="968413"/>
            <a:ext cx="6094602" cy="2246769"/>
          </a:xfrm>
          <a:prstGeom prst="rect">
            <a:avLst/>
          </a:prstGeom>
          <a:noFill/>
        </p:spPr>
        <p:txBody>
          <a:bodyPr wrap="square">
            <a:spAutoFit/>
          </a:bodyPr>
          <a:lstStyle/>
          <a:p>
            <a:pPr marL="0" marR="0">
              <a:spcBef>
                <a:spcPts val="0"/>
              </a:spcBef>
              <a:spcAft>
                <a:spcPts val="0"/>
              </a:spcAft>
            </a:pPr>
            <a:r>
              <a:rPr lang="en-US" sz="2000" b="1" dirty="0">
                <a:solidFill>
                  <a:schemeClr val="accent2">
                    <a:lumMod val="50000"/>
                  </a:schemeClr>
                </a:solidFill>
                <a:effectLst/>
                <a:latin typeface="Roboto Serif SemiBold"/>
                <a:ea typeface="Calibri" panose="020F0502020204030204" pitchFamily="34" charset="0"/>
              </a:rPr>
              <a:t>Peripheral Arteries</a:t>
            </a:r>
          </a:p>
          <a:p>
            <a:pPr marL="0" marR="0">
              <a:spcBef>
                <a:spcPts val="0"/>
              </a:spcBef>
              <a:spcAft>
                <a:spcPts val="0"/>
              </a:spcAft>
            </a:pPr>
            <a:endParaRPr lang="en-US" sz="2000" dirty="0">
              <a:solidFill>
                <a:schemeClr val="accent2">
                  <a:lumMod val="50000"/>
                </a:schemeClr>
              </a:solidFill>
              <a:effectLst/>
              <a:latin typeface="Roboto Serif SemiBold"/>
              <a:ea typeface="Calibri" panose="020F0502020204030204" pitchFamily="34"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0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﻿﻿Temporal </a:t>
            </a:r>
            <a:endParaRPr lang="en-US" sz="20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0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﻿﻿Carotid </a:t>
            </a:r>
            <a:endParaRPr lang="en-US" sz="20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0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﻿﻿Renal </a:t>
            </a:r>
            <a:endParaRPr lang="en-US" sz="20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0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﻿﻿Abdominal aorta </a:t>
            </a:r>
            <a:endParaRPr lang="en-US" sz="20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0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﻿﻿Femoral</a:t>
            </a:r>
            <a:endParaRPr lang="en-US" sz="20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595548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03F2B9E6-6C36-4A1B-8905-7B392FBCCDAA}"/>
              </a:ext>
            </a:extLst>
          </p:cNvPr>
          <p:cNvSpPr txBox="1">
            <a:spLocks noChangeArrowheads="1"/>
          </p:cNvSpPr>
          <p:nvPr/>
        </p:nvSpPr>
        <p:spPr>
          <a:xfrm>
            <a:off x="1295402" y="982132"/>
            <a:ext cx="9601196" cy="871835"/>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b="1" dirty="0">
                <a:solidFill>
                  <a:schemeClr val="accent2">
                    <a:lumMod val="50000"/>
                  </a:schemeClr>
                </a:solidFill>
                <a:latin typeface="Roboto Serif SemiBold"/>
              </a:rPr>
              <a:t>Examination of peripheral veins:</a:t>
            </a:r>
          </a:p>
        </p:txBody>
      </p:sp>
      <p:sp>
        <p:nvSpPr>
          <p:cNvPr id="3" name="Rectangle 3">
            <a:extLst>
              <a:ext uri="{FF2B5EF4-FFF2-40B4-BE49-F238E27FC236}">
                <a16:creationId xmlns:a16="http://schemas.microsoft.com/office/drawing/2014/main" xmlns="" id="{FD5099B8-C691-47D4-AFF2-BCD8A87F0C52}"/>
              </a:ext>
            </a:extLst>
          </p:cNvPr>
          <p:cNvSpPr txBox="1">
            <a:spLocks noChangeArrowheads="1"/>
          </p:cNvSpPr>
          <p:nvPr/>
        </p:nvSpPr>
        <p:spPr>
          <a:xfrm>
            <a:off x="1320568" y="2154260"/>
            <a:ext cx="9601196" cy="3318936"/>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en-US" dirty="0">
                <a:solidFill>
                  <a:schemeClr val="accent2">
                    <a:lumMod val="50000"/>
                  </a:schemeClr>
                </a:solidFill>
                <a:latin typeface="Roboto Serif SemiBold"/>
              </a:rPr>
              <a:t>inflammation or thrombosis of a vein may cause local discomfort or pain.</a:t>
            </a:r>
          </a:p>
          <a:p>
            <a:r>
              <a:rPr lang="en-US" altLang="en-US" dirty="0">
                <a:solidFill>
                  <a:schemeClr val="accent2">
                    <a:lumMod val="50000"/>
                  </a:schemeClr>
                </a:solidFill>
                <a:latin typeface="Roboto Serif SemiBold"/>
              </a:rPr>
              <a:t>Manifestations of venous obstruction depends on site, extent and adequacy of collateral vessels </a:t>
            </a:r>
          </a:p>
          <a:p>
            <a:r>
              <a:rPr lang="en-US" altLang="en-US" dirty="0">
                <a:solidFill>
                  <a:schemeClr val="accent2">
                    <a:lumMod val="50000"/>
                  </a:schemeClr>
                </a:solidFill>
                <a:latin typeface="Roboto Serif SemiBold"/>
              </a:rPr>
              <a:t>Cyanosis and oedema are signs of venous obstruction. </a:t>
            </a:r>
          </a:p>
        </p:txBody>
      </p:sp>
    </p:spTree>
    <p:extLst>
      <p:ext uri="{BB962C8B-B14F-4D97-AF65-F5344CB8AC3E}">
        <p14:creationId xmlns:p14="http://schemas.microsoft.com/office/powerpoint/2010/main" xmlns="" val="3937642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56092C9-5DEB-4733-BC50-DCF97A5739CF}"/>
              </a:ext>
            </a:extLst>
          </p:cNvPr>
          <p:cNvSpPr txBox="1"/>
          <p:nvPr/>
        </p:nvSpPr>
        <p:spPr>
          <a:xfrm>
            <a:off x="2508308" y="1341481"/>
            <a:ext cx="7667538" cy="3785652"/>
          </a:xfrm>
          <a:prstGeom prst="rect">
            <a:avLst/>
          </a:prstGeom>
          <a:noFill/>
        </p:spPr>
        <p:txBody>
          <a:bodyPr wrap="square">
            <a:spAutoFit/>
          </a:bodyPr>
          <a:lstStyle/>
          <a:p>
            <a:pPr marL="0" marR="0">
              <a:spcBef>
                <a:spcPts val="0"/>
              </a:spcBef>
              <a:spcAft>
                <a:spcPts val="0"/>
              </a:spcAft>
            </a:pPr>
            <a:r>
              <a:rPr lang="en-US" sz="2400" b="1" dirty="0">
                <a:solidFill>
                  <a:schemeClr val="accent2">
                    <a:lumMod val="50000"/>
                  </a:schemeClr>
                </a:solidFill>
                <a:effectLst/>
                <a:latin typeface="Helvetica" panose="020B0604020202020204" pitchFamily="34" charset="0"/>
                <a:ea typeface="Calibri" panose="020F0502020204030204" pitchFamily="34" charset="0"/>
              </a:rPr>
              <a:t>Varicose Veins</a:t>
            </a:r>
          </a:p>
          <a:p>
            <a:pPr marL="0" marR="0">
              <a:spcBef>
                <a:spcPts val="0"/>
              </a:spcBef>
              <a:spcAft>
                <a:spcPts val="0"/>
              </a:spcAft>
            </a:pP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a:t>
            </a:r>
            <a:r>
              <a:rPr lang="en-US" sz="2400"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Due to incompetent venous valves </a:t>
            </a:r>
            <a:endParaRPr lang="en-US"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a:t>
            </a:r>
            <a:r>
              <a:rPr lang="en-US" sz="2400"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Aggravated by </a:t>
            </a:r>
            <a:endParaRPr lang="en-US"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Pregnancy </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Obesity </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Prolonged standing </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a:t>
            </a:r>
            <a:r>
              <a:rPr lang="en-US" sz="2400"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May present with dull aching pain and cramping </a:t>
            </a:r>
            <a:endParaRPr lang="en-US"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a:t>
            </a:r>
            <a:r>
              <a:rPr lang="en-US" sz="2400"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Examination reveal dilated veins beneath the skin </a:t>
            </a:r>
            <a:endParaRPr lang="en-US"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a:t>
            </a:r>
            <a:r>
              <a:rPr lang="en-US" sz="2400"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Swelling may occur</a:t>
            </a:r>
            <a:endParaRPr lang="en-US"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3653296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C50203B-B292-4076-BD3D-2A2842EDC13E}"/>
              </a:ext>
            </a:extLst>
          </p:cNvPr>
          <p:cNvSpPr txBox="1"/>
          <p:nvPr/>
        </p:nvSpPr>
        <p:spPr>
          <a:xfrm>
            <a:off x="3047301" y="1105146"/>
            <a:ext cx="6094602" cy="4216539"/>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Times New Roman" panose="02020603050405020304" pitchFamily="18" charset="0"/>
              </a:rPr>
              <a:t> </a:t>
            </a:r>
            <a:r>
              <a:rPr lang="en-US" sz="2400" b="1" dirty="0">
                <a:solidFill>
                  <a:schemeClr val="accent2">
                    <a:lumMod val="50000"/>
                  </a:schemeClr>
                </a:solidFill>
                <a:effectLst/>
                <a:latin typeface="Helvetica" panose="020B0604020202020204" pitchFamily="34" charset="0"/>
                <a:ea typeface="Calibri" panose="020F0502020204030204" pitchFamily="34" charset="0"/>
              </a:rPr>
              <a:t>Thrombophlebitis</a:t>
            </a:r>
          </a:p>
          <a:p>
            <a:pPr marL="0" marR="0">
              <a:spcBef>
                <a:spcPts val="0"/>
              </a:spcBef>
              <a:spcAft>
                <a:spcPts val="0"/>
              </a:spcAft>
            </a:pP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a:t>
            </a:r>
            <a:r>
              <a:rPr lang="en-US" sz="2400"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Partial or complete occlusion of a vein by a thrombus </a:t>
            </a:r>
            <a:endParaRPr lang="en-US"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a:t>
            </a:r>
            <a:r>
              <a:rPr lang="en-US" sz="2400"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Complaints of pain at the site of inflamed vein </a:t>
            </a:r>
            <a:endParaRPr lang="en-US"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a:t>
            </a:r>
            <a:r>
              <a:rPr lang="en-US" sz="2400"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Examination reveals the following: </a:t>
            </a:r>
            <a:endParaRPr lang="en-US"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Induration </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Swelling </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Tenderness </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Redness over a vein</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xmlns="" val="2881709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AF9B1F7-5222-4A72-80BE-F835D281B794}"/>
              </a:ext>
            </a:extLst>
          </p:cNvPr>
          <p:cNvSpPr txBox="1"/>
          <p:nvPr/>
        </p:nvSpPr>
        <p:spPr>
          <a:xfrm>
            <a:off x="679508" y="643898"/>
            <a:ext cx="10788242" cy="5170646"/>
          </a:xfrm>
          <a:prstGeom prst="rect">
            <a:avLst/>
          </a:prstGeom>
          <a:noFill/>
        </p:spPr>
        <p:txBody>
          <a:bodyPr wrap="square">
            <a:spAutoFit/>
          </a:bodyPr>
          <a:lstStyle/>
          <a:p>
            <a:pPr marL="0" marR="0">
              <a:spcBef>
                <a:spcPts val="0"/>
              </a:spcBef>
              <a:spcAft>
                <a:spcPts val="0"/>
              </a:spcAft>
            </a:pPr>
            <a:r>
              <a:rPr lang="en-US" sz="2400" b="1" dirty="0">
                <a:solidFill>
                  <a:schemeClr val="accent2">
                    <a:lumMod val="50000"/>
                  </a:schemeClr>
                </a:solidFill>
                <a:effectLst/>
                <a:latin typeface="Helvetica" panose="020B0604020202020204" pitchFamily="34" charset="0"/>
                <a:ea typeface="Calibri" panose="020F0502020204030204" pitchFamily="34" charset="0"/>
              </a:rPr>
              <a:t>Thrombophlebitis Exam</a:t>
            </a:r>
            <a:endParaRPr lang="en-US" sz="2400" b="1" dirty="0">
              <a:solidFill>
                <a:schemeClr val="accent2">
                  <a:lumMod val="50000"/>
                </a:schemeClr>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dirty="0">
              <a:solidFill>
                <a:schemeClr val="accent2">
                  <a:lumMod val="50000"/>
                </a:schemeClr>
              </a:solidFill>
              <a:effectLst/>
              <a:latin typeface="Helvetica" panose="020B0604020202020204" pitchFamily="34" charset="0"/>
              <a:ea typeface="Calibri" panose="020F0502020204030204" pitchFamily="34" charset="0"/>
            </a:endParaRPr>
          </a:p>
          <a:p>
            <a:pPr marL="0" marR="0">
              <a:spcBef>
                <a:spcPts val="0"/>
              </a:spcBef>
              <a:spcAft>
                <a:spcPts val="0"/>
              </a:spcAft>
            </a:pPr>
            <a:r>
              <a:rPr lang="en-US" dirty="0">
                <a:solidFill>
                  <a:schemeClr val="accent2">
                    <a:lumMod val="50000"/>
                  </a:schemeClr>
                </a:solidFill>
                <a:effectLst/>
                <a:latin typeface="Helvetica" panose="020B0604020202020204" pitchFamily="34" charset="0"/>
                <a:ea typeface="Calibri" panose="020F0502020204030204" pitchFamily="34" charset="0"/>
              </a:rPr>
              <a:t>Thrombophlebitis of small saphenous vein. Thrombosis of this or other superficial veins seldom leads to pulmonary embolism unless deep veins are also involved</a:t>
            </a:r>
            <a:endParaRPr lang="en-US" dirty="0">
              <a:solidFill>
                <a:schemeClr val="accent2">
                  <a:lumMod val="50000"/>
                </a:schemeClr>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dirty="0">
              <a:solidFill>
                <a:schemeClr val="accent2">
                  <a:lumMod val="50000"/>
                </a:schemeClr>
              </a:solidFill>
              <a:effectLst/>
              <a:latin typeface="Helvetica" panose="020B0604020202020204" pitchFamily="34" charset="0"/>
              <a:ea typeface="Calibri" panose="020F0502020204030204" pitchFamily="34" charset="0"/>
            </a:endParaRPr>
          </a:p>
          <a:p>
            <a:pPr marL="0" marR="0">
              <a:spcBef>
                <a:spcPts val="0"/>
              </a:spcBef>
              <a:spcAft>
                <a:spcPts val="0"/>
              </a:spcAft>
            </a:pPr>
            <a:r>
              <a:rPr lang="en-US" dirty="0">
                <a:solidFill>
                  <a:schemeClr val="accent2">
                    <a:lumMod val="50000"/>
                  </a:schemeClr>
                </a:solidFill>
                <a:effectLst/>
                <a:latin typeface="Helvetica" panose="020B0604020202020204" pitchFamily="34" charset="0"/>
                <a:ea typeface="Calibri" panose="020F0502020204030204" pitchFamily="34" charset="0"/>
              </a:rPr>
              <a:t>In thrombosis of </a:t>
            </a:r>
            <a:r>
              <a:rPr lang="en-US" dirty="0" err="1">
                <a:solidFill>
                  <a:schemeClr val="accent2">
                    <a:lumMod val="50000"/>
                  </a:schemeClr>
                </a:solidFill>
                <a:effectLst/>
                <a:latin typeface="Helvetica" panose="020B0604020202020204" pitchFamily="34" charset="0"/>
                <a:ea typeface="Calibri" panose="020F0502020204030204" pitchFamily="34" charset="0"/>
              </a:rPr>
              <a:t>soleal</a:t>
            </a:r>
            <a:r>
              <a:rPr lang="en-US" dirty="0">
                <a:solidFill>
                  <a:schemeClr val="accent2">
                    <a:lumMod val="50000"/>
                  </a:schemeClr>
                </a:solidFill>
                <a:effectLst/>
                <a:latin typeface="Helvetica" panose="020B0604020202020204" pitchFamily="34" charset="0"/>
                <a:ea typeface="Calibri" panose="020F0502020204030204" pitchFamily="34" charset="0"/>
              </a:rPr>
              <a:t> veins there may be tenderness of calf, and tissue there may have a "doughy" feel.</a:t>
            </a:r>
            <a:endParaRPr lang="en-US" dirty="0">
              <a:solidFill>
                <a:schemeClr val="accent2">
                  <a:lumMod val="50000"/>
                </a:schemeClr>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dirty="0">
                <a:solidFill>
                  <a:schemeClr val="accent2">
                    <a:lumMod val="50000"/>
                  </a:schemeClr>
                </a:solidFill>
                <a:effectLst/>
                <a:latin typeface="Helvetica" panose="020B0604020202020204" pitchFamily="34" charset="0"/>
                <a:ea typeface="Calibri" panose="020F0502020204030204" pitchFamily="34" charset="0"/>
              </a:rPr>
              <a:t>There may also be a difference in skin temperature between legs</a:t>
            </a:r>
            <a:endParaRPr lang="en-US" dirty="0">
              <a:solidFill>
                <a:schemeClr val="accent2">
                  <a:lumMod val="50000"/>
                </a:schemeClr>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dirty="0">
              <a:solidFill>
                <a:schemeClr val="accent2">
                  <a:lumMod val="50000"/>
                </a:schemeClr>
              </a:solidFill>
              <a:effectLst/>
              <a:latin typeface="Helvetica" panose="020B0604020202020204" pitchFamily="34" charset="0"/>
              <a:ea typeface="Calibri" panose="020F0502020204030204" pitchFamily="34" charset="0"/>
            </a:endParaRPr>
          </a:p>
          <a:p>
            <a:pPr marL="0" marR="0">
              <a:spcBef>
                <a:spcPts val="0"/>
              </a:spcBef>
              <a:spcAft>
                <a:spcPts val="0"/>
              </a:spcAft>
            </a:pPr>
            <a:r>
              <a:rPr lang="en-US" dirty="0">
                <a:solidFill>
                  <a:schemeClr val="accent2">
                    <a:lumMod val="50000"/>
                  </a:schemeClr>
                </a:solidFill>
                <a:effectLst/>
                <a:latin typeface="Helvetica" panose="020B0604020202020204" pitchFamily="34" charset="0"/>
                <a:ea typeface="Calibri" panose="020F0502020204030204" pitchFamily="34" charset="0"/>
              </a:rPr>
              <a:t>In extensive thrombosis of deep veins, limb may evidence swelling, ranging from extreme to minor, or may appear relatively normal. Circumference of both legs and thighs should be measured at same levels and without compression</a:t>
            </a:r>
            <a:endParaRPr lang="en-US" dirty="0">
              <a:solidFill>
                <a:schemeClr val="accent2">
                  <a:lumMod val="50000"/>
                </a:schemeClr>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dirty="0">
              <a:solidFill>
                <a:schemeClr val="accent2">
                  <a:lumMod val="50000"/>
                </a:schemeClr>
              </a:solidFill>
              <a:effectLst/>
              <a:latin typeface="Helvetica" panose="020B0604020202020204" pitchFamily="34" charset="0"/>
              <a:ea typeface="Calibri" panose="020F0502020204030204" pitchFamily="34" charset="0"/>
            </a:endParaRPr>
          </a:p>
          <a:p>
            <a:pPr marL="0" marR="0">
              <a:spcBef>
                <a:spcPts val="0"/>
              </a:spcBef>
              <a:spcAft>
                <a:spcPts val="0"/>
              </a:spcAft>
            </a:pPr>
            <a:r>
              <a:rPr lang="en-US" dirty="0">
                <a:solidFill>
                  <a:schemeClr val="accent2">
                    <a:lumMod val="50000"/>
                  </a:schemeClr>
                </a:solidFill>
                <a:effectLst/>
                <a:latin typeface="Helvetica" panose="020B0604020202020204" pitchFamily="34" charset="0"/>
                <a:ea typeface="Calibri" panose="020F0502020204030204" pitchFamily="34" charset="0"/>
              </a:rPr>
              <a:t>Dorsalis pedis pulse may be absent because of vasospasm secondary to escape of serotonin from obstructed veins</a:t>
            </a:r>
            <a:endParaRPr lang="en-US" dirty="0">
              <a:solidFill>
                <a:schemeClr val="accent2">
                  <a:lumMod val="50000"/>
                </a:schemeClr>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dirty="0">
              <a:solidFill>
                <a:schemeClr val="accent2">
                  <a:lumMod val="50000"/>
                </a:schemeClr>
              </a:solidFill>
              <a:effectLst/>
              <a:latin typeface="Helvetica" panose="020B0604020202020204" pitchFamily="34" charset="0"/>
              <a:ea typeface="Calibri" panose="020F0502020204030204" pitchFamily="34" charset="0"/>
            </a:endParaRPr>
          </a:p>
          <a:p>
            <a:pPr marL="0" marR="0">
              <a:spcBef>
                <a:spcPts val="0"/>
              </a:spcBef>
              <a:spcAft>
                <a:spcPts val="0"/>
              </a:spcAft>
            </a:pPr>
            <a:r>
              <a:rPr lang="en-US" dirty="0">
                <a:solidFill>
                  <a:schemeClr val="accent2">
                    <a:lumMod val="50000"/>
                  </a:schemeClr>
                </a:solidFill>
                <a:effectLst/>
                <a:latin typeface="Helvetica" panose="020B0604020202020204" pitchFamily="34" charset="0"/>
                <a:ea typeface="Calibri" panose="020F0502020204030204" pitchFamily="34" charset="0"/>
              </a:rPr>
              <a:t>Homans sign: sharp dorsiflexion of foot with knee extended causes pain in calf resulting from tension of soleus and gastrocnemius muscles. This is evidence of calf vein thrombosis</a:t>
            </a:r>
            <a:endParaRPr lang="en-US" dirty="0">
              <a:solidFill>
                <a:schemeClr val="accent2">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xmlns="" val="739059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8B0A6F0-AB7D-4150-8FA6-DA9C1BE27F8D}"/>
              </a:ext>
            </a:extLst>
          </p:cNvPr>
          <p:cNvSpPr txBox="1"/>
          <p:nvPr/>
        </p:nvSpPr>
        <p:spPr>
          <a:xfrm>
            <a:off x="1719742" y="1433760"/>
            <a:ext cx="8934275" cy="3785652"/>
          </a:xfrm>
          <a:prstGeom prst="rect">
            <a:avLst/>
          </a:prstGeom>
          <a:noFill/>
        </p:spPr>
        <p:txBody>
          <a:bodyPr wrap="square">
            <a:spAutoFit/>
          </a:bodyPr>
          <a:lstStyle/>
          <a:p>
            <a:pPr marL="0" marR="0">
              <a:spcBef>
                <a:spcPts val="0"/>
              </a:spcBef>
              <a:spcAft>
                <a:spcPts val="0"/>
              </a:spcAft>
            </a:pPr>
            <a:r>
              <a:rPr lang="en-US" sz="2400" b="1" dirty="0">
                <a:solidFill>
                  <a:schemeClr val="accent2">
                    <a:lumMod val="50000"/>
                  </a:schemeClr>
                </a:solidFill>
                <a:effectLst/>
                <a:latin typeface="Helvetica" panose="020B0604020202020204" pitchFamily="34" charset="0"/>
                <a:ea typeface="Calibri" panose="020F0502020204030204" pitchFamily="34" charset="0"/>
              </a:rPr>
              <a:t>Thrombophlebitis Exam (Cont.)</a:t>
            </a:r>
          </a:p>
          <a:p>
            <a:pPr marL="0" marR="0">
              <a:spcBef>
                <a:spcPts val="0"/>
              </a:spcBef>
              <a:spcAft>
                <a:spcPts val="0"/>
              </a:spcAft>
            </a:pP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a:t>
            </a:r>
            <a:r>
              <a:rPr lang="en-US" sz="2400"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Thrombophlebitis Exam </a:t>
            </a:r>
            <a:endParaRPr lang="en-US"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Calf pain associated with forcible dorsiflexion of the foot </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Increased calf and thigh circumference </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Fever </a:t>
            </a: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R="0" lvl="0">
              <a:spcBef>
                <a:spcPts val="0"/>
              </a:spcBef>
              <a:spcAft>
                <a:spcPts val="0"/>
              </a:spcAft>
              <a:buSzPts val="1000"/>
              <a:tabLst>
                <a:tab pos="457200" algn="l"/>
              </a:tabLst>
            </a:pPr>
            <a:r>
              <a:rPr lang="en-US" sz="2400" dirty="0">
                <a:solidFill>
                  <a:schemeClr val="accent2">
                    <a:lumMod val="50000"/>
                  </a:schemeClr>
                </a:solidFill>
                <a:latin typeface="Tahoma" panose="020B0604030504040204" pitchFamily="34" charset="0"/>
                <a:ea typeface="Times New Roman" panose="02020603050405020304" pitchFamily="18" charset="0"/>
              </a:rPr>
              <a:t>	- </a:t>
            </a:r>
            <a:r>
              <a:rPr lang="en-US" sz="2400" dirty="0">
                <a:solidFill>
                  <a:schemeClr val="accent2">
                    <a:lumMod val="50000"/>
                  </a:schemeClr>
                </a:solidFill>
                <a:effectLst/>
                <a:latin typeface="Helvetica" panose="020B0604020202020204" pitchFamily="34" charset="0"/>
                <a:ea typeface="Times New Roman" panose="02020603050405020304" pitchFamily="18" charset="0"/>
              </a:rPr>
              <a:t>Difficulty ambulating due to pain </a:t>
            </a:r>
          </a:p>
          <a:p>
            <a:pPr marR="0" lvl="0">
              <a:spcBef>
                <a:spcPts val="0"/>
              </a:spcBef>
              <a:spcAft>
                <a:spcPts val="0"/>
              </a:spcAft>
              <a:buSzPts val="1000"/>
              <a:tabLst>
                <a:tab pos="457200" algn="l"/>
              </a:tabLst>
            </a:pPr>
            <a:endParaRPr lang="en-US" sz="2400" dirty="0">
              <a:solidFill>
                <a:schemeClr val="accent2">
                  <a:lumMod val="50000"/>
                </a:schemeClr>
              </a:solidFill>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Tahoma" panose="020B0604030504040204" pitchFamily="34" charset="0"/>
                <a:ea typeface="Times New Roman" panose="02020603050405020304" pitchFamily="18" charset="0"/>
                <a:cs typeface="Times New Roman" panose="02020603050405020304" pitchFamily="18" charset="0"/>
              </a:rPr>
              <a:t>﻿﻿</a:t>
            </a:r>
            <a:r>
              <a:rPr lang="en-US" sz="2400" dirty="0">
                <a:solidFill>
                  <a:schemeClr val="accent2">
                    <a:lumMod val="50000"/>
                  </a:schemeClr>
                </a:solidFill>
                <a:effectLst/>
                <a:latin typeface="Helvetica" panose="020B0604020202020204" pitchFamily="34" charset="0"/>
                <a:ea typeface="Times New Roman" panose="02020603050405020304" pitchFamily="18" charset="0"/>
                <a:cs typeface="Times New Roman" panose="02020603050405020304" pitchFamily="18" charset="0"/>
              </a:rPr>
              <a:t>DVTs become life threatening when the thrombus detaches and becomes an embolus</a:t>
            </a:r>
            <a:endParaRPr lang="en-US" sz="24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898072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5E3426D-3245-40BC-8098-0A40DA19BDDA}"/>
              </a:ext>
            </a:extLst>
          </p:cNvPr>
          <p:cNvSpPr txBox="1"/>
          <p:nvPr/>
        </p:nvSpPr>
        <p:spPr>
          <a:xfrm>
            <a:off x="2499919" y="1434517"/>
            <a:ext cx="5931017" cy="3477875"/>
          </a:xfrm>
          <a:prstGeom prst="rect">
            <a:avLst/>
          </a:prstGeom>
          <a:noFill/>
        </p:spPr>
        <p:txBody>
          <a:bodyPr wrap="square" rtlCol="0">
            <a:spAutoFit/>
          </a:bodyPr>
          <a:lstStyle/>
          <a:p>
            <a:pPr marL="285750" indent="-285750">
              <a:buFont typeface="Arial" panose="020B0604020202020204" pitchFamily="34" charset="0"/>
              <a:buChar char="•"/>
            </a:pPr>
            <a:r>
              <a:rPr lang="en-US" sz="2800" b="1" dirty="0">
                <a:solidFill>
                  <a:schemeClr val="accent2">
                    <a:lumMod val="50000"/>
                  </a:schemeClr>
                </a:solidFill>
                <a:latin typeface="Roboto Serif SemiBold"/>
                <a:cs typeface="Helvetica" panose="020B0604020202020204" pitchFamily="34" charset="0"/>
              </a:rPr>
              <a:t>General</a:t>
            </a:r>
          </a:p>
          <a:p>
            <a:endParaRPr lang="en-US" sz="2800" b="1" dirty="0">
              <a:solidFill>
                <a:schemeClr val="accent2">
                  <a:lumMod val="50000"/>
                </a:schemeClr>
              </a:solidFill>
              <a:latin typeface="Roboto Serif SemiBold"/>
              <a:cs typeface="Helvetica" panose="020B0604020202020204" pitchFamily="34" charset="0"/>
            </a:endParaRPr>
          </a:p>
          <a:p>
            <a:pPr marL="285750" indent="-285750">
              <a:buFont typeface="Arial" panose="020B0604020202020204" pitchFamily="34" charset="0"/>
              <a:buChar char="•"/>
            </a:pPr>
            <a:r>
              <a:rPr lang="en-US" sz="2800" b="1" dirty="0">
                <a:solidFill>
                  <a:schemeClr val="accent2">
                    <a:lumMod val="50000"/>
                  </a:schemeClr>
                </a:solidFill>
                <a:latin typeface="Roboto Serif SemiBold"/>
                <a:cs typeface="Helvetica" panose="020B0604020202020204" pitchFamily="34" charset="0"/>
              </a:rPr>
              <a:t>Heart</a:t>
            </a:r>
          </a:p>
          <a:p>
            <a:endParaRPr lang="en-US" sz="2800" b="1" dirty="0">
              <a:solidFill>
                <a:schemeClr val="accent2">
                  <a:lumMod val="50000"/>
                </a:schemeClr>
              </a:solidFill>
              <a:latin typeface="Roboto Serif SemiBold"/>
              <a:cs typeface="Helvetica" panose="020B0604020202020204" pitchFamily="34" charset="0"/>
            </a:endParaRPr>
          </a:p>
          <a:p>
            <a:pPr marL="285750" indent="-285750">
              <a:buFont typeface="Arial" panose="020B0604020202020204" pitchFamily="34" charset="0"/>
              <a:buChar char="•"/>
            </a:pPr>
            <a:r>
              <a:rPr lang="en-US" sz="2800" b="1" dirty="0">
                <a:solidFill>
                  <a:schemeClr val="accent2">
                    <a:lumMod val="50000"/>
                  </a:schemeClr>
                </a:solidFill>
                <a:latin typeface="Roboto Serif SemiBold"/>
                <a:cs typeface="Helvetica" panose="020B0604020202020204" pitchFamily="34" charset="0"/>
              </a:rPr>
              <a:t>Peripheral Pulses</a:t>
            </a:r>
          </a:p>
          <a:p>
            <a:endParaRPr lang="en-US" sz="2800" b="1" dirty="0">
              <a:solidFill>
                <a:schemeClr val="accent2">
                  <a:lumMod val="50000"/>
                </a:schemeClr>
              </a:solidFill>
              <a:latin typeface="Roboto Serif SemiBold"/>
              <a:cs typeface="Helvetica" panose="020B0604020202020204" pitchFamily="34" charset="0"/>
            </a:endParaRPr>
          </a:p>
          <a:p>
            <a:pPr marL="285750" indent="-285750">
              <a:buFont typeface="Arial" panose="020B0604020202020204" pitchFamily="34" charset="0"/>
              <a:buChar char="•"/>
            </a:pPr>
            <a:r>
              <a:rPr lang="en-US" sz="2800" b="1" dirty="0">
                <a:solidFill>
                  <a:schemeClr val="accent2">
                    <a:lumMod val="50000"/>
                  </a:schemeClr>
                </a:solidFill>
                <a:latin typeface="Roboto Serif SemiBold"/>
                <a:cs typeface="Helvetica" panose="020B0604020202020204" pitchFamily="34" charset="0"/>
              </a:rPr>
              <a:t>Veins</a:t>
            </a:r>
          </a:p>
          <a:p>
            <a:endParaRPr lang="en-US" sz="2400" b="1" dirty="0">
              <a:solidFill>
                <a:schemeClr val="accent2">
                  <a:lumMod val="75000"/>
                </a:schemeClr>
              </a:solidFill>
              <a:latin typeface="Roboto Serif SemiBold"/>
              <a:cs typeface="Helvetica" panose="020B0604020202020204" pitchFamily="34" charset="0"/>
            </a:endParaRPr>
          </a:p>
        </p:txBody>
      </p:sp>
    </p:spTree>
    <p:extLst>
      <p:ext uri="{BB962C8B-B14F-4D97-AF65-F5344CB8AC3E}">
        <p14:creationId xmlns:p14="http://schemas.microsoft.com/office/powerpoint/2010/main" xmlns="" val="7279874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9EAF24C4-E517-4519-A7CB-DA4A97D19E12}"/>
              </a:ext>
            </a:extLst>
          </p:cNvPr>
          <p:cNvSpPr txBox="1"/>
          <p:nvPr/>
        </p:nvSpPr>
        <p:spPr>
          <a:xfrm>
            <a:off x="3003257" y="2785146"/>
            <a:ext cx="5931016" cy="769441"/>
          </a:xfrm>
          <a:prstGeom prst="rect">
            <a:avLst/>
          </a:prstGeom>
          <a:noFill/>
        </p:spPr>
        <p:txBody>
          <a:bodyPr wrap="square" rtlCol="0">
            <a:spAutoFit/>
          </a:bodyPr>
          <a:lstStyle/>
          <a:p>
            <a:pPr algn="ctr"/>
            <a:r>
              <a:rPr lang="en-US" sz="4400" b="1" dirty="0">
                <a:solidFill>
                  <a:schemeClr val="accent2">
                    <a:lumMod val="50000"/>
                  </a:schemeClr>
                </a:solidFill>
              </a:rPr>
              <a:t>T H A N K  Y O U</a:t>
            </a:r>
          </a:p>
        </p:txBody>
      </p:sp>
    </p:spTree>
    <p:extLst>
      <p:ext uri="{BB962C8B-B14F-4D97-AF65-F5344CB8AC3E}">
        <p14:creationId xmlns:p14="http://schemas.microsoft.com/office/powerpoint/2010/main" xmlns="" val="2103376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BE165A10-593F-43B8-99FF-9416D774ED10}"/>
              </a:ext>
            </a:extLst>
          </p:cNvPr>
          <p:cNvSpPr txBox="1"/>
          <p:nvPr/>
        </p:nvSpPr>
        <p:spPr>
          <a:xfrm>
            <a:off x="1308683" y="1030440"/>
            <a:ext cx="9739617" cy="4955203"/>
          </a:xfrm>
          <a:prstGeom prst="rect">
            <a:avLst/>
          </a:prstGeom>
          <a:noFill/>
        </p:spPr>
        <p:txBody>
          <a:bodyPr wrap="square">
            <a:spAutoFit/>
          </a:bodyPr>
          <a:lstStyle/>
          <a:p>
            <a:pPr marL="0" marR="0" algn="ctr">
              <a:spcBef>
                <a:spcPts val="0"/>
              </a:spcBef>
              <a:spcAft>
                <a:spcPts val="0"/>
              </a:spcAft>
            </a:pPr>
            <a:r>
              <a:rPr lang="en-US" sz="2800" b="1" dirty="0">
                <a:solidFill>
                  <a:schemeClr val="accent2">
                    <a:lumMod val="50000"/>
                  </a:schemeClr>
                </a:solidFill>
                <a:latin typeface="Roboto Serif SemiBold"/>
                <a:ea typeface="Calibri" panose="020F0502020204030204" pitchFamily="34" charset="0"/>
              </a:rPr>
              <a:t>Sequence of </a:t>
            </a:r>
            <a:r>
              <a:rPr lang="en-US" sz="2800" b="1" dirty="0">
                <a:solidFill>
                  <a:schemeClr val="accent2">
                    <a:lumMod val="50000"/>
                  </a:schemeClr>
                </a:solidFill>
                <a:effectLst/>
                <a:latin typeface="Roboto Serif SemiBold"/>
                <a:ea typeface="Calibri" panose="020F0502020204030204" pitchFamily="34" charset="0"/>
              </a:rPr>
              <a:t>Cardiovascular Examination</a:t>
            </a:r>
          </a:p>
          <a:p>
            <a:pPr marL="0" marR="0">
              <a:spcBef>
                <a:spcPts val="0"/>
              </a:spcBef>
              <a:spcAft>
                <a:spcPts val="0"/>
              </a:spcAft>
            </a:pPr>
            <a:endParaRPr lang="en-US" sz="1800" dirty="0">
              <a:solidFill>
                <a:schemeClr val="accent2">
                  <a:lumMod val="50000"/>
                </a:schemeClr>
              </a:solidFill>
              <a:effectLst/>
              <a:latin typeface="Roboto Serif SemiBold"/>
              <a:ea typeface="Calibri" panose="020F0502020204030204" pitchFamily="34" charset="0"/>
            </a:endParaRPr>
          </a:p>
          <a:p>
            <a:pPr marL="0" marR="0">
              <a:spcBef>
                <a:spcPts val="0"/>
              </a:spcBef>
              <a:spcAft>
                <a:spcPts val="0"/>
              </a:spcAft>
            </a:pPr>
            <a:r>
              <a:rPr lang="en-US" sz="1800" dirty="0">
                <a:solidFill>
                  <a:schemeClr val="accent2">
                    <a:lumMod val="50000"/>
                  </a:schemeClr>
                </a:solidFill>
                <a:effectLst/>
                <a:latin typeface="Roboto Serif SemiBold"/>
                <a:ea typeface="Calibri" panose="020F0502020204030204" pitchFamily="34" charset="0"/>
              </a:rPr>
              <a:t>General observations - Breathless at rest, cyanosis</a:t>
            </a:r>
            <a:endParaRPr lang="en-US" sz="2800" dirty="0">
              <a:solidFill>
                <a:schemeClr val="accent2">
                  <a:lumMod val="50000"/>
                </a:schemeClr>
              </a:solidFill>
              <a:effectLst/>
              <a:latin typeface="Roboto Serif SemiBold"/>
              <a:ea typeface="Calibri" panose="020F0502020204030204" pitchFamily="34" charset="0"/>
            </a:endParaRPr>
          </a:p>
          <a:p>
            <a:pPr marL="0" marR="0">
              <a:spcBef>
                <a:spcPts val="0"/>
              </a:spcBef>
              <a:spcAft>
                <a:spcPts val="0"/>
              </a:spcAft>
            </a:pPr>
            <a:endParaRPr lang="en-US" sz="1800" dirty="0">
              <a:solidFill>
                <a:schemeClr val="accent2">
                  <a:lumMod val="50000"/>
                </a:schemeClr>
              </a:solidFill>
              <a:effectLst/>
              <a:latin typeface="Roboto Serif SemiBold"/>
              <a:ea typeface="Calibri" panose="020F0502020204030204" pitchFamily="34" charset="0"/>
            </a:endParaRPr>
          </a:p>
          <a:p>
            <a:pPr marL="0" marR="0">
              <a:spcBef>
                <a:spcPts val="0"/>
              </a:spcBef>
              <a:spcAft>
                <a:spcPts val="0"/>
              </a:spcAft>
            </a:pPr>
            <a:r>
              <a:rPr lang="en-US" dirty="0">
                <a:solidFill>
                  <a:schemeClr val="accent2">
                    <a:lumMod val="50000"/>
                  </a:schemeClr>
                </a:solidFill>
                <a:latin typeface="Roboto Serif SemiBold"/>
                <a:ea typeface="Calibri" panose="020F0502020204030204" pitchFamily="34" charset="0"/>
              </a:rPr>
              <a:t>1.	</a:t>
            </a:r>
            <a:r>
              <a:rPr lang="en-US" sz="1800" dirty="0">
                <a:solidFill>
                  <a:schemeClr val="accent2">
                    <a:lumMod val="50000"/>
                  </a:schemeClr>
                </a:solidFill>
                <a:effectLst/>
                <a:latin typeface="Roboto Serif SemiBold"/>
                <a:ea typeface="Calibri" panose="020F0502020204030204" pitchFamily="34" charset="0"/>
              </a:rPr>
              <a:t>Hands - Temperature, peripheral cyanosis, splinter </a:t>
            </a:r>
            <a:r>
              <a:rPr lang="en-US" sz="1800" dirty="0" err="1">
                <a:solidFill>
                  <a:schemeClr val="accent2">
                    <a:lumMod val="50000"/>
                  </a:schemeClr>
                </a:solidFill>
                <a:effectLst/>
                <a:latin typeface="Roboto Serif SemiBold"/>
                <a:ea typeface="Calibri" panose="020F0502020204030204" pitchFamily="34" charset="0"/>
              </a:rPr>
              <a:t>haemorrhages</a:t>
            </a:r>
            <a:r>
              <a:rPr lang="en-US" sz="1800" dirty="0">
                <a:solidFill>
                  <a:schemeClr val="accent2">
                    <a:lumMod val="50000"/>
                  </a:schemeClr>
                </a:solidFill>
                <a:effectLst/>
                <a:latin typeface="Roboto Serif SemiBold"/>
                <a:ea typeface="Calibri" panose="020F0502020204030204" pitchFamily="34" charset="0"/>
              </a:rPr>
              <a:t>, tar staining, 	xanthomata</a:t>
            </a:r>
            <a:endParaRPr lang="en-US" sz="2800" dirty="0">
              <a:solidFill>
                <a:schemeClr val="accent2">
                  <a:lumMod val="50000"/>
                </a:schemeClr>
              </a:solidFill>
              <a:effectLst/>
              <a:latin typeface="Roboto Serif SemiBold"/>
              <a:ea typeface="Calibri" panose="020F0502020204030204" pitchFamily="34" charset="0"/>
            </a:endParaRPr>
          </a:p>
          <a:p>
            <a:pPr marR="0" lvl="0">
              <a:spcBef>
                <a:spcPts val="0"/>
              </a:spcBef>
              <a:spcAft>
                <a:spcPts val="0"/>
              </a:spcAft>
              <a:tabLst>
                <a:tab pos="457200" algn="l"/>
              </a:tabLst>
            </a:pPr>
            <a:r>
              <a:rPr lang="en-US" dirty="0">
                <a:solidFill>
                  <a:schemeClr val="accent2">
                    <a:lumMod val="50000"/>
                  </a:schemeClr>
                </a:solidFill>
                <a:latin typeface="Roboto Serif SemiBold"/>
                <a:ea typeface="Times New Roman" panose="02020603050405020304" pitchFamily="18" charset="0"/>
              </a:rPr>
              <a:t>2.	</a:t>
            </a:r>
            <a:r>
              <a:rPr lang="en-US" sz="1800" dirty="0">
                <a:solidFill>
                  <a:schemeClr val="accent2">
                    <a:lumMod val="50000"/>
                  </a:schemeClr>
                </a:solidFill>
                <a:effectLst/>
                <a:latin typeface="Roboto Serif SemiBold"/>
                <a:ea typeface="Times New Roman" panose="02020603050405020304" pitchFamily="18" charset="0"/>
              </a:rPr>
              <a:t>Radial pulse - Rate, rhythm, collapsing </a:t>
            </a:r>
            <a:endParaRPr lang="en-US" sz="2800" dirty="0">
              <a:solidFill>
                <a:schemeClr val="accent2">
                  <a:lumMod val="50000"/>
                </a:schemeClr>
              </a:solidFill>
              <a:effectLst/>
              <a:latin typeface="Roboto Serif SemiBold"/>
              <a:ea typeface="Calibri" panose="020F0502020204030204" pitchFamily="34" charset="0"/>
            </a:endParaRPr>
          </a:p>
          <a:p>
            <a:pPr marR="0" lvl="0">
              <a:spcBef>
                <a:spcPts val="0"/>
              </a:spcBef>
              <a:spcAft>
                <a:spcPts val="0"/>
              </a:spcAft>
              <a:tabLst>
                <a:tab pos="457200" algn="l"/>
              </a:tabLst>
            </a:pPr>
            <a:r>
              <a:rPr lang="en-US" dirty="0">
                <a:solidFill>
                  <a:schemeClr val="accent2">
                    <a:lumMod val="50000"/>
                  </a:schemeClr>
                </a:solidFill>
                <a:latin typeface="Roboto Serif SemiBold"/>
                <a:ea typeface="Times New Roman" panose="02020603050405020304" pitchFamily="18" charset="0"/>
              </a:rPr>
              <a:t>3.	</a:t>
            </a:r>
            <a:r>
              <a:rPr lang="en-US" sz="1800" dirty="0">
                <a:solidFill>
                  <a:schemeClr val="accent2">
                    <a:lumMod val="50000"/>
                  </a:schemeClr>
                </a:solidFill>
                <a:effectLst/>
                <a:latin typeface="Roboto Serif SemiBold"/>
                <a:ea typeface="Times New Roman" panose="02020603050405020304" pitchFamily="18" charset="0"/>
              </a:rPr>
              <a:t>Arm - Blood pressure, brachial pulse waveform </a:t>
            </a:r>
            <a:endParaRPr lang="en-US" sz="2800" dirty="0">
              <a:solidFill>
                <a:schemeClr val="accent2">
                  <a:lumMod val="50000"/>
                </a:schemeClr>
              </a:solidFill>
              <a:effectLst/>
              <a:latin typeface="Roboto Serif SemiBold"/>
              <a:ea typeface="Calibri" panose="020F0502020204030204" pitchFamily="34" charset="0"/>
            </a:endParaRPr>
          </a:p>
          <a:p>
            <a:pPr marR="0" lvl="0">
              <a:spcBef>
                <a:spcPts val="0"/>
              </a:spcBef>
              <a:spcAft>
                <a:spcPts val="0"/>
              </a:spcAft>
              <a:tabLst>
                <a:tab pos="457200" algn="l"/>
              </a:tabLst>
            </a:pPr>
            <a:r>
              <a:rPr lang="en-US" dirty="0">
                <a:solidFill>
                  <a:schemeClr val="accent2">
                    <a:lumMod val="50000"/>
                  </a:schemeClr>
                </a:solidFill>
                <a:latin typeface="Roboto Serif SemiBold"/>
                <a:ea typeface="Times New Roman" panose="02020603050405020304" pitchFamily="18" charset="0"/>
              </a:rPr>
              <a:t>4.	</a:t>
            </a:r>
            <a:r>
              <a:rPr lang="en-US" sz="1800" dirty="0">
                <a:solidFill>
                  <a:schemeClr val="accent2">
                    <a:lumMod val="50000"/>
                  </a:schemeClr>
                </a:solidFill>
                <a:effectLst/>
                <a:latin typeface="Roboto Serif SemiBold"/>
                <a:ea typeface="Times New Roman" panose="02020603050405020304" pitchFamily="18" charset="0"/>
              </a:rPr>
              <a:t>Eyes - Arcus, xanthelasma, </a:t>
            </a:r>
            <a:r>
              <a:rPr lang="en-US" sz="1800" dirty="0" err="1">
                <a:solidFill>
                  <a:schemeClr val="accent2">
                    <a:lumMod val="50000"/>
                  </a:schemeClr>
                </a:solidFill>
                <a:effectLst/>
                <a:latin typeface="Roboto Serif SemiBold"/>
                <a:ea typeface="Times New Roman" panose="02020603050405020304" pitchFamily="18" charset="0"/>
              </a:rPr>
              <a:t>anaemia</a:t>
            </a:r>
            <a:r>
              <a:rPr lang="en-US" sz="1800" dirty="0">
                <a:solidFill>
                  <a:schemeClr val="accent2">
                    <a:lumMod val="50000"/>
                  </a:schemeClr>
                </a:solidFill>
                <a:effectLst/>
                <a:latin typeface="Roboto Serif SemiBold"/>
                <a:ea typeface="Times New Roman" panose="02020603050405020304" pitchFamily="18" charset="0"/>
              </a:rPr>
              <a:t> </a:t>
            </a:r>
            <a:endParaRPr lang="en-US" sz="2800" dirty="0">
              <a:solidFill>
                <a:schemeClr val="accent2">
                  <a:lumMod val="50000"/>
                </a:schemeClr>
              </a:solidFill>
              <a:effectLst/>
              <a:latin typeface="Roboto Serif SemiBold"/>
              <a:ea typeface="Calibri" panose="020F0502020204030204" pitchFamily="34" charset="0"/>
            </a:endParaRPr>
          </a:p>
          <a:p>
            <a:pPr marR="0" lvl="0">
              <a:spcBef>
                <a:spcPts val="0"/>
              </a:spcBef>
              <a:spcAft>
                <a:spcPts val="0"/>
              </a:spcAft>
              <a:tabLst>
                <a:tab pos="457200" algn="l"/>
              </a:tabLst>
            </a:pPr>
            <a:r>
              <a:rPr lang="en-US" dirty="0">
                <a:solidFill>
                  <a:schemeClr val="accent2">
                    <a:lumMod val="50000"/>
                  </a:schemeClr>
                </a:solidFill>
                <a:latin typeface="Roboto Serif SemiBold"/>
                <a:ea typeface="Times New Roman" panose="02020603050405020304" pitchFamily="18" charset="0"/>
              </a:rPr>
              <a:t>5.	</a:t>
            </a:r>
            <a:r>
              <a:rPr lang="en-US" sz="1800" dirty="0">
                <a:solidFill>
                  <a:schemeClr val="accent2">
                    <a:lumMod val="50000"/>
                  </a:schemeClr>
                </a:solidFill>
                <a:effectLst/>
                <a:latin typeface="Roboto Serif SemiBold"/>
                <a:ea typeface="Times New Roman" panose="02020603050405020304" pitchFamily="18" charset="0"/>
              </a:rPr>
              <a:t>Face - Malar flush </a:t>
            </a:r>
            <a:endParaRPr lang="en-US" sz="2800" dirty="0">
              <a:solidFill>
                <a:schemeClr val="accent2">
                  <a:lumMod val="50000"/>
                </a:schemeClr>
              </a:solidFill>
              <a:effectLst/>
              <a:latin typeface="Roboto Serif SemiBold"/>
              <a:ea typeface="Calibri" panose="020F0502020204030204" pitchFamily="34" charset="0"/>
            </a:endParaRPr>
          </a:p>
          <a:p>
            <a:pPr marR="0" lvl="0">
              <a:spcBef>
                <a:spcPts val="0"/>
              </a:spcBef>
              <a:spcAft>
                <a:spcPts val="0"/>
              </a:spcAft>
              <a:tabLst>
                <a:tab pos="457200" algn="l"/>
              </a:tabLst>
            </a:pPr>
            <a:r>
              <a:rPr lang="en-US" dirty="0">
                <a:solidFill>
                  <a:schemeClr val="accent2">
                    <a:lumMod val="50000"/>
                  </a:schemeClr>
                </a:solidFill>
                <a:latin typeface="Roboto Serif SemiBold"/>
                <a:ea typeface="Times New Roman" panose="02020603050405020304" pitchFamily="18" charset="0"/>
              </a:rPr>
              <a:t>6.	</a:t>
            </a:r>
            <a:r>
              <a:rPr lang="en-US" sz="1800" dirty="0">
                <a:solidFill>
                  <a:schemeClr val="accent2">
                    <a:lumMod val="50000"/>
                  </a:schemeClr>
                </a:solidFill>
                <a:effectLst/>
                <a:latin typeface="Roboto Serif SemiBold"/>
                <a:ea typeface="Times New Roman" panose="02020603050405020304" pitchFamily="18" charset="0"/>
              </a:rPr>
              <a:t>Lips and tongue - Central cyanosis </a:t>
            </a:r>
            <a:endParaRPr lang="en-US" sz="2800" dirty="0">
              <a:solidFill>
                <a:schemeClr val="accent2">
                  <a:lumMod val="50000"/>
                </a:schemeClr>
              </a:solidFill>
              <a:effectLst/>
              <a:latin typeface="Roboto Serif SemiBold"/>
              <a:ea typeface="Calibri" panose="020F0502020204030204" pitchFamily="34" charset="0"/>
            </a:endParaRPr>
          </a:p>
          <a:p>
            <a:pPr marL="0" marR="0">
              <a:spcBef>
                <a:spcPts val="0"/>
              </a:spcBef>
              <a:spcAft>
                <a:spcPts val="0"/>
              </a:spcAft>
            </a:pPr>
            <a:r>
              <a:rPr lang="en-US" sz="1800" dirty="0">
                <a:solidFill>
                  <a:schemeClr val="accent2">
                    <a:lumMod val="50000"/>
                  </a:schemeClr>
                </a:solidFill>
                <a:effectLst/>
                <a:latin typeface="Roboto Serif SemiBold"/>
                <a:ea typeface="Calibri" panose="020F0502020204030204" pitchFamily="34" charset="0"/>
              </a:rPr>
              <a:t>7.	Neck - JVP, carotid pulse</a:t>
            </a:r>
            <a:endParaRPr lang="en-US" sz="2800" dirty="0">
              <a:solidFill>
                <a:schemeClr val="accent2">
                  <a:lumMod val="50000"/>
                </a:schemeClr>
              </a:solidFill>
              <a:effectLst/>
              <a:latin typeface="Roboto Serif SemiBold"/>
              <a:ea typeface="Calibri" panose="020F0502020204030204" pitchFamily="34" charset="0"/>
            </a:endParaRPr>
          </a:p>
          <a:p>
            <a:pPr marL="0" marR="0">
              <a:spcBef>
                <a:spcPts val="0"/>
              </a:spcBef>
              <a:spcAft>
                <a:spcPts val="0"/>
              </a:spcAft>
            </a:pPr>
            <a:r>
              <a:rPr lang="en-US" sz="1800" dirty="0">
                <a:solidFill>
                  <a:schemeClr val="accent2">
                    <a:lumMod val="50000"/>
                  </a:schemeClr>
                </a:solidFill>
                <a:effectLst/>
                <a:latin typeface="Roboto Serif SemiBold"/>
                <a:ea typeface="Calibri" panose="020F0502020204030204" pitchFamily="34" charset="0"/>
              </a:rPr>
              <a:t>8. 	Chest</a:t>
            </a:r>
            <a:br>
              <a:rPr lang="en-US" sz="1800" dirty="0">
                <a:solidFill>
                  <a:schemeClr val="accent2">
                    <a:lumMod val="50000"/>
                  </a:schemeClr>
                </a:solidFill>
                <a:effectLst/>
                <a:latin typeface="Roboto Serif SemiBold"/>
                <a:ea typeface="Calibri" panose="020F0502020204030204" pitchFamily="34" charset="0"/>
              </a:rPr>
            </a:br>
            <a:r>
              <a:rPr lang="en-US" sz="1800" dirty="0">
                <a:solidFill>
                  <a:schemeClr val="accent2">
                    <a:lumMod val="50000"/>
                  </a:schemeClr>
                </a:solidFill>
                <a:effectLst/>
                <a:latin typeface="Roboto Serif SemiBold"/>
                <a:ea typeface="Calibri" panose="020F0502020204030204" pitchFamily="34" charset="0"/>
              </a:rPr>
              <a:t>	Inspection - Scars, pulsations Palpation - Apex, </a:t>
            </a:r>
            <a:r>
              <a:rPr lang="en-US" sz="1800" dirty="0" err="1">
                <a:solidFill>
                  <a:schemeClr val="accent2">
                    <a:lumMod val="50000"/>
                  </a:schemeClr>
                </a:solidFill>
                <a:effectLst/>
                <a:latin typeface="Roboto Serif SemiBold"/>
                <a:ea typeface="Calibri" panose="020F0502020204030204" pitchFamily="34" charset="0"/>
              </a:rPr>
              <a:t>thrils</a:t>
            </a:r>
            <a:r>
              <a:rPr lang="en-US" sz="1800" dirty="0">
                <a:solidFill>
                  <a:schemeClr val="accent2">
                    <a:lumMod val="50000"/>
                  </a:schemeClr>
                </a:solidFill>
                <a:effectLst/>
                <a:latin typeface="Roboto Serif SemiBold"/>
                <a:ea typeface="Calibri" panose="020F0502020204030204" pitchFamily="34" charset="0"/>
              </a:rPr>
              <a:t>, heaves</a:t>
            </a:r>
            <a:br>
              <a:rPr lang="en-US" sz="1800" dirty="0">
                <a:solidFill>
                  <a:schemeClr val="accent2">
                    <a:lumMod val="50000"/>
                  </a:schemeClr>
                </a:solidFill>
                <a:effectLst/>
                <a:latin typeface="Roboto Serif SemiBold"/>
                <a:ea typeface="Calibri" panose="020F0502020204030204" pitchFamily="34" charset="0"/>
              </a:rPr>
            </a:br>
            <a:r>
              <a:rPr lang="en-US" sz="1800" dirty="0">
                <a:solidFill>
                  <a:schemeClr val="accent2">
                    <a:lumMod val="50000"/>
                  </a:schemeClr>
                </a:solidFill>
                <a:effectLst/>
                <a:latin typeface="Roboto Serif SemiBold"/>
                <a:ea typeface="Calibri" panose="020F0502020204030204" pitchFamily="34" charset="0"/>
              </a:rPr>
              <a:t>	Auscultation - Heart sounds, added sounds, murmurs, carotid bruits, basal 			   		crepitations</a:t>
            </a:r>
            <a:endParaRPr lang="en-US" sz="2800" dirty="0">
              <a:solidFill>
                <a:schemeClr val="accent2">
                  <a:lumMod val="50000"/>
                </a:schemeClr>
              </a:solidFill>
              <a:effectLst/>
              <a:latin typeface="Roboto Serif SemiBold"/>
              <a:ea typeface="Calibri" panose="020F0502020204030204" pitchFamily="34" charset="0"/>
            </a:endParaRPr>
          </a:p>
          <a:p>
            <a:pPr marL="0" marR="0">
              <a:spcBef>
                <a:spcPts val="0"/>
              </a:spcBef>
              <a:spcAft>
                <a:spcPts val="0"/>
              </a:spcAft>
            </a:pPr>
            <a:r>
              <a:rPr lang="en-US" sz="1800" dirty="0">
                <a:solidFill>
                  <a:schemeClr val="accent2">
                    <a:lumMod val="50000"/>
                  </a:schemeClr>
                </a:solidFill>
                <a:effectLst/>
                <a:latin typeface="Roboto Serif SemiBold"/>
                <a:ea typeface="Calibri" panose="020F0502020204030204" pitchFamily="34" charset="0"/>
              </a:rPr>
              <a:t>	Other - </a:t>
            </a:r>
            <a:r>
              <a:rPr lang="en-US" sz="1800" dirty="0" err="1">
                <a:solidFill>
                  <a:schemeClr val="accent2">
                    <a:lumMod val="50000"/>
                  </a:schemeClr>
                </a:solidFill>
                <a:effectLst/>
                <a:latin typeface="Roboto Serif SemiBold"/>
                <a:ea typeface="Calibri" panose="020F0502020204030204" pitchFamily="34" charset="0"/>
              </a:rPr>
              <a:t>Radiofemoral</a:t>
            </a:r>
            <a:r>
              <a:rPr lang="en-US" sz="1800" dirty="0">
                <a:solidFill>
                  <a:schemeClr val="accent2">
                    <a:lumMod val="50000"/>
                  </a:schemeClr>
                </a:solidFill>
                <a:effectLst/>
                <a:latin typeface="Roboto Serif SemiBold"/>
                <a:ea typeface="Calibri" panose="020F0502020204030204" pitchFamily="34" charset="0"/>
              </a:rPr>
              <a:t> synchrony, peripheral pulses, oedema, pulsatile liver, urinalysis</a:t>
            </a:r>
            <a:endParaRPr lang="en-US" sz="2800" dirty="0">
              <a:solidFill>
                <a:schemeClr val="accent2">
                  <a:lumMod val="50000"/>
                </a:schemeClr>
              </a:solidFill>
              <a:effectLst/>
              <a:latin typeface="Roboto Serif SemiBold"/>
              <a:ea typeface="Calibri" panose="020F0502020204030204" pitchFamily="34" charset="0"/>
            </a:endParaRPr>
          </a:p>
        </p:txBody>
      </p:sp>
    </p:spTree>
    <p:extLst>
      <p:ext uri="{BB962C8B-B14F-4D97-AF65-F5344CB8AC3E}">
        <p14:creationId xmlns:p14="http://schemas.microsoft.com/office/powerpoint/2010/main" xmlns="" val="209327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88904B7-6F2A-45ED-B0D1-588193B6216B}"/>
              </a:ext>
            </a:extLst>
          </p:cNvPr>
          <p:cNvSpPr txBox="1"/>
          <p:nvPr/>
        </p:nvSpPr>
        <p:spPr>
          <a:xfrm>
            <a:off x="1426128" y="1387539"/>
            <a:ext cx="8992999" cy="4524315"/>
          </a:xfrm>
          <a:prstGeom prst="rect">
            <a:avLst/>
          </a:prstGeom>
          <a:noFill/>
        </p:spPr>
        <p:txBody>
          <a:bodyPr wrap="square">
            <a:spAutoFit/>
          </a:bodyPr>
          <a:lstStyle/>
          <a:p>
            <a:pPr marL="0" marR="0">
              <a:spcBef>
                <a:spcPts val="0"/>
              </a:spcBef>
              <a:spcAft>
                <a:spcPts val="0"/>
              </a:spcAft>
            </a:pPr>
            <a:r>
              <a:rPr lang="en-US" sz="2400" dirty="0">
                <a:solidFill>
                  <a:schemeClr val="accent2">
                    <a:lumMod val="50000"/>
                  </a:schemeClr>
                </a:solidFill>
                <a:latin typeface="Roboto Serif SemiBold"/>
                <a:ea typeface="Calibri" panose="020F0502020204030204" pitchFamily="34" charset="0"/>
              </a:rPr>
              <a:t>So proceed in an orderly fashion:</a:t>
            </a:r>
          </a:p>
          <a:p>
            <a:pPr marL="0" marR="0">
              <a:spcBef>
                <a:spcPts val="0"/>
              </a:spcBef>
              <a:spcAft>
                <a:spcPts val="0"/>
              </a:spcAft>
            </a:pPr>
            <a:endParaRPr lang="en-US" sz="2400" dirty="0">
              <a:solidFill>
                <a:schemeClr val="accent2">
                  <a:lumMod val="50000"/>
                </a:schemeClr>
              </a:solidFill>
              <a:latin typeface="Roboto Serif SemiBold"/>
              <a:ea typeface="Calibri" panose="020F0502020204030204" pitchFamily="34" charset="0"/>
            </a:endParaRPr>
          </a:p>
          <a:p>
            <a:pPr marL="0" marR="0">
              <a:spcBef>
                <a:spcPts val="0"/>
              </a:spcBef>
              <a:spcAft>
                <a:spcPts val="0"/>
              </a:spcAft>
            </a:pPr>
            <a:r>
              <a:rPr lang="en-US" sz="2400" dirty="0">
                <a:solidFill>
                  <a:schemeClr val="accent2">
                    <a:lumMod val="50000"/>
                  </a:schemeClr>
                </a:solidFill>
                <a:latin typeface="Roboto Serif SemiBold"/>
                <a:ea typeface="Calibri" panose="020F0502020204030204" pitchFamily="34" charset="0"/>
              </a:rPr>
              <a:t>1</a:t>
            </a:r>
            <a:r>
              <a:rPr lang="en-US" sz="2400" dirty="0">
                <a:solidFill>
                  <a:schemeClr val="accent2">
                    <a:lumMod val="50000"/>
                  </a:schemeClr>
                </a:solidFill>
                <a:effectLst/>
                <a:latin typeface="Roboto Serif SemiBold"/>
                <a:ea typeface="Calibri" panose="020F0502020204030204" pitchFamily="34" charset="0"/>
              </a:rPr>
              <a:t>. - General Examination (Related one)</a:t>
            </a:r>
          </a:p>
          <a:p>
            <a:pPr marL="800100" lvl="1" indent="-342900">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	Always proceed in an orderly fashion </a:t>
            </a:r>
            <a:endParaRPr lang="en-US" sz="24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L="800100" lvl="1" indent="-342900">
              <a:buSzPts val="1000"/>
              <a:buFont typeface="Courier New" panose="02070309020205020404" pitchFamily="49" charset="0"/>
              <a:buChar char="o"/>
              <a:tabLst>
                <a:tab pos="457200" algn="l"/>
              </a:tabLst>
            </a:pPr>
            <a:r>
              <a:rPr lang="en-US" sz="2400" dirty="0">
                <a:solidFill>
                  <a:schemeClr val="accent2">
                    <a:lumMod val="50000"/>
                  </a:schemeClr>
                </a:solidFill>
                <a:effectLst/>
                <a:latin typeface="Roboto Serif SemiBold"/>
                <a:ea typeface="Times New Roman" panose="02020603050405020304" pitchFamily="18" charset="0"/>
                <a:cs typeface="Times New Roman" panose="02020603050405020304" pitchFamily="18" charset="0"/>
              </a:rPr>
              <a:t>﻿﻿	Follow these steps when examining the heart </a:t>
            </a:r>
            <a:endParaRPr lang="en-US" sz="2400" dirty="0">
              <a:solidFill>
                <a:schemeClr val="accent2">
                  <a:lumMod val="50000"/>
                </a:schemeClr>
              </a:solidFill>
              <a:effectLst/>
              <a:latin typeface="Roboto Serif SemiBold"/>
              <a:ea typeface="Calibri" panose="020F0502020204030204" pitchFamily="34" charset="0"/>
              <a:cs typeface="Times New Roman" panose="02020603050405020304" pitchFamily="18" charset="0"/>
            </a:endParaRPr>
          </a:p>
          <a:p>
            <a:pPr marR="0" lvl="0">
              <a:spcBef>
                <a:spcPts val="0"/>
              </a:spcBef>
              <a:spcAft>
                <a:spcPts val="0"/>
              </a:spcAft>
              <a:buSzPts val="1000"/>
              <a:tabLst>
                <a:tab pos="457200" algn="l"/>
              </a:tabLst>
            </a:pPr>
            <a:r>
              <a:rPr lang="en-US" sz="2400" dirty="0">
                <a:solidFill>
                  <a:schemeClr val="accent2">
                    <a:lumMod val="50000"/>
                  </a:schemeClr>
                </a:solidFill>
                <a:effectLst/>
                <a:latin typeface="Roboto Serif SemiBold"/>
                <a:ea typeface="Times New Roman" panose="02020603050405020304" pitchFamily="18" charset="0"/>
              </a:rPr>
              <a:t>		- Inspect</a:t>
            </a:r>
          </a:p>
          <a:p>
            <a:pPr marR="0" lvl="0">
              <a:spcBef>
                <a:spcPts val="0"/>
              </a:spcBef>
              <a:spcAft>
                <a:spcPts val="0"/>
              </a:spcAft>
              <a:buSzPts val="1000"/>
              <a:tabLst>
                <a:tab pos="457200" algn="l"/>
              </a:tabLst>
            </a:pPr>
            <a:r>
              <a:rPr lang="en-US" sz="2400" dirty="0">
                <a:solidFill>
                  <a:schemeClr val="accent2">
                    <a:lumMod val="50000"/>
                  </a:schemeClr>
                </a:solidFill>
                <a:latin typeface="Roboto Serif SemiBold"/>
                <a:ea typeface="Times New Roman" panose="02020603050405020304" pitchFamily="18" charset="0"/>
              </a:rPr>
              <a:t>		- </a:t>
            </a:r>
            <a:r>
              <a:rPr lang="en-US" sz="2400" dirty="0">
                <a:solidFill>
                  <a:schemeClr val="accent2">
                    <a:lumMod val="50000"/>
                  </a:schemeClr>
                </a:solidFill>
                <a:effectLst/>
                <a:latin typeface="Roboto Serif SemiBold"/>
                <a:ea typeface="Times New Roman" panose="02020603050405020304" pitchFamily="18" charset="0"/>
              </a:rPr>
              <a:t>Palpate </a:t>
            </a:r>
            <a:endParaRPr lang="en-US" sz="2400" dirty="0">
              <a:solidFill>
                <a:schemeClr val="accent2">
                  <a:lumMod val="50000"/>
                </a:schemeClr>
              </a:solidFill>
              <a:latin typeface="Roboto Serif SemiBold"/>
              <a:ea typeface="Times New Roman" panose="02020603050405020304" pitchFamily="18" charset="0"/>
            </a:endParaRPr>
          </a:p>
          <a:p>
            <a:pPr>
              <a:buSzPts val="1000"/>
              <a:tabLst>
                <a:tab pos="457200" algn="l"/>
              </a:tabLst>
            </a:pPr>
            <a:r>
              <a:rPr lang="en-US" sz="2400" dirty="0">
                <a:solidFill>
                  <a:schemeClr val="accent2">
                    <a:lumMod val="50000"/>
                  </a:schemeClr>
                </a:solidFill>
                <a:effectLst/>
                <a:latin typeface="Roboto Serif SemiBold"/>
                <a:ea typeface="Calibri" panose="020F0502020204030204" pitchFamily="34" charset="0"/>
              </a:rPr>
              <a:t>		- </a:t>
            </a:r>
            <a:r>
              <a:rPr lang="en-US" sz="2400" dirty="0">
                <a:solidFill>
                  <a:schemeClr val="accent2">
                    <a:lumMod val="50000"/>
                  </a:schemeClr>
                </a:solidFill>
                <a:latin typeface="Roboto Serif SemiBold"/>
                <a:ea typeface="Calibri" panose="020F0502020204030204" pitchFamily="34" charset="0"/>
              </a:rPr>
              <a:t>Auscultate</a:t>
            </a:r>
          </a:p>
          <a:p>
            <a:pPr>
              <a:buSzPts val="1000"/>
              <a:tabLst>
                <a:tab pos="457200" algn="l"/>
              </a:tabLst>
            </a:pPr>
            <a:r>
              <a:rPr lang="en-US" sz="2400" dirty="0">
                <a:solidFill>
                  <a:schemeClr val="accent2">
                    <a:lumMod val="50000"/>
                  </a:schemeClr>
                </a:solidFill>
                <a:latin typeface="Roboto Serif SemiBold"/>
                <a:ea typeface="Calibri" panose="020F0502020204030204" pitchFamily="34" charset="0"/>
              </a:rPr>
              <a:t>2. - Blood vessel exam</a:t>
            </a:r>
          </a:p>
          <a:p>
            <a:pPr>
              <a:buSzPts val="1000"/>
              <a:tabLst>
                <a:tab pos="457200" algn="l"/>
              </a:tabLst>
            </a:pPr>
            <a:r>
              <a:rPr lang="en-US" sz="2400" dirty="0">
                <a:solidFill>
                  <a:schemeClr val="accent2">
                    <a:lumMod val="50000"/>
                  </a:schemeClr>
                </a:solidFill>
                <a:latin typeface="Roboto Serif SemiBold"/>
                <a:ea typeface="Calibri" panose="020F0502020204030204" pitchFamily="34" charset="0"/>
              </a:rPr>
              <a:t>3.  - Heart Examination</a:t>
            </a:r>
          </a:p>
          <a:p>
            <a:pPr>
              <a:buSzPts val="1000"/>
              <a:tabLst>
                <a:tab pos="457200" algn="l"/>
              </a:tabLst>
            </a:pPr>
            <a:r>
              <a:rPr lang="en-US" sz="2400" dirty="0">
                <a:solidFill>
                  <a:schemeClr val="accent2">
                    <a:lumMod val="50000"/>
                  </a:schemeClr>
                </a:solidFill>
                <a:latin typeface="Roboto Serif SemiBold"/>
                <a:ea typeface="Calibri" panose="020F0502020204030204" pitchFamily="34" charset="0"/>
              </a:rPr>
              <a:t>       (Note: Percussion is omitted when examining the heart.)</a:t>
            </a:r>
          </a:p>
          <a:p>
            <a:pPr marR="0" lvl="0">
              <a:spcBef>
                <a:spcPts val="0"/>
              </a:spcBef>
              <a:spcAft>
                <a:spcPts val="0"/>
              </a:spcAft>
              <a:buSzPts val="1000"/>
              <a:tabLst>
                <a:tab pos="457200" algn="l"/>
              </a:tabLst>
            </a:pPr>
            <a:endParaRPr lang="en-US" sz="2400" dirty="0">
              <a:solidFill>
                <a:schemeClr val="accent2">
                  <a:lumMod val="50000"/>
                </a:schemeClr>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xmlns="" val="1962192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69268F-326F-41AC-BEE6-F75309BC74DA}"/>
              </a:ext>
            </a:extLst>
          </p:cNvPr>
          <p:cNvSpPr txBox="1"/>
          <p:nvPr/>
        </p:nvSpPr>
        <p:spPr>
          <a:xfrm>
            <a:off x="2332139" y="1186851"/>
            <a:ext cx="6809764" cy="4154984"/>
          </a:xfrm>
          <a:prstGeom prst="rect">
            <a:avLst/>
          </a:prstGeom>
          <a:noFill/>
        </p:spPr>
        <p:txBody>
          <a:bodyPr wrap="square">
            <a:spAutoFit/>
          </a:bodyPr>
          <a:lstStyle/>
          <a:p>
            <a:pPr marL="342900" marR="0" indent="-342900">
              <a:spcBef>
                <a:spcPts val="0"/>
              </a:spcBef>
              <a:spcAft>
                <a:spcPts val="0"/>
              </a:spcAft>
              <a:buFont typeface="Arial" panose="020B0604020202020204" pitchFamily="34" charset="0"/>
              <a:buChar char="•"/>
            </a:pPr>
            <a:r>
              <a:rPr lang="en-US" sz="2400" dirty="0">
                <a:solidFill>
                  <a:schemeClr val="accent2">
                    <a:lumMod val="50000"/>
                  </a:schemeClr>
                </a:solidFill>
                <a:effectLst/>
                <a:latin typeface="Roboto Serif SemiBold"/>
                <a:ea typeface="Calibri" panose="020F0502020204030204" pitchFamily="34" charset="0"/>
              </a:rPr>
              <a:t>Vital Signs - Note BP (both arms), T, RR, HR, 02, pain level</a:t>
            </a:r>
          </a:p>
          <a:p>
            <a:pPr marR="0">
              <a:spcBef>
                <a:spcPts val="0"/>
              </a:spcBef>
              <a:spcAft>
                <a:spcPts val="0"/>
              </a:spcAft>
            </a:pPr>
            <a:endParaRPr lang="en-US" sz="2400" dirty="0">
              <a:solidFill>
                <a:schemeClr val="accent2">
                  <a:lumMod val="50000"/>
                </a:schemeClr>
              </a:solidFill>
              <a:effectLst/>
              <a:latin typeface="Roboto Serif SemiBold"/>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400" dirty="0">
                <a:solidFill>
                  <a:schemeClr val="accent2">
                    <a:lumMod val="50000"/>
                  </a:schemeClr>
                </a:solidFill>
                <a:effectLst/>
                <a:latin typeface="Roboto Serif SemiBold"/>
                <a:ea typeface="Calibri" panose="020F0502020204030204" pitchFamily="34" charset="0"/>
              </a:rPr>
              <a:t>General - Note patient's general appearance</a:t>
            </a:r>
          </a:p>
          <a:p>
            <a:pPr marR="0">
              <a:spcBef>
                <a:spcPts val="0"/>
              </a:spcBef>
              <a:spcAft>
                <a:spcPts val="0"/>
              </a:spcAft>
            </a:pPr>
            <a:endParaRPr lang="en-US" sz="2400" dirty="0">
              <a:solidFill>
                <a:schemeClr val="accent2">
                  <a:lumMod val="50000"/>
                </a:schemeClr>
              </a:solidFill>
              <a:latin typeface="Roboto Serif SemiBold"/>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400" dirty="0">
                <a:solidFill>
                  <a:schemeClr val="accent2">
                    <a:lumMod val="50000"/>
                  </a:schemeClr>
                </a:solidFill>
                <a:effectLst/>
                <a:latin typeface="Roboto Serif SemiBold"/>
                <a:ea typeface="Calibri" panose="020F0502020204030204" pitchFamily="34" charset="0"/>
              </a:rPr>
              <a:t>Signs of heart failure in other organs (lungs, liver, lower limbs)</a:t>
            </a:r>
          </a:p>
          <a:p>
            <a:pPr marR="0">
              <a:spcBef>
                <a:spcPts val="0"/>
              </a:spcBef>
              <a:spcAft>
                <a:spcPts val="0"/>
              </a:spcAft>
            </a:pPr>
            <a:endParaRPr lang="en-US" sz="2400" dirty="0">
              <a:solidFill>
                <a:schemeClr val="accent2">
                  <a:lumMod val="50000"/>
                </a:schemeClr>
              </a:solidFill>
              <a:latin typeface="Roboto Serif SemiBold"/>
              <a:ea typeface="Calibri" panose="020F0502020204030204" pitchFamily="34" charset="0"/>
            </a:endParaRPr>
          </a:p>
          <a:p>
            <a:pPr marL="342900" marR="0" indent="-342900">
              <a:spcBef>
                <a:spcPts val="0"/>
              </a:spcBef>
              <a:spcAft>
                <a:spcPts val="0"/>
              </a:spcAft>
              <a:buFont typeface="Arial" panose="020B0604020202020204" pitchFamily="34" charset="0"/>
              <a:buChar char="•"/>
            </a:pPr>
            <a:r>
              <a:rPr lang="en-US" sz="2400" dirty="0">
                <a:solidFill>
                  <a:schemeClr val="accent2">
                    <a:lumMod val="50000"/>
                  </a:schemeClr>
                </a:solidFill>
                <a:effectLst/>
                <a:latin typeface="Roboto Serif SemiBold"/>
                <a:ea typeface="Calibri" panose="020F0502020204030204" pitchFamily="34" charset="0"/>
              </a:rPr>
              <a:t>Fundus examination (arterial changes, </a:t>
            </a:r>
            <a:r>
              <a:rPr lang="en-US" sz="2400" dirty="0" err="1">
                <a:solidFill>
                  <a:schemeClr val="accent2">
                    <a:lumMod val="50000"/>
                  </a:schemeClr>
                </a:solidFill>
                <a:effectLst/>
                <a:latin typeface="Roboto Serif SemiBold"/>
                <a:ea typeface="Calibri" panose="020F0502020204030204" pitchFamily="34" charset="0"/>
              </a:rPr>
              <a:t>haemorrhages</a:t>
            </a:r>
            <a:r>
              <a:rPr lang="en-US" sz="2400" dirty="0">
                <a:solidFill>
                  <a:schemeClr val="accent2">
                    <a:lumMod val="50000"/>
                  </a:schemeClr>
                </a:solidFill>
                <a:effectLst/>
                <a:latin typeface="Roboto Serif SemiBold"/>
                <a:ea typeface="Calibri" panose="020F0502020204030204" pitchFamily="34" charset="0"/>
              </a:rPr>
              <a:t>, exudates and </a:t>
            </a:r>
            <a:r>
              <a:rPr lang="en-US" sz="2400" dirty="0" err="1">
                <a:solidFill>
                  <a:schemeClr val="accent2">
                    <a:lumMod val="50000"/>
                  </a:schemeClr>
                </a:solidFill>
                <a:effectLst/>
                <a:latin typeface="Roboto Serif SemiBold"/>
                <a:ea typeface="Calibri" panose="020F0502020204030204" pitchFamily="34" charset="0"/>
              </a:rPr>
              <a:t>paliloedema</a:t>
            </a:r>
            <a:r>
              <a:rPr lang="en-US" sz="2400" dirty="0">
                <a:solidFill>
                  <a:schemeClr val="accent2">
                    <a:lumMod val="50000"/>
                  </a:schemeClr>
                </a:solidFill>
                <a:effectLst/>
                <a:latin typeface="Roboto Serif SemiBold"/>
                <a:ea typeface="Calibri" panose="020F0502020204030204" pitchFamily="34" charset="0"/>
              </a:rPr>
              <a:t>) in arterial hypertension</a:t>
            </a:r>
          </a:p>
        </p:txBody>
      </p:sp>
    </p:spTree>
    <p:extLst>
      <p:ext uri="{BB962C8B-B14F-4D97-AF65-F5344CB8AC3E}">
        <p14:creationId xmlns:p14="http://schemas.microsoft.com/office/powerpoint/2010/main" xmlns="" val="857538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58B673EC-14CF-4D86-8498-4C99F3870CA1}"/>
              </a:ext>
            </a:extLst>
          </p:cNvPr>
          <p:cNvSpPr txBox="1">
            <a:spLocks noChangeArrowheads="1"/>
          </p:cNvSpPr>
          <p:nvPr/>
        </p:nvSpPr>
        <p:spPr>
          <a:xfrm>
            <a:off x="2088859" y="939567"/>
            <a:ext cx="5451766" cy="913046"/>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a:solidFill>
                  <a:schemeClr val="accent2">
                    <a:lumMod val="50000"/>
                  </a:schemeClr>
                </a:solidFill>
                <a:latin typeface="Roboto Serif SemiBold"/>
              </a:rPr>
              <a:t>Radial arterial </a:t>
            </a:r>
            <a:r>
              <a:rPr lang="en-US" altLang="en-US" sz="3200" dirty="0" smtClean="0">
                <a:solidFill>
                  <a:schemeClr val="accent2">
                    <a:lumMod val="50000"/>
                  </a:schemeClr>
                </a:solidFill>
                <a:latin typeface="Roboto Serif SemiBold"/>
              </a:rPr>
              <a:t>pulse</a:t>
            </a:r>
            <a:endParaRPr lang="en-US" altLang="en-US" sz="3200" dirty="0">
              <a:solidFill>
                <a:schemeClr val="accent2">
                  <a:lumMod val="50000"/>
                </a:schemeClr>
              </a:solidFill>
              <a:latin typeface="Roboto Serif SemiBold"/>
            </a:endParaRPr>
          </a:p>
        </p:txBody>
      </p:sp>
      <p:sp>
        <p:nvSpPr>
          <p:cNvPr id="3" name="Rectangle 3">
            <a:extLst>
              <a:ext uri="{FF2B5EF4-FFF2-40B4-BE49-F238E27FC236}">
                <a16:creationId xmlns:a16="http://schemas.microsoft.com/office/drawing/2014/main" xmlns="" id="{ECBCEA47-7EC9-4023-A6E7-65A87E62F41F}"/>
              </a:ext>
            </a:extLst>
          </p:cNvPr>
          <p:cNvSpPr txBox="1">
            <a:spLocks noChangeArrowheads="1"/>
          </p:cNvSpPr>
          <p:nvPr/>
        </p:nvSpPr>
        <p:spPr>
          <a:xfrm>
            <a:off x="2508307" y="1800968"/>
            <a:ext cx="6912529" cy="4195762"/>
          </a:xfrm>
          <a:prstGeom prst="rect">
            <a:avLst/>
          </a:prstGeom>
        </p:spPr>
        <p:txBody>
          <a:bodyPr rtlCol="0">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defTabSz="457207">
              <a:spcAft>
                <a:spcPts val="0"/>
              </a:spcAft>
              <a:buClr>
                <a:schemeClr val="bg2">
                  <a:lumMod val="40000"/>
                  <a:lumOff val="60000"/>
                </a:schemeClr>
              </a:buClr>
              <a:buNone/>
              <a:defRPr/>
            </a:pPr>
            <a:r>
              <a:rPr lang="en-US" altLang="en-US" dirty="0">
                <a:solidFill>
                  <a:schemeClr val="accent2">
                    <a:lumMod val="50000"/>
                  </a:schemeClr>
                </a:solidFill>
                <a:latin typeface="Roboto Serif SemiBold"/>
              </a:rPr>
              <a:t>1. Rate</a:t>
            </a:r>
          </a:p>
          <a:p>
            <a:pPr marL="0" indent="0" defTabSz="457207">
              <a:spcAft>
                <a:spcPts val="0"/>
              </a:spcAft>
              <a:buClr>
                <a:schemeClr val="bg2">
                  <a:lumMod val="40000"/>
                  <a:lumOff val="60000"/>
                </a:schemeClr>
              </a:buClr>
              <a:buNone/>
              <a:defRPr/>
            </a:pPr>
            <a:r>
              <a:rPr lang="en-US" altLang="en-US" dirty="0">
                <a:solidFill>
                  <a:schemeClr val="accent2">
                    <a:lumMod val="50000"/>
                  </a:schemeClr>
                </a:solidFill>
                <a:latin typeface="Roboto Serif SemiBold"/>
              </a:rPr>
              <a:t>2. Rhythm</a:t>
            </a:r>
          </a:p>
          <a:p>
            <a:pPr marL="0" indent="0" defTabSz="457207">
              <a:spcAft>
                <a:spcPts val="0"/>
              </a:spcAft>
              <a:buClr>
                <a:schemeClr val="bg2">
                  <a:lumMod val="40000"/>
                  <a:lumOff val="60000"/>
                </a:schemeClr>
              </a:buClr>
              <a:buNone/>
              <a:defRPr/>
            </a:pPr>
            <a:r>
              <a:rPr lang="en-US" altLang="en-US" dirty="0">
                <a:solidFill>
                  <a:schemeClr val="accent2">
                    <a:lumMod val="50000"/>
                  </a:schemeClr>
                </a:solidFill>
                <a:latin typeface="Roboto Serif SemiBold"/>
              </a:rPr>
              <a:t>3. Volume.</a:t>
            </a:r>
          </a:p>
          <a:p>
            <a:pPr marL="0" indent="0" defTabSz="457207">
              <a:spcAft>
                <a:spcPts val="0"/>
              </a:spcAft>
              <a:buClr>
                <a:schemeClr val="bg2">
                  <a:lumMod val="40000"/>
                  <a:lumOff val="60000"/>
                </a:schemeClr>
              </a:buClr>
              <a:buNone/>
              <a:defRPr/>
            </a:pPr>
            <a:r>
              <a:rPr lang="en-US" altLang="en-US" dirty="0">
                <a:solidFill>
                  <a:schemeClr val="accent2">
                    <a:lumMod val="50000"/>
                  </a:schemeClr>
                </a:solidFill>
                <a:latin typeface="Roboto Serif SemiBold"/>
              </a:rPr>
              <a:t>4. Vessel wall.</a:t>
            </a:r>
          </a:p>
          <a:p>
            <a:pPr marL="0" indent="0" defTabSz="457207">
              <a:spcAft>
                <a:spcPts val="0"/>
              </a:spcAft>
              <a:buClr>
                <a:schemeClr val="bg2">
                  <a:lumMod val="40000"/>
                  <a:lumOff val="60000"/>
                </a:schemeClr>
              </a:buClr>
              <a:buNone/>
              <a:defRPr/>
            </a:pPr>
            <a:r>
              <a:rPr lang="en-US" altLang="en-US" dirty="0">
                <a:solidFill>
                  <a:schemeClr val="accent2">
                    <a:lumMod val="50000"/>
                  </a:schemeClr>
                </a:solidFill>
                <a:latin typeface="Roboto Serif SemiBold"/>
              </a:rPr>
              <a:t>5. Synchronicity with other radial artery delay</a:t>
            </a:r>
          </a:p>
          <a:p>
            <a:pPr marL="0" indent="0" defTabSz="457207">
              <a:spcAft>
                <a:spcPts val="0"/>
              </a:spcAft>
              <a:buClr>
                <a:schemeClr val="bg2">
                  <a:lumMod val="40000"/>
                  <a:lumOff val="60000"/>
                </a:schemeClr>
              </a:buClr>
              <a:buNone/>
              <a:defRPr/>
            </a:pPr>
            <a:r>
              <a:rPr lang="en-US" altLang="en-US" dirty="0">
                <a:solidFill>
                  <a:schemeClr val="accent2">
                    <a:lumMod val="50000"/>
                  </a:schemeClr>
                </a:solidFill>
                <a:latin typeface="Roboto Serif SemiBold"/>
              </a:rPr>
              <a:t>6. Radio femoral delay (aortic coarctation). </a:t>
            </a:r>
          </a:p>
        </p:txBody>
      </p:sp>
    </p:spTree>
    <p:extLst>
      <p:ext uri="{BB962C8B-B14F-4D97-AF65-F5344CB8AC3E}">
        <p14:creationId xmlns:p14="http://schemas.microsoft.com/office/powerpoint/2010/main" xmlns="" val="2775285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2BFE4D8B-4C6E-4344-9F65-E58B1D8A0E22}"/>
              </a:ext>
            </a:extLst>
          </p:cNvPr>
          <p:cNvSpPr txBox="1">
            <a:spLocks noChangeArrowheads="1"/>
          </p:cNvSpPr>
          <p:nvPr/>
        </p:nvSpPr>
        <p:spPr>
          <a:xfrm>
            <a:off x="1820411" y="1048057"/>
            <a:ext cx="8355435" cy="1004581"/>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3200" dirty="0" err="1">
                <a:solidFill>
                  <a:schemeClr val="accent2">
                    <a:lumMod val="50000"/>
                  </a:schemeClr>
                </a:solidFill>
                <a:latin typeface="Roboto Serif SemiBold"/>
              </a:rPr>
              <a:t>Jagular</a:t>
            </a:r>
            <a:r>
              <a:rPr lang="en-US" altLang="en-US" sz="3200" dirty="0">
                <a:solidFill>
                  <a:schemeClr val="accent2">
                    <a:lumMod val="50000"/>
                  </a:schemeClr>
                </a:solidFill>
                <a:latin typeface="Roboto Serif SemiBold"/>
              </a:rPr>
              <a:t> venous pressure (JVP).</a:t>
            </a:r>
          </a:p>
        </p:txBody>
      </p:sp>
      <p:sp>
        <p:nvSpPr>
          <p:cNvPr id="3" name="Rectangle 3">
            <a:extLst>
              <a:ext uri="{FF2B5EF4-FFF2-40B4-BE49-F238E27FC236}">
                <a16:creationId xmlns:a16="http://schemas.microsoft.com/office/drawing/2014/main" xmlns="" id="{9C0891E6-3890-4E01-B050-8F93275A76A9}"/>
              </a:ext>
            </a:extLst>
          </p:cNvPr>
          <p:cNvSpPr txBox="1">
            <a:spLocks noChangeArrowheads="1"/>
          </p:cNvSpPr>
          <p:nvPr/>
        </p:nvSpPr>
        <p:spPr>
          <a:xfrm>
            <a:off x="2874004" y="2153306"/>
            <a:ext cx="6711950" cy="3299538"/>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en-US" dirty="0">
                <a:solidFill>
                  <a:schemeClr val="accent2">
                    <a:lumMod val="50000"/>
                  </a:schemeClr>
                </a:solidFill>
                <a:latin typeface="Roboto Serif SemiBold"/>
              </a:rPr>
              <a:t>Position of the patient at (45), head.</a:t>
            </a:r>
          </a:p>
          <a:p>
            <a:r>
              <a:rPr lang="en-US" altLang="en-US" dirty="0">
                <a:solidFill>
                  <a:schemeClr val="accent2">
                    <a:lumMod val="50000"/>
                  </a:schemeClr>
                </a:solidFill>
                <a:latin typeface="Roboto Serif SemiBold"/>
              </a:rPr>
              <a:t>Features of JVP, how to differentiate from carotid pulsation in the neck.</a:t>
            </a:r>
          </a:p>
          <a:p>
            <a:r>
              <a:rPr lang="en-US" altLang="en-US" dirty="0">
                <a:solidFill>
                  <a:schemeClr val="accent2">
                    <a:lumMod val="50000"/>
                  </a:schemeClr>
                </a:solidFill>
                <a:latin typeface="Roboto Serif SemiBold"/>
              </a:rPr>
              <a:t>Hepato-jugular reflux’ .</a:t>
            </a:r>
          </a:p>
          <a:p>
            <a:r>
              <a:rPr lang="en-US" altLang="en-US" dirty="0" smtClean="0">
                <a:solidFill>
                  <a:schemeClr val="accent2">
                    <a:lumMod val="50000"/>
                  </a:schemeClr>
                </a:solidFill>
                <a:latin typeface="Roboto Serif SemiBold"/>
              </a:rPr>
              <a:t>Waves.</a:t>
            </a:r>
            <a:endParaRPr lang="en-US" altLang="en-US" dirty="0">
              <a:solidFill>
                <a:schemeClr val="accent2">
                  <a:lumMod val="50000"/>
                </a:schemeClr>
              </a:solidFill>
              <a:latin typeface="Roboto Serif SemiBold"/>
            </a:endParaRPr>
          </a:p>
        </p:txBody>
      </p:sp>
    </p:spTree>
    <p:extLst>
      <p:ext uri="{BB962C8B-B14F-4D97-AF65-F5344CB8AC3E}">
        <p14:creationId xmlns:p14="http://schemas.microsoft.com/office/powerpoint/2010/main" xmlns="" val="9356639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234</TotalTime>
  <Words>1009</Words>
  <Application>Microsoft Office PowerPoint</Application>
  <PresentationFormat>Custom</PresentationFormat>
  <Paragraphs>315</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Facet</vt:lpstr>
      <vt:lpstr>CARDIOVASCULAR (C.V.S.) EXAMINATION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CARDIOVASCULAR (C.V.S.) EXAMINATION</dc:title>
  <dc:creator>Medicine Department</dc:creator>
  <cp:lastModifiedBy>WELCOME</cp:lastModifiedBy>
  <cp:revision>66</cp:revision>
  <dcterms:created xsi:type="dcterms:W3CDTF">2024-03-17T10:30:15Z</dcterms:created>
  <dcterms:modified xsi:type="dcterms:W3CDTF">2024-04-24T14:14:18Z</dcterms:modified>
</cp:coreProperties>
</file>