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3" r:id="rId3"/>
    <p:sldId id="266" r:id="rId4"/>
    <p:sldId id="259" r:id="rId5"/>
    <p:sldId id="261" r:id="rId6"/>
    <p:sldId id="264" r:id="rId7"/>
    <p:sldId id="265" r:id="rId8"/>
    <p:sldId id="267" r:id="rId9"/>
    <p:sldId id="268" r:id="rId10"/>
    <p:sldId id="269" r:id="rId11"/>
    <p:sldId id="271" r:id="rId12"/>
    <p:sldId id="322" r:id="rId13"/>
    <p:sldId id="275" r:id="rId14"/>
    <p:sldId id="272" r:id="rId15"/>
    <p:sldId id="273" r:id="rId16"/>
    <p:sldId id="274" r:id="rId17"/>
    <p:sldId id="276" r:id="rId18"/>
    <p:sldId id="277" r:id="rId19"/>
    <p:sldId id="278" r:id="rId20"/>
    <p:sldId id="279" r:id="rId21"/>
    <p:sldId id="280" r:id="rId22"/>
    <p:sldId id="282" r:id="rId23"/>
    <p:sldId id="283" r:id="rId24"/>
    <p:sldId id="284" r:id="rId25"/>
    <p:sldId id="290" r:id="rId26"/>
    <p:sldId id="286" r:id="rId27"/>
    <p:sldId id="287" r:id="rId28"/>
    <p:sldId id="288" r:id="rId29"/>
    <p:sldId id="289" r:id="rId30"/>
    <p:sldId id="291" r:id="rId31"/>
    <p:sldId id="292" r:id="rId32"/>
    <p:sldId id="293" r:id="rId33"/>
    <p:sldId id="294" r:id="rId34"/>
    <p:sldId id="295" r:id="rId35"/>
    <p:sldId id="296" r:id="rId36"/>
    <p:sldId id="298" r:id="rId37"/>
    <p:sldId id="305" r:id="rId38"/>
    <p:sldId id="302" r:id="rId39"/>
    <p:sldId id="304" r:id="rId40"/>
    <p:sldId id="306" r:id="rId41"/>
    <p:sldId id="309" r:id="rId42"/>
    <p:sldId id="323" r:id="rId43"/>
    <p:sldId id="299" r:id="rId44"/>
    <p:sldId id="308" r:id="rId45"/>
    <p:sldId id="310" r:id="rId46"/>
    <p:sldId id="318" r:id="rId47"/>
    <p:sldId id="320" r:id="rId48"/>
    <p:sldId id="321" r:id="rId49"/>
    <p:sldId id="311" r:id="rId50"/>
    <p:sldId id="312" r:id="rId51"/>
    <p:sldId id="317" r:id="rId52"/>
    <p:sldId id="313" r:id="rId53"/>
    <p:sldId id="32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3" autoAdjust="0"/>
  </p:normalViewPr>
  <p:slideViewPr>
    <p:cSldViewPr snapToGrid="0">
      <p:cViewPr varScale="1">
        <p:scale>
          <a:sx n="63" d="100"/>
          <a:sy n="63" d="100"/>
        </p:scale>
        <p:origin x="52" y="144"/>
      </p:cViewPr>
      <p:guideLst/>
    </p:cSldViewPr>
  </p:slideViewPr>
  <p:outlineViewPr>
    <p:cViewPr>
      <p:scale>
        <a:sx n="33" d="100"/>
        <a:sy n="33" d="100"/>
      </p:scale>
      <p:origin x="0" y="-24364"/>
    </p:cViewPr>
  </p:outlineViewPr>
  <p:notesTextViewPr>
    <p:cViewPr>
      <p:scale>
        <a:sx n="1" d="1"/>
        <a:sy n="1" d="1"/>
      </p:scale>
      <p:origin x="0" y="0"/>
    </p:cViewPr>
  </p:notesTextViewPr>
  <p:sorterViewPr>
    <p:cViewPr>
      <p:scale>
        <a:sx n="100" d="100"/>
        <a:sy n="100" d="100"/>
      </p:scale>
      <p:origin x="0" y="-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797FD-795A-4D5B-896D-746A1EA88360}" type="datetimeFigureOut">
              <a:rPr lang="en-US" smtClean="0"/>
              <a:t>26-Mar-24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3B0C4-3616-45B7-AD93-E8168C133785}" type="slidenum">
              <a:rPr lang="en-US" smtClean="0"/>
              <a:t>‹#›</a:t>
            </a:fld>
            <a:endParaRPr lang="en-US"/>
          </a:p>
        </p:txBody>
      </p:sp>
    </p:spTree>
    <p:extLst>
      <p:ext uri="{BB962C8B-B14F-4D97-AF65-F5344CB8AC3E}">
        <p14:creationId xmlns:p14="http://schemas.microsoft.com/office/powerpoint/2010/main" val="277626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1</a:t>
            </a:fld>
            <a:endParaRPr lang="en-US"/>
          </a:p>
        </p:txBody>
      </p:sp>
    </p:spTree>
    <p:extLst>
      <p:ext uri="{BB962C8B-B14F-4D97-AF65-F5344CB8AC3E}">
        <p14:creationId xmlns:p14="http://schemas.microsoft.com/office/powerpoint/2010/main" val="401785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17</a:t>
            </a:fld>
            <a:endParaRPr lang="en-US"/>
          </a:p>
        </p:txBody>
      </p:sp>
    </p:spTree>
    <p:extLst>
      <p:ext uri="{BB962C8B-B14F-4D97-AF65-F5344CB8AC3E}">
        <p14:creationId xmlns:p14="http://schemas.microsoft.com/office/powerpoint/2010/main" val="316475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18</a:t>
            </a:fld>
            <a:endParaRPr lang="en-US"/>
          </a:p>
        </p:txBody>
      </p:sp>
    </p:spTree>
    <p:extLst>
      <p:ext uri="{BB962C8B-B14F-4D97-AF65-F5344CB8AC3E}">
        <p14:creationId xmlns:p14="http://schemas.microsoft.com/office/powerpoint/2010/main" val="342486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20</a:t>
            </a:fld>
            <a:endParaRPr lang="en-US"/>
          </a:p>
        </p:txBody>
      </p:sp>
    </p:spTree>
    <p:extLst>
      <p:ext uri="{BB962C8B-B14F-4D97-AF65-F5344CB8AC3E}">
        <p14:creationId xmlns:p14="http://schemas.microsoft.com/office/powerpoint/2010/main" val="86184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21</a:t>
            </a:fld>
            <a:endParaRPr lang="en-US"/>
          </a:p>
        </p:txBody>
      </p:sp>
    </p:spTree>
    <p:extLst>
      <p:ext uri="{BB962C8B-B14F-4D97-AF65-F5344CB8AC3E}">
        <p14:creationId xmlns:p14="http://schemas.microsoft.com/office/powerpoint/2010/main" val="124077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22</a:t>
            </a:fld>
            <a:endParaRPr lang="en-US"/>
          </a:p>
        </p:txBody>
      </p:sp>
    </p:spTree>
    <p:extLst>
      <p:ext uri="{BB962C8B-B14F-4D97-AF65-F5344CB8AC3E}">
        <p14:creationId xmlns:p14="http://schemas.microsoft.com/office/powerpoint/2010/main" val="42570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23</a:t>
            </a:fld>
            <a:endParaRPr lang="en-US"/>
          </a:p>
        </p:txBody>
      </p:sp>
    </p:spTree>
    <p:extLst>
      <p:ext uri="{BB962C8B-B14F-4D97-AF65-F5344CB8AC3E}">
        <p14:creationId xmlns:p14="http://schemas.microsoft.com/office/powerpoint/2010/main" val="14285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24</a:t>
            </a:fld>
            <a:endParaRPr lang="en-US"/>
          </a:p>
        </p:txBody>
      </p:sp>
    </p:spTree>
    <p:extLst>
      <p:ext uri="{BB962C8B-B14F-4D97-AF65-F5344CB8AC3E}">
        <p14:creationId xmlns:p14="http://schemas.microsoft.com/office/powerpoint/2010/main" val="295777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26</a:t>
            </a:fld>
            <a:endParaRPr lang="en-US"/>
          </a:p>
        </p:txBody>
      </p:sp>
    </p:spTree>
    <p:extLst>
      <p:ext uri="{BB962C8B-B14F-4D97-AF65-F5344CB8AC3E}">
        <p14:creationId xmlns:p14="http://schemas.microsoft.com/office/powerpoint/2010/main" val="196587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27</a:t>
            </a:fld>
            <a:endParaRPr lang="en-US"/>
          </a:p>
        </p:txBody>
      </p:sp>
    </p:spTree>
    <p:extLst>
      <p:ext uri="{BB962C8B-B14F-4D97-AF65-F5344CB8AC3E}">
        <p14:creationId xmlns:p14="http://schemas.microsoft.com/office/powerpoint/2010/main" val="395370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30</a:t>
            </a:fld>
            <a:endParaRPr lang="en-US"/>
          </a:p>
        </p:txBody>
      </p:sp>
    </p:spTree>
    <p:extLst>
      <p:ext uri="{BB962C8B-B14F-4D97-AF65-F5344CB8AC3E}">
        <p14:creationId xmlns:p14="http://schemas.microsoft.com/office/powerpoint/2010/main" val="141129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3</a:t>
            </a:fld>
            <a:endParaRPr lang="en-US"/>
          </a:p>
        </p:txBody>
      </p:sp>
    </p:spTree>
    <p:extLst>
      <p:ext uri="{BB962C8B-B14F-4D97-AF65-F5344CB8AC3E}">
        <p14:creationId xmlns:p14="http://schemas.microsoft.com/office/powerpoint/2010/main" val="293629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31</a:t>
            </a:fld>
            <a:endParaRPr lang="en-US"/>
          </a:p>
        </p:txBody>
      </p:sp>
    </p:spTree>
    <p:extLst>
      <p:ext uri="{BB962C8B-B14F-4D97-AF65-F5344CB8AC3E}">
        <p14:creationId xmlns:p14="http://schemas.microsoft.com/office/powerpoint/2010/main" val="121823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37</a:t>
            </a:fld>
            <a:endParaRPr lang="en-US"/>
          </a:p>
        </p:txBody>
      </p:sp>
    </p:spTree>
    <p:extLst>
      <p:ext uri="{BB962C8B-B14F-4D97-AF65-F5344CB8AC3E}">
        <p14:creationId xmlns:p14="http://schemas.microsoft.com/office/powerpoint/2010/main" val="1481180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41</a:t>
            </a:fld>
            <a:endParaRPr lang="en-US"/>
          </a:p>
        </p:txBody>
      </p:sp>
    </p:spTree>
    <p:extLst>
      <p:ext uri="{BB962C8B-B14F-4D97-AF65-F5344CB8AC3E}">
        <p14:creationId xmlns:p14="http://schemas.microsoft.com/office/powerpoint/2010/main" val="97292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6</a:t>
            </a:fld>
            <a:endParaRPr lang="en-US"/>
          </a:p>
        </p:txBody>
      </p:sp>
    </p:spTree>
    <p:extLst>
      <p:ext uri="{BB962C8B-B14F-4D97-AF65-F5344CB8AC3E}">
        <p14:creationId xmlns:p14="http://schemas.microsoft.com/office/powerpoint/2010/main" val="274564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7</a:t>
            </a:fld>
            <a:endParaRPr lang="en-US"/>
          </a:p>
        </p:txBody>
      </p:sp>
    </p:spTree>
    <p:extLst>
      <p:ext uri="{BB962C8B-B14F-4D97-AF65-F5344CB8AC3E}">
        <p14:creationId xmlns:p14="http://schemas.microsoft.com/office/powerpoint/2010/main" val="83044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9</a:t>
            </a:fld>
            <a:endParaRPr lang="en-US"/>
          </a:p>
        </p:txBody>
      </p:sp>
    </p:spTree>
    <p:extLst>
      <p:ext uri="{BB962C8B-B14F-4D97-AF65-F5344CB8AC3E}">
        <p14:creationId xmlns:p14="http://schemas.microsoft.com/office/powerpoint/2010/main" val="356687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10</a:t>
            </a:fld>
            <a:endParaRPr lang="en-US"/>
          </a:p>
        </p:txBody>
      </p:sp>
    </p:spTree>
    <p:extLst>
      <p:ext uri="{BB962C8B-B14F-4D97-AF65-F5344CB8AC3E}">
        <p14:creationId xmlns:p14="http://schemas.microsoft.com/office/powerpoint/2010/main" val="365176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11</a:t>
            </a:fld>
            <a:endParaRPr lang="en-US"/>
          </a:p>
        </p:txBody>
      </p:sp>
    </p:spTree>
    <p:extLst>
      <p:ext uri="{BB962C8B-B14F-4D97-AF65-F5344CB8AC3E}">
        <p14:creationId xmlns:p14="http://schemas.microsoft.com/office/powerpoint/2010/main" val="356398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12</a:t>
            </a:fld>
            <a:endParaRPr lang="en-US"/>
          </a:p>
        </p:txBody>
      </p:sp>
    </p:spTree>
    <p:extLst>
      <p:ext uri="{BB962C8B-B14F-4D97-AF65-F5344CB8AC3E}">
        <p14:creationId xmlns:p14="http://schemas.microsoft.com/office/powerpoint/2010/main" val="151411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3B0C4-3616-45B7-AD93-E8168C133785}" type="slidenum">
              <a:rPr lang="en-US" smtClean="0"/>
              <a:t>14</a:t>
            </a:fld>
            <a:endParaRPr lang="en-US"/>
          </a:p>
        </p:txBody>
      </p:sp>
    </p:spTree>
    <p:extLst>
      <p:ext uri="{BB962C8B-B14F-4D97-AF65-F5344CB8AC3E}">
        <p14:creationId xmlns:p14="http://schemas.microsoft.com/office/powerpoint/2010/main" val="356804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84401C-36C4-4681-BCAF-F1AD24C132D1}" type="datetimeFigureOut">
              <a:rPr lang="en-US" smtClean="0"/>
              <a:t>26-Mar-24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24040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4401C-36C4-4681-BCAF-F1AD24C132D1}" type="datetimeFigureOut">
              <a:rPr lang="en-US" smtClean="0"/>
              <a:t>26-Mar-24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124392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4401C-36C4-4681-BCAF-F1AD24C132D1}" type="datetimeFigureOut">
              <a:rPr lang="en-US" smtClean="0"/>
              <a:t>26-Mar-24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104181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4401C-36C4-4681-BCAF-F1AD24C132D1}" type="datetimeFigureOut">
              <a:rPr lang="en-US" smtClean="0"/>
              <a:t>26-Mar-24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133098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4401C-36C4-4681-BCAF-F1AD24C132D1}" type="datetimeFigureOut">
              <a:rPr lang="en-US" smtClean="0"/>
              <a:t>26-Mar-24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28190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84401C-36C4-4681-BCAF-F1AD24C132D1}" type="datetimeFigureOut">
              <a:rPr lang="en-US" smtClean="0"/>
              <a:t>26-Mar-24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286953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84401C-36C4-4681-BCAF-F1AD24C132D1}" type="datetimeFigureOut">
              <a:rPr lang="en-US" smtClean="0"/>
              <a:t>26-Mar-24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338314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84401C-36C4-4681-BCAF-F1AD24C132D1}" type="datetimeFigureOut">
              <a:rPr lang="en-US" smtClean="0"/>
              <a:t>26-Mar-24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106391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4401C-36C4-4681-BCAF-F1AD24C132D1}" type="datetimeFigureOut">
              <a:rPr lang="en-US" smtClean="0"/>
              <a:t>26-Mar-24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264818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4401C-36C4-4681-BCAF-F1AD24C132D1}" type="datetimeFigureOut">
              <a:rPr lang="en-US" smtClean="0"/>
              <a:t>26-Mar-24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342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4401C-36C4-4681-BCAF-F1AD24C132D1}" type="datetimeFigureOut">
              <a:rPr lang="en-US" smtClean="0"/>
              <a:t>26-Mar-24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DA8C7-DAFB-48DC-A522-4CF8E7F5D539}" type="slidenum">
              <a:rPr lang="en-US" smtClean="0"/>
              <a:t>‹#›</a:t>
            </a:fld>
            <a:endParaRPr lang="en-US"/>
          </a:p>
        </p:txBody>
      </p:sp>
    </p:spTree>
    <p:extLst>
      <p:ext uri="{BB962C8B-B14F-4D97-AF65-F5344CB8AC3E}">
        <p14:creationId xmlns:p14="http://schemas.microsoft.com/office/powerpoint/2010/main" val="343267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4401C-36C4-4681-BCAF-F1AD24C132D1}" type="datetimeFigureOut">
              <a:rPr lang="en-US" smtClean="0"/>
              <a:t>26-Mar-24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DA8C7-DAFB-48DC-A522-4CF8E7F5D539}" type="slidenum">
              <a:rPr lang="en-US" smtClean="0"/>
              <a:t>‹#›</a:t>
            </a:fld>
            <a:endParaRPr lang="en-US"/>
          </a:p>
        </p:txBody>
      </p:sp>
    </p:spTree>
    <p:extLst>
      <p:ext uri="{BB962C8B-B14F-4D97-AF65-F5344CB8AC3E}">
        <p14:creationId xmlns:p14="http://schemas.microsoft.com/office/powerpoint/2010/main" val="2151474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 Id="rId5" Type="http://schemas.openxmlformats.org/officeDocument/2006/relationships/image" Target="../media/image61.jpeg"/><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Friedrich's_ataxia" TargetMode="External"/><Relationship Id="rId2" Type="http://schemas.openxmlformats.org/officeDocument/2006/relationships/hyperlink" Target="https://en.wikipedia.org/wiki/Multiple_sclerosis" TargetMode="External"/><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en.wikipedia.org/wiki/Greater_trochanter"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hyperlink" Target="http://en.wikipedia.org/wiki/Dysdiadochokinesia"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38100">
            <a:solidFill>
              <a:srgbClr val="00B0F0"/>
            </a:solidFill>
          </a:ln>
        </p:spPr>
        <p:txBody>
          <a:bodyPr>
            <a:normAutofit/>
          </a:bodyPr>
          <a:lstStyle/>
          <a:p>
            <a:r>
              <a:rPr lang="en-US" dirty="0" smtClean="0">
                <a:latin typeface="Algerian" panose="04020705040A02060702" pitchFamily="82" charset="0"/>
              </a:rPr>
              <a:t>CNS CLINICAL  EXAMINATION </a:t>
            </a:r>
            <a:endParaRPr lang="en-US" dirty="0">
              <a:latin typeface="Algerian" panose="04020705040A02060702" pitchFamily="82" charset="0"/>
            </a:endParaRPr>
          </a:p>
        </p:txBody>
      </p:sp>
      <p:sp>
        <p:nvSpPr>
          <p:cNvPr id="3" name="Subtitle 2"/>
          <p:cNvSpPr>
            <a:spLocks noGrp="1"/>
          </p:cNvSpPr>
          <p:nvPr>
            <p:ph type="subTitle" idx="1"/>
          </p:nvPr>
        </p:nvSpPr>
        <p:spPr>
          <a:ln w="38100">
            <a:solidFill>
              <a:srgbClr val="FF0000"/>
            </a:solidFill>
          </a:ln>
        </p:spPr>
        <p:txBody>
          <a:bodyPr>
            <a:normAutofit/>
          </a:bodyPr>
          <a:lstStyle/>
          <a:p>
            <a:r>
              <a:rPr lang="en-US" sz="4400" dirty="0" smtClean="0">
                <a:latin typeface="Algerian" panose="04020705040A02060702" pitchFamily="82" charset="0"/>
              </a:rPr>
              <a:t>DR. M. SOFI MD; FRCP (LONDON); </a:t>
            </a:r>
            <a:r>
              <a:rPr lang="en-US" sz="4400" dirty="0" err="1" smtClean="0">
                <a:latin typeface="Algerian" panose="04020705040A02060702" pitchFamily="82" charset="0"/>
              </a:rPr>
              <a:t>FRCPEdin</a:t>
            </a:r>
            <a:r>
              <a:rPr lang="en-US" sz="4400" dirty="0" smtClean="0">
                <a:latin typeface="Algerian" panose="04020705040A02060702" pitchFamily="82" charset="0"/>
              </a:rPr>
              <a:t>; </a:t>
            </a:r>
            <a:r>
              <a:rPr lang="en-US" sz="4400" dirty="0" err="1" smtClean="0">
                <a:latin typeface="Algerian" panose="04020705040A02060702" pitchFamily="82" charset="0"/>
              </a:rPr>
              <a:t>FRCSEdin</a:t>
            </a:r>
            <a:endParaRPr lang="en-US" sz="4400" dirty="0">
              <a:latin typeface="Algerian" panose="04020705040A02060702" pitchFamily="82" charset="0"/>
            </a:endParaRPr>
          </a:p>
        </p:txBody>
      </p:sp>
    </p:spTree>
    <p:extLst>
      <p:ext uri="{BB962C8B-B14F-4D97-AF65-F5344CB8AC3E}">
        <p14:creationId xmlns:p14="http://schemas.microsoft.com/office/powerpoint/2010/main" val="24564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00100" y="2294128"/>
            <a:ext cx="5240288" cy="3987800"/>
          </a:xfrm>
          <a:ln w="12700">
            <a:solidFill>
              <a:srgbClr val="FF0000"/>
            </a:solidFill>
          </a:ln>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071027" y="2384287"/>
            <a:ext cx="5286781" cy="3980991"/>
          </a:xfrm>
          <a:ln w="12700">
            <a:solidFill>
              <a:srgbClr val="FF0000"/>
            </a:solidFill>
          </a:ln>
        </p:spPr>
      </p:pic>
      <p:sp>
        <p:nvSpPr>
          <p:cNvPr id="5" name="TextBox 4"/>
          <p:cNvSpPr txBox="1"/>
          <p:nvPr/>
        </p:nvSpPr>
        <p:spPr>
          <a:xfrm>
            <a:off x="800100" y="383604"/>
            <a:ext cx="10553700" cy="1938992"/>
          </a:xfrm>
          <a:prstGeom prst="rect">
            <a:avLst/>
          </a:prstGeom>
          <a:ln w="19050">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u="sng" dirty="0" smtClean="0">
                <a:solidFill>
                  <a:srgbClr val="FF0000"/>
                </a:solidFill>
                <a:latin typeface="Times New Roman" panose="02020603050405020304" pitchFamily="18" charset="0"/>
                <a:cs typeface="Times New Roman" panose="02020603050405020304" pitchFamily="18" charset="0"/>
              </a:rPr>
              <a:t>Visual </a:t>
            </a:r>
            <a:r>
              <a:rPr lang="en-US" sz="2400" b="1" u="sng" dirty="0">
                <a:solidFill>
                  <a:srgbClr val="FF0000"/>
                </a:solidFill>
                <a:latin typeface="Times New Roman" panose="02020603050405020304" pitchFamily="18" charset="0"/>
                <a:cs typeface="Times New Roman" panose="02020603050405020304" pitchFamily="18" charset="0"/>
              </a:rPr>
              <a:t>field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tested by asking the patient to look directly at you whilst you wiggle one of your fingers in each of the four quadrants. Ask the patient to identify which finger is moving</a:t>
            </a:r>
            <a:r>
              <a:rPr lang="en-US" sz="2400" dirty="0" smtClean="0">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Visual </a:t>
            </a:r>
            <a:r>
              <a:rPr lang="en-US" sz="2400" b="1" dirty="0" smtClean="0">
                <a:solidFill>
                  <a:srgbClr val="FF0000"/>
                </a:solidFill>
                <a:latin typeface="Times New Roman" panose="02020603050405020304" pitchFamily="18" charset="0"/>
                <a:cs typeface="Times New Roman" panose="02020603050405020304" pitchFamily="18" charset="0"/>
              </a:rPr>
              <a:t>Inattention: </a:t>
            </a:r>
            <a:r>
              <a:rPr lang="en-US" sz="2400" dirty="0" smtClean="0">
                <a:latin typeface="Times New Roman" panose="02020603050405020304" pitchFamily="18" charset="0"/>
                <a:cs typeface="Times New Roman" panose="02020603050405020304" pitchFamily="18" charset="0"/>
              </a:rPr>
              <a:t>Visual </a:t>
            </a:r>
            <a:r>
              <a:rPr lang="en-US" sz="2400" dirty="0">
                <a:latin typeface="Times New Roman" panose="02020603050405020304" pitchFamily="18" charset="0"/>
                <a:cs typeface="Times New Roman" panose="02020603050405020304" pitchFamily="18" charset="0"/>
              </a:rPr>
              <a:t>inattention can be tested by moving both fingers at the same time and checking the patient identifies this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76035" y="6352674"/>
            <a:ext cx="5432259" cy="400110"/>
          </a:xfrm>
          <a:prstGeom prst="rect">
            <a:avLst/>
          </a:prstGeom>
          <a:noFill/>
          <a:ln w="28575">
            <a:solidFill>
              <a:srgbClr val="FF0000"/>
            </a:solid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Visual </a:t>
            </a:r>
            <a:r>
              <a:rPr lang="en-US" sz="2000" dirty="0">
                <a:latin typeface="Times New Roman" panose="02020603050405020304" pitchFamily="18" charset="0"/>
                <a:cs typeface="Times New Roman" panose="02020603050405020304" pitchFamily="18" charset="0"/>
              </a:rPr>
              <a:t>fields test in the alternative pair of quadrants</a:t>
            </a:r>
          </a:p>
        </p:txBody>
      </p:sp>
    </p:spTree>
    <p:extLst>
      <p:ext uri="{BB962C8B-B14F-4D97-AF65-F5344CB8AC3E}">
        <p14:creationId xmlns:p14="http://schemas.microsoft.com/office/powerpoint/2010/main" val="205082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52475" y="732799"/>
            <a:ext cx="5032095" cy="3624072"/>
          </a:xfrm>
          <a:ln w="19050">
            <a:solidFill>
              <a:srgbClr val="FF0000"/>
            </a:solidFill>
          </a:ln>
        </p:spPr>
      </p:pic>
      <p:sp>
        <p:nvSpPr>
          <p:cNvPr id="6" name="Content Placeholder 5"/>
          <p:cNvSpPr txBox="1">
            <a:spLocks noGrp="1"/>
          </p:cNvSpPr>
          <p:nvPr>
            <p:ph sz="half" idx="1"/>
          </p:nvPr>
        </p:nvSpPr>
        <p:spPr>
          <a:xfrm>
            <a:off x="873760" y="694833"/>
            <a:ext cx="4501242" cy="5390194"/>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Visual </a:t>
            </a:r>
            <a:r>
              <a:rPr lang="en-US" b="1" dirty="0" smtClean="0">
                <a:solidFill>
                  <a:srgbClr val="FF0000"/>
                </a:solidFill>
                <a:latin typeface="Times New Roman" panose="02020603050405020304" pitchFamily="18" charset="0"/>
                <a:cs typeface="Times New Roman" panose="02020603050405020304" pitchFamily="18" charset="0"/>
              </a:rPr>
              <a:t>Reflexes (DPR)</a:t>
            </a:r>
            <a:endParaRPr lang="en-US" b="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Visual reflexes comprise direct and concentric reflexes.</a:t>
            </a:r>
          </a:p>
          <a:p>
            <a:r>
              <a:rPr lang="en-US" dirty="0">
                <a:latin typeface="Times New Roman" panose="02020603050405020304" pitchFamily="18" charset="0"/>
                <a:cs typeface="Times New Roman" panose="02020603050405020304" pitchFamily="18" charset="0"/>
              </a:rPr>
              <a:t>Place one hand vertically along the patients nose to block any light from entering the eye which is not being tested. Shine a pen torch into one eye and check that the pupils on both sides constrict. This should be tested on both sides.</a:t>
            </a:r>
          </a:p>
        </p:txBody>
      </p:sp>
      <p:sp>
        <p:nvSpPr>
          <p:cNvPr id="4" name="TextBox 3"/>
          <p:cNvSpPr txBox="1"/>
          <p:nvPr/>
        </p:nvSpPr>
        <p:spPr>
          <a:xfrm>
            <a:off x="812801" y="117368"/>
            <a:ext cx="9671770" cy="523220"/>
          </a:xfrm>
          <a:prstGeom prst="rect">
            <a:avLst/>
          </a:prstGeom>
          <a:solidFill>
            <a:schemeClr val="accent4">
              <a:lumMod val="20000"/>
              <a:lumOff val="80000"/>
            </a:schemeClr>
          </a:solidFill>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Algerian" panose="04020705040A02060702" pitchFamily="82" charset="0"/>
              </a:rPr>
              <a:t>   </a:t>
            </a:r>
            <a:r>
              <a:rPr lang="en-US" sz="2800" dirty="0" smtClean="0">
                <a:latin typeface="Algerian" panose="04020705040A02060702" pitchFamily="82" charset="0"/>
              </a:rPr>
              <a:t>CLINICAL EXAMINATION OF THE CNS: </a:t>
            </a:r>
            <a:r>
              <a:rPr lang="en-US" sz="2800" dirty="0" smtClean="0">
                <a:solidFill>
                  <a:srgbClr val="FF0000"/>
                </a:solidFill>
                <a:latin typeface="Algerian" panose="04020705040A02060702" pitchFamily="82" charset="0"/>
              </a:rPr>
              <a:t>VISUSL REFEXES</a:t>
            </a:r>
            <a:endParaRPr lang="en-US" sz="28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98083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614" y="589281"/>
            <a:ext cx="5427346" cy="5598160"/>
          </a:xfrm>
          <a:prstGeom prst="rect">
            <a:avLst/>
          </a:prstGeom>
        </p:spPr>
      </p:pic>
      <p:sp>
        <p:nvSpPr>
          <p:cNvPr id="3" name="TextBox 2"/>
          <p:cNvSpPr txBox="1"/>
          <p:nvPr/>
        </p:nvSpPr>
        <p:spPr>
          <a:xfrm>
            <a:off x="812800" y="762000"/>
            <a:ext cx="3891279" cy="5693866"/>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Relative Afferent Pupillary Defect </a:t>
            </a:r>
            <a:r>
              <a:rPr lang="en-US" sz="2800" dirty="0">
                <a:latin typeface="Times New Roman" panose="02020603050405020304" pitchFamily="18" charset="0"/>
                <a:cs typeface="Times New Roman" panose="02020603050405020304" pitchFamily="18" charset="0"/>
              </a:rPr>
              <a:t>(RAPD) is a condition in which pupils respond differently to light stimuli shone in one eye at a time due to unilateral or asymmetrical disease of the retina or optic nerve (only optic nerve disease occurs in front of the lateral geniculate body).</a:t>
            </a:r>
          </a:p>
        </p:txBody>
      </p:sp>
      <p:sp>
        <p:nvSpPr>
          <p:cNvPr id="4" name="TextBox 3"/>
          <p:cNvSpPr txBox="1"/>
          <p:nvPr/>
        </p:nvSpPr>
        <p:spPr>
          <a:xfrm>
            <a:off x="812801" y="58178"/>
            <a:ext cx="9671770" cy="523220"/>
          </a:xfrm>
          <a:prstGeom prst="rect">
            <a:avLst/>
          </a:prstGeom>
          <a:solidFill>
            <a:schemeClr val="accent4">
              <a:lumMod val="20000"/>
              <a:lumOff val="80000"/>
            </a:schemeClr>
          </a:solidFill>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Algerian" panose="04020705040A02060702" pitchFamily="82" charset="0"/>
              </a:rPr>
              <a:t>      </a:t>
            </a:r>
            <a:r>
              <a:rPr lang="en-US" sz="2800" dirty="0" smtClean="0">
                <a:latin typeface="Algerian" panose="04020705040A02060702" pitchFamily="82" charset="0"/>
              </a:rPr>
              <a:t>CLINICAL EXAMINATION OF THE CNS: </a:t>
            </a:r>
            <a:r>
              <a:rPr lang="en-US" sz="2800" dirty="0" smtClean="0">
                <a:solidFill>
                  <a:srgbClr val="FF0000"/>
                </a:solidFill>
                <a:latin typeface="Algerian" panose="04020705040A02060702" pitchFamily="82" charset="0"/>
              </a:rPr>
              <a:t>RAPD (REFLEX)</a:t>
            </a:r>
            <a:endParaRPr lang="en-US" sz="28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4920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21519" y="901300"/>
            <a:ext cx="4991501" cy="5824353"/>
          </a:xfrm>
        </p:spPr>
        <p:txBody>
          <a:bodyPr>
            <a:noAutofit/>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C</a:t>
            </a:r>
            <a:r>
              <a:rPr lang="en-US" b="1" u="sng" dirty="0" smtClean="0">
                <a:solidFill>
                  <a:srgbClr val="FF0000"/>
                </a:solidFill>
                <a:latin typeface="Times New Roman" panose="02020603050405020304" pitchFamily="18" charset="0"/>
                <a:cs typeface="Times New Roman" panose="02020603050405020304" pitchFamily="18" charset="0"/>
              </a:rPr>
              <a:t>orneal reflex</a:t>
            </a:r>
            <a:r>
              <a:rPr lang="en-US" u="sng"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p>
          <a:p>
            <a:pPr marL="0" indent="0">
              <a:buNone/>
            </a:pPr>
            <a:r>
              <a:rPr lang="en-US" dirty="0" smtClean="0">
                <a:latin typeface="Times New Roman" panose="02020603050405020304" pitchFamily="18" charset="0"/>
                <a:cs typeface="Times New Roman" panose="02020603050405020304" pitchFamily="18" charset="0"/>
              </a:rPr>
              <a:t>should </a:t>
            </a:r>
            <a:r>
              <a:rPr lang="en-US" dirty="0">
                <a:latin typeface="Times New Roman" panose="02020603050405020304" pitchFamily="18" charset="0"/>
                <a:cs typeface="Times New Roman" panose="02020603050405020304" pitchFamily="18" charset="0"/>
              </a:rPr>
              <a:t>also be examined as the sensory supply to the cornea is from V</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nerve. Do this by lightly touching the cornea with the cotton wool. This should cause the patient to shut their </a:t>
            </a:r>
            <a:r>
              <a:rPr lang="en-US" dirty="0" smtClean="0">
                <a:latin typeface="Times New Roman" panose="02020603050405020304" pitchFamily="18" charset="0"/>
                <a:cs typeface="Times New Roman" panose="02020603050405020304" pitchFamily="18" charset="0"/>
              </a:rPr>
              <a:t>eyelid.</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corneal blink reflex is caused by a loop between the </a:t>
            </a:r>
            <a:r>
              <a:rPr lang="en-US" dirty="0">
                <a:solidFill>
                  <a:srgbClr val="FF0000"/>
                </a:solidFill>
                <a:latin typeface="Times New Roman" panose="02020603050405020304" pitchFamily="18" charset="0"/>
                <a:cs typeface="Times New Roman" panose="02020603050405020304" pitchFamily="18" charset="0"/>
              </a:rPr>
              <a:t>trigeminal sensory nerves and the facial motor (VII) nerve </a:t>
            </a:r>
            <a:r>
              <a:rPr lang="en-US" dirty="0">
                <a:latin typeface="Times New Roman" panose="02020603050405020304" pitchFamily="18" charset="0"/>
                <a:cs typeface="Times New Roman" panose="02020603050405020304" pitchFamily="18" charset="0"/>
              </a:rPr>
              <a:t>innervation of the orbicularis oculi muscles.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3020" y="901301"/>
            <a:ext cx="4712165" cy="3564372"/>
          </a:xfrm>
          <a:ln w="28575">
            <a:solidFill>
              <a:srgbClr val="00B050"/>
            </a:solidFill>
          </a:ln>
        </p:spPr>
      </p:pic>
      <p:sp>
        <p:nvSpPr>
          <p:cNvPr id="6" name="TextBox 5"/>
          <p:cNvSpPr txBox="1"/>
          <p:nvPr/>
        </p:nvSpPr>
        <p:spPr>
          <a:xfrm>
            <a:off x="6229350" y="4551873"/>
            <a:ext cx="4751614" cy="461665"/>
          </a:xfrm>
          <a:prstGeom prst="rect">
            <a:avLst/>
          </a:prstGeom>
          <a:solidFill>
            <a:schemeClr val="accent6">
              <a:lumMod val="20000"/>
              <a:lumOff val="80000"/>
            </a:schemeClr>
          </a:solidFill>
          <a:ln w="12700">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          Corneal </a:t>
            </a:r>
            <a:r>
              <a:rPr lang="en-US" sz="2400" dirty="0">
                <a:latin typeface="Times New Roman" panose="02020603050405020304" pitchFamily="18" charset="0"/>
                <a:cs typeface="Times New Roman" panose="02020603050405020304" pitchFamily="18" charset="0"/>
              </a:rPr>
              <a:t>reflex test</a:t>
            </a:r>
          </a:p>
        </p:txBody>
      </p:sp>
      <p:sp>
        <p:nvSpPr>
          <p:cNvPr id="7" name="TextBox 6"/>
          <p:cNvSpPr txBox="1"/>
          <p:nvPr/>
        </p:nvSpPr>
        <p:spPr>
          <a:xfrm>
            <a:off x="1036320" y="190258"/>
            <a:ext cx="9804400" cy="46166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Algerian" panose="04020705040A02060702" pitchFamily="82" charset="0"/>
              </a:rPr>
              <a:t>    CLINICAL EXAMINATION OF THE CNS: </a:t>
            </a:r>
            <a:r>
              <a:rPr lang="en-US" sz="2400" dirty="0">
                <a:solidFill>
                  <a:srgbClr val="FF0000"/>
                </a:solidFill>
                <a:latin typeface="Algerian" panose="04020705040A02060702" pitchFamily="82" charset="0"/>
              </a:rPr>
              <a:t>(</a:t>
            </a:r>
            <a:r>
              <a:rPr lang="en-US" sz="2400" dirty="0" smtClean="0">
                <a:solidFill>
                  <a:srgbClr val="FF0000"/>
                </a:solidFill>
                <a:latin typeface="Algerian" panose="04020705040A02060702" pitchFamily="82" charset="0"/>
              </a:rPr>
              <a:t>CORNEAL REFLEX)</a:t>
            </a:r>
            <a:endParaRPr lang="en-US" sz="2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90863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274" y="670560"/>
            <a:ext cx="8102246" cy="6087180"/>
          </a:xfrm>
          <a:prstGeom prst="rect">
            <a:avLst/>
          </a:prstGeom>
          <a:ln w="28575">
            <a:solidFill>
              <a:srgbClr val="00B050"/>
            </a:solidFill>
          </a:ln>
        </p:spPr>
      </p:pic>
      <p:sp>
        <p:nvSpPr>
          <p:cNvPr id="4" name="TextBox 3"/>
          <p:cNvSpPr txBox="1"/>
          <p:nvPr/>
        </p:nvSpPr>
        <p:spPr>
          <a:xfrm>
            <a:off x="1265274" y="98818"/>
            <a:ext cx="8102246" cy="46166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Algerian" panose="04020705040A02060702" pitchFamily="82" charset="0"/>
              </a:rPr>
              <a:t>     CLINICAL EXAMINATION OF THE CNS: FUNDOSCOPY</a:t>
            </a:r>
            <a:endParaRPr lang="en-US" sz="2400" dirty="0">
              <a:latin typeface="Algerian" panose="04020705040A02060702" pitchFamily="82" charset="0"/>
            </a:endParaRPr>
          </a:p>
        </p:txBody>
      </p:sp>
    </p:spTree>
    <p:extLst>
      <p:ext uri="{BB962C8B-B14F-4D97-AF65-F5344CB8AC3E}">
        <p14:creationId xmlns:p14="http://schemas.microsoft.com/office/powerpoint/2010/main" val="357146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1936" y="702128"/>
            <a:ext cx="5053693" cy="5845628"/>
          </a:xfrm>
          <a:ln w="19050">
            <a:solidFill>
              <a:srgbClr val="FF0000"/>
            </a:solidFill>
          </a:ln>
        </p:spPr>
        <p:txBody>
          <a:bodyPr>
            <a:normAutofit lnSpcReduction="10000"/>
          </a:bodyPr>
          <a:lstStyle/>
          <a:p>
            <a:pPr marL="0" indent="0">
              <a:buNone/>
            </a:pPr>
            <a:r>
              <a:rPr lang="en-US" sz="2400" b="1" dirty="0" smtClean="0">
                <a:latin typeface="Times New Roman" panose="02020603050405020304" pitchFamily="18" charset="0"/>
                <a:cs typeface="Times New Roman" panose="02020603050405020304" pitchFamily="18" charset="0"/>
              </a:rPr>
              <a:t>Oculomotor </a:t>
            </a:r>
            <a:r>
              <a:rPr lang="en-US" sz="2400" b="1" dirty="0">
                <a:latin typeface="Times New Roman" panose="02020603050405020304" pitchFamily="18" charset="0"/>
                <a:cs typeface="Times New Roman" panose="02020603050405020304" pitchFamily="18" charset="0"/>
              </a:rPr>
              <a:t>Nerve (CN III), Trochlear </a:t>
            </a:r>
            <a:r>
              <a:rPr lang="en-US" sz="2400" b="1" dirty="0" smtClean="0">
                <a:latin typeface="Times New Roman" panose="02020603050405020304" pitchFamily="18" charset="0"/>
                <a:cs typeface="Times New Roman" panose="02020603050405020304" pitchFamily="18" charset="0"/>
              </a:rPr>
              <a:t>Nerve (CN IV), Abducens </a:t>
            </a:r>
            <a:r>
              <a:rPr lang="en-US" sz="2400" b="1" dirty="0">
                <a:latin typeface="Times New Roman" panose="02020603050405020304" pitchFamily="18" charset="0"/>
                <a:cs typeface="Times New Roman" panose="02020603050405020304" pitchFamily="18" charset="0"/>
              </a:rPr>
              <a:t>Nerve (CN VI)</a:t>
            </a:r>
          </a:p>
          <a:p>
            <a:r>
              <a:rPr lang="en-US" sz="2400" dirty="0">
                <a:latin typeface="Times New Roman" panose="02020603050405020304" pitchFamily="18" charset="0"/>
                <a:cs typeface="Times New Roman" panose="02020603050405020304" pitchFamily="18" charset="0"/>
              </a:rPr>
              <a:t>The </a:t>
            </a:r>
            <a:r>
              <a:rPr lang="en-US" sz="2400" u="sng" dirty="0">
                <a:latin typeface="Times New Roman" panose="02020603050405020304" pitchFamily="18" charset="0"/>
                <a:cs typeface="Times New Roman" panose="02020603050405020304" pitchFamily="18" charset="0"/>
              </a:rPr>
              <a:t>Oculomotor nerve (</a:t>
            </a:r>
            <a:r>
              <a:rPr lang="en-US" sz="2400" u="sng" dirty="0" smtClean="0">
                <a:latin typeface="Times New Roman" panose="02020603050405020304" pitchFamily="18" charset="0"/>
                <a:cs typeface="Times New Roman" panose="02020603050405020304" pitchFamily="18" charset="0"/>
              </a:rPr>
              <a:t>CN III)</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Trochlear nerve</a:t>
            </a:r>
            <a:r>
              <a:rPr lang="en-US" sz="2400" dirty="0">
                <a:latin typeface="Times New Roman" panose="02020603050405020304" pitchFamily="18" charset="0"/>
                <a:cs typeface="Times New Roman" panose="02020603050405020304" pitchFamily="18" charset="0"/>
              </a:rPr>
              <a:t> and </a:t>
            </a:r>
            <a:r>
              <a:rPr lang="en-US" sz="2400" u="sng" dirty="0" err="1" smtClean="0">
                <a:latin typeface="Times New Roman" panose="02020603050405020304" pitchFamily="18" charset="0"/>
                <a:cs typeface="Times New Roman" panose="02020603050405020304" pitchFamily="18" charset="0"/>
              </a:rPr>
              <a:t>Abducens</a:t>
            </a:r>
            <a:r>
              <a:rPr lang="en-US" sz="2400" u="sng" dirty="0" smtClean="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Nerve (CN VI)</a:t>
            </a:r>
            <a:r>
              <a:rPr lang="en-US" sz="2400" dirty="0">
                <a:latin typeface="Times New Roman" panose="02020603050405020304" pitchFamily="18" charset="0"/>
                <a:cs typeface="Times New Roman" panose="02020603050405020304" pitchFamily="18" charset="0"/>
              </a:rPr>
              <a:t> are involved in movements of the eye</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Asking the patient to keep their head perfectly still directly in front of you, you should draw two large joining H’s in front of them using your finger and ask them to follow your finger with their eyes. It is important the patient does not move their head.</a:t>
            </a:r>
          </a:p>
          <a:p>
            <a:r>
              <a:rPr lang="en-US" sz="2400" dirty="0">
                <a:latin typeface="Times New Roman" panose="02020603050405020304" pitchFamily="18" charset="0"/>
                <a:cs typeface="Times New Roman" panose="02020603050405020304" pitchFamily="18" charset="0"/>
              </a:rPr>
              <a:t>Always ask if the patient experiences any double vision, and if so, when is it worse?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22988" y="718458"/>
            <a:ext cx="5314950" cy="4038033"/>
          </a:xfrm>
          <a:ln w="28575">
            <a:solidFill>
              <a:srgbClr val="FF0000"/>
            </a:solidFill>
          </a:ln>
        </p:spPr>
      </p:pic>
      <p:sp>
        <p:nvSpPr>
          <p:cNvPr id="6" name="TextBox 5"/>
          <p:cNvSpPr txBox="1"/>
          <p:nvPr/>
        </p:nvSpPr>
        <p:spPr>
          <a:xfrm>
            <a:off x="6122988" y="4816929"/>
            <a:ext cx="5314950" cy="40011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      Get </a:t>
            </a:r>
            <a:r>
              <a:rPr lang="en-US" sz="2000" dirty="0">
                <a:latin typeface="Times New Roman" panose="02020603050405020304" pitchFamily="18" charset="0"/>
                <a:cs typeface="Times New Roman" panose="02020603050405020304" pitchFamily="18" charset="0"/>
              </a:rPr>
              <a:t>the patient to follow your finger</a:t>
            </a:r>
          </a:p>
        </p:txBody>
      </p:sp>
      <p:sp>
        <p:nvSpPr>
          <p:cNvPr id="7" name="TextBox 6"/>
          <p:cNvSpPr txBox="1"/>
          <p:nvPr/>
        </p:nvSpPr>
        <p:spPr>
          <a:xfrm>
            <a:off x="791936" y="98818"/>
            <a:ext cx="10646002" cy="46166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Algerian" panose="04020705040A02060702" pitchFamily="82" charset="0"/>
              </a:rPr>
              <a:t>     CLINICAL EXAMINATION OF THE CNS: </a:t>
            </a:r>
            <a:r>
              <a:rPr lang="en-US" sz="2400" dirty="0" smtClean="0">
                <a:solidFill>
                  <a:srgbClr val="FF0000"/>
                </a:solidFill>
                <a:latin typeface="Algerian" panose="04020705040A02060702" pitchFamily="82" charset="0"/>
              </a:rPr>
              <a:t>III, IV, VI CRANIAL NERVES</a:t>
            </a:r>
            <a:endParaRPr lang="en-US" sz="2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175704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4979" y="114299"/>
            <a:ext cx="5152139" cy="5853793"/>
          </a:xfrm>
          <a:ln w="28575">
            <a:solidFill>
              <a:srgbClr val="FF0000"/>
            </a:solidFill>
          </a:ln>
        </p:spPr>
        <p:txBody>
          <a:bodyPr>
            <a:noAutofit/>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Trigeminal </a:t>
            </a:r>
            <a:r>
              <a:rPr lang="en-US" b="1" dirty="0">
                <a:solidFill>
                  <a:srgbClr val="FF0000"/>
                </a:solidFill>
                <a:latin typeface="Times New Roman" panose="02020603050405020304" pitchFamily="18" charset="0"/>
                <a:cs typeface="Times New Roman" panose="02020603050405020304" pitchFamily="18" charset="0"/>
              </a:rPr>
              <a:t>Nerve (</a:t>
            </a:r>
            <a:r>
              <a:rPr lang="en-US" b="1" dirty="0" smtClean="0">
                <a:solidFill>
                  <a:srgbClr val="FF0000"/>
                </a:solidFill>
                <a:latin typeface="Times New Roman" panose="02020603050405020304" pitchFamily="18" charset="0"/>
                <a:cs typeface="Times New Roman" panose="02020603050405020304" pitchFamily="18" charset="0"/>
              </a:rPr>
              <a:t>CN-V light touch sensation)</a:t>
            </a: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a:t>
            </a:r>
            <a:r>
              <a:rPr lang="en-US" u="sng" dirty="0">
                <a:latin typeface="Times New Roman" panose="02020603050405020304" pitchFamily="18" charset="0"/>
                <a:cs typeface="Times New Roman" panose="02020603050405020304" pitchFamily="18" charset="0"/>
              </a:rPr>
              <a:t>Trigeminal nerve (CN V)</a:t>
            </a:r>
            <a:r>
              <a:rPr lang="en-US" dirty="0">
                <a:latin typeface="Times New Roman" panose="02020603050405020304" pitchFamily="18" charset="0"/>
                <a:cs typeface="Times New Roman" panose="02020603050405020304" pitchFamily="18" charset="0"/>
              </a:rPr>
              <a:t> is involved in sensory supply to the face and motor supply to the muscles of mastication. There are 3 sensory branches of the </a:t>
            </a:r>
            <a:r>
              <a:rPr lang="en-US" dirty="0" err="1" smtClean="0">
                <a:latin typeface="Times New Roman" panose="02020603050405020304" pitchFamily="18" charset="0"/>
                <a:cs typeface="Times New Roman" panose="02020603050405020304" pitchFamily="18" charset="0"/>
              </a:rPr>
              <a:t>trigeminalnerve</a:t>
            </a:r>
            <a:r>
              <a:rPr lang="en-US" dirty="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ophthalmic</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maxillary</a:t>
            </a:r>
            <a:r>
              <a:rPr lang="en-US" dirty="0">
                <a:latin typeface="Times New Roman" panose="02020603050405020304" pitchFamily="18" charset="0"/>
                <a:cs typeface="Times New Roman" panose="02020603050405020304" pitchFamily="18" charset="0"/>
              </a:rPr>
              <a:t> and </a:t>
            </a:r>
            <a:r>
              <a:rPr lang="en-US" u="sng" dirty="0" smtClean="0">
                <a:latin typeface="Times New Roman" panose="02020603050405020304" pitchFamily="18" charset="0"/>
                <a:cs typeface="Times New Roman" panose="02020603050405020304" pitchFamily="18" charset="0"/>
              </a:rPr>
              <a:t>mandibular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Initially test the sensory branches by lightly touching the face with a piece of cotton wool followed by a blunt pin in three places on each side of the face:</a:t>
            </a:r>
          </a:p>
          <a:p>
            <a:pPr marL="0" indent="0">
              <a:buNone/>
            </a:pPr>
            <a:endParaRPr lang="en-US" dirty="0" smtClean="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36421" y="75940"/>
            <a:ext cx="2764511" cy="2090053"/>
          </a:xfrm>
          <a:ln w="19050">
            <a:solidFill>
              <a:srgbClr val="FF000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892" y="2310495"/>
            <a:ext cx="2799777" cy="2098220"/>
          </a:xfrm>
          <a:prstGeom prst="rect">
            <a:avLst/>
          </a:prstGeom>
          <a:ln>
            <a:solidFill>
              <a:srgbClr val="FF0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4825" y="4498522"/>
            <a:ext cx="2741681" cy="2055997"/>
          </a:xfrm>
          <a:prstGeom prst="rect">
            <a:avLst/>
          </a:prstGeom>
          <a:ln>
            <a:solidFill>
              <a:srgbClr val="FF0000"/>
            </a:solidFill>
          </a:ln>
        </p:spPr>
      </p:pic>
      <p:sp>
        <p:nvSpPr>
          <p:cNvPr id="2" name="TextBox 1"/>
          <p:cNvSpPr txBox="1"/>
          <p:nvPr/>
        </p:nvSpPr>
        <p:spPr>
          <a:xfrm>
            <a:off x="5819488" y="685615"/>
            <a:ext cx="1436916" cy="369332"/>
          </a:xfrm>
          <a:prstGeom prst="rect">
            <a:avLst/>
          </a:prstGeom>
          <a:solidFill>
            <a:schemeClr val="accent6">
              <a:lumMod val="20000"/>
              <a:lumOff val="80000"/>
            </a:schemeClr>
          </a:solidFill>
          <a:ln>
            <a:solidFill>
              <a:srgbClr val="FF0000"/>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Ophthalmic</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917766" y="3086100"/>
            <a:ext cx="1273629" cy="369332"/>
          </a:xfrm>
          <a:prstGeom prst="rect">
            <a:avLst/>
          </a:prstGeom>
          <a:solidFill>
            <a:schemeClr val="accent6">
              <a:lumMod val="20000"/>
              <a:lumOff val="80000"/>
            </a:schemeClr>
          </a:solidFill>
          <a:ln>
            <a:solidFill>
              <a:srgbClr val="FF0000"/>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Maxillary</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822073" y="5102678"/>
            <a:ext cx="1434331" cy="369332"/>
          </a:xfrm>
          <a:prstGeom prst="rect">
            <a:avLst/>
          </a:prstGeom>
          <a:solidFill>
            <a:schemeClr val="accent6">
              <a:lumMod val="20000"/>
              <a:lumOff val="80000"/>
            </a:schemeClr>
          </a:solidFill>
          <a:ln>
            <a:solidFill>
              <a:srgbClr val="FF0000"/>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Mandibular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951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447" y="1765005"/>
            <a:ext cx="5773289" cy="4694831"/>
          </a:xfrm>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Motor Supply</a:t>
            </a:r>
          </a:p>
          <a:p>
            <a:r>
              <a:rPr lang="en-US" dirty="0">
                <a:latin typeface="Times New Roman" panose="02020603050405020304" pitchFamily="18" charset="0"/>
                <a:cs typeface="Times New Roman" panose="02020603050405020304" pitchFamily="18" charset="0"/>
              </a:rPr>
              <a:t>To test the motor supply, ask the patient to clench their teeth together, observing and feeling the </a:t>
            </a:r>
            <a:r>
              <a:rPr lang="en-US" dirty="0" smtClean="0">
                <a:latin typeface="Times New Roman" panose="02020603050405020304" pitchFamily="18" charset="0"/>
                <a:cs typeface="Times New Roman" panose="02020603050405020304" pitchFamily="18" charset="0"/>
              </a:rPr>
              <a:t>bulk of the masseter and temporalis muscles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Ask the patient to then open their mouth against resistance.</a:t>
            </a:r>
          </a:p>
          <a:p>
            <a:r>
              <a:rPr lang="en-US" dirty="0">
                <a:latin typeface="Times New Roman" panose="02020603050405020304" pitchFamily="18" charset="0"/>
                <a:cs typeface="Times New Roman" panose="02020603050405020304" pitchFamily="18" charset="0"/>
              </a:rPr>
              <a:t>Finally perform the jaw jerk on the patient by placing your left index finger on their chin and striking it with a tendon hammer. This should cause slight protrusion of the jaw.</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39628" y="839978"/>
            <a:ext cx="2508140" cy="1935129"/>
          </a:xfrm>
          <a:ln w="19050">
            <a:solidFill>
              <a:srgbClr val="00B05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3103" y="2849526"/>
            <a:ext cx="2592255" cy="1988292"/>
          </a:xfrm>
          <a:prstGeom prst="rect">
            <a:avLst/>
          </a:prstGeom>
          <a:ln w="12700">
            <a:solidFill>
              <a:srgbClr val="00B050"/>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1772" y="4933508"/>
            <a:ext cx="2473586" cy="1834677"/>
          </a:xfrm>
          <a:prstGeom prst="rect">
            <a:avLst/>
          </a:prstGeom>
          <a:ln w="19050">
            <a:solidFill>
              <a:srgbClr val="00B050"/>
            </a:solidFill>
          </a:ln>
        </p:spPr>
      </p:pic>
      <p:sp>
        <p:nvSpPr>
          <p:cNvPr id="2" name="TextBox 1"/>
          <p:cNvSpPr txBox="1"/>
          <p:nvPr/>
        </p:nvSpPr>
        <p:spPr>
          <a:xfrm>
            <a:off x="6354748" y="1569183"/>
            <a:ext cx="1173105" cy="40011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Masseter</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113715" y="3656367"/>
            <a:ext cx="1435404" cy="400110"/>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Temporalis</a:t>
            </a:r>
            <a:endParaRPr lang="en-US"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459429" y="5661275"/>
            <a:ext cx="1206649" cy="40011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Jaw jerk</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76447" y="779309"/>
            <a:ext cx="5773289" cy="830997"/>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Algerian" panose="04020705040A02060702" pitchFamily="82" charset="0"/>
              </a:rPr>
              <a:t>CLINICAL EXAMINATION OF THE CNS: </a:t>
            </a:r>
          </a:p>
          <a:p>
            <a:r>
              <a:rPr lang="en-US" sz="2400" dirty="0" smtClean="0">
                <a:solidFill>
                  <a:srgbClr val="FF0000"/>
                </a:solidFill>
                <a:latin typeface="Algerian" panose="04020705040A02060702" pitchFamily="82" charset="0"/>
              </a:rPr>
              <a:t>V  NERVE MUSCLES OF MASTICATION</a:t>
            </a:r>
            <a:endParaRPr lang="en-US" sz="2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19731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7534"/>
            <a:ext cx="5575610" cy="6456556"/>
          </a:xfrm>
        </p:spPr>
        <p:txBody>
          <a:bodyPr>
            <a:normAutofit fontScale="92500" lnSpcReduction="10000"/>
          </a:bodyPr>
          <a:lstStyle/>
          <a:p>
            <a:pPr marL="0" indent="0">
              <a:buNone/>
            </a:pPr>
            <a:r>
              <a:rPr lang="en-US" b="1" dirty="0" err="1" smtClean="0">
                <a:latin typeface="Times New Roman" panose="02020603050405020304" pitchFamily="18" charset="0"/>
                <a:cs typeface="Times New Roman" panose="02020603050405020304" pitchFamily="18" charset="0"/>
              </a:rPr>
              <a:t>Abducens</a:t>
            </a:r>
            <a:r>
              <a:rPr lang="en-US" b="1" dirty="0" smtClean="0">
                <a:latin typeface="Times New Roman" panose="02020603050405020304" pitchFamily="18" charset="0"/>
                <a:cs typeface="Times New Roman" panose="02020603050405020304" pitchFamily="18" charset="0"/>
              </a:rPr>
              <a:t> Nerve: (</a:t>
            </a:r>
            <a:r>
              <a:rPr lang="en-US" b="1" dirty="0" smtClean="0">
                <a:solidFill>
                  <a:srgbClr val="FF0000"/>
                </a:solidFill>
                <a:latin typeface="Times New Roman" panose="02020603050405020304" pitchFamily="18" charset="0"/>
                <a:cs typeface="Times New Roman" panose="02020603050405020304" pitchFamily="18" charset="0"/>
              </a:rPr>
              <a:t>VI CR motor examination</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 previously mentioned, the </a:t>
            </a:r>
            <a:r>
              <a:rPr lang="en-US" u="sng" dirty="0">
                <a:latin typeface="Times New Roman" panose="02020603050405020304" pitchFamily="18" charset="0"/>
                <a:cs typeface="Times New Roman" panose="02020603050405020304" pitchFamily="18" charset="0"/>
              </a:rPr>
              <a:t>abducens nerve</a:t>
            </a:r>
            <a:r>
              <a:rPr lang="en-US" dirty="0">
                <a:latin typeface="Times New Roman" panose="02020603050405020304" pitchFamily="18" charset="0"/>
                <a:cs typeface="Times New Roman" panose="02020603050405020304" pitchFamily="18" charset="0"/>
              </a:rPr>
              <a:t> is tested in the same manner as the oculomotor and trochlear nerves, again in eye movements.</a:t>
            </a:r>
          </a:p>
          <a:p>
            <a:pPr marL="0" indent="0">
              <a:buNone/>
            </a:pP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Facial </a:t>
            </a:r>
            <a:r>
              <a:rPr lang="en-US" b="1" dirty="0" smtClean="0">
                <a:latin typeface="Times New Roman" panose="02020603050405020304" pitchFamily="18" charset="0"/>
                <a:cs typeface="Times New Roman" panose="02020603050405020304" pitchFamily="18" charset="0"/>
              </a:rPr>
              <a:t>Nerve: (</a:t>
            </a:r>
            <a:r>
              <a:rPr lang="en-US" b="1" dirty="0" smtClean="0">
                <a:solidFill>
                  <a:srgbClr val="FF0000"/>
                </a:solidFill>
                <a:latin typeface="Times New Roman" panose="02020603050405020304" pitchFamily="18" charset="0"/>
                <a:cs typeface="Times New Roman" panose="02020603050405020304" pitchFamily="18" charset="0"/>
              </a:rPr>
              <a:t>VII CR motor examination</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u="sng" dirty="0">
                <a:latin typeface="Times New Roman" panose="02020603050405020304" pitchFamily="18" charset="0"/>
                <a:cs typeface="Times New Roman" panose="02020603050405020304" pitchFamily="18" charset="0"/>
              </a:rPr>
              <a:t>facial nerve</a:t>
            </a:r>
            <a:r>
              <a:rPr lang="en-US" dirty="0">
                <a:latin typeface="Times New Roman" panose="02020603050405020304" pitchFamily="18" charset="0"/>
                <a:cs typeface="Times New Roman" panose="02020603050405020304" pitchFamily="18" charset="0"/>
              </a:rPr>
              <a:t> supplies motor branches to the muscles of facial expression.</a:t>
            </a:r>
          </a:p>
          <a:p>
            <a:r>
              <a:rPr lang="en-US" dirty="0">
                <a:latin typeface="Times New Roman" panose="02020603050405020304" pitchFamily="18" charset="0"/>
                <a:cs typeface="Times New Roman" panose="02020603050405020304" pitchFamily="18" charset="0"/>
              </a:rPr>
              <a:t>This nerve is therefore tested by asking the patient to crease up their forehead (raise their eyebrows), close their eyes and keep them closed against resistance, puff out their cheeks and reveal their teeth.</a:t>
            </a:r>
          </a:p>
          <a:p>
            <a:pPr marL="0" indent="0">
              <a:buNone/>
            </a:pP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30677" y="223282"/>
            <a:ext cx="3873015" cy="2956423"/>
          </a:xfrm>
          <a:ln w="28575">
            <a:solidFill>
              <a:srgbClr val="FF000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7710" y="3274824"/>
            <a:ext cx="3895982" cy="3051547"/>
          </a:xfrm>
          <a:prstGeom prst="rect">
            <a:avLst/>
          </a:prstGeom>
          <a:ln w="28575">
            <a:solidFill>
              <a:srgbClr val="FF0000"/>
            </a:solidFill>
          </a:ln>
        </p:spPr>
      </p:pic>
      <p:sp>
        <p:nvSpPr>
          <p:cNvPr id="8" name="TextBox 7"/>
          <p:cNvSpPr txBox="1"/>
          <p:nvPr/>
        </p:nvSpPr>
        <p:spPr>
          <a:xfrm>
            <a:off x="10119424" y="1504086"/>
            <a:ext cx="1490473" cy="646331"/>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Frown up </a:t>
            </a:r>
            <a:r>
              <a:rPr lang="en-US" b="1" dirty="0">
                <a:latin typeface="Times New Roman" panose="02020603050405020304" pitchFamily="18" charset="0"/>
                <a:cs typeface="Times New Roman" panose="02020603050405020304" pitchFamily="18" charset="0"/>
              </a:rPr>
              <a:t>the forehead</a:t>
            </a:r>
          </a:p>
        </p:txBody>
      </p:sp>
      <p:sp>
        <p:nvSpPr>
          <p:cNvPr id="9" name="TextBox 8"/>
          <p:cNvSpPr txBox="1"/>
          <p:nvPr/>
        </p:nvSpPr>
        <p:spPr>
          <a:xfrm>
            <a:off x="10215121" y="4387210"/>
            <a:ext cx="1380745" cy="120032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Times New Roman" panose="02020603050405020304" pitchFamily="18" charset="0"/>
                <a:cs typeface="Times New Roman" panose="02020603050405020304" pitchFamily="18" charset="0"/>
              </a:rPr>
              <a:t>Keep eyes closed against resistance</a:t>
            </a:r>
          </a:p>
        </p:txBody>
      </p:sp>
    </p:spTree>
    <p:extLst>
      <p:ext uri="{BB962C8B-B14F-4D97-AF65-F5344CB8AC3E}">
        <p14:creationId xmlns:p14="http://schemas.microsoft.com/office/powerpoint/2010/main" val="337157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0362" y="1190847"/>
            <a:ext cx="5539373" cy="4497572"/>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 The </a:t>
            </a:r>
            <a:r>
              <a:rPr lang="en-US" b="1" dirty="0">
                <a:latin typeface="Times New Roman" panose="02020603050405020304" pitchFamily="18" charset="0"/>
                <a:cs typeface="Times New Roman" panose="02020603050405020304" pitchFamily="18" charset="0"/>
              </a:rPr>
              <a:t>Facial Nerve</a:t>
            </a:r>
          </a:p>
          <a:p>
            <a:r>
              <a:rPr lang="en-US" dirty="0" smtClean="0">
                <a:latin typeface="Times New Roman" panose="02020603050405020304" pitchFamily="18" charset="0"/>
                <a:cs typeface="Times New Roman" panose="02020603050405020304" pitchFamily="18" charset="0"/>
              </a:rPr>
              <a:t>Ask the patient to puff out his/her cheeks against resistance.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nerve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tested by asking </a:t>
            </a:r>
            <a:r>
              <a:rPr lang="en-US" dirty="0" smtClean="0">
                <a:latin typeface="Times New Roman" panose="02020603050405020304" pitchFamily="18" charset="0"/>
                <a:cs typeface="Times New Roman" panose="02020603050405020304" pitchFamily="18" charset="0"/>
              </a:rPr>
              <a:t> to show his/her teeth.</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2632" y="127588"/>
            <a:ext cx="3325368" cy="2583715"/>
          </a:xfrm>
          <a:prstGeom prst="rect">
            <a:avLst/>
          </a:prstGeom>
          <a:ln w="28575">
            <a:solidFill>
              <a:schemeClr val="tx1"/>
            </a:solid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632" y="3264197"/>
            <a:ext cx="3325368" cy="2505947"/>
          </a:xfrm>
          <a:prstGeom prst="rect">
            <a:avLst/>
          </a:prstGeom>
          <a:ln w="28575">
            <a:solidFill>
              <a:schemeClr val="tx1"/>
            </a:solidFill>
          </a:ln>
        </p:spPr>
      </p:pic>
      <p:sp>
        <p:nvSpPr>
          <p:cNvPr id="13" name="TextBox 12"/>
          <p:cNvSpPr txBox="1"/>
          <p:nvPr/>
        </p:nvSpPr>
        <p:spPr>
          <a:xfrm>
            <a:off x="7168896" y="5873851"/>
            <a:ext cx="3499104" cy="40011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Show your </a:t>
            </a:r>
            <a:r>
              <a:rPr lang="en-US" sz="2000" b="1" dirty="0">
                <a:latin typeface="Times New Roman" panose="02020603050405020304" pitchFamily="18" charset="0"/>
                <a:cs typeface="Times New Roman" panose="02020603050405020304" pitchFamily="18" charset="0"/>
              </a:rPr>
              <a:t>the teeth</a:t>
            </a:r>
          </a:p>
        </p:txBody>
      </p:sp>
      <p:sp>
        <p:nvSpPr>
          <p:cNvPr id="14" name="TextBox 13"/>
          <p:cNvSpPr txBox="1"/>
          <p:nvPr/>
        </p:nvSpPr>
        <p:spPr>
          <a:xfrm>
            <a:off x="7342632" y="2784248"/>
            <a:ext cx="3325368" cy="40011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Blow your </a:t>
            </a:r>
            <a:r>
              <a:rPr lang="en-US" sz="2000" b="1" dirty="0">
                <a:latin typeface="Times New Roman" panose="02020603050405020304" pitchFamily="18" charset="0"/>
                <a:cs typeface="Times New Roman" panose="02020603050405020304" pitchFamily="18" charset="0"/>
              </a:rPr>
              <a:t>cheeks</a:t>
            </a:r>
          </a:p>
        </p:txBody>
      </p:sp>
      <p:sp>
        <p:nvSpPr>
          <p:cNvPr id="7" name="TextBox 6"/>
          <p:cNvSpPr txBox="1"/>
          <p:nvPr/>
        </p:nvSpPr>
        <p:spPr>
          <a:xfrm>
            <a:off x="510362" y="66930"/>
            <a:ext cx="5539374" cy="830997"/>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Algerian" panose="04020705040A02060702" pitchFamily="82" charset="0"/>
              </a:rPr>
              <a:t>CLINICAL EXAMINATION OF THE CNS: </a:t>
            </a:r>
            <a:r>
              <a:rPr lang="en-US" sz="2400" dirty="0" smtClean="0">
                <a:solidFill>
                  <a:srgbClr val="FF0000"/>
                </a:solidFill>
                <a:latin typeface="Algerian" panose="04020705040A02060702" pitchFamily="82" charset="0"/>
              </a:rPr>
              <a:t>VII CRANIAL NERVE</a:t>
            </a:r>
            <a:endParaRPr lang="en-US" sz="2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5269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
            <a:ext cx="9144000"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200" b="1" dirty="0">
                <a:latin typeface="Constantia" pitchFamily="18" charset="0"/>
              </a:rPr>
              <a:t>    Steps in the neurologic examination</a:t>
            </a:r>
          </a:p>
        </p:txBody>
      </p:sp>
      <p:sp>
        <p:nvSpPr>
          <p:cNvPr id="5" name="TextBox 4"/>
          <p:cNvSpPr txBox="1"/>
          <p:nvPr/>
        </p:nvSpPr>
        <p:spPr>
          <a:xfrm>
            <a:off x="1828800" y="536674"/>
            <a:ext cx="8534400" cy="1631216"/>
          </a:xfrm>
          <a:prstGeom prst="rect">
            <a:avLst/>
          </a:prstGeom>
          <a:noFill/>
        </p:spPr>
        <p:txBody>
          <a:bodyPr wrap="square" rtlCol="0">
            <a:spAutoFit/>
          </a:bodyPr>
          <a:lstStyle/>
          <a:p>
            <a:endParaRPr lang="en-US" sz="2000" dirty="0">
              <a:latin typeface="Constantia" pitchFamily="18" charset="0"/>
            </a:endParaRPr>
          </a:p>
          <a:p>
            <a:r>
              <a:rPr lang="en-US" sz="2000" dirty="0">
                <a:latin typeface="Constantia" pitchFamily="18" charset="0"/>
              </a:rPr>
              <a:t/>
            </a:r>
            <a:br>
              <a:rPr lang="en-US" sz="2000" dirty="0">
                <a:latin typeface="Constantia" pitchFamily="18" charset="0"/>
              </a:rPr>
            </a:br>
            <a:endParaRPr lang="en-US" sz="2000" dirty="0">
              <a:latin typeface="Constantia" pitchFamily="18" charset="0"/>
            </a:endParaRPr>
          </a:p>
          <a:p>
            <a:endParaRPr lang="en-US" sz="2000" dirty="0">
              <a:latin typeface="Constantia" pitchFamily="18" charset="0"/>
            </a:endParaRPr>
          </a:p>
          <a:p>
            <a:endParaRPr lang="en-US" sz="2000" dirty="0">
              <a:latin typeface="Constantia" pitchFamily="18" charset="0"/>
            </a:endParaRPr>
          </a:p>
        </p:txBody>
      </p:sp>
      <p:sp>
        <p:nvSpPr>
          <p:cNvPr id="6" name="TextBox 5"/>
          <p:cNvSpPr txBox="1"/>
          <p:nvPr/>
        </p:nvSpPr>
        <p:spPr>
          <a:xfrm>
            <a:off x="1524000" y="609600"/>
            <a:ext cx="9144000" cy="62786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Constantia" pitchFamily="18" charset="0"/>
              </a:rPr>
              <a:t>	</a:t>
            </a:r>
            <a:r>
              <a:rPr lang="en-US" sz="2400" dirty="0">
                <a:latin typeface="Times New Roman" panose="02020603050405020304" pitchFamily="18" charset="0"/>
                <a:cs typeface="Times New Roman" panose="02020603050405020304" pitchFamily="18" charset="0"/>
              </a:rPr>
              <a:t>In examining a patient, abnormalities of function lead to 	localization and, eventually, to the pathophysiology.</a:t>
            </a:r>
            <a:r>
              <a:rPr lang="en-US" sz="2400" baseline="300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These steps include the following:</a:t>
            </a:r>
          </a:p>
          <a:p>
            <a:endParaRPr lang="en-US" sz="2400" b="1"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en-US" sz="2400" dirty="0">
                <a:latin typeface="Times New Roman" panose="02020603050405020304" pitchFamily="18" charset="0"/>
                <a:cs typeface="Times New Roman" panose="02020603050405020304" pitchFamily="18" charset="0"/>
              </a:rPr>
              <a:t>General Appearance, including posture, motor activity, vital signs and perhaps meningeal signs if indicated.</a:t>
            </a:r>
          </a:p>
          <a:p>
            <a:pPr marL="971550" lvl="1" indent="-514350">
              <a:buFont typeface="+mj-lt"/>
              <a:buAutoNum type="romanUcPeriod"/>
            </a:pPr>
            <a:r>
              <a:rPr lang="en-US" sz="2400" dirty="0">
                <a:latin typeface="Times New Roman" panose="02020603050405020304" pitchFamily="18" charset="0"/>
                <a:cs typeface="Times New Roman" panose="02020603050405020304" pitchFamily="18" charset="0"/>
              </a:rPr>
              <a:t>Mini Mental Status Exam, including speech observation.</a:t>
            </a:r>
          </a:p>
          <a:p>
            <a:pPr marL="971550" lvl="1" indent="-514350">
              <a:buFont typeface="+mj-lt"/>
              <a:buAutoNum type="romanUcPeriod"/>
            </a:pPr>
            <a:r>
              <a:rPr lang="en-US" sz="2400" dirty="0">
                <a:latin typeface="Times New Roman" panose="02020603050405020304" pitchFamily="18" charset="0"/>
                <a:cs typeface="Times New Roman" panose="02020603050405020304" pitchFamily="18" charset="0"/>
              </a:rPr>
              <a:t>Cranial Nerves, I through XII. </a:t>
            </a:r>
          </a:p>
          <a:p>
            <a:pPr marL="971550" lvl="1" indent="-514350">
              <a:buFont typeface="+mj-lt"/>
              <a:buAutoNum type="romanUcPeriod"/>
            </a:pPr>
            <a:r>
              <a:rPr lang="en-US" sz="2400" dirty="0">
                <a:latin typeface="Times New Roman" panose="02020603050405020304" pitchFamily="18" charset="0"/>
                <a:cs typeface="Times New Roman" panose="02020603050405020304" pitchFamily="18" charset="0"/>
              </a:rPr>
              <a:t>Motor System, including muscle atrophy, tone and power.</a:t>
            </a:r>
          </a:p>
          <a:p>
            <a:pPr marL="971550" lvl="1" indent="-514350">
              <a:buFont typeface="+mj-lt"/>
              <a:buAutoNum type="romanUcPeriod"/>
            </a:pPr>
            <a:r>
              <a:rPr lang="en-US" sz="2400" dirty="0">
                <a:latin typeface="Times New Roman" panose="02020603050405020304" pitchFamily="18" charset="0"/>
                <a:cs typeface="Times New Roman" panose="02020603050405020304" pitchFamily="18" charset="0"/>
              </a:rPr>
              <a:t>Sensory System, including vibration, position, pin prick, temperature, light touch and higher sensory functions.</a:t>
            </a:r>
          </a:p>
          <a:p>
            <a:pPr marL="971550" lvl="1" indent="-514350">
              <a:buFont typeface="+mj-lt"/>
              <a:buAutoNum type="romanUcPeriod"/>
            </a:pPr>
            <a:r>
              <a:rPr lang="en-US" sz="2400" dirty="0">
                <a:latin typeface="Times New Roman" panose="02020603050405020304" pitchFamily="18" charset="0"/>
                <a:cs typeface="Times New Roman" panose="02020603050405020304" pitchFamily="18" charset="0"/>
              </a:rPr>
              <a:t>Reflexes, including deep tendon reflexes, clonus, Hoffman's response and plantar reflex.</a:t>
            </a:r>
          </a:p>
          <a:p>
            <a:pPr marL="971550" lvl="1" indent="-514350">
              <a:buFont typeface="+mj-lt"/>
              <a:buAutoNum type="romanUcPeriod"/>
            </a:pPr>
            <a:r>
              <a:rPr lang="en-US" sz="2400" dirty="0">
                <a:latin typeface="Times New Roman" panose="02020603050405020304" pitchFamily="18" charset="0"/>
                <a:cs typeface="Times New Roman" panose="02020603050405020304" pitchFamily="18" charset="0"/>
              </a:rPr>
              <a:t>Coordination, gait and Romberg's Test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Examining the comatose patient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6770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966"/>
            <a:ext cx="5575610" cy="6456556"/>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 The </a:t>
            </a:r>
            <a:r>
              <a:rPr lang="en-US" sz="2400" b="1" dirty="0" err="1">
                <a:latin typeface="Times New Roman" panose="02020603050405020304" pitchFamily="18" charset="0"/>
                <a:cs typeface="Times New Roman" panose="02020603050405020304" pitchFamily="18" charset="0"/>
              </a:rPr>
              <a:t>Vestibulocochlear</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Nerve (</a:t>
            </a:r>
            <a:r>
              <a:rPr lang="en-US" sz="2400" b="1" dirty="0" smtClean="0">
                <a:solidFill>
                  <a:srgbClr val="FF0000"/>
                </a:solidFill>
                <a:latin typeface="Times New Roman" panose="02020603050405020304" pitchFamily="18" charset="0"/>
                <a:cs typeface="Times New Roman" panose="02020603050405020304" pitchFamily="18" charset="0"/>
              </a:rPr>
              <a:t>CR VIII</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t>
            </a:r>
            <a:r>
              <a:rPr lang="en-US" sz="2400" u="sng" dirty="0">
                <a:latin typeface="Times New Roman" panose="02020603050405020304" pitchFamily="18" charset="0"/>
                <a:cs typeface="Times New Roman" panose="02020603050405020304" pitchFamily="18" charset="0"/>
              </a:rPr>
              <a:t>vestibulocochlear nerve</a:t>
            </a:r>
            <a:r>
              <a:rPr lang="en-US" sz="2400" dirty="0">
                <a:latin typeface="Times New Roman" panose="02020603050405020304" pitchFamily="18" charset="0"/>
                <a:cs typeface="Times New Roman" panose="02020603050405020304" pitchFamily="18" charset="0"/>
              </a:rPr>
              <a:t> provides innervation to the hearing apparatus of the ear and can be used to differentiate conductive and </a:t>
            </a:r>
            <a:r>
              <a:rPr lang="en-US" sz="2400" dirty="0" err="1">
                <a:latin typeface="Times New Roman" panose="02020603050405020304" pitchFamily="18" charset="0"/>
                <a:cs typeface="Times New Roman" panose="02020603050405020304" pitchFamily="18" charset="0"/>
              </a:rPr>
              <a:t>sensori</a:t>
            </a:r>
            <a:r>
              <a:rPr lang="en-US" sz="2400" dirty="0">
                <a:latin typeface="Times New Roman" panose="02020603050405020304" pitchFamily="18" charset="0"/>
                <a:cs typeface="Times New Roman" panose="02020603050405020304" pitchFamily="18" charset="0"/>
              </a:rPr>
              <a:t>-neural hearing loss using the </a:t>
            </a:r>
            <a:r>
              <a:rPr lang="en-US" sz="2400" u="sng" dirty="0" err="1">
                <a:latin typeface="Times New Roman" panose="02020603050405020304" pitchFamily="18" charset="0"/>
                <a:cs typeface="Times New Roman" panose="02020603050405020304" pitchFamily="18" charset="0"/>
              </a:rPr>
              <a:t>Rinne</a:t>
            </a:r>
            <a:r>
              <a:rPr lang="en-US" sz="2400" dirty="0">
                <a:latin typeface="Times New Roman" panose="02020603050405020304" pitchFamily="18" charset="0"/>
                <a:cs typeface="Times New Roman" panose="02020603050405020304" pitchFamily="18" charset="0"/>
              </a:rPr>
              <a:t> and </a:t>
            </a:r>
            <a:r>
              <a:rPr lang="en-US" sz="2400" u="sng" dirty="0">
                <a:latin typeface="Times New Roman" panose="02020603050405020304" pitchFamily="18" charset="0"/>
                <a:cs typeface="Times New Roman" panose="02020603050405020304" pitchFamily="18" charset="0"/>
              </a:rPr>
              <a:t>Weber</a:t>
            </a:r>
            <a:r>
              <a:rPr lang="en-US" sz="2400" dirty="0">
                <a:latin typeface="Times New Roman" panose="02020603050405020304" pitchFamily="18" charset="0"/>
                <a:cs typeface="Times New Roman" panose="02020603050405020304" pitchFamily="18" charset="0"/>
              </a:rPr>
              <a:t> tests.</a:t>
            </a:r>
          </a:p>
          <a:p>
            <a:r>
              <a:rPr lang="en-US" sz="2400" dirty="0">
                <a:latin typeface="Times New Roman" panose="02020603050405020304" pitchFamily="18" charset="0"/>
                <a:cs typeface="Times New Roman" panose="02020603050405020304" pitchFamily="18" charset="0"/>
              </a:rPr>
              <a:t>To carry out the </a:t>
            </a:r>
            <a:r>
              <a:rPr lang="en-US" sz="2400" b="1" dirty="0" err="1">
                <a:solidFill>
                  <a:srgbClr val="FF0000"/>
                </a:solidFill>
                <a:latin typeface="Times New Roman" panose="02020603050405020304" pitchFamily="18" charset="0"/>
                <a:cs typeface="Times New Roman" panose="02020603050405020304" pitchFamily="18" charset="0"/>
              </a:rPr>
              <a:t>Rinne</a:t>
            </a:r>
            <a:r>
              <a:rPr lang="en-US" sz="2400" b="1" dirty="0">
                <a:solidFill>
                  <a:srgbClr val="FF0000"/>
                </a:solidFill>
                <a:latin typeface="Times New Roman" panose="02020603050405020304" pitchFamily="18" charset="0"/>
                <a:cs typeface="Times New Roman" panose="02020603050405020304" pitchFamily="18" charset="0"/>
              </a:rPr>
              <a:t> test</a:t>
            </a:r>
            <a:r>
              <a:rPr lang="en-US" sz="2400" dirty="0">
                <a:latin typeface="Times New Roman" panose="02020603050405020304" pitchFamily="18" charset="0"/>
                <a:cs typeface="Times New Roman" panose="02020603050405020304" pitchFamily="18" charset="0"/>
              </a:rPr>
              <a:t>, place a sounding tuning fork on the patient’s mastoid process and then next to their ear and ask which is louder. A normal patient will find the second position louder.</a:t>
            </a:r>
          </a:p>
          <a:p>
            <a:r>
              <a:rPr lang="en-US" sz="2400" dirty="0">
                <a:latin typeface="Times New Roman" panose="02020603050405020304" pitchFamily="18" charset="0"/>
                <a:cs typeface="Times New Roman" panose="02020603050405020304" pitchFamily="18" charset="0"/>
              </a:rPr>
              <a:t>To carry out the </a:t>
            </a:r>
            <a:r>
              <a:rPr lang="en-US" sz="2400" b="1" dirty="0">
                <a:solidFill>
                  <a:srgbClr val="FF0000"/>
                </a:solidFill>
                <a:latin typeface="Times New Roman" panose="02020603050405020304" pitchFamily="18" charset="0"/>
                <a:cs typeface="Times New Roman" panose="02020603050405020304" pitchFamily="18" charset="0"/>
              </a:rPr>
              <a:t>Weber’s test</a:t>
            </a:r>
            <a:r>
              <a:rPr lang="en-US" sz="2400" dirty="0">
                <a:latin typeface="Times New Roman" panose="02020603050405020304" pitchFamily="18" charset="0"/>
                <a:cs typeface="Times New Roman" panose="02020603050405020304" pitchFamily="18" charset="0"/>
              </a:rPr>
              <a:t>, place the tuning fork base down in the </a:t>
            </a:r>
            <a:r>
              <a:rPr lang="en-US" sz="2400" dirty="0" err="1" smtClean="0">
                <a:latin typeface="Times New Roman" panose="02020603050405020304" pitchFamily="18" charset="0"/>
                <a:cs typeface="Times New Roman" panose="02020603050405020304" pitchFamily="18" charset="0"/>
              </a:rPr>
              <a:t>centre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the patient’s forehead and ask if it is louder in either ear. Normally it should be heard equally in both ears.</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1928" y="94488"/>
            <a:ext cx="2849880" cy="2120392"/>
          </a:xfrm>
          <a:prstGeom prst="rect">
            <a:avLst/>
          </a:prstGeom>
          <a:ln w="28575">
            <a:solidFill>
              <a:schemeClr val="accent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360" y="2296160"/>
            <a:ext cx="2785872" cy="2090928"/>
          </a:xfrm>
          <a:prstGeom prst="rect">
            <a:avLst/>
          </a:prstGeom>
          <a:ln w="28575">
            <a:solidFill>
              <a:schemeClr val="accent1"/>
            </a:solidFill>
          </a:ln>
        </p:spPr>
      </p:pic>
      <p:sp>
        <p:nvSpPr>
          <p:cNvPr id="5" name="TextBox 4"/>
          <p:cNvSpPr txBox="1"/>
          <p:nvPr/>
        </p:nvSpPr>
        <p:spPr>
          <a:xfrm>
            <a:off x="9134856" y="2734056"/>
            <a:ext cx="192938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Rinne</a:t>
            </a:r>
            <a:r>
              <a:rPr lang="en-US" sz="1600" b="1" dirty="0">
                <a:solidFill>
                  <a:srgbClr val="FF0000"/>
                </a:solidFill>
                <a:latin typeface="Times New Roman" panose="02020603050405020304" pitchFamily="18" charset="0"/>
                <a:cs typeface="Times New Roman" panose="02020603050405020304" pitchFamily="18" charset="0"/>
              </a:rPr>
              <a:t> test </a:t>
            </a:r>
            <a:r>
              <a:rPr lang="en-US" sz="1600" b="1" dirty="0">
                <a:latin typeface="Times New Roman" panose="02020603050405020304" pitchFamily="18" charset="0"/>
                <a:cs typeface="Times New Roman" panose="02020603050405020304" pitchFamily="18" charset="0"/>
              </a:rPr>
              <a:t>- place tuning fork beside the ear</a:t>
            </a:r>
          </a:p>
        </p:txBody>
      </p:sp>
      <p:sp>
        <p:nvSpPr>
          <p:cNvPr id="6" name="TextBox 5"/>
          <p:cNvSpPr txBox="1"/>
          <p:nvPr/>
        </p:nvSpPr>
        <p:spPr>
          <a:xfrm>
            <a:off x="9177528" y="585216"/>
            <a:ext cx="177698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Rinne</a:t>
            </a:r>
            <a:r>
              <a:rPr lang="en-US" sz="1600" b="1" dirty="0">
                <a:solidFill>
                  <a:srgbClr val="FF0000"/>
                </a:solidFill>
                <a:latin typeface="Times New Roman" panose="02020603050405020304" pitchFamily="18" charset="0"/>
                <a:cs typeface="Times New Roman" panose="02020603050405020304" pitchFamily="18" charset="0"/>
              </a:rPr>
              <a:t> test </a:t>
            </a:r>
            <a:r>
              <a:rPr lang="en-US" sz="1600" b="1" dirty="0">
                <a:latin typeface="Times New Roman" panose="02020603050405020304" pitchFamily="18" charset="0"/>
                <a:cs typeface="Times New Roman" panose="02020603050405020304" pitchFamily="18" charset="0"/>
              </a:rPr>
              <a:t>- place tuning fork on the mastoid </a:t>
            </a:r>
            <a:r>
              <a:rPr lang="en-US" sz="1600" b="1" dirty="0" smtClean="0">
                <a:latin typeface="Times New Roman" panose="02020603050405020304" pitchFamily="18" charset="0"/>
                <a:cs typeface="Times New Roman" panose="02020603050405020304" pitchFamily="18" charset="0"/>
              </a:rPr>
              <a:t>process</a:t>
            </a:r>
            <a:endParaRPr lang="en-US" sz="16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5936" y="4462272"/>
            <a:ext cx="2822448" cy="2148840"/>
          </a:xfrm>
          <a:prstGeom prst="rect">
            <a:avLst/>
          </a:prstGeom>
          <a:ln w="28575">
            <a:solidFill>
              <a:schemeClr val="accent1"/>
            </a:solidFill>
          </a:ln>
        </p:spPr>
      </p:pic>
      <p:sp>
        <p:nvSpPr>
          <p:cNvPr id="8" name="TextBox 7"/>
          <p:cNvSpPr txBox="1"/>
          <p:nvPr/>
        </p:nvSpPr>
        <p:spPr>
          <a:xfrm>
            <a:off x="9189720" y="4736592"/>
            <a:ext cx="1874520" cy="1323439"/>
          </a:xfrm>
          <a:prstGeom prst="rect">
            <a:avLst/>
          </a:prstGeom>
          <a:noFill/>
          <a:ln w="19050">
            <a:solidFill>
              <a:schemeClr val="tx1"/>
            </a:solidFill>
          </a:ln>
        </p:spPr>
        <p:txBody>
          <a:bodyPr wrap="square" rtlCol="0">
            <a:spAutoFit/>
          </a:bodyPr>
          <a:lstStyle/>
          <a:p>
            <a:r>
              <a:rPr lang="en-US" sz="1600" b="1" dirty="0" err="1">
                <a:solidFill>
                  <a:srgbClr val="FF0000"/>
                </a:solidFill>
                <a:latin typeface="Times New Roman" panose="02020603050405020304" pitchFamily="18" charset="0"/>
                <a:cs typeface="Times New Roman" panose="02020603050405020304" pitchFamily="18" charset="0"/>
              </a:rPr>
              <a:t>Webers</a:t>
            </a:r>
            <a:r>
              <a:rPr lang="en-US" sz="1600" b="1" dirty="0">
                <a:solidFill>
                  <a:srgbClr val="FF0000"/>
                </a:solidFill>
                <a:latin typeface="Times New Roman" panose="02020603050405020304" pitchFamily="18" charset="0"/>
                <a:cs typeface="Times New Roman" panose="02020603050405020304" pitchFamily="18" charset="0"/>
              </a:rPr>
              <a:t> test </a:t>
            </a:r>
            <a:r>
              <a:rPr lang="en-US" sz="1600" b="1" dirty="0">
                <a:latin typeface="Times New Roman" panose="02020603050405020304" pitchFamily="18" charset="0"/>
                <a:cs typeface="Times New Roman" panose="02020603050405020304" pitchFamily="18" charset="0"/>
              </a:rPr>
              <a:t>- place the tuning fork base down in the </a:t>
            </a:r>
            <a:r>
              <a:rPr lang="en-US" sz="1600" b="1" dirty="0" err="1">
                <a:latin typeface="Times New Roman" panose="02020603050405020304" pitchFamily="18" charset="0"/>
                <a:cs typeface="Times New Roman" panose="02020603050405020304" pitchFamily="18" charset="0"/>
              </a:rPr>
              <a:t>centre</a:t>
            </a:r>
            <a:r>
              <a:rPr lang="en-US" sz="1600" b="1" dirty="0">
                <a:latin typeface="Times New Roman" panose="02020603050405020304" pitchFamily="18" charset="0"/>
                <a:cs typeface="Times New Roman" panose="02020603050405020304" pitchFamily="18" charset="0"/>
              </a:rPr>
              <a:t> of the forehead</a:t>
            </a:r>
          </a:p>
        </p:txBody>
      </p:sp>
    </p:spTree>
    <p:extLst>
      <p:ext uri="{BB962C8B-B14F-4D97-AF65-F5344CB8AC3E}">
        <p14:creationId xmlns:p14="http://schemas.microsoft.com/office/powerpoint/2010/main" val="833022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7240" y="356617"/>
            <a:ext cx="5093208" cy="6318062"/>
          </a:xfrm>
        </p:spPr>
        <p:txBody>
          <a:bodyPr>
            <a:noAutofit/>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Glossopharyngeal </a:t>
            </a:r>
            <a:r>
              <a:rPr lang="en-US" sz="2000" b="1" dirty="0" smtClean="0">
                <a:solidFill>
                  <a:srgbClr val="FF0000"/>
                </a:solidFill>
                <a:latin typeface="Times New Roman" panose="02020603050405020304" pitchFamily="18" charset="0"/>
                <a:cs typeface="Times New Roman" panose="02020603050405020304" pitchFamily="18" charset="0"/>
              </a:rPr>
              <a:t>Nerve(CR IX)</a:t>
            </a:r>
            <a:endParaRPr lang="en-US" sz="2000" b="1"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a:t>
            </a:r>
            <a:r>
              <a:rPr lang="en-US" sz="2000" u="sng" dirty="0">
                <a:latin typeface="Times New Roman" panose="02020603050405020304" pitchFamily="18" charset="0"/>
                <a:cs typeface="Times New Roman" panose="02020603050405020304" pitchFamily="18" charset="0"/>
              </a:rPr>
              <a:t>glossopharyngeal nerve</a:t>
            </a:r>
            <a:r>
              <a:rPr lang="en-US" sz="2000" dirty="0">
                <a:latin typeface="Times New Roman" panose="02020603050405020304" pitchFamily="18" charset="0"/>
                <a:cs typeface="Times New Roman" panose="02020603050405020304" pitchFamily="18" charset="0"/>
              </a:rPr>
              <a:t> provides sensory supply to the palate. It can be tested with the gag reflex or by touching the arches of the </a:t>
            </a:r>
            <a:r>
              <a:rPr lang="en-US" sz="2000" u="sng" dirty="0" smtClean="0">
                <a:latin typeface="Times New Roman" panose="02020603050405020304" pitchFamily="18" charset="0"/>
                <a:cs typeface="Times New Roman" panose="02020603050405020304" pitchFamily="18" charset="0"/>
              </a:rPr>
              <a:t>pharynx</a:t>
            </a:r>
            <a:endParaRPr lang="en-US" sz="2000" dirty="0">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Vagus </a:t>
            </a:r>
            <a:r>
              <a:rPr lang="en-US" sz="2000" b="1" dirty="0" smtClean="0">
                <a:solidFill>
                  <a:srgbClr val="FF0000"/>
                </a:solidFill>
                <a:latin typeface="Times New Roman" panose="02020603050405020304" pitchFamily="18" charset="0"/>
                <a:cs typeface="Times New Roman" panose="02020603050405020304" pitchFamily="18" charset="0"/>
              </a:rPr>
              <a:t>Nerve (CR X)</a:t>
            </a:r>
            <a:endParaRPr lang="en-US" sz="2000" b="1"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a:t>
            </a:r>
            <a:r>
              <a:rPr lang="en-US" sz="2000" u="sng" dirty="0">
                <a:latin typeface="Times New Roman" panose="02020603050405020304" pitchFamily="18" charset="0"/>
                <a:cs typeface="Times New Roman" panose="02020603050405020304" pitchFamily="18" charset="0"/>
              </a:rPr>
              <a:t>vagus nerve</a:t>
            </a:r>
            <a:r>
              <a:rPr lang="en-US" sz="2000" dirty="0">
                <a:latin typeface="Times New Roman" panose="02020603050405020304" pitchFamily="18" charset="0"/>
                <a:cs typeface="Times New Roman" panose="02020603050405020304" pitchFamily="18" charset="0"/>
              </a:rPr>
              <a:t> provides motor supply to the </a:t>
            </a:r>
            <a:r>
              <a:rPr lang="en-US" sz="2000" u="sng" dirty="0" smtClean="0">
                <a:latin typeface="Times New Roman" panose="02020603050405020304" pitchFamily="18" charset="0"/>
                <a:cs typeface="Times New Roman" panose="02020603050405020304" pitchFamily="18" charset="0"/>
              </a:rPr>
              <a:t>pharynx</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Asking the patient to speak gives a good indication to the efficacy of the muscles. The uvula should be observed before and during the patient saying “</a:t>
            </a:r>
            <a:r>
              <a:rPr lang="en-US" sz="2000" dirty="0" err="1">
                <a:latin typeface="Times New Roman" panose="02020603050405020304" pitchFamily="18" charset="0"/>
                <a:cs typeface="Times New Roman" panose="02020603050405020304" pitchFamily="18" charset="0"/>
              </a:rPr>
              <a:t>aah</a:t>
            </a:r>
            <a:r>
              <a:rPr lang="en-US" sz="2000" dirty="0">
                <a:latin typeface="Times New Roman" panose="02020603050405020304" pitchFamily="18" charset="0"/>
                <a:cs typeface="Times New Roman" panose="02020603050405020304" pitchFamily="18" charset="0"/>
              </a:rPr>
              <a:t>”. Check that it lies centrally and does not deviate on movement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Accessory </a:t>
            </a:r>
            <a:r>
              <a:rPr lang="en-US" sz="2000" b="1" dirty="0" smtClean="0">
                <a:solidFill>
                  <a:srgbClr val="FF0000"/>
                </a:solidFill>
                <a:latin typeface="Times New Roman" panose="02020603050405020304" pitchFamily="18" charset="0"/>
                <a:cs typeface="Times New Roman" panose="02020603050405020304" pitchFamily="18" charset="0"/>
              </a:rPr>
              <a:t>Nerve (CR XI)</a:t>
            </a:r>
            <a:endParaRPr lang="en-US" sz="2000" b="1"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a:t>
            </a:r>
            <a:r>
              <a:rPr lang="en-US" sz="2000" u="sng" dirty="0">
                <a:latin typeface="Times New Roman" panose="02020603050405020304" pitchFamily="18" charset="0"/>
                <a:cs typeface="Times New Roman" panose="02020603050405020304" pitchFamily="18" charset="0"/>
              </a:rPr>
              <a:t>accessory nerve</a:t>
            </a:r>
            <a:r>
              <a:rPr lang="en-US" sz="2000" dirty="0">
                <a:latin typeface="Times New Roman" panose="02020603050405020304" pitchFamily="18" charset="0"/>
                <a:cs typeface="Times New Roman" panose="02020603050405020304" pitchFamily="18" charset="0"/>
              </a:rPr>
              <a:t> gives motor supply to the </a:t>
            </a:r>
            <a:r>
              <a:rPr lang="en-US" sz="2000" u="sng" dirty="0">
                <a:latin typeface="Times New Roman" panose="02020603050405020304" pitchFamily="18" charset="0"/>
                <a:cs typeface="Times New Roman" panose="02020603050405020304" pitchFamily="18" charset="0"/>
              </a:rPr>
              <a:t>sternocleidomastoid</a:t>
            </a:r>
            <a:r>
              <a:rPr lang="en-US" sz="2000" dirty="0">
                <a:latin typeface="Times New Roman" panose="02020603050405020304" pitchFamily="18" charset="0"/>
                <a:cs typeface="Times New Roman" panose="02020603050405020304" pitchFamily="18" charset="0"/>
              </a:rPr>
              <a:t> and </a:t>
            </a:r>
            <a:r>
              <a:rPr lang="en-US" sz="2000" u="sng" dirty="0">
                <a:latin typeface="Times New Roman" panose="02020603050405020304" pitchFamily="18" charset="0"/>
                <a:cs typeface="Times New Roman" panose="02020603050405020304" pitchFamily="18" charset="0"/>
              </a:rPr>
              <a:t>trapezius</a:t>
            </a:r>
            <a:r>
              <a:rPr lang="en-US" sz="2000" dirty="0">
                <a:latin typeface="Times New Roman" panose="02020603050405020304" pitchFamily="18" charset="0"/>
                <a:cs typeface="Times New Roman" panose="02020603050405020304" pitchFamily="18" charset="0"/>
              </a:rPr>
              <a:t> muscles. To test it, ask the patient to shrug their shoulders and turn their head against resistance.</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89320" y="-49099"/>
            <a:ext cx="3849624" cy="2819731"/>
          </a:xfrm>
          <a:ln w="12700">
            <a:solidFill>
              <a:srgbClr val="0070C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9904" y="3255264"/>
            <a:ext cx="3866418" cy="2926080"/>
          </a:xfrm>
          <a:prstGeom prst="rect">
            <a:avLst/>
          </a:prstGeom>
          <a:ln w="12700">
            <a:solidFill>
              <a:srgbClr val="FF0000"/>
            </a:solidFill>
          </a:ln>
        </p:spPr>
      </p:pic>
      <p:sp>
        <p:nvSpPr>
          <p:cNvPr id="7" name="TextBox 6"/>
          <p:cNvSpPr txBox="1"/>
          <p:nvPr/>
        </p:nvSpPr>
        <p:spPr>
          <a:xfrm>
            <a:off x="6135624" y="6089904"/>
            <a:ext cx="382069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latin typeface="Times New Roman" panose="02020603050405020304" pitchFamily="18" charset="0"/>
                <a:cs typeface="Times New Roman" panose="02020603050405020304" pitchFamily="18" charset="0"/>
              </a:rPr>
              <a:t>Sternocleidomastoid </a:t>
            </a:r>
            <a:r>
              <a:rPr lang="en-US" sz="1600" b="1" dirty="0">
                <a:latin typeface="Times New Roman" panose="02020603050405020304" pitchFamily="18" charset="0"/>
                <a:cs typeface="Times New Roman" panose="02020603050405020304" pitchFamily="18" charset="0"/>
              </a:rPr>
              <a:t>muscle test against </a:t>
            </a:r>
            <a:r>
              <a:rPr lang="en-US" sz="1600" b="1" dirty="0" smtClean="0">
                <a:latin typeface="Times New Roman" panose="02020603050405020304" pitchFamily="18" charset="0"/>
                <a:cs typeface="Times New Roman" panose="02020603050405020304" pitchFamily="18" charset="0"/>
              </a:rPr>
              <a:t>resistance</a:t>
            </a:r>
            <a:endParaRPr lang="en-US" sz="1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07608" y="2825937"/>
            <a:ext cx="383133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Times New Roman" panose="02020603050405020304" pitchFamily="18" charset="0"/>
                <a:cs typeface="Times New Roman" panose="02020603050405020304" pitchFamily="18" charset="0"/>
              </a:rPr>
              <a:t>Glossopharyngeal nerve examination</a:t>
            </a:r>
          </a:p>
        </p:txBody>
      </p:sp>
    </p:spTree>
    <p:extLst>
      <p:ext uri="{BB962C8B-B14F-4D97-AF65-F5344CB8AC3E}">
        <p14:creationId xmlns:p14="http://schemas.microsoft.com/office/powerpoint/2010/main" val="203009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906" y="337352"/>
            <a:ext cx="5415378" cy="6516210"/>
          </a:xfrm>
        </p:spPr>
        <p:txBody>
          <a:bodyPr>
            <a:normAutofit fontScale="92500" lnSpcReduction="10000"/>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The </a:t>
            </a:r>
            <a:r>
              <a:rPr lang="en-US" b="1" dirty="0">
                <a:solidFill>
                  <a:srgbClr val="FF0000"/>
                </a:solidFill>
                <a:latin typeface="Times New Roman" panose="02020603050405020304" pitchFamily="18" charset="0"/>
                <a:cs typeface="Times New Roman" panose="02020603050405020304" pitchFamily="18" charset="0"/>
              </a:rPr>
              <a:t>Accessory </a:t>
            </a:r>
            <a:r>
              <a:rPr lang="en-US" b="1" dirty="0" smtClean="0">
                <a:solidFill>
                  <a:srgbClr val="FF0000"/>
                </a:solidFill>
                <a:latin typeface="Times New Roman" panose="02020603050405020304" pitchFamily="18" charset="0"/>
                <a:cs typeface="Times New Roman" panose="02020603050405020304" pitchFamily="18" charset="0"/>
              </a:rPr>
              <a:t>Nerve (CR XI)</a:t>
            </a:r>
            <a:endParaRPr lang="en-US" b="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u="sng" dirty="0">
                <a:latin typeface="Times New Roman" panose="02020603050405020304" pitchFamily="18" charset="0"/>
                <a:cs typeface="Times New Roman" panose="02020603050405020304" pitchFamily="18" charset="0"/>
              </a:rPr>
              <a:t>accessory nerve</a:t>
            </a:r>
            <a:r>
              <a:rPr lang="en-US" dirty="0">
                <a:latin typeface="Times New Roman" panose="02020603050405020304" pitchFamily="18" charset="0"/>
                <a:cs typeface="Times New Roman" panose="02020603050405020304" pitchFamily="18" charset="0"/>
              </a:rPr>
              <a:t> gives motor supply </a:t>
            </a:r>
            <a:r>
              <a:rPr lang="en-US" dirty="0" smtClean="0">
                <a:latin typeface="Times New Roman" panose="02020603050405020304" pitchFamily="18" charset="0"/>
                <a:cs typeface="Times New Roman" panose="02020603050405020304" pitchFamily="18" charset="0"/>
              </a:rPr>
              <a:t>to the</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sternocleidomastoid</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rPr>
              <a:t>trapezius</a:t>
            </a:r>
            <a:r>
              <a:rPr lang="en-US" dirty="0">
                <a:latin typeface="Times New Roman" panose="02020603050405020304" pitchFamily="18" charset="0"/>
                <a:cs typeface="Times New Roman" panose="02020603050405020304" pitchFamily="18" charset="0"/>
              </a:rPr>
              <a:t> muscles. To test it, ask the patient to shrug their shoulders and turn their head against resistance</a:t>
            </a:r>
            <a:r>
              <a:rPr lang="en-US" dirty="0" smtClean="0">
                <a:latin typeface="Times New Roman" panose="02020603050405020304" pitchFamily="18" charset="0"/>
                <a:cs typeface="Times New Roman" panose="02020603050405020304" pitchFamily="18" charset="0"/>
              </a:rPr>
              <a:t>.</a:t>
            </a:r>
          </a:p>
          <a:p>
            <a:pPr marL="0" indent="0">
              <a:buNone/>
            </a:pPr>
            <a:r>
              <a:rPr lang="en-US" b="1" dirty="0">
                <a:solidFill>
                  <a:srgbClr val="FF0000"/>
                </a:solidFill>
                <a:latin typeface="Times New Roman" panose="02020603050405020304" pitchFamily="18" charset="0"/>
                <a:cs typeface="Times New Roman" panose="02020603050405020304" pitchFamily="18" charset="0"/>
              </a:rPr>
              <a:t>The Hypoglossal </a:t>
            </a:r>
            <a:r>
              <a:rPr lang="en-US" b="1" dirty="0" smtClean="0">
                <a:solidFill>
                  <a:srgbClr val="FF0000"/>
                </a:solidFill>
                <a:latin typeface="Times New Roman" panose="02020603050405020304" pitchFamily="18" charset="0"/>
                <a:cs typeface="Times New Roman" panose="02020603050405020304" pitchFamily="18" charset="0"/>
              </a:rPr>
              <a:t>Nerve (CR XII)</a:t>
            </a:r>
            <a:endParaRPr lang="en-US" b="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u="sng" dirty="0">
                <a:latin typeface="Times New Roman" panose="02020603050405020304" pitchFamily="18" charset="0"/>
                <a:cs typeface="Times New Roman" panose="02020603050405020304" pitchFamily="18" charset="0"/>
              </a:rPr>
              <a:t>hypoglossal nerve</a:t>
            </a:r>
            <a:r>
              <a:rPr lang="en-US" dirty="0">
                <a:latin typeface="Times New Roman" panose="02020603050405020304" pitchFamily="18" charset="0"/>
                <a:cs typeface="Times New Roman" panose="02020603050405020304" pitchFamily="18" charset="0"/>
              </a:rPr>
              <a:t> provides motor supply to the muscles of the tongue.</a:t>
            </a:r>
          </a:p>
          <a:p>
            <a:r>
              <a:rPr lang="en-US" dirty="0">
                <a:latin typeface="Times New Roman" panose="02020603050405020304" pitchFamily="18" charset="0"/>
                <a:cs typeface="Times New Roman" panose="02020603050405020304" pitchFamily="18" charset="0"/>
              </a:rPr>
              <a:t>Observe the tongue for any signs of wasting or </a:t>
            </a:r>
            <a:r>
              <a:rPr lang="en-US" u="sng" dirty="0">
                <a:latin typeface="Times New Roman" panose="02020603050405020304" pitchFamily="18" charset="0"/>
                <a:cs typeface="Times New Roman" panose="02020603050405020304" pitchFamily="18" charset="0"/>
              </a:rPr>
              <a:t>fasciculations</a:t>
            </a:r>
            <a:r>
              <a:rPr lang="en-US" dirty="0">
                <a:latin typeface="Times New Roman" panose="02020603050405020304" pitchFamily="18" charset="0"/>
                <a:cs typeface="Times New Roman" panose="02020603050405020304" pitchFamily="18" charset="0"/>
              </a:rPr>
              <a:t>. Ask the patient to stick their tongue out. If the tongue deviates to either side, it suggests a weakening of the muscles on that side.</a:t>
            </a:r>
          </a:p>
          <a:p>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07113" y="248575"/>
            <a:ext cx="4157797" cy="3098308"/>
          </a:xfrm>
          <a:ln w="12700">
            <a:solidFill>
              <a:srgbClr val="FF0000"/>
            </a:solidFill>
          </a:ln>
        </p:spPr>
      </p:pic>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113" y="3409026"/>
            <a:ext cx="4157797" cy="3076031"/>
          </a:xfrm>
          <a:prstGeom prst="rect">
            <a:avLst/>
          </a:prstGeom>
          <a:ln w="19050">
            <a:solidFill>
              <a:srgbClr val="FF0000"/>
            </a:solidFill>
          </a:ln>
        </p:spPr>
      </p:pic>
      <p:sp>
        <p:nvSpPr>
          <p:cNvPr id="7" name="TextBox 6"/>
          <p:cNvSpPr txBox="1"/>
          <p:nvPr/>
        </p:nvSpPr>
        <p:spPr>
          <a:xfrm>
            <a:off x="10287621" y="843379"/>
            <a:ext cx="117895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latin typeface="Times New Roman" panose="02020603050405020304" pitchFamily="18" charset="0"/>
                <a:cs typeface="Times New Roman" panose="02020603050405020304" pitchFamily="18" charset="0"/>
              </a:rPr>
              <a:t>Trapezius </a:t>
            </a:r>
            <a:r>
              <a:rPr lang="en-US" sz="1600" b="1" dirty="0">
                <a:latin typeface="Times New Roman" panose="02020603050405020304" pitchFamily="18" charset="0"/>
                <a:cs typeface="Times New Roman" panose="02020603050405020304" pitchFamily="18" charset="0"/>
              </a:rPr>
              <a:t>muscle test against resistance</a:t>
            </a:r>
          </a:p>
        </p:txBody>
      </p:sp>
      <p:sp>
        <p:nvSpPr>
          <p:cNvPr id="8" name="TextBox 7"/>
          <p:cNvSpPr txBox="1"/>
          <p:nvPr/>
        </p:nvSpPr>
        <p:spPr>
          <a:xfrm>
            <a:off x="10260189" y="4092606"/>
            <a:ext cx="134354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Times New Roman" panose="02020603050405020304" pitchFamily="18" charset="0"/>
                <a:cs typeface="Times New Roman" panose="02020603050405020304" pitchFamily="18" charset="0"/>
              </a:rPr>
              <a:t>Hypoglossal nerve examination</a:t>
            </a:r>
          </a:p>
        </p:txBody>
      </p:sp>
    </p:spTree>
    <p:extLst>
      <p:ext uri="{BB962C8B-B14F-4D97-AF65-F5344CB8AC3E}">
        <p14:creationId xmlns:p14="http://schemas.microsoft.com/office/powerpoint/2010/main" val="3646899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0982" y="643273"/>
            <a:ext cx="5015884" cy="6090081"/>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motor system examination allows to quantify the degree of motor function impairment and often to differentiate between central and peripheral lesions. The motor examination involves examining the following and comparing both sides to note </a:t>
            </a:r>
            <a:r>
              <a:rPr lang="en-US" dirty="0" smtClean="0">
                <a:latin typeface="Times New Roman" panose="02020603050405020304" pitchFamily="18" charset="0"/>
                <a:cs typeface="Times New Roman" panose="02020603050405020304" pitchFamily="18" charset="0"/>
              </a:rPr>
              <a:t>abnormalities:</a:t>
            </a:r>
          </a:p>
          <a:p>
            <a:r>
              <a:rPr lang="en-US" dirty="0" smtClean="0">
                <a:latin typeface="Times New Roman" panose="02020603050405020304" pitchFamily="18" charset="0"/>
                <a:cs typeface="Times New Roman" panose="02020603050405020304" pitchFamily="18" charset="0"/>
              </a:rPr>
              <a:t>Bulk </a:t>
            </a:r>
            <a:r>
              <a:rPr lang="en-US" dirty="0">
                <a:latin typeface="Times New Roman" panose="02020603050405020304" pitchFamily="18" charset="0"/>
                <a:cs typeface="Times New Roman" panose="02020603050405020304" pitchFamily="18" charset="0"/>
              </a:rPr>
              <a:t>and nutrition of muscles.</a:t>
            </a:r>
          </a:p>
          <a:p>
            <a:r>
              <a:rPr lang="en-US" dirty="0">
                <a:latin typeface="Times New Roman" panose="02020603050405020304" pitchFamily="18" charset="0"/>
                <a:cs typeface="Times New Roman" panose="02020603050405020304" pitchFamily="18" charset="0"/>
              </a:rPr>
              <a:t>Tone of muscles.</a:t>
            </a:r>
          </a:p>
          <a:p>
            <a:r>
              <a:rPr lang="en-US" dirty="0">
                <a:latin typeface="Times New Roman" panose="02020603050405020304" pitchFamily="18" charset="0"/>
                <a:cs typeface="Times New Roman" panose="02020603050405020304" pitchFamily="18" charset="0"/>
              </a:rPr>
              <a:t>Power of muscles.</a:t>
            </a:r>
          </a:p>
          <a:p>
            <a:r>
              <a:rPr lang="en-US" dirty="0">
                <a:latin typeface="Times New Roman" panose="02020603050405020304" pitchFamily="18" charset="0"/>
                <a:cs typeface="Times New Roman" panose="02020603050405020304" pitchFamily="18" charset="0"/>
              </a:rPr>
              <a:t>Reflexes.</a:t>
            </a:r>
          </a:p>
          <a:p>
            <a:r>
              <a:rPr lang="en-US" dirty="0">
                <a:latin typeface="Times New Roman" panose="02020603050405020304" pitchFamily="18" charset="0"/>
                <a:cs typeface="Times New Roman" panose="02020603050405020304" pitchFamily="18" charset="0"/>
              </a:rPr>
              <a:t>Coordination of movements.</a:t>
            </a:r>
          </a:p>
          <a:p>
            <a:r>
              <a:rPr lang="en-US" dirty="0">
                <a:latin typeface="Times New Roman" panose="02020603050405020304" pitchFamily="18" charset="0"/>
                <a:cs typeface="Times New Roman" panose="02020603050405020304" pitchFamily="18" charset="0"/>
              </a:rPr>
              <a:t>Involuntary movements.</a:t>
            </a:r>
          </a:p>
          <a:p>
            <a:r>
              <a:rPr lang="en-US" dirty="0">
                <a:latin typeface="Times New Roman" panose="02020603050405020304" pitchFamily="18" charset="0"/>
                <a:cs typeface="Times New Roman" panose="02020603050405020304" pitchFamily="18" charset="0"/>
              </a:rPr>
              <a:t>Gait.</a:t>
            </a:r>
          </a:p>
          <a:p>
            <a:pPr marL="0" indent="0">
              <a:buNone/>
            </a:pPr>
            <a:endParaRPr lang="en-US" dirty="0" smtClean="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254496" y="615841"/>
            <a:ext cx="4958000" cy="5859264"/>
          </a:xfrm>
        </p:spPr>
        <p:txBody>
          <a:bodyPr>
            <a:normAutofit fontScale="92500" lnSpcReduction="1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Wash your </a:t>
            </a:r>
            <a:r>
              <a:rPr lang="en-US" b="1" dirty="0" smtClean="0">
                <a:solidFill>
                  <a:srgbClr val="FF0000"/>
                </a:solidFill>
                <a:latin typeface="Times New Roman" panose="02020603050405020304" pitchFamily="18" charset="0"/>
                <a:cs typeface="Times New Roman" panose="02020603050405020304" pitchFamily="18" charset="0"/>
              </a:rPr>
              <a:t>hands</a:t>
            </a:r>
          </a:p>
          <a:p>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ntroduce </a:t>
            </a:r>
            <a:r>
              <a:rPr lang="en-US" dirty="0">
                <a:latin typeface="Times New Roman" panose="02020603050405020304" pitchFamily="18" charset="0"/>
                <a:cs typeface="Times New Roman" panose="02020603050405020304" pitchFamily="18" charset="0"/>
              </a:rPr>
              <a:t>yourself to the patient and clarify their identity.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Explain </a:t>
            </a:r>
            <a:r>
              <a:rPr lang="en-US" dirty="0">
                <a:latin typeface="Times New Roman" panose="02020603050405020304" pitchFamily="18" charset="0"/>
                <a:cs typeface="Times New Roman" panose="02020603050405020304" pitchFamily="18" charset="0"/>
              </a:rPr>
              <a:t>the procedure you about to perform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obtain </a:t>
            </a:r>
            <a:r>
              <a:rPr lang="en-US" dirty="0" smtClean="0">
                <a:latin typeface="Times New Roman" panose="02020603050405020304" pitchFamily="18" charset="0"/>
                <a:cs typeface="Times New Roman" panose="02020603050405020304" pitchFamily="18" charset="0"/>
              </a:rPr>
              <a:t>consent.</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upper body should be exposed for this examination.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Initially</a:t>
            </a:r>
            <a:r>
              <a:rPr lang="en-US" dirty="0">
                <a:latin typeface="Times New Roman" panose="02020603050405020304" pitchFamily="18" charset="0"/>
                <a:cs typeface="Times New Roman" panose="02020603050405020304" pitchFamily="18" charset="0"/>
              </a:rPr>
              <a:t>, observe the patient’s arms, look for any muscle wasting, </a:t>
            </a:r>
            <a:r>
              <a:rPr lang="en-US" dirty="0" smtClean="0">
                <a:latin typeface="Times New Roman" panose="02020603050405020304" pitchFamily="18" charset="0"/>
                <a:cs typeface="Times New Roman" panose="02020603050405020304" pitchFamily="18" charset="0"/>
              </a:rPr>
              <a:t>fasciculations </a:t>
            </a:r>
            <a:r>
              <a:rPr lang="en-US" dirty="0">
                <a:latin typeface="Times New Roman" panose="02020603050405020304" pitchFamily="18" charset="0"/>
                <a:cs typeface="Times New Roman" panose="02020603050405020304" pitchFamily="18" charset="0"/>
              </a:rPr>
              <a:t>or asymmetry.</a:t>
            </a:r>
          </a:p>
          <a:p>
            <a:pPr marL="0" indent="0">
              <a:buNone/>
            </a:pPr>
            <a:r>
              <a:rPr lang="en-US" dirty="0"/>
              <a:t/>
            </a:r>
            <a:br>
              <a:rPr lang="en-US" dirty="0"/>
            </a:br>
            <a:endParaRPr lang="en-US" b="1" dirty="0"/>
          </a:p>
        </p:txBody>
      </p:sp>
      <p:sp>
        <p:nvSpPr>
          <p:cNvPr id="5" name="TextBox 4"/>
          <p:cNvSpPr txBox="1"/>
          <p:nvPr/>
        </p:nvSpPr>
        <p:spPr>
          <a:xfrm>
            <a:off x="1145218" y="98670"/>
            <a:ext cx="10067278" cy="46166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CLINICAL EXAMINATION THE CNS: </a:t>
            </a:r>
            <a:r>
              <a:rPr lang="en-US" sz="2400" dirty="0" smtClean="0">
                <a:solidFill>
                  <a:srgbClr val="FF0000"/>
                </a:solidFill>
                <a:latin typeface="Times New Roman" panose="02020603050405020304" pitchFamily="18" charset="0"/>
                <a:cs typeface="Times New Roman" panose="02020603050405020304" pitchFamily="18" charset="0"/>
              </a:rPr>
              <a:t>MOTOR SYSTEM EXAMINATION</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396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133856" y="1975104"/>
            <a:ext cx="4837176" cy="3585210"/>
          </a:xfrm>
        </p:spPr>
      </p:pic>
      <p:pic>
        <p:nvPicPr>
          <p:cNvPr id="7" name="Content Placeholder 6"/>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382513" y="549275"/>
            <a:ext cx="3813047" cy="2654981"/>
          </a:xfrm>
        </p:spPr>
      </p:pic>
      <p:sp>
        <p:nvSpPr>
          <p:cNvPr id="5" name="TextBox 4"/>
          <p:cNvSpPr txBox="1"/>
          <p:nvPr/>
        </p:nvSpPr>
        <p:spPr>
          <a:xfrm>
            <a:off x="1229112" y="53894"/>
            <a:ext cx="8966447" cy="46166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CNS </a:t>
            </a:r>
            <a:r>
              <a:rPr lang="en-US" sz="2400" dirty="0" smtClean="0">
                <a:latin typeface="Times New Roman" panose="02020603050405020304" pitchFamily="18" charset="0"/>
                <a:cs typeface="Times New Roman" panose="02020603050405020304" pitchFamily="18" charset="0"/>
              </a:rPr>
              <a:t>UL MOTOR SYSTEM </a:t>
            </a:r>
            <a:r>
              <a:rPr lang="en-US" sz="2400" dirty="0" smtClean="0">
                <a:latin typeface="Times New Roman" panose="02020603050405020304" pitchFamily="18" charset="0"/>
                <a:cs typeface="Times New Roman" panose="02020603050405020304" pitchFamily="18" charset="0"/>
              </a:rPr>
              <a:t>EXAMINATION: </a:t>
            </a:r>
            <a:r>
              <a:rPr lang="en-US" sz="2400" dirty="0" smtClean="0">
                <a:solidFill>
                  <a:schemeClr val="accent5"/>
                </a:solidFill>
                <a:latin typeface="Times New Roman" panose="02020603050405020304" pitchFamily="18" charset="0"/>
                <a:cs typeface="Times New Roman" panose="02020603050405020304" pitchFamily="18" charset="0"/>
              </a:rPr>
              <a:t>TONE OF MUSCLES</a:t>
            </a:r>
            <a:endParaRPr lang="en-US" sz="2400" dirty="0">
              <a:solidFill>
                <a:schemeClr val="accent5"/>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29113" y="5662353"/>
            <a:ext cx="4751063" cy="707678"/>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Observe the patients arms, look for any muscle wasting, fasciculations or asymmetry</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656" y="3237972"/>
            <a:ext cx="3880285" cy="2828956"/>
          </a:xfrm>
          <a:prstGeom prst="rect">
            <a:avLst/>
          </a:prstGeom>
        </p:spPr>
      </p:pic>
      <p:sp>
        <p:nvSpPr>
          <p:cNvPr id="10" name="TextBox 9"/>
          <p:cNvSpPr txBox="1"/>
          <p:nvPr/>
        </p:nvSpPr>
        <p:spPr>
          <a:xfrm>
            <a:off x="1207363" y="610157"/>
            <a:ext cx="4909352"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 proximally at the shoulder, feeling how easy the joint is to move passively. Then move down to the elbow, wrist and hand joints, again assessing each one’s tone in turn.</a:t>
            </a:r>
          </a:p>
        </p:txBody>
      </p:sp>
      <p:sp>
        <p:nvSpPr>
          <p:cNvPr id="11" name="TextBox 10"/>
          <p:cNvSpPr txBox="1"/>
          <p:nvPr/>
        </p:nvSpPr>
        <p:spPr>
          <a:xfrm flipH="1">
            <a:off x="6400800" y="6089904"/>
            <a:ext cx="3702632" cy="369332"/>
          </a:xfrm>
          <a:prstGeom prst="rect">
            <a:avLst/>
          </a:prstGeom>
          <a:noFill/>
          <a:ln w="19050">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Assess elbow, wrist and hand joints</a:t>
            </a:r>
          </a:p>
        </p:txBody>
      </p:sp>
    </p:spTree>
    <p:extLst>
      <p:ext uri="{BB962C8B-B14F-4D97-AF65-F5344CB8AC3E}">
        <p14:creationId xmlns:p14="http://schemas.microsoft.com/office/powerpoint/2010/main" val="132204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952027" y="3493008"/>
            <a:ext cx="4100277" cy="2834640"/>
          </a:xfrm>
        </p:spPr>
      </p:pic>
      <p:sp>
        <p:nvSpPr>
          <p:cNvPr id="7" name="TextBox 6"/>
          <p:cNvSpPr txBox="1"/>
          <p:nvPr/>
        </p:nvSpPr>
        <p:spPr>
          <a:xfrm>
            <a:off x="1022353" y="1161547"/>
            <a:ext cx="4409183" cy="4832092"/>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t>
            </a:r>
            <a:r>
              <a:rPr lang="en-US" sz="2400" b="1" dirty="0" smtClean="0">
                <a:solidFill>
                  <a:srgbClr val="FF0000"/>
                </a:solidFill>
                <a:latin typeface="Times New Roman" panose="02020603050405020304" pitchFamily="18" charset="0"/>
                <a:cs typeface="Times New Roman" panose="02020603050405020304" pitchFamily="18" charset="0"/>
              </a:rPr>
              <a:t>UL MOTOR EXMINATION</a:t>
            </a:r>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Start </a:t>
            </a:r>
            <a:r>
              <a:rPr lang="en-US" sz="2800" dirty="0">
                <a:latin typeface="Times New Roman" panose="02020603050405020304" pitchFamily="18" charset="0"/>
                <a:cs typeface="Times New Roman" panose="02020603050405020304" pitchFamily="18" charset="0"/>
              </a:rPr>
              <a:t>at the shoulder asking the patient to abduct and adduct against your hand so you can assess how much force they can overcome. Do the same for flexion and extension at the elbow and wrist, as well as the fingers; also checking abduction and adduction of the thumb.</a:t>
            </a:r>
          </a:p>
        </p:txBody>
      </p:sp>
      <p:sp>
        <p:nvSpPr>
          <p:cNvPr id="8" name="TextBox 7"/>
          <p:cNvSpPr txBox="1"/>
          <p:nvPr/>
        </p:nvSpPr>
        <p:spPr>
          <a:xfrm>
            <a:off x="5977238" y="3012187"/>
            <a:ext cx="4099450" cy="40011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Assess </a:t>
            </a:r>
            <a:r>
              <a:rPr lang="en-US" b="1" dirty="0">
                <a:latin typeface="Times New Roman" panose="02020603050405020304" pitchFamily="18" charset="0"/>
                <a:cs typeface="Times New Roman" panose="02020603050405020304" pitchFamily="18" charset="0"/>
              </a:rPr>
              <a:t>power of the </a:t>
            </a:r>
            <a:r>
              <a:rPr lang="en-US" b="1" dirty="0" smtClean="0">
                <a:latin typeface="Times New Roman" panose="02020603050405020304" pitchFamily="18" charset="0"/>
                <a:cs typeface="Times New Roman" panose="02020603050405020304" pitchFamily="18" charset="0"/>
              </a:rPr>
              <a:t>shoulders 1 </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956210" y="6366358"/>
            <a:ext cx="4131815" cy="40011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Assess </a:t>
            </a:r>
            <a:r>
              <a:rPr lang="en-US" b="1" dirty="0">
                <a:latin typeface="Times New Roman" panose="02020603050405020304" pitchFamily="18" charset="0"/>
                <a:cs typeface="Times New Roman" panose="02020603050405020304" pitchFamily="18" charset="0"/>
              </a:rPr>
              <a:t>power of the shoulders 2</a:t>
            </a:r>
          </a:p>
        </p:txBody>
      </p:sp>
      <p:pic>
        <p:nvPicPr>
          <p:cNvPr id="11"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2641" y="96836"/>
            <a:ext cx="4215384" cy="2834640"/>
          </a:xfrm>
          <a:prstGeom prst="rect">
            <a:avLst/>
          </a:prstGeom>
        </p:spPr>
      </p:pic>
      <p:sp>
        <p:nvSpPr>
          <p:cNvPr id="10" name="TextBox 9"/>
          <p:cNvSpPr txBox="1"/>
          <p:nvPr/>
        </p:nvSpPr>
        <p:spPr>
          <a:xfrm>
            <a:off x="1022353" y="181075"/>
            <a:ext cx="4409184" cy="830997"/>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CNS UL MOTOR SYSTEM EXAMINATION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593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50864" y="812800"/>
            <a:ext cx="4996496" cy="3579794"/>
          </a:xfrm>
          <a:ln w="28575">
            <a:solidFill>
              <a:srgbClr val="FF0000"/>
            </a:solidFill>
          </a:ln>
        </p:spPr>
      </p:pic>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669280" y="833216"/>
            <a:ext cx="5037328" cy="3600018"/>
          </a:xfrm>
          <a:ln w="38100">
            <a:solidFill>
              <a:srgbClr val="FF0000"/>
            </a:solidFill>
          </a:ln>
        </p:spPr>
      </p:pic>
      <p:sp>
        <p:nvSpPr>
          <p:cNvPr id="6" name="TextBox 5"/>
          <p:cNvSpPr txBox="1"/>
          <p:nvPr/>
        </p:nvSpPr>
        <p:spPr>
          <a:xfrm>
            <a:off x="550863" y="4520456"/>
            <a:ext cx="4996497" cy="40011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Elbow </a:t>
            </a:r>
            <a:r>
              <a:rPr lang="en-US" sz="2000" b="1" dirty="0">
                <a:latin typeface="Times New Roman" panose="02020603050405020304" pitchFamily="18" charset="0"/>
                <a:cs typeface="Times New Roman" panose="02020603050405020304" pitchFamily="18" charset="0"/>
              </a:rPr>
              <a:t>flexion</a:t>
            </a:r>
          </a:p>
        </p:txBody>
      </p:sp>
      <p:sp>
        <p:nvSpPr>
          <p:cNvPr id="7" name="TextBox 6"/>
          <p:cNvSpPr txBox="1"/>
          <p:nvPr/>
        </p:nvSpPr>
        <p:spPr>
          <a:xfrm>
            <a:off x="5635011" y="4528908"/>
            <a:ext cx="5044165" cy="40011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Elbow </a:t>
            </a:r>
            <a:r>
              <a:rPr lang="en-US" sz="2000" b="1" dirty="0">
                <a:latin typeface="Times New Roman" panose="02020603050405020304" pitchFamily="18" charset="0"/>
                <a:cs typeface="Times New Roman" panose="02020603050405020304" pitchFamily="18" charset="0"/>
              </a:rPr>
              <a:t>extension</a:t>
            </a:r>
          </a:p>
        </p:txBody>
      </p:sp>
      <p:sp>
        <p:nvSpPr>
          <p:cNvPr id="8" name="TextBox 7"/>
          <p:cNvSpPr txBox="1"/>
          <p:nvPr/>
        </p:nvSpPr>
        <p:spPr>
          <a:xfrm>
            <a:off x="472300" y="208398"/>
            <a:ext cx="10325422" cy="52322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CLINICAL EXAMINATION T CNS: </a:t>
            </a:r>
            <a:r>
              <a:rPr lang="en-US" sz="2800" b="1" dirty="0" smtClean="0">
                <a:solidFill>
                  <a:srgbClr val="FF0000"/>
                </a:solidFill>
                <a:latin typeface="Times New Roman" panose="02020603050405020304" pitchFamily="18" charset="0"/>
                <a:cs typeface="Times New Roman" panose="02020603050405020304" pitchFamily="18" charset="0"/>
              </a:rPr>
              <a:t>UL</a:t>
            </a:r>
            <a:r>
              <a:rPr lang="en-US" sz="2800" dirty="0" smtClean="0">
                <a:solidFill>
                  <a:srgbClr val="FF0000"/>
                </a:solidFill>
                <a:latin typeface="Times New Roman" panose="02020603050405020304" pitchFamily="18" charset="0"/>
                <a:cs typeface="Times New Roman" panose="02020603050405020304" pitchFamily="18" charset="0"/>
              </a:rPr>
              <a:t> POWER BICEPS)</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901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55995" y="853440"/>
            <a:ext cx="4925427" cy="3580911"/>
          </a:xfrm>
          <a:ln w="28575">
            <a:solidFill>
              <a:schemeClr val="accent1"/>
            </a:solidFill>
          </a:ln>
        </p:spPr>
      </p:pic>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41388" y="863600"/>
            <a:ext cx="4951412" cy="3593232"/>
          </a:xfrm>
          <a:ln w="28575">
            <a:solidFill>
              <a:schemeClr val="accent1"/>
            </a:solidFill>
          </a:ln>
        </p:spPr>
      </p:pic>
      <p:sp>
        <p:nvSpPr>
          <p:cNvPr id="8" name="TextBox 7"/>
          <p:cNvSpPr txBox="1"/>
          <p:nvPr/>
        </p:nvSpPr>
        <p:spPr>
          <a:xfrm>
            <a:off x="941388" y="4508356"/>
            <a:ext cx="4951412" cy="40011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Wrist </a:t>
            </a:r>
            <a:r>
              <a:rPr lang="en-US" sz="2000" b="1" dirty="0">
                <a:latin typeface="Times New Roman" panose="02020603050405020304" pitchFamily="18" charset="0"/>
                <a:cs typeface="Times New Roman" panose="02020603050405020304" pitchFamily="18" charset="0"/>
              </a:rPr>
              <a:t>flexion</a:t>
            </a:r>
          </a:p>
        </p:txBody>
      </p:sp>
      <p:sp>
        <p:nvSpPr>
          <p:cNvPr id="10" name="TextBox 9"/>
          <p:cNvSpPr txBox="1"/>
          <p:nvPr/>
        </p:nvSpPr>
        <p:spPr>
          <a:xfrm>
            <a:off x="6025515" y="4456832"/>
            <a:ext cx="4955907" cy="40011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Wrist extension</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68680" y="254118"/>
            <a:ext cx="10112742" cy="46166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  CLINICAL EXAMINATION CNS: </a:t>
            </a:r>
            <a:r>
              <a:rPr lang="en-US" sz="2400" dirty="0" smtClean="0">
                <a:solidFill>
                  <a:srgbClr val="FF0000"/>
                </a:solidFill>
                <a:latin typeface="Times New Roman" panose="02020603050405020304" pitchFamily="18" charset="0"/>
                <a:cs typeface="Times New Roman" panose="02020603050405020304" pitchFamily="18" charset="0"/>
              </a:rPr>
              <a:t>UL (</a:t>
            </a:r>
            <a:r>
              <a:rPr lang="en-US" sz="2400" b="1" dirty="0" smtClean="0">
                <a:solidFill>
                  <a:srgbClr val="FF0000"/>
                </a:solidFill>
                <a:latin typeface="Times New Roman" panose="02020603050405020304" pitchFamily="18" charset="0"/>
                <a:cs typeface="Times New Roman" panose="02020603050405020304" pitchFamily="18" charset="0"/>
              </a:rPr>
              <a:t>Power wrist flexion and extension</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450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0864" y="1015999"/>
            <a:ext cx="5042119" cy="3649745"/>
          </a:xfrm>
          <a:ln w="28575">
            <a:solidFill>
              <a:schemeClr val="accent1"/>
            </a:solidFill>
          </a:ln>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54395" y="1040063"/>
            <a:ext cx="4968603" cy="3603151"/>
          </a:xfrm>
          <a:ln w="38100">
            <a:solidFill>
              <a:schemeClr val="accent1"/>
            </a:solidFill>
          </a:ln>
        </p:spPr>
      </p:pic>
      <p:sp>
        <p:nvSpPr>
          <p:cNvPr id="6" name="TextBox 5"/>
          <p:cNvSpPr txBox="1"/>
          <p:nvPr/>
        </p:nvSpPr>
        <p:spPr>
          <a:xfrm>
            <a:off x="550863" y="4747024"/>
            <a:ext cx="5169217" cy="400111"/>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Finger </a:t>
            </a:r>
            <a:r>
              <a:rPr lang="en-US" sz="2000" b="1" dirty="0">
                <a:latin typeface="Times New Roman" panose="02020603050405020304" pitchFamily="18" charset="0"/>
                <a:cs typeface="Times New Roman" panose="02020603050405020304" pitchFamily="18" charset="0"/>
              </a:rPr>
              <a:t>flexion</a:t>
            </a:r>
          </a:p>
        </p:txBody>
      </p:sp>
      <p:sp>
        <p:nvSpPr>
          <p:cNvPr id="7" name="TextBox 6"/>
          <p:cNvSpPr txBox="1"/>
          <p:nvPr/>
        </p:nvSpPr>
        <p:spPr>
          <a:xfrm>
            <a:off x="5974715" y="4747024"/>
            <a:ext cx="5028565" cy="40011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Finger extension</a:t>
            </a:r>
            <a:r>
              <a:rPr lang="en-US" dirty="0" smtClean="0"/>
              <a:t>               </a:t>
            </a:r>
            <a:endParaRPr lang="en-US" dirty="0"/>
          </a:p>
        </p:txBody>
      </p:sp>
      <p:sp>
        <p:nvSpPr>
          <p:cNvPr id="8" name="TextBox 7"/>
          <p:cNvSpPr txBox="1"/>
          <p:nvPr/>
        </p:nvSpPr>
        <p:spPr>
          <a:xfrm>
            <a:off x="454338" y="400798"/>
            <a:ext cx="10325422" cy="46166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     CLINICAL EXAMINATION CNS: </a:t>
            </a:r>
            <a:r>
              <a:rPr lang="en-US" sz="2400" dirty="0" smtClean="0">
                <a:solidFill>
                  <a:srgbClr val="FF0000"/>
                </a:solidFill>
                <a:latin typeface="Times New Roman" panose="02020603050405020304" pitchFamily="18" charset="0"/>
                <a:cs typeface="Times New Roman" panose="02020603050405020304" pitchFamily="18" charset="0"/>
              </a:rPr>
              <a:t>UL </a:t>
            </a:r>
            <a:r>
              <a:rPr lang="en-US" sz="2400" b="1" dirty="0" smtClean="0">
                <a:solidFill>
                  <a:srgbClr val="FF0000"/>
                </a:solidFill>
                <a:latin typeface="Times New Roman" panose="02020603050405020304" pitchFamily="18" charset="0"/>
                <a:cs typeface="Times New Roman" panose="02020603050405020304" pitchFamily="18" charset="0"/>
              </a:rPr>
              <a:t>( finger flexion </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97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0863" y="831795"/>
            <a:ext cx="5067617" cy="3597082"/>
          </a:xfrm>
          <a:ln w="38100">
            <a:solidFill>
              <a:srgbClr val="FF0000"/>
            </a:solidFill>
          </a:ln>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61355" y="853441"/>
            <a:ext cx="5059045" cy="3629424"/>
          </a:xfrm>
          <a:ln w="38100">
            <a:solidFill>
              <a:srgbClr val="FF0000"/>
            </a:solidFill>
          </a:ln>
        </p:spPr>
      </p:pic>
      <p:sp>
        <p:nvSpPr>
          <p:cNvPr id="6" name="TextBox 5"/>
          <p:cNvSpPr txBox="1"/>
          <p:nvPr/>
        </p:nvSpPr>
        <p:spPr>
          <a:xfrm>
            <a:off x="5832475" y="4551421"/>
            <a:ext cx="494728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dirty="0" smtClean="0">
                <a:latin typeface="Times New Roman" panose="02020603050405020304" pitchFamily="18" charset="0"/>
                <a:cs typeface="Times New Roman" panose="02020603050405020304" pitchFamily="18" charset="0"/>
              </a:rPr>
              <a:t>Abduction </a:t>
            </a:r>
            <a:r>
              <a:rPr lang="en-US" sz="2000" dirty="0">
                <a:latin typeface="Times New Roman" panose="02020603050405020304" pitchFamily="18" charset="0"/>
                <a:cs typeface="Times New Roman" panose="02020603050405020304" pitchFamily="18" charset="0"/>
              </a:rPr>
              <a:t>of the thumb</a:t>
            </a:r>
          </a:p>
        </p:txBody>
      </p:sp>
      <p:sp>
        <p:nvSpPr>
          <p:cNvPr id="7" name="TextBox 6"/>
          <p:cNvSpPr txBox="1"/>
          <p:nvPr/>
        </p:nvSpPr>
        <p:spPr>
          <a:xfrm>
            <a:off x="559195" y="4511665"/>
            <a:ext cx="505928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Finger abduction  </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54338" y="258614"/>
            <a:ext cx="10325422" cy="46166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CNS CLINICAL EXAMINATION:</a:t>
            </a:r>
            <a:r>
              <a:rPr lang="en-US" sz="2400" b="1" dirty="0" smtClean="0">
                <a:solidFill>
                  <a:srgbClr val="FF0000"/>
                </a:solidFill>
                <a:latin typeface="Times New Roman" panose="02020603050405020304" pitchFamily="18" charset="0"/>
                <a:cs typeface="Times New Roman" panose="02020603050405020304" pitchFamily="18" charset="0"/>
              </a:rPr>
              <a:t>UL (finger extension and thumb adduction)</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4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4800" y="91440"/>
            <a:ext cx="7721600" cy="830997"/>
          </a:xfrm>
          <a:prstGeom prst="rect">
            <a:avLst/>
          </a:prstGeom>
          <a:solidFill>
            <a:schemeClr val="accent1">
              <a:lumMod val="40000"/>
              <a:lumOff val="60000"/>
            </a:schemeClr>
          </a:solidFill>
          <a:ln w="28575">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Wash </a:t>
            </a:r>
            <a:r>
              <a:rPr lang="en-US" sz="2400" dirty="0">
                <a:latin typeface="Times New Roman" panose="02020603050405020304" pitchFamily="18" charset="0"/>
                <a:cs typeface="Times New Roman" panose="02020603050405020304" pitchFamily="18" charset="0"/>
              </a:rPr>
              <a:t>your hands, introduce yourself to the patient and clarify their identity. Explain the procedure and obtain consent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664" y="1005840"/>
            <a:ext cx="7625736" cy="5730240"/>
          </a:xfrm>
          <a:prstGeom prst="rect">
            <a:avLst/>
          </a:prstGeom>
          <a:ln w="28575">
            <a:solidFill>
              <a:srgbClr val="FF0000"/>
            </a:solidFill>
          </a:ln>
        </p:spPr>
      </p:pic>
    </p:spTree>
    <p:extLst>
      <p:ext uri="{BB962C8B-B14F-4D97-AF65-F5344CB8AC3E}">
        <p14:creationId xmlns:p14="http://schemas.microsoft.com/office/powerpoint/2010/main" val="4143550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926666" y="558797"/>
            <a:ext cx="4275665" cy="2679212"/>
          </a:xfrm>
        </p:spPr>
      </p:pic>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5621866" y="3471334"/>
            <a:ext cx="4580466" cy="2387601"/>
          </a:xfrm>
        </p:spPr>
      </p:pic>
      <p:sp>
        <p:nvSpPr>
          <p:cNvPr id="7" name="TextBox 6"/>
          <p:cNvSpPr txBox="1"/>
          <p:nvPr/>
        </p:nvSpPr>
        <p:spPr>
          <a:xfrm>
            <a:off x="792163" y="586348"/>
            <a:ext cx="4728104"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Reflexes</a:t>
            </a:r>
          </a:p>
          <a:p>
            <a:r>
              <a:rPr lang="en-US" sz="2400" dirty="0">
                <a:latin typeface="Times New Roman" panose="02020603050405020304" pitchFamily="18" charset="0"/>
                <a:cs typeface="Times New Roman" panose="02020603050405020304" pitchFamily="18" charset="0"/>
              </a:rPr>
              <a:t>There are three reflexes in the upper limb:</a:t>
            </a:r>
          </a:p>
          <a:p>
            <a:r>
              <a:rPr lang="en-US" sz="2400" u="sng" dirty="0">
                <a:latin typeface="Times New Roman" panose="02020603050405020304" pitchFamily="18" charset="0"/>
                <a:cs typeface="Times New Roman" panose="02020603050405020304" pitchFamily="18" charset="0"/>
              </a:rPr>
              <a:t>The biceps reflex</a:t>
            </a:r>
            <a:endParaRPr lang="en-US" sz="2400" dirty="0">
              <a:latin typeface="Times New Roman" panose="02020603050405020304" pitchFamily="18" charset="0"/>
              <a:cs typeface="Times New Roman" panose="02020603050405020304" pitchFamily="18" charset="0"/>
            </a:endParaRPr>
          </a:p>
          <a:p>
            <a:r>
              <a:rPr lang="en-US" sz="2400" u="sng" dirty="0">
                <a:latin typeface="Times New Roman" panose="02020603050405020304" pitchFamily="18" charset="0"/>
                <a:cs typeface="Times New Roman" panose="02020603050405020304" pitchFamily="18" charset="0"/>
              </a:rPr>
              <a:t>The triceps reflex</a:t>
            </a:r>
            <a:endParaRPr lang="en-US" sz="2400" dirty="0">
              <a:latin typeface="Times New Roman" panose="02020603050405020304" pitchFamily="18" charset="0"/>
              <a:cs typeface="Times New Roman" panose="02020603050405020304" pitchFamily="18" charset="0"/>
            </a:endParaRPr>
          </a:p>
          <a:p>
            <a:r>
              <a:rPr lang="en-US" sz="2400" u="sng" dirty="0">
                <a:latin typeface="Times New Roman" panose="02020603050405020304" pitchFamily="18" charset="0"/>
                <a:cs typeface="Times New Roman" panose="02020603050405020304" pitchFamily="18" charset="0"/>
              </a:rPr>
              <a:t>The supinator </a:t>
            </a:r>
            <a:r>
              <a:rPr lang="en-US" sz="2400" u="sng" dirty="0" smtClean="0">
                <a:latin typeface="Times New Roman" panose="02020603050405020304" pitchFamily="18" charset="0"/>
                <a:cs typeface="Times New Roman" panose="02020603050405020304" pitchFamily="18" charset="0"/>
              </a:rPr>
              <a:t>reflexes</a:t>
            </a:r>
          </a:p>
          <a:p>
            <a:r>
              <a:rPr lang="en-US" sz="2400" b="1" dirty="0">
                <a:latin typeface="Times New Roman" panose="02020603050405020304" pitchFamily="18" charset="0"/>
                <a:cs typeface="Times New Roman" panose="02020603050405020304" pitchFamily="18" charset="0"/>
              </a:rPr>
              <a:t>Biceps Reflex</a:t>
            </a:r>
          </a:p>
          <a:p>
            <a:r>
              <a:rPr lang="en-US" sz="2400" dirty="0">
                <a:latin typeface="Times New Roman" panose="02020603050405020304" pitchFamily="18" charset="0"/>
                <a:cs typeface="Times New Roman" panose="02020603050405020304" pitchFamily="18" charset="0"/>
              </a:rPr>
              <a:t>The </a:t>
            </a:r>
            <a:r>
              <a:rPr lang="en-US" sz="2400" u="sng" dirty="0">
                <a:latin typeface="Times New Roman" panose="02020603050405020304" pitchFamily="18" charset="0"/>
                <a:cs typeface="Times New Roman" panose="02020603050405020304" pitchFamily="18" charset="0"/>
              </a:rPr>
              <a:t>biceps </a:t>
            </a:r>
            <a:r>
              <a:rPr lang="en-US" sz="2400" u="sng" dirty="0" smtClean="0">
                <a:latin typeface="Times New Roman" panose="02020603050405020304" pitchFamily="18" charset="0"/>
                <a:cs typeface="Times New Roman" panose="02020603050405020304" pitchFamily="18" charset="0"/>
              </a:rPr>
              <a:t>reflex</a:t>
            </a:r>
            <a:r>
              <a:rPr lang="en-US" sz="2400" dirty="0">
                <a:latin typeface="Times New Roman" panose="02020603050405020304" pitchFamily="18" charset="0"/>
                <a:cs typeface="Times New Roman" panose="02020603050405020304" pitchFamily="18" charset="0"/>
              </a:rPr>
              <a:t> is tested by supporting the patient’s arm, with it flexed at roughly 60 degrees, placing your thumb over the biceps tendon and hitting your thumb with the tendon hammer. It is vital to get your patient to relax as much as possible and for you to take the entire weight of their arm</a:t>
            </a:r>
            <a:r>
              <a:rPr lang="en-US" sz="2400" dirty="0" smtClean="0">
                <a:latin typeface="Times New Roman" panose="02020603050405020304" pitchFamily="18" charset="0"/>
                <a:cs typeface="Times New Roman" panose="02020603050405020304" pitchFamily="18" charset="0"/>
              </a:rPr>
              <a:t>. </a:t>
            </a:r>
            <a:r>
              <a:rPr lang="en-US" sz="2400" dirty="0" smtClean="0">
                <a:solidFill>
                  <a:schemeClr val="accent5"/>
                </a:solidFill>
                <a:latin typeface="Times New Roman" panose="02020603050405020304" pitchFamily="18" charset="0"/>
                <a:cs typeface="Times New Roman" panose="02020603050405020304" pitchFamily="18" charset="0"/>
              </a:rPr>
              <a:t>Root value C5-C6</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720080" y="3505200"/>
            <a:ext cx="372110"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L</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014720" y="558800"/>
            <a:ext cx="432647"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R    </a:t>
            </a:r>
            <a:endParaRPr 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92163" y="132080"/>
            <a:ext cx="9410169" cy="39624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CNS CLINICAL EXAMINATION OF THE: </a:t>
            </a:r>
            <a:r>
              <a:rPr lang="en-US" sz="2000" b="1" dirty="0" smtClean="0">
                <a:solidFill>
                  <a:srgbClr val="FF0000"/>
                </a:solidFill>
                <a:latin typeface="Times New Roman" panose="02020603050405020304" pitchFamily="18" charset="0"/>
                <a:cs typeface="Times New Roman" panose="02020603050405020304" pitchFamily="18" charset="0"/>
              </a:rPr>
              <a:t>UL (BICEPS REFLEXES)</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964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648960" y="3850641"/>
            <a:ext cx="4744720" cy="2834640"/>
          </a:xfrm>
          <a:ln w="28575">
            <a:solidFill>
              <a:srgbClr val="FF0000"/>
            </a:solidFill>
          </a:ln>
        </p:spPr>
      </p:pic>
      <p:pic>
        <p:nvPicPr>
          <p:cNvPr id="7" name="Content Placeholder 6"/>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5640521" y="772160"/>
            <a:ext cx="4864919" cy="2936241"/>
          </a:xfrm>
          <a:ln w="28575">
            <a:solidFill>
              <a:srgbClr val="FF0000"/>
            </a:solidFill>
          </a:ln>
        </p:spPr>
      </p:pic>
      <p:sp>
        <p:nvSpPr>
          <p:cNvPr id="11" name="TextBox 10"/>
          <p:cNvSpPr txBox="1"/>
          <p:nvPr/>
        </p:nvSpPr>
        <p:spPr>
          <a:xfrm>
            <a:off x="942521" y="102205"/>
            <a:ext cx="9562919" cy="461665"/>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CLINICAL CNS: </a:t>
            </a:r>
            <a:r>
              <a:rPr lang="en-US" sz="2400" b="1" dirty="0" smtClean="0">
                <a:solidFill>
                  <a:srgbClr val="FF0000"/>
                </a:solidFill>
                <a:latin typeface="Times New Roman" panose="02020603050405020304" pitchFamily="18" charset="0"/>
                <a:cs typeface="Times New Roman" panose="02020603050405020304" pitchFamily="18" charset="0"/>
              </a:rPr>
              <a:t>UL (TRICEPS REFLEXES)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0109200" y="720090"/>
            <a:ext cx="374650" cy="400110"/>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R</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994900" y="3850640"/>
            <a:ext cx="358140" cy="400110"/>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L</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28881" y="707390"/>
            <a:ext cx="4406719" cy="5262979"/>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Triceps reflex:</a:t>
            </a: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triceps reflex, a deep tendon </a:t>
            </a:r>
            <a:r>
              <a:rPr lang="en-US" sz="2800" dirty="0" smtClean="0">
                <a:latin typeface="Times New Roman" panose="02020603050405020304" pitchFamily="18" charset="0"/>
                <a:cs typeface="Times New Roman" panose="02020603050405020304" pitchFamily="18" charset="0"/>
              </a:rPr>
              <a:t>reflex. It is</a:t>
            </a:r>
            <a:r>
              <a:rPr lang="en-US" sz="2800" dirty="0">
                <a:latin typeface="Times New Roman" panose="02020603050405020304" pitchFamily="18" charset="0"/>
                <a:cs typeface="Times New Roman" panose="02020603050405020304" pitchFamily="18" charset="0"/>
              </a:rPr>
              <a:t> a reflex </a:t>
            </a:r>
            <a:r>
              <a:rPr lang="en-US" sz="2800" dirty="0" smtClean="0">
                <a:latin typeface="Times New Roman" panose="02020603050405020304" pitchFamily="18" charset="0"/>
                <a:cs typeface="Times New Roman" panose="02020603050405020304" pitchFamily="18" charset="0"/>
              </a:rPr>
              <a:t>that </a:t>
            </a:r>
            <a:r>
              <a:rPr lang="en-US" sz="2800" dirty="0">
                <a:latin typeface="Times New Roman" panose="02020603050405020304" pitchFamily="18" charset="0"/>
                <a:cs typeface="Times New Roman" panose="02020603050405020304" pitchFamily="18" charset="0"/>
              </a:rPr>
              <a:t>elicits involuntary contraction of the triceps </a:t>
            </a:r>
            <a:r>
              <a:rPr lang="en-US" sz="2800" dirty="0" smtClean="0">
                <a:latin typeface="Times New Roman" panose="02020603050405020304" pitchFamily="18" charset="0"/>
                <a:cs typeface="Times New Roman" panose="02020603050405020304" pitchFamily="18" charset="0"/>
              </a:rPr>
              <a:t>brachi </a:t>
            </a:r>
            <a:r>
              <a:rPr lang="en-US" sz="2800" dirty="0">
                <a:latin typeface="Times New Roman" panose="02020603050405020304" pitchFamily="18" charset="0"/>
                <a:cs typeface="Times New Roman" panose="02020603050405020304" pitchFamily="18" charset="0"/>
              </a:rPr>
              <a:t>muscle. It is initiated by the </a:t>
            </a:r>
            <a:r>
              <a:rPr lang="en-US" sz="2800" dirty="0" smtClean="0">
                <a:latin typeface="Times New Roman" panose="02020603050405020304" pitchFamily="18" charset="0"/>
                <a:cs typeface="Times New Roman" panose="02020603050405020304" pitchFamily="18" charset="0"/>
              </a:rPr>
              <a:t>cervical </a:t>
            </a:r>
            <a:r>
              <a:rPr lang="en-US" sz="2800" dirty="0">
                <a:latin typeface="Times New Roman" panose="02020603050405020304" pitchFamily="18" charset="0"/>
                <a:cs typeface="Times New Roman" panose="02020603050405020304" pitchFamily="18" charset="0"/>
              </a:rPr>
              <a:t>(of the neck region) spinal nerve 7 nerve root.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triceps reflex is mediated by the </a:t>
            </a:r>
            <a:r>
              <a:rPr lang="en-US" sz="2800" dirty="0">
                <a:solidFill>
                  <a:srgbClr val="FF0000"/>
                </a:solidFill>
                <a:latin typeface="Times New Roman" panose="02020603050405020304" pitchFamily="18" charset="0"/>
                <a:cs typeface="Times New Roman" panose="02020603050405020304" pitchFamily="18" charset="0"/>
              </a:rPr>
              <a:t>C6 and C7 nerve roots, predominantly by C7</a:t>
            </a:r>
            <a:r>
              <a:rPr lang="en-US" sz="2800" dirty="0"/>
              <a:t>.</a:t>
            </a:r>
          </a:p>
        </p:txBody>
      </p:sp>
    </p:spTree>
    <p:extLst>
      <p:ext uri="{BB962C8B-B14F-4D97-AF65-F5344CB8AC3E}">
        <p14:creationId xmlns:p14="http://schemas.microsoft.com/office/powerpoint/2010/main" val="2486817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262879" y="629920"/>
            <a:ext cx="5090161" cy="3119120"/>
          </a:xfrm>
        </p:spPr>
      </p:pic>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238114" y="3688080"/>
            <a:ext cx="5114925" cy="3048000"/>
          </a:xfrm>
        </p:spPr>
      </p:pic>
      <p:sp>
        <p:nvSpPr>
          <p:cNvPr id="10" name="TextBox 9"/>
          <p:cNvSpPr txBox="1"/>
          <p:nvPr/>
        </p:nvSpPr>
        <p:spPr>
          <a:xfrm>
            <a:off x="999385" y="28526"/>
            <a:ext cx="9353654" cy="461665"/>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latin typeface="Times New Roman" panose="02020603050405020304" pitchFamily="18" charset="0"/>
                <a:cs typeface="Times New Roman" panose="02020603050405020304" pitchFamily="18" charset="0"/>
              </a:rPr>
              <a:t>CNS CLINICAL </a:t>
            </a:r>
            <a:r>
              <a:rPr lang="en-US" sz="2400" b="1" dirty="0" smtClean="0">
                <a:latin typeface="Times New Roman" panose="02020603050405020304" pitchFamily="18" charset="0"/>
                <a:cs typeface="Times New Roman" panose="02020603050405020304" pitchFamily="18" charset="0"/>
              </a:rPr>
              <a:t>EXAMINATION: </a:t>
            </a:r>
            <a:r>
              <a:rPr lang="en-US" sz="2400" b="1" dirty="0" smtClean="0">
                <a:solidFill>
                  <a:srgbClr val="FF0000"/>
                </a:solidFill>
                <a:latin typeface="Times New Roman" panose="02020603050405020304" pitchFamily="18" charset="0"/>
                <a:cs typeface="Times New Roman" panose="02020603050405020304" pitchFamily="18" charset="0"/>
              </a:rPr>
              <a:t>UL (SUPINATOR REFLEXES)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99386" y="721023"/>
            <a:ext cx="4050134" cy="489364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Supinator reflex</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supinator reflex is testing the reflex motor arc associated with the brachioradialis muscle.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supinator reflex is tested by striking the lower end of the radius just above the wrist with a tendon hammer. This normally causes contraction of the brachioradialis and hence flexion of the elbow</a:t>
            </a:r>
            <a:r>
              <a:rPr lang="en-US" sz="2400" dirty="0" smtClean="0">
                <a:latin typeface="Times New Roman" panose="02020603050405020304" pitchFamily="18" charset="0"/>
                <a:cs typeface="Times New Roman" panose="02020603050405020304" pitchFamily="18" charset="0"/>
              </a:rPr>
              <a:t>.</a:t>
            </a:r>
          </a:p>
          <a:p>
            <a:r>
              <a:rPr lang="en-US" sz="2400" b="1" i="1" dirty="0" smtClean="0">
                <a:solidFill>
                  <a:srgbClr val="FF0000"/>
                </a:solidFill>
                <a:latin typeface="Times New Roman" panose="02020603050405020304" pitchFamily="18" charset="0"/>
                <a:cs typeface="Times New Roman" panose="02020603050405020304" pitchFamily="18" charset="0"/>
              </a:rPr>
              <a:t>Root value C5 – C6</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104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90880" y="685800"/>
            <a:ext cx="4094480" cy="5245100"/>
          </a:xfrm>
        </p:spPr>
        <p:txBody>
          <a:bodyPr>
            <a:normAutofit fontScale="92500" lnSpcReduction="10000"/>
          </a:bodyPr>
          <a:lstStyle/>
          <a:p>
            <a:pPr marL="0" indent="0">
              <a:buNone/>
            </a:pPr>
            <a:r>
              <a:rPr lang="en-US" sz="2200" b="1" dirty="0">
                <a:solidFill>
                  <a:srgbClr val="FF0000"/>
                </a:solidFill>
                <a:latin typeface="Times New Roman" panose="02020603050405020304" pitchFamily="18" charset="0"/>
                <a:cs typeface="Times New Roman" panose="02020603050405020304" pitchFamily="18" charset="0"/>
              </a:rPr>
              <a:t>Sensation</a:t>
            </a:r>
          </a:p>
          <a:p>
            <a:r>
              <a:rPr lang="en-US" sz="2200" dirty="0" smtClean="0">
                <a:latin typeface="Times New Roman" panose="02020603050405020304" pitchFamily="18" charset="0"/>
                <a:cs typeface="Times New Roman" panose="02020603050405020304" pitchFamily="18" charset="0"/>
              </a:rPr>
              <a:t>Testing </a:t>
            </a:r>
            <a:r>
              <a:rPr lang="en-US" sz="2200" dirty="0">
                <a:latin typeface="Times New Roman" panose="02020603050405020304" pitchFamily="18" charset="0"/>
                <a:cs typeface="Times New Roman" panose="02020603050405020304" pitchFamily="18" charset="0"/>
              </a:rPr>
              <a:t>light touch, pin prick, vibration, and joint position sense, or </a:t>
            </a:r>
            <a:r>
              <a:rPr lang="en-US" sz="2200" u="sng" dirty="0">
                <a:latin typeface="Times New Roman" panose="02020603050405020304" pitchFamily="18" charset="0"/>
                <a:cs typeface="Times New Roman" panose="02020603050405020304" pitchFamily="18" charset="0"/>
              </a:rPr>
              <a:t>proprioception</a:t>
            </a:r>
            <a:r>
              <a:rPr lang="en-US" sz="2200" dirty="0">
                <a:latin typeface="Times New Roman" panose="02020603050405020304" pitchFamily="18" charset="0"/>
                <a:cs typeface="Times New Roman" panose="02020603050405020304" pitchFamily="18" charset="0"/>
              </a:rPr>
              <a:t>.</a:t>
            </a: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Light Touch</a:t>
            </a:r>
          </a:p>
          <a:p>
            <a:r>
              <a:rPr lang="en-US" sz="2200" dirty="0">
                <a:latin typeface="Times New Roman" panose="02020603050405020304" pitchFamily="18" charset="0"/>
                <a:cs typeface="Times New Roman" panose="02020603050405020304" pitchFamily="18" charset="0"/>
              </a:rPr>
              <a:t>Ask the patient to place their arms by their sides with their palms facing forwards. Lightly touch the patient’s sternum with a piece of cotton wool so that they know how it feels.</a:t>
            </a:r>
          </a:p>
          <a:p>
            <a:r>
              <a:rPr lang="en-US" sz="2200" dirty="0">
                <a:latin typeface="Times New Roman" panose="02020603050405020304" pitchFamily="18" charset="0"/>
                <a:cs typeface="Times New Roman" panose="02020603050405020304" pitchFamily="18" charset="0"/>
              </a:rPr>
              <a:t>Then, with the patient’s eyes shut, lightly touch their arm with the cotton wool. The places to touch them should test each of the </a:t>
            </a:r>
            <a:r>
              <a:rPr lang="en-US" sz="2200" u="sng" dirty="0">
                <a:latin typeface="Times New Roman" panose="02020603050405020304" pitchFamily="18" charset="0"/>
                <a:cs typeface="Times New Roman" panose="02020603050405020304" pitchFamily="18" charset="0"/>
              </a:rPr>
              <a:t>dermatomes</a:t>
            </a:r>
            <a:r>
              <a:rPr lang="en-US" sz="2200" dirty="0">
                <a:latin typeface="Times New Roman" panose="02020603050405020304" pitchFamily="18" charset="0"/>
                <a:cs typeface="Times New Roman" panose="02020603050405020304" pitchFamily="18" charset="0"/>
              </a:rPr>
              <a:t> – make sure you know these! Tell the patient to say “yes” every time they feel the cotton wool as </a:t>
            </a:r>
            <a:r>
              <a:rPr lang="en-US" sz="2200" dirty="0" smtClean="0">
                <a:latin typeface="Times New Roman" panose="02020603050405020304" pitchFamily="18" charset="0"/>
                <a:cs typeface="Times New Roman" panose="02020603050405020304" pitchFamily="18" charset="0"/>
              </a:rPr>
              <a:t>it</a:t>
            </a:r>
          </a:p>
          <a:p>
            <a:pPr marL="0" indent="0">
              <a:buNone/>
            </a:pPr>
            <a:endParaRPr lang="en-US" sz="1800" dirty="0"/>
          </a:p>
        </p:txBody>
      </p:sp>
      <p:pic>
        <p:nvPicPr>
          <p:cNvPr id="2" name="Content Placeholder 1"/>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029200" y="685800"/>
            <a:ext cx="3789680" cy="2116138"/>
          </a:xfrm>
          <a:ln w="38100">
            <a:solidFill>
              <a:srgbClr val="00B0F0"/>
            </a:solidFill>
          </a:ln>
        </p:spPr>
      </p:pic>
      <p:sp>
        <p:nvSpPr>
          <p:cNvPr id="5" name="TextBox 4"/>
          <p:cNvSpPr txBox="1"/>
          <p:nvPr/>
        </p:nvSpPr>
        <p:spPr>
          <a:xfrm>
            <a:off x="5063061" y="2876703"/>
            <a:ext cx="3776138"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Touch </a:t>
            </a:r>
            <a:r>
              <a:rPr lang="en-US" b="1" dirty="0">
                <a:latin typeface="Times New Roman" panose="02020603050405020304" pitchFamily="18" charset="0"/>
                <a:cs typeface="Times New Roman" panose="02020603050405020304" pitchFamily="18" charset="0"/>
              </a:rPr>
              <a:t>sensation </a:t>
            </a:r>
            <a:r>
              <a:rPr lang="en-US" b="1" dirty="0" smtClean="0">
                <a:latin typeface="Times New Roman" panose="02020603050405020304" pitchFamily="18" charset="0"/>
                <a:cs typeface="Times New Roman" panose="02020603050405020304" pitchFamily="18" charset="0"/>
              </a:rPr>
              <a:t>cotton </a:t>
            </a:r>
            <a:r>
              <a:rPr lang="en-US" b="1" dirty="0">
                <a:latin typeface="Times New Roman" panose="02020603050405020304" pitchFamily="18" charset="0"/>
                <a:cs typeface="Times New Roman" panose="02020603050405020304" pitchFamily="18" charset="0"/>
              </a:rPr>
              <a:t>wool</a:t>
            </a:r>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0" y="3316822"/>
            <a:ext cx="3688080" cy="2161117"/>
          </a:xfrm>
          <a:prstGeom prst="rect">
            <a:avLst/>
          </a:prstGeom>
          <a:ln w="38100">
            <a:solidFill>
              <a:srgbClr val="00B0F0"/>
            </a:solidFill>
          </a:ln>
        </p:spPr>
      </p:pic>
      <p:sp>
        <p:nvSpPr>
          <p:cNvPr id="8" name="TextBox 7"/>
          <p:cNvSpPr txBox="1"/>
          <p:nvPr/>
        </p:nvSpPr>
        <p:spPr>
          <a:xfrm>
            <a:off x="5063061" y="5561816"/>
            <a:ext cx="3776138" cy="369332"/>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              Pin prick sensation</a:t>
            </a:r>
          </a:p>
        </p:txBody>
      </p:sp>
      <p:sp>
        <p:nvSpPr>
          <p:cNvPr id="7" name="TextBox 6"/>
          <p:cNvSpPr txBox="1"/>
          <p:nvPr/>
        </p:nvSpPr>
        <p:spPr>
          <a:xfrm>
            <a:off x="754600" y="71707"/>
            <a:ext cx="8084599" cy="461665"/>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CNS CLINICAL EXAMINATION: </a:t>
            </a:r>
            <a:r>
              <a:rPr lang="en-US" sz="2400" b="1" dirty="0" smtClean="0">
                <a:solidFill>
                  <a:srgbClr val="FF0000"/>
                </a:solidFill>
                <a:latin typeface="Times New Roman" panose="02020603050405020304" pitchFamily="18" charset="0"/>
                <a:cs typeface="Times New Roman" panose="02020603050405020304" pitchFamily="18" charset="0"/>
              </a:rPr>
              <a:t>UL (Touch &amp; pain test)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411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10100" y="958850"/>
            <a:ext cx="5420868" cy="4196633"/>
          </a:xfrm>
          <a:ln w="28575">
            <a:solidFill>
              <a:srgbClr val="FF0000"/>
            </a:solidFill>
          </a:ln>
        </p:spPr>
      </p:pic>
      <p:sp>
        <p:nvSpPr>
          <p:cNvPr id="9" name="Rectangle 8"/>
          <p:cNvSpPr/>
          <p:nvPr/>
        </p:nvSpPr>
        <p:spPr>
          <a:xfrm>
            <a:off x="313670" y="805337"/>
            <a:ext cx="4197369" cy="5262979"/>
          </a:xfrm>
          <a:prstGeom prst="rect">
            <a:avLst/>
          </a:prstGeom>
        </p:spPr>
        <p:txBody>
          <a:bodyPr wrap="square">
            <a:spAutoFit/>
          </a:bodyPr>
          <a:lstStyle/>
          <a:p>
            <a:r>
              <a:rPr lang="en-US" sz="2400" b="1" dirty="0">
                <a:solidFill>
                  <a:srgbClr val="192621"/>
                </a:solidFill>
                <a:latin typeface="Times New Roman" panose="02020603050405020304" pitchFamily="18" charset="0"/>
                <a:cs typeface="Times New Roman" panose="02020603050405020304" pitchFamily="18" charset="0"/>
              </a:rPr>
              <a:t>Vibration</a:t>
            </a:r>
          </a:p>
          <a:p>
            <a:r>
              <a:rPr lang="en-US" sz="2400" dirty="0">
                <a:solidFill>
                  <a:srgbClr val="192621"/>
                </a:solidFill>
                <a:latin typeface="Times New Roman" panose="02020603050405020304" pitchFamily="18" charset="0"/>
                <a:cs typeface="Times New Roman" panose="02020603050405020304" pitchFamily="18" charset="0"/>
              </a:rPr>
              <a:t>To assess vibration you should use a sounding tuning fork. Place the fork on the patient’s sternum to show them how it should feel.</a:t>
            </a:r>
          </a:p>
          <a:p>
            <a:r>
              <a:rPr lang="en-US" sz="2400" dirty="0">
                <a:solidFill>
                  <a:srgbClr val="192621"/>
                </a:solidFill>
                <a:latin typeface="Times New Roman" panose="02020603050405020304" pitchFamily="18" charset="0"/>
                <a:cs typeface="Times New Roman" panose="02020603050405020304" pitchFamily="18" charset="0"/>
              </a:rPr>
              <a:t>Now place it on the bony prominence at the base of their thumb and ask them if it feels the same. If it does, there is no need to check any higher. If it feels different you should move to the radial stylus and then to the </a:t>
            </a:r>
            <a:r>
              <a:rPr lang="en-US" sz="2400" u="sng" dirty="0">
                <a:solidFill>
                  <a:srgbClr val="FF0000"/>
                </a:solidFill>
                <a:latin typeface="Times New Roman" panose="02020603050405020304" pitchFamily="18" charset="0"/>
                <a:cs typeface="Times New Roman" panose="02020603050405020304" pitchFamily="18" charset="0"/>
              </a:rPr>
              <a:t>olecranon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192621"/>
                </a:solidFill>
                <a:latin typeface="Times New Roman" panose="02020603050405020304" pitchFamily="18" charset="0"/>
                <a:cs typeface="Times New Roman" panose="02020603050405020304" pitchFamily="18" charset="0"/>
              </a:rPr>
              <a:t>until it </a:t>
            </a:r>
            <a:r>
              <a:rPr lang="en-US" sz="2400" dirty="0" smtClean="0">
                <a:solidFill>
                  <a:srgbClr val="192621"/>
                </a:solidFill>
                <a:latin typeface="Times New Roman" panose="02020603050405020304" pitchFamily="18" charset="0"/>
                <a:cs typeface="Times New Roman" panose="02020603050405020304" pitchFamily="18" charset="0"/>
              </a:rPr>
              <a:t>feels</a:t>
            </a:r>
            <a:endParaRPr lang="en-US" sz="2400" dirty="0">
              <a:solidFill>
                <a:srgbClr val="19262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638762" y="5208310"/>
            <a:ext cx="5310926" cy="400110"/>
          </a:xfrm>
          <a:prstGeom prst="rect">
            <a:avLst/>
          </a:prstGeom>
          <a:ln w="38100">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Testing vibration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13670" y="127044"/>
            <a:ext cx="9717298" cy="461665"/>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 CNS CLINICAL EXAMINATION: </a:t>
            </a:r>
            <a:r>
              <a:rPr lang="en-US" sz="2400" b="1" dirty="0" smtClean="0">
                <a:solidFill>
                  <a:srgbClr val="FF0000"/>
                </a:solidFill>
                <a:latin typeface="Times New Roman" panose="02020603050405020304" pitchFamily="18" charset="0"/>
                <a:cs typeface="Times New Roman" panose="02020603050405020304" pitchFamily="18" charset="0"/>
              </a:rPr>
              <a:t>UL Proprioception/tuning fork test) </a:t>
            </a:r>
          </a:p>
        </p:txBody>
      </p:sp>
    </p:spTree>
    <p:extLst>
      <p:ext uri="{BB962C8B-B14F-4D97-AF65-F5344CB8AC3E}">
        <p14:creationId xmlns:p14="http://schemas.microsoft.com/office/powerpoint/2010/main" val="213644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2507" y="749807"/>
            <a:ext cx="3953714" cy="5951781"/>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Proprioception</a:t>
            </a:r>
          </a:p>
          <a:p>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ssess</a:t>
            </a:r>
            <a:r>
              <a:rPr lang="en-US" sz="2400" dirty="0">
                <a:latin typeface="Times New Roman" panose="02020603050405020304" pitchFamily="18" charset="0"/>
                <a:cs typeface="Times New Roman" panose="02020603050405020304" pitchFamily="18" charset="0"/>
              </a:rPr>
              <a:t> </a:t>
            </a:r>
            <a:r>
              <a:rPr lang="en-US" sz="2400" b="1" i="1" u="sng" dirty="0" smtClean="0">
                <a:solidFill>
                  <a:srgbClr val="FF0000"/>
                </a:solidFill>
                <a:latin typeface="Times New Roman" panose="02020603050405020304" pitchFamily="18" charset="0"/>
                <a:cs typeface="Times New Roman" panose="02020603050405020304" pitchFamily="18" charset="0"/>
              </a:rPr>
              <a:t>proprioception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Hold the </a:t>
            </a:r>
            <a:r>
              <a:rPr lang="en-US" sz="2400" u="sng" dirty="0">
                <a:latin typeface="Times New Roman" panose="02020603050405020304" pitchFamily="18" charset="0"/>
                <a:cs typeface="Times New Roman" panose="02020603050405020304" pitchFamily="18" charset="0"/>
              </a:rPr>
              <a:t>distal phalanx</a:t>
            </a:r>
            <a:r>
              <a:rPr lang="en-US" sz="2400" dirty="0">
                <a:latin typeface="Times New Roman" panose="02020603050405020304" pitchFamily="18" charset="0"/>
                <a:cs typeface="Times New Roman" panose="02020603050405020304" pitchFamily="18" charset="0"/>
              </a:rPr>
              <a:t> of the thumb on either side so that you can flex the interphalangeal joint.</a:t>
            </a:r>
          </a:p>
          <a:p>
            <a:r>
              <a:rPr lang="en-US" sz="2400" dirty="0">
                <a:latin typeface="Times New Roman" panose="02020603050405020304" pitchFamily="18" charset="0"/>
                <a:cs typeface="Times New Roman" panose="02020603050405020304" pitchFamily="18" charset="0"/>
              </a:rPr>
              <a:t>Show the patient that when you hold the joint extended, that represents </a:t>
            </a:r>
            <a:r>
              <a:rPr lang="en-US" sz="2400" i="1" dirty="0">
                <a:latin typeface="Times New Roman" panose="02020603050405020304" pitchFamily="18" charset="0"/>
                <a:cs typeface="Times New Roman" panose="02020603050405020304" pitchFamily="18" charset="0"/>
              </a:rPr>
              <a:t>Up</a:t>
            </a:r>
            <a:r>
              <a:rPr lang="en-US" sz="2400" dirty="0">
                <a:latin typeface="Times New Roman" panose="02020603050405020304" pitchFamily="18" charset="0"/>
                <a:cs typeface="Times New Roman" panose="02020603050405020304" pitchFamily="18" charset="0"/>
              </a:rPr>
              <a:t> whereas when you hold it flexed that represents </a:t>
            </a:r>
            <a:r>
              <a:rPr lang="en-US" sz="2400" i="1" dirty="0">
                <a:latin typeface="Times New Roman" panose="02020603050405020304" pitchFamily="18" charset="0"/>
                <a:cs typeface="Times New Roman" panose="02020603050405020304" pitchFamily="18" charset="0"/>
              </a:rPr>
              <a:t>Down</a:t>
            </a:r>
            <a:r>
              <a:rPr lang="en-US" sz="2400" dirty="0">
                <a:latin typeface="Times New Roman" panose="02020603050405020304" pitchFamily="18" charset="0"/>
                <a:cs typeface="Times New Roman" panose="02020603050405020304" pitchFamily="18" charset="0"/>
              </a:rPr>
              <a:t>. Ask the patient to close their eyes and, having moved the joint a few times hold it in one position – up or down. Ask the patient which position the joint is in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53405" y="625642"/>
            <a:ext cx="3412400" cy="2610856"/>
          </a:xfrm>
          <a:ln w="38100">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484" y="3753851"/>
            <a:ext cx="3439222" cy="2481253"/>
          </a:xfrm>
          <a:prstGeom prst="rect">
            <a:avLst/>
          </a:prstGeom>
          <a:ln w="38100">
            <a:solidFill>
              <a:schemeClr val="accent1"/>
            </a:solidFill>
          </a:ln>
        </p:spPr>
      </p:pic>
      <p:sp>
        <p:nvSpPr>
          <p:cNvPr id="6" name="TextBox 5"/>
          <p:cNvSpPr txBox="1"/>
          <p:nvPr/>
        </p:nvSpPr>
        <p:spPr>
          <a:xfrm>
            <a:off x="5057484" y="3302786"/>
            <a:ext cx="3508321" cy="400110"/>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Thumb </a:t>
            </a:r>
            <a:r>
              <a:rPr lang="en-US" sz="2000" b="1" dirty="0">
                <a:solidFill>
                  <a:srgbClr val="FF0000"/>
                </a:solidFill>
                <a:latin typeface="Times New Roman" panose="02020603050405020304" pitchFamily="18" charset="0"/>
                <a:cs typeface="Times New Roman" panose="02020603050405020304" pitchFamily="18" charset="0"/>
              </a:rPr>
              <a:t>position up</a:t>
            </a:r>
          </a:p>
        </p:txBody>
      </p:sp>
      <p:sp>
        <p:nvSpPr>
          <p:cNvPr id="7" name="TextBox 6"/>
          <p:cNvSpPr txBox="1"/>
          <p:nvPr/>
        </p:nvSpPr>
        <p:spPr>
          <a:xfrm>
            <a:off x="4977733" y="6301392"/>
            <a:ext cx="3518973" cy="400195"/>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Thumb </a:t>
            </a:r>
            <a:r>
              <a:rPr lang="en-US" sz="2000" b="1" dirty="0">
                <a:solidFill>
                  <a:srgbClr val="FF0000"/>
                </a:solidFill>
                <a:latin typeface="Times New Roman" panose="02020603050405020304" pitchFamily="18" charset="0"/>
                <a:cs typeface="Times New Roman" panose="02020603050405020304" pitchFamily="18" charset="0"/>
              </a:rPr>
              <a:t>position </a:t>
            </a:r>
            <a:r>
              <a:rPr lang="en-US" sz="2000" b="1" dirty="0" smtClean="0">
                <a:solidFill>
                  <a:srgbClr val="FF0000"/>
                </a:solidFill>
                <a:latin typeface="Times New Roman" panose="02020603050405020304" pitchFamily="18" charset="0"/>
                <a:cs typeface="Times New Roman" panose="02020603050405020304" pitchFamily="18" charset="0"/>
              </a:rPr>
              <a:t>down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02508" y="137114"/>
            <a:ext cx="7863298"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CNS CLINICAL EXAMINATION:</a:t>
            </a:r>
            <a:r>
              <a:rPr lang="en-US" sz="2000" b="1" dirty="0" smtClean="0">
                <a:solidFill>
                  <a:srgbClr val="FF0000"/>
                </a:solidFill>
                <a:latin typeface="Times New Roman" panose="02020603050405020304" pitchFamily="18" charset="0"/>
                <a:cs typeface="Times New Roman" panose="02020603050405020304" pitchFamily="18" charset="0"/>
              </a:rPr>
              <a:t>UL Proprioception joint position</a:t>
            </a:r>
            <a:r>
              <a:rPr lang="en-US" sz="2000" b="1" dirty="0">
                <a:solidFill>
                  <a:srgbClr val="FF0000"/>
                </a:solidFill>
                <a:latin typeface="Times New Roman" panose="02020603050405020304" pitchFamily="18" charset="0"/>
                <a:cs typeface="Times New Roman" panose="02020603050405020304" pitchFamily="18" charset="0"/>
              </a:rPr>
              <a:t>0</a:t>
            </a:r>
            <a:r>
              <a:rPr lang="en-US" sz="2000" b="1" dirty="0" smtClean="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020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2357" y="718470"/>
            <a:ext cx="4860347" cy="5453730"/>
          </a:xfrm>
        </p:spPr>
        <p:txBody>
          <a:bodyPr/>
          <a:lstStyle/>
          <a:p>
            <a:pPr marL="0" indent="0">
              <a:buNone/>
            </a:pPr>
            <a:r>
              <a:rPr lang="en-US" dirty="0" smtClean="0">
                <a:latin typeface="Times New Roman" panose="02020603050405020304" pitchFamily="18" charset="0"/>
                <a:cs typeface="Times New Roman" panose="02020603050405020304" pitchFamily="18" charset="0"/>
              </a:rPr>
              <a:t>Lower limbs</a:t>
            </a:r>
          </a:p>
          <a:p>
            <a:pPr marL="0" indent="0">
              <a:buNone/>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with all examinations, the best method is your own – one with which you are comfortable and familiar. The one explained here takes the following format:</a:t>
            </a:r>
          </a:p>
          <a:p>
            <a:r>
              <a:rPr lang="en-US" dirty="0">
                <a:latin typeface="Times New Roman" panose="02020603050405020304" pitchFamily="18" charset="0"/>
                <a:cs typeface="Times New Roman" panose="02020603050405020304" pitchFamily="18" charset="0"/>
              </a:rPr>
              <a:t>Tone.</a:t>
            </a:r>
          </a:p>
          <a:p>
            <a:r>
              <a:rPr lang="en-US" dirty="0">
                <a:latin typeface="Times New Roman" panose="02020603050405020304" pitchFamily="18" charset="0"/>
                <a:cs typeface="Times New Roman" panose="02020603050405020304" pitchFamily="18" charset="0"/>
              </a:rPr>
              <a:t>Power.</a:t>
            </a:r>
          </a:p>
          <a:p>
            <a:r>
              <a:rPr lang="en-US" dirty="0">
                <a:latin typeface="Times New Roman" panose="02020603050405020304" pitchFamily="18" charset="0"/>
                <a:cs typeface="Times New Roman" panose="02020603050405020304" pitchFamily="18" charset="0"/>
              </a:rPr>
              <a:t>Reflexes.</a:t>
            </a:r>
          </a:p>
          <a:p>
            <a:r>
              <a:rPr lang="en-US" dirty="0">
                <a:latin typeface="Times New Roman" panose="02020603050405020304" pitchFamily="18" charset="0"/>
                <a:cs typeface="Times New Roman" panose="02020603050405020304" pitchFamily="18" charset="0"/>
              </a:rPr>
              <a:t>Function.</a:t>
            </a:r>
          </a:p>
          <a:p>
            <a:r>
              <a:rPr lang="en-US" dirty="0">
                <a:latin typeface="Times New Roman" panose="02020603050405020304" pitchFamily="18" charset="0"/>
                <a:cs typeface="Times New Roman" panose="02020603050405020304" pitchFamily="18" charset="0"/>
              </a:rPr>
              <a:t>Sensation.</a:t>
            </a:r>
          </a:p>
          <a:p>
            <a:pPr marL="0" indent="0">
              <a:buNone/>
            </a:pPr>
            <a:endParaRPr lang="en-US" dirty="0"/>
          </a:p>
        </p:txBody>
      </p:sp>
      <p:pic>
        <p:nvPicPr>
          <p:cNvPr id="5"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3369" y="693965"/>
            <a:ext cx="3734018" cy="2817056"/>
          </a:xfrm>
          <a:ln w="28575">
            <a:solidFill>
              <a:schemeClr val="accent1"/>
            </a:solidFill>
          </a:ln>
        </p:spPr>
      </p:pic>
      <p:sp>
        <p:nvSpPr>
          <p:cNvPr id="2" name="TextBox 1"/>
          <p:cNvSpPr txBox="1"/>
          <p:nvPr/>
        </p:nvSpPr>
        <p:spPr>
          <a:xfrm>
            <a:off x="6345936" y="3565180"/>
            <a:ext cx="3761452" cy="40011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Assess </a:t>
            </a:r>
            <a:r>
              <a:rPr lang="en-US" sz="2000" b="1" dirty="0">
                <a:latin typeface="Times New Roman" panose="02020603050405020304" pitchFamily="18" charset="0"/>
                <a:cs typeface="Times New Roman" panose="02020603050405020304" pitchFamily="18" charset="0"/>
              </a:rPr>
              <a:t>leg tone</a:t>
            </a:r>
          </a:p>
        </p:txBody>
      </p:sp>
      <p:sp>
        <p:nvSpPr>
          <p:cNvPr id="6" name="TextBox 5"/>
          <p:cNvSpPr txBox="1"/>
          <p:nvPr/>
        </p:nvSpPr>
        <p:spPr>
          <a:xfrm>
            <a:off x="858742" y="66265"/>
            <a:ext cx="9248646" cy="466047"/>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      CNS CLINICAL EXAMINATION: </a:t>
            </a:r>
            <a:r>
              <a:rPr lang="en-US" sz="2400" b="1" dirty="0" smtClean="0">
                <a:solidFill>
                  <a:srgbClr val="FF0000"/>
                </a:solidFill>
                <a:latin typeface="Times New Roman" panose="02020603050405020304" pitchFamily="18" charset="0"/>
                <a:cs typeface="Times New Roman" panose="02020603050405020304" pitchFamily="18" charset="0"/>
              </a:rPr>
              <a:t>LL TONE ASSESSMENT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382" y="4037693"/>
            <a:ext cx="2875642" cy="2182940"/>
          </a:xfrm>
          <a:prstGeom prst="rect">
            <a:avLst/>
          </a:prstGeom>
          <a:ln w="28575">
            <a:solidFill>
              <a:srgbClr val="FF0000"/>
            </a:solidFill>
          </a:ln>
        </p:spPr>
      </p:pic>
      <p:sp>
        <p:nvSpPr>
          <p:cNvPr id="8" name="TextBox 7"/>
          <p:cNvSpPr txBox="1"/>
          <p:nvPr/>
        </p:nvSpPr>
        <p:spPr>
          <a:xfrm>
            <a:off x="6702878" y="6305660"/>
            <a:ext cx="2939145" cy="40011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Assess knee </a:t>
            </a:r>
            <a:r>
              <a:rPr lang="en-US" sz="2000" b="1" dirty="0">
                <a:latin typeface="Times New Roman" panose="02020603050405020304" pitchFamily="18" charset="0"/>
                <a:cs typeface="Times New Roman" panose="02020603050405020304" pitchFamily="18" charset="0"/>
              </a:rPr>
              <a:t>tone</a:t>
            </a:r>
          </a:p>
        </p:txBody>
      </p:sp>
    </p:spTree>
    <p:extLst>
      <p:ext uri="{BB962C8B-B14F-4D97-AF65-F5344CB8AC3E}">
        <p14:creationId xmlns:p14="http://schemas.microsoft.com/office/powerpoint/2010/main" val="1092104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004" y="484785"/>
            <a:ext cx="4378076" cy="637097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Power</a:t>
            </a:r>
            <a:r>
              <a:rPr lang="en-US" sz="2400" dirty="0" smtClean="0">
                <a:latin typeface="Times New Roman" panose="02020603050405020304" pitchFamily="18" charset="0"/>
                <a:cs typeface="Times New Roman" panose="02020603050405020304" pitchFamily="18" charset="0"/>
              </a:rPr>
              <a:t>. A </a:t>
            </a:r>
            <a:r>
              <a:rPr lang="en-US" sz="2400" dirty="0">
                <a:latin typeface="Times New Roman" panose="02020603050405020304" pitchFamily="18" charset="0"/>
                <a:cs typeface="Times New Roman" panose="02020603050405020304" pitchFamily="18" charset="0"/>
              </a:rPr>
              <a:t>full </a:t>
            </a:r>
            <a:r>
              <a:rPr lang="en-US" sz="2400" dirty="0" smtClean="0">
                <a:latin typeface="Times New Roman" panose="02020603050405020304" pitchFamily="18" charset="0"/>
                <a:cs typeface="Times New Roman" panose="02020603050405020304" pitchFamily="18" charset="0"/>
              </a:rPr>
              <a:t>motor system examination </a:t>
            </a:r>
            <a:r>
              <a:rPr lang="en-US" sz="2400" dirty="0">
                <a:latin typeface="Times New Roman" panose="02020603050405020304" pitchFamily="18" charset="0"/>
                <a:cs typeface="Times New Roman" panose="02020603050405020304" pitchFamily="18" charset="0"/>
              </a:rPr>
              <a:t>includes </a:t>
            </a:r>
            <a:r>
              <a:rPr lang="en-US" sz="2400" dirty="0" smtClean="0">
                <a:latin typeface="Times New Roman" panose="02020603050405020304" pitchFamily="18" charset="0"/>
                <a:cs typeface="Times New Roman" panose="02020603050405020304" pitchFamily="18" charset="0"/>
              </a:rPr>
              <a:t>assessment </a:t>
            </a:r>
            <a:r>
              <a:rPr lang="en-US" sz="2400" dirty="0">
                <a:latin typeface="Times New Roman" panose="02020603050405020304" pitchFamily="18" charset="0"/>
                <a:cs typeface="Times New Roman" panose="02020603050405020304" pitchFamily="18" charset="0"/>
              </a:rPr>
              <a:t>of the </a:t>
            </a:r>
            <a:r>
              <a:rPr lang="en-US" sz="2400" dirty="0" smtClean="0">
                <a:latin typeface="Times New Roman" panose="02020603050405020304" pitchFamily="18" charset="0"/>
                <a:cs typeface="Times New Roman" panose="02020603050405020304" pitchFamily="18" charset="0"/>
              </a:rPr>
              <a:t>legs and </a:t>
            </a:r>
            <a:r>
              <a:rPr lang="en-US" sz="2400" dirty="0">
                <a:latin typeface="Times New Roman" panose="02020603050405020304" pitchFamily="18" charset="0"/>
                <a:cs typeface="Times New Roman" panose="02020603050405020304" pitchFamily="18" charset="0"/>
              </a:rPr>
              <a:t>the following format: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Tone.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Power.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Reflexes.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Function.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Sensation.</a:t>
            </a:r>
          </a:p>
          <a:p>
            <a:r>
              <a:rPr lang="en-US" sz="2400" dirty="0" smtClean="0">
                <a:latin typeface="Times New Roman" panose="02020603050405020304" pitchFamily="18" charset="0"/>
                <a:cs typeface="Times New Roman" panose="02020603050405020304" pitchFamily="18" charset="0"/>
              </a:rPr>
              <a:t>Start </a:t>
            </a:r>
            <a:r>
              <a:rPr lang="en-US" sz="2400" dirty="0">
                <a:latin typeface="Times New Roman" panose="02020603050405020304" pitchFamily="18" charset="0"/>
                <a:cs typeface="Times New Roman" panose="02020603050405020304" pitchFamily="18" charset="0"/>
              </a:rPr>
              <a:t>at the hip asking the patient to abduct, adduct, flex and extend against your hand so you can assess how much force they can overcome. </a:t>
            </a:r>
          </a:p>
          <a:p>
            <a:r>
              <a:rPr lang="en-US" sz="2400" dirty="0">
                <a:latin typeface="Times New Roman" panose="02020603050405020304" pitchFamily="18" charset="0"/>
                <a:cs typeface="Times New Roman" panose="02020603050405020304" pitchFamily="18" charset="0"/>
              </a:rPr>
              <a:t>Do the same for flexion and extension at the knee and ankle as well as the toes.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452" y="3801980"/>
            <a:ext cx="3922289" cy="3047785"/>
          </a:xfrm>
          <a:prstGeom prst="rect">
            <a:avLst/>
          </a:prstGeom>
        </p:spPr>
      </p:pic>
      <p:pic>
        <p:nvPicPr>
          <p:cNvPr id="5"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452" y="546101"/>
            <a:ext cx="3862135" cy="3200353"/>
          </a:xfrm>
          <a:prstGeom prst="rect">
            <a:avLst/>
          </a:prstGeom>
          <a:ln w="28575">
            <a:solidFill>
              <a:srgbClr val="FF0000"/>
            </a:solidFill>
          </a:ln>
        </p:spPr>
      </p:pic>
      <p:sp>
        <p:nvSpPr>
          <p:cNvPr id="7" name="TextBox 6"/>
          <p:cNvSpPr txBox="1"/>
          <p:nvPr/>
        </p:nvSpPr>
        <p:spPr>
          <a:xfrm>
            <a:off x="580002" y="65313"/>
            <a:ext cx="8407586"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CNS CLINICAL EXAMINATIOS: </a:t>
            </a:r>
            <a:r>
              <a:rPr lang="en-US" sz="2000" b="1" dirty="0" smtClean="0">
                <a:solidFill>
                  <a:srgbClr val="FF0000"/>
                </a:solidFill>
                <a:latin typeface="Times New Roman" panose="02020603050405020304" pitchFamily="18" charset="0"/>
                <a:cs typeface="Times New Roman" panose="02020603050405020304" pitchFamily="18" charset="0"/>
              </a:rPr>
              <a:t>LL POWER ASSESSMENT (THIGHS)</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156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32706" y="191074"/>
            <a:ext cx="4064000" cy="304800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30766" y="3671124"/>
            <a:ext cx="4090311" cy="3048000"/>
          </a:xfrm>
        </p:spPr>
      </p:pic>
      <p:sp>
        <p:nvSpPr>
          <p:cNvPr id="6" name="TextBox 5"/>
          <p:cNvSpPr txBox="1"/>
          <p:nvPr/>
        </p:nvSpPr>
        <p:spPr>
          <a:xfrm>
            <a:off x="1332706" y="3281318"/>
            <a:ext cx="4064000" cy="40011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b="1" dirty="0" smtClean="0">
                <a:solidFill>
                  <a:srgbClr val="FF0000"/>
                </a:solidFill>
                <a:latin typeface="Times New Roman" panose="02020603050405020304" pitchFamily="18" charset="0"/>
                <a:cs typeface="Times New Roman" panose="02020603050405020304" pitchFamily="18" charset="0"/>
              </a:rPr>
              <a:t>Assess </a:t>
            </a:r>
            <a:r>
              <a:rPr lang="en-US" sz="2000" b="1" dirty="0">
                <a:solidFill>
                  <a:srgbClr val="FF0000"/>
                </a:solidFill>
                <a:latin typeface="Times New Roman" panose="02020603050405020304" pitchFamily="18" charset="0"/>
                <a:cs typeface="Times New Roman" panose="02020603050405020304" pitchFamily="18" charset="0"/>
              </a:rPr>
              <a:t>knee </a:t>
            </a:r>
            <a:r>
              <a:rPr lang="en-US" sz="2000" b="1" dirty="0" smtClean="0">
                <a:solidFill>
                  <a:srgbClr val="FF0000"/>
                </a:solidFill>
                <a:latin typeface="Times New Roman" panose="02020603050405020304" pitchFamily="18" charset="0"/>
                <a:cs typeface="Times New Roman" panose="02020603050405020304" pitchFamily="18" charset="0"/>
              </a:rPr>
              <a:t>flexion&amp; Extension</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639" y="453974"/>
            <a:ext cx="4051298" cy="304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9436" y="3733805"/>
            <a:ext cx="4064000" cy="3048000"/>
          </a:xfrm>
          <a:prstGeom prst="rect">
            <a:avLst/>
          </a:prstGeom>
        </p:spPr>
      </p:pic>
      <p:sp>
        <p:nvSpPr>
          <p:cNvPr id="8" name="TextBox 7"/>
          <p:cNvSpPr txBox="1"/>
          <p:nvPr/>
        </p:nvSpPr>
        <p:spPr>
          <a:xfrm>
            <a:off x="5906188" y="3327185"/>
            <a:ext cx="4029749" cy="36933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Ankle dorsiflexion &amp; Planter </a:t>
            </a:r>
            <a:r>
              <a:rPr lang="en-US" b="1" dirty="0" err="1" smtClean="0">
                <a:solidFill>
                  <a:srgbClr val="FF0000"/>
                </a:solidFill>
                <a:latin typeface="Times New Roman" panose="02020603050405020304" pitchFamily="18" charset="0"/>
                <a:cs typeface="Times New Roman" panose="02020603050405020304" pitchFamily="18" charset="0"/>
              </a:rPr>
              <a:t>flexsion</a:t>
            </a:r>
            <a:r>
              <a:rPr lang="en-US" b="1" dirty="0" smtClean="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47109" y="57149"/>
            <a:ext cx="8609693"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CNS CLINICAL EXAMINATION:  </a:t>
            </a:r>
            <a:r>
              <a:rPr lang="en-US" sz="2000" b="1" dirty="0" smtClean="0">
                <a:solidFill>
                  <a:srgbClr val="FF0000"/>
                </a:solidFill>
                <a:latin typeface="Times New Roman" panose="02020603050405020304" pitchFamily="18" charset="0"/>
                <a:cs typeface="Times New Roman" panose="02020603050405020304" pitchFamily="18" charset="0"/>
              </a:rPr>
              <a:t>KNEE FLEXORS/ AND XTENSORS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267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4526" y="2312210"/>
            <a:ext cx="5468123" cy="3607329"/>
          </a:xfrm>
          <a:ln w="28575">
            <a:solidFill>
              <a:srgbClr val="FF0000"/>
            </a:solidFill>
          </a:ln>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8532" y="2173820"/>
            <a:ext cx="5106482" cy="3871561"/>
          </a:xfrm>
          <a:ln w="28575">
            <a:solidFill>
              <a:srgbClr val="FF0000"/>
            </a:solidFill>
          </a:ln>
        </p:spPr>
      </p:pic>
      <p:sp>
        <p:nvSpPr>
          <p:cNvPr id="4" name="TextBox 3"/>
          <p:cNvSpPr txBox="1"/>
          <p:nvPr/>
        </p:nvSpPr>
        <p:spPr>
          <a:xfrm flipH="1">
            <a:off x="564526" y="6180793"/>
            <a:ext cx="5468120" cy="400110"/>
          </a:xfrm>
          <a:prstGeom prst="rect">
            <a:avLst/>
          </a:prstGeom>
          <a:noFill/>
          <a:ln w="38100">
            <a:solidFill>
              <a:srgbClr val="00B0F0"/>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Toe extension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flipH="1">
            <a:off x="6188526" y="6165695"/>
            <a:ext cx="5106487" cy="400110"/>
          </a:xfrm>
          <a:prstGeom prst="rect">
            <a:avLst/>
          </a:prstGeom>
          <a:noFill/>
          <a:ln w="38100">
            <a:solidFill>
              <a:srgbClr val="00B0F0"/>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Toe Planter flexion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64526" y="65313"/>
            <a:ext cx="10608715" cy="461665"/>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CNS CLINICAL </a:t>
            </a:r>
            <a:r>
              <a:rPr lang="en-US" sz="2400" b="1" dirty="0" err="1" smtClean="0">
                <a:latin typeface="Times New Roman" panose="02020603050405020304" pitchFamily="18" charset="0"/>
                <a:cs typeface="Times New Roman" panose="02020603050405020304" pitchFamily="18" charset="0"/>
              </a:rPr>
              <a:t>EXAMINATION:</a:t>
            </a:r>
            <a:r>
              <a:rPr lang="en-US" sz="2400" b="1" dirty="0" err="1" smtClean="0">
                <a:solidFill>
                  <a:srgbClr val="FF0000"/>
                </a:solidFill>
                <a:latin typeface="Times New Roman" panose="02020603050405020304" pitchFamily="18" charset="0"/>
                <a:cs typeface="Times New Roman" panose="02020603050405020304" pitchFamily="18" charset="0"/>
              </a:rPr>
              <a:t>Toe</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extention</a:t>
            </a:r>
            <a:r>
              <a:rPr lang="en-US" sz="2400" b="1" dirty="0" smtClean="0">
                <a:solidFill>
                  <a:srgbClr val="FF0000"/>
                </a:solidFill>
                <a:latin typeface="Times New Roman" panose="02020603050405020304" pitchFamily="18" charset="0"/>
                <a:cs typeface="Times New Roman" panose="02020603050405020304" pitchFamily="18" charset="0"/>
              </a:rPr>
              <a:t> and flexion power assessment)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64526" y="604160"/>
            <a:ext cx="5468121" cy="1569660"/>
          </a:xfrm>
          <a:prstGeom prst="rect">
            <a:avLst/>
          </a:prstGeom>
          <a:noFill/>
          <a:ln w="28575">
            <a:solidFill>
              <a:srgbClr val="00B05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Toe extension involves extending </a:t>
            </a:r>
            <a:r>
              <a:rPr lang="en-US" sz="2400" dirty="0">
                <a:latin typeface="Times New Roman" panose="02020603050405020304" pitchFamily="18" charset="0"/>
                <a:cs typeface="Times New Roman" panose="02020603050405020304" pitchFamily="18" charset="0"/>
              </a:rPr>
              <a:t>the toes </a:t>
            </a:r>
            <a:r>
              <a:rPr lang="en-US" sz="2400" dirty="0" smtClean="0">
                <a:latin typeface="Times New Roman" panose="02020603050405020304" pitchFamily="18" charset="0"/>
                <a:cs typeface="Times New Roman" panose="02020603050405020304" pitchFamily="18" charset="0"/>
              </a:rPr>
              <a:t>away </a:t>
            </a:r>
            <a:r>
              <a:rPr lang="en-US" sz="2400" dirty="0">
                <a:latin typeface="Times New Roman" panose="02020603050405020304" pitchFamily="18" charset="0"/>
                <a:cs typeface="Times New Roman" panose="02020603050405020304" pitchFamily="18" charset="0"/>
              </a:rPr>
              <a:t>the sole of the </a:t>
            </a:r>
            <a:r>
              <a:rPr lang="en-US" sz="2400" dirty="0" smtClean="0">
                <a:latin typeface="Times New Roman" panose="02020603050405020304" pitchFamily="18" charset="0"/>
                <a:cs typeface="Times New Roman" panose="02020603050405020304" pitchFamily="18" charset="0"/>
              </a:rPr>
              <a:t>foot. The muscle of the toe extension is extensor digitorum </a:t>
            </a:r>
            <a:r>
              <a:rPr lang="en-US" sz="2400" dirty="0">
                <a:latin typeface="Times New Roman" panose="02020603050405020304" pitchFamily="18" charset="0"/>
                <a:cs typeface="Times New Roman" panose="02020603050405020304" pitchFamily="18" charset="0"/>
              </a:rPr>
              <a:t>longus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the intrinsic foot muscles.</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188531" y="604160"/>
            <a:ext cx="4984710" cy="1323439"/>
          </a:xfrm>
          <a:prstGeom prst="rect">
            <a:avLst/>
          </a:prstGeom>
          <a:noFill/>
          <a:ln w="28575">
            <a:solidFill>
              <a:srgbClr val="00B05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Toe flexion involves bending the toes towards the sole of the </a:t>
            </a:r>
            <a:r>
              <a:rPr lang="en-US" sz="2000" dirty="0" smtClean="0">
                <a:latin typeface="Times New Roman" panose="02020603050405020304" pitchFamily="18" charset="0"/>
                <a:cs typeface="Times New Roman" panose="02020603050405020304" pitchFamily="18" charset="0"/>
              </a:rPr>
              <a:t>foot. The muscle and tendon involved in toe flexion is flexor digitorum longus and intrinsic foot muscles</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49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676057"/>
              </p:ext>
            </p:extLst>
          </p:nvPr>
        </p:nvGraphicFramePr>
        <p:xfrm>
          <a:off x="1524000" y="152400"/>
          <a:ext cx="9144000" cy="7820886"/>
        </p:xfrm>
        <a:graphic>
          <a:graphicData uri="http://schemas.openxmlformats.org/drawingml/2006/table">
            <a:tbl>
              <a:tblPr firstRow="1" bandRow="1">
                <a:tableStyleId>{21E4AEA4-8DFA-4A89-87EB-49C32662AFE0}</a:tableStyleId>
              </a:tblPr>
              <a:tblGrid>
                <a:gridCol w="1371600"/>
                <a:gridCol w="1066800"/>
                <a:gridCol w="838200"/>
                <a:gridCol w="5867400"/>
              </a:tblGrid>
              <a:tr h="457154">
                <a:tc gridSpan="4">
                  <a:txBody>
                    <a:bodyPr/>
                    <a:lstStyle/>
                    <a:p>
                      <a:pPr algn="l"/>
                      <a:r>
                        <a:rPr lang="en-US" sz="2000" dirty="0" smtClean="0"/>
                        <a:t>                                     </a:t>
                      </a:r>
                      <a:r>
                        <a:rPr lang="en-US" sz="2400" dirty="0" smtClean="0">
                          <a:solidFill>
                            <a:schemeClr val="tx1"/>
                          </a:solidFill>
                          <a:latin typeface="Constantia" pitchFamily="18" charset="0"/>
                        </a:rPr>
                        <a:t>Mini–mental state examination</a:t>
                      </a:r>
                      <a:endParaRPr lang="en-US" sz="2400" dirty="0">
                        <a:solidFill>
                          <a:schemeClr val="tx1"/>
                        </a:solidFill>
                        <a:latin typeface="Constantia" pitchFamily="18" charset="0"/>
                      </a:endParaRPr>
                    </a:p>
                  </a:txBody>
                  <a:tcPr anchor="ctr">
                    <a:solidFill>
                      <a:schemeClr val="bg1"/>
                    </a:solidFill>
                  </a:tcPr>
                </a:tc>
                <a:tc hMerge="1">
                  <a:txBody>
                    <a:bodyPr/>
                    <a:lstStyle/>
                    <a:p>
                      <a:pPr algn="l"/>
                      <a:endParaRPr lang="en-US" dirty="0"/>
                    </a:p>
                  </a:txBody>
                  <a:tcPr anchor="ctr"/>
                </a:tc>
                <a:tc hMerge="1">
                  <a:txBody>
                    <a:bodyPr/>
                    <a:lstStyle/>
                    <a:p>
                      <a:endParaRPr lang="en-US"/>
                    </a:p>
                  </a:txBody>
                  <a:tcPr/>
                </a:tc>
                <a:tc hMerge="1">
                  <a:txBody>
                    <a:bodyPr/>
                    <a:lstStyle/>
                    <a:p>
                      <a:pPr algn="l"/>
                      <a:endParaRPr lang="en-US" dirty="0"/>
                    </a:p>
                  </a:txBody>
                  <a:tcPr anchor="ctr"/>
                </a:tc>
              </a:tr>
              <a:tr h="609538">
                <a:tc>
                  <a:txBody>
                    <a:bodyPr/>
                    <a:lstStyle/>
                    <a:p>
                      <a:pPr algn="l"/>
                      <a:r>
                        <a:rPr lang="en-US" sz="1800" b="0" dirty="0">
                          <a:latin typeface="Times New Roman" panose="02020603050405020304" pitchFamily="18" charset="0"/>
                          <a:cs typeface="Times New Roman" panose="02020603050405020304" pitchFamily="18" charset="0"/>
                        </a:rPr>
                        <a:t>Category</a:t>
                      </a:r>
                    </a:p>
                  </a:txBody>
                  <a:tcPr anchor="ctr">
                    <a:solidFill>
                      <a:schemeClr val="accent3">
                        <a:lumMod val="20000"/>
                        <a:lumOff val="80000"/>
                      </a:schemeClr>
                    </a:solidFill>
                  </a:tcPr>
                </a:tc>
                <a:tc>
                  <a:txBody>
                    <a:bodyPr/>
                    <a:lstStyle/>
                    <a:p>
                      <a:pPr algn="l"/>
                      <a:r>
                        <a:rPr lang="en-US" sz="1800" b="0" dirty="0" smtClean="0">
                          <a:latin typeface="Times New Roman" panose="02020603050405020304" pitchFamily="18" charset="0"/>
                          <a:cs typeface="Times New Roman" panose="02020603050405020304" pitchFamily="18" charset="0"/>
                        </a:rPr>
                        <a:t>Maximum</a:t>
                      </a:r>
                      <a:r>
                        <a:rPr lang="en-US" sz="1800" b="0" baseline="0" dirty="0" smtClean="0">
                          <a:latin typeface="Times New Roman" panose="02020603050405020304" pitchFamily="18" charset="0"/>
                          <a:cs typeface="Times New Roman" panose="02020603050405020304" pitchFamily="18" charset="0"/>
                        </a:rPr>
                        <a:t> score</a:t>
                      </a:r>
                      <a:endParaRPr lang="en-US" sz="1800" b="0"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algn="l"/>
                      <a:r>
                        <a:rPr lang="en-US" sz="1800" b="0" dirty="0" smtClean="0">
                          <a:latin typeface="Times New Roman" panose="02020603050405020304" pitchFamily="18" charset="0"/>
                          <a:cs typeface="Times New Roman" panose="02020603050405020304" pitchFamily="18" charset="0"/>
                        </a:rPr>
                        <a:t>Patient Score</a:t>
                      </a:r>
                      <a:endParaRPr lang="en-US" sz="1800" b="0"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algn="l"/>
                      <a:r>
                        <a:rPr lang="en-US" sz="1800" b="0" dirty="0" smtClean="0">
                          <a:latin typeface="Times New Roman" panose="02020603050405020304" pitchFamily="18" charset="0"/>
                          <a:cs typeface="Times New Roman" panose="02020603050405020304" pitchFamily="18" charset="0"/>
                        </a:rPr>
                        <a:t>          Questions</a:t>
                      </a:r>
                      <a:endParaRPr lang="en-US" sz="1800" b="0"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r>
              <a:tr h="578364">
                <a:tc>
                  <a:txBody>
                    <a:bodyPr/>
                    <a:lstStyle/>
                    <a:p>
                      <a:pPr algn="l"/>
                      <a:r>
                        <a:rPr lang="en-US" sz="1800" dirty="0" smtClean="0">
                          <a:latin typeface="Times New Roman" panose="02020603050405020304" pitchFamily="18" charset="0"/>
                          <a:cs typeface="Times New Roman" panose="02020603050405020304" pitchFamily="18" charset="0"/>
                        </a:rPr>
                        <a:t>Orientation </a:t>
                      </a:r>
                      <a:r>
                        <a:rPr lang="en-US" sz="1800" dirty="0">
                          <a:latin typeface="Times New Roman" panose="02020603050405020304" pitchFamily="18" charset="0"/>
                          <a:cs typeface="Times New Roman" panose="02020603050405020304" pitchFamily="18" charset="0"/>
                        </a:rPr>
                        <a:t>to time</a:t>
                      </a:r>
                    </a:p>
                  </a:txBody>
                  <a:tcPr anchor="ctr">
                    <a:solidFill>
                      <a:schemeClr val="accent4">
                        <a:lumMod val="20000"/>
                        <a:lumOff val="8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      5</a:t>
                      </a:r>
                      <a:endParaRPr lang="en-US" sz="1800" dirty="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“What is the year? Season? Date? Day? Month?”</a:t>
                      </a:r>
                      <a:endParaRPr lang="en-US" sz="1800" dirty="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r>
              <a:tr h="578364">
                <a:tc>
                  <a:txBody>
                    <a:bodyPr/>
                    <a:lstStyle/>
                    <a:p>
                      <a:pPr algn="l"/>
                      <a:r>
                        <a:rPr lang="en-US" sz="1800">
                          <a:latin typeface="Times New Roman" panose="02020603050405020304" pitchFamily="18" charset="0"/>
                          <a:cs typeface="Times New Roman" panose="02020603050405020304" pitchFamily="18" charset="0"/>
                        </a:rPr>
                        <a:t>Orientation to place</a:t>
                      </a:r>
                    </a:p>
                  </a:txBody>
                  <a:tcPr anchor="ctr"/>
                </a:tc>
                <a:tc>
                  <a:txBody>
                    <a:bodyPr/>
                    <a:lstStyle/>
                    <a:p>
                      <a:pPr algn="l"/>
                      <a:r>
                        <a:rPr lang="en-US" sz="1800" dirty="0" smtClean="0">
                          <a:latin typeface="Times New Roman" panose="02020603050405020304" pitchFamily="18" charset="0"/>
                          <a:cs typeface="Times New Roman" panose="02020603050405020304" pitchFamily="18" charset="0"/>
                        </a:rPr>
                        <a:t>      5</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l"/>
                      <a:r>
                        <a:rPr lang="en-US" sz="1800" dirty="0" smtClean="0">
                          <a:latin typeface="Times New Roman" panose="02020603050405020304" pitchFamily="18" charset="0"/>
                          <a:cs typeface="Times New Roman" panose="02020603050405020304" pitchFamily="18" charset="0"/>
                        </a:rPr>
                        <a:t>“Where are we now? State? County? Town/city? Hospital? Floor?”</a:t>
                      </a:r>
                      <a:endParaRPr lang="en-US" sz="1800" dirty="0">
                        <a:latin typeface="Times New Roman" panose="02020603050405020304" pitchFamily="18" charset="0"/>
                        <a:cs typeface="Times New Roman" panose="02020603050405020304" pitchFamily="18" charset="0"/>
                      </a:endParaRPr>
                    </a:p>
                  </a:txBody>
                  <a:tcPr anchor="ctr"/>
                </a:tc>
              </a:tr>
              <a:tr h="578364">
                <a:tc>
                  <a:txBody>
                    <a:bodyPr/>
                    <a:lstStyle/>
                    <a:p>
                      <a:pPr algn="l"/>
                      <a:r>
                        <a:rPr lang="en-US" sz="1800" dirty="0">
                          <a:latin typeface="Times New Roman" panose="02020603050405020304" pitchFamily="18" charset="0"/>
                          <a:cs typeface="Times New Roman" panose="02020603050405020304" pitchFamily="18" charset="0"/>
                        </a:rPr>
                        <a:t>Registration</a:t>
                      </a:r>
                    </a:p>
                  </a:txBody>
                  <a:tcPr anchor="ctr">
                    <a:solidFill>
                      <a:schemeClr val="accent1">
                        <a:lumMod val="20000"/>
                        <a:lumOff val="8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      3</a:t>
                      </a:r>
                      <a:endParaRPr lang="en-US" sz="180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The examiner names three unrelated objects clearly and slowly, then the instructor asks the patient to name all three of them. </a:t>
                      </a:r>
                      <a:endParaRPr lang="en-US" sz="180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r>
              <a:tr h="578364">
                <a:tc>
                  <a:txBody>
                    <a:bodyPr/>
                    <a:lstStyle/>
                    <a:p>
                      <a:pPr algn="l"/>
                      <a:r>
                        <a:rPr lang="en-US" sz="1800" dirty="0">
                          <a:latin typeface="Times New Roman" panose="02020603050405020304" pitchFamily="18" charset="0"/>
                          <a:cs typeface="Times New Roman" panose="02020603050405020304" pitchFamily="18" charset="0"/>
                        </a:rPr>
                        <a:t>Attention </a:t>
                      </a:r>
                      <a:r>
                        <a:rPr lang="en-US" sz="1800" dirty="0" smtClean="0">
                          <a:latin typeface="Times New Roman" panose="02020603050405020304" pitchFamily="18" charset="0"/>
                          <a:cs typeface="Times New Roman" panose="02020603050405020304" pitchFamily="18" charset="0"/>
                        </a:rPr>
                        <a:t>&amp; calculation</a:t>
                      </a:r>
                      <a:endParaRPr lang="en-US" sz="1800" dirty="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      5</a:t>
                      </a:r>
                      <a:endParaRPr lang="en-US" sz="1800" dirty="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“I would like you to count backward from 100 by sevens.” (93, 86, 79, 72, 65, …) Or: “Spell WORLD backwards.” (D-L-R-O-W)</a:t>
                      </a:r>
                      <a:endParaRPr lang="en-US" sz="1800" dirty="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r>
              <a:tr h="578364">
                <a:tc>
                  <a:txBody>
                    <a:bodyPr/>
                    <a:lstStyle/>
                    <a:p>
                      <a:pPr algn="l"/>
                      <a:r>
                        <a:rPr lang="en-US" sz="1800" dirty="0">
                          <a:latin typeface="Times New Roman" panose="02020603050405020304" pitchFamily="18" charset="0"/>
                          <a:cs typeface="Times New Roman" panose="02020603050405020304" pitchFamily="18" charset="0"/>
                        </a:rPr>
                        <a:t>Recall</a:t>
                      </a:r>
                    </a:p>
                  </a:txBody>
                  <a:tcPr anchor="ctr">
                    <a:solidFill>
                      <a:srgbClr val="FFC000"/>
                    </a:solidFill>
                  </a:tcPr>
                </a:tc>
                <a:tc>
                  <a:txBody>
                    <a:bodyPr/>
                    <a:lstStyle/>
                    <a:p>
                      <a:pPr algn="l"/>
                      <a:r>
                        <a:rPr lang="en-US" sz="1800" dirty="0" smtClean="0">
                          <a:latin typeface="Times New Roman" panose="02020603050405020304" pitchFamily="18" charset="0"/>
                          <a:cs typeface="Times New Roman" panose="02020603050405020304" pitchFamily="18" charset="0"/>
                        </a:rPr>
                        <a:t>      3</a:t>
                      </a:r>
                      <a:endParaRPr lang="en-US" sz="1800" dirty="0">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solidFill>
                      <a:srgbClr val="FFC000"/>
                    </a:solidFill>
                  </a:tcPr>
                </a:tc>
                <a:tc>
                  <a:txBody>
                    <a:bodyPr/>
                    <a:lstStyle/>
                    <a:p>
                      <a:pPr algn="l"/>
                      <a:r>
                        <a:rPr lang="en-US" sz="1800" dirty="0" smtClean="0">
                          <a:latin typeface="Times New Roman" panose="02020603050405020304" pitchFamily="18" charset="0"/>
                          <a:cs typeface="Times New Roman" panose="02020603050405020304" pitchFamily="18" charset="0"/>
                        </a:rPr>
                        <a:t>“Earlier I told you the names of three things. Can you tell me what those were?”</a:t>
                      </a:r>
                      <a:endParaRPr lang="en-US" sz="1800" dirty="0">
                        <a:latin typeface="Times New Roman" panose="02020603050405020304" pitchFamily="18" charset="0"/>
                        <a:cs typeface="Times New Roman" panose="02020603050405020304" pitchFamily="18" charset="0"/>
                      </a:endParaRPr>
                    </a:p>
                  </a:txBody>
                  <a:tcPr anchor="ctr">
                    <a:solidFill>
                      <a:srgbClr val="FFC000"/>
                    </a:solidFill>
                  </a:tcPr>
                </a:tc>
              </a:tr>
              <a:tr h="578364">
                <a:tc>
                  <a:txBody>
                    <a:bodyPr/>
                    <a:lstStyle/>
                    <a:p>
                      <a:pPr algn="l"/>
                      <a:r>
                        <a:rPr lang="en-US" sz="1800" dirty="0" smtClean="0">
                          <a:latin typeface="Times New Roman" panose="02020603050405020304" pitchFamily="18" charset="0"/>
                          <a:cs typeface="Times New Roman" panose="02020603050405020304" pitchFamily="18" charset="0"/>
                        </a:rPr>
                        <a:t>Naming</a:t>
                      </a:r>
                      <a:endParaRPr lang="en-US" sz="180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      2</a:t>
                      </a:r>
                      <a:endParaRPr lang="en-US" sz="180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Show the patient two simple objects, such as a wristwatch and a pencil, and ask the patient to name them.</a:t>
                      </a:r>
                      <a:endParaRPr lang="en-US" sz="180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r>
              <a:tr h="383805">
                <a:tc>
                  <a:txBody>
                    <a:bodyPr/>
                    <a:lstStyle/>
                    <a:p>
                      <a:pPr algn="l"/>
                      <a:r>
                        <a:rPr lang="en-US" sz="1800" dirty="0">
                          <a:latin typeface="Times New Roman" panose="02020603050405020304" pitchFamily="18" charset="0"/>
                          <a:cs typeface="Times New Roman" panose="02020603050405020304" pitchFamily="18" charset="0"/>
                        </a:rPr>
                        <a:t>Repetition</a:t>
                      </a:r>
                    </a:p>
                  </a:txBody>
                  <a:tcPr anchor="ctr">
                    <a:solidFill>
                      <a:schemeClr val="accent1">
                        <a:lumMod val="60000"/>
                        <a:lumOff val="4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      1</a:t>
                      </a:r>
                      <a:endParaRPr lang="en-US" sz="1800" dirty="0">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“Repeat the phrase: ‘No ifs, ands, or buts.’” </a:t>
                      </a:r>
                      <a:endParaRPr lang="en-US" sz="1800" dirty="0">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r>
              <a:tr h="578364">
                <a:tc>
                  <a:txBody>
                    <a:bodyPr/>
                    <a:lstStyle/>
                    <a:p>
                      <a:pPr algn="l"/>
                      <a:r>
                        <a:rPr lang="en-US" sz="1800" dirty="0" smtClean="0">
                          <a:latin typeface="Times New Roman" panose="02020603050405020304" pitchFamily="18" charset="0"/>
                          <a:cs typeface="Times New Roman" panose="02020603050405020304" pitchFamily="18" charset="0"/>
                        </a:rPr>
                        <a:t>Language</a:t>
                      </a:r>
                      <a:endParaRPr lang="en-US" sz="1800" dirty="0">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l"/>
                      <a:r>
                        <a:rPr lang="en-US" sz="1800" dirty="0" smtClean="0">
                          <a:latin typeface="Times New Roman" panose="02020603050405020304" pitchFamily="18" charset="0"/>
                          <a:cs typeface="Times New Roman" panose="02020603050405020304" pitchFamily="18" charset="0"/>
                        </a:rPr>
                        <a:t>     3</a:t>
                      </a:r>
                      <a:endParaRPr lang="en-US" sz="1800" dirty="0">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solidFill>
                      <a:srgbClr val="FFFF00"/>
                    </a:solidFill>
                  </a:tcPr>
                </a:tc>
                <a:tc>
                  <a:txBody>
                    <a:bodyPr/>
                    <a:lstStyle/>
                    <a:p>
                      <a:pPr algn="l"/>
                      <a:r>
                        <a:rPr lang="en-US" sz="1800" dirty="0" smtClean="0">
                          <a:latin typeface="Times New Roman" panose="02020603050405020304" pitchFamily="18" charset="0"/>
                          <a:cs typeface="Times New Roman" panose="02020603050405020304" pitchFamily="18" charset="0"/>
                        </a:rPr>
                        <a:t>“Take the paper in your right hand, fold it in half, and put it on the floor.” (The examiner gives the patient a piece of blank paper.)</a:t>
                      </a:r>
                      <a:endParaRPr lang="en-US" sz="1800" dirty="0">
                        <a:latin typeface="Times New Roman" panose="02020603050405020304" pitchFamily="18" charset="0"/>
                        <a:cs typeface="Times New Roman" panose="02020603050405020304" pitchFamily="18" charset="0"/>
                      </a:endParaRPr>
                    </a:p>
                  </a:txBody>
                  <a:tcPr anchor="ctr">
                    <a:solidFill>
                      <a:srgbClr val="FFFF00"/>
                    </a:solidFill>
                  </a:tcPr>
                </a:tc>
              </a:tr>
              <a:tr h="578364">
                <a:tc>
                  <a:txBody>
                    <a:bodyPr/>
                    <a:lstStyle/>
                    <a:p>
                      <a:pPr algn="l"/>
                      <a:r>
                        <a:rPr lang="en-US" sz="1800" dirty="0">
                          <a:latin typeface="Times New Roman" panose="02020603050405020304" pitchFamily="18" charset="0"/>
                          <a:cs typeface="Times New Roman" panose="02020603050405020304" pitchFamily="18" charset="0"/>
                        </a:rPr>
                        <a:t>Complex commands</a:t>
                      </a:r>
                    </a:p>
                  </a:txBody>
                  <a:tcPr anchor="ctr">
                    <a:solidFill>
                      <a:schemeClr val="accent6">
                        <a:lumMod val="20000"/>
                        <a:lumOff val="80000"/>
                      </a:schemeClr>
                    </a:solidFill>
                  </a:tcPr>
                </a:tc>
                <a:tc>
                  <a:txBody>
                    <a:bodyPr/>
                    <a:lstStyle/>
                    <a:p>
                      <a:pPr algn="l"/>
                      <a:r>
                        <a:rPr lang="en-US" sz="1800" dirty="0" smtClean="0">
                          <a:latin typeface="Times New Roman" panose="02020603050405020304" pitchFamily="18" charset="0"/>
                          <a:cs typeface="Times New Roman" panose="02020603050405020304" pitchFamily="18" charset="0"/>
                        </a:rPr>
                        <a:t>      6</a:t>
                      </a:r>
                      <a:endParaRPr lang="en-US" sz="18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l"/>
                      <a:r>
                        <a:rPr lang="en-US" sz="1800" dirty="0">
                          <a:latin typeface="Times New Roman" panose="02020603050405020304" pitchFamily="18" charset="0"/>
                          <a:cs typeface="Times New Roman" panose="02020603050405020304" pitchFamily="18" charset="0"/>
                        </a:rPr>
                        <a:t>Varies. Can involve drawing </a:t>
                      </a:r>
                      <a:r>
                        <a:rPr lang="en-US" sz="1800" dirty="0" smtClean="0">
                          <a:latin typeface="Times New Roman" panose="02020603050405020304" pitchFamily="18" charset="0"/>
                          <a:cs typeface="Times New Roman" panose="02020603050405020304" pitchFamily="18" charset="0"/>
                        </a:rPr>
                        <a:t>figure</a:t>
                      </a:r>
                      <a:r>
                        <a:rPr lang="en-US" sz="1800" baseline="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r>
              <a:tr h="396201">
                <a:tc>
                  <a:txBody>
                    <a:bodyPr/>
                    <a:lstStyle/>
                    <a:p>
                      <a:pPr algn="l"/>
                      <a:r>
                        <a:rPr lang="en-US" sz="1800" dirty="0" smtClean="0">
                          <a:latin typeface="Times New Roman" panose="02020603050405020304" pitchFamily="18" charset="0"/>
                          <a:cs typeface="Times New Roman" panose="02020603050405020304" pitchFamily="18" charset="0"/>
                        </a:rPr>
                        <a:t>Total</a:t>
                      </a:r>
                      <a:r>
                        <a:rPr lang="en-US" sz="1800" baseline="0" dirty="0" smtClean="0">
                          <a:latin typeface="Times New Roman" panose="02020603050405020304" pitchFamily="18" charset="0"/>
                          <a:cs typeface="Times New Roman" panose="02020603050405020304" pitchFamily="18" charset="0"/>
                        </a:rPr>
                        <a:t> score</a:t>
                      </a:r>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l"/>
                      <a:r>
                        <a:rPr lang="en-US" sz="180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30</a:t>
                      </a:r>
                      <a:endParaRPr lang="en-US" sz="1800" b="1" dirty="0">
                        <a:latin typeface="Times New Roman" panose="02020603050405020304" pitchFamily="18" charset="0"/>
                        <a:cs typeface="Times New Roman" panose="02020603050405020304" pitchFamily="18" charset="0"/>
                      </a:endParaRPr>
                    </a:p>
                  </a:txBody>
                  <a:tcPr anchor="ct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tc>
                <a:tc>
                  <a:txBody>
                    <a:bodyPr/>
                    <a:lstStyle/>
                    <a:p>
                      <a:pPr algn="l"/>
                      <a:endParaRPr lang="en-US" sz="18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951729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4257" y="206255"/>
            <a:ext cx="8670472"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CNS CLINICAL EXAMINATION</a:t>
            </a:r>
            <a:r>
              <a:rPr lang="en-US" sz="2000" b="1" dirty="0" smtClean="0">
                <a:solidFill>
                  <a:srgbClr val="FF0000"/>
                </a:solidFill>
                <a:latin typeface="Times New Roman" panose="02020603050405020304" pitchFamily="18" charset="0"/>
                <a:cs typeface="Times New Roman" panose="02020603050405020304" pitchFamily="18" charset="0"/>
              </a:rPr>
              <a:t>: KNEE AND ANKLE REFLEXES</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977" y="751114"/>
            <a:ext cx="4298724" cy="3238501"/>
          </a:xfrm>
          <a:prstGeom prst="rect">
            <a:avLst/>
          </a:prstGeom>
          <a:ln w="28575">
            <a:solidFill>
              <a:srgbClr val="FF0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315" y="751114"/>
            <a:ext cx="4391725" cy="3271159"/>
          </a:xfrm>
          <a:prstGeom prst="rect">
            <a:avLst/>
          </a:prstGeom>
          <a:ln w="28575">
            <a:solidFill>
              <a:srgbClr val="FF0000"/>
            </a:solidFill>
          </a:ln>
        </p:spPr>
      </p:pic>
      <p:sp>
        <p:nvSpPr>
          <p:cNvPr id="5" name="Rectangle 4"/>
          <p:cNvSpPr/>
          <p:nvPr/>
        </p:nvSpPr>
        <p:spPr>
          <a:xfrm>
            <a:off x="5748315" y="4053484"/>
            <a:ext cx="4391726" cy="1815882"/>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Ankle Jerk</a:t>
            </a:r>
          </a:p>
          <a:p>
            <a:r>
              <a:rPr lang="en-US" sz="2000" b="1" dirty="0">
                <a:solidFill>
                  <a:srgbClr val="192621"/>
                </a:solidFill>
                <a:latin typeface="Times New Roman" panose="02020603050405020304" pitchFamily="18" charset="0"/>
                <a:cs typeface="Times New Roman" panose="02020603050405020304" pitchFamily="18" charset="0"/>
              </a:rPr>
              <a:t>The ankle </a:t>
            </a:r>
            <a:r>
              <a:rPr lang="en-US" b="1" dirty="0">
                <a:solidFill>
                  <a:srgbClr val="192621"/>
                </a:solidFill>
                <a:latin typeface="Times New Roman" panose="02020603050405020304" pitchFamily="18" charset="0"/>
                <a:cs typeface="Times New Roman" panose="02020603050405020304" pitchFamily="18" charset="0"/>
              </a:rPr>
              <a:t>jerk is elicited by resting the patient’s leg on the bed with their hip laterally rotated. Pull the foot into dorsiflexion and hit the calcaneal tendon</a:t>
            </a:r>
            <a:r>
              <a:rPr lang="en-US" b="1" dirty="0" smtClean="0">
                <a:solidFill>
                  <a:srgbClr val="192621"/>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Root value S1</a:t>
            </a:r>
            <a:endParaRPr lang="en-US" b="1" i="0" dirty="0">
              <a:solidFill>
                <a:srgbClr val="FF0000"/>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428978" y="4022273"/>
            <a:ext cx="4298722" cy="1785104"/>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P</a:t>
            </a:r>
            <a:r>
              <a:rPr lang="en-US" sz="2000" b="1" dirty="0" smtClean="0">
                <a:solidFill>
                  <a:srgbClr val="FF0000"/>
                </a:solidFill>
                <a:latin typeface="Times New Roman" panose="02020603050405020304" pitchFamily="18" charset="0"/>
                <a:cs typeface="Times New Roman" panose="02020603050405020304" pitchFamily="18" charset="0"/>
              </a:rPr>
              <a:t>atellar </a:t>
            </a:r>
            <a:r>
              <a:rPr lang="en-US" sz="2000" b="1" dirty="0">
                <a:solidFill>
                  <a:srgbClr val="FF0000"/>
                </a:solidFill>
                <a:latin typeface="Times New Roman" panose="02020603050405020304" pitchFamily="18" charset="0"/>
                <a:cs typeface="Times New Roman" panose="02020603050405020304" pitchFamily="18" charset="0"/>
              </a:rPr>
              <a:t>reflex </a:t>
            </a:r>
            <a:r>
              <a:rPr lang="en-US" b="1" dirty="0">
                <a:latin typeface="Times New Roman" panose="02020603050405020304" pitchFamily="18" charset="0"/>
                <a:cs typeface="Times New Roman" panose="02020603050405020304" pitchFamily="18" charset="0"/>
              </a:rPr>
              <a:t>is tested by placing the patient’s leg flexed at roughly 60 degrees, taking the entire weight of their leg with your arm, and hitting the patellar tendon with the tendon hammer. </a:t>
            </a:r>
            <a:r>
              <a:rPr lang="en-US" b="1" dirty="0" smtClean="0">
                <a:latin typeface="Times New Roman" panose="02020603050405020304" pitchFamily="18" charset="0"/>
                <a:cs typeface="Times New Roman" panose="02020603050405020304" pitchFamily="18" charset="0"/>
              </a:rPr>
              <a:t>Root value (</a:t>
            </a:r>
            <a:r>
              <a:rPr lang="en-US" b="1" dirty="0" smtClean="0">
                <a:solidFill>
                  <a:srgbClr val="FF0000"/>
                </a:solidFill>
                <a:latin typeface="Times New Roman" panose="02020603050405020304" pitchFamily="18" charset="0"/>
                <a:cs typeface="Times New Roman" panose="02020603050405020304" pitchFamily="18" charset="0"/>
              </a:rPr>
              <a:t>L3/L4)</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449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964" y="2334985"/>
            <a:ext cx="4249365" cy="31432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465" y="2351315"/>
            <a:ext cx="3859185" cy="2947308"/>
          </a:xfrm>
          <a:prstGeom prst="rect">
            <a:avLst/>
          </a:prstGeom>
          <a:ln w="28575">
            <a:solidFill>
              <a:schemeClr val="tx1"/>
            </a:solidFill>
          </a:ln>
        </p:spPr>
      </p:pic>
      <p:sp>
        <p:nvSpPr>
          <p:cNvPr id="4" name="TextBox 3"/>
          <p:cNvSpPr txBox="1"/>
          <p:nvPr/>
        </p:nvSpPr>
        <p:spPr>
          <a:xfrm>
            <a:off x="1347107" y="628652"/>
            <a:ext cx="8801100" cy="1569660"/>
          </a:xfrm>
          <a:prstGeom prst="rect">
            <a:avLst/>
          </a:prstGeom>
          <a:noFill/>
          <a:ln w="38100">
            <a:solidFill>
              <a:schemeClr val="accent1"/>
            </a:solidFill>
          </a:ln>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Babinski </a:t>
            </a:r>
            <a:r>
              <a:rPr lang="en-US" sz="2400" b="1" dirty="0">
                <a:solidFill>
                  <a:srgbClr val="FF0000"/>
                </a:solidFill>
                <a:latin typeface="Times New Roman" panose="02020603050405020304" pitchFamily="18" charset="0"/>
                <a:cs typeface="Times New Roman" panose="02020603050405020304" pitchFamily="18" charset="0"/>
              </a:rPr>
              <a:t>reflex</a:t>
            </a:r>
            <a:r>
              <a:rPr lang="en-US" sz="2400" dirty="0">
                <a:latin typeface="Times New Roman" panose="02020603050405020304" pitchFamily="18" charset="0"/>
                <a:cs typeface="Times New Roman" panose="02020603050405020304" pitchFamily="18" charset="0"/>
              </a:rPr>
              <a:t> occurs after the sole of the foot has been firmly stroked. The big toe then moves upward or toward the top surface of the foot. The other toes fan out. Babinski reflex is one of the normal reflexes in infants and in children up to 2 years old.</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264466" y="5396595"/>
            <a:ext cx="3883742" cy="400110"/>
          </a:xfrm>
          <a:prstGeom prst="rect">
            <a:avLst/>
          </a:prstGeom>
          <a:noFill/>
          <a:ln w="28575">
            <a:solidFill>
              <a:schemeClr val="accent1"/>
            </a:solidFill>
          </a:ln>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    Positive Babinski in an adult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81964" y="5510798"/>
            <a:ext cx="4249365" cy="400110"/>
          </a:xfrm>
          <a:prstGeom prst="rect">
            <a:avLst/>
          </a:prstGeom>
          <a:noFill/>
          <a:ln w="28575">
            <a:solidFill>
              <a:schemeClr val="accent1"/>
            </a:solidFill>
          </a:ln>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Normal planter response in an adult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347107" y="73475"/>
            <a:ext cx="8801100" cy="461665"/>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   CNS CLINICAL EXAMINATION: </a:t>
            </a:r>
            <a:r>
              <a:rPr lang="en-US" sz="2400" b="1" dirty="0" smtClean="0">
                <a:solidFill>
                  <a:srgbClr val="FF0000"/>
                </a:solidFill>
                <a:latin typeface="Times New Roman" panose="02020603050405020304" pitchFamily="18" charset="0"/>
                <a:cs typeface="Times New Roman" panose="02020603050405020304" pitchFamily="18" charset="0"/>
              </a:rPr>
              <a:t>PLANTER</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REFLEXES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37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6748" y="955846"/>
            <a:ext cx="4592037" cy="4401205"/>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Hoffman's </a:t>
            </a:r>
            <a:r>
              <a:rPr lang="en-US" sz="2800" b="1" dirty="0">
                <a:solidFill>
                  <a:srgbClr val="FF0000"/>
                </a:solidFill>
                <a:latin typeface="Times New Roman" panose="02020603050405020304" pitchFamily="18" charset="0"/>
                <a:cs typeface="Times New Roman" panose="02020603050405020304" pitchFamily="18" charset="0"/>
              </a:rPr>
              <a:t>sign </a:t>
            </a:r>
            <a:r>
              <a:rPr lang="en-US" sz="2800" dirty="0" smtClean="0">
                <a:solidFill>
                  <a:srgbClr val="202124"/>
                </a:solidFill>
                <a:latin typeface="Times New Roman" panose="02020603050405020304" pitchFamily="18" charset="0"/>
                <a:cs typeface="Times New Roman" panose="02020603050405020304" pitchFamily="18" charset="0"/>
              </a:rPr>
              <a:t>is </a:t>
            </a:r>
            <a:r>
              <a:rPr lang="en-US" sz="2800" dirty="0" smtClean="0">
                <a:solidFill>
                  <a:srgbClr val="040C28"/>
                </a:solidFill>
                <a:latin typeface="Times New Roman" panose="02020603050405020304" pitchFamily="18" charset="0"/>
                <a:cs typeface="Times New Roman" panose="02020603050405020304" pitchFamily="18" charset="0"/>
              </a:rPr>
              <a:t>an </a:t>
            </a:r>
            <a:r>
              <a:rPr lang="en-US" sz="2800" dirty="0">
                <a:solidFill>
                  <a:srgbClr val="040C28"/>
                </a:solidFill>
                <a:latin typeface="Times New Roman" panose="02020603050405020304" pitchFamily="18" charset="0"/>
                <a:cs typeface="Times New Roman" panose="02020603050405020304" pitchFamily="18" charset="0"/>
              </a:rPr>
              <a:t>involuntary flexion movement of the thumb and or index finger when the examiner flicks the fingernail of the middle finger down</a:t>
            </a:r>
            <a:r>
              <a:rPr lang="en-US" sz="2800" dirty="0">
                <a:solidFill>
                  <a:srgbClr val="202124"/>
                </a:solidFill>
                <a:latin typeface="Times New Roman" panose="02020603050405020304" pitchFamily="18" charset="0"/>
                <a:cs typeface="Times New Roman" panose="02020603050405020304" pitchFamily="18" charset="0"/>
              </a:rPr>
              <a:t>. </a:t>
            </a:r>
            <a:r>
              <a:rPr lang="en-US" sz="2800" dirty="0" smtClean="0">
                <a:solidFill>
                  <a:srgbClr val="202124"/>
                </a:solidFill>
                <a:latin typeface="Times New Roman" panose="02020603050405020304" pitchFamily="18" charset="0"/>
                <a:cs typeface="Times New Roman" panose="02020603050405020304" pitchFamily="18" charset="0"/>
              </a:rPr>
              <a:t>This has </a:t>
            </a:r>
            <a:r>
              <a:rPr lang="en-US" sz="2800" dirty="0" smtClean="0">
                <a:latin typeface="Times New Roman" panose="02020603050405020304" pitchFamily="18" charset="0"/>
                <a:cs typeface="Times New Roman" panose="02020603050405020304" pitchFamily="18" charset="0"/>
              </a:rPr>
              <a:t>sensitivity </a:t>
            </a:r>
            <a:r>
              <a:rPr lang="en-US" sz="2800" dirty="0">
                <a:latin typeface="Times New Roman" panose="02020603050405020304" pitchFamily="18" charset="0"/>
                <a:cs typeface="Times New Roman" panose="02020603050405020304" pitchFamily="18" charset="0"/>
              </a:rPr>
              <a:t>of 59% and a specificity of 49% to screen for upper motor neuron lesion (UMN lesions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46748" y="73475"/>
            <a:ext cx="9408694" cy="52322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    CNS CLINICAL EXAMINATION: </a:t>
            </a:r>
            <a:r>
              <a:rPr lang="en-US" sz="2800" b="1" dirty="0" smtClean="0">
                <a:solidFill>
                  <a:srgbClr val="FF0000"/>
                </a:solidFill>
                <a:latin typeface="Times New Roman" panose="02020603050405020304" pitchFamily="18" charset="0"/>
                <a:cs typeface="Times New Roman" panose="02020603050405020304" pitchFamily="18" charset="0"/>
              </a:rPr>
              <a:t>Hoffman’s sign </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0347"/>
          <a:stretch/>
        </p:blipFill>
        <p:spPr>
          <a:xfrm>
            <a:off x="5638785" y="1007000"/>
            <a:ext cx="4973069" cy="3278996"/>
          </a:xfrm>
          <a:prstGeom prst="rect">
            <a:avLst/>
          </a:prstGeom>
          <a:ln w="38100">
            <a:solidFill>
              <a:srgbClr val="FF0000"/>
            </a:solidFill>
          </a:ln>
        </p:spPr>
      </p:pic>
    </p:spTree>
    <p:extLst>
      <p:ext uri="{BB962C8B-B14F-4D97-AF65-F5344CB8AC3E}">
        <p14:creationId xmlns:p14="http://schemas.microsoft.com/office/powerpoint/2010/main" val="1058482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333233" y="2849052"/>
            <a:ext cx="3878212" cy="2891787"/>
          </a:xfrm>
          <a:ln w="28575">
            <a:solidFill>
              <a:schemeClr val="accent1"/>
            </a:solidFill>
          </a:ln>
        </p:spPr>
      </p:pic>
      <p:sp>
        <p:nvSpPr>
          <p:cNvPr id="5" name="TextBox 4"/>
          <p:cNvSpPr txBox="1"/>
          <p:nvPr/>
        </p:nvSpPr>
        <p:spPr>
          <a:xfrm>
            <a:off x="1333233" y="816025"/>
            <a:ext cx="8623569" cy="1938992"/>
          </a:xfrm>
          <a:prstGeom prst="rect">
            <a:avLst/>
          </a:prstGeom>
          <a:noFill/>
          <a:ln w="28575">
            <a:solidFill>
              <a:srgbClr val="0070C0"/>
            </a:solidFill>
          </a:ln>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Clonus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an abnormal reflex response that involves involuntary and rhythmic muscle contractions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Like other signs of upper motor neuron syndrome clonus indicates some insult to the central rather than peripheral nervous system, so part of its utility as a clinical examination skill is in differentiating the two.</a:t>
            </a:r>
          </a:p>
        </p:txBody>
      </p:sp>
      <p:sp>
        <p:nvSpPr>
          <p:cNvPr id="7" name="TextBox 6"/>
          <p:cNvSpPr txBox="1"/>
          <p:nvPr/>
        </p:nvSpPr>
        <p:spPr>
          <a:xfrm>
            <a:off x="1333233" y="5804455"/>
            <a:ext cx="3858966" cy="400110"/>
          </a:xfrm>
          <a:prstGeom prst="rect">
            <a:avLst/>
          </a:prstGeom>
          <a:noFill/>
          <a:ln w="19050">
            <a:solidFill>
              <a:srgbClr val="FF0000"/>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Patellar clonus</a:t>
            </a:r>
            <a:endParaRPr 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320735" y="5277960"/>
            <a:ext cx="4577326" cy="400110"/>
          </a:xfrm>
          <a:prstGeom prst="rect">
            <a:avLst/>
          </a:prstGeom>
          <a:noFill/>
          <a:ln w="19050">
            <a:solidFill>
              <a:srgbClr val="FF0000"/>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Ankle clonus</a:t>
            </a:r>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735" y="2884854"/>
            <a:ext cx="4600238" cy="2315299"/>
          </a:xfrm>
          <a:prstGeom prst="rect">
            <a:avLst/>
          </a:prstGeom>
          <a:ln w="38100">
            <a:solidFill>
              <a:schemeClr val="accent1"/>
            </a:solidFill>
          </a:ln>
        </p:spPr>
      </p:pic>
      <p:sp>
        <p:nvSpPr>
          <p:cNvPr id="8" name="TextBox 7"/>
          <p:cNvSpPr txBox="1"/>
          <p:nvPr/>
        </p:nvSpPr>
        <p:spPr>
          <a:xfrm>
            <a:off x="1347109" y="295688"/>
            <a:ext cx="8609693"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CNS CLINICAL EXAMINATION: </a:t>
            </a:r>
            <a:r>
              <a:rPr lang="en-US" sz="2000" b="1" dirty="0" smtClean="0">
                <a:solidFill>
                  <a:srgbClr val="FF0000"/>
                </a:solidFill>
                <a:latin typeface="Times New Roman" panose="02020603050405020304" pitchFamily="18" charset="0"/>
                <a:cs typeface="Times New Roman" panose="02020603050405020304" pitchFamily="18" charset="0"/>
              </a:rPr>
              <a:t>ANKLE AND PATELLAR CLONUS</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562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234" y="2652308"/>
            <a:ext cx="2745918" cy="3691342"/>
          </a:xfrm>
          <a:prstGeom prst="rect">
            <a:avLst/>
          </a:prstGeom>
          <a:ln w="28575">
            <a:solidFill>
              <a:schemeClr val="tx1"/>
            </a:solidFill>
          </a:ln>
        </p:spPr>
      </p:pic>
      <p:sp>
        <p:nvSpPr>
          <p:cNvPr id="4" name="TextBox 3"/>
          <p:cNvSpPr txBox="1"/>
          <p:nvPr/>
        </p:nvSpPr>
        <p:spPr>
          <a:xfrm flipH="1">
            <a:off x="986587" y="625643"/>
            <a:ext cx="8247217" cy="1941572"/>
          </a:xfrm>
          <a:prstGeom prst="rect">
            <a:avLst/>
          </a:prstGeom>
          <a:noFill/>
          <a:ln w="28575">
            <a:solidFill>
              <a:schemeClr val="accent1"/>
            </a:solidFill>
          </a:ln>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Tandem gait</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examiner asks the patient to walk in a straight line with the heel of the leading foot touching the toes of the lagging foot as if walking on a </a:t>
            </a:r>
            <a:r>
              <a:rPr lang="en-US" sz="2400" dirty="0" smtClean="0">
                <a:latin typeface="Times New Roman" panose="02020603050405020304" pitchFamily="18" charset="0"/>
                <a:cs typeface="Times New Roman" panose="02020603050405020304" pitchFamily="18" charset="0"/>
              </a:rPr>
              <a:t>tightrope. </a:t>
            </a:r>
            <a:r>
              <a:rPr lang="en-US" sz="2400" b="1" dirty="0" smtClean="0">
                <a:solidFill>
                  <a:srgbClr val="FF0000"/>
                </a:solidFill>
                <a:latin typeface="Times New Roman" panose="02020603050405020304" pitchFamily="18" charset="0"/>
                <a:cs typeface="Times New Roman" panose="02020603050405020304" pitchFamily="18" charset="0"/>
              </a:rPr>
              <a:t>Romberg’s </a:t>
            </a:r>
            <a:r>
              <a:rPr lang="en-US" sz="2400" b="1" dirty="0">
                <a:solidFill>
                  <a:srgbClr val="FF0000"/>
                </a:solidFill>
                <a:latin typeface="Times New Roman" panose="02020603050405020304" pitchFamily="18" charset="0"/>
                <a:cs typeface="Times New Roman" panose="02020603050405020304" pitchFamily="18" charset="0"/>
              </a:rPr>
              <a:t>test</a:t>
            </a:r>
            <a:r>
              <a:rPr lang="en-US" sz="2400" dirty="0">
                <a:latin typeface="Times New Roman" panose="02020603050405020304" pitchFamily="18" charset="0"/>
                <a:cs typeface="Times New Roman" panose="02020603050405020304" pitchFamily="18" charset="0"/>
              </a:rPr>
              <a:t>. Ask the patient to stand with their feet apart and then close their eyes. Any swaying may be suggestive of a posterior column pathology.</a:t>
            </a:r>
          </a:p>
        </p:txBody>
      </p:sp>
      <p:sp>
        <p:nvSpPr>
          <p:cNvPr id="5" name="TextBox 4"/>
          <p:cNvSpPr txBox="1"/>
          <p:nvPr/>
        </p:nvSpPr>
        <p:spPr>
          <a:xfrm>
            <a:off x="889907" y="93497"/>
            <a:ext cx="8343900" cy="461665"/>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CNS CLINICAL EXAMINATION: </a:t>
            </a:r>
            <a:r>
              <a:rPr lang="en-US" sz="2400" b="1" dirty="0" smtClean="0">
                <a:solidFill>
                  <a:srgbClr val="FF0000"/>
                </a:solidFill>
                <a:latin typeface="Times New Roman" panose="02020603050405020304" pitchFamily="18" charset="0"/>
                <a:cs typeface="Times New Roman" panose="02020603050405020304" pitchFamily="18" charset="0"/>
              </a:rPr>
              <a:t>CEREBELLAR SIGNS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455233" y="6393493"/>
            <a:ext cx="2745919" cy="400110"/>
          </a:xfrm>
          <a:prstGeom prst="rect">
            <a:avLst/>
          </a:prstGeom>
          <a:noFill/>
          <a:ln w="28575">
            <a:solidFill>
              <a:schemeClr val="accent1"/>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Romberg test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94869" y="6215288"/>
            <a:ext cx="4742038" cy="400110"/>
          </a:xfrm>
          <a:prstGeom prst="rect">
            <a:avLst/>
          </a:prstGeom>
          <a:noFill/>
          <a:ln w="28575">
            <a:solidFill>
              <a:schemeClr val="accent1"/>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Tandem Gait</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69" y="2652308"/>
            <a:ext cx="4742038" cy="3526015"/>
          </a:xfrm>
          <a:prstGeom prst="rect">
            <a:avLst/>
          </a:prstGeom>
          <a:ln w="28575">
            <a:solidFill>
              <a:schemeClr val="accent1"/>
            </a:solidFill>
          </a:ln>
        </p:spPr>
      </p:pic>
    </p:spTree>
    <p:extLst>
      <p:ext uri="{BB962C8B-B14F-4D97-AF65-F5344CB8AC3E}">
        <p14:creationId xmlns:p14="http://schemas.microsoft.com/office/powerpoint/2010/main" val="1334623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967" y="620489"/>
            <a:ext cx="8441875" cy="2246769"/>
          </a:xfrm>
          <a:prstGeom prst="rect">
            <a:avLst/>
          </a:prstGeom>
          <a:noFill/>
          <a:ln w="28575">
            <a:solidFill>
              <a:srgbClr val="00B05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The cerebellar examination is performed in patients with neurological signs or symptoms of cerebellar pathology, for example: dizziness, loss of balance, or poor co-ordination. There are many causes of cerebellar dysfunction and include vascular, for example: stroke, space-occupying lesions, </a:t>
            </a:r>
            <a:r>
              <a:rPr lang="en-US" sz="2000" u="sng" dirty="0">
                <a:latin typeface="Times New Roman" panose="02020603050405020304" pitchFamily="18" charset="0"/>
                <a:cs typeface="Times New Roman" panose="02020603050405020304" pitchFamily="18" charset="0"/>
                <a:hlinkClick r:id="rId2"/>
              </a:rPr>
              <a:t>multiple sclerosis</a:t>
            </a:r>
            <a:r>
              <a:rPr lang="en-US" sz="2000" dirty="0">
                <a:latin typeface="Times New Roman" panose="02020603050405020304" pitchFamily="18" charset="0"/>
                <a:cs typeface="Times New Roman" panose="02020603050405020304" pitchFamily="18" charset="0"/>
              </a:rPr>
              <a:t>, and genetic conditions such as </a:t>
            </a:r>
            <a:r>
              <a:rPr lang="en-US" sz="2000" u="sng" dirty="0" err="1">
                <a:latin typeface="Times New Roman" panose="02020603050405020304" pitchFamily="18" charset="0"/>
                <a:cs typeface="Times New Roman" panose="02020603050405020304" pitchFamily="18" charset="0"/>
                <a:hlinkClick r:id="rId3"/>
              </a:rPr>
              <a:t>Friedreich’s</a:t>
            </a:r>
            <a:r>
              <a:rPr lang="en-US" sz="2000" u="sng" dirty="0">
                <a:latin typeface="Times New Roman" panose="02020603050405020304" pitchFamily="18" charset="0"/>
                <a:cs typeface="Times New Roman" panose="02020603050405020304" pitchFamily="18" charset="0"/>
                <a:hlinkClick r:id="rId3"/>
              </a:rPr>
              <a:t> Ataxia</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The cerebellar examination needs to reflect these symptoms and as such involves examining the gait, balance and co-ordination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0968" y="3071034"/>
            <a:ext cx="4155624" cy="3158317"/>
          </a:xfrm>
          <a:prstGeom prst="rect">
            <a:avLst/>
          </a:prstGeom>
          <a:ln w="28575">
            <a:solidFill>
              <a:schemeClr val="accent1"/>
            </a:solidFill>
          </a:ln>
        </p:spPr>
      </p:pic>
      <p:sp>
        <p:nvSpPr>
          <p:cNvPr id="4" name="TextBox 3"/>
          <p:cNvSpPr txBox="1"/>
          <p:nvPr/>
        </p:nvSpPr>
        <p:spPr>
          <a:xfrm>
            <a:off x="1240967" y="85332"/>
            <a:ext cx="8441876"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CNS CLINICAL EXAMINATION: (</a:t>
            </a:r>
            <a:r>
              <a:rPr lang="en-US" sz="2000" b="1" dirty="0" smtClean="0">
                <a:solidFill>
                  <a:srgbClr val="FF0000"/>
                </a:solidFill>
                <a:latin typeface="Times New Roman" panose="02020603050405020304" pitchFamily="18" charset="0"/>
                <a:cs typeface="Times New Roman" panose="02020603050405020304" pitchFamily="18" charset="0"/>
              </a:rPr>
              <a:t>Cerebellar walking &amp; tandem gait</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73" y="3033246"/>
            <a:ext cx="4215834" cy="3133045"/>
          </a:xfrm>
          <a:prstGeom prst="rect">
            <a:avLst/>
          </a:prstGeom>
          <a:ln w="28575">
            <a:solidFill>
              <a:schemeClr val="accent1"/>
            </a:solidFill>
          </a:ln>
        </p:spPr>
      </p:pic>
      <p:sp>
        <p:nvSpPr>
          <p:cNvPr id="6" name="TextBox 5"/>
          <p:cNvSpPr txBox="1"/>
          <p:nvPr/>
        </p:nvSpPr>
        <p:spPr>
          <a:xfrm>
            <a:off x="1118506" y="6229353"/>
            <a:ext cx="4302580" cy="400110"/>
          </a:xfrm>
          <a:prstGeom prst="rect">
            <a:avLst/>
          </a:prstGeom>
          <a:noFill/>
          <a:ln w="28575">
            <a:solidFill>
              <a:schemeClr val="accent1"/>
            </a:solidFill>
          </a:ln>
        </p:spPr>
        <p:txBody>
          <a:bodyPr wrap="square" rtlCol="0">
            <a:spAutoFit/>
          </a:bodyPr>
          <a:lstStyle/>
          <a:p>
            <a:r>
              <a:rPr lang="en-US" dirty="0" smtClean="0"/>
              <a:t> </a:t>
            </a:r>
            <a:r>
              <a:rPr lang="en-US" sz="2000" b="1" dirty="0" smtClean="0">
                <a:solidFill>
                  <a:srgbClr val="FF0000"/>
                </a:solidFill>
                <a:latin typeface="Times New Roman" panose="02020603050405020304" pitchFamily="18" charset="0"/>
                <a:cs typeface="Times New Roman" panose="02020603050405020304" pitchFamily="18" charset="0"/>
              </a:rPr>
              <a:t>Gait </a:t>
            </a:r>
            <a:r>
              <a:rPr lang="en-US" dirty="0" smtClean="0"/>
              <a:t>  </a:t>
            </a:r>
            <a:r>
              <a:rPr lang="en-US" sz="2000" b="1" dirty="0" smtClean="0">
                <a:latin typeface="Times New Roman" panose="02020603050405020304" pitchFamily="18" charset="0"/>
                <a:cs typeface="Times New Roman" panose="02020603050405020304" pitchFamily="18" charset="0"/>
              </a:rPr>
              <a:t>Observe </a:t>
            </a:r>
            <a:r>
              <a:rPr lang="en-US" sz="2000" b="1" dirty="0">
                <a:latin typeface="Times New Roman" panose="02020603050405020304" pitchFamily="18" charset="0"/>
                <a:cs typeface="Times New Roman" panose="02020603050405020304" pitchFamily="18" charset="0"/>
              </a:rPr>
              <a:t>the patient walking</a:t>
            </a:r>
          </a:p>
        </p:txBody>
      </p:sp>
      <p:sp>
        <p:nvSpPr>
          <p:cNvPr id="7" name="TextBox 6"/>
          <p:cNvSpPr txBox="1"/>
          <p:nvPr/>
        </p:nvSpPr>
        <p:spPr>
          <a:xfrm>
            <a:off x="5540832" y="6229353"/>
            <a:ext cx="4183175" cy="400110"/>
          </a:xfrm>
          <a:prstGeom prst="rect">
            <a:avLst/>
          </a:prstGeom>
          <a:noFill/>
          <a:ln w="28575">
            <a:solidFill>
              <a:schemeClr val="accent1"/>
            </a:solidFill>
          </a:ln>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Walk heel-to-toe to assess balance</a:t>
            </a:r>
          </a:p>
        </p:txBody>
      </p:sp>
    </p:spTree>
    <p:extLst>
      <p:ext uri="{BB962C8B-B14F-4D97-AF65-F5344CB8AC3E}">
        <p14:creationId xmlns:p14="http://schemas.microsoft.com/office/powerpoint/2010/main" val="4150683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85" y="3236491"/>
            <a:ext cx="4094843" cy="3140244"/>
          </a:xfrm>
          <a:prstGeom prst="rect">
            <a:avLst/>
          </a:prstGeom>
          <a:ln w="28575">
            <a:solidFill>
              <a:srgbClr val="FF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985" y="3248526"/>
            <a:ext cx="4026807" cy="3039262"/>
          </a:xfrm>
          <a:prstGeom prst="rect">
            <a:avLst/>
          </a:prstGeom>
          <a:ln w="38100">
            <a:solidFill>
              <a:srgbClr val="FF0000"/>
            </a:solidFill>
          </a:ln>
        </p:spPr>
      </p:pic>
      <p:sp>
        <p:nvSpPr>
          <p:cNvPr id="4" name="TextBox 3"/>
          <p:cNvSpPr txBox="1"/>
          <p:nvPr/>
        </p:nvSpPr>
        <p:spPr>
          <a:xfrm>
            <a:off x="889906" y="612325"/>
            <a:ext cx="8588829" cy="2554545"/>
          </a:xfrm>
          <a:prstGeom prst="rect">
            <a:avLst/>
          </a:prstGeom>
          <a:noFill/>
          <a:ln w="28575">
            <a:solidFill>
              <a:srgbClr val="00B050"/>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Sensation</a:t>
            </a:r>
          </a:p>
          <a:p>
            <a:r>
              <a:rPr lang="en-US" sz="2000" dirty="0" smtClean="0">
                <a:latin typeface="Times New Roman" panose="02020603050405020304" pitchFamily="18" charset="0"/>
                <a:cs typeface="Times New Roman" panose="02020603050405020304" pitchFamily="18" charset="0"/>
              </a:rPr>
              <a:t>Sensations to be tested  include light </a:t>
            </a:r>
            <a:r>
              <a:rPr lang="en-US" sz="2000" dirty="0">
                <a:latin typeface="Times New Roman" panose="02020603050405020304" pitchFamily="18" charset="0"/>
                <a:cs typeface="Times New Roman" panose="02020603050405020304" pitchFamily="18" charset="0"/>
              </a:rPr>
              <a:t>touch, pin prick, vibration, and joint position sense, or </a:t>
            </a:r>
            <a:r>
              <a:rPr lang="en-US" sz="2000" u="sng" dirty="0" smtClean="0">
                <a:latin typeface="Times New Roman" panose="02020603050405020304" pitchFamily="18" charset="0"/>
                <a:cs typeface="Times New Roman" panose="02020603050405020304" pitchFamily="18" charset="0"/>
              </a:rPr>
              <a:t>proprioception</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Light Touch</a:t>
            </a:r>
          </a:p>
          <a:p>
            <a:r>
              <a:rPr lang="en-US" sz="2000" dirty="0">
                <a:latin typeface="Times New Roman" panose="02020603050405020304" pitchFamily="18" charset="0"/>
                <a:cs typeface="Times New Roman" panose="02020603050405020304" pitchFamily="18" charset="0"/>
              </a:rPr>
              <a:t>Ask the patient to place their legs out straight on the bed. Lightly touch the patient’s sternum with a piece of cotton wool so that they know how it feels.</a:t>
            </a:r>
          </a:p>
          <a:p>
            <a:r>
              <a:rPr lang="en-US" sz="2000" dirty="0">
                <a:latin typeface="Times New Roman" panose="02020603050405020304" pitchFamily="18" charset="0"/>
                <a:cs typeface="Times New Roman" panose="02020603050405020304" pitchFamily="18" charset="0"/>
              </a:rPr>
              <a:t>With the patient’s eyes shut, lightly touch their leg with the cotton wool. The places to touch the patient should </a:t>
            </a:r>
            <a:r>
              <a:rPr lang="en-US" sz="2000" dirty="0" smtClean="0">
                <a:latin typeface="Times New Roman" panose="02020603050405020304" pitchFamily="18" charset="0"/>
                <a:cs typeface="Times New Roman" panose="02020603050405020304" pitchFamily="18" charset="0"/>
              </a:rPr>
              <a:t>test each </a:t>
            </a:r>
            <a:r>
              <a:rPr lang="en-US" sz="2000" dirty="0">
                <a:latin typeface="Times New Roman" panose="02020603050405020304" pitchFamily="18" charset="0"/>
                <a:cs typeface="Times New Roman" panose="02020603050405020304" pitchFamily="18" charset="0"/>
              </a:rPr>
              <a:t>of the </a:t>
            </a:r>
            <a:r>
              <a:rPr lang="en-US" sz="2000" b="1" dirty="0">
                <a:latin typeface="Times New Roman" panose="02020603050405020304" pitchFamily="18" charset="0"/>
                <a:cs typeface="Times New Roman" panose="02020603050405020304" pitchFamily="18" charset="0"/>
              </a:rPr>
              <a:t>dermatomes </a:t>
            </a:r>
          </a:p>
        </p:txBody>
      </p:sp>
      <p:sp>
        <p:nvSpPr>
          <p:cNvPr id="5" name="TextBox 4"/>
          <p:cNvSpPr txBox="1"/>
          <p:nvPr/>
        </p:nvSpPr>
        <p:spPr>
          <a:xfrm>
            <a:off x="889907" y="117993"/>
            <a:ext cx="8588829"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CNS CLINICAL EXAMINATION: (</a:t>
            </a:r>
            <a:r>
              <a:rPr lang="en-US" sz="2000" b="1" dirty="0" smtClean="0">
                <a:solidFill>
                  <a:srgbClr val="FF0000"/>
                </a:solidFill>
                <a:latin typeface="Times New Roman" panose="02020603050405020304" pitchFamily="18" charset="0"/>
                <a:cs typeface="Times New Roman" panose="02020603050405020304" pitchFamily="18" charset="0"/>
              </a:rPr>
              <a:t>Lower limb touch and pain assessment)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8261" y="6490606"/>
            <a:ext cx="4094843" cy="400110"/>
          </a:xfrm>
          <a:prstGeom prst="rect">
            <a:avLst/>
          </a:prstGeom>
          <a:noFill/>
          <a:ln w="19050">
            <a:solidFill>
              <a:schemeClr val="accent1"/>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Sensation </a:t>
            </a:r>
            <a:r>
              <a:rPr lang="en-US" sz="2000" b="1" dirty="0">
                <a:solidFill>
                  <a:srgbClr val="FF0000"/>
                </a:solidFill>
                <a:latin typeface="Times New Roman" panose="02020603050405020304" pitchFamily="18" charset="0"/>
                <a:cs typeface="Times New Roman" panose="02020603050405020304" pitchFamily="18" charset="0"/>
              </a:rPr>
              <a:t>test with cotton wool</a:t>
            </a:r>
          </a:p>
        </p:txBody>
      </p:sp>
      <p:sp>
        <p:nvSpPr>
          <p:cNvPr id="7" name="TextBox 6"/>
          <p:cNvSpPr txBox="1"/>
          <p:nvPr/>
        </p:nvSpPr>
        <p:spPr>
          <a:xfrm>
            <a:off x="5417985" y="6389913"/>
            <a:ext cx="4044423" cy="400110"/>
          </a:xfrm>
          <a:prstGeom prst="rect">
            <a:avLst/>
          </a:prstGeom>
          <a:noFill/>
          <a:ln w="19050">
            <a:solidFill>
              <a:schemeClr val="accent1"/>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Sensation </a:t>
            </a:r>
            <a:r>
              <a:rPr lang="en-US" sz="2000" b="1" dirty="0">
                <a:solidFill>
                  <a:srgbClr val="FF0000"/>
                </a:solidFill>
                <a:latin typeface="Times New Roman" panose="02020603050405020304" pitchFamily="18" charset="0"/>
                <a:cs typeface="Times New Roman" panose="02020603050405020304" pitchFamily="18" charset="0"/>
              </a:rPr>
              <a:t>test with </a:t>
            </a:r>
            <a:r>
              <a:rPr lang="en-US" sz="2000" b="1" dirty="0" smtClean="0">
                <a:solidFill>
                  <a:srgbClr val="FF0000"/>
                </a:solidFill>
                <a:latin typeface="Times New Roman" panose="02020603050405020304" pitchFamily="18" charset="0"/>
                <a:cs typeface="Times New Roman" panose="02020603050405020304" pitchFamily="18" charset="0"/>
              </a:rPr>
              <a:t>pin prick</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193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48" y="3020792"/>
            <a:ext cx="4293348" cy="3282044"/>
          </a:xfrm>
          <a:prstGeom prst="rect">
            <a:avLst/>
          </a:prstGeom>
          <a:ln w="38100">
            <a:solidFill>
              <a:srgbClr val="FF0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744" y="3012625"/>
            <a:ext cx="4454185" cy="3347357"/>
          </a:xfrm>
          <a:prstGeom prst="rect">
            <a:avLst/>
          </a:prstGeom>
          <a:ln w="38100">
            <a:solidFill>
              <a:srgbClr val="FF0000"/>
            </a:solidFill>
          </a:ln>
        </p:spPr>
      </p:pic>
      <p:sp>
        <p:nvSpPr>
          <p:cNvPr id="8" name="TextBox 7"/>
          <p:cNvSpPr txBox="1"/>
          <p:nvPr/>
        </p:nvSpPr>
        <p:spPr>
          <a:xfrm>
            <a:off x="1200146" y="199634"/>
            <a:ext cx="9372601"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CNS CLINICAL EXAMINATION OF THE: </a:t>
            </a:r>
            <a:r>
              <a:rPr lang="en-US" sz="2000" b="1" dirty="0" smtClean="0">
                <a:solidFill>
                  <a:srgbClr val="FF0000"/>
                </a:solidFill>
                <a:latin typeface="Times New Roman" panose="02020603050405020304" pitchFamily="18" charset="0"/>
                <a:cs typeface="Times New Roman" panose="02020603050405020304" pitchFamily="18" charset="0"/>
              </a:rPr>
              <a:t>Lower limb proprioception JPS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200147" y="669475"/>
            <a:ext cx="9372601" cy="2246769"/>
          </a:xfrm>
          <a:prstGeom prst="rect">
            <a:avLst/>
          </a:prstGeom>
          <a:noFill/>
          <a:ln w="38100">
            <a:solidFill>
              <a:srgbClr val="00B0F0"/>
            </a:solidFill>
          </a:ln>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Proprioception</a:t>
            </a:r>
          </a:p>
          <a:p>
            <a:r>
              <a:rPr lang="en-US" sz="2000" dirty="0" smtClean="0">
                <a:latin typeface="Times New Roman" panose="02020603050405020304" pitchFamily="18" charset="0"/>
                <a:cs typeface="Times New Roman" panose="02020603050405020304" pitchFamily="18" charset="0"/>
              </a:rPr>
              <a:t>Hold </a:t>
            </a:r>
            <a:r>
              <a:rPr lang="en-US" sz="2000" dirty="0">
                <a:latin typeface="Times New Roman" panose="02020603050405020304" pitchFamily="18" charset="0"/>
                <a:cs typeface="Times New Roman" panose="02020603050405020304" pitchFamily="18" charset="0"/>
              </a:rPr>
              <a:t>the distal phalanx of the great toe on either side so that you can flex the interphalangeal joint.</a:t>
            </a:r>
          </a:p>
          <a:p>
            <a:r>
              <a:rPr lang="en-US" sz="2000" dirty="0">
                <a:latin typeface="Times New Roman" panose="02020603050405020304" pitchFamily="18" charset="0"/>
                <a:cs typeface="Times New Roman" panose="02020603050405020304" pitchFamily="18" charset="0"/>
              </a:rPr>
              <a:t>Show the patient that when you hold the joint extended, that represents </a:t>
            </a:r>
            <a:r>
              <a:rPr lang="en-US" sz="2000" i="1" dirty="0">
                <a:latin typeface="Times New Roman" panose="02020603050405020304" pitchFamily="18" charset="0"/>
                <a:cs typeface="Times New Roman" panose="02020603050405020304" pitchFamily="18" charset="0"/>
              </a:rPr>
              <a:t>Up</a:t>
            </a:r>
            <a:r>
              <a:rPr lang="en-US" sz="2000" dirty="0">
                <a:latin typeface="Times New Roman" panose="02020603050405020304" pitchFamily="18" charset="0"/>
                <a:cs typeface="Times New Roman" panose="02020603050405020304" pitchFamily="18" charset="0"/>
              </a:rPr>
              <a:t> whereas when you hold it flexed that represents </a:t>
            </a:r>
            <a:r>
              <a:rPr lang="en-US" sz="2000" i="1" dirty="0">
                <a:latin typeface="Times New Roman" panose="02020603050405020304" pitchFamily="18" charset="0"/>
                <a:cs typeface="Times New Roman" panose="02020603050405020304" pitchFamily="18" charset="0"/>
              </a:rPr>
              <a:t>Down</a:t>
            </a:r>
            <a:r>
              <a:rPr lang="en-US" sz="2000" dirty="0">
                <a:latin typeface="Times New Roman" panose="02020603050405020304" pitchFamily="18" charset="0"/>
                <a:cs typeface="Times New Roman" panose="02020603050405020304" pitchFamily="18" charset="0"/>
              </a:rPr>
              <a:t>. Ask the patient to close their eyes and, having moved the joint a few times hold it in one position – up or down. Ask the patient which position the joint is in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200146" y="6343649"/>
            <a:ext cx="4293350" cy="400110"/>
          </a:xfrm>
          <a:prstGeom prst="rect">
            <a:avLst/>
          </a:prstGeom>
          <a:noFill/>
          <a:ln w="19050">
            <a:solidFill>
              <a:srgbClr val="00B0F0"/>
            </a:solidFill>
          </a:ln>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Flex the interphalangeal joint </a:t>
            </a:r>
            <a:r>
              <a:rPr lang="en-US" sz="2000" b="1" dirty="0" smtClean="0">
                <a:solidFill>
                  <a:srgbClr val="FF0000"/>
                </a:solidFill>
                <a:latin typeface="Times New Roman" panose="02020603050405020304" pitchFamily="18" charset="0"/>
                <a:cs typeface="Times New Roman" panose="02020603050405020304" pitchFamily="18" charset="0"/>
              </a:rPr>
              <a:t>down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118564" y="6414412"/>
            <a:ext cx="4474893" cy="400110"/>
          </a:xfrm>
          <a:prstGeom prst="rect">
            <a:avLst/>
          </a:prstGeom>
          <a:noFill/>
          <a:ln w="19050">
            <a:solidFill>
              <a:srgbClr val="00B0F0"/>
            </a:solidFill>
          </a:ln>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Flex the interphalangeal joint </a:t>
            </a:r>
            <a:r>
              <a:rPr lang="en-US" sz="2000" b="1" dirty="0" smtClean="0">
                <a:solidFill>
                  <a:srgbClr val="FF0000"/>
                </a:solidFill>
                <a:latin typeface="Times New Roman" panose="02020603050405020304" pitchFamily="18" charset="0"/>
                <a:cs typeface="Times New Roman" panose="02020603050405020304" pitchFamily="18" charset="0"/>
              </a:rPr>
              <a:t>up</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496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0146" y="791936"/>
            <a:ext cx="4184654" cy="4454299"/>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Vibration</a:t>
            </a:r>
          </a:p>
          <a:p>
            <a:r>
              <a:rPr lang="en-US" dirty="0">
                <a:latin typeface="Times New Roman" panose="02020603050405020304" pitchFamily="18" charset="0"/>
                <a:cs typeface="Times New Roman" panose="02020603050405020304" pitchFamily="18" charset="0"/>
              </a:rPr>
              <a:t>To assess </a:t>
            </a:r>
            <a:r>
              <a:rPr lang="en-US" dirty="0" smtClean="0">
                <a:latin typeface="Times New Roman" panose="02020603050405020304" pitchFamily="18" charset="0"/>
                <a:cs typeface="Times New Roman" panose="02020603050405020304" pitchFamily="18" charset="0"/>
              </a:rPr>
              <a:t>vibration, </a:t>
            </a:r>
            <a:r>
              <a:rPr lang="en-US" dirty="0">
                <a:latin typeface="Times New Roman" panose="02020603050405020304" pitchFamily="18" charset="0"/>
                <a:cs typeface="Times New Roman" panose="02020603050405020304" pitchFamily="18" charset="0"/>
              </a:rPr>
              <a:t>use a sounding tuning fork. Place the fork on the patient’s sternum to show them how it should feel.</a:t>
            </a:r>
          </a:p>
          <a:p>
            <a:r>
              <a:rPr lang="en-US" dirty="0">
                <a:latin typeface="Times New Roman" panose="02020603050405020304" pitchFamily="18" charset="0"/>
                <a:cs typeface="Times New Roman" panose="02020603050405020304" pitchFamily="18" charset="0"/>
              </a:rPr>
              <a:t>Now place the tuning fork on their great toe and ask them if it feels the same. If it does, there is no need to check any higher. If it feels different you should move to the </a:t>
            </a:r>
            <a:r>
              <a:rPr lang="en-US" i="1" dirty="0" err="1">
                <a:latin typeface="Times New Roman" panose="02020603050405020304" pitchFamily="18" charset="0"/>
                <a:cs typeface="Times New Roman" panose="02020603050405020304" pitchFamily="18" charset="0"/>
              </a:rPr>
              <a:t>tibial</a:t>
            </a:r>
            <a:r>
              <a:rPr lang="en-US" i="1" dirty="0">
                <a:latin typeface="Times New Roman" panose="02020603050405020304" pitchFamily="18" charset="0"/>
                <a:cs typeface="Times New Roman" panose="02020603050405020304" pitchFamily="18" charset="0"/>
              </a:rPr>
              <a:t> epicondyle</a:t>
            </a:r>
            <a:r>
              <a:rPr lang="en-US" dirty="0">
                <a:latin typeface="Times New Roman" panose="02020603050405020304" pitchFamily="18" charset="0"/>
                <a:cs typeface="Times New Roman" panose="02020603050405020304" pitchFamily="18" charset="0"/>
              </a:rPr>
              <a:t> and then to the </a:t>
            </a:r>
            <a:r>
              <a:rPr lang="en-US" u="sng" dirty="0">
                <a:latin typeface="Times New Roman" panose="02020603050405020304" pitchFamily="18" charset="0"/>
                <a:cs typeface="Times New Roman" panose="02020603050405020304" pitchFamily="18" charset="0"/>
                <a:hlinkClick r:id="rId2"/>
              </a:rPr>
              <a:t>greater trochanter</a:t>
            </a:r>
            <a:r>
              <a:rPr lang="en-US" dirty="0">
                <a:latin typeface="Times New Roman" panose="02020603050405020304" pitchFamily="18" charset="0"/>
                <a:cs typeface="Times New Roman" panose="02020603050405020304" pitchFamily="18" charset="0"/>
              </a:rPr>
              <a:t> until it feels normal</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74285" y="927499"/>
            <a:ext cx="4998462" cy="3783294"/>
          </a:xfrm>
          <a:ln w="38100">
            <a:solidFill>
              <a:srgbClr val="FF0000"/>
            </a:solidFill>
          </a:ln>
        </p:spPr>
      </p:pic>
      <p:sp>
        <p:nvSpPr>
          <p:cNvPr id="6" name="TextBox 5"/>
          <p:cNvSpPr txBox="1"/>
          <p:nvPr/>
        </p:nvSpPr>
        <p:spPr>
          <a:xfrm>
            <a:off x="1200146" y="199634"/>
            <a:ext cx="9372601"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CS CLINICAL EXAMINATION OF THE: </a:t>
            </a:r>
            <a:r>
              <a:rPr lang="en-US" sz="2000" b="1" dirty="0" smtClean="0">
                <a:solidFill>
                  <a:srgbClr val="FF0000"/>
                </a:solidFill>
                <a:latin typeface="Times New Roman" panose="02020603050405020304" pitchFamily="18" charset="0"/>
                <a:cs typeface="Times New Roman" panose="02020603050405020304" pitchFamily="18" charset="0"/>
              </a:rPr>
              <a:t>Lower limb proprioception (vibration)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797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907" y="2416632"/>
            <a:ext cx="4884208" cy="3683686"/>
          </a:xfrm>
          <a:prstGeom prst="rect">
            <a:avLst/>
          </a:prstGeom>
          <a:ln w="28575">
            <a:solidFill>
              <a:srgbClr val="FF0000"/>
            </a:solidFill>
          </a:ln>
        </p:spPr>
      </p:pic>
      <p:sp>
        <p:nvSpPr>
          <p:cNvPr id="3" name="TextBox 2"/>
          <p:cNvSpPr txBox="1"/>
          <p:nvPr/>
        </p:nvSpPr>
        <p:spPr>
          <a:xfrm>
            <a:off x="889907" y="126152"/>
            <a:ext cx="9699171"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CNS CLINICAL EXAMINATION: </a:t>
            </a:r>
            <a:r>
              <a:rPr lang="en-US" sz="2000" b="1" dirty="0" smtClean="0">
                <a:solidFill>
                  <a:srgbClr val="FF0000"/>
                </a:solidFill>
                <a:latin typeface="Times New Roman" panose="02020603050405020304" pitchFamily="18" charset="0"/>
                <a:cs typeface="Times New Roman" panose="02020603050405020304" pitchFamily="18" charset="0"/>
              </a:rPr>
              <a:t>Cerebellar function (tremor &amp; tone assessment)</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233" y="2392139"/>
            <a:ext cx="4842463" cy="3649437"/>
          </a:xfrm>
          <a:prstGeom prst="rect">
            <a:avLst/>
          </a:prstGeom>
          <a:ln w="28575">
            <a:solidFill>
              <a:srgbClr val="FF0000"/>
            </a:solidFill>
          </a:ln>
        </p:spPr>
      </p:pic>
      <p:sp>
        <p:nvSpPr>
          <p:cNvPr id="5" name="TextBox 4"/>
          <p:cNvSpPr txBox="1"/>
          <p:nvPr/>
        </p:nvSpPr>
        <p:spPr>
          <a:xfrm>
            <a:off x="889907" y="6174336"/>
            <a:ext cx="4884208" cy="400110"/>
          </a:xfrm>
          <a:prstGeom prst="rect">
            <a:avLst/>
          </a:prstGeom>
          <a:noFill/>
          <a:ln w="28575">
            <a:solidFill>
              <a:schemeClr val="accent1"/>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Check </a:t>
            </a:r>
            <a:r>
              <a:rPr lang="en-US" sz="2000" b="1" dirty="0">
                <a:solidFill>
                  <a:srgbClr val="FF0000"/>
                </a:solidFill>
                <a:latin typeface="Times New Roman" panose="02020603050405020304" pitchFamily="18" charset="0"/>
                <a:cs typeface="Times New Roman" panose="02020603050405020304" pitchFamily="18" charset="0"/>
              </a:rPr>
              <a:t>for a resting tremor</a:t>
            </a:r>
          </a:p>
        </p:txBody>
      </p:sp>
      <p:sp>
        <p:nvSpPr>
          <p:cNvPr id="6" name="TextBox 5"/>
          <p:cNvSpPr txBox="1"/>
          <p:nvPr/>
        </p:nvSpPr>
        <p:spPr>
          <a:xfrm>
            <a:off x="889907" y="1064073"/>
            <a:ext cx="4884207" cy="1200329"/>
          </a:xfrm>
          <a:prstGeom prst="rect">
            <a:avLst/>
          </a:prstGeom>
          <a:noFill/>
          <a:ln w="28575">
            <a:solidFill>
              <a:schemeClr val="accent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Check for a resting tremor in the hands by placing a piece of paper on the patient’s outstretched hands.</a:t>
            </a:r>
          </a:p>
        </p:txBody>
      </p:sp>
      <p:sp>
        <p:nvSpPr>
          <p:cNvPr id="7" name="TextBox 6"/>
          <p:cNvSpPr txBox="1"/>
          <p:nvPr/>
        </p:nvSpPr>
        <p:spPr>
          <a:xfrm>
            <a:off x="5885791" y="1421811"/>
            <a:ext cx="4703287" cy="830997"/>
          </a:xfrm>
          <a:prstGeom prst="rect">
            <a:avLst/>
          </a:prstGeom>
          <a:noFill/>
          <a:ln w="28575">
            <a:solidFill>
              <a:schemeClr val="accent1"/>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Test </a:t>
            </a:r>
            <a:r>
              <a:rPr lang="en-US" sz="2400" b="1" dirty="0">
                <a:latin typeface="Times New Roman" panose="02020603050405020304" pitchFamily="18" charset="0"/>
                <a:cs typeface="Times New Roman" panose="02020603050405020304" pitchFamily="18" charset="0"/>
              </a:rPr>
              <a:t>tone in the arms (shoulder, elbow, wrist).</a:t>
            </a:r>
          </a:p>
        </p:txBody>
      </p:sp>
      <p:sp>
        <p:nvSpPr>
          <p:cNvPr id="8" name="TextBox 7"/>
          <p:cNvSpPr txBox="1"/>
          <p:nvPr/>
        </p:nvSpPr>
        <p:spPr>
          <a:xfrm>
            <a:off x="5885792" y="6131381"/>
            <a:ext cx="4768601" cy="400110"/>
          </a:xfrm>
          <a:prstGeom prst="rect">
            <a:avLst/>
          </a:prstGeom>
          <a:noFill/>
          <a:ln w="28575">
            <a:solidFill>
              <a:srgbClr val="00B0F0"/>
            </a:solidFill>
          </a:ln>
        </p:spPr>
        <p:txBody>
          <a:bodyPr wrap="square" rtlCol="0">
            <a:spAutoFit/>
          </a:bodyPr>
          <a:lstStyle/>
          <a:p>
            <a:r>
              <a:rPr lang="en-US" dirty="0" smtClean="0"/>
              <a:t>             </a:t>
            </a:r>
            <a:r>
              <a:rPr lang="en-US" sz="2000" b="1" dirty="0" smtClean="0">
                <a:solidFill>
                  <a:srgbClr val="FF0000"/>
                </a:solidFill>
                <a:latin typeface="Times New Roman" panose="02020603050405020304" pitchFamily="18" charset="0"/>
                <a:cs typeface="Times New Roman" panose="02020603050405020304" pitchFamily="18" charset="0"/>
              </a:rPr>
              <a:t>Test </a:t>
            </a:r>
            <a:r>
              <a:rPr lang="en-US" sz="2000" b="1" dirty="0">
                <a:solidFill>
                  <a:srgbClr val="FF0000"/>
                </a:solidFill>
                <a:latin typeface="Times New Roman" panose="02020603050405020304" pitchFamily="18" charset="0"/>
                <a:cs typeface="Times New Roman" panose="02020603050405020304" pitchFamily="18" charset="0"/>
              </a:rPr>
              <a:t>tone in the </a:t>
            </a:r>
            <a:r>
              <a:rPr lang="en-US" sz="2000" b="1" dirty="0" smtClean="0">
                <a:solidFill>
                  <a:srgbClr val="FF0000"/>
                </a:solidFill>
                <a:latin typeface="Times New Roman" panose="02020603050405020304" pitchFamily="18" charset="0"/>
                <a:cs typeface="Times New Roman" panose="02020603050405020304" pitchFamily="18" charset="0"/>
              </a:rPr>
              <a:t>shoulder</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69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1" y="3352800"/>
          <a:ext cx="9144001" cy="3505200"/>
        </p:xfrm>
        <a:graphic>
          <a:graphicData uri="http://schemas.openxmlformats.org/drawingml/2006/table">
            <a:tbl>
              <a:tblPr firstRow="1" bandRow="1">
                <a:tableStyleId>{5C22544A-7EE6-4342-B048-85BDC9FD1C3A}</a:tableStyleId>
              </a:tblPr>
              <a:tblGrid>
                <a:gridCol w="1828800"/>
                <a:gridCol w="1524000"/>
                <a:gridCol w="2133601"/>
                <a:gridCol w="1600199"/>
                <a:gridCol w="2057401"/>
              </a:tblGrid>
              <a:tr h="370840">
                <a:tc>
                  <a:txBody>
                    <a:bodyPr/>
                    <a:lstStyle/>
                    <a:p>
                      <a:r>
                        <a:rPr lang="en-US" sz="2000" b="1" dirty="0">
                          <a:solidFill>
                            <a:srgbClr val="FF0000"/>
                          </a:solidFill>
                          <a:latin typeface="Constantia" pitchFamily="18" charset="0"/>
                        </a:rPr>
                        <a:t>Type of </a:t>
                      </a:r>
                      <a:r>
                        <a:rPr lang="en-US" sz="2000" b="1" dirty="0" smtClean="0">
                          <a:solidFill>
                            <a:srgbClr val="FF0000"/>
                          </a:solidFill>
                          <a:latin typeface="Constantia" pitchFamily="18" charset="0"/>
                        </a:rPr>
                        <a:t>Dysphasia</a:t>
                      </a:r>
                    </a:p>
                    <a:p>
                      <a:endParaRPr lang="en-US" sz="2000" dirty="0">
                        <a:solidFill>
                          <a:srgbClr val="FF0000"/>
                        </a:solidFill>
                        <a:latin typeface="Constantia" pitchFamily="18" charset="0"/>
                      </a:endParaRPr>
                    </a:p>
                  </a:txBody>
                  <a:tcPr anchor="ctr">
                    <a:solidFill>
                      <a:schemeClr val="bg2">
                        <a:lumMod val="90000"/>
                      </a:schemeClr>
                    </a:solidFill>
                  </a:tcPr>
                </a:tc>
                <a:tc>
                  <a:txBody>
                    <a:bodyPr/>
                    <a:lstStyle/>
                    <a:p>
                      <a:r>
                        <a:rPr lang="en-US" sz="2000" b="1" dirty="0">
                          <a:solidFill>
                            <a:schemeClr val="tx1"/>
                          </a:solidFill>
                          <a:latin typeface="Constantia" pitchFamily="18" charset="0"/>
                        </a:rPr>
                        <a:t>Fluency</a:t>
                      </a:r>
                      <a:endParaRPr lang="en-US" sz="2000" dirty="0">
                        <a:solidFill>
                          <a:schemeClr val="tx1"/>
                        </a:solidFill>
                        <a:latin typeface="Constantia" pitchFamily="18" charset="0"/>
                      </a:endParaRPr>
                    </a:p>
                  </a:txBody>
                  <a:tcPr anchor="ctr">
                    <a:solidFill>
                      <a:schemeClr val="bg2">
                        <a:lumMod val="90000"/>
                      </a:schemeClr>
                    </a:solidFill>
                  </a:tcPr>
                </a:tc>
                <a:tc>
                  <a:txBody>
                    <a:bodyPr/>
                    <a:lstStyle/>
                    <a:p>
                      <a:r>
                        <a:rPr lang="en-US" sz="2000" b="1" dirty="0">
                          <a:solidFill>
                            <a:schemeClr val="tx1"/>
                          </a:solidFill>
                          <a:latin typeface="Constantia" pitchFamily="18" charset="0"/>
                        </a:rPr>
                        <a:t>Comprehension</a:t>
                      </a:r>
                      <a:endParaRPr lang="en-US" sz="2000" dirty="0">
                        <a:solidFill>
                          <a:schemeClr val="tx1"/>
                        </a:solidFill>
                        <a:latin typeface="Constantia" pitchFamily="18" charset="0"/>
                      </a:endParaRPr>
                    </a:p>
                  </a:txBody>
                  <a:tcPr anchor="ctr">
                    <a:solidFill>
                      <a:schemeClr val="bg2">
                        <a:lumMod val="90000"/>
                      </a:schemeClr>
                    </a:solidFill>
                  </a:tcPr>
                </a:tc>
                <a:tc>
                  <a:txBody>
                    <a:bodyPr/>
                    <a:lstStyle/>
                    <a:p>
                      <a:r>
                        <a:rPr lang="en-US" sz="2000" b="1" dirty="0">
                          <a:solidFill>
                            <a:schemeClr val="tx1"/>
                          </a:solidFill>
                          <a:latin typeface="Constantia" pitchFamily="18" charset="0"/>
                        </a:rPr>
                        <a:t>Naming</a:t>
                      </a:r>
                      <a:endParaRPr lang="en-US" sz="2000" dirty="0">
                        <a:solidFill>
                          <a:schemeClr val="tx1"/>
                        </a:solidFill>
                        <a:latin typeface="Constantia" pitchFamily="18" charset="0"/>
                      </a:endParaRPr>
                    </a:p>
                  </a:txBody>
                  <a:tcPr anchor="ctr">
                    <a:solidFill>
                      <a:schemeClr val="bg2">
                        <a:lumMod val="90000"/>
                      </a:schemeClr>
                    </a:solidFill>
                  </a:tcPr>
                </a:tc>
                <a:tc>
                  <a:txBody>
                    <a:bodyPr/>
                    <a:lstStyle/>
                    <a:p>
                      <a:r>
                        <a:rPr lang="en-US" sz="2000" b="1" dirty="0">
                          <a:solidFill>
                            <a:schemeClr val="tx1"/>
                          </a:solidFill>
                          <a:latin typeface="Constantia" pitchFamily="18" charset="0"/>
                        </a:rPr>
                        <a:t>Localization</a:t>
                      </a:r>
                      <a:endParaRPr lang="en-US" sz="2000" dirty="0">
                        <a:solidFill>
                          <a:schemeClr val="tx1"/>
                        </a:solidFill>
                        <a:latin typeface="Constantia" pitchFamily="18" charset="0"/>
                      </a:endParaRPr>
                    </a:p>
                  </a:txBody>
                  <a:tcPr anchor="ctr">
                    <a:solidFill>
                      <a:schemeClr val="bg2">
                        <a:lumMod val="90000"/>
                      </a:schemeClr>
                    </a:solidFill>
                  </a:tcPr>
                </a:tc>
              </a:tr>
              <a:tr h="370840">
                <a:tc>
                  <a:txBody>
                    <a:bodyPr/>
                    <a:lstStyle/>
                    <a:p>
                      <a:r>
                        <a:rPr lang="en-US" sz="2000" b="1" dirty="0">
                          <a:solidFill>
                            <a:srgbClr val="FF0000"/>
                          </a:solidFill>
                          <a:latin typeface="Constantia" pitchFamily="18" charset="0"/>
                        </a:rPr>
                        <a:t>Broca</a:t>
                      </a:r>
                    </a:p>
                  </a:txBody>
                  <a:tcPr anchor="ctr"/>
                </a:tc>
                <a:tc>
                  <a:txBody>
                    <a:bodyPr/>
                    <a:lstStyle/>
                    <a:p>
                      <a:r>
                        <a:rPr lang="en-US" sz="2000" dirty="0" smtClean="0">
                          <a:latin typeface="Constantia" pitchFamily="18" charset="0"/>
                        </a:rPr>
                        <a:t>Non-fluent</a:t>
                      </a:r>
                      <a:endParaRPr lang="en-US" sz="2000" dirty="0">
                        <a:latin typeface="Constantia" pitchFamily="18" charset="0"/>
                      </a:endParaRPr>
                    </a:p>
                  </a:txBody>
                  <a:tcPr anchor="ctr"/>
                </a:tc>
                <a:tc>
                  <a:txBody>
                    <a:bodyPr/>
                    <a:lstStyle/>
                    <a:p>
                      <a:r>
                        <a:rPr lang="en-US" sz="2000" dirty="0">
                          <a:latin typeface="Constantia" pitchFamily="18" charset="0"/>
                        </a:rPr>
                        <a:t>Intact</a:t>
                      </a:r>
                    </a:p>
                  </a:txBody>
                  <a:tcPr anchor="ctr"/>
                </a:tc>
                <a:tc>
                  <a:txBody>
                    <a:bodyPr/>
                    <a:lstStyle/>
                    <a:p>
                      <a:r>
                        <a:rPr lang="en-US" sz="2000">
                          <a:latin typeface="Constantia" pitchFamily="18" charset="0"/>
                        </a:rPr>
                        <a:t>Impaired</a:t>
                      </a:r>
                    </a:p>
                  </a:txBody>
                  <a:tcPr anchor="ctr"/>
                </a:tc>
                <a:tc>
                  <a:txBody>
                    <a:bodyPr/>
                    <a:lstStyle/>
                    <a:p>
                      <a:r>
                        <a:rPr lang="en-US" sz="2000" dirty="0">
                          <a:latin typeface="Constantia" pitchFamily="18" charset="0"/>
                        </a:rPr>
                        <a:t>Broca area</a:t>
                      </a:r>
                    </a:p>
                  </a:txBody>
                  <a:tcPr anchor="ctr"/>
                </a:tc>
              </a:tr>
              <a:tr h="370840">
                <a:tc>
                  <a:txBody>
                    <a:bodyPr/>
                    <a:lstStyle/>
                    <a:p>
                      <a:r>
                        <a:rPr lang="en-US" sz="2000" b="1" dirty="0">
                          <a:solidFill>
                            <a:srgbClr val="FF0000"/>
                          </a:solidFill>
                          <a:latin typeface="Constantia" pitchFamily="18" charset="0"/>
                        </a:rPr>
                        <a:t>Wernicke</a:t>
                      </a:r>
                    </a:p>
                  </a:txBody>
                  <a:tcPr anchor="ctr">
                    <a:solidFill>
                      <a:schemeClr val="accent3">
                        <a:lumMod val="60000"/>
                        <a:lumOff val="40000"/>
                      </a:schemeClr>
                    </a:solidFill>
                  </a:tcPr>
                </a:tc>
                <a:tc>
                  <a:txBody>
                    <a:bodyPr/>
                    <a:lstStyle/>
                    <a:p>
                      <a:r>
                        <a:rPr lang="en-US" sz="2000" dirty="0">
                          <a:latin typeface="Constantia" pitchFamily="18" charset="0"/>
                        </a:rPr>
                        <a:t>Fluent</a:t>
                      </a:r>
                    </a:p>
                  </a:txBody>
                  <a:tcPr anchor="ctr">
                    <a:solidFill>
                      <a:schemeClr val="accent3">
                        <a:lumMod val="60000"/>
                        <a:lumOff val="40000"/>
                      </a:schemeClr>
                    </a:solidFill>
                  </a:tcPr>
                </a:tc>
                <a:tc>
                  <a:txBody>
                    <a:bodyPr/>
                    <a:lstStyle/>
                    <a:p>
                      <a:r>
                        <a:rPr lang="en-US" sz="2000" dirty="0">
                          <a:latin typeface="Constantia" pitchFamily="18" charset="0"/>
                        </a:rPr>
                        <a:t>Impaired</a:t>
                      </a:r>
                    </a:p>
                  </a:txBody>
                  <a:tcPr anchor="ctr">
                    <a:solidFill>
                      <a:schemeClr val="accent3">
                        <a:lumMod val="60000"/>
                        <a:lumOff val="40000"/>
                      </a:schemeClr>
                    </a:solidFill>
                  </a:tcPr>
                </a:tc>
                <a:tc>
                  <a:txBody>
                    <a:bodyPr/>
                    <a:lstStyle/>
                    <a:p>
                      <a:r>
                        <a:rPr lang="en-US" sz="2000" dirty="0">
                          <a:latin typeface="Constantia" pitchFamily="18" charset="0"/>
                        </a:rPr>
                        <a:t>Impaired</a:t>
                      </a:r>
                    </a:p>
                  </a:txBody>
                  <a:tcPr anchor="ctr">
                    <a:solidFill>
                      <a:schemeClr val="accent3">
                        <a:lumMod val="60000"/>
                        <a:lumOff val="40000"/>
                      </a:schemeClr>
                    </a:solidFill>
                  </a:tcPr>
                </a:tc>
                <a:tc>
                  <a:txBody>
                    <a:bodyPr/>
                    <a:lstStyle/>
                    <a:p>
                      <a:r>
                        <a:rPr lang="en-US" sz="2000" dirty="0">
                          <a:latin typeface="Constantia" pitchFamily="18" charset="0"/>
                        </a:rPr>
                        <a:t>Wernicke area</a:t>
                      </a:r>
                    </a:p>
                  </a:txBody>
                  <a:tcPr anchor="ctr">
                    <a:solidFill>
                      <a:schemeClr val="accent3">
                        <a:lumMod val="60000"/>
                        <a:lumOff val="40000"/>
                      </a:schemeClr>
                    </a:solidFill>
                  </a:tcPr>
                </a:tc>
              </a:tr>
              <a:tr h="370840">
                <a:tc>
                  <a:txBody>
                    <a:bodyPr/>
                    <a:lstStyle/>
                    <a:p>
                      <a:r>
                        <a:rPr lang="en-US" sz="2000" b="1" dirty="0">
                          <a:solidFill>
                            <a:srgbClr val="FF0000"/>
                          </a:solidFill>
                          <a:latin typeface="Constantia" pitchFamily="18" charset="0"/>
                        </a:rPr>
                        <a:t>Conduction</a:t>
                      </a:r>
                    </a:p>
                  </a:txBody>
                  <a:tcPr anchor="ctr">
                    <a:solidFill>
                      <a:schemeClr val="accent6">
                        <a:lumMod val="20000"/>
                        <a:lumOff val="80000"/>
                      </a:schemeClr>
                    </a:solidFill>
                  </a:tcPr>
                </a:tc>
                <a:tc>
                  <a:txBody>
                    <a:bodyPr/>
                    <a:lstStyle/>
                    <a:p>
                      <a:r>
                        <a:rPr lang="en-US" sz="2000" dirty="0">
                          <a:latin typeface="Constantia" pitchFamily="18" charset="0"/>
                        </a:rPr>
                        <a:t>Fluent</a:t>
                      </a:r>
                    </a:p>
                  </a:txBody>
                  <a:tcPr anchor="ctr">
                    <a:solidFill>
                      <a:schemeClr val="accent6">
                        <a:lumMod val="20000"/>
                        <a:lumOff val="80000"/>
                      </a:schemeClr>
                    </a:solidFill>
                  </a:tcPr>
                </a:tc>
                <a:tc>
                  <a:txBody>
                    <a:bodyPr/>
                    <a:lstStyle/>
                    <a:p>
                      <a:r>
                        <a:rPr lang="en-US" sz="2000" dirty="0">
                          <a:latin typeface="Constantia" pitchFamily="18" charset="0"/>
                        </a:rPr>
                        <a:t>Intact</a:t>
                      </a:r>
                    </a:p>
                  </a:txBody>
                  <a:tcPr anchor="ctr">
                    <a:solidFill>
                      <a:schemeClr val="accent6">
                        <a:lumMod val="20000"/>
                        <a:lumOff val="80000"/>
                      </a:schemeClr>
                    </a:solidFill>
                  </a:tcPr>
                </a:tc>
                <a:tc>
                  <a:txBody>
                    <a:bodyPr/>
                    <a:lstStyle/>
                    <a:p>
                      <a:r>
                        <a:rPr lang="en-US" sz="2000" dirty="0">
                          <a:latin typeface="Constantia" pitchFamily="18" charset="0"/>
                        </a:rPr>
                        <a:t>Impaired</a:t>
                      </a:r>
                    </a:p>
                  </a:txBody>
                  <a:tcPr anchor="ctr">
                    <a:solidFill>
                      <a:schemeClr val="accent6">
                        <a:lumMod val="20000"/>
                        <a:lumOff val="80000"/>
                      </a:schemeClr>
                    </a:solidFill>
                  </a:tcPr>
                </a:tc>
                <a:tc>
                  <a:txBody>
                    <a:bodyPr/>
                    <a:lstStyle/>
                    <a:p>
                      <a:r>
                        <a:rPr lang="en-US" sz="2000" dirty="0">
                          <a:latin typeface="Constantia" pitchFamily="18" charset="0"/>
                        </a:rPr>
                        <a:t>Arcuate fasciculus</a:t>
                      </a:r>
                    </a:p>
                  </a:txBody>
                  <a:tcPr anchor="ctr">
                    <a:solidFill>
                      <a:schemeClr val="accent6">
                        <a:lumMod val="20000"/>
                        <a:lumOff val="80000"/>
                      </a:schemeClr>
                    </a:solidFill>
                  </a:tcPr>
                </a:tc>
              </a:tr>
              <a:tr h="370840">
                <a:tc>
                  <a:txBody>
                    <a:bodyPr/>
                    <a:lstStyle/>
                    <a:p>
                      <a:r>
                        <a:rPr lang="en-US" sz="2000" b="1" dirty="0" smtClean="0">
                          <a:solidFill>
                            <a:srgbClr val="FF0000"/>
                          </a:solidFill>
                          <a:latin typeface="Constantia" pitchFamily="18" charset="0"/>
                        </a:rPr>
                        <a:t>Global</a:t>
                      </a:r>
                      <a:endParaRPr lang="en-US" sz="2000" b="1" dirty="0">
                        <a:solidFill>
                          <a:srgbClr val="FF0000"/>
                        </a:solidFill>
                        <a:latin typeface="Constantia" pitchFamily="18" charset="0"/>
                      </a:endParaRPr>
                    </a:p>
                  </a:txBody>
                  <a:tcPr anchor="ctr">
                    <a:solidFill>
                      <a:schemeClr val="accent4">
                        <a:lumMod val="40000"/>
                        <a:lumOff val="60000"/>
                      </a:schemeClr>
                    </a:solidFill>
                  </a:tcPr>
                </a:tc>
                <a:tc>
                  <a:txBody>
                    <a:bodyPr/>
                    <a:lstStyle/>
                    <a:p>
                      <a:r>
                        <a:rPr lang="en-US" sz="2000" dirty="0">
                          <a:latin typeface="Constantia" pitchFamily="18" charset="0"/>
                        </a:rPr>
                        <a:t>Nonfluent</a:t>
                      </a:r>
                    </a:p>
                  </a:txBody>
                  <a:tcPr anchor="ctr">
                    <a:solidFill>
                      <a:schemeClr val="accent4">
                        <a:lumMod val="40000"/>
                        <a:lumOff val="60000"/>
                      </a:schemeClr>
                    </a:solidFill>
                  </a:tcPr>
                </a:tc>
                <a:tc>
                  <a:txBody>
                    <a:bodyPr/>
                    <a:lstStyle/>
                    <a:p>
                      <a:r>
                        <a:rPr lang="en-US" sz="2000" dirty="0">
                          <a:latin typeface="Constantia" pitchFamily="18" charset="0"/>
                        </a:rPr>
                        <a:t>Impaired</a:t>
                      </a:r>
                    </a:p>
                  </a:txBody>
                  <a:tcPr anchor="ctr">
                    <a:solidFill>
                      <a:schemeClr val="accent4">
                        <a:lumMod val="40000"/>
                        <a:lumOff val="60000"/>
                      </a:schemeClr>
                    </a:solidFill>
                  </a:tcPr>
                </a:tc>
                <a:tc>
                  <a:txBody>
                    <a:bodyPr/>
                    <a:lstStyle/>
                    <a:p>
                      <a:r>
                        <a:rPr lang="en-US" sz="2000" dirty="0">
                          <a:latin typeface="Constantia" pitchFamily="18" charset="0"/>
                        </a:rPr>
                        <a:t>Impaired</a:t>
                      </a:r>
                    </a:p>
                  </a:txBody>
                  <a:tcPr anchor="ctr">
                    <a:solidFill>
                      <a:schemeClr val="accent4">
                        <a:lumMod val="40000"/>
                        <a:lumOff val="60000"/>
                      </a:schemeClr>
                    </a:solidFill>
                  </a:tcPr>
                </a:tc>
                <a:tc>
                  <a:txBody>
                    <a:bodyPr/>
                    <a:lstStyle/>
                    <a:p>
                      <a:r>
                        <a:rPr lang="en-US" sz="2000" dirty="0">
                          <a:latin typeface="Constantia" pitchFamily="18" charset="0"/>
                        </a:rPr>
                        <a:t>Broca and Wernicke </a:t>
                      </a:r>
                      <a:r>
                        <a:rPr lang="en-US" sz="2000" dirty="0" smtClean="0">
                          <a:latin typeface="Constantia" pitchFamily="18" charset="0"/>
                        </a:rPr>
                        <a:t>areas</a:t>
                      </a:r>
                    </a:p>
                    <a:p>
                      <a:endParaRPr lang="en-US" sz="2000" dirty="0">
                        <a:latin typeface="Constantia" pitchFamily="18" charset="0"/>
                      </a:endParaRPr>
                    </a:p>
                  </a:txBody>
                  <a:tcPr anchor="ctr">
                    <a:solidFill>
                      <a:schemeClr val="accent4">
                        <a:lumMod val="40000"/>
                        <a:lumOff val="60000"/>
                      </a:schemeClr>
                    </a:solidFill>
                  </a:tcPr>
                </a:tc>
              </a:tr>
            </a:tbl>
          </a:graphicData>
        </a:graphic>
      </p:graphicFrame>
      <p:sp>
        <p:nvSpPr>
          <p:cNvPr id="4" name="TextBox 3"/>
          <p:cNvSpPr txBox="1"/>
          <p:nvPr/>
        </p:nvSpPr>
        <p:spPr>
          <a:xfrm>
            <a:off x="1524000" y="2768026"/>
            <a:ext cx="91440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200" dirty="0">
                <a:solidFill>
                  <a:schemeClr val="tx1"/>
                </a:solidFill>
                <a:latin typeface="Constantia" pitchFamily="18" charset="0"/>
              </a:rPr>
              <a:t>Essential Features of Common Dysphasias</a:t>
            </a:r>
          </a:p>
        </p:txBody>
      </p:sp>
      <p:sp>
        <p:nvSpPr>
          <p:cNvPr id="5" name="TextBox 4"/>
          <p:cNvSpPr txBox="1"/>
          <p:nvPr/>
        </p:nvSpPr>
        <p:spPr>
          <a:xfrm>
            <a:off x="1524000" y="1"/>
            <a:ext cx="9144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200" b="1" dirty="0">
                <a:latin typeface="Constantia" pitchFamily="18" charset="0"/>
              </a:rPr>
              <a:t>   </a:t>
            </a:r>
            <a:r>
              <a:rPr lang="en-US" sz="3600" b="1" dirty="0">
                <a:latin typeface="Constantia" pitchFamily="18" charset="0"/>
              </a:rPr>
              <a:t>Examination of the Higher Functions</a:t>
            </a:r>
            <a:endParaRPr lang="en-US" sz="3600" dirty="0">
              <a:latin typeface="Constantia" pitchFamily="18" charset="0"/>
            </a:endParaRPr>
          </a:p>
        </p:txBody>
      </p:sp>
      <p:graphicFrame>
        <p:nvGraphicFramePr>
          <p:cNvPr id="6" name="Table 5"/>
          <p:cNvGraphicFramePr>
            <a:graphicFrameLocks noGrp="1"/>
          </p:cNvGraphicFramePr>
          <p:nvPr/>
        </p:nvGraphicFramePr>
        <p:xfrm>
          <a:off x="1524000" y="609600"/>
          <a:ext cx="9144000" cy="2225040"/>
        </p:xfrm>
        <a:graphic>
          <a:graphicData uri="http://schemas.openxmlformats.org/drawingml/2006/table">
            <a:tbl>
              <a:tblPr firstRow="1" bandRow="1">
                <a:tableStyleId>{5C22544A-7EE6-4342-B048-85BDC9FD1C3A}</a:tableStyleId>
              </a:tblPr>
              <a:tblGrid>
                <a:gridCol w="2286000"/>
                <a:gridCol w="2286000"/>
                <a:gridCol w="2286000"/>
                <a:gridCol w="2286000"/>
              </a:tblGrid>
              <a:tr h="2057400">
                <a:tc>
                  <a:txBody>
                    <a:bodyPr/>
                    <a:lstStyle/>
                    <a:p>
                      <a:pPr marL="342900" indent="-342900">
                        <a:buFont typeface="+mj-lt"/>
                        <a:buAutoNum type="arabicPeriod"/>
                      </a:pPr>
                      <a:r>
                        <a:rPr lang="en-US" sz="2000" b="1" dirty="0" smtClean="0">
                          <a:solidFill>
                            <a:srgbClr val="FF0000"/>
                          </a:solidFill>
                          <a:latin typeface="Constantia" pitchFamily="18" charset="0"/>
                        </a:rPr>
                        <a:t>Speech</a:t>
                      </a:r>
                    </a:p>
                    <a:p>
                      <a:endParaRPr lang="en-US" sz="2000" dirty="0" smtClean="0">
                        <a:solidFill>
                          <a:schemeClr val="tx1"/>
                        </a:solidFill>
                        <a:latin typeface="Constantia" pitchFamily="18" charset="0"/>
                      </a:endParaRPr>
                    </a:p>
                    <a:p>
                      <a:r>
                        <a:rPr lang="en-US" sz="2000" dirty="0" smtClean="0">
                          <a:solidFill>
                            <a:schemeClr val="tx1"/>
                          </a:solidFill>
                          <a:latin typeface="Constantia" pitchFamily="18" charset="0"/>
                        </a:rPr>
                        <a:t>Speech is communication between individuals</a:t>
                      </a:r>
                    </a:p>
                  </a:txBody>
                  <a:tcPr>
                    <a:solidFill>
                      <a:schemeClr val="accent3">
                        <a:lumMod val="40000"/>
                        <a:lumOff val="60000"/>
                      </a:schemeClr>
                    </a:solidFill>
                  </a:tcPr>
                </a:tc>
                <a:tc>
                  <a:txBody>
                    <a:bodyPr/>
                    <a:lstStyle/>
                    <a:p>
                      <a:pPr marL="342900" indent="-342900">
                        <a:buFont typeface="+mj-lt"/>
                        <a:buAutoNum type="arabicPeriod" startAt="2"/>
                      </a:pPr>
                      <a:r>
                        <a:rPr lang="en-US" sz="2000" b="1" dirty="0" smtClean="0">
                          <a:solidFill>
                            <a:srgbClr val="FF0000"/>
                          </a:solidFill>
                          <a:latin typeface="Constantia" pitchFamily="18" charset="0"/>
                        </a:rPr>
                        <a:t>Dysphonia or aphonia</a:t>
                      </a:r>
                    </a:p>
                    <a:p>
                      <a:r>
                        <a:rPr lang="en-US" sz="2000" dirty="0" smtClean="0">
                          <a:solidFill>
                            <a:schemeClr val="tx1"/>
                          </a:solidFill>
                          <a:latin typeface="Constantia" pitchFamily="18" charset="0"/>
                        </a:rPr>
                        <a:t>Dysphonia is the impairment or inability to phonate. </a:t>
                      </a:r>
                    </a:p>
                    <a:p>
                      <a:endParaRPr lang="en-US" sz="2000" dirty="0">
                        <a:solidFill>
                          <a:schemeClr val="tx1"/>
                        </a:solidFill>
                      </a:endParaRPr>
                    </a:p>
                  </a:txBody>
                  <a:tcPr>
                    <a:solidFill>
                      <a:schemeClr val="accent3">
                        <a:lumMod val="40000"/>
                        <a:lumOff val="60000"/>
                      </a:schemeClr>
                    </a:solidFill>
                  </a:tcPr>
                </a:tc>
                <a:tc>
                  <a:txBody>
                    <a:bodyPr/>
                    <a:lstStyle/>
                    <a:p>
                      <a:pPr marL="342900" indent="-342900">
                        <a:buFont typeface="+mj-lt"/>
                        <a:buAutoNum type="arabicPeriod" startAt="3"/>
                      </a:pPr>
                      <a:r>
                        <a:rPr lang="en-US" sz="2000" b="1" dirty="0" smtClean="0">
                          <a:solidFill>
                            <a:srgbClr val="FF0000"/>
                          </a:solidFill>
                          <a:latin typeface="Constantia" pitchFamily="18" charset="0"/>
                        </a:rPr>
                        <a:t>Dysarthria or anarthria</a:t>
                      </a:r>
                    </a:p>
                    <a:p>
                      <a:r>
                        <a:rPr lang="en-US" sz="2000" dirty="0" smtClean="0">
                          <a:solidFill>
                            <a:schemeClr val="tx1"/>
                          </a:solidFill>
                          <a:latin typeface="Constantia" pitchFamily="18" charset="0"/>
                        </a:rPr>
                        <a:t>Dysarthria is the inability to articulate spoken words. </a:t>
                      </a:r>
                      <a:endParaRPr lang="en-US" sz="2000" dirty="0">
                        <a:solidFill>
                          <a:schemeClr val="tx1"/>
                        </a:solidFill>
                      </a:endParaRPr>
                    </a:p>
                  </a:txBody>
                  <a:tcPr>
                    <a:solidFill>
                      <a:schemeClr val="accent3">
                        <a:lumMod val="40000"/>
                        <a:lumOff val="60000"/>
                      </a:schemeClr>
                    </a:solidFill>
                  </a:tcPr>
                </a:tc>
                <a:tc>
                  <a:txBody>
                    <a:bodyPr/>
                    <a:lstStyle/>
                    <a:p>
                      <a:pPr marL="342900" indent="-342900">
                        <a:buFont typeface="+mj-lt"/>
                        <a:buAutoNum type="arabicPeriod" startAt="4"/>
                      </a:pPr>
                      <a:r>
                        <a:rPr lang="en-US" sz="2000" b="1" dirty="0" smtClean="0">
                          <a:solidFill>
                            <a:srgbClr val="FF0000"/>
                          </a:solidFill>
                          <a:latin typeface="Constantia" pitchFamily="18" charset="0"/>
                        </a:rPr>
                        <a:t>Dysphasia or aphasia</a:t>
                      </a:r>
                      <a:r>
                        <a:rPr lang="en-US" sz="2000" b="1" dirty="0" smtClean="0">
                          <a:latin typeface="Constantia" pitchFamily="18" charset="0"/>
                        </a:rPr>
                        <a:t>: </a:t>
                      </a:r>
                    </a:p>
                    <a:p>
                      <a:r>
                        <a:rPr lang="en-US" sz="2000" dirty="0" smtClean="0">
                          <a:solidFill>
                            <a:schemeClr val="tx1"/>
                          </a:solidFill>
                          <a:latin typeface="Constantia" pitchFamily="18" charset="0"/>
                        </a:rPr>
                        <a:t>In dysphasia, the ability to process language is impaired</a:t>
                      </a:r>
                      <a:endParaRPr lang="en-US" sz="2000" dirty="0">
                        <a:solidFill>
                          <a:schemeClr val="tx1"/>
                        </a:solidFill>
                      </a:endParaRPr>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2286495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915" y="2440802"/>
            <a:ext cx="4196086" cy="3119075"/>
          </a:xfrm>
          <a:prstGeom prst="rect">
            <a:avLst/>
          </a:prstGeom>
          <a:ln w="38100">
            <a:solidFill>
              <a:srgbClr val="FF0000"/>
            </a:solidFill>
          </a:ln>
        </p:spPr>
      </p:pic>
      <p:sp>
        <p:nvSpPr>
          <p:cNvPr id="3" name="TextBox 2"/>
          <p:cNvSpPr txBox="1"/>
          <p:nvPr/>
        </p:nvSpPr>
        <p:spPr>
          <a:xfrm>
            <a:off x="1518915" y="60838"/>
            <a:ext cx="8486114"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CNS CLINICAL EXAMINATION : </a:t>
            </a:r>
            <a:r>
              <a:rPr lang="en-US" sz="2000" b="1" dirty="0" err="1" smtClean="0">
                <a:solidFill>
                  <a:srgbClr val="FF0000"/>
                </a:solidFill>
                <a:latin typeface="Times New Roman" panose="02020603050405020304" pitchFamily="18" charset="0"/>
                <a:cs typeface="Times New Roman" panose="02020603050405020304" pitchFamily="18" charset="0"/>
              </a:rPr>
              <a:t>erebellar</a:t>
            </a:r>
            <a:r>
              <a:rPr lang="en-US" sz="2000" b="1" dirty="0" smtClean="0">
                <a:solidFill>
                  <a:srgbClr val="FF0000"/>
                </a:solidFill>
                <a:latin typeface="Times New Roman" panose="02020603050405020304" pitchFamily="18" charset="0"/>
                <a:cs typeface="Times New Roman" panose="02020603050405020304" pitchFamily="18" charset="0"/>
              </a:rPr>
              <a:t> function (dysdiadochokinesis) </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0120" y="2408144"/>
            <a:ext cx="4134909" cy="3127239"/>
          </a:xfrm>
          <a:prstGeom prst="rect">
            <a:avLst/>
          </a:prstGeom>
          <a:ln w="28575">
            <a:solidFill>
              <a:srgbClr val="FF0000"/>
            </a:solidFill>
          </a:ln>
        </p:spPr>
      </p:pic>
      <p:sp>
        <p:nvSpPr>
          <p:cNvPr id="5" name="TextBox 4"/>
          <p:cNvSpPr txBox="1"/>
          <p:nvPr/>
        </p:nvSpPr>
        <p:spPr>
          <a:xfrm>
            <a:off x="1518915" y="636814"/>
            <a:ext cx="8486114" cy="1569660"/>
          </a:xfrm>
          <a:prstGeom prst="rect">
            <a:avLst/>
          </a:prstGeom>
          <a:noFill/>
          <a:ln w="28575">
            <a:solidFill>
              <a:srgbClr val="00B0F0"/>
            </a:solidFill>
          </a:ln>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Co-ordination</a:t>
            </a:r>
            <a:r>
              <a:rPr lang="en-US"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Test for </a:t>
            </a:r>
            <a:r>
              <a:rPr lang="en-US" sz="2400" u="sng" dirty="0">
                <a:latin typeface="Times New Roman" panose="02020603050405020304" pitchFamily="18" charset="0"/>
                <a:cs typeface="Times New Roman" panose="02020603050405020304" pitchFamily="18" charset="0"/>
                <a:hlinkClick r:id="rId4"/>
              </a:rPr>
              <a:t>dysdiadochokinesis</a:t>
            </a:r>
            <a:r>
              <a:rPr lang="en-US" sz="2400" dirty="0">
                <a:latin typeface="Times New Roman" panose="02020603050405020304" pitchFamily="18" charset="0"/>
                <a:cs typeface="Times New Roman" panose="02020603050405020304" pitchFamily="18" charset="0"/>
              </a:rPr>
              <a:t> by showing the patient how to clap by alternating the palmar and dorsal surfaces of the hand. Ask them to do this as fast as possible and repeat the test with the other hand</a:t>
            </a:r>
            <a:r>
              <a:rPr lang="en-US" sz="24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18915" y="5559877"/>
            <a:ext cx="4196086" cy="461665"/>
          </a:xfrm>
          <a:prstGeom prst="rect">
            <a:avLst/>
          </a:prstGeom>
          <a:noFill/>
          <a:ln w="28575">
            <a:solidFill>
              <a:srgbClr val="00B0F0"/>
            </a:solid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Test for dysdiadochokinesis 1</a:t>
            </a:r>
          </a:p>
        </p:txBody>
      </p:sp>
      <p:sp>
        <p:nvSpPr>
          <p:cNvPr id="7" name="TextBox 6"/>
          <p:cNvSpPr txBox="1"/>
          <p:nvPr/>
        </p:nvSpPr>
        <p:spPr>
          <a:xfrm>
            <a:off x="5851433" y="5589817"/>
            <a:ext cx="4196086" cy="461665"/>
          </a:xfrm>
          <a:prstGeom prst="rect">
            <a:avLst/>
          </a:prstGeom>
          <a:noFill/>
          <a:ln w="28575">
            <a:solidFill>
              <a:srgbClr val="00B0F0"/>
            </a:solid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Test for dysdiadochokinesis </a:t>
            </a:r>
            <a:r>
              <a:rPr lang="en-US" sz="2400" dirty="0" smtClean="0">
                <a:solidFill>
                  <a:srgbClr val="FF0000"/>
                </a:solidFill>
                <a:latin typeface="Times New Roman" panose="02020603050405020304" pitchFamily="18" charset="0"/>
                <a:cs typeface="Times New Roman" panose="02020603050405020304" pitchFamily="18" charset="0"/>
              </a:rPr>
              <a:t>2</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714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913" y="2586037"/>
            <a:ext cx="4204607" cy="3153455"/>
          </a:xfrm>
          <a:prstGeom prst="rect">
            <a:avLst/>
          </a:prstGeom>
          <a:ln w="28575">
            <a:solidFill>
              <a:srgbClr val="FF000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2089" y="2604717"/>
            <a:ext cx="4126555" cy="3069463"/>
          </a:xfrm>
          <a:prstGeom prst="rect">
            <a:avLst/>
          </a:prstGeom>
          <a:ln w="28575">
            <a:solidFill>
              <a:srgbClr val="FF0000"/>
            </a:solidFill>
          </a:ln>
        </p:spPr>
      </p:pic>
      <p:sp>
        <p:nvSpPr>
          <p:cNvPr id="4" name="TextBox 3"/>
          <p:cNvSpPr txBox="1"/>
          <p:nvPr/>
        </p:nvSpPr>
        <p:spPr>
          <a:xfrm>
            <a:off x="1428749" y="571501"/>
            <a:ext cx="8576279" cy="1938992"/>
          </a:xfrm>
          <a:prstGeom prst="rect">
            <a:avLst/>
          </a:prstGeom>
          <a:noFill/>
          <a:ln w="28575">
            <a:solidFill>
              <a:srgbClr val="00B0F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Perform the </a:t>
            </a:r>
            <a:r>
              <a:rPr lang="en-US" sz="2400" b="1" i="1" dirty="0">
                <a:solidFill>
                  <a:srgbClr val="FF0000"/>
                </a:solidFill>
                <a:latin typeface="Times New Roman" panose="02020603050405020304" pitchFamily="18" charset="0"/>
                <a:cs typeface="Times New Roman" panose="02020603050405020304" pitchFamily="18" charset="0"/>
              </a:rPr>
              <a:t>finger-to-nose test</a:t>
            </a:r>
            <a:r>
              <a:rPr lang="en-US" sz="2400" dirty="0">
                <a:latin typeface="Times New Roman" panose="02020603050405020304" pitchFamily="18" charset="0"/>
                <a:cs typeface="Times New Roman" panose="02020603050405020304" pitchFamily="18" charset="0"/>
              </a:rPr>
              <a:t> by placing your index finger about two feet from the patients face. Ask them to touch the tip of their nose with their index finger then the tip of your finger. Ask them to do this as fast as possible while you slowly move your finger. Repeat the test with the other hand.</a:t>
            </a:r>
          </a:p>
        </p:txBody>
      </p:sp>
      <p:sp>
        <p:nvSpPr>
          <p:cNvPr id="5" name="TextBox 4"/>
          <p:cNvSpPr txBox="1"/>
          <p:nvPr/>
        </p:nvSpPr>
        <p:spPr>
          <a:xfrm>
            <a:off x="1518915" y="77167"/>
            <a:ext cx="8486114" cy="400110"/>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        CNS CLINICAL EXAMINATION: </a:t>
            </a:r>
            <a:r>
              <a:rPr lang="en-US" sz="2000" b="1" dirty="0" smtClean="0">
                <a:solidFill>
                  <a:srgbClr val="FF0000"/>
                </a:solidFill>
                <a:latin typeface="Times New Roman" panose="02020603050405020304" pitchFamily="18" charset="0"/>
                <a:cs typeface="Times New Roman" panose="02020603050405020304" pitchFamily="18" charset="0"/>
              </a:rPr>
              <a:t>FINGER NOSE TEST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802089" y="5739492"/>
            <a:ext cx="4202939" cy="400110"/>
          </a:xfrm>
          <a:prstGeom prst="rect">
            <a:avLst/>
          </a:prstGeom>
          <a:noFill/>
          <a:ln w="28575">
            <a:solidFill>
              <a:srgbClr val="00B0F0"/>
            </a:solidFill>
          </a:ln>
        </p:spPr>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Finger-to-nose </a:t>
            </a:r>
            <a:r>
              <a:rPr lang="en-US" sz="2000" b="1" dirty="0">
                <a:latin typeface="Times New Roman" panose="02020603050405020304" pitchFamily="18" charset="0"/>
                <a:cs typeface="Times New Roman" panose="02020603050405020304" pitchFamily="18" charset="0"/>
              </a:rPr>
              <a:t>test 2</a:t>
            </a:r>
          </a:p>
        </p:txBody>
      </p:sp>
      <p:sp>
        <p:nvSpPr>
          <p:cNvPr id="7" name="TextBox 6"/>
          <p:cNvSpPr txBox="1"/>
          <p:nvPr/>
        </p:nvSpPr>
        <p:spPr>
          <a:xfrm>
            <a:off x="1436914" y="5793923"/>
            <a:ext cx="4213826" cy="400110"/>
          </a:xfrm>
          <a:prstGeom prst="rect">
            <a:avLst/>
          </a:prstGeom>
          <a:noFill/>
          <a:ln w="28575">
            <a:solidFill>
              <a:srgbClr val="00B0F0"/>
            </a:solidFill>
          </a:ln>
        </p:spPr>
        <p:txBody>
          <a:bodyPr wrap="square" rtlCol="0">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Finger-to-nose </a:t>
            </a:r>
            <a:r>
              <a:rPr lang="en-US" sz="2000" b="1" dirty="0">
                <a:latin typeface="Times New Roman" panose="02020603050405020304" pitchFamily="18" charset="0"/>
                <a:cs typeface="Times New Roman" panose="02020603050405020304" pitchFamily="18" charset="0"/>
              </a:rPr>
              <a:t>test </a:t>
            </a: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951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9" y="2294163"/>
            <a:ext cx="4166507" cy="3159579"/>
          </a:xfrm>
          <a:prstGeom prst="rect">
            <a:avLst/>
          </a:prstGeom>
          <a:ln w="28575">
            <a:solidFill>
              <a:srgbClr val="FF000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319" y="2307996"/>
            <a:ext cx="4107245" cy="3055940"/>
          </a:xfrm>
          <a:prstGeom prst="rect">
            <a:avLst/>
          </a:prstGeom>
          <a:ln w="28575">
            <a:solidFill>
              <a:srgbClr val="FF0000"/>
            </a:solidFill>
          </a:ln>
        </p:spPr>
      </p:pic>
      <p:sp>
        <p:nvSpPr>
          <p:cNvPr id="5" name="TextBox 4"/>
          <p:cNvSpPr txBox="1"/>
          <p:nvPr/>
        </p:nvSpPr>
        <p:spPr>
          <a:xfrm>
            <a:off x="1523999" y="514349"/>
            <a:ext cx="8481030"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Perform the </a:t>
            </a:r>
            <a:r>
              <a:rPr lang="en-US" sz="2400" b="1" i="1" dirty="0">
                <a:solidFill>
                  <a:srgbClr val="FF0000"/>
                </a:solidFill>
                <a:latin typeface="Times New Roman" panose="02020603050405020304" pitchFamily="18" charset="0"/>
                <a:cs typeface="Times New Roman" panose="02020603050405020304" pitchFamily="18" charset="0"/>
              </a:rPr>
              <a:t>heel-to-shin test</a:t>
            </a:r>
            <a:r>
              <a:rPr lang="en-US" sz="2400" dirty="0">
                <a:latin typeface="Times New Roman" panose="02020603050405020304" pitchFamily="18" charset="0"/>
                <a:cs typeface="Times New Roman" panose="02020603050405020304" pitchFamily="18" charset="0"/>
              </a:rPr>
              <a:t>. Have the patient lying down for this and get them to run the heel of one foot down the shin of the other leg, and then to bring the heel back up to the knee and start again. Repeat the test with the other leg.</a:t>
            </a:r>
          </a:p>
        </p:txBody>
      </p:sp>
      <p:sp>
        <p:nvSpPr>
          <p:cNvPr id="6" name="TextBox 5"/>
          <p:cNvSpPr txBox="1"/>
          <p:nvPr/>
        </p:nvSpPr>
        <p:spPr>
          <a:xfrm>
            <a:off x="1523999" y="60838"/>
            <a:ext cx="8481030" cy="461665"/>
          </a:xfrm>
          <a:prstGeom prst="rect">
            <a:avLst/>
          </a:prstGeom>
          <a:solidFill>
            <a:schemeClr val="accent4">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smtClean="0">
                <a:latin typeface="Times New Roman" panose="02020603050405020304" pitchFamily="18" charset="0"/>
                <a:cs typeface="Times New Roman" panose="02020603050405020304" pitchFamily="18" charset="0"/>
              </a:rPr>
              <a:t>    CNS CLINICAL EXAMINATION: </a:t>
            </a:r>
            <a:r>
              <a:rPr lang="en-US" sz="2400" b="1" dirty="0" smtClean="0">
                <a:solidFill>
                  <a:srgbClr val="FF0000"/>
                </a:solidFill>
                <a:latin typeface="Times New Roman" panose="02020603050405020304" pitchFamily="18" charset="0"/>
                <a:cs typeface="Times New Roman" panose="02020603050405020304" pitchFamily="18" charset="0"/>
              </a:rPr>
              <a:t>HEEL SHIN TEST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959319" y="5429251"/>
            <a:ext cx="4164395" cy="400110"/>
          </a:xfrm>
          <a:prstGeom prst="rect">
            <a:avLst/>
          </a:prstGeom>
          <a:noFill/>
          <a:ln w="28575">
            <a:solidFill>
              <a:srgbClr val="00B0F0"/>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Heel-to-shin test </a:t>
            </a:r>
            <a:r>
              <a:rPr lang="en-US" sz="2000" b="1" dirty="0">
                <a:latin typeface="Times New Roman" panose="02020603050405020304" pitchFamily="18" charset="0"/>
                <a:cs typeface="Times New Roman" panose="02020603050405020304" pitchFamily="18" charset="0"/>
              </a:rPr>
              <a:t>2</a:t>
            </a:r>
          </a:p>
        </p:txBody>
      </p:sp>
      <p:sp>
        <p:nvSpPr>
          <p:cNvPr id="8" name="TextBox 7"/>
          <p:cNvSpPr txBox="1"/>
          <p:nvPr/>
        </p:nvSpPr>
        <p:spPr>
          <a:xfrm>
            <a:off x="1474401" y="5516335"/>
            <a:ext cx="4216105" cy="400110"/>
          </a:xfrm>
          <a:prstGeom prst="rect">
            <a:avLst/>
          </a:prstGeom>
          <a:noFill/>
          <a:ln w="28575">
            <a:solidFill>
              <a:srgbClr val="00B0F0"/>
            </a:solidFill>
          </a:ln>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Heel-to-shin test </a:t>
            </a:r>
            <a:r>
              <a:rPr lang="en-US" sz="2000" b="1"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019304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144379" y="324855"/>
            <a:ext cx="9974179" cy="4920915"/>
          </a:xfrm>
          <a:prstGeom prst="hexagon">
            <a:avLst/>
          </a:prstGeom>
          <a:solidFill>
            <a:schemeClr val="accent4">
              <a:lumMod val="20000"/>
              <a:lumOff val="80000"/>
            </a:schemeClr>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tx1"/>
                </a:solidFill>
                <a:latin typeface="Algerian" panose="04020705040A02060702" pitchFamily="82" charset="0"/>
              </a:rPr>
              <a:t>THANKYOU FOR YOUR ATTENTION</a:t>
            </a:r>
            <a:endParaRPr lang="en-US" sz="8000" dirty="0">
              <a:solidFill>
                <a:schemeClr val="tx1"/>
              </a:solidFill>
              <a:latin typeface="Algerian" panose="04020705040A02060702" pitchFamily="82" charset="0"/>
            </a:endParaRPr>
          </a:p>
        </p:txBody>
      </p:sp>
    </p:spTree>
    <p:extLst>
      <p:ext uri="{BB962C8B-B14F-4D97-AF65-F5344CB8AC3E}">
        <p14:creationId xmlns:p14="http://schemas.microsoft.com/office/powerpoint/2010/main" val="313323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2757" y="681929"/>
            <a:ext cx="4485201" cy="6055755"/>
          </a:xfrm>
        </p:spPr>
        <p:txBody>
          <a:bodyPr>
            <a:normAutofit fontScale="85000" lnSpcReduction="20000"/>
          </a:bodyPr>
          <a:lstStyle/>
          <a:p>
            <a:pPr marL="0" indent="0">
              <a:buNone/>
            </a:pPr>
            <a:r>
              <a:rPr lang="en-US" sz="3100" b="1" dirty="0" smtClean="0">
                <a:solidFill>
                  <a:srgbClr val="FF0000"/>
                </a:solidFill>
                <a:latin typeface="Times New Roman" panose="02020603050405020304" pitchFamily="18" charset="0"/>
                <a:cs typeface="Times New Roman" panose="02020603050405020304" pitchFamily="18" charset="0"/>
              </a:rPr>
              <a:t>Tools needed for cranial nerve examination</a:t>
            </a:r>
            <a:endParaRPr lang="en-US" sz="3100" b="1" dirty="0">
              <a:solidFill>
                <a:srgbClr val="FF0000"/>
              </a:solidFill>
              <a:latin typeface="Times New Roman" panose="02020603050405020304" pitchFamily="18" charset="0"/>
              <a:cs typeface="Times New Roman" panose="02020603050405020304" pitchFamily="18" charset="0"/>
            </a:endParaRPr>
          </a:p>
          <a:p>
            <a:r>
              <a:rPr lang="en-US" sz="3100" dirty="0" smtClean="0">
                <a:latin typeface="Times New Roman" panose="02020603050405020304" pitchFamily="18" charset="0"/>
                <a:cs typeface="Times New Roman" panose="02020603050405020304" pitchFamily="18" charset="0"/>
              </a:rPr>
              <a:t>The </a:t>
            </a:r>
            <a:r>
              <a:rPr lang="en-US" sz="3100" dirty="0">
                <a:latin typeface="Times New Roman" panose="02020603050405020304" pitchFamily="18" charset="0"/>
                <a:cs typeface="Times New Roman" panose="02020603050405020304" pitchFamily="18" charset="0"/>
              </a:rPr>
              <a:t>following equipment is required for a cranial nerve examination:</a:t>
            </a:r>
          </a:p>
          <a:p>
            <a:r>
              <a:rPr lang="en-US" sz="3100" dirty="0" smtClean="0">
                <a:latin typeface="Times New Roman" panose="02020603050405020304" pitchFamily="18" charset="0"/>
                <a:cs typeface="Times New Roman" panose="02020603050405020304" pitchFamily="18" charset="0"/>
              </a:rPr>
              <a:t>Hand wash.</a:t>
            </a:r>
            <a:endParaRPr lang="en-US" sz="3100"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Item with distinct odour (e.g. orange/lemon peel, coffee, vinegar, </a:t>
            </a:r>
            <a:r>
              <a:rPr lang="en-US" sz="3100" dirty="0" err="1">
                <a:latin typeface="Times New Roman" panose="02020603050405020304" pitchFamily="18" charset="0"/>
                <a:cs typeface="Times New Roman" panose="02020603050405020304" pitchFamily="18" charset="0"/>
              </a:rPr>
              <a:t>etc</a:t>
            </a:r>
            <a:r>
              <a:rPr lang="en-US" sz="3100" dirty="0">
                <a:latin typeface="Times New Roman" panose="02020603050405020304" pitchFamily="18" charset="0"/>
                <a:cs typeface="Times New Roman" panose="02020603050405020304" pitchFamily="18" charset="0"/>
              </a:rPr>
              <a:t>).</a:t>
            </a:r>
          </a:p>
          <a:p>
            <a:r>
              <a:rPr lang="en-US" sz="3100" dirty="0">
                <a:latin typeface="Times New Roman" panose="02020603050405020304" pitchFamily="18" charset="0"/>
                <a:cs typeface="Times New Roman" panose="02020603050405020304" pitchFamily="18" charset="0"/>
              </a:rPr>
              <a:t>Cotton ball.</a:t>
            </a:r>
          </a:p>
          <a:p>
            <a:r>
              <a:rPr lang="en-US" sz="3100" dirty="0">
                <a:latin typeface="Times New Roman" panose="02020603050405020304" pitchFamily="18" charset="0"/>
                <a:cs typeface="Times New Roman" panose="02020603050405020304" pitchFamily="18" charset="0"/>
              </a:rPr>
              <a:t>Pen torch.</a:t>
            </a:r>
          </a:p>
          <a:p>
            <a:r>
              <a:rPr lang="en-US" sz="3100" dirty="0">
                <a:latin typeface="Times New Roman" panose="02020603050405020304" pitchFamily="18" charset="0"/>
                <a:cs typeface="Times New Roman" panose="02020603050405020304" pitchFamily="18" charset="0"/>
              </a:rPr>
              <a:t>Fundoscope.</a:t>
            </a:r>
          </a:p>
          <a:p>
            <a:r>
              <a:rPr lang="en-US" sz="3100" dirty="0">
                <a:latin typeface="Times New Roman" panose="02020603050405020304" pitchFamily="18" charset="0"/>
                <a:cs typeface="Times New Roman" panose="02020603050405020304" pitchFamily="18" charset="0"/>
              </a:rPr>
              <a:t>Tuning fork.</a:t>
            </a:r>
          </a:p>
          <a:p>
            <a:r>
              <a:rPr lang="en-US" sz="3100" dirty="0">
                <a:latin typeface="Times New Roman" panose="02020603050405020304" pitchFamily="18" charset="0"/>
                <a:cs typeface="Times New Roman" panose="02020603050405020304" pitchFamily="18" charset="0"/>
              </a:rPr>
              <a:t>Neurological reflex hammer.</a:t>
            </a:r>
          </a:p>
          <a:p>
            <a:r>
              <a:rPr lang="en-US" sz="3100" dirty="0">
                <a:latin typeface="Times New Roman" panose="02020603050405020304" pitchFamily="18" charset="0"/>
                <a:cs typeface="Times New Roman" panose="02020603050405020304" pitchFamily="18" charset="0"/>
              </a:rPr>
              <a:t>Snellen charts.</a:t>
            </a:r>
          </a:p>
          <a:p>
            <a:r>
              <a:rPr lang="en-US" sz="3100" dirty="0">
                <a:latin typeface="Times New Roman" panose="02020603050405020304" pitchFamily="18" charset="0"/>
                <a:cs typeface="Times New Roman" panose="02020603050405020304" pitchFamily="18" charset="0"/>
              </a:rPr>
              <a:t>Ishihara plates.</a:t>
            </a:r>
          </a:p>
          <a:p>
            <a:pPr marL="0" indent="0">
              <a:buNone/>
            </a:pPr>
            <a:endParaRPr lang="en-US" dirty="0"/>
          </a:p>
        </p:txBody>
      </p:sp>
      <p:sp>
        <p:nvSpPr>
          <p:cNvPr id="8" name="TextBox 7"/>
          <p:cNvSpPr txBox="1"/>
          <p:nvPr/>
        </p:nvSpPr>
        <p:spPr>
          <a:xfrm>
            <a:off x="832757" y="32243"/>
            <a:ext cx="10777718" cy="46166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Algerian" panose="04020705040A02060702" pitchFamily="82" charset="0"/>
              </a:rPr>
              <a:t>               CLINICAL EXAMINATION OF THE CNS: </a:t>
            </a:r>
            <a:r>
              <a:rPr lang="en-US" sz="2400" dirty="0" smtClean="0">
                <a:solidFill>
                  <a:srgbClr val="FF0000"/>
                </a:solidFill>
                <a:latin typeface="Algerian" panose="04020705040A02060702" pitchFamily="82" charset="0"/>
              </a:rPr>
              <a:t>EQUIPMENT NEEDED</a:t>
            </a:r>
            <a:endParaRPr lang="en-US" sz="2400" dirty="0">
              <a:solidFill>
                <a:srgbClr val="FF0000"/>
              </a:solidFill>
              <a:latin typeface="Algerian" panose="04020705040A02060702"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825" y="950494"/>
            <a:ext cx="5963650" cy="4472738"/>
          </a:xfrm>
          <a:prstGeom prst="rect">
            <a:avLst/>
          </a:prstGeom>
          <a:ln w="28575">
            <a:solidFill>
              <a:srgbClr val="FF0000"/>
            </a:solidFill>
          </a:ln>
        </p:spPr>
      </p:pic>
      <p:sp>
        <p:nvSpPr>
          <p:cNvPr id="5" name="TextBox 4"/>
          <p:cNvSpPr txBox="1"/>
          <p:nvPr/>
        </p:nvSpPr>
        <p:spPr>
          <a:xfrm>
            <a:off x="5646825" y="5423232"/>
            <a:ext cx="5963650" cy="461665"/>
          </a:xfrm>
          <a:prstGeom prst="rect">
            <a:avLst/>
          </a:prstGeom>
          <a:noFill/>
          <a:ln w="19050">
            <a:solidFill>
              <a:srgbClr val="00B05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Cranial nerve examination equipment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96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682629"/>
            <a:ext cx="5715000" cy="5715000"/>
          </a:xfrm>
          <a:prstGeom prst="rect">
            <a:avLst/>
          </a:prstGeom>
        </p:spPr>
      </p:pic>
      <p:sp>
        <p:nvSpPr>
          <p:cNvPr id="4" name="TextBox 3"/>
          <p:cNvSpPr txBox="1"/>
          <p:nvPr/>
        </p:nvSpPr>
        <p:spPr>
          <a:xfrm>
            <a:off x="3238500" y="6023602"/>
            <a:ext cx="5715000" cy="461665"/>
          </a:xfrm>
          <a:prstGeom prst="rect">
            <a:avLst/>
          </a:prstGeom>
          <a:ln w="28575">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   </a:t>
            </a:r>
            <a:r>
              <a:rPr lang="en-US" sz="2400" dirty="0" smtClean="0">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of an Ishihara color test plate.</a:t>
            </a:r>
          </a:p>
        </p:txBody>
      </p:sp>
      <p:sp>
        <p:nvSpPr>
          <p:cNvPr id="5" name="TextBox 4"/>
          <p:cNvSpPr txBox="1"/>
          <p:nvPr/>
        </p:nvSpPr>
        <p:spPr>
          <a:xfrm flipH="1">
            <a:off x="3238499" y="798989"/>
            <a:ext cx="5714999" cy="461665"/>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lgerian" panose="04020705040A02060702" pitchFamily="82" charset="0"/>
              </a:rPr>
              <a:t>  CLINICAL EXAMINATION OF THE CNS</a:t>
            </a:r>
            <a:endParaRPr lang="en-US" sz="2400" dirty="0">
              <a:latin typeface="Algerian" panose="04020705040A02060702" pitchFamily="82" charset="0"/>
            </a:endParaRPr>
          </a:p>
        </p:txBody>
      </p:sp>
    </p:spTree>
    <p:extLst>
      <p:ext uri="{BB962C8B-B14F-4D97-AF65-F5344CB8AC3E}">
        <p14:creationId xmlns:p14="http://schemas.microsoft.com/office/powerpoint/2010/main" val="426443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1212" y="132080"/>
            <a:ext cx="6282147" cy="132343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Olfactory Nerve</a:t>
            </a:r>
          </a:p>
          <a:p>
            <a:r>
              <a:rPr lang="en-US" sz="2000" b="1" u="sng" dirty="0">
                <a:latin typeface="Times New Roman" panose="02020603050405020304" pitchFamily="18" charset="0"/>
                <a:cs typeface="Times New Roman" panose="02020603050405020304" pitchFamily="18" charset="0"/>
              </a:rPr>
              <a:t>The Olfactory nerve (CN </a:t>
            </a:r>
            <a:r>
              <a:rPr lang="en-US" sz="2000" b="1" u="sng" dirty="0" smtClean="0">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is </a:t>
            </a:r>
            <a:r>
              <a:rPr lang="en-US" sz="2000" b="1" dirty="0">
                <a:latin typeface="Times New Roman" panose="02020603050405020304" pitchFamily="18" charset="0"/>
                <a:cs typeface="Times New Roman" panose="02020603050405020304" pitchFamily="18" charset="0"/>
              </a:rPr>
              <a:t>simply tested </a:t>
            </a:r>
            <a:r>
              <a:rPr lang="en-US" sz="2000" b="1" dirty="0" smtClean="0">
                <a:latin typeface="Times New Roman" panose="02020603050405020304" pitchFamily="18" charset="0"/>
                <a:cs typeface="Times New Roman" panose="02020603050405020304" pitchFamily="18" charset="0"/>
              </a:rPr>
              <a:t>by offering patient familiar smell </a:t>
            </a:r>
            <a:r>
              <a:rPr lang="en-US" sz="2000" b="1" dirty="0">
                <a:latin typeface="Times New Roman" panose="02020603050405020304" pitchFamily="18" charset="0"/>
                <a:cs typeface="Times New Roman" panose="02020603050405020304" pitchFamily="18" charset="0"/>
              </a:rPr>
              <a:t>and </a:t>
            </a:r>
            <a:r>
              <a:rPr lang="en-US" sz="2000" b="1" dirty="0" smtClean="0">
                <a:latin typeface="Times New Roman" panose="02020603050405020304" pitchFamily="18" charset="0"/>
                <a:cs typeface="Times New Roman" panose="02020603050405020304" pitchFamily="18" charset="0"/>
              </a:rPr>
              <a:t>asking patient to identify</a:t>
            </a:r>
            <a:r>
              <a:rPr lang="en-US" sz="2000" b="1" dirty="0">
                <a:latin typeface="Times New Roman" panose="02020603050405020304" pitchFamily="18" charset="0"/>
                <a:cs typeface="Times New Roman" panose="02020603050405020304" pitchFamily="18" charset="0"/>
              </a:rPr>
              <a:t>, for example orange/lemon peel, coffee, or vinegar</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1213" y="1555296"/>
            <a:ext cx="6282147" cy="4711610"/>
          </a:xfrm>
          <a:prstGeom prst="rect">
            <a:avLst/>
          </a:prstGeom>
          <a:ln w="19050">
            <a:solidFill>
              <a:srgbClr val="FF0000"/>
            </a:solidFill>
          </a:ln>
        </p:spPr>
      </p:pic>
      <p:sp>
        <p:nvSpPr>
          <p:cNvPr id="4" name="TextBox 3"/>
          <p:cNvSpPr txBox="1"/>
          <p:nvPr/>
        </p:nvSpPr>
        <p:spPr>
          <a:xfrm>
            <a:off x="1551212" y="6266906"/>
            <a:ext cx="6282147" cy="461665"/>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Test </a:t>
            </a:r>
            <a:r>
              <a:rPr lang="en-US" sz="2400" b="1" dirty="0">
                <a:latin typeface="Times New Roman" panose="02020603050405020304" pitchFamily="18" charset="0"/>
                <a:cs typeface="Times New Roman" panose="02020603050405020304" pitchFamily="18" charset="0"/>
              </a:rPr>
              <a:t>the olfactory nerve</a:t>
            </a:r>
          </a:p>
        </p:txBody>
      </p:sp>
    </p:spTree>
    <p:extLst>
      <p:ext uri="{BB962C8B-B14F-4D97-AF65-F5344CB8AC3E}">
        <p14:creationId xmlns:p14="http://schemas.microsoft.com/office/powerpoint/2010/main" val="280700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8438"/>
            <a:ext cx="6027821" cy="6197099"/>
          </a:xfrm>
          <a:ln w="12700">
            <a:solidFill>
              <a:srgbClr val="FF0000"/>
            </a:solidFill>
          </a:ln>
        </p:spPr>
        <p:txBody>
          <a:bodyPr>
            <a:normAutofit/>
          </a:bodyPr>
          <a:lstStyle/>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Acuity</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Colour</a:t>
            </a:r>
          </a:p>
          <a:p>
            <a:pPr lvl="1"/>
            <a:r>
              <a:rPr lang="en-US" dirty="0">
                <a:latin typeface="Times New Roman" panose="02020603050405020304" pitchFamily="18" charset="0"/>
                <a:cs typeface="Times New Roman" panose="02020603050405020304" pitchFamily="18" charset="0"/>
              </a:rPr>
              <a:t>Fields</a:t>
            </a:r>
          </a:p>
          <a:p>
            <a:pPr lvl="1"/>
            <a:r>
              <a:rPr lang="en-US" dirty="0">
                <a:latin typeface="Times New Roman" panose="02020603050405020304" pitchFamily="18" charset="0"/>
                <a:cs typeface="Times New Roman" panose="02020603050405020304" pitchFamily="18" charset="0"/>
              </a:rPr>
              <a:t>Reflexes</a:t>
            </a:r>
          </a:p>
          <a:p>
            <a:pPr lvl="1"/>
            <a:r>
              <a:rPr lang="en-US" dirty="0" smtClean="0">
                <a:latin typeface="Times New Roman" panose="02020603050405020304" pitchFamily="18" charset="0"/>
                <a:cs typeface="Times New Roman" panose="02020603050405020304" pitchFamily="18" charset="0"/>
              </a:rPr>
              <a:t>Fundoscopy</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Visual Acuity</a:t>
            </a:r>
          </a:p>
          <a:p>
            <a:r>
              <a:rPr lang="en-US" sz="2400" u="sng" dirty="0">
                <a:latin typeface="Times New Roman" panose="02020603050405020304" pitchFamily="18" charset="0"/>
                <a:cs typeface="Times New Roman" panose="02020603050405020304" pitchFamily="18" charset="0"/>
              </a:rPr>
              <a:t>Visual acuity</a:t>
            </a:r>
            <a:r>
              <a:rPr lang="en-US" sz="2400" dirty="0">
                <a:latin typeface="Times New Roman" panose="02020603050405020304" pitchFamily="18" charset="0"/>
                <a:cs typeface="Times New Roman" panose="02020603050405020304" pitchFamily="18" charset="0"/>
              </a:rPr>
              <a:t> is tested using </a:t>
            </a:r>
            <a:r>
              <a:rPr lang="en-US" sz="2400" u="sng" dirty="0">
                <a:latin typeface="Times New Roman" panose="02020603050405020304" pitchFamily="18" charset="0"/>
                <a:cs typeface="Times New Roman" panose="02020603050405020304" pitchFamily="18" charset="0"/>
              </a:rPr>
              <a:t>Snellen </a:t>
            </a:r>
            <a:r>
              <a:rPr lang="en-US" sz="2400" u="sng" dirty="0" smtClean="0">
                <a:latin typeface="Times New Roman" panose="02020603050405020304" pitchFamily="18" charset="0"/>
                <a:cs typeface="Times New Roman" panose="02020603050405020304" pitchFamily="18" charset="0"/>
              </a:rPr>
              <a:t>charts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patient normally wears glasses or contact lenses, then this test should be assessed both with and without their vision aids.</a:t>
            </a:r>
          </a:p>
          <a:p>
            <a:pPr marL="0" indent="0">
              <a:buNone/>
            </a:pPr>
            <a:endParaRPr lang="en-US" dirty="0"/>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403974" y="180975"/>
            <a:ext cx="5788026" cy="6178550"/>
          </a:xfrm>
          <a:prstGeom prst="rect">
            <a:avLst/>
          </a:prstGeom>
          <a:ln w="12700">
            <a:solidFill>
              <a:srgbClr val="FF0000"/>
            </a:solidFill>
          </a:ln>
        </p:spPr>
      </p:pic>
      <p:sp>
        <p:nvSpPr>
          <p:cNvPr id="7" name="TextBox 6"/>
          <p:cNvSpPr txBox="1"/>
          <p:nvPr/>
        </p:nvSpPr>
        <p:spPr>
          <a:xfrm>
            <a:off x="228598" y="340745"/>
            <a:ext cx="5054553"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The Optic Nerve</a:t>
            </a:r>
          </a:p>
          <a:p>
            <a:r>
              <a:rPr lang="en-US" sz="2400" u="sng" dirty="0">
                <a:latin typeface="Times New Roman" panose="02020603050405020304" pitchFamily="18" charset="0"/>
                <a:cs typeface="Times New Roman" panose="02020603050405020304" pitchFamily="18" charset="0"/>
              </a:rPr>
              <a:t>The Optic nerve</a:t>
            </a:r>
            <a:r>
              <a:rPr lang="en-US" sz="2400" dirty="0">
                <a:latin typeface="Times New Roman" panose="02020603050405020304" pitchFamily="18" charset="0"/>
                <a:cs typeface="Times New Roman" panose="02020603050405020304" pitchFamily="18" charset="0"/>
              </a:rPr>
              <a:t> is tested in five ways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403974" y="6359525"/>
            <a:ext cx="5788025" cy="461665"/>
          </a:xfrm>
          <a:prstGeom prst="rect">
            <a:avLst/>
          </a:prstGeom>
          <a:noFill/>
          <a:ln w="19050">
            <a:solidFill>
              <a:srgbClr val="00B05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Snellen chart to estimate visual acui</a:t>
            </a:r>
            <a:r>
              <a:rPr lang="en-US" sz="2000" dirty="0">
                <a:latin typeface="Times New Roman" panose="02020603050405020304" pitchFamily="18" charset="0"/>
                <a:cs typeface="Times New Roman" panose="02020603050405020304" pitchFamily="18" charset="0"/>
              </a:rPr>
              <a:t>ty</a:t>
            </a:r>
          </a:p>
        </p:txBody>
      </p:sp>
    </p:spTree>
    <p:extLst>
      <p:ext uri="{BB962C8B-B14F-4D97-AF65-F5344CB8AC3E}">
        <p14:creationId xmlns:p14="http://schemas.microsoft.com/office/powerpoint/2010/main" val="1894723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2288</Words>
  <Application>Microsoft Office PowerPoint</Application>
  <PresentationFormat>Widescreen</PresentationFormat>
  <Paragraphs>373</Paragraphs>
  <Slides>53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Algerian</vt:lpstr>
      <vt:lpstr>Arial</vt:lpstr>
      <vt:lpstr>Calibri</vt:lpstr>
      <vt:lpstr>Calibri Light</vt:lpstr>
      <vt:lpstr>Constantia</vt:lpstr>
      <vt:lpstr>Times New Roman</vt:lpstr>
      <vt:lpstr>Office Theme</vt:lpstr>
      <vt:lpstr>CNS CLINICAL  EXAMINATION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CNS EXAMINATION</dc:title>
  <dc:creator>Microsoft account</dc:creator>
  <cp:lastModifiedBy>Microsoft account</cp:lastModifiedBy>
  <cp:revision>292</cp:revision>
  <dcterms:created xsi:type="dcterms:W3CDTF">2024-03-08T05:12:16Z</dcterms:created>
  <dcterms:modified xsi:type="dcterms:W3CDTF">2024-03-26T03:07:01Z</dcterms:modified>
</cp:coreProperties>
</file>