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8" r:id="rId2"/>
    <p:sldId id="259" r:id="rId3"/>
    <p:sldId id="314" r:id="rId4"/>
    <p:sldId id="315" r:id="rId5"/>
    <p:sldId id="296" r:id="rId6"/>
    <p:sldId id="297" r:id="rId7"/>
    <p:sldId id="262" r:id="rId8"/>
    <p:sldId id="298" r:id="rId9"/>
    <p:sldId id="265" r:id="rId10"/>
    <p:sldId id="307" r:id="rId11"/>
    <p:sldId id="294" r:id="rId12"/>
    <p:sldId id="301" r:id="rId13"/>
    <p:sldId id="263" r:id="rId14"/>
    <p:sldId id="306" r:id="rId15"/>
    <p:sldId id="309" r:id="rId16"/>
    <p:sldId id="311" r:id="rId17"/>
    <p:sldId id="313" r:id="rId18"/>
    <p:sldId id="299" r:id="rId19"/>
    <p:sldId id="267" r:id="rId20"/>
    <p:sldId id="284" r:id="rId21"/>
    <p:sldId id="271" r:id="rId22"/>
    <p:sldId id="270" r:id="rId23"/>
    <p:sldId id="277" r:id="rId24"/>
    <p:sldId id="304" r:id="rId25"/>
    <p:sldId id="291" r:id="rId26"/>
    <p:sldId id="27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60" y="4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20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FDABC7-0F63-4215-9DD7-F7A597975D45}" type="datetimeFigureOut">
              <a:rPr lang="en-US" smtClean="0"/>
              <a:t>26-Mar-24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D0D33B-843D-4B51-83B8-2A307635FA24}" type="slidenum">
              <a:rPr lang="en-US" smtClean="0"/>
              <a:t>‹#›</a:t>
            </a:fld>
            <a:endParaRPr lang="en-US"/>
          </a:p>
        </p:txBody>
      </p:sp>
    </p:spTree>
    <p:extLst>
      <p:ext uri="{BB962C8B-B14F-4D97-AF65-F5344CB8AC3E}">
        <p14:creationId xmlns:p14="http://schemas.microsoft.com/office/powerpoint/2010/main" val="3001159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22862B38-A1B4-426D-9ADB-EC6FCE42EB06}" type="slidenum">
              <a:rPr lang="en-US" smtClean="0"/>
              <a:t>15</a:t>
            </a:fld>
            <a:endParaRPr lang="en-US"/>
          </a:p>
        </p:txBody>
      </p:sp>
    </p:spTree>
    <p:extLst>
      <p:ext uri="{BB962C8B-B14F-4D97-AF65-F5344CB8AC3E}">
        <p14:creationId xmlns:p14="http://schemas.microsoft.com/office/powerpoint/2010/main" val="2914454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862B38-A1B4-426D-9ADB-EC6FCE42EB06}" type="slidenum">
              <a:rPr lang="en-US" smtClean="0"/>
              <a:t>16</a:t>
            </a:fld>
            <a:endParaRPr lang="en-US"/>
          </a:p>
        </p:txBody>
      </p:sp>
    </p:spTree>
    <p:extLst>
      <p:ext uri="{BB962C8B-B14F-4D97-AF65-F5344CB8AC3E}">
        <p14:creationId xmlns:p14="http://schemas.microsoft.com/office/powerpoint/2010/main" val="1299818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862B38-A1B4-426D-9ADB-EC6FCE42EB06}" type="slidenum">
              <a:rPr lang="en-US" smtClean="0"/>
              <a:t>17</a:t>
            </a:fld>
            <a:endParaRPr lang="en-US"/>
          </a:p>
        </p:txBody>
      </p:sp>
    </p:spTree>
    <p:extLst>
      <p:ext uri="{BB962C8B-B14F-4D97-AF65-F5344CB8AC3E}">
        <p14:creationId xmlns:p14="http://schemas.microsoft.com/office/powerpoint/2010/main" val="854464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D0D33B-843D-4B51-83B8-2A307635FA24}" type="slidenum">
              <a:rPr lang="en-US" smtClean="0"/>
              <a:t>18</a:t>
            </a:fld>
            <a:endParaRPr lang="en-US"/>
          </a:p>
        </p:txBody>
      </p:sp>
    </p:spTree>
    <p:extLst>
      <p:ext uri="{BB962C8B-B14F-4D97-AF65-F5344CB8AC3E}">
        <p14:creationId xmlns:p14="http://schemas.microsoft.com/office/powerpoint/2010/main" val="516368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90DB36-CF3E-489A-A9F4-BF7BBC218935}" type="datetimeFigureOut">
              <a:rPr lang="en-US" smtClean="0"/>
              <a:pPr/>
              <a:t>26-Mar-24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F157B-8D2D-4F85-99A6-7F9DF1FA921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90DB36-CF3E-489A-A9F4-BF7BBC218935}" type="datetimeFigureOut">
              <a:rPr lang="en-US" smtClean="0"/>
              <a:pPr/>
              <a:t>26-Mar-24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F157B-8D2D-4F85-99A6-7F9DF1FA92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90DB36-CF3E-489A-A9F4-BF7BBC218935}" type="datetimeFigureOut">
              <a:rPr lang="en-US" smtClean="0"/>
              <a:pPr/>
              <a:t>26-Mar-24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F157B-8D2D-4F85-99A6-7F9DF1FA92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90DB36-CF3E-489A-A9F4-BF7BBC218935}" type="datetimeFigureOut">
              <a:rPr lang="en-US" smtClean="0"/>
              <a:pPr/>
              <a:t>26-Mar-24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F157B-8D2D-4F85-99A6-7F9DF1FA92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90DB36-CF3E-489A-A9F4-BF7BBC218935}" type="datetimeFigureOut">
              <a:rPr lang="en-US" smtClean="0"/>
              <a:pPr/>
              <a:t>26-Mar-24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F157B-8D2D-4F85-99A6-7F9DF1FA92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90DB36-CF3E-489A-A9F4-BF7BBC218935}" type="datetimeFigureOut">
              <a:rPr lang="en-US" smtClean="0"/>
              <a:pPr/>
              <a:t>26-Mar-24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FF157B-8D2D-4F85-99A6-7F9DF1FA92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90DB36-CF3E-489A-A9F4-BF7BBC218935}" type="datetimeFigureOut">
              <a:rPr lang="en-US" smtClean="0"/>
              <a:pPr/>
              <a:t>26-Mar-24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FF157B-8D2D-4F85-99A6-7F9DF1FA92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90DB36-CF3E-489A-A9F4-BF7BBC218935}" type="datetimeFigureOut">
              <a:rPr lang="en-US" smtClean="0"/>
              <a:pPr/>
              <a:t>26-Mar-24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FF157B-8D2D-4F85-99A6-7F9DF1FA92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90DB36-CF3E-489A-A9F4-BF7BBC218935}" type="datetimeFigureOut">
              <a:rPr lang="en-US" smtClean="0"/>
              <a:pPr/>
              <a:t>26-Mar-24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FF157B-8D2D-4F85-99A6-7F9DF1FA92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90DB36-CF3E-489A-A9F4-BF7BBC218935}" type="datetimeFigureOut">
              <a:rPr lang="en-US" smtClean="0"/>
              <a:pPr/>
              <a:t>26-Mar-24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FF157B-8D2D-4F85-99A6-7F9DF1FA92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90DB36-CF3E-489A-A9F4-BF7BBC218935}" type="datetimeFigureOut">
              <a:rPr lang="en-US" smtClean="0"/>
              <a:pPr/>
              <a:t>26-Mar-24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FF157B-8D2D-4F85-99A6-7F9DF1FA92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90DB36-CF3E-489A-A9F4-BF7BBC218935}" type="datetimeFigureOut">
              <a:rPr lang="en-US" smtClean="0"/>
              <a:pPr/>
              <a:t>26-Mar-24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FF157B-8D2D-4F85-99A6-7F9DF1FA92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b="1" dirty="0" smtClean="0"/>
              <a:t/>
            </a:r>
            <a:br>
              <a:rPr lang="en-US" b="1" dirty="0" smtClean="0"/>
            </a:br>
            <a:r>
              <a:rPr lang="en-US" b="1" dirty="0" smtClean="0">
                <a:latin typeface="Constantia" pitchFamily="18" charset="0"/>
              </a:rPr>
              <a:t>Neurological History Taking and Physical Examination </a:t>
            </a:r>
            <a:br>
              <a:rPr lang="en-US" b="1" dirty="0" smtClean="0">
                <a:latin typeface="Constantia" pitchFamily="18" charset="0"/>
              </a:rPr>
            </a:br>
            <a:endParaRPr lang="en-US" dirty="0">
              <a:latin typeface="Constantia" pitchFamily="18" charset="0"/>
            </a:endParaRPr>
          </a:p>
        </p:txBody>
      </p:sp>
      <p:sp>
        <p:nvSpPr>
          <p:cNvPr id="3" name="Subtitle 2"/>
          <p:cNvSpPr>
            <a:spLocks noGrp="1"/>
          </p:cNvSpPr>
          <p:nvPr>
            <p:ph type="subTitle" idx="1"/>
          </p:nvPr>
        </p:nvSpPr>
        <p:spPr/>
        <p:style>
          <a:lnRef idx="1">
            <a:schemeClr val="accent6"/>
          </a:lnRef>
          <a:fillRef idx="2">
            <a:schemeClr val="accent6"/>
          </a:fillRef>
          <a:effectRef idx="1">
            <a:schemeClr val="accent6"/>
          </a:effectRef>
          <a:fontRef idx="minor">
            <a:schemeClr val="dk1"/>
          </a:fontRef>
        </p:style>
        <p:txBody>
          <a:bodyPr/>
          <a:lstStyle/>
          <a:p>
            <a:r>
              <a:rPr lang="en-US" dirty="0" smtClean="0">
                <a:solidFill>
                  <a:schemeClr val="tx1"/>
                </a:solidFill>
                <a:latin typeface="Constantia" pitchFamily="18" charset="0"/>
              </a:rPr>
              <a:t>Dr. M. A. </a:t>
            </a:r>
            <a:r>
              <a:rPr lang="en-US" dirty="0" err="1" smtClean="0">
                <a:solidFill>
                  <a:schemeClr val="tx1"/>
                </a:solidFill>
                <a:latin typeface="Constantia" pitchFamily="18" charset="0"/>
              </a:rPr>
              <a:t>Sofi</a:t>
            </a:r>
            <a:r>
              <a:rPr lang="en-US" dirty="0" smtClean="0">
                <a:solidFill>
                  <a:schemeClr val="tx1"/>
                </a:solidFill>
                <a:latin typeface="Constantia" pitchFamily="18" charset="0"/>
              </a:rPr>
              <a:t> MD; FRCP (London); </a:t>
            </a:r>
            <a:r>
              <a:rPr lang="en-US" dirty="0" err="1" smtClean="0">
                <a:solidFill>
                  <a:schemeClr val="tx1"/>
                </a:solidFill>
                <a:latin typeface="Constantia" pitchFamily="18" charset="0"/>
              </a:rPr>
              <a:t>FRCPEdin</a:t>
            </a:r>
            <a:r>
              <a:rPr lang="en-US" dirty="0" smtClean="0">
                <a:solidFill>
                  <a:schemeClr val="tx1"/>
                </a:solidFill>
                <a:latin typeface="Constantia" pitchFamily="18" charset="0"/>
              </a:rPr>
              <a:t>; </a:t>
            </a:r>
            <a:r>
              <a:rPr lang="en-US" dirty="0" err="1" smtClean="0">
                <a:solidFill>
                  <a:schemeClr val="tx1"/>
                </a:solidFill>
                <a:latin typeface="Constantia" pitchFamily="18" charset="0"/>
              </a:rPr>
              <a:t>FRCSEdin</a:t>
            </a:r>
            <a:endParaRPr lang="en-US" dirty="0">
              <a:solidFill>
                <a:schemeClr val="tx1"/>
              </a:solidFill>
              <a:latin typeface="Constantia" pitchFamily="18" charset="0"/>
            </a:endParaRPr>
          </a:p>
        </p:txBody>
      </p:sp>
    </p:spTree>
    <p:extLst>
      <p:ext uri="{BB962C8B-B14F-4D97-AF65-F5344CB8AC3E}">
        <p14:creationId xmlns:p14="http://schemas.microsoft.com/office/powerpoint/2010/main" val="2961772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50805" y="2114490"/>
            <a:ext cx="1359195"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000" b="1" dirty="0" smtClean="0">
                <a:solidFill>
                  <a:srgbClr val="FF0000"/>
                </a:solidFill>
              </a:rPr>
              <a:t>  </a:t>
            </a:r>
            <a:r>
              <a:rPr lang="en-US" sz="2000" b="1" dirty="0" smtClean="0">
                <a:solidFill>
                  <a:srgbClr val="FF0000"/>
                </a:solidFill>
                <a:latin typeface="Constantia" panose="02030602050306030303" pitchFamily="18" charset="0"/>
              </a:rPr>
              <a:t>Diplopia </a:t>
            </a:r>
            <a:endParaRPr lang="en-US" sz="2000" b="1" dirty="0">
              <a:solidFill>
                <a:srgbClr val="FF0000"/>
              </a:solidFill>
              <a:latin typeface="Constantia" panose="02030602050306030303" pitchFamily="18" charset="0"/>
            </a:endParaRPr>
          </a:p>
        </p:txBody>
      </p:sp>
      <p:cxnSp>
        <p:nvCxnSpPr>
          <p:cNvPr id="24" name="Straight Connector 23"/>
          <p:cNvCxnSpPr/>
          <p:nvPr/>
        </p:nvCxnSpPr>
        <p:spPr>
          <a:xfrm>
            <a:off x="3194482" y="2514600"/>
            <a:ext cx="5918" cy="3351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724400" y="3200400"/>
            <a:ext cx="914400" cy="30777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400" b="1" dirty="0" smtClean="0">
                <a:solidFill>
                  <a:srgbClr val="FF0000"/>
                </a:solidFill>
              </a:rPr>
              <a:t>Binocular</a:t>
            </a:r>
            <a:endParaRPr lang="en-US" sz="1400" b="1" dirty="0">
              <a:solidFill>
                <a:srgbClr val="FF0000"/>
              </a:solidFill>
            </a:endParaRPr>
          </a:p>
        </p:txBody>
      </p:sp>
      <p:sp>
        <p:nvSpPr>
          <p:cNvPr id="28" name="TextBox 27"/>
          <p:cNvSpPr txBox="1"/>
          <p:nvPr/>
        </p:nvSpPr>
        <p:spPr>
          <a:xfrm>
            <a:off x="762000" y="3124200"/>
            <a:ext cx="1050524" cy="30777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400" b="1" dirty="0" smtClean="0">
                <a:solidFill>
                  <a:srgbClr val="FF0000"/>
                </a:solidFill>
              </a:rPr>
              <a:t>Monocular</a:t>
            </a:r>
            <a:endParaRPr lang="en-US" sz="1400" b="1" dirty="0">
              <a:solidFill>
                <a:srgbClr val="FF0000"/>
              </a:solidFill>
            </a:endParaRPr>
          </a:p>
        </p:txBody>
      </p:sp>
      <p:sp>
        <p:nvSpPr>
          <p:cNvPr id="31" name="TextBox 30"/>
          <p:cNvSpPr txBox="1"/>
          <p:nvPr/>
        </p:nvSpPr>
        <p:spPr>
          <a:xfrm>
            <a:off x="152400" y="4186535"/>
            <a:ext cx="12954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800" b="1" u="sng" dirty="0" smtClean="0">
                <a:solidFill>
                  <a:srgbClr val="FF0000"/>
                </a:solidFill>
              </a:rPr>
              <a:t>Refractory process</a:t>
            </a:r>
          </a:p>
          <a:p>
            <a:r>
              <a:rPr lang="en-US" sz="800" b="1" dirty="0" smtClean="0"/>
              <a:t>Corneal </a:t>
            </a:r>
            <a:r>
              <a:rPr lang="en-US" sz="800" b="1" dirty="0" err="1" smtClean="0"/>
              <a:t>abnor</a:t>
            </a:r>
            <a:endParaRPr lang="en-US" sz="800" b="1" dirty="0" smtClean="0"/>
          </a:p>
          <a:p>
            <a:r>
              <a:rPr lang="en-US" sz="800" b="1" dirty="0" smtClean="0"/>
              <a:t>Cataract</a:t>
            </a:r>
            <a:endParaRPr lang="en-US" sz="800" b="1" dirty="0"/>
          </a:p>
        </p:txBody>
      </p:sp>
      <p:sp>
        <p:nvSpPr>
          <p:cNvPr id="41" name="TextBox 40"/>
          <p:cNvSpPr txBox="1"/>
          <p:nvPr/>
        </p:nvSpPr>
        <p:spPr>
          <a:xfrm>
            <a:off x="1658679" y="4191000"/>
            <a:ext cx="1236921" cy="46166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800" b="1" u="sng" dirty="0" smtClean="0">
                <a:solidFill>
                  <a:srgbClr val="FFFF00"/>
                </a:solidFill>
              </a:rPr>
              <a:t>Cortical process</a:t>
            </a:r>
          </a:p>
          <a:p>
            <a:r>
              <a:rPr lang="en-US" sz="800" b="1" dirty="0" smtClean="0"/>
              <a:t>Cerebral polyopia</a:t>
            </a:r>
          </a:p>
          <a:p>
            <a:r>
              <a:rPr lang="en-US" sz="800" b="1" dirty="0" smtClean="0"/>
              <a:t>Psychologic</a:t>
            </a:r>
            <a:endParaRPr lang="en-US" sz="800" b="1" dirty="0"/>
          </a:p>
        </p:txBody>
      </p:sp>
      <p:cxnSp>
        <p:nvCxnSpPr>
          <p:cNvPr id="44" name="Straight Connector 43"/>
          <p:cNvCxnSpPr/>
          <p:nvPr/>
        </p:nvCxnSpPr>
        <p:spPr>
          <a:xfrm flipV="1">
            <a:off x="838200" y="3810000"/>
            <a:ext cx="1409700" cy="59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38200" y="3810000"/>
            <a:ext cx="0" cy="2772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209800" y="3810000"/>
            <a:ext cx="8861" cy="300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562600" y="4191000"/>
            <a:ext cx="1355324" cy="58477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800" b="1" dirty="0" smtClean="0">
                <a:solidFill>
                  <a:srgbClr val="FF0000"/>
                </a:solidFill>
              </a:rPr>
              <a:t>C</a:t>
            </a:r>
            <a:r>
              <a:rPr lang="en-US" sz="800" b="1" u="sng" dirty="0" smtClean="0">
                <a:solidFill>
                  <a:srgbClr val="FF0000"/>
                </a:solidFill>
              </a:rPr>
              <a:t>ranial nerve </a:t>
            </a:r>
            <a:r>
              <a:rPr lang="en-US" sz="800" b="1" u="sng" dirty="0">
                <a:solidFill>
                  <a:srgbClr val="FF0000"/>
                </a:solidFill>
              </a:rPr>
              <a:t>M</a:t>
            </a:r>
            <a:r>
              <a:rPr lang="en-US" sz="800" b="1" u="sng" dirty="0" smtClean="0">
                <a:solidFill>
                  <a:srgbClr val="FF0000"/>
                </a:solidFill>
              </a:rPr>
              <a:t>ononeuropathy</a:t>
            </a:r>
          </a:p>
          <a:p>
            <a:pPr marL="171450" indent="-171450">
              <a:buFont typeface="Arial" panose="020B0604020202020204" pitchFamily="34" charset="0"/>
              <a:buChar char="•"/>
            </a:pPr>
            <a:r>
              <a:rPr lang="en-US" sz="800" b="1" u="sng" dirty="0" smtClean="0"/>
              <a:t>Elderly/DM/HTN</a:t>
            </a:r>
          </a:p>
          <a:p>
            <a:pPr marL="171450" indent="-171450">
              <a:buFont typeface="Arial" panose="020B0604020202020204" pitchFamily="34" charset="0"/>
              <a:buChar char="•"/>
            </a:pPr>
            <a:r>
              <a:rPr lang="en-US" sz="800" b="1" dirty="0" smtClean="0"/>
              <a:t>Microvascular ischemia</a:t>
            </a:r>
            <a:endParaRPr lang="en-US" sz="800" b="1" dirty="0"/>
          </a:p>
        </p:txBody>
      </p:sp>
      <p:sp>
        <p:nvSpPr>
          <p:cNvPr id="59" name="TextBox 58"/>
          <p:cNvSpPr txBox="1"/>
          <p:nvPr/>
        </p:nvSpPr>
        <p:spPr>
          <a:xfrm>
            <a:off x="4283476" y="4191000"/>
            <a:ext cx="1202924" cy="70788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800" b="1" u="sng" dirty="0" smtClean="0">
                <a:solidFill>
                  <a:srgbClr val="FF0000"/>
                </a:solidFill>
              </a:rPr>
              <a:t>Pain prominent</a:t>
            </a:r>
          </a:p>
          <a:p>
            <a:pPr marL="171450" indent="-171450">
              <a:buFont typeface="Arial" panose="020B0604020202020204" pitchFamily="34" charset="0"/>
              <a:buChar char="•"/>
            </a:pPr>
            <a:r>
              <a:rPr lang="en-US" sz="800" b="1" dirty="0" smtClean="0"/>
              <a:t>PCOM/SAH</a:t>
            </a:r>
          </a:p>
          <a:p>
            <a:pPr marL="171450" indent="-171450">
              <a:buFont typeface="Arial" panose="020B0604020202020204" pitchFamily="34" charset="0"/>
              <a:buChar char="•"/>
            </a:pPr>
            <a:r>
              <a:rPr lang="en-US" sz="800" b="1" dirty="0" smtClean="0"/>
              <a:t>VA dissection</a:t>
            </a:r>
          </a:p>
          <a:p>
            <a:pPr marL="171450" indent="-171450">
              <a:buFont typeface="Arial" panose="020B0604020202020204" pitchFamily="34" charset="0"/>
              <a:buChar char="•"/>
            </a:pPr>
            <a:r>
              <a:rPr lang="en-US" sz="800" b="1" dirty="0" smtClean="0"/>
              <a:t>GCA</a:t>
            </a:r>
          </a:p>
          <a:p>
            <a:pPr marL="171450" indent="-171450">
              <a:buFont typeface="Arial" panose="020B0604020202020204" pitchFamily="34" charset="0"/>
              <a:buChar char="•"/>
            </a:pPr>
            <a:r>
              <a:rPr lang="en-US" sz="800" b="1" dirty="0" smtClean="0"/>
              <a:t>Cavernous sinus dis</a:t>
            </a:r>
            <a:endParaRPr lang="en-US" sz="800" b="1" dirty="0"/>
          </a:p>
        </p:txBody>
      </p:sp>
      <p:sp>
        <p:nvSpPr>
          <p:cNvPr id="60" name="TextBox 59"/>
          <p:cNvSpPr txBox="1"/>
          <p:nvPr/>
        </p:nvSpPr>
        <p:spPr>
          <a:xfrm>
            <a:off x="2971800" y="4191000"/>
            <a:ext cx="1219200" cy="7078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800" b="1" u="sng" dirty="0" smtClean="0">
                <a:solidFill>
                  <a:srgbClr val="FFFF00"/>
                </a:solidFill>
              </a:rPr>
              <a:t>Orbital disease</a:t>
            </a:r>
          </a:p>
          <a:p>
            <a:pPr marL="171450" indent="-171450">
              <a:buFont typeface="Arial" panose="020B0604020202020204" pitchFamily="34" charset="0"/>
              <a:buChar char="•"/>
            </a:pPr>
            <a:r>
              <a:rPr lang="en-US" sz="800" b="1" dirty="0" smtClean="0">
                <a:solidFill>
                  <a:schemeClr val="tx1"/>
                </a:solidFill>
              </a:rPr>
              <a:t>Thyroid  myopathy</a:t>
            </a:r>
          </a:p>
          <a:p>
            <a:pPr marL="171450" indent="-171450">
              <a:buFont typeface="Arial" panose="020B0604020202020204" pitchFamily="34" charset="0"/>
              <a:buChar char="•"/>
            </a:pPr>
            <a:r>
              <a:rPr lang="en-US" sz="800" b="1" dirty="0" smtClean="0">
                <a:solidFill>
                  <a:schemeClr val="tx1"/>
                </a:solidFill>
              </a:rPr>
              <a:t>Cavernous sinus dis </a:t>
            </a:r>
          </a:p>
          <a:p>
            <a:pPr marL="171450" indent="-171450">
              <a:buFont typeface="Arial" panose="020B0604020202020204" pitchFamily="34" charset="0"/>
              <a:buChar char="•"/>
            </a:pPr>
            <a:r>
              <a:rPr lang="en-US" sz="800" b="1" dirty="0" smtClean="0">
                <a:solidFill>
                  <a:schemeClr val="tx1"/>
                </a:solidFill>
              </a:rPr>
              <a:t>Orbital myositis</a:t>
            </a:r>
          </a:p>
          <a:p>
            <a:pPr marL="171450" indent="-171450">
              <a:buFont typeface="Arial" panose="020B0604020202020204" pitchFamily="34" charset="0"/>
              <a:buChar char="•"/>
            </a:pPr>
            <a:r>
              <a:rPr lang="en-US" sz="800" b="1" dirty="0" smtClean="0">
                <a:solidFill>
                  <a:schemeClr val="tx1"/>
                </a:solidFill>
              </a:rPr>
              <a:t>Tolosa Hunt </a:t>
            </a:r>
            <a:endParaRPr lang="en-US" sz="800" b="1" dirty="0">
              <a:solidFill>
                <a:schemeClr val="tx1"/>
              </a:solidFill>
            </a:endParaRPr>
          </a:p>
        </p:txBody>
      </p:sp>
      <p:sp>
        <p:nvSpPr>
          <p:cNvPr id="71" name="TextBox 70"/>
          <p:cNvSpPr txBox="1"/>
          <p:nvPr/>
        </p:nvSpPr>
        <p:spPr>
          <a:xfrm>
            <a:off x="6858000" y="4191000"/>
            <a:ext cx="1355324" cy="58477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800" b="1" u="sng" dirty="0" smtClean="0">
                <a:solidFill>
                  <a:srgbClr val="FF0000"/>
                </a:solidFill>
              </a:rPr>
              <a:t>Cranial nerve Polyneuropathy</a:t>
            </a:r>
          </a:p>
          <a:p>
            <a:pPr marL="171450" indent="-171450">
              <a:buFont typeface="Arial" panose="020B0604020202020204" pitchFamily="34" charset="0"/>
              <a:buChar char="•"/>
            </a:pPr>
            <a:r>
              <a:rPr lang="en-US" sz="800" b="1" dirty="0" smtClean="0"/>
              <a:t>Elderly/DM/HTN</a:t>
            </a:r>
          </a:p>
          <a:p>
            <a:pPr marL="171450" indent="-171450">
              <a:buFont typeface="Arial" panose="020B0604020202020204" pitchFamily="34" charset="0"/>
              <a:buChar char="•"/>
            </a:pPr>
            <a:r>
              <a:rPr lang="en-US" sz="800" b="1" dirty="0" smtClean="0"/>
              <a:t>Microvascular ischemia</a:t>
            </a:r>
            <a:endParaRPr lang="en-US" sz="800" b="1" dirty="0"/>
          </a:p>
        </p:txBody>
      </p:sp>
      <p:sp>
        <p:nvSpPr>
          <p:cNvPr id="72" name="TextBox 71"/>
          <p:cNvSpPr txBox="1"/>
          <p:nvPr/>
        </p:nvSpPr>
        <p:spPr>
          <a:xfrm>
            <a:off x="4114800" y="5029200"/>
            <a:ext cx="1355324" cy="58477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800" b="1" dirty="0" smtClean="0">
                <a:solidFill>
                  <a:srgbClr val="FF0000"/>
                </a:solidFill>
              </a:rPr>
              <a:t>Other neurological deficits</a:t>
            </a:r>
          </a:p>
          <a:p>
            <a:pPr marL="171450" indent="-171450">
              <a:buFont typeface="Arial" panose="020B0604020202020204" pitchFamily="34" charset="0"/>
              <a:buChar char="•"/>
            </a:pPr>
            <a:r>
              <a:rPr lang="en-US" sz="800" b="1" dirty="0" smtClean="0"/>
              <a:t>Brain stem stroke</a:t>
            </a:r>
          </a:p>
          <a:p>
            <a:pPr marL="171450" indent="-171450">
              <a:buFont typeface="Arial" panose="020B0604020202020204" pitchFamily="34" charset="0"/>
              <a:buChar char="•"/>
            </a:pPr>
            <a:r>
              <a:rPr lang="en-US" sz="800" b="1" dirty="0" smtClean="0"/>
              <a:t>Multiple sclerosis</a:t>
            </a:r>
          </a:p>
          <a:p>
            <a:pPr marL="171450" indent="-171450">
              <a:buFont typeface="Arial" panose="020B0604020202020204" pitchFamily="34" charset="0"/>
              <a:buChar char="•"/>
            </a:pPr>
            <a:r>
              <a:rPr lang="en-US" sz="800" b="1" dirty="0" smtClean="0"/>
              <a:t>Basilar meningitis </a:t>
            </a:r>
            <a:endParaRPr lang="en-US" sz="800" b="1" dirty="0"/>
          </a:p>
        </p:txBody>
      </p:sp>
      <p:sp>
        <p:nvSpPr>
          <p:cNvPr id="73" name="TextBox 72"/>
          <p:cNvSpPr txBox="1"/>
          <p:nvPr/>
        </p:nvSpPr>
        <p:spPr>
          <a:xfrm>
            <a:off x="5562600" y="5029200"/>
            <a:ext cx="1600200" cy="707886"/>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sz="800" b="1" dirty="0" smtClean="0">
                <a:solidFill>
                  <a:srgbClr val="FF0000"/>
                </a:solidFill>
              </a:rPr>
              <a:t>Other  neurological deficits</a:t>
            </a:r>
          </a:p>
          <a:p>
            <a:pPr marL="171450" indent="-171450">
              <a:buFont typeface="Arial" panose="020B0604020202020204" pitchFamily="34" charset="0"/>
              <a:buChar char="•"/>
            </a:pPr>
            <a:r>
              <a:rPr lang="en-US" sz="800" b="1" dirty="0" smtClean="0"/>
              <a:t>Botulism</a:t>
            </a:r>
          </a:p>
          <a:p>
            <a:pPr marL="171450" indent="-171450">
              <a:buFont typeface="Arial" panose="020B0604020202020204" pitchFamily="34" charset="0"/>
              <a:buChar char="•"/>
            </a:pPr>
            <a:r>
              <a:rPr lang="en-US" sz="800" b="1" dirty="0" smtClean="0"/>
              <a:t>Wernicke encephalopathy</a:t>
            </a:r>
          </a:p>
          <a:p>
            <a:pPr marL="171450" indent="-171450">
              <a:buFont typeface="Arial" panose="020B0604020202020204" pitchFamily="34" charset="0"/>
              <a:buChar char="•"/>
            </a:pPr>
            <a:r>
              <a:rPr lang="en-US" sz="800" b="1" dirty="0" smtClean="0"/>
              <a:t>Miller Fischer syndrome</a:t>
            </a:r>
          </a:p>
          <a:p>
            <a:pPr marL="171450" indent="-171450">
              <a:buFont typeface="Arial" panose="020B0604020202020204" pitchFamily="34" charset="0"/>
              <a:buChar char="•"/>
            </a:pPr>
            <a:r>
              <a:rPr lang="en-US" sz="800" b="1" dirty="0" smtClean="0"/>
              <a:t>Myasthenia gravis</a:t>
            </a:r>
            <a:endParaRPr lang="en-US" sz="800" b="1" dirty="0"/>
          </a:p>
        </p:txBody>
      </p:sp>
      <p:cxnSp>
        <p:nvCxnSpPr>
          <p:cNvPr id="79" name="Straight Connector 78"/>
          <p:cNvCxnSpPr>
            <a:stCxn id="28" idx="2"/>
          </p:cNvCxnSpPr>
          <p:nvPr/>
        </p:nvCxnSpPr>
        <p:spPr>
          <a:xfrm>
            <a:off x="1287262" y="3431977"/>
            <a:ext cx="0" cy="3527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H="1">
            <a:off x="3597676" y="3872507"/>
            <a:ext cx="13686" cy="2504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4870239" y="3886200"/>
            <a:ext cx="10234" cy="3315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6172200" y="3903115"/>
            <a:ext cx="1836" cy="3041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endCxn id="71" idx="0"/>
          </p:cNvCxnSpPr>
          <p:nvPr/>
        </p:nvCxnSpPr>
        <p:spPr>
          <a:xfrm>
            <a:off x="7527524" y="3949987"/>
            <a:ext cx="8138" cy="2410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1295400" y="2819400"/>
            <a:ext cx="3886200" cy="543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3597676" y="3886200"/>
            <a:ext cx="3937986" cy="637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stCxn id="25" idx="2"/>
          </p:cNvCxnSpPr>
          <p:nvPr/>
        </p:nvCxnSpPr>
        <p:spPr>
          <a:xfrm>
            <a:off x="5181600" y="3508177"/>
            <a:ext cx="0" cy="36433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128" name="Picture 127" descr="Image result for double vis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1200" y="943896"/>
            <a:ext cx="3275208" cy="2316755"/>
          </a:xfrm>
          <a:prstGeom prst="rect">
            <a:avLst/>
          </a:prstGeom>
          <a:noFill/>
          <a:ln w="28575">
            <a:solidFill>
              <a:srgbClr val="FFC000"/>
            </a:solidFill>
          </a:ln>
          <a:extLst>
            <a:ext uri="{909E8E84-426E-40DD-AFC4-6F175D3DCCD1}">
              <a14:hiddenFill xmlns:a14="http://schemas.microsoft.com/office/drawing/2010/main">
                <a:solidFill>
                  <a:srgbClr val="FFFFFF"/>
                </a:solidFill>
              </a14:hiddenFill>
            </a:ext>
          </a:extLst>
        </p:spPr>
      </p:pic>
      <p:sp>
        <p:nvSpPr>
          <p:cNvPr id="129" name="TextBox 128"/>
          <p:cNvSpPr txBox="1"/>
          <p:nvPr/>
        </p:nvSpPr>
        <p:spPr>
          <a:xfrm>
            <a:off x="76200" y="990600"/>
            <a:ext cx="5638800" cy="1015663"/>
          </a:xfrm>
          <a:prstGeom prst="rect">
            <a:avLst/>
          </a:prstGeom>
          <a:ln w="28575"/>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b="1" dirty="0">
                <a:latin typeface="Constantia" panose="02030602050306030303" pitchFamily="18" charset="0"/>
              </a:rPr>
              <a:t>Diplopia</a:t>
            </a:r>
            <a:r>
              <a:rPr lang="en-US" sz="2000" dirty="0">
                <a:latin typeface="Constantia" panose="02030602050306030303" pitchFamily="18" charset="0"/>
              </a:rPr>
              <a:t> is the simultaneous perception of two images of a single object that may be displaced horizontally or </a:t>
            </a:r>
            <a:r>
              <a:rPr lang="en-US" sz="2000" dirty="0" smtClean="0">
                <a:latin typeface="Constantia" panose="02030602050306030303" pitchFamily="18" charset="0"/>
              </a:rPr>
              <a:t>vertically in </a:t>
            </a:r>
            <a:r>
              <a:rPr lang="en-US" sz="2000" dirty="0">
                <a:latin typeface="Constantia" panose="02030602050306030303" pitchFamily="18" charset="0"/>
              </a:rPr>
              <a:t>relation to each </a:t>
            </a:r>
            <a:r>
              <a:rPr lang="en-US" sz="2000" dirty="0" smtClean="0">
                <a:latin typeface="Constantia" panose="02030602050306030303" pitchFamily="18" charset="0"/>
              </a:rPr>
              <a:t>other.</a:t>
            </a:r>
            <a:endParaRPr lang="en-US" sz="2000" dirty="0">
              <a:latin typeface="Constantia" panose="02030602050306030303" pitchFamily="18" charset="0"/>
            </a:endParaRPr>
          </a:p>
        </p:txBody>
      </p:sp>
      <p:sp>
        <p:nvSpPr>
          <p:cNvPr id="130" name="TextBox 129"/>
          <p:cNvSpPr txBox="1"/>
          <p:nvPr/>
        </p:nvSpPr>
        <p:spPr>
          <a:xfrm>
            <a:off x="1" y="101025"/>
            <a:ext cx="9125402"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3200" dirty="0" smtClean="0">
                <a:latin typeface="Constantia" panose="02030602050306030303" pitchFamily="18" charset="0"/>
              </a:rPr>
              <a:t>        Diplopia: Clinical assessment</a:t>
            </a:r>
            <a:endParaRPr lang="en-US" sz="3200" dirty="0">
              <a:latin typeface="Constantia" panose="02030602050306030303" pitchFamily="18" charset="0"/>
            </a:endParaRPr>
          </a:p>
        </p:txBody>
      </p:sp>
      <p:cxnSp>
        <p:nvCxnSpPr>
          <p:cNvPr id="132" name="Straight Connector 131"/>
          <p:cNvCxnSpPr/>
          <p:nvPr/>
        </p:nvCxnSpPr>
        <p:spPr>
          <a:xfrm>
            <a:off x="5638800" y="3430489"/>
            <a:ext cx="3123538" cy="837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flipH="1">
            <a:off x="8762338" y="3518747"/>
            <a:ext cx="662" cy="18722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H="1">
            <a:off x="7162800" y="5410200"/>
            <a:ext cx="1600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1295400" y="2819400"/>
            <a:ext cx="0" cy="304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5175504" y="2852928"/>
            <a:ext cx="6096" cy="34747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7201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diplopia cranial nerve palsies"/>
          <p:cNvPicPr>
            <a:picLocks noChangeAspect="1" noChangeArrowheads="1"/>
          </p:cNvPicPr>
          <p:nvPr/>
        </p:nvPicPr>
        <p:blipFill>
          <a:blip r:embed="rId2" cstate="print"/>
          <a:srcRect l="3090" t="7865" r="4213" b="2247"/>
          <a:stretch>
            <a:fillRect/>
          </a:stretch>
        </p:blipFill>
        <p:spPr bwMode="auto">
          <a:xfrm>
            <a:off x="76200" y="228599"/>
            <a:ext cx="9001125" cy="6546273"/>
          </a:xfrm>
          <a:prstGeom prst="rect">
            <a:avLst/>
          </a:prstGeom>
          <a:ln w="88900" cap="sq" cmpd="thickThin">
            <a:solidFill>
              <a:schemeClr val="tx2">
                <a:lumMod val="60000"/>
                <a:lumOff val="40000"/>
              </a:schemeClr>
            </a:solidFill>
            <a:prstDash val="solid"/>
            <a:miter lim="800000"/>
          </a:ln>
          <a:effectLst>
            <a:innerShdw blurRad="76200">
              <a:srgbClr val="000000"/>
            </a:inn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pproach to Double Vision in the ED — NUEM Blog"/>
          <p:cNvPicPr>
            <a:picLocks noChangeAspect="1" noChangeArrowheads="1"/>
          </p:cNvPicPr>
          <p:nvPr/>
        </p:nvPicPr>
        <p:blipFill rotWithShape="1">
          <a:blip r:embed="rId2">
            <a:extLst>
              <a:ext uri="{28A0092B-C50C-407E-A947-70E740481C1C}">
                <a14:useLocalDpi xmlns:a14="http://schemas.microsoft.com/office/drawing/2010/main" val="0"/>
              </a:ext>
            </a:extLst>
          </a:blip>
          <a:srcRect l="1670" t="1207" r="1982"/>
          <a:stretch/>
        </p:blipFill>
        <p:spPr bwMode="auto">
          <a:xfrm>
            <a:off x="304800" y="123921"/>
            <a:ext cx="8610600" cy="6200679"/>
          </a:xfrm>
          <a:prstGeom prst="rect">
            <a:avLst/>
          </a:prstGeom>
          <a:noFill/>
          <a:ln w="38100">
            <a:solidFill>
              <a:srgbClr val="FFC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142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514600" y="228600"/>
            <a:ext cx="3657600" cy="3810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b="1" dirty="0" smtClean="0">
                <a:latin typeface="Constantia" panose="02030602050306030303" pitchFamily="18" charset="0"/>
              </a:rPr>
              <a:t>SEIZURE CLASSIFICATION</a:t>
            </a:r>
            <a:endParaRPr lang="en-US" sz="2000" b="1" dirty="0">
              <a:latin typeface="Constantia" panose="02030602050306030303" pitchFamily="18" charset="0"/>
            </a:endParaRPr>
          </a:p>
        </p:txBody>
      </p:sp>
      <p:sp>
        <p:nvSpPr>
          <p:cNvPr id="3" name="Rounded Rectangle 2"/>
          <p:cNvSpPr/>
          <p:nvPr/>
        </p:nvSpPr>
        <p:spPr>
          <a:xfrm>
            <a:off x="2514600" y="1066800"/>
            <a:ext cx="3657600" cy="381000"/>
          </a:xfrm>
          <a:prstGeom prst="roundRect">
            <a:avLst/>
          </a:prstGeom>
          <a:ln w="12700"/>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smtClean="0">
                <a:latin typeface="Constantia" panose="02030602050306030303" pitchFamily="18" charset="0"/>
              </a:rPr>
              <a:t>Loss of consciousness</a:t>
            </a:r>
            <a:endParaRPr lang="en-US" sz="2400" dirty="0">
              <a:latin typeface="Constantia" panose="02030602050306030303" pitchFamily="18" charset="0"/>
            </a:endParaRPr>
          </a:p>
        </p:txBody>
      </p:sp>
      <p:sp>
        <p:nvSpPr>
          <p:cNvPr id="4" name="Rounded Rectangle 3"/>
          <p:cNvSpPr/>
          <p:nvPr/>
        </p:nvSpPr>
        <p:spPr>
          <a:xfrm>
            <a:off x="1828800" y="1905000"/>
            <a:ext cx="1905000" cy="381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smtClean="0">
                <a:latin typeface="Constantia" panose="02030602050306030303" pitchFamily="18" charset="0"/>
              </a:rPr>
              <a:t>Yes </a:t>
            </a:r>
            <a:endParaRPr lang="en-US" sz="2400" dirty="0">
              <a:latin typeface="Constantia" panose="02030602050306030303" pitchFamily="18" charset="0"/>
            </a:endParaRPr>
          </a:p>
        </p:txBody>
      </p:sp>
      <p:sp>
        <p:nvSpPr>
          <p:cNvPr id="5" name="Rounded Rectangle 4"/>
          <p:cNvSpPr/>
          <p:nvPr/>
        </p:nvSpPr>
        <p:spPr>
          <a:xfrm>
            <a:off x="3733800" y="3581400"/>
            <a:ext cx="4046222" cy="3810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dirty="0" smtClean="0">
                <a:latin typeface="Constantia" panose="02030602050306030303" pitchFamily="18" charset="0"/>
              </a:rPr>
              <a:t>Alteration of consciousness</a:t>
            </a:r>
            <a:endParaRPr lang="en-US" sz="2400" dirty="0">
              <a:latin typeface="Constantia" panose="02030602050306030303" pitchFamily="18" charset="0"/>
            </a:endParaRPr>
          </a:p>
        </p:txBody>
      </p:sp>
      <p:sp>
        <p:nvSpPr>
          <p:cNvPr id="6" name="Rounded Rectangle 5"/>
          <p:cNvSpPr/>
          <p:nvPr/>
        </p:nvSpPr>
        <p:spPr>
          <a:xfrm>
            <a:off x="3048000" y="5257800"/>
            <a:ext cx="2133600" cy="3810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smtClean="0">
                <a:latin typeface="Constantia" panose="02030602050306030303" pitchFamily="18" charset="0"/>
              </a:rPr>
              <a:t>Simple partial</a:t>
            </a:r>
            <a:endParaRPr lang="en-US" sz="2400" dirty="0">
              <a:latin typeface="Constantia" panose="02030602050306030303" pitchFamily="18" charset="0"/>
            </a:endParaRPr>
          </a:p>
        </p:txBody>
      </p:sp>
      <p:sp>
        <p:nvSpPr>
          <p:cNvPr id="7" name="Down Arrow 6"/>
          <p:cNvSpPr/>
          <p:nvPr/>
        </p:nvSpPr>
        <p:spPr>
          <a:xfrm>
            <a:off x="4077155" y="609600"/>
            <a:ext cx="45719" cy="457200"/>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4069081" y="1447800"/>
            <a:ext cx="45719" cy="228600"/>
          </a:xfrm>
          <a:prstGeom prst="downArrow">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2743200" y="1676400"/>
            <a:ext cx="45719" cy="228600"/>
          </a:xfrm>
          <a:prstGeom prst="downArrow">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5440681" y="1676400"/>
            <a:ext cx="45719" cy="228600"/>
          </a:xfrm>
          <a:prstGeom prst="downArrow">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4533900" y="1905000"/>
            <a:ext cx="1905000" cy="381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smtClean="0">
                <a:latin typeface="Constantia" panose="02030602050306030303" pitchFamily="18" charset="0"/>
              </a:rPr>
              <a:t>No</a:t>
            </a:r>
            <a:endParaRPr lang="en-US" sz="2400" dirty="0">
              <a:latin typeface="Constantia" panose="02030602050306030303" pitchFamily="18" charset="0"/>
            </a:endParaRPr>
          </a:p>
        </p:txBody>
      </p:sp>
      <p:sp>
        <p:nvSpPr>
          <p:cNvPr id="15" name="Rounded Rectangle 14"/>
          <p:cNvSpPr/>
          <p:nvPr/>
        </p:nvSpPr>
        <p:spPr>
          <a:xfrm>
            <a:off x="4648199" y="2743200"/>
            <a:ext cx="2666999"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Constantia" panose="02030602050306030303" pitchFamily="18" charset="0"/>
              </a:rPr>
              <a:t>Partial seizure</a:t>
            </a:r>
            <a:endParaRPr lang="en-US" sz="2400" dirty="0">
              <a:latin typeface="Constantia" panose="02030602050306030303" pitchFamily="18" charset="0"/>
            </a:endParaRPr>
          </a:p>
        </p:txBody>
      </p:sp>
      <p:sp>
        <p:nvSpPr>
          <p:cNvPr id="16" name="Rounded Rectangle 15"/>
          <p:cNvSpPr/>
          <p:nvPr/>
        </p:nvSpPr>
        <p:spPr>
          <a:xfrm>
            <a:off x="1143000" y="2743200"/>
            <a:ext cx="28194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Constantia" panose="02030602050306030303" pitchFamily="18" charset="0"/>
              </a:rPr>
              <a:t>Generalized seizure</a:t>
            </a:r>
            <a:endParaRPr lang="en-US" sz="2400" dirty="0">
              <a:latin typeface="Constantia" panose="02030602050306030303" pitchFamily="18" charset="0"/>
            </a:endParaRPr>
          </a:p>
        </p:txBody>
      </p:sp>
      <p:sp>
        <p:nvSpPr>
          <p:cNvPr id="18" name="Rounded Rectangle 17"/>
          <p:cNvSpPr/>
          <p:nvPr/>
        </p:nvSpPr>
        <p:spPr>
          <a:xfrm>
            <a:off x="3352800" y="4419600"/>
            <a:ext cx="1638299" cy="3810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smtClean="0">
                <a:latin typeface="Constantia" panose="02030602050306030303" pitchFamily="18" charset="0"/>
              </a:rPr>
              <a:t>No</a:t>
            </a:r>
            <a:endParaRPr lang="en-US" sz="2400" dirty="0">
              <a:latin typeface="Constantia" panose="02030602050306030303" pitchFamily="18" charset="0"/>
            </a:endParaRPr>
          </a:p>
        </p:txBody>
      </p:sp>
      <p:sp>
        <p:nvSpPr>
          <p:cNvPr id="20" name="Down Arrow 19"/>
          <p:cNvSpPr/>
          <p:nvPr/>
        </p:nvSpPr>
        <p:spPr>
          <a:xfrm>
            <a:off x="2743200" y="2286000"/>
            <a:ext cx="45719" cy="457200"/>
          </a:xfrm>
          <a:prstGeom prst="downArrow">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a:off x="5486400" y="3124200"/>
            <a:ext cx="45719" cy="457200"/>
          </a:xfrm>
          <a:prstGeom prst="downArrow">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a:off x="5486399" y="2262116"/>
            <a:ext cx="45719" cy="457200"/>
          </a:xfrm>
          <a:prstGeom prst="downArrow">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6172200" y="4419600"/>
            <a:ext cx="1638299" cy="3810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smtClean="0">
                <a:latin typeface="Constantia" panose="02030602050306030303" pitchFamily="18" charset="0"/>
              </a:rPr>
              <a:t>Yes</a:t>
            </a:r>
            <a:endParaRPr lang="en-US" sz="2400" dirty="0">
              <a:latin typeface="Constantia" panose="02030602050306030303" pitchFamily="18" charset="0"/>
            </a:endParaRPr>
          </a:p>
        </p:txBody>
      </p:sp>
      <p:sp>
        <p:nvSpPr>
          <p:cNvPr id="26" name="Down Arrow 25"/>
          <p:cNvSpPr/>
          <p:nvPr/>
        </p:nvSpPr>
        <p:spPr>
          <a:xfrm>
            <a:off x="6964681" y="4191000"/>
            <a:ext cx="45719" cy="228600"/>
          </a:xfrm>
          <a:prstGeom prst="downArrow">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a:off x="4145281" y="4191000"/>
            <a:ext cx="45719" cy="228600"/>
          </a:xfrm>
          <a:prstGeom prst="downArrow">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p:nvCxnSpPr>
        <p:spPr>
          <a:xfrm>
            <a:off x="4191000" y="4191000"/>
            <a:ext cx="2819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Down Arrow 33"/>
          <p:cNvSpPr/>
          <p:nvPr/>
        </p:nvSpPr>
        <p:spPr>
          <a:xfrm>
            <a:off x="5486400" y="3962400"/>
            <a:ext cx="45719" cy="228600"/>
          </a:xfrm>
          <a:prstGeom prst="downArrow">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6096000" y="5257800"/>
            <a:ext cx="2590800" cy="3810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smtClean="0">
                <a:latin typeface="Constantia" panose="02030602050306030303" pitchFamily="18" charset="0"/>
              </a:rPr>
              <a:t>Complex partial</a:t>
            </a:r>
            <a:endParaRPr lang="en-US" sz="2400" dirty="0">
              <a:latin typeface="Constantia" panose="02030602050306030303" pitchFamily="18" charset="0"/>
            </a:endParaRPr>
          </a:p>
        </p:txBody>
      </p:sp>
      <p:sp>
        <p:nvSpPr>
          <p:cNvPr id="36" name="Down Arrow 35"/>
          <p:cNvSpPr/>
          <p:nvPr/>
        </p:nvSpPr>
        <p:spPr>
          <a:xfrm>
            <a:off x="7010400" y="4800600"/>
            <a:ext cx="45719" cy="457200"/>
          </a:xfrm>
          <a:prstGeom prst="downArrow">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Down Arrow 36"/>
          <p:cNvSpPr/>
          <p:nvPr/>
        </p:nvSpPr>
        <p:spPr>
          <a:xfrm>
            <a:off x="4114800" y="4800600"/>
            <a:ext cx="45719" cy="457200"/>
          </a:xfrm>
          <a:prstGeom prst="downArrow">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143000" y="10668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2" idx="0"/>
            <a:endCxn id="13" idx="0"/>
          </p:cNvCxnSpPr>
          <p:nvPr/>
        </p:nvCxnSpPr>
        <p:spPr>
          <a:xfrm>
            <a:off x="2766060" y="1676400"/>
            <a:ext cx="26974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Down Arrow 27"/>
          <p:cNvSpPr/>
          <p:nvPr/>
        </p:nvSpPr>
        <p:spPr>
          <a:xfrm>
            <a:off x="2743200" y="2819400"/>
            <a:ext cx="45719" cy="3200400"/>
          </a:xfrm>
          <a:prstGeom prst="downArrow">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Left Arrow 29"/>
          <p:cNvSpPr/>
          <p:nvPr/>
        </p:nvSpPr>
        <p:spPr>
          <a:xfrm>
            <a:off x="2362200" y="3429000"/>
            <a:ext cx="381000"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Left Arrow 32"/>
          <p:cNvSpPr/>
          <p:nvPr/>
        </p:nvSpPr>
        <p:spPr>
          <a:xfrm>
            <a:off x="2362200" y="4221481"/>
            <a:ext cx="381000"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Left Arrow 37"/>
          <p:cNvSpPr/>
          <p:nvPr/>
        </p:nvSpPr>
        <p:spPr>
          <a:xfrm>
            <a:off x="2362200" y="5059681"/>
            <a:ext cx="381000"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Left Arrow 38"/>
          <p:cNvSpPr/>
          <p:nvPr/>
        </p:nvSpPr>
        <p:spPr>
          <a:xfrm>
            <a:off x="2362200" y="5974081"/>
            <a:ext cx="381000"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381000" y="3276600"/>
            <a:ext cx="1943099" cy="381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smtClean="0">
                <a:latin typeface="Constantia" panose="02030602050306030303" pitchFamily="18" charset="0"/>
              </a:rPr>
              <a:t>Tonic/Clonic</a:t>
            </a:r>
            <a:endParaRPr lang="en-US" sz="2400" dirty="0">
              <a:latin typeface="Constantia" panose="02030602050306030303" pitchFamily="18" charset="0"/>
            </a:endParaRPr>
          </a:p>
        </p:txBody>
      </p:sp>
      <p:sp>
        <p:nvSpPr>
          <p:cNvPr id="42" name="Rounded Rectangle 41"/>
          <p:cNvSpPr/>
          <p:nvPr/>
        </p:nvSpPr>
        <p:spPr>
          <a:xfrm>
            <a:off x="381000" y="4876800"/>
            <a:ext cx="1981201" cy="381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latin typeface="Constantia" panose="02030602050306030303" pitchFamily="18" charset="0"/>
              </a:rPr>
              <a:t>Absence</a:t>
            </a:r>
            <a:endParaRPr lang="en-US" sz="2400" dirty="0">
              <a:latin typeface="Constantia" panose="02030602050306030303" pitchFamily="18" charset="0"/>
            </a:endParaRPr>
          </a:p>
        </p:txBody>
      </p:sp>
      <p:sp>
        <p:nvSpPr>
          <p:cNvPr id="43" name="Rounded Rectangle 42"/>
          <p:cNvSpPr/>
          <p:nvPr/>
        </p:nvSpPr>
        <p:spPr>
          <a:xfrm>
            <a:off x="381001" y="5791200"/>
            <a:ext cx="1981200" cy="381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latin typeface="Constantia" panose="02030602050306030303" pitchFamily="18" charset="0"/>
              </a:rPr>
              <a:t>Atonic</a:t>
            </a:r>
            <a:endParaRPr lang="en-US" sz="2400" dirty="0">
              <a:latin typeface="Constantia" panose="02030602050306030303" pitchFamily="18" charset="0"/>
            </a:endParaRPr>
          </a:p>
        </p:txBody>
      </p:sp>
      <p:sp>
        <p:nvSpPr>
          <p:cNvPr id="44" name="Rounded Rectangle 43"/>
          <p:cNvSpPr/>
          <p:nvPr/>
        </p:nvSpPr>
        <p:spPr>
          <a:xfrm>
            <a:off x="304800" y="4038600"/>
            <a:ext cx="2019299" cy="381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dirty="0" smtClean="0">
                <a:latin typeface="Constantia" panose="02030602050306030303" pitchFamily="18" charset="0"/>
              </a:rPr>
              <a:t>Myoclonic</a:t>
            </a:r>
            <a:endParaRPr lang="en-US" sz="2400" dirty="0">
              <a:latin typeface="Constantia" panose="02030602050306030303" pitchFamily="18" charset="0"/>
            </a:endParaRPr>
          </a:p>
        </p:txBody>
      </p:sp>
    </p:spTree>
    <p:extLst>
      <p:ext uri="{BB962C8B-B14F-4D97-AF65-F5344CB8AC3E}">
        <p14:creationId xmlns:p14="http://schemas.microsoft.com/office/powerpoint/2010/main" val="2597936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838200"/>
            <a:ext cx="6970450" cy="5875299"/>
          </a:xfrm>
          <a:prstGeom prst="rect">
            <a:avLst/>
          </a:prstGeom>
          <a:ln w="28575">
            <a:solidFill>
              <a:srgbClr val="FF0000"/>
            </a:solidFill>
          </a:ln>
        </p:spPr>
      </p:pic>
      <p:sp>
        <p:nvSpPr>
          <p:cNvPr id="3" name="TextBox 2"/>
          <p:cNvSpPr txBox="1"/>
          <p:nvPr/>
        </p:nvSpPr>
        <p:spPr>
          <a:xfrm>
            <a:off x="1563236" y="152400"/>
            <a:ext cx="5855541" cy="609600"/>
          </a:xfrm>
          <a:prstGeom prst="rect">
            <a:avLst/>
          </a:prstGeom>
          <a:noFill/>
        </p:spPr>
        <p:txBody>
          <a:bodyPr wrap="square" rtlCol="0">
            <a:spAutoFit/>
          </a:bodyPr>
          <a:lstStyle/>
          <a:p>
            <a:endParaRPr lang="en-US" dirty="0"/>
          </a:p>
        </p:txBody>
      </p:sp>
      <p:sp>
        <p:nvSpPr>
          <p:cNvPr id="4" name="TextBox 3"/>
          <p:cNvSpPr txBox="1"/>
          <p:nvPr/>
        </p:nvSpPr>
        <p:spPr>
          <a:xfrm>
            <a:off x="838200" y="300335"/>
            <a:ext cx="697045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400" dirty="0" smtClean="0">
                <a:latin typeface="Constantia" panose="02030602050306030303" pitchFamily="18" charset="0"/>
              </a:rPr>
              <a:t>    INTERNATIOL LEAGUE AGAINST EPILEPSY  </a:t>
            </a:r>
            <a:endParaRPr lang="en-US" sz="2400" dirty="0">
              <a:latin typeface="Constantia" panose="02030602050306030303" pitchFamily="18" charset="0"/>
            </a:endParaRPr>
          </a:p>
        </p:txBody>
      </p:sp>
    </p:spTree>
    <p:extLst>
      <p:ext uri="{BB962C8B-B14F-4D97-AF65-F5344CB8AC3E}">
        <p14:creationId xmlns:p14="http://schemas.microsoft.com/office/powerpoint/2010/main" val="1905639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60380397"/>
              </p:ext>
            </p:extLst>
          </p:nvPr>
        </p:nvGraphicFramePr>
        <p:xfrm>
          <a:off x="86627" y="848263"/>
          <a:ext cx="9020160" cy="5095337"/>
        </p:xfrm>
        <a:graphic>
          <a:graphicData uri="http://schemas.openxmlformats.org/drawingml/2006/table">
            <a:tbl>
              <a:tblPr/>
              <a:tblGrid>
                <a:gridCol w="3510014"/>
                <a:gridCol w="5510146"/>
              </a:tblGrid>
              <a:tr h="333875">
                <a:tc>
                  <a:txBody>
                    <a:bodyPr/>
                    <a:lstStyle/>
                    <a:p>
                      <a:pPr fontAlgn="auto"/>
                      <a:r>
                        <a:rPr lang="en-US" sz="1800" b="1" dirty="0">
                          <a:solidFill>
                            <a:srgbClr val="FF0000"/>
                          </a:solidFill>
                          <a:effectLst/>
                          <a:latin typeface="Constantia" panose="02030602050306030303" pitchFamily="18" charset="0"/>
                        </a:rPr>
                        <a:t>Seizure Types </a:t>
                      </a:r>
                    </a:p>
                  </a:txBody>
                  <a:tcPr marL="57254" marR="57254" marT="28628" marB="28628" anchor="ctr">
                    <a:lnL>
                      <a:noFill/>
                    </a:lnL>
                    <a:lnR>
                      <a:noFill/>
                    </a:lnR>
                    <a:lnT>
                      <a:noFill/>
                    </a:lnT>
                    <a:lnB>
                      <a:noFill/>
                    </a:lnB>
                    <a:solidFill>
                      <a:schemeClr val="accent4">
                        <a:lumMod val="20000"/>
                        <a:lumOff val="80000"/>
                      </a:schemeClr>
                    </a:solidFill>
                  </a:tcPr>
                </a:tc>
                <a:tc>
                  <a:txBody>
                    <a:bodyPr/>
                    <a:lstStyle/>
                    <a:p>
                      <a:pPr fontAlgn="auto"/>
                      <a:r>
                        <a:rPr lang="en-US" sz="1800" b="1" dirty="0">
                          <a:solidFill>
                            <a:srgbClr val="FF0000"/>
                          </a:solidFill>
                          <a:effectLst/>
                          <a:latin typeface="Constantia" panose="02030602050306030303" pitchFamily="18" charset="0"/>
                        </a:rPr>
                        <a:t>Meaning</a:t>
                      </a:r>
                      <a:r>
                        <a:rPr lang="en-US" sz="1800" b="0" dirty="0">
                          <a:effectLst/>
                          <a:latin typeface="Constantia" panose="02030602050306030303" pitchFamily="18" charset="0"/>
                        </a:rPr>
                        <a:t> </a:t>
                      </a:r>
                    </a:p>
                  </a:txBody>
                  <a:tcPr marL="57254" marR="57254" marT="28628" marB="28628" anchor="ctr">
                    <a:lnL>
                      <a:noFill/>
                    </a:lnL>
                    <a:lnR>
                      <a:noFill/>
                    </a:lnR>
                    <a:lnT>
                      <a:noFill/>
                    </a:lnT>
                    <a:lnB>
                      <a:noFill/>
                    </a:lnB>
                    <a:solidFill>
                      <a:schemeClr val="accent4">
                        <a:lumMod val="20000"/>
                        <a:lumOff val="80000"/>
                      </a:schemeClr>
                    </a:solidFill>
                  </a:tcPr>
                </a:tc>
              </a:tr>
              <a:tr h="1162540">
                <a:tc>
                  <a:txBody>
                    <a:bodyPr/>
                    <a:lstStyle/>
                    <a:p>
                      <a:pPr fontAlgn="auto"/>
                      <a:r>
                        <a:rPr lang="en-US" sz="1800" b="0" dirty="0">
                          <a:effectLst/>
                          <a:latin typeface="Constantia" panose="02030602050306030303" pitchFamily="18" charset="0"/>
                        </a:rPr>
                        <a:t>1. </a:t>
                      </a:r>
                      <a:r>
                        <a:rPr lang="en-US" sz="1800" b="1" dirty="0">
                          <a:effectLst/>
                          <a:latin typeface="Constantia" panose="02030602050306030303" pitchFamily="18" charset="0"/>
                        </a:rPr>
                        <a:t>Focal Non-motor Autonomic Seizures</a:t>
                      </a:r>
                      <a:r>
                        <a:rPr lang="en-US" sz="1800" b="0" dirty="0">
                          <a:effectLst/>
                          <a:latin typeface="Constantia" panose="02030602050306030303" pitchFamily="18" charset="0"/>
                        </a:rPr>
                        <a:t> </a:t>
                      </a:r>
                    </a:p>
                  </a:txBody>
                  <a:tcPr marL="57254" marR="57254" marT="28628" marB="28628" anchor="ctr">
                    <a:lnL>
                      <a:noFill/>
                    </a:lnL>
                    <a:lnR>
                      <a:noFill/>
                    </a:lnR>
                    <a:lnT>
                      <a:noFill/>
                    </a:lnT>
                    <a:lnB>
                      <a:noFill/>
                    </a:lnB>
                    <a:solidFill>
                      <a:schemeClr val="accent6">
                        <a:lumMod val="40000"/>
                        <a:lumOff val="60000"/>
                      </a:schemeClr>
                    </a:solidFill>
                  </a:tcPr>
                </a:tc>
                <a:tc>
                  <a:txBody>
                    <a:bodyPr/>
                    <a:lstStyle/>
                    <a:p>
                      <a:pPr fontAlgn="auto"/>
                      <a:r>
                        <a:rPr lang="en-US" sz="1800" b="0" dirty="0">
                          <a:effectLst/>
                          <a:latin typeface="Constantia" panose="02030602050306030303" pitchFamily="18" charset="0"/>
                        </a:rPr>
                        <a:t>These are seizures affecting autonomic nervous system presenting with symptoms like </a:t>
                      </a:r>
                      <a:r>
                        <a:rPr lang="en-US" sz="1800" b="1" dirty="0">
                          <a:solidFill>
                            <a:srgbClr val="FF0000"/>
                          </a:solidFill>
                          <a:effectLst/>
                          <a:latin typeface="Constantia" panose="02030602050306030303" pitchFamily="18" charset="0"/>
                        </a:rPr>
                        <a:t>rising sensation in the stomach, hot and cold feelings, a strange taste or smell, </a:t>
                      </a:r>
                      <a:r>
                        <a:rPr lang="en-US" sz="1800" b="1" dirty="0" err="1">
                          <a:solidFill>
                            <a:srgbClr val="FF0000"/>
                          </a:solidFill>
                          <a:effectLst/>
                          <a:latin typeface="Constantia" panose="02030602050306030303" pitchFamily="18" charset="0"/>
                        </a:rPr>
                        <a:t>etc</a:t>
                      </a:r>
                      <a:endParaRPr lang="en-US" sz="1800" b="1" dirty="0">
                        <a:solidFill>
                          <a:srgbClr val="FF0000"/>
                        </a:solidFill>
                        <a:effectLst/>
                        <a:latin typeface="Constantia" panose="02030602050306030303" pitchFamily="18" charset="0"/>
                      </a:endParaRPr>
                    </a:p>
                  </a:txBody>
                  <a:tcPr marL="57254" marR="57254" marT="28628" marB="28628" anchor="ctr">
                    <a:lnL>
                      <a:noFill/>
                    </a:lnL>
                    <a:lnR>
                      <a:noFill/>
                    </a:lnR>
                    <a:lnT>
                      <a:noFill/>
                    </a:lnT>
                    <a:lnB>
                      <a:noFill/>
                    </a:lnB>
                    <a:solidFill>
                      <a:schemeClr val="accent6">
                        <a:lumMod val="40000"/>
                        <a:lumOff val="60000"/>
                      </a:schemeClr>
                    </a:solidFill>
                  </a:tcPr>
                </a:tc>
              </a:tr>
              <a:tr h="886319">
                <a:tc>
                  <a:txBody>
                    <a:bodyPr/>
                    <a:lstStyle/>
                    <a:p>
                      <a:pPr fontAlgn="auto"/>
                      <a:r>
                        <a:rPr lang="en-US" sz="1800" b="0" dirty="0">
                          <a:effectLst/>
                          <a:latin typeface="Constantia" panose="02030602050306030303" pitchFamily="18" charset="0"/>
                        </a:rPr>
                        <a:t>2. </a:t>
                      </a:r>
                      <a:r>
                        <a:rPr lang="en-US" sz="1800" b="1" dirty="0">
                          <a:effectLst/>
                          <a:latin typeface="Constantia" panose="02030602050306030303" pitchFamily="18" charset="0"/>
                        </a:rPr>
                        <a:t>Focal Non-motor Behavior Arrest </a:t>
                      </a:r>
                      <a:r>
                        <a:rPr lang="en-US" sz="1800" b="1" dirty="0" smtClean="0">
                          <a:effectLst/>
                          <a:latin typeface="Constantia" panose="02030602050306030303" pitchFamily="18" charset="0"/>
                        </a:rPr>
                        <a:t> Seizures</a:t>
                      </a:r>
                      <a:r>
                        <a:rPr lang="en-US" sz="1800" b="0" dirty="0">
                          <a:effectLst/>
                          <a:latin typeface="Constantia" panose="02030602050306030303" pitchFamily="18" charset="0"/>
                        </a:rPr>
                        <a:t> </a:t>
                      </a:r>
                    </a:p>
                  </a:txBody>
                  <a:tcPr marL="57254" marR="57254" marT="28628" marB="28628" anchor="ctr">
                    <a:lnL>
                      <a:noFill/>
                    </a:lnL>
                    <a:lnR>
                      <a:noFill/>
                    </a:lnR>
                    <a:lnT>
                      <a:noFill/>
                    </a:lnT>
                    <a:lnB>
                      <a:noFill/>
                    </a:lnB>
                    <a:solidFill>
                      <a:schemeClr val="accent2">
                        <a:lumMod val="20000"/>
                        <a:lumOff val="80000"/>
                      </a:schemeClr>
                    </a:solidFill>
                  </a:tcPr>
                </a:tc>
                <a:tc>
                  <a:txBody>
                    <a:bodyPr/>
                    <a:lstStyle/>
                    <a:p>
                      <a:pPr fontAlgn="auto"/>
                      <a:r>
                        <a:rPr lang="en-US" sz="1800" b="1" dirty="0">
                          <a:effectLst/>
                          <a:latin typeface="Constantia" panose="02030602050306030303" pitchFamily="18" charset="0"/>
                        </a:rPr>
                        <a:t>These are seizures presenting with the </a:t>
                      </a:r>
                      <a:r>
                        <a:rPr lang="en-US" sz="1800" b="1" dirty="0">
                          <a:solidFill>
                            <a:srgbClr val="FF0000"/>
                          </a:solidFill>
                          <a:effectLst/>
                          <a:latin typeface="Constantia" panose="02030602050306030303" pitchFamily="18" charset="0"/>
                        </a:rPr>
                        <a:t>cessation of all activities and unresponsiveness for the entire duration of the seizure event.</a:t>
                      </a:r>
                    </a:p>
                  </a:txBody>
                  <a:tcPr marL="57254" marR="57254" marT="28628" marB="28628" anchor="ctr">
                    <a:lnL>
                      <a:noFill/>
                    </a:lnL>
                    <a:lnR>
                      <a:noFill/>
                    </a:lnR>
                    <a:lnT>
                      <a:noFill/>
                    </a:lnT>
                    <a:lnB>
                      <a:noFill/>
                    </a:lnB>
                    <a:solidFill>
                      <a:schemeClr val="accent2">
                        <a:lumMod val="20000"/>
                        <a:lumOff val="80000"/>
                      </a:schemeClr>
                    </a:solidFill>
                  </a:tcPr>
                </a:tc>
              </a:tr>
              <a:tr h="886319">
                <a:tc>
                  <a:txBody>
                    <a:bodyPr/>
                    <a:lstStyle/>
                    <a:p>
                      <a:pPr fontAlgn="auto"/>
                      <a:r>
                        <a:rPr lang="en-US" sz="1800" b="0" dirty="0">
                          <a:effectLst/>
                          <a:latin typeface="Constantia" panose="02030602050306030303" pitchFamily="18" charset="0"/>
                        </a:rPr>
                        <a:t>3</a:t>
                      </a:r>
                      <a:r>
                        <a:rPr lang="en-US" sz="1800" b="1" dirty="0">
                          <a:effectLst/>
                          <a:latin typeface="Constantia" panose="02030602050306030303" pitchFamily="18" charset="0"/>
                        </a:rPr>
                        <a:t>. Focal Non-motor Cognitive Seizures</a:t>
                      </a:r>
                      <a:r>
                        <a:rPr lang="en-US" sz="1800" b="0" dirty="0">
                          <a:effectLst/>
                          <a:latin typeface="Constantia" panose="02030602050306030303" pitchFamily="18" charset="0"/>
                        </a:rPr>
                        <a:t> </a:t>
                      </a:r>
                    </a:p>
                  </a:txBody>
                  <a:tcPr marL="57254" marR="57254" marT="28628" marB="28628" anchor="ctr">
                    <a:lnL>
                      <a:noFill/>
                    </a:lnL>
                    <a:lnR>
                      <a:noFill/>
                    </a:lnR>
                    <a:lnT>
                      <a:noFill/>
                    </a:lnT>
                    <a:lnB>
                      <a:noFill/>
                    </a:lnB>
                    <a:solidFill>
                      <a:schemeClr val="accent5">
                        <a:lumMod val="40000"/>
                        <a:lumOff val="60000"/>
                      </a:schemeClr>
                    </a:solidFill>
                  </a:tcPr>
                </a:tc>
                <a:tc>
                  <a:txBody>
                    <a:bodyPr/>
                    <a:lstStyle/>
                    <a:p>
                      <a:pPr fontAlgn="auto"/>
                      <a:r>
                        <a:rPr lang="en-US" sz="1800" b="0" dirty="0">
                          <a:effectLst/>
                          <a:latin typeface="Constantia" panose="02030602050306030303" pitchFamily="18" charset="0"/>
                        </a:rPr>
                        <a:t>When there are </a:t>
                      </a:r>
                      <a:r>
                        <a:rPr lang="en-US" sz="1800" b="1" dirty="0">
                          <a:solidFill>
                            <a:srgbClr val="FF0000"/>
                          </a:solidFill>
                          <a:effectLst/>
                          <a:latin typeface="Constantia" panose="02030602050306030303" pitchFamily="18" charset="0"/>
                        </a:rPr>
                        <a:t>hallucinations, illusions, </a:t>
                      </a:r>
                      <a:r>
                        <a:rPr lang="en-US" sz="1800" b="1" i="0" kern="1200" dirty="0" smtClean="0">
                          <a:solidFill>
                            <a:srgbClr val="FF0000"/>
                          </a:solidFill>
                          <a:effectLst/>
                          <a:latin typeface="Constantia" panose="02030602050306030303" pitchFamily="18" charset="0"/>
                          <a:ea typeface="+mn-ea"/>
                          <a:cs typeface="+mn-cs"/>
                        </a:rPr>
                        <a:t>Déjà</a:t>
                      </a:r>
                      <a:r>
                        <a:rPr lang="en-US" sz="1800" b="0" i="0" kern="1200" dirty="0" smtClean="0">
                          <a:solidFill>
                            <a:srgbClr val="FF0000"/>
                          </a:solidFill>
                          <a:effectLst/>
                          <a:latin typeface="Constantia" panose="02030602050306030303" pitchFamily="18" charset="0"/>
                          <a:ea typeface="+mn-ea"/>
                          <a:cs typeface="+mn-cs"/>
                        </a:rPr>
                        <a:t> </a:t>
                      </a:r>
                      <a:r>
                        <a:rPr lang="en-US" sz="1800" b="0" i="0" kern="1200" dirty="0" err="1" smtClean="0">
                          <a:solidFill>
                            <a:srgbClr val="FF0000"/>
                          </a:solidFill>
                          <a:effectLst/>
                          <a:latin typeface="Constantia" panose="02030602050306030303" pitchFamily="18" charset="0"/>
                          <a:ea typeface="+mn-ea"/>
                          <a:cs typeface="+mn-cs"/>
                        </a:rPr>
                        <a:t>rêvé</a:t>
                      </a:r>
                      <a:r>
                        <a:rPr lang="en-US" sz="1800" b="1" dirty="0" smtClean="0">
                          <a:solidFill>
                            <a:srgbClr val="FF0000"/>
                          </a:solidFill>
                          <a:effectLst/>
                          <a:latin typeface="Constantia" panose="02030602050306030303" pitchFamily="18" charset="0"/>
                        </a:rPr>
                        <a:t>, </a:t>
                      </a:r>
                      <a:r>
                        <a:rPr lang="en-US" sz="1800" b="1" dirty="0">
                          <a:solidFill>
                            <a:srgbClr val="FF0000"/>
                          </a:solidFill>
                          <a:effectLst/>
                          <a:latin typeface="Constantia" panose="02030602050306030303" pitchFamily="18" charset="0"/>
                        </a:rPr>
                        <a:t>or impaired speech during the seizure event, </a:t>
                      </a:r>
                      <a:r>
                        <a:rPr lang="en-US" sz="1800" b="0" dirty="0">
                          <a:solidFill>
                            <a:srgbClr val="FF0000"/>
                          </a:solidFill>
                          <a:effectLst/>
                          <a:latin typeface="Constantia" panose="02030602050306030303" pitchFamily="18" charset="0"/>
                        </a:rPr>
                        <a:t>t</a:t>
                      </a:r>
                      <a:r>
                        <a:rPr lang="en-US" sz="1800" b="0" dirty="0">
                          <a:effectLst/>
                          <a:latin typeface="Constantia" panose="02030602050306030303" pitchFamily="18" charset="0"/>
                        </a:rPr>
                        <a:t>he patient is said to have had cognitive seizures. </a:t>
                      </a:r>
                    </a:p>
                  </a:txBody>
                  <a:tcPr marL="57254" marR="57254" marT="28628" marB="28628" anchor="ctr">
                    <a:lnL>
                      <a:noFill/>
                    </a:lnL>
                    <a:lnR>
                      <a:noFill/>
                    </a:lnR>
                    <a:lnT>
                      <a:noFill/>
                    </a:lnT>
                    <a:lnB>
                      <a:noFill/>
                    </a:lnB>
                    <a:solidFill>
                      <a:schemeClr val="accent5">
                        <a:lumMod val="40000"/>
                        <a:lumOff val="60000"/>
                      </a:schemeClr>
                    </a:solidFill>
                  </a:tcPr>
                </a:tc>
              </a:tr>
              <a:tr h="886319">
                <a:tc>
                  <a:txBody>
                    <a:bodyPr/>
                    <a:lstStyle/>
                    <a:p>
                      <a:pPr fontAlgn="auto"/>
                      <a:r>
                        <a:rPr lang="en-US" sz="1800" b="0" dirty="0">
                          <a:effectLst/>
                          <a:latin typeface="Constantia" panose="02030602050306030303" pitchFamily="18" charset="0"/>
                        </a:rPr>
                        <a:t>4. </a:t>
                      </a:r>
                      <a:r>
                        <a:rPr lang="en-US" sz="1800" b="1" dirty="0">
                          <a:effectLst/>
                          <a:latin typeface="Constantia" panose="02030602050306030303" pitchFamily="18" charset="0"/>
                        </a:rPr>
                        <a:t>Focal Non-motor Emotional Seizures</a:t>
                      </a:r>
                      <a:r>
                        <a:rPr lang="en-US" sz="1800" b="0" dirty="0">
                          <a:effectLst/>
                          <a:latin typeface="Constantia" panose="02030602050306030303" pitchFamily="18" charset="0"/>
                        </a:rPr>
                        <a:t> </a:t>
                      </a:r>
                    </a:p>
                  </a:txBody>
                  <a:tcPr marL="57254" marR="57254" marT="28628" marB="28628" anchor="ctr">
                    <a:lnL>
                      <a:noFill/>
                    </a:lnL>
                    <a:lnR>
                      <a:noFill/>
                    </a:lnR>
                    <a:lnT>
                      <a:noFill/>
                    </a:lnT>
                    <a:lnB>
                      <a:noFill/>
                    </a:lnB>
                    <a:solidFill>
                      <a:schemeClr val="accent5">
                        <a:lumMod val="20000"/>
                        <a:lumOff val="80000"/>
                      </a:schemeClr>
                    </a:solidFill>
                  </a:tcPr>
                </a:tc>
                <a:tc>
                  <a:txBody>
                    <a:bodyPr/>
                    <a:lstStyle/>
                    <a:p>
                      <a:pPr fontAlgn="auto"/>
                      <a:r>
                        <a:rPr lang="en-US" sz="1800" b="0" dirty="0">
                          <a:effectLst/>
                          <a:latin typeface="Constantia" panose="02030602050306030303" pitchFamily="18" charset="0"/>
                        </a:rPr>
                        <a:t>These seizures refer to non-motor seizures that begin with </a:t>
                      </a:r>
                      <a:r>
                        <a:rPr lang="en-US" sz="1800" b="1" dirty="0">
                          <a:solidFill>
                            <a:srgbClr val="FF0000"/>
                          </a:solidFill>
                          <a:effectLst/>
                          <a:latin typeface="Constantia" panose="02030602050306030303" pitchFamily="18" charset="0"/>
                        </a:rPr>
                        <a:t>panic, anxiety, fear, joy, crying, depression, or any other emotion. </a:t>
                      </a:r>
                    </a:p>
                  </a:txBody>
                  <a:tcPr marL="57254" marR="57254" marT="28628" marB="28628" anchor="ctr">
                    <a:lnL>
                      <a:noFill/>
                    </a:lnL>
                    <a:lnR>
                      <a:noFill/>
                    </a:lnR>
                    <a:lnT>
                      <a:noFill/>
                    </a:lnT>
                    <a:lnB>
                      <a:noFill/>
                    </a:lnB>
                    <a:solidFill>
                      <a:schemeClr val="accent5">
                        <a:lumMod val="20000"/>
                        <a:lumOff val="80000"/>
                      </a:schemeClr>
                    </a:solidFill>
                  </a:tcPr>
                </a:tc>
              </a:tr>
              <a:tr h="939965">
                <a:tc>
                  <a:txBody>
                    <a:bodyPr/>
                    <a:lstStyle/>
                    <a:p>
                      <a:pPr fontAlgn="auto"/>
                      <a:r>
                        <a:rPr lang="en-US" sz="1800" b="0" dirty="0">
                          <a:effectLst/>
                          <a:latin typeface="Constantia" panose="02030602050306030303" pitchFamily="18" charset="0"/>
                        </a:rPr>
                        <a:t>5. </a:t>
                      </a:r>
                      <a:r>
                        <a:rPr lang="en-US" sz="1800" b="1" dirty="0">
                          <a:effectLst/>
                          <a:latin typeface="Constantia" panose="02030602050306030303" pitchFamily="18" charset="0"/>
                        </a:rPr>
                        <a:t>Focal Non-motor Sensory Seizures</a:t>
                      </a:r>
                      <a:r>
                        <a:rPr lang="en-US" sz="1800" b="0" dirty="0">
                          <a:effectLst/>
                          <a:latin typeface="Constantia" panose="02030602050306030303" pitchFamily="18" charset="0"/>
                        </a:rPr>
                        <a:t> </a:t>
                      </a:r>
                    </a:p>
                  </a:txBody>
                  <a:tcPr marL="57254" marR="57254" marT="28628" marB="28628" anchor="ctr">
                    <a:lnL>
                      <a:noFill/>
                    </a:lnL>
                    <a:lnR>
                      <a:noFill/>
                    </a:lnR>
                    <a:lnT>
                      <a:noFill/>
                    </a:lnT>
                    <a:lnB>
                      <a:noFill/>
                    </a:lnB>
                    <a:solidFill>
                      <a:schemeClr val="accent6">
                        <a:lumMod val="20000"/>
                        <a:lumOff val="80000"/>
                      </a:schemeClr>
                    </a:solidFill>
                  </a:tcPr>
                </a:tc>
                <a:tc>
                  <a:txBody>
                    <a:bodyPr/>
                    <a:lstStyle/>
                    <a:p>
                      <a:pPr fontAlgn="auto"/>
                      <a:r>
                        <a:rPr lang="en-US" sz="1800" b="0" dirty="0">
                          <a:effectLst/>
                          <a:latin typeface="Constantia" panose="02030602050306030303" pitchFamily="18" charset="0"/>
                        </a:rPr>
                        <a:t>These seizures present with abnormal </a:t>
                      </a:r>
                      <a:r>
                        <a:rPr lang="en-US" sz="1800" b="0" dirty="0">
                          <a:solidFill>
                            <a:srgbClr val="FF0000"/>
                          </a:solidFill>
                          <a:effectLst/>
                          <a:latin typeface="Constantia" panose="02030602050306030303" pitchFamily="18" charset="0"/>
                        </a:rPr>
                        <a:t>sensations such as visual, olfactory, auditory, gustatory, somatic hallucination, or vertigo</a:t>
                      </a:r>
                      <a:r>
                        <a:rPr lang="en-US" sz="1800" b="0" dirty="0">
                          <a:effectLst/>
                          <a:latin typeface="Constantia" panose="02030602050306030303" pitchFamily="18" charset="0"/>
                        </a:rPr>
                        <a:t>?</a:t>
                      </a:r>
                    </a:p>
                  </a:txBody>
                  <a:tcPr marL="57254" marR="57254" marT="28628" marB="28628" anchor="ctr">
                    <a:lnL>
                      <a:noFill/>
                    </a:lnL>
                    <a:lnR>
                      <a:noFill/>
                    </a:lnR>
                    <a:lnT>
                      <a:noFill/>
                    </a:lnT>
                    <a:lnB>
                      <a:noFill/>
                    </a:lnB>
                    <a:solidFill>
                      <a:schemeClr val="accent6">
                        <a:lumMod val="20000"/>
                        <a:lumOff val="80000"/>
                      </a:schemeClr>
                    </a:solidFill>
                  </a:tcPr>
                </a:tc>
              </a:tr>
            </a:tbl>
          </a:graphicData>
        </a:graphic>
      </p:graphicFrame>
      <p:sp>
        <p:nvSpPr>
          <p:cNvPr id="4" name="TextBox 3"/>
          <p:cNvSpPr txBox="1"/>
          <p:nvPr/>
        </p:nvSpPr>
        <p:spPr>
          <a:xfrm>
            <a:off x="133131" y="228600"/>
            <a:ext cx="4566404" cy="415498"/>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r>
              <a:rPr lang="en-US" sz="2100" dirty="0">
                <a:latin typeface="Algerian" panose="04020705040A02060702" pitchFamily="82" charset="0"/>
              </a:rPr>
              <a:t>FOCAL NON-MOTOR SEIZURES</a:t>
            </a:r>
          </a:p>
        </p:txBody>
      </p:sp>
    </p:spTree>
    <p:extLst>
      <p:ext uri="{BB962C8B-B14F-4D97-AF65-F5344CB8AC3E}">
        <p14:creationId xmlns:p14="http://schemas.microsoft.com/office/powerpoint/2010/main" val="90460077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309987322"/>
              </p:ext>
            </p:extLst>
          </p:nvPr>
        </p:nvGraphicFramePr>
        <p:xfrm>
          <a:off x="512542" y="762000"/>
          <a:ext cx="8242838" cy="4631261"/>
        </p:xfrm>
        <a:graphic>
          <a:graphicData uri="http://schemas.openxmlformats.org/drawingml/2006/table">
            <a:tbl>
              <a:tblPr>
                <a:tableStyleId>{35758FB7-9AC5-4552-8A53-C91805E547FA}</a:tableStyleId>
              </a:tblPr>
              <a:tblGrid>
                <a:gridCol w="3251738"/>
                <a:gridCol w="4991100"/>
              </a:tblGrid>
              <a:tr h="347819">
                <a:tc>
                  <a:txBody>
                    <a:bodyPr/>
                    <a:lstStyle/>
                    <a:p>
                      <a:pPr fontAlgn="auto"/>
                      <a:r>
                        <a:rPr lang="en-US" sz="1800" b="1" dirty="0" smtClean="0">
                          <a:solidFill>
                            <a:srgbClr val="FF0000"/>
                          </a:solidFill>
                          <a:effectLst/>
                          <a:latin typeface="Constantia" panose="02030602050306030303" pitchFamily="18" charset="0"/>
                        </a:rPr>
                        <a:t>      Seizure </a:t>
                      </a:r>
                      <a:r>
                        <a:rPr lang="en-US" sz="1800" b="1" dirty="0">
                          <a:solidFill>
                            <a:srgbClr val="FF0000"/>
                          </a:solidFill>
                          <a:effectLst/>
                          <a:latin typeface="Constantia" panose="02030602050306030303" pitchFamily="18" charset="0"/>
                        </a:rPr>
                        <a:t>Types </a:t>
                      </a:r>
                    </a:p>
                  </a:txBody>
                  <a:tcPr marL="58277" marR="58277" marT="29138" marB="29138" anchor="ctr">
                    <a:solidFill>
                      <a:schemeClr val="accent4">
                        <a:lumMod val="40000"/>
                        <a:lumOff val="60000"/>
                      </a:schemeClr>
                    </a:solidFill>
                  </a:tcPr>
                </a:tc>
                <a:tc>
                  <a:txBody>
                    <a:bodyPr/>
                    <a:lstStyle/>
                    <a:p>
                      <a:pPr fontAlgn="auto"/>
                      <a:r>
                        <a:rPr lang="en-US" sz="1800" b="1" dirty="0" smtClean="0">
                          <a:solidFill>
                            <a:srgbClr val="FF0000"/>
                          </a:solidFill>
                          <a:effectLst/>
                          <a:latin typeface="Constantia" panose="02030602050306030303" pitchFamily="18" charset="0"/>
                        </a:rPr>
                        <a:t>     Meaning</a:t>
                      </a:r>
                      <a:r>
                        <a:rPr lang="en-US" sz="1800" dirty="0">
                          <a:effectLst/>
                          <a:latin typeface="Constantia" panose="02030602050306030303" pitchFamily="18" charset="0"/>
                        </a:rPr>
                        <a:t> </a:t>
                      </a:r>
                      <a:endParaRPr lang="en-US" sz="1800" b="0" dirty="0">
                        <a:effectLst/>
                        <a:latin typeface="Constantia" panose="02030602050306030303" pitchFamily="18" charset="0"/>
                      </a:endParaRPr>
                    </a:p>
                  </a:txBody>
                  <a:tcPr marL="58277" marR="58277" marT="29138" marB="29138" anchor="ctr">
                    <a:solidFill>
                      <a:schemeClr val="accent4">
                        <a:lumMod val="40000"/>
                        <a:lumOff val="60000"/>
                      </a:schemeClr>
                    </a:solidFill>
                  </a:tcPr>
                </a:tc>
              </a:tr>
              <a:tr h="1495839">
                <a:tc>
                  <a:txBody>
                    <a:bodyPr/>
                    <a:lstStyle/>
                    <a:p>
                      <a:pPr fontAlgn="auto"/>
                      <a:r>
                        <a:rPr lang="en-US" sz="1500" b="1" dirty="0">
                          <a:effectLst/>
                          <a:latin typeface="Constantia" panose="02030602050306030303" pitchFamily="18" charset="0"/>
                        </a:rPr>
                        <a:t>1. </a:t>
                      </a:r>
                      <a:r>
                        <a:rPr lang="en-US" sz="1500" b="1" dirty="0">
                          <a:solidFill>
                            <a:srgbClr val="FF0000"/>
                          </a:solidFill>
                          <a:effectLst/>
                          <a:latin typeface="Constantia" panose="02030602050306030303" pitchFamily="18" charset="0"/>
                        </a:rPr>
                        <a:t>Typical</a:t>
                      </a:r>
                      <a:r>
                        <a:rPr lang="en-US" sz="1500" b="1" dirty="0">
                          <a:effectLst/>
                          <a:latin typeface="Constantia" panose="02030602050306030303" pitchFamily="18" charset="0"/>
                        </a:rPr>
                        <a:t> </a:t>
                      </a:r>
                      <a:r>
                        <a:rPr lang="en-US" sz="1500" b="1" dirty="0">
                          <a:solidFill>
                            <a:srgbClr val="FF0000"/>
                          </a:solidFill>
                          <a:effectLst/>
                          <a:latin typeface="Constantia" panose="02030602050306030303" pitchFamily="18" charset="0"/>
                        </a:rPr>
                        <a:t>Absence</a:t>
                      </a:r>
                      <a:r>
                        <a:rPr lang="en-US" sz="1500" b="1" dirty="0">
                          <a:effectLst/>
                          <a:latin typeface="Constantia" panose="02030602050306030303" pitchFamily="18" charset="0"/>
                        </a:rPr>
                        <a:t> Seizures </a:t>
                      </a:r>
                    </a:p>
                  </a:txBody>
                  <a:tcPr marL="58277" marR="58277" marT="29138" marB="29138" anchor="ctr">
                    <a:solidFill>
                      <a:schemeClr val="bg2"/>
                    </a:solidFill>
                  </a:tcPr>
                </a:tc>
                <a:tc>
                  <a:txBody>
                    <a:bodyPr/>
                    <a:lstStyle/>
                    <a:p>
                      <a:pPr fontAlgn="auto"/>
                      <a:r>
                        <a:rPr lang="en-US" sz="1500" dirty="0">
                          <a:effectLst/>
                          <a:latin typeface="Constantia" panose="02030602050306030303" pitchFamily="18" charset="0"/>
                        </a:rPr>
                        <a:t>These seizures are characterized by interruption of activities that occur suddenly with </a:t>
                      </a:r>
                      <a:r>
                        <a:rPr lang="en-US" sz="1500" b="1" dirty="0">
                          <a:solidFill>
                            <a:srgbClr val="FF0000"/>
                          </a:solidFill>
                          <a:effectLst/>
                          <a:latin typeface="Constantia" panose="02030602050306030303" pitchFamily="18" charset="0"/>
                        </a:rPr>
                        <a:t>a blank stare and occasionally associated with deviation of the eyes that lasts for a few seconds to half a minute with subsequent rapid recovery</a:t>
                      </a:r>
                      <a:r>
                        <a:rPr lang="en-US" sz="1500" dirty="0">
                          <a:effectLst/>
                          <a:latin typeface="Constantia" panose="02030602050306030303" pitchFamily="18" charset="0"/>
                        </a:rPr>
                        <a:t>. May be associated with flicking of eyelids. </a:t>
                      </a:r>
                      <a:endParaRPr lang="en-US" sz="1500" b="0" dirty="0">
                        <a:effectLst/>
                        <a:latin typeface="Constantia" panose="02030602050306030303" pitchFamily="18" charset="0"/>
                      </a:endParaRPr>
                    </a:p>
                  </a:txBody>
                  <a:tcPr marL="58277" marR="58277" marT="29138" marB="29138" anchor="ctr">
                    <a:solidFill>
                      <a:schemeClr val="bg2"/>
                    </a:solidFill>
                  </a:tcPr>
                </a:tc>
              </a:tr>
              <a:tr h="1048510">
                <a:tc>
                  <a:txBody>
                    <a:bodyPr/>
                    <a:lstStyle/>
                    <a:p>
                      <a:pPr fontAlgn="auto"/>
                      <a:r>
                        <a:rPr lang="en-US" sz="1500" b="1" dirty="0">
                          <a:effectLst/>
                          <a:latin typeface="Constantia" panose="02030602050306030303" pitchFamily="18" charset="0"/>
                        </a:rPr>
                        <a:t>2</a:t>
                      </a:r>
                      <a:r>
                        <a:rPr lang="en-US" sz="1500" b="1" dirty="0">
                          <a:solidFill>
                            <a:srgbClr val="FF0000"/>
                          </a:solidFill>
                          <a:effectLst/>
                          <a:latin typeface="Constantia" panose="02030602050306030303" pitchFamily="18" charset="0"/>
                        </a:rPr>
                        <a:t>. Atypical Absence </a:t>
                      </a:r>
                      <a:r>
                        <a:rPr lang="en-US" sz="1500" b="1" dirty="0">
                          <a:effectLst/>
                          <a:latin typeface="Constantia" panose="02030602050306030303" pitchFamily="18" charset="0"/>
                        </a:rPr>
                        <a:t>Seizures </a:t>
                      </a:r>
                    </a:p>
                  </a:txBody>
                  <a:tcPr marL="58277" marR="58277" marT="29138" marB="29138" anchor="ctr">
                    <a:solidFill>
                      <a:schemeClr val="accent6">
                        <a:lumMod val="40000"/>
                        <a:lumOff val="60000"/>
                      </a:schemeClr>
                    </a:solidFill>
                  </a:tcPr>
                </a:tc>
                <a:tc>
                  <a:txBody>
                    <a:bodyPr/>
                    <a:lstStyle/>
                    <a:p>
                      <a:pPr fontAlgn="auto"/>
                      <a:r>
                        <a:rPr lang="en-US" sz="1500" dirty="0">
                          <a:effectLst/>
                          <a:latin typeface="Constantia" panose="02030602050306030303" pitchFamily="18" charset="0"/>
                        </a:rPr>
                        <a:t>It has a slow onset with significant </a:t>
                      </a:r>
                      <a:r>
                        <a:rPr lang="en-US" sz="1500" b="1" dirty="0">
                          <a:solidFill>
                            <a:srgbClr val="FF0000"/>
                          </a:solidFill>
                          <a:effectLst/>
                          <a:latin typeface="Constantia" panose="02030602050306030303" pitchFamily="18" charset="0"/>
                        </a:rPr>
                        <a:t>changes in muscle tone</a:t>
                      </a:r>
                      <a:r>
                        <a:rPr lang="en-US" sz="1500" dirty="0">
                          <a:effectLst/>
                          <a:latin typeface="Constantia" panose="02030602050306030303" pitchFamily="18" charset="0"/>
                        </a:rPr>
                        <a:t> that is more pronounced than in typical absence. It has a </a:t>
                      </a:r>
                      <a:r>
                        <a:rPr lang="en-US" sz="1500" b="1" dirty="0">
                          <a:solidFill>
                            <a:srgbClr val="FF0000"/>
                          </a:solidFill>
                          <a:effectLst/>
                          <a:latin typeface="Constantia" panose="02030602050306030303" pitchFamily="18" charset="0"/>
                        </a:rPr>
                        <a:t>slow spike-waves at EEG, usually less than three per second. </a:t>
                      </a:r>
                    </a:p>
                  </a:txBody>
                  <a:tcPr marL="58277" marR="58277" marT="29138" marB="29138" anchor="ctr">
                    <a:solidFill>
                      <a:schemeClr val="accent6">
                        <a:lumMod val="40000"/>
                        <a:lumOff val="60000"/>
                      </a:schemeClr>
                    </a:solidFill>
                  </a:tcPr>
                </a:tc>
              </a:tr>
              <a:tr h="608682">
                <a:tc>
                  <a:txBody>
                    <a:bodyPr/>
                    <a:lstStyle/>
                    <a:p>
                      <a:pPr fontAlgn="auto"/>
                      <a:r>
                        <a:rPr lang="en-US" sz="1500" b="1" dirty="0">
                          <a:effectLst/>
                          <a:latin typeface="Constantia" panose="02030602050306030303" pitchFamily="18" charset="0"/>
                        </a:rPr>
                        <a:t>3</a:t>
                      </a:r>
                      <a:r>
                        <a:rPr lang="en-US" sz="1500" b="1" dirty="0">
                          <a:solidFill>
                            <a:srgbClr val="FF0000"/>
                          </a:solidFill>
                          <a:effectLst/>
                          <a:latin typeface="Constantia" panose="02030602050306030303" pitchFamily="18" charset="0"/>
                        </a:rPr>
                        <a:t>. </a:t>
                      </a:r>
                      <a:r>
                        <a:rPr lang="en-US" sz="1500" b="1" dirty="0" smtClean="0">
                          <a:solidFill>
                            <a:srgbClr val="FF0000"/>
                          </a:solidFill>
                          <a:effectLst/>
                          <a:latin typeface="Constantia" panose="02030602050306030303" pitchFamily="18" charset="0"/>
                        </a:rPr>
                        <a:t>Myoclonic-absence </a:t>
                      </a:r>
                      <a:r>
                        <a:rPr lang="en-US" sz="1500" b="1" dirty="0">
                          <a:effectLst/>
                          <a:latin typeface="Constantia" panose="02030602050306030303" pitchFamily="18" charset="0"/>
                        </a:rPr>
                        <a:t>seizure </a:t>
                      </a:r>
                    </a:p>
                  </a:txBody>
                  <a:tcPr marL="58277" marR="58277" marT="29138" marB="29138" anchor="ctr">
                    <a:solidFill>
                      <a:schemeClr val="accent4">
                        <a:lumMod val="20000"/>
                        <a:lumOff val="80000"/>
                      </a:schemeClr>
                    </a:solidFill>
                  </a:tcPr>
                </a:tc>
                <a:tc>
                  <a:txBody>
                    <a:bodyPr/>
                    <a:lstStyle/>
                    <a:p>
                      <a:pPr fontAlgn="auto"/>
                      <a:r>
                        <a:rPr lang="en-US" sz="1500" dirty="0">
                          <a:effectLst/>
                          <a:latin typeface="Constantia" panose="02030602050306030303" pitchFamily="18" charset="0"/>
                        </a:rPr>
                        <a:t>This seizure starts with </a:t>
                      </a:r>
                      <a:r>
                        <a:rPr lang="en-US" sz="1500" b="1" dirty="0">
                          <a:solidFill>
                            <a:srgbClr val="FF0000"/>
                          </a:solidFill>
                          <a:effectLst/>
                          <a:latin typeface="Constantia" panose="02030602050306030303" pitchFamily="18" charset="0"/>
                        </a:rPr>
                        <a:t>few rhythmical jerks, which is then followed by a staring spell.</a:t>
                      </a:r>
                      <a:r>
                        <a:rPr lang="en-US" sz="1500" dirty="0">
                          <a:solidFill>
                            <a:srgbClr val="FF0000"/>
                          </a:solidFill>
                          <a:effectLst/>
                          <a:latin typeface="Constantia" panose="02030602050306030303" pitchFamily="18" charset="0"/>
                        </a:rPr>
                        <a:t> </a:t>
                      </a:r>
                      <a:endParaRPr lang="en-US" sz="1500" b="0" dirty="0">
                        <a:solidFill>
                          <a:srgbClr val="FF0000"/>
                        </a:solidFill>
                        <a:effectLst/>
                        <a:latin typeface="Constantia" panose="02030602050306030303" pitchFamily="18" charset="0"/>
                      </a:endParaRPr>
                    </a:p>
                  </a:txBody>
                  <a:tcPr marL="58277" marR="58277" marT="29138" marB="29138" anchor="ctr">
                    <a:solidFill>
                      <a:schemeClr val="accent4">
                        <a:lumMod val="20000"/>
                        <a:lumOff val="80000"/>
                      </a:schemeClr>
                    </a:solidFill>
                  </a:tcPr>
                </a:tc>
              </a:tr>
              <a:tr h="1130411">
                <a:tc>
                  <a:txBody>
                    <a:bodyPr/>
                    <a:lstStyle/>
                    <a:p>
                      <a:pPr fontAlgn="auto"/>
                      <a:r>
                        <a:rPr lang="en-US" sz="1500" b="1" dirty="0">
                          <a:effectLst/>
                          <a:latin typeface="Constantia" panose="02030602050306030303" pitchFamily="18" charset="0"/>
                        </a:rPr>
                        <a:t>4. </a:t>
                      </a:r>
                      <a:r>
                        <a:rPr lang="en-US" sz="1500" b="1" dirty="0">
                          <a:solidFill>
                            <a:srgbClr val="FF0000"/>
                          </a:solidFill>
                          <a:effectLst/>
                          <a:latin typeface="Constantia" panose="02030602050306030303" pitchFamily="18" charset="0"/>
                        </a:rPr>
                        <a:t>Eyelid myoclonia</a:t>
                      </a:r>
                    </a:p>
                  </a:txBody>
                  <a:tcPr marL="58277" marR="58277" marT="29138" marB="29138" anchor="ctr">
                    <a:solidFill>
                      <a:schemeClr val="accent2">
                        <a:lumMod val="20000"/>
                        <a:lumOff val="80000"/>
                      </a:schemeClr>
                    </a:solidFill>
                  </a:tcPr>
                </a:tc>
                <a:tc>
                  <a:txBody>
                    <a:bodyPr/>
                    <a:lstStyle/>
                    <a:p>
                      <a:pPr fontAlgn="auto"/>
                      <a:r>
                        <a:rPr lang="en-US" sz="1500" dirty="0">
                          <a:effectLst/>
                          <a:latin typeface="Constantia" panose="02030602050306030303" pitchFamily="18" charset="0"/>
                        </a:rPr>
                        <a:t>In this seizure, there is </a:t>
                      </a:r>
                      <a:r>
                        <a:rPr lang="en-US" sz="1500" b="1" dirty="0">
                          <a:solidFill>
                            <a:srgbClr val="FF0000"/>
                          </a:solidFill>
                          <a:effectLst/>
                          <a:latin typeface="Constantia" panose="02030602050306030303" pitchFamily="18" charset="0"/>
                        </a:rPr>
                        <a:t>sudden forceful upward jerking of eyelids, which may be associated with the staring spell (absence seizure)</a:t>
                      </a:r>
                      <a:r>
                        <a:rPr lang="en-US" sz="1500" dirty="0">
                          <a:effectLst/>
                          <a:latin typeface="Constantia" panose="02030602050306030303" pitchFamily="18" charset="0"/>
                        </a:rPr>
                        <a:t>. It usually stimulated by the closure of the eyes. </a:t>
                      </a:r>
                      <a:endParaRPr lang="en-US" sz="1500" b="0" dirty="0">
                        <a:effectLst/>
                        <a:latin typeface="Constantia" panose="02030602050306030303" pitchFamily="18" charset="0"/>
                      </a:endParaRPr>
                    </a:p>
                  </a:txBody>
                  <a:tcPr marL="58277" marR="58277" marT="29138" marB="29138" anchor="ctr">
                    <a:solidFill>
                      <a:schemeClr val="accent2">
                        <a:lumMod val="20000"/>
                        <a:lumOff val="80000"/>
                      </a:schemeClr>
                    </a:solidFill>
                  </a:tcPr>
                </a:tc>
              </a:tr>
            </a:tbl>
          </a:graphicData>
        </a:graphic>
      </p:graphicFrame>
      <p:sp>
        <p:nvSpPr>
          <p:cNvPr id="2" name="Arc 1"/>
          <p:cNvSpPr/>
          <p:nvPr/>
        </p:nvSpPr>
        <p:spPr>
          <a:xfrm>
            <a:off x="9573491" y="3219451"/>
            <a:ext cx="34289" cy="3428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4" name="TextBox 3"/>
          <p:cNvSpPr txBox="1"/>
          <p:nvPr/>
        </p:nvSpPr>
        <p:spPr>
          <a:xfrm>
            <a:off x="525780" y="304800"/>
            <a:ext cx="4991100"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r>
              <a:rPr lang="en-US" dirty="0">
                <a:latin typeface="Algerian" panose="04020705040A02060702" pitchFamily="82" charset="0"/>
              </a:rPr>
              <a:t>GENERALIZED ONSET NON-MOTOR SEIZURES</a:t>
            </a:r>
          </a:p>
        </p:txBody>
      </p:sp>
    </p:spTree>
    <p:extLst>
      <p:ext uri="{BB962C8B-B14F-4D97-AF65-F5344CB8AC3E}">
        <p14:creationId xmlns:p14="http://schemas.microsoft.com/office/powerpoint/2010/main" val="22450628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2401" y="838200"/>
            <a:ext cx="4362450" cy="4876800"/>
          </a:xfrm>
        </p:spPr>
        <p:txBody>
          <a:bodyPr>
            <a:normAutofit/>
          </a:bodyPr>
          <a:lstStyle/>
          <a:p>
            <a:pPr marL="0" indent="0">
              <a:buNone/>
            </a:pPr>
            <a:r>
              <a:rPr lang="en-US" sz="1800" b="1" dirty="0">
                <a:solidFill>
                  <a:srgbClr val="FF0000"/>
                </a:solidFill>
                <a:latin typeface="Constantia" panose="02030602050306030303" pitchFamily="18" charset="0"/>
              </a:rPr>
              <a:t>Generalized absence seizure</a:t>
            </a:r>
            <a:r>
              <a:rPr lang="en-US" sz="1500" b="1" dirty="0">
                <a:solidFill>
                  <a:srgbClr val="FF0000"/>
                </a:solidFill>
                <a:latin typeface="Constantia" panose="02030602050306030303" pitchFamily="18" charset="0"/>
              </a:rPr>
              <a:t>:</a:t>
            </a:r>
          </a:p>
          <a:p>
            <a:pPr marL="0" indent="0">
              <a:buNone/>
            </a:pPr>
            <a:r>
              <a:rPr lang="en-US" sz="1500" b="1" dirty="0">
                <a:solidFill>
                  <a:srgbClr val="FF0000"/>
                </a:solidFill>
                <a:latin typeface="Constantia" panose="02030602050306030303" pitchFamily="18" charset="0"/>
              </a:rPr>
              <a:t> </a:t>
            </a:r>
            <a:r>
              <a:rPr lang="en-US" sz="1500" dirty="0">
                <a:latin typeface="Constantia" panose="02030602050306030303" pitchFamily="18" charset="0"/>
              </a:rPr>
              <a:t>Manifest by a sudden onset, interruption of ongoing activities, a </a:t>
            </a:r>
            <a:r>
              <a:rPr lang="en-US" sz="1500" b="1" dirty="0">
                <a:latin typeface="Constantia" panose="02030602050306030303" pitchFamily="18" charset="0"/>
              </a:rPr>
              <a:t>blank stare</a:t>
            </a:r>
            <a:r>
              <a:rPr lang="en-US" sz="1500" dirty="0">
                <a:latin typeface="Constantia" panose="02030602050306030303" pitchFamily="18" charset="0"/>
              </a:rPr>
              <a:t>. </a:t>
            </a:r>
          </a:p>
          <a:p>
            <a:r>
              <a:rPr lang="en-US" sz="1500" dirty="0">
                <a:latin typeface="Constantia" panose="02030602050306030303" pitchFamily="18" charset="0"/>
              </a:rPr>
              <a:t>They generally occur in young children through adolescence. </a:t>
            </a:r>
          </a:p>
          <a:p>
            <a:pPr marL="0" indent="0">
              <a:buNone/>
            </a:pPr>
            <a:r>
              <a:rPr lang="en-US" sz="1500" dirty="0">
                <a:latin typeface="Constantia" panose="02030602050306030303" pitchFamily="18" charset="0"/>
              </a:rPr>
              <a:t> </a:t>
            </a:r>
            <a:r>
              <a:rPr lang="en-US" sz="1500" b="1" dirty="0">
                <a:solidFill>
                  <a:srgbClr val="FF0000"/>
                </a:solidFill>
                <a:latin typeface="Constantia" panose="02030602050306030303" pitchFamily="18" charset="0"/>
              </a:rPr>
              <a:t>GTC seizures </a:t>
            </a:r>
          </a:p>
          <a:p>
            <a:r>
              <a:rPr lang="en-US" sz="1500" dirty="0">
                <a:latin typeface="Constantia" panose="02030602050306030303" pitchFamily="18" charset="0"/>
              </a:rPr>
              <a:t>There is a sudden sharp tonic contraction of muscles followed by a period of rigidity and clonic movements. </a:t>
            </a:r>
          </a:p>
          <a:p>
            <a:r>
              <a:rPr lang="en-US" sz="1500" dirty="0">
                <a:latin typeface="Constantia" panose="02030602050306030303" pitchFamily="18" charset="0"/>
              </a:rPr>
              <a:t>During the seizure, the patient </a:t>
            </a:r>
            <a:r>
              <a:rPr lang="en-US" sz="1500" b="1" dirty="0">
                <a:solidFill>
                  <a:srgbClr val="FF0000"/>
                </a:solidFill>
                <a:latin typeface="Constantia" panose="02030602050306030303" pitchFamily="18" charset="0"/>
              </a:rPr>
              <a:t>may cry or moan</a:t>
            </a:r>
            <a:r>
              <a:rPr lang="en-US" sz="1500" dirty="0">
                <a:latin typeface="Constantia" panose="02030602050306030303" pitchFamily="18" charset="0"/>
              </a:rPr>
              <a:t>, lose sphincter control, bite the tongue, or develop cyanosis. </a:t>
            </a:r>
          </a:p>
          <a:p>
            <a:r>
              <a:rPr lang="en-US" sz="1500" dirty="0">
                <a:latin typeface="Constantia" panose="02030602050306030303" pitchFamily="18" charset="0"/>
              </a:rPr>
              <a:t>After the seizure, the patient </a:t>
            </a:r>
            <a:r>
              <a:rPr lang="en-US" sz="1500" b="1" dirty="0">
                <a:solidFill>
                  <a:srgbClr val="FF0000"/>
                </a:solidFill>
                <a:latin typeface="Constantia" panose="02030602050306030303" pitchFamily="18" charset="0"/>
              </a:rPr>
              <a:t>may have altered consciousness, drowsiness, or confusion for a variable period of time (postictal period) and frequently goes into a deep sleep. </a:t>
            </a:r>
          </a:p>
          <a:p>
            <a:r>
              <a:rPr lang="en-US" sz="1500" b="1" dirty="0">
                <a:solidFill>
                  <a:srgbClr val="FF0000"/>
                </a:solidFill>
                <a:latin typeface="Constantia" panose="02030602050306030303" pitchFamily="18" charset="0"/>
              </a:rPr>
              <a:t>Tonic and clonic seizures can also occur separately</a:t>
            </a:r>
          </a:p>
          <a:p>
            <a:endParaRPr lang="en-US" sz="1500" dirty="0">
              <a:latin typeface="Constantia" panose="02030602050306030303" pitchFamily="18" charset="0"/>
            </a:endParaRPr>
          </a:p>
        </p:txBody>
      </p:sp>
      <p:sp>
        <p:nvSpPr>
          <p:cNvPr id="4" name="Content Placeholder 3"/>
          <p:cNvSpPr>
            <a:spLocks noGrp="1"/>
          </p:cNvSpPr>
          <p:nvPr>
            <p:ph sz="half" idx="2"/>
          </p:nvPr>
        </p:nvSpPr>
        <p:spPr>
          <a:xfrm>
            <a:off x="4641273" y="859145"/>
            <a:ext cx="4315691" cy="4855855"/>
          </a:xfrm>
        </p:spPr>
        <p:txBody>
          <a:bodyPr>
            <a:noAutofit/>
          </a:bodyPr>
          <a:lstStyle/>
          <a:p>
            <a:pPr marL="0" indent="0">
              <a:buNone/>
            </a:pPr>
            <a:r>
              <a:rPr lang="en-US" sz="1800" b="1" dirty="0">
                <a:solidFill>
                  <a:srgbClr val="FF0000"/>
                </a:solidFill>
                <a:latin typeface="Constantia" panose="02030602050306030303" pitchFamily="18" charset="0"/>
              </a:rPr>
              <a:t>Myoclonic seizures</a:t>
            </a:r>
          </a:p>
          <a:p>
            <a:r>
              <a:rPr lang="en-US" sz="1500" b="1" dirty="0">
                <a:latin typeface="Constantia" panose="02030602050306030303" pitchFamily="18" charset="0"/>
              </a:rPr>
              <a:t>Manifests brief shock-like muscular contractions </a:t>
            </a:r>
            <a:r>
              <a:rPr lang="en-US" sz="1500" dirty="0">
                <a:latin typeface="Constantia" panose="02030602050306030303" pitchFamily="18" charset="0"/>
              </a:rPr>
              <a:t>of the face, trunk, and extremities  </a:t>
            </a:r>
          </a:p>
          <a:p>
            <a:pPr marL="0" indent="0">
              <a:buNone/>
            </a:pPr>
            <a:r>
              <a:rPr lang="en-US" sz="1800" b="1" dirty="0">
                <a:solidFill>
                  <a:srgbClr val="FF0000"/>
                </a:solidFill>
                <a:latin typeface="Constantia" panose="02030602050306030303" pitchFamily="18" charset="0"/>
              </a:rPr>
              <a:t>Atonic seizures</a:t>
            </a:r>
            <a:r>
              <a:rPr lang="en-US" sz="1500" dirty="0">
                <a:latin typeface="Constantia" panose="02030602050306030303" pitchFamily="18" charset="0"/>
              </a:rPr>
              <a:t>:  A sudden loss of muscle tone, which may present as a head drop, the dropping of a limb, or a slumping to the ground. </a:t>
            </a:r>
          </a:p>
          <a:p>
            <a:r>
              <a:rPr lang="en-US" sz="1500" b="1" dirty="0">
                <a:solidFill>
                  <a:srgbClr val="FF0000"/>
                </a:solidFill>
                <a:latin typeface="Constantia" panose="02030602050306030303" pitchFamily="18" charset="0"/>
              </a:rPr>
              <a:t>Epilepsy Syndromes </a:t>
            </a:r>
            <a:r>
              <a:rPr lang="en-US" sz="1500" dirty="0">
                <a:latin typeface="Constantia" panose="02030602050306030303" pitchFamily="18" charset="0"/>
              </a:rPr>
              <a:t>include many different seizure types e.g.</a:t>
            </a:r>
          </a:p>
          <a:p>
            <a:pPr marL="0" indent="0">
              <a:buNone/>
            </a:pPr>
            <a:r>
              <a:rPr lang="en-US" sz="1500" dirty="0">
                <a:latin typeface="Constantia" panose="02030602050306030303" pitchFamily="18" charset="0"/>
              </a:rPr>
              <a:t> </a:t>
            </a:r>
            <a:endParaRPr lang="en-US" sz="1500" dirty="0" smtClean="0">
              <a:latin typeface="Constantia" panose="02030602050306030303" pitchFamily="18" charset="0"/>
            </a:endParaRPr>
          </a:p>
          <a:p>
            <a:pPr marL="0" indent="0">
              <a:buNone/>
            </a:pPr>
            <a:endParaRPr lang="en-US" sz="1500" dirty="0">
              <a:latin typeface="Constantia" panose="02030602050306030303" pitchFamily="18" charset="0"/>
            </a:endParaRPr>
          </a:p>
          <a:p>
            <a:endParaRPr lang="en-US" sz="1500" dirty="0">
              <a:latin typeface="Constantia" panose="02030602050306030303" pitchFamily="18" charset="0"/>
            </a:endParaRPr>
          </a:p>
          <a:p>
            <a:endParaRPr lang="en-US" sz="1500" dirty="0">
              <a:latin typeface="Constantia" panose="02030602050306030303" pitchFamily="18" charset="0"/>
            </a:endParaRPr>
          </a:p>
          <a:p>
            <a:pPr marL="0" indent="0">
              <a:buNone/>
            </a:pPr>
            <a:endParaRPr lang="en-US" sz="1500" dirty="0">
              <a:latin typeface="Constantia" panose="02030602050306030303" pitchFamily="18" charset="0"/>
            </a:endParaRPr>
          </a:p>
          <a:p>
            <a:endParaRPr lang="en-US" sz="1500" dirty="0">
              <a:latin typeface="Constantia" panose="02030602050306030303" pitchFamily="18" charset="0"/>
            </a:endParaRPr>
          </a:p>
          <a:p>
            <a:r>
              <a:rPr lang="en-US" sz="1500" dirty="0">
                <a:latin typeface="Constantia" panose="02030602050306030303" pitchFamily="18" charset="0"/>
              </a:rPr>
              <a:t>The syndromic approach includes seizure type(s) and possible etiologic classifications (e.g., idiopathic, symptomatic, or unknown)</a:t>
            </a:r>
          </a:p>
        </p:txBody>
      </p:sp>
      <p:graphicFrame>
        <p:nvGraphicFramePr>
          <p:cNvPr id="2" name="Table 1"/>
          <p:cNvGraphicFramePr>
            <a:graphicFrameLocks noGrp="1"/>
          </p:cNvGraphicFramePr>
          <p:nvPr>
            <p:extLst>
              <p:ext uri="{D42A27DB-BD31-4B8C-83A1-F6EECF244321}">
                <p14:modId xmlns:p14="http://schemas.microsoft.com/office/powerpoint/2010/main" val="3887619025"/>
              </p:ext>
            </p:extLst>
          </p:nvPr>
        </p:nvGraphicFramePr>
        <p:xfrm>
          <a:off x="4785361" y="3352800"/>
          <a:ext cx="4145280" cy="1477992"/>
        </p:xfrm>
        <a:graphic>
          <a:graphicData uri="http://schemas.openxmlformats.org/drawingml/2006/table">
            <a:tbl>
              <a:tblPr firstRow="1" bandRow="1">
                <a:tableStyleId>{5C22544A-7EE6-4342-B048-85BDC9FD1C3A}</a:tableStyleId>
              </a:tblPr>
              <a:tblGrid>
                <a:gridCol w="1381760"/>
                <a:gridCol w="1381760"/>
                <a:gridCol w="1381760"/>
              </a:tblGrid>
              <a:tr h="728031">
                <a:tc>
                  <a:txBody>
                    <a:bodyPr/>
                    <a:lstStyle/>
                    <a:p>
                      <a:r>
                        <a:rPr lang="en-US" sz="1400" b="0" i="0" kern="1200" dirty="0" smtClean="0">
                          <a:solidFill>
                            <a:schemeClr val="tx1"/>
                          </a:solidFill>
                          <a:effectLst/>
                          <a:latin typeface="Constantia" panose="02030602050306030303" pitchFamily="18" charset="0"/>
                          <a:ea typeface="+mn-ea"/>
                          <a:cs typeface="+mn-cs"/>
                        </a:rPr>
                        <a:t>Infantile Spasms (West Syndrome</a:t>
                      </a:r>
                      <a:endParaRPr lang="en-US" sz="1400" dirty="0">
                        <a:solidFill>
                          <a:schemeClr val="tx1"/>
                        </a:solidFill>
                        <a:latin typeface="Constantia" panose="02030602050306030303" pitchFamily="18" charset="0"/>
                      </a:endParaRPr>
                    </a:p>
                  </a:txBody>
                  <a:tcPr marL="68580" marR="68580" marT="34290" marB="34290">
                    <a:solidFill>
                      <a:schemeClr val="accent4">
                        <a:lumMod val="20000"/>
                        <a:lumOff val="80000"/>
                      </a:schemeClr>
                    </a:solidFill>
                  </a:tcPr>
                </a:tc>
                <a:tc>
                  <a:txBody>
                    <a:bodyPr/>
                    <a:lstStyle/>
                    <a:p>
                      <a:r>
                        <a:rPr lang="en-US" sz="1400" b="0" i="0" kern="1200" dirty="0" err="1" smtClean="0">
                          <a:solidFill>
                            <a:schemeClr val="tx1"/>
                          </a:solidFill>
                          <a:effectLst/>
                          <a:latin typeface="Constantia" panose="02030602050306030303" pitchFamily="18" charset="0"/>
                          <a:ea typeface="+mn-ea"/>
                          <a:cs typeface="+mn-cs"/>
                        </a:rPr>
                        <a:t>Doose</a:t>
                      </a:r>
                      <a:r>
                        <a:rPr lang="en-US" sz="1400" b="0" i="0" kern="1200" dirty="0" smtClean="0">
                          <a:solidFill>
                            <a:schemeClr val="tx1"/>
                          </a:solidFill>
                          <a:effectLst/>
                          <a:latin typeface="Constantia" panose="02030602050306030303" pitchFamily="18" charset="0"/>
                          <a:ea typeface="+mn-ea"/>
                          <a:cs typeface="+mn-cs"/>
                        </a:rPr>
                        <a:t> Syndrome</a:t>
                      </a:r>
                      <a:endParaRPr lang="en-US" sz="1400" dirty="0">
                        <a:solidFill>
                          <a:schemeClr val="tx1"/>
                        </a:solidFill>
                        <a:latin typeface="Constantia" panose="02030602050306030303" pitchFamily="18" charset="0"/>
                      </a:endParaRPr>
                    </a:p>
                  </a:txBody>
                  <a:tcPr marL="68580" marR="68580" marT="34290" marB="34290">
                    <a:solidFill>
                      <a:schemeClr val="accent4">
                        <a:lumMod val="20000"/>
                        <a:lumOff val="80000"/>
                      </a:schemeClr>
                    </a:solidFill>
                  </a:tcPr>
                </a:tc>
                <a:tc>
                  <a:txBody>
                    <a:bodyPr/>
                    <a:lstStyle/>
                    <a:p>
                      <a:r>
                        <a:rPr lang="en-US" sz="1400" b="0" i="0" kern="1200" dirty="0" smtClean="0">
                          <a:solidFill>
                            <a:schemeClr val="tx1"/>
                          </a:solidFill>
                          <a:effectLst/>
                          <a:latin typeface="Constantia" panose="02030602050306030303" pitchFamily="18" charset="0"/>
                          <a:ea typeface="+mn-ea"/>
                          <a:cs typeface="+mn-cs"/>
                        </a:rPr>
                        <a:t>Benign </a:t>
                      </a:r>
                      <a:r>
                        <a:rPr lang="en-US" sz="1400" b="0" i="0" kern="1200" dirty="0" err="1" smtClean="0">
                          <a:solidFill>
                            <a:schemeClr val="tx1"/>
                          </a:solidFill>
                          <a:effectLst/>
                          <a:latin typeface="Constantia" panose="02030602050306030303" pitchFamily="18" charset="0"/>
                          <a:ea typeface="+mn-ea"/>
                          <a:cs typeface="+mn-cs"/>
                        </a:rPr>
                        <a:t>Rolandic</a:t>
                      </a:r>
                      <a:r>
                        <a:rPr lang="en-US" sz="1400" b="0" i="0" kern="1200" dirty="0" smtClean="0">
                          <a:solidFill>
                            <a:schemeClr val="tx1"/>
                          </a:solidFill>
                          <a:effectLst/>
                          <a:latin typeface="Constantia" panose="02030602050306030303" pitchFamily="18" charset="0"/>
                          <a:ea typeface="+mn-ea"/>
                          <a:cs typeface="+mn-cs"/>
                        </a:rPr>
                        <a:t> Epilepsy (BRE)</a:t>
                      </a:r>
                      <a:endParaRPr lang="en-US" sz="1400" dirty="0">
                        <a:solidFill>
                          <a:schemeClr val="tx1"/>
                        </a:solidFill>
                        <a:latin typeface="Constantia" panose="02030602050306030303" pitchFamily="18" charset="0"/>
                      </a:endParaRPr>
                    </a:p>
                  </a:txBody>
                  <a:tcPr marL="68580" marR="68580" marT="34290" marB="34290">
                    <a:solidFill>
                      <a:schemeClr val="accent4">
                        <a:lumMod val="20000"/>
                        <a:lumOff val="80000"/>
                      </a:schemeClr>
                    </a:solidFill>
                  </a:tcPr>
                </a:tc>
              </a:tr>
              <a:tr h="749961">
                <a:tc>
                  <a:txBody>
                    <a:bodyPr/>
                    <a:lstStyle/>
                    <a:p>
                      <a:r>
                        <a:rPr lang="en-US" sz="1400" b="0" i="0" kern="1200" dirty="0" smtClean="0">
                          <a:solidFill>
                            <a:schemeClr val="dk1"/>
                          </a:solidFill>
                          <a:effectLst/>
                          <a:latin typeface="Constantia" panose="02030602050306030303" pitchFamily="18" charset="0"/>
                          <a:ea typeface="+mn-ea"/>
                          <a:cs typeface="+mn-cs"/>
                        </a:rPr>
                        <a:t>Rasmussen Syndrome</a:t>
                      </a:r>
                      <a:endParaRPr lang="en-US" sz="1400" dirty="0">
                        <a:latin typeface="Constantia" panose="02030602050306030303" pitchFamily="18" charset="0"/>
                      </a:endParaRPr>
                    </a:p>
                  </a:txBody>
                  <a:tcPr marL="68580" marR="68580" marT="34290" marB="34290">
                    <a:solidFill>
                      <a:schemeClr val="accent6">
                        <a:lumMod val="20000"/>
                        <a:lumOff val="80000"/>
                      </a:schemeClr>
                    </a:solidFill>
                  </a:tcPr>
                </a:tc>
                <a:tc>
                  <a:txBody>
                    <a:bodyPr/>
                    <a:lstStyle/>
                    <a:p>
                      <a:r>
                        <a:rPr lang="en-US" sz="1400" b="0" i="0" kern="1200" dirty="0" smtClean="0">
                          <a:solidFill>
                            <a:schemeClr val="dk1"/>
                          </a:solidFill>
                          <a:effectLst/>
                          <a:latin typeface="Constantia" panose="02030602050306030303" pitchFamily="18" charset="0"/>
                          <a:ea typeface="+mn-ea"/>
                          <a:cs typeface="+mn-cs"/>
                        </a:rPr>
                        <a:t>Lennox-</a:t>
                      </a:r>
                      <a:r>
                        <a:rPr lang="en-US" sz="1400" b="0" i="0" kern="1200" dirty="0" err="1" smtClean="0">
                          <a:solidFill>
                            <a:schemeClr val="dk1"/>
                          </a:solidFill>
                          <a:effectLst/>
                          <a:latin typeface="Constantia" panose="02030602050306030303" pitchFamily="18" charset="0"/>
                          <a:ea typeface="+mn-ea"/>
                          <a:cs typeface="+mn-cs"/>
                        </a:rPr>
                        <a:t>Gastaut</a:t>
                      </a:r>
                      <a:r>
                        <a:rPr lang="en-US" sz="1400" b="0" i="0" kern="1200" dirty="0" smtClean="0">
                          <a:solidFill>
                            <a:schemeClr val="dk1"/>
                          </a:solidFill>
                          <a:effectLst/>
                          <a:latin typeface="Constantia" panose="02030602050306030303" pitchFamily="18" charset="0"/>
                          <a:ea typeface="+mn-ea"/>
                          <a:cs typeface="+mn-cs"/>
                        </a:rPr>
                        <a:t> Syndrome</a:t>
                      </a:r>
                      <a:endParaRPr lang="en-US" sz="1400" dirty="0">
                        <a:latin typeface="Constantia" panose="02030602050306030303" pitchFamily="18" charset="0"/>
                      </a:endParaRPr>
                    </a:p>
                  </a:txBody>
                  <a:tcPr marL="68580" marR="68580" marT="34290" marB="34290">
                    <a:solidFill>
                      <a:schemeClr val="accent6">
                        <a:lumMod val="20000"/>
                        <a:lumOff val="80000"/>
                      </a:schemeClr>
                    </a:solidFill>
                  </a:tcPr>
                </a:tc>
                <a:tc>
                  <a:txBody>
                    <a:bodyPr/>
                    <a:lstStyle/>
                    <a:p>
                      <a:r>
                        <a:rPr lang="en-US" sz="1400" b="0" i="0" kern="1200" dirty="0" smtClean="0">
                          <a:solidFill>
                            <a:schemeClr val="dk1"/>
                          </a:solidFill>
                          <a:effectLst/>
                          <a:latin typeface="Constantia" panose="02030602050306030303" pitchFamily="18" charset="0"/>
                          <a:ea typeface="+mn-ea"/>
                          <a:cs typeface="+mn-cs"/>
                        </a:rPr>
                        <a:t>Electrical Status Epilepticus of Sleep (ESES)</a:t>
                      </a:r>
                      <a:endParaRPr lang="en-US" sz="1400" dirty="0">
                        <a:solidFill>
                          <a:schemeClr val="tx1"/>
                        </a:solidFill>
                        <a:latin typeface="Constantia" panose="02030602050306030303" pitchFamily="18" charset="0"/>
                      </a:endParaRPr>
                    </a:p>
                  </a:txBody>
                  <a:tcPr marL="68580" marR="68580" marT="34290" marB="34290">
                    <a:solidFill>
                      <a:schemeClr val="accent6">
                        <a:lumMod val="20000"/>
                        <a:lumOff val="80000"/>
                      </a:schemeClr>
                    </a:solidFill>
                  </a:tcPr>
                </a:tc>
              </a:tr>
            </a:tbl>
          </a:graphicData>
        </a:graphic>
      </p:graphicFrame>
      <p:sp>
        <p:nvSpPr>
          <p:cNvPr id="6" name="TextBox 5"/>
          <p:cNvSpPr txBox="1"/>
          <p:nvPr/>
        </p:nvSpPr>
        <p:spPr>
          <a:xfrm>
            <a:off x="182880" y="228600"/>
            <a:ext cx="4278631"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r>
              <a:rPr lang="en-US" dirty="0">
                <a:latin typeface="Algerian" panose="04020705040A02060702" pitchFamily="82" charset="0"/>
              </a:rPr>
              <a:t>   GENERALIZED ONET SEIZURES</a:t>
            </a:r>
          </a:p>
        </p:txBody>
      </p:sp>
    </p:spTree>
    <p:extLst>
      <p:ext uri="{BB962C8B-B14F-4D97-AF65-F5344CB8AC3E}">
        <p14:creationId xmlns:p14="http://schemas.microsoft.com/office/powerpoint/2010/main" val="5525054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ferences in Ataxia in childhood: a pragmatic approach - Paediatrics and  Child Healt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4" y="1828800"/>
            <a:ext cx="8759826" cy="4625829"/>
          </a:xfrm>
          <a:prstGeom prst="rect">
            <a:avLst/>
          </a:prstGeom>
          <a:noFill/>
          <a:ln w="28575">
            <a:solidFill>
              <a:srgbClr val="FFC000"/>
            </a:solidFill>
          </a:ln>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048000" y="0"/>
            <a:ext cx="1524000"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2400" b="1" dirty="0" smtClean="0">
                <a:latin typeface="Constantia" panose="02030602050306030303" pitchFamily="18" charset="0"/>
              </a:rPr>
              <a:t>ATAXIA</a:t>
            </a:r>
            <a:endParaRPr lang="en-US" sz="2400" b="1" dirty="0">
              <a:latin typeface="Constantia" panose="02030602050306030303" pitchFamily="18" charset="0"/>
            </a:endParaRPr>
          </a:p>
        </p:txBody>
      </p:sp>
      <p:sp>
        <p:nvSpPr>
          <p:cNvPr id="5" name="TextBox 4"/>
          <p:cNvSpPr txBox="1"/>
          <p:nvPr/>
        </p:nvSpPr>
        <p:spPr>
          <a:xfrm>
            <a:off x="152400" y="533400"/>
            <a:ext cx="8763000"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2400" b="1" dirty="0" smtClean="0">
                <a:solidFill>
                  <a:srgbClr val="FF0000"/>
                </a:solidFill>
                <a:latin typeface="Constantia" pitchFamily="18" charset="0"/>
              </a:rPr>
              <a:t>Ataxia</a:t>
            </a:r>
            <a:r>
              <a:rPr lang="en-US" sz="2400" dirty="0" smtClean="0">
                <a:solidFill>
                  <a:srgbClr val="FF0000"/>
                </a:solidFill>
                <a:latin typeface="Constantia" pitchFamily="18" charset="0"/>
              </a:rPr>
              <a:t> </a:t>
            </a:r>
            <a:r>
              <a:rPr lang="en-US" sz="2400" dirty="0" smtClean="0">
                <a:latin typeface="Constantia" pitchFamily="18" charset="0"/>
              </a:rPr>
              <a:t>is lack of voluntary coordination of muscle movements </a:t>
            </a:r>
            <a:r>
              <a:rPr lang="en-US" sz="2400" dirty="0">
                <a:latin typeface="Constantia" pitchFamily="18" charset="0"/>
              </a:rPr>
              <a:t>&amp;</a:t>
            </a:r>
            <a:r>
              <a:rPr lang="en-US" sz="2400" dirty="0" smtClean="0">
                <a:latin typeface="Constantia" pitchFamily="18" charset="0"/>
              </a:rPr>
              <a:t> can include gait abnormality, speech changes, and eye movement</a:t>
            </a:r>
            <a:endParaRPr lang="en-US" sz="2400" dirty="0">
              <a:latin typeface="Constantia" pitchFamily="18" charset="0"/>
            </a:endParaRPr>
          </a:p>
        </p:txBody>
      </p:sp>
      <p:sp>
        <p:nvSpPr>
          <p:cNvPr id="6" name="TextBox 5"/>
          <p:cNvSpPr txBox="1"/>
          <p:nvPr/>
        </p:nvSpPr>
        <p:spPr>
          <a:xfrm>
            <a:off x="152400" y="1371600"/>
            <a:ext cx="8763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514350" indent="-514350">
              <a:buSzPct val="75000"/>
              <a:buNone/>
            </a:pPr>
            <a:r>
              <a:rPr lang="en-US" sz="2400" b="1" dirty="0" smtClean="0">
                <a:solidFill>
                  <a:srgbClr val="FF0000"/>
                </a:solidFill>
                <a:latin typeface="Constantia" pitchFamily="18" charset="0"/>
              </a:rPr>
              <a:t>Types: </a:t>
            </a:r>
            <a:r>
              <a:rPr lang="en-US" sz="2400" b="1" dirty="0" smtClean="0">
                <a:solidFill>
                  <a:schemeClr val="accent4">
                    <a:lumMod val="50000"/>
                  </a:schemeClr>
                </a:solidFill>
                <a:latin typeface="Constantia" pitchFamily="18" charset="0"/>
              </a:rPr>
              <a:t>Cerebellar/</a:t>
            </a:r>
            <a:r>
              <a:rPr lang="en-US" sz="2400" b="1" dirty="0" smtClean="0">
                <a:solidFill>
                  <a:srgbClr val="00B050"/>
                </a:solidFill>
                <a:latin typeface="Constantia" pitchFamily="18" charset="0"/>
              </a:rPr>
              <a:t>Sensory/</a:t>
            </a:r>
            <a:r>
              <a:rPr lang="en-US" sz="2400" b="1" dirty="0" smtClean="0">
                <a:solidFill>
                  <a:srgbClr val="C00000"/>
                </a:solidFill>
                <a:latin typeface="Constantia" pitchFamily="18" charset="0"/>
              </a:rPr>
              <a:t>Vestibular</a:t>
            </a:r>
          </a:p>
        </p:txBody>
      </p:sp>
    </p:spTree>
    <p:extLst>
      <p:ext uri="{BB962C8B-B14F-4D97-AF65-F5344CB8AC3E}">
        <p14:creationId xmlns:p14="http://schemas.microsoft.com/office/powerpoint/2010/main" val="1819289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00400" y="609600"/>
            <a:ext cx="2438400" cy="381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solidFill>
                  <a:schemeClr val="tx1"/>
                </a:solidFill>
                <a:latin typeface="Constantia" pitchFamily="18" charset="0"/>
              </a:rPr>
              <a:t>Pattern of involvement</a:t>
            </a:r>
            <a:endParaRPr lang="en-US" sz="1600" b="1" dirty="0">
              <a:solidFill>
                <a:schemeClr val="tx1"/>
              </a:solidFill>
              <a:latin typeface="Constantia" pitchFamily="18" charset="0"/>
            </a:endParaRPr>
          </a:p>
        </p:txBody>
      </p:sp>
      <p:sp>
        <p:nvSpPr>
          <p:cNvPr id="4" name="Rectangle 3"/>
          <p:cNvSpPr/>
          <p:nvPr/>
        </p:nvSpPr>
        <p:spPr>
          <a:xfrm>
            <a:off x="381000" y="1295400"/>
            <a:ext cx="2286000" cy="4572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solidFill>
                  <a:schemeClr val="tx1"/>
                </a:solidFill>
                <a:latin typeface="Constantia" pitchFamily="18" charset="0"/>
              </a:rPr>
              <a:t>Symmetrical distal neuropathy </a:t>
            </a:r>
            <a:endParaRPr lang="en-US" sz="1400" b="1" dirty="0">
              <a:solidFill>
                <a:schemeClr val="tx1"/>
              </a:solidFill>
              <a:latin typeface="Constantia" pitchFamily="18" charset="0"/>
            </a:endParaRPr>
          </a:p>
        </p:txBody>
      </p:sp>
      <p:sp>
        <p:nvSpPr>
          <p:cNvPr id="5" name="Rectangle 4"/>
          <p:cNvSpPr/>
          <p:nvPr/>
        </p:nvSpPr>
        <p:spPr>
          <a:xfrm>
            <a:off x="3352800" y="1295400"/>
            <a:ext cx="2286000" cy="4572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solidFill>
                  <a:schemeClr val="tx1"/>
                </a:solidFill>
                <a:latin typeface="Constantia" pitchFamily="18" charset="0"/>
              </a:rPr>
              <a:t>Symmetrical proximal neuropathy </a:t>
            </a:r>
            <a:endParaRPr lang="en-US" sz="1400" b="1" dirty="0">
              <a:solidFill>
                <a:schemeClr val="tx1"/>
              </a:solidFill>
              <a:latin typeface="Constantia" pitchFamily="18" charset="0"/>
            </a:endParaRPr>
          </a:p>
        </p:txBody>
      </p:sp>
      <p:sp>
        <p:nvSpPr>
          <p:cNvPr id="6" name="Rectangle 5"/>
          <p:cNvSpPr/>
          <p:nvPr/>
        </p:nvSpPr>
        <p:spPr>
          <a:xfrm>
            <a:off x="6172200" y="1295400"/>
            <a:ext cx="2286000" cy="4572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smtClean="0">
                <a:solidFill>
                  <a:schemeClr val="tx1"/>
                </a:solidFill>
                <a:latin typeface="Constantia" pitchFamily="18" charset="0"/>
              </a:rPr>
              <a:t>Asymmetrical proximal neuropathy </a:t>
            </a:r>
            <a:endParaRPr lang="en-US" sz="1400" b="1" dirty="0">
              <a:solidFill>
                <a:schemeClr val="tx1"/>
              </a:solidFill>
              <a:latin typeface="Constantia" pitchFamily="18" charset="0"/>
            </a:endParaRPr>
          </a:p>
        </p:txBody>
      </p:sp>
      <p:sp>
        <p:nvSpPr>
          <p:cNvPr id="7" name="Rectangle 6"/>
          <p:cNvSpPr/>
          <p:nvPr/>
        </p:nvSpPr>
        <p:spPr>
          <a:xfrm>
            <a:off x="304800" y="2667000"/>
            <a:ext cx="1295400" cy="2286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solidFill>
                  <a:schemeClr val="tx1"/>
                </a:solidFill>
                <a:latin typeface="Constantia" pitchFamily="18" charset="0"/>
              </a:rPr>
              <a:t>Motor</a:t>
            </a:r>
            <a:endParaRPr lang="en-US" sz="1400" b="1" dirty="0">
              <a:solidFill>
                <a:schemeClr val="tx1"/>
              </a:solidFill>
              <a:latin typeface="Constantia" pitchFamily="18" charset="0"/>
            </a:endParaRPr>
          </a:p>
        </p:txBody>
      </p:sp>
      <p:sp>
        <p:nvSpPr>
          <p:cNvPr id="9" name="Rectangle 8"/>
          <p:cNvSpPr/>
          <p:nvPr/>
        </p:nvSpPr>
        <p:spPr>
          <a:xfrm>
            <a:off x="2438400" y="2667000"/>
            <a:ext cx="1447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solidFill>
                  <a:schemeClr val="tx1"/>
                </a:solidFill>
                <a:latin typeface="Constantia" pitchFamily="18" charset="0"/>
              </a:rPr>
              <a:t>Sensorimotor</a:t>
            </a:r>
            <a:endParaRPr lang="en-US" sz="1400" b="1" dirty="0">
              <a:solidFill>
                <a:schemeClr val="tx1"/>
              </a:solidFill>
              <a:latin typeface="Constantia" pitchFamily="18" charset="0"/>
            </a:endParaRPr>
          </a:p>
        </p:txBody>
      </p:sp>
      <p:sp>
        <p:nvSpPr>
          <p:cNvPr id="10" name="Rectangle 9"/>
          <p:cNvSpPr/>
          <p:nvPr/>
        </p:nvSpPr>
        <p:spPr>
          <a:xfrm>
            <a:off x="4876800" y="2667000"/>
            <a:ext cx="1143000" cy="2286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b="1" dirty="0" smtClean="0">
                <a:solidFill>
                  <a:schemeClr val="tx1"/>
                </a:solidFill>
                <a:latin typeface="Constantia" pitchFamily="18" charset="0"/>
              </a:rPr>
              <a:t>Sensory</a:t>
            </a:r>
            <a:endParaRPr lang="en-US" sz="1400" b="1" dirty="0">
              <a:solidFill>
                <a:schemeClr val="tx1"/>
              </a:solidFill>
              <a:latin typeface="Constantia" pitchFamily="18" charset="0"/>
            </a:endParaRPr>
          </a:p>
        </p:txBody>
      </p:sp>
      <p:sp>
        <p:nvSpPr>
          <p:cNvPr id="11" name="Rectangle 10"/>
          <p:cNvSpPr/>
          <p:nvPr/>
        </p:nvSpPr>
        <p:spPr>
          <a:xfrm>
            <a:off x="6705600" y="2590800"/>
            <a:ext cx="2209800" cy="7620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b="1" dirty="0" smtClean="0">
                <a:solidFill>
                  <a:schemeClr val="tx1"/>
                </a:solidFill>
                <a:latin typeface="Constantia" pitchFamily="18" charset="0"/>
              </a:rPr>
              <a:t>Possible neurological screening and consultation for possible underlying cause</a:t>
            </a:r>
            <a:endParaRPr lang="en-US" sz="1200" b="1" dirty="0">
              <a:solidFill>
                <a:schemeClr val="tx1"/>
              </a:solidFill>
              <a:latin typeface="Constantia" pitchFamily="18" charset="0"/>
            </a:endParaRPr>
          </a:p>
        </p:txBody>
      </p:sp>
      <p:graphicFrame>
        <p:nvGraphicFramePr>
          <p:cNvPr id="12" name="Table 11"/>
          <p:cNvGraphicFramePr>
            <a:graphicFrameLocks noGrp="1"/>
          </p:cNvGraphicFramePr>
          <p:nvPr/>
        </p:nvGraphicFramePr>
        <p:xfrm>
          <a:off x="381000" y="3505200"/>
          <a:ext cx="8153399" cy="822960"/>
        </p:xfrm>
        <a:graphic>
          <a:graphicData uri="http://schemas.openxmlformats.org/drawingml/2006/table">
            <a:tbl>
              <a:tblPr firstRow="1" bandRow="1">
                <a:tableStyleId>{5C22544A-7EE6-4342-B048-85BDC9FD1C3A}</a:tableStyleId>
              </a:tblPr>
              <a:tblGrid>
                <a:gridCol w="762275"/>
                <a:gridCol w="677579"/>
                <a:gridCol w="1270455"/>
                <a:gridCol w="1016366"/>
                <a:gridCol w="762275"/>
                <a:gridCol w="762275"/>
                <a:gridCol w="748445"/>
                <a:gridCol w="923025"/>
                <a:gridCol w="615352"/>
                <a:gridCol w="615352"/>
              </a:tblGrid>
              <a:tr h="228600">
                <a:tc gridSpan="5">
                  <a:txBody>
                    <a:bodyPr/>
                    <a:lstStyle/>
                    <a:p>
                      <a:r>
                        <a:rPr lang="en-US" dirty="0" smtClean="0"/>
                        <a:t>                   </a:t>
                      </a:r>
                      <a:r>
                        <a:rPr lang="en-US" sz="1600" dirty="0" smtClean="0">
                          <a:solidFill>
                            <a:schemeClr val="tx1"/>
                          </a:solidFill>
                          <a:latin typeface="Constantia" pitchFamily="18" charset="0"/>
                        </a:rPr>
                        <a:t>Look for</a:t>
                      </a:r>
                      <a:r>
                        <a:rPr lang="en-US" sz="1600" baseline="0" dirty="0" smtClean="0">
                          <a:solidFill>
                            <a:schemeClr val="tx1"/>
                          </a:solidFill>
                          <a:latin typeface="Constantia" pitchFamily="18" charset="0"/>
                        </a:rPr>
                        <a:t> sensations</a:t>
                      </a:r>
                      <a:endParaRPr lang="en-US" sz="1600" dirty="0">
                        <a:solidFill>
                          <a:schemeClr val="tx1"/>
                        </a:solidFill>
                      </a:endParaRPr>
                    </a:p>
                  </a:txBody>
                  <a:tcPr>
                    <a:solidFill>
                      <a:schemeClr val="accent3">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sz="1400" dirty="0">
                        <a:solidFill>
                          <a:schemeClr val="tx1"/>
                        </a:solidFill>
                      </a:endParaRPr>
                    </a:p>
                  </a:txBody>
                  <a:tcPr>
                    <a:solidFill>
                      <a:schemeClr val="accent4">
                        <a:lumMod val="40000"/>
                        <a:lumOff val="60000"/>
                      </a:schemeClr>
                    </a:solidFill>
                  </a:tcPr>
                </a:tc>
                <a:tc hMerge="1">
                  <a:txBody>
                    <a:bodyPr/>
                    <a:lstStyle/>
                    <a:p>
                      <a:endParaRPr lang="en-US" sz="1400" dirty="0">
                        <a:solidFill>
                          <a:schemeClr val="tx1"/>
                        </a:solidFill>
                      </a:endParaRPr>
                    </a:p>
                  </a:txBody>
                  <a:tcPr>
                    <a:solidFill>
                      <a:schemeClr val="accent4">
                        <a:lumMod val="40000"/>
                        <a:lumOff val="60000"/>
                      </a:schemeClr>
                    </a:solidFill>
                  </a:tcPr>
                </a:tc>
                <a:tc gridSpan="5">
                  <a:txBody>
                    <a:bodyPr/>
                    <a:lstStyle/>
                    <a:p>
                      <a:r>
                        <a:rPr lang="en-US" sz="1600" dirty="0" smtClean="0">
                          <a:solidFill>
                            <a:schemeClr val="tx1"/>
                          </a:solidFill>
                          <a:latin typeface="Constantia" pitchFamily="18" charset="0"/>
                        </a:rPr>
                        <a:t>                    Look for reflexes</a:t>
                      </a:r>
                      <a:endParaRPr lang="en-US" sz="1600" dirty="0">
                        <a:solidFill>
                          <a:schemeClr val="tx1"/>
                        </a:solidFill>
                        <a:latin typeface="Constantia" pitchFamily="18" charset="0"/>
                      </a:endParaRPr>
                    </a:p>
                  </a:txBody>
                  <a:tcPr>
                    <a:solidFill>
                      <a:schemeClr val="accent6">
                        <a:lumMod val="40000"/>
                        <a:lumOff val="60000"/>
                      </a:schemeClr>
                    </a:solidFill>
                  </a:tcPr>
                </a:tc>
                <a:tc hMerge="1">
                  <a:txBody>
                    <a:bodyPr/>
                    <a:lstStyle/>
                    <a:p>
                      <a:endParaRPr lang="en-US" sz="1400" dirty="0">
                        <a:solidFill>
                          <a:schemeClr val="tx1"/>
                        </a:solidFill>
                      </a:endParaRPr>
                    </a:p>
                  </a:txBody>
                  <a:tcPr>
                    <a:solidFill>
                      <a:schemeClr val="accent4">
                        <a:lumMod val="40000"/>
                        <a:lumOff val="60000"/>
                      </a:schemeClr>
                    </a:solidFill>
                  </a:tcPr>
                </a:tc>
                <a:tc hMerge="1">
                  <a:txBody>
                    <a:bodyPr/>
                    <a:lstStyle/>
                    <a:p>
                      <a:endParaRPr lang="en-US" sz="1400" dirty="0">
                        <a:solidFill>
                          <a:schemeClr val="tx1"/>
                        </a:solidFill>
                      </a:endParaRPr>
                    </a:p>
                  </a:txBody>
                  <a:tcPr>
                    <a:solidFill>
                      <a:schemeClr val="accent4">
                        <a:lumMod val="40000"/>
                        <a:lumOff val="60000"/>
                      </a:schemeClr>
                    </a:solidFill>
                  </a:tcPr>
                </a:tc>
                <a:tc hMerge="1">
                  <a:txBody>
                    <a:bodyPr/>
                    <a:lstStyle/>
                    <a:p>
                      <a:endParaRPr lang="en-US" sz="1400" dirty="0">
                        <a:solidFill>
                          <a:schemeClr val="tx1"/>
                        </a:solidFill>
                      </a:endParaRPr>
                    </a:p>
                  </a:txBody>
                  <a:tcPr>
                    <a:solidFill>
                      <a:schemeClr val="accent4">
                        <a:lumMod val="40000"/>
                        <a:lumOff val="60000"/>
                      </a:schemeClr>
                    </a:solidFill>
                  </a:tcPr>
                </a:tc>
                <a:tc hMerge="1">
                  <a:txBody>
                    <a:bodyPr/>
                    <a:lstStyle/>
                    <a:p>
                      <a:endParaRPr lang="en-US" sz="1400" dirty="0">
                        <a:solidFill>
                          <a:schemeClr val="tx1"/>
                        </a:solidFill>
                      </a:endParaRPr>
                    </a:p>
                  </a:txBody>
                  <a:tcPr>
                    <a:solidFill>
                      <a:schemeClr val="accent4">
                        <a:lumMod val="40000"/>
                        <a:lumOff val="60000"/>
                      </a:schemeClr>
                    </a:solidFill>
                  </a:tcPr>
                </a:tc>
              </a:tr>
              <a:tr h="370840">
                <a:tc>
                  <a:txBody>
                    <a:bodyPr/>
                    <a:lstStyle/>
                    <a:p>
                      <a:r>
                        <a:rPr lang="en-US" sz="1200" b="1" dirty="0" smtClean="0">
                          <a:latin typeface="Constantia" pitchFamily="18" charset="0"/>
                        </a:rPr>
                        <a:t>Touch</a:t>
                      </a:r>
                    </a:p>
                    <a:p>
                      <a:endParaRPr lang="en-US" sz="1200" b="1" dirty="0" smtClean="0">
                        <a:latin typeface="Constantia" pitchFamily="18" charset="0"/>
                      </a:endParaRPr>
                    </a:p>
                  </a:txBody>
                  <a:tcPr>
                    <a:solidFill>
                      <a:schemeClr val="accent3">
                        <a:lumMod val="40000"/>
                        <a:lumOff val="60000"/>
                      </a:schemeClr>
                    </a:solidFill>
                  </a:tcPr>
                </a:tc>
                <a:tc>
                  <a:txBody>
                    <a:bodyPr/>
                    <a:lstStyle/>
                    <a:p>
                      <a:r>
                        <a:rPr lang="en-US" sz="1200" b="1" baseline="0" dirty="0" smtClean="0">
                          <a:latin typeface="Constantia" pitchFamily="18" charset="0"/>
                        </a:rPr>
                        <a:t>Pain</a:t>
                      </a: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latin typeface="Constantia" pitchFamily="18" charset="0"/>
                        </a:rPr>
                        <a:t>Temperature</a:t>
                      </a:r>
                    </a:p>
                    <a:p>
                      <a:endParaRPr lang="en-US" sz="1200" b="1" dirty="0" smtClean="0">
                        <a:latin typeface="Constantia" pitchFamily="18" charset="0"/>
                      </a:endParaRPr>
                    </a:p>
                  </a:txBody>
                  <a:tcPr>
                    <a:solidFill>
                      <a:schemeClr val="accent3">
                        <a:lumMod val="40000"/>
                        <a:lumOff val="60000"/>
                      </a:schemeClr>
                    </a:solidFill>
                  </a:tcPr>
                </a:tc>
                <a:tc>
                  <a:txBody>
                    <a:bodyPr/>
                    <a:lstStyle/>
                    <a:p>
                      <a:r>
                        <a:rPr lang="en-US" sz="1200" b="1" dirty="0" smtClean="0">
                          <a:latin typeface="Constantia" pitchFamily="18" charset="0"/>
                        </a:rPr>
                        <a:t>Vibration</a:t>
                      </a:r>
                      <a:endParaRPr lang="en-US" sz="1200" b="1" dirty="0">
                        <a:latin typeface="Constantia" pitchFamily="18" charset="0"/>
                      </a:endParaRPr>
                    </a:p>
                  </a:txBody>
                  <a:tcPr>
                    <a:solidFill>
                      <a:schemeClr val="accent3">
                        <a:lumMod val="40000"/>
                        <a:lumOff val="60000"/>
                      </a:schemeClr>
                    </a:solidFill>
                  </a:tcPr>
                </a:tc>
                <a:tc>
                  <a:txBody>
                    <a:bodyPr/>
                    <a:lstStyle/>
                    <a:p>
                      <a:r>
                        <a:rPr lang="en-US" sz="1200" b="1" dirty="0" smtClean="0">
                          <a:latin typeface="Constantia" pitchFamily="18" charset="0"/>
                        </a:rPr>
                        <a:t>JPS</a:t>
                      </a:r>
                      <a:endParaRPr lang="en-US" sz="1200" b="1" dirty="0">
                        <a:latin typeface="Constantia" pitchFamily="18" charset="0"/>
                      </a:endParaRPr>
                    </a:p>
                  </a:txBody>
                  <a:tcPr>
                    <a:solidFill>
                      <a:schemeClr val="accent3">
                        <a:lumMod val="40000"/>
                        <a:lumOff val="60000"/>
                      </a:schemeClr>
                    </a:solidFill>
                  </a:tcPr>
                </a:tc>
                <a:tc>
                  <a:txBody>
                    <a:bodyPr/>
                    <a:lstStyle/>
                    <a:p>
                      <a:r>
                        <a:rPr lang="en-US" sz="1200" b="1" dirty="0" smtClean="0">
                          <a:latin typeface="Constantia" pitchFamily="18" charset="0"/>
                        </a:rPr>
                        <a:t>Biceps</a:t>
                      </a:r>
                      <a:endParaRPr lang="en-US" sz="1200" b="1" dirty="0">
                        <a:latin typeface="Constantia" pitchFamily="18" charset="0"/>
                      </a:endParaRPr>
                    </a:p>
                  </a:txBody>
                  <a:tcPr>
                    <a:solidFill>
                      <a:schemeClr val="accent6">
                        <a:lumMod val="40000"/>
                        <a:lumOff val="60000"/>
                      </a:schemeClr>
                    </a:solidFill>
                  </a:tcPr>
                </a:tc>
                <a:tc>
                  <a:txBody>
                    <a:bodyPr/>
                    <a:lstStyle/>
                    <a:p>
                      <a:r>
                        <a:rPr lang="en-US" sz="1200" b="1" dirty="0" smtClean="0">
                          <a:latin typeface="Constantia" pitchFamily="18" charset="0"/>
                        </a:rPr>
                        <a:t>Triceps</a:t>
                      </a:r>
                      <a:endParaRPr lang="en-US" sz="1200" b="1" dirty="0">
                        <a:latin typeface="Constantia" pitchFamily="18" charset="0"/>
                      </a:endParaRPr>
                    </a:p>
                  </a:txBody>
                  <a:tcPr>
                    <a:solidFill>
                      <a:schemeClr val="accent6">
                        <a:lumMod val="40000"/>
                        <a:lumOff val="60000"/>
                      </a:schemeClr>
                    </a:solidFill>
                  </a:tcPr>
                </a:tc>
                <a:tc>
                  <a:txBody>
                    <a:bodyPr/>
                    <a:lstStyle/>
                    <a:p>
                      <a:r>
                        <a:rPr lang="en-US" sz="1200" b="1" dirty="0" smtClean="0">
                          <a:latin typeface="Constantia" pitchFamily="18" charset="0"/>
                        </a:rPr>
                        <a:t>Supinator</a:t>
                      </a:r>
                      <a:endParaRPr lang="en-US" sz="1200" b="1" dirty="0">
                        <a:latin typeface="Constantia" pitchFamily="18" charset="0"/>
                      </a:endParaRPr>
                    </a:p>
                  </a:txBody>
                  <a:tcPr>
                    <a:solidFill>
                      <a:schemeClr val="accent6">
                        <a:lumMod val="40000"/>
                        <a:lumOff val="60000"/>
                      </a:schemeClr>
                    </a:solidFill>
                  </a:tcPr>
                </a:tc>
                <a:tc>
                  <a:txBody>
                    <a:bodyPr/>
                    <a:lstStyle/>
                    <a:p>
                      <a:r>
                        <a:rPr lang="en-US" sz="1200" b="1" dirty="0" smtClean="0">
                          <a:latin typeface="Constantia" pitchFamily="18" charset="0"/>
                        </a:rPr>
                        <a:t>Knee</a:t>
                      </a:r>
                      <a:endParaRPr lang="en-US" sz="1200" b="1" dirty="0">
                        <a:latin typeface="Constantia" pitchFamily="18" charset="0"/>
                      </a:endParaRPr>
                    </a:p>
                  </a:txBody>
                  <a:tcPr>
                    <a:solidFill>
                      <a:schemeClr val="accent6">
                        <a:lumMod val="40000"/>
                        <a:lumOff val="60000"/>
                      </a:schemeClr>
                    </a:solidFill>
                  </a:tcPr>
                </a:tc>
                <a:tc>
                  <a:txBody>
                    <a:bodyPr/>
                    <a:lstStyle/>
                    <a:p>
                      <a:r>
                        <a:rPr lang="en-US" sz="1200" b="1" dirty="0" smtClean="0">
                          <a:latin typeface="Constantia" pitchFamily="18" charset="0"/>
                        </a:rPr>
                        <a:t>Ankle</a:t>
                      </a:r>
                      <a:endParaRPr lang="en-US" sz="1200" b="1" dirty="0">
                        <a:latin typeface="Constantia" pitchFamily="18" charset="0"/>
                      </a:endParaRPr>
                    </a:p>
                  </a:txBody>
                  <a:tcPr>
                    <a:solidFill>
                      <a:schemeClr val="accent6">
                        <a:lumMod val="40000"/>
                        <a:lumOff val="60000"/>
                      </a:schemeClr>
                    </a:solidFill>
                  </a:tcPr>
                </a:tc>
              </a:tr>
            </a:tbl>
          </a:graphicData>
        </a:graphic>
      </p:graphicFrame>
      <p:sp>
        <p:nvSpPr>
          <p:cNvPr id="14" name="Right Brace 13"/>
          <p:cNvSpPr/>
          <p:nvPr/>
        </p:nvSpPr>
        <p:spPr>
          <a:xfrm rot="5400000">
            <a:off x="2819400" y="914399"/>
            <a:ext cx="609599" cy="4572000"/>
          </a:xfrm>
          <a:prstGeom prst="rightBrace">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lang="en-US">
              <a:ln w="6350">
                <a:solidFill>
                  <a:schemeClr val="tx1"/>
                </a:solidFill>
              </a:ln>
            </a:endParaRPr>
          </a:p>
        </p:txBody>
      </p:sp>
      <p:cxnSp>
        <p:nvCxnSpPr>
          <p:cNvPr id="16" name="Straight Connector 15"/>
          <p:cNvCxnSpPr/>
          <p:nvPr/>
        </p:nvCxnSpPr>
        <p:spPr>
          <a:xfrm>
            <a:off x="762000" y="2286000"/>
            <a:ext cx="47244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8" name="Straight Arrow Connector 17"/>
          <p:cNvCxnSpPr>
            <a:stCxn id="4" idx="2"/>
          </p:cNvCxnSpPr>
          <p:nvPr/>
        </p:nvCxnSpPr>
        <p:spPr>
          <a:xfrm>
            <a:off x="1524000" y="1752600"/>
            <a:ext cx="0" cy="5334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762000" y="2286000"/>
            <a:ext cx="0" cy="381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p:nvPr/>
        </p:nvCxnSpPr>
        <p:spPr>
          <a:xfrm>
            <a:off x="3200400" y="2286000"/>
            <a:ext cx="0" cy="381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a:off x="5486400" y="2286000"/>
            <a:ext cx="0" cy="381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a:off x="4267200" y="2057400"/>
            <a:ext cx="3886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a:off x="8153400" y="2057400"/>
            <a:ext cx="0" cy="5334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4" name="Straight Arrow Connector 23"/>
          <p:cNvCxnSpPr/>
          <p:nvPr/>
        </p:nvCxnSpPr>
        <p:spPr>
          <a:xfrm>
            <a:off x="7467600" y="1752600"/>
            <a:ext cx="0" cy="3048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a:off x="4267200" y="1752600"/>
            <a:ext cx="0" cy="30480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42" name="Rectangle 41"/>
          <p:cNvSpPr/>
          <p:nvPr/>
        </p:nvSpPr>
        <p:spPr>
          <a:xfrm>
            <a:off x="5029200" y="5562600"/>
            <a:ext cx="2057400" cy="3810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b="1" dirty="0" smtClean="0">
                <a:solidFill>
                  <a:schemeClr val="tx1"/>
                </a:solidFill>
                <a:latin typeface="Constantia" pitchFamily="18" charset="0"/>
              </a:rPr>
              <a:t>Diminished/Absent reflexes </a:t>
            </a:r>
            <a:endParaRPr lang="en-US" sz="1200" b="1" dirty="0">
              <a:solidFill>
                <a:schemeClr val="tx1"/>
              </a:solidFill>
              <a:latin typeface="Constantia" pitchFamily="18" charset="0"/>
            </a:endParaRPr>
          </a:p>
        </p:txBody>
      </p:sp>
      <p:sp>
        <p:nvSpPr>
          <p:cNvPr id="44" name="Rectangle 43"/>
          <p:cNvSpPr/>
          <p:nvPr/>
        </p:nvSpPr>
        <p:spPr>
          <a:xfrm>
            <a:off x="838200" y="5486400"/>
            <a:ext cx="1905000" cy="381000"/>
          </a:xfrm>
          <a:prstGeom prst="rect">
            <a:avLst/>
          </a:prstGeom>
          <a:solidFill>
            <a:schemeClr val="accent3">
              <a:lumMod val="40000"/>
              <a:lumOff val="6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b="1" dirty="0" smtClean="0">
                <a:solidFill>
                  <a:schemeClr val="tx1"/>
                </a:solidFill>
                <a:latin typeface="Constantia" pitchFamily="18" charset="0"/>
              </a:rPr>
              <a:t>Diminished/ Absent Sensations</a:t>
            </a:r>
            <a:endParaRPr lang="en-US" sz="1200" b="1" dirty="0">
              <a:solidFill>
                <a:schemeClr val="tx1"/>
              </a:solidFill>
              <a:latin typeface="Constantia" pitchFamily="18" charset="0"/>
            </a:endParaRPr>
          </a:p>
        </p:txBody>
      </p:sp>
      <p:cxnSp>
        <p:nvCxnSpPr>
          <p:cNvPr id="46" name="Straight Connector 45"/>
          <p:cNvCxnSpPr/>
          <p:nvPr/>
        </p:nvCxnSpPr>
        <p:spPr>
          <a:xfrm>
            <a:off x="1752600" y="5105400"/>
            <a:ext cx="41910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52" name="Straight Arrow Connector 51"/>
          <p:cNvCxnSpPr/>
          <p:nvPr/>
        </p:nvCxnSpPr>
        <p:spPr>
          <a:xfrm>
            <a:off x="5943600" y="5105400"/>
            <a:ext cx="0" cy="4572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4" name="Straight Arrow Connector 53"/>
          <p:cNvCxnSpPr/>
          <p:nvPr/>
        </p:nvCxnSpPr>
        <p:spPr>
          <a:xfrm>
            <a:off x="1752600" y="5105400"/>
            <a:ext cx="0" cy="381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65" name="Rectangle 64"/>
          <p:cNvSpPr/>
          <p:nvPr/>
        </p:nvSpPr>
        <p:spPr>
          <a:xfrm>
            <a:off x="1524000" y="6248400"/>
            <a:ext cx="4953000" cy="3048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latin typeface="Constantia" pitchFamily="18" charset="0"/>
              </a:rPr>
              <a:t>       </a:t>
            </a:r>
            <a:r>
              <a:rPr lang="en-US" b="1" dirty="0" smtClean="0">
                <a:solidFill>
                  <a:schemeClr val="tx1"/>
                </a:solidFill>
                <a:latin typeface="Constantia" pitchFamily="18" charset="0"/>
              </a:rPr>
              <a:t>Nerve conduction EMG testing</a:t>
            </a:r>
            <a:endParaRPr lang="en-US" b="1" dirty="0">
              <a:solidFill>
                <a:schemeClr val="tx1"/>
              </a:solidFill>
              <a:latin typeface="Constantia" pitchFamily="18" charset="0"/>
            </a:endParaRPr>
          </a:p>
        </p:txBody>
      </p:sp>
      <p:sp>
        <p:nvSpPr>
          <p:cNvPr id="66" name="Rounded Rectangle 65"/>
          <p:cNvSpPr/>
          <p:nvPr/>
        </p:nvSpPr>
        <p:spPr>
          <a:xfrm>
            <a:off x="3200400" y="0"/>
            <a:ext cx="2438400" cy="381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600" b="1" dirty="0" smtClean="0">
                <a:solidFill>
                  <a:schemeClr val="tx1"/>
                </a:solidFill>
                <a:latin typeface="Constantia" pitchFamily="18" charset="0"/>
              </a:rPr>
              <a:t>Sensory Examination</a:t>
            </a:r>
            <a:endParaRPr lang="en-US" sz="1600" b="1" dirty="0">
              <a:solidFill>
                <a:schemeClr val="tx1"/>
              </a:solidFill>
              <a:latin typeface="Constantia" pitchFamily="18" charset="0"/>
            </a:endParaRPr>
          </a:p>
        </p:txBody>
      </p:sp>
      <p:cxnSp>
        <p:nvCxnSpPr>
          <p:cNvPr id="67" name="Straight Arrow Connector 66"/>
          <p:cNvCxnSpPr/>
          <p:nvPr/>
        </p:nvCxnSpPr>
        <p:spPr>
          <a:xfrm>
            <a:off x="4343400" y="381000"/>
            <a:ext cx="0" cy="2286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8" name="Straight Arrow Connector 67"/>
          <p:cNvCxnSpPr/>
          <p:nvPr/>
        </p:nvCxnSpPr>
        <p:spPr>
          <a:xfrm>
            <a:off x="4343400" y="990600"/>
            <a:ext cx="0" cy="3048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4" name="Straight Arrow Connector 73"/>
          <p:cNvCxnSpPr/>
          <p:nvPr/>
        </p:nvCxnSpPr>
        <p:spPr>
          <a:xfrm>
            <a:off x="1752600" y="5867400"/>
            <a:ext cx="0" cy="381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6" name="Straight Arrow Connector 75"/>
          <p:cNvCxnSpPr/>
          <p:nvPr/>
        </p:nvCxnSpPr>
        <p:spPr>
          <a:xfrm>
            <a:off x="5943600" y="5943600"/>
            <a:ext cx="0" cy="3048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5" name="Right Brace 34"/>
          <p:cNvSpPr/>
          <p:nvPr/>
        </p:nvSpPr>
        <p:spPr>
          <a:xfrm rot="5400000">
            <a:off x="3809998" y="1676406"/>
            <a:ext cx="762003" cy="6096000"/>
          </a:xfrm>
          <a:prstGeom prst="rightBrace">
            <a:avLst>
              <a:gd name="adj1" fmla="val 8333"/>
              <a:gd name="adj2" fmla="val 50224"/>
            </a:avLst>
          </a:prstGeom>
          <a:ln w="38100">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ln w="28575">
                <a:solidFill>
                  <a:schemeClr val="tx1"/>
                </a:solidFill>
              </a:l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152400" y="1066800"/>
            <a:ext cx="4114800" cy="5867400"/>
          </a:xfrm>
        </p:spPr>
        <p:txBody>
          <a:bodyPr>
            <a:noAutofit/>
          </a:bodyPr>
          <a:lstStyle/>
          <a:p>
            <a:r>
              <a:rPr lang="en-US" sz="2400" dirty="0" smtClean="0">
                <a:latin typeface="Constantia" pitchFamily="18" charset="0"/>
              </a:rPr>
              <a:t>The history of the presenting illness should include:</a:t>
            </a:r>
          </a:p>
          <a:p>
            <a:r>
              <a:rPr lang="en-US" sz="2400" b="1" dirty="0" smtClean="0">
                <a:solidFill>
                  <a:srgbClr val="FF0000"/>
                </a:solidFill>
                <a:latin typeface="Constantia" pitchFamily="18" charset="0"/>
              </a:rPr>
              <a:t>Symptom onset </a:t>
            </a:r>
            <a:r>
              <a:rPr lang="en-US" sz="2400" dirty="0" smtClean="0">
                <a:latin typeface="Constantia" pitchFamily="18" charset="0"/>
              </a:rPr>
              <a:t>(acute, subacute, chronic, insidious) </a:t>
            </a:r>
          </a:p>
          <a:p>
            <a:r>
              <a:rPr lang="en-US" sz="2400" b="1" dirty="0" smtClean="0">
                <a:solidFill>
                  <a:srgbClr val="FF0000"/>
                </a:solidFill>
                <a:latin typeface="Constantia" pitchFamily="18" charset="0"/>
              </a:rPr>
              <a:t>Duration </a:t>
            </a:r>
          </a:p>
          <a:p>
            <a:r>
              <a:rPr lang="en-US" sz="2400" b="1" dirty="0" smtClean="0">
                <a:solidFill>
                  <a:srgbClr val="FF0000"/>
                </a:solidFill>
                <a:latin typeface="Constantia" pitchFamily="18" charset="0"/>
              </a:rPr>
              <a:t>Course of the condition </a:t>
            </a:r>
            <a:r>
              <a:rPr lang="en-US" sz="2400" dirty="0" smtClean="0">
                <a:latin typeface="Constantia" pitchFamily="18" charset="0"/>
              </a:rPr>
              <a:t>(eg, static, progressive, or relapsing and remitting) </a:t>
            </a:r>
          </a:p>
          <a:p>
            <a:r>
              <a:rPr lang="en-US" sz="2400" b="1" dirty="0" smtClean="0">
                <a:solidFill>
                  <a:srgbClr val="FF0000"/>
                </a:solidFill>
                <a:latin typeface="Constantia" pitchFamily="18" charset="0"/>
              </a:rPr>
              <a:t>Associated symptoms</a:t>
            </a:r>
            <a:r>
              <a:rPr lang="en-US" sz="2400" dirty="0" smtClean="0">
                <a:latin typeface="Constantia" pitchFamily="18" charset="0"/>
              </a:rPr>
              <a:t>, such as pain, headache, nausea, vomiting, vertigo, numbness, weakness, and seizures </a:t>
            </a:r>
          </a:p>
        </p:txBody>
      </p:sp>
      <p:graphicFrame>
        <p:nvGraphicFramePr>
          <p:cNvPr id="2" name="Content Placeholder 1"/>
          <p:cNvGraphicFramePr>
            <a:graphicFrameLocks noGrp="1"/>
          </p:cNvGraphicFramePr>
          <p:nvPr>
            <p:ph sz="half" idx="2"/>
            <p:extLst>
              <p:ext uri="{D42A27DB-BD31-4B8C-83A1-F6EECF244321}">
                <p14:modId xmlns:p14="http://schemas.microsoft.com/office/powerpoint/2010/main" val="2356366120"/>
              </p:ext>
            </p:extLst>
          </p:nvPr>
        </p:nvGraphicFramePr>
        <p:xfrm>
          <a:off x="4267200" y="1143000"/>
          <a:ext cx="4876800" cy="5639356"/>
        </p:xfrm>
        <a:graphic>
          <a:graphicData uri="http://schemas.openxmlformats.org/drawingml/2006/table">
            <a:tbl>
              <a:tblPr firstRow="1" bandRow="1">
                <a:tableStyleId>{5C22544A-7EE6-4342-B048-85BDC9FD1C3A}</a:tableStyleId>
              </a:tblPr>
              <a:tblGrid>
                <a:gridCol w="1519003"/>
                <a:gridCol w="3357797"/>
              </a:tblGrid>
              <a:tr h="366269">
                <a:tc>
                  <a:txBody>
                    <a:bodyPr/>
                    <a:lstStyle/>
                    <a:p>
                      <a:r>
                        <a:rPr lang="en-US" sz="1600" b="1" dirty="0" smtClean="0">
                          <a:solidFill>
                            <a:schemeClr val="tx1"/>
                          </a:solidFill>
                          <a:effectLst/>
                          <a:latin typeface="Constantia" panose="02030602050306030303" pitchFamily="18" charset="0"/>
                        </a:rPr>
                        <a:t>Aspect</a:t>
                      </a:r>
                      <a:endParaRPr lang="en-US" sz="1600" b="1" dirty="0">
                        <a:solidFill>
                          <a:schemeClr val="tx1"/>
                        </a:solidFill>
                        <a:effectLst/>
                        <a:latin typeface="Constantia" panose="02030602050306030303" pitchFamily="18" charset="0"/>
                      </a:endParaRPr>
                    </a:p>
                  </a:txBody>
                  <a:tcPr anchor="ctr">
                    <a:solidFill>
                      <a:schemeClr val="bg2">
                        <a:lumMod val="75000"/>
                      </a:schemeClr>
                    </a:solidFill>
                  </a:tcPr>
                </a:tc>
                <a:tc>
                  <a:txBody>
                    <a:bodyPr/>
                    <a:lstStyle/>
                    <a:p>
                      <a:r>
                        <a:rPr lang="en-US" sz="1800" b="1" dirty="0" smtClean="0">
                          <a:solidFill>
                            <a:srgbClr val="FF0000"/>
                          </a:solidFill>
                          <a:latin typeface="Constantia" panose="02030602050306030303" pitchFamily="18" charset="0"/>
                        </a:rPr>
                        <a:t> Pain should be defined</a:t>
                      </a:r>
                      <a:endParaRPr lang="en-US" sz="1800" b="1" dirty="0">
                        <a:solidFill>
                          <a:srgbClr val="FF0000"/>
                        </a:solidFill>
                        <a:effectLst/>
                        <a:latin typeface="Constantia" panose="02030602050306030303" pitchFamily="18" charset="0"/>
                      </a:endParaRPr>
                    </a:p>
                  </a:txBody>
                  <a:tcPr anchor="ctr">
                    <a:solidFill>
                      <a:schemeClr val="bg2">
                        <a:lumMod val="75000"/>
                      </a:schemeClr>
                    </a:solidFill>
                  </a:tcPr>
                </a:tc>
              </a:tr>
              <a:tr h="589331">
                <a:tc>
                  <a:txBody>
                    <a:bodyPr/>
                    <a:lstStyle/>
                    <a:p>
                      <a:r>
                        <a:rPr lang="en-US" sz="1600" b="1" dirty="0">
                          <a:solidFill>
                            <a:schemeClr val="tx1"/>
                          </a:solidFill>
                          <a:effectLst/>
                          <a:latin typeface="Constantia" panose="02030602050306030303" pitchFamily="18" charset="0"/>
                        </a:rPr>
                        <a:t>Site</a:t>
                      </a:r>
                    </a:p>
                  </a:txBody>
                  <a:tcPr anchor="ctr">
                    <a:solidFill>
                      <a:schemeClr val="accent6">
                        <a:lumMod val="20000"/>
                        <a:lumOff val="80000"/>
                      </a:schemeClr>
                    </a:solidFill>
                  </a:tcPr>
                </a:tc>
                <a:tc>
                  <a:txBody>
                    <a:bodyPr/>
                    <a:lstStyle/>
                    <a:p>
                      <a:r>
                        <a:rPr lang="en-US" sz="1600" b="1" dirty="0" smtClean="0">
                          <a:solidFill>
                            <a:schemeClr val="tx1"/>
                          </a:solidFill>
                          <a:effectLst/>
                          <a:latin typeface="Constantia" panose="02030602050306030303" pitchFamily="18" charset="0"/>
                        </a:rPr>
                        <a:t> Where </a:t>
                      </a:r>
                      <a:r>
                        <a:rPr lang="en-US" sz="1600" b="1" dirty="0">
                          <a:solidFill>
                            <a:schemeClr val="tx1"/>
                          </a:solidFill>
                          <a:effectLst/>
                          <a:latin typeface="Constantia" panose="02030602050306030303" pitchFamily="18" charset="0"/>
                        </a:rPr>
                        <a:t>is the pain? Or the maximal site of the pain</a:t>
                      </a:r>
                    </a:p>
                  </a:txBody>
                  <a:tcPr anchor="ctr">
                    <a:solidFill>
                      <a:schemeClr val="accent6">
                        <a:lumMod val="20000"/>
                        <a:lumOff val="80000"/>
                      </a:schemeClr>
                    </a:solidFill>
                  </a:tcPr>
                </a:tc>
              </a:tr>
              <a:tr h="1085611">
                <a:tc>
                  <a:txBody>
                    <a:bodyPr/>
                    <a:lstStyle/>
                    <a:p>
                      <a:r>
                        <a:rPr lang="en-US" sz="1600" b="1">
                          <a:effectLst/>
                          <a:latin typeface="Constantia" panose="02030602050306030303" pitchFamily="18" charset="0"/>
                        </a:rPr>
                        <a:t>Onset</a:t>
                      </a:r>
                    </a:p>
                  </a:txBody>
                  <a:tcPr anchor="ctr"/>
                </a:tc>
                <a:tc>
                  <a:txBody>
                    <a:bodyPr/>
                    <a:lstStyle/>
                    <a:p>
                      <a:r>
                        <a:rPr lang="en-US" sz="1600" b="1" dirty="0">
                          <a:effectLst/>
                          <a:latin typeface="Constantia" panose="02030602050306030303" pitchFamily="18" charset="0"/>
                        </a:rPr>
                        <a:t>When did the pain start, and was it sudden or gradual? Include also whether it is progressive or regressive.</a:t>
                      </a:r>
                    </a:p>
                  </a:txBody>
                  <a:tcPr anchor="ctr"/>
                </a:tc>
              </a:tr>
              <a:tr h="589331">
                <a:tc>
                  <a:txBody>
                    <a:bodyPr/>
                    <a:lstStyle/>
                    <a:p>
                      <a:r>
                        <a:rPr lang="en-US" sz="1600" b="1" dirty="0">
                          <a:effectLst/>
                          <a:latin typeface="Constantia" panose="02030602050306030303" pitchFamily="18" charset="0"/>
                        </a:rPr>
                        <a:t>Character</a:t>
                      </a:r>
                    </a:p>
                  </a:txBody>
                  <a:tcPr anchor="ctr"/>
                </a:tc>
                <a:tc>
                  <a:txBody>
                    <a:bodyPr/>
                    <a:lstStyle/>
                    <a:p>
                      <a:r>
                        <a:rPr lang="en-US" sz="1600" b="1" dirty="0">
                          <a:solidFill>
                            <a:schemeClr val="tx1"/>
                          </a:solidFill>
                          <a:effectLst/>
                          <a:latin typeface="Constantia" panose="02030602050306030303" pitchFamily="18" charset="0"/>
                        </a:rPr>
                        <a:t>What is the pain like? An </a:t>
                      </a:r>
                      <a:r>
                        <a:rPr lang="en-US" sz="1600" b="1" u="none" strike="noStrike" dirty="0" smtClean="0">
                          <a:solidFill>
                            <a:schemeClr val="tx1"/>
                          </a:solidFill>
                          <a:effectLst/>
                          <a:latin typeface="Constantia" panose="02030602050306030303" pitchFamily="18" charset="0"/>
                        </a:rPr>
                        <a:t>ache</a:t>
                      </a:r>
                      <a:r>
                        <a:rPr lang="en-US" sz="1600" b="1" dirty="0" smtClean="0">
                          <a:solidFill>
                            <a:schemeClr val="tx1"/>
                          </a:solidFill>
                          <a:effectLst/>
                          <a:latin typeface="Constantia" panose="02030602050306030303" pitchFamily="18" charset="0"/>
                        </a:rPr>
                        <a:t> </a:t>
                      </a:r>
                      <a:r>
                        <a:rPr lang="en-US" sz="1600" b="1" dirty="0">
                          <a:solidFill>
                            <a:schemeClr val="tx1"/>
                          </a:solidFill>
                          <a:effectLst/>
                          <a:latin typeface="Constantia" panose="02030602050306030303" pitchFamily="18" charset="0"/>
                        </a:rPr>
                        <a:t>Stabbing</a:t>
                      </a:r>
                    </a:p>
                  </a:txBody>
                  <a:tcPr anchor="ctr"/>
                </a:tc>
              </a:tr>
              <a:tr h="377378">
                <a:tc>
                  <a:txBody>
                    <a:bodyPr/>
                    <a:lstStyle/>
                    <a:p>
                      <a:r>
                        <a:rPr lang="en-US" sz="1600" b="1" dirty="0" smtClean="0">
                          <a:latin typeface="Constantia" panose="02030602050306030303" pitchFamily="18" charset="0"/>
                        </a:rPr>
                        <a:t>Radiation</a:t>
                      </a:r>
                      <a:endParaRPr lang="en-US" sz="1600" b="1" dirty="0">
                        <a:latin typeface="Constantia" panose="02030602050306030303" pitchFamily="18" charset="0"/>
                      </a:endParaRPr>
                    </a:p>
                  </a:txBody>
                  <a:tcPr/>
                </a:tc>
                <a:tc>
                  <a:txBody>
                    <a:bodyPr/>
                    <a:lstStyle/>
                    <a:p>
                      <a:r>
                        <a:rPr lang="en-US" sz="1600" b="1" i="0" kern="1200" dirty="0" smtClean="0">
                          <a:solidFill>
                            <a:schemeClr val="dk1"/>
                          </a:solidFill>
                          <a:effectLst/>
                          <a:latin typeface="Constantia" panose="02030602050306030303" pitchFamily="18" charset="0"/>
                          <a:ea typeface="+mn-ea"/>
                          <a:cs typeface="+mn-cs"/>
                        </a:rPr>
                        <a:t>Does the pain radiate anywhere?</a:t>
                      </a:r>
                      <a:endParaRPr lang="en-US" sz="1600" b="1" dirty="0">
                        <a:latin typeface="Constantia" panose="02030602050306030303" pitchFamily="18" charset="0"/>
                      </a:endParaRPr>
                    </a:p>
                  </a:txBody>
                  <a:tcPr/>
                </a:tc>
              </a:tr>
              <a:tr h="837469">
                <a:tc>
                  <a:txBody>
                    <a:bodyPr/>
                    <a:lstStyle/>
                    <a:p>
                      <a:r>
                        <a:rPr lang="en-US" sz="1600" b="1" dirty="0">
                          <a:effectLst/>
                          <a:latin typeface="Constantia" panose="02030602050306030303" pitchFamily="18" charset="0"/>
                        </a:rPr>
                        <a:t>Associations</a:t>
                      </a:r>
                    </a:p>
                  </a:txBody>
                  <a:tcPr anchor="ctr"/>
                </a:tc>
                <a:tc>
                  <a:txBody>
                    <a:bodyPr/>
                    <a:lstStyle/>
                    <a:p>
                      <a:r>
                        <a:rPr lang="en-US" sz="1600" b="1" dirty="0">
                          <a:solidFill>
                            <a:schemeClr val="tx1"/>
                          </a:solidFill>
                          <a:effectLst/>
                          <a:latin typeface="Constantia" panose="02030602050306030303" pitchFamily="18" charset="0"/>
                        </a:rPr>
                        <a:t>Any other signs or </a:t>
                      </a:r>
                      <a:r>
                        <a:rPr lang="en-US" sz="1600" b="1" u="none" strike="noStrike" dirty="0" smtClean="0">
                          <a:solidFill>
                            <a:schemeClr val="tx1"/>
                          </a:solidFill>
                          <a:effectLst/>
                          <a:latin typeface="Constantia" panose="02030602050306030303" pitchFamily="18" charset="0"/>
                        </a:rPr>
                        <a:t>symptoms </a:t>
                      </a:r>
                      <a:r>
                        <a:rPr lang="en-US" sz="1600" b="1" dirty="0">
                          <a:solidFill>
                            <a:schemeClr val="tx1"/>
                          </a:solidFill>
                          <a:effectLst/>
                          <a:latin typeface="Constantia" panose="02030602050306030303" pitchFamily="18" charset="0"/>
                        </a:rPr>
                        <a:t> associated with the pain</a:t>
                      </a:r>
                    </a:p>
                  </a:txBody>
                  <a:tcPr anchor="ctr"/>
                </a:tc>
              </a:tr>
              <a:tr h="377378">
                <a:tc>
                  <a:txBody>
                    <a:bodyPr/>
                    <a:lstStyle/>
                    <a:p>
                      <a:r>
                        <a:rPr lang="en-US" sz="1600" b="1" dirty="0" smtClean="0">
                          <a:effectLst/>
                          <a:latin typeface="Constantia" panose="02030602050306030303" pitchFamily="18" charset="0"/>
                        </a:rPr>
                        <a:t>Time </a:t>
                      </a:r>
                      <a:r>
                        <a:rPr lang="en-US" sz="1600" b="1" dirty="0">
                          <a:effectLst/>
                          <a:latin typeface="Constantia" panose="02030602050306030303" pitchFamily="18" charset="0"/>
                        </a:rPr>
                        <a:t>course</a:t>
                      </a:r>
                    </a:p>
                  </a:txBody>
                  <a:tcPr anchor="ctr"/>
                </a:tc>
                <a:tc>
                  <a:txBody>
                    <a:bodyPr/>
                    <a:lstStyle/>
                    <a:p>
                      <a:r>
                        <a:rPr lang="en-US" sz="1600" b="1" dirty="0">
                          <a:effectLst/>
                          <a:latin typeface="Constantia" panose="02030602050306030303" pitchFamily="18" charset="0"/>
                        </a:rPr>
                        <a:t>Does the pain follow any pattern?</a:t>
                      </a:r>
                    </a:p>
                  </a:txBody>
                  <a:tcPr anchor="ctr"/>
                </a:tc>
              </a:tr>
              <a:tr h="837469">
                <a:tc>
                  <a:txBody>
                    <a:bodyPr/>
                    <a:lstStyle/>
                    <a:p>
                      <a:r>
                        <a:rPr lang="en-US" sz="1600" b="1" dirty="0" smtClean="0">
                          <a:effectLst/>
                          <a:latin typeface="Constantia" panose="02030602050306030303" pitchFamily="18" charset="0"/>
                        </a:rPr>
                        <a:t>Exacerbating relieving </a:t>
                      </a:r>
                      <a:r>
                        <a:rPr lang="en-US" sz="1600" b="1" dirty="0">
                          <a:effectLst/>
                          <a:latin typeface="Constantia" panose="02030602050306030303" pitchFamily="18" charset="0"/>
                        </a:rPr>
                        <a:t>factors</a:t>
                      </a:r>
                    </a:p>
                  </a:txBody>
                  <a:tcPr anchor="ctr"/>
                </a:tc>
                <a:tc>
                  <a:txBody>
                    <a:bodyPr/>
                    <a:lstStyle/>
                    <a:p>
                      <a:r>
                        <a:rPr lang="en-US" sz="1600" b="1" dirty="0">
                          <a:effectLst/>
                          <a:latin typeface="Constantia" panose="02030602050306030303" pitchFamily="18" charset="0"/>
                        </a:rPr>
                        <a:t>Does anything change the pain?</a:t>
                      </a:r>
                    </a:p>
                  </a:txBody>
                  <a:tcPr anchor="ctr"/>
                </a:tc>
              </a:tr>
              <a:tr h="377378">
                <a:tc>
                  <a:txBody>
                    <a:bodyPr/>
                    <a:lstStyle/>
                    <a:p>
                      <a:r>
                        <a:rPr lang="en-US" sz="1600" b="1">
                          <a:effectLst/>
                          <a:latin typeface="Constantia" panose="02030602050306030303" pitchFamily="18" charset="0"/>
                        </a:rPr>
                        <a:t>Severity</a:t>
                      </a:r>
                    </a:p>
                  </a:txBody>
                  <a:tcPr anchor="ctr"/>
                </a:tc>
                <a:tc>
                  <a:txBody>
                    <a:bodyPr/>
                    <a:lstStyle/>
                    <a:p>
                      <a:r>
                        <a:rPr lang="en-US" sz="1600" b="1" dirty="0">
                          <a:effectLst/>
                          <a:latin typeface="Constantia" panose="02030602050306030303" pitchFamily="18" charset="0"/>
                        </a:rPr>
                        <a:t>How bad is the pain?</a:t>
                      </a:r>
                    </a:p>
                  </a:txBody>
                  <a:tcPr anchor="ctr"/>
                </a:tc>
              </a:tr>
            </a:tbl>
          </a:graphicData>
        </a:graphic>
      </p:graphicFrame>
      <p:sp>
        <p:nvSpPr>
          <p:cNvPr id="7" name="TextBox 6"/>
          <p:cNvSpPr txBox="1"/>
          <p:nvPr/>
        </p:nvSpPr>
        <p:spPr>
          <a:xfrm>
            <a:off x="0" y="0"/>
            <a:ext cx="9144000" cy="523220"/>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r>
              <a:rPr lang="en-US" sz="2400" b="1" dirty="0" smtClean="0">
                <a:latin typeface="Constantia" pitchFamily="18" charset="0"/>
              </a:rPr>
              <a:t>	</a:t>
            </a:r>
            <a:r>
              <a:rPr lang="en-US" sz="2800" b="1" dirty="0" smtClean="0">
                <a:latin typeface="Constantia" pitchFamily="18" charset="0"/>
              </a:rPr>
              <a:t>Neurological History &amp; Physical Examination</a:t>
            </a:r>
            <a:endParaRPr lang="en-US" sz="2800" dirty="0">
              <a:latin typeface="Constantia" pitchFamily="18" charset="0"/>
            </a:endParaRPr>
          </a:p>
        </p:txBody>
      </p:sp>
      <p:sp>
        <p:nvSpPr>
          <p:cNvPr id="8" name="TextBox 7"/>
          <p:cNvSpPr txBox="1"/>
          <p:nvPr/>
        </p:nvSpPr>
        <p:spPr>
          <a:xfrm>
            <a:off x="0" y="528935"/>
            <a:ext cx="9144000" cy="461665"/>
          </a:xfrm>
          <a:prstGeom prst="rect">
            <a:avLst/>
          </a:prstGeom>
          <a:noFill/>
        </p:spPr>
        <p:txBody>
          <a:bodyPr wrap="square" rtlCol="0">
            <a:spAutoFit/>
          </a:bodyPr>
          <a:lstStyle/>
          <a:p>
            <a:r>
              <a:rPr lang="en-US" sz="2400" dirty="0" smtClean="0">
                <a:latin typeface="Constantia" pitchFamily="18" charset="0"/>
              </a:rPr>
              <a:t>Patient's history is the first step in virtually every clinical encounter.</a:t>
            </a:r>
          </a:p>
        </p:txBody>
      </p:sp>
    </p:spTree>
    <p:extLst>
      <p:ext uri="{BB962C8B-B14F-4D97-AF65-F5344CB8AC3E}">
        <p14:creationId xmlns:p14="http://schemas.microsoft.com/office/powerpoint/2010/main" val="15896714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Dr.Sofi\Pictures\history-taking-in-neurology-2012-50-728.jpg"/>
          <p:cNvPicPr>
            <a:picLocks noChangeAspect="1" noChangeArrowheads="1"/>
          </p:cNvPicPr>
          <p:nvPr/>
        </p:nvPicPr>
        <p:blipFill rotWithShape="1">
          <a:blip r:embed="rId2" cstate="print"/>
          <a:srcRect l="1667" t="37156" r="1667" b="17192"/>
          <a:stretch/>
        </p:blipFill>
        <p:spPr bwMode="auto">
          <a:xfrm>
            <a:off x="0" y="3581400"/>
            <a:ext cx="9144000" cy="3200400"/>
          </a:xfrm>
          <a:prstGeom prst="rect">
            <a:avLst/>
          </a:prstGeom>
          <a:noFill/>
          <a:ln w="28575">
            <a:solidFill>
              <a:srgbClr val="FF0000"/>
            </a:solidFill>
          </a:ln>
        </p:spPr>
      </p:pic>
      <p:sp>
        <p:nvSpPr>
          <p:cNvPr id="3" name="TextBox 2"/>
          <p:cNvSpPr txBox="1"/>
          <p:nvPr/>
        </p:nvSpPr>
        <p:spPr>
          <a:xfrm>
            <a:off x="2819400" y="1"/>
            <a:ext cx="2971800" cy="58477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3200" dirty="0" smtClean="0"/>
              <a:t>    </a:t>
            </a:r>
            <a:r>
              <a:rPr lang="en-US" sz="2400" b="1" dirty="0" smtClean="0">
                <a:latin typeface="Constantia" pitchFamily="18" charset="0"/>
              </a:rPr>
              <a:t>Types of gait</a:t>
            </a:r>
            <a:endParaRPr lang="en-US" sz="2400" b="1" dirty="0">
              <a:latin typeface="Constantia" pitchFamily="18" charset="0"/>
            </a:endParaRPr>
          </a:p>
        </p:txBody>
      </p:sp>
      <p:sp>
        <p:nvSpPr>
          <p:cNvPr id="4" name="Down Arrow 3"/>
          <p:cNvSpPr/>
          <p:nvPr/>
        </p:nvSpPr>
        <p:spPr>
          <a:xfrm>
            <a:off x="4343398" y="2057400"/>
            <a:ext cx="152402" cy="381000"/>
          </a:xfrm>
          <a:prstGeom prst="downArrow">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17" idx="0"/>
            <a:endCxn id="20" idx="0"/>
          </p:cNvCxnSpPr>
          <p:nvPr/>
        </p:nvCxnSpPr>
        <p:spPr>
          <a:xfrm>
            <a:off x="784860" y="2438400"/>
            <a:ext cx="7726681" cy="0"/>
          </a:xfrm>
          <a:prstGeom prst="line">
            <a:avLst/>
          </a:prstGeom>
          <a:ln w="28575"/>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0" y="2983468"/>
            <a:ext cx="16764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b="1" dirty="0" smtClean="0">
                <a:latin typeface="Constantia" pitchFamily="18" charset="0"/>
              </a:rPr>
              <a:t>Hemiplegic</a:t>
            </a:r>
            <a:endParaRPr lang="en-US" b="1" dirty="0">
              <a:latin typeface="Constantia" pitchFamily="18" charset="0"/>
            </a:endParaRPr>
          </a:p>
        </p:txBody>
      </p:sp>
      <p:sp>
        <p:nvSpPr>
          <p:cNvPr id="11" name="TextBox 10"/>
          <p:cNvSpPr txBox="1"/>
          <p:nvPr/>
        </p:nvSpPr>
        <p:spPr>
          <a:xfrm>
            <a:off x="2514600" y="2983468"/>
            <a:ext cx="167640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b="1" dirty="0" smtClean="0">
                <a:latin typeface="Constantia" pitchFamily="18" charset="0"/>
              </a:rPr>
              <a:t>Scissoring</a:t>
            </a:r>
            <a:r>
              <a:rPr lang="en-US" dirty="0" smtClean="0">
                <a:latin typeface="Constantia" pitchFamily="18" charset="0"/>
              </a:rPr>
              <a:t> </a:t>
            </a:r>
            <a:endParaRPr lang="en-US" dirty="0">
              <a:latin typeface="Constantia" pitchFamily="18" charset="0"/>
            </a:endParaRPr>
          </a:p>
        </p:txBody>
      </p:sp>
      <p:sp>
        <p:nvSpPr>
          <p:cNvPr id="12" name="TextBox 11"/>
          <p:cNvSpPr txBox="1"/>
          <p:nvPr/>
        </p:nvSpPr>
        <p:spPr>
          <a:xfrm>
            <a:off x="4495800" y="2983468"/>
            <a:ext cx="1447800"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b="1" dirty="0" smtClean="0">
                <a:latin typeface="Constantia" pitchFamily="18" charset="0"/>
              </a:rPr>
              <a:t>Shuffling</a:t>
            </a:r>
            <a:endParaRPr lang="en-US" b="1" dirty="0">
              <a:latin typeface="Constantia" pitchFamily="18" charset="0"/>
            </a:endParaRPr>
          </a:p>
        </p:txBody>
      </p:sp>
      <p:sp>
        <p:nvSpPr>
          <p:cNvPr id="13" name="TextBox 12"/>
          <p:cNvSpPr txBox="1"/>
          <p:nvPr/>
        </p:nvSpPr>
        <p:spPr>
          <a:xfrm>
            <a:off x="5943600" y="2983468"/>
            <a:ext cx="1828800"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b="1" dirty="0" smtClean="0">
                <a:latin typeface="Constantia" pitchFamily="18" charset="0"/>
              </a:rPr>
              <a:t>High steppage</a:t>
            </a:r>
            <a:endParaRPr lang="en-US" b="1" dirty="0">
              <a:latin typeface="Constantia" pitchFamily="18" charset="0"/>
            </a:endParaRPr>
          </a:p>
        </p:txBody>
      </p:sp>
      <p:sp>
        <p:nvSpPr>
          <p:cNvPr id="14" name="TextBox 13"/>
          <p:cNvSpPr txBox="1"/>
          <p:nvPr/>
        </p:nvSpPr>
        <p:spPr>
          <a:xfrm>
            <a:off x="7772400" y="2983468"/>
            <a:ext cx="137160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b="1" dirty="0" smtClean="0">
                <a:latin typeface="Constantia" pitchFamily="18" charset="0"/>
              </a:rPr>
              <a:t>Waddling</a:t>
            </a:r>
            <a:endParaRPr lang="en-US" b="1" dirty="0">
              <a:latin typeface="Constantia" pitchFamily="18" charset="0"/>
            </a:endParaRPr>
          </a:p>
        </p:txBody>
      </p:sp>
      <p:sp>
        <p:nvSpPr>
          <p:cNvPr id="17" name="Down Arrow 16"/>
          <p:cNvSpPr/>
          <p:nvPr/>
        </p:nvSpPr>
        <p:spPr>
          <a:xfrm>
            <a:off x="762000" y="2438400"/>
            <a:ext cx="45719" cy="533400"/>
          </a:xfrm>
          <a:prstGeom prst="downArrow">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5181600" y="2438400"/>
            <a:ext cx="45719" cy="533400"/>
          </a:xfrm>
          <a:prstGeom prst="downArrow">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a:off x="6964681" y="2438400"/>
            <a:ext cx="45719" cy="533400"/>
          </a:xfrm>
          <a:prstGeom prst="downArrow">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a:off x="8488681" y="2438400"/>
            <a:ext cx="45719" cy="533400"/>
          </a:xfrm>
          <a:prstGeom prst="downArrow">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a:off x="3276600" y="2438400"/>
            <a:ext cx="45719" cy="533400"/>
          </a:xfrm>
          <a:prstGeom prst="downArrow">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Table 24"/>
          <p:cNvGraphicFramePr>
            <a:graphicFrameLocks noGrp="1"/>
          </p:cNvGraphicFramePr>
          <p:nvPr>
            <p:extLst>
              <p:ext uri="{D42A27DB-BD31-4B8C-83A1-F6EECF244321}">
                <p14:modId xmlns:p14="http://schemas.microsoft.com/office/powerpoint/2010/main" val="4287095955"/>
              </p:ext>
            </p:extLst>
          </p:nvPr>
        </p:nvGraphicFramePr>
        <p:xfrm>
          <a:off x="2" y="1613140"/>
          <a:ext cx="9143998" cy="444260"/>
        </p:xfrm>
        <a:graphic>
          <a:graphicData uri="http://schemas.openxmlformats.org/drawingml/2006/table">
            <a:tbl>
              <a:tblPr firstRow="1" bandRow="1">
                <a:tableStyleId>{073A0DAA-6AF3-43AB-8588-CEC1D06C72B9}</a:tableStyleId>
              </a:tblPr>
              <a:tblGrid>
                <a:gridCol w="1028700"/>
                <a:gridCol w="6400798"/>
                <a:gridCol w="1714500"/>
              </a:tblGrid>
              <a:tr h="444260">
                <a:tc>
                  <a:txBody>
                    <a:bodyPr/>
                    <a:lstStyle/>
                    <a:p>
                      <a:r>
                        <a:rPr lang="en-US" sz="2000" dirty="0" smtClean="0">
                          <a:latin typeface="Constantia" pitchFamily="18" charset="0"/>
                        </a:rPr>
                        <a:t>Gait</a:t>
                      </a:r>
                      <a:endParaRPr lang="en-US" sz="2000" dirty="0">
                        <a:latin typeface="Constantia"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Constantia" pitchFamily="18" charset="0"/>
                        </a:rPr>
                        <a:t>Gait is an attitude of a person in upright position</a:t>
                      </a:r>
                    </a:p>
                  </a:txBody>
                  <a:tcPr/>
                </a:tc>
                <a:tc>
                  <a:txBody>
                    <a:bodyPr/>
                    <a:lstStyle/>
                    <a:p>
                      <a:r>
                        <a:rPr lang="en-US" sz="2000" dirty="0" smtClean="0">
                          <a:latin typeface="Constantia" pitchFamily="18" charset="0"/>
                        </a:rPr>
                        <a:t>Gait WNL</a:t>
                      </a:r>
                      <a:endParaRPr lang="en-US" sz="2000" dirty="0">
                        <a:latin typeface="Constantia" pitchFamily="18" charset="0"/>
                      </a:endParaRPr>
                    </a:p>
                  </a:txBody>
                  <a:tcPr/>
                </a:tc>
              </a:tr>
            </a:tbl>
          </a:graphicData>
        </a:graphic>
      </p:graphicFrame>
      <p:sp>
        <p:nvSpPr>
          <p:cNvPr id="22" name="TextBox 21"/>
          <p:cNvSpPr txBox="1"/>
          <p:nvPr/>
        </p:nvSpPr>
        <p:spPr>
          <a:xfrm>
            <a:off x="0" y="584537"/>
            <a:ext cx="9144000" cy="10156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000" b="1" dirty="0" smtClean="0">
                <a:solidFill>
                  <a:srgbClr val="FF0000"/>
                </a:solidFill>
                <a:latin typeface="Constantia" pitchFamily="18" charset="0"/>
              </a:rPr>
              <a:t>Human gait </a:t>
            </a:r>
            <a:r>
              <a:rPr lang="en-US" sz="2000" dirty="0" smtClean="0">
                <a:latin typeface="Constantia" pitchFamily="18" charset="0"/>
              </a:rPr>
              <a:t>is defined as bipedal, biphasic forward propulsion of center of gravity of the human body, in which there are alternate sinuous movements of different segments of the body with least expenditure of energy</a:t>
            </a:r>
            <a:endParaRPr lang="en-US" sz="2000" dirty="0">
              <a:latin typeface="Constantia"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40865008"/>
              </p:ext>
            </p:extLst>
          </p:nvPr>
        </p:nvGraphicFramePr>
        <p:xfrm>
          <a:off x="0" y="152400"/>
          <a:ext cx="9144000" cy="6479704"/>
        </p:xfrm>
        <a:graphic>
          <a:graphicData uri="http://schemas.openxmlformats.org/drawingml/2006/table">
            <a:tbl>
              <a:tblPr firstRow="1" bandRow="1">
                <a:tableStyleId>{21E4AEA4-8DFA-4A89-87EB-49C32662AFE0}</a:tableStyleId>
              </a:tblPr>
              <a:tblGrid>
                <a:gridCol w="1371600"/>
                <a:gridCol w="1066800"/>
                <a:gridCol w="838200"/>
                <a:gridCol w="5867400"/>
              </a:tblGrid>
              <a:tr h="457154">
                <a:tc gridSpan="4">
                  <a:txBody>
                    <a:bodyPr/>
                    <a:lstStyle/>
                    <a:p>
                      <a:pPr algn="l"/>
                      <a:r>
                        <a:rPr lang="en-US" sz="2000" dirty="0" smtClean="0"/>
                        <a:t>                                     </a:t>
                      </a:r>
                      <a:r>
                        <a:rPr lang="en-US" sz="2400" dirty="0" smtClean="0">
                          <a:solidFill>
                            <a:schemeClr val="tx1"/>
                          </a:solidFill>
                          <a:latin typeface="Constantia" pitchFamily="18" charset="0"/>
                        </a:rPr>
                        <a:t>Mini–mental state examination</a:t>
                      </a:r>
                      <a:endParaRPr lang="en-US" sz="2400" dirty="0">
                        <a:solidFill>
                          <a:schemeClr val="tx1"/>
                        </a:solidFill>
                        <a:latin typeface="Constantia" pitchFamily="18" charset="0"/>
                      </a:endParaRPr>
                    </a:p>
                  </a:txBody>
                  <a:tcPr anchor="ctr">
                    <a:solidFill>
                      <a:schemeClr val="bg1"/>
                    </a:solidFill>
                  </a:tcPr>
                </a:tc>
                <a:tc hMerge="1">
                  <a:txBody>
                    <a:bodyPr/>
                    <a:lstStyle/>
                    <a:p>
                      <a:pPr algn="l"/>
                      <a:endParaRPr lang="en-US" dirty="0"/>
                    </a:p>
                  </a:txBody>
                  <a:tcPr anchor="ctr"/>
                </a:tc>
                <a:tc hMerge="1">
                  <a:txBody>
                    <a:bodyPr/>
                    <a:lstStyle/>
                    <a:p>
                      <a:endParaRPr lang="en-US"/>
                    </a:p>
                  </a:txBody>
                  <a:tcPr/>
                </a:tc>
                <a:tc hMerge="1">
                  <a:txBody>
                    <a:bodyPr/>
                    <a:lstStyle/>
                    <a:p>
                      <a:pPr algn="l"/>
                      <a:endParaRPr lang="en-US" dirty="0"/>
                    </a:p>
                  </a:txBody>
                  <a:tcPr anchor="ctr"/>
                </a:tc>
              </a:tr>
              <a:tr h="609538">
                <a:tc>
                  <a:txBody>
                    <a:bodyPr/>
                    <a:lstStyle/>
                    <a:p>
                      <a:pPr algn="l"/>
                      <a:r>
                        <a:rPr lang="en-US" sz="1600" b="0" dirty="0">
                          <a:latin typeface="Times New Roman" panose="02020603050405020304" pitchFamily="18" charset="0"/>
                          <a:cs typeface="Times New Roman" panose="02020603050405020304" pitchFamily="18" charset="0"/>
                        </a:rPr>
                        <a:t>Category</a:t>
                      </a:r>
                    </a:p>
                  </a:txBody>
                  <a:tcPr anchor="ctr">
                    <a:solidFill>
                      <a:schemeClr val="accent3">
                        <a:lumMod val="20000"/>
                        <a:lumOff val="80000"/>
                      </a:schemeClr>
                    </a:solidFill>
                  </a:tcPr>
                </a:tc>
                <a:tc>
                  <a:txBody>
                    <a:bodyPr/>
                    <a:lstStyle/>
                    <a:p>
                      <a:pPr algn="l"/>
                      <a:r>
                        <a:rPr lang="en-US" sz="1600" b="0" dirty="0" smtClean="0">
                          <a:latin typeface="Times New Roman" panose="02020603050405020304" pitchFamily="18" charset="0"/>
                          <a:cs typeface="Times New Roman" panose="02020603050405020304" pitchFamily="18" charset="0"/>
                        </a:rPr>
                        <a:t>Maximum</a:t>
                      </a:r>
                      <a:r>
                        <a:rPr lang="en-US" sz="1600" b="0" baseline="0" dirty="0" smtClean="0">
                          <a:latin typeface="Times New Roman" panose="02020603050405020304" pitchFamily="18" charset="0"/>
                          <a:cs typeface="Times New Roman" panose="02020603050405020304" pitchFamily="18" charset="0"/>
                        </a:rPr>
                        <a:t> score</a:t>
                      </a:r>
                      <a:endParaRPr lang="en-US" sz="1600" b="0" dirty="0">
                        <a:latin typeface="Times New Roman" panose="02020603050405020304" pitchFamily="18" charset="0"/>
                        <a:cs typeface="Times New Roman" panose="02020603050405020304" pitchFamily="18" charset="0"/>
                      </a:endParaRPr>
                    </a:p>
                  </a:txBody>
                  <a:tcPr anchor="ctr">
                    <a:solidFill>
                      <a:schemeClr val="accent3">
                        <a:lumMod val="20000"/>
                        <a:lumOff val="80000"/>
                      </a:schemeClr>
                    </a:solidFill>
                  </a:tcPr>
                </a:tc>
                <a:tc>
                  <a:txBody>
                    <a:bodyPr/>
                    <a:lstStyle/>
                    <a:p>
                      <a:pPr algn="l"/>
                      <a:r>
                        <a:rPr lang="en-US" sz="1600" b="0" dirty="0" smtClean="0">
                          <a:latin typeface="Times New Roman" panose="02020603050405020304" pitchFamily="18" charset="0"/>
                          <a:cs typeface="Times New Roman" panose="02020603050405020304" pitchFamily="18" charset="0"/>
                        </a:rPr>
                        <a:t>Patient Score</a:t>
                      </a:r>
                      <a:endParaRPr lang="en-US" sz="1600" b="0" dirty="0">
                        <a:latin typeface="Times New Roman" panose="02020603050405020304" pitchFamily="18" charset="0"/>
                        <a:cs typeface="Times New Roman" panose="02020603050405020304" pitchFamily="18" charset="0"/>
                      </a:endParaRPr>
                    </a:p>
                  </a:txBody>
                  <a:tcPr anchor="ctr">
                    <a:solidFill>
                      <a:schemeClr val="accent3">
                        <a:lumMod val="20000"/>
                        <a:lumOff val="80000"/>
                      </a:schemeClr>
                    </a:solidFill>
                  </a:tcPr>
                </a:tc>
                <a:tc>
                  <a:txBody>
                    <a:bodyPr/>
                    <a:lstStyle/>
                    <a:p>
                      <a:pPr algn="l"/>
                      <a:r>
                        <a:rPr lang="en-US" sz="1600" b="0" dirty="0" smtClean="0">
                          <a:latin typeface="Times New Roman" panose="02020603050405020304" pitchFamily="18" charset="0"/>
                          <a:cs typeface="Times New Roman" panose="02020603050405020304" pitchFamily="18" charset="0"/>
                        </a:rPr>
                        <a:t>          Questions</a:t>
                      </a:r>
                      <a:endParaRPr lang="en-US" sz="1600" b="0" dirty="0">
                        <a:latin typeface="Times New Roman" panose="02020603050405020304" pitchFamily="18" charset="0"/>
                        <a:cs typeface="Times New Roman" panose="02020603050405020304" pitchFamily="18" charset="0"/>
                      </a:endParaRPr>
                    </a:p>
                  </a:txBody>
                  <a:tcPr anchor="ctr">
                    <a:solidFill>
                      <a:schemeClr val="accent3">
                        <a:lumMod val="20000"/>
                        <a:lumOff val="80000"/>
                      </a:schemeClr>
                    </a:solidFill>
                  </a:tcPr>
                </a:tc>
              </a:tr>
              <a:tr h="578364">
                <a:tc>
                  <a:txBody>
                    <a:bodyPr/>
                    <a:lstStyle/>
                    <a:p>
                      <a:pPr algn="l"/>
                      <a:r>
                        <a:rPr lang="en-US" sz="1600" dirty="0" smtClean="0">
                          <a:latin typeface="Times New Roman" panose="02020603050405020304" pitchFamily="18" charset="0"/>
                          <a:cs typeface="Times New Roman" panose="02020603050405020304" pitchFamily="18" charset="0"/>
                        </a:rPr>
                        <a:t>Orientation </a:t>
                      </a:r>
                      <a:r>
                        <a:rPr lang="en-US" sz="1600" dirty="0">
                          <a:latin typeface="Times New Roman" panose="02020603050405020304" pitchFamily="18" charset="0"/>
                          <a:cs typeface="Times New Roman" panose="02020603050405020304" pitchFamily="18" charset="0"/>
                        </a:rPr>
                        <a:t>to time</a:t>
                      </a:r>
                    </a:p>
                  </a:txBody>
                  <a:tcPr anchor="ctr">
                    <a:solidFill>
                      <a:schemeClr val="accent3">
                        <a:lumMod val="40000"/>
                        <a:lumOff val="60000"/>
                      </a:schemeClr>
                    </a:solidFill>
                  </a:tcPr>
                </a:tc>
                <a:tc>
                  <a:txBody>
                    <a:bodyPr/>
                    <a:lstStyle/>
                    <a:p>
                      <a:pPr algn="l"/>
                      <a:r>
                        <a:rPr lang="en-US" sz="1600" dirty="0" smtClean="0">
                          <a:latin typeface="Times New Roman" panose="02020603050405020304" pitchFamily="18" charset="0"/>
                          <a:cs typeface="Times New Roman" panose="02020603050405020304" pitchFamily="18" charset="0"/>
                        </a:rPr>
                        <a:t>      5</a:t>
                      </a:r>
                      <a:endParaRPr lang="en-US" sz="1600" dirty="0">
                        <a:latin typeface="Times New Roman" panose="02020603050405020304" pitchFamily="18" charset="0"/>
                        <a:cs typeface="Times New Roman" panose="02020603050405020304" pitchFamily="18" charset="0"/>
                      </a:endParaRPr>
                    </a:p>
                  </a:txBody>
                  <a:tcPr anchor="ctr">
                    <a:solidFill>
                      <a:schemeClr val="accent3">
                        <a:lumMod val="40000"/>
                        <a:lumOff val="60000"/>
                      </a:schemeClr>
                    </a:solidFill>
                  </a:tcPr>
                </a:tc>
                <a:tc>
                  <a:txBody>
                    <a:bodyPr/>
                    <a:lstStyle/>
                    <a:p>
                      <a:pPr algn="l"/>
                      <a:endParaRPr lang="en-US" sz="1600" dirty="0">
                        <a:latin typeface="Times New Roman" panose="02020603050405020304" pitchFamily="18" charset="0"/>
                        <a:cs typeface="Times New Roman" panose="02020603050405020304" pitchFamily="18" charset="0"/>
                      </a:endParaRPr>
                    </a:p>
                  </a:txBody>
                  <a:tcPr anchor="ctr">
                    <a:solidFill>
                      <a:schemeClr val="accent3">
                        <a:lumMod val="40000"/>
                        <a:lumOff val="60000"/>
                      </a:schemeClr>
                    </a:solidFill>
                  </a:tcPr>
                </a:tc>
                <a:tc>
                  <a:txBody>
                    <a:bodyPr/>
                    <a:lstStyle/>
                    <a:p>
                      <a:pPr algn="l"/>
                      <a:r>
                        <a:rPr lang="en-US" sz="1600" dirty="0" smtClean="0">
                          <a:latin typeface="Times New Roman" panose="02020603050405020304" pitchFamily="18" charset="0"/>
                          <a:cs typeface="Times New Roman" panose="02020603050405020304" pitchFamily="18" charset="0"/>
                        </a:rPr>
                        <a:t>“What is the year? Season? Date? Day? Month?”</a:t>
                      </a:r>
                      <a:endParaRPr lang="en-US" sz="1600" dirty="0">
                        <a:latin typeface="Times New Roman" panose="02020603050405020304" pitchFamily="18" charset="0"/>
                        <a:cs typeface="Times New Roman" panose="02020603050405020304" pitchFamily="18" charset="0"/>
                      </a:endParaRPr>
                    </a:p>
                  </a:txBody>
                  <a:tcPr anchor="ctr">
                    <a:solidFill>
                      <a:schemeClr val="accent3">
                        <a:lumMod val="40000"/>
                        <a:lumOff val="60000"/>
                      </a:schemeClr>
                    </a:solidFill>
                  </a:tcPr>
                </a:tc>
              </a:tr>
              <a:tr h="578364">
                <a:tc>
                  <a:txBody>
                    <a:bodyPr/>
                    <a:lstStyle/>
                    <a:p>
                      <a:pPr algn="l"/>
                      <a:r>
                        <a:rPr lang="en-US" sz="1600">
                          <a:latin typeface="Times New Roman" panose="02020603050405020304" pitchFamily="18" charset="0"/>
                          <a:cs typeface="Times New Roman" panose="02020603050405020304" pitchFamily="18" charset="0"/>
                        </a:rPr>
                        <a:t>Orientation to place</a:t>
                      </a:r>
                    </a:p>
                  </a:txBody>
                  <a:tcPr anchor="ctr"/>
                </a:tc>
                <a:tc>
                  <a:txBody>
                    <a:bodyPr/>
                    <a:lstStyle/>
                    <a:p>
                      <a:pPr algn="l"/>
                      <a:r>
                        <a:rPr lang="en-US" sz="1600" dirty="0" smtClean="0">
                          <a:latin typeface="Times New Roman" panose="02020603050405020304" pitchFamily="18" charset="0"/>
                          <a:cs typeface="Times New Roman" panose="02020603050405020304" pitchFamily="18" charset="0"/>
                        </a:rPr>
                        <a:t>      5</a:t>
                      </a:r>
                      <a:endParaRPr lang="en-US" sz="1600" dirty="0">
                        <a:latin typeface="Times New Roman" panose="02020603050405020304" pitchFamily="18" charset="0"/>
                        <a:cs typeface="Times New Roman" panose="02020603050405020304" pitchFamily="18" charset="0"/>
                      </a:endParaRPr>
                    </a:p>
                  </a:txBody>
                  <a:tcPr anchor="ctr"/>
                </a:tc>
                <a:tc>
                  <a:txBody>
                    <a:bodyPr/>
                    <a:lstStyle/>
                    <a:p>
                      <a:pPr algn="l"/>
                      <a:endParaRPr lang="en-US" sz="1600" dirty="0">
                        <a:latin typeface="Times New Roman" panose="02020603050405020304" pitchFamily="18" charset="0"/>
                        <a:cs typeface="Times New Roman" panose="02020603050405020304" pitchFamily="18" charset="0"/>
                      </a:endParaRPr>
                    </a:p>
                  </a:txBody>
                  <a:tcPr anchor="ctr"/>
                </a:tc>
                <a:tc>
                  <a:txBody>
                    <a:bodyPr/>
                    <a:lstStyle/>
                    <a:p>
                      <a:pPr algn="l"/>
                      <a:r>
                        <a:rPr lang="en-US" sz="1600" dirty="0" smtClean="0">
                          <a:latin typeface="Times New Roman" panose="02020603050405020304" pitchFamily="18" charset="0"/>
                          <a:cs typeface="Times New Roman" panose="02020603050405020304" pitchFamily="18" charset="0"/>
                        </a:rPr>
                        <a:t>“Where are we now? State? County? Town/city? Hospital? Floor?”</a:t>
                      </a:r>
                      <a:endParaRPr lang="en-US" sz="1600" dirty="0">
                        <a:latin typeface="Times New Roman" panose="02020603050405020304" pitchFamily="18" charset="0"/>
                        <a:cs typeface="Times New Roman" panose="02020603050405020304" pitchFamily="18" charset="0"/>
                      </a:endParaRPr>
                    </a:p>
                  </a:txBody>
                  <a:tcPr anchor="ctr"/>
                </a:tc>
              </a:tr>
              <a:tr h="578364">
                <a:tc>
                  <a:txBody>
                    <a:bodyPr/>
                    <a:lstStyle/>
                    <a:p>
                      <a:pPr algn="l"/>
                      <a:r>
                        <a:rPr lang="en-US" sz="1600" dirty="0">
                          <a:latin typeface="Times New Roman" panose="02020603050405020304" pitchFamily="18" charset="0"/>
                          <a:cs typeface="Times New Roman" panose="02020603050405020304" pitchFamily="18" charset="0"/>
                        </a:rPr>
                        <a:t>Registration</a:t>
                      </a:r>
                    </a:p>
                  </a:txBody>
                  <a:tcPr anchor="ctr">
                    <a:solidFill>
                      <a:schemeClr val="accent1">
                        <a:lumMod val="20000"/>
                        <a:lumOff val="80000"/>
                      </a:schemeClr>
                    </a:solidFill>
                  </a:tcPr>
                </a:tc>
                <a:tc>
                  <a:txBody>
                    <a:bodyPr/>
                    <a:lstStyle/>
                    <a:p>
                      <a:pPr algn="l"/>
                      <a:r>
                        <a:rPr lang="en-US" sz="1600" dirty="0" smtClean="0">
                          <a:latin typeface="Times New Roman" panose="02020603050405020304" pitchFamily="18" charset="0"/>
                          <a:cs typeface="Times New Roman" panose="02020603050405020304" pitchFamily="18" charset="0"/>
                        </a:rPr>
                        <a:t>      3</a:t>
                      </a:r>
                      <a:endParaRPr lang="en-US" sz="1600" dirty="0">
                        <a:latin typeface="Times New Roman" panose="02020603050405020304" pitchFamily="18" charset="0"/>
                        <a:cs typeface="Times New Roman" panose="02020603050405020304" pitchFamily="18" charset="0"/>
                      </a:endParaRPr>
                    </a:p>
                  </a:txBody>
                  <a:tcPr anchor="ctr">
                    <a:solidFill>
                      <a:schemeClr val="accent1">
                        <a:lumMod val="20000"/>
                        <a:lumOff val="80000"/>
                      </a:schemeClr>
                    </a:solidFill>
                  </a:tcPr>
                </a:tc>
                <a:tc>
                  <a:txBody>
                    <a:bodyPr/>
                    <a:lstStyle/>
                    <a:p>
                      <a:pPr algn="l"/>
                      <a:endParaRPr lang="en-US" sz="1600" dirty="0">
                        <a:latin typeface="Times New Roman" panose="02020603050405020304" pitchFamily="18" charset="0"/>
                        <a:cs typeface="Times New Roman" panose="02020603050405020304" pitchFamily="18" charset="0"/>
                      </a:endParaRPr>
                    </a:p>
                  </a:txBody>
                  <a:tcPr anchor="ctr">
                    <a:solidFill>
                      <a:schemeClr val="accent1">
                        <a:lumMod val="20000"/>
                        <a:lumOff val="80000"/>
                      </a:schemeClr>
                    </a:solidFill>
                  </a:tcPr>
                </a:tc>
                <a:tc>
                  <a:txBody>
                    <a:bodyPr/>
                    <a:lstStyle/>
                    <a:p>
                      <a:pPr algn="l"/>
                      <a:r>
                        <a:rPr lang="en-US" sz="1600" dirty="0" smtClean="0">
                          <a:latin typeface="Times New Roman" panose="02020603050405020304" pitchFamily="18" charset="0"/>
                          <a:cs typeface="Times New Roman" panose="02020603050405020304" pitchFamily="18" charset="0"/>
                        </a:rPr>
                        <a:t>The examiner names three unrelated objects clearly and slowly, then the instructor asks the patient to name all three of them. </a:t>
                      </a:r>
                      <a:endParaRPr lang="en-US" sz="1600" dirty="0">
                        <a:latin typeface="Times New Roman" panose="02020603050405020304" pitchFamily="18" charset="0"/>
                        <a:cs typeface="Times New Roman" panose="02020603050405020304" pitchFamily="18" charset="0"/>
                      </a:endParaRPr>
                    </a:p>
                  </a:txBody>
                  <a:tcPr anchor="ctr">
                    <a:solidFill>
                      <a:schemeClr val="accent1">
                        <a:lumMod val="20000"/>
                        <a:lumOff val="80000"/>
                      </a:schemeClr>
                    </a:solidFill>
                  </a:tcPr>
                </a:tc>
              </a:tr>
              <a:tr h="578364">
                <a:tc>
                  <a:txBody>
                    <a:bodyPr/>
                    <a:lstStyle/>
                    <a:p>
                      <a:pPr algn="l"/>
                      <a:r>
                        <a:rPr lang="en-US" sz="1600" dirty="0">
                          <a:latin typeface="Times New Roman" panose="02020603050405020304" pitchFamily="18" charset="0"/>
                          <a:cs typeface="Times New Roman" panose="02020603050405020304" pitchFamily="18" charset="0"/>
                        </a:rPr>
                        <a:t>Attention </a:t>
                      </a:r>
                      <a:r>
                        <a:rPr lang="en-US" sz="1600" dirty="0" smtClean="0">
                          <a:latin typeface="Times New Roman" panose="02020603050405020304" pitchFamily="18" charset="0"/>
                          <a:cs typeface="Times New Roman" panose="02020603050405020304" pitchFamily="18" charset="0"/>
                        </a:rPr>
                        <a:t>&amp; calculation</a:t>
                      </a:r>
                      <a:endParaRPr lang="en-US" sz="1600" dirty="0">
                        <a:latin typeface="Times New Roman" panose="02020603050405020304" pitchFamily="18" charset="0"/>
                        <a:cs typeface="Times New Roman" panose="02020603050405020304" pitchFamily="18" charset="0"/>
                      </a:endParaRPr>
                    </a:p>
                  </a:txBody>
                  <a:tcPr anchor="ctr">
                    <a:solidFill>
                      <a:schemeClr val="accent6">
                        <a:lumMod val="60000"/>
                        <a:lumOff val="40000"/>
                      </a:schemeClr>
                    </a:solidFill>
                  </a:tcPr>
                </a:tc>
                <a:tc>
                  <a:txBody>
                    <a:bodyPr/>
                    <a:lstStyle/>
                    <a:p>
                      <a:pPr algn="l"/>
                      <a:r>
                        <a:rPr lang="en-US" sz="1600" dirty="0" smtClean="0">
                          <a:latin typeface="Times New Roman" panose="02020603050405020304" pitchFamily="18" charset="0"/>
                          <a:cs typeface="Times New Roman" panose="02020603050405020304" pitchFamily="18" charset="0"/>
                        </a:rPr>
                        <a:t>      5</a:t>
                      </a:r>
                      <a:endParaRPr lang="en-US" sz="1600" dirty="0">
                        <a:latin typeface="Times New Roman" panose="02020603050405020304" pitchFamily="18" charset="0"/>
                        <a:cs typeface="Times New Roman" panose="02020603050405020304" pitchFamily="18" charset="0"/>
                      </a:endParaRPr>
                    </a:p>
                  </a:txBody>
                  <a:tcPr anchor="ctr">
                    <a:solidFill>
                      <a:schemeClr val="accent6">
                        <a:lumMod val="60000"/>
                        <a:lumOff val="40000"/>
                      </a:schemeClr>
                    </a:solidFill>
                  </a:tcPr>
                </a:tc>
                <a:tc>
                  <a:txBody>
                    <a:bodyPr/>
                    <a:lstStyle/>
                    <a:p>
                      <a:pPr algn="l"/>
                      <a:endParaRPr lang="en-US" sz="1600" dirty="0">
                        <a:latin typeface="Times New Roman" panose="02020603050405020304" pitchFamily="18" charset="0"/>
                        <a:cs typeface="Times New Roman" panose="02020603050405020304" pitchFamily="18" charset="0"/>
                      </a:endParaRPr>
                    </a:p>
                  </a:txBody>
                  <a:tcPr anchor="ctr">
                    <a:solidFill>
                      <a:schemeClr val="accent6">
                        <a:lumMod val="60000"/>
                        <a:lumOff val="40000"/>
                      </a:schemeClr>
                    </a:solidFill>
                  </a:tcPr>
                </a:tc>
                <a:tc>
                  <a:txBody>
                    <a:bodyPr/>
                    <a:lstStyle/>
                    <a:p>
                      <a:pPr algn="l"/>
                      <a:r>
                        <a:rPr lang="en-US" sz="1600" dirty="0" smtClean="0">
                          <a:latin typeface="Times New Roman" panose="02020603050405020304" pitchFamily="18" charset="0"/>
                          <a:cs typeface="Times New Roman" panose="02020603050405020304" pitchFamily="18" charset="0"/>
                        </a:rPr>
                        <a:t>“I would like you to count backward from 100 by sevens.” (93, 86, 79, 72, 65, …) Or: “Spell WORLD backwards.” (D-L-R-O-W)</a:t>
                      </a:r>
                      <a:endParaRPr lang="en-US" sz="1600" dirty="0">
                        <a:latin typeface="Times New Roman" panose="02020603050405020304" pitchFamily="18" charset="0"/>
                        <a:cs typeface="Times New Roman" panose="02020603050405020304" pitchFamily="18" charset="0"/>
                      </a:endParaRPr>
                    </a:p>
                  </a:txBody>
                  <a:tcPr anchor="ctr">
                    <a:solidFill>
                      <a:schemeClr val="accent6">
                        <a:lumMod val="60000"/>
                        <a:lumOff val="40000"/>
                      </a:schemeClr>
                    </a:solidFill>
                  </a:tcPr>
                </a:tc>
              </a:tr>
              <a:tr h="578364">
                <a:tc>
                  <a:txBody>
                    <a:bodyPr/>
                    <a:lstStyle/>
                    <a:p>
                      <a:pPr algn="l"/>
                      <a:r>
                        <a:rPr lang="en-US" sz="1600" dirty="0">
                          <a:latin typeface="Times New Roman" panose="02020603050405020304" pitchFamily="18" charset="0"/>
                          <a:cs typeface="Times New Roman" panose="02020603050405020304" pitchFamily="18" charset="0"/>
                        </a:rPr>
                        <a:t>Recall</a:t>
                      </a:r>
                    </a:p>
                  </a:txBody>
                  <a:tcPr anchor="ctr">
                    <a:solidFill>
                      <a:srgbClr val="FFC000"/>
                    </a:solidFill>
                  </a:tcPr>
                </a:tc>
                <a:tc>
                  <a:txBody>
                    <a:bodyPr/>
                    <a:lstStyle/>
                    <a:p>
                      <a:pPr algn="l"/>
                      <a:r>
                        <a:rPr lang="en-US" sz="1600" dirty="0" smtClean="0">
                          <a:latin typeface="Times New Roman" panose="02020603050405020304" pitchFamily="18" charset="0"/>
                          <a:cs typeface="Times New Roman" panose="02020603050405020304" pitchFamily="18" charset="0"/>
                        </a:rPr>
                        <a:t>      3</a:t>
                      </a:r>
                      <a:endParaRPr lang="en-US" sz="1600" dirty="0">
                        <a:latin typeface="Times New Roman" panose="02020603050405020304" pitchFamily="18" charset="0"/>
                        <a:cs typeface="Times New Roman" panose="02020603050405020304" pitchFamily="18" charset="0"/>
                      </a:endParaRPr>
                    </a:p>
                  </a:txBody>
                  <a:tcPr anchor="ctr">
                    <a:solidFill>
                      <a:srgbClr val="FFC000"/>
                    </a:solidFill>
                  </a:tcPr>
                </a:tc>
                <a:tc>
                  <a:txBody>
                    <a:bodyPr/>
                    <a:lstStyle/>
                    <a:p>
                      <a:pPr algn="l"/>
                      <a:endParaRPr lang="en-US" sz="1600" dirty="0">
                        <a:latin typeface="Times New Roman" panose="02020603050405020304" pitchFamily="18" charset="0"/>
                        <a:cs typeface="Times New Roman" panose="02020603050405020304" pitchFamily="18" charset="0"/>
                      </a:endParaRPr>
                    </a:p>
                  </a:txBody>
                  <a:tcPr anchor="ctr">
                    <a:solidFill>
                      <a:srgbClr val="FFC000"/>
                    </a:solidFill>
                  </a:tcPr>
                </a:tc>
                <a:tc>
                  <a:txBody>
                    <a:bodyPr/>
                    <a:lstStyle/>
                    <a:p>
                      <a:pPr algn="l"/>
                      <a:r>
                        <a:rPr lang="en-US" sz="1600" dirty="0" smtClean="0">
                          <a:latin typeface="Times New Roman" panose="02020603050405020304" pitchFamily="18" charset="0"/>
                          <a:cs typeface="Times New Roman" panose="02020603050405020304" pitchFamily="18" charset="0"/>
                        </a:rPr>
                        <a:t>“Earlier I told you the names of three things. Can you tell me what those were?”</a:t>
                      </a:r>
                      <a:endParaRPr lang="en-US" sz="1600" dirty="0">
                        <a:latin typeface="Times New Roman" panose="02020603050405020304" pitchFamily="18" charset="0"/>
                        <a:cs typeface="Times New Roman" panose="02020603050405020304" pitchFamily="18" charset="0"/>
                      </a:endParaRPr>
                    </a:p>
                  </a:txBody>
                  <a:tcPr anchor="ctr">
                    <a:solidFill>
                      <a:srgbClr val="FFC000"/>
                    </a:solidFill>
                  </a:tcPr>
                </a:tc>
              </a:tr>
              <a:tr h="578364">
                <a:tc>
                  <a:txBody>
                    <a:bodyPr/>
                    <a:lstStyle/>
                    <a:p>
                      <a:pPr algn="l"/>
                      <a:r>
                        <a:rPr lang="en-US" sz="1600" dirty="0" smtClean="0">
                          <a:latin typeface="Times New Roman" panose="02020603050405020304" pitchFamily="18" charset="0"/>
                          <a:cs typeface="Times New Roman" panose="02020603050405020304" pitchFamily="18" charset="0"/>
                        </a:rPr>
                        <a:t>Naming</a:t>
                      </a:r>
                      <a:endParaRPr lang="en-US" sz="1600" dirty="0">
                        <a:latin typeface="Times New Roman" panose="02020603050405020304" pitchFamily="18" charset="0"/>
                        <a:cs typeface="Times New Roman" panose="02020603050405020304" pitchFamily="18" charset="0"/>
                      </a:endParaRPr>
                    </a:p>
                  </a:txBody>
                  <a:tcPr anchor="ctr">
                    <a:solidFill>
                      <a:srgbClr val="92D050"/>
                    </a:solidFill>
                  </a:tcPr>
                </a:tc>
                <a:tc>
                  <a:txBody>
                    <a:bodyPr/>
                    <a:lstStyle/>
                    <a:p>
                      <a:pPr algn="l"/>
                      <a:r>
                        <a:rPr lang="en-US" sz="1600" dirty="0" smtClean="0">
                          <a:latin typeface="Times New Roman" panose="02020603050405020304" pitchFamily="18" charset="0"/>
                          <a:cs typeface="Times New Roman" panose="02020603050405020304" pitchFamily="18" charset="0"/>
                        </a:rPr>
                        <a:t>      2</a:t>
                      </a:r>
                      <a:endParaRPr lang="en-US" sz="1600" dirty="0">
                        <a:latin typeface="Times New Roman" panose="02020603050405020304" pitchFamily="18" charset="0"/>
                        <a:cs typeface="Times New Roman" panose="02020603050405020304" pitchFamily="18" charset="0"/>
                      </a:endParaRPr>
                    </a:p>
                  </a:txBody>
                  <a:tcPr anchor="ctr">
                    <a:solidFill>
                      <a:srgbClr val="92D050"/>
                    </a:solidFill>
                  </a:tcPr>
                </a:tc>
                <a:tc>
                  <a:txBody>
                    <a:bodyPr/>
                    <a:lstStyle/>
                    <a:p>
                      <a:pPr algn="l"/>
                      <a:endParaRPr lang="en-US" sz="1600" dirty="0">
                        <a:latin typeface="Times New Roman" panose="02020603050405020304" pitchFamily="18" charset="0"/>
                        <a:cs typeface="Times New Roman" panose="02020603050405020304" pitchFamily="18" charset="0"/>
                      </a:endParaRPr>
                    </a:p>
                  </a:txBody>
                  <a:tcPr anchor="ctr">
                    <a:solidFill>
                      <a:srgbClr val="92D050"/>
                    </a:solidFill>
                  </a:tcPr>
                </a:tc>
                <a:tc>
                  <a:txBody>
                    <a:bodyPr/>
                    <a:lstStyle/>
                    <a:p>
                      <a:pPr algn="l"/>
                      <a:r>
                        <a:rPr lang="en-US" sz="1600" dirty="0" smtClean="0">
                          <a:latin typeface="Times New Roman" panose="02020603050405020304" pitchFamily="18" charset="0"/>
                          <a:cs typeface="Times New Roman" panose="02020603050405020304" pitchFamily="18" charset="0"/>
                        </a:rPr>
                        <a:t>Show the patient two simple objects, such as a wristwatch and a pencil, and ask the patient to name them.</a:t>
                      </a:r>
                      <a:endParaRPr lang="en-US" sz="1600" dirty="0">
                        <a:latin typeface="Times New Roman" panose="02020603050405020304" pitchFamily="18" charset="0"/>
                        <a:cs typeface="Times New Roman" panose="02020603050405020304" pitchFamily="18" charset="0"/>
                      </a:endParaRPr>
                    </a:p>
                  </a:txBody>
                  <a:tcPr anchor="ctr">
                    <a:solidFill>
                      <a:srgbClr val="92D050"/>
                    </a:solidFill>
                  </a:tcPr>
                </a:tc>
              </a:tr>
              <a:tr h="383805">
                <a:tc>
                  <a:txBody>
                    <a:bodyPr/>
                    <a:lstStyle/>
                    <a:p>
                      <a:pPr algn="l"/>
                      <a:r>
                        <a:rPr lang="en-US" sz="1600" dirty="0">
                          <a:latin typeface="Times New Roman" panose="02020603050405020304" pitchFamily="18" charset="0"/>
                          <a:cs typeface="Times New Roman" panose="02020603050405020304" pitchFamily="18" charset="0"/>
                        </a:rPr>
                        <a:t>Repetition</a:t>
                      </a:r>
                    </a:p>
                  </a:txBody>
                  <a:tcPr anchor="ctr">
                    <a:solidFill>
                      <a:schemeClr val="accent1">
                        <a:lumMod val="60000"/>
                        <a:lumOff val="40000"/>
                      </a:schemeClr>
                    </a:solidFill>
                  </a:tcPr>
                </a:tc>
                <a:tc>
                  <a:txBody>
                    <a:bodyPr/>
                    <a:lstStyle/>
                    <a:p>
                      <a:pPr algn="l"/>
                      <a:r>
                        <a:rPr lang="en-US" sz="1600" dirty="0" smtClean="0">
                          <a:latin typeface="Times New Roman" panose="02020603050405020304" pitchFamily="18" charset="0"/>
                          <a:cs typeface="Times New Roman" panose="02020603050405020304" pitchFamily="18" charset="0"/>
                        </a:rPr>
                        <a:t>      1</a:t>
                      </a:r>
                      <a:endParaRPr lang="en-US" sz="1600" dirty="0">
                        <a:latin typeface="Times New Roman" panose="02020603050405020304" pitchFamily="18" charset="0"/>
                        <a:cs typeface="Times New Roman" panose="02020603050405020304" pitchFamily="18" charset="0"/>
                      </a:endParaRPr>
                    </a:p>
                  </a:txBody>
                  <a:tcPr anchor="ctr">
                    <a:solidFill>
                      <a:schemeClr val="accent1">
                        <a:lumMod val="60000"/>
                        <a:lumOff val="40000"/>
                      </a:schemeClr>
                    </a:solidFill>
                  </a:tcPr>
                </a:tc>
                <a:tc>
                  <a:txBody>
                    <a:bodyPr/>
                    <a:lstStyle/>
                    <a:p>
                      <a:pPr algn="l"/>
                      <a:endParaRPr lang="en-US" sz="1600" dirty="0">
                        <a:latin typeface="Times New Roman" panose="02020603050405020304" pitchFamily="18" charset="0"/>
                        <a:cs typeface="Times New Roman" panose="02020603050405020304" pitchFamily="18" charset="0"/>
                      </a:endParaRPr>
                    </a:p>
                  </a:txBody>
                  <a:tcPr anchor="ctr">
                    <a:solidFill>
                      <a:schemeClr val="accent1">
                        <a:lumMod val="60000"/>
                        <a:lumOff val="40000"/>
                      </a:schemeClr>
                    </a:solidFill>
                  </a:tcPr>
                </a:tc>
                <a:tc>
                  <a:txBody>
                    <a:bodyPr/>
                    <a:lstStyle/>
                    <a:p>
                      <a:pPr algn="l"/>
                      <a:r>
                        <a:rPr lang="en-US" sz="1600" dirty="0" smtClean="0">
                          <a:latin typeface="Times New Roman" panose="02020603050405020304" pitchFamily="18" charset="0"/>
                          <a:cs typeface="Times New Roman" panose="02020603050405020304" pitchFamily="18" charset="0"/>
                        </a:rPr>
                        <a:t>“Repeat the phrase: ‘No ifs, ands, or buts.’” </a:t>
                      </a:r>
                      <a:endParaRPr lang="en-US" sz="1600" dirty="0">
                        <a:latin typeface="Times New Roman" panose="02020603050405020304" pitchFamily="18" charset="0"/>
                        <a:cs typeface="Times New Roman" panose="02020603050405020304" pitchFamily="18" charset="0"/>
                      </a:endParaRPr>
                    </a:p>
                  </a:txBody>
                  <a:tcPr anchor="ctr">
                    <a:solidFill>
                      <a:schemeClr val="accent1">
                        <a:lumMod val="60000"/>
                        <a:lumOff val="40000"/>
                      </a:schemeClr>
                    </a:solidFill>
                  </a:tcPr>
                </a:tc>
              </a:tr>
              <a:tr h="578364">
                <a:tc>
                  <a:txBody>
                    <a:bodyPr/>
                    <a:lstStyle/>
                    <a:p>
                      <a:pPr algn="l"/>
                      <a:r>
                        <a:rPr lang="en-US" sz="1600" dirty="0" smtClean="0">
                          <a:latin typeface="Times New Roman" panose="02020603050405020304" pitchFamily="18" charset="0"/>
                          <a:cs typeface="Times New Roman" panose="02020603050405020304" pitchFamily="18" charset="0"/>
                        </a:rPr>
                        <a:t>Language</a:t>
                      </a:r>
                      <a:endParaRPr lang="en-US" sz="1600" dirty="0">
                        <a:latin typeface="Times New Roman" panose="02020603050405020304" pitchFamily="18" charset="0"/>
                        <a:cs typeface="Times New Roman" panose="02020603050405020304" pitchFamily="18" charset="0"/>
                      </a:endParaRPr>
                    </a:p>
                  </a:txBody>
                  <a:tcPr anchor="ctr">
                    <a:solidFill>
                      <a:schemeClr val="accent1">
                        <a:lumMod val="60000"/>
                        <a:lumOff val="40000"/>
                      </a:schemeClr>
                    </a:solidFill>
                  </a:tcPr>
                </a:tc>
                <a:tc>
                  <a:txBody>
                    <a:bodyPr/>
                    <a:lstStyle/>
                    <a:p>
                      <a:pPr algn="l"/>
                      <a:r>
                        <a:rPr lang="en-US" sz="1600" dirty="0" smtClean="0">
                          <a:latin typeface="Times New Roman" panose="02020603050405020304" pitchFamily="18" charset="0"/>
                          <a:cs typeface="Times New Roman" panose="02020603050405020304" pitchFamily="18" charset="0"/>
                        </a:rPr>
                        <a:t>     3</a:t>
                      </a:r>
                      <a:endParaRPr lang="en-US" sz="1600" dirty="0">
                        <a:latin typeface="Times New Roman" panose="02020603050405020304" pitchFamily="18" charset="0"/>
                        <a:cs typeface="Times New Roman" panose="02020603050405020304" pitchFamily="18" charset="0"/>
                      </a:endParaRPr>
                    </a:p>
                  </a:txBody>
                  <a:tcPr anchor="ctr">
                    <a:solidFill>
                      <a:schemeClr val="accent1">
                        <a:lumMod val="60000"/>
                        <a:lumOff val="40000"/>
                      </a:schemeClr>
                    </a:solidFill>
                  </a:tcPr>
                </a:tc>
                <a:tc>
                  <a:txBody>
                    <a:bodyPr/>
                    <a:lstStyle/>
                    <a:p>
                      <a:pPr algn="l"/>
                      <a:endParaRPr lang="en-US" sz="1600" dirty="0">
                        <a:latin typeface="Times New Roman" panose="02020603050405020304" pitchFamily="18" charset="0"/>
                        <a:cs typeface="Times New Roman" panose="02020603050405020304" pitchFamily="18" charset="0"/>
                      </a:endParaRPr>
                    </a:p>
                  </a:txBody>
                  <a:tcPr anchor="ctr">
                    <a:solidFill>
                      <a:schemeClr val="accent1">
                        <a:lumMod val="60000"/>
                        <a:lumOff val="40000"/>
                      </a:schemeClr>
                    </a:solidFill>
                  </a:tcPr>
                </a:tc>
                <a:tc>
                  <a:txBody>
                    <a:bodyPr/>
                    <a:lstStyle/>
                    <a:p>
                      <a:pPr algn="l"/>
                      <a:r>
                        <a:rPr lang="en-US" sz="1600" dirty="0" smtClean="0">
                          <a:latin typeface="Times New Roman" panose="02020603050405020304" pitchFamily="18" charset="0"/>
                          <a:cs typeface="Times New Roman" panose="02020603050405020304" pitchFamily="18" charset="0"/>
                        </a:rPr>
                        <a:t>“Take the paper in your right hand, fold it in half, and put it on the floor.” (The examiner gives the patient a piece of blank paper.)</a:t>
                      </a:r>
                      <a:endParaRPr lang="en-US" sz="1600" dirty="0">
                        <a:latin typeface="Times New Roman" panose="02020603050405020304" pitchFamily="18" charset="0"/>
                        <a:cs typeface="Times New Roman" panose="02020603050405020304" pitchFamily="18" charset="0"/>
                      </a:endParaRPr>
                    </a:p>
                  </a:txBody>
                  <a:tcPr anchor="ctr">
                    <a:solidFill>
                      <a:schemeClr val="accent1">
                        <a:lumMod val="60000"/>
                        <a:lumOff val="40000"/>
                      </a:schemeClr>
                    </a:solidFill>
                  </a:tcPr>
                </a:tc>
              </a:tr>
              <a:tr h="578364">
                <a:tc>
                  <a:txBody>
                    <a:bodyPr/>
                    <a:lstStyle/>
                    <a:p>
                      <a:pPr algn="l"/>
                      <a:r>
                        <a:rPr lang="en-US" sz="1600" dirty="0">
                          <a:latin typeface="Times New Roman" panose="02020603050405020304" pitchFamily="18" charset="0"/>
                          <a:cs typeface="Times New Roman" panose="02020603050405020304" pitchFamily="18" charset="0"/>
                        </a:rPr>
                        <a:t>Complex commands</a:t>
                      </a:r>
                    </a:p>
                  </a:txBody>
                  <a:tcPr anchor="ctr"/>
                </a:tc>
                <a:tc>
                  <a:txBody>
                    <a:bodyPr/>
                    <a:lstStyle/>
                    <a:p>
                      <a:pPr algn="l"/>
                      <a:r>
                        <a:rPr lang="en-US" sz="1600" dirty="0" smtClean="0">
                          <a:latin typeface="Times New Roman" panose="02020603050405020304" pitchFamily="18" charset="0"/>
                          <a:cs typeface="Times New Roman" panose="02020603050405020304" pitchFamily="18" charset="0"/>
                        </a:rPr>
                        <a:t>      6</a:t>
                      </a:r>
                      <a:endParaRPr lang="en-US" sz="1600" dirty="0">
                        <a:latin typeface="Times New Roman" panose="02020603050405020304" pitchFamily="18" charset="0"/>
                        <a:cs typeface="Times New Roman" panose="02020603050405020304" pitchFamily="18" charset="0"/>
                      </a:endParaRPr>
                    </a:p>
                  </a:txBody>
                  <a:tcPr anchor="ctr"/>
                </a:tc>
                <a:tc>
                  <a:txBody>
                    <a:bodyPr/>
                    <a:lstStyle/>
                    <a:p>
                      <a:pPr algn="l"/>
                      <a:endParaRPr lang="en-US" sz="1600" dirty="0">
                        <a:latin typeface="Times New Roman" panose="02020603050405020304" pitchFamily="18" charset="0"/>
                        <a:cs typeface="Times New Roman" panose="02020603050405020304" pitchFamily="18" charset="0"/>
                      </a:endParaRPr>
                    </a:p>
                  </a:txBody>
                  <a:tcPr anchor="ctr"/>
                </a:tc>
                <a:tc>
                  <a:txBody>
                    <a:bodyPr/>
                    <a:lstStyle/>
                    <a:p>
                      <a:pPr algn="l"/>
                      <a:r>
                        <a:rPr lang="en-US" sz="1600" dirty="0">
                          <a:latin typeface="Times New Roman" panose="02020603050405020304" pitchFamily="18" charset="0"/>
                          <a:cs typeface="Times New Roman" panose="02020603050405020304" pitchFamily="18" charset="0"/>
                        </a:rPr>
                        <a:t>Varies. Can involve drawing </a:t>
                      </a:r>
                      <a:r>
                        <a:rPr lang="en-US" sz="1600" dirty="0" smtClean="0">
                          <a:latin typeface="Times New Roman" panose="02020603050405020304" pitchFamily="18" charset="0"/>
                          <a:cs typeface="Times New Roman" panose="02020603050405020304" pitchFamily="18" charset="0"/>
                        </a:rPr>
                        <a:t>figure</a:t>
                      </a:r>
                      <a:r>
                        <a:rPr lang="en-US" sz="1600" baseline="0" dirty="0" smtClean="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txBody>
                  <a:tcPr anchor="ctr"/>
                </a:tc>
              </a:tr>
              <a:tr h="396201">
                <a:tc>
                  <a:txBody>
                    <a:bodyPr/>
                    <a:lstStyle/>
                    <a:p>
                      <a:pPr algn="l"/>
                      <a:r>
                        <a:rPr lang="en-US" sz="1600" dirty="0" smtClean="0">
                          <a:latin typeface="Times New Roman" panose="02020603050405020304" pitchFamily="18" charset="0"/>
                          <a:cs typeface="Times New Roman" panose="02020603050405020304" pitchFamily="18" charset="0"/>
                        </a:rPr>
                        <a:t>Total</a:t>
                      </a:r>
                      <a:r>
                        <a:rPr lang="en-US" sz="1600" baseline="0" dirty="0" smtClean="0">
                          <a:latin typeface="Times New Roman" panose="02020603050405020304" pitchFamily="18" charset="0"/>
                          <a:cs typeface="Times New Roman" panose="02020603050405020304" pitchFamily="18" charset="0"/>
                        </a:rPr>
                        <a:t> score</a:t>
                      </a:r>
                      <a:endParaRPr lang="en-US" sz="1600" dirty="0">
                        <a:latin typeface="Times New Roman" panose="02020603050405020304" pitchFamily="18" charset="0"/>
                        <a:cs typeface="Times New Roman" panose="02020603050405020304" pitchFamily="18" charset="0"/>
                      </a:endParaRPr>
                    </a:p>
                  </a:txBody>
                  <a:tcPr anchor="ctr"/>
                </a:tc>
                <a:tc>
                  <a:txBody>
                    <a:bodyPr/>
                    <a:lstStyle/>
                    <a:p>
                      <a:pPr algn="l"/>
                      <a:r>
                        <a:rPr lang="en-US" sz="1600" dirty="0" smtClean="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30</a:t>
                      </a:r>
                      <a:endParaRPr lang="en-US" sz="1600" b="1" dirty="0">
                        <a:latin typeface="Times New Roman" panose="02020603050405020304" pitchFamily="18" charset="0"/>
                        <a:cs typeface="Times New Roman" panose="02020603050405020304" pitchFamily="18" charset="0"/>
                      </a:endParaRPr>
                    </a:p>
                  </a:txBody>
                  <a:tcPr anchor="ctr"/>
                </a:tc>
                <a:tc>
                  <a:txBody>
                    <a:bodyPr/>
                    <a:lstStyle/>
                    <a:p>
                      <a:pPr algn="l"/>
                      <a:endParaRPr lang="en-US" sz="1600" dirty="0">
                        <a:latin typeface="Times New Roman" panose="02020603050405020304" pitchFamily="18" charset="0"/>
                        <a:cs typeface="Times New Roman" panose="02020603050405020304" pitchFamily="18" charset="0"/>
                      </a:endParaRPr>
                    </a:p>
                  </a:txBody>
                  <a:tcPr anchor="ctr"/>
                </a:tc>
                <a:tc>
                  <a:txBody>
                    <a:bodyPr/>
                    <a:lstStyle/>
                    <a:p>
                      <a:pPr algn="l"/>
                      <a:endParaRPr lang="en-US" sz="1600" dirty="0">
                        <a:latin typeface="Times New Roman" panose="02020603050405020304" pitchFamily="18" charset="0"/>
                        <a:cs typeface="Times New Roman" panose="02020603050405020304" pitchFamily="18" charset="0"/>
                      </a:endParaRPr>
                    </a:p>
                  </a:txBody>
                  <a:tcPr anchor="ctr"/>
                </a:tc>
              </a:tr>
            </a:tbl>
          </a:graphicData>
        </a:graphic>
      </p:graphicFrame>
    </p:spTree>
    <p:extLst>
      <p:ext uri="{BB962C8B-B14F-4D97-AF65-F5344CB8AC3E}">
        <p14:creationId xmlns:p14="http://schemas.microsoft.com/office/powerpoint/2010/main" val="2635293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13412727"/>
              </p:ext>
            </p:extLst>
          </p:nvPr>
        </p:nvGraphicFramePr>
        <p:xfrm>
          <a:off x="0" y="3352800"/>
          <a:ext cx="9144001" cy="3505200"/>
        </p:xfrm>
        <a:graphic>
          <a:graphicData uri="http://schemas.openxmlformats.org/drawingml/2006/table">
            <a:tbl>
              <a:tblPr firstRow="1" bandRow="1">
                <a:tableStyleId>{5C22544A-7EE6-4342-B048-85BDC9FD1C3A}</a:tableStyleId>
              </a:tblPr>
              <a:tblGrid>
                <a:gridCol w="1828800"/>
                <a:gridCol w="1524000"/>
                <a:gridCol w="2133601"/>
                <a:gridCol w="1600199"/>
                <a:gridCol w="2057401"/>
              </a:tblGrid>
              <a:tr h="370840">
                <a:tc>
                  <a:txBody>
                    <a:bodyPr/>
                    <a:lstStyle/>
                    <a:p>
                      <a:r>
                        <a:rPr lang="en-US" sz="2000" b="1" dirty="0">
                          <a:solidFill>
                            <a:srgbClr val="FF0000"/>
                          </a:solidFill>
                          <a:latin typeface="Constantia" pitchFamily="18" charset="0"/>
                        </a:rPr>
                        <a:t>Type of </a:t>
                      </a:r>
                      <a:r>
                        <a:rPr lang="en-US" sz="2000" b="1" dirty="0" smtClean="0">
                          <a:solidFill>
                            <a:srgbClr val="FF0000"/>
                          </a:solidFill>
                          <a:latin typeface="Constantia" pitchFamily="18" charset="0"/>
                        </a:rPr>
                        <a:t>Dysphasia</a:t>
                      </a:r>
                    </a:p>
                    <a:p>
                      <a:endParaRPr lang="en-US" sz="2000" dirty="0">
                        <a:solidFill>
                          <a:srgbClr val="FF0000"/>
                        </a:solidFill>
                        <a:latin typeface="Constantia" pitchFamily="18" charset="0"/>
                      </a:endParaRPr>
                    </a:p>
                  </a:txBody>
                  <a:tcPr anchor="ctr">
                    <a:solidFill>
                      <a:schemeClr val="bg2">
                        <a:lumMod val="90000"/>
                      </a:schemeClr>
                    </a:solidFill>
                  </a:tcPr>
                </a:tc>
                <a:tc>
                  <a:txBody>
                    <a:bodyPr/>
                    <a:lstStyle/>
                    <a:p>
                      <a:r>
                        <a:rPr lang="en-US" sz="2000" b="1" dirty="0">
                          <a:solidFill>
                            <a:schemeClr val="tx1"/>
                          </a:solidFill>
                          <a:latin typeface="Constantia" pitchFamily="18" charset="0"/>
                        </a:rPr>
                        <a:t>Fluency</a:t>
                      </a:r>
                      <a:endParaRPr lang="en-US" sz="2000" dirty="0">
                        <a:solidFill>
                          <a:schemeClr val="tx1"/>
                        </a:solidFill>
                        <a:latin typeface="Constantia" pitchFamily="18" charset="0"/>
                      </a:endParaRPr>
                    </a:p>
                  </a:txBody>
                  <a:tcPr anchor="ctr">
                    <a:solidFill>
                      <a:schemeClr val="bg2">
                        <a:lumMod val="90000"/>
                      </a:schemeClr>
                    </a:solidFill>
                  </a:tcPr>
                </a:tc>
                <a:tc>
                  <a:txBody>
                    <a:bodyPr/>
                    <a:lstStyle/>
                    <a:p>
                      <a:r>
                        <a:rPr lang="en-US" sz="2000" b="1" dirty="0">
                          <a:solidFill>
                            <a:schemeClr val="tx1"/>
                          </a:solidFill>
                          <a:latin typeface="Constantia" pitchFamily="18" charset="0"/>
                        </a:rPr>
                        <a:t>Comprehension</a:t>
                      </a:r>
                      <a:endParaRPr lang="en-US" sz="2000" dirty="0">
                        <a:solidFill>
                          <a:schemeClr val="tx1"/>
                        </a:solidFill>
                        <a:latin typeface="Constantia" pitchFamily="18" charset="0"/>
                      </a:endParaRPr>
                    </a:p>
                  </a:txBody>
                  <a:tcPr anchor="ctr">
                    <a:solidFill>
                      <a:schemeClr val="bg2">
                        <a:lumMod val="90000"/>
                      </a:schemeClr>
                    </a:solidFill>
                  </a:tcPr>
                </a:tc>
                <a:tc>
                  <a:txBody>
                    <a:bodyPr/>
                    <a:lstStyle/>
                    <a:p>
                      <a:r>
                        <a:rPr lang="en-US" sz="2000" b="1" dirty="0">
                          <a:solidFill>
                            <a:schemeClr val="tx1"/>
                          </a:solidFill>
                          <a:latin typeface="Constantia" pitchFamily="18" charset="0"/>
                        </a:rPr>
                        <a:t>Naming</a:t>
                      </a:r>
                      <a:endParaRPr lang="en-US" sz="2000" dirty="0">
                        <a:solidFill>
                          <a:schemeClr val="tx1"/>
                        </a:solidFill>
                        <a:latin typeface="Constantia" pitchFamily="18" charset="0"/>
                      </a:endParaRPr>
                    </a:p>
                  </a:txBody>
                  <a:tcPr anchor="ctr">
                    <a:solidFill>
                      <a:schemeClr val="bg2">
                        <a:lumMod val="90000"/>
                      </a:schemeClr>
                    </a:solidFill>
                  </a:tcPr>
                </a:tc>
                <a:tc>
                  <a:txBody>
                    <a:bodyPr/>
                    <a:lstStyle/>
                    <a:p>
                      <a:r>
                        <a:rPr lang="en-US" sz="2000" b="1" dirty="0">
                          <a:solidFill>
                            <a:schemeClr val="tx1"/>
                          </a:solidFill>
                          <a:latin typeface="Constantia" pitchFamily="18" charset="0"/>
                        </a:rPr>
                        <a:t>Localization</a:t>
                      </a:r>
                      <a:endParaRPr lang="en-US" sz="2000" dirty="0">
                        <a:solidFill>
                          <a:schemeClr val="tx1"/>
                        </a:solidFill>
                        <a:latin typeface="Constantia" pitchFamily="18" charset="0"/>
                      </a:endParaRPr>
                    </a:p>
                  </a:txBody>
                  <a:tcPr anchor="ctr">
                    <a:solidFill>
                      <a:schemeClr val="bg2">
                        <a:lumMod val="90000"/>
                      </a:schemeClr>
                    </a:solidFill>
                  </a:tcPr>
                </a:tc>
              </a:tr>
              <a:tr h="370840">
                <a:tc>
                  <a:txBody>
                    <a:bodyPr/>
                    <a:lstStyle/>
                    <a:p>
                      <a:r>
                        <a:rPr lang="en-US" sz="2000" b="1" dirty="0">
                          <a:solidFill>
                            <a:srgbClr val="FF0000"/>
                          </a:solidFill>
                          <a:latin typeface="Constantia" pitchFamily="18" charset="0"/>
                        </a:rPr>
                        <a:t>Broca</a:t>
                      </a:r>
                    </a:p>
                  </a:txBody>
                  <a:tcPr anchor="ctr"/>
                </a:tc>
                <a:tc>
                  <a:txBody>
                    <a:bodyPr/>
                    <a:lstStyle/>
                    <a:p>
                      <a:r>
                        <a:rPr lang="en-US" sz="2000" dirty="0" smtClean="0">
                          <a:latin typeface="Constantia" pitchFamily="18" charset="0"/>
                        </a:rPr>
                        <a:t>Non-fluent</a:t>
                      </a:r>
                      <a:endParaRPr lang="en-US" sz="2000" dirty="0">
                        <a:latin typeface="Constantia" pitchFamily="18" charset="0"/>
                      </a:endParaRPr>
                    </a:p>
                  </a:txBody>
                  <a:tcPr anchor="ctr"/>
                </a:tc>
                <a:tc>
                  <a:txBody>
                    <a:bodyPr/>
                    <a:lstStyle/>
                    <a:p>
                      <a:r>
                        <a:rPr lang="en-US" sz="2000" dirty="0">
                          <a:latin typeface="Constantia" pitchFamily="18" charset="0"/>
                        </a:rPr>
                        <a:t>Intact</a:t>
                      </a:r>
                    </a:p>
                  </a:txBody>
                  <a:tcPr anchor="ctr"/>
                </a:tc>
                <a:tc>
                  <a:txBody>
                    <a:bodyPr/>
                    <a:lstStyle/>
                    <a:p>
                      <a:r>
                        <a:rPr lang="en-US" sz="2000">
                          <a:latin typeface="Constantia" pitchFamily="18" charset="0"/>
                        </a:rPr>
                        <a:t>Impaired</a:t>
                      </a:r>
                    </a:p>
                  </a:txBody>
                  <a:tcPr anchor="ctr"/>
                </a:tc>
                <a:tc>
                  <a:txBody>
                    <a:bodyPr/>
                    <a:lstStyle/>
                    <a:p>
                      <a:r>
                        <a:rPr lang="en-US" sz="2000" dirty="0">
                          <a:latin typeface="Constantia" pitchFamily="18" charset="0"/>
                        </a:rPr>
                        <a:t>Broca area</a:t>
                      </a:r>
                    </a:p>
                  </a:txBody>
                  <a:tcPr anchor="ctr"/>
                </a:tc>
              </a:tr>
              <a:tr h="370840">
                <a:tc>
                  <a:txBody>
                    <a:bodyPr/>
                    <a:lstStyle/>
                    <a:p>
                      <a:r>
                        <a:rPr lang="en-US" sz="2000" b="1" dirty="0">
                          <a:solidFill>
                            <a:srgbClr val="FF0000"/>
                          </a:solidFill>
                          <a:latin typeface="Constantia" pitchFamily="18" charset="0"/>
                        </a:rPr>
                        <a:t>Wernicke</a:t>
                      </a:r>
                    </a:p>
                  </a:txBody>
                  <a:tcPr anchor="ctr">
                    <a:solidFill>
                      <a:schemeClr val="accent3">
                        <a:lumMod val="60000"/>
                        <a:lumOff val="40000"/>
                      </a:schemeClr>
                    </a:solidFill>
                  </a:tcPr>
                </a:tc>
                <a:tc>
                  <a:txBody>
                    <a:bodyPr/>
                    <a:lstStyle/>
                    <a:p>
                      <a:r>
                        <a:rPr lang="en-US" sz="2000" dirty="0">
                          <a:latin typeface="Constantia" pitchFamily="18" charset="0"/>
                        </a:rPr>
                        <a:t>Fluent</a:t>
                      </a:r>
                    </a:p>
                  </a:txBody>
                  <a:tcPr anchor="ctr">
                    <a:solidFill>
                      <a:schemeClr val="accent3">
                        <a:lumMod val="60000"/>
                        <a:lumOff val="40000"/>
                      </a:schemeClr>
                    </a:solidFill>
                  </a:tcPr>
                </a:tc>
                <a:tc>
                  <a:txBody>
                    <a:bodyPr/>
                    <a:lstStyle/>
                    <a:p>
                      <a:r>
                        <a:rPr lang="en-US" sz="2000" dirty="0">
                          <a:latin typeface="Constantia" pitchFamily="18" charset="0"/>
                        </a:rPr>
                        <a:t>Impaired</a:t>
                      </a:r>
                    </a:p>
                  </a:txBody>
                  <a:tcPr anchor="ctr">
                    <a:solidFill>
                      <a:schemeClr val="accent3">
                        <a:lumMod val="60000"/>
                        <a:lumOff val="40000"/>
                      </a:schemeClr>
                    </a:solidFill>
                  </a:tcPr>
                </a:tc>
                <a:tc>
                  <a:txBody>
                    <a:bodyPr/>
                    <a:lstStyle/>
                    <a:p>
                      <a:r>
                        <a:rPr lang="en-US" sz="2000" dirty="0">
                          <a:latin typeface="Constantia" pitchFamily="18" charset="0"/>
                        </a:rPr>
                        <a:t>Impaired</a:t>
                      </a:r>
                    </a:p>
                  </a:txBody>
                  <a:tcPr anchor="ctr">
                    <a:solidFill>
                      <a:schemeClr val="accent3">
                        <a:lumMod val="60000"/>
                        <a:lumOff val="40000"/>
                      </a:schemeClr>
                    </a:solidFill>
                  </a:tcPr>
                </a:tc>
                <a:tc>
                  <a:txBody>
                    <a:bodyPr/>
                    <a:lstStyle/>
                    <a:p>
                      <a:r>
                        <a:rPr lang="en-US" sz="2000" dirty="0">
                          <a:latin typeface="Constantia" pitchFamily="18" charset="0"/>
                        </a:rPr>
                        <a:t>Wernicke area</a:t>
                      </a:r>
                    </a:p>
                  </a:txBody>
                  <a:tcPr anchor="ctr">
                    <a:solidFill>
                      <a:schemeClr val="accent3">
                        <a:lumMod val="60000"/>
                        <a:lumOff val="40000"/>
                      </a:schemeClr>
                    </a:solidFill>
                  </a:tcPr>
                </a:tc>
              </a:tr>
              <a:tr h="370840">
                <a:tc>
                  <a:txBody>
                    <a:bodyPr/>
                    <a:lstStyle/>
                    <a:p>
                      <a:r>
                        <a:rPr lang="en-US" sz="2000" b="1" dirty="0">
                          <a:solidFill>
                            <a:srgbClr val="FF0000"/>
                          </a:solidFill>
                          <a:latin typeface="Constantia" pitchFamily="18" charset="0"/>
                        </a:rPr>
                        <a:t>Conduction</a:t>
                      </a:r>
                    </a:p>
                  </a:txBody>
                  <a:tcPr anchor="ctr">
                    <a:solidFill>
                      <a:schemeClr val="accent6">
                        <a:lumMod val="20000"/>
                        <a:lumOff val="80000"/>
                      </a:schemeClr>
                    </a:solidFill>
                  </a:tcPr>
                </a:tc>
                <a:tc>
                  <a:txBody>
                    <a:bodyPr/>
                    <a:lstStyle/>
                    <a:p>
                      <a:r>
                        <a:rPr lang="en-US" sz="2000" dirty="0">
                          <a:latin typeface="Constantia" pitchFamily="18" charset="0"/>
                        </a:rPr>
                        <a:t>Fluent</a:t>
                      </a:r>
                    </a:p>
                  </a:txBody>
                  <a:tcPr anchor="ctr">
                    <a:solidFill>
                      <a:schemeClr val="accent6">
                        <a:lumMod val="20000"/>
                        <a:lumOff val="80000"/>
                      </a:schemeClr>
                    </a:solidFill>
                  </a:tcPr>
                </a:tc>
                <a:tc>
                  <a:txBody>
                    <a:bodyPr/>
                    <a:lstStyle/>
                    <a:p>
                      <a:r>
                        <a:rPr lang="en-US" sz="2000" dirty="0">
                          <a:latin typeface="Constantia" pitchFamily="18" charset="0"/>
                        </a:rPr>
                        <a:t>Intact</a:t>
                      </a:r>
                    </a:p>
                  </a:txBody>
                  <a:tcPr anchor="ctr">
                    <a:solidFill>
                      <a:schemeClr val="accent6">
                        <a:lumMod val="20000"/>
                        <a:lumOff val="80000"/>
                      </a:schemeClr>
                    </a:solidFill>
                  </a:tcPr>
                </a:tc>
                <a:tc>
                  <a:txBody>
                    <a:bodyPr/>
                    <a:lstStyle/>
                    <a:p>
                      <a:r>
                        <a:rPr lang="en-US" sz="2000" dirty="0">
                          <a:latin typeface="Constantia" pitchFamily="18" charset="0"/>
                        </a:rPr>
                        <a:t>Impaired</a:t>
                      </a:r>
                    </a:p>
                  </a:txBody>
                  <a:tcPr anchor="ctr">
                    <a:solidFill>
                      <a:schemeClr val="accent6">
                        <a:lumMod val="20000"/>
                        <a:lumOff val="80000"/>
                      </a:schemeClr>
                    </a:solidFill>
                  </a:tcPr>
                </a:tc>
                <a:tc>
                  <a:txBody>
                    <a:bodyPr/>
                    <a:lstStyle/>
                    <a:p>
                      <a:r>
                        <a:rPr lang="en-US" sz="2000" dirty="0">
                          <a:latin typeface="Constantia" pitchFamily="18" charset="0"/>
                        </a:rPr>
                        <a:t>Arcuate fasciculus</a:t>
                      </a:r>
                    </a:p>
                  </a:txBody>
                  <a:tcPr anchor="ctr">
                    <a:solidFill>
                      <a:schemeClr val="accent6">
                        <a:lumMod val="20000"/>
                        <a:lumOff val="80000"/>
                      </a:schemeClr>
                    </a:solidFill>
                  </a:tcPr>
                </a:tc>
              </a:tr>
              <a:tr h="370840">
                <a:tc>
                  <a:txBody>
                    <a:bodyPr/>
                    <a:lstStyle/>
                    <a:p>
                      <a:r>
                        <a:rPr lang="en-US" sz="2000" b="1" dirty="0" smtClean="0">
                          <a:solidFill>
                            <a:srgbClr val="FF0000"/>
                          </a:solidFill>
                          <a:latin typeface="Constantia" pitchFamily="18" charset="0"/>
                        </a:rPr>
                        <a:t>Global</a:t>
                      </a:r>
                      <a:endParaRPr lang="en-US" sz="2000" b="1" dirty="0">
                        <a:solidFill>
                          <a:srgbClr val="FF0000"/>
                        </a:solidFill>
                        <a:latin typeface="Constantia" pitchFamily="18" charset="0"/>
                      </a:endParaRPr>
                    </a:p>
                  </a:txBody>
                  <a:tcPr anchor="ctr">
                    <a:solidFill>
                      <a:schemeClr val="accent4">
                        <a:lumMod val="40000"/>
                        <a:lumOff val="60000"/>
                      </a:schemeClr>
                    </a:solidFill>
                  </a:tcPr>
                </a:tc>
                <a:tc>
                  <a:txBody>
                    <a:bodyPr/>
                    <a:lstStyle/>
                    <a:p>
                      <a:r>
                        <a:rPr lang="en-US" sz="2000" dirty="0">
                          <a:latin typeface="Constantia" pitchFamily="18" charset="0"/>
                        </a:rPr>
                        <a:t>Nonfluent</a:t>
                      </a:r>
                    </a:p>
                  </a:txBody>
                  <a:tcPr anchor="ctr">
                    <a:solidFill>
                      <a:schemeClr val="accent4">
                        <a:lumMod val="40000"/>
                        <a:lumOff val="60000"/>
                      </a:schemeClr>
                    </a:solidFill>
                  </a:tcPr>
                </a:tc>
                <a:tc>
                  <a:txBody>
                    <a:bodyPr/>
                    <a:lstStyle/>
                    <a:p>
                      <a:r>
                        <a:rPr lang="en-US" sz="2000" dirty="0">
                          <a:latin typeface="Constantia" pitchFamily="18" charset="0"/>
                        </a:rPr>
                        <a:t>Impaired</a:t>
                      </a:r>
                    </a:p>
                  </a:txBody>
                  <a:tcPr anchor="ctr">
                    <a:solidFill>
                      <a:schemeClr val="accent4">
                        <a:lumMod val="40000"/>
                        <a:lumOff val="60000"/>
                      </a:schemeClr>
                    </a:solidFill>
                  </a:tcPr>
                </a:tc>
                <a:tc>
                  <a:txBody>
                    <a:bodyPr/>
                    <a:lstStyle/>
                    <a:p>
                      <a:r>
                        <a:rPr lang="en-US" sz="2000" dirty="0">
                          <a:latin typeface="Constantia" pitchFamily="18" charset="0"/>
                        </a:rPr>
                        <a:t>Impaired</a:t>
                      </a:r>
                    </a:p>
                  </a:txBody>
                  <a:tcPr anchor="ctr">
                    <a:solidFill>
                      <a:schemeClr val="accent4">
                        <a:lumMod val="40000"/>
                        <a:lumOff val="60000"/>
                      </a:schemeClr>
                    </a:solidFill>
                  </a:tcPr>
                </a:tc>
                <a:tc>
                  <a:txBody>
                    <a:bodyPr/>
                    <a:lstStyle/>
                    <a:p>
                      <a:r>
                        <a:rPr lang="en-US" sz="2000" dirty="0">
                          <a:latin typeface="Constantia" pitchFamily="18" charset="0"/>
                        </a:rPr>
                        <a:t>Broca and Wernicke </a:t>
                      </a:r>
                      <a:r>
                        <a:rPr lang="en-US" sz="2000" dirty="0" smtClean="0">
                          <a:latin typeface="Constantia" pitchFamily="18" charset="0"/>
                        </a:rPr>
                        <a:t>areas</a:t>
                      </a:r>
                    </a:p>
                    <a:p>
                      <a:endParaRPr lang="en-US" sz="2000" dirty="0">
                        <a:latin typeface="Constantia" pitchFamily="18" charset="0"/>
                      </a:endParaRPr>
                    </a:p>
                  </a:txBody>
                  <a:tcPr anchor="ctr">
                    <a:solidFill>
                      <a:schemeClr val="accent4">
                        <a:lumMod val="40000"/>
                        <a:lumOff val="60000"/>
                      </a:schemeClr>
                    </a:solidFill>
                  </a:tcPr>
                </a:tc>
              </a:tr>
            </a:tbl>
          </a:graphicData>
        </a:graphic>
      </p:graphicFrame>
      <p:sp>
        <p:nvSpPr>
          <p:cNvPr id="4" name="TextBox 3"/>
          <p:cNvSpPr txBox="1"/>
          <p:nvPr/>
        </p:nvSpPr>
        <p:spPr>
          <a:xfrm>
            <a:off x="0" y="2768025"/>
            <a:ext cx="9144000" cy="58477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3200" dirty="0" smtClean="0">
                <a:solidFill>
                  <a:schemeClr val="tx1"/>
                </a:solidFill>
                <a:latin typeface="Constantia" pitchFamily="18" charset="0"/>
              </a:rPr>
              <a:t>Essential Features of Common Dysphasias</a:t>
            </a:r>
            <a:endParaRPr lang="en-US" sz="3200" dirty="0">
              <a:solidFill>
                <a:schemeClr val="tx1"/>
              </a:solidFill>
              <a:latin typeface="Constantia" pitchFamily="18" charset="0"/>
            </a:endParaRPr>
          </a:p>
        </p:txBody>
      </p:sp>
      <p:sp>
        <p:nvSpPr>
          <p:cNvPr id="5" name="TextBox 4"/>
          <p:cNvSpPr txBox="1"/>
          <p:nvPr/>
        </p:nvSpPr>
        <p:spPr>
          <a:xfrm>
            <a:off x="0" y="0"/>
            <a:ext cx="9144000" cy="646331"/>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3200" b="1" dirty="0" smtClean="0">
                <a:latin typeface="Constantia" pitchFamily="18" charset="0"/>
              </a:rPr>
              <a:t>   </a:t>
            </a:r>
            <a:r>
              <a:rPr lang="en-US" sz="3600" b="1" dirty="0" smtClean="0">
                <a:latin typeface="Constantia" pitchFamily="18" charset="0"/>
              </a:rPr>
              <a:t>Examination of the Higher Functions</a:t>
            </a:r>
            <a:endParaRPr lang="en-US" sz="3600" dirty="0">
              <a:latin typeface="Constantia" pitchFamily="18" charset="0"/>
            </a:endParaRPr>
          </a:p>
        </p:txBody>
      </p:sp>
      <p:graphicFrame>
        <p:nvGraphicFramePr>
          <p:cNvPr id="6" name="Table 5"/>
          <p:cNvGraphicFramePr>
            <a:graphicFrameLocks noGrp="1"/>
          </p:cNvGraphicFramePr>
          <p:nvPr/>
        </p:nvGraphicFramePr>
        <p:xfrm>
          <a:off x="0" y="609600"/>
          <a:ext cx="9144000" cy="2225040"/>
        </p:xfrm>
        <a:graphic>
          <a:graphicData uri="http://schemas.openxmlformats.org/drawingml/2006/table">
            <a:tbl>
              <a:tblPr firstRow="1" bandRow="1">
                <a:tableStyleId>{5C22544A-7EE6-4342-B048-85BDC9FD1C3A}</a:tableStyleId>
              </a:tblPr>
              <a:tblGrid>
                <a:gridCol w="2286000"/>
                <a:gridCol w="2286000"/>
                <a:gridCol w="2286000"/>
                <a:gridCol w="2286000"/>
              </a:tblGrid>
              <a:tr h="2057400">
                <a:tc>
                  <a:txBody>
                    <a:bodyPr/>
                    <a:lstStyle/>
                    <a:p>
                      <a:pPr marL="342900" indent="-342900">
                        <a:buFont typeface="+mj-lt"/>
                        <a:buAutoNum type="arabicPeriod"/>
                      </a:pPr>
                      <a:r>
                        <a:rPr lang="en-US" sz="2000" b="1" dirty="0" smtClean="0">
                          <a:solidFill>
                            <a:srgbClr val="FF0000"/>
                          </a:solidFill>
                          <a:latin typeface="Constantia" pitchFamily="18" charset="0"/>
                        </a:rPr>
                        <a:t>Speech</a:t>
                      </a:r>
                    </a:p>
                    <a:p>
                      <a:endParaRPr lang="en-US" sz="2000" dirty="0" smtClean="0">
                        <a:solidFill>
                          <a:schemeClr val="tx1"/>
                        </a:solidFill>
                        <a:latin typeface="Constantia" pitchFamily="18" charset="0"/>
                      </a:endParaRPr>
                    </a:p>
                    <a:p>
                      <a:r>
                        <a:rPr lang="en-US" sz="2000" dirty="0" smtClean="0">
                          <a:solidFill>
                            <a:schemeClr val="tx1"/>
                          </a:solidFill>
                          <a:latin typeface="Constantia" pitchFamily="18" charset="0"/>
                        </a:rPr>
                        <a:t>Speech is communication between individuals</a:t>
                      </a:r>
                    </a:p>
                  </a:txBody>
                  <a:tcPr>
                    <a:solidFill>
                      <a:schemeClr val="accent3">
                        <a:lumMod val="40000"/>
                        <a:lumOff val="60000"/>
                      </a:schemeClr>
                    </a:solidFill>
                  </a:tcPr>
                </a:tc>
                <a:tc>
                  <a:txBody>
                    <a:bodyPr/>
                    <a:lstStyle/>
                    <a:p>
                      <a:pPr marL="342900" indent="-342900">
                        <a:buFont typeface="+mj-lt"/>
                        <a:buAutoNum type="arabicPeriod" startAt="2"/>
                      </a:pPr>
                      <a:r>
                        <a:rPr lang="en-US" sz="2000" b="1" dirty="0" smtClean="0">
                          <a:solidFill>
                            <a:srgbClr val="FF0000"/>
                          </a:solidFill>
                          <a:latin typeface="Constantia" pitchFamily="18" charset="0"/>
                        </a:rPr>
                        <a:t>Dysphonia or aphonia</a:t>
                      </a:r>
                    </a:p>
                    <a:p>
                      <a:r>
                        <a:rPr lang="en-US" sz="2000" dirty="0" smtClean="0">
                          <a:solidFill>
                            <a:schemeClr val="tx1"/>
                          </a:solidFill>
                          <a:latin typeface="Constantia" pitchFamily="18" charset="0"/>
                        </a:rPr>
                        <a:t>Dysphonia is the impairment or inability to phonate. </a:t>
                      </a:r>
                    </a:p>
                    <a:p>
                      <a:endParaRPr lang="en-US" sz="2000" dirty="0">
                        <a:solidFill>
                          <a:schemeClr val="tx1"/>
                        </a:solidFill>
                      </a:endParaRPr>
                    </a:p>
                  </a:txBody>
                  <a:tcPr>
                    <a:solidFill>
                      <a:schemeClr val="accent3">
                        <a:lumMod val="40000"/>
                        <a:lumOff val="60000"/>
                      </a:schemeClr>
                    </a:solidFill>
                  </a:tcPr>
                </a:tc>
                <a:tc>
                  <a:txBody>
                    <a:bodyPr/>
                    <a:lstStyle/>
                    <a:p>
                      <a:pPr marL="342900" indent="-342900">
                        <a:buFont typeface="+mj-lt"/>
                        <a:buAutoNum type="arabicPeriod" startAt="3"/>
                      </a:pPr>
                      <a:r>
                        <a:rPr lang="en-US" sz="2000" b="1" dirty="0" smtClean="0">
                          <a:solidFill>
                            <a:srgbClr val="FF0000"/>
                          </a:solidFill>
                          <a:latin typeface="Constantia" pitchFamily="18" charset="0"/>
                        </a:rPr>
                        <a:t>Dysarthria or anarthria</a:t>
                      </a:r>
                    </a:p>
                    <a:p>
                      <a:r>
                        <a:rPr lang="en-US" sz="2000" dirty="0" smtClean="0">
                          <a:solidFill>
                            <a:schemeClr val="tx1"/>
                          </a:solidFill>
                          <a:latin typeface="Constantia" pitchFamily="18" charset="0"/>
                        </a:rPr>
                        <a:t>Dysarthria is the inability to articulate spoken words. </a:t>
                      </a:r>
                      <a:endParaRPr lang="en-US" sz="2000" dirty="0">
                        <a:solidFill>
                          <a:schemeClr val="tx1"/>
                        </a:solidFill>
                      </a:endParaRPr>
                    </a:p>
                  </a:txBody>
                  <a:tcPr>
                    <a:solidFill>
                      <a:schemeClr val="accent3">
                        <a:lumMod val="40000"/>
                        <a:lumOff val="60000"/>
                      </a:schemeClr>
                    </a:solidFill>
                  </a:tcPr>
                </a:tc>
                <a:tc>
                  <a:txBody>
                    <a:bodyPr/>
                    <a:lstStyle/>
                    <a:p>
                      <a:pPr marL="342900" indent="-342900">
                        <a:buFont typeface="+mj-lt"/>
                        <a:buAutoNum type="arabicPeriod" startAt="4"/>
                      </a:pPr>
                      <a:r>
                        <a:rPr lang="en-US" sz="2000" b="1" dirty="0" smtClean="0">
                          <a:solidFill>
                            <a:srgbClr val="FF0000"/>
                          </a:solidFill>
                          <a:latin typeface="Constantia" pitchFamily="18" charset="0"/>
                        </a:rPr>
                        <a:t>Dysphasia or aphasia</a:t>
                      </a:r>
                      <a:r>
                        <a:rPr lang="en-US" sz="2000" b="1" dirty="0" smtClean="0">
                          <a:latin typeface="Constantia" pitchFamily="18" charset="0"/>
                        </a:rPr>
                        <a:t>: </a:t>
                      </a:r>
                    </a:p>
                    <a:p>
                      <a:r>
                        <a:rPr lang="en-US" sz="2000" dirty="0" smtClean="0">
                          <a:solidFill>
                            <a:schemeClr val="tx1"/>
                          </a:solidFill>
                          <a:latin typeface="Constantia" pitchFamily="18" charset="0"/>
                        </a:rPr>
                        <a:t>In dysphasia, the ability to process language is impaired</a:t>
                      </a:r>
                      <a:endParaRPr lang="en-US" sz="2000" dirty="0">
                        <a:solidFill>
                          <a:schemeClr val="tx1"/>
                        </a:solidFill>
                      </a:endParaRPr>
                    </a:p>
                  </a:txBody>
                  <a:tcPr>
                    <a:solidFill>
                      <a:schemeClr val="accent3">
                        <a:lumMod val="40000"/>
                        <a:lumOff val="60000"/>
                      </a:schemeClr>
                    </a:solidFill>
                  </a:tcPr>
                </a:tc>
              </a:tr>
            </a:tbl>
          </a:graphicData>
        </a:graphic>
      </p:graphicFrame>
    </p:spTree>
    <p:extLst>
      <p:ext uri="{BB962C8B-B14F-4D97-AF65-F5344CB8AC3E}">
        <p14:creationId xmlns:p14="http://schemas.microsoft.com/office/powerpoint/2010/main" val="2740879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44000" cy="58477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3200" b="1" dirty="0" smtClean="0">
                <a:latin typeface="Constantia" pitchFamily="18" charset="0"/>
              </a:rPr>
              <a:t>    Steps in the neurologic examination</a:t>
            </a:r>
          </a:p>
        </p:txBody>
      </p:sp>
      <p:sp>
        <p:nvSpPr>
          <p:cNvPr id="5" name="TextBox 4"/>
          <p:cNvSpPr txBox="1"/>
          <p:nvPr/>
        </p:nvSpPr>
        <p:spPr>
          <a:xfrm>
            <a:off x="304800" y="536674"/>
            <a:ext cx="8534400" cy="1631216"/>
          </a:xfrm>
          <a:prstGeom prst="rect">
            <a:avLst/>
          </a:prstGeom>
          <a:noFill/>
        </p:spPr>
        <p:txBody>
          <a:bodyPr wrap="square" rtlCol="0">
            <a:spAutoFit/>
          </a:bodyPr>
          <a:lstStyle/>
          <a:p>
            <a:endParaRPr lang="en-US" sz="2000" dirty="0" smtClean="0">
              <a:latin typeface="Constantia" pitchFamily="18" charset="0"/>
            </a:endParaRPr>
          </a:p>
          <a:p>
            <a:r>
              <a:rPr lang="en-US" sz="2000" dirty="0" smtClean="0">
                <a:latin typeface="Constantia" pitchFamily="18" charset="0"/>
              </a:rPr>
              <a:t/>
            </a:r>
            <a:br>
              <a:rPr lang="en-US" sz="2000" dirty="0" smtClean="0">
                <a:latin typeface="Constantia" pitchFamily="18" charset="0"/>
              </a:rPr>
            </a:br>
            <a:endParaRPr lang="en-US" sz="2000" dirty="0" smtClean="0">
              <a:latin typeface="Constantia" pitchFamily="18" charset="0"/>
            </a:endParaRPr>
          </a:p>
          <a:p>
            <a:endParaRPr lang="en-US" sz="2000" dirty="0" smtClean="0">
              <a:latin typeface="Constantia" pitchFamily="18" charset="0"/>
            </a:endParaRPr>
          </a:p>
          <a:p>
            <a:endParaRPr lang="en-US" sz="2000" dirty="0">
              <a:latin typeface="Constantia" pitchFamily="18" charset="0"/>
            </a:endParaRPr>
          </a:p>
        </p:txBody>
      </p:sp>
      <p:sp>
        <p:nvSpPr>
          <p:cNvPr id="6" name="TextBox 5"/>
          <p:cNvSpPr txBox="1"/>
          <p:nvPr/>
        </p:nvSpPr>
        <p:spPr>
          <a:xfrm>
            <a:off x="0" y="609600"/>
            <a:ext cx="9144000" cy="627864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smtClean="0">
                <a:latin typeface="Constantia" pitchFamily="18" charset="0"/>
              </a:rPr>
              <a:t>	In examining a patient, abnormalities of function lead to 	localization and, eventually, to the pathophysiology.</a:t>
            </a:r>
            <a:r>
              <a:rPr lang="en-US" sz="2400" baseline="30000" dirty="0" smtClean="0">
                <a:latin typeface="Constantia" pitchFamily="18" charset="0"/>
              </a:rPr>
              <a:t> </a:t>
            </a:r>
          </a:p>
          <a:p>
            <a:r>
              <a:rPr lang="en-US" sz="2400" dirty="0" smtClean="0">
                <a:latin typeface="Constantia" pitchFamily="18" charset="0"/>
              </a:rPr>
              <a:t>	These steps include the following:</a:t>
            </a:r>
          </a:p>
          <a:p>
            <a:endParaRPr lang="en-US" sz="2400" b="1" dirty="0" smtClean="0">
              <a:latin typeface="Constantia" pitchFamily="18" charset="0"/>
            </a:endParaRPr>
          </a:p>
          <a:p>
            <a:pPr marL="971550" lvl="1" indent="-514350">
              <a:buFont typeface="+mj-lt"/>
              <a:buAutoNum type="romanUcPeriod"/>
            </a:pPr>
            <a:r>
              <a:rPr lang="en-US" sz="2400" dirty="0" smtClean="0">
                <a:latin typeface="Constantia" pitchFamily="18" charset="0"/>
              </a:rPr>
              <a:t>General Appearance, including posture, motor activity, vital signs and perhaps meningeal signs if indicated.</a:t>
            </a:r>
          </a:p>
          <a:p>
            <a:pPr marL="971550" lvl="1" indent="-514350">
              <a:buFont typeface="+mj-lt"/>
              <a:buAutoNum type="romanUcPeriod"/>
            </a:pPr>
            <a:r>
              <a:rPr lang="en-US" sz="2400" dirty="0" smtClean="0">
                <a:latin typeface="Constantia" pitchFamily="18" charset="0"/>
              </a:rPr>
              <a:t>Mini Mental Status Exam, including speech observation.</a:t>
            </a:r>
          </a:p>
          <a:p>
            <a:pPr marL="971550" lvl="1" indent="-514350">
              <a:buFont typeface="+mj-lt"/>
              <a:buAutoNum type="romanUcPeriod"/>
            </a:pPr>
            <a:r>
              <a:rPr lang="en-US" sz="2400" dirty="0" smtClean="0">
                <a:latin typeface="Constantia" pitchFamily="18" charset="0"/>
              </a:rPr>
              <a:t>Cranial Nerves, I through XII. </a:t>
            </a:r>
          </a:p>
          <a:p>
            <a:pPr marL="971550" lvl="1" indent="-514350">
              <a:buFont typeface="+mj-lt"/>
              <a:buAutoNum type="romanUcPeriod"/>
            </a:pPr>
            <a:r>
              <a:rPr lang="en-US" sz="2400" dirty="0" smtClean="0">
                <a:latin typeface="Constantia" pitchFamily="18" charset="0"/>
              </a:rPr>
              <a:t>Motor System, including muscle atrophy, tone and power.</a:t>
            </a:r>
          </a:p>
          <a:p>
            <a:pPr marL="971550" lvl="1" indent="-514350">
              <a:buFont typeface="+mj-lt"/>
              <a:buAutoNum type="romanUcPeriod"/>
            </a:pPr>
            <a:r>
              <a:rPr lang="en-US" sz="2400" dirty="0" smtClean="0">
                <a:latin typeface="Constantia" pitchFamily="18" charset="0"/>
              </a:rPr>
              <a:t>Sensory System, including vibration, position, pin prick, temperature, light touch and higher sensory functions.</a:t>
            </a:r>
          </a:p>
          <a:p>
            <a:pPr marL="971550" lvl="1" indent="-514350">
              <a:buFont typeface="+mj-lt"/>
              <a:buAutoNum type="romanUcPeriod"/>
            </a:pPr>
            <a:r>
              <a:rPr lang="en-US" sz="2400" dirty="0" smtClean="0">
                <a:latin typeface="Constantia" pitchFamily="18" charset="0"/>
              </a:rPr>
              <a:t>Reflexes, including deep tendon reflexes, clonus, Hoffman's response and plantar reflex.</a:t>
            </a:r>
          </a:p>
          <a:p>
            <a:pPr marL="971550" lvl="1" indent="-514350">
              <a:buFont typeface="+mj-lt"/>
              <a:buAutoNum type="romanUcPeriod"/>
            </a:pPr>
            <a:r>
              <a:rPr lang="en-US" sz="2400" dirty="0" smtClean="0">
                <a:latin typeface="Constantia" pitchFamily="18" charset="0"/>
              </a:rPr>
              <a:t>Coordination, gait and Romberg's Test</a:t>
            </a:r>
            <a:br>
              <a:rPr lang="en-US" sz="2400" dirty="0" smtClean="0">
                <a:latin typeface="Constantia" pitchFamily="18" charset="0"/>
              </a:rPr>
            </a:br>
            <a:r>
              <a:rPr lang="en-US" sz="2400" dirty="0" smtClean="0">
                <a:latin typeface="Constantia" pitchFamily="18" charset="0"/>
              </a:rPr>
              <a:t>Examining the comatose patient</a:t>
            </a:r>
            <a:br>
              <a:rPr lang="en-US" sz="2400" dirty="0" smtClean="0">
                <a:latin typeface="Constantia" pitchFamily="18" charset="0"/>
              </a:rPr>
            </a:br>
            <a:endParaRPr lang="en-US" sz="2400" dirty="0" smtClean="0">
              <a:latin typeface="Constantia" pitchFamily="18" charset="0"/>
            </a:endParaRPr>
          </a:p>
          <a:p>
            <a:endParaRPr lang="en-US" dirty="0"/>
          </a:p>
        </p:txBody>
      </p:sp>
    </p:spTree>
    <p:extLst>
      <p:ext uri="{BB962C8B-B14F-4D97-AF65-F5344CB8AC3E}">
        <p14:creationId xmlns:p14="http://schemas.microsoft.com/office/powerpoint/2010/main" val="3134958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p:cNvGraphicFramePr>
            <a:graphicFrameLocks noGrp="1"/>
          </p:cNvGraphicFramePr>
          <p:nvPr>
            <p:extLst/>
          </p:nvPr>
        </p:nvGraphicFramePr>
        <p:xfrm>
          <a:off x="2" y="0"/>
          <a:ext cx="9143998" cy="7010400"/>
        </p:xfrm>
        <a:graphic>
          <a:graphicData uri="http://schemas.openxmlformats.org/drawingml/2006/table">
            <a:tbl>
              <a:tblPr firstRow="1" bandRow="1">
                <a:tableStyleId>{5C22544A-7EE6-4342-B048-85BDC9FD1C3A}</a:tableStyleId>
              </a:tblPr>
              <a:tblGrid>
                <a:gridCol w="1219198">
                  <a:extLst>
                    <a:ext uri="{9D8B030D-6E8A-4147-A177-3AD203B41FA5}">
                      <a16:colId xmlns="" xmlns:a16="http://schemas.microsoft.com/office/drawing/2014/main" val="20000"/>
                    </a:ext>
                  </a:extLst>
                </a:gridCol>
                <a:gridCol w="4724400">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990600">
                  <a:extLst>
                    <a:ext uri="{9D8B030D-6E8A-4147-A177-3AD203B41FA5}">
                      <a16:colId xmlns="" xmlns:a16="http://schemas.microsoft.com/office/drawing/2014/main" val="20004"/>
                    </a:ext>
                  </a:extLst>
                </a:gridCol>
              </a:tblGrid>
              <a:tr h="609600">
                <a:tc>
                  <a:txBody>
                    <a:bodyPr/>
                    <a:lstStyle/>
                    <a:p>
                      <a:endParaRPr lang="en-US" dirty="0">
                        <a:latin typeface="Constantia"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a:latin typeface="Constantia" pitchFamily="18" charset="0"/>
                        </a:rPr>
                        <a:t>       </a:t>
                      </a:r>
                      <a:r>
                        <a:rPr lang="en-US" sz="3200" b="1" dirty="0">
                          <a:latin typeface="Constantia" pitchFamily="18" charset="0"/>
                        </a:rPr>
                        <a:t>Grady Coma Scale</a:t>
                      </a:r>
                    </a:p>
                  </a:txBody>
                  <a:tcPr/>
                </a:tc>
                <a:tc gridSpan="3">
                  <a:txBody>
                    <a:bodyPr/>
                    <a:lstStyle/>
                    <a:p>
                      <a:r>
                        <a:rPr lang="en-US" sz="3200" b="1" i="0" kern="1200" dirty="0">
                          <a:solidFill>
                            <a:schemeClr val="lt1"/>
                          </a:solidFill>
                          <a:latin typeface="Constantia" pitchFamily="18" charset="0"/>
                          <a:ea typeface="+mn-ea"/>
                          <a:cs typeface="+mn-cs"/>
                        </a:rPr>
                        <a:t>Respond</a:t>
                      </a:r>
                      <a:r>
                        <a:rPr lang="en-US" sz="3200" b="1" i="0" kern="1200" baseline="0" dirty="0">
                          <a:solidFill>
                            <a:schemeClr val="lt1"/>
                          </a:solidFill>
                          <a:latin typeface="Constantia" pitchFamily="18" charset="0"/>
                          <a:ea typeface="+mn-ea"/>
                          <a:cs typeface="+mn-cs"/>
                        </a:rPr>
                        <a:t> </a:t>
                      </a:r>
                      <a:r>
                        <a:rPr lang="en-US" sz="3200" b="1" i="0" kern="1200" dirty="0">
                          <a:solidFill>
                            <a:schemeClr val="lt1"/>
                          </a:solidFill>
                          <a:latin typeface="Constantia" pitchFamily="18" charset="0"/>
                          <a:ea typeface="+mn-ea"/>
                          <a:cs typeface="+mn-cs"/>
                        </a:rPr>
                        <a:t>to:</a:t>
                      </a:r>
                      <a:endParaRPr lang="en-US" sz="3200" dirty="0">
                        <a:latin typeface="Constantia" pitchFamily="18" charset="0"/>
                      </a:endParaRPr>
                    </a:p>
                  </a:txBody>
                  <a:tcPr/>
                </a:tc>
                <a:tc hMerge="1">
                  <a:txBody>
                    <a:bodyPr/>
                    <a:lstStyle/>
                    <a:p>
                      <a:endParaRPr lang="en-US"/>
                    </a:p>
                  </a:txBody>
                  <a:tcPr/>
                </a:tc>
                <a:tc hMerge="1">
                  <a:txBody>
                    <a:bodyPr/>
                    <a:lstStyle/>
                    <a:p>
                      <a:endParaRPr lang="en-US" dirty="0"/>
                    </a:p>
                  </a:txBody>
                  <a:tcPr/>
                </a:tc>
                <a:extLst>
                  <a:ext uri="{0D108BD9-81ED-4DB2-BD59-A6C34878D82A}">
                    <a16:rowId xmlns="" xmlns:a16="http://schemas.microsoft.com/office/drawing/2014/main" val="10000"/>
                  </a:ext>
                </a:extLst>
              </a:tr>
              <a:tr h="660981">
                <a:tc>
                  <a:txBody>
                    <a:bodyPr/>
                    <a:lstStyle/>
                    <a:p>
                      <a:pPr algn="l" fontAlgn="b"/>
                      <a:r>
                        <a:rPr lang="en-US" sz="2800" b="1" dirty="0">
                          <a:solidFill>
                            <a:schemeClr val="tx1"/>
                          </a:solidFill>
                          <a:latin typeface="Constantia" pitchFamily="18" charset="0"/>
                        </a:rPr>
                        <a:t>Grade</a:t>
                      </a:r>
                    </a:p>
                  </a:txBody>
                  <a:tcPr anchor="b"/>
                </a:tc>
                <a:tc>
                  <a:txBody>
                    <a:bodyPr/>
                    <a:lstStyle/>
                    <a:p>
                      <a:pPr algn="ctr" fontAlgn="b"/>
                      <a:r>
                        <a:rPr lang="en-US" sz="2800" b="1" dirty="0">
                          <a:solidFill>
                            <a:srgbClr val="C00000"/>
                          </a:solidFill>
                          <a:latin typeface="Constantia" pitchFamily="18" charset="0"/>
                        </a:rPr>
                        <a:t>State of awareness</a:t>
                      </a:r>
                    </a:p>
                  </a:txBody>
                  <a:tcPr anchor="b"/>
                </a:tc>
                <a:tc>
                  <a:txBody>
                    <a:bodyPr/>
                    <a:lstStyle/>
                    <a:p>
                      <a:pPr algn="ctr" fontAlgn="b"/>
                      <a:r>
                        <a:rPr lang="en-US" sz="2400" dirty="0">
                          <a:solidFill>
                            <a:schemeClr val="tx1"/>
                          </a:solidFill>
                          <a:latin typeface="Constantia" pitchFamily="18" charset="0"/>
                        </a:rPr>
                        <a:t>Calling name</a:t>
                      </a:r>
                    </a:p>
                  </a:txBody>
                  <a:tcPr anchor="b">
                    <a:solidFill>
                      <a:srgbClr val="FFFF00"/>
                    </a:solidFill>
                  </a:tcPr>
                </a:tc>
                <a:tc>
                  <a:txBody>
                    <a:bodyPr/>
                    <a:lstStyle/>
                    <a:p>
                      <a:pPr algn="ctr" fontAlgn="b"/>
                      <a:r>
                        <a:rPr lang="en-US" sz="2400" dirty="0">
                          <a:solidFill>
                            <a:schemeClr val="tx1"/>
                          </a:solidFill>
                          <a:latin typeface="Constantia" pitchFamily="18" charset="0"/>
                        </a:rPr>
                        <a:t>Light pain</a:t>
                      </a:r>
                    </a:p>
                  </a:txBody>
                  <a:tcPr anchor="b">
                    <a:solidFill>
                      <a:srgbClr val="FFFF00"/>
                    </a:solidFill>
                  </a:tcPr>
                </a:tc>
                <a:tc>
                  <a:txBody>
                    <a:bodyPr/>
                    <a:lstStyle/>
                    <a:p>
                      <a:pPr algn="ctr" fontAlgn="b"/>
                      <a:r>
                        <a:rPr lang="en-US" sz="2400" dirty="0">
                          <a:solidFill>
                            <a:schemeClr val="tx1"/>
                          </a:solidFill>
                          <a:latin typeface="Constantia" pitchFamily="18" charset="0"/>
                        </a:rPr>
                        <a:t>Deep pain</a:t>
                      </a:r>
                    </a:p>
                  </a:txBody>
                  <a:tcPr anchor="b">
                    <a:solidFill>
                      <a:srgbClr val="FFFF00"/>
                    </a:solidFill>
                  </a:tcPr>
                </a:tc>
                <a:extLst>
                  <a:ext uri="{0D108BD9-81ED-4DB2-BD59-A6C34878D82A}">
                    <a16:rowId xmlns="" xmlns:a16="http://schemas.microsoft.com/office/drawing/2014/main" val="10001"/>
                  </a:ext>
                </a:extLst>
              </a:tr>
              <a:tr h="1539240">
                <a:tc>
                  <a:txBody>
                    <a:bodyPr/>
                    <a:lstStyle/>
                    <a:p>
                      <a:pPr algn="l" fontAlgn="t"/>
                      <a:r>
                        <a:rPr lang="en-US" sz="2800" b="1" dirty="0">
                          <a:solidFill>
                            <a:schemeClr val="tx1"/>
                          </a:solidFill>
                          <a:latin typeface="Constantia" pitchFamily="18" charset="0"/>
                        </a:rPr>
                        <a:t>    I</a:t>
                      </a:r>
                    </a:p>
                  </a:txBody>
                  <a:tcPr/>
                </a:tc>
                <a:tc>
                  <a:txBody>
                    <a:bodyPr/>
                    <a:lstStyle/>
                    <a:p>
                      <a:pPr algn="l" fontAlgn="t"/>
                      <a:r>
                        <a:rPr lang="en-US" sz="2400" dirty="0">
                          <a:latin typeface="Constantia" pitchFamily="18" charset="0"/>
                        </a:rPr>
                        <a:t>Confused, drowsy, lethargic, indifferent and/or uncooperative; does not lapse into sleep when left undisturbed</a:t>
                      </a:r>
                    </a:p>
                  </a:txBody>
                  <a:tcPr/>
                </a:tc>
                <a:tc>
                  <a:txBody>
                    <a:bodyPr/>
                    <a:lstStyle/>
                    <a:p>
                      <a:pPr algn="l" fontAlgn="t"/>
                      <a:r>
                        <a:rPr lang="en-US" sz="2400" dirty="0">
                          <a:latin typeface="Constantia" pitchFamily="18" charset="0"/>
                        </a:rPr>
                        <a:t>Yes</a:t>
                      </a:r>
                    </a:p>
                  </a:txBody>
                  <a:tcPr/>
                </a:tc>
                <a:tc>
                  <a:txBody>
                    <a:bodyPr/>
                    <a:lstStyle/>
                    <a:p>
                      <a:pPr algn="l" fontAlgn="t"/>
                      <a:r>
                        <a:rPr lang="en-US" sz="2400" dirty="0">
                          <a:latin typeface="Constantia" pitchFamily="18" charset="0"/>
                        </a:rPr>
                        <a:t>Yes</a:t>
                      </a:r>
                    </a:p>
                  </a:txBody>
                  <a:tcPr/>
                </a:tc>
                <a:tc>
                  <a:txBody>
                    <a:bodyPr/>
                    <a:lstStyle/>
                    <a:p>
                      <a:pPr algn="l" fontAlgn="t"/>
                      <a:r>
                        <a:rPr lang="en-US" sz="2400" dirty="0">
                          <a:latin typeface="Constantia" pitchFamily="18" charset="0"/>
                        </a:rPr>
                        <a:t>Yes</a:t>
                      </a:r>
                    </a:p>
                  </a:txBody>
                  <a:tcPr/>
                </a:tc>
                <a:extLst>
                  <a:ext uri="{0D108BD9-81ED-4DB2-BD59-A6C34878D82A}">
                    <a16:rowId xmlns="" xmlns:a16="http://schemas.microsoft.com/office/drawing/2014/main" val="10002"/>
                  </a:ext>
                </a:extLst>
              </a:tr>
              <a:tr h="1508760">
                <a:tc>
                  <a:txBody>
                    <a:bodyPr/>
                    <a:lstStyle/>
                    <a:p>
                      <a:pPr algn="l" fontAlgn="t"/>
                      <a:r>
                        <a:rPr lang="en-US" sz="2800" b="1" dirty="0">
                          <a:solidFill>
                            <a:schemeClr val="tx1"/>
                          </a:solidFill>
                          <a:latin typeface="Constantia" pitchFamily="18" charset="0"/>
                        </a:rPr>
                        <a:t>    II</a:t>
                      </a:r>
                    </a:p>
                  </a:txBody>
                  <a:tcPr/>
                </a:tc>
                <a:tc>
                  <a:txBody>
                    <a:bodyPr/>
                    <a:lstStyle/>
                    <a:p>
                      <a:pPr algn="l" fontAlgn="t"/>
                      <a:r>
                        <a:rPr lang="en-US" sz="2400" dirty="0">
                          <a:latin typeface="Constantia" pitchFamily="18" charset="0"/>
                        </a:rPr>
                        <a:t>Stupor; may be disoriented to time, place, and person; will lapse into sleep when not disturbed; or belligerent and uncooperative</a:t>
                      </a:r>
                    </a:p>
                  </a:txBody>
                  <a:tcPr/>
                </a:tc>
                <a:tc>
                  <a:txBody>
                    <a:bodyPr/>
                    <a:lstStyle/>
                    <a:p>
                      <a:pPr algn="l" fontAlgn="t"/>
                      <a:r>
                        <a:rPr lang="en-US" sz="2400" dirty="0">
                          <a:latin typeface="Constantia" pitchFamily="18" charset="0"/>
                        </a:rPr>
                        <a:t>No</a:t>
                      </a:r>
                    </a:p>
                  </a:txBody>
                  <a:tcPr/>
                </a:tc>
                <a:tc>
                  <a:txBody>
                    <a:bodyPr/>
                    <a:lstStyle/>
                    <a:p>
                      <a:pPr algn="l" fontAlgn="t"/>
                      <a:r>
                        <a:rPr lang="en-US" sz="2400" dirty="0">
                          <a:latin typeface="Constantia" pitchFamily="18" charset="0"/>
                        </a:rPr>
                        <a:t>Yes</a:t>
                      </a:r>
                    </a:p>
                  </a:txBody>
                  <a:tcPr/>
                </a:tc>
                <a:tc>
                  <a:txBody>
                    <a:bodyPr/>
                    <a:lstStyle/>
                    <a:p>
                      <a:pPr algn="l" fontAlgn="t"/>
                      <a:r>
                        <a:rPr lang="en-US" sz="2400" dirty="0">
                          <a:latin typeface="Constantia" pitchFamily="18" charset="0"/>
                        </a:rPr>
                        <a:t>Yes</a:t>
                      </a:r>
                    </a:p>
                  </a:txBody>
                  <a:tcPr/>
                </a:tc>
                <a:extLst>
                  <a:ext uri="{0D108BD9-81ED-4DB2-BD59-A6C34878D82A}">
                    <a16:rowId xmlns="" xmlns:a16="http://schemas.microsoft.com/office/drawing/2014/main" val="10003"/>
                  </a:ext>
                </a:extLst>
              </a:tr>
              <a:tr h="792480">
                <a:tc>
                  <a:txBody>
                    <a:bodyPr/>
                    <a:lstStyle/>
                    <a:p>
                      <a:pPr algn="l" fontAlgn="t"/>
                      <a:r>
                        <a:rPr lang="en-US" sz="2800" b="1" dirty="0">
                          <a:solidFill>
                            <a:schemeClr val="tx1"/>
                          </a:solidFill>
                          <a:latin typeface="Constantia" pitchFamily="18" charset="0"/>
                        </a:rPr>
                        <a:t>   III</a:t>
                      </a:r>
                    </a:p>
                  </a:txBody>
                  <a:tcPr/>
                </a:tc>
                <a:tc>
                  <a:txBody>
                    <a:bodyPr/>
                    <a:lstStyle/>
                    <a:p>
                      <a:pPr algn="l" fontAlgn="t"/>
                      <a:r>
                        <a:rPr lang="en-US" sz="2400" dirty="0">
                          <a:latin typeface="Constantia" pitchFamily="18" charset="0"/>
                        </a:rPr>
                        <a:t>Deep stupor; requires strong pain to evoke movement</a:t>
                      </a:r>
                    </a:p>
                  </a:txBody>
                  <a:tcPr/>
                </a:tc>
                <a:tc>
                  <a:txBody>
                    <a:bodyPr/>
                    <a:lstStyle/>
                    <a:p>
                      <a:pPr algn="l" fontAlgn="t"/>
                      <a:r>
                        <a:rPr lang="en-US" sz="2400" dirty="0">
                          <a:latin typeface="Constantia" pitchFamily="18" charset="0"/>
                        </a:rPr>
                        <a:t>No</a:t>
                      </a:r>
                    </a:p>
                  </a:txBody>
                  <a:tcPr/>
                </a:tc>
                <a:tc>
                  <a:txBody>
                    <a:bodyPr/>
                    <a:lstStyle/>
                    <a:p>
                      <a:pPr algn="l" fontAlgn="t"/>
                      <a:r>
                        <a:rPr lang="en-US" sz="2400" dirty="0">
                          <a:latin typeface="Constantia" pitchFamily="18" charset="0"/>
                        </a:rPr>
                        <a:t>No</a:t>
                      </a:r>
                    </a:p>
                  </a:txBody>
                  <a:tcPr/>
                </a:tc>
                <a:tc>
                  <a:txBody>
                    <a:bodyPr/>
                    <a:lstStyle/>
                    <a:p>
                      <a:pPr algn="l" fontAlgn="t"/>
                      <a:r>
                        <a:rPr lang="en-US" sz="2400" dirty="0">
                          <a:latin typeface="Constantia" pitchFamily="18" charset="0"/>
                        </a:rPr>
                        <a:t>Yes</a:t>
                      </a:r>
                    </a:p>
                  </a:txBody>
                  <a:tcPr/>
                </a:tc>
                <a:extLst>
                  <a:ext uri="{0D108BD9-81ED-4DB2-BD59-A6C34878D82A}">
                    <a16:rowId xmlns="" xmlns:a16="http://schemas.microsoft.com/office/drawing/2014/main" val="10004"/>
                  </a:ext>
                </a:extLst>
              </a:tr>
              <a:tr h="799303">
                <a:tc>
                  <a:txBody>
                    <a:bodyPr/>
                    <a:lstStyle/>
                    <a:p>
                      <a:pPr algn="l" fontAlgn="t"/>
                      <a:r>
                        <a:rPr lang="en-US" sz="2800" b="1" dirty="0">
                          <a:solidFill>
                            <a:schemeClr val="tx1"/>
                          </a:solidFill>
                          <a:latin typeface="Constantia" pitchFamily="18" charset="0"/>
                        </a:rPr>
                        <a:t>    IV</a:t>
                      </a:r>
                    </a:p>
                  </a:txBody>
                  <a:tcPr/>
                </a:tc>
                <a:tc>
                  <a:txBody>
                    <a:bodyPr/>
                    <a:lstStyle/>
                    <a:p>
                      <a:pPr algn="l" fontAlgn="t"/>
                      <a:r>
                        <a:rPr lang="en-US" sz="2400" dirty="0">
                          <a:latin typeface="Constantia" pitchFamily="18" charset="0"/>
                        </a:rPr>
                        <a:t>Exhibits decorticate or decerbrate posturing to a deep pain stimulus</a:t>
                      </a:r>
                    </a:p>
                  </a:txBody>
                  <a:tcPr/>
                </a:tc>
                <a:tc>
                  <a:txBody>
                    <a:bodyPr/>
                    <a:lstStyle/>
                    <a:p>
                      <a:pPr algn="l" fontAlgn="t"/>
                      <a:r>
                        <a:rPr lang="en-US" sz="2400" dirty="0">
                          <a:latin typeface="Constantia" pitchFamily="18" charset="0"/>
                        </a:rPr>
                        <a:t>No</a:t>
                      </a:r>
                    </a:p>
                  </a:txBody>
                  <a:tcPr/>
                </a:tc>
                <a:tc>
                  <a:txBody>
                    <a:bodyPr/>
                    <a:lstStyle/>
                    <a:p>
                      <a:pPr algn="l" fontAlgn="t"/>
                      <a:r>
                        <a:rPr lang="en-US" sz="2400" dirty="0">
                          <a:latin typeface="Constantia" pitchFamily="18" charset="0"/>
                        </a:rPr>
                        <a:t>No</a:t>
                      </a:r>
                    </a:p>
                  </a:txBody>
                  <a:tcPr/>
                </a:tc>
                <a:tc>
                  <a:txBody>
                    <a:bodyPr/>
                    <a:lstStyle/>
                    <a:p>
                      <a:pPr algn="l" fontAlgn="t"/>
                      <a:r>
                        <a:rPr lang="en-US" sz="2400" dirty="0">
                          <a:latin typeface="Constantia" pitchFamily="18" charset="0"/>
                        </a:rPr>
                        <a:t>No</a:t>
                      </a:r>
                    </a:p>
                  </a:txBody>
                  <a:tcPr/>
                </a:tc>
                <a:extLst>
                  <a:ext uri="{0D108BD9-81ED-4DB2-BD59-A6C34878D82A}">
                    <a16:rowId xmlns="" xmlns:a16="http://schemas.microsoft.com/office/drawing/2014/main" val="10005"/>
                  </a:ext>
                </a:extLst>
              </a:tr>
              <a:tr h="562702">
                <a:tc>
                  <a:txBody>
                    <a:bodyPr/>
                    <a:lstStyle/>
                    <a:p>
                      <a:pPr algn="l" fontAlgn="t"/>
                      <a:r>
                        <a:rPr lang="en-US" sz="2800" b="1" dirty="0">
                          <a:solidFill>
                            <a:schemeClr val="tx1"/>
                          </a:solidFill>
                          <a:latin typeface="Constantia" pitchFamily="18" charset="0"/>
                        </a:rPr>
                        <a:t>    V</a:t>
                      </a:r>
                    </a:p>
                  </a:txBody>
                  <a:tcPr/>
                </a:tc>
                <a:tc>
                  <a:txBody>
                    <a:bodyPr/>
                    <a:lstStyle/>
                    <a:p>
                      <a:pPr algn="l" fontAlgn="t"/>
                      <a:r>
                        <a:rPr lang="en-US" sz="2400" dirty="0">
                          <a:latin typeface="Constantia" pitchFamily="18" charset="0"/>
                        </a:rPr>
                        <a:t>Does not respond to any stimuli; flaccid</a:t>
                      </a:r>
                    </a:p>
                  </a:txBody>
                  <a:tcPr/>
                </a:tc>
                <a:tc>
                  <a:txBody>
                    <a:bodyPr/>
                    <a:lstStyle/>
                    <a:p>
                      <a:pPr algn="l" fontAlgn="t"/>
                      <a:r>
                        <a:rPr lang="en-US" sz="2400" dirty="0">
                          <a:latin typeface="Constantia" pitchFamily="18" charset="0"/>
                        </a:rPr>
                        <a:t>No</a:t>
                      </a:r>
                    </a:p>
                  </a:txBody>
                  <a:tcPr/>
                </a:tc>
                <a:tc>
                  <a:txBody>
                    <a:bodyPr/>
                    <a:lstStyle/>
                    <a:p>
                      <a:pPr algn="l" fontAlgn="t"/>
                      <a:r>
                        <a:rPr lang="en-US" sz="2400" dirty="0">
                          <a:latin typeface="Constantia" pitchFamily="18" charset="0"/>
                        </a:rPr>
                        <a:t>No</a:t>
                      </a:r>
                    </a:p>
                  </a:txBody>
                  <a:tcPr/>
                </a:tc>
                <a:tc>
                  <a:txBody>
                    <a:bodyPr/>
                    <a:lstStyle/>
                    <a:p>
                      <a:pPr algn="l" fontAlgn="t"/>
                      <a:r>
                        <a:rPr lang="en-US" sz="2400" dirty="0">
                          <a:latin typeface="Constantia" pitchFamily="18" charset="0"/>
                        </a:rPr>
                        <a:t>No</a:t>
                      </a:r>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895705742"/>
      </p:ext>
    </p:extLst>
  </p:cSld>
  <p:clrMapOvr>
    <a:masterClrMapping/>
  </p:clrMapOvr>
  <p:transition advTm="179558"/>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r.Sofi\Pictures\Tab38_02.jpg"/>
          <p:cNvPicPr>
            <a:picLocks noChangeAspect="1" noChangeArrowheads="1"/>
          </p:cNvPicPr>
          <p:nvPr/>
        </p:nvPicPr>
        <p:blipFill>
          <a:blip r:embed="rId2" cstate="print"/>
          <a:srcRect t="6667"/>
          <a:stretch>
            <a:fillRect/>
          </a:stretch>
        </p:blipFill>
        <p:spPr bwMode="auto">
          <a:xfrm>
            <a:off x="3118295" y="0"/>
            <a:ext cx="5949506" cy="6858000"/>
          </a:xfrm>
          <a:prstGeom prst="rect">
            <a:avLst/>
          </a:prstGeom>
          <a:ln w="38100" cap="sq">
            <a:solidFill>
              <a:srgbClr val="FFC000"/>
            </a:solidFill>
            <a:prstDash val="solid"/>
            <a:miter lim="800000"/>
          </a:ln>
          <a:effectLst>
            <a:outerShdw blurRad="50800" dist="38100" dir="2700000" algn="tl" rotWithShape="0">
              <a:srgbClr val="000000">
                <a:alpha val="43000"/>
              </a:srgbClr>
            </a:outerShdw>
          </a:effectLst>
        </p:spPr>
      </p:pic>
      <p:sp>
        <p:nvSpPr>
          <p:cNvPr id="3" name="TextBox 2"/>
          <p:cNvSpPr txBox="1"/>
          <p:nvPr/>
        </p:nvSpPr>
        <p:spPr>
          <a:xfrm>
            <a:off x="76200" y="0"/>
            <a:ext cx="3048000" cy="6986528"/>
          </a:xfrm>
          <a:prstGeom prst="rect">
            <a:avLst/>
          </a:prstGeom>
          <a:noFill/>
        </p:spPr>
        <p:txBody>
          <a:bodyPr wrap="square" rtlCol="0">
            <a:spAutoFit/>
          </a:bodyPr>
          <a:lstStyle/>
          <a:p>
            <a:r>
              <a:rPr lang="en-GB" sz="2800" dirty="0" smtClean="0">
                <a:latin typeface="Constantia" panose="02030602050306030303" pitchFamily="18" charset="0"/>
              </a:rPr>
              <a:t>Assesses patient’s neurological condition</a:t>
            </a:r>
          </a:p>
          <a:p>
            <a:endParaRPr lang="en-GB" sz="2800" dirty="0" smtClean="0">
              <a:latin typeface="Constantia" panose="02030602050306030303" pitchFamily="18" charset="0"/>
            </a:endParaRPr>
          </a:p>
          <a:p>
            <a:pPr>
              <a:buClr>
                <a:srgbClr val="C00000"/>
              </a:buClr>
              <a:buSzPct val="75000"/>
            </a:pPr>
            <a:r>
              <a:rPr lang="en-GB" sz="2800" b="1" dirty="0" smtClean="0">
                <a:latin typeface="Constantia" panose="02030602050306030303" pitchFamily="18" charset="0"/>
              </a:rPr>
              <a:t>Value range 3 -15</a:t>
            </a:r>
          </a:p>
          <a:p>
            <a:pPr>
              <a:buClr>
                <a:srgbClr val="C00000"/>
              </a:buClr>
              <a:buSzPct val="75000"/>
              <a:buFont typeface="Wingdings" pitchFamily="2" charset="2"/>
              <a:buChar char="Ø"/>
            </a:pPr>
            <a:r>
              <a:rPr lang="en-GB" sz="2800" dirty="0" smtClean="0">
                <a:latin typeface="Constantia" panose="02030602050306030303" pitchFamily="18" charset="0"/>
              </a:rPr>
              <a:t> </a:t>
            </a:r>
            <a:r>
              <a:rPr lang="en-GB" sz="2800" dirty="0" smtClean="0">
                <a:solidFill>
                  <a:srgbClr val="FF0000"/>
                </a:solidFill>
                <a:latin typeface="Constantia" panose="02030602050306030303" pitchFamily="18" charset="0"/>
              </a:rPr>
              <a:t>3 totally </a:t>
            </a:r>
          </a:p>
          <a:p>
            <a:pPr>
              <a:buClr>
                <a:srgbClr val="C00000"/>
              </a:buClr>
              <a:buSzPct val="75000"/>
            </a:pPr>
            <a:r>
              <a:rPr lang="en-GB" sz="2800" dirty="0" smtClean="0">
                <a:solidFill>
                  <a:srgbClr val="FF0000"/>
                </a:solidFill>
                <a:latin typeface="Constantia" panose="02030602050306030303" pitchFamily="18" charset="0"/>
              </a:rPr>
              <a:t>   comatose</a:t>
            </a:r>
          </a:p>
          <a:p>
            <a:pPr>
              <a:buClr>
                <a:srgbClr val="C00000"/>
              </a:buClr>
              <a:buSzPct val="75000"/>
            </a:pPr>
            <a:r>
              <a:rPr lang="en-GB" sz="2800" dirty="0" smtClean="0">
                <a:latin typeface="Constantia" panose="02030602050306030303" pitchFamily="18" charset="0"/>
              </a:rPr>
              <a:t>    patient</a:t>
            </a:r>
          </a:p>
          <a:p>
            <a:pPr>
              <a:buClr>
                <a:srgbClr val="C00000"/>
              </a:buClr>
              <a:buSzPct val="75000"/>
            </a:pPr>
            <a:endParaRPr lang="en-GB" sz="2800" dirty="0" smtClean="0">
              <a:latin typeface="Constantia" panose="02030602050306030303" pitchFamily="18" charset="0"/>
            </a:endParaRPr>
          </a:p>
          <a:p>
            <a:pPr>
              <a:buClr>
                <a:srgbClr val="C00000"/>
              </a:buClr>
              <a:buSzPct val="75000"/>
              <a:buFont typeface="Wingdings" pitchFamily="2" charset="2"/>
              <a:buChar char="Ø"/>
            </a:pPr>
            <a:r>
              <a:rPr lang="en-GB" sz="2800" dirty="0" smtClean="0">
                <a:latin typeface="Constantia" panose="02030602050306030303" pitchFamily="18" charset="0"/>
              </a:rPr>
              <a:t> </a:t>
            </a:r>
            <a:r>
              <a:rPr lang="en-GB" sz="2800" dirty="0" smtClean="0">
                <a:solidFill>
                  <a:srgbClr val="FF0000"/>
                </a:solidFill>
                <a:latin typeface="Constantia" panose="02030602050306030303" pitchFamily="18" charset="0"/>
              </a:rPr>
              <a:t>9-12 Moderate</a:t>
            </a:r>
          </a:p>
          <a:p>
            <a:pPr>
              <a:buClr>
                <a:srgbClr val="C00000"/>
              </a:buClr>
              <a:buSzPct val="75000"/>
            </a:pPr>
            <a:r>
              <a:rPr lang="en-GB" sz="2800" dirty="0" smtClean="0">
                <a:latin typeface="Constantia" panose="02030602050306030303" pitchFamily="18" charset="0"/>
              </a:rPr>
              <a:t>    altered </a:t>
            </a:r>
          </a:p>
          <a:p>
            <a:pPr>
              <a:buClr>
                <a:srgbClr val="C00000"/>
              </a:buClr>
              <a:buSzPct val="75000"/>
            </a:pPr>
            <a:r>
              <a:rPr lang="en-GB" sz="2800" dirty="0">
                <a:latin typeface="Constantia" panose="02030602050306030303" pitchFamily="18" charset="0"/>
              </a:rPr>
              <a:t>l</a:t>
            </a:r>
            <a:r>
              <a:rPr lang="en-GB" sz="2800" dirty="0" smtClean="0">
                <a:latin typeface="Constantia" panose="02030602050306030303" pitchFamily="18" charset="0"/>
              </a:rPr>
              <a:t>evel of</a:t>
            </a:r>
            <a:endParaRPr lang="en-GB" sz="2800" dirty="0">
              <a:latin typeface="Constantia" panose="02030602050306030303" pitchFamily="18" charset="0"/>
            </a:endParaRPr>
          </a:p>
          <a:p>
            <a:pPr>
              <a:buClr>
                <a:srgbClr val="C00000"/>
              </a:buClr>
              <a:buSzPct val="75000"/>
            </a:pPr>
            <a:r>
              <a:rPr lang="en-GB" sz="2800" dirty="0" smtClean="0">
                <a:latin typeface="Constantia" panose="02030602050306030303" pitchFamily="18" charset="0"/>
              </a:rPr>
              <a:t>conscious</a:t>
            </a:r>
          </a:p>
          <a:p>
            <a:pPr>
              <a:buClr>
                <a:srgbClr val="C00000"/>
              </a:buClr>
              <a:buSzPct val="75000"/>
            </a:pPr>
            <a:r>
              <a:rPr lang="en-GB" sz="2800" dirty="0" smtClean="0">
                <a:latin typeface="Constantia" panose="02030602050306030303" pitchFamily="18" charset="0"/>
              </a:rPr>
              <a:t>    </a:t>
            </a:r>
          </a:p>
          <a:p>
            <a:pPr>
              <a:buClr>
                <a:srgbClr val="C00000"/>
              </a:buClr>
              <a:buSzPct val="75000"/>
              <a:buFont typeface="Wingdings" pitchFamily="2" charset="2"/>
              <a:buChar char="Ø"/>
            </a:pPr>
            <a:r>
              <a:rPr lang="en-GB" sz="2800" dirty="0" smtClean="0">
                <a:solidFill>
                  <a:srgbClr val="FF0000"/>
                </a:solidFill>
                <a:latin typeface="Constantia" panose="02030602050306030303" pitchFamily="18" charset="0"/>
              </a:rPr>
              <a:t>15 fully alert</a:t>
            </a:r>
          </a:p>
          <a:p>
            <a:pPr>
              <a:buClr>
                <a:srgbClr val="C00000"/>
              </a:buClr>
              <a:buSzPct val="75000"/>
            </a:pPr>
            <a:r>
              <a:rPr lang="en-GB" sz="2800" dirty="0" smtClean="0">
                <a:latin typeface="Constantia" panose="02030602050306030303" pitchFamily="18" charset="0"/>
              </a:rPr>
              <a:t>    patient</a:t>
            </a:r>
            <a:endParaRPr lang="en-US" sz="2800" dirty="0">
              <a:latin typeface="Constantia" panose="02030602050306030303" pitchFamily="18" charset="0"/>
            </a:endParaRPr>
          </a:p>
        </p:txBody>
      </p:sp>
    </p:spTree>
    <p:extLst>
      <p:ext uri="{BB962C8B-B14F-4D97-AF65-F5344CB8AC3E}">
        <p14:creationId xmlns:p14="http://schemas.microsoft.com/office/powerpoint/2010/main" val="2523449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p:cNvSpPr/>
          <p:nvPr/>
        </p:nvSpPr>
        <p:spPr>
          <a:xfrm>
            <a:off x="457200" y="1447800"/>
            <a:ext cx="7772400" cy="4114800"/>
          </a:xfrm>
          <a:prstGeom prst="hexagon">
            <a:avLst/>
          </a:prstGeom>
          <a:solidFill>
            <a:schemeClr val="accent6">
              <a:lumMod val="20000"/>
              <a:lumOff val="80000"/>
            </a:schemeClr>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dirty="0" smtClean="0">
              <a:solidFill>
                <a:schemeClr val="tx1"/>
              </a:solidFill>
              <a:latin typeface="Algerian" panose="04020705040A02060702" pitchFamily="82" charset="0"/>
            </a:endParaRPr>
          </a:p>
          <a:p>
            <a:pPr algn="ctr"/>
            <a:r>
              <a:rPr lang="en-US" sz="7200" dirty="0" smtClean="0">
                <a:solidFill>
                  <a:schemeClr val="tx1"/>
                </a:solidFill>
                <a:latin typeface="Algerian" panose="04020705040A02060702" pitchFamily="82" charset="0"/>
              </a:rPr>
              <a:t>THANK</a:t>
            </a:r>
          </a:p>
          <a:p>
            <a:pPr algn="ctr"/>
            <a:r>
              <a:rPr lang="en-US" sz="7200" dirty="0">
                <a:solidFill>
                  <a:schemeClr val="tx1"/>
                </a:solidFill>
                <a:latin typeface="Algerian" panose="04020705040A02060702" pitchFamily="82" charset="0"/>
              </a:rPr>
              <a:t> </a:t>
            </a:r>
            <a:r>
              <a:rPr lang="en-US" sz="7200" dirty="0" smtClean="0">
                <a:solidFill>
                  <a:schemeClr val="tx1"/>
                </a:solidFill>
                <a:latin typeface="Algerian" panose="04020705040A02060702" pitchFamily="82" charset="0"/>
              </a:rPr>
              <a:t>YOU </a:t>
            </a:r>
          </a:p>
          <a:p>
            <a:pPr algn="ctr"/>
            <a:endParaRPr lang="en-US" dirty="0"/>
          </a:p>
          <a:p>
            <a:pPr algn="ctr"/>
            <a:endParaRPr lang="en-US" dirty="0" smtClean="0"/>
          </a:p>
          <a:p>
            <a:pPr algn="ctr"/>
            <a:endParaRPr lang="en-US" dirty="0"/>
          </a:p>
          <a:p>
            <a:pPr algn="ct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extLst>
              <p:ext uri="{D42A27DB-BD31-4B8C-83A1-F6EECF244321}">
                <p14:modId xmlns:p14="http://schemas.microsoft.com/office/powerpoint/2010/main" val="251355375"/>
              </p:ext>
            </p:extLst>
          </p:nvPr>
        </p:nvGraphicFramePr>
        <p:xfrm>
          <a:off x="0" y="609600"/>
          <a:ext cx="4540102" cy="5910837"/>
        </p:xfrm>
        <a:graphic>
          <a:graphicData uri="http://schemas.openxmlformats.org/drawingml/2006/table">
            <a:tbl>
              <a:tblPr firstRow="1" bandRow="1">
                <a:tableStyleId>{5C22544A-7EE6-4342-B048-85BDC9FD1C3A}</a:tableStyleId>
              </a:tblPr>
              <a:tblGrid>
                <a:gridCol w="4540102"/>
              </a:tblGrid>
              <a:tr h="1143000">
                <a:tc>
                  <a:txBody>
                    <a:bodyPr/>
                    <a:lstStyle/>
                    <a:p>
                      <a:r>
                        <a:rPr lang="en-US" sz="1800" b="1" i="0" kern="1200" dirty="0" smtClean="0">
                          <a:solidFill>
                            <a:schemeClr val="tx1"/>
                          </a:solidFill>
                          <a:effectLst/>
                          <a:latin typeface="Constantia" panose="02030602050306030303" pitchFamily="18" charset="0"/>
                          <a:ea typeface="+mn-ea"/>
                          <a:cs typeface="+mn-cs"/>
                        </a:rPr>
                        <a:t>Cataplexy</a:t>
                      </a:r>
                      <a:endParaRPr lang="en-US" b="1" dirty="0">
                        <a:solidFill>
                          <a:schemeClr val="tx1"/>
                        </a:solidFill>
                        <a:latin typeface="Constantia" panose="02030602050306030303" pitchFamily="18" charset="0"/>
                      </a:endParaRPr>
                    </a:p>
                    <a:p>
                      <a:r>
                        <a:rPr lang="en-US" sz="1800" b="0" i="0" kern="1200" dirty="0" smtClean="0">
                          <a:solidFill>
                            <a:schemeClr val="tx1"/>
                          </a:solidFill>
                          <a:effectLst/>
                          <a:latin typeface="Times New Roman" panose="02020603050405020304" pitchFamily="18" charset="0"/>
                          <a:ea typeface="+mn-ea"/>
                          <a:cs typeface="Times New Roman" panose="02020603050405020304" pitchFamily="18" charset="0"/>
                        </a:rPr>
                        <a:t>Cataplexy is characterized by transient episodes of voluntary muscle weakness precipitated by intense emotion.</a:t>
                      </a:r>
                      <a:endParaRPr lang="en-US" dirty="0">
                        <a:solidFill>
                          <a:schemeClr val="tx1"/>
                        </a:solidFill>
                        <a:latin typeface="Times New Roman" panose="02020603050405020304" pitchFamily="18" charset="0"/>
                        <a:cs typeface="Times New Roman" panose="02020603050405020304" pitchFamily="18" charset="0"/>
                      </a:endParaRPr>
                    </a:p>
                  </a:txBody>
                  <a:tcPr>
                    <a:solidFill>
                      <a:schemeClr val="accent3">
                        <a:lumMod val="20000"/>
                        <a:lumOff val="80000"/>
                      </a:schemeClr>
                    </a:solidFill>
                  </a:tcPr>
                </a:tc>
              </a:tr>
              <a:tr h="637797">
                <a:tc>
                  <a:txBody>
                    <a:bodyPr/>
                    <a:lstStyle/>
                    <a:p>
                      <a:r>
                        <a:rPr lang="en-US" sz="1800" b="1" i="0" kern="1200" dirty="0" smtClean="0">
                          <a:solidFill>
                            <a:schemeClr val="dk1"/>
                          </a:solidFill>
                          <a:effectLst/>
                          <a:latin typeface="Constantia" panose="02030602050306030303" pitchFamily="18" charset="0"/>
                          <a:ea typeface="+mn-ea"/>
                          <a:cs typeface="+mn-cs"/>
                        </a:rPr>
                        <a:t>Cerebritis </a:t>
                      </a:r>
                      <a:endParaRPr lang="en-US" b="1" dirty="0">
                        <a:latin typeface="Constantia" panose="02030602050306030303" pitchFamily="18" charset="0"/>
                      </a:endParaRPr>
                    </a:p>
                    <a:p>
                      <a:r>
                        <a:rPr lang="en-US" sz="1800" b="0" i="0" kern="1200" dirty="0" smtClean="0">
                          <a:solidFill>
                            <a:schemeClr val="dk1"/>
                          </a:solidFill>
                          <a:effectLst/>
                          <a:latin typeface="Constantia" panose="02030602050306030303" pitchFamily="18" charset="0"/>
                          <a:ea typeface="+mn-ea"/>
                          <a:cs typeface="+mn-cs"/>
                        </a:rPr>
                        <a:t>Inflammation of the cerebral hemispheres</a:t>
                      </a:r>
                      <a:endParaRPr lang="en-US" dirty="0">
                        <a:latin typeface="Constantia" panose="02030602050306030303" pitchFamily="18" charset="0"/>
                      </a:endParaRPr>
                    </a:p>
                  </a:txBody>
                  <a:tcPr/>
                </a:tc>
              </a:tr>
              <a:tr h="637797">
                <a:tc>
                  <a:txBody>
                    <a:bodyPr/>
                    <a:lstStyle/>
                    <a:p>
                      <a:r>
                        <a:rPr lang="en-US" sz="1800" b="1" i="0" kern="1200" dirty="0" smtClean="0">
                          <a:solidFill>
                            <a:schemeClr val="dk1"/>
                          </a:solidFill>
                          <a:effectLst/>
                          <a:latin typeface="Constantia" panose="02030602050306030303" pitchFamily="18" charset="0"/>
                          <a:ea typeface="+mn-ea"/>
                          <a:cs typeface="+mn-cs"/>
                        </a:rPr>
                        <a:t>Encephalitis</a:t>
                      </a:r>
                      <a:endParaRPr lang="en-US" b="1" dirty="0">
                        <a:latin typeface="Constantia" panose="02030602050306030303" pitchFamily="18" charset="0"/>
                      </a:endParaRPr>
                    </a:p>
                    <a:p>
                      <a:r>
                        <a:rPr lang="en-US" sz="1800" b="0" i="0" kern="1200" dirty="0" smtClean="0">
                          <a:solidFill>
                            <a:schemeClr val="dk1"/>
                          </a:solidFill>
                          <a:effectLst/>
                          <a:latin typeface="Constantia" panose="02030602050306030303" pitchFamily="18" charset="0"/>
                          <a:ea typeface="+mn-ea"/>
                          <a:cs typeface="+mn-cs"/>
                        </a:rPr>
                        <a:t>Inflammation of </a:t>
                      </a:r>
                      <a:r>
                        <a:rPr lang="en-US" sz="1800" b="0" i="0" kern="1200" dirty="0" smtClean="0">
                          <a:solidFill>
                            <a:schemeClr val="dk1"/>
                          </a:solidFill>
                          <a:effectLst/>
                          <a:latin typeface="Constantia" panose="02030602050306030303" pitchFamily="18" charset="0"/>
                          <a:ea typeface="+mn-ea"/>
                          <a:cs typeface="+mn-cs"/>
                        </a:rPr>
                        <a:t>the brain and brainstem </a:t>
                      </a:r>
                      <a:endParaRPr lang="en-US" dirty="0">
                        <a:latin typeface="Constantia" panose="02030602050306030303" pitchFamily="18" charset="0"/>
                      </a:endParaRPr>
                    </a:p>
                  </a:txBody>
                  <a:tcPr/>
                </a:tc>
              </a:tr>
              <a:tr h="369517">
                <a:tc>
                  <a:txBody>
                    <a:bodyPr/>
                    <a:lstStyle/>
                    <a:p>
                      <a:r>
                        <a:rPr lang="en-US" sz="1600" b="1" i="0" kern="1200" dirty="0" smtClean="0">
                          <a:solidFill>
                            <a:schemeClr val="dk1"/>
                          </a:solidFill>
                          <a:effectLst/>
                          <a:latin typeface="Constantia" panose="02030602050306030303" pitchFamily="18" charset="0"/>
                          <a:ea typeface="+mn-ea"/>
                          <a:cs typeface="+mn-cs"/>
                        </a:rPr>
                        <a:t>Encephalopathy</a:t>
                      </a:r>
                      <a:endParaRPr lang="en-US" sz="1600" b="1" dirty="0">
                        <a:latin typeface="Constantia" panose="02030602050306030303" pitchFamily="18" charset="0"/>
                      </a:endParaRPr>
                    </a:p>
                    <a:p>
                      <a:r>
                        <a:rPr lang="en-US" sz="1800" b="0" i="0" kern="1200" dirty="0" smtClean="0">
                          <a:solidFill>
                            <a:schemeClr val="dk1"/>
                          </a:solidFill>
                          <a:effectLst/>
                          <a:latin typeface="Constantia" panose="02030602050306030303" pitchFamily="18" charset="0"/>
                          <a:ea typeface="+mn-ea"/>
                          <a:cs typeface="+mn-cs"/>
                        </a:rPr>
                        <a:t> Dysfunction of the brain</a:t>
                      </a:r>
                      <a:endParaRPr lang="en-US" dirty="0">
                        <a:latin typeface="Constantia" panose="02030602050306030303" pitchFamily="18" charset="0"/>
                      </a:endParaRPr>
                    </a:p>
                  </a:txBody>
                  <a:tcPr/>
                </a:tc>
              </a:tr>
              <a:tr h="369517">
                <a:tc>
                  <a:txBody>
                    <a:bodyPr/>
                    <a:lstStyle/>
                    <a:p>
                      <a:r>
                        <a:rPr lang="en-US" sz="1800" b="1" i="0" kern="1200" dirty="0" smtClean="0">
                          <a:solidFill>
                            <a:schemeClr val="dk1"/>
                          </a:solidFill>
                          <a:effectLst/>
                          <a:latin typeface="Constantia" panose="02030602050306030303" pitchFamily="18" charset="0"/>
                          <a:ea typeface="+mn-ea"/>
                          <a:cs typeface="+mn-cs"/>
                        </a:rPr>
                        <a:t>Epilepsy</a:t>
                      </a:r>
                      <a:endParaRPr lang="en-US" b="1" dirty="0">
                        <a:latin typeface="Constantia" panose="02030602050306030303" pitchFamily="18" charset="0"/>
                      </a:endParaRPr>
                    </a:p>
                    <a:p>
                      <a:r>
                        <a:rPr lang="en-US" sz="1800" b="0" i="0" kern="1200" dirty="0" smtClean="0">
                          <a:solidFill>
                            <a:schemeClr val="dk1"/>
                          </a:solidFill>
                          <a:effectLst/>
                          <a:latin typeface="Constantia" panose="02030602050306030303" pitchFamily="18" charset="0"/>
                          <a:ea typeface="+mn-ea"/>
                          <a:cs typeface="+mn-cs"/>
                        </a:rPr>
                        <a:t>Sudden, uncontrolled burst of electrical activity in the brain</a:t>
                      </a:r>
                      <a:endParaRPr lang="en-US" dirty="0">
                        <a:latin typeface="Constantia" panose="02030602050306030303" pitchFamily="18" charset="0"/>
                      </a:endParaRPr>
                    </a:p>
                  </a:txBody>
                  <a:tcPr/>
                </a:tc>
              </a:tr>
              <a:tr h="637797">
                <a:tc>
                  <a:txBody>
                    <a:bodyPr/>
                    <a:lstStyle/>
                    <a:p>
                      <a:r>
                        <a:rPr lang="en-US" sz="1600" b="1" i="0" kern="1200" dirty="0" smtClean="0">
                          <a:solidFill>
                            <a:schemeClr val="dk1"/>
                          </a:solidFill>
                          <a:effectLst/>
                          <a:latin typeface="Constantia" panose="02030602050306030303" pitchFamily="18" charset="0"/>
                          <a:ea typeface="+mn-ea"/>
                          <a:cs typeface="+mn-cs"/>
                        </a:rPr>
                        <a:t>Mononeuropathy</a:t>
                      </a:r>
                      <a:endParaRPr lang="en-US" sz="1600" b="1" dirty="0">
                        <a:latin typeface="Constantia" panose="02030602050306030303" pitchFamily="18" charset="0"/>
                      </a:endParaRPr>
                    </a:p>
                    <a:p>
                      <a:r>
                        <a:rPr lang="en-US" sz="1800" b="0" i="0" kern="1200" dirty="0" smtClean="0">
                          <a:solidFill>
                            <a:schemeClr val="dk1"/>
                          </a:solidFill>
                          <a:effectLst/>
                          <a:latin typeface="Constantia" panose="02030602050306030303" pitchFamily="18" charset="0"/>
                          <a:ea typeface="+mn-ea"/>
                          <a:cs typeface="+mn-cs"/>
                        </a:rPr>
                        <a:t>Dysfunction of individual nerves</a:t>
                      </a:r>
                      <a:endParaRPr lang="en-US" dirty="0">
                        <a:latin typeface="Constantia" panose="02030602050306030303" pitchFamily="18" charset="0"/>
                      </a:endParaRPr>
                    </a:p>
                  </a:txBody>
                  <a:tcPr/>
                </a:tc>
              </a:tr>
              <a:tr h="637797">
                <a:tc>
                  <a:txBody>
                    <a:bodyPr/>
                    <a:lstStyle/>
                    <a:p>
                      <a:r>
                        <a:rPr lang="en-US" sz="1800" b="1" i="0" kern="1200" dirty="0" smtClean="0">
                          <a:solidFill>
                            <a:schemeClr val="dk1"/>
                          </a:solidFill>
                          <a:effectLst/>
                          <a:latin typeface="Constantia" panose="02030602050306030303" pitchFamily="18" charset="0"/>
                          <a:ea typeface="+mn-ea"/>
                          <a:cs typeface="+mn-cs"/>
                        </a:rPr>
                        <a:t>Mononeuritis multiplex</a:t>
                      </a:r>
                      <a:endParaRPr lang="en-US" b="1" dirty="0">
                        <a:latin typeface="Constantia" panose="02030602050306030303" pitchFamily="18" charset="0"/>
                      </a:endParaRPr>
                    </a:p>
                    <a:p>
                      <a:r>
                        <a:rPr lang="en-US" sz="1800" b="0" i="0" kern="1200" dirty="0" smtClean="0">
                          <a:solidFill>
                            <a:schemeClr val="dk1"/>
                          </a:solidFill>
                          <a:effectLst/>
                          <a:latin typeface="Constantia" panose="02030602050306030303" pitchFamily="18" charset="0"/>
                          <a:ea typeface="+mn-ea"/>
                          <a:cs typeface="+mn-cs"/>
                        </a:rPr>
                        <a:t>Dysfunction of multiple single nerves</a:t>
                      </a:r>
                      <a:endParaRPr lang="en-US" dirty="0">
                        <a:latin typeface="Constantia" panose="02030602050306030303" pitchFamily="18" charset="0"/>
                      </a:endParaRPr>
                    </a:p>
                  </a:txBody>
                  <a:tcPr/>
                </a:tc>
              </a:tr>
              <a:tr h="637797">
                <a:tc>
                  <a:txBody>
                    <a:bodyPr/>
                    <a:lstStyle/>
                    <a:p>
                      <a:r>
                        <a:rPr lang="en-US" sz="1800" b="1" i="0" kern="1200" dirty="0" smtClean="0">
                          <a:solidFill>
                            <a:schemeClr val="dk1"/>
                          </a:solidFill>
                          <a:effectLst/>
                          <a:latin typeface="Constantia" panose="02030602050306030303" pitchFamily="18" charset="0"/>
                          <a:ea typeface="+mn-ea"/>
                          <a:cs typeface="+mn-cs"/>
                        </a:rPr>
                        <a:t>Myelitis</a:t>
                      </a:r>
                      <a:endParaRPr lang="en-US" b="1" dirty="0">
                        <a:latin typeface="Constantia" panose="02030602050306030303" pitchFamily="18" charset="0"/>
                      </a:endParaRPr>
                    </a:p>
                    <a:p>
                      <a:r>
                        <a:rPr lang="en-US" sz="1800" b="0" i="0" kern="1200" dirty="0" smtClean="0">
                          <a:solidFill>
                            <a:schemeClr val="dk1"/>
                          </a:solidFill>
                          <a:effectLst/>
                          <a:latin typeface="Constantia" panose="02030602050306030303" pitchFamily="18" charset="0"/>
                          <a:ea typeface="+mn-ea"/>
                          <a:cs typeface="+mn-cs"/>
                        </a:rPr>
                        <a:t>Inflammation of the spinal cord</a:t>
                      </a:r>
                      <a:endParaRPr lang="en-US" dirty="0">
                        <a:latin typeface="Constantia" panose="02030602050306030303" pitchFamily="18" charset="0"/>
                      </a:endParaRPr>
                    </a:p>
                  </a:txBody>
                  <a:tcPr/>
                </a:tc>
              </a:tr>
            </a:tbl>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val="1492165443"/>
              </p:ext>
            </p:extLst>
          </p:nvPr>
        </p:nvGraphicFramePr>
        <p:xfrm>
          <a:off x="4572000" y="563880"/>
          <a:ext cx="4572000" cy="6130097"/>
        </p:xfrm>
        <a:graphic>
          <a:graphicData uri="http://schemas.openxmlformats.org/drawingml/2006/table">
            <a:tbl>
              <a:tblPr firstRow="1" bandRow="1">
                <a:tableStyleId>{5C22544A-7EE6-4342-B048-85BDC9FD1C3A}</a:tableStyleId>
              </a:tblPr>
              <a:tblGrid>
                <a:gridCol w="4572000"/>
              </a:tblGrid>
              <a:tr h="355276">
                <a:tc>
                  <a:txBody>
                    <a:bodyPr/>
                    <a:lstStyle/>
                    <a:p>
                      <a:r>
                        <a:rPr lang="en-US" sz="1800" b="1" i="0" kern="1200" dirty="0" smtClean="0">
                          <a:solidFill>
                            <a:schemeClr val="tx1"/>
                          </a:solidFill>
                          <a:effectLst/>
                          <a:latin typeface="Times New Roman" panose="02020603050405020304" pitchFamily="18" charset="0"/>
                          <a:ea typeface="+mn-ea"/>
                          <a:cs typeface="Times New Roman" panose="02020603050405020304" pitchFamily="18" charset="0"/>
                        </a:rPr>
                        <a:t>Myopathy</a:t>
                      </a:r>
                    </a:p>
                    <a:p>
                      <a:r>
                        <a:rPr lang="en-US" sz="1800" b="0" i="0" kern="1200" dirty="0" smtClean="0">
                          <a:solidFill>
                            <a:schemeClr val="tx1"/>
                          </a:solidFill>
                          <a:effectLst/>
                          <a:latin typeface="Times New Roman" panose="02020603050405020304" pitchFamily="18" charset="0"/>
                          <a:ea typeface="+mn-ea"/>
                          <a:cs typeface="Times New Roman" panose="02020603050405020304" pitchFamily="18" charset="0"/>
                        </a:rPr>
                        <a:t>Myopathies are a group of disorders that are characterized by a primary structural or functional impairment of the skeletal muscle</a:t>
                      </a:r>
                      <a:r>
                        <a:rPr lang="en-US" sz="1800" b="0" i="0" kern="1200" dirty="0" smtClean="0">
                          <a:solidFill>
                            <a:schemeClr val="lt1"/>
                          </a:solidFill>
                          <a:effectLst/>
                          <a:latin typeface="Times New Roman" panose="02020603050405020304" pitchFamily="18" charset="0"/>
                          <a:ea typeface="+mn-ea"/>
                          <a:cs typeface="Times New Roman" panose="02020603050405020304" pitchFamily="18" charset="0"/>
                        </a:rPr>
                        <a:t>.</a:t>
                      </a:r>
                      <a:endParaRPr lang="en-US" b="0" dirty="0">
                        <a:solidFill>
                          <a:schemeClr val="tx1"/>
                        </a:solidFill>
                        <a:latin typeface="Times New Roman" panose="02020603050405020304" pitchFamily="18" charset="0"/>
                        <a:cs typeface="Times New Roman" panose="02020603050405020304" pitchFamily="18" charset="0"/>
                      </a:endParaRPr>
                    </a:p>
                  </a:txBody>
                  <a:tcPr>
                    <a:solidFill>
                      <a:schemeClr val="accent3">
                        <a:lumMod val="20000"/>
                        <a:lumOff val="80000"/>
                      </a:schemeClr>
                    </a:solidFill>
                  </a:tcPr>
                </a:tc>
              </a:tr>
              <a:tr h="355276">
                <a:tc>
                  <a:txBody>
                    <a:bodyPr/>
                    <a:lstStyle/>
                    <a:p>
                      <a:r>
                        <a:rPr lang="en-US" sz="1800" b="1" i="0" kern="1200" dirty="0" smtClean="0">
                          <a:solidFill>
                            <a:schemeClr val="dk1"/>
                          </a:solidFill>
                          <a:effectLst/>
                          <a:latin typeface="Constantia" panose="02030602050306030303" pitchFamily="18" charset="0"/>
                          <a:ea typeface="+mn-ea"/>
                          <a:cs typeface="+mn-cs"/>
                        </a:rPr>
                        <a:t>Myelopathy</a:t>
                      </a:r>
                      <a:endParaRPr lang="en-US" b="1" dirty="0" smtClean="0">
                        <a:latin typeface="Constantia" panose="02030602050306030303" pitchFamily="18" charset="0"/>
                      </a:endParaRPr>
                    </a:p>
                    <a:p>
                      <a:r>
                        <a:rPr lang="en-US" sz="1800" b="0" i="0" kern="1200" dirty="0" smtClean="0">
                          <a:solidFill>
                            <a:schemeClr val="dk1"/>
                          </a:solidFill>
                          <a:effectLst/>
                          <a:latin typeface="Constantia" panose="02030602050306030303" pitchFamily="18" charset="0"/>
                          <a:ea typeface="+mn-ea"/>
                          <a:cs typeface="+mn-cs"/>
                        </a:rPr>
                        <a:t>Dysfunction of the spinal cord</a:t>
                      </a:r>
                      <a:endParaRPr lang="en-US" dirty="0">
                        <a:latin typeface="Constantia" panose="02030602050306030303" pitchFamily="18" charset="0"/>
                      </a:endParaRPr>
                    </a:p>
                  </a:txBody>
                  <a:tcPr>
                    <a:solidFill>
                      <a:schemeClr val="accent3">
                        <a:lumMod val="40000"/>
                        <a:lumOff val="60000"/>
                      </a:schemeClr>
                    </a:solidFill>
                  </a:tcPr>
                </a:tc>
              </a:tr>
              <a:tr h="613217">
                <a:tc>
                  <a:txBody>
                    <a:bodyPr/>
                    <a:lstStyle/>
                    <a:p>
                      <a:r>
                        <a:rPr lang="en-US" sz="1800" b="1" i="0" kern="1200" dirty="0" smtClean="0">
                          <a:solidFill>
                            <a:schemeClr val="dk1"/>
                          </a:solidFill>
                          <a:effectLst/>
                          <a:latin typeface="Times New Roman" panose="02020603050405020304" pitchFamily="18" charset="0"/>
                          <a:ea typeface="+mn-ea"/>
                          <a:cs typeface="Times New Roman" panose="02020603050405020304" pitchFamily="18" charset="0"/>
                        </a:rPr>
                        <a:t>Myositis </a:t>
                      </a:r>
                      <a:endParaRPr lang="en-US" b="1" dirty="0">
                        <a:latin typeface="Times New Roman" panose="02020603050405020304" pitchFamily="18" charset="0"/>
                        <a:cs typeface="Times New Roman" panose="02020603050405020304" pitchFamily="18" charset="0"/>
                      </a:endParaRPr>
                    </a:p>
                    <a:p>
                      <a:r>
                        <a:rPr lang="en-US" sz="1800" b="0" i="0" kern="1200" dirty="0" smtClean="0">
                          <a:solidFill>
                            <a:schemeClr val="dk1"/>
                          </a:solidFill>
                          <a:effectLst/>
                          <a:latin typeface="Times New Roman" panose="02020603050405020304" pitchFamily="18" charset="0"/>
                          <a:ea typeface="+mn-ea"/>
                          <a:cs typeface="Times New Roman" panose="02020603050405020304" pitchFamily="18" charset="0"/>
                        </a:rPr>
                        <a:t>Inflammation of the muscles</a:t>
                      </a:r>
                      <a:endParaRPr lang="en-US" dirty="0">
                        <a:latin typeface="Times New Roman" panose="02020603050405020304" pitchFamily="18" charset="0"/>
                        <a:cs typeface="Times New Roman" panose="02020603050405020304" pitchFamily="18" charset="0"/>
                      </a:endParaRPr>
                    </a:p>
                  </a:txBody>
                  <a:tcPr/>
                </a:tc>
              </a:tr>
              <a:tr h="975360">
                <a:tc>
                  <a:txBody>
                    <a:bodyPr/>
                    <a:lstStyle/>
                    <a:p>
                      <a:r>
                        <a:rPr lang="en-US" sz="1800" b="1" i="0" kern="1200" dirty="0" smtClean="0">
                          <a:solidFill>
                            <a:schemeClr val="dk1"/>
                          </a:solidFill>
                          <a:effectLst/>
                          <a:latin typeface="Times New Roman" panose="02020603050405020304" pitchFamily="18" charset="0"/>
                          <a:ea typeface="+mn-ea"/>
                          <a:cs typeface="Times New Roman" panose="02020603050405020304" pitchFamily="18" charset="0"/>
                        </a:rPr>
                        <a:t>Narcolepsy </a:t>
                      </a:r>
                      <a:endParaRPr lang="en-US" b="1" dirty="0">
                        <a:latin typeface="Times New Roman" panose="02020603050405020304" pitchFamily="18" charset="0"/>
                        <a:cs typeface="Times New Roman" panose="02020603050405020304" pitchFamily="18" charset="0"/>
                      </a:endParaRPr>
                    </a:p>
                    <a:p>
                      <a:r>
                        <a:rPr lang="en-US" sz="1800" b="0" i="0" kern="1200" dirty="0" smtClean="0">
                          <a:solidFill>
                            <a:schemeClr val="dk1"/>
                          </a:solidFill>
                          <a:effectLst/>
                          <a:latin typeface="Times New Roman" panose="02020603050405020304" pitchFamily="18" charset="0"/>
                          <a:ea typeface="+mn-ea"/>
                          <a:cs typeface="Times New Roman" panose="02020603050405020304" pitchFamily="18" charset="0"/>
                        </a:rPr>
                        <a:t>Sudden attacks manifesting as an uncontrollable urge to sleep</a:t>
                      </a:r>
                      <a:endParaRPr lang="en-US" dirty="0">
                        <a:latin typeface="Times New Roman" panose="02020603050405020304" pitchFamily="18" charset="0"/>
                        <a:cs typeface="Times New Roman" panose="02020603050405020304" pitchFamily="18" charset="0"/>
                      </a:endParaRPr>
                    </a:p>
                  </a:txBody>
                  <a:tcPr/>
                </a:tc>
              </a:tr>
              <a:tr h="594360">
                <a:tc>
                  <a:txBody>
                    <a:bodyPr/>
                    <a:lstStyle/>
                    <a:p>
                      <a:r>
                        <a:rPr lang="en-US" sz="1800" b="1" i="0" kern="1200" dirty="0" smtClean="0">
                          <a:solidFill>
                            <a:schemeClr val="dk1"/>
                          </a:solidFill>
                          <a:effectLst/>
                          <a:latin typeface="Times New Roman" panose="02020603050405020304" pitchFamily="18" charset="0"/>
                          <a:ea typeface="+mn-ea"/>
                          <a:cs typeface="Times New Roman" panose="02020603050405020304" pitchFamily="18" charset="0"/>
                        </a:rPr>
                        <a:t>Neuronopathy</a:t>
                      </a:r>
                      <a:endParaRPr lang="en-US" b="1" dirty="0">
                        <a:latin typeface="Times New Roman" panose="02020603050405020304" pitchFamily="18" charset="0"/>
                        <a:cs typeface="Times New Roman" panose="02020603050405020304" pitchFamily="18" charset="0"/>
                      </a:endParaRPr>
                    </a:p>
                    <a:p>
                      <a:r>
                        <a:rPr lang="en-US" sz="1800" b="0" i="0" kern="1200" dirty="0" smtClean="0">
                          <a:solidFill>
                            <a:schemeClr val="dk1"/>
                          </a:solidFill>
                          <a:effectLst/>
                          <a:latin typeface="Times New Roman" panose="02020603050405020304" pitchFamily="18" charset="0"/>
                          <a:ea typeface="+mn-ea"/>
                          <a:cs typeface="Times New Roman" panose="02020603050405020304" pitchFamily="18" charset="0"/>
                        </a:rPr>
                        <a:t>Dysfunction of the cortical cranial, or spinal neurons</a:t>
                      </a:r>
                      <a:endParaRPr lang="en-US" dirty="0">
                        <a:latin typeface="Times New Roman" panose="02020603050405020304" pitchFamily="18" charset="0"/>
                        <a:cs typeface="Times New Roman" panose="02020603050405020304" pitchFamily="18" charset="0"/>
                      </a:endParaRPr>
                    </a:p>
                  </a:txBody>
                  <a:tcPr/>
                </a:tc>
              </a:tr>
              <a:tr h="1143000">
                <a:tc>
                  <a:txBody>
                    <a:bodyPr/>
                    <a:lstStyle/>
                    <a:p>
                      <a:r>
                        <a:rPr lang="en-US" sz="1600" b="1" i="0" kern="1200" dirty="0" smtClean="0">
                          <a:solidFill>
                            <a:schemeClr val="dk1"/>
                          </a:solidFill>
                          <a:effectLst/>
                          <a:latin typeface="Times New Roman" panose="02020603050405020304" pitchFamily="18" charset="0"/>
                          <a:ea typeface="+mn-ea"/>
                          <a:cs typeface="Times New Roman" panose="02020603050405020304" pitchFamily="18" charset="0"/>
                        </a:rPr>
                        <a:t>Polyneuropathy</a:t>
                      </a:r>
                      <a:endParaRPr lang="en-US" sz="1600" b="1" dirty="0">
                        <a:latin typeface="Times New Roman" panose="02020603050405020304" pitchFamily="18" charset="0"/>
                        <a:cs typeface="Times New Roman" panose="02020603050405020304" pitchFamily="18" charset="0"/>
                      </a:endParaRPr>
                    </a:p>
                    <a:p>
                      <a:r>
                        <a:rPr lang="en-US" sz="1800" b="0" i="0" kern="1200" dirty="0" smtClean="0">
                          <a:solidFill>
                            <a:schemeClr val="dk1"/>
                          </a:solidFill>
                          <a:effectLst/>
                          <a:latin typeface="Times New Roman" panose="02020603050405020304" pitchFamily="18" charset="0"/>
                          <a:ea typeface="+mn-ea"/>
                          <a:cs typeface="Times New Roman" panose="02020603050405020304" pitchFamily="18" charset="0"/>
                        </a:rPr>
                        <a:t>Bilateral symmetric ascending (stocking and glove) or descending dysfunction of the peripheral nerves</a:t>
                      </a:r>
                      <a:endParaRPr lang="en-US" dirty="0">
                        <a:latin typeface="Times New Roman" panose="02020603050405020304" pitchFamily="18" charset="0"/>
                        <a:cs typeface="Times New Roman" panose="02020603050405020304" pitchFamily="18" charset="0"/>
                      </a:endParaRPr>
                    </a:p>
                  </a:txBody>
                  <a:tcPr/>
                </a:tc>
              </a:tr>
              <a:tr h="613217">
                <a:tc>
                  <a:txBody>
                    <a:bodyPr/>
                    <a:lstStyle/>
                    <a:p>
                      <a:r>
                        <a:rPr lang="en-US" sz="1600" b="1" i="0" kern="1200" dirty="0" smtClean="0">
                          <a:solidFill>
                            <a:schemeClr val="dk1"/>
                          </a:solidFill>
                          <a:effectLst/>
                          <a:latin typeface="Times New Roman" panose="02020603050405020304" pitchFamily="18" charset="0"/>
                          <a:ea typeface="+mn-ea"/>
                          <a:cs typeface="Times New Roman" panose="02020603050405020304" pitchFamily="18" charset="0"/>
                        </a:rPr>
                        <a:t>Radiculopathy</a:t>
                      </a:r>
                      <a:endParaRPr lang="en-US" sz="1600" b="1" dirty="0">
                        <a:latin typeface="Times New Roman" panose="02020603050405020304" pitchFamily="18" charset="0"/>
                        <a:cs typeface="Times New Roman" panose="02020603050405020304" pitchFamily="18" charset="0"/>
                      </a:endParaRPr>
                    </a:p>
                    <a:p>
                      <a:r>
                        <a:rPr lang="en-US" sz="1800" b="0" i="0" kern="1200" dirty="0" smtClean="0">
                          <a:solidFill>
                            <a:schemeClr val="dk1"/>
                          </a:solidFill>
                          <a:effectLst/>
                          <a:latin typeface="Times New Roman" panose="02020603050405020304" pitchFamily="18" charset="0"/>
                          <a:ea typeface="+mn-ea"/>
                          <a:cs typeface="Times New Roman" panose="02020603050405020304" pitchFamily="18" charset="0"/>
                        </a:rPr>
                        <a:t>Dysfunction of the nerve roots</a:t>
                      </a:r>
                      <a:endParaRPr lang="en-US" dirty="0">
                        <a:latin typeface="Times New Roman" panose="02020603050405020304" pitchFamily="18" charset="0"/>
                        <a:cs typeface="Times New Roman" panose="02020603050405020304" pitchFamily="18" charset="0"/>
                      </a:endParaRPr>
                    </a:p>
                  </a:txBody>
                  <a:tcPr/>
                </a:tc>
              </a:tr>
            </a:tbl>
          </a:graphicData>
        </a:graphic>
      </p:graphicFrame>
      <p:sp>
        <p:nvSpPr>
          <p:cNvPr id="5" name="TextBox 4"/>
          <p:cNvSpPr txBox="1"/>
          <p:nvPr/>
        </p:nvSpPr>
        <p:spPr>
          <a:xfrm>
            <a:off x="0" y="0"/>
            <a:ext cx="9144000" cy="523220"/>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r>
              <a:rPr lang="en-US" sz="2800" b="1" dirty="0" smtClean="0">
                <a:latin typeface="Constantia" pitchFamily="18" charset="0"/>
              </a:rPr>
              <a:t>      </a:t>
            </a:r>
            <a:r>
              <a:rPr lang="en-US" sz="2400" b="1" dirty="0" smtClean="0">
                <a:latin typeface="Constantia" pitchFamily="18" charset="0"/>
              </a:rPr>
              <a:t>Neurological History : Definition of Terms </a:t>
            </a:r>
            <a:endParaRPr lang="en-US" sz="2400" dirty="0">
              <a:latin typeface="Constantia" pitchFamily="18" charset="0"/>
            </a:endParaRPr>
          </a:p>
        </p:txBody>
      </p:sp>
    </p:spTree>
    <p:extLst>
      <p:ext uri="{BB962C8B-B14F-4D97-AF65-F5344CB8AC3E}">
        <p14:creationId xmlns:p14="http://schemas.microsoft.com/office/powerpoint/2010/main" val="547738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2398" y="609600"/>
            <a:ext cx="4343401" cy="6334664"/>
          </a:xfrm>
        </p:spPr>
        <p:txBody>
          <a:bodyPr>
            <a:noAutofit/>
          </a:bodyPr>
          <a:lstStyle/>
          <a:p>
            <a:pPr marL="0" indent="0">
              <a:buNone/>
            </a:pPr>
            <a:r>
              <a:rPr lang="en-US" b="1" dirty="0" smtClean="0">
                <a:latin typeface="Times New Roman" panose="02020603050405020304" pitchFamily="18" charset="0"/>
                <a:cs typeface="Times New Roman" panose="02020603050405020304" pitchFamily="18" charset="0"/>
              </a:rPr>
              <a:t>Neurological </a:t>
            </a:r>
            <a:r>
              <a:rPr lang="en-US" b="1" dirty="0">
                <a:latin typeface="Times New Roman" panose="02020603050405020304" pitchFamily="18" charset="0"/>
                <a:cs typeface="Times New Roman" panose="02020603050405020304" pitchFamily="18" charset="0"/>
              </a:rPr>
              <a:t>presenting complaints </a:t>
            </a:r>
            <a:r>
              <a:rPr lang="en-US" b="1" dirty="0" smtClean="0">
                <a:latin typeface="Times New Roman" panose="02020603050405020304" pitchFamily="18" charset="0"/>
                <a:cs typeface="Times New Roman" panose="02020603050405020304" pitchFamily="18" charset="0"/>
              </a:rPr>
              <a:t>include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Headache.</a:t>
            </a:r>
          </a:p>
          <a:p>
            <a:r>
              <a:rPr lang="en-US" dirty="0">
                <a:latin typeface="Times New Roman" panose="02020603050405020304" pitchFamily="18" charset="0"/>
                <a:cs typeface="Times New Roman" panose="02020603050405020304" pitchFamily="18" charset="0"/>
              </a:rPr>
              <a:t>Seizures.</a:t>
            </a:r>
          </a:p>
          <a:p>
            <a:r>
              <a:rPr lang="en-US" dirty="0">
                <a:latin typeface="Times New Roman" panose="02020603050405020304" pitchFamily="18" charset="0"/>
                <a:cs typeface="Times New Roman" panose="02020603050405020304" pitchFamily="18" charset="0"/>
              </a:rPr>
              <a:t>Presyncope or syncope.</a:t>
            </a:r>
          </a:p>
          <a:p>
            <a:r>
              <a:rPr lang="en-US" dirty="0">
                <a:latin typeface="Times New Roman" panose="02020603050405020304" pitchFamily="18" charset="0"/>
                <a:cs typeface="Times New Roman" panose="02020603050405020304" pitchFamily="18" charset="0"/>
              </a:rPr>
              <a:t>Muscular symptoms - weakness, tremor, spasm.</a:t>
            </a:r>
          </a:p>
          <a:p>
            <a:r>
              <a:rPr lang="en-US" dirty="0">
                <a:latin typeface="Times New Roman" panose="02020603050405020304" pitchFamily="18" charset="0"/>
                <a:cs typeface="Times New Roman" panose="02020603050405020304" pitchFamily="18" charset="0"/>
              </a:rPr>
              <a:t>Peripheral sensory symptoms - numbness, paraesthesia.</a:t>
            </a:r>
          </a:p>
          <a:p>
            <a:r>
              <a:rPr lang="en-US" dirty="0">
                <a:latin typeface="Times New Roman" panose="02020603050405020304" pitchFamily="18" charset="0"/>
                <a:cs typeface="Times New Roman" panose="02020603050405020304" pitchFamily="18" charset="0"/>
              </a:rPr>
              <a:t>Visual changes - blurring, diplopia.</a:t>
            </a:r>
          </a:p>
        </p:txBody>
      </p:sp>
      <p:sp>
        <p:nvSpPr>
          <p:cNvPr id="4" name="Content Placeholder 3"/>
          <p:cNvSpPr>
            <a:spLocks noGrp="1"/>
          </p:cNvSpPr>
          <p:nvPr>
            <p:ph sz="half" idx="2"/>
          </p:nvPr>
        </p:nvSpPr>
        <p:spPr>
          <a:xfrm>
            <a:off x="4572000" y="685800"/>
            <a:ext cx="4419600" cy="6019800"/>
          </a:xfrm>
        </p:spPr>
        <p:txBody>
          <a:bodyPr>
            <a:normAutofit/>
          </a:bodyPr>
          <a:lstStyle/>
          <a:p>
            <a:r>
              <a:rPr lang="en-US" dirty="0">
                <a:latin typeface="Times New Roman" panose="02020603050405020304" pitchFamily="18" charset="0"/>
                <a:cs typeface="Times New Roman" panose="02020603050405020304" pitchFamily="18" charset="0"/>
              </a:rPr>
              <a:t>Pain. One of the most common symptoms of neurological </a:t>
            </a:r>
            <a:r>
              <a:rPr lang="en-US" dirty="0" smtClean="0">
                <a:latin typeface="Times New Roman" panose="02020603050405020304" pitchFamily="18" charset="0"/>
                <a:cs typeface="Times New Roman" panose="02020603050405020304" pitchFamily="18" charset="0"/>
              </a:rPr>
              <a:t>diseases.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Difficulties with </a:t>
            </a:r>
            <a:r>
              <a:rPr lang="en-US" dirty="0" smtClean="0">
                <a:latin typeface="Times New Roman" panose="02020603050405020304" pitchFamily="18" charset="0"/>
                <a:cs typeface="Times New Roman" panose="02020603050405020304" pitchFamily="18" charset="0"/>
              </a:rPr>
              <a:t>Memory</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Sleep </a:t>
            </a:r>
            <a:r>
              <a:rPr lang="en-US" dirty="0" smtClean="0">
                <a:latin typeface="Times New Roman" panose="02020603050405020304" pitchFamily="18" charset="0"/>
                <a:cs typeface="Times New Roman" panose="02020603050405020304" pitchFamily="18" charset="0"/>
              </a:rPr>
              <a:t>Issues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Partial or Complete Loss of </a:t>
            </a:r>
            <a:r>
              <a:rPr lang="en-US" dirty="0" smtClean="0">
                <a:latin typeface="Times New Roman" panose="02020603050405020304" pitchFamily="18" charset="0"/>
                <a:cs typeface="Times New Roman" panose="02020603050405020304" pitchFamily="18" charset="0"/>
              </a:rPr>
              <a:t>Vision</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Ataxia</a:t>
            </a:r>
          </a:p>
          <a:p>
            <a:r>
              <a:rPr lang="en-US" dirty="0" smtClean="0">
                <a:latin typeface="Times New Roman" panose="02020603050405020304" pitchFamily="18" charset="0"/>
                <a:cs typeface="Times New Roman" panose="02020603050405020304" pitchFamily="18" charset="0"/>
              </a:rPr>
              <a:t>Dizziness</a:t>
            </a:r>
          </a:p>
          <a:p>
            <a:r>
              <a:rPr lang="en-US" dirty="0" smtClean="0">
                <a:latin typeface="Times New Roman" panose="02020603050405020304" pitchFamily="18" charset="0"/>
                <a:cs typeface="Times New Roman" panose="02020603050405020304" pitchFamily="18" charset="0"/>
              </a:rPr>
              <a:t>Vertigo</a:t>
            </a:r>
          </a:p>
          <a:p>
            <a:r>
              <a:rPr lang="en-US" dirty="0" smtClean="0">
                <a:latin typeface="Times New Roman" panose="02020603050405020304" pitchFamily="18" charset="0"/>
                <a:cs typeface="Times New Roman" panose="02020603050405020304" pitchFamily="18" charset="0"/>
              </a:rPr>
              <a:t>Stroke</a:t>
            </a:r>
            <a:endParaRPr lang="en-US" dirty="0">
              <a:latin typeface="Times New Roman" panose="02020603050405020304" pitchFamily="18" charset="0"/>
              <a:cs typeface="Times New Roman" panose="02020603050405020304" pitchFamily="18" charset="0"/>
            </a:endParaRPr>
          </a:p>
          <a:p>
            <a:pPr marL="0" indent="0">
              <a:buNone/>
            </a:pPr>
            <a:endParaRPr lang="en-US" sz="2400" dirty="0">
              <a:latin typeface="Constantia" panose="02030602050306030303" pitchFamily="18" charset="0"/>
            </a:endParaRPr>
          </a:p>
          <a:p>
            <a:pPr marL="0" indent="0">
              <a:buNone/>
            </a:pPr>
            <a:endParaRPr lang="en-US" sz="2400" dirty="0">
              <a:latin typeface="Constantia" panose="02030602050306030303" pitchFamily="18" charset="0"/>
            </a:endParaRPr>
          </a:p>
        </p:txBody>
      </p:sp>
      <p:sp>
        <p:nvSpPr>
          <p:cNvPr id="5" name="TextBox 4"/>
          <p:cNvSpPr txBox="1"/>
          <p:nvPr/>
        </p:nvSpPr>
        <p:spPr>
          <a:xfrm>
            <a:off x="0" y="0"/>
            <a:ext cx="9144000" cy="584775"/>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r>
              <a:rPr lang="en-US" sz="3200" b="1" dirty="0" smtClean="0">
                <a:latin typeface="Constantia" pitchFamily="18" charset="0"/>
              </a:rPr>
              <a:t>Neurological History </a:t>
            </a:r>
            <a:r>
              <a:rPr lang="en-US" sz="2800" b="1" dirty="0" smtClean="0">
                <a:latin typeface="Constantia" pitchFamily="18" charset="0"/>
              </a:rPr>
              <a:t>:</a:t>
            </a:r>
            <a:r>
              <a:rPr lang="en-US" sz="2800" dirty="0" smtClean="0">
                <a:latin typeface="Constantia" panose="02030602050306030303" pitchFamily="18" charset="0"/>
              </a:rPr>
              <a:t> </a:t>
            </a:r>
            <a:r>
              <a:rPr lang="en-US" sz="3200" b="1" dirty="0" smtClean="0">
                <a:latin typeface="Constantia" panose="02030602050306030303" pitchFamily="18" charset="0"/>
              </a:rPr>
              <a:t>Presenting Complaints</a:t>
            </a:r>
            <a:r>
              <a:rPr lang="en-US" sz="2800" b="1" dirty="0" smtClean="0">
                <a:latin typeface="Constantia" pitchFamily="18" charset="0"/>
              </a:rPr>
              <a:t>?</a:t>
            </a:r>
            <a:endParaRPr lang="en-US" sz="2800" dirty="0">
              <a:latin typeface="Constantia" pitchFamily="18" charset="0"/>
            </a:endParaRPr>
          </a:p>
        </p:txBody>
      </p:sp>
    </p:spTree>
    <p:extLst>
      <p:ext uri="{BB962C8B-B14F-4D97-AF65-F5344CB8AC3E}">
        <p14:creationId xmlns:p14="http://schemas.microsoft.com/office/powerpoint/2010/main" val="2473390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84775"/>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r>
              <a:rPr lang="en-US" sz="3200" b="1" dirty="0" smtClean="0">
                <a:solidFill>
                  <a:schemeClr val="bg1"/>
                </a:solidFill>
                <a:latin typeface="Constantia" pitchFamily="18" charset="0"/>
              </a:rPr>
              <a:t>		Fainting/Syncope</a:t>
            </a:r>
            <a:endParaRPr lang="en-US" sz="3200" dirty="0" smtClean="0">
              <a:solidFill>
                <a:schemeClr val="bg1"/>
              </a:solidFill>
              <a:latin typeface="Constantia" pitchFamily="18" charset="0"/>
            </a:endParaRPr>
          </a:p>
        </p:txBody>
      </p:sp>
      <p:sp>
        <p:nvSpPr>
          <p:cNvPr id="4" name="Content Placeholder 3"/>
          <p:cNvSpPr>
            <a:spLocks noGrp="1"/>
          </p:cNvSpPr>
          <p:nvPr>
            <p:ph sz="half" idx="1"/>
          </p:nvPr>
        </p:nvSpPr>
        <p:spPr>
          <a:xfrm>
            <a:off x="0" y="1828800"/>
            <a:ext cx="4648200" cy="5029200"/>
          </a:xfrm>
        </p:spPr>
        <p:txBody>
          <a:bodyPr>
            <a:noAutofit/>
          </a:bodyPr>
          <a:lstStyle/>
          <a:p>
            <a:pPr>
              <a:buNone/>
            </a:pPr>
            <a:r>
              <a:rPr lang="en-US" sz="2400" b="1" dirty="0" smtClean="0">
                <a:latin typeface="Constantia" pitchFamily="18" charset="0"/>
              </a:rPr>
              <a:t>There are 3 major criteria for the definition of syncope:</a:t>
            </a:r>
            <a:endParaRPr lang="en-US" sz="2400" dirty="0" smtClean="0">
              <a:latin typeface="Constantia" pitchFamily="18" charset="0"/>
            </a:endParaRPr>
          </a:p>
          <a:p>
            <a:pPr marL="457200" indent="-457200">
              <a:buFont typeface="+mj-lt"/>
              <a:buAutoNum type="arabicPeriod"/>
            </a:pPr>
            <a:r>
              <a:rPr lang="en-US" sz="2400" dirty="0" smtClean="0">
                <a:latin typeface="Constantia" pitchFamily="18" charset="0"/>
              </a:rPr>
              <a:t>There must be a </a:t>
            </a:r>
            <a:r>
              <a:rPr lang="en-US" sz="2400" b="1" dirty="0" smtClean="0">
                <a:solidFill>
                  <a:srgbClr val="FF0000"/>
                </a:solidFill>
                <a:latin typeface="Constantia" pitchFamily="18" charset="0"/>
              </a:rPr>
              <a:t>LOC</a:t>
            </a:r>
            <a:r>
              <a:rPr lang="en-US" sz="2400" dirty="0" smtClean="0">
                <a:solidFill>
                  <a:srgbClr val="FF0000"/>
                </a:solidFill>
                <a:latin typeface="Constantia" pitchFamily="18" charset="0"/>
              </a:rPr>
              <a:t>.</a:t>
            </a:r>
            <a:r>
              <a:rPr lang="en-US" sz="2400" dirty="0" smtClean="0">
                <a:latin typeface="Constantia" pitchFamily="18" charset="0"/>
              </a:rPr>
              <a:t> An initial loss of postural tone (going floppy) </a:t>
            </a:r>
          </a:p>
          <a:p>
            <a:pPr marL="457200" indent="-457200">
              <a:buFont typeface="+mj-lt"/>
              <a:buAutoNum type="arabicPeriod"/>
            </a:pPr>
            <a:r>
              <a:rPr lang="en-US" sz="2400" dirty="0" smtClean="0">
                <a:latin typeface="Constantia" pitchFamily="18" charset="0"/>
              </a:rPr>
              <a:t>The loss of consciousness must be </a:t>
            </a:r>
            <a:r>
              <a:rPr lang="en-US" sz="2400" b="1" dirty="0" smtClean="0">
                <a:solidFill>
                  <a:srgbClr val="FF0000"/>
                </a:solidFill>
                <a:latin typeface="Constantia" pitchFamily="18" charset="0"/>
              </a:rPr>
              <a:t>transient. </a:t>
            </a:r>
            <a:r>
              <a:rPr lang="en-US" sz="2400" dirty="0" smtClean="0">
                <a:latin typeface="Constantia" pitchFamily="18" charset="0"/>
              </a:rPr>
              <a:t>Self limiting</a:t>
            </a:r>
          </a:p>
          <a:p>
            <a:pPr marL="457200" indent="-457200">
              <a:buFont typeface="+mj-lt"/>
              <a:buAutoNum type="arabicPeriod"/>
            </a:pPr>
            <a:r>
              <a:rPr lang="en-US" sz="2400" dirty="0" smtClean="0">
                <a:latin typeface="Constantia" pitchFamily="18" charset="0"/>
              </a:rPr>
              <a:t>It is caused by </a:t>
            </a:r>
            <a:r>
              <a:rPr lang="en-US" sz="2400" b="1" dirty="0" smtClean="0">
                <a:solidFill>
                  <a:srgbClr val="FF0000"/>
                </a:solidFill>
                <a:latin typeface="Constantia" pitchFamily="18" charset="0"/>
              </a:rPr>
              <a:t>global cerebral hypoperfusion</a:t>
            </a:r>
            <a:r>
              <a:rPr lang="en-US" sz="2400" dirty="0" smtClean="0">
                <a:latin typeface="Constantia" pitchFamily="18" charset="0"/>
              </a:rPr>
              <a:t>, which almost always means a </a:t>
            </a:r>
            <a:r>
              <a:rPr lang="en-US" sz="2400" b="1" dirty="0" smtClean="0">
                <a:latin typeface="Constantia" pitchFamily="18" charset="0"/>
              </a:rPr>
              <a:t>reduction in systemic blood pressure</a:t>
            </a:r>
            <a:r>
              <a:rPr lang="en-US" sz="2400" dirty="0" smtClean="0">
                <a:latin typeface="Constantia" pitchFamily="18" charset="0"/>
              </a:rPr>
              <a:t>. </a:t>
            </a:r>
            <a:endParaRPr lang="en-US" sz="2400" dirty="0">
              <a:latin typeface="Constantia" pitchFamily="18" charset="0"/>
            </a:endParaRPr>
          </a:p>
        </p:txBody>
      </p:sp>
      <p:sp>
        <p:nvSpPr>
          <p:cNvPr id="5" name="Content Placeholder 4"/>
          <p:cNvSpPr>
            <a:spLocks noGrp="1"/>
          </p:cNvSpPr>
          <p:nvPr>
            <p:ph sz="half" idx="2"/>
          </p:nvPr>
        </p:nvSpPr>
        <p:spPr>
          <a:xfrm>
            <a:off x="4648200" y="1828800"/>
            <a:ext cx="4495800" cy="4724400"/>
          </a:xfrm>
        </p:spPr>
        <p:txBody>
          <a:bodyPr>
            <a:noAutofit/>
          </a:bodyPr>
          <a:lstStyle/>
          <a:p>
            <a:r>
              <a:rPr lang="en-US" sz="2400" dirty="0" smtClean="0">
                <a:latin typeface="Constantia" pitchFamily="18" charset="0"/>
              </a:rPr>
              <a:t>Fainting may be </a:t>
            </a:r>
            <a:r>
              <a:rPr lang="en-US" sz="2400" b="1" dirty="0" smtClean="0">
                <a:solidFill>
                  <a:srgbClr val="FF0000"/>
                </a:solidFill>
                <a:latin typeface="Constantia" pitchFamily="18" charset="0"/>
              </a:rPr>
              <a:t>triggered</a:t>
            </a:r>
            <a:r>
              <a:rPr lang="en-US" sz="2400" dirty="0" smtClean="0">
                <a:latin typeface="Constantia" pitchFamily="18" charset="0"/>
              </a:rPr>
              <a:t> by: </a:t>
            </a:r>
          </a:p>
          <a:p>
            <a:pPr lvl="1">
              <a:buClr>
                <a:srgbClr val="C00000"/>
              </a:buClr>
              <a:buSzPct val="75000"/>
              <a:buFont typeface="Wingdings" pitchFamily="2" charset="2"/>
              <a:buChar char="v"/>
            </a:pPr>
            <a:r>
              <a:rPr lang="en-US" dirty="0" smtClean="0">
                <a:latin typeface="Constantia" pitchFamily="18" charset="0"/>
              </a:rPr>
              <a:t>Fear/emotional trauma.</a:t>
            </a:r>
          </a:p>
          <a:p>
            <a:pPr lvl="1">
              <a:buClr>
                <a:srgbClr val="C00000"/>
              </a:buClr>
              <a:buSzPct val="75000"/>
              <a:buFont typeface="Wingdings" pitchFamily="2" charset="2"/>
              <a:buChar char="v"/>
            </a:pPr>
            <a:r>
              <a:rPr lang="en-US" dirty="0" smtClean="0">
                <a:latin typeface="Constantia" pitchFamily="18" charset="0"/>
              </a:rPr>
              <a:t>Severe pain.</a:t>
            </a:r>
          </a:p>
          <a:p>
            <a:pPr lvl="1">
              <a:buClr>
                <a:srgbClr val="C00000"/>
              </a:buClr>
              <a:buSzPct val="75000"/>
              <a:buFont typeface="Wingdings" pitchFamily="2" charset="2"/>
              <a:buChar char="v"/>
            </a:pPr>
            <a:r>
              <a:rPr lang="en-US" dirty="0" smtClean="0">
                <a:latin typeface="Constantia" pitchFamily="18" charset="0"/>
              </a:rPr>
              <a:t>A sudden drop in BP.</a:t>
            </a:r>
          </a:p>
          <a:p>
            <a:pPr lvl="1">
              <a:buClr>
                <a:srgbClr val="C00000"/>
              </a:buClr>
              <a:buSzPct val="75000"/>
              <a:buFont typeface="Wingdings" pitchFamily="2" charset="2"/>
              <a:buChar char="v"/>
            </a:pPr>
            <a:r>
              <a:rPr lang="en-US" dirty="0" smtClean="0">
                <a:latin typeface="Constantia" pitchFamily="18" charset="0"/>
              </a:rPr>
              <a:t>Low BS due to diabetes or from going too long without eating.</a:t>
            </a:r>
          </a:p>
          <a:p>
            <a:pPr lvl="1">
              <a:buClr>
                <a:srgbClr val="C00000"/>
              </a:buClr>
              <a:buSzPct val="75000"/>
              <a:buFont typeface="Wingdings" pitchFamily="2" charset="2"/>
              <a:buChar char="v"/>
            </a:pPr>
            <a:r>
              <a:rPr lang="en-US" dirty="0" smtClean="0">
                <a:latin typeface="Constantia" pitchFamily="18" charset="0"/>
              </a:rPr>
              <a:t>Hyperventilation.</a:t>
            </a:r>
          </a:p>
          <a:p>
            <a:pPr lvl="1">
              <a:buClr>
                <a:srgbClr val="C00000"/>
              </a:buClr>
              <a:buSzPct val="75000"/>
              <a:buFont typeface="Wingdings" pitchFamily="2" charset="2"/>
              <a:buChar char="v"/>
            </a:pPr>
            <a:r>
              <a:rPr lang="en-US" dirty="0" smtClean="0">
                <a:latin typeface="Constantia" pitchFamily="18" charset="0"/>
              </a:rPr>
              <a:t>Dehydration.</a:t>
            </a:r>
          </a:p>
          <a:p>
            <a:pPr lvl="1">
              <a:buClr>
                <a:srgbClr val="C00000"/>
              </a:buClr>
              <a:buSzPct val="75000"/>
              <a:buFont typeface="Wingdings" pitchFamily="2" charset="2"/>
              <a:buChar char="v"/>
            </a:pPr>
            <a:r>
              <a:rPr lang="en-US" dirty="0" smtClean="0">
                <a:latin typeface="Constantia" pitchFamily="18" charset="0"/>
              </a:rPr>
              <a:t>Standing in one position for too long.</a:t>
            </a:r>
          </a:p>
        </p:txBody>
      </p:sp>
      <p:sp>
        <p:nvSpPr>
          <p:cNvPr id="8" name="TextBox 7"/>
          <p:cNvSpPr txBox="1"/>
          <p:nvPr/>
        </p:nvSpPr>
        <p:spPr>
          <a:xfrm>
            <a:off x="0" y="609600"/>
            <a:ext cx="9144000" cy="1200329"/>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b="1" i="1" dirty="0" smtClean="0">
                <a:solidFill>
                  <a:schemeClr val="tx1"/>
                </a:solidFill>
                <a:latin typeface="Constantia" pitchFamily="18" charset="0"/>
              </a:rPr>
              <a:t>Syncope is a temporary loss of consciousness usually related to insufficient blood flow to the brain. It's also called fainting or "passing out.”</a:t>
            </a:r>
            <a:endParaRPr lang="en-US" sz="2400" b="1" i="1" dirty="0">
              <a:solidFill>
                <a:schemeClr val="tx1"/>
              </a:solidFill>
              <a:latin typeface="Constant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84775"/>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r>
              <a:rPr lang="en-US" sz="3200" b="1" dirty="0" smtClean="0">
                <a:solidFill>
                  <a:schemeClr val="bg1"/>
                </a:solidFill>
                <a:latin typeface="Constantia" pitchFamily="18" charset="0"/>
              </a:rPr>
              <a:t>		Syncope versus seizure</a:t>
            </a:r>
            <a:endParaRPr lang="en-US" sz="3200" dirty="0" smtClean="0">
              <a:solidFill>
                <a:schemeClr val="bg1"/>
              </a:solidFill>
              <a:latin typeface="Constantia" pitchFamily="18" charset="0"/>
            </a:endParaRPr>
          </a:p>
        </p:txBody>
      </p:sp>
      <p:sp>
        <p:nvSpPr>
          <p:cNvPr id="3" name="TextBox 2"/>
          <p:cNvSpPr txBox="1"/>
          <p:nvPr/>
        </p:nvSpPr>
        <p:spPr>
          <a:xfrm>
            <a:off x="76200" y="685800"/>
            <a:ext cx="8991600" cy="15696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dirty="0" smtClean="0">
                <a:latin typeface="Constantia" pitchFamily="18" charset="0"/>
              </a:rPr>
              <a:t>Many patients experiencing syncope are wrongly diagnosed with epilepsy and vice versa, with long term consequences. It is very important to distinguish these two classically similar events. It is helpful to know what </a:t>
            </a:r>
            <a:r>
              <a:rPr lang="en-US" sz="2400" b="1" dirty="0" smtClean="0">
                <a:solidFill>
                  <a:srgbClr val="FF0000"/>
                </a:solidFill>
                <a:latin typeface="Constantia" pitchFamily="18" charset="0"/>
              </a:rPr>
              <a:t>before, during and after the event</a:t>
            </a:r>
            <a:r>
              <a:rPr lang="en-US" sz="2400" dirty="0" smtClean="0">
                <a:latin typeface="Constantia" pitchFamily="18" charset="0"/>
              </a:rPr>
              <a:t>.</a:t>
            </a:r>
            <a:endParaRPr lang="en-US" sz="2400" dirty="0">
              <a:latin typeface="Constantia" pitchFamily="18" charset="0"/>
            </a:endParaRPr>
          </a:p>
        </p:txBody>
      </p:sp>
      <p:sp>
        <p:nvSpPr>
          <p:cNvPr id="5" name="Content Placeholder 4"/>
          <p:cNvSpPr>
            <a:spLocks noGrp="1"/>
          </p:cNvSpPr>
          <p:nvPr>
            <p:ph sz="half" idx="1"/>
          </p:nvPr>
        </p:nvSpPr>
        <p:spPr>
          <a:xfrm>
            <a:off x="152400" y="2286000"/>
            <a:ext cx="4343400" cy="3687763"/>
          </a:xfrm>
        </p:spPr>
        <p:txBody>
          <a:bodyPr>
            <a:noAutofit/>
          </a:bodyPr>
          <a:lstStyle/>
          <a:p>
            <a:r>
              <a:rPr lang="en-US" b="1" u="sng" dirty="0" smtClean="0">
                <a:solidFill>
                  <a:srgbClr val="FF0000"/>
                </a:solidFill>
                <a:latin typeface="Constantia" pitchFamily="18" charset="0"/>
              </a:rPr>
              <a:t>Before</a:t>
            </a:r>
          </a:p>
          <a:p>
            <a:pPr>
              <a:buClr>
                <a:srgbClr val="C00000"/>
              </a:buClr>
              <a:buSzPct val="75000"/>
              <a:buFont typeface="Wingdings" pitchFamily="2" charset="2"/>
              <a:buChar char="v"/>
            </a:pPr>
            <a:r>
              <a:rPr lang="en-US" b="1" i="1" dirty="0" smtClean="0">
                <a:latin typeface="Constantia" pitchFamily="18" charset="0"/>
              </a:rPr>
              <a:t>Was there a trigger?</a:t>
            </a:r>
          </a:p>
          <a:p>
            <a:pPr>
              <a:buClr>
                <a:srgbClr val="C00000"/>
              </a:buClr>
              <a:buSzPct val="75000"/>
              <a:buFont typeface="Wingdings" pitchFamily="2" charset="2"/>
              <a:buChar char="v"/>
            </a:pPr>
            <a:r>
              <a:rPr lang="en-US" b="1" i="1" dirty="0" smtClean="0">
                <a:latin typeface="Constantia" pitchFamily="18" charset="0"/>
              </a:rPr>
              <a:t>Was there a prodrome?</a:t>
            </a:r>
          </a:p>
          <a:p>
            <a:pPr>
              <a:buClr>
                <a:srgbClr val="C00000"/>
              </a:buClr>
              <a:buSzPct val="75000"/>
              <a:buFont typeface="Wingdings" pitchFamily="2" charset="2"/>
              <a:buChar char="v"/>
            </a:pPr>
            <a:r>
              <a:rPr lang="en-US" b="1" i="1" dirty="0" smtClean="0">
                <a:latin typeface="Constantia" pitchFamily="18" charset="0"/>
              </a:rPr>
              <a:t>Did the patient change </a:t>
            </a:r>
            <a:r>
              <a:rPr lang="en-US" b="1" dirty="0" smtClean="0">
                <a:latin typeface="Constantia" pitchFamily="18" charset="0"/>
              </a:rPr>
              <a:t>color? </a:t>
            </a:r>
          </a:p>
          <a:p>
            <a:r>
              <a:rPr lang="en-US" b="1" u="sng" dirty="0" smtClean="0">
                <a:solidFill>
                  <a:srgbClr val="FF0000"/>
                </a:solidFill>
                <a:latin typeface="Constantia" pitchFamily="18" charset="0"/>
              </a:rPr>
              <a:t>After</a:t>
            </a:r>
          </a:p>
          <a:p>
            <a:pPr>
              <a:buNone/>
            </a:pPr>
            <a:r>
              <a:rPr lang="en-US" b="1" i="1" dirty="0" smtClean="0">
                <a:latin typeface="Constantia" pitchFamily="18" charset="0"/>
              </a:rPr>
              <a:t>How long did it take for full recovery?</a:t>
            </a:r>
            <a:endParaRPr lang="en-US" b="1" dirty="0" smtClean="0"/>
          </a:p>
        </p:txBody>
      </p:sp>
      <p:sp>
        <p:nvSpPr>
          <p:cNvPr id="6" name="Content Placeholder 5"/>
          <p:cNvSpPr>
            <a:spLocks noGrp="1"/>
          </p:cNvSpPr>
          <p:nvPr>
            <p:ph sz="half" idx="2"/>
          </p:nvPr>
        </p:nvSpPr>
        <p:spPr>
          <a:xfrm>
            <a:off x="4648200" y="2286000"/>
            <a:ext cx="4343400" cy="4267200"/>
          </a:xfrm>
        </p:spPr>
        <p:txBody>
          <a:bodyPr>
            <a:noAutofit/>
          </a:bodyPr>
          <a:lstStyle/>
          <a:p>
            <a:r>
              <a:rPr lang="en-US" b="1" u="sng" dirty="0" smtClean="0">
                <a:solidFill>
                  <a:srgbClr val="FF0000"/>
                </a:solidFill>
                <a:latin typeface="Constantia" pitchFamily="18" charset="0"/>
              </a:rPr>
              <a:t>During</a:t>
            </a:r>
          </a:p>
          <a:p>
            <a:pPr>
              <a:buClr>
                <a:srgbClr val="C00000"/>
              </a:buClr>
              <a:buSzPct val="75000"/>
              <a:buFont typeface="Wingdings" pitchFamily="2" charset="2"/>
              <a:buChar char="v"/>
            </a:pPr>
            <a:r>
              <a:rPr lang="en-US" b="1" i="1" dirty="0" smtClean="0">
                <a:latin typeface="Constantia" pitchFamily="18" charset="0"/>
              </a:rPr>
              <a:t>How long did the unconsciousness last?</a:t>
            </a:r>
          </a:p>
          <a:p>
            <a:pPr>
              <a:buClr>
                <a:srgbClr val="C00000"/>
              </a:buClr>
              <a:buSzPct val="75000"/>
              <a:buFont typeface="Wingdings" pitchFamily="2" charset="2"/>
              <a:buChar char="v"/>
            </a:pPr>
            <a:r>
              <a:rPr lang="en-US" b="1" i="1" dirty="0" smtClean="0">
                <a:latin typeface="Constantia" pitchFamily="18" charset="0"/>
              </a:rPr>
              <a:t>Was there a convulsion?</a:t>
            </a:r>
          </a:p>
          <a:p>
            <a:pPr>
              <a:buClr>
                <a:srgbClr val="C00000"/>
              </a:buClr>
              <a:buSzPct val="75000"/>
              <a:buFont typeface="Wingdings" pitchFamily="2" charset="2"/>
              <a:buChar char="v"/>
            </a:pPr>
            <a:r>
              <a:rPr lang="en-US" b="1" i="1" dirty="0" smtClean="0">
                <a:latin typeface="Constantia" pitchFamily="18" charset="0"/>
              </a:rPr>
              <a:t>Was there tongue biting?</a:t>
            </a:r>
          </a:p>
          <a:p>
            <a:pPr>
              <a:buClr>
                <a:srgbClr val="C00000"/>
              </a:buClr>
              <a:buSzPct val="75000"/>
              <a:buFont typeface="Wingdings" pitchFamily="2" charset="2"/>
              <a:buChar char="v"/>
            </a:pPr>
            <a:r>
              <a:rPr lang="en-US" b="1" i="1" dirty="0" smtClean="0">
                <a:latin typeface="Constantia" pitchFamily="18" charset="0"/>
              </a:rPr>
              <a:t>Was there urinary incontinence?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838200"/>
            <a:ext cx="3810000" cy="1828800"/>
          </a:xfrm>
          <a:prstGeom prst="rect">
            <a:avLst/>
          </a:prstGeom>
          <a:ln w="28575">
            <a:solidFill>
              <a:srgbClr val="FF000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b="1" dirty="0" smtClean="0">
                <a:solidFill>
                  <a:srgbClr val="FF0000"/>
                </a:solidFill>
                <a:latin typeface="Constantia" panose="02030602050306030303" pitchFamily="18" charset="0"/>
              </a:rPr>
              <a:t>Alarming symptoms</a:t>
            </a:r>
          </a:p>
          <a:p>
            <a:pPr marL="171450" indent="-171450" algn="ctr">
              <a:buFont typeface="Arial" panose="020B0604020202020204" pitchFamily="34" charset="0"/>
              <a:buChar char="•"/>
            </a:pPr>
            <a:r>
              <a:rPr lang="en-US" sz="1400" dirty="0" smtClean="0">
                <a:solidFill>
                  <a:schemeClr val="tx1"/>
                </a:solidFill>
                <a:latin typeface="Constantia" panose="02030602050306030303" pitchFamily="18" charset="0"/>
              </a:rPr>
              <a:t>Sudden without preceding symptoms</a:t>
            </a:r>
          </a:p>
          <a:p>
            <a:pPr marL="171450" indent="-171450" algn="ctr">
              <a:buFont typeface="Arial" panose="020B0604020202020204" pitchFamily="34" charset="0"/>
              <a:buChar char="•"/>
            </a:pPr>
            <a:r>
              <a:rPr lang="en-US" sz="1400" dirty="0" smtClean="0">
                <a:solidFill>
                  <a:schemeClr val="tx1"/>
                </a:solidFill>
                <a:latin typeface="Constantia" panose="02030602050306030303" pitchFamily="18" charset="0"/>
              </a:rPr>
              <a:t>H/O heart disease</a:t>
            </a:r>
          </a:p>
          <a:p>
            <a:pPr marL="171450" indent="-171450" algn="ctr">
              <a:buFont typeface="Arial" panose="020B0604020202020204" pitchFamily="34" charset="0"/>
              <a:buChar char="•"/>
            </a:pPr>
            <a:r>
              <a:rPr lang="en-US" sz="1400" dirty="0" smtClean="0">
                <a:solidFill>
                  <a:schemeClr val="tx1"/>
                </a:solidFill>
                <a:latin typeface="Constantia" panose="02030602050306030303" pitchFamily="18" charset="0"/>
              </a:rPr>
              <a:t>H/O sudden death in family</a:t>
            </a:r>
          </a:p>
          <a:p>
            <a:pPr marL="171450" indent="-171450" algn="ctr">
              <a:buFont typeface="Arial" panose="020B0604020202020204" pitchFamily="34" charset="0"/>
              <a:buChar char="•"/>
            </a:pPr>
            <a:r>
              <a:rPr lang="en-US" sz="1400" dirty="0" smtClean="0">
                <a:solidFill>
                  <a:schemeClr val="tx1"/>
                </a:solidFill>
                <a:latin typeface="Constantia" panose="02030602050306030303" pitchFamily="18" charset="0"/>
              </a:rPr>
              <a:t>Syncope with chest pain</a:t>
            </a:r>
          </a:p>
          <a:p>
            <a:pPr marL="171450" indent="-171450" algn="ctr">
              <a:buFont typeface="Arial" panose="020B0604020202020204" pitchFamily="34" charset="0"/>
              <a:buChar char="•"/>
            </a:pPr>
            <a:r>
              <a:rPr lang="en-US" sz="1400" dirty="0" smtClean="0">
                <a:solidFill>
                  <a:schemeClr val="tx1"/>
                </a:solidFill>
                <a:latin typeface="Constantia" panose="02030602050306030303" pitchFamily="18" charset="0"/>
              </a:rPr>
              <a:t>Seizure disorder</a:t>
            </a:r>
          </a:p>
          <a:p>
            <a:pPr marL="171450" indent="-171450" algn="ctr">
              <a:buFont typeface="Arial" panose="020B0604020202020204" pitchFamily="34" charset="0"/>
              <a:buChar char="•"/>
            </a:pPr>
            <a:r>
              <a:rPr lang="en-US" sz="1400" dirty="0" smtClean="0">
                <a:solidFill>
                  <a:schemeClr val="tx1"/>
                </a:solidFill>
                <a:latin typeface="Constantia" panose="02030602050306030303" pitchFamily="18" charset="0"/>
              </a:rPr>
              <a:t> Syncope with weakness and or speech problems</a:t>
            </a:r>
            <a:endParaRPr lang="en-US" sz="1400" dirty="0">
              <a:solidFill>
                <a:schemeClr val="tx1"/>
              </a:solidFill>
              <a:latin typeface="Constantia" panose="02030602050306030303" pitchFamily="18" charset="0"/>
            </a:endParaRPr>
          </a:p>
        </p:txBody>
      </p:sp>
      <p:cxnSp>
        <p:nvCxnSpPr>
          <p:cNvPr id="6" name="Straight Connector 5"/>
          <p:cNvCxnSpPr/>
          <p:nvPr/>
        </p:nvCxnSpPr>
        <p:spPr>
          <a:xfrm>
            <a:off x="1676400" y="533400"/>
            <a:ext cx="47244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a:off x="1676400" y="521732"/>
            <a:ext cx="0" cy="31646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6400800" y="533400"/>
            <a:ext cx="0" cy="31646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10" name="Rectangle 9"/>
          <p:cNvSpPr/>
          <p:nvPr/>
        </p:nvSpPr>
        <p:spPr>
          <a:xfrm>
            <a:off x="4648200" y="838200"/>
            <a:ext cx="4038600" cy="1828800"/>
          </a:xfrm>
          <a:prstGeom prst="rect">
            <a:avLst/>
          </a:prstGeom>
          <a:ln w="28575">
            <a:solidFill>
              <a:srgbClr val="FF0000"/>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b="1" dirty="0" smtClean="0">
                <a:solidFill>
                  <a:srgbClr val="FF0000"/>
                </a:solidFill>
                <a:latin typeface="Constantia" panose="02030602050306030303" pitchFamily="18" charset="0"/>
              </a:rPr>
              <a:t>No alarming symptoms</a:t>
            </a:r>
          </a:p>
          <a:p>
            <a:pPr marL="171450" indent="-171450" algn="ctr">
              <a:buFont typeface="Arial" panose="020B0604020202020204" pitchFamily="34" charset="0"/>
              <a:buChar char="•"/>
            </a:pPr>
            <a:r>
              <a:rPr lang="en-US" sz="1400" dirty="0" smtClean="0">
                <a:solidFill>
                  <a:schemeClr val="tx1"/>
                </a:solidFill>
                <a:latin typeface="Constantia" panose="02030602050306030303" pitchFamily="18" charset="0"/>
              </a:rPr>
              <a:t>Young age </a:t>
            </a:r>
          </a:p>
          <a:p>
            <a:pPr marL="171450" indent="-171450" algn="ctr">
              <a:buFont typeface="Arial" panose="020B0604020202020204" pitchFamily="34" charset="0"/>
              <a:buChar char="•"/>
            </a:pPr>
            <a:r>
              <a:rPr lang="en-US" sz="1400" dirty="0" smtClean="0">
                <a:solidFill>
                  <a:schemeClr val="tx1"/>
                </a:solidFill>
                <a:latin typeface="Constantia" panose="02030602050306030303" pitchFamily="18" charset="0"/>
              </a:rPr>
              <a:t>Feeling dizzy warm or nauseated</a:t>
            </a:r>
          </a:p>
          <a:p>
            <a:pPr marL="171450" indent="-171450" algn="ctr">
              <a:buFont typeface="Arial" panose="020B0604020202020204" pitchFamily="34" charset="0"/>
              <a:buChar char="•"/>
            </a:pPr>
            <a:r>
              <a:rPr lang="en-US" sz="1400" dirty="0" smtClean="0">
                <a:solidFill>
                  <a:schemeClr val="tx1"/>
                </a:solidFill>
                <a:latin typeface="Constantia" panose="02030602050306030303" pitchFamily="18" charset="0"/>
              </a:rPr>
              <a:t>Syncope with urination or defecation</a:t>
            </a:r>
          </a:p>
          <a:p>
            <a:pPr marL="171450" indent="-171450" algn="ctr">
              <a:buFont typeface="Arial" panose="020B0604020202020204" pitchFamily="34" charset="0"/>
              <a:buChar char="•"/>
            </a:pPr>
            <a:r>
              <a:rPr lang="en-US" sz="1400" dirty="0" smtClean="0">
                <a:solidFill>
                  <a:schemeClr val="tx1"/>
                </a:solidFill>
                <a:latin typeface="Constantia" panose="02030602050306030303" pitchFamily="18" charset="0"/>
              </a:rPr>
              <a:t>Syncope with pain or sight of blood</a:t>
            </a:r>
          </a:p>
          <a:p>
            <a:pPr marL="171450" indent="-171450" algn="ctr">
              <a:buFont typeface="Arial" panose="020B0604020202020204" pitchFamily="34" charset="0"/>
              <a:buChar char="•"/>
            </a:pPr>
            <a:r>
              <a:rPr lang="en-US" sz="1400" dirty="0" smtClean="0">
                <a:solidFill>
                  <a:schemeClr val="tx1"/>
                </a:solidFill>
                <a:latin typeface="Constantia" panose="02030602050306030303" pitchFamily="18" charset="0"/>
              </a:rPr>
              <a:t>No history of heart disease</a:t>
            </a:r>
          </a:p>
          <a:p>
            <a:pPr marL="171450" indent="-171450" algn="ctr">
              <a:buFont typeface="Arial" panose="020B0604020202020204" pitchFamily="34" charset="0"/>
              <a:buChar char="•"/>
            </a:pPr>
            <a:endParaRPr lang="en-US" sz="1400" dirty="0" smtClean="0">
              <a:solidFill>
                <a:schemeClr val="tx1"/>
              </a:solidFill>
              <a:latin typeface="Constantia" panose="02030602050306030303" pitchFamily="18" charset="0"/>
            </a:endParaRPr>
          </a:p>
          <a:p>
            <a:pPr marL="171450" indent="-171450" algn="ctr">
              <a:buFont typeface="Arial" panose="020B0604020202020204" pitchFamily="34" charset="0"/>
              <a:buChar char="•"/>
            </a:pPr>
            <a:endParaRPr lang="en-US" sz="1200" b="1" dirty="0" smtClean="0">
              <a:solidFill>
                <a:schemeClr val="tx1"/>
              </a:solidFill>
              <a:latin typeface="Constantia" panose="02030602050306030303" pitchFamily="18" charset="0"/>
            </a:endParaRPr>
          </a:p>
        </p:txBody>
      </p:sp>
      <p:sp>
        <p:nvSpPr>
          <p:cNvPr id="11" name="Rectangle 10"/>
          <p:cNvSpPr/>
          <p:nvPr/>
        </p:nvSpPr>
        <p:spPr>
          <a:xfrm>
            <a:off x="1828800" y="3200400"/>
            <a:ext cx="5029200" cy="76200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400" b="1" dirty="0" smtClean="0">
                <a:solidFill>
                  <a:schemeClr val="tx1"/>
                </a:solidFill>
                <a:latin typeface="Constantia" panose="02030602050306030303" pitchFamily="18" charset="0"/>
              </a:rPr>
              <a:t>History, physical exam, ECG, basic lab tests</a:t>
            </a:r>
            <a:endParaRPr lang="en-US" sz="2400" b="1" dirty="0">
              <a:solidFill>
                <a:schemeClr val="tx1"/>
              </a:solidFill>
              <a:latin typeface="Constantia" panose="02030602050306030303" pitchFamily="18" charset="0"/>
            </a:endParaRPr>
          </a:p>
        </p:txBody>
      </p:sp>
      <p:cxnSp>
        <p:nvCxnSpPr>
          <p:cNvPr id="13" name="Straight Connector 12"/>
          <p:cNvCxnSpPr/>
          <p:nvPr/>
        </p:nvCxnSpPr>
        <p:spPr>
          <a:xfrm flipH="1">
            <a:off x="4495800" y="2667000"/>
            <a:ext cx="2019300" cy="533400"/>
          </a:xfrm>
          <a:prstGeom prst="line">
            <a:avLst/>
          </a:prstGeom>
          <a:ln w="28575"/>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2057400" y="2667000"/>
            <a:ext cx="2438400" cy="533400"/>
          </a:xfrm>
          <a:prstGeom prst="line">
            <a:avLst/>
          </a:prstGeom>
          <a:ln w="28575"/>
        </p:spPr>
        <p:style>
          <a:lnRef idx="1">
            <a:schemeClr val="dk1"/>
          </a:lnRef>
          <a:fillRef idx="0">
            <a:schemeClr val="dk1"/>
          </a:fillRef>
          <a:effectRef idx="0">
            <a:schemeClr val="dk1"/>
          </a:effectRef>
          <a:fontRef idx="minor">
            <a:schemeClr val="tx1"/>
          </a:fontRef>
        </p:style>
      </p:cxnSp>
      <p:sp>
        <p:nvSpPr>
          <p:cNvPr id="18" name="Rectangle 17"/>
          <p:cNvSpPr/>
          <p:nvPr/>
        </p:nvSpPr>
        <p:spPr>
          <a:xfrm>
            <a:off x="152400" y="4267200"/>
            <a:ext cx="1219200" cy="4572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200" b="1" dirty="0" smtClean="0">
                <a:solidFill>
                  <a:schemeClr val="tx1"/>
                </a:solidFill>
                <a:latin typeface="Constantia" panose="02030602050306030303" pitchFamily="18" charset="0"/>
              </a:rPr>
              <a:t>Suspected cardiac cause</a:t>
            </a:r>
            <a:endParaRPr lang="en-US" sz="1200" b="1" dirty="0">
              <a:solidFill>
                <a:schemeClr val="tx1"/>
              </a:solidFill>
              <a:latin typeface="Constantia" panose="02030602050306030303" pitchFamily="18" charset="0"/>
            </a:endParaRPr>
          </a:p>
        </p:txBody>
      </p:sp>
      <p:sp>
        <p:nvSpPr>
          <p:cNvPr id="24" name="Rectangle 23"/>
          <p:cNvSpPr/>
          <p:nvPr/>
        </p:nvSpPr>
        <p:spPr>
          <a:xfrm>
            <a:off x="1905000" y="4267200"/>
            <a:ext cx="1447800" cy="4572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200" b="1" dirty="0" smtClean="0">
                <a:solidFill>
                  <a:schemeClr val="tx1"/>
                </a:solidFill>
                <a:latin typeface="Constantia" panose="02030602050306030303" pitchFamily="18" charset="0"/>
              </a:rPr>
              <a:t>Suspected neurologic cause</a:t>
            </a:r>
            <a:endParaRPr lang="en-US" sz="1200" b="1" dirty="0">
              <a:solidFill>
                <a:schemeClr val="tx1"/>
              </a:solidFill>
              <a:latin typeface="Constantia" panose="02030602050306030303" pitchFamily="18" charset="0"/>
            </a:endParaRPr>
          </a:p>
        </p:txBody>
      </p:sp>
      <p:sp>
        <p:nvSpPr>
          <p:cNvPr id="25" name="Rectangle 24"/>
          <p:cNvSpPr/>
          <p:nvPr/>
        </p:nvSpPr>
        <p:spPr>
          <a:xfrm>
            <a:off x="3733800" y="4267200"/>
            <a:ext cx="1447800" cy="4572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200" b="1" dirty="0" smtClean="0">
                <a:solidFill>
                  <a:schemeClr val="tx1"/>
                </a:solidFill>
                <a:latin typeface="Constantia" panose="02030602050306030303" pitchFamily="18" charset="0"/>
              </a:rPr>
              <a:t>Light headedness on standing</a:t>
            </a:r>
            <a:endParaRPr lang="en-US" sz="1200" b="1" dirty="0">
              <a:solidFill>
                <a:schemeClr val="tx1"/>
              </a:solidFill>
              <a:latin typeface="Constantia" panose="02030602050306030303" pitchFamily="18" charset="0"/>
            </a:endParaRPr>
          </a:p>
        </p:txBody>
      </p:sp>
      <p:sp>
        <p:nvSpPr>
          <p:cNvPr id="26" name="Rectangle 25"/>
          <p:cNvSpPr/>
          <p:nvPr/>
        </p:nvSpPr>
        <p:spPr>
          <a:xfrm>
            <a:off x="5638800" y="4267200"/>
            <a:ext cx="1447800" cy="4572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200" b="1" dirty="0" smtClean="0">
                <a:solidFill>
                  <a:schemeClr val="tx1"/>
                </a:solidFill>
                <a:latin typeface="Constantia" panose="02030602050306030303" pitchFamily="18" charset="0"/>
              </a:rPr>
              <a:t>Reflex mediated</a:t>
            </a:r>
            <a:endParaRPr lang="en-US" sz="1200" b="1" dirty="0">
              <a:solidFill>
                <a:schemeClr val="tx1"/>
              </a:solidFill>
              <a:latin typeface="Constantia" panose="02030602050306030303" pitchFamily="18" charset="0"/>
            </a:endParaRPr>
          </a:p>
        </p:txBody>
      </p:sp>
      <p:sp>
        <p:nvSpPr>
          <p:cNvPr id="27" name="Rectangle 26"/>
          <p:cNvSpPr/>
          <p:nvPr/>
        </p:nvSpPr>
        <p:spPr>
          <a:xfrm>
            <a:off x="7467600" y="4267200"/>
            <a:ext cx="1524000" cy="4572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200" b="1" dirty="0" smtClean="0">
                <a:solidFill>
                  <a:schemeClr val="tx1"/>
                </a:solidFill>
                <a:latin typeface="Constantia" panose="02030602050306030303" pitchFamily="18" charset="0"/>
              </a:rPr>
              <a:t>Unexplained recurrent syncope</a:t>
            </a:r>
            <a:endParaRPr lang="en-US" sz="1200" b="1" dirty="0">
              <a:solidFill>
                <a:schemeClr val="tx1"/>
              </a:solidFill>
              <a:latin typeface="Constantia" panose="02030602050306030303" pitchFamily="18" charset="0"/>
            </a:endParaRPr>
          </a:p>
        </p:txBody>
      </p:sp>
      <p:cxnSp>
        <p:nvCxnSpPr>
          <p:cNvPr id="28" name="Straight Arrow Connector 27"/>
          <p:cNvCxnSpPr>
            <a:stCxn id="11" idx="2"/>
          </p:cNvCxnSpPr>
          <p:nvPr/>
        </p:nvCxnSpPr>
        <p:spPr>
          <a:xfrm>
            <a:off x="4343400" y="3962400"/>
            <a:ext cx="0" cy="3048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1" name="Straight Arrow Connector 30"/>
          <p:cNvCxnSpPr>
            <a:endCxn id="24" idx="1"/>
          </p:cNvCxnSpPr>
          <p:nvPr/>
        </p:nvCxnSpPr>
        <p:spPr>
          <a:xfrm>
            <a:off x="1371600" y="4495800"/>
            <a:ext cx="5334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3" name="Straight Arrow Connector 32"/>
          <p:cNvCxnSpPr>
            <a:endCxn id="25" idx="1"/>
          </p:cNvCxnSpPr>
          <p:nvPr/>
        </p:nvCxnSpPr>
        <p:spPr>
          <a:xfrm>
            <a:off x="3352800" y="4495800"/>
            <a:ext cx="3810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4" name="Straight Arrow Connector 33"/>
          <p:cNvCxnSpPr>
            <a:endCxn id="26" idx="1"/>
          </p:cNvCxnSpPr>
          <p:nvPr/>
        </p:nvCxnSpPr>
        <p:spPr>
          <a:xfrm>
            <a:off x="5181600" y="4495800"/>
            <a:ext cx="4572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5" name="Straight Arrow Connector 34"/>
          <p:cNvCxnSpPr/>
          <p:nvPr/>
        </p:nvCxnSpPr>
        <p:spPr>
          <a:xfrm>
            <a:off x="7086600" y="4495800"/>
            <a:ext cx="3810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36" name="Rectangle 35"/>
          <p:cNvSpPr/>
          <p:nvPr/>
        </p:nvSpPr>
        <p:spPr>
          <a:xfrm>
            <a:off x="76200" y="5638800"/>
            <a:ext cx="1524000" cy="9906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dirty="0" smtClean="0">
                <a:solidFill>
                  <a:schemeClr val="tx1"/>
                </a:solidFill>
                <a:latin typeface="Constantia" panose="02030602050306030303" pitchFamily="18" charset="0"/>
              </a:rPr>
              <a:t>Echocardiogram</a:t>
            </a:r>
          </a:p>
          <a:p>
            <a:pPr algn="ctr"/>
            <a:r>
              <a:rPr lang="en-US" sz="1200" dirty="0" smtClean="0">
                <a:solidFill>
                  <a:schemeClr val="tx1"/>
                </a:solidFill>
                <a:latin typeface="Constantia" panose="02030602050306030303" pitchFamily="18" charset="0"/>
              </a:rPr>
              <a:t>Stress test</a:t>
            </a:r>
          </a:p>
          <a:p>
            <a:pPr algn="ctr"/>
            <a:r>
              <a:rPr lang="en-US" sz="1200" dirty="0" smtClean="0">
                <a:solidFill>
                  <a:schemeClr val="tx1"/>
                </a:solidFill>
                <a:latin typeface="Constantia" panose="02030602050306030303" pitchFamily="18" charset="0"/>
              </a:rPr>
              <a:t>Holter monitoring</a:t>
            </a:r>
          </a:p>
          <a:p>
            <a:pPr algn="ctr"/>
            <a:r>
              <a:rPr lang="en-US" sz="1200" dirty="0" smtClean="0">
                <a:solidFill>
                  <a:schemeClr val="tx1"/>
                </a:solidFill>
                <a:latin typeface="Constantia" panose="02030602050306030303" pitchFamily="18" charset="0"/>
              </a:rPr>
              <a:t>Electrophysiology</a:t>
            </a:r>
          </a:p>
          <a:p>
            <a:pPr algn="ctr"/>
            <a:r>
              <a:rPr lang="en-US" sz="1200" dirty="0" smtClean="0">
                <a:solidFill>
                  <a:schemeClr val="tx1"/>
                </a:solidFill>
                <a:latin typeface="Constantia" panose="02030602050306030303" pitchFamily="18" charset="0"/>
              </a:rPr>
              <a:t>Drugs</a:t>
            </a:r>
            <a:endParaRPr lang="en-US" sz="1200" dirty="0">
              <a:solidFill>
                <a:schemeClr val="tx1"/>
              </a:solidFill>
              <a:latin typeface="Constantia" panose="02030602050306030303" pitchFamily="18" charset="0"/>
            </a:endParaRPr>
          </a:p>
        </p:txBody>
      </p:sp>
      <p:sp>
        <p:nvSpPr>
          <p:cNvPr id="37" name="Rectangle 36"/>
          <p:cNvSpPr/>
          <p:nvPr/>
        </p:nvSpPr>
        <p:spPr>
          <a:xfrm>
            <a:off x="1943100" y="5638800"/>
            <a:ext cx="1638300" cy="9906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dirty="0" smtClean="0">
                <a:solidFill>
                  <a:schemeClr val="tx1"/>
                </a:solidFill>
                <a:latin typeface="Constantia" panose="02030602050306030303" pitchFamily="18" charset="0"/>
              </a:rPr>
              <a:t>Electroencephalogram (EEG)</a:t>
            </a:r>
          </a:p>
          <a:p>
            <a:pPr algn="ctr"/>
            <a:r>
              <a:rPr lang="en-US" sz="1200" dirty="0" smtClean="0">
                <a:solidFill>
                  <a:schemeClr val="tx1"/>
                </a:solidFill>
                <a:latin typeface="Constantia" panose="02030602050306030303" pitchFamily="18" charset="0"/>
              </a:rPr>
              <a:t>Brain imaging (CT, MRI/MRA)</a:t>
            </a:r>
          </a:p>
        </p:txBody>
      </p:sp>
      <p:sp>
        <p:nvSpPr>
          <p:cNvPr id="38" name="Rectangle 37"/>
          <p:cNvSpPr/>
          <p:nvPr/>
        </p:nvSpPr>
        <p:spPr>
          <a:xfrm>
            <a:off x="3962400" y="5638800"/>
            <a:ext cx="1447800" cy="838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dirty="0" smtClean="0">
                <a:solidFill>
                  <a:schemeClr val="tx1"/>
                </a:solidFill>
                <a:latin typeface="Constantia" panose="02030602050306030303" pitchFamily="18" charset="0"/>
              </a:rPr>
              <a:t>Vital signs</a:t>
            </a:r>
          </a:p>
          <a:p>
            <a:pPr algn="ctr"/>
            <a:r>
              <a:rPr lang="en-US" sz="1200" dirty="0" smtClean="0">
                <a:solidFill>
                  <a:schemeClr val="tx1"/>
                </a:solidFill>
                <a:latin typeface="Constantia" panose="02030602050306030303" pitchFamily="18" charset="0"/>
              </a:rPr>
              <a:t>BP in sitting &amp; standing position</a:t>
            </a:r>
            <a:endParaRPr lang="en-US" sz="1200" dirty="0">
              <a:solidFill>
                <a:schemeClr val="tx1"/>
              </a:solidFill>
              <a:latin typeface="Constantia" panose="02030602050306030303" pitchFamily="18" charset="0"/>
            </a:endParaRPr>
          </a:p>
        </p:txBody>
      </p:sp>
      <p:sp>
        <p:nvSpPr>
          <p:cNvPr id="39" name="Rectangle 38"/>
          <p:cNvSpPr/>
          <p:nvPr/>
        </p:nvSpPr>
        <p:spPr>
          <a:xfrm>
            <a:off x="5791200" y="5638800"/>
            <a:ext cx="1371600" cy="838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dirty="0" smtClean="0">
                <a:solidFill>
                  <a:schemeClr val="tx1"/>
                </a:solidFill>
                <a:latin typeface="Constantia" panose="02030602050306030303" pitchFamily="18" charset="0"/>
              </a:rPr>
              <a:t>Tilt table test</a:t>
            </a:r>
          </a:p>
          <a:p>
            <a:pPr algn="ctr"/>
            <a:r>
              <a:rPr lang="en-US" sz="1200" dirty="0" smtClean="0">
                <a:solidFill>
                  <a:schemeClr val="tx1"/>
                </a:solidFill>
                <a:latin typeface="Constantia" panose="02030602050306030303" pitchFamily="18" charset="0"/>
              </a:rPr>
              <a:t>Carotid massage</a:t>
            </a:r>
            <a:endParaRPr lang="en-US" sz="1200" dirty="0">
              <a:solidFill>
                <a:schemeClr val="tx1"/>
              </a:solidFill>
              <a:latin typeface="Constantia" panose="02030602050306030303" pitchFamily="18" charset="0"/>
            </a:endParaRPr>
          </a:p>
        </p:txBody>
      </p:sp>
      <p:sp>
        <p:nvSpPr>
          <p:cNvPr id="40" name="Rectangle 39"/>
          <p:cNvSpPr/>
          <p:nvPr/>
        </p:nvSpPr>
        <p:spPr>
          <a:xfrm>
            <a:off x="7543800" y="5638800"/>
            <a:ext cx="1447800" cy="9906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dirty="0" smtClean="0">
                <a:solidFill>
                  <a:schemeClr val="tx1"/>
                </a:solidFill>
                <a:latin typeface="Constantia" panose="02030602050306030303" pitchFamily="18" charset="0"/>
              </a:rPr>
              <a:t>Implantable loop monitor</a:t>
            </a:r>
          </a:p>
          <a:p>
            <a:pPr algn="ctr"/>
            <a:r>
              <a:rPr lang="en-US" sz="1200" dirty="0" smtClean="0">
                <a:solidFill>
                  <a:schemeClr val="tx1"/>
                </a:solidFill>
                <a:latin typeface="Constantia" panose="02030602050306030303" pitchFamily="18" charset="0"/>
              </a:rPr>
              <a:t>Endocrine study</a:t>
            </a:r>
          </a:p>
          <a:p>
            <a:pPr algn="ctr"/>
            <a:r>
              <a:rPr lang="en-US" sz="1200" dirty="0" smtClean="0">
                <a:solidFill>
                  <a:schemeClr val="tx1"/>
                </a:solidFill>
                <a:latin typeface="Constantia" panose="02030602050306030303" pitchFamily="18" charset="0"/>
              </a:rPr>
              <a:t>Electrophysiology</a:t>
            </a:r>
          </a:p>
          <a:p>
            <a:pPr algn="ctr"/>
            <a:r>
              <a:rPr lang="en-US" sz="1200" dirty="0" smtClean="0">
                <a:solidFill>
                  <a:schemeClr val="tx1"/>
                </a:solidFill>
                <a:latin typeface="Constantia" panose="02030602050306030303" pitchFamily="18" charset="0"/>
              </a:rPr>
              <a:t>study </a:t>
            </a:r>
            <a:endParaRPr lang="en-US" sz="1200" dirty="0">
              <a:solidFill>
                <a:schemeClr val="tx1"/>
              </a:solidFill>
              <a:latin typeface="Constantia" panose="02030602050306030303" pitchFamily="18" charset="0"/>
            </a:endParaRPr>
          </a:p>
        </p:txBody>
      </p:sp>
      <p:cxnSp>
        <p:nvCxnSpPr>
          <p:cNvPr id="41" name="Straight Arrow Connector 40"/>
          <p:cNvCxnSpPr/>
          <p:nvPr/>
        </p:nvCxnSpPr>
        <p:spPr>
          <a:xfrm>
            <a:off x="4495800" y="4724400"/>
            <a:ext cx="0" cy="9144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43" name="Straight Arrow Connector 42"/>
          <p:cNvCxnSpPr/>
          <p:nvPr/>
        </p:nvCxnSpPr>
        <p:spPr>
          <a:xfrm>
            <a:off x="3581400" y="6096000"/>
            <a:ext cx="3810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44" name="Straight Arrow Connector 43"/>
          <p:cNvCxnSpPr/>
          <p:nvPr/>
        </p:nvCxnSpPr>
        <p:spPr>
          <a:xfrm>
            <a:off x="1600200" y="6096000"/>
            <a:ext cx="3810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45" name="Straight Arrow Connector 44"/>
          <p:cNvCxnSpPr/>
          <p:nvPr/>
        </p:nvCxnSpPr>
        <p:spPr>
          <a:xfrm>
            <a:off x="5410200" y="6096000"/>
            <a:ext cx="3810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46" name="Straight Arrow Connector 45"/>
          <p:cNvCxnSpPr/>
          <p:nvPr/>
        </p:nvCxnSpPr>
        <p:spPr>
          <a:xfrm>
            <a:off x="7162800" y="6096000"/>
            <a:ext cx="3810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47" name="TextBox 46"/>
          <p:cNvSpPr txBox="1"/>
          <p:nvPr/>
        </p:nvSpPr>
        <p:spPr>
          <a:xfrm>
            <a:off x="1371600" y="4218801"/>
            <a:ext cx="495300" cy="276999"/>
          </a:xfrm>
          <a:prstGeom prst="rect">
            <a:avLst/>
          </a:prstGeom>
          <a:noFill/>
        </p:spPr>
        <p:txBody>
          <a:bodyPr wrap="square" rtlCol="0">
            <a:spAutoFit/>
          </a:bodyPr>
          <a:lstStyle/>
          <a:p>
            <a:r>
              <a:rPr lang="en-US" sz="1200" b="1" dirty="0" smtClean="0">
                <a:latin typeface="Constantia" panose="02030602050306030303" pitchFamily="18" charset="0"/>
              </a:rPr>
              <a:t>No</a:t>
            </a:r>
            <a:endParaRPr lang="en-US" sz="1200" b="1" dirty="0">
              <a:latin typeface="Constantia" panose="02030602050306030303" pitchFamily="18" charset="0"/>
            </a:endParaRPr>
          </a:p>
        </p:txBody>
      </p:sp>
      <p:sp>
        <p:nvSpPr>
          <p:cNvPr id="48" name="TextBox 47"/>
          <p:cNvSpPr txBox="1"/>
          <p:nvPr/>
        </p:nvSpPr>
        <p:spPr>
          <a:xfrm>
            <a:off x="7048500" y="4218801"/>
            <a:ext cx="495300" cy="276999"/>
          </a:xfrm>
          <a:prstGeom prst="rect">
            <a:avLst/>
          </a:prstGeom>
          <a:noFill/>
        </p:spPr>
        <p:txBody>
          <a:bodyPr wrap="square" rtlCol="0">
            <a:spAutoFit/>
          </a:bodyPr>
          <a:lstStyle/>
          <a:p>
            <a:r>
              <a:rPr lang="en-US" sz="1200" b="1" dirty="0" smtClean="0">
                <a:latin typeface="Constantia" panose="02030602050306030303" pitchFamily="18" charset="0"/>
              </a:rPr>
              <a:t>No</a:t>
            </a:r>
            <a:endParaRPr lang="en-US" sz="1200" b="1" dirty="0">
              <a:latin typeface="Constantia" panose="02030602050306030303" pitchFamily="18" charset="0"/>
            </a:endParaRPr>
          </a:p>
        </p:txBody>
      </p:sp>
      <p:sp>
        <p:nvSpPr>
          <p:cNvPr id="52" name="TextBox 51"/>
          <p:cNvSpPr txBox="1"/>
          <p:nvPr/>
        </p:nvSpPr>
        <p:spPr>
          <a:xfrm>
            <a:off x="5219700" y="4218801"/>
            <a:ext cx="495300" cy="276999"/>
          </a:xfrm>
          <a:prstGeom prst="rect">
            <a:avLst/>
          </a:prstGeom>
          <a:noFill/>
        </p:spPr>
        <p:txBody>
          <a:bodyPr wrap="square" rtlCol="0">
            <a:spAutoFit/>
          </a:bodyPr>
          <a:lstStyle/>
          <a:p>
            <a:r>
              <a:rPr lang="en-US" sz="1200" b="1" dirty="0" smtClean="0">
                <a:latin typeface="Constantia" panose="02030602050306030303" pitchFamily="18" charset="0"/>
              </a:rPr>
              <a:t>No</a:t>
            </a:r>
            <a:endParaRPr lang="en-US" sz="1200" b="1" dirty="0">
              <a:latin typeface="Constantia" panose="02030602050306030303" pitchFamily="18" charset="0"/>
            </a:endParaRPr>
          </a:p>
        </p:txBody>
      </p:sp>
      <p:sp>
        <p:nvSpPr>
          <p:cNvPr id="53" name="TextBox 52"/>
          <p:cNvSpPr txBox="1"/>
          <p:nvPr/>
        </p:nvSpPr>
        <p:spPr>
          <a:xfrm>
            <a:off x="3352800" y="4218801"/>
            <a:ext cx="495300" cy="276999"/>
          </a:xfrm>
          <a:prstGeom prst="rect">
            <a:avLst/>
          </a:prstGeom>
          <a:noFill/>
        </p:spPr>
        <p:txBody>
          <a:bodyPr wrap="square" rtlCol="0">
            <a:spAutoFit/>
          </a:bodyPr>
          <a:lstStyle/>
          <a:p>
            <a:r>
              <a:rPr lang="en-US" sz="1200" b="1" dirty="0" smtClean="0">
                <a:latin typeface="Constantia" panose="02030602050306030303" pitchFamily="18" charset="0"/>
              </a:rPr>
              <a:t>No</a:t>
            </a:r>
            <a:endParaRPr lang="en-US" sz="1200" b="1" dirty="0">
              <a:latin typeface="Constantia" panose="02030602050306030303" pitchFamily="18" charset="0"/>
            </a:endParaRPr>
          </a:p>
        </p:txBody>
      </p:sp>
      <p:cxnSp>
        <p:nvCxnSpPr>
          <p:cNvPr id="54" name="Straight Arrow Connector 53"/>
          <p:cNvCxnSpPr/>
          <p:nvPr/>
        </p:nvCxnSpPr>
        <p:spPr>
          <a:xfrm>
            <a:off x="2667000" y="4724400"/>
            <a:ext cx="0" cy="9144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5" name="Straight Arrow Connector 54"/>
          <p:cNvCxnSpPr/>
          <p:nvPr/>
        </p:nvCxnSpPr>
        <p:spPr>
          <a:xfrm>
            <a:off x="762000" y="4724400"/>
            <a:ext cx="0" cy="9144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6" name="Straight Arrow Connector 55"/>
          <p:cNvCxnSpPr/>
          <p:nvPr/>
        </p:nvCxnSpPr>
        <p:spPr>
          <a:xfrm>
            <a:off x="6400800" y="4724400"/>
            <a:ext cx="0" cy="9144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7" name="Straight Arrow Connector 56"/>
          <p:cNvCxnSpPr/>
          <p:nvPr/>
        </p:nvCxnSpPr>
        <p:spPr>
          <a:xfrm>
            <a:off x="8229600" y="4724400"/>
            <a:ext cx="0" cy="9144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58" name="TextBox 57"/>
          <p:cNvSpPr txBox="1"/>
          <p:nvPr/>
        </p:nvSpPr>
        <p:spPr>
          <a:xfrm>
            <a:off x="762000" y="4904601"/>
            <a:ext cx="781050" cy="276999"/>
          </a:xfrm>
          <a:prstGeom prst="rect">
            <a:avLst/>
          </a:prstGeom>
          <a:noFill/>
        </p:spPr>
        <p:txBody>
          <a:bodyPr wrap="square" rtlCol="0">
            <a:spAutoFit/>
          </a:bodyPr>
          <a:lstStyle/>
          <a:p>
            <a:r>
              <a:rPr lang="en-US" sz="1200" b="1" dirty="0" smtClean="0">
                <a:latin typeface="Constantia" panose="02030602050306030303" pitchFamily="18" charset="0"/>
              </a:rPr>
              <a:t>Yes</a:t>
            </a:r>
            <a:endParaRPr lang="en-US" sz="1200" b="1" dirty="0">
              <a:latin typeface="Constantia" panose="02030602050306030303" pitchFamily="18" charset="0"/>
            </a:endParaRPr>
          </a:p>
        </p:txBody>
      </p:sp>
      <p:sp>
        <p:nvSpPr>
          <p:cNvPr id="59" name="TextBox 58"/>
          <p:cNvSpPr txBox="1"/>
          <p:nvPr/>
        </p:nvSpPr>
        <p:spPr>
          <a:xfrm>
            <a:off x="4495800" y="4980801"/>
            <a:ext cx="781050" cy="276999"/>
          </a:xfrm>
          <a:prstGeom prst="rect">
            <a:avLst/>
          </a:prstGeom>
          <a:noFill/>
        </p:spPr>
        <p:txBody>
          <a:bodyPr wrap="square" rtlCol="0">
            <a:spAutoFit/>
          </a:bodyPr>
          <a:lstStyle/>
          <a:p>
            <a:r>
              <a:rPr lang="en-US" sz="1200" b="1" dirty="0" smtClean="0">
                <a:latin typeface="Constantia" panose="02030602050306030303" pitchFamily="18" charset="0"/>
              </a:rPr>
              <a:t>Yes</a:t>
            </a:r>
            <a:endParaRPr lang="en-US" sz="1200" b="1" dirty="0">
              <a:latin typeface="Constantia" panose="02030602050306030303" pitchFamily="18" charset="0"/>
            </a:endParaRPr>
          </a:p>
        </p:txBody>
      </p:sp>
      <p:sp>
        <p:nvSpPr>
          <p:cNvPr id="60" name="TextBox 59"/>
          <p:cNvSpPr txBox="1"/>
          <p:nvPr/>
        </p:nvSpPr>
        <p:spPr>
          <a:xfrm>
            <a:off x="6381750" y="4980801"/>
            <a:ext cx="781050" cy="276999"/>
          </a:xfrm>
          <a:prstGeom prst="rect">
            <a:avLst/>
          </a:prstGeom>
          <a:noFill/>
        </p:spPr>
        <p:txBody>
          <a:bodyPr wrap="square" rtlCol="0">
            <a:spAutoFit/>
          </a:bodyPr>
          <a:lstStyle/>
          <a:p>
            <a:r>
              <a:rPr lang="en-US" sz="1200" b="1" dirty="0" smtClean="0">
                <a:latin typeface="Constantia" panose="02030602050306030303" pitchFamily="18" charset="0"/>
              </a:rPr>
              <a:t>Yes</a:t>
            </a:r>
            <a:endParaRPr lang="en-US" sz="1200" b="1" dirty="0">
              <a:latin typeface="Constantia" panose="02030602050306030303" pitchFamily="18" charset="0"/>
            </a:endParaRPr>
          </a:p>
        </p:txBody>
      </p:sp>
      <p:sp>
        <p:nvSpPr>
          <p:cNvPr id="61" name="TextBox 60"/>
          <p:cNvSpPr txBox="1"/>
          <p:nvPr/>
        </p:nvSpPr>
        <p:spPr>
          <a:xfrm>
            <a:off x="8210550" y="4980801"/>
            <a:ext cx="781050" cy="276999"/>
          </a:xfrm>
          <a:prstGeom prst="rect">
            <a:avLst/>
          </a:prstGeom>
          <a:noFill/>
        </p:spPr>
        <p:txBody>
          <a:bodyPr wrap="square" rtlCol="0">
            <a:spAutoFit/>
          </a:bodyPr>
          <a:lstStyle/>
          <a:p>
            <a:r>
              <a:rPr lang="en-US" sz="1200" b="1" dirty="0" smtClean="0">
                <a:latin typeface="Constantia" panose="02030602050306030303" pitchFamily="18" charset="0"/>
              </a:rPr>
              <a:t>Yes</a:t>
            </a:r>
            <a:endParaRPr lang="en-US" sz="1200" b="1" dirty="0">
              <a:latin typeface="Constantia" panose="02030602050306030303" pitchFamily="18" charset="0"/>
            </a:endParaRPr>
          </a:p>
        </p:txBody>
      </p:sp>
      <p:sp>
        <p:nvSpPr>
          <p:cNvPr id="62" name="TextBox 61"/>
          <p:cNvSpPr txBox="1"/>
          <p:nvPr/>
        </p:nvSpPr>
        <p:spPr>
          <a:xfrm>
            <a:off x="2667000" y="4980801"/>
            <a:ext cx="781050" cy="276999"/>
          </a:xfrm>
          <a:prstGeom prst="rect">
            <a:avLst/>
          </a:prstGeom>
          <a:noFill/>
        </p:spPr>
        <p:txBody>
          <a:bodyPr wrap="square" rtlCol="0">
            <a:spAutoFit/>
          </a:bodyPr>
          <a:lstStyle/>
          <a:p>
            <a:r>
              <a:rPr lang="en-US" sz="1200" b="1" dirty="0" smtClean="0">
                <a:latin typeface="Constantia" panose="02030602050306030303" pitchFamily="18" charset="0"/>
              </a:rPr>
              <a:t>Yes</a:t>
            </a:r>
            <a:endParaRPr lang="en-US" sz="1200" b="1" dirty="0">
              <a:latin typeface="Constantia" panose="02030602050306030303" pitchFamily="18" charset="0"/>
            </a:endParaRPr>
          </a:p>
        </p:txBody>
      </p:sp>
      <p:sp>
        <p:nvSpPr>
          <p:cNvPr id="49" name="TextBox 48"/>
          <p:cNvSpPr txBox="1"/>
          <p:nvPr/>
        </p:nvSpPr>
        <p:spPr>
          <a:xfrm>
            <a:off x="0" y="-152400"/>
            <a:ext cx="9144000" cy="584775"/>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r>
              <a:rPr lang="en-US" sz="3200" b="1" dirty="0" smtClean="0">
                <a:solidFill>
                  <a:schemeClr val="bg1"/>
                </a:solidFill>
                <a:latin typeface="Constantia" pitchFamily="18" charset="0"/>
              </a:rPr>
              <a:t>		Syncope versus seizure</a:t>
            </a:r>
            <a:endParaRPr lang="en-US" sz="3200" dirty="0" smtClean="0">
              <a:solidFill>
                <a:schemeClr val="bg1"/>
              </a:solidFill>
              <a:latin typeface="Constantia" pitchFamily="18" charset="0"/>
            </a:endParaRPr>
          </a:p>
        </p:txBody>
      </p:sp>
    </p:spTree>
    <p:extLst>
      <p:ext uri="{BB962C8B-B14F-4D97-AF65-F5344CB8AC3E}">
        <p14:creationId xmlns:p14="http://schemas.microsoft.com/office/powerpoint/2010/main" val="34519310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886361"/>
            <a:ext cx="8763000" cy="193899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smtClean="0">
                <a:solidFill>
                  <a:srgbClr val="FF0000"/>
                </a:solidFill>
                <a:latin typeface="Constantia" pitchFamily="18" charset="0"/>
              </a:rPr>
              <a:t>Dizziness </a:t>
            </a:r>
            <a:r>
              <a:rPr lang="en-US" sz="2000" dirty="0" smtClean="0">
                <a:latin typeface="Constantia" pitchFamily="18" charset="0"/>
              </a:rPr>
              <a:t>is a term used to describe a range of sensations, such as feeling faint, woozy, weak or wobbly. </a:t>
            </a:r>
          </a:p>
          <a:p>
            <a:r>
              <a:rPr lang="en-US" sz="2000" dirty="0" smtClean="0">
                <a:latin typeface="Constantia" pitchFamily="18" charset="0"/>
              </a:rPr>
              <a:t>Dizziness can be classified into four main types: </a:t>
            </a:r>
            <a:r>
              <a:rPr lang="en-US" sz="2000" b="1" dirty="0" smtClean="0">
                <a:latin typeface="Constantia" pitchFamily="18" charset="0"/>
              </a:rPr>
              <a:t>vertigo</a:t>
            </a:r>
            <a:r>
              <a:rPr lang="en-US" sz="2000" dirty="0" smtClean="0">
                <a:latin typeface="Constantia" pitchFamily="18" charset="0"/>
              </a:rPr>
              <a:t>, </a:t>
            </a:r>
            <a:r>
              <a:rPr lang="en-US" sz="2000" b="1" dirty="0" smtClean="0">
                <a:latin typeface="Constantia" pitchFamily="18" charset="0"/>
              </a:rPr>
              <a:t>disequilibrium</a:t>
            </a:r>
            <a:r>
              <a:rPr lang="en-US" sz="2000" dirty="0" smtClean="0">
                <a:latin typeface="Constantia" pitchFamily="18" charset="0"/>
              </a:rPr>
              <a:t>, </a:t>
            </a:r>
            <a:r>
              <a:rPr lang="en-US" sz="2000" b="1" dirty="0" smtClean="0">
                <a:latin typeface="Constantia" pitchFamily="18" charset="0"/>
              </a:rPr>
              <a:t>presyncope</a:t>
            </a:r>
            <a:r>
              <a:rPr lang="en-US" sz="2000" dirty="0" smtClean="0">
                <a:latin typeface="Constantia" pitchFamily="18" charset="0"/>
              </a:rPr>
              <a:t>, or </a:t>
            </a:r>
            <a:r>
              <a:rPr lang="en-US" sz="2000" b="1" dirty="0" smtClean="0">
                <a:latin typeface="Constantia" pitchFamily="18" charset="0"/>
              </a:rPr>
              <a:t>lightheadedness</a:t>
            </a:r>
            <a:r>
              <a:rPr lang="en-US" sz="2000" dirty="0" smtClean="0">
                <a:latin typeface="Constantia" pitchFamily="18" charset="0"/>
              </a:rPr>
              <a:t>. Although appropriate history and physical examination usually leads to a diagnosis, the final cause of dizziness is not identified in up to one in five patients</a:t>
            </a:r>
            <a:endParaRPr lang="en-US" sz="2000" dirty="0">
              <a:latin typeface="Constantia" pitchFamily="18" charset="0"/>
            </a:endParaRPr>
          </a:p>
        </p:txBody>
      </p:sp>
      <p:sp>
        <p:nvSpPr>
          <p:cNvPr id="3" name="Rounded Rectangle 2"/>
          <p:cNvSpPr/>
          <p:nvPr/>
        </p:nvSpPr>
        <p:spPr>
          <a:xfrm>
            <a:off x="3352800" y="76200"/>
            <a:ext cx="1752600" cy="381000"/>
          </a:xfrm>
          <a:prstGeom prst="roundRect">
            <a:avLst/>
          </a:prstGeom>
          <a:solidFill>
            <a:schemeClr val="accent2">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b="1" dirty="0" smtClean="0">
                <a:solidFill>
                  <a:srgbClr val="FFFF00"/>
                </a:solidFill>
                <a:latin typeface="Constantia" panose="02030602050306030303" pitchFamily="18" charset="0"/>
              </a:rPr>
              <a:t>Dizziness</a:t>
            </a:r>
            <a:endParaRPr lang="en-US" sz="2400" b="1" dirty="0">
              <a:solidFill>
                <a:srgbClr val="FFFF00"/>
              </a:solidFill>
              <a:latin typeface="Constantia" panose="02030602050306030303"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405962937"/>
              </p:ext>
            </p:extLst>
          </p:nvPr>
        </p:nvGraphicFramePr>
        <p:xfrm>
          <a:off x="76200" y="3241040"/>
          <a:ext cx="8991600" cy="2931160"/>
        </p:xfrm>
        <a:graphic>
          <a:graphicData uri="http://schemas.openxmlformats.org/drawingml/2006/table">
            <a:tbl>
              <a:tblPr firstRow="1" bandRow="1">
                <a:tableStyleId>{5C22544A-7EE6-4342-B048-85BDC9FD1C3A}</a:tableStyleId>
              </a:tblPr>
              <a:tblGrid>
                <a:gridCol w="2133600"/>
                <a:gridCol w="3733800"/>
                <a:gridCol w="3124200"/>
              </a:tblGrid>
              <a:tr h="370840">
                <a:tc>
                  <a:txBody>
                    <a:bodyPr/>
                    <a:lstStyle/>
                    <a:p>
                      <a:r>
                        <a:rPr lang="en-US" sz="1800" b="1" i="1" kern="1200" cap="all" dirty="0" smtClean="0">
                          <a:solidFill>
                            <a:schemeClr val="tx1"/>
                          </a:solidFill>
                          <a:latin typeface="Constantia" pitchFamily="18" charset="0"/>
                          <a:ea typeface="+mn-ea"/>
                          <a:cs typeface="+mn-cs"/>
                        </a:rPr>
                        <a:t>   CATEGORY</a:t>
                      </a:r>
                      <a:endParaRPr lang="en-US" dirty="0">
                        <a:solidFill>
                          <a:schemeClr val="tx1"/>
                        </a:solidFill>
                        <a:latin typeface="Constantia" pitchFamily="18" charset="0"/>
                      </a:endParaRPr>
                    </a:p>
                  </a:txBody>
                  <a:tcPr>
                    <a:solidFill>
                      <a:schemeClr val="accent6">
                        <a:lumMod val="40000"/>
                        <a:lumOff val="60000"/>
                      </a:schemeClr>
                    </a:solidFill>
                  </a:tcPr>
                </a:tc>
                <a:tc>
                  <a:txBody>
                    <a:bodyPr/>
                    <a:lstStyle/>
                    <a:p>
                      <a:r>
                        <a:rPr lang="en-US" sz="1800" b="1" i="1" kern="1200" cap="all" dirty="0" smtClean="0">
                          <a:solidFill>
                            <a:schemeClr val="tx1"/>
                          </a:solidFill>
                          <a:latin typeface="Constantia" pitchFamily="18" charset="0"/>
                          <a:ea typeface="+mn-ea"/>
                          <a:cs typeface="+mn-cs"/>
                        </a:rPr>
                        <a:t>          DESCRIPTION</a:t>
                      </a:r>
                      <a:endParaRPr lang="en-US" dirty="0">
                        <a:solidFill>
                          <a:schemeClr val="tx1"/>
                        </a:solidFill>
                        <a:latin typeface="Constantia" pitchFamily="18" charset="0"/>
                      </a:endParaRPr>
                    </a:p>
                  </a:txBody>
                  <a:tcPr>
                    <a:solidFill>
                      <a:schemeClr val="accent6">
                        <a:lumMod val="40000"/>
                        <a:lumOff val="60000"/>
                      </a:schemeClr>
                    </a:solidFill>
                  </a:tcPr>
                </a:tc>
                <a:tc>
                  <a:txBody>
                    <a:bodyPr/>
                    <a:lstStyle/>
                    <a:p>
                      <a:r>
                        <a:rPr lang="en-US" sz="1800" b="1" i="1" kern="1200" cap="all" dirty="0" smtClean="0">
                          <a:solidFill>
                            <a:schemeClr val="tx1"/>
                          </a:solidFill>
                          <a:latin typeface="Constantia" pitchFamily="18" charset="0"/>
                          <a:ea typeface="+mn-ea"/>
                          <a:cs typeface="+mn-cs"/>
                        </a:rPr>
                        <a:t>PERCENTAGE OF PATIENTS WITH DIZZINESS</a:t>
                      </a:r>
                      <a:endParaRPr lang="en-US" dirty="0">
                        <a:solidFill>
                          <a:schemeClr val="tx1"/>
                        </a:solidFill>
                        <a:latin typeface="Constantia" pitchFamily="18" charset="0"/>
                      </a:endParaRPr>
                    </a:p>
                  </a:txBody>
                  <a:tcPr>
                    <a:solidFill>
                      <a:schemeClr val="accent6">
                        <a:lumMod val="40000"/>
                        <a:lumOff val="60000"/>
                      </a:schemeClr>
                    </a:solidFill>
                  </a:tcPr>
                </a:tc>
              </a:tr>
              <a:tr h="370840">
                <a:tc>
                  <a:txBody>
                    <a:bodyPr/>
                    <a:lstStyle/>
                    <a:p>
                      <a:pPr algn="l" fontAlgn="t"/>
                      <a:r>
                        <a:rPr lang="en-US" b="1" dirty="0">
                          <a:solidFill>
                            <a:srgbClr val="FF0000"/>
                          </a:solidFill>
                          <a:latin typeface="Constantia" pitchFamily="18" charset="0"/>
                        </a:rPr>
                        <a:t>Vertigo</a:t>
                      </a:r>
                    </a:p>
                  </a:txBody>
                  <a:tcPr>
                    <a:solidFill>
                      <a:schemeClr val="tx2">
                        <a:lumMod val="20000"/>
                        <a:lumOff val="80000"/>
                      </a:schemeClr>
                    </a:solidFill>
                  </a:tcPr>
                </a:tc>
                <a:tc>
                  <a:txBody>
                    <a:bodyPr/>
                    <a:lstStyle/>
                    <a:p>
                      <a:pPr algn="l" fontAlgn="t"/>
                      <a:r>
                        <a:rPr lang="en-US" dirty="0">
                          <a:solidFill>
                            <a:schemeClr val="tx1"/>
                          </a:solidFill>
                          <a:latin typeface="Constantia" pitchFamily="18" charset="0"/>
                        </a:rPr>
                        <a:t>False sense of motion, possibly spinning sensation</a:t>
                      </a:r>
                    </a:p>
                  </a:txBody>
                  <a:tcPr>
                    <a:solidFill>
                      <a:schemeClr val="tx2">
                        <a:lumMod val="20000"/>
                        <a:lumOff val="80000"/>
                      </a:schemeClr>
                    </a:solidFill>
                  </a:tcPr>
                </a:tc>
                <a:tc>
                  <a:txBody>
                    <a:bodyPr/>
                    <a:lstStyle/>
                    <a:p>
                      <a:pPr algn="l" fontAlgn="t"/>
                      <a:r>
                        <a:rPr lang="en-US" dirty="0">
                          <a:solidFill>
                            <a:schemeClr val="tx1"/>
                          </a:solidFill>
                          <a:latin typeface="Constantia" pitchFamily="18" charset="0"/>
                        </a:rPr>
                        <a:t>45 to 54</a:t>
                      </a:r>
                    </a:p>
                  </a:txBody>
                  <a:tcPr>
                    <a:solidFill>
                      <a:schemeClr val="tx2">
                        <a:lumMod val="20000"/>
                        <a:lumOff val="80000"/>
                      </a:schemeClr>
                    </a:solidFill>
                  </a:tcPr>
                </a:tc>
              </a:tr>
              <a:tr h="370840">
                <a:tc>
                  <a:txBody>
                    <a:bodyPr/>
                    <a:lstStyle/>
                    <a:p>
                      <a:pPr algn="l" fontAlgn="t"/>
                      <a:r>
                        <a:rPr lang="en-US" b="1" dirty="0">
                          <a:solidFill>
                            <a:srgbClr val="FF0000"/>
                          </a:solidFill>
                          <a:latin typeface="Constantia" pitchFamily="18" charset="0"/>
                        </a:rPr>
                        <a:t>Disequilibrium</a:t>
                      </a:r>
                    </a:p>
                  </a:txBody>
                  <a:tcPr>
                    <a:solidFill>
                      <a:schemeClr val="accent2">
                        <a:lumMod val="40000"/>
                        <a:lumOff val="60000"/>
                      </a:schemeClr>
                    </a:solidFill>
                  </a:tcPr>
                </a:tc>
                <a:tc>
                  <a:txBody>
                    <a:bodyPr/>
                    <a:lstStyle/>
                    <a:p>
                      <a:pPr algn="l" fontAlgn="t"/>
                      <a:r>
                        <a:rPr lang="en-US" dirty="0">
                          <a:solidFill>
                            <a:schemeClr val="tx1"/>
                          </a:solidFill>
                          <a:latin typeface="Constantia" pitchFamily="18" charset="0"/>
                        </a:rPr>
                        <a:t>Off-balance or wobbly</a:t>
                      </a:r>
                    </a:p>
                  </a:txBody>
                  <a:tcPr>
                    <a:solidFill>
                      <a:schemeClr val="accent2">
                        <a:lumMod val="40000"/>
                        <a:lumOff val="60000"/>
                      </a:schemeClr>
                    </a:solidFill>
                  </a:tcPr>
                </a:tc>
                <a:tc>
                  <a:txBody>
                    <a:bodyPr/>
                    <a:lstStyle/>
                    <a:p>
                      <a:pPr algn="l" fontAlgn="t"/>
                      <a:r>
                        <a:rPr lang="en-US" dirty="0">
                          <a:solidFill>
                            <a:schemeClr val="tx1"/>
                          </a:solidFill>
                          <a:latin typeface="Constantia" pitchFamily="18" charset="0"/>
                        </a:rPr>
                        <a:t>Up to 16</a:t>
                      </a:r>
                    </a:p>
                  </a:txBody>
                  <a:tcPr>
                    <a:solidFill>
                      <a:schemeClr val="accent2">
                        <a:lumMod val="40000"/>
                        <a:lumOff val="60000"/>
                      </a:schemeClr>
                    </a:solidFill>
                  </a:tcPr>
                </a:tc>
              </a:tr>
              <a:tr h="370840">
                <a:tc>
                  <a:txBody>
                    <a:bodyPr/>
                    <a:lstStyle/>
                    <a:p>
                      <a:pPr algn="l" fontAlgn="t"/>
                      <a:r>
                        <a:rPr lang="en-US" b="1" dirty="0">
                          <a:solidFill>
                            <a:srgbClr val="FF0000"/>
                          </a:solidFill>
                          <a:latin typeface="Constantia" pitchFamily="18" charset="0"/>
                        </a:rPr>
                        <a:t>Presyncope</a:t>
                      </a:r>
                    </a:p>
                  </a:txBody>
                  <a:tcPr>
                    <a:solidFill>
                      <a:schemeClr val="accent5">
                        <a:lumMod val="20000"/>
                        <a:lumOff val="80000"/>
                      </a:schemeClr>
                    </a:solidFill>
                  </a:tcPr>
                </a:tc>
                <a:tc>
                  <a:txBody>
                    <a:bodyPr/>
                    <a:lstStyle/>
                    <a:p>
                      <a:pPr algn="l" fontAlgn="t"/>
                      <a:r>
                        <a:rPr lang="en-US" dirty="0">
                          <a:solidFill>
                            <a:schemeClr val="tx1"/>
                          </a:solidFill>
                          <a:latin typeface="Constantia" pitchFamily="18" charset="0"/>
                        </a:rPr>
                        <a:t>Feeling of losing consciousness or blacking out</a:t>
                      </a:r>
                    </a:p>
                  </a:txBody>
                  <a:tcPr>
                    <a:solidFill>
                      <a:schemeClr val="accent5">
                        <a:lumMod val="20000"/>
                        <a:lumOff val="80000"/>
                      </a:schemeClr>
                    </a:solidFill>
                  </a:tcPr>
                </a:tc>
                <a:tc>
                  <a:txBody>
                    <a:bodyPr/>
                    <a:lstStyle/>
                    <a:p>
                      <a:pPr algn="l" fontAlgn="t"/>
                      <a:r>
                        <a:rPr lang="en-US" dirty="0">
                          <a:solidFill>
                            <a:schemeClr val="tx1"/>
                          </a:solidFill>
                          <a:latin typeface="Constantia" pitchFamily="18" charset="0"/>
                        </a:rPr>
                        <a:t>Up to 14</a:t>
                      </a:r>
                    </a:p>
                  </a:txBody>
                  <a:tcPr>
                    <a:solidFill>
                      <a:schemeClr val="accent5">
                        <a:lumMod val="20000"/>
                        <a:lumOff val="80000"/>
                      </a:schemeClr>
                    </a:solidFill>
                  </a:tcPr>
                </a:tc>
              </a:tr>
              <a:tr h="370840">
                <a:tc>
                  <a:txBody>
                    <a:bodyPr/>
                    <a:lstStyle/>
                    <a:p>
                      <a:pPr algn="l" fontAlgn="t"/>
                      <a:r>
                        <a:rPr lang="en-US" b="1" dirty="0">
                          <a:solidFill>
                            <a:srgbClr val="FF0000"/>
                          </a:solidFill>
                          <a:latin typeface="Constantia" pitchFamily="18" charset="0"/>
                        </a:rPr>
                        <a:t>Lightheadedness</a:t>
                      </a:r>
                    </a:p>
                  </a:txBody>
                  <a:tcPr>
                    <a:solidFill>
                      <a:schemeClr val="accent2">
                        <a:lumMod val="20000"/>
                        <a:lumOff val="80000"/>
                      </a:schemeClr>
                    </a:solidFill>
                  </a:tcPr>
                </a:tc>
                <a:tc>
                  <a:txBody>
                    <a:bodyPr/>
                    <a:lstStyle/>
                    <a:p>
                      <a:pPr algn="l" fontAlgn="t"/>
                      <a:r>
                        <a:rPr lang="en-US" dirty="0">
                          <a:solidFill>
                            <a:schemeClr val="tx1"/>
                          </a:solidFill>
                          <a:latin typeface="Constantia" pitchFamily="18" charset="0"/>
                        </a:rPr>
                        <a:t>Vague symptoms, possibly feeling disconnected with the environment</a:t>
                      </a:r>
                    </a:p>
                  </a:txBody>
                  <a:tcPr>
                    <a:solidFill>
                      <a:schemeClr val="accent2">
                        <a:lumMod val="20000"/>
                        <a:lumOff val="80000"/>
                      </a:schemeClr>
                    </a:solidFill>
                  </a:tcPr>
                </a:tc>
                <a:tc>
                  <a:txBody>
                    <a:bodyPr/>
                    <a:lstStyle/>
                    <a:p>
                      <a:pPr algn="l" fontAlgn="t"/>
                      <a:r>
                        <a:rPr lang="en-US" dirty="0">
                          <a:solidFill>
                            <a:schemeClr val="tx1"/>
                          </a:solidFill>
                          <a:latin typeface="Constantia" pitchFamily="18" charset="0"/>
                        </a:rPr>
                        <a:t>Approximately 10</a:t>
                      </a:r>
                    </a:p>
                  </a:txBody>
                  <a:tcPr>
                    <a:solidFill>
                      <a:schemeClr val="accent2">
                        <a:lumMod val="20000"/>
                        <a:lumOff val="80000"/>
                      </a:schemeClr>
                    </a:solidFill>
                  </a:tcPr>
                </a:tc>
              </a:tr>
            </a:tbl>
          </a:graphicData>
        </a:graphic>
      </p:graphicFrame>
      <p:cxnSp>
        <p:nvCxnSpPr>
          <p:cNvPr id="5" name="Straight Arrow Connector 4"/>
          <p:cNvCxnSpPr/>
          <p:nvPr/>
        </p:nvCxnSpPr>
        <p:spPr>
          <a:xfrm>
            <a:off x="4191000" y="457200"/>
            <a:ext cx="0" cy="38100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a:off x="4191000" y="2819400"/>
            <a:ext cx="0" cy="38100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114800" y="228600"/>
            <a:ext cx="1295400" cy="34290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FFFF00"/>
                </a:solidFill>
                <a:latin typeface="Constantia" panose="02030602050306030303" pitchFamily="18" charset="0"/>
              </a:rPr>
              <a:t>Vertigo</a:t>
            </a:r>
            <a:endParaRPr lang="en-US" sz="2000" b="1" dirty="0">
              <a:solidFill>
                <a:srgbClr val="FFFF00"/>
              </a:solidFill>
              <a:latin typeface="Constantia" panose="02030602050306030303" pitchFamily="18" charset="0"/>
            </a:endParaRPr>
          </a:p>
        </p:txBody>
      </p:sp>
      <p:cxnSp>
        <p:nvCxnSpPr>
          <p:cNvPr id="19" name="Straight Arrow Connector 18"/>
          <p:cNvCxnSpPr/>
          <p:nvPr/>
        </p:nvCxnSpPr>
        <p:spPr>
          <a:xfrm>
            <a:off x="2438400" y="381000"/>
            <a:ext cx="0" cy="4572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a:off x="7315200" y="381000"/>
            <a:ext cx="0" cy="40005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2" name="Rectangle 21"/>
          <p:cNvSpPr/>
          <p:nvPr/>
        </p:nvSpPr>
        <p:spPr>
          <a:xfrm>
            <a:off x="990600" y="838200"/>
            <a:ext cx="2819400" cy="12954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rgbClr val="FF0000"/>
                </a:solidFill>
                <a:latin typeface="Constantia" panose="02030602050306030303" pitchFamily="18" charset="0"/>
              </a:rPr>
              <a:t>Peripheral</a:t>
            </a:r>
          </a:p>
          <a:p>
            <a:pPr algn="ctr"/>
            <a:r>
              <a:rPr lang="en-US" sz="1100" dirty="0" smtClean="0">
                <a:solidFill>
                  <a:schemeClr val="tx1"/>
                </a:solidFill>
                <a:latin typeface="Constantia" panose="02030602050306030303" pitchFamily="18" charset="0"/>
              </a:rPr>
              <a:t>Attacks : sudden , severe, usually seconds or minutes</a:t>
            </a:r>
          </a:p>
          <a:p>
            <a:pPr algn="ctr"/>
            <a:r>
              <a:rPr lang="en-US" sz="1100" dirty="0" smtClean="0">
                <a:solidFill>
                  <a:schemeClr val="tx1"/>
                </a:solidFill>
                <a:latin typeface="Constantia" panose="02030602050306030303" pitchFamily="18" charset="0"/>
              </a:rPr>
              <a:t>Nystagmus</a:t>
            </a:r>
            <a:r>
              <a:rPr lang="en-US" sz="1100" b="1" dirty="0" smtClean="0">
                <a:solidFill>
                  <a:schemeClr val="tx1"/>
                </a:solidFill>
                <a:latin typeface="Constantia" panose="02030602050306030303" pitchFamily="18" charset="0"/>
              </a:rPr>
              <a:t>: </a:t>
            </a:r>
            <a:r>
              <a:rPr lang="en-US" sz="1100" b="1" dirty="0" smtClean="0">
                <a:solidFill>
                  <a:srgbClr val="FF0000"/>
                </a:solidFill>
                <a:latin typeface="Constantia" panose="02030602050306030303" pitchFamily="18" charset="0"/>
              </a:rPr>
              <a:t>horizontorotatory, worsened by  head position</a:t>
            </a:r>
          </a:p>
          <a:p>
            <a:pPr algn="ctr"/>
            <a:r>
              <a:rPr lang="en-US" sz="1100" dirty="0" smtClean="0">
                <a:solidFill>
                  <a:schemeClr val="tx1"/>
                </a:solidFill>
                <a:latin typeface="Constantia" panose="02030602050306030303" pitchFamily="18" charset="0"/>
              </a:rPr>
              <a:t>No neurologic findings  </a:t>
            </a:r>
            <a:endParaRPr lang="en-US" sz="1100" dirty="0">
              <a:solidFill>
                <a:schemeClr val="tx1"/>
              </a:solidFill>
              <a:latin typeface="Constantia" panose="02030602050306030303" pitchFamily="18" charset="0"/>
            </a:endParaRPr>
          </a:p>
        </p:txBody>
      </p:sp>
      <p:sp>
        <p:nvSpPr>
          <p:cNvPr id="14" name="Rectangle 13"/>
          <p:cNvSpPr/>
          <p:nvPr/>
        </p:nvSpPr>
        <p:spPr>
          <a:xfrm>
            <a:off x="5715000" y="838200"/>
            <a:ext cx="3124200" cy="13716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smtClean="0">
              <a:solidFill>
                <a:schemeClr val="tx1"/>
              </a:solidFill>
              <a:latin typeface="Constantia" panose="02030602050306030303" pitchFamily="18" charset="0"/>
            </a:endParaRPr>
          </a:p>
          <a:p>
            <a:pPr algn="ctr"/>
            <a:endParaRPr lang="en-US" sz="1100" b="1" dirty="0">
              <a:solidFill>
                <a:schemeClr val="tx1"/>
              </a:solidFill>
              <a:latin typeface="Constantia" panose="02030602050306030303" pitchFamily="18" charset="0"/>
            </a:endParaRPr>
          </a:p>
          <a:p>
            <a:pPr algn="ctr"/>
            <a:endParaRPr lang="en-US" sz="1100" b="1" dirty="0" smtClean="0">
              <a:solidFill>
                <a:schemeClr val="tx1"/>
              </a:solidFill>
              <a:latin typeface="Constantia" panose="02030602050306030303" pitchFamily="18" charset="0"/>
            </a:endParaRPr>
          </a:p>
          <a:p>
            <a:pPr algn="ctr"/>
            <a:r>
              <a:rPr lang="en-US" sz="1400" b="1" dirty="0" smtClean="0">
                <a:solidFill>
                  <a:srgbClr val="FF0000"/>
                </a:solidFill>
                <a:latin typeface="Constantia" panose="02030602050306030303" pitchFamily="18" charset="0"/>
              </a:rPr>
              <a:t>Central</a:t>
            </a:r>
            <a:r>
              <a:rPr lang="en-US" sz="1400" b="1" dirty="0" smtClean="0">
                <a:solidFill>
                  <a:schemeClr val="tx1"/>
                </a:solidFill>
                <a:latin typeface="Constantia" panose="02030602050306030303" pitchFamily="18" charset="0"/>
              </a:rPr>
              <a:t> </a:t>
            </a:r>
          </a:p>
          <a:p>
            <a:pPr algn="ctr"/>
            <a:r>
              <a:rPr lang="en-US" sz="1100" dirty="0" smtClean="0">
                <a:solidFill>
                  <a:schemeClr val="tx1"/>
                </a:solidFill>
                <a:latin typeface="Constantia" panose="02030602050306030303" pitchFamily="18" charset="0"/>
              </a:rPr>
              <a:t>Attacks: gradual, mild usually continuous for weeks and months but can be sudden, severe  and seconds or minutes with vascular causes </a:t>
            </a:r>
          </a:p>
          <a:p>
            <a:pPr algn="ctr"/>
            <a:r>
              <a:rPr lang="en-US" sz="1100" dirty="0" smtClean="0">
                <a:solidFill>
                  <a:schemeClr val="tx1"/>
                </a:solidFill>
                <a:latin typeface="Constantia" panose="02030602050306030303" pitchFamily="18" charset="0"/>
              </a:rPr>
              <a:t>Nystagmus: usually </a:t>
            </a:r>
            <a:r>
              <a:rPr lang="en-US" sz="1100" b="1" dirty="0" smtClean="0">
                <a:solidFill>
                  <a:srgbClr val="FF0000"/>
                </a:solidFill>
                <a:latin typeface="Constantia" panose="02030602050306030303" pitchFamily="18" charset="0"/>
              </a:rPr>
              <a:t>vertical and downbeat</a:t>
            </a:r>
          </a:p>
          <a:p>
            <a:pPr algn="ctr"/>
            <a:r>
              <a:rPr lang="en-US" sz="1100" b="1" dirty="0" smtClean="0">
                <a:solidFill>
                  <a:srgbClr val="FF0000"/>
                </a:solidFill>
                <a:latin typeface="Constantia" panose="02030602050306030303" pitchFamily="18" charset="0"/>
              </a:rPr>
              <a:t>Little change with head position</a:t>
            </a:r>
          </a:p>
          <a:p>
            <a:pPr algn="ctr"/>
            <a:r>
              <a:rPr lang="en-US" sz="1100" b="1" dirty="0" smtClean="0">
                <a:solidFill>
                  <a:srgbClr val="FF0000"/>
                </a:solidFill>
                <a:latin typeface="Constantia" panose="02030602050306030303" pitchFamily="18" charset="0"/>
              </a:rPr>
              <a:t>Neurologic findings usually present</a:t>
            </a:r>
          </a:p>
          <a:p>
            <a:pPr algn="ctr"/>
            <a:endParaRPr lang="en-US" sz="1100" b="1" dirty="0">
              <a:solidFill>
                <a:schemeClr val="tx1"/>
              </a:solidFill>
              <a:latin typeface="Constantia" panose="02030602050306030303" pitchFamily="18" charset="0"/>
            </a:endParaRPr>
          </a:p>
          <a:p>
            <a:pPr algn="ctr"/>
            <a:endParaRPr lang="en-US" sz="1100" b="1" dirty="0" smtClean="0">
              <a:solidFill>
                <a:schemeClr val="tx1"/>
              </a:solidFill>
              <a:latin typeface="Constantia" panose="02030602050306030303" pitchFamily="18" charset="0"/>
            </a:endParaRPr>
          </a:p>
          <a:p>
            <a:pPr algn="ctr"/>
            <a:endParaRPr lang="en-US" sz="1100" b="1" dirty="0" smtClean="0">
              <a:solidFill>
                <a:schemeClr val="tx1"/>
              </a:solidFill>
              <a:latin typeface="Constantia" panose="02030602050306030303" pitchFamily="18" charset="0"/>
            </a:endParaRPr>
          </a:p>
        </p:txBody>
      </p:sp>
      <p:cxnSp>
        <p:nvCxnSpPr>
          <p:cNvPr id="4" name="Straight Connector 3"/>
          <p:cNvCxnSpPr/>
          <p:nvPr/>
        </p:nvCxnSpPr>
        <p:spPr>
          <a:xfrm>
            <a:off x="838200" y="2514600"/>
            <a:ext cx="5715000" cy="0"/>
          </a:xfrm>
          <a:prstGeom prst="line">
            <a:avLst/>
          </a:prstGeom>
          <a:ln w="28575"/>
        </p:spPr>
        <p:style>
          <a:lnRef idx="1">
            <a:schemeClr val="dk1"/>
          </a:lnRef>
          <a:fillRef idx="0">
            <a:schemeClr val="dk1"/>
          </a:fillRef>
          <a:effectRef idx="0">
            <a:schemeClr val="dk1"/>
          </a:effectRef>
          <a:fontRef idx="minor">
            <a:schemeClr val="tx1"/>
          </a:fontRef>
        </p:style>
      </p:cxnSp>
      <p:sp>
        <p:nvSpPr>
          <p:cNvPr id="8" name="Rectangle 7"/>
          <p:cNvSpPr/>
          <p:nvPr/>
        </p:nvSpPr>
        <p:spPr>
          <a:xfrm>
            <a:off x="0" y="5410200"/>
            <a:ext cx="1524000" cy="6096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latin typeface="Constantia" pitchFamily="18" charset="0"/>
              </a:rPr>
              <a:t>Acute suppurative</a:t>
            </a:r>
          </a:p>
          <a:p>
            <a:pPr algn="ctr"/>
            <a:r>
              <a:rPr lang="en-US" sz="1100" dirty="0" smtClean="0">
                <a:solidFill>
                  <a:schemeClr val="tx1"/>
                </a:solidFill>
                <a:latin typeface="Constantia" pitchFamily="18" charset="0"/>
              </a:rPr>
              <a:t>Toxic patient </a:t>
            </a:r>
          </a:p>
          <a:p>
            <a:pPr algn="ctr"/>
            <a:r>
              <a:rPr lang="en-US" sz="1100" dirty="0" smtClean="0">
                <a:solidFill>
                  <a:schemeClr val="tx1"/>
                </a:solidFill>
                <a:latin typeface="Constantia" pitchFamily="18" charset="0"/>
              </a:rPr>
              <a:t>Severe vertigo</a:t>
            </a:r>
            <a:endParaRPr lang="en-US" sz="1100" dirty="0">
              <a:solidFill>
                <a:schemeClr val="tx1"/>
              </a:solidFill>
              <a:latin typeface="Constantia" pitchFamily="18" charset="0"/>
            </a:endParaRPr>
          </a:p>
        </p:txBody>
      </p:sp>
      <p:sp>
        <p:nvSpPr>
          <p:cNvPr id="20" name="Rectangle 19"/>
          <p:cNvSpPr/>
          <p:nvPr/>
        </p:nvSpPr>
        <p:spPr>
          <a:xfrm>
            <a:off x="1752600" y="5410200"/>
            <a:ext cx="1600200" cy="6096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latin typeface="Constantia" pitchFamily="18" charset="0"/>
              </a:rPr>
              <a:t>Serous: </a:t>
            </a:r>
            <a:r>
              <a:rPr lang="en-US" sz="1100" dirty="0" smtClean="0">
                <a:solidFill>
                  <a:schemeClr val="tx1"/>
                </a:solidFill>
                <a:latin typeface="Constantia" pitchFamily="18" charset="0"/>
              </a:rPr>
              <a:t>Inflammatory response to nearby infections</a:t>
            </a:r>
            <a:endParaRPr lang="en-US" sz="1100" dirty="0">
              <a:solidFill>
                <a:schemeClr val="tx1"/>
              </a:solidFill>
              <a:latin typeface="Constantia" pitchFamily="18" charset="0"/>
            </a:endParaRPr>
          </a:p>
        </p:txBody>
      </p:sp>
      <p:sp>
        <p:nvSpPr>
          <p:cNvPr id="23" name="Rectangle 22"/>
          <p:cNvSpPr/>
          <p:nvPr/>
        </p:nvSpPr>
        <p:spPr>
          <a:xfrm>
            <a:off x="3733800" y="5410200"/>
            <a:ext cx="1371600" cy="6096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latin typeface="Constantia" pitchFamily="18" charset="0"/>
              </a:rPr>
              <a:t>Toxic</a:t>
            </a:r>
          </a:p>
          <a:p>
            <a:pPr algn="ctr"/>
            <a:r>
              <a:rPr lang="en-US" sz="1100" dirty="0" smtClean="0">
                <a:solidFill>
                  <a:schemeClr val="tx1"/>
                </a:solidFill>
                <a:latin typeface="Constantia" pitchFamily="18" charset="0"/>
              </a:rPr>
              <a:t>Hearing loss </a:t>
            </a:r>
          </a:p>
          <a:p>
            <a:pPr algn="ctr"/>
            <a:r>
              <a:rPr lang="en-US" sz="1100" dirty="0" smtClean="0">
                <a:solidFill>
                  <a:schemeClr val="tx1"/>
                </a:solidFill>
                <a:latin typeface="Constantia" pitchFamily="18" charset="0"/>
              </a:rPr>
              <a:t>Tennitus</a:t>
            </a:r>
            <a:endParaRPr lang="en-US" sz="1100" dirty="0">
              <a:solidFill>
                <a:schemeClr val="tx1"/>
              </a:solidFill>
              <a:latin typeface="Constantia" pitchFamily="18" charset="0"/>
            </a:endParaRPr>
          </a:p>
        </p:txBody>
      </p:sp>
      <p:sp>
        <p:nvSpPr>
          <p:cNvPr id="24" name="Rectangle 23"/>
          <p:cNvSpPr/>
          <p:nvPr/>
        </p:nvSpPr>
        <p:spPr>
          <a:xfrm>
            <a:off x="6705600" y="5410200"/>
            <a:ext cx="1905000" cy="8382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100" b="1" dirty="0" smtClean="0">
              <a:latin typeface="Constantia" pitchFamily="18" charset="0"/>
            </a:endParaRPr>
          </a:p>
          <a:p>
            <a:pPr algn="ctr"/>
            <a:r>
              <a:rPr lang="en-US" sz="1100" b="1" dirty="0" smtClean="0">
                <a:latin typeface="Constantia" pitchFamily="18" charset="0"/>
              </a:rPr>
              <a:t>Vertebrobasilar insufficiency </a:t>
            </a:r>
          </a:p>
          <a:p>
            <a:pPr algn="ctr"/>
            <a:r>
              <a:rPr lang="en-US" sz="1100" dirty="0" smtClean="0">
                <a:latin typeface="Constantia" pitchFamily="18" charset="0"/>
              </a:rPr>
              <a:t>Associated with neurological abnormalities</a:t>
            </a:r>
          </a:p>
          <a:p>
            <a:pPr algn="ctr"/>
            <a:r>
              <a:rPr lang="en-US" sz="1100" dirty="0" smtClean="0">
                <a:latin typeface="Constantia" pitchFamily="18" charset="0"/>
              </a:rPr>
              <a:t> </a:t>
            </a:r>
            <a:endParaRPr lang="en-US" sz="1100" dirty="0">
              <a:latin typeface="Constantia" pitchFamily="18" charset="0"/>
            </a:endParaRPr>
          </a:p>
        </p:txBody>
      </p:sp>
      <p:sp>
        <p:nvSpPr>
          <p:cNvPr id="25" name="Rectangle 24"/>
          <p:cNvSpPr/>
          <p:nvPr/>
        </p:nvSpPr>
        <p:spPr>
          <a:xfrm>
            <a:off x="2743200" y="4267200"/>
            <a:ext cx="1828800" cy="381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smtClean="0">
                <a:latin typeface="Constantia" pitchFamily="18" charset="0"/>
              </a:rPr>
              <a:t>Labyrinthitis</a:t>
            </a:r>
            <a:endParaRPr lang="en-US" sz="2000" b="1" dirty="0">
              <a:latin typeface="Constantia" pitchFamily="18" charset="0"/>
            </a:endParaRPr>
          </a:p>
        </p:txBody>
      </p:sp>
      <p:sp>
        <p:nvSpPr>
          <p:cNvPr id="26" name="Rectangle 25"/>
          <p:cNvSpPr/>
          <p:nvPr/>
        </p:nvSpPr>
        <p:spPr>
          <a:xfrm>
            <a:off x="76200" y="2819400"/>
            <a:ext cx="1524000" cy="1143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smtClean="0">
              <a:solidFill>
                <a:schemeClr val="tx1"/>
              </a:solidFill>
              <a:latin typeface="Constantia" pitchFamily="18" charset="0"/>
            </a:endParaRPr>
          </a:p>
          <a:p>
            <a:pPr algn="ctr"/>
            <a:r>
              <a:rPr lang="en-US" sz="1100" b="1" dirty="0" smtClean="0">
                <a:solidFill>
                  <a:schemeClr val="tx1"/>
                </a:solidFill>
                <a:latin typeface="Constantia" pitchFamily="18" charset="0"/>
              </a:rPr>
              <a:t>BVP</a:t>
            </a:r>
          </a:p>
          <a:p>
            <a:pPr algn="ctr"/>
            <a:r>
              <a:rPr lang="en-US" sz="1100" dirty="0" smtClean="0">
                <a:solidFill>
                  <a:schemeClr val="tx1"/>
                </a:solidFill>
                <a:latin typeface="Constantia" pitchFamily="18" charset="0"/>
              </a:rPr>
              <a:t>Short livid, positional caused by stray otoconial particles</a:t>
            </a:r>
          </a:p>
          <a:p>
            <a:pPr algn="ctr"/>
            <a:r>
              <a:rPr lang="en-US" sz="1100" b="1" dirty="0" smtClean="0">
                <a:solidFill>
                  <a:srgbClr val="FF0000"/>
                </a:solidFill>
                <a:latin typeface="Constantia" pitchFamily="18" charset="0"/>
              </a:rPr>
              <a:t>Positive Hallpike test</a:t>
            </a:r>
          </a:p>
          <a:p>
            <a:pPr algn="ctr"/>
            <a:r>
              <a:rPr lang="en-US" sz="1100" dirty="0" smtClean="0">
                <a:solidFill>
                  <a:schemeClr val="tx1"/>
                </a:solidFill>
                <a:latin typeface="Constantia" pitchFamily="18" charset="0"/>
              </a:rPr>
              <a:t> </a:t>
            </a:r>
            <a:endParaRPr lang="en-US" sz="1100" dirty="0">
              <a:solidFill>
                <a:schemeClr val="tx1"/>
              </a:solidFill>
              <a:latin typeface="Constantia" pitchFamily="18" charset="0"/>
            </a:endParaRPr>
          </a:p>
        </p:txBody>
      </p:sp>
      <p:sp>
        <p:nvSpPr>
          <p:cNvPr id="27" name="Rectangle 26"/>
          <p:cNvSpPr/>
          <p:nvPr/>
        </p:nvSpPr>
        <p:spPr>
          <a:xfrm>
            <a:off x="1752600" y="2819400"/>
            <a:ext cx="1524000" cy="1143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smtClean="0">
              <a:solidFill>
                <a:schemeClr val="tx1"/>
              </a:solidFill>
              <a:latin typeface="Constantia" pitchFamily="18" charset="0"/>
            </a:endParaRPr>
          </a:p>
          <a:p>
            <a:pPr algn="ctr"/>
            <a:r>
              <a:rPr lang="en-US" sz="1100" b="1" dirty="0" smtClean="0">
                <a:solidFill>
                  <a:schemeClr val="tx1"/>
                </a:solidFill>
                <a:latin typeface="Constantia" pitchFamily="18" charset="0"/>
              </a:rPr>
              <a:t>Meniere’s disease</a:t>
            </a:r>
          </a:p>
          <a:p>
            <a:pPr algn="ctr"/>
            <a:r>
              <a:rPr lang="en-US" sz="1100" b="1" dirty="0" smtClean="0">
                <a:solidFill>
                  <a:srgbClr val="FF0000"/>
                </a:solidFill>
                <a:latin typeface="Constantia" pitchFamily="18" charset="0"/>
              </a:rPr>
              <a:t>Tennitus </a:t>
            </a:r>
          </a:p>
          <a:p>
            <a:pPr algn="ctr"/>
            <a:r>
              <a:rPr lang="en-US" sz="1100" b="1" dirty="0" smtClean="0">
                <a:solidFill>
                  <a:srgbClr val="FF0000"/>
                </a:solidFill>
                <a:latin typeface="Constantia" pitchFamily="18" charset="0"/>
              </a:rPr>
              <a:t>Hearing loss </a:t>
            </a:r>
          </a:p>
          <a:p>
            <a:pPr algn="ctr"/>
            <a:r>
              <a:rPr lang="en-US" sz="1100" dirty="0" smtClean="0">
                <a:solidFill>
                  <a:schemeClr val="tx1"/>
                </a:solidFill>
                <a:latin typeface="Constantia" pitchFamily="18" charset="0"/>
              </a:rPr>
              <a:t>Attacks in clusters</a:t>
            </a:r>
          </a:p>
          <a:p>
            <a:pPr algn="ctr"/>
            <a:r>
              <a:rPr lang="en-US" sz="1100" dirty="0" smtClean="0">
                <a:solidFill>
                  <a:schemeClr val="tx1"/>
                </a:solidFill>
                <a:latin typeface="Constantia" pitchFamily="18" charset="0"/>
              </a:rPr>
              <a:t>Long symptom free intervals</a:t>
            </a:r>
          </a:p>
          <a:p>
            <a:pPr algn="ctr"/>
            <a:endParaRPr lang="en-US" sz="1100" dirty="0">
              <a:solidFill>
                <a:schemeClr val="tx1"/>
              </a:solidFill>
              <a:latin typeface="Constantia" pitchFamily="18" charset="0"/>
            </a:endParaRPr>
          </a:p>
        </p:txBody>
      </p:sp>
      <p:sp>
        <p:nvSpPr>
          <p:cNvPr id="34" name="Rectangle 33"/>
          <p:cNvSpPr/>
          <p:nvPr/>
        </p:nvSpPr>
        <p:spPr>
          <a:xfrm>
            <a:off x="3733800" y="2819400"/>
            <a:ext cx="1676400" cy="1143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smtClean="0">
              <a:solidFill>
                <a:schemeClr val="tx1"/>
              </a:solidFill>
              <a:latin typeface="Constantia" pitchFamily="18" charset="0"/>
            </a:endParaRPr>
          </a:p>
          <a:p>
            <a:pPr algn="ctr"/>
            <a:endParaRPr lang="en-US" sz="1100" dirty="0" smtClean="0">
              <a:solidFill>
                <a:schemeClr val="tx1"/>
              </a:solidFill>
              <a:latin typeface="Constantia" pitchFamily="18" charset="0"/>
            </a:endParaRPr>
          </a:p>
          <a:p>
            <a:pPr algn="ctr"/>
            <a:r>
              <a:rPr lang="en-US" sz="1100" b="1" dirty="0" smtClean="0">
                <a:solidFill>
                  <a:schemeClr val="tx1"/>
                </a:solidFill>
                <a:latin typeface="Constantia" pitchFamily="18" charset="0"/>
              </a:rPr>
              <a:t>Vestibular neuronitis</a:t>
            </a:r>
          </a:p>
          <a:p>
            <a:pPr algn="ctr"/>
            <a:r>
              <a:rPr lang="en-US" sz="1100" dirty="0" smtClean="0">
                <a:solidFill>
                  <a:schemeClr val="tx1"/>
                </a:solidFill>
                <a:latin typeface="Constantia" pitchFamily="18" charset="0"/>
              </a:rPr>
              <a:t>Severe vertigo for days</a:t>
            </a:r>
          </a:p>
          <a:p>
            <a:pPr algn="ctr"/>
            <a:r>
              <a:rPr lang="en-US" sz="1100" dirty="0" smtClean="0">
                <a:solidFill>
                  <a:schemeClr val="tx1"/>
                </a:solidFill>
                <a:latin typeface="Constantia" pitchFamily="18" charset="0"/>
              </a:rPr>
              <a:t>Mild persistent positional vertigo</a:t>
            </a:r>
          </a:p>
          <a:p>
            <a:pPr algn="ctr"/>
            <a:r>
              <a:rPr lang="en-US" sz="1100" dirty="0" smtClean="0">
                <a:solidFill>
                  <a:schemeClr val="tx1"/>
                </a:solidFill>
                <a:latin typeface="Constantia" pitchFamily="18" charset="0"/>
              </a:rPr>
              <a:t>No auditory symptoms</a:t>
            </a:r>
          </a:p>
          <a:p>
            <a:pPr algn="ctr"/>
            <a:r>
              <a:rPr lang="en-US" sz="1100" b="1" dirty="0" smtClean="0">
                <a:solidFill>
                  <a:srgbClr val="FF0000"/>
                </a:solidFill>
                <a:latin typeface="Constantia" pitchFamily="18" charset="0"/>
              </a:rPr>
              <a:t>Head thrust test +</a:t>
            </a:r>
          </a:p>
          <a:p>
            <a:pPr algn="ctr"/>
            <a:r>
              <a:rPr lang="en-US" sz="1100" b="1" dirty="0" smtClean="0">
                <a:solidFill>
                  <a:schemeClr val="tx1"/>
                </a:solidFill>
                <a:latin typeface="Constantia" pitchFamily="18" charset="0"/>
              </a:rPr>
              <a:t> </a:t>
            </a:r>
          </a:p>
          <a:p>
            <a:pPr algn="ctr"/>
            <a:endParaRPr lang="en-US" sz="1100" dirty="0">
              <a:solidFill>
                <a:schemeClr val="tx1"/>
              </a:solidFill>
              <a:latin typeface="Constantia" pitchFamily="18" charset="0"/>
            </a:endParaRPr>
          </a:p>
        </p:txBody>
      </p:sp>
      <p:cxnSp>
        <p:nvCxnSpPr>
          <p:cNvPr id="38" name="Straight Arrow Connector 37"/>
          <p:cNvCxnSpPr/>
          <p:nvPr/>
        </p:nvCxnSpPr>
        <p:spPr>
          <a:xfrm>
            <a:off x="838200" y="2514600"/>
            <a:ext cx="0" cy="32385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39" name="Straight Arrow Connector 38"/>
          <p:cNvCxnSpPr/>
          <p:nvPr/>
        </p:nvCxnSpPr>
        <p:spPr>
          <a:xfrm>
            <a:off x="4572000" y="2495550"/>
            <a:ext cx="0" cy="32385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40" name="Straight Arrow Connector 39"/>
          <p:cNvCxnSpPr/>
          <p:nvPr/>
        </p:nvCxnSpPr>
        <p:spPr>
          <a:xfrm>
            <a:off x="2514600" y="2514600"/>
            <a:ext cx="0" cy="32385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41" name="Rectangle 40"/>
          <p:cNvSpPr/>
          <p:nvPr/>
        </p:nvSpPr>
        <p:spPr>
          <a:xfrm>
            <a:off x="5715000" y="2819400"/>
            <a:ext cx="1676400" cy="112395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smtClean="0">
              <a:solidFill>
                <a:schemeClr val="tx1"/>
              </a:solidFill>
              <a:latin typeface="Constantia" pitchFamily="18" charset="0"/>
            </a:endParaRPr>
          </a:p>
          <a:p>
            <a:pPr algn="ctr"/>
            <a:endParaRPr lang="en-US" sz="1100" dirty="0" smtClean="0">
              <a:solidFill>
                <a:schemeClr val="tx1"/>
              </a:solidFill>
              <a:latin typeface="Constantia" pitchFamily="18" charset="0"/>
            </a:endParaRPr>
          </a:p>
          <a:p>
            <a:pPr algn="ctr"/>
            <a:r>
              <a:rPr lang="en-US" sz="1100" dirty="0" smtClean="0">
                <a:solidFill>
                  <a:schemeClr val="tx1"/>
                </a:solidFill>
                <a:latin typeface="Constantia" pitchFamily="18" charset="0"/>
              </a:rPr>
              <a:t> </a:t>
            </a:r>
            <a:r>
              <a:rPr lang="en-US" sz="1100" b="1" dirty="0" smtClean="0">
                <a:solidFill>
                  <a:schemeClr val="tx1"/>
                </a:solidFill>
                <a:latin typeface="Constantia" pitchFamily="18" charset="0"/>
              </a:rPr>
              <a:t>Acoustic neuroma</a:t>
            </a:r>
          </a:p>
          <a:p>
            <a:pPr algn="ctr"/>
            <a:r>
              <a:rPr lang="en-US" sz="1100" dirty="0" smtClean="0">
                <a:solidFill>
                  <a:schemeClr val="tx1"/>
                </a:solidFill>
                <a:latin typeface="Constantia" pitchFamily="18" charset="0"/>
              </a:rPr>
              <a:t>Peripheral cause that can become central vertigo hearing loss Tennitus </a:t>
            </a:r>
          </a:p>
          <a:p>
            <a:pPr algn="ctr"/>
            <a:endParaRPr lang="en-US" sz="1100" dirty="0" smtClean="0">
              <a:solidFill>
                <a:schemeClr val="tx1"/>
              </a:solidFill>
              <a:latin typeface="Constantia" pitchFamily="18" charset="0"/>
            </a:endParaRPr>
          </a:p>
          <a:p>
            <a:pPr algn="ctr"/>
            <a:endParaRPr lang="en-US" sz="1100" dirty="0" smtClean="0">
              <a:solidFill>
                <a:schemeClr val="tx1"/>
              </a:solidFill>
              <a:latin typeface="Constantia" pitchFamily="18" charset="0"/>
            </a:endParaRPr>
          </a:p>
          <a:p>
            <a:pPr algn="ctr"/>
            <a:endParaRPr lang="en-US" sz="1100" dirty="0">
              <a:solidFill>
                <a:schemeClr val="tx1"/>
              </a:solidFill>
              <a:latin typeface="Constantia" pitchFamily="18" charset="0"/>
            </a:endParaRPr>
          </a:p>
        </p:txBody>
      </p:sp>
      <p:cxnSp>
        <p:nvCxnSpPr>
          <p:cNvPr id="43" name="Straight Arrow Connector 42"/>
          <p:cNvCxnSpPr/>
          <p:nvPr/>
        </p:nvCxnSpPr>
        <p:spPr>
          <a:xfrm>
            <a:off x="6553200" y="2514600"/>
            <a:ext cx="0" cy="3048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53" name="Straight Arrow Connector 52"/>
          <p:cNvCxnSpPr/>
          <p:nvPr/>
        </p:nvCxnSpPr>
        <p:spPr>
          <a:xfrm>
            <a:off x="7467600" y="2209800"/>
            <a:ext cx="0" cy="3200400"/>
          </a:xfrm>
          <a:prstGeom prst="straightConnector1">
            <a:avLst/>
          </a:prstGeom>
          <a:ln w="28575">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54" name="Rectangle 53"/>
          <p:cNvSpPr/>
          <p:nvPr/>
        </p:nvSpPr>
        <p:spPr>
          <a:xfrm>
            <a:off x="7772400" y="2514600"/>
            <a:ext cx="1295400" cy="381000"/>
          </a:xfrm>
          <a:prstGeom prst="rect">
            <a:avLst/>
          </a:prstGeom>
          <a:solidFill>
            <a:schemeClr val="accent6">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100" b="1" dirty="0" smtClean="0">
                <a:solidFill>
                  <a:schemeClr val="tx1"/>
                </a:solidFill>
                <a:latin typeface="Constantia" pitchFamily="18" charset="0"/>
              </a:rPr>
              <a:t>Cerebellar hemorrhage</a:t>
            </a:r>
            <a:endParaRPr lang="en-US" sz="1100" b="1" dirty="0">
              <a:solidFill>
                <a:schemeClr val="tx1"/>
              </a:solidFill>
              <a:latin typeface="Constantia" pitchFamily="18" charset="0"/>
            </a:endParaRPr>
          </a:p>
        </p:txBody>
      </p:sp>
      <p:sp>
        <p:nvSpPr>
          <p:cNvPr id="56" name="Rectangle 55"/>
          <p:cNvSpPr/>
          <p:nvPr/>
        </p:nvSpPr>
        <p:spPr>
          <a:xfrm>
            <a:off x="7772400" y="3048000"/>
            <a:ext cx="1295400" cy="381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latin typeface="Constantia" pitchFamily="18" charset="0"/>
              </a:rPr>
              <a:t>Hypoglycemia</a:t>
            </a:r>
            <a:endParaRPr lang="en-US" sz="1100" b="1" dirty="0">
              <a:solidFill>
                <a:schemeClr val="tx1"/>
              </a:solidFill>
              <a:latin typeface="Constantia" pitchFamily="18" charset="0"/>
            </a:endParaRPr>
          </a:p>
        </p:txBody>
      </p:sp>
      <p:sp>
        <p:nvSpPr>
          <p:cNvPr id="57" name="Rectangle 56"/>
          <p:cNvSpPr/>
          <p:nvPr/>
        </p:nvSpPr>
        <p:spPr>
          <a:xfrm>
            <a:off x="7772400" y="3657600"/>
            <a:ext cx="1295400" cy="3048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latin typeface="Constantia" pitchFamily="18" charset="0"/>
              </a:rPr>
              <a:t>Head trauma</a:t>
            </a:r>
            <a:endParaRPr lang="en-US" sz="1100" b="1" dirty="0">
              <a:solidFill>
                <a:schemeClr val="tx1"/>
              </a:solidFill>
              <a:latin typeface="Constantia" pitchFamily="18" charset="0"/>
            </a:endParaRPr>
          </a:p>
        </p:txBody>
      </p:sp>
      <p:sp>
        <p:nvSpPr>
          <p:cNvPr id="58" name="Rectangle 57"/>
          <p:cNvSpPr/>
          <p:nvPr/>
        </p:nvSpPr>
        <p:spPr>
          <a:xfrm>
            <a:off x="7772400" y="4191000"/>
            <a:ext cx="1295400" cy="3810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latin typeface="Constantia" pitchFamily="18" charset="0"/>
              </a:rPr>
              <a:t>Multiple sclerosis</a:t>
            </a:r>
            <a:endParaRPr lang="en-US" sz="1100" b="1" dirty="0">
              <a:solidFill>
                <a:schemeClr val="tx1"/>
              </a:solidFill>
              <a:latin typeface="Constantia" pitchFamily="18" charset="0"/>
            </a:endParaRPr>
          </a:p>
        </p:txBody>
      </p:sp>
      <p:sp>
        <p:nvSpPr>
          <p:cNvPr id="59" name="Rectangle 58"/>
          <p:cNvSpPr/>
          <p:nvPr/>
        </p:nvSpPr>
        <p:spPr>
          <a:xfrm>
            <a:off x="7772400" y="4800600"/>
            <a:ext cx="1295400" cy="3810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latin typeface="Constantia" pitchFamily="18" charset="0"/>
              </a:rPr>
              <a:t>Vertebrobasilar migraine</a:t>
            </a:r>
            <a:endParaRPr lang="en-US" sz="1100" b="1" dirty="0">
              <a:solidFill>
                <a:schemeClr val="tx1"/>
              </a:solidFill>
              <a:latin typeface="Constantia" pitchFamily="18" charset="0"/>
            </a:endParaRPr>
          </a:p>
        </p:txBody>
      </p:sp>
      <p:cxnSp>
        <p:nvCxnSpPr>
          <p:cNvPr id="75" name="Straight Arrow Connector 74"/>
          <p:cNvCxnSpPr/>
          <p:nvPr/>
        </p:nvCxnSpPr>
        <p:spPr>
          <a:xfrm>
            <a:off x="7467600" y="2667000"/>
            <a:ext cx="3048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6" name="Straight Arrow Connector 75"/>
          <p:cNvCxnSpPr/>
          <p:nvPr/>
        </p:nvCxnSpPr>
        <p:spPr>
          <a:xfrm>
            <a:off x="7467600" y="3276600"/>
            <a:ext cx="3048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7" name="Straight Arrow Connector 76"/>
          <p:cNvCxnSpPr/>
          <p:nvPr/>
        </p:nvCxnSpPr>
        <p:spPr>
          <a:xfrm>
            <a:off x="7467600" y="5029200"/>
            <a:ext cx="3048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8" name="Straight Arrow Connector 77"/>
          <p:cNvCxnSpPr/>
          <p:nvPr/>
        </p:nvCxnSpPr>
        <p:spPr>
          <a:xfrm>
            <a:off x="7467600" y="3810000"/>
            <a:ext cx="3048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79" name="Straight Arrow Connector 78"/>
          <p:cNvCxnSpPr/>
          <p:nvPr/>
        </p:nvCxnSpPr>
        <p:spPr>
          <a:xfrm>
            <a:off x="7467600" y="4419600"/>
            <a:ext cx="30480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82" name="Straight Connector 81"/>
          <p:cNvCxnSpPr>
            <a:stCxn id="13" idx="3"/>
          </p:cNvCxnSpPr>
          <p:nvPr/>
        </p:nvCxnSpPr>
        <p:spPr>
          <a:xfrm flipV="1">
            <a:off x="5410200" y="381000"/>
            <a:ext cx="1905000" cy="19050"/>
          </a:xfrm>
          <a:prstGeom prst="line">
            <a:avLst/>
          </a:prstGeom>
          <a:ln w="28575"/>
        </p:spPr>
        <p:style>
          <a:lnRef idx="1">
            <a:schemeClr val="dk1"/>
          </a:lnRef>
          <a:fillRef idx="0">
            <a:schemeClr val="dk1"/>
          </a:fillRef>
          <a:effectRef idx="0">
            <a:schemeClr val="dk1"/>
          </a:effectRef>
          <a:fontRef idx="minor">
            <a:schemeClr val="tx1"/>
          </a:fontRef>
        </p:style>
      </p:cxnSp>
      <p:sp>
        <p:nvSpPr>
          <p:cNvPr id="85" name="Rectangle 84"/>
          <p:cNvSpPr/>
          <p:nvPr/>
        </p:nvSpPr>
        <p:spPr>
          <a:xfrm>
            <a:off x="5181600" y="5410200"/>
            <a:ext cx="1371600" cy="609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latin typeface="Constantia" pitchFamily="18" charset="0"/>
            </a:endParaRPr>
          </a:p>
          <a:p>
            <a:pPr algn="ctr"/>
            <a:r>
              <a:rPr lang="en-US" sz="1100" b="1" dirty="0" smtClean="0">
                <a:solidFill>
                  <a:schemeClr val="tx1"/>
                </a:solidFill>
                <a:latin typeface="Constantia" pitchFamily="18" charset="0"/>
              </a:rPr>
              <a:t>Chronic</a:t>
            </a:r>
          </a:p>
          <a:p>
            <a:pPr algn="ctr"/>
            <a:r>
              <a:rPr lang="en-US" sz="1100" dirty="0" smtClean="0">
                <a:solidFill>
                  <a:schemeClr val="tx1"/>
                </a:solidFill>
                <a:latin typeface="Constantia" pitchFamily="18" charset="0"/>
              </a:rPr>
              <a:t>Symptoms secondary to fistula </a:t>
            </a:r>
          </a:p>
          <a:p>
            <a:pPr algn="ctr"/>
            <a:endParaRPr lang="en-US" sz="1100" dirty="0">
              <a:latin typeface="Constantia" pitchFamily="18" charset="0"/>
            </a:endParaRPr>
          </a:p>
        </p:txBody>
      </p:sp>
      <p:cxnSp>
        <p:nvCxnSpPr>
          <p:cNvPr id="87" name="Straight Connector 86"/>
          <p:cNvCxnSpPr/>
          <p:nvPr/>
        </p:nvCxnSpPr>
        <p:spPr>
          <a:xfrm>
            <a:off x="762000" y="5029200"/>
            <a:ext cx="51054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9" name="Straight Arrow Connector 88"/>
          <p:cNvCxnSpPr/>
          <p:nvPr/>
        </p:nvCxnSpPr>
        <p:spPr>
          <a:xfrm>
            <a:off x="762000" y="5029200"/>
            <a:ext cx="0" cy="381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90" name="Straight Arrow Connector 89"/>
          <p:cNvCxnSpPr/>
          <p:nvPr/>
        </p:nvCxnSpPr>
        <p:spPr>
          <a:xfrm>
            <a:off x="2590800" y="5029200"/>
            <a:ext cx="0" cy="381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91" name="Straight Arrow Connector 90"/>
          <p:cNvCxnSpPr/>
          <p:nvPr/>
        </p:nvCxnSpPr>
        <p:spPr>
          <a:xfrm>
            <a:off x="4419600" y="5029200"/>
            <a:ext cx="0" cy="381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92" name="Straight Arrow Connector 91"/>
          <p:cNvCxnSpPr/>
          <p:nvPr/>
        </p:nvCxnSpPr>
        <p:spPr>
          <a:xfrm>
            <a:off x="5867400" y="5029200"/>
            <a:ext cx="0" cy="381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93" name="Straight Arrow Connector 92"/>
          <p:cNvCxnSpPr/>
          <p:nvPr/>
        </p:nvCxnSpPr>
        <p:spPr>
          <a:xfrm>
            <a:off x="3733800" y="4648200"/>
            <a:ext cx="0" cy="381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68" name="Straight Connector 67"/>
          <p:cNvCxnSpPr>
            <a:endCxn id="13" idx="1"/>
          </p:cNvCxnSpPr>
          <p:nvPr/>
        </p:nvCxnSpPr>
        <p:spPr>
          <a:xfrm>
            <a:off x="2438400" y="381000"/>
            <a:ext cx="1676400" cy="19050"/>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92458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2459</TotalTime>
  <Words>2029</Words>
  <Application>Microsoft Office PowerPoint</Application>
  <PresentationFormat>On-screen Show (4:3)</PresentationFormat>
  <Paragraphs>499</Paragraphs>
  <Slides>26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Algerian</vt:lpstr>
      <vt:lpstr>Arial</vt:lpstr>
      <vt:lpstr>Calibri</vt:lpstr>
      <vt:lpstr>Constantia</vt:lpstr>
      <vt:lpstr>Times New Roman</vt:lpstr>
      <vt:lpstr>Wingdings</vt:lpstr>
      <vt:lpstr>Office Theme</vt:lpstr>
      <vt:lpstr> Neurological History Taking and Physical Examination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Neurological History Taking and Physical Examination</dc:title>
  <dc:creator>Dr Sofi</dc:creator>
  <cp:lastModifiedBy>Microsoft account</cp:lastModifiedBy>
  <cp:revision>265</cp:revision>
  <dcterms:created xsi:type="dcterms:W3CDTF">2017-04-28T18:04:28Z</dcterms:created>
  <dcterms:modified xsi:type="dcterms:W3CDTF">2024-03-26T04:20:37Z</dcterms:modified>
</cp:coreProperties>
</file>