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560.xml" ContentType="application/vnd.openxmlformats-officedocument.presentationml.slide+xml"/>
  <Override PartName="/ppt/slides/slide60.xml" ContentType="application/vnd.openxmlformats-officedocument.presentationml.slide+xml"/>
  <Override PartName="/ppt/slides/slide70.xml" ContentType="application/vnd.openxmlformats-officedocument.presentationml.slide+xml"/>
  <Override PartName="/ppt/slides/slide80.xml" ContentType="application/vnd.openxmlformats-officedocument.presentationml.slide+xml"/>
  <Override PartName="/ppt/slides/slide90.xml" ContentType="application/vnd.openxmlformats-officedocument.presentationml.slide+xml"/>
  <Override PartName="/ppt/notesSlides/notesSlide15.xml" ContentType="application/vnd.openxmlformats-officedocument.presentationml.notesSlide+xml"/>
  <Override PartName="/ppt/slideLayouts/slideLayout24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40.xml" ContentType="application/vnd.openxmlformats-officedocument.theme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60"/>
  </p:notesMasterIdLst>
  <p:sldIdLst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497" r:id="rId13"/>
    <p:sldId id="499" r:id="rId14"/>
    <p:sldId id="500" r:id="rId15"/>
    <p:sldId id="502" r:id="rId16"/>
    <p:sldId id="504" r:id="rId17"/>
    <p:sldId id="424" r:id="rId18"/>
    <p:sldId id="401" r:id="rId19"/>
    <p:sldId id="419" r:id="rId20"/>
    <p:sldId id="417" r:id="rId21"/>
    <p:sldId id="403" r:id="rId22"/>
    <p:sldId id="396" r:id="rId23"/>
    <p:sldId id="505" r:id="rId24"/>
    <p:sldId id="307" r:id="rId25"/>
    <p:sldId id="331" r:id="rId26"/>
    <p:sldId id="366" r:id="rId27"/>
    <p:sldId id="282" r:id="rId28"/>
    <p:sldId id="334" r:id="rId29"/>
    <p:sldId id="335" r:id="rId30"/>
    <p:sldId id="458" r:id="rId31"/>
    <p:sldId id="456" r:id="rId32"/>
    <p:sldId id="457" r:id="rId33"/>
    <p:sldId id="459" r:id="rId34"/>
    <p:sldId id="507" r:id="rId35"/>
    <p:sldId id="461" r:id="rId36"/>
    <p:sldId id="463" r:id="rId37"/>
    <p:sldId id="465" r:id="rId38"/>
    <p:sldId id="336" r:id="rId39"/>
    <p:sldId id="337" r:id="rId40"/>
    <p:sldId id="314" r:id="rId41"/>
    <p:sldId id="338" r:id="rId42"/>
    <p:sldId id="512" r:id="rId43"/>
    <p:sldId id="340" r:id="rId44"/>
    <p:sldId id="433" r:id="rId45"/>
    <p:sldId id="358" r:id="rId46"/>
    <p:sldId id="359" r:id="rId47"/>
    <p:sldId id="342" r:id="rId48"/>
    <p:sldId id="360" r:id="rId49"/>
    <p:sldId id="361" r:id="rId50"/>
    <p:sldId id="362" r:id="rId51"/>
    <p:sldId id="388" r:id="rId52"/>
    <p:sldId id="344" r:id="rId53"/>
    <p:sldId id="345" r:id="rId54"/>
    <p:sldId id="357" r:id="rId55"/>
    <p:sldId id="364" r:id="rId56"/>
    <p:sldId id="348" r:id="rId57"/>
    <p:sldId id="352" r:id="rId58"/>
    <p:sldId id="472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C98410-FC9C-46E6-BAF3-CAB152C9303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16F1D4C0-C37A-4BD5-8A0D-C80F47CCDA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PULSE</a:t>
          </a:r>
        </a:p>
      </dgm:t>
    </dgm:pt>
    <dgm:pt modelId="{09AF1CF9-4C6D-4D34-9477-E27225E29B2B}" type="parTrans" cxnId="{EB75CD96-F07D-4ADA-BE85-7C2216A9FD0C}">
      <dgm:prSet/>
      <dgm:spPr/>
      <dgm:t>
        <a:bodyPr/>
        <a:lstStyle/>
        <a:p>
          <a:endParaRPr lang="en-US"/>
        </a:p>
      </dgm:t>
    </dgm:pt>
    <dgm:pt modelId="{86BEF1FC-31B7-4C86-BA46-D4C893245D9A}" type="sibTrans" cxnId="{EB75CD96-F07D-4ADA-BE85-7C2216A9FD0C}">
      <dgm:prSet/>
      <dgm:spPr/>
      <dgm:t>
        <a:bodyPr/>
        <a:lstStyle/>
        <a:p>
          <a:endParaRPr lang="en-US"/>
        </a:p>
      </dgm:t>
    </dgm:pt>
    <dgm:pt modelId="{AAB3BEE9-5D40-4517-B6B5-F785EBB951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BLOOD PRESSURE</a:t>
          </a:r>
        </a:p>
      </dgm:t>
    </dgm:pt>
    <dgm:pt modelId="{8EF67B47-6F14-44C5-A1F7-8BFD838512B1}" type="parTrans" cxnId="{8C6EB939-2EED-45A9-8E37-52FA695FB816}">
      <dgm:prSet/>
      <dgm:spPr/>
      <dgm:t>
        <a:bodyPr/>
        <a:lstStyle/>
        <a:p>
          <a:endParaRPr lang="en-US"/>
        </a:p>
      </dgm:t>
    </dgm:pt>
    <dgm:pt modelId="{BB063860-8D5F-42EF-9A6C-D980660409BB}" type="sibTrans" cxnId="{8C6EB939-2EED-45A9-8E37-52FA695FB816}">
      <dgm:prSet/>
      <dgm:spPr/>
      <dgm:t>
        <a:bodyPr/>
        <a:lstStyle/>
        <a:p>
          <a:endParaRPr lang="en-US"/>
        </a:p>
      </dgm:t>
    </dgm:pt>
    <dgm:pt modelId="{277ECB89-34A0-4AC5-9468-509053C68A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TEMPERATURE</a:t>
          </a:r>
        </a:p>
      </dgm:t>
    </dgm:pt>
    <dgm:pt modelId="{E16CFA36-4662-428C-AE20-4656F6AE1C30}" type="parTrans" cxnId="{743A7A09-132E-4B2A-BBD5-5CA6BE030BC0}">
      <dgm:prSet/>
      <dgm:spPr/>
      <dgm:t>
        <a:bodyPr/>
        <a:lstStyle/>
        <a:p>
          <a:endParaRPr lang="en-US"/>
        </a:p>
      </dgm:t>
    </dgm:pt>
    <dgm:pt modelId="{58088456-B74F-479B-8242-E14799801A43}" type="sibTrans" cxnId="{743A7A09-132E-4B2A-BBD5-5CA6BE030BC0}">
      <dgm:prSet/>
      <dgm:spPr/>
      <dgm:t>
        <a:bodyPr/>
        <a:lstStyle/>
        <a:p>
          <a:endParaRPr lang="en-US"/>
        </a:p>
      </dgm:t>
    </dgm:pt>
    <dgm:pt modelId="{96D38AFE-4E11-4E19-8EA0-3B675FBCEA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RESPIRATORY RATE    </a:t>
          </a:r>
        </a:p>
      </dgm:t>
    </dgm:pt>
    <dgm:pt modelId="{A811FA31-A688-4388-972E-630372538CC1}" type="parTrans" cxnId="{713BF601-9F13-44B0-8CCA-B818F7063D2A}">
      <dgm:prSet/>
      <dgm:spPr/>
      <dgm:t>
        <a:bodyPr/>
        <a:lstStyle/>
        <a:p>
          <a:endParaRPr lang="en-US"/>
        </a:p>
      </dgm:t>
    </dgm:pt>
    <dgm:pt modelId="{7774FF63-6B4C-499F-9E3E-38C4FD5A4598}" type="sibTrans" cxnId="{713BF601-9F13-44B0-8CCA-B818F7063D2A}">
      <dgm:prSet/>
      <dgm:spPr/>
      <dgm:t>
        <a:bodyPr/>
        <a:lstStyle/>
        <a:p>
          <a:endParaRPr lang="en-US"/>
        </a:p>
      </dgm:t>
    </dgm:pt>
    <dgm:pt modelId="{574355CA-F7FD-4383-984D-1A4D0F463E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BMI  </a:t>
          </a:r>
        </a:p>
      </dgm:t>
    </dgm:pt>
    <dgm:pt modelId="{D9A698BD-3A04-4D75-B0EB-BCFDFFA19112}" type="parTrans" cxnId="{25B3D835-76CD-4F1B-BF3A-37E3FC06D825}">
      <dgm:prSet/>
      <dgm:spPr/>
      <dgm:t>
        <a:bodyPr/>
        <a:lstStyle/>
        <a:p>
          <a:endParaRPr lang="en-US"/>
        </a:p>
      </dgm:t>
    </dgm:pt>
    <dgm:pt modelId="{B4AD2305-D6B8-45B7-98B7-AEC26ACE5186}" type="sibTrans" cxnId="{25B3D835-76CD-4F1B-BF3A-37E3FC06D825}">
      <dgm:prSet/>
      <dgm:spPr/>
      <dgm:t>
        <a:bodyPr/>
        <a:lstStyle/>
        <a:p>
          <a:endParaRPr lang="en-US"/>
        </a:p>
      </dgm:t>
    </dgm:pt>
    <dgm:pt modelId="{A4BB52BA-CC28-4644-BDBA-2DC5F32BE3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They provide important basic physiological information.</a:t>
          </a:r>
        </a:p>
      </dgm:t>
    </dgm:pt>
    <dgm:pt modelId="{C324FC8C-ACC4-49A7-AE12-68B09531BDE2}" type="parTrans" cxnId="{A19D2EE8-ED10-4E16-9655-5F3B5BE7F31F}">
      <dgm:prSet/>
      <dgm:spPr/>
      <dgm:t>
        <a:bodyPr/>
        <a:lstStyle/>
        <a:p>
          <a:endParaRPr lang="en-US"/>
        </a:p>
      </dgm:t>
    </dgm:pt>
    <dgm:pt modelId="{66CB3E17-7D55-40DB-A069-2F60ABF8C358}" type="sibTrans" cxnId="{A19D2EE8-ED10-4E16-9655-5F3B5BE7F31F}">
      <dgm:prSet/>
      <dgm:spPr/>
      <dgm:t>
        <a:bodyPr/>
        <a:lstStyle/>
        <a:p>
          <a:endParaRPr lang="en-US"/>
        </a:p>
      </dgm:t>
    </dgm:pt>
    <dgm:pt modelId="{5FFE5F6A-6F0D-43FC-AC61-B6F2893B3E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GCS : </a:t>
          </a:r>
          <a:r>
            <a:rPr lang="en-GB" b="0" i="0" dirty="0"/>
            <a:t>Glasgow Coma Scale</a:t>
          </a:r>
          <a:endParaRPr lang="en-US" dirty="0"/>
        </a:p>
      </dgm:t>
    </dgm:pt>
    <dgm:pt modelId="{B9FD54F5-3552-45A6-B52D-E53DBB7E1CB2}" type="parTrans" cxnId="{054B8636-BFEA-44A2-B674-63AC525DB71C}">
      <dgm:prSet/>
      <dgm:spPr/>
      <dgm:t>
        <a:bodyPr/>
        <a:lstStyle/>
        <a:p>
          <a:endParaRPr lang="en-GB"/>
        </a:p>
      </dgm:t>
    </dgm:pt>
    <dgm:pt modelId="{FBE19F6C-873E-4358-AFFE-341F9BDCC816}" type="sibTrans" cxnId="{054B8636-BFEA-44A2-B674-63AC525DB71C}">
      <dgm:prSet/>
      <dgm:spPr/>
      <dgm:t>
        <a:bodyPr/>
        <a:lstStyle/>
        <a:p>
          <a:endParaRPr lang="en-GB"/>
        </a:p>
      </dgm:t>
    </dgm:pt>
    <dgm:pt modelId="{00091192-3AE8-452A-A33E-04350CFB49E4}" type="pres">
      <dgm:prSet presAssocID="{ABC98410-FC9C-46E6-BAF3-CAB152C9303D}" presName="root" presStyleCnt="0">
        <dgm:presLayoutVars>
          <dgm:dir/>
          <dgm:resizeHandles val="exact"/>
        </dgm:presLayoutVars>
      </dgm:prSet>
      <dgm:spPr/>
    </dgm:pt>
    <dgm:pt modelId="{3D5E7701-CFE5-4032-84CB-85061B641C16}" type="pres">
      <dgm:prSet presAssocID="{16F1D4C0-C37A-4BD5-8A0D-C80F47CCDAED}" presName="compNode" presStyleCnt="0"/>
      <dgm:spPr/>
    </dgm:pt>
    <dgm:pt modelId="{29D29861-3A00-469E-8037-858725A3E5BE}" type="pres">
      <dgm:prSet presAssocID="{16F1D4C0-C37A-4BD5-8A0D-C80F47CCDAED}" presName="bgRect" presStyleLbl="bgShp" presStyleIdx="0" presStyleCnt="7"/>
      <dgm:spPr/>
    </dgm:pt>
    <dgm:pt modelId="{9459F22A-05F8-469A-AD24-00EEF540AD45}" type="pres">
      <dgm:prSet presAssocID="{16F1D4C0-C37A-4BD5-8A0D-C80F47CCDAED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1BCB79F1-CE8A-4120-B908-500D19BCCCD2}" type="pres">
      <dgm:prSet presAssocID="{16F1D4C0-C37A-4BD5-8A0D-C80F47CCDAED}" presName="spaceRect" presStyleCnt="0"/>
      <dgm:spPr/>
    </dgm:pt>
    <dgm:pt modelId="{E1A18CC8-9C6F-4999-87DD-438FF9E77B4B}" type="pres">
      <dgm:prSet presAssocID="{16F1D4C0-C37A-4BD5-8A0D-C80F47CCDAED}" presName="parTx" presStyleLbl="revTx" presStyleIdx="0" presStyleCnt="7">
        <dgm:presLayoutVars>
          <dgm:chMax val="0"/>
          <dgm:chPref val="0"/>
        </dgm:presLayoutVars>
      </dgm:prSet>
      <dgm:spPr/>
    </dgm:pt>
    <dgm:pt modelId="{6C1C2BE6-39E6-43C2-A87A-7BBDD08056E9}" type="pres">
      <dgm:prSet presAssocID="{86BEF1FC-31B7-4C86-BA46-D4C893245D9A}" presName="sibTrans" presStyleCnt="0"/>
      <dgm:spPr/>
    </dgm:pt>
    <dgm:pt modelId="{B533621F-63D8-47FD-972D-85BC36FE13C5}" type="pres">
      <dgm:prSet presAssocID="{AAB3BEE9-5D40-4517-B6B5-F785EBB95173}" presName="compNode" presStyleCnt="0"/>
      <dgm:spPr/>
    </dgm:pt>
    <dgm:pt modelId="{C4BF259C-2FD4-42EA-A8C6-215D8904A6EA}" type="pres">
      <dgm:prSet presAssocID="{AAB3BEE9-5D40-4517-B6B5-F785EBB95173}" presName="bgRect" presStyleLbl="bgShp" presStyleIdx="1" presStyleCnt="7"/>
      <dgm:spPr/>
    </dgm:pt>
    <dgm:pt modelId="{82B69E36-6DB6-4573-A92A-3A0648118870}" type="pres">
      <dgm:prSet presAssocID="{AAB3BEE9-5D40-4517-B6B5-F785EBB95173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58988902-A2F0-4367-9FF2-B09BA53D1BDF}" type="pres">
      <dgm:prSet presAssocID="{AAB3BEE9-5D40-4517-B6B5-F785EBB95173}" presName="spaceRect" presStyleCnt="0"/>
      <dgm:spPr/>
    </dgm:pt>
    <dgm:pt modelId="{4A5AA088-D7CB-4065-A048-A7ADF5F2191C}" type="pres">
      <dgm:prSet presAssocID="{AAB3BEE9-5D40-4517-B6B5-F785EBB95173}" presName="parTx" presStyleLbl="revTx" presStyleIdx="1" presStyleCnt="7">
        <dgm:presLayoutVars>
          <dgm:chMax val="0"/>
          <dgm:chPref val="0"/>
        </dgm:presLayoutVars>
      </dgm:prSet>
      <dgm:spPr/>
    </dgm:pt>
    <dgm:pt modelId="{3DD01B72-F092-4FB9-B989-C2FCC0BB6C3A}" type="pres">
      <dgm:prSet presAssocID="{BB063860-8D5F-42EF-9A6C-D980660409BB}" presName="sibTrans" presStyleCnt="0"/>
      <dgm:spPr/>
    </dgm:pt>
    <dgm:pt modelId="{54EAB6E3-AA40-471E-AFCE-0602947C7794}" type="pres">
      <dgm:prSet presAssocID="{277ECB89-34A0-4AC5-9468-509053C68A89}" presName="compNode" presStyleCnt="0"/>
      <dgm:spPr/>
    </dgm:pt>
    <dgm:pt modelId="{F7CAD432-E658-4125-99E7-3115A98BD715}" type="pres">
      <dgm:prSet presAssocID="{277ECB89-34A0-4AC5-9468-509053C68A89}" presName="bgRect" presStyleLbl="bgShp" presStyleIdx="2" presStyleCnt="7"/>
      <dgm:spPr/>
    </dgm:pt>
    <dgm:pt modelId="{B484AA8E-F5EA-4A39-BCA3-F2DFB3CE988B}" type="pres">
      <dgm:prSet presAssocID="{277ECB89-34A0-4AC5-9468-509053C68A89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9B5EE0B7-5D97-403E-A803-827C8FE0EA18}" type="pres">
      <dgm:prSet presAssocID="{277ECB89-34A0-4AC5-9468-509053C68A89}" presName="spaceRect" presStyleCnt="0"/>
      <dgm:spPr/>
    </dgm:pt>
    <dgm:pt modelId="{49197775-3746-4455-90CA-69AF33011C26}" type="pres">
      <dgm:prSet presAssocID="{277ECB89-34A0-4AC5-9468-509053C68A89}" presName="parTx" presStyleLbl="revTx" presStyleIdx="2" presStyleCnt="7">
        <dgm:presLayoutVars>
          <dgm:chMax val="0"/>
          <dgm:chPref val="0"/>
        </dgm:presLayoutVars>
      </dgm:prSet>
      <dgm:spPr/>
    </dgm:pt>
    <dgm:pt modelId="{0D0D6173-6779-4F8C-985A-B17A30E3DAE2}" type="pres">
      <dgm:prSet presAssocID="{58088456-B74F-479B-8242-E14799801A43}" presName="sibTrans" presStyleCnt="0"/>
      <dgm:spPr/>
    </dgm:pt>
    <dgm:pt modelId="{8F7BB936-3276-4DB0-8FE3-D8C879562B8A}" type="pres">
      <dgm:prSet presAssocID="{96D38AFE-4E11-4E19-8EA0-3B675FBCEA24}" presName="compNode" presStyleCnt="0"/>
      <dgm:spPr/>
    </dgm:pt>
    <dgm:pt modelId="{33DD2DF8-356E-40AF-A722-9C4011626748}" type="pres">
      <dgm:prSet presAssocID="{96D38AFE-4E11-4E19-8EA0-3B675FBCEA24}" presName="bgRect" presStyleLbl="bgShp" presStyleIdx="3" presStyleCnt="7"/>
      <dgm:spPr/>
    </dgm:pt>
    <dgm:pt modelId="{AE00A88C-C53C-43B5-843F-F75F1B7028A3}" type="pres">
      <dgm:prSet presAssocID="{96D38AFE-4E11-4E19-8EA0-3B675FBCEA24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B3531AE-893C-4F7A-A858-F132689E155A}" type="pres">
      <dgm:prSet presAssocID="{96D38AFE-4E11-4E19-8EA0-3B675FBCEA24}" presName="spaceRect" presStyleCnt="0"/>
      <dgm:spPr/>
    </dgm:pt>
    <dgm:pt modelId="{8F97F7AA-5292-4C87-B428-2EBCA13CBE49}" type="pres">
      <dgm:prSet presAssocID="{96D38AFE-4E11-4E19-8EA0-3B675FBCEA24}" presName="parTx" presStyleLbl="revTx" presStyleIdx="3" presStyleCnt="7">
        <dgm:presLayoutVars>
          <dgm:chMax val="0"/>
          <dgm:chPref val="0"/>
        </dgm:presLayoutVars>
      </dgm:prSet>
      <dgm:spPr/>
    </dgm:pt>
    <dgm:pt modelId="{3075E2FA-A816-4B8E-8DDC-281FCD2F1FB5}" type="pres">
      <dgm:prSet presAssocID="{7774FF63-6B4C-499F-9E3E-38C4FD5A4598}" presName="sibTrans" presStyleCnt="0"/>
      <dgm:spPr/>
    </dgm:pt>
    <dgm:pt modelId="{25928C4F-D80D-4C9D-9876-1B5E117175E3}" type="pres">
      <dgm:prSet presAssocID="{574355CA-F7FD-4383-984D-1A4D0F463E04}" presName="compNode" presStyleCnt="0"/>
      <dgm:spPr/>
    </dgm:pt>
    <dgm:pt modelId="{0BF03CD3-221B-4297-9444-76B4F25154AA}" type="pres">
      <dgm:prSet presAssocID="{574355CA-F7FD-4383-984D-1A4D0F463E04}" presName="bgRect" presStyleLbl="bgShp" presStyleIdx="4" presStyleCnt="7" custLinFactY="100000" custLinFactNeighborX="-40387" custLinFactNeighborY="116269"/>
      <dgm:spPr/>
    </dgm:pt>
    <dgm:pt modelId="{CA7B6CB1-6528-4C61-A944-824E697C9A1C}" type="pres">
      <dgm:prSet presAssocID="{574355CA-F7FD-4383-984D-1A4D0F463E04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D960F7C7-CB3D-4517-956C-724EEB69CB72}" type="pres">
      <dgm:prSet presAssocID="{574355CA-F7FD-4383-984D-1A4D0F463E04}" presName="spaceRect" presStyleCnt="0"/>
      <dgm:spPr/>
    </dgm:pt>
    <dgm:pt modelId="{23FCCB27-338D-4060-B9BD-6931820C9C0F}" type="pres">
      <dgm:prSet presAssocID="{574355CA-F7FD-4383-984D-1A4D0F463E04}" presName="parTx" presStyleLbl="revTx" presStyleIdx="4" presStyleCnt="7">
        <dgm:presLayoutVars>
          <dgm:chMax val="0"/>
          <dgm:chPref val="0"/>
        </dgm:presLayoutVars>
      </dgm:prSet>
      <dgm:spPr/>
    </dgm:pt>
    <dgm:pt modelId="{F7905AC2-846C-4D98-A494-CA2DA358F8F0}" type="pres">
      <dgm:prSet presAssocID="{B4AD2305-D6B8-45B7-98B7-AEC26ACE5186}" presName="sibTrans" presStyleCnt="0"/>
      <dgm:spPr/>
    </dgm:pt>
    <dgm:pt modelId="{C911F14A-3657-4399-9B38-2E9CA95B222D}" type="pres">
      <dgm:prSet presAssocID="{5FFE5F6A-6F0D-43FC-AC61-B6F2893B3E16}" presName="compNode" presStyleCnt="0"/>
      <dgm:spPr/>
    </dgm:pt>
    <dgm:pt modelId="{92C15BB5-4475-4016-B800-3FC39019C003}" type="pres">
      <dgm:prSet presAssocID="{5FFE5F6A-6F0D-43FC-AC61-B6F2893B3E16}" presName="bgRect" presStyleLbl="bgShp" presStyleIdx="5" presStyleCnt="7" custLinFactNeighborY="-4708"/>
      <dgm:spPr/>
    </dgm:pt>
    <dgm:pt modelId="{484868B3-A9CA-44B5-8878-5542B221651F}" type="pres">
      <dgm:prSet presAssocID="{5FFE5F6A-6F0D-43FC-AC61-B6F2893B3E16}" presName="iconRect" presStyleLbl="node1" presStyleIdx="5" presStyleCnt="7"/>
      <dgm:spPr/>
    </dgm:pt>
    <dgm:pt modelId="{C79F8D37-51B9-4F37-925B-561F8E02F7EA}" type="pres">
      <dgm:prSet presAssocID="{5FFE5F6A-6F0D-43FC-AC61-B6F2893B3E16}" presName="spaceRect" presStyleCnt="0"/>
      <dgm:spPr/>
    </dgm:pt>
    <dgm:pt modelId="{510522DB-7EB7-4C80-95B3-9925E913B020}" type="pres">
      <dgm:prSet presAssocID="{5FFE5F6A-6F0D-43FC-AC61-B6F2893B3E16}" presName="parTx" presStyleLbl="revTx" presStyleIdx="5" presStyleCnt="7">
        <dgm:presLayoutVars>
          <dgm:chMax val="0"/>
          <dgm:chPref val="0"/>
        </dgm:presLayoutVars>
      </dgm:prSet>
      <dgm:spPr/>
    </dgm:pt>
    <dgm:pt modelId="{663974D3-4A44-41C8-92E7-9C18CE6D1ECE}" type="pres">
      <dgm:prSet presAssocID="{FBE19F6C-873E-4358-AFFE-341F9BDCC816}" presName="sibTrans" presStyleCnt="0"/>
      <dgm:spPr/>
    </dgm:pt>
    <dgm:pt modelId="{DBA2F4F6-88CD-47D1-9E88-250FCCDA6975}" type="pres">
      <dgm:prSet presAssocID="{A4BB52BA-CC28-4644-BDBA-2DC5F32BE329}" presName="compNode" presStyleCnt="0"/>
      <dgm:spPr/>
    </dgm:pt>
    <dgm:pt modelId="{A1304FF0-8242-4189-9427-ECAFCE98F705}" type="pres">
      <dgm:prSet presAssocID="{A4BB52BA-CC28-4644-BDBA-2DC5F32BE329}" presName="bgRect" presStyleLbl="bgShp" presStyleIdx="6" presStyleCnt="7"/>
      <dgm:spPr/>
    </dgm:pt>
    <dgm:pt modelId="{1294F327-2CC5-4B3F-B920-5F1FB5DCE2AE}" type="pres">
      <dgm:prSet presAssocID="{A4BB52BA-CC28-4644-BDBA-2DC5F32BE329}" presName="iconRect" presStyleLbl="node1" presStyleIdx="6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021EB9A7-8E5E-4E90-9A43-92A7B602CC69}" type="pres">
      <dgm:prSet presAssocID="{A4BB52BA-CC28-4644-BDBA-2DC5F32BE329}" presName="spaceRect" presStyleCnt="0"/>
      <dgm:spPr/>
    </dgm:pt>
    <dgm:pt modelId="{BFD08A07-93D9-420B-96FA-487CF99B50F9}" type="pres">
      <dgm:prSet presAssocID="{A4BB52BA-CC28-4644-BDBA-2DC5F32BE329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713BF601-9F13-44B0-8CCA-B818F7063D2A}" srcId="{ABC98410-FC9C-46E6-BAF3-CAB152C9303D}" destId="{96D38AFE-4E11-4E19-8EA0-3B675FBCEA24}" srcOrd="3" destOrd="0" parTransId="{A811FA31-A688-4388-972E-630372538CC1}" sibTransId="{7774FF63-6B4C-499F-9E3E-38C4FD5A4598}"/>
    <dgm:cxn modelId="{743A7A09-132E-4B2A-BBD5-5CA6BE030BC0}" srcId="{ABC98410-FC9C-46E6-BAF3-CAB152C9303D}" destId="{277ECB89-34A0-4AC5-9468-509053C68A89}" srcOrd="2" destOrd="0" parTransId="{E16CFA36-4662-428C-AE20-4656F6AE1C30}" sibTransId="{58088456-B74F-479B-8242-E14799801A43}"/>
    <dgm:cxn modelId="{BAA70424-47DA-44AC-9F6A-24FA5EB9B17A}" type="presOf" srcId="{5FFE5F6A-6F0D-43FC-AC61-B6F2893B3E16}" destId="{510522DB-7EB7-4C80-95B3-9925E913B020}" srcOrd="0" destOrd="0" presId="urn:microsoft.com/office/officeart/2018/2/layout/IconVerticalSolidList"/>
    <dgm:cxn modelId="{FDC07D2C-C995-4717-9F6E-76FB5DC880B7}" type="presOf" srcId="{277ECB89-34A0-4AC5-9468-509053C68A89}" destId="{49197775-3746-4455-90CA-69AF33011C26}" srcOrd="0" destOrd="0" presId="urn:microsoft.com/office/officeart/2018/2/layout/IconVerticalSolidList"/>
    <dgm:cxn modelId="{25B3D835-76CD-4F1B-BF3A-37E3FC06D825}" srcId="{ABC98410-FC9C-46E6-BAF3-CAB152C9303D}" destId="{574355CA-F7FD-4383-984D-1A4D0F463E04}" srcOrd="4" destOrd="0" parTransId="{D9A698BD-3A04-4D75-B0EB-BCFDFFA19112}" sibTransId="{B4AD2305-D6B8-45B7-98B7-AEC26ACE5186}"/>
    <dgm:cxn modelId="{054B8636-BFEA-44A2-B674-63AC525DB71C}" srcId="{ABC98410-FC9C-46E6-BAF3-CAB152C9303D}" destId="{5FFE5F6A-6F0D-43FC-AC61-B6F2893B3E16}" srcOrd="5" destOrd="0" parTransId="{B9FD54F5-3552-45A6-B52D-E53DBB7E1CB2}" sibTransId="{FBE19F6C-873E-4358-AFFE-341F9BDCC816}"/>
    <dgm:cxn modelId="{8C6EB939-2EED-45A9-8E37-52FA695FB816}" srcId="{ABC98410-FC9C-46E6-BAF3-CAB152C9303D}" destId="{AAB3BEE9-5D40-4517-B6B5-F785EBB95173}" srcOrd="1" destOrd="0" parTransId="{8EF67B47-6F14-44C5-A1F7-8BFD838512B1}" sibTransId="{BB063860-8D5F-42EF-9A6C-D980660409BB}"/>
    <dgm:cxn modelId="{0CBA0D47-9DFB-4EBA-8B7D-1266902C2D14}" type="presOf" srcId="{574355CA-F7FD-4383-984D-1A4D0F463E04}" destId="{23FCCB27-338D-4060-B9BD-6931820C9C0F}" srcOrd="0" destOrd="0" presId="urn:microsoft.com/office/officeart/2018/2/layout/IconVerticalSolidList"/>
    <dgm:cxn modelId="{02A76C4E-4922-46B7-8456-38D1854ADE38}" type="presOf" srcId="{AAB3BEE9-5D40-4517-B6B5-F785EBB95173}" destId="{4A5AA088-D7CB-4065-A048-A7ADF5F2191C}" srcOrd="0" destOrd="0" presId="urn:microsoft.com/office/officeart/2018/2/layout/IconVerticalSolidList"/>
    <dgm:cxn modelId="{D2875957-7ED6-4184-8572-AFEA13483E3E}" type="presOf" srcId="{A4BB52BA-CC28-4644-BDBA-2DC5F32BE329}" destId="{BFD08A07-93D9-420B-96FA-487CF99B50F9}" srcOrd="0" destOrd="0" presId="urn:microsoft.com/office/officeart/2018/2/layout/IconVerticalSolidList"/>
    <dgm:cxn modelId="{EB75CD96-F07D-4ADA-BE85-7C2216A9FD0C}" srcId="{ABC98410-FC9C-46E6-BAF3-CAB152C9303D}" destId="{16F1D4C0-C37A-4BD5-8A0D-C80F47CCDAED}" srcOrd="0" destOrd="0" parTransId="{09AF1CF9-4C6D-4D34-9477-E27225E29B2B}" sibTransId="{86BEF1FC-31B7-4C86-BA46-D4C893245D9A}"/>
    <dgm:cxn modelId="{4B8F50A3-03D7-4780-9CBB-A291D9F931C6}" type="presOf" srcId="{96D38AFE-4E11-4E19-8EA0-3B675FBCEA24}" destId="{8F97F7AA-5292-4C87-B428-2EBCA13CBE49}" srcOrd="0" destOrd="0" presId="urn:microsoft.com/office/officeart/2018/2/layout/IconVerticalSolidList"/>
    <dgm:cxn modelId="{34C5F5AE-E626-4280-8CD0-5FA5013FE182}" type="presOf" srcId="{ABC98410-FC9C-46E6-BAF3-CAB152C9303D}" destId="{00091192-3AE8-452A-A33E-04350CFB49E4}" srcOrd="0" destOrd="0" presId="urn:microsoft.com/office/officeart/2018/2/layout/IconVerticalSolidList"/>
    <dgm:cxn modelId="{A19D2EE8-ED10-4E16-9655-5F3B5BE7F31F}" srcId="{ABC98410-FC9C-46E6-BAF3-CAB152C9303D}" destId="{A4BB52BA-CC28-4644-BDBA-2DC5F32BE329}" srcOrd="6" destOrd="0" parTransId="{C324FC8C-ACC4-49A7-AE12-68B09531BDE2}" sibTransId="{66CB3E17-7D55-40DB-A069-2F60ABF8C358}"/>
    <dgm:cxn modelId="{98B042EA-B9FC-4B99-8B4D-58CCB9078C2C}" type="presOf" srcId="{16F1D4C0-C37A-4BD5-8A0D-C80F47CCDAED}" destId="{E1A18CC8-9C6F-4999-87DD-438FF9E77B4B}" srcOrd="0" destOrd="0" presId="urn:microsoft.com/office/officeart/2018/2/layout/IconVerticalSolidList"/>
    <dgm:cxn modelId="{75DBCA62-7037-41C3-B73C-21A312107556}" type="presParOf" srcId="{00091192-3AE8-452A-A33E-04350CFB49E4}" destId="{3D5E7701-CFE5-4032-84CB-85061B641C16}" srcOrd="0" destOrd="0" presId="urn:microsoft.com/office/officeart/2018/2/layout/IconVerticalSolidList"/>
    <dgm:cxn modelId="{9D9B28BC-E8E0-4687-8805-82E94FCE85F6}" type="presParOf" srcId="{3D5E7701-CFE5-4032-84CB-85061B641C16}" destId="{29D29861-3A00-469E-8037-858725A3E5BE}" srcOrd="0" destOrd="0" presId="urn:microsoft.com/office/officeart/2018/2/layout/IconVerticalSolidList"/>
    <dgm:cxn modelId="{3A3D2D1E-C491-4117-85F3-42692B90FC9F}" type="presParOf" srcId="{3D5E7701-CFE5-4032-84CB-85061B641C16}" destId="{9459F22A-05F8-469A-AD24-00EEF540AD45}" srcOrd="1" destOrd="0" presId="urn:microsoft.com/office/officeart/2018/2/layout/IconVerticalSolidList"/>
    <dgm:cxn modelId="{A664AF76-2C00-476A-85C0-66255DB1579E}" type="presParOf" srcId="{3D5E7701-CFE5-4032-84CB-85061B641C16}" destId="{1BCB79F1-CE8A-4120-B908-500D19BCCCD2}" srcOrd="2" destOrd="0" presId="urn:microsoft.com/office/officeart/2018/2/layout/IconVerticalSolidList"/>
    <dgm:cxn modelId="{892C632D-6223-4280-BE7A-7730029A08FE}" type="presParOf" srcId="{3D5E7701-CFE5-4032-84CB-85061B641C16}" destId="{E1A18CC8-9C6F-4999-87DD-438FF9E77B4B}" srcOrd="3" destOrd="0" presId="urn:microsoft.com/office/officeart/2018/2/layout/IconVerticalSolidList"/>
    <dgm:cxn modelId="{8C2AAD09-4DB0-4672-99D2-D37D8E70FCA4}" type="presParOf" srcId="{00091192-3AE8-452A-A33E-04350CFB49E4}" destId="{6C1C2BE6-39E6-43C2-A87A-7BBDD08056E9}" srcOrd="1" destOrd="0" presId="urn:microsoft.com/office/officeart/2018/2/layout/IconVerticalSolidList"/>
    <dgm:cxn modelId="{0B3E8F7F-967F-4570-AF4C-8B6054FC3D71}" type="presParOf" srcId="{00091192-3AE8-452A-A33E-04350CFB49E4}" destId="{B533621F-63D8-47FD-972D-85BC36FE13C5}" srcOrd="2" destOrd="0" presId="urn:microsoft.com/office/officeart/2018/2/layout/IconVerticalSolidList"/>
    <dgm:cxn modelId="{90FF2956-BE54-4CDA-B0D9-6DCB071928A6}" type="presParOf" srcId="{B533621F-63D8-47FD-972D-85BC36FE13C5}" destId="{C4BF259C-2FD4-42EA-A8C6-215D8904A6EA}" srcOrd="0" destOrd="0" presId="urn:microsoft.com/office/officeart/2018/2/layout/IconVerticalSolidList"/>
    <dgm:cxn modelId="{FCAAF71A-B52F-4AA0-9F03-3EB7C54089CD}" type="presParOf" srcId="{B533621F-63D8-47FD-972D-85BC36FE13C5}" destId="{82B69E36-6DB6-4573-A92A-3A0648118870}" srcOrd="1" destOrd="0" presId="urn:microsoft.com/office/officeart/2018/2/layout/IconVerticalSolidList"/>
    <dgm:cxn modelId="{D5BD9EF9-AC8B-4ACB-952C-0AEE0000EFEB}" type="presParOf" srcId="{B533621F-63D8-47FD-972D-85BC36FE13C5}" destId="{58988902-A2F0-4367-9FF2-B09BA53D1BDF}" srcOrd="2" destOrd="0" presId="urn:microsoft.com/office/officeart/2018/2/layout/IconVerticalSolidList"/>
    <dgm:cxn modelId="{00F67C85-4196-488C-B0C2-574E61B196D0}" type="presParOf" srcId="{B533621F-63D8-47FD-972D-85BC36FE13C5}" destId="{4A5AA088-D7CB-4065-A048-A7ADF5F2191C}" srcOrd="3" destOrd="0" presId="urn:microsoft.com/office/officeart/2018/2/layout/IconVerticalSolidList"/>
    <dgm:cxn modelId="{2C859035-96B2-4785-AFA1-82F7BEA2D217}" type="presParOf" srcId="{00091192-3AE8-452A-A33E-04350CFB49E4}" destId="{3DD01B72-F092-4FB9-B989-C2FCC0BB6C3A}" srcOrd="3" destOrd="0" presId="urn:microsoft.com/office/officeart/2018/2/layout/IconVerticalSolidList"/>
    <dgm:cxn modelId="{38C2BC68-285D-4FD0-98F0-FA0CE903BD11}" type="presParOf" srcId="{00091192-3AE8-452A-A33E-04350CFB49E4}" destId="{54EAB6E3-AA40-471E-AFCE-0602947C7794}" srcOrd="4" destOrd="0" presId="urn:microsoft.com/office/officeart/2018/2/layout/IconVerticalSolidList"/>
    <dgm:cxn modelId="{25D5C525-54E4-4CE6-B5FD-D38C7BE65C5F}" type="presParOf" srcId="{54EAB6E3-AA40-471E-AFCE-0602947C7794}" destId="{F7CAD432-E658-4125-99E7-3115A98BD715}" srcOrd="0" destOrd="0" presId="urn:microsoft.com/office/officeart/2018/2/layout/IconVerticalSolidList"/>
    <dgm:cxn modelId="{8059ACEB-28E2-4B01-BFEA-E2FDAD342CB7}" type="presParOf" srcId="{54EAB6E3-AA40-471E-AFCE-0602947C7794}" destId="{B484AA8E-F5EA-4A39-BCA3-F2DFB3CE988B}" srcOrd="1" destOrd="0" presId="urn:microsoft.com/office/officeart/2018/2/layout/IconVerticalSolidList"/>
    <dgm:cxn modelId="{A57735E2-4117-41E5-AA7F-7A8F4EC36608}" type="presParOf" srcId="{54EAB6E3-AA40-471E-AFCE-0602947C7794}" destId="{9B5EE0B7-5D97-403E-A803-827C8FE0EA18}" srcOrd="2" destOrd="0" presId="urn:microsoft.com/office/officeart/2018/2/layout/IconVerticalSolidList"/>
    <dgm:cxn modelId="{0FC2E8FC-A85E-4A2E-982A-017ED37E0536}" type="presParOf" srcId="{54EAB6E3-AA40-471E-AFCE-0602947C7794}" destId="{49197775-3746-4455-90CA-69AF33011C26}" srcOrd="3" destOrd="0" presId="urn:microsoft.com/office/officeart/2018/2/layout/IconVerticalSolidList"/>
    <dgm:cxn modelId="{B3B6D436-0291-4254-A20D-2A9D84E7D91B}" type="presParOf" srcId="{00091192-3AE8-452A-A33E-04350CFB49E4}" destId="{0D0D6173-6779-4F8C-985A-B17A30E3DAE2}" srcOrd="5" destOrd="0" presId="urn:microsoft.com/office/officeart/2018/2/layout/IconVerticalSolidList"/>
    <dgm:cxn modelId="{BD0D679E-7DF4-43FD-AFD1-518D090EB943}" type="presParOf" srcId="{00091192-3AE8-452A-A33E-04350CFB49E4}" destId="{8F7BB936-3276-4DB0-8FE3-D8C879562B8A}" srcOrd="6" destOrd="0" presId="urn:microsoft.com/office/officeart/2018/2/layout/IconVerticalSolidList"/>
    <dgm:cxn modelId="{5452AB6C-32E7-4DBF-BE0B-231C5CC05C1A}" type="presParOf" srcId="{8F7BB936-3276-4DB0-8FE3-D8C879562B8A}" destId="{33DD2DF8-356E-40AF-A722-9C4011626748}" srcOrd="0" destOrd="0" presId="urn:microsoft.com/office/officeart/2018/2/layout/IconVerticalSolidList"/>
    <dgm:cxn modelId="{5A6E870F-E0F6-4C1A-9760-0788AF47DD08}" type="presParOf" srcId="{8F7BB936-3276-4DB0-8FE3-D8C879562B8A}" destId="{AE00A88C-C53C-43B5-843F-F75F1B7028A3}" srcOrd="1" destOrd="0" presId="urn:microsoft.com/office/officeart/2018/2/layout/IconVerticalSolidList"/>
    <dgm:cxn modelId="{9076AE62-C6EE-4567-A354-1BFEE6B574B1}" type="presParOf" srcId="{8F7BB936-3276-4DB0-8FE3-D8C879562B8A}" destId="{8B3531AE-893C-4F7A-A858-F132689E155A}" srcOrd="2" destOrd="0" presId="urn:microsoft.com/office/officeart/2018/2/layout/IconVerticalSolidList"/>
    <dgm:cxn modelId="{6AB4A517-34DA-48C7-935F-8F4DFA3ACFE3}" type="presParOf" srcId="{8F7BB936-3276-4DB0-8FE3-D8C879562B8A}" destId="{8F97F7AA-5292-4C87-B428-2EBCA13CBE49}" srcOrd="3" destOrd="0" presId="urn:microsoft.com/office/officeart/2018/2/layout/IconVerticalSolidList"/>
    <dgm:cxn modelId="{CC2D1926-19CD-4B20-A07C-D650589E785B}" type="presParOf" srcId="{00091192-3AE8-452A-A33E-04350CFB49E4}" destId="{3075E2FA-A816-4B8E-8DDC-281FCD2F1FB5}" srcOrd="7" destOrd="0" presId="urn:microsoft.com/office/officeart/2018/2/layout/IconVerticalSolidList"/>
    <dgm:cxn modelId="{0237CDEA-4601-489D-A4BB-4F4FC9046B31}" type="presParOf" srcId="{00091192-3AE8-452A-A33E-04350CFB49E4}" destId="{25928C4F-D80D-4C9D-9876-1B5E117175E3}" srcOrd="8" destOrd="0" presId="urn:microsoft.com/office/officeart/2018/2/layout/IconVerticalSolidList"/>
    <dgm:cxn modelId="{94818DB5-C0D3-4A15-8001-6AB853557523}" type="presParOf" srcId="{25928C4F-D80D-4C9D-9876-1B5E117175E3}" destId="{0BF03CD3-221B-4297-9444-76B4F25154AA}" srcOrd="0" destOrd="0" presId="urn:microsoft.com/office/officeart/2018/2/layout/IconVerticalSolidList"/>
    <dgm:cxn modelId="{9A337EB4-6707-419A-AD3E-5EA4B4C89E2C}" type="presParOf" srcId="{25928C4F-D80D-4C9D-9876-1B5E117175E3}" destId="{CA7B6CB1-6528-4C61-A944-824E697C9A1C}" srcOrd="1" destOrd="0" presId="urn:microsoft.com/office/officeart/2018/2/layout/IconVerticalSolidList"/>
    <dgm:cxn modelId="{0B2A48AC-F821-4558-B9CD-DAEC638C3E4D}" type="presParOf" srcId="{25928C4F-D80D-4C9D-9876-1B5E117175E3}" destId="{D960F7C7-CB3D-4517-956C-724EEB69CB72}" srcOrd="2" destOrd="0" presId="urn:microsoft.com/office/officeart/2018/2/layout/IconVerticalSolidList"/>
    <dgm:cxn modelId="{773C5B7B-AA79-4C16-83DD-8FF9261C3FFB}" type="presParOf" srcId="{25928C4F-D80D-4C9D-9876-1B5E117175E3}" destId="{23FCCB27-338D-4060-B9BD-6931820C9C0F}" srcOrd="3" destOrd="0" presId="urn:microsoft.com/office/officeart/2018/2/layout/IconVerticalSolidList"/>
    <dgm:cxn modelId="{EFD11B44-4B76-41C2-98DD-1FD23D714BDC}" type="presParOf" srcId="{00091192-3AE8-452A-A33E-04350CFB49E4}" destId="{F7905AC2-846C-4D98-A494-CA2DA358F8F0}" srcOrd="9" destOrd="0" presId="urn:microsoft.com/office/officeart/2018/2/layout/IconVerticalSolidList"/>
    <dgm:cxn modelId="{1FD1EEA6-E1FF-4E10-85EF-0AD7ACD3EAD3}" type="presParOf" srcId="{00091192-3AE8-452A-A33E-04350CFB49E4}" destId="{C911F14A-3657-4399-9B38-2E9CA95B222D}" srcOrd="10" destOrd="0" presId="urn:microsoft.com/office/officeart/2018/2/layout/IconVerticalSolidList"/>
    <dgm:cxn modelId="{78070673-CC2D-4E94-BBFC-EB012B2DADF1}" type="presParOf" srcId="{C911F14A-3657-4399-9B38-2E9CA95B222D}" destId="{92C15BB5-4475-4016-B800-3FC39019C003}" srcOrd="0" destOrd="0" presId="urn:microsoft.com/office/officeart/2018/2/layout/IconVerticalSolidList"/>
    <dgm:cxn modelId="{14D2383A-A58D-4116-A9A4-DAFEF812EC00}" type="presParOf" srcId="{C911F14A-3657-4399-9B38-2E9CA95B222D}" destId="{484868B3-A9CA-44B5-8878-5542B221651F}" srcOrd="1" destOrd="0" presId="urn:microsoft.com/office/officeart/2018/2/layout/IconVerticalSolidList"/>
    <dgm:cxn modelId="{D41334C3-450E-4AF2-AC33-0349E7F6F1AB}" type="presParOf" srcId="{C911F14A-3657-4399-9B38-2E9CA95B222D}" destId="{C79F8D37-51B9-4F37-925B-561F8E02F7EA}" srcOrd="2" destOrd="0" presId="urn:microsoft.com/office/officeart/2018/2/layout/IconVerticalSolidList"/>
    <dgm:cxn modelId="{0ADA73F2-F898-4618-BFCD-027E0EA43F27}" type="presParOf" srcId="{C911F14A-3657-4399-9B38-2E9CA95B222D}" destId="{510522DB-7EB7-4C80-95B3-9925E913B020}" srcOrd="3" destOrd="0" presId="urn:microsoft.com/office/officeart/2018/2/layout/IconVerticalSolidList"/>
    <dgm:cxn modelId="{F66420A0-F280-464C-9074-99AB0C6445FB}" type="presParOf" srcId="{00091192-3AE8-452A-A33E-04350CFB49E4}" destId="{663974D3-4A44-41C8-92E7-9C18CE6D1ECE}" srcOrd="11" destOrd="0" presId="urn:microsoft.com/office/officeart/2018/2/layout/IconVerticalSolidList"/>
    <dgm:cxn modelId="{249DB89D-737E-4CF2-8C37-63D65A7CD34E}" type="presParOf" srcId="{00091192-3AE8-452A-A33E-04350CFB49E4}" destId="{DBA2F4F6-88CD-47D1-9E88-250FCCDA6975}" srcOrd="12" destOrd="0" presId="urn:microsoft.com/office/officeart/2018/2/layout/IconVerticalSolidList"/>
    <dgm:cxn modelId="{04C3741D-6945-412E-9257-EADF5EE32ADA}" type="presParOf" srcId="{DBA2F4F6-88CD-47D1-9E88-250FCCDA6975}" destId="{A1304FF0-8242-4189-9427-ECAFCE98F705}" srcOrd="0" destOrd="0" presId="urn:microsoft.com/office/officeart/2018/2/layout/IconVerticalSolidList"/>
    <dgm:cxn modelId="{FE4902A0-E775-496C-BCA2-B3CCC7B3E107}" type="presParOf" srcId="{DBA2F4F6-88CD-47D1-9E88-250FCCDA6975}" destId="{1294F327-2CC5-4B3F-B920-5F1FB5DCE2AE}" srcOrd="1" destOrd="0" presId="urn:microsoft.com/office/officeart/2018/2/layout/IconVerticalSolidList"/>
    <dgm:cxn modelId="{20FF9DBA-07A4-471B-894B-B6D376AE61F2}" type="presParOf" srcId="{DBA2F4F6-88CD-47D1-9E88-250FCCDA6975}" destId="{021EB9A7-8E5E-4E90-9A43-92A7B602CC69}" srcOrd="2" destOrd="0" presId="urn:microsoft.com/office/officeart/2018/2/layout/IconVerticalSolidList"/>
    <dgm:cxn modelId="{85723DAA-EB80-45BA-B217-E96A3331B53D}" type="presParOf" srcId="{DBA2F4F6-88CD-47D1-9E88-250FCCDA6975}" destId="{BFD08A07-93D9-420B-96FA-487CF99B50F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962C4F-E47E-4053-8F58-39CE5531F31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88E069-BE47-478D-8B55-FCC5EE19F959}">
      <dgm:prSet/>
      <dgm:spPr/>
      <dgm:t>
        <a:bodyPr/>
        <a:lstStyle/>
        <a:p>
          <a:r>
            <a:rPr lang="en-US" b="1"/>
            <a:t>Tophi</a:t>
          </a:r>
          <a:endParaRPr lang="en-US"/>
        </a:p>
      </dgm:t>
    </dgm:pt>
    <dgm:pt modelId="{0CA2D88C-1872-408C-9817-A3BD6D930562}" type="parTrans" cxnId="{EAB7BDDF-FDE8-4B1C-BF14-8BE8E22BE8E1}">
      <dgm:prSet/>
      <dgm:spPr/>
      <dgm:t>
        <a:bodyPr/>
        <a:lstStyle/>
        <a:p>
          <a:endParaRPr lang="en-US"/>
        </a:p>
      </dgm:t>
    </dgm:pt>
    <dgm:pt modelId="{C9D0FBEF-A71B-426B-A73C-06E69001B577}" type="sibTrans" cxnId="{EAB7BDDF-FDE8-4B1C-BF14-8BE8E22BE8E1}">
      <dgm:prSet/>
      <dgm:spPr/>
      <dgm:t>
        <a:bodyPr/>
        <a:lstStyle/>
        <a:p>
          <a:endParaRPr lang="en-US"/>
        </a:p>
      </dgm:t>
    </dgm:pt>
    <dgm:pt modelId="{35F6715B-FA41-4197-9EBB-9A80BD8C66C7}">
      <dgm:prSet/>
      <dgm:spPr/>
      <dgm:t>
        <a:bodyPr/>
        <a:lstStyle/>
        <a:p>
          <a:r>
            <a:rPr lang="en-US" b="1"/>
            <a:t>Discoloration     </a:t>
          </a:r>
          <a:endParaRPr lang="en-US"/>
        </a:p>
      </dgm:t>
    </dgm:pt>
    <dgm:pt modelId="{A12A9972-B53C-456B-9090-0163E318D42A}" type="parTrans" cxnId="{92F816FC-EF87-4E15-8A79-FA2C71804461}">
      <dgm:prSet/>
      <dgm:spPr/>
      <dgm:t>
        <a:bodyPr/>
        <a:lstStyle/>
        <a:p>
          <a:endParaRPr lang="en-US"/>
        </a:p>
      </dgm:t>
    </dgm:pt>
    <dgm:pt modelId="{6A39C80D-29F3-467C-929C-7FFC2BA3221D}" type="sibTrans" cxnId="{92F816FC-EF87-4E15-8A79-FA2C71804461}">
      <dgm:prSet/>
      <dgm:spPr/>
      <dgm:t>
        <a:bodyPr/>
        <a:lstStyle/>
        <a:p>
          <a:endParaRPr lang="en-US"/>
        </a:p>
      </dgm:t>
    </dgm:pt>
    <dgm:pt modelId="{542EA301-F4DD-4B0A-80BD-D80F5E46DF2A}">
      <dgm:prSet/>
      <dgm:spPr/>
      <dgm:t>
        <a:bodyPr/>
        <a:lstStyle/>
        <a:p>
          <a:r>
            <a:rPr lang="en-US" b="1" dirty="0"/>
            <a:t>           </a:t>
          </a:r>
          <a:endParaRPr lang="en-US" dirty="0"/>
        </a:p>
      </dgm:t>
    </dgm:pt>
    <dgm:pt modelId="{41652243-9B39-45E4-8674-52695A81EE8B}" type="parTrans" cxnId="{EFE2DC86-8BA6-4AFA-AD19-C7D9E9AEA828}">
      <dgm:prSet/>
      <dgm:spPr/>
      <dgm:t>
        <a:bodyPr/>
        <a:lstStyle/>
        <a:p>
          <a:endParaRPr lang="en-US"/>
        </a:p>
      </dgm:t>
    </dgm:pt>
    <dgm:pt modelId="{2B23A886-2DDB-4828-A7C6-9C45D84B87AB}" type="sibTrans" cxnId="{EFE2DC86-8BA6-4AFA-AD19-C7D9E9AEA828}">
      <dgm:prSet/>
      <dgm:spPr/>
      <dgm:t>
        <a:bodyPr/>
        <a:lstStyle/>
        <a:p>
          <a:endParaRPr lang="en-US"/>
        </a:p>
      </dgm:t>
    </dgm:pt>
    <dgm:pt modelId="{5DD634C0-1F6B-4BC3-A87C-4553F1E448A6}">
      <dgm:prSet/>
      <dgm:spPr/>
      <dgm:t>
        <a:bodyPr/>
        <a:lstStyle/>
        <a:p>
          <a:r>
            <a:rPr lang="en-US" b="1"/>
            <a:t>Ochronosis</a:t>
          </a:r>
          <a:endParaRPr lang="en-US"/>
        </a:p>
      </dgm:t>
    </dgm:pt>
    <dgm:pt modelId="{DBFD7C55-DAC8-4C70-BA91-292BA54949E0}" type="parTrans" cxnId="{552B5720-CC0F-47FE-8BA3-038D5F646123}">
      <dgm:prSet/>
      <dgm:spPr/>
      <dgm:t>
        <a:bodyPr/>
        <a:lstStyle/>
        <a:p>
          <a:endParaRPr lang="en-US"/>
        </a:p>
      </dgm:t>
    </dgm:pt>
    <dgm:pt modelId="{81EA1E6D-A80E-4FD5-8AC7-103DDCB765FE}" type="sibTrans" cxnId="{552B5720-CC0F-47FE-8BA3-038D5F646123}">
      <dgm:prSet/>
      <dgm:spPr/>
      <dgm:t>
        <a:bodyPr/>
        <a:lstStyle/>
        <a:p>
          <a:endParaRPr lang="en-US"/>
        </a:p>
      </dgm:t>
    </dgm:pt>
    <dgm:pt modelId="{BC9518DA-9256-40E4-B05F-78DE02D64DD2}">
      <dgm:prSet/>
      <dgm:spPr/>
      <dgm:t>
        <a:bodyPr/>
        <a:lstStyle/>
        <a:p>
          <a:r>
            <a:rPr lang="en-US" b="1" dirty="0"/>
            <a:t>Discharge </a:t>
          </a:r>
          <a:endParaRPr lang="en-US" dirty="0"/>
        </a:p>
      </dgm:t>
    </dgm:pt>
    <dgm:pt modelId="{1335D35D-7F68-428E-850C-33F6E56D59BD}" type="parTrans" cxnId="{5BE26365-1C67-4FEC-A07A-2C989D1EB515}">
      <dgm:prSet/>
      <dgm:spPr/>
      <dgm:t>
        <a:bodyPr/>
        <a:lstStyle/>
        <a:p>
          <a:endParaRPr lang="en-US"/>
        </a:p>
      </dgm:t>
    </dgm:pt>
    <dgm:pt modelId="{7FE7E3C6-D64C-4F32-B5FA-245E3F609A0D}" type="sibTrans" cxnId="{5BE26365-1C67-4FEC-A07A-2C989D1EB515}">
      <dgm:prSet/>
      <dgm:spPr/>
      <dgm:t>
        <a:bodyPr/>
        <a:lstStyle/>
        <a:p>
          <a:endParaRPr lang="en-US"/>
        </a:p>
      </dgm:t>
    </dgm:pt>
    <dgm:pt modelId="{9F5D25B6-A96E-4052-9F6D-13B494EEF394}" type="pres">
      <dgm:prSet presAssocID="{7F962C4F-E47E-4053-8F58-39CE5531F31C}" presName="linear" presStyleCnt="0">
        <dgm:presLayoutVars>
          <dgm:animLvl val="lvl"/>
          <dgm:resizeHandles val="exact"/>
        </dgm:presLayoutVars>
      </dgm:prSet>
      <dgm:spPr/>
    </dgm:pt>
    <dgm:pt modelId="{A226C9DF-DB44-4D2C-9DA6-C87CA13B8EFA}" type="pres">
      <dgm:prSet presAssocID="{8088E069-BE47-478D-8B55-FCC5EE19F95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EE3869A-0D9D-4A04-982E-01234131E7B2}" type="pres">
      <dgm:prSet presAssocID="{C9D0FBEF-A71B-426B-A73C-06E69001B577}" presName="spacer" presStyleCnt="0"/>
      <dgm:spPr/>
    </dgm:pt>
    <dgm:pt modelId="{42332384-DD11-4751-8578-CFA4597B6293}" type="pres">
      <dgm:prSet presAssocID="{35F6715B-FA41-4197-9EBB-9A80BD8C66C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92DA36E-C20D-4363-A9E3-314D907F109B}" type="pres">
      <dgm:prSet presAssocID="{6A39C80D-29F3-467C-929C-7FFC2BA3221D}" presName="spacer" presStyleCnt="0"/>
      <dgm:spPr/>
    </dgm:pt>
    <dgm:pt modelId="{A3A01FD4-43D9-463F-90F2-F2D194DF4FD8}" type="pres">
      <dgm:prSet presAssocID="{542EA301-F4DD-4B0A-80BD-D80F5E46DF2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DD78ADC-8393-404E-9DBD-A3177882B02C}" type="pres">
      <dgm:prSet presAssocID="{2B23A886-2DDB-4828-A7C6-9C45D84B87AB}" presName="spacer" presStyleCnt="0"/>
      <dgm:spPr/>
    </dgm:pt>
    <dgm:pt modelId="{E7865D36-5607-4305-BAEF-80E66BDC3B80}" type="pres">
      <dgm:prSet presAssocID="{5DD634C0-1F6B-4BC3-A87C-4553F1E448A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6A6DD83-5A84-43C7-93E9-B446E2EB92EE}" type="pres">
      <dgm:prSet presAssocID="{81EA1E6D-A80E-4FD5-8AC7-103DDCB765FE}" presName="spacer" presStyleCnt="0"/>
      <dgm:spPr/>
    </dgm:pt>
    <dgm:pt modelId="{490EC1B5-4B7B-486A-A08A-63E0E3691E53}" type="pres">
      <dgm:prSet presAssocID="{BC9518DA-9256-40E4-B05F-78DE02D64DD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FDC290D-42F3-4056-900C-8605EA4A2C6D}" type="presOf" srcId="{35F6715B-FA41-4197-9EBB-9A80BD8C66C7}" destId="{42332384-DD11-4751-8578-CFA4597B6293}" srcOrd="0" destOrd="0" presId="urn:microsoft.com/office/officeart/2005/8/layout/vList2"/>
    <dgm:cxn modelId="{4A7E3014-69F6-4A03-9F02-D9A152258325}" type="presOf" srcId="{5DD634C0-1F6B-4BC3-A87C-4553F1E448A6}" destId="{E7865D36-5607-4305-BAEF-80E66BDC3B80}" srcOrd="0" destOrd="0" presId="urn:microsoft.com/office/officeart/2005/8/layout/vList2"/>
    <dgm:cxn modelId="{552B5720-CC0F-47FE-8BA3-038D5F646123}" srcId="{7F962C4F-E47E-4053-8F58-39CE5531F31C}" destId="{5DD634C0-1F6B-4BC3-A87C-4553F1E448A6}" srcOrd="3" destOrd="0" parTransId="{DBFD7C55-DAC8-4C70-BA91-292BA54949E0}" sibTransId="{81EA1E6D-A80E-4FD5-8AC7-103DDCB765FE}"/>
    <dgm:cxn modelId="{1F57E941-3E06-4588-8751-183363D136F0}" type="presOf" srcId="{BC9518DA-9256-40E4-B05F-78DE02D64DD2}" destId="{490EC1B5-4B7B-486A-A08A-63E0E3691E53}" srcOrd="0" destOrd="0" presId="urn:microsoft.com/office/officeart/2005/8/layout/vList2"/>
    <dgm:cxn modelId="{5BE26365-1C67-4FEC-A07A-2C989D1EB515}" srcId="{7F962C4F-E47E-4053-8F58-39CE5531F31C}" destId="{BC9518DA-9256-40E4-B05F-78DE02D64DD2}" srcOrd="4" destOrd="0" parTransId="{1335D35D-7F68-428E-850C-33F6E56D59BD}" sibTransId="{7FE7E3C6-D64C-4F32-B5FA-245E3F609A0D}"/>
    <dgm:cxn modelId="{F40C894A-64CE-4577-AA9F-BB2AE01D0897}" type="presOf" srcId="{542EA301-F4DD-4B0A-80BD-D80F5E46DF2A}" destId="{A3A01FD4-43D9-463F-90F2-F2D194DF4FD8}" srcOrd="0" destOrd="0" presId="urn:microsoft.com/office/officeart/2005/8/layout/vList2"/>
    <dgm:cxn modelId="{EFE2DC86-8BA6-4AFA-AD19-C7D9E9AEA828}" srcId="{7F962C4F-E47E-4053-8F58-39CE5531F31C}" destId="{542EA301-F4DD-4B0A-80BD-D80F5E46DF2A}" srcOrd="2" destOrd="0" parTransId="{41652243-9B39-45E4-8674-52695A81EE8B}" sibTransId="{2B23A886-2DDB-4828-A7C6-9C45D84B87AB}"/>
    <dgm:cxn modelId="{B3CC9E90-A00B-4129-9589-5B8C4FDBB71C}" type="presOf" srcId="{7F962C4F-E47E-4053-8F58-39CE5531F31C}" destId="{9F5D25B6-A96E-4052-9F6D-13B494EEF394}" srcOrd="0" destOrd="0" presId="urn:microsoft.com/office/officeart/2005/8/layout/vList2"/>
    <dgm:cxn modelId="{EAB7BDDF-FDE8-4B1C-BF14-8BE8E22BE8E1}" srcId="{7F962C4F-E47E-4053-8F58-39CE5531F31C}" destId="{8088E069-BE47-478D-8B55-FCC5EE19F959}" srcOrd="0" destOrd="0" parTransId="{0CA2D88C-1872-408C-9817-A3BD6D930562}" sibTransId="{C9D0FBEF-A71B-426B-A73C-06E69001B577}"/>
    <dgm:cxn modelId="{DC6CD7E5-5455-47CE-8028-51F140ABE341}" type="presOf" srcId="{8088E069-BE47-478D-8B55-FCC5EE19F959}" destId="{A226C9DF-DB44-4D2C-9DA6-C87CA13B8EFA}" srcOrd="0" destOrd="0" presId="urn:microsoft.com/office/officeart/2005/8/layout/vList2"/>
    <dgm:cxn modelId="{92F816FC-EF87-4E15-8A79-FA2C71804461}" srcId="{7F962C4F-E47E-4053-8F58-39CE5531F31C}" destId="{35F6715B-FA41-4197-9EBB-9A80BD8C66C7}" srcOrd="1" destOrd="0" parTransId="{A12A9972-B53C-456B-9090-0163E318D42A}" sibTransId="{6A39C80D-29F3-467C-929C-7FFC2BA3221D}"/>
    <dgm:cxn modelId="{3B484065-E297-4F2B-8E78-C0778DFA3A93}" type="presParOf" srcId="{9F5D25B6-A96E-4052-9F6D-13B494EEF394}" destId="{A226C9DF-DB44-4D2C-9DA6-C87CA13B8EFA}" srcOrd="0" destOrd="0" presId="urn:microsoft.com/office/officeart/2005/8/layout/vList2"/>
    <dgm:cxn modelId="{2D23B749-C339-4F84-A665-CF167EA521A3}" type="presParOf" srcId="{9F5D25B6-A96E-4052-9F6D-13B494EEF394}" destId="{CEE3869A-0D9D-4A04-982E-01234131E7B2}" srcOrd="1" destOrd="0" presId="urn:microsoft.com/office/officeart/2005/8/layout/vList2"/>
    <dgm:cxn modelId="{14A4B5F5-0A95-40BD-83DA-DB3E17E94336}" type="presParOf" srcId="{9F5D25B6-A96E-4052-9F6D-13B494EEF394}" destId="{42332384-DD11-4751-8578-CFA4597B6293}" srcOrd="2" destOrd="0" presId="urn:microsoft.com/office/officeart/2005/8/layout/vList2"/>
    <dgm:cxn modelId="{7218FDBA-6B41-48C4-AAB5-9FC70BD636B1}" type="presParOf" srcId="{9F5D25B6-A96E-4052-9F6D-13B494EEF394}" destId="{792DA36E-C20D-4363-A9E3-314D907F109B}" srcOrd="3" destOrd="0" presId="urn:microsoft.com/office/officeart/2005/8/layout/vList2"/>
    <dgm:cxn modelId="{B95C173F-A385-4EDF-BB78-54C46C5609E5}" type="presParOf" srcId="{9F5D25B6-A96E-4052-9F6D-13B494EEF394}" destId="{A3A01FD4-43D9-463F-90F2-F2D194DF4FD8}" srcOrd="4" destOrd="0" presId="urn:microsoft.com/office/officeart/2005/8/layout/vList2"/>
    <dgm:cxn modelId="{81910F14-54D0-4D5E-A3AA-4A5494B60D1C}" type="presParOf" srcId="{9F5D25B6-A96E-4052-9F6D-13B494EEF394}" destId="{3DD78ADC-8393-404E-9DBD-A3177882B02C}" srcOrd="5" destOrd="0" presId="urn:microsoft.com/office/officeart/2005/8/layout/vList2"/>
    <dgm:cxn modelId="{C45587D4-3237-40F4-B426-BDA73AF549E3}" type="presParOf" srcId="{9F5D25B6-A96E-4052-9F6D-13B494EEF394}" destId="{E7865D36-5607-4305-BAEF-80E66BDC3B80}" srcOrd="6" destOrd="0" presId="urn:microsoft.com/office/officeart/2005/8/layout/vList2"/>
    <dgm:cxn modelId="{5528E124-00AF-4693-A680-DB0CCB5A622E}" type="presParOf" srcId="{9F5D25B6-A96E-4052-9F6D-13B494EEF394}" destId="{46A6DD83-5A84-43C7-93E9-B446E2EB92EE}" srcOrd="7" destOrd="0" presId="urn:microsoft.com/office/officeart/2005/8/layout/vList2"/>
    <dgm:cxn modelId="{59CB26C5-C4C6-49F9-B97B-5E27203E009E}" type="presParOf" srcId="{9F5D25B6-A96E-4052-9F6D-13B494EEF394}" destId="{490EC1B5-4B7B-486A-A08A-63E0E3691E5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29861-3A00-469E-8037-858725A3E5BE}">
      <dsp:nvSpPr>
        <dsp:cNvPr id="0" name=""/>
        <dsp:cNvSpPr/>
      </dsp:nvSpPr>
      <dsp:spPr>
        <a:xfrm>
          <a:off x="0" y="50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9F22A-05F8-469A-AD24-00EEF540AD45}">
      <dsp:nvSpPr>
        <dsp:cNvPr id="0" name=""/>
        <dsp:cNvSpPr/>
      </dsp:nvSpPr>
      <dsp:spPr>
        <a:xfrm>
          <a:off x="209818" y="156567"/>
          <a:ext cx="381488" cy="3814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A18CC8-9C6F-4999-87DD-438FF9E77B4B}">
      <dsp:nvSpPr>
        <dsp:cNvPr id="0" name=""/>
        <dsp:cNvSpPr/>
      </dsp:nvSpPr>
      <dsp:spPr>
        <a:xfrm>
          <a:off x="801126" y="50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PULSE</a:t>
          </a:r>
        </a:p>
      </dsp:txBody>
      <dsp:txXfrm>
        <a:off x="801126" y="503"/>
        <a:ext cx="5787564" cy="693615"/>
      </dsp:txXfrm>
    </dsp:sp>
    <dsp:sp modelId="{C4BF259C-2FD4-42EA-A8C6-215D8904A6EA}">
      <dsp:nvSpPr>
        <dsp:cNvPr id="0" name=""/>
        <dsp:cNvSpPr/>
      </dsp:nvSpPr>
      <dsp:spPr>
        <a:xfrm>
          <a:off x="0" y="86752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69E36-6DB6-4573-A92A-3A0648118870}">
      <dsp:nvSpPr>
        <dsp:cNvPr id="0" name=""/>
        <dsp:cNvSpPr/>
      </dsp:nvSpPr>
      <dsp:spPr>
        <a:xfrm>
          <a:off x="209818" y="1023587"/>
          <a:ext cx="381488" cy="3814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AA088-D7CB-4065-A048-A7ADF5F2191C}">
      <dsp:nvSpPr>
        <dsp:cNvPr id="0" name=""/>
        <dsp:cNvSpPr/>
      </dsp:nvSpPr>
      <dsp:spPr>
        <a:xfrm>
          <a:off x="801126" y="86752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BLOOD PRESSURE</a:t>
          </a:r>
        </a:p>
      </dsp:txBody>
      <dsp:txXfrm>
        <a:off x="801126" y="867523"/>
        <a:ext cx="5787564" cy="693615"/>
      </dsp:txXfrm>
    </dsp:sp>
    <dsp:sp modelId="{F7CAD432-E658-4125-99E7-3115A98BD715}">
      <dsp:nvSpPr>
        <dsp:cNvPr id="0" name=""/>
        <dsp:cNvSpPr/>
      </dsp:nvSpPr>
      <dsp:spPr>
        <a:xfrm>
          <a:off x="0" y="173454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4AA8E-F5EA-4A39-BCA3-F2DFB3CE988B}">
      <dsp:nvSpPr>
        <dsp:cNvPr id="0" name=""/>
        <dsp:cNvSpPr/>
      </dsp:nvSpPr>
      <dsp:spPr>
        <a:xfrm>
          <a:off x="209818" y="1890607"/>
          <a:ext cx="381488" cy="3814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97775-3746-4455-90CA-69AF33011C26}">
      <dsp:nvSpPr>
        <dsp:cNvPr id="0" name=""/>
        <dsp:cNvSpPr/>
      </dsp:nvSpPr>
      <dsp:spPr>
        <a:xfrm>
          <a:off x="801126" y="173454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TEMPERATURE</a:t>
          </a:r>
        </a:p>
      </dsp:txBody>
      <dsp:txXfrm>
        <a:off x="801126" y="1734543"/>
        <a:ext cx="5787564" cy="693615"/>
      </dsp:txXfrm>
    </dsp:sp>
    <dsp:sp modelId="{33DD2DF8-356E-40AF-A722-9C4011626748}">
      <dsp:nvSpPr>
        <dsp:cNvPr id="0" name=""/>
        <dsp:cNvSpPr/>
      </dsp:nvSpPr>
      <dsp:spPr>
        <a:xfrm>
          <a:off x="0" y="260156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0A88C-C53C-43B5-843F-F75F1B7028A3}">
      <dsp:nvSpPr>
        <dsp:cNvPr id="0" name=""/>
        <dsp:cNvSpPr/>
      </dsp:nvSpPr>
      <dsp:spPr>
        <a:xfrm>
          <a:off x="209818" y="2757627"/>
          <a:ext cx="381488" cy="3814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7F7AA-5292-4C87-B428-2EBCA13CBE49}">
      <dsp:nvSpPr>
        <dsp:cNvPr id="0" name=""/>
        <dsp:cNvSpPr/>
      </dsp:nvSpPr>
      <dsp:spPr>
        <a:xfrm>
          <a:off x="801126" y="260156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RESPIRATORY RATE    </a:t>
          </a:r>
        </a:p>
      </dsp:txBody>
      <dsp:txXfrm>
        <a:off x="801126" y="2601563"/>
        <a:ext cx="5787564" cy="693615"/>
      </dsp:txXfrm>
    </dsp:sp>
    <dsp:sp modelId="{0BF03CD3-221B-4297-9444-76B4F25154AA}">
      <dsp:nvSpPr>
        <dsp:cNvPr id="0" name=""/>
        <dsp:cNvSpPr/>
      </dsp:nvSpPr>
      <dsp:spPr>
        <a:xfrm>
          <a:off x="0" y="4968659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6CB1-6528-4C61-A944-824E697C9A1C}">
      <dsp:nvSpPr>
        <dsp:cNvPr id="0" name=""/>
        <dsp:cNvSpPr/>
      </dsp:nvSpPr>
      <dsp:spPr>
        <a:xfrm>
          <a:off x="209818" y="3624647"/>
          <a:ext cx="381488" cy="3814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FCCB27-338D-4060-B9BD-6931820C9C0F}">
      <dsp:nvSpPr>
        <dsp:cNvPr id="0" name=""/>
        <dsp:cNvSpPr/>
      </dsp:nvSpPr>
      <dsp:spPr>
        <a:xfrm>
          <a:off x="801126" y="346858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BMI  </a:t>
          </a:r>
        </a:p>
      </dsp:txBody>
      <dsp:txXfrm>
        <a:off x="801126" y="3468583"/>
        <a:ext cx="5787564" cy="693615"/>
      </dsp:txXfrm>
    </dsp:sp>
    <dsp:sp modelId="{92C15BB5-4475-4016-B800-3FC39019C003}">
      <dsp:nvSpPr>
        <dsp:cNvPr id="0" name=""/>
        <dsp:cNvSpPr/>
      </dsp:nvSpPr>
      <dsp:spPr>
        <a:xfrm>
          <a:off x="0" y="4302947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868B3-A9CA-44B5-8878-5542B221651F}">
      <dsp:nvSpPr>
        <dsp:cNvPr id="0" name=""/>
        <dsp:cNvSpPr/>
      </dsp:nvSpPr>
      <dsp:spPr>
        <a:xfrm>
          <a:off x="209818" y="4491666"/>
          <a:ext cx="381488" cy="381488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522DB-7EB7-4C80-95B3-9925E913B020}">
      <dsp:nvSpPr>
        <dsp:cNvPr id="0" name=""/>
        <dsp:cNvSpPr/>
      </dsp:nvSpPr>
      <dsp:spPr>
        <a:xfrm>
          <a:off x="801126" y="433560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GCS : </a:t>
          </a:r>
          <a:r>
            <a:rPr lang="en-GB" sz="1600" b="0" i="0" kern="1200" dirty="0"/>
            <a:t>Glasgow Coma Scale</a:t>
          </a:r>
          <a:endParaRPr lang="en-US" sz="1600" kern="1200" dirty="0"/>
        </a:p>
      </dsp:txBody>
      <dsp:txXfrm>
        <a:off x="801126" y="4335603"/>
        <a:ext cx="5787564" cy="693615"/>
      </dsp:txXfrm>
    </dsp:sp>
    <dsp:sp modelId="{A1304FF0-8242-4189-9427-ECAFCE98F705}">
      <dsp:nvSpPr>
        <dsp:cNvPr id="0" name=""/>
        <dsp:cNvSpPr/>
      </dsp:nvSpPr>
      <dsp:spPr>
        <a:xfrm>
          <a:off x="0" y="5202623"/>
          <a:ext cx="6588691" cy="69361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4F327-2CC5-4B3F-B920-5F1FB5DCE2AE}">
      <dsp:nvSpPr>
        <dsp:cNvPr id="0" name=""/>
        <dsp:cNvSpPr/>
      </dsp:nvSpPr>
      <dsp:spPr>
        <a:xfrm>
          <a:off x="209818" y="5358686"/>
          <a:ext cx="381488" cy="3814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08A07-93D9-420B-96FA-487CF99B50F9}">
      <dsp:nvSpPr>
        <dsp:cNvPr id="0" name=""/>
        <dsp:cNvSpPr/>
      </dsp:nvSpPr>
      <dsp:spPr>
        <a:xfrm>
          <a:off x="801126" y="5202623"/>
          <a:ext cx="5787564" cy="693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408" tIns="73408" rIns="73408" bIns="73408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They provide important basic physiological information.</a:t>
          </a:r>
        </a:p>
      </dsp:txBody>
      <dsp:txXfrm>
        <a:off x="801126" y="5202623"/>
        <a:ext cx="5787564" cy="693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6C9DF-DB44-4D2C-9DA6-C87CA13B8EFA}">
      <dsp:nvSpPr>
        <dsp:cNvPr id="0" name=""/>
        <dsp:cNvSpPr/>
      </dsp:nvSpPr>
      <dsp:spPr>
        <a:xfrm>
          <a:off x="0" y="30629"/>
          <a:ext cx="6253721" cy="9114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Tophi</a:t>
          </a:r>
          <a:endParaRPr lang="en-US" sz="3800" kern="1200"/>
        </a:p>
      </dsp:txBody>
      <dsp:txXfrm>
        <a:off x="44492" y="75121"/>
        <a:ext cx="6164737" cy="822446"/>
      </dsp:txXfrm>
    </dsp:sp>
    <dsp:sp modelId="{42332384-DD11-4751-8578-CFA4597B6293}">
      <dsp:nvSpPr>
        <dsp:cNvPr id="0" name=""/>
        <dsp:cNvSpPr/>
      </dsp:nvSpPr>
      <dsp:spPr>
        <a:xfrm>
          <a:off x="0" y="1051499"/>
          <a:ext cx="6253721" cy="91143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Discoloration     </a:t>
          </a:r>
          <a:endParaRPr lang="en-US" sz="3800" kern="1200"/>
        </a:p>
      </dsp:txBody>
      <dsp:txXfrm>
        <a:off x="44492" y="1095991"/>
        <a:ext cx="6164737" cy="822446"/>
      </dsp:txXfrm>
    </dsp:sp>
    <dsp:sp modelId="{A3A01FD4-43D9-463F-90F2-F2D194DF4FD8}">
      <dsp:nvSpPr>
        <dsp:cNvPr id="0" name=""/>
        <dsp:cNvSpPr/>
      </dsp:nvSpPr>
      <dsp:spPr>
        <a:xfrm>
          <a:off x="0" y="2072369"/>
          <a:ext cx="6253721" cy="91143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           </a:t>
          </a:r>
          <a:endParaRPr lang="en-US" sz="3800" kern="1200" dirty="0"/>
        </a:p>
      </dsp:txBody>
      <dsp:txXfrm>
        <a:off x="44492" y="2116861"/>
        <a:ext cx="6164737" cy="822446"/>
      </dsp:txXfrm>
    </dsp:sp>
    <dsp:sp modelId="{E7865D36-5607-4305-BAEF-80E66BDC3B80}">
      <dsp:nvSpPr>
        <dsp:cNvPr id="0" name=""/>
        <dsp:cNvSpPr/>
      </dsp:nvSpPr>
      <dsp:spPr>
        <a:xfrm>
          <a:off x="0" y="3093240"/>
          <a:ext cx="6253721" cy="91143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/>
            <a:t>Ochronosis</a:t>
          </a:r>
          <a:endParaRPr lang="en-US" sz="3800" kern="1200"/>
        </a:p>
      </dsp:txBody>
      <dsp:txXfrm>
        <a:off x="44492" y="3137732"/>
        <a:ext cx="6164737" cy="822446"/>
      </dsp:txXfrm>
    </dsp:sp>
    <dsp:sp modelId="{490EC1B5-4B7B-486A-A08A-63E0E3691E53}">
      <dsp:nvSpPr>
        <dsp:cNvPr id="0" name=""/>
        <dsp:cNvSpPr/>
      </dsp:nvSpPr>
      <dsp:spPr>
        <a:xfrm>
          <a:off x="0" y="4114110"/>
          <a:ext cx="6253721" cy="9114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Discharge </a:t>
          </a:r>
          <a:endParaRPr lang="en-US" sz="3800" kern="1200" dirty="0"/>
        </a:p>
      </dsp:txBody>
      <dsp:txXfrm>
        <a:off x="44492" y="4158602"/>
        <a:ext cx="6164737" cy="822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62125-D4B2-4D98-BE9B-17DDC23B1F7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FC92-C383-4AC9-805C-AA90CC096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E3911-1FC5-4835-A33E-C968CDD5400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BEAA3-E621-47DD-9AF4-8EC7B89908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97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0.xml"/><Relationship Id="rId1" Type="http://schemas.openxmlformats.org/officeDocument/2006/relationships/notesMaster" Target="../notesMasters/notesMaster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04888" lvl="2" indent="-255588" eaLnBrk="1" hangingPunct="1"/>
            <a:r>
              <a:rPr lang="en-US" altLang="en-US" sz="1200" b="1" dirty="0"/>
              <a:t>Sign – objective information </a:t>
            </a:r>
          </a:p>
          <a:p>
            <a:pPr marL="1004888" lvl="2" indent="-255588" eaLnBrk="1" hangingPunct="1"/>
            <a:r>
              <a:rPr lang="en-US" altLang="en-US" sz="1200" b="1" dirty="0"/>
              <a:t>Symptom – subjective information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BEAA3-E621-47DD-9AF4-8EC7B89908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58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77AD1-CBE0-4764-8624-61DE277974A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202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0A52B-3D71-481A-AA5D-43419FFF294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827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FB90-907B-4FD6-8CB6-4049A5E3449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03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852B0-F36F-4EBA-AB44-04851805A0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546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CCB81-B329-4EC0-A82C-A6B08686B13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211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04888" lvl="2" indent="-255588" eaLnBrk="1" hangingPunct="1"/>
            <a:r>
              <a:rPr lang="en-US" altLang="en-US" sz="1200" b="1" dirty="0"/>
              <a:t>Sign – objective information </a:t>
            </a:r>
          </a:p>
          <a:p>
            <a:pPr marL="1004888" lvl="2" indent="-255588" eaLnBrk="1" hangingPunct="1"/>
            <a:r>
              <a:rPr lang="en-US" altLang="en-US" sz="1200" b="1" dirty="0"/>
              <a:t>Symptom – subjective information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BEAA3-E621-47DD-9AF4-8EC7B89908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05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44EDD-0C0F-4B65-8311-4410FCED4B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084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63795-E180-4716-AC83-C5F7909AE7D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98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08A0A-81A1-4195-8C00-397CE1196C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815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B090E-9526-4CB5-B89E-9B83601DA14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303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A1FB5-4E0F-42B6-B6D7-C022D5A844D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47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71D62-36DF-4F86-A7C8-765F93568DD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826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EFB7A-7DF9-4888-B33A-48CC34FAC3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794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PALLOR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deficiency of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haemoglobin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anaemia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can produce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pallor of the skin and should be noticeable, especially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mucous membranes of the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sclerae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the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anaemia is severe (less than 70 g/L of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haemoglobin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4C9F2-FC0C-4A20-B29F-257004C64A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90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BB80-C157-3837-D774-8C4A617A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FD5A9-114F-1904-313C-F2AB42B8C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02464-A7C7-272A-F306-0C510FAD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48F6D-15C2-4ECF-AD3C-06AA4343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56D84-E579-FF9C-0F33-7A81E5B5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45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2EE9-B1CF-8B28-AFD7-D9656D02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7CAA4-06B9-3BDA-FF3E-8AD48D3EB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E8242-8239-FB84-9C36-2A4A5D1F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C1114-AD8A-62E4-F60F-550706A1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D6B4C-6D98-0B49-89F8-998FDE93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2961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82EE9-B1CF-8B28-AFD7-D9656D02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87CAA4-06B9-3BDA-FF3E-8AD48D3EB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E8242-8239-FB84-9C36-2A4A5D1F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C1114-AD8A-62E4-F60F-550706A1C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D6B4C-6D98-0B49-89F8-998FDE93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920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19B16-DC0B-81A5-95A9-2DF02F4D2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66BD2-345A-62B2-C6FC-BFE8CA2B9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907FA-72DD-CC43-6D1D-126F048C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FBFFC-BC58-295D-527B-4F20BDFE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E9C8F-6FA2-7339-1A0B-0E5C22F2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2672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BB80-C157-3837-D774-8C4A617A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FD5A9-114F-1904-313C-F2AB42B8C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02464-A7C7-272A-F306-0C510FAD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48F6D-15C2-4ECF-AD3C-06AA4343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56D84-E579-FF9C-0F33-7A81E5B5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7035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19B16-DC0B-81A5-95A9-2DF02F4D2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66BD2-345A-62B2-C6FC-BFE8CA2B9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907FA-72DD-CC43-6D1D-126F048C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FBFFC-BC58-295D-527B-4F20BDFE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E9C8F-6FA2-7339-1A0B-0E5C22F2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70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2002/2003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 Examination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90C8-9030-4733-9D4A-28BE9F143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1560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2002/2003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General Examination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90C8-9030-4733-9D4A-28BE9F143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37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64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13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8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8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2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25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1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0D2F-CB8C-9AD6-0333-9C750B7D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7BEA0-5033-F64C-46E8-43DFEACC6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18562-4421-869F-2085-A18F71DE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F7969-A37C-3DC3-8579-03DB86A5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E5B80-B307-7C9B-1326-EE6AC644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29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15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23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75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48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FCAF6-386B-8E34-09B8-163DFFE68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3C46B-6490-781A-73F9-B198642AA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F3505-09E9-D213-CAA0-0A06B807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9A897-DFE7-7832-A2BC-3703DF55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F787-75F5-808E-5DB3-9C4F4F25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31555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0D2F-CB8C-9AD6-0333-9C750B7D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7BEA0-5033-F64C-46E8-43DFEACC6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18562-4421-869F-2085-A18F71DE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F7969-A37C-3DC3-8579-03DB86A5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E5B80-B307-7C9B-1326-EE6AC644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378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7453-D59D-4E13-0960-3250280A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1F44B-C3CB-21D6-0502-38BF0E152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71E87-4F76-14C3-4EA5-0706A8B3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AB9E4-4220-4F15-B1E6-A0C0D544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D7209-7532-8270-F02E-8B146001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73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BCA4-D4A9-6F60-F9DC-2D821364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635C3-774A-6F37-25FC-5A80C21DB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0B5A9-00FC-D137-D5A0-F24BE0F12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903E-3C94-B103-3727-896ED46A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AF329-84B4-771F-28EC-E805D297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702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253C4-AF37-FB38-4A0A-8C01ECEF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27794-87A6-CA56-0ECA-E74F57F32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DEF17D-003E-BD90-F948-A42E4BEFC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76E79-DA0C-9DA3-8DD2-37F779B2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4A092-1233-21BD-B190-A3A89BE2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09BC-4A77-521B-F527-6E2F0E53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969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9AB-AA39-C9CC-19B1-DBFA0831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A0448-9865-62F6-BA23-7100247DC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A770C-330B-7FB0-96BE-37799E98D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0E17E-154B-6D5A-7F39-E369E3B85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74C23-3697-A9CA-F451-477DCCAF8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9CDE7-2EFF-3837-256F-5CA471105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935871-D829-7F7E-822B-5191753F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314303-F593-B8C2-35C0-931C3F86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011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D73B-711B-BDF0-1BDC-80EB3E0F5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DBC06-7B95-89AF-CFB1-A1F94081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3E595-37E2-73D6-21E1-8015DF0F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D12BE-B6B9-4E49-1E00-FBD7FA2C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55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4A4A-43B7-1E6E-8A76-2ECEAC04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F61F0-C878-F28F-CC46-2352FE228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6688-EE24-6C10-A845-59AB1D82A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08422-1586-68E4-5A36-DBE724CD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CD0EA-E155-9967-08F7-CBB37B1D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00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8721A-1C86-0DAE-162C-DE9B53E3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B6E44-F523-8B1B-FFF6-CD502A0DB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5107C-A0FD-20DE-D78B-A5C0DB23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1631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4A4A-43B7-1E6E-8A76-2ECEAC04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F61F0-C878-F28F-CC46-2352FE228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6688-EE24-6C10-A845-59AB1D82A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08422-1586-68E4-5A36-DBE724CD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CD0EA-E155-9967-08F7-CBB37B1D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49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3DB2-E931-3311-7504-CCC04254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29823-3F61-98F8-0C04-46A5C3ECF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A0EEC-E64A-9E0C-C7EC-A12244B37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F60B0-F1BE-3BF6-FCA6-8A6861EE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07B27-F955-6F19-4C2D-37E9EAE4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EB66B-0F1C-2D0D-03EF-520AE77C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21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5609-B288-CA3C-CB58-86E9EA38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403C7-02FB-CEAD-CE84-14C66A185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7B90C-2F3D-2074-87F2-490BDFA17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5B0C1-7565-302F-EA44-EAED6AB7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4237D-8766-1BBE-03B5-A0895CF9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99D4C-EC9A-20C0-72E3-6608CA1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945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554D-B97C-EF63-3839-4C9C3BCA8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5491B-14E5-0974-F120-619FEDFC0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9D25D-A915-61C4-8461-40A76D5D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C11C3-202B-FC08-B2EF-6235E5CA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EF5E7-1982-A0BD-0DB0-4E76833A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927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4252-087B-93BC-AFDA-BBEC66177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B8784-78C8-49F0-5E9D-7E0B04172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8AC65-9360-DACF-E2F7-330C8F4BA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24472-E1B8-010C-A88E-613B27D10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EF339-D9F1-D0A8-1C81-9C0BBA52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108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387E2777-85C2-0510-512C-4FEBDA080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F05519A5-0428-1833-D1C7-12B9C2AA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5FE5A124-C399-18DB-E247-97CC62D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7BE95-5177-4C15-A015-8E49829E2173}" type="slidenum">
              <a:rPr lang="en-IE" altLang="en-US"/>
              <a:pPr/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47949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CF30-65B3-7B2A-C6FF-EDAC6C64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9E3D6-CBEA-69A6-CB69-87AFD6094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AB463-E98C-21E1-0725-736A9139A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C775C-A0EC-0AA1-B4AB-B99AC014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F2116-01D5-82D4-C9DC-7C7EA617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A7E74-F145-233B-B987-EC1DA9F0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411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CF30-65B3-7B2A-C6FF-EDAC6C64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9E3D6-CBEA-69A6-CB69-87AFD6094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AB463-E98C-21E1-0725-736A9139A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C775C-A0EC-0AA1-B4AB-B99AC014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F2116-01D5-82D4-C9DC-7C7EA617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A7E74-F145-233B-B987-EC1DA9F0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53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8C66-3813-3491-1DDA-CFB9406B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6B61-48A4-E86D-4CF2-371519BFC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6FE9A-01EE-CD1B-FD50-F5E42EDF7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F90E6-369E-DFF1-13D2-50777167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B5B7C-42F8-9E65-95AA-3421E5C6D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656D8-D55E-4D27-F232-74817CA6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7AF13-D83B-A273-7F7D-6DE93630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07583-22CE-6130-CE26-A3144B55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654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8C66-3813-3491-1DDA-CFB9406BB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6B61-48A4-E86D-4CF2-371519BFC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6FE9A-01EE-CD1B-FD50-F5E42EDF7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F90E6-369E-DFF1-13D2-507771671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B5B7C-42F8-9E65-95AA-3421E5C6D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656D8-D55E-4D27-F232-74817CA6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7AF13-D83B-A273-7F7D-6DE936307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07583-22CE-6130-CE26-A3144B55D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4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F7BB-13C5-63D2-89C3-F2B7035D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C9955-81E7-B591-9B51-346D6B83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1E724-4406-8F7D-C9BB-1D402547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69FB1-339F-9E23-83F0-C631F1EA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141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4F7BB-13C5-63D2-89C3-F2B7035D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AC9955-81E7-B591-9B51-346D6B83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1E724-4406-8F7D-C9BB-1D402547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69FB1-339F-9E23-83F0-C631F1EA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82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36956-C71E-4AA2-717C-E8B8F92D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18459C-0785-2A2F-5E0C-724ABEE6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ECC65-4150-5235-9F2A-2F7355C9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4338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E36956-C71E-4AA2-717C-E8B8F92D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18459C-0785-2A2F-5E0C-724ABEE6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ECC65-4150-5235-9F2A-2F7355C9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27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0262-BD35-F9DA-4F19-99511AFF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052FE-08D0-8D9F-E59A-30DD4F935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ABA96-75E2-2AFE-A965-4C8896EDE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9B4F1-B0D7-BEFD-D770-BB72781F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42A6-F222-E10B-BCC9-A2533C88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A66A6-80D1-0297-96D8-4F3F3BFC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9310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0262-BD35-F9DA-4F19-99511AFF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052FE-08D0-8D9F-E59A-30DD4F935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ABA96-75E2-2AFE-A965-4C8896EDE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9B4F1-B0D7-BEFD-D770-BB72781F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142A6-F222-E10B-BCC9-A2533C88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A66A6-80D1-0297-96D8-4F3F3BFC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552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E2AF-C8B5-14B5-4D0E-CDE2E6DE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A41-F94E-A4CC-1AD2-525372B76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06F7D-A44A-01AD-B946-D87FB94A7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897B5-6395-AAB6-24BC-61DD5026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52F7B-50D1-267D-A420-946E0942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0DB45-E2CA-395E-B322-AF74C725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416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E2AF-C8B5-14B5-4D0E-CDE2E6DE4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BD4A41-F94E-A4CC-1AD2-525372B76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06F7D-A44A-01AD-B946-D87FB94A7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897B5-6395-AAB6-24BC-61DD5026B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52F7B-50D1-267D-A420-946E0942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0DB45-E2CA-395E-B322-AF74C725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18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2F790-92DE-C18D-E55E-0C0D85E9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A9B8B-D354-D060-35AC-825864D34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C5192-54B8-256E-6803-673C0B531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37799-F0B6-47EB-A1EC-9A03D82FF0E4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A18DF-4B35-ECF6-014E-04F23C4E8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8596F-1523-6C87-4711-C70E9C174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26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2F790-92DE-C18D-E55E-0C0D85E9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A9B8B-D354-D060-35AC-825864D34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C5192-54B8-256E-6803-673C0B531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37799-F0B6-47EB-A1EC-9A03D82FF0E4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A18DF-4B35-ECF6-014E-04F23C4E8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8596F-1523-6C87-4711-C70E9C174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14573-60EF-4073-AA89-9501E5DBC7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40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BD17D-1D97-7EB3-1088-07CA308B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71A62-2B2E-C191-0FE3-B8B89EABE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7BAE5-B078-3740-C489-3E8C5C0DB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DD8F2-DC02-4005-85BD-29A10BF2F1B7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57FB7-6B4C-F02D-EA71-2A8B27978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2D710-FB81-DBF5-006E-B8928E55B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78F2E-64E8-4D80-A878-134DBA94A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26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ianapediatricsla.com/well-child-exams-physicals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hippingandfreightresource.com/does-customs-check-containers-at-transhipment-port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_yQVai27s4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eekymedics.com/2010/09/30/respiratory-examination-2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bccampus.ca/clinicalproceduresforsaferpatientcaretrubscn/chapter/2-9-head-to-toe-assessment-abdominal-gastrointestinal-assessment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tecarios.com/rda-preparando-los-motores-para-la-implementacion-en-latinoameri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Q4xmnfjwt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loonylabs.org/2021/05/23/data-detective/" TargetMode="Externa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18" Type="http://schemas.openxmlformats.org/officeDocument/2006/relationships/slide" Target="slide90.xml"/><Relationship Id="rId3" Type="http://schemas.openxmlformats.org/officeDocument/2006/relationships/hyperlink" Target="https://www.flickr.com/photos/egfocus/6995875194" TargetMode="External"/><Relationship Id="rId7" Type="http://schemas.openxmlformats.org/officeDocument/2006/relationships/image" Target="../media/image7.png"/><Relationship Id="rId12" Type="http://schemas.openxmlformats.org/officeDocument/2006/relationships/slide" Target="slide70.xml"/><Relationship Id="rId17" Type="http://schemas.openxmlformats.org/officeDocument/2006/relationships/image" Target="../media/image11.png"/><Relationship Id="rId2" Type="http://schemas.openxmlformats.org/officeDocument/2006/relationships/image" Target="../media/image6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60.xml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5" Type="http://schemas.openxmlformats.org/officeDocument/2006/relationships/slide" Target="slide80.xml"/><Relationship Id="rId10" Type="http://schemas.openxmlformats.org/officeDocument/2006/relationships/image" Target="../media/image8.png"/><Relationship Id="rId19" Type="http://schemas.openxmlformats.org/officeDocument/2006/relationships/image" Target="../media/image11.pn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slide" Target="slide60.xml"/><Relationship Id="rId1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illustrations/question-mark-question-response-96286/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pixabay.com/en/question-mark-question-help-2314109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0.xml"/><Relationship Id="rId6" Type="http://schemas.openxmlformats.org/officeDocument/2006/relationships/hyperlink" Target="https://pixabay.com/illustrations/question-mark-question-response-96286/" TargetMode="External"/><Relationship Id="rId5" Type="http://schemas.openxmlformats.org/officeDocument/2006/relationships/image" Target="../media/image13.jpg"/><Relationship Id="rId4" Type="http://schemas.openxmlformats.org/officeDocument/2006/relationships/hyperlink" Target="https://pixabay.com/en/question-mark-question-help-2314109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ckpik.com/blood-pressure-pressure-gauge-medical-the-test-gauge-equipment-136889" TargetMode="External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12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jm.mcgill.ca/issue/view/34" TargetMode="External"/><Relationship Id="rId11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17.jpg"/><Relationship Id="rId10" Type="http://schemas.openxmlformats.org/officeDocument/2006/relationships/hyperlink" Target="https://wtcs.pressbooks.pub/nursingskills/chapter/11-3-oxygenation-equipment/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ckpik.com/blood-pressure-pressure-gauge-medical-the-test-gauge-equipment-136889" TargetMode="External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12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0.xml"/><Relationship Id="rId6" Type="http://schemas.openxmlformats.org/officeDocument/2006/relationships/hyperlink" Target="https://mjm.mcgill.ca/issue/view/34" TargetMode="External"/><Relationship Id="rId11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17.jpg"/><Relationship Id="rId10" Type="http://schemas.openxmlformats.org/officeDocument/2006/relationships/hyperlink" Target="https://wtcs.pressbooks.pub/nursingskills/chapter/11-3-oxygenation-equipment/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octor examining a child's teeth">
            <a:extLst>
              <a:ext uri="{FF2B5EF4-FFF2-40B4-BE49-F238E27FC236}">
                <a16:creationId xmlns:a16="http://schemas.microsoft.com/office/drawing/2014/main" id="{6E494277-A59B-B894-7AD5-ABEE6B0A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591" b="16409"/>
          <a:stretch/>
        </p:blipFill>
        <p:spPr>
          <a:xfrm>
            <a:off x="20" y="-160246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74F31-9708-B50E-C45D-E1A4ED026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0" y="3645313"/>
            <a:ext cx="3852041" cy="1330642"/>
          </a:xfrm>
        </p:spPr>
        <p:txBody>
          <a:bodyPr>
            <a:normAutofit/>
          </a:bodyPr>
          <a:lstStyle/>
          <a:p>
            <a:r>
              <a:rPr lang="en-GB" sz="4000" b="1" dirty="0"/>
              <a:t>General physical examination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D555B-57A0-2297-CD9D-C91C72AC3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GB" sz="2000" dirty="0"/>
              <a:t>Dr Nada Abdelrahman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601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2" name="Rectangle 2356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766" y="2348121"/>
            <a:ext cx="5977233" cy="71076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First, decide how sick the patient seems to be:</a:t>
            </a:r>
            <a:br>
              <a:rPr lang="en-US" sz="2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that is, does he or she look generally ill or well?</a:t>
            </a:r>
          </a:p>
        </p:txBody>
      </p:sp>
      <p:cxnSp>
        <p:nvCxnSpPr>
          <p:cNvPr id="23564" name="Straight Connector 2356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7026045" y="369913"/>
            <a:ext cx="2826936" cy="2784532"/>
          </a:xfrm>
          <a:prstGeom prst="rect">
            <a:avLst/>
          </a:prstGeom>
          <a:noFill/>
        </p:spPr>
      </p:pic>
      <p:sp>
        <p:nvSpPr>
          <p:cNvPr id="23566" name="Rectangle 2356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038661" y="3848566"/>
            <a:ext cx="3588640" cy="2547934"/>
          </a:xfrm>
          <a:prstGeom prst="rect">
            <a:avLst/>
          </a:prstGeom>
          <a:noFill/>
        </p:spPr>
      </p:pic>
      <p:sp>
        <p:nvSpPr>
          <p:cNvPr id="23568" name="Rectangle 2356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E422F-47C4-79F9-7FCE-3581EB237F22}"/>
              </a:ext>
            </a:extLst>
          </p:cNvPr>
          <p:cNvSpPr txBox="1"/>
          <p:nvPr/>
        </p:nvSpPr>
        <p:spPr>
          <a:xfrm>
            <a:off x="355162" y="35145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Sequence for performing a physical examination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4B218-B461-9A68-7A66-8C7682BD7A1D}"/>
              </a:ext>
            </a:extLst>
          </p:cNvPr>
          <p:cNvSpPr txBox="1"/>
          <p:nvPr/>
        </p:nvSpPr>
        <p:spPr>
          <a:xfrm>
            <a:off x="118766" y="3275620"/>
            <a:ext cx="41709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impression: </a:t>
            </a:r>
          </a:p>
          <a:p>
            <a:pPr marL="631825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Gait and posture </a:t>
            </a:r>
          </a:p>
          <a:p>
            <a:pPr marL="631825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Facial expression and speech </a:t>
            </a:r>
          </a:p>
          <a:p>
            <a:pPr marL="631825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Body habitus and nutrition </a:t>
            </a:r>
          </a:p>
          <a:p>
            <a:pPr marL="631825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Hydration</a:t>
            </a:r>
          </a:p>
          <a:p>
            <a:pPr marL="631825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Spot diagnoses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631825" marR="0" lvl="0" indent="-360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Vital signs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 &amp; Neck, Eyes, 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Lymph-nodes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8460D6-D10E-DDDB-0552-4BFB46636028}"/>
              </a:ext>
            </a:extLst>
          </p:cNvPr>
          <p:cNvSpPr txBox="1"/>
          <p:nvPr/>
        </p:nvSpPr>
        <p:spPr>
          <a:xfrm>
            <a:off x="3603562" y="5589025"/>
            <a:ext cx="46373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body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Chest and lungs, heart, breasts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Abdomen, genitalia, and rectum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Musculoskeletal and neurological systems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B7694FDC-A66D-47C8-B5A5-E5FEE825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FE33E-862F-3041-F018-B2872259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3" y="156376"/>
            <a:ext cx="8512630" cy="1494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Examination  Methods</a:t>
            </a:r>
            <a:endParaRPr lang="en-US" sz="6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82FAE-D686-AC8E-E3F8-9332B6FD5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007" y="1970313"/>
            <a:ext cx="5842905" cy="44631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Inspection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Visual examination </a:t>
            </a:r>
          </a:p>
          <a:p>
            <a:r>
              <a:rPr lang="en-US" sz="3200" dirty="0">
                <a:solidFill>
                  <a:schemeClr val="bg1"/>
                </a:solidFill>
              </a:rPr>
              <a:t>Assesses posture, mannerisms, and hygiene</a:t>
            </a:r>
          </a:p>
          <a:p>
            <a:r>
              <a:rPr lang="en-US" sz="3200" dirty="0">
                <a:solidFill>
                  <a:schemeClr val="bg1"/>
                </a:solidFill>
              </a:rPr>
              <a:t>Size, shape, color, position, symmetry</a:t>
            </a:r>
          </a:p>
          <a:p>
            <a:r>
              <a:rPr lang="en-US" sz="3200" dirty="0">
                <a:solidFill>
                  <a:schemeClr val="bg1"/>
                </a:solidFill>
              </a:rPr>
              <a:t>Presence of abnormalities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3F69AFD-BDEB-4A68-B6CE-073AB5E44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0220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72C7C61C-581B-DFB3-8233-9A8777EA49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52229" y="1888532"/>
            <a:ext cx="3903537" cy="2047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C63556-2BAC-1889-44CF-AF056BBAC238}"/>
              </a:ext>
            </a:extLst>
          </p:cNvPr>
          <p:cNvSpPr txBox="1"/>
          <p:nvPr/>
        </p:nvSpPr>
        <p:spPr>
          <a:xfrm>
            <a:off x="8349931" y="3736157"/>
            <a:ext cx="2939811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shippingandfreightresource.com/does-customs-check-containers-at-transhipment-por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18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B7694FDC-A66D-47C8-B5A5-E5FEE8256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FE33E-862F-3041-F018-B2872259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3" y="156376"/>
            <a:ext cx="8512630" cy="1494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Examination  Methods</a:t>
            </a:r>
            <a:endParaRPr lang="en-US" sz="6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82FAE-D686-AC8E-E3F8-9332B6FD5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218" y="1578139"/>
            <a:ext cx="5842905" cy="44631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</a:rPr>
              <a:t>   </a:t>
            </a:r>
            <a:r>
              <a:rPr lang="en-US" altLang="en-US" sz="5400" b="1" dirty="0">
                <a:solidFill>
                  <a:schemeClr val="bg1"/>
                </a:solidFill>
              </a:rPr>
              <a:t>Palpation</a:t>
            </a:r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endParaRPr lang="en-US" altLang="en-US" b="1" dirty="0">
              <a:solidFill>
                <a:schemeClr val="bg1"/>
              </a:solidFill>
            </a:endParaRPr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3200" b="1" dirty="0">
                <a:solidFill>
                  <a:schemeClr val="bg1"/>
                </a:solidFill>
              </a:rPr>
              <a:t>Touch texture, temperature, shape</a:t>
            </a:r>
          </a:p>
          <a:p>
            <a:pPr marL="640080" lvl="1" indent="-256032">
              <a:spcBef>
                <a:spcPct val="50000"/>
              </a:spcBef>
              <a:buFont typeface="Verdana"/>
              <a:buChar char="◦"/>
              <a:defRPr/>
            </a:pPr>
            <a:r>
              <a:rPr lang="en-US" altLang="en-US" sz="3200" b="1" dirty="0">
                <a:solidFill>
                  <a:schemeClr val="bg1"/>
                </a:solidFill>
              </a:rPr>
              <a:t>Presence of vibration or movements</a:t>
            </a:r>
          </a:p>
          <a:p>
            <a:pPr marL="640080" lvl="1" indent="-256032">
              <a:spcBef>
                <a:spcPct val="50000"/>
              </a:spcBef>
              <a:buFont typeface="Verdana"/>
              <a:buChar char="◦"/>
              <a:defRPr/>
            </a:pPr>
            <a:r>
              <a:rPr lang="en-US" altLang="en-US" sz="3200" b="1" dirty="0">
                <a:solidFill>
                  <a:schemeClr val="bg1"/>
                </a:solidFill>
              </a:rPr>
              <a:t>Superficial or with additional pressure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3F69AFD-BDEB-4A68-B6CE-073AB5E44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0220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8" descr="A picture containing person, indoor">
            <a:extLst>
              <a:ext uri="{FF2B5EF4-FFF2-40B4-BE49-F238E27FC236}">
                <a16:creationId xmlns:a16="http://schemas.microsoft.com/office/drawing/2014/main" id="{B7BE16AC-AB43-D2F6-5D0C-F0105A4ADD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10194" y="1056358"/>
            <a:ext cx="4419600" cy="4343400"/>
          </a:xfrm>
          <a:prstGeom prst="octagon">
            <a:avLst/>
          </a:prstGeom>
        </p:spPr>
      </p:pic>
    </p:spTree>
    <p:extLst>
      <p:ext uri="{BB962C8B-B14F-4D97-AF65-F5344CB8AC3E}">
        <p14:creationId xmlns:p14="http://schemas.microsoft.com/office/powerpoint/2010/main" val="376541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5C247F43-FBA5-8754-4B0E-F5D0493B6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26" r="31905" b="321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FE33E-862F-3041-F018-B2872259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922" y="1045786"/>
            <a:ext cx="8065335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6600" b="1" dirty="0"/>
              <a:t>Examination  Methods</a:t>
            </a:r>
            <a:endParaRPr lang="en-US" sz="66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82FAE-D686-AC8E-E3F8-9332B6FD5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150" y="2626326"/>
            <a:ext cx="6911450" cy="382426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/>
            <a:r>
              <a:rPr lang="en-US" sz="1700" b="1" dirty="0"/>
              <a:t>   </a:t>
            </a:r>
            <a:r>
              <a:rPr lang="en-US" altLang="en-US" sz="4400" b="1" dirty="0"/>
              <a:t>Percussion </a:t>
            </a:r>
          </a:p>
          <a:p>
            <a:pPr marL="640080" lvl="1">
              <a:spcBef>
                <a:spcPts val="324"/>
              </a:spcBef>
              <a:defRPr/>
            </a:pPr>
            <a:endParaRPr lang="en-US" altLang="en-US" sz="4400" b="1" dirty="0"/>
          </a:p>
          <a:p>
            <a:pPr marL="639763" lvl="1"/>
            <a:r>
              <a:rPr lang="en-US" altLang="en-US" sz="4400" b="1" dirty="0"/>
              <a:t>Tapping and striking the body to hear sounds or feel vibrations</a:t>
            </a:r>
          </a:p>
          <a:p>
            <a:pPr marL="1004888" lvl="2"/>
            <a:endParaRPr lang="en-US" altLang="en-US" sz="4400" b="1" dirty="0"/>
          </a:p>
          <a:p>
            <a:pPr marL="639763" lvl="1"/>
            <a:r>
              <a:rPr lang="en-US" altLang="en-US" sz="4400" b="1" dirty="0"/>
              <a:t>Determine location, size, or density of structure or organ.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942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FE33E-862F-3041-F018-B2872259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285947"/>
            <a:ext cx="7472045" cy="117274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5400" b="1" dirty="0"/>
              <a:t>Examination  Methods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82FAE-D686-AC8E-E3F8-9332B6FD5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1097" y="1924925"/>
            <a:ext cx="5567045" cy="4203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1800" b="1" dirty="0"/>
              <a:t>   </a:t>
            </a:r>
            <a:r>
              <a:rPr lang="en-US" altLang="en-US" sz="6000" b="1" dirty="0"/>
              <a:t>Auscultation</a:t>
            </a:r>
          </a:p>
          <a:p>
            <a:pPr marL="273050"/>
            <a:r>
              <a:rPr lang="en-US" altLang="en-US" sz="1800" dirty="0"/>
              <a:t> </a:t>
            </a:r>
          </a:p>
          <a:p>
            <a:pPr marL="639763" lvl="1"/>
            <a:r>
              <a:rPr lang="en-US" altLang="en-US" sz="3600" b="1" dirty="0"/>
              <a:t>Listening to body sounds</a:t>
            </a:r>
          </a:p>
          <a:p>
            <a:pPr marL="639763" lvl="1"/>
            <a:endParaRPr lang="en-US" altLang="en-US" sz="3600" b="1" dirty="0"/>
          </a:p>
          <a:p>
            <a:pPr marL="639763" lvl="1"/>
            <a:r>
              <a:rPr lang="en-US" altLang="en-US" sz="3600" b="1" dirty="0"/>
              <a:t>Assess sounds from heart, lungs, and abdominal organs</a:t>
            </a:r>
          </a:p>
          <a:p>
            <a:endParaRPr lang="en-US" sz="1800" dirty="0"/>
          </a:p>
        </p:txBody>
      </p:sp>
      <p:sp>
        <p:nvSpPr>
          <p:cNvPr id="24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FF791E19-975F-E8FC-F908-F9C7F5A0C5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2355" b="-1"/>
          <a:stretch/>
        </p:blipFill>
        <p:spPr>
          <a:xfrm>
            <a:off x="6893317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B0122-92CB-4695-11D3-027938F34DA2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pressbooks.bccampus.ca/clinicalproceduresforsaferpatientcaretrubscn/chapter/2-9-head-to-toe-assessment-abdominal-gastrointestinal-assessmen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945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8200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4" name="AutoShape 2"/>
          <p:cNvSpPr>
            <a:spLocks noGrp="1" noChangeArrowheads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VITAL SIGNS</a:t>
            </a:r>
            <a:endParaRPr lang="en-MY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8197" name="Rectangle 3">
            <a:extLst>
              <a:ext uri="{FF2B5EF4-FFF2-40B4-BE49-F238E27FC236}">
                <a16:creationId xmlns:a16="http://schemas.microsoft.com/office/drawing/2014/main" id="{97F26569-0E3E-32A1-265B-B50A72DA0212}"/>
              </a:ext>
            </a:extLst>
          </p:cNvPr>
          <p:cNvGraphicFramePr/>
          <p:nvPr/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21" name="Rectangle 192520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28A6C2C6-16A7-8313-A220-FF84D1D04C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420" y="3220292"/>
            <a:ext cx="6053558" cy="24247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Components of the General Physical Examination</a:t>
            </a:r>
          </a:p>
        </p:txBody>
      </p:sp>
      <p:sp>
        <p:nvSpPr>
          <p:cNvPr id="192523" name="Freeform: Shape 192522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525" name="Freeform: Shape 192524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527" name="Freeform: Shape 192526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03006E09-5D38-C9B2-8DFF-C6AA84AE0E8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95057" y="1"/>
            <a:ext cx="3658700" cy="2653696"/>
          </a:xfrm>
        </p:spPr>
        <p:txBody>
          <a:bodyPr anchor="ctr">
            <a:normAutofit/>
          </a:bodyPr>
          <a:lstStyle/>
          <a:p>
            <a:pPr marL="274320" indent="-256032">
              <a:buFont typeface="Wingdings 3"/>
              <a:buChar char=""/>
              <a:defRPr/>
            </a:pPr>
            <a:r>
              <a:rPr lang="en-US" altLang="en-US" sz="4000" b="1" dirty="0"/>
              <a:t>General appearance</a:t>
            </a:r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1700" b="1" dirty="0"/>
              <a:t>Skin – a good indicator of overall health</a:t>
            </a:r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1700" b="1" dirty="0"/>
              <a:t>Hair – pattern of growth and texture</a:t>
            </a:r>
          </a:p>
        </p:txBody>
      </p:sp>
      <p:sp>
        <p:nvSpPr>
          <p:cNvPr id="192529" name="Freeform: Shape 192528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516" name="Rectangle 4">
            <a:extLst>
              <a:ext uri="{FF2B5EF4-FFF2-40B4-BE49-F238E27FC236}">
                <a16:creationId xmlns:a16="http://schemas.microsoft.com/office/drawing/2014/main" id="{FBBC5A3E-4B58-C528-83B5-81182B57EB2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222944" y="2653697"/>
            <a:ext cx="3969055" cy="3572931"/>
          </a:xfrm>
        </p:spPr>
        <p:txBody>
          <a:bodyPr anchor="ctr">
            <a:normAutofit/>
          </a:bodyPr>
          <a:lstStyle/>
          <a:p>
            <a:pPr marL="274320" indent="-256032">
              <a:buFont typeface="Wingdings 3"/>
              <a:buChar char=""/>
              <a:defRPr/>
            </a:pPr>
            <a:r>
              <a:rPr lang="en-US" altLang="en-US" sz="2000" b="1" dirty="0"/>
              <a:t>Head </a:t>
            </a:r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Abnormal condition of scalp or skin</a:t>
            </a:r>
          </a:p>
          <a:p>
            <a:pPr marL="1645920" lvl="4" indent="-256032">
              <a:buFont typeface="Wingdings 2"/>
              <a:buChar char=""/>
              <a:defRPr/>
            </a:pPr>
            <a:endParaRPr lang="en-US" altLang="en-US" sz="2000" b="1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Puffiness </a:t>
            </a:r>
          </a:p>
          <a:p>
            <a:pPr marL="1645920" lvl="4" indent="-256032">
              <a:buFont typeface="Wingdings 2"/>
              <a:buChar char=""/>
              <a:defRPr/>
            </a:pPr>
            <a:endParaRPr lang="en-US" altLang="en-US" sz="2000" b="1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Abnormal growths</a:t>
            </a:r>
          </a:p>
          <a:p>
            <a:pPr marL="274320" indent="-256032">
              <a:buFont typeface="Wingdings 3"/>
              <a:buChar char=""/>
              <a:defRPr/>
            </a:pP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5" name="Rectangle 275464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F40C94D9-F6B4-8424-BC93-0FD97A46DB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FFFFFF"/>
                </a:solidFill>
              </a:rPr>
              <a:t>Components of the General Physical Examination </a:t>
            </a:r>
          </a:p>
        </p:txBody>
      </p:sp>
      <p:sp>
        <p:nvSpPr>
          <p:cNvPr id="275467" name="Freeform: Shape 275466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469" name="Freeform: Shape 275468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471" name="Freeform: Shape 275470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65534A9E-2A40-3B0D-0D86-950857E0065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639393" y="356187"/>
            <a:ext cx="3860224" cy="1792281"/>
          </a:xfrm>
        </p:spPr>
        <p:txBody>
          <a:bodyPr anchor="ctr">
            <a:normAutofit/>
          </a:bodyPr>
          <a:lstStyle/>
          <a:p>
            <a:pPr marL="473075" indent="-457200">
              <a:buFont typeface="Wingdings" panose="05000000000000000000" pitchFamily="2" charset="2"/>
              <a:buChar char="Ø"/>
            </a:pPr>
            <a:r>
              <a:rPr lang="en-US" altLang="en-US" sz="2000" b="1" dirty="0"/>
              <a:t>Mouth  impression of overall health and hygiene</a:t>
            </a:r>
          </a:p>
          <a:p>
            <a:pPr marL="639763" lvl="1" indent="-255588"/>
            <a:endParaRPr lang="en-US" altLang="en-US" sz="2000" dirty="0"/>
          </a:p>
        </p:txBody>
      </p:sp>
      <p:sp>
        <p:nvSpPr>
          <p:cNvPr id="275473" name="Freeform: Shape 275472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5460" name="Rectangle 4">
            <a:extLst>
              <a:ext uri="{FF2B5EF4-FFF2-40B4-BE49-F238E27FC236}">
                <a16:creationId xmlns:a16="http://schemas.microsoft.com/office/drawing/2014/main" id="{3985AF13-2ED3-177D-A18B-62FB3283B28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726948" lvl="1" indent="-342900">
              <a:spcBef>
                <a:spcPts val="324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000" b="1"/>
              <a:t>Throat </a:t>
            </a:r>
          </a:p>
          <a:p>
            <a:pPr marL="749808" lvl="2" indent="0">
              <a:buNone/>
              <a:defRPr/>
            </a:pPr>
            <a:r>
              <a:rPr lang="en-US" altLang="en-US" b="1" dirty="0"/>
              <a:t>swelling or redness</a:t>
            </a:r>
          </a:p>
          <a:p>
            <a:pPr marL="1005840" lvl="2" indent="-256032">
              <a:buFont typeface="Wingdings 2"/>
              <a:buChar char=""/>
              <a:defRPr/>
            </a:pPr>
            <a:endParaRPr lang="en-US" altLang="en-US" dirty="0"/>
          </a:p>
          <a:p>
            <a:pPr marL="749808" lvl="2" indent="0"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41" name="Rectangle 274440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2" name="Rectangle 6">
            <a:extLst>
              <a:ext uri="{FF2B5EF4-FFF2-40B4-BE49-F238E27FC236}">
                <a16:creationId xmlns:a16="http://schemas.microsoft.com/office/drawing/2014/main" id="{68318BDE-A7E9-D3F8-0BE1-D4D620FD0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Components of the General Physical Examination </a:t>
            </a:r>
          </a:p>
        </p:txBody>
      </p:sp>
      <p:sp>
        <p:nvSpPr>
          <p:cNvPr id="274443" name="Freeform: Shape 274442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445" name="Freeform: Shape 274444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447" name="Freeform: Shape 274446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8757381-2EAB-A829-EEBE-6894B0BB05D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765347" y="182015"/>
            <a:ext cx="4340698" cy="1792281"/>
          </a:xfrm>
        </p:spPr>
        <p:txBody>
          <a:bodyPr anchor="ctr">
            <a:noAutofit/>
          </a:bodyPr>
          <a:lstStyle/>
          <a:p>
            <a:pPr marL="274320" indent="-256032">
              <a:buFont typeface="Wingdings 3"/>
              <a:buChar char=""/>
              <a:defRPr/>
            </a:pPr>
            <a:r>
              <a:rPr lang="en-US" altLang="en-US" sz="2000" dirty="0"/>
              <a:t>Ears </a:t>
            </a:r>
          </a:p>
          <a:p>
            <a:pPr marL="18288" indent="0">
              <a:buNone/>
              <a:defRPr/>
            </a:pPr>
            <a:endParaRPr lang="en-US" altLang="en-US" sz="2000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Outer ear</a:t>
            </a:r>
          </a:p>
          <a:p>
            <a:pPr marL="1005840" lvl="2" indent="-256032">
              <a:buFont typeface="Wingdings 2"/>
              <a:buChar char=""/>
              <a:defRPr/>
            </a:pPr>
            <a:r>
              <a:rPr lang="en-US" altLang="en-US" dirty="0"/>
              <a:t>Symmetry and size</a:t>
            </a:r>
          </a:p>
          <a:p>
            <a:pPr marL="1005840" lvl="2" indent="-256032">
              <a:buFont typeface="Wingdings 2"/>
              <a:buChar char=""/>
              <a:defRPr/>
            </a:pPr>
            <a:r>
              <a:rPr lang="en-US" altLang="en-US" dirty="0"/>
              <a:t>Presence of lesions, redness, or swelling</a:t>
            </a:r>
          </a:p>
          <a:p>
            <a:pPr marL="1645920" lvl="4" indent="-256032">
              <a:buFont typeface="Wingdings 2"/>
              <a:buChar char=""/>
              <a:defRPr/>
            </a:pPr>
            <a:endParaRPr lang="en-US" altLang="en-US" sz="2000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dirty="0"/>
              <a:t>Inner ear structures</a:t>
            </a:r>
          </a:p>
          <a:p>
            <a:pPr marL="1005840" lvl="2" indent="-256032">
              <a:buFont typeface="Wingdings 2"/>
              <a:buChar char=""/>
              <a:defRPr/>
            </a:pPr>
            <a:r>
              <a:rPr lang="en-US" altLang="en-US" dirty="0"/>
              <a:t>Canals </a:t>
            </a:r>
          </a:p>
          <a:p>
            <a:pPr marL="1005840" lvl="2" indent="-256032">
              <a:buFont typeface="Wingdings 2"/>
              <a:buChar char=""/>
              <a:defRPr/>
            </a:pPr>
            <a:r>
              <a:rPr lang="en-US" altLang="en-US" dirty="0"/>
              <a:t>Eardrums </a:t>
            </a:r>
          </a:p>
        </p:txBody>
      </p:sp>
      <p:sp>
        <p:nvSpPr>
          <p:cNvPr id="274449" name="Freeform: Shape 274448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436" name="Rectangle 4">
            <a:extLst>
              <a:ext uri="{FF2B5EF4-FFF2-40B4-BE49-F238E27FC236}">
                <a16:creationId xmlns:a16="http://schemas.microsoft.com/office/drawing/2014/main" id="{A86A78B4-F42C-4769-1E36-6CBA921B1F0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274320" indent="-256032">
              <a:buFont typeface="Wingdings 3"/>
              <a:buChar char=""/>
              <a:defRPr/>
            </a:pPr>
            <a:r>
              <a:rPr lang="en-US" altLang="en-US" sz="2000" b="1" dirty="0"/>
              <a:t>Nose and sinuses</a:t>
            </a:r>
          </a:p>
          <a:p>
            <a:pPr marL="18288" indent="0">
              <a:buNone/>
              <a:defRPr/>
            </a:pPr>
            <a:endParaRPr lang="en-US" altLang="en-US" sz="2000" b="1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Nasal mucosa</a:t>
            </a:r>
          </a:p>
          <a:p>
            <a:pPr marL="1645920" lvl="4" indent="-256032">
              <a:buFont typeface="Wingdings 2"/>
              <a:buChar char=""/>
              <a:defRPr/>
            </a:pPr>
            <a:endParaRPr lang="en-US" altLang="en-US" sz="2000" b="1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Structures of nose</a:t>
            </a:r>
          </a:p>
          <a:p>
            <a:pPr marL="1645920" lvl="4" indent="-256032">
              <a:buFont typeface="Wingdings 2"/>
              <a:buChar char=""/>
              <a:defRPr/>
            </a:pPr>
            <a:endParaRPr lang="en-US" altLang="en-US" sz="2000" b="1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Palpation to check for tenderness in sinuses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9" name="Rectangle 25088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A0F45464-EA8E-5CFC-6C30-A262F5995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</a:rPr>
              <a:t>Components of the General Physical Examination </a:t>
            </a:r>
          </a:p>
        </p:txBody>
      </p:sp>
      <p:sp>
        <p:nvSpPr>
          <p:cNvPr id="250891" name="Freeform: Shape 25089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893" name="Freeform: Shape 25089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895" name="Freeform: Shape 25089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5F6836CF-4F92-BCD7-F3EF-7CF774BB694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pPr marL="274320" indent="-256032">
              <a:buFont typeface="Wingdings 3"/>
              <a:buChar char=""/>
              <a:defRPr/>
            </a:pPr>
            <a:r>
              <a:rPr lang="en-US" altLang="en-US" sz="1300" b="1" dirty="0"/>
              <a:t>Neck </a:t>
            </a:r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1300" b="1" dirty="0"/>
              <a:t>Lymph nodes and major blood vessels</a:t>
            </a:r>
          </a:p>
          <a:p>
            <a:pPr marL="384048" lvl="1" indent="0">
              <a:spcBef>
                <a:spcPts val="324"/>
              </a:spcBef>
              <a:buNone/>
              <a:defRPr/>
            </a:pPr>
            <a:endParaRPr lang="en-US" altLang="en-US" sz="1300" b="1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1300" b="1" dirty="0"/>
              <a:t>Thyroid:</a:t>
            </a:r>
          </a:p>
          <a:p>
            <a:pPr marL="384048" lvl="1" indent="0">
              <a:spcBef>
                <a:spcPts val="324"/>
              </a:spcBef>
              <a:buNone/>
              <a:defRPr/>
            </a:pPr>
            <a:r>
              <a:rPr lang="en-US" altLang="en-US" sz="1300" b="1" dirty="0"/>
              <a:t>Inspection</a:t>
            </a:r>
          </a:p>
          <a:p>
            <a:pPr marL="384048" lvl="1" indent="0">
              <a:spcBef>
                <a:spcPts val="324"/>
              </a:spcBef>
              <a:buNone/>
              <a:defRPr/>
            </a:pPr>
            <a:r>
              <a:rPr lang="en-US" altLang="en-US" sz="1300" b="1" dirty="0"/>
              <a:t>Palpation   Percussion</a:t>
            </a:r>
          </a:p>
          <a:p>
            <a:pPr marL="384048" lvl="1" indent="0">
              <a:spcBef>
                <a:spcPts val="324"/>
              </a:spcBef>
              <a:buNone/>
              <a:defRPr/>
            </a:pPr>
            <a:r>
              <a:rPr lang="en-US" altLang="en-US" sz="1300" b="1" dirty="0"/>
              <a:t>Auscultation </a:t>
            </a:r>
          </a:p>
          <a:p>
            <a:pPr marL="749808" lvl="2" indent="0">
              <a:buNone/>
              <a:defRPr/>
            </a:pPr>
            <a:endParaRPr lang="en-US" altLang="en-US" sz="1300" dirty="0"/>
          </a:p>
        </p:txBody>
      </p:sp>
      <p:sp>
        <p:nvSpPr>
          <p:cNvPr id="250897" name="Freeform: Shape 25089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884" name="Rectangle 4">
            <a:extLst>
              <a:ext uri="{FF2B5EF4-FFF2-40B4-BE49-F238E27FC236}">
                <a16:creationId xmlns:a16="http://schemas.microsoft.com/office/drawing/2014/main" id="{CA818B7D-1AB3-0E78-890A-D3A1A339757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pPr marL="274320" indent="-256032">
              <a:buFont typeface="Wingdings 3"/>
              <a:buChar char=""/>
              <a:defRPr/>
            </a:pPr>
            <a:r>
              <a:rPr lang="en-US" altLang="en-US" sz="2000" dirty="0"/>
              <a:t>Eyes </a:t>
            </a:r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The presence of disease or abnormalities </a:t>
            </a:r>
          </a:p>
          <a:p>
            <a:pPr marL="384048" lvl="1" indent="0">
              <a:spcBef>
                <a:spcPts val="324"/>
              </a:spcBef>
              <a:buNone/>
              <a:defRPr/>
            </a:pPr>
            <a:endParaRPr lang="en-US" altLang="en-US" sz="2000" b="1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Pallor and jaundice </a:t>
            </a:r>
          </a:p>
          <a:p>
            <a:pPr marL="384048" lvl="1" indent="0">
              <a:spcBef>
                <a:spcPts val="324"/>
              </a:spcBef>
              <a:buNone/>
              <a:defRPr/>
            </a:pPr>
            <a:endParaRPr lang="en-US" altLang="en-US" sz="2000" b="1" dirty="0"/>
          </a:p>
          <a:p>
            <a:pPr marL="640080" lvl="1" indent="-256032">
              <a:spcBef>
                <a:spcPts val="324"/>
              </a:spcBef>
              <a:buFont typeface="Verdana"/>
              <a:buChar char="◦"/>
              <a:defRPr/>
            </a:pPr>
            <a:r>
              <a:rPr lang="en-US" altLang="en-US" sz="2000" b="1" dirty="0"/>
              <a:t>Pupils for light response</a:t>
            </a:r>
          </a:p>
          <a:p>
            <a:pPr marL="1389888" lvl="4" indent="0">
              <a:buNone/>
              <a:defRPr/>
            </a:pP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FFD96-DEBD-11DF-2C8D-1ECA91AB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>
                <a:solidFill>
                  <a:schemeClr val="bg1"/>
                </a:solidFill>
              </a:rPr>
              <a:t>Learning objectives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16BA2-43AF-C934-768B-A71198EEC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By the end of this lecture the students should be able 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>
                <a:solidFill>
                  <a:schemeClr val="bg1"/>
                </a:solidFill>
              </a:rPr>
              <a:t> Outline the steps of performing general examination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>
                <a:solidFill>
                  <a:schemeClr val="bg1"/>
                </a:solidFill>
              </a:rPr>
              <a:t>Perform a general physical examination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2000">
                <a:solidFill>
                  <a:schemeClr val="bg1"/>
                </a:solidFill>
              </a:rPr>
              <a:t> Recall common abnormalities encountered during general physical examination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3BB76AF-A3DB-E0F1-7840-6B7662009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25453" y="1172604"/>
            <a:ext cx="5666547" cy="4512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6AD0E-09D1-916B-027F-CF0E06BC8427}"/>
              </a:ext>
            </a:extLst>
          </p:cNvPr>
          <p:cNvSpPr txBox="1"/>
          <p:nvPr/>
        </p:nvSpPr>
        <p:spPr>
          <a:xfrm>
            <a:off x="9884958" y="548534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www.infotecarios.com/rda-preparando-los-motores-para-la-implementacion-en-latinoameri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158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9" name="Picture 7" descr="untitled">
            <a:extLst>
              <a:ext uri="{FF2B5EF4-FFF2-40B4-BE49-F238E27FC236}">
                <a16:creationId xmlns:a16="http://schemas.microsoft.com/office/drawing/2014/main" id="{06DB7602-C06D-2BE5-A7E4-4768028F71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093" y="415178"/>
            <a:ext cx="3816350" cy="25193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6680" name="Picture 8" descr="untitled">
            <a:extLst>
              <a:ext uri="{FF2B5EF4-FFF2-40B4-BE49-F238E27FC236}">
                <a16:creationId xmlns:a16="http://schemas.microsoft.com/office/drawing/2014/main" id="{9D6DD7FF-4E11-7D36-F0C1-F5D5A0D29A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9007" y="365125"/>
            <a:ext cx="3898900" cy="25209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6" name="Rectangle 4">
            <a:extLst>
              <a:ext uri="{FF2B5EF4-FFF2-40B4-BE49-F238E27FC236}">
                <a16:creationId xmlns:a16="http://schemas.microsoft.com/office/drawing/2014/main" id="{5823E303-425C-C1A9-DCC1-2243A5D62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br>
              <a:rPr lang="en-IE" altLang="en-US" dirty="0">
                <a:solidFill>
                  <a:schemeClr val="bg1"/>
                </a:solidFill>
              </a:rPr>
            </a:br>
            <a:endParaRPr lang="en-IE" altLang="en-US" dirty="0">
              <a:solidFill>
                <a:schemeClr val="bg1"/>
              </a:solidFill>
            </a:endParaRPr>
          </a:p>
        </p:txBody>
      </p:sp>
      <p:sp>
        <p:nvSpPr>
          <p:cNvPr id="27653" name="Text Box 9">
            <a:extLst>
              <a:ext uri="{FF2B5EF4-FFF2-40B4-BE49-F238E27FC236}">
                <a16:creationId xmlns:a16="http://schemas.microsoft.com/office/drawing/2014/main" id="{1A3B4F89-D4F8-CD82-9356-56C5E77BD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488" y="3429000"/>
            <a:ext cx="230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CORNEAL ARCUS</a:t>
            </a:r>
            <a:endParaRPr kumimoji="0" lang="en-IE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7654" name="Text Box 10">
            <a:extLst>
              <a:ext uri="{FF2B5EF4-FFF2-40B4-BE49-F238E27FC236}">
                <a16:creationId xmlns:a16="http://schemas.microsoft.com/office/drawing/2014/main" id="{9484D839-83B8-CDA5-B4CF-20750F6F3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750" y="3125389"/>
            <a:ext cx="2665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algn="l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algn="l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algn="l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algn="l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XANTHELASMATA</a:t>
            </a:r>
            <a:endParaRPr kumimoji="0" lang="en-IE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7710DF-BD1C-F118-2BD1-3658B5A2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864" y="3492102"/>
            <a:ext cx="3810330" cy="295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3B99E9-2A8A-576E-6ED8-CCB212B00B0D}"/>
              </a:ext>
            </a:extLst>
          </p:cNvPr>
          <p:cNvSpPr txBox="1"/>
          <p:nvPr/>
        </p:nvSpPr>
        <p:spPr>
          <a:xfrm>
            <a:off x="838200" y="59113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Pallor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6BF8F-7343-C723-34D3-4CEE9EC87A6C}"/>
              </a:ext>
            </a:extLst>
          </p:cNvPr>
          <p:cNvSpPr txBox="1"/>
          <p:nvPr/>
        </p:nvSpPr>
        <p:spPr>
          <a:xfrm>
            <a:off x="8414657" y="4711005"/>
            <a:ext cx="1621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Anemia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66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6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/>
      <p:bldP spid="27653" grpId="0"/>
      <p:bldP spid="2765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84620-E740-0EC3-7068-04A132A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 b="1" dirty="0">
                <a:solidFill>
                  <a:schemeClr val="bg1"/>
                </a:solidFill>
              </a:rPr>
              <a:t>Lymph node Examination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B6A55D-D701-8D77-CA88-1F4016DE9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815419-A6B1-8C5E-88AB-9580C053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160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5D255AD-D921-2AA1-7F1D-E6E864E88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87" r="1" b="26180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3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400" name="Rectangle 59399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02" name="Freeform: Shape 59401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04" name="Freeform: Shape 59403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394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1872342"/>
            <a:ext cx="3529953" cy="18126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Hydration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0058" y="943573"/>
            <a:ext cx="6291942" cy="5248656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Mild-2.5L deficit</a:t>
            </a:r>
          </a:p>
          <a:p>
            <a:pPr>
              <a:buFont typeface="Wingdings" pitchFamily="2" charset="2"/>
              <a:buNone/>
            </a:pPr>
            <a:r>
              <a:rPr lang="en-US" sz="2400" dirty="0"/>
              <a:t>- mild thirst, dry mucous membranes,                  concentrated urine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Moderate – 4L deficit</a:t>
            </a:r>
          </a:p>
          <a:p>
            <a:pPr>
              <a:buFontTx/>
              <a:buNone/>
            </a:pPr>
            <a:r>
              <a:rPr lang="en-US" sz="2400" dirty="0"/>
              <a:t>-as above with moderate thirst, reduced skin turgor(especially the arms, </a:t>
            </a:r>
            <a:r>
              <a:rPr lang="en-US" sz="2400" dirty="0" err="1"/>
              <a:t>forehead,chest</a:t>
            </a:r>
            <a:r>
              <a:rPr lang="en-US" sz="2400" dirty="0"/>
              <a:t> and abdomen) , tachycardia</a:t>
            </a:r>
          </a:p>
          <a:p>
            <a:pPr>
              <a:buFontTx/>
              <a:buChar char="•"/>
            </a:pPr>
            <a:r>
              <a:rPr lang="en-US" sz="2400" dirty="0"/>
              <a:t>Severe – 6L</a:t>
            </a:r>
          </a:p>
          <a:p>
            <a:pPr>
              <a:buFontTx/>
              <a:buNone/>
            </a:pPr>
            <a:r>
              <a:rPr lang="en-US" sz="2400" dirty="0"/>
              <a:t>-great thirst, reduced skin turgor and decreased eyeball pressure</a:t>
            </a:r>
          </a:p>
          <a:p>
            <a:pPr>
              <a:buFontTx/>
              <a:buNone/>
            </a:pPr>
            <a:r>
              <a:rPr lang="en-US" sz="2400" dirty="0"/>
              <a:t>-collapsed veins, sunken eyes, postural hypotension, oliguria</a:t>
            </a:r>
            <a:endParaRPr lang="en-MY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013863" y="1191497"/>
            <a:ext cx="7246217" cy="528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Factors affecting the body built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Racial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Familial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Genetic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Endocrine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Malnutrition in young 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Child hood disease.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382052" y="192655"/>
            <a:ext cx="2509838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Body Built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820026" y="201387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en-US" sz="1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63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418C2-FE8E-640F-EE73-673DFEB1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213009"/>
            <a:ext cx="5372100" cy="44319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 descr="http://ekjm.org/upload/thumbnails/kjm-83-5-637-15f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801" y="643467"/>
            <a:ext cx="45914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C791A5-7E34-7FD4-22AF-3574DCF84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28" y="4826904"/>
            <a:ext cx="3286029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4A5034-4E49-7C38-AE22-28B628AC3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382" y="2989010"/>
            <a:ext cx="7554219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7" name="Rectangle 32776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94A36-F7EF-86E5-FFC8-6C58FF5E6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519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32772" name="Picture 4" descr="hair_05"/>
          <p:cNvPicPr>
            <a:picLocks noChangeAspect="1" noChangeArrowheads="1"/>
          </p:cNvPicPr>
          <p:nvPr/>
        </p:nvPicPr>
        <p:blipFill rotWithShape="1">
          <a:blip r:embed="rId3" cstate="print"/>
          <a:srcRect t="8431" r="2" b="2"/>
          <a:stretch/>
        </p:blipFill>
        <p:spPr bwMode="auto">
          <a:xfrm>
            <a:off x="4977384" y="10"/>
            <a:ext cx="7214616" cy="6857990"/>
          </a:xfrm>
          <a:prstGeom prst="rect">
            <a:avLst/>
          </a:prstGeom>
          <a:noFill/>
        </p:spPr>
      </p:pic>
      <p:sp>
        <p:nvSpPr>
          <p:cNvPr id="32779" name="Rectangle 32778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81" name="Rectangle: Rounded Corners 32780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70" name="AutoShape 2"/>
          <p:cNvSpPr>
            <a:spLocks noGrp="1" noChangeArrowheads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>
            <a:normAutofit/>
          </a:bodyPr>
          <a:lstStyle/>
          <a:p>
            <a:pPr algn="ctr"/>
            <a:r>
              <a:rPr lang="en-US" sz="2700">
                <a:solidFill>
                  <a:schemeClr val="bg1"/>
                </a:solidFill>
              </a:rPr>
              <a:t>Alopecia areata</a:t>
            </a:r>
            <a:endParaRPr lang="en-MY" sz="2700">
              <a:solidFill>
                <a:schemeClr val="bg1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31138" y="4697298"/>
            <a:ext cx="5040034" cy="1435608"/>
          </a:xfrm>
        </p:spPr>
        <p:txBody>
          <a:bodyPr anchor="ctr">
            <a:normAutofit/>
          </a:bodyPr>
          <a:lstStyle/>
          <a:p>
            <a:pPr algn="ctr"/>
            <a:endParaRPr lang="en-US" sz="17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931323" y="2286000"/>
            <a:ext cx="8153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Examination of the </a:t>
            </a:r>
            <a:b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</a:b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HEAD &amp; FACE</a:t>
            </a:r>
          </a:p>
        </p:txBody>
      </p:sp>
    </p:spTree>
    <p:extLst>
      <p:ext uri="{BB962C8B-B14F-4D97-AF65-F5344CB8AC3E}">
        <p14:creationId xmlns:p14="http://schemas.microsoft.com/office/powerpoint/2010/main" val="234252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080655" y="149238"/>
            <a:ext cx="8305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Head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896937" y="2514146"/>
            <a:ext cx="81534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Face :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080655" y="854075"/>
            <a:ext cx="10956174" cy="167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Size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Shape: 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Localized swelling.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Look for scars, lumps, rashes, hair loss, or other lesions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Palpate to identify any areas of tenderness or deformity. 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31767" y="3170401"/>
            <a:ext cx="11139055" cy="359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Expression   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Edema and swelling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Complexion 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Color change ( pallor -  cyanosis -   jaundice)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Individual organs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Asymmetry: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Look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for facial asymmetry, involuntary movements, or edema.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625"/>
              </a:spcBef>
              <a:spcAft>
                <a:spcPts val="0"/>
              </a:spcAft>
              <a:buClr>
                <a:srgbClr val="FFFFFF"/>
              </a:buClr>
              <a:buSzTx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Malar flush     ------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772400" y="228600"/>
            <a:ext cx="2667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63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he100percentyou.com/wp-content/uploads/2011/03/Happy-Boy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r="52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9955A-F067-CB82-616F-9090181925A4}"/>
              </a:ext>
            </a:extLst>
          </p:cNvPr>
          <p:cNvSpPr txBox="1"/>
          <p:nvPr/>
        </p:nvSpPr>
        <p:spPr>
          <a:xfrm>
            <a:off x="4201885" y="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/>
                <a:ea typeface="+mn-ea"/>
                <a:cs typeface="+mn-cs"/>
              </a:rPr>
              <a:t>Diagnostic facies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69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64428" y="153307"/>
            <a:ext cx="8066315" cy="698500"/>
          </a:xfrm>
        </p:spPr>
        <p:txBody>
          <a:bodyPr/>
          <a:lstStyle/>
          <a:p>
            <a:r>
              <a:rPr lang="en-US" b="1" dirty="0"/>
              <a:t>Important Facies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95942" y="1057275"/>
            <a:ext cx="5347607" cy="5572125"/>
          </a:xfrm>
          <a:solidFill>
            <a:schemeClr val="accent4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cap="none" dirty="0" err="1">
                <a:solidFill>
                  <a:schemeClr val="tx2"/>
                </a:solidFill>
              </a:rPr>
              <a:t>Acromegalic</a:t>
            </a:r>
            <a:endParaRPr lang="en-US" sz="2800" cap="none" dirty="0">
              <a:solidFill>
                <a:schemeClr val="tx2"/>
              </a:solidFill>
            </a:endParaRPr>
          </a:p>
          <a:p>
            <a:r>
              <a:rPr lang="en-US" sz="2800" cap="none" dirty="0">
                <a:solidFill>
                  <a:schemeClr val="tx2"/>
                </a:solidFill>
              </a:rPr>
              <a:t>Cushing’s syndrome</a:t>
            </a:r>
          </a:p>
          <a:p>
            <a:r>
              <a:rPr lang="en-US" sz="2800" cap="none" dirty="0" err="1">
                <a:solidFill>
                  <a:schemeClr val="tx2"/>
                </a:solidFill>
              </a:rPr>
              <a:t>Myxoedematous</a:t>
            </a:r>
            <a:r>
              <a:rPr lang="en-US" sz="2800" cap="none" dirty="0">
                <a:solidFill>
                  <a:schemeClr val="tx2"/>
                </a:solidFill>
              </a:rPr>
              <a:t> (severe hypothyroidism) </a:t>
            </a:r>
          </a:p>
          <a:p>
            <a:r>
              <a:rPr lang="en-US" sz="2800" cap="none" dirty="0">
                <a:solidFill>
                  <a:schemeClr val="tx2"/>
                </a:solidFill>
              </a:rPr>
              <a:t>Thyrotoxicosis </a:t>
            </a:r>
          </a:p>
          <a:p>
            <a:r>
              <a:rPr lang="en-US" sz="2800" cap="none" dirty="0">
                <a:solidFill>
                  <a:schemeClr val="tx2"/>
                </a:solidFill>
              </a:rPr>
              <a:t>Agitated faces—anxiety, mania or hyperthyroidism</a:t>
            </a:r>
          </a:p>
          <a:p>
            <a:r>
              <a:rPr lang="en-US" sz="2800" cap="none" dirty="0">
                <a:solidFill>
                  <a:schemeClr val="tx2"/>
                </a:solidFill>
              </a:rPr>
              <a:t>Depression—flat expression</a:t>
            </a:r>
          </a:p>
          <a:p>
            <a:r>
              <a:rPr lang="en-US" sz="2800" cap="none" dirty="0">
                <a:solidFill>
                  <a:schemeClr val="tx2"/>
                </a:solidFill>
              </a:rPr>
              <a:t>Paget’s disease </a:t>
            </a:r>
          </a:p>
          <a:p>
            <a:endParaRPr lang="en-US" sz="2800" cap="none" dirty="0">
              <a:solidFill>
                <a:schemeClr val="tx2"/>
              </a:solidFill>
            </a:endParaRPr>
          </a:p>
          <a:p>
            <a:endParaRPr lang="en-US" sz="2800" cap="none" dirty="0">
              <a:solidFill>
                <a:schemeClr val="tx2"/>
              </a:solidFill>
            </a:endParaRPr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6759350" y="1057275"/>
            <a:ext cx="4844822" cy="5214761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Parkinson’s disease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Myopathic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Myotonic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Rickets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sardonicus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(tetanus)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SLE facies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Turner’s syndrome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 syndrome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Marfan’s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syndrome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Mitral facies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Uraemic (chronic renal failure)</a:t>
            </a:r>
          </a:p>
        </p:txBody>
      </p:sp>
    </p:spTree>
    <p:extLst>
      <p:ext uri="{BB962C8B-B14F-4D97-AF65-F5344CB8AC3E}">
        <p14:creationId xmlns:p14="http://schemas.microsoft.com/office/powerpoint/2010/main" val="412473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01649-17DC-D5CD-F027-F7B552E1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>
                <a:solidFill>
                  <a:schemeClr val="bg1"/>
                </a:solidFill>
              </a:rPr>
              <a:t>Physical examination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E5A1-B828-000A-6E6C-D7DE5A07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 anchor="ctr">
            <a:normAutofit/>
          </a:bodyPr>
          <a:lstStyle/>
          <a:p>
            <a:pPr algn="ctr"/>
            <a:r>
              <a:rPr lang="en-GB" sz="3200" b="0" i="0" u="none" strike="noStrike" baseline="0" dirty="0">
                <a:solidFill>
                  <a:schemeClr val="bg1"/>
                </a:solidFill>
                <a:latin typeface="Helvetica Neue"/>
              </a:rPr>
              <a:t>The clinician is the detective, gathering clues, and the physical assessment of a patient is the  investigation itself!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, clipart">
            <a:extLst>
              <a:ext uri="{FF2B5EF4-FFF2-40B4-BE49-F238E27FC236}">
                <a16:creationId xmlns:a16="http://schemas.microsoft.com/office/drawing/2014/main" id="{908E81C5-D4C7-E967-F2AB-EAFEA844A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198" r="-2" b="-2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wearing a mask and holding an object&#10;&#10;Description automatically generated with low confidence">
            <a:extLst>
              <a:ext uri="{FF2B5EF4-FFF2-40B4-BE49-F238E27FC236}">
                <a16:creationId xmlns:a16="http://schemas.microsoft.com/office/drawing/2014/main" id="{966E43D4-A552-6E48-EE6C-BE78541608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594" r="-1" b="-1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ECE16-6DEE-6C49-29B7-2C4906332CEC}"/>
              </a:ext>
            </a:extLst>
          </p:cNvPr>
          <p:cNvSpPr txBox="1"/>
          <p:nvPr/>
        </p:nvSpPr>
        <p:spPr>
          <a:xfrm>
            <a:off x="9732673" y="66670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loonylabs.org/2021/05/23/data-detectiv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572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29400" y="619125"/>
            <a:ext cx="5562600" cy="1595438"/>
          </a:xfrm>
        </p:spPr>
        <p:txBody>
          <a:bodyPr>
            <a:normAutofit/>
          </a:bodyPr>
          <a:lstStyle/>
          <a:p>
            <a:r>
              <a:rPr lang="en-US" b="1" dirty="0"/>
              <a:t>Depression</a:t>
            </a:r>
          </a:p>
        </p:txBody>
      </p:sp>
      <p:pic>
        <p:nvPicPr>
          <p:cNvPr id="5122" name="Picture 2" descr="http://www.newportacademy.com/wp-content/uploads/images/Articles/Teen%20Depression%20Signs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62599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.hswstatic.com/gif/anxiety-cause-underarm-swea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3149599"/>
            <a:ext cx="5562600" cy="370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1525" y="4543425"/>
            <a:ext cx="522922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Anxiety</a:t>
            </a:r>
          </a:p>
        </p:txBody>
      </p:sp>
    </p:spTree>
    <p:extLst>
      <p:ext uri="{BB962C8B-B14F-4D97-AF65-F5344CB8AC3E}">
        <p14:creationId xmlns:p14="http://schemas.microsoft.com/office/powerpoint/2010/main" val="42617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hirsutism</a:t>
            </a:r>
          </a:p>
        </p:txBody>
      </p:sp>
      <p:pic>
        <p:nvPicPr>
          <p:cNvPr id="35844" name="Picture 4" descr="http://laserderm.ca/wp-content/uploads/2014/03/h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567" y="2556985"/>
            <a:ext cx="5455917" cy="37373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://www.yourhormones.info/repository/5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579718"/>
            <a:ext cx="5455917" cy="36918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3343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22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.imgur.com/uorB8r7.jpeg">
            <a:extLst>
              <a:ext uri="{FF2B5EF4-FFF2-40B4-BE49-F238E27FC236}">
                <a16:creationId xmlns:a16="http://schemas.microsoft.com/office/drawing/2014/main" id="{907FD70C-8C0F-F537-72D7-2B3743EF0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5841" r="5432" b="2782"/>
          <a:stretch/>
        </p:blipFill>
        <p:spPr bwMode="auto">
          <a:xfrm>
            <a:off x="186642" y="2176203"/>
            <a:ext cx="6043420" cy="40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0A7848-8F4B-4366-0D6D-9F27135C9A02}"/>
              </a:ext>
            </a:extLst>
          </p:cNvPr>
          <p:cNvSpPr txBox="1">
            <a:spLocks/>
          </p:cNvSpPr>
          <p:nvPr/>
        </p:nvSpPr>
        <p:spPr>
          <a:xfrm>
            <a:off x="913776" y="618517"/>
            <a:ext cx="5701338" cy="15961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CUSHING’S SYNDROME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" name="Picture 4" descr="http://www.degruyter.com/view/j/jpem.2014.27.issue-1-2/jpem-2013-0070/graphic/jpem-2013-0070_fig1.jpg">
            <a:extLst>
              <a:ext uri="{FF2B5EF4-FFF2-40B4-BE49-F238E27FC236}">
                <a16:creationId xmlns:a16="http://schemas.microsoft.com/office/drawing/2014/main" id="{3196F91E-B382-855B-AFB9-875739D86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7" r="-1233"/>
          <a:stretch/>
        </p:blipFill>
        <p:spPr bwMode="auto">
          <a:xfrm>
            <a:off x="6988162" y="4072672"/>
            <a:ext cx="5166618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280158-2090-1B95-8FB3-1BC95F19FAD1}"/>
              </a:ext>
            </a:extLst>
          </p:cNvPr>
          <p:cNvSpPr/>
          <p:nvPr/>
        </p:nvSpPr>
        <p:spPr>
          <a:xfrm>
            <a:off x="11144250" y="5934670"/>
            <a:ext cx="1047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Neue-Light"/>
                <a:ea typeface="+mn-ea"/>
                <a:cs typeface="+mn-cs"/>
              </a:rPr>
              <a:t>buffalo hump.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Neue-Light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9927B-1BA9-CD8B-2FC6-20B699079B4F}"/>
              </a:ext>
            </a:extLst>
          </p:cNvPr>
          <p:cNvSpPr/>
          <p:nvPr/>
        </p:nvSpPr>
        <p:spPr>
          <a:xfrm>
            <a:off x="7744537" y="6097916"/>
            <a:ext cx="2038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Neue-Light"/>
                <a:ea typeface="+mn-ea"/>
                <a:cs typeface="+mn-cs"/>
              </a:rPr>
              <a:t>Abdominal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Neue-Light"/>
                <a:ea typeface="+mn-ea"/>
                <a:cs typeface="+mn-cs"/>
              </a:rPr>
              <a:t>striae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Neue-Light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HelveticaNeue-Light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http://www.degruyter.com/view/j/jpem.2014.27.issue-1-2/jpem-2013-0070/graphic/jpem-2013-0070_fig1.jpg">
            <a:extLst>
              <a:ext uri="{FF2B5EF4-FFF2-40B4-BE49-F238E27FC236}">
                <a16:creationId xmlns:a16="http://schemas.microsoft.com/office/drawing/2014/main" id="{706802D3-7294-8892-6FE5-7AAAB50EF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4152" r="51249" b="44938"/>
          <a:stretch/>
        </p:blipFill>
        <p:spPr bwMode="auto">
          <a:xfrm>
            <a:off x="8695750" y="597714"/>
            <a:ext cx="198533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1CA35D-D67D-5D2F-C350-A8855476E7F8}"/>
              </a:ext>
            </a:extLst>
          </p:cNvPr>
          <p:cNvSpPr/>
          <p:nvPr/>
        </p:nvSpPr>
        <p:spPr>
          <a:xfrm>
            <a:off x="8695750" y="3587234"/>
            <a:ext cx="1751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Moon like facies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3031EB6-64E6-BF80-01A6-0EA0EC06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0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87685" y="407307"/>
            <a:ext cx="2971800" cy="159702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Sturge</a:t>
            </a:r>
            <a:r>
              <a:rPr lang="en-US" dirty="0">
                <a:solidFill>
                  <a:schemeClr val="bg1"/>
                </a:solidFill>
              </a:rPr>
              <a:t> Weber: Port Wine Stain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9" y="407307"/>
            <a:ext cx="4604657" cy="5788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E0E04-8EC0-353A-3CC9-1545BC2B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327" y="1524000"/>
            <a:ext cx="40849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5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1052" y="477003"/>
            <a:ext cx="3964427" cy="159617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Marfan’s syndrome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042418" y="39184"/>
            <a:ext cx="4065204" cy="6779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868" y="4714875"/>
            <a:ext cx="3384848" cy="2064757"/>
          </a:xfrm>
          <a:prstGeom prst="rect">
            <a:avLst/>
          </a:prstGeom>
        </p:spPr>
      </p:pic>
      <p:pic>
        <p:nvPicPr>
          <p:cNvPr id="9220" name="Picture 4" descr="http://bachelorofdentalsurgery.weebly.com/uploads/8/1/2/3/8123518/36659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6523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ncrypted-tbn3.gstatic.com/images?q=tbn:ANd9GcR0_bm8j2fQOZNGpob6vRY4EtK7j_QGelQLXINY4TUg_WWTXHr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6472"/>
            <a:ext cx="3214688" cy="33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EFB8D-3C52-28F9-2786-B817A15F9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991" y="1994288"/>
            <a:ext cx="3690840" cy="24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3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486047" y="4927164"/>
            <a:ext cx="4871776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</a:rPr>
              <a:t>Myotonia </a:t>
            </a:r>
            <a:r>
              <a:rPr lang="en-US" sz="5400" b="1" dirty="0" err="1">
                <a:solidFill>
                  <a:srgbClr val="FFFFFF"/>
                </a:solidFill>
              </a:rPr>
              <a:t>dystrophica</a:t>
            </a:r>
            <a:endParaRPr lang="en-US" sz="5400" b="1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374010"/>
            <a:ext cx="3425609" cy="3865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CD10BA-D8F7-C91A-4EE9-B36CE70F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477749"/>
            <a:ext cx="3433324" cy="3802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B84B2-35F9-EAB2-3EC4-BCAEC96E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725" y="377914"/>
            <a:ext cx="3423916" cy="39018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21A62-EBA2-F89E-A7B5-A10C55650464}"/>
              </a:ext>
            </a:extLst>
          </p:cNvPr>
          <p:cNvSpPr txBox="1"/>
          <p:nvPr/>
        </p:nvSpPr>
        <p:spPr>
          <a:xfrm>
            <a:off x="5097444" y="4669387"/>
            <a:ext cx="1564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SLE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63BF29-72CA-2080-9BA1-4E2FE439AAEC}"/>
              </a:ext>
            </a:extLst>
          </p:cNvPr>
          <p:cNvSpPr txBox="1"/>
          <p:nvPr/>
        </p:nvSpPr>
        <p:spPr>
          <a:xfrm>
            <a:off x="8098972" y="4706618"/>
            <a:ext cx="39108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Risus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sardonicus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2" name="AutoShape 2"/>
          <p:cNvSpPr>
            <a:spLocks noChangeArrowheads="1"/>
          </p:cNvSpPr>
          <p:nvPr/>
        </p:nvSpPr>
        <p:spPr bwMode="auto">
          <a:xfrm>
            <a:off x="1981200" y="2438400"/>
            <a:ext cx="2514600" cy="1828800"/>
          </a:xfrm>
          <a:prstGeom prst="irregularSeal1">
            <a:avLst/>
          </a:prstGeom>
          <a:solidFill>
            <a:srgbClr val="FF0000"/>
          </a:solidFill>
          <a:ln w="9360" cap="sq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652713" y="2911475"/>
            <a:ext cx="12303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Facial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swelling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828800" y="5715000"/>
            <a:ext cx="845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Facial swelling causing asymmetry</a:t>
            </a:r>
          </a:p>
        </p:txBody>
      </p:sp>
    </p:spTree>
    <p:extLst>
      <p:ext uri="{BB962C8B-B14F-4D97-AF65-F5344CB8AC3E}">
        <p14:creationId xmlns:p14="http://schemas.microsoft.com/office/powerpoint/2010/main" val="534450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BFA82-14EC-4933-91C1-25F4BF181C76}" type="slidenum">
              <a:rPr kumimoji="0" lang="ar-SA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905000" y="5791200"/>
            <a:ext cx="8458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Facial swelling:Rt periorbital</a:t>
            </a:r>
          </a:p>
        </p:txBody>
      </p:sp>
    </p:spTree>
    <p:extLst>
      <p:ext uri="{BB962C8B-B14F-4D97-AF65-F5344CB8AC3E}">
        <p14:creationId xmlns:p14="http://schemas.microsoft.com/office/powerpoint/2010/main" val="3271742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847899" y="982029"/>
            <a:ext cx="10723417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Inspect lid lag,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ptosis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exophthalmoses,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lacrimation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-orbital edema and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nystabmus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Inspect conjunctival pallor, hemorrhage, scleral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colour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Examine the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fundi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by using ophthalmoscope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188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895" name="Rectangle 37894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26" name="Picture 2" descr="https://vula.uct.ac.za/access/content/group/9c29ba04-b1ee-49b9-8c85-9a468b556ce2/ClinicalSkills/images/exam_page_09_0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" b="6341"/>
          <a:stretch/>
        </p:blipFill>
        <p:spPr bwMode="auto">
          <a:xfrm>
            <a:off x="3043169" y="320040"/>
            <a:ext cx="6102614" cy="430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7" name="Rectangle 37896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899" name="Straight Connector 37898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379976" y="5010912"/>
            <a:ext cx="6976872" cy="13441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 Eye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idx="4294967295"/>
          </p:nvPr>
        </p:nvSpPr>
        <p:spPr>
          <a:xfrm>
            <a:off x="838200" y="6556248"/>
            <a:ext cx="274320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34650" y="6556248"/>
            <a:ext cx="81915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98B56F2-31D7-4A70-A92A-692690B80C3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75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75A8B-5DD7-7653-CE7A-69514962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701605"/>
          </a:xfrm>
        </p:spPr>
        <p:txBody>
          <a:bodyPr anchor="b"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Prepare the scene</a:t>
            </a:r>
          </a:p>
        </p:txBody>
      </p: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2CFF2-E77D-7F46-CB10-553EC696A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652" y="1906054"/>
            <a:ext cx="7567198" cy="424991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solidFill>
                  <a:schemeClr val="bg1"/>
                </a:solidFill>
              </a:rPr>
              <a:t>Purpose of General Physical Examination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Prepare your equipment</a:t>
            </a:r>
          </a:p>
          <a:p>
            <a:r>
              <a:rPr lang="en-GB" sz="3200" dirty="0">
                <a:solidFill>
                  <a:schemeClr val="bg1"/>
                </a:solidFill>
              </a:rPr>
              <a:t>Provide Chaperones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Prevent Infection</a:t>
            </a:r>
          </a:p>
          <a:p>
            <a:r>
              <a:rPr lang="en-US" altLang="en-US" sz="3200" dirty="0">
                <a:solidFill>
                  <a:schemeClr val="bg1"/>
                </a:solidFill>
              </a:rPr>
              <a:t>Preparing the Patient for an Examination</a:t>
            </a:r>
          </a:p>
          <a:p>
            <a:r>
              <a:rPr lang="en-US" altLang="en-US" sz="3200" dirty="0">
                <a:solidFill>
                  <a:schemeClr val="bg1"/>
                </a:solidFill>
              </a:rPr>
              <a:t>Position the patient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Perform the right sequence of examination</a:t>
            </a:r>
            <a:endParaRPr lang="en-GB" sz="3200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playing instruments">
            <a:extLst>
              <a:ext uri="{FF2B5EF4-FFF2-40B4-BE49-F238E27FC236}">
                <a16:creationId xmlns:a16="http://schemas.microsoft.com/office/drawing/2014/main" id="{1D9E817A-99B7-6BEE-2823-8975DD455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96213" y="1204017"/>
            <a:ext cx="4352925" cy="4249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EB9C6-1F36-BB4A-53C9-2E70A54DE1EA}"/>
              </a:ext>
            </a:extLst>
          </p:cNvPr>
          <p:cNvSpPr txBox="1"/>
          <p:nvPr/>
        </p:nvSpPr>
        <p:spPr>
          <a:xfrm>
            <a:off x="10005184" y="5353900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www.flickr.com/photos/egfocus/699587519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B59A218F-F3C9-4565-609F-CAA9C662D3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93587" y="2133600"/>
              <a:ext cx="228600" cy="128588"/>
            </p:xfrm>
            <a:graphic>
              <a:graphicData uri="http://schemas.microsoft.com/office/powerpoint/2016/slidezoom">
                <pslz:sldZm>
                  <pslz:sldZmObj sldId="261" cId="735039415">
                    <pslz:zmPr id="{26C30679-1A7F-4EF4-9F1B-24C7EDE927DF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" cy="1285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59A218F-F3C9-4565-609F-CAA9C662D3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587" y="2133600"/>
                <a:ext cx="228600" cy="1285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25F9AC72-D500-2412-F85D-28BF7688B1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62500" y="2609850"/>
              <a:ext cx="389462" cy="219073"/>
            </p:xfrm>
            <a:graphic>
              <a:graphicData uri="http://schemas.microsoft.com/office/powerpoint/2016/slidezoom">
                <pslz:sldZm>
                  <pslz:sldZmObj sldId="262" cId="618217307">
                    <pslz:zmPr id="{36395932-FE96-4222-BC4C-47C2BB20A6C4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9462" cy="21907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5F9AC72-D500-2412-F85D-28BF7688B1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62500" y="2609850"/>
                <a:ext cx="389462" cy="21907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753F18B8-5C5F-9906-E41F-F9AACF06A0D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45320" y="3655811"/>
              <a:ext cx="575733" cy="323850"/>
            </p:xfrm>
            <a:graphic>
              <a:graphicData uri="http://schemas.microsoft.com/office/powerpoint/2016/slidezoom">
                <pslz:sldZm>
                  <pslz:sldZmObj sldId="264" cId="2829364991">
                    <pslz:zmPr id="{A3469A6E-8A14-410B-A98F-2EB9CA91E78C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75733" cy="3238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53F18B8-5C5F-9906-E41F-F9AACF06A0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45320" y="3655811"/>
                <a:ext cx="575733" cy="3238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B3F69B42-5338-BFDC-0936-4565A1D472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93587" y="4274685"/>
              <a:ext cx="547867" cy="308175"/>
            </p:xfrm>
            <a:graphic>
              <a:graphicData uri="http://schemas.microsoft.com/office/powerpoint/2016/slidezoom">
                <pslz:sldZm>
                  <pslz:sldZmObj sldId="263" cId="2405541741">
                    <pslz:zmPr id="{3F8467EB-E674-486F-9C63-BFF0FC6EF67B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7867" cy="3081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B3F69B42-5338-BFDC-0936-4565A1D472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93587" y="4274685"/>
                <a:ext cx="547867" cy="3081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Slide Zoom 18">
                <a:extLst>
                  <a:ext uri="{FF2B5EF4-FFF2-40B4-BE49-F238E27FC236}">
                    <a16:creationId xmlns:a16="http://schemas.microsoft.com/office/drawing/2014/main" id="{376FA71C-EF7E-919B-A649-13C7D671472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7119" y="4865064"/>
              <a:ext cx="499812" cy="281144"/>
            </p:xfrm>
            <a:graphic>
              <a:graphicData uri="http://schemas.microsoft.com/office/powerpoint/2016/slidezoom">
                <pslz:sldZm>
                  <pslz:sldZmObj sldId="265" cId="4034165725">
                    <pslz:zmPr id="{4D23F4C9-BF70-4249-AB9E-A38E7E44AB1D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9812" cy="2811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Slide Zoom 1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376FA71C-EF7E-919B-A649-13C7D67147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37119" y="4865064"/>
                <a:ext cx="499812" cy="2811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5976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2EF17-4704-0969-65AC-BA2F1DD0F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73" b="1925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01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9142411" y="766156"/>
            <a:ext cx="274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</a:rPr>
              <a:t>Jaundice</a:t>
            </a:r>
          </a:p>
        </p:txBody>
      </p:sp>
      <p:pic>
        <p:nvPicPr>
          <p:cNvPr id="3074" name="Picture 2" descr="http://2.bp.blogspot.com/_6SVdZ8_KnQI/S4GvNWN5eXI/AAAAAAAABPc/oq8kR70W8wQ/s320/jaundiced+ey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0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12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90481" y="4385066"/>
            <a:ext cx="7442757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66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anaemia</a:t>
            </a:r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</a:t>
            </a:r>
          </a:p>
        </p:txBody>
      </p:sp>
      <p:pic>
        <p:nvPicPr>
          <p:cNvPr id="34822" name="Picture 6" descr="http://www.meddean.luc.edu/lumen/meded/mech/cases/case7/conjunc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r="14608" b="3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://www.4remedy.com/files/health_8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1" r="17313"/>
          <a:stretch/>
        </p:blipFill>
        <p:spPr bwMode="auto">
          <a:xfrm>
            <a:off x="4090482" y="-1"/>
            <a:ext cx="4062918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s://o.quizlet.com/EIS1G24rFYv-OyjSU7fRGQ_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r="2152" b="-2"/>
          <a:stretch/>
        </p:blipFill>
        <p:spPr bwMode="auto">
          <a:xfrm>
            <a:off x="8132064" y="10"/>
            <a:ext cx="405993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824" name="Straight Connector 3482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25" name="Straight Connector 3482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31" name="Straight Connector 3483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58100" y="6356350"/>
            <a:ext cx="297423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39336" y="6356350"/>
            <a:ext cx="61446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725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eyeplastics.com/public/images/gallery/1366581107_1366581107_100290%20%28Medium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1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91673" y="2280057"/>
            <a:ext cx="3300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Myathenia gravis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84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lylib.com/books/3/283/1/html/2/10%20-%20oculoplastics_files/c10ff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43153" cy="400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pediatricophthalmologypa.com/wp-content/uploads/2015/02/Acquired-pto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52" y="3548852"/>
            <a:ext cx="6348848" cy="33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75064" y="1220427"/>
            <a:ext cx="2664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Ptosis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8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21318-0D61-4CD6-8316-F23ABAFF80F0}" type="slidenum">
              <a:rPr kumimoji="0" lang="ar-SA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828800" y="57150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Edema of the eye lids</a:t>
            </a:r>
          </a:p>
        </p:txBody>
      </p:sp>
    </p:spTree>
    <p:extLst>
      <p:ext uri="{BB962C8B-B14F-4D97-AF65-F5344CB8AC3E}">
        <p14:creationId xmlns:p14="http://schemas.microsoft.com/office/powerpoint/2010/main" val="2023542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hxbenefit.com/wp-content/uploads/2011/12/Xanthelas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" y="245225"/>
            <a:ext cx="8828116" cy="63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44024" y="2196930"/>
            <a:ext cx="2443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Xanthelasma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1.bp.blogspot.com/-RADDY2EHw0M/URVv6nGyodI/AAAAAAAABrM/dDeN3Fnv0O8/s1600/DSC03369+-+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5" y="428105"/>
            <a:ext cx="8711738" cy="60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65129" y="1847795"/>
            <a:ext cx="2407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Panda eye sign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6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3.wyanokecdn.com/ac371568f978214dc78c88984c44a9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12436" r="397" b="19613"/>
          <a:stretch/>
        </p:blipFill>
        <p:spPr bwMode="auto">
          <a:xfrm>
            <a:off x="244433" y="263235"/>
            <a:ext cx="8537662" cy="5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82094" y="2014050"/>
            <a:ext cx="34099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Congenital retraction 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60228" y="2367092"/>
            <a:ext cx="2917371" cy="72524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arcus senile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806"/>
            <a:ext cx="7730836" cy="650638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7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26DA-747A-444E-2159-B55AE2CE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48" y="322351"/>
            <a:ext cx="7676152" cy="1325563"/>
          </a:xfrm>
        </p:spPr>
        <p:txBody>
          <a:bodyPr>
            <a:noAutofit/>
          </a:bodyPr>
          <a:lstStyle/>
          <a:p>
            <a:r>
              <a:rPr lang="en-GB" b="1" dirty="0"/>
              <a:t>Why do we assess patients ?</a:t>
            </a:r>
            <a:br>
              <a:rPr lang="en-GB" b="1" dirty="0"/>
            </a:br>
            <a:r>
              <a:rPr lang="en-US" altLang="en-US" b="1" dirty="0"/>
              <a:t>Purpose of General Physical Examination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C53D-35C9-905C-7611-9F5F5C012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48" y="2288386"/>
            <a:ext cx="8317987" cy="4247263"/>
          </a:xfrm>
        </p:spPr>
        <p:txBody>
          <a:bodyPr anchor="t">
            <a:normAutofit/>
          </a:bodyPr>
          <a:lstStyle/>
          <a:p>
            <a:r>
              <a:rPr lang="en-GB" sz="2400" dirty="0"/>
              <a:t>Formulate a differential diagnosis </a:t>
            </a:r>
          </a:p>
          <a:p>
            <a:r>
              <a:rPr lang="en-GB" sz="2400" dirty="0"/>
              <a:t>Diagnose a medical problem</a:t>
            </a:r>
          </a:p>
          <a:p>
            <a:r>
              <a:rPr lang="en-GB" sz="2400" dirty="0"/>
              <a:t>Assess overall state of health</a:t>
            </a:r>
          </a:p>
          <a:p>
            <a:r>
              <a:rPr lang="en-GB" sz="2400" dirty="0"/>
              <a:t>Record a baseline values for vital signs</a:t>
            </a:r>
          </a:p>
          <a:p>
            <a:r>
              <a:rPr lang="en-GB" sz="2400" dirty="0"/>
              <a:t>Standardised approach to obtain a reproducible findings</a:t>
            </a:r>
          </a:p>
          <a:p>
            <a:r>
              <a:rPr lang="en-GB" sz="2400" dirty="0"/>
              <a:t>Correlate the physical findings with investigation</a:t>
            </a:r>
          </a:p>
          <a:p>
            <a:r>
              <a:rPr lang="en-GB" sz="2400" dirty="0"/>
              <a:t>Spot diagnosis </a:t>
            </a:r>
          </a:p>
          <a:p>
            <a:r>
              <a:rPr lang="en-GB" sz="2400" dirty="0"/>
              <a:t>Usually focuses on organ system based on patient’s chief complaint: Remember Signs Vs Symptom</a:t>
            </a:r>
          </a:p>
          <a:p>
            <a:endParaRPr lang="en-GB" sz="17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0B535DF-6463-23E6-FC9A-12447AAFC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3411" r="-4" b="-4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B1C54BF-BCC1-9CC6-02AB-9648FA183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13678" b="2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5039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1"/>
          <p:cNvSpPr>
            <a:spLocks noGrp="1"/>
          </p:cNvSpPr>
          <p:nvPr>
            <p:ph type="dt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752600" y="304800"/>
            <a:ext cx="87630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Pupils :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size – equality -  light reaction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Small pinpoint  pupils </a:t>
            </a: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043748" y="5147484"/>
            <a:ext cx="79248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00"/>
              </a:buClr>
              <a:buSzTx/>
              <a:buFont typeface="Wingdings" panose="05000000000000000000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Mid position fixed pupil: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(4-6mm)  slightly dilated with  no light reaction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" panose="05000000000000000000" pitchFamily="2" charset="2"/>
                <a:ea typeface="Wingdings" panose="05000000000000000000" pitchFamily="2" charset="2"/>
                <a:cs typeface="Wingdings" panose="05000000000000000000" pitchFamily="2" charset="2"/>
              </a:rPr>
              <a:t>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Mid brain damage</a:t>
            </a:r>
          </a:p>
        </p:txBody>
      </p:sp>
      <p:graphicFrame>
        <p:nvGraphicFramePr>
          <p:cNvPr id="44035" name="Group 3"/>
          <p:cNvGraphicFramePr>
            <a:graphicFrameLocks noGrp="1"/>
          </p:cNvGraphicFramePr>
          <p:nvPr/>
        </p:nvGraphicFramePr>
        <p:xfrm>
          <a:off x="2286000" y="1778001"/>
          <a:ext cx="7621588" cy="3176588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rgbClr val="FFFF00"/>
                  </a:outerShdw>
                </a:effectLst>
              </a:tblPr>
              <a:tblGrid>
                <a:gridCol w="217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3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7863"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Bilateral small pupils</a:t>
                      </a:r>
                    </a:p>
                  </a:txBody>
                  <a:tcPr marL="90000" marR="90000" marT="46800" marB="46800" horzOverflow="overflow">
                    <a:lnL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Unilateral</a:t>
                      </a:r>
                    </a:p>
                  </a:txBody>
                  <a:tcPr marL="90000" marR="90000" marT="46800" marB="46800" horzOverflow="overflow">
                    <a:lnL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( 1- 2.5 nm )</a:t>
                      </a:r>
                    </a:p>
                  </a:txBody>
                  <a:tcPr marL="90000" marR="90000" marT="68136" marB="46800" horzOverflow="overflow">
                    <a:lnL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&lt; 1mm    </a:t>
                      </a:r>
                    </a:p>
                  </a:txBody>
                  <a:tcPr marL="90000" marR="90000" marT="68136" marB="46800" horzOverflow="overflow">
                    <a:lnL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835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Times New Roman" panose="02020603050405020304" pitchFamily="18" charset="0"/>
                        <a:buChar char="•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Sympath. Damage 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Times New Roman" panose="02020603050405020304" pitchFamily="18" charset="0"/>
                        <a:buChar char="•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Hypothalamic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Times New Roman" panose="02020603050405020304" pitchFamily="18" charset="0"/>
                        <a:buChar char="•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 Metabolic</a:t>
                      </a:r>
                    </a:p>
                  </a:txBody>
                  <a:tcPr marL="90000" marR="90000" marT="68136" marB="46800" horzOverflow="overflow">
                    <a:lnL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Times New Roman" panose="02020603050405020304" pitchFamily="18" charset="0"/>
                        <a:buChar char="•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pontine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Hge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 (Arabic)" charset="0"/>
                        <a:cs typeface="Times New Roman (Arabic)" charset="0"/>
                      </a:endParaRP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Times New Roman" panose="02020603050405020304" pitchFamily="18" charset="0"/>
                        <a:buChar char="•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Drugs: morphine, heroin , narcotic</a:t>
                      </a:r>
                    </a:p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15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 (Arabic)" charset="0"/>
                        <a:cs typeface="Times New Roman (Arabic)" charset="0"/>
                      </a:endParaRPr>
                    </a:p>
                  </a:txBody>
                  <a:tcPr marL="90000" marR="90000" marT="68136" marB="46800" horzOverflow="overflow">
                    <a:lnL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Times New Roman" panose="02020603050405020304" pitchFamily="18" charset="0"/>
                        <a:buChar char="•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 (Arabic)" charset="0"/>
                          <a:cs typeface="Times New Roman (Arabic)" charset="0"/>
                        </a:rPr>
                        <a:t>Horner syndrome</a:t>
                      </a:r>
                    </a:p>
                  </a:txBody>
                  <a:tcPr marL="90000" marR="90000" marT="68136" marB="46800" horzOverflow="overflow">
                    <a:lnL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9144000" y="228600"/>
            <a:ext cx="129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14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463658" y="5284527"/>
            <a:ext cx="3581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Horner syndrome</a:t>
            </a:r>
          </a:p>
        </p:txBody>
      </p:sp>
      <p:pic>
        <p:nvPicPr>
          <p:cNvPr id="4098" name="Picture 2" descr="http://www.studydroid.com/imageCards/0o/oo/card-25976916-fro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" t="6499" r="259" b="5415"/>
          <a:stretch/>
        </p:blipFill>
        <p:spPr bwMode="auto">
          <a:xfrm>
            <a:off x="-218354" y="0"/>
            <a:ext cx="12471813" cy="50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9825644" y="2144684"/>
            <a:ext cx="1070474" cy="3155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362604" y="2842953"/>
            <a:ext cx="1097280" cy="2457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403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505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onerwolf.com/wp-content/uploads/sapientology/Dilated-Vs-Contracted-Pupi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3128"/>
            <a:ext cx="6344533" cy="24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arm3.static.flickr.com/2304/2223447400_c9ee150b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15" y="2397010"/>
            <a:ext cx="5626560" cy="421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7568" y="833774"/>
            <a:ext cx="4415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Large” dilated  pupils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3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sercontent2.hubimg.com/7809137_f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3" y="609600"/>
            <a:ext cx="7993925" cy="601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42564" y="1930923"/>
            <a:ext cx="3876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Subconjunctival hemorrhage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2B90C8-9030-4733-9D4A-28BE9F1430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idx="4294967295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F676A-C100-4F6A-8715-3613F3458100}" type="slidenum">
              <a:rPr kumimoji="0" lang="ar-SA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8695739" y="1616826"/>
            <a:ext cx="373574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Conjunctivitis</a:t>
            </a:r>
          </a:p>
        </p:txBody>
      </p:sp>
      <p:pic>
        <p:nvPicPr>
          <p:cNvPr id="12290" name="Picture 2" descr="https://upload.wikimedia.org/wikipedia/commons/c/cb/Acute_hemorrhagic_conjunctivit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4" y="609600"/>
            <a:ext cx="7781965" cy="556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294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33" name="Rectangle 52232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35" name="Rectangle 52234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237" name="Group 52236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52238" name="Straight Connector 52237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39" name="Straight Connector 52238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40" name="Straight Connector 52239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41" name="Straight Connector 52240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43" name="Group 52242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2244" name="Oval 52243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245" name="Oval 52244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246" name="Oval 52245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247" name="Oval 52246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248" name="Oval 52247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249" name="Oval 52248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251" name="Rectangle 52250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253" name="Group 52252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2254" name="Straight Connector 52253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55" name="Straight Connector 52254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56" name="Straight Connector 52255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57" name="Straight Connector 52256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259" name="Rectangle 52258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261" name="Group 52260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2262" name="Straight Connector 52261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63" name="Straight Connector 52262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64" name="Straight Connector 52263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65" name="Straight Connector 52264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630936" y="495992"/>
            <a:ext cx="4195140" cy="56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CC"/>
                </a:solidFill>
                <a:latin typeface="Times New Roman" panose="02020603050405020304" pitchFamily="18" charset="0"/>
                <a:ea typeface="Times New Roman (Arabic)" charset="0"/>
                <a:cs typeface="Times New Roman (Arabic)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Ear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0" y="6309360"/>
            <a:ext cx="64008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idx="4294967295"/>
          </p:nvPr>
        </p:nvSpPr>
        <p:spPr>
          <a:xfrm>
            <a:off x="9155917" y="6308832"/>
            <a:ext cx="2286000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2002/2003</a:t>
            </a:r>
          </a:p>
        </p:txBody>
      </p:sp>
      <p:graphicFrame>
        <p:nvGraphicFramePr>
          <p:cNvPr id="52229" name="Text Box 3">
            <a:extLst>
              <a:ext uri="{FF2B5EF4-FFF2-40B4-BE49-F238E27FC236}">
                <a16:creationId xmlns:a16="http://schemas.microsoft.com/office/drawing/2014/main" id="{BD03B10A-1E35-B9E7-BC10-3F5DCC1A0B06}"/>
              </a:ext>
            </a:extLst>
          </p:cNvPr>
          <p:cNvGraphicFramePr/>
          <p:nvPr/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6479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B4E0-C079-1DFD-BC8A-7752406BF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9E753-5914-AAB3-F252-12FF1EFD7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367" y="1537526"/>
            <a:ext cx="5181600" cy="4351338"/>
          </a:xfrm>
          <a:ln>
            <a:solidFill>
              <a:srgbClr val="FF0000"/>
            </a:solidFill>
          </a:ln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Nicholas J Talley: clinical examination. A systematic guide to physical diagnosis 8th edition: 37-56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HUTCHISON’S CLINICAL METHODS 24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edition . Page 15-40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F4F1A-4847-537E-AAB7-889AB37AB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2408" y="2494223"/>
            <a:ext cx="5181600" cy="1869553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Macleod’s Clinical Examination : 15 edition Page 21-41</a:t>
            </a:r>
          </a:p>
        </p:txBody>
      </p:sp>
    </p:spTree>
    <p:extLst>
      <p:ext uri="{BB962C8B-B14F-4D97-AF65-F5344CB8AC3E}">
        <p14:creationId xmlns:p14="http://schemas.microsoft.com/office/powerpoint/2010/main" val="2135020783"/>
      </p:ext>
    </p:extLst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26DA-747A-444E-2159-B55AE2CE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748" y="322351"/>
            <a:ext cx="7676152" cy="1325563"/>
          </a:xfrm>
        </p:spPr>
        <p:txBody>
          <a:bodyPr>
            <a:noAutofit/>
          </a:bodyPr>
          <a:lstStyle/>
          <a:p>
            <a:r>
              <a:rPr lang="en-GB" b="1" dirty="0"/>
              <a:t>Why do we assess patients ?</a:t>
            </a:r>
            <a:br>
              <a:rPr lang="en-GB" b="1" dirty="0"/>
            </a:br>
            <a:r>
              <a:rPr lang="en-US" altLang="en-US" b="1" dirty="0"/>
              <a:t>Purpose of General Physical Examination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C53D-35C9-905C-7611-9F5F5C012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48" y="2288386"/>
            <a:ext cx="8317987" cy="4247263"/>
          </a:xfrm>
        </p:spPr>
        <p:txBody>
          <a:bodyPr anchor="t">
            <a:normAutofit/>
          </a:bodyPr>
          <a:lstStyle/>
          <a:p>
            <a:r>
              <a:rPr lang="en-GB" sz="2400" dirty="0"/>
              <a:t>Formulate a differential diagnosis </a:t>
            </a:r>
          </a:p>
          <a:p>
            <a:r>
              <a:rPr lang="en-GB" sz="2400" dirty="0"/>
              <a:t>Diagnose a medical problem</a:t>
            </a:r>
          </a:p>
          <a:p>
            <a:r>
              <a:rPr lang="en-GB" sz="2400" dirty="0"/>
              <a:t>Assess overall state of health</a:t>
            </a:r>
          </a:p>
          <a:p>
            <a:r>
              <a:rPr lang="en-GB" sz="2400" dirty="0"/>
              <a:t>Record a baseline values for vital signs</a:t>
            </a:r>
          </a:p>
          <a:p>
            <a:r>
              <a:rPr lang="en-GB" sz="2400" dirty="0"/>
              <a:t>Standardised approach to obtain a reproducible findings</a:t>
            </a:r>
          </a:p>
          <a:p>
            <a:r>
              <a:rPr lang="en-GB" sz="2400" dirty="0"/>
              <a:t>Correlate the physical findings with investigation</a:t>
            </a:r>
          </a:p>
          <a:p>
            <a:r>
              <a:rPr lang="en-GB" sz="2400" dirty="0"/>
              <a:t>Spot diagnosis </a:t>
            </a:r>
          </a:p>
          <a:p>
            <a:r>
              <a:rPr lang="en-GB" sz="2400" dirty="0"/>
              <a:t>Usually focuses on organ system based on patient’s chief complaint: Remember Signs Vs Symptom</a:t>
            </a:r>
          </a:p>
          <a:p>
            <a:endParaRPr lang="en-GB" sz="17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0B535DF-6463-23E6-FC9A-12447AAFC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3411" r="-4" b="-4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B1C54BF-BCC1-9CC6-02AB-9648FA183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13678" b="2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5039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F9A2-C951-2950-B984-D46F53988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703416"/>
            <a:ext cx="5372246" cy="761271"/>
          </a:xfrm>
        </p:spPr>
        <p:txBody>
          <a:bodyPr>
            <a:noAutofit/>
          </a:bodyPr>
          <a:lstStyle/>
          <a:p>
            <a:r>
              <a:rPr lang="en-GB" sz="6000" b="1" dirty="0"/>
              <a:t>Equipment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7E40578F-C038-636E-23D0-7F6554E2D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2" y="2110721"/>
            <a:ext cx="4426757" cy="2020825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406CC2-6605-6156-72A3-DA1E207A0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7" r="6238" b="-7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2FBD87-9670-8601-5D4C-CAC019538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" r="8668" b="6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CB9DA-CD3C-D57F-3316-8F0B6AB13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controller, game, surface&#10;&#10;Description automatically generated">
            <a:extLst>
              <a:ext uri="{FF2B5EF4-FFF2-40B4-BE49-F238E27FC236}">
                <a16:creationId xmlns:a16="http://schemas.microsoft.com/office/drawing/2014/main" id="{63AF39C4-3002-39DC-AE7C-885C2CC74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8843" r="24702" b="1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25" name="Picture 24" descr="A pair of sunglasses&#10;&#10;Description automatically generated with low confidence">
            <a:extLst>
              <a:ext uri="{FF2B5EF4-FFF2-40B4-BE49-F238E27FC236}">
                <a16:creationId xmlns:a16="http://schemas.microsoft.com/office/drawing/2014/main" id="{B04A1352-AAA6-EFD6-990B-29FB954FF0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7497" r="5" b="3004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text, person, hand, holding&#10;&#10;Description automatically generated">
            <a:extLst>
              <a:ext uri="{FF2B5EF4-FFF2-40B4-BE49-F238E27FC236}">
                <a16:creationId xmlns:a16="http://schemas.microsoft.com/office/drawing/2014/main" id="{D72445C7-81F5-9A5E-4567-EA281D605C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3809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787BF4-2A17-BA2E-DDD7-DA5CABC1C714}"/>
              </a:ext>
            </a:extLst>
          </p:cNvPr>
          <p:cNvSpPr txBox="1"/>
          <p:nvPr/>
        </p:nvSpPr>
        <p:spPr>
          <a:xfrm>
            <a:off x="9751908" y="6870700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https://mjm.mcgill.ca/issue/view/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2A6FD-F3AC-8BEA-D957-939FF90EF0E7}"/>
              </a:ext>
            </a:extLst>
          </p:cNvPr>
          <p:cNvSpPr txBox="1"/>
          <p:nvPr/>
        </p:nvSpPr>
        <p:spPr>
          <a:xfrm>
            <a:off x="7552391" y="6870700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 tooltip="https://wtcs.pressbooks.pub/nursingskills/chapter/11-3-oxygenation-equipmen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CA95DBC-1D8F-6B96-553F-39E00513FC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3809" y="1704499"/>
            <a:ext cx="2569443" cy="26330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8217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FF9A2-C951-2950-B984-D46F53988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72" y="703416"/>
            <a:ext cx="5372246" cy="761271"/>
          </a:xfrm>
        </p:spPr>
        <p:txBody>
          <a:bodyPr>
            <a:noAutofit/>
          </a:bodyPr>
          <a:lstStyle/>
          <a:p>
            <a:r>
              <a:rPr lang="en-GB" sz="6000" b="1" dirty="0"/>
              <a:t>Equipment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7E40578F-C038-636E-23D0-7F6554E2D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2" y="2110721"/>
            <a:ext cx="4426757" cy="2020825"/>
          </a:xfrm>
        </p:spPr>
        <p:txBody>
          <a:bodyPr anchor="t">
            <a:normAutofit/>
          </a:bodyPr>
          <a:lstStyle/>
          <a:p>
            <a:endParaRPr lang="en-US" sz="18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406CC2-6605-6156-72A3-DA1E207A0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7" r="6238" b="-7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2FBD87-9670-8601-5D4C-CAC019538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" r="8668" b="6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CB9DA-CD3C-D57F-3316-8F0B6AB13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controller, game, surface&#10;&#10;Description automatically generated">
            <a:extLst>
              <a:ext uri="{FF2B5EF4-FFF2-40B4-BE49-F238E27FC236}">
                <a16:creationId xmlns:a16="http://schemas.microsoft.com/office/drawing/2014/main" id="{63AF39C4-3002-39DC-AE7C-885C2CC74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8843" r="24702" b="1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25" name="Picture 24" descr="A pair of sunglasses&#10;&#10;Description automatically generated with low confidence">
            <a:extLst>
              <a:ext uri="{FF2B5EF4-FFF2-40B4-BE49-F238E27FC236}">
                <a16:creationId xmlns:a16="http://schemas.microsoft.com/office/drawing/2014/main" id="{B04A1352-AAA6-EFD6-990B-29FB954FF0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17497" r="5" b="3004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text, person, hand, holding&#10;&#10;Description automatically generated">
            <a:extLst>
              <a:ext uri="{FF2B5EF4-FFF2-40B4-BE49-F238E27FC236}">
                <a16:creationId xmlns:a16="http://schemas.microsoft.com/office/drawing/2014/main" id="{D72445C7-81F5-9A5E-4567-EA281D605C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3809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787BF4-2A17-BA2E-DDD7-DA5CABC1C714}"/>
              </a:ext>
            </a:extLst>
          </p:cNvPr>
          <p:cNvSpPr txBox="1"/>
          <p:nvPr/>
        </p:nvSpPr>
        <p:spPr>
          <a:xfrm>
            <a:off x="9751908" y="6870700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6" tooltip="https://mjm.mcgill.ca/issue/view/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1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02A6FD-F3AC-8BEA-D957-939FF90EF0E7}"/>
              </a:ext>
            </a:extLst>
          </p:cNvPr>
          <p:cNvSpPr txBox="1"/>
          <p:nvPr/>
        </p:nvSpPr>
        <p:spPr>
          <a:xfrm>
            <a:off x="7552391" y="6870700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10" tooltip="https://wtcs.pressbooks.pub/nursingskills/chapter/11-3-oxygenation-equipmen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2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CA95DBC-1D8F-6B96-553F-39E00513FC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3809" y="1704499"/>
            <a:ext cx="2569443" cy="26330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8217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617A4-CD52-17CE-6991-3A7650CD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04" y="2821708"/>
            <a:ext cx="4391025" cy="1323439"/>
          </a:xfrm>
        </p:spPr>
        <p:txBody>
          <a:bodyPr anchor="t">
            <a:norm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Hand hygiene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951590-4B5B-2397-7EDD-338709C8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911" y="283028"/>
            <a:ext cx="7021285" cy="629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649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617A4-CD52-17CE-6991-3A7650CD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04" y="2821708"/>
            <a:ext cx="4391025" cy="1323439"/>
          </a:xfrm>
        </p:spPr>
        <p:txBody>
          <a:bodyPr anchor="t">
            <a:norm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Hand hygiene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951590-4B5B-2397-7EDD-338709C8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911" y="283028"/>
            <a:ext cx="7021285" cy="629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64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1A03-CA08-4704-2EED-2C2363BB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99" y="130629"/>
            <a:ext cx="4249006" cy="1545771"/>
          </a:xfrm>
        </p:spPr>
        <p:txBody>
          <a:bodyPr>
            <a:normAutofit/>
          </a:bodyPr>
          <a:lstStyle/>
          <a:p>
            <a:r>
              <a:rPr lang="en-US" altLang="en-US" sz="3700" dirty="0"/>
              <a:t>Preparing the Patient for an   Examination</a:t>
            </a:r>
            <a:endParaRPr lang="en-GB" sz="37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B77116-04CB-6DC5-27E6-52B51BFA5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08" y="2207952"/>
            <a:ext cx="7747240" cy="2566131"/>
          </a:xfrm>
        </p:spPr>
        <p:txBody>
          <a:bodyPr anchor="t">
            <a:noAutofit/>
          </a:bodyPr>
          <a:lstStyle/>
          <a:p>
            <a:r>
              <a:rPr lang="en-GB" sz="2400" dirty="0"/>
              <a:t>W ash hands (before and after)</a:t>
            </a:r>
          </a:p>
          <a:p>
            <a:r>
              <a:rPr lang="en-GB" sz="2400" dirty="0"/>
              <a:t>Introduce yourself to the patient and seek his or her consent</a:t>
            </a:r>
          </a:p>
          <a:p>
            <a:r>
              <a:rPr lang="en-GB" sz="2400" dirty="0"/>
              <a:t>Position the patient correctly.</a:t>
            </a:r>
          </a:p>
          <a:p>
            <a:r>
              <a:rPr lang="en-GB" sz="2400" dirty="0"/>
              <a:t>Expose the patient as needed </a:t>
            </a:r>
          </a:p>
          <a:p>
            <a:r>
              <a:rPr lang="en-GB" sz="2400" dirty="0"/>
              <a:t>Right side of the bed</a:t>
            </a:r>
            <a:endParaRPr lang="en-US" sz="24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CB435C-4EA4-D92A-6C4F-FB5E71A44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7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F7025-E00D-5052-F48E-EE03C92F4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99" r="4" b="4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384B07-26C7-B975-8ED9-236CF639E52D}"/>
              </a:ext>
            </a:extLst>
          </p:cNvPr>
          <p:cNvSpPr txBox="1"/>
          <p:nvPr/>
        </p:nvSpPr>
        <p:spPr>
          <a:xfrm>
            <a:off x="770234" y="1737372"/>
            <a:ext cx="41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Remember WIPER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7C253F-0C2C-1571-9D23-603D6653CE98}"/>
              </a:ext>
            </a:extLst>
          </p:cNvPr>
          <p:cNvSpPr txBox="1"/>
          <p:nvPr/>
        </p:nvSpPr>
        <p:spPr>
          <a:xfrm>
            <a:off x="0" y="5305635"/>
            <a:ext cx="70752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privacy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Emotional – explain exactly what will occur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– offer the bathroom; instruct the patient on how to undress.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comfort is a priority ; cover with appropriate drape, Keep warm.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41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1A03-CA08-4704-2EED-2C2363BB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99" y="130629"/>
            <a:ext cx="4249006" cy="1545771"/>
          </a:xfrm>
        </p:spPr>
        <p:txBody>
          <a:bodyPr>
            <a:normAutofit/>
          </a:bodyPr>
          <a:lstStyle/>
          <a:p>
            <a:r>
              <a:rPr lang="en-US" altLang="en-US" sz="3700" dirty="0"/>
              <a:t>Preparing the Patient for an   Examination</a:t>
            </a:r>
            <a:endParaRPr lang="en-GB" sz="37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B77116-04CB-6DC5-27E6-52B51BFA5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08" y="2207952"/>
            <a:ext cx="7747240" cy="2566131"/>
          </a:xfrm>
        </p:spPr>
        <p:txBody>
          <a:bodyPr anchor="t">
            <a:noAutofit/>
          </a:bodyPr>
          <a:lstStyle/>
          <a:p>
            <a:r>
              <a:rPr lang="en-GB" sz="2400" dirty="0"/>
              <a:t>W ash hands (before and after)</a:t>
            </a:r>
          </a:p>
          <a:p>
            <a:r>
              <a:rPr lang="en-GB" sz="2400" dirty="0"/>
              <a:t>Introduce yourself to the patient and seek his or her consent</a:t>
            </a:r>
          </a:p>
          <a:p>
            <a:r>
              <a:rPr lang="en-GB" sz="2400" dirty="0"/>
              <a:t>Position the patient correctly.</a:t>
            </a:r>
          </a:p>
          <a:p>
            <a:r>
              <a:rPr lang="en-GB" sz="2400" dirty="0"/>
              <a:t>Expose the patient as needed </a:t>
            </a:r>
          </a:p>
          <a:p>
            <a:r>
              <a:rPr lang="en-GB" sz="2400" dirty="0"/>
              <a:t>Right side of the bed</a:t>
            </a:r>
            <a:endParaRPr lang="en-US" sz="24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CB435C-4EA4-D92A-6C4F-FB5E71A44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17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F7025-E00D-5052-F48E-EE03C92F4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99" r="4" b="4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384B07-26C7-B975-8ED9-236CF639E52D}"/>
              </a:ext>
            </a:extLst>
          </p:cNvPr>
          <p:cNvSpPr txBox="1"/>
          <p:nvPr/>
        </p:nvSpPr>
        <p:spPr>
          <a:xfrm>
            <a:off x="770234" y="1737372"/>
            <a:ext cx="416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highlight>
                  <a:srgbClr val="FFFF00"/>
                </a:highlight>
              </a:rPr>
              <a:t>Remember WIPER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7C253F-0C2C-1571-9D23-603D6653CE98}"/>
              </a:ext>
            </a:extLst>
          </p:cNvPr>
          <p:cNvSpPr txBox="1"/>
          <p:nvPr/>
        </p:nvSpPr>
        <p:spPr>
          <a:xfrm>
            <a:off x="0" y="5305635"/>
            <a:ext cx="70752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Ensure privacy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Emotional – explain exactly what will occur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Physical – offer the bathroom; instruct the patient on how to undress.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Patient comfort is a priority ; cover with appropriate drape, Keep warm.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5541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0A6B2A4-456C-71F3-4352-4DFD151F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936" y="1780955"/>
            <a:ext cx="3353091" cy="1908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83703-5574-E6CC-2DD4-EDD4A0CC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72" y="219360"/>
            <a:ext cx="2560929" cy="40250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9088B-F2F7-9AD4-2B20-58131FB5B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873349"/>
            <a:ext cx="11811001" cy="577740"/>
          </a:xfrm>
        </p:spPr>
        <p:txBody>
          <a:bodyPr>
            <a:normAutofit/>
          </a:bodyPr>
          <a:lstStyle/>
          <a:p>
            <a:r>
              <a:rPr lang="en-GB" sz="2400" b="1" dirty="0"/>
              <a:t>Positions facilitate physician’s examination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D7B6A-C3F4-8A44-8161-7C128296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857" y="43543"/>
            <a:ext cx="4662058" cy="6770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C9EC8-657F-FD0C-3AE9-90F8BFB85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905" y="3498813"/>
            <a:ext cx="2450804" cy="3359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956E02-19A6-3F57-3B03-0E908750D91D}"/>
              </a:ext>
            </a:extLst>
          </p:cNvPr>
          <p:cNvSpPr txBox="1"/>
          <p:nvPr/>
        </p:nvSpPr>
        <p:spPr>
          <a:xfrm>
            <a:off x="3831812" y="550608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D2191-A1D6-3218-90DD-2E59822EE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1" y="1697276"/>
            <a:ext cx="2796553" cy="16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D85D50-00DE-82EF-4DC7-9FA532ED6E7F}"/>
              </a:ext>
            </a:extLst>
          </p:cNvPr>
          <p:cNvSpPr txBox="1"/>
          <p:nvPr/>
        </p:nvSpPr>
        <p:spPr>
          <a:xfrm>
            <a:off x="17786" y="288822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Lithotomy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51EF40-A9B9-F4E0-76D8-C53E3F7C7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48" y="3563322"/>
            <a:ext cx="3279932" cy="13746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2FE418-C16E-0E98-573E-6BCEB8883CF2}"/>
              </a:ext>
            </a:extLst>
          </p:cNvPr>
          <p:cNvSpPr txBox="1"/>
          <p:nvPr/>
        </p:nvSpPr>
        <p:spPr>
          <a:xfrm>
            <a:off x="404370" y="4735953"/>
            <a:ext cx="6177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Sims’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0F047C-9139-F62B-73A8-A8A88295F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48" y="5144120"/>
            <a:ext cx="3198854" cy="15911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921F99-BDAD-CFA3-5881-0FE7778B29C8}"/>
              </a:ext>
            </a:extLst>
          </p:cNvPr>
          <p:cNvSpPr txBox="1"/>
          <p:nvPr/>
        </p:nvSpPr>
        <p:spPr>
          <a:xfrm>
            <a:off x="17786" y="6276219"/>
            <a:ext cx="6166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Knee-Chest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8BB0C-7CFA-4722-249C-F44F1505B9BA}"/>
              </a:ext>
            </a:extLst>
          </p:cNvPr>
          <p:cNvSpPr txBox="1"/>
          <p:nvPr/>
        </p:nvSpPr>
        <p:spPr>
          <a:xfrm>
            <a:off x="3796434" y="2000525"/>
            <a:ext cx="6166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Proctologic</a:t>
            </a:r>
          </a:p>
        </p:txBody>
      </p:sp>
    </p:spTree>
    <p:extLst>
      <p:ext uri="{BB962C8B-B14F-4D97-AF65-F5344CB8AC3E}">
        <p14:creationId xmlns:p14="http://schemas.microsoft.com/office/powerpoint/2010/main" val="40341657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0A6B2A4-456C-71F3-4352-4DFD151F5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936" y="1780955"/>
            <a:ext cx="3353091" cy="1908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083703-5574-E6CC-2DD4-EDD4A0CC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72" y="219360"/>
            <a:ext cx="2560929" cy="40250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9088B-F2F7-9AD4-2B20-58131FB5B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873349"/>
            <a:ext cx="11811001" cy="577740"/>
          </a:xfrm>
        </p:spPr>
        <p:txBody>
          <a:bodyPr>
            <a:normAutofit/>
          </a:bodyPr>
          <a:lstStyle/>
          <a:p>
            <a:r>
              <a:rPr lang="en-GB" sz="2400" b="1" dirty="0"/>
              <a:t>Positions facilitate physician’s examination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D7B6A-C3F4-8A44-8161-7C128296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857" y="43543"/>
            <a:ext cx="4662058" cy="6770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C9EC8-657F-FD0C-3AE9-90F8BFB85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905" y="3498813"/>
            <a:ext cx="2450804" cy="3359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956E02-19A6-3F57-3B03-0E908750D91D}"/>
              </a:ext>
            </a:extLst>
          </p:cNvPr>
          <p:cNvSpPr txBox="1"/>
          <p:nvPr/>
        </p:nvSpPr>
        <p:spPr>
          <a:xfrm>
            <a:off x="3831812" y="550608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Sitting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D2191-A1D6-3218-90DD-2E59822EE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1" y="1697276"/>
            <a:ext cx="2796553" cy="1604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D85D50-00DE-82EF-4DC7-9FA532ED6E7F}"/>
              </a:ext>
            </a:extLst>
          </p:cNvPr>
          <p:cNvSpPr txBox="1"/>
          <p:nvPr/>
        </p:nvSpPr>
        <p:spPr>
          <a:xfrm>
            <a:off x="17786" y="288822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Lithotomy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51EF40-A9B9-F4E0-76D8-C53E3F7C7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48" y="3563322"/>
            <a:ext cx="3279932" cy="13746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2FE418-C16E-0E98-573E-6BCEB8883CF2}"/>
              </a:ext>
            </a:extLst>
          </p:cNvPr>
          <p:cNvSpPr txBox="1"/>
          <p:nvPr/>
        </p:nvSpPr>
        <p:spPr>
          <a:xfrm>
            <a:off x="404370" y="4735953"/>
            <a:ext cx="6177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/>
              <a:t>Sims’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0F047C-9139-F62B-73A8-A8A88295F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48" y="5144120"/>
            <a:ext cx="3198854" cy="15911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921F99-BDAD-CFA3-5881-0FE7778B29C8}"/>
              </a:ext>
            </a:extLst>
          </p:cNvPr>
          <p:cNvSpPr txBox="1"/>
          <p:nvPr/>
        </p:nvSpPr>
        <p:spPr>
          <a:xfrm>
            <a:off x="17786" y="6276219"/>
            <a:ext cx="6166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Knee-Chest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8BB0C-7CFA-4722-249C-F44F1505B9BA}"/>
              </a:ext>
            </a:extLst>
          </p:cNvPr>
          <p:cNvSpPr txBox="1"/>
          <p:nvPr/>
        </p:nvSpPr>
        <p:spPr>
          <a:xfrm>
            <a:off x="3796434" y="2000525"/>
            <a:ext cx="6166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Proctologic</a:t>
            </a:r>
          </a:p>
        </p:txBody>
      </p:sp>
    </p:spTree>
    <p:extLst>
      <p:ext uri="{BB962C8B-B14F-4D97-AF65-F5344CB8AC3E}">
        <p14:creationId xmlns:p14="http://schemas.microsoft.com/office/powerpoint/2010/main" val="40341657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1173</Words>
  <Application>Microsoft Office PowerPoint</Application>
  <PresentationFormat>Widescreen</PresentationFormat>
  <Paragraphs>330</Paragraphs>
  <Slides>56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Arial</vt:lpstr>
      <vt:lpstr>Calibri</vt:lpstr>
      <vt:lpstr>Calibri Light</vt:lpstr>
      <vt:lpstr>Helvetica Neue</vt:lpstr>
      <vt:lpstr>HelveticaNeue-Light</vt:lpstr>
      <vt:lpstr>Tahoma</vt:lpstr>
      <vt:lpstr>Times New Roman</vt:lpstr>
      <vt:lpstr>Tw Cen MT</vt:lpstr>
      <vt:lpstr>Verdana</vt:lpstr>
      <vt:lpstr>Wingdings</vt:lpstr>
      <vt:lpstr>Wingdings 2</vt:lpstr>
      <vt:lpstr>Wingdings 3</vt:lpstr>
      <vt:lpstr>1_Office Theme</vt:lpstr>
      <vt:lpstr>2_Office Theme</vt:lpstr>
      <vt:lpstr>Office Theme</vt:lpstr>
      <vt:lpstr>General physical examination</vt:lpstr>
      <vt:lpstr>Learning objectives</vt:lpstr>
      <vt:lpstr>Physical examination</vt:lpstr>
      <vt:lpstr>Prepare the scene</vt:lpstr>
      <vt:lpstr>Why do we assess patients ? Purpose of General Physical Examination</vt:lpstr>
      <vt:lpstr>Equipment</vt:lpstr>
      <vt:lpstr>Hand hygiene</vt:lpstr>
      <vt:lpstr>Preparing the Patient for an   Examination</vt:lpstr>
      <vt:lpstr>Position</vt:lpstr>
      <vt:lpstr>First, decide how sick the patient seems to be: that is, does he or she look generally ill or well?</vt:lpstr>
      <vt:lpstr>Examination  Methods</vt:lpstr>
      <vt:lpstr>Examination  Methods</vt:lpstr>
      <vt:lpstr>Examination  Methods</vt:lpstr>
      <vt:lpstr>Examination  Methods</vt:lpstr>
      <vt:lpstr>VITAL SIGNS</vt:lpstr>
      <vt:lpstr>Components of the General Physical Examination</vt:lpstr>
      <vt:lpstr>Components of the General Physical Examination </vt:lpstr>
      <vt:lpstr>Components of the General Physical Examination </vt:lpstr>
      <vt:lpstr>Components of the General Physical Examination </vt:lpstr>
      <vt:lpstr> </vt:lpstr>
      <vt:lpstr>Lymph node Examination</vt:lpstr>
      <vt:lpstr>Hydration</vt:lpstr>
      <vt:lpstr>PowerPoint Presentation</vt:lpstr>
      <vt:lpstr>PowerPoint Presentation</vt:lpstr>
      <vt:lpstr>Alopecia areata</vt:lpstr>
      <vt:lpstr>PowerPoint Presentation</vt:lpstr>
      <vt:lpstr>PowerPoint Presentation</vt:lpstr>
      <vt:lpstr>PowerPoint Presentation</vt:lpstr>
      <vt:lpstr>Important Facies</vt:lpstr>
      <vt:lpstr>Depression</vt:lpstr>
      <vt:lpstr>hirsutism</vt:lpstr>
      <vt:lpstr>PowerPoint Presentation</vt:lpstr>
      <vt:lpstr>Sturge Weber: Port Wine Stain</vt:lpstr>
      <vt:lpstr>Marfan’s syndrome </vt:lpstr>
      <vt:lpstr>Myotonia dystrophica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(anaemia)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physical examination</dc:title>
  <dc:creator>Nada Hassan Ahmed Abdelrahman</dc:creator>
  <cp:lastModifiedBy>Dr Nada Abdelrahman</cp:lastModifiedBy>
  <cp:revision>2</cp:revision>
  <dcterms:created xsi:type="dcterms:W3CDTF">2023-09-11T01:12:09Z</dcterms:created>
  <dcterms:modified xsi:type="dcterms:W3CDTF">2024-03-18T23:22:16Z</dcterms:modified>
</cp:coreProperties>
</file>