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3" r:id="rId3"/>
  </p:sldMasterIdLst>
  <p:notesMasterIdLst>
    <p:notesMasterId r:id="rId61"/>
  </p:notesMasterIdLst>
  <p:sldIdLst>
    <p:sldId id="260" r:id="rId4"/>
    <p:sldId id="309" r:id="rId5"/>
    <p:sldId id="455" r:id="rId6"/>
    <p:sldId id="388" r:id="rId7"/>
    <p:sldId id="390" r:id="rId8"/>
    <p:sldId id="414" r:id="rId9"/>
    <p:sldId id="431" r:id="rId10"/>
    <p:sldId id="432" r:id="rId11"/>
    <p:sldId id="433" r:id="rId12"/>
    <p:sldId id="434" r:id="rId13"/>
    <p:sldId id="436" r:id="rId14"/>
    <p:sldId id="438" r:id="rId15"/>
    <p:sldId id="440" r:id="rId16"/>
    <p:sldId id="443" r:id="rId17"/>
    <p:sldId id="408" r:id="rId18"/>
    <p:sldId id="446" r:id="rId19"/>
    <p:sldId id="316" r:id="rId20"/>
    <p:sldId id="318" r:id="rId21"/>
    <p:sldId id="456" r:id="rId22"/>
    <p:sldId id="261" r:id="rId23"/>
    <p:sldId id="374" r:id="rId24"/>
    <p:sldId id="264" r:id="rId25"/>
    <p:sldId id="389" r:id="rId26"/>
    <p:sldId id="377" r:id="rId27"/>
    <p:sldId id="382" r:id="rId28"/>
    <p:sldId id="265" r:id="rId29"/>
    <p:sldId id="268" r:id="rId30"/>
    <p:sldId id="258" r:id="rId31"/>
    <p:sldId id="259" r:id="rId32"/>
    <p:sldId id="457" r:id="rId33"/>
    <p:sldId id="296" r:id="rId34"/>
    <p:sldId id="458" r:id="rId35"/>
    <p:sldId id="262" r:id="rId36"/>
    <p:sldId id="263" r:id="rId37"/>
    <p:sldId id="468" r:id="rId38"/>
    <p:sldId id="470" r:id="rId39"/>
    <p:sldId id="459" r:id="rId40"/>
    <p:sldId id="460" r:id="rId41"/>
    <p:sldId id="465" r:id="rId42"/>
    <p:sldId id="304" r:id="rId43"/>
    <p:sldId id="306" r:id="rId44"/>
    <p:sldId id="307" r:id="rId45"/>
    <p:sldId id="267" r:id="rId46"/>
    <p:sldId id="279" r:id="rId47"/>
    <p:sldId id="270" r:id="rId48"/>
    <p:sldId id="302" r:id="rId49"/>
    <p:sldId id="391" r:id="rId50"/>
    <p:sldId id="461" r:id="rId51"/>
    <p:sldId id="282" r:id="rId52"/>
    <p:sldId id="283" r:id="rId53"/>
    <p:sldId id="303" r:id="rId54"/>
    <p:sldId id="288" r:id="rId55"/>
    <p:sldId id="462" r:id="rId56"/>
    <p:sldId id="463" r:id="rId57"/>
    <p:sldId id="291" r:id="rId58"/>
    <p:sldId id="297" r:id="rId59"/>
    <p:sldId id="453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115203B-BA59-4976-95B5-9CCC74AB3053}">
          <p14:sldIdLst>
            <p14:sldId id="260"/>
            <p14:sldId id="309"/>
            <p14:sldId id="455"/>
            <p14:sldId id="388"/>
            <p14:sldId id="390"/>
            <p14:sldId id="414"/>
            <p14:sldId id="431"/>
            <p14:sldId id="432"/>
            <p14:sldId id="433"/>
            <p14:sldId id="434"/>
            <p14:sldId id="436"/>
            <p14:sldId id="438"/>
            <p14:sldId id="440"/>
            <p14:sldId id="443"/>
            <p14:sldId id="408"/>
            <p14:sldId id="446"/>
            <p14:sldId id="316"/>
            <p14:sldId id="318"/>
            <p14:sldId id="456"/>
            <p14:sldId id="261"/>
            <p14:sldId id="374"/>
            <p14:sldId id="264"/>
            <p14:sldId id="389"/>
            <p14:sldId id="377"/>
            <p14:sldId id="382"/>
            <p14:sldId id="265"/>
            <p14:sldId id="268"/>
            <p14:sldId id="258"/>
            <p14:sldId id="259"/>
            <p14:sldId id="457"/>
            <p14:sldId id="296"/>
            <p14:sldId id="458"/>
            <p14:sldId id="262"/>
            <p14:sldId id="263"/>
            <p14:sldId id="468"/>
            <p14:sldId id="470"/>
            <p14:sldId id="459"/>
            <p14:sldId id="460"/>
            <p14:sldId id="465"/>
            <p14:sldId id="304"/>
            <p14:sldId id="306"/>
            <p14:sldId id="307"/>
            <p14:sldId id="267"/>
            <p14:sldId id="279"/>
            <p14:sldId id="270"/>
            <p14:sldId id="302"/>
            <p14:sldId id="391"/>
            <p14:sldId id="461"/>
            <p14:sldId id="282"/>
            <p14:sldId id="283"/>
            <p14:sldId id="303"/>
            <p14:sldId id="288"/>
            <p14:sldId id="462"/>
            <p14:sldId id="463"/>
            <p14:sldId id="291"/>
            <p14:sldId id="297"/>
            <p14:sldId id="45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039CAB-F63D-334F-A443-E1FF59733AE0}" v="1" dt="2024-02-19T06:17:43.9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2585" autoAdjust="0"/>
  </p:normalViewPr>
  <p:slideViewPr>
    <p:cSldViewPr snapToGrid="0" snapToObjects="1">
      <p:cViewPr varScale="1">
        <p:scale>
          <a:sx n="118" d="100"/>
          <a:sy n="118" d="100"/>
        </p:scale>
        <p:origin x="1128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microsoft.com/office/2016/11/relationships/changesInfo" Target="changesInfos/changesInfo1.xml"/><Relationship Id="rId5" Type="http://schemas.openxmlformats.org/officeDocument/2006/relationships/slide" Target="slides/slide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microsoft.com/office/2015/10/relationships/revisionInfo" Target="revisionInfo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alk F" userId="0ce5ef93c6cc7083" providerId="LiveId" clId="{8E039CAB-F63D-334F-A443-E1FF59733AE0}"/>
    <pc:docChg chg="modSld">
      <pc:chgData name="Dralk F" userId="0ce5ef93c6cc7083" providerId="LiveId" clId="{8E039CAB-F63D-334F-A443-E1FF59733AE0}" dt="2024-02-19T06:17:43.917" v="0" actId="1076"/>
      <pc:docMkLst>
        <pc:docMk/>
      </pc:docMkLst>
      <pc:sldChg chg="modSp">
        <pc:chgData name="Dralk F" userId="0ce5ef93c6cc7083" providerId="LiveId" clId="{8E039CAB-F63D-334F-A443-E1FF59733AE0}" dt="2024-02-19T06:17:43.917" v="0" actId="1076"/>
        <pc:sldMkLst>
          <pc:docMk/>
          <pc:sldMk cId="2296900049" sldId="267"/>
        </pc:sldMkLst>
        <pc:picChg chg="mod">
          <ac:chgData name="Dralk F" userId="0ce5ef93c6cc7083" providerId="LiveId" clId="{8E039CAB-F63D-334F-A443-E1FF59733AE0}" dt="2024-02-19T06:17:43.917" v="0" actId="1076"/>
          <ac:picMkLst>
            <pc:docMk/>
            <pc:sldMk cId="2296900049" sldId="267"/>
            <ac:picMk id="1026" creationId="{00000000-0000-0000-0000-000000000000}"/>
          </ac:picMkLst>
        </pc:picChg>
      </pc:sldChg>
    </pc:docChg>
  </pc:docChgLst>
</pc:chgInfo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073D6A-D3A4-4AC3-8FFA-FA0FAFF0CC5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CB6E9E0-8EE0-4CA4-BB12-9CA15D0FA08D}">
      <dgm:prSet/>
      <dgm:spPr/>
      <dgm:t>
        <a:bodyPr/>
        <a:lstStyle/>
        <a:p>
          <a:r>
            <a:rPr lang="en-GB"/>
            <a:t>Which triangle of the neck is involved</a:t>
          </a:r>
          <a:endParaRPr lang="en-US"/>
        </a:p>
      </dgm:t>
    </dgm:pt>
    <dgm:pt modelId="{D68B9B13-CAB6-4A8D-BA6B-D7DF60041A7E}" type="parTrans" cxnId="{6B7B2D21-B4CB-41FE-9874-0CAEA16F8FC2}">
      <dgm:prSet/>
      <dgm:spPr/>
      <dgm:t>
        <a:bodyPr/>
        <a:lstStyle/>
        <a:p>
          <a:endParaRPr lang="en-US"/>
        </a:p>
      </dgm:t>
    </dgm:pt>
    <dgm:pt modelId="{D9B387D8-FDA5-43A3-B27C-824072F8F7A9}" type="sibTrans" cxnId="{6B7B2D21-B4CB-41FE-9874-0CAEA16F8FC2}">
      <dgm:prSet/>
      <dgm:spPr/>
      <dgm:t>
        <a:bodyPr/>
        <a:lstStyle/>
        <a:p>
          <a:endParaRPr lang="en-US"/>
        </a:p>
      </dgm:t>
    </dgm:pt>
    <dgm:pt modelId="{E068CC73-B60D-4E34-A985-51E20BF91242}">
      <dgm:prSet/>
      <dgm:spPr/>
      <dgm:t>
        <a:bodyPr/>
        <a:lstStyle/>
        <a:p>
          <a:r>
            <a:rPr lang="en-GB"/>
            <a:t>Does it move with swallowing? </a:t>
          </a:r>
          <a:endParaRPr lang="en-US"/>
        </a:p>
      </dgm:t>
    </dgm:pt>
    <dgm:pt modelId="{D1126A45-CAC4-431B-ADF0-A30B1194CA4F}" type="parTrans" cxnId="{00A9CF79-B488-4BCF-8D6C-C5633BA7A6CA}">
      <dgm:prSet/>
      <dgm:spPr/>
      <dgm:t>
        <a:bodyPr/>
        <a:lstStyle/>
        <a:p>
          <a:endParaRPr lang="en-US"/>
        </a:p>
      </dgm:t>
    </dgm:pt>
    <dgm:pt modelId="{CAC2F8A6-4E62-4923-8FEC-40FF82DCC9C6}" type="sibTrans" cxnId="{00A9CF79-B488-4BCF-8D6C-C5633BA7A6CA}">
      <dgm:prSet/>
      <dgm:spPr/>
      <dgm:t>
        <a:bodyPr/>
        <a:lstStyle/>
        <a:p>
          <a:endParaRPr lang="en-US"/>
        </a:p>
      </dgm:t>
    </dgm:pt>
    <dgm:pt modelId="{D45CFC26-E495-4112-BA16-EDDEF1F51DFA}">
      <dgm:prSet/>
      <dgm:spPr/>
      <dgm:t>
        <a:bodyPr/>
        <a:lstStyle/>
        <a:p>
          <a:r>
            <a:rPr lang="en-GB"/>
            <a:t>This indicates it is deep to the pretracheal fascia and likely to be thyroid. </a:t>
          </a:r>
          <a:endParaRPr lang="en-US"/>
        </a:p>
      </dgm:t>
    </dgm:pt>
    <dgm:pt modelId="{960293F8-65B8-4A40-A4AC-B89ED1B9AC43}" type="parTrans" cxnId="{3E6F2DC6-F3FB-4A8D-BAD1-5D4A788AF4EF}">
      <dgm:prSet/>
      <dgm:spPr/>
      <dgm:t>
        <a:bodyPr/>
        <a:lstStyle/>
        <a:p>
          <a:endParaRPr lang="en-US"/>
        </a:p>
      </dgm:t>
    </dgm:pt>
    <dgm:pt modelId="{96A12B1C-AFA1-4332-8422-3FB27E152496}" type="sibTrans" cxnId="{3E6F2DC6-F3FB-4A8D-BAD1-5D4A788AF4EF}">
      <dgm:prSet/>
      <dgm:spPr/>
      <dgm:t>
        <a:bodyPr/>
        <a:lstStyle/>
        <a:p>
          <a:endParaRPr lang="en-US"/>
        </a:p>
      </dgm:t>
    </dgm:pt>
    <dgm:pt modelId="{BFD55EAB-3015-48D5-89D7-0BB04D171C86}">
      <dgm:prSet/>
      <dgm:spPr/>
      <dgm:t>
        <a:bodyPr/>
        <a:lstStyle/>
        <a:p>
          <a:r>
            <a:rPr lang="en-GB"/>
            <a:t>Does it move with protrusion of the tongue?</a:t>
          </a:r>
          <a:endParaRPr lang="en-US"/>
        </a:p>
      </dgm:t>
    </dgm:pt>
    <dgm:pt modelId="{7F341933-3095-4BDD-A385-49A938B91813}" type="parTrans" cxnId="{26468538-3C0B-4FB4-8AB0-DE3BD3064DAB}">
      <dgm:prSet/>
      <dgm:spPr/>
      <dgm:t>
        <a:bodyPr/>
        <a:lstStyle/>
        <a:p>
          <a:endParaRPr lang="en-US"/>
        </a:p>
      </dgm:t>
    </dgm:pt>
    <dgm:pt modelId="{E890E686-A4C8-4B27-90B7-5CBFA5D3F077}" type="sibTrans" cxnId="{26468538-3C0B-4FB4-8AB0-DE3BD3064DAB}">
      <dgm:prSet/>
      <dgm:spPr/>
      <dgm:t>
        <a:bodyPr/>
        <a:lstStyle/>
        <a:p>
          <a:endParaRPr lang="en-US"/>
        </a:p>
      </dgm:t>
    </dgm:pt>
    <dgm:pt modelId="{AA0A4886-8815-4997-9864-E2F576A22A6F}">
      <dgm:prSet/>
      <dgm:spPr/>
      <dgm:t>
        <a:bodyPr/>
        <a:lstStyle/>
        <a:p>
          <a:r>
            <a:rPr lang="en-GB"/>
            <a:t>This applies to upper anterior neck lumps, and the physical sign refers to thyroglossal cysts. </a:t>
          </a:r>
          <a:endParaRPr lang="en-US"/>
        </a:p>
      </dgm:t>
    </dgm:pt>
    <dgm:pt modelId="{0E318E28-E41C-4F91-9F89-B007E23177F8}" type="parTrans" cxnId="{83796632-E7C8-4FF9-8F96-DDE78893E544}">
      <dgm:prSet/>
      <dgm:spPr/>
      <dgm:t>
        <a:bodyPr/>
        <a:lstStyle/>
        <a:p>
          <a:endParaRPr lang="en-US"/>
        </a:p>
      </dgm:t>
    </dgm:pt>
    <dgm:pt modelId="{2F241BAF-26F3-4201-BFA6-F17830C2B9E4}" type="sibTrans" cxnId="{83796632-E7C8-4FF9-8F96-DDE78893E544}">
      <dgm:prSet/>
      <dgm:spPr/>
      <dgm:t>
        <a:bodyPr/>
        <a:lstStyle/>
        <a:p>
          <a:endParaRPr lang="en-US"/>
        </a:p>
      </dgm:t>
    </dgm:pt>
    <dgm:pt modelId="{B63D1FA3-D225-4234-946F-070152CC2F2E}" type="pres">
      <dgm:prSet presAssocID="{C4073D6A-D3A4-4AC3-8FFA-FA0FAFF0CC5B}" presName="linear" presStyleCnt="0">
        <dgm:presLayoutVars>
          <dgm:animLvl val="lvl"/>
          <dgm:resizeHandles val="exact"/>
        </dgm:presLayoutVars>
      </dgm:prSet>
      <dgm:spPr/>
    </dgm:pt>
    <dgm:pt modelId="{7CB10B7F-CB17-4D93-A627-63EEED4BFAE2}" type="pres">
      <dgm:prSet presAssocID="{0CB6E9E0-8EE0-4CA4-BB12-9CA15D0FA08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6686F39-B9DE-4E9C-B052-6DD6CD04F8BA}" type="pres">
      <dgm:prSet presAssocID="{D9B387D8-FDA5-43A3-B27C-824072F8F7A9}" presName="spacer" presStyleCnt="0"/>
      <dgm:spPr/>
    </dgm:pt>
    <dgm:pt modelId="{1F2B89ED-259C-4926-8053-DB520418EA38}" type="pres">
      <dgm:prSet presAssocID="{E068CC73-B60D-4E34-A985-51E20BF9124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5AE5BC2-FCF8-4660-89AA-169AE52FCC92}" type="pres">
      <dgm:prSet presAssocID="{CAC2F8A6-4E62-4923-8FEC-40FF82DCC9C6}" presName="spacer" presStyleCnt="0"/>
      <dgm:spPr/>
    </dgm:pt>
    <dgm:pt modelId="{B09E5829-0939-4958-89B3-0EBBBC3DB962}" type="pres">
      <dgm:prSet presAssocID="{D45CFC26-E495-4112-BA16-EDDEF1F51DF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950637F-64F7-4B13-8A96-7FEA429368A2}" type="pres">
      <dgm:prSet presAssocID="{96A12B1C-AFA1-4332-8422-3FB27E152496}" presName="spacer" presStyleCnt="0"/>
      <dgm:spPr/>
    </dgm:pt>
    <dgm:pt modelId="{DC4CE135-8D06-4207-858F-12F4C0D3BF68}" type="pres">
      <dgm:prSet presAssocID="{BFD55EAB-3015-48D5-89D7-0BB04D171C8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AE7489A-9641-4803-89AA-11CABC95AC3B}" type="pres">
      <dgm:prSet presAssocID="{E890E686-A4C8-4B27-90B7-5CBFA5D3F077}" presName="spacer" presStyleCnt="0"/>
      <dgm:spPr/>
    </dgm:pt>
    <dgm:pt modelId="{16677743-A82B-49D8-BC62-0BCB5657AFCF}" type="pres">
      <dgm:prSet presAssocID="{AA0A4886-8815-4997-9864-E2F576A22A6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718FE12-71BF-4ECB-AA11-7FAD432D0EB9}" type="presOf" srcId="{BFD55EAB-3015-48D5-89D7-0BB04D171C86}" destId="{DC4CE135-8D06-4207-858F-12F4C0D3BF68}" srcOrd="0" destOrd="0" presId="urn:microsoft.com/office/officeart/2005/8/layout/vList2"/>
    <dgm:cxn modelId="{6B7B2D21-B4CB-41FE-9874-0CAEA16F8FC2}" srcId="{C4073D6A-D3A4-4AC3-8FFA-FA0FAFF0CC5B}" destId="{0CB6E9E0-8EE0-4CA4-BB12-9CA15D0FA08D}" srcOrd="0" destOrd="0" parTransId="{D68B9B13-CAB6-4A8D-BA6B-D7DF60041A7E}" sibTransId="{D9B387D8-FDA5-43A3-B27C-824072F8F7A9}"/>
    <dgm:cxn modelId="{83796632-E7C8-4FF9-8F96-DDE78893E544}" srcId="{C4073D6A-D3A4-4AC3-8FFA-FA0FAFF0CC5B}" destId="{AA0A4886-8815-4997-9864-E2F576A22A6F}" srcOrd="4" destOrd="0" parTransId="{0E318E28-E41C-4F91-9F89-B007E23177F8}" sibTransId="{2F241BAF-26F3-4201-BFA6-F17830C2B9E4}"/>
    <dgm:cxn modelId="{26468538-3C0B-4FB4-8AB0-DE3BD3064DAB}" srcId="{C4073D6A-D3A4-4AC3-8FFA-FA0FAFF0CC5B}" destId="{BFD55EAB-3015-48D5-89D7-0BB04D171C86}" srcOrd="3" destOrd="0" parTransId="{7F341933-3095-4BDD-A385-49A938B91813}" sibTransId="{E890E686-A4C8-4B27-90B7-5CBFA5D3F077}"/>
    <dgm:cxn modelId="{E684B538-F3FE-4198-8E1E-D1D3B33AB3AD}" type="presOf" srcId="{D45CFC26-E495-4112-BA16-EDDEF1F51DFA}" destId="{B09E5829-0939-4958-89B3-0EBBBC3DB962}" srcOrd="0" destOrd="0" presId="urn:microsoft.com/office/officeart/2005/8/layout/vList2"/>
    <dgm:cxn modelId="{8E6AE44A-823E-4374-9B4A-977201DE05EC}" type="presOf" srcId="{C4073D6A-D3A4-4AC3-8FFA-FA0FAFF0CC5B}" destId="{B63D1FA3-D225-4234-946F-070152CC2F2E}" srcOrd="0" destOrd="0" presId="urn:microsoft.com/office/officeart/2005/8/layout/vList2"/>
    <dgm:cxn modelId="{00A9CF79-B488-4BCF-8D6C-C5633BA7A6CA}" srcId="{C4073D6A-D3A4-4AC3-8FFA-FA0FAFF0CC5B}" destId="{E068CC73-B60D-4E34-A985-51E20BF91242}" srcOrd="1" destOrd="0" parTransId="{D1126A45-CAC4-431B-ADF0-A30B1194CA4F}" sibTransId="{CAC2F8A6-4E62-4923-8FEC-40FF82DCC9C6}"/>
    <dgm:cxn modelId="{395EDAC0-1812-4041-B56A-2D0969AF59FA}" type="presOf" srcId="{AA0A4886-8815-4997-9864-E2F576A22A6F}" destId="{16677743-A82B-49D8-BC62-0BCB5657AFCF}" srcOrd="0" destOrd="0" presId="urn:microsoft.com/office/officeart/2005/8/layout/vList2"/>
    <dgm:cxn modelId="{3E6F2DC6-F3FB-4A8D-BAD1-5D4A788AF4EF}" srcId="{C4073D6A-D3A4-4AC3-8FFA-FA0FAFF0CC5B}" destId="{D45CFC26-E495-4112-BA16-EDDEF1F51DFA}" srcOrd="2" destOrd="0" parTransId="{960293F8-65B8-4A40-A4AC-B89ED1B9AC43}" sibTransId="{96A12B1C-AFA1-4332-8422-3FB27E152496}"/>
    <dgm:cxn modelId="{8075B9F4-06E7-4664-B0C3-DD63FF5F662E}" type="presOf" srcId="{E068CC73-B60D-4E34-A985-51E20BF91242}" destId="{1F2B89ED-259C-4926-8053-DB520418EA38}" srcOrd="0" destOrd="0" presId="urn:microsoft.com/office/officeart/2005/8/layout/vList2"/>
    <dgm:cxn modelId="{49587EFE-38F4-472D-A542-4D7FBAFDEBD5}" type="presOf" srcId="{0CB6E9E0-8EE0-4CA4-BB12-9CA15D0FA08D}" destId="{7CB10B7F-CB17-4D93-A627-63EEED4BFAE2}" srcOrd="0" destOrd="0" presId="urn:microsoft.com/office/officeart/2005/8/layout/vList2"/>
    <dgm:cxn modelId="{CE3E0873-6495-47F1-A309-B6C7B765C246}" type="presParOf" srcId="{B63D1FA3-D225-4234-946F-070152CC2F2E}" destId="{7CB10B7F-CB17-4D93-A627-63EEED4BFAE2}" srcOrd="0" destOrd="0" presId="urn:microsoft.com/office/officeart/2005/8/layout/vList2"/>
    <dgm:cxn modelId="{F66EC8A7-B35B-4325-AC79-78E54BB86644}" type="presParOf" srcId="{B63D1FA3-D225-4234-946F-070152CC2F2E}" destId="{F6686F39-B9DE-4E9C-B052-6DD6CD04F8BA}" srcOrd="1" destOrd="0" presId="urn:microsoft.com/office/officeart/2005/8/layout/vList2"/>
    <dgm:cxn modelId="{D5EC3F0C-59A2-428E-B8E4-5E72B6FAD6DD}" type="presParOf" srcId="{B63D1FA3-D225-4234-946F-070152CC2F2E}" destId="{1F2B89ED-259C-4926-8053-DB520418EA38}" srcOrd="2" destOrd="0" presId="urn:microsoft.com/office/officeart/2005/8/layout/vList2"/>
    <dgm:cxn modelId="{EC9AB552-AD5D-43C0-B91F-954472CA03AC}" type="presParOf" srcId="{B63D1FA3-D225-4234-946F-070152CC2F2E}" destId="{A5AE5BC2-FCF8-4660-89AA-169AE52FCC92}" srcOrd="3" destOrd="0" presId="urn:microsoft.com/office/officeart/2005/8/layout/vList2"/>
    <dgm:cxn modelId="{FAE4163B-7D8E-47A3-BD86-7EBC50C2DBD3}" type="presParOf" srcId="{B63D1FA3-D225-4234-946F-070152CC2F2E}" destId="{B09E5829-0939-4958-89B3-0EBBBC3DB962}" srcOrd="4" destOrd="0" presId="urn:microsoft.com/office/officeart/2005/8/layout/vList2"/>
    <dgm:cxn modelId="{0590FD08-E187-49DA-B469-FD30209C3AC3}" type="presParOf" srcId="{B63D1FA3-D225-4234-946F-070152CC2F2E}" destId="{7950637F-64F7-4B13-8A96-7FEA429368A2}" srcOrd="5" destOrd="0" presId="urn:microsoft.com/office/officeart/2005/8/layout/vList2"/>
    <dgm:cxn modelId="{0D93063D-4420-49B0-9774-C2B73DD06F7D}" type="presParOf" srcId="{B63D1FA3-D225-4234-946F-070152CC2F2E}" destId="{DC4CE135-8D06-4207-858F-12F4C0D3BF68}" srcOrd="6" destOrd="0" presId="urn:microsoft.com/office/officeart/2005/8/layout/vList2"/>
    <dgm:cxn modelId="{584652D9-C732-448B-833E-3E65F4585C58}" type="presParOf" srcId="{B63D1FA3-D225-4234-946F-070152CC2F2E}" destId="{2AE7489A-9641-4803-89AA-11CABC95AC3B}" srcOrd="7" destOrd="0" presId="urn:microsoft.com/office/officeart/2005/8/layout/vList2"/>
    <dgm:cxn modelId="{A499CC53-04DB-46DC-9BDC-FA0B8E04A19A}" type="presParOf" srcId="{B63D1FA3-D225-4234-946F-070152CC2F2E}" destId="{16677743-A82B-49D8-BC62-0BCB5657AFC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2FB34F-CAFE-490B-AB2A-7AA4D1609A92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1B789EA-12DE-459C-9E2B-B22A557971A2}">
      <dgm:prSet/>
      <dgm:spPr/>
      <dgm:t>
        <a:bodyPr/>
        <a:lstStyle/>
        <a:p>
          <a:r>
            <a:rPr lang="en-US" b="1" i="1"/>
            <a:t>How noticed</a:t>
          </a:r>
          <a:r>
            <a:rPr lang="en-US" i="1"/>
            <a:t>? - Self / others</a:t>
          </a:r>
          <a:endParaRPr lang="en-US"/>
        </a:p>
      </dgm:t>
    </dgm:pt>
    <dgm:pt modelId="{D7F3F735-FF96-4892-BC1E-EABA50631FC4}" type="parTrans" cxnId="{33287318-6881-493F-935F-5C180DA73B8F}">
      <dgm:prSet/>
      <dgm:spPr/>
      <dgm:t>
        <a:bodyPr/>
        <a:lstStyle/>
        <a:p>
          <a:endParaRPr lang="en-US"/>
        </a:p>
      </dgm:t>
    </dgm:pt>
    <dgm:pt modelId="{A2AB470F-141B-4F4A-8288-3C52877AA53A}" type="sibTrans" cxnId="{33287318-6881-493F-935F-5C180DA73B8F}">
      <dgm:prSet/>
      <dgm:spPr/>
      <dgm:t>
        <a:bodyPr/>
        <a:lstStyle/>
        <a:p>
          <a:endParaRPr lang="en-US"/>
        </a:p>
      </dgm:t>
    </dgm:pt>
    <dgm:pt modelId="{98A1D568-6C8C-4FC3-B83B-F6E788690E44}">
      <dgm:prSet/>
      <dgm:spPr/>
      <dgm:t>
        <a:bodyPr/>
        <a:lstStyle/>
        <a:p>
          <a:r>
            <a:rPr lang="en-US" b="1" i="1"/>
            <a:t>Duration</a:t>
          </a:r>
          <a:r>
            <a:rPr lang="en-US" i="1"/>
            <a:t>-  Acute or chronic </a:t>
          </a:r>
          <a:endParaRPr lang="en-US"/>
        </a:p>
      </dgm:t>
    </dgm:pt>
    <dgm:pt modelId="{BA742EE2-8E1E-4B03-AFDF-1748562C92D5}" type="parTrans" cxnId="{DBBAC47B-4DC9-4504-A797-378D42EAE7A9}">
      <dgm:prSet/>
      <dgm:spPr/>
      <dgm:t>
        <a:bodyPr/>
        <a:lstStyle/>
        <a:p>
          <a:endParaRPr lang="en-US"/>
        </a:p>
      </dgm:t>
    </dgm:pt>
    <dgm:pt modelId="{B1934BD6-9D91-4C5E-8F7E-84454CBF2B28}" type="sibTrans" cxnId="{DBBAC47B-4DC9-4504-A797-378D42EAE7A9}">
      <dgm:prSet/>
      <dgm:spPr/>
      <dgm:t>
        <a:bodyPr/>
        <a:lstStyle/>
        <a:p>
          <a:endParaRPr lang="en-US"/>
        </a:p>
      </dgm:t>
    </dgm:pt>
    <dgm:pt modelId="{C03E2898-5F3E-47FB-89FC-E935172A1A79}">
      <dgm:prSet/>
      <dgm:spPr/>
      <dgm:t>
        <a:bodyPr/>
        <a:lstStyle/>
        <a:p>
          <a:r>
            <a:rPr lang="en-US" b="1" i="1"/>
            <a:t>Pain-</a:t>
          </a:r>
          <a:r>
            <a:rPr lang="en-US" i="1"/>
            <a:t>  </a:t>
          </a:r>
          <a:r>
            <a:rPr lang="en-US" b="1" i="1"/>
            <a:t>acute lymphadenitis</a:t>
          </a:r>
          <a:r>
            <a:rPr lang="en-US" i="1"/>
            <a:t>, </a:t>
          </a:r>
          <a:r>
            <a:rPr lang="en-US" b="1" i="1"/>
            <a:t>thyroiditis</a:t>
          </a:r>
          <a:r>
            <a:rPr lang="en-US" i="1"/>
            <a:t>, bleeding in goitre, Submandibular salivary gland </a:t>
          </a:r>
          <a:r>
            <a:rPr lang="en-US" b="1" i="1"/>
            <a:t>stone</a:t>
          </a:r>
          <a:r>
            <a:rPr lang="en-US" i="1"/>
            <a:t> </a:t>
          </a:r>
          <a:endParaRPr lang="en-US"/>
        </a:p>
      </dgm:t>
    </dgm:pt>
    <dgm:pt modelId="{EDD0E276-A803-49AE-9D35-54BADDE343B1}" type="parTrans" cxnId="{085CDE7D-7BA2-4B84-A7B1-4504E7763B76}">
      <dgm:prSet/>
      <dgm:spPr/>
      <dgm:t>
        <a:bodyPr/>
        <a:lstStyle/>
        <a:p>
          <a:endParaRPr lang="en-US"/>
        </a:p>
      </dgm:t>
    </dgm:pt>
    <dgm:pt modelId="{4D4B2349-AFA0-418F-85F4-4DA6274E9EB1}" type="sibTrans" cxnId="{085CDE7D-7BA2-4B84-A7B1-4504E7763B76}">
      <dgm:prSet/>
      <dgm:spPr/>
      <dgm:t>
        <a:bodyPr/>
        <a:lstStyle/>
        <a:p>
          <a:endParaRPr lang="en-US"/>
        </a:p>
      </dgm:t>
    </dgm:pt>
    <dgm:pt modelId="{C0AAE444-4281-4CC2-BAF0-7975463708F7}">
      <dgm:prSet/>
      <dgm:spPr/>
      <dgm:t>
        <a:bodyPr/>
        <a:lstStyle/>
        <a:p>
          <a:r>
            <a:rPr lang="en-US" b="1" i="1"/>
            <a:t>Painless</a:t>
          </a:r>
          <a:r>
            <a:rPr lang="en-US" i="1"/>
            <a:t>- chronic </a:t>
          </a:r>
          <a:r>
            <a:rPr lang="en-US" b="1" i="1"/>
            <a:t>lymphadenopathy, goitre, branchial cyst, neoplasms</a:t>
          </a:r>
          <a:endParaRPr lang="en-US"/>
        </a:p>
      </dgm:t>
    </dgm:pt>
    <dgm:pt modelId="{B120E916-CCB5-4EDE-80D6-F1CFE37DAE27}" type="parTrans" cxnId="{0A0DB6BB-E62A-4D19-A1E2-C2E74DC06B9F}">
      <dgm:prSet/>
      <dgm:spPr/>
      <dgm:t>
        <a:bodyPr/>
        <a:lstStyle/>
        <a:p>
          <a:endParaRPr lang="en-US"/>
        </a:p>
      </dgm:t>
    </dgm:pt>
    <dgm:pt modelId="{CF5A671C-D9B5-40D2-BB72-BD601C2129BE}" type="sibTrans" cxnId="{0A0DB6BB-E62A-4D19-A1E2-C2E74DC06B9F}">
      <dgm:prSet/>
      <dgm:spPr/>
      <dgm:t>
        <a:bodyPr/>
        <a:lstStyle/>
        <a:p>
          <a:endParaRPr lang="en-US"/>
        </a:p>
      </dgm:t>
    </dgm:pt>
    <dgm:pt modelId="{E848B9C2-6142-4DEE-B409-B5CE3EAA1B78}">
      <dgm:prSet/>
      <dgm:spPr/>
      <dgm:t>
        <a:bodyPr/>
        <a:lstStyle/>
        <a:p>
          <a:r>
            <a:rPr lang="en-US" b="1" i="1"/>
            <a:t>Change in size: Rapid increase</a:t>
          </a:r>
          <a:r>
            <a:rPr lang="en-US" i="1"/>
            <a:t>- infection, bleeding, 	               </a:t>
          </a:r>
          <a:r>
            <a:rPr lang="en-US" b="1" i="1"/>
            <a:t>Slow increase-</a:t>
          </a:r>
          <a:r>
            <a:rPr lang="en-US" i="1"/>
            <a:t> neoplasms</a:t>
          </a:r>
          <a:endParaRPr lang="en-US"/>
        </a:p>
      </dgm:t>
    </dgm:pt>
    <dgm:pt modelId="{57361712-9FB8-42BF-90B4-E91E74A0DD74}" type="parTrans" cxnId="{86444098-F220-4069-A720-F54AB9A83745}">
      <dgm:prSet/>
      <dgm:spPr/>
      <dgm:t>
        <a:bodyPr/>
        <a:lstStyle/>
        <a:p>
          <a:endParaRPr lang="en-US"/>
        </a:p>
      </dgm:t>
    </dgm:pt>
    <dgm:pt modelId="{4DAA46D2-3364-48A5-94A0-2FC2DAE0ED50}" type="sibTrans" cxnId="{86444098-F220-4069-A720-F54AB9A83745}">
      <dgm:prSet/>
      <dgm:spPr/>
      <dgm:t>
        <a:bodyPr/>
        <a:lstStyle/>
        <a:p>
          <a:endParaRPr lang="en-US"/>
        </a:p>
      </dgm:t>
    </dgm:pt>
    <dgm:pt modelId="{C2BC3273-F3A3-4734-8A09-E0166AADDCF0}">
      <dgm:prSet/>
      <dgm:spPr/>
      <dgm:t>
        <a:bodyPr/>
        <a:lstStyle/>
        <a:p>
          <a:r>
            <a:rPr lang="en-US" b="1" i="1"/>
            <a:t>Single or multiple</a:t>
          </a:r>
          <a:r>
            <a:rPr lang="en-US" i="1"/>
            <a:t>?   multiple- lymph nodes</a:t>
          </a:r>
          <a:endParaRPr lang="en-US"/>
        </a:p>
      </dgm:t>
    </dgm:pt>
    <dgm:pt modelId="{4C958159-2378-463E-AA10-5ED46F491F90}" type="parTrans" cxnId="{2C723AC8-E2D1-4BC0-8D70-A0EF10A59305}">
      <dgm:prSet/>
      <dgm:spPr/>
      <dgm:t>
        <a:bodyPr/>
        <a:lstStyle/>
        <a:p>
          <a:endParaRPr lang="en-US"/>
        </a:p>
      </dgm:t>
    </dgm:pt>
    <dgm:pt modelId="{5660C6D7-C637-47AA-B22C-FE7D0EB6A58E}" type="sibTrans" cxnId="{2C723AC8-E2D1-4BC0-8D70-A0EF10A59305}">
      <dgm:prSet/>
      <dgm:spPr/>
      <dgm:t>
        <a:bodyPr/>
        <a:lstStyle/>
        <a:p>
          <a:endParaRPr lang="en-US"/>
        </a:p>
      </dgm:t>
    </dgm:pt>
    <dgm:pt modelId="{9CCA0C63-A154-4252-B652-33F92FB9077F}" type="pres">
      <dgm:prSet presAssocID="{7B2FB34F-CAFE-490B-AB2A-7AA4D1609A92}" presName="linear" presStyleCnt="0">
        <dgm:presLayoutVars>
          <dgm:animLvl val="lvl"/>
          <dgm:resizeHandles val="exact"/>
        </dgm:presLayoutVars>
      </dgm:prSet>
      <dgm:spPr/>
    </dgm:pt>
    <dgm:pt modelId="{BE7E423D-A16B-4B53-8D2D-FF3181A0E08A}" type="pres">
      <dgm:prSet presAssocID="{51B789EA-12DE-459C-9E2B-B22A557971A2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90546378-2DAB-4A99-B6A0-5E8EF32B1489}" type="pres">
      <dgm:prSet presAssocID="{A2AB470F-141B-4F4A-8288-3C52877AA53A}" presName="spacer" presStyleCnt="0"/>
      <dgm:spPr/>
    </dgm:pt>
    <dgm:pt modelId="{4F6B3873-C76F-4527-8821-CFE2C1F31274}" type="pres">
      <dgm:prSet presAssocID="{98A1D568-6C8C-4FC3-B83B-F6E788690E4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C07AE18-5CA6-4FE4-8942-EA01528AE119}" type="pres">
      <dgm:prSet presAssocID="{B1934BD6-9D91-4C5E-8F7E-84454CBF2B28}" presName="spacer" presStyleCnt="0"/>
      <dgm:spPr/>
    </dgm:pt>
    <dgm:pt modelId="{61706A94-1525-432A-AB47-581569772B40}" type="pres">
      <dgm:prSet presAssocID="{C03E2898-5F3E-47FB-89FC-E935172A1A7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DE357179-4B4F-4FCB-BA33-4837F2A4C60F}" type="pres">
      <dgm:prSet presAssocID="{4D4B2349-AFA0-418F-85F4-4DA6274E9EB1}" presName="spacer" presStyleCnt="0"/>
      <dgm:spPr/>
    </dgm:pt>
    <dgm:pt modelId="{74F9B6BF-D187-4954-B317-ED28D1162676}" type="pres">
      <dgm:prSet presAssocID="{C0AAE444-4281-4CC2-BAF0-7975463708F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BB653D1-AA42-4F3C-BEF9-13595C73CEA4}" type="pres">
      <dgm:prSet presAssocID="{CF5A671C-D9B5-40D2-BB72-BD601C2129BE}" presName="spacer" presStyleCnt="0"/>
      <dgm:spPr/>
    </dgm:pt>
    <dgm:pt modelId="{87A2645C-0502-4B9A-A42A-2A7B63DC99A2}" type="pres">
      <dgm:prSet presAssocID="{E848B9C2-6142-4DEE-B409-B5CE3EAA1B78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B63BE5C-2F24-443A-A6F2-BC5F29E8636B}" type="pres">
      <dgm:prSet presAssocID="{4DAA46D2-3364-48A5-94A0-2FC2DAE0ED50}" presName="spacer" presStyleCnt="0"/>
      <dgm:spPr/>
    </dgm:pt>
    <dgm:pt modelId="{6CD4DE20-186C-4402-9BD1-1C888E0AB8B8}" type="pres">
      <dgm:prSet presAssocID="{C2BC3273-F3A3-4734-8A09-E0166AADDCF0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33287318-6881-493F-935F-5C180DA73B8F}" srcId="{7B2FB34F-CAFE-490B-AB2A-7AA4D1609A92}" destId="{51B789EA-12DE-459C-9E2B-B22A557971A2}" srcOrd="0" destOrd="0" parTransId="{D7F3F735-FF96-4892-BC1E-EABA50631FC4}" sibTransId="{A2AB470F-141B-4F4A-8288-3C52877AA53A}"/>
    <dgm:cxn modelId="{63125846-2DC3-4F88-8AE7-AC0899DF8D7C}" type="presOf" srcId="{E848B9C2-6142-4DEE-B409-B5CE3EAA1B78}" destId="{87A2645C-0502-4B9A-A42A-2A7B63DC99A2}" srcOrd="0" destOrd="0" presId="urn:microsoft.com/office/officeart/2005/8/layout/vList2"/>
    <dgm:cxn modelId="{DBBAC47B-4DC9-4504-A797-378D42EAE7A9}" srcId="{7B2FB34F-CAFE-490B-AB2A-7AA4D1609A92}" destId="{98A1D568-6C8C-4FC3-B83B-F6E788690E44}" srcOrd="1" destOrd="0" parTransId="{BA742EE2-8E1E-4B03-AFDF-1748562C92D5}" sibTransId="{B1934BD6-9D91-4C5E-8F7E-84454CBF2B28}"/>
    <dgm:cxn modelId="{085CDE7D-7BA2-4B84-A7B1-4504E7763B76}" srcId="{7B2FB34F-CAFE-490B-AB2A-7AA4D1609A92}" destId="{C03E2898-5F3E-47FB-89FC-E935172A1A79}" srcOrd="2" destOrd="0" parTransId="{EDD0E276-A803-49AE-9D35-54BADDE343B1}" sibTransId="{4D4B2349-AFA0-418F-85F4-4DA6274E9EB1}"/>
    <dgm:cxn modelId="{C8406981-1C64-479B-9CA5-BE100E66C883}" type="presOf" srcId="{C03E2898-5F3E-47FB-89FC-E935172A1A79}" destId="{61706A94-1525-432A-AB47-581569772B40}" srcOrd="0" destOrd="0" presId="urn:microsoft.com/office/officeart/2005/8/layout/vList2"/>
    <dgm:cxn modelId="{5585F886-72CA-4DE7-8632-B7EC60AC660D}" type="presOf" srcId="{C2BC3273-F3A3-4734-8A09-E0166AADDCF0}" destId="{6CD4DE20-186C-4402-9BD1-1C888E0AB8B8}" srcOrd="0" destOrd="0" presId="urn:microsoft.com/office/officeart/2005/8/layout/vList2"/>
    <dgm:cxn modelId="{EA983898-8511-4596-87FE-8C90BBA7638A}" type="presOf" srcId="{98A1D568-6C8C-4FC3-B83B-F6E788690E44}" destId="{4F6B3873-C76F-4527-8821-CFE2C1F31274}" srcOrd="0" destOrd="0" presId="urn:microsoft.com/office/officeart/2005/8/layout/vList2"/>
    <dgm:cxn modelId="{86444098-F220-4069-A720-F54AB9A83745}" srcId="{7B2FB34F-CAFE-490B-AB2A-7AA4D1609A92}" destId="{E848B9C2-6142-4DEE-B409-B5CE3EAA1B78}" srcOrd="4" destOrd="0" parTransId="{57361712-9FB8-42BF-90B4-E91E74A0DD74}" sibTransId="{4DAA46D2-3364-48A5-94A0-2FC2DAE0ED50}"/>
    <dgm:cxn modelId="{835EB7B9-4208-486F-9CE2-BB1CDFD114D7}" type="presOf" srcId="{C0AAE444-4281-4CC2-BAF0-7975463708F7}" destId="{74F9B6BF-D187-4954-B317-ED28D1162676}" srcOrd="0" destOrd="0" presId="urn:microsoft.com/office/officeart/2005/8/layout/vList2"/>
    <dgm:cxn modelId="{0A0DB6BB-E62A-4D19-A1E2-C2E74DC06B9F}" srcId="{7B2FB34F-CAFE-490B-AB2A-7AA4D1609A92}" destId="{C0AAE444-4281-4CC2-BAF0-7975463708F7}" srcOrd="3" destOrd="0" parTransId="{B120E916-CCB5-4EDE-80D6-F1CFE37DAE27}" sibTransId="{CF5A671C-D9B5-40D2-BB72-BD601C2129BE}"/>
    <dgm:cxn modelId="{2C723AC8-E2D1-4BC0-8D70-A0EF10A59305}" srcId="{7B2FB34F-CAFE-490B-AB2A-7AA4D1609A92}" destId="{C2BC3273-F3A3-4734-8A09-E0166AADDCF0}" srcOrd="5" destOrd="0" parTransId="{4C958159-2378-463E-AA10-5ED46F491F90}" sibTransId="{5660C6D7-C637-47AA-B22C-FE7D0EB6A58E}"/>
    <dgm:cxn modelId="{09E9CAC8-F037-4868-8D9A-1141C467F2A3}" type="presOf" srcId="{51B789EA-12DE-459C-9E2B-B22A557971A2}" destId="{BE7E423D-A16B-4B53-8D2D-FF3181A0E08A}" srcOrd="0" destOrd="0" presId="urn:microsoft.com/office/officeart/2005/8/layout/vList2"/>
    <dgm:cxn modelId="{EB0124F6-1B55-4977-99B9-89638EC16F12}" type="presOf" srcId="{7B2FB34F-CAFE-490B-AB2A-7AA4D1609A92}" destId="{9CCA0C63-A154-4252-B652-33F92FB9077F}" srcOrd="0" destOrd="0" presId="urn:microsoft.com/office/officeart/2005/8/layout/vList2"/>
    <dgm:cxn modelId="{8CC0336C-4248-4E82-8097-2896BD0FCFF7}" type="presParOf" srcId="{9CCA0C63-A154-4252-B652-33F92FB9077F}" destId="{BE7E423D-A16B-4B53-8D2D-FF3181A0E08A}" srcOrd="0" destOrd="0" presId="urn:microsoft.com/office/officeart/2005/8/layout/vList2"/>
    <dgm:cxn modelId="{1C4A503F-B056-4C49-88B8-8587D48266F2}" type="presParOf" srcId="{9CCA0C63-A154-4252-B652-33F92FB9077F}" destId="{90546378-2DAB-4A99-B6A0-5E8EF32B1489}" srcOrd="1" destOrd="0" presId="urn:microsoft.com/office/officeart/2005/8/layout/vList2"/>
    <dgm:cxn modelId="{B421E666-156C-4D3F-AAB9-357079E086C5}" type="presParOf" srcId="{9CCA0C63-A154-4252-B652-33F92FB9077F}" destId="{4F6B3873-C76F-4527-8821-CFE2C1F31274}" srcOrd="2" destOrd="0" presId="urn:microsoft.com/office/officeart/2005/8/layout/vList2"/>
    <dgm:cxn modelId="{73637199-9D86-461B-80B8-B947CC3E1D02}" type="presParOf" srcId="{9CCA0C63-A154-4252-B652-33F92FB9077F}" destId="{3C07AE18-5CA6-4FE4-8942-EA01528AE119}" srcOrd="3" destOrd="0" presId="urn:microsoft.com/office/officeart/2005/8/layout/vList2"/>
    <dgm:cxn modelId="{FB128E8E-E1D8-4B58-A36B-E19D17532E0F}" type="presParOf" srcId="{9CCA0C63-A154-4252-B652-33F92FB9077F}" destId="{61706A94-1525-432A-AB47-581569772B40}" srcOrd="4" destOrd="0" presId="urn:microsoft.com/office/officeart/2005/8/layout/vList2"/>
    <dgm:cxn modelId="{A02D1376-B042-46CF-84EA-0E8A04154D2F}" type="presParOf" srcId="{9CCA0C63-A154-4252-B652-33F92FB9077F}" destId="{DE357179-4B4F-4FCB-BA33-4837F2A4C60F}" srcOrd="5" destOrd="0" presId="urn:microsoft.com/office/officeart/2005/8/layout/vList2"/>
    <dgm:cxn modelId="{B562A629-ABDE-4FED-AD9C-D65ED29EDD1E}" type="presParOf" srcId="{9CCA0C63-A154-4252-B652-33F92FB9077F}" destId="{74F9B6BF-D187-4954-B317-ED28D1162676}" srcOrd="6" destOrd="0" presId="urn:microsoft.com/office/officeart/2005/8/layout/vList2"/>
    <dgm:cxn modelId="{CDA0F085-44B0-43DD-9038-D0CBBAF4F0B0}" type="presParOf" srcId="{9CCA0C63-A154-4252-B652-33F92FB9077F}" destId="{BBB653D1-AA42-4F3C-BEF9-13595C73CEA4}" srcOrd="7" destOrd="0" presId="urn:microsoft.com/office/officeart/2005/8/layout/vList2"/>
    <dgm:cxn modelId="{D0F387B6-D1B3-40BC-9443-4774C60B9920}" type="presParOf" srcId="{9CCA0C63-A154-4252-B652-33F92FB9077F}" destId="{87A2645C-0502-4B9A-A42A-2A7B63DC99A2}" srcOrd="8" destOrd="0" presId="urn:microsoft.com/office/officeart/2005/8/layout/vList2"/>
    <dgm:cxn modelId="{CE50632A-B444-489E-9879-41F0794DE8FC}" type="presParOf" srcId="{9CCA0C63-A154-4252-B652-33F92FB9077F}" destId="{0B63BE5C-2F24-443A-A6F2-BC5F29E8636B}" srcOrd="9" destOrd="0" presId="urn:microsoft.com/office/officeart/2005/8/layout/vList2"/>
    <dgm:cxn modelId="{E41ECF13-5217-455E-AECA-CFCD22FBF2F5}" type="presParOf" srcId="{9CCA0C63-A154-4252-B652-33F92FB9077F}" destId="{6CD4DE20-186C-4402-9BD1-1C888E0AB8B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121A4D-CBF5-476E-8952-33371E731324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7C4C2782-135D-4F73-95CF-6E32EDF718BF}">
      <dgm:prSet/>
      <dgm:spPr/>
      <dgm:t>
        <a:bodyPr/>
        <a:lstStyle/>
        <a:p>
          <a:r>
            <a:rPr lang="en-US" b="1" i="1"/>
            <a:t>Voice change </a:t>
          </a:r>
          <a:r>
            <a:rPr lang="en-US" i="1"/>
            <a:t>(malignant invasion)</a:t>
          </a:r>
          <a:endParaRPr lang="en-US"/>
        </a:p>
      </dgm:t>
    </dgm:pt>
    <dgm:pt modelId="{DAAA9141-1F62-4ADB-AC46-50FE6FA537C3}" type="parTrans" cxnId="{8C6EF976-936A-4109-8E7B-B94103FF8709}">
      <dgm:prSet/>
      <dgm:spPr/>
      <dgm:t>
        <a:bodyPr/>
        <a:lstStyle/>
        <a:p>
          <a:endParaRPr lang="en-US"/>
        </a:p>
      </dgm:t>
    </dgm:pt>
    <dgm:pt modelId="{D3DD6589-AA6F-4F79-8AA5-2D86D2E120B5}" type="sibTrans" cxnId="{8C6EF976-936A-4109-8E7B-B94103FF8709}">
      <dgm:prSet/>
      <dgm:spPr/>
      <dgm:t>
        <a:bodyPr/>
        <a:lstStyle/>
        <a:p>
          <a:endParaRPr lang="en-US"/>
        </a:p>
      </dgm:t>
    </dgm:pt>
    <dgm:pt modelId="{3BCB78A5-674A-4D9A-ACF9-C1529F94EBE9}">
      <dgm:prSet/>
      <dgm:spPr/>
      <dgm:t>
        <a:bodyPr/>
        <a:lstStyle/>
        <a:p>
          <a:r>
            <a:rPr lang="en-US" b="1" i="1"/>
            <a:t>Dysphagia </a:t>
          </a:r>
          <a:r>
            <a:rPr lang="en-US" i="1"/>
            <a:t>(pressure on esophagus)</a:t>
          </a:r>
          <a:endParaRPr lang="en-US"/>
        </a:p>
      </dgm:t>
    </dgm:pt>
    <dgm:pt modelId="{D70D6605-876E-4780-9DBC-46239B3361CD}" type="parTrans" cxnId="{7DB79FCA-DBD0-46A5-B411-79B8E57D51E3}">
      <dgm:prSet/>
      <dgm:spPr/>
      <dgm:t>
        <a:bodyPr/>
        <a:lstStyle/>
        <a:p>
          <a:endParaRPr lang="en-US"/>
        </a:p>
      </dgm:t>
    </dgm:pt>
    <dgm:pt modelId="{AE3566E7-DAE2-433B-AE8A-1B35934F6F93}" type="sibTrans" cxnId="{7DB79FCA-DBD0-46A5-B411-79B8E57D51E3}">
      <dgm:prSet/>
      <dgm:spPr/>
      <dgm:t>
        <a:bodyPr/>
        <a:lstStyle/>
        <a:p>
          <a:endParaRPr lang="en-US"/>
        </a:p>
      </dgm:t>
    </dgm:pt>
    <dgm:pt modelId="{79F9D0B6-4E0A-456E-96CA-FA54EFA546F1}">
      <dgm:prSet/>
      <dgm:spPr/>
      <dgm:t>
        <a:bodyPr/>
        <a:lstStyle/>
        <a:p>
          <a:r>
            <a:rPr lang="en-US" b="1" i="1"/>
            <a:t>Dyspnea </a:t>
          </a:r>
          <a:r>
            <a:rPr lang="en-US" i="1"/>
            <a:t>(pressure on trachea)</a:t>
          </a:r>
          <a:endParaRPr lang="en-US"/>
        </a:p>
      </dgm:t>
    </dgm:pt>
    <dgm:pt modelId="{77992C15-AB18-477B-9A76-46592D16D734}" type="parTrans" cxnId="{74602116-F028-4E84-BDFC-E3C9C0398D71}">
      <dgm:prSet/>
      <dgm:spPr/>
      <dgm:t>
        <a:bodyPr/>
        <a:lstStyle/>
        <a:p>
          <a:endParaRPr lang="en-US"/>
        </a:p>
      </dgm:t>
    </dgm:pt>
    <dgm:pt modelId="{F5CCA13E-888E-4085-BC79-A0EF42BE2D61}" type="sibTrans" cxnId="{74602116-F028-4E84-BDFC-E3C9C0398D71}">
      <dgm:prSet/>
      <dgm:spPr/>
      <dgm:t>
        <a:bodyPr/>
        <a:lstStyle/>
        <a:p>
          <a:endParaRPr lang="en-US"/>
        </a:p>
      </dgm:t>
    </dgm:pt>
    <dgm:pt modelId="{875C7AEB-741D-4D47-8345-14126EC001D1}">
      <dgm:prSet/>
      <dgm:spPr/>
      <dgm:t>
        <a:bodyPr/>
        <a:lstStyle/>
        <a:p>
          <a:r>
            <a:rPr lang="en-US" b="1" i="1"/>
            <a:t>Eye symptoms </a:t>
          </a:r>
          <a:endParaRPr lang="en-US"/>
        </a:p>
      </dgm:t>
    </dgm:pt>
    <dgm:pt modelId="{A0852D4A-4110-421E-8C59-858E2CF62D2F}" type="parTrans" cxnId="{F795E035-B502-4907-AB2E-5C4D023178F0}">
      <dgm:prSet/>
      <dgm:spPr/>
      <dgm:t>
        <a:bodyPr/>
        <a:lstStyle/>
        <a:p>
          <a:endParaRPr lang="en-US"/>
        </a:p>
      </dgm:t>
    </dgm:pt>
    <dgm:pt modelId="{0D18114C-0D3B-4864-8991-7BB86F1C245C}" type="sibTrans" cxnId="{F795E035-B502-4907-AB2E-5C4D023178F0}">
      <dgm:prSet/>
      <dgm:spPr/>
      <dgm:t>
        <a:bodyPr/>
        <a:lstStyle/>
        <a:p>
          <a:endParaRPr lang="en-US"/>
        </a:p>
      </dgm:t>
    </dgm:pt>
    <dgm:pt modelId="{4141A5E8-1030-4D24-8978-E4686A7AF06E}">
      <dgm:prSet/>
      <dgm:spPr/>
      <dgm:t>
        <a:bodyPr/>
        <a:lstStyle/>
        <a:p>
          <a:r>
            <a:rPr lang="en-US" b="1" i="1"/>
            <a:t>Throat pain / Oral ulcer </a:t>
          </a:r>
          <a:endParaRPr lang="en-US"/>
        </a:p>
      </dgm:t>
    </dgm:pt>
    <dgm:pt modelId="{AFAB2CDB-C73C-4777-85D0-C417CC9BA1F4}" type="parTrans" cxnId="{E5B3AB17-41B7-4E74-A7D3-AF6F0F82FE1C}">
      <dgm:prSet/>
      <dgm:spPr/>
      <dgm:t>
        <a:bodyPr/>
        <a:lstStyle/>
        <a:p>
          <a:endParaRPr lang="en-US"/>
        </a:p>
      </dgm:t>
    </dgm:pt>
    <dgm:pt modelId="{32660A9F-0FF0-4FCB-B29E-79AAD2B02D75}" type="sibTrans" cxnId="{E5B3AB17-41B7-4E74-A7D3-AF6F0F82FE1C}">
      <dgm:prSet/>
      <dgm:spPr/>
      <dgm:t>
        <a:bodyPr/>
        <a:lstStyle/>
        <a:p>
          <a:endParaRPr lang="en-US"/>
        </a:p>
      </dgm:t>
    </dgm:pt>
    <dgm:pt modelId="{D86AEB83-FA40-45DF-A558-01AFB90125A9}">
      <dgm:prSet/>
      <dgm:spPr/>
      <dgm:t>
        <a:bodyPr/>
        <a:lstStyle/>
        <a:p>
          <a:r>
            <a:rPr lang="en-US" b="1" i="1"/>
            <a:t>Nasal symptoms</a:t>
          </a:r>
          <a:endParaRPr lang="en-US"/>
        </a:p>
      </dgm:t>
    </dgm:pt>
    <dgm:pt modelId="{596DD906-486B-4DA0-9275-21F8F929996E}" type="parTrans" cxnId="{7FAC5871-FA0B-49D0-81B4-3F2E19D9E592}">
      <dgm:prSet/>
      <dgm:spPr/>
      <dgm:t>
        <a:bodyPr/>
        <a:lstStyle/>
        <a:p>
          <a:endParaRPr lang="en-US"/>
        </a:p>
      </dgm:t>
    </dgm:pt>
    <dgm:pt modelId="{D91E659B-6483-4B11-901D-FC1183E406BB}" type="sibTrans" cxnId="{7FAC5871-FA0B-49D0-81B4-3F2E19D9E592}">
      <dgm:prSet/>
      <dgm:spPr/>
      <dgm:t>
        <a:bodyPr/>
        <a:lstStyle/>
        <a:p>
          <a:endParaRPr lang="en-US"/>
        </a:p>
      </dgm:t>
    </dgm:pt>
    <dgm:pt modelId="{94E27FBC-110B-4FC5-A232-33A752509F7E}">
      <dgm:prSet/>
      <dgm:spPr/>
      <dgm:t>
        <a:bodyPr/>
        <a:lstStyle/>
        <a:p>
          <a:r>
            <a:rPr lang="en-US" b="1" i="1"/>
            <a:t>Scalp lesion/ Loss of hair</a:t>
          </a:r>
          <a:endParaRPr lang="en-US"/>
        </a:p>
      </dgm:t>
    </dgm:pt>
    <dgm:pt modelId="{EFFE2861-1792-4097-970D-87554D01AB5A}" type="parTrans" cxnId="{EE86D1D3-142B-472D-8CA3-2F3144124CBD}">
      <dgm:prSet/>
      <dgm:spPr/>
      <dgm:t>
        <a:bodyPr/>
        <a:lstStyle/>
        <a:p>
          <a:endParaRPr lang="en-US"/>
        </a:p>
      </dgm:t>
    </dgm:pt>
    <dgm:pt modelId="{AF5C7718-37C4-4544-9651-7B8600092DA6}" type="sibTrans" cxnId="{EE86D1D3-142B-472D-8CA3-2F3144124CBD}">
      <dgm:prSet/>
      <dgm:spPr/>
      <dgm:t>
        <a:bodyPr/>
        <a:lstStyle/>
        <a:p>
          <a:endParaRPr lang="en-US"/>
        </a:p>
      </dgm:t>
    </dgm:pt>
    <dgm:pt modelId="{3E907684-6832-4E7A-B106-82BDF33350AD}" type="pres">
      <dgm:prSet presAssocID="{82121A4D-CBF5-476E-8952-33371E731324}" presName="vert0" presStyleCnt="0">
        <dgm:presLayoutVars>
          <dgm:dir/>
          <dgm:animOne val="branch"/>
          <dgm:animLvl val="lvl"/>
        </dgm:presLayoutVars>
      </dgm:prSet>
      <dgm:spPr/>
    </dgm:pt>
    <dgm:pt modelId="{2C1E0737-4688-4DD9-A563-2FFE62C18988}" type="pres">
      <dgm:prSet presAssocID="{7C4C2782-135D-4F73-95CF-6E32EDF718BF}" presName="thickLine" presStyleLbl="alignNode1" presStyleIdx="0" presStyleCnt="7"/>
      <dgm:spPr/>
    </dgm:pt>
    <dgm:pt modelId="{B16407CD-A3FD-44C0-9DB6-7017AE00804D}" type="pres">
      <dgm:prSet presAssocID="{7C4C2782-135D-4F73-95CF-6E32EDF718BF}" presName="horz1" presStyleCnt="0"/>
      <dgm:spPr/>
    </dgm:pt>
    <dgm:pt modelId="{BE325422-DA16-4EE3-8607-02F709369E93}" type="pres">
      <dgm:prSet presAssocID="{7C4C2782-135D-4F73-95CF-6E32EDF718BF}" presName="tx1" presStyleLbl="revTx" presStyleIdx="0" presStyleCnt="7"/>
      <dgm:spPr/>
    </dgm:pt>
    <dgm:pt modelId="{50ED9A87-8CAD-48C5-A13B-382FEFF6F715}" type="pres">
      <dgm:prSet presAssocID="{7C4C2782-135D-4F73-95CF-6E32EDF718BF}" presName="vert1" presStyleCnt="0"/>
      <dgm:spPr/>
    </dgm:pt>
    <dgm:pt modelId="{88CB3564-5564-42DE-A246-3F16DB4EB6D1}" type="pres">
      <dgm:prSet presAssocID="{3BCB78A5-674A-4D9A-ACF9-C1529F94EBE9}" presName="thickLine" presStyleLbl="alignNode1" presStyleIdx="1" presStyleCnt="7"/>
      <dgm:spPr/>
    </dgm:pt>
    <dgm:pt modelId="{0EC95707-FAEF-4FDA-9661-99A4169A33A0}" type="pres">
      <dgm:prSet presAssocID="{3BCB78A5-674A-4D9A-ACF9-C1529F94EBE9}" presName="horz1" presStyleCnt="0"/>
      <dgm:spPr/>
    </dgm:pt>
    <dgm:pt modelId="{D2E1D7A9-E2B4-446A-B9AB-F6B34624EE20}" type="pres">
      <dgm:prSet presAssocID="{3BCB78A5-674A-4D9A-ACF9-C1529F94EBE9}" presName="tx1" presStyleLbl="revTx" presStyleIdx="1" presStyleCnt="7"/>
      <dgm:spPr/>
    </dgm:pt>
    <dgm:pt modelId="{903EAE86-2386-470E-B097-23742571B60E}" type="pres">
      <dgm:prSet presAssocID="{3BCB78A5-674A-4D9A-ACF9-C1529F94EBE9}" presName="vert1" presStyleCnt="0"/>
      <dgm:spPr/>
    </dgm:pt>
    <dgm:pt modelId="{C01087C0-9EB0-4BC2-A003-0AF3AA0BD582}" type="pres">
      <dgm:prSet presAssocID="{79F9D0B6-4E0A-456E-96CA-FA54EFA546F1}" presName="thickLine" presStyleLbl="alignNode1" presStyleIdx="2" presStyleCnt="7"/>
      <dgm:spPr/>
    </dgm:pt>
    <dgm:pt modelId="{121B4045-9995-41D3-802E-FB9E6D6BF185}" type="pres">
      <dgm:prSet presAssocID="{79F9D0B6-4E0A-456E-96CA-FA54EFA546F1}" presName="horz1" presStyleCnt="0"/>
      <dgm:spPr/>
    </dgm:pt>
    <dgm:pt modelId="{E886FBAF-4BE7-445E-8C0C-18A06A1E4109}" type="pres">
      <dgm:prSet presAssocID="{79F9D0B6-4E0A-456E-96CA-FA54EFA546F1}" presName="tx1" presStyleLbl="revTx" presStyleIdx="2" presStyleCnt="7"/>
      <dgm:spPr/>
    </dgm:pt>
    <dgm:pt modelId="{57635F12-B510-4E5C-8B42-18766C7D05D4}" type="pres">
      <dgm:prSet presAssocID="{79F9D0B6-4E0A-456E-96CA-FA54EFA546F1}" presName="vert1" presStyleCnt="0"/>
      <dgm:spPr/>
    </dgm:pt>
    <dgm:pt modelId="{3F4DBE66-36F4-4429-AF9F-4F7322312260}" type="pres">
      <dgm:prSet presAssocID="{875C7AEB-741D-4D47-8345-14126EC001D1}" presName="thickLine" presStyleLbl="alignNode1" presStyleIdx="3" presStyleCnt="7"/>
      <dgm:spPr/>
    </dgm:pt>
    <dgm:pt modelId="{5A45AF3C-2846-4CB8-BB15-09B5CDA0CD7C}" type="pres">
      <dgm:prSet presAssocID="{875C7AEB-741D-4D47-8345-14126EC001D1}" presName="horz1" presStyleCnt="0"/>
      <dgm:spPr/>
    </dgm:pt>
    <dgm:pt modelId="{C5104A9A-4175-4B26-A182-AD50BBDF1913}" type="pres">
      <dgm:prSet presAssocID="{875C7AEB-741D-4D47-8345-14126EC001D1}" presName="tx1" presStyleLbl="revTx" presStyleIdx="3" presStyleCnt="7"/>
      <dgm:spPr/>
    </dgm:pt>
    <dgm:pt modelId="{2385F85F-0E31-43D8-8540-4EF70C9129FA}" type="pres">
      <dgm:prSet presAssocID="{875C7AEB-741D-4D47-8345-14126EC001D1}" presName="vert1" presStyleCnt="0"/>
      <dgm:spPr/>
    </dgm:pt>
    <dgm:pt modelId="{B989003B-40F0-4D9F-A403-14798AA117A6}" type="pres">
      <dgm:prSet presAssocID="{4141A5E8-1030-4D24-8978-E4686A7AF06E}" presName="thickLine" presStyleLbl="alignNode1" presStyleIdx="4" presStyleCnt="7"/>
      <dgm:spPr/>
    </dgm:pt>
    <dgm:pt modelId="{0D46C1C6-D288-46F7-81AD-03D8BFB364F1}" type="pres">
      <dgm:prSet presAssocID="{4141A5E8-1030-4D24-8978-E4686A7AF06E}" presName="horz1" presStyleCnt="0"/>
      <dgm:spPr/>
    </dgm:pt>
    <dgm:pt modelId="{0BBD8BC4-88C8-41FB-BC75-03DDEE1CBCD3}" type="pres">
      <dgm:prSet presAssocID="{4141A5E8-1030-4D24-8978-E4686A7AF06E}" presName="tx1" presStyleLbl="revTx" presStyleIdx="4" presStyleCnt="7"/>
      <dgm:spPr/>
    </dgm:pt>
    <dgm:pt modelId="{03C28C25-D2C5-49D3-AC91-D789E26B81B3}" type="pres">
      <dgm:prSet presAssocID="{4141A5E8-1030-4D24-8978-E4686A7AF06E}" presName="vert1" presStyleCnt="0"/>
      <dgm:spPr/>
    </dgm:pt>
    <dgm:pt modelId="{C44266AC-417B-442B-8EB7-548C4B3383B2}" type="pres">
      <dgm:prSet presAssocID="{D86AEB83-FA40-45DF-A558-01AFB90125A9}" presName="thickLine" presStyleLbl="alignNode1" presStyleIdx="5" presStyleCnt="7"/>
      <dgm:spPr/>
    </dgm:pt>
    <dgm:pt modelId="{B73DF5AC-C3B9-4EA3-BA6E-45FFBCE8788E}" type="pres">
      <dgm:prSet presAssocID="{D86AEB83-FA40-45DF-A558-01AFB90125A9}" presName="horz1" presStyleCnt="0"/>
      <dgm:spPr/>
    </dgm:pt>
    <dgm:pt modelId="{779D8FB3-1735-4ABA-A2CE-F7AAE3C44D3E}" type="pres">
      <dgm:prSet presAssocID="{D86AEB83-FA40-45DF-A558-01AFB90125A9}" presName="tx1" presStyleLbl="revTx" presStyleIdx="5" presStyleCnt="7"/>
      <dgm:spPr/>
    </dgm:pt>
    <dgm:pt modelId="{E18BBFC5-FBD3-47A9-A7A4-A849D858252D}" type="pres">
      <dgm:prSet presAssocID="{D86AEB83-FA40-45DF-A558-01AFB90125A9}" presName="vert1" presStyleCnt="0"/>
      <dgm:spPr/>
    </dgm:pt>
    <dgm:pt modelId="{8B86B484-A902-466A-AF83-2C8F9136E55F}" type="pres">
      <dgm:prSet presAssocID="{94E27FBC-110B-4FC5-A232-33A752509F7E}" presName="thickLine" presStyleLbl="alignNode1" presStyleIdx="6" presStyleCnt="7"/>
      <dgm:spPr/>
    </dgm:pt>
    <dgm:pt modelId="{4FF4FC61-9249-4093-AC18-8ECAB30AE5AC}" type="pres">
      <dgm:prSet presAssocID="{94E27FBC-110B-4FC5-A232-33A752509F7E}" presName="horz1" presStyleCnt="0"/>
      <dgm:spPr/>
    </dgm:pt>
    <dgm:pt modelId="{7C8BF96D-4AFF-4D2A-ABFB-FE17FB383DA1}" type="pres">
      <dgm:prSet presAssocID="{94E27FBC-110B-4FC5-A232-33A752509F7E}" presName="tx1" presStyleLbl="revTx" presStyleIdx="6" presStyleCnt="7"/>
      <dgm:spPr/>
    </dgm:pt>
    <dgm:pt modelId="{F7B7F204-44B8-45F4-B64F-4FA7D2AF7255}" type="pres">
      <dgm:prSet presAssocID="{94E27FBC-110B-4FC5-A232-33A752509F7E}" presName="vert1" presStyleCnt="0"/>
      <dgm:spPr/>
    </dgm:pt>
  </dgm:ptLst>
  <dgm:cxnLst>
    <dgm:cxn modelId="{E1132711-0B57-4D9C-843D-E76C87209631}" type="presOf" srcId="{79F9D0B6-4E0A-456E-96CA-FA54EFA546F1}" destId="{E886FBAF-4BE7-445E-8C0C-18A06A1E4109}" srcOrd="0" destOrd="0" presId="urn:microsoft.com/office/officeart/2008/layout/LinedList"/>
    <dgm:cxn modelId="{74602116-F028-4E84-BDFC-E3C9C0398D71}" srcId="{82121A4D-CBF5-476E-8952-33371E731324}" destId="{79F9D0B6-4E0A-456E-96CA-FA54EFA546F1}" srcOrd="2" destOrd="0" parTransId="{77992C15-AB18-477B-9A76-46592D16D734}" sibTransId="{F5CCA13E-888E-4085-BC79-A0EF42BE2D61}"/>
    <dgm:cxn modelId="{E5B3AB17-41B7-4E74-A7D3-AF6F0F82FE1C}" srcId="{82121A4D-CBF5-476E-8952-33371E731324}" destId="{4141A5E8-1030-4D24-8978-E4686A7AF06E}" srcOrd="4" destOrd="0" parTransId="{AFAB2CDB-C73C-4777-85D0-C417CC9BA1F4}" sibTransId="{32660A9F-0FF0-4FCB-B29E-79AAD2B02D75}"/>
    <dgm:cxn modelId="{BCF7761A-599F-4777-818A-813ECAFB599E}" type="presOf" srcId="{875C7AEB-741D-4D47-8345-14126EC001D1}" destId="{C5104A9A-4175-4B26-A182-AD50BBDF1913}" srcOrd="0" destOrd="0" presId="urn:microsoft.com/office/officeart/2008/layout/LinedList"/>
    <dgm:cxn modelId="{F795E035-B502-4907-AB2E-5C4D023178F0}" srcId="{82121A4D-CBF5-476E-8952-33371E731324}" destId="{875C7AEB-741D-4D47-8345-14126EC001D1}" srcOrd="3" destOrd="0" parTransId="{A0852D4A-4110-421E-8C59-858E2CF62D2F}" sibTransId="{0D18114C-0D3B-4864-8991-7BB86F1C245C}"/>
    <dgm:cxn modelId="{A48F555A-C30A-43E6-BDB1-FC488DC275EC}" type="presOf" srcId="{94E27FBC-110B-4FC5-A232-33A752509F7E}" destId="{7C8BF96D-4AFF-4D2A-ABFB-FE17FB383DA1}" srcOrd="0" destOrd="0" presId="urn:microsoft.com/office/officeart/2008/layout/LinedList"/>
    <dgm:cxn modelId="{7FAC5871-FA0B-49D0-81B4-3F2E19D9E592}" srcId="{82121A4D-CBF5-476E-8952-33371E731324}" destId="{D86AEB83-FA40-45DF-A558-01AFB90125A9}" srcOrd="5" destOrd="0" parTransId="{596DD906-486B-4DA0-9275-21F8F929996E}" sibTransId="{D91E659B-6483-4B11-901D-FC1183E406BB}"/>
    <dgm:cxn modelId="{8C6EF976-936A-4109-8E7B-B94103FF8709}" srcId="{82121A4D-CBF5-476E-8952-33371E731324}" destId="{7C4C2782-135D-4F73-95CF-6E32EDF718BF}" srcOrd="0" destOrd="0" parTransId="{DAAA9141-1F62-4ADB-AC46-50FE6FA537C3}" sibTransId="{D3DD6589-AA6F-4F79-8AA5-2D86D2E120B5}"/>
    <dgm:cxn modelId="{7773AAB0-C071-4C29-B13E-16C83DC0D773}" type="presOf" srcId="{D86AEB83-FA40-45DF-A558-01AFB90125A9}" destId="{779D8FB3-1735-4ABA-A2CE-F7AAE3C44D3E}" srcOrd="0" destOrd="0" presId="urn:microsoft.com/office/officeart/2008/layout/LinedList"/>
    <dgm:cxn modelId="{7DB79FCA-DBD0-46A5-B411-79B8E57D51E3}" srcId="{82121A4D-CBF5-476E-8952-33371E731324}" destId="{3BCB78A5-674A-4D9A-ACF9-C1529F94EBE9}" srcOrd="1" destOrd="0" parTransId="{D70D6605-876E-4780-9DBC-46239B3361CD}" sibTransId="{AE3566E7-DAE2-433B-AE8A-1B35934F6F93}"/>
    <dgm:cxn modelId="{14533BCB-CCD3-425A-B93C-BF8CE9023DD8}" type="presOf" srcId="{3BCB78A5-674A-4D9A-ACF9-C1529F94EBE9}" destId="{D2E1D7A9-E2B4-446A-B9AB-F6B34624EE20}" srcOrd="0" destOrd="0" presId="urn:microsoft.com/office/officeart/2008/layout/LinedList"/>
    <dgm:cxn modelId="{EE86D1D3-142B-472D-8CA3-2F3144124CBD}" srcId="{82121A4D-CBF5-476E-8952-33371E731324}" destId="{94E27FBC-110B-4FC5-A232-33A752509F7E}" srcOrd="6" destOrd="0" parTransId="{EFFE2861-1792-4097-970D-87554D01AB5A}" sibTransId="{AF5C7718-37C4-4544-9651-7B8600092DA6}"/>
    <dgm:cxn modelId="{C9CE77D4-07B0-4314-88B1-E39DC8ADC3ED}" type="presOf" srcId="{4141A5E8-1030-4D24-8978-E4686A7AF06E}" destId="{0BBD8BC4-88C8-41FB-BC75-03DDEE1CBCD3}" srcOrd="0" destOrd="0" presId="urn:microsoft.com/office/officeart/2008/layout/LinedList"/>
    <dgm:cxn modelId="{01C34BDE-F078-433D-BF03-956C8E941EEC}" type="presOf" srcId="{82121A4D-CBF5-476E-8952-33371E731324}" destId="{3E907684-6832-4E7A-B106-82BDF33350AD}" srcOrd="0" destOrd="0" presId="urn:microsoft.com/office/officeart/2008/layout/LinedList"/>
    <dgm:cxn modelId="{B8E113F5-9E19-4B37-92A1-2F2C50C70153}" type="presOf" srcId="{7C4C2782-135D-4F73-95CF-6E32EDF718BF}" destId="{BE325422-DA16-4EE3-8607-02F709369E93}" srcOrd="0" destOrd="0" presId="urn:microsoft.com/office/officeart/2008/layout/LinedList"/>
    <dgm:cxn modelId="{55675EE1-C3F1-41C9-A953-07011109F009}" type="presParOf" srcId="{3E907684-6832-4E7A-B106-82BDF33350AD}" destId="{2C1E0737-4688-4DD9-A563-2FFE62C18988}" srcOrd="0" destOrd="0" presId="urn:microsoft.com/office/officeart/2008/layout/LinedList"/>
    <dgm:cxn modelId="{426747FF-2CBC-4ABE-9A5C-D694FD49E92C}" type="presParOf" srcId="{3E907684-6832-4E7A-B106-82BDF33350AD}" destId="{B16407CD-A3FD-44C0-9DB6-7017AE00804D}" srcOrd="1" destOrd="0" presId="urn:microsoft.com/office/officeart/2008/layout/LinedList"/>
    <dgm:cxn modelId="{A03087A9-F37A-4208-95C4-09CDC96583CA}" type="presParOf" srcId="{B16407CD-A3FD-44C0-9DB6-7017AE00804D}" destId="{BE325422-DA16-4EE3-8607-02F709369E93}" srcOrd="0" destOrd="0" presId="urn:microsoft.com/office/officeart/2008/layout/LinedList"/>
    <dgm:cxn modelId="{C944BC8E-13A0-4C25-BB22-37C4682CFA0C}" type="presParOf" srcId="{B16407CD-A3FD-44C0-9DB6-7017AE00804D}" destId="{50ED9A87-8CAD-48C5-A13B-382FEFF6F715}" srcOrd="1" destOrd="0" presId="urn:microsoft.com/office/officeart/2008/layout/LinedList"/>
    <dgm:cxn modelId="{72CB6884-276B-44A1-84D5-CE449A33D2E6}" type="presParOf" srcId="{3E907684-6832-4E7A-B106-82BDF33350AD}" destId="{88CB3564-5564-42DE-A246-3F16DB4EB6D1}" srcOrd="2" destOrd="0" presId="urn:microsoft.com/office/officeart/2008/layout/LinedList"/>
    <dgm:cxn modelId="{DD8B82C1-9D40-4502-A2E3-290FFEB6CA2E}" type="presParOf" srcId="{3E907684-6832-4E7A-B106-82BDF33350AD}" destId="{0EC95707-FAEF-4FDA-9661-99A4169A33A0}" srcOrd="3" destOrd="0" presId="urn:microsoft.com/office/officeart/2008/layout/LinedList"/>
    <dgm:cxn modelId="{43BD9AD2-FBD8-45AD-868D-813B4F096A8A}" type="presParOf" srcId="{0EC95707-FAEF-4FDA-9661-99A4169A33A0}" destId="{D2E1D7A9-E2B4-446A-B9AB-F6B34624EE20}" srcOrd="0" destOrd="0" presId="urn:microsoft.com/office/officeart/2008/layout/LinedList"/>
    <dgm:cxn modelId="{1FC51672-B25D-4150-9EDF-60A9637C7EFC}" type="presParOf" srcId="{0EC95707-FAEF-4FDA-9661-99A4169A33A0}" destId="{903EAE86-2386-470E-B097-23742571B60E}" srcOrd="1" destOrd="0" presId="urn:microsoft.com/office/officeart/2008/layout/LinedList"/>
    <dgm:cxn modelId="{DD84E400-19B4-4B80-84FB-0C513C9D8ED3}" type="presParOf" srcId="{3E907684-6832-4E7A-B106-82BDF33350AD}" destId="{C01087C0-9EB0-4BC2-A003-0AF3AA0BD582}" srcOrd="4" destOrd="0" presId="urn:microsoft.com/office/officeart/2008/layout/LinedList"/>
    <dgm:cxn modelId="{DE886850-69F2-43DA-BE98-9FBF967DD16B}" type="presParOf" srcId="{3E907684-6832-4E7A-B106-82BDF33350AD}" destId="{121B4045-9995-41D3-802E-FB9E6D6BF185}" srcOrd="5" destOrd="0" presId="urn:microsoft.com/office/officeart/2008/layout/LinedList"/>
    <dgm:cxn modelId="{B0EAE819-D8CE-486D-8DF9-DAD4CA66FAD8}" type="presParOf" srcId="{121B4045-9995-41D3-802E-FB9E6D6BF185}" destId="{E886FBAF-4BE7-445E-8C0C-18A06A1E4109}" srcOrd="0" destOrd="0" presId="urn:microsoft.com/office/officeart/2008/layout/LinedList"/>
    <dgm:cxn modelId="{B6604B3E-2AB7-47C4-B62D-505F8FB46EBB}" type="presParOf" srcId="{121B4045-9995-41D3-802E-FB9E6D6BF185}" destId="{57635F12-B510-4E5C-8B42-18766C7D05D4}" srcOrd="1" destOrd="0" presId="urn:microsoft.com/office/officeart/2008/layout/LinedList"/>
    <dgm:cxn modelId="{6C8B7FD4-01FC-4525-9834-BE28AADF3E8E}" type="presParOf" srcId="{3E907684-6832-4E7A-B106-82BDF33350AD}" destId="{3F4DBE66-36F4-4429-AF9F-4F7322312260}" srcOrd="6" destOrd="0" presId="urn:microsoft.com/office/officeart/2008/layout/LinedList"/>
    <dgm:cxn modelId="{2667F6A8-1C35-4033-85B2-21F270888674}" type="presParOf" srcId="{3E907684-6832-4E7A-B106-82BDF33350AD}" destId="{5A45AF3C-2846-4CB8-BB15-09B5CDA0CD7C}" srcOrd="7" destOrd="0" presId="urn:microsoft.com/office/officeart/2008/layout/LinedList"/>
    <dgm:cxn modelId="{ED2FDFA8-937F-4FDE-A7CD-499892499F29}" type="presParOf" srcId="{5A45AF3C-2846-4CB8-BB15-09B5CDA0CD7C}" destId="{C5104A9A-4175-4B26-A182-AD50BBDF1913}" srcOrd="0" destOrd="0" presId="urn:microsoft.com/office/officeart/2008/layout/LinedList"/>
    <dgm:cxn modelId="{D9A2435F-613D-4830-8CCB-C46D6E58D10B}" type="presParOf" srcId="{5A45AF3C-2846-4CB8-BB15-09B5CDA0CD7C}" destId="{2385F85F-0E31-43D8-8540-4EF70C9129FA}" srcOrd="1" destOrd="0" presId="urn:microsoft.com/office/officeart/2008/layout/LinedList"/>
    <dgm:cxn modelId="{340FDDC5-73E2-47A9-99BB-DE64E7315036}" type="presParOf" srcId="{3E907684-6832-4E7A-B106-82BDF33350AD}" destId="{B989003B-40F0-4D9F-A403-14798AA117A6}" srcOrd="8" destOrd="0" presId="urn:microsoft.com/office/officeart/2008/layout/LinedList"/>
    <dgm:cxn modelId="{42CA17FC-4694-4EE6-B593-471AB06420A6}" type="presParOf" srcId="{3E907684-6832-4E7A-B106-82BDF33350AD}" destId="{0D46C1C6-D288-46F7-81AD-03D8BFB364F1}" srcOrd="9" destOrd="0" presId="urn:microsoft.com/office/officeart/2008/layout/LinedList"/>
    <dgm:cxn modelId="{3B502536-92A9-43A7-930D-1B42006EBB42}" type="presParOf" srcId="{0D46C1C6-D288-46F7-81AD-03D8BFB364F1}" destId="{0BBD8BC4-88C8-41FB-BC75-03DDEE1CBCD3}" srcOrd="0" destOrd="0" presId="urn:microsoft.com/office/officeart/2008/layout/LinedList"/>
    <dgm:cxn modelId="{F170BE58-9F44-4D75-82AC-881B5D93D4DB}" type="presParOf" srcId="{0D46C1C6-D288-46F7-81AD-03D8BFB364F1}" destId="{03C28C25-D2C5-49D3-AC91-D789E26B81B3}" srcOrd="1" destOrd="0" presId="urn:microsoft.com/office/officeart/2008/layout/LinedList"/>
    <dgm:cxn modelId="{F08BB897-5B16-4132-B844-BDFFABF17838}" type="presParOf" srcId="{3E907684-6832-4E7A-B106-82BDF33350AD}" destId="{C44266AC-417B-442B-8EB7-548C4B3383B2}" srcOrd="10" destOrd="0" presId="urn:microsoft.com/office/officeart/2008/layout/LinedList"/>
    <dgm:cxn modelId="{9D07FD2B-6E0F-4A8E-B124-855B12FB8367}" type="presParOf" srcId="{3E907684-6832-4E7A-B106-82BDF33350AD}" destId="{B73DF5AC-C3B9-4EA3-BA6E-45FFBCE8788E}" srcOrd="11" destOrd="0" presId="urn:microsoft.com/office/officeart/2008/layout/LinedList"/>
    <dgm:cxn modelId="{4E13D890-75DC-464E-BE46-99A5B57C1B4A}" type="presParOf" srcId="{B73DF5AC-C3B9-4EA3-BA6E-45FFBCE8788E}" destId="{779D8FB3-1735-4ABA-A2CE-F7AAE3C44D3E}" srcOrd="0" destOrd="0" presId="urn:microsoft.com/office/officeart/2008/layout/LinedList"/>
    <dgm:cxn modelId="{1F5A978B-BE15-4C12-B565-1969C40D651F}" type="presParOf" srcId="{B73DF5AC-C3B9-4EA3-BA6E-45FFBCE8788E}" destId="{E18BBFC5-FBD3-47A9-A7A4-A849D858252D}" srcOrd="1" destOrd="0" presId="urn:microsoft.com/office/officeart/2008/layout/LinedList"/>
    <dgm:cxn modelId="{89C22F96-1F92-4C89-8E4B-D05E485BFF13}" type="presParOf" srcId="{3E907684-6832-4E7A-B106-82BDF33350AD}" destId="{8B86B484-A902-466A-AF83-2C8F9136E55F}" srcOrd="12" destOrd="0" presId="urn:microsoft.com/office/officeart/2008/layout/LinedList"/>
    <dgm:cxn modelId="{6FB9535C-D46D-455B-8236-D9C3EA1AD68A}" type="presParOf" srcId="{3E907684-6832-4E7A-B106-82BDF33350AD}" destId="{4FF4FC61-9249-4093-AC18-8ECAB30AE5AC}" srcOrd="13" destOrd="0" presId="urn:microsoft.com/office/officeart/2008/layout/LinedList"/>
    <dgm:cxn modelId="{5D131004-BD40-4EFB-8225-70CBB5F74AE1}" type="presParOf" srcId="{4FF4FC61-9249-4093-AC18-8ECAB30AE5AC}" destId="{7C8BF96D-4AFF-4D2A-ABFB-FE17FB383DA1}" srcOrd="0" destOrd="0" presId="urn:microsoft.com/office/officeart/2008/layout/LinedList"/>
    <dgm:cxn modelId="{3A4CB509-328E-4568-810F-1EEBFAB989B8}" type="presParOf" srcId="{4FF4FC61-9249-4093-AC18-8ECAB30AE5AC}" destId="{F7B7F204-44B8-45F4-B64F-4FA7D2AF725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9DE27AF-5601-4778-BB25-DD0B6B466F36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4FF7BB68-E504-43C0-83B5-040B92C05FB7}">
      <dgm:prSet/>
      <dgm:spPr/>
      <dgm:t>
        <a:bodyPr/>
        <a:lstStyle/>
        <a:p>
          <a:r>
            <a:rPr lang="en-US" b="1" i="1"/>
            <a:t>Nervousness </a:t>
          </a:r>
          <a:endParaRPr lang="en-US"/>
        </a:p>
      </dgm:t>
    </dgm:pt>
    <dgm:pt modelId="{07477D7C-2542-471D-BC92-38B51E50EF54}" type="parTrans" cxnId="{07B15A44-37CB-4F8D-A4BF-F0CAD4626FBF}">
      <dgm:prSet/>
      <dgm:spPr/>
      <dgm:t>
        <a:bodyPr/>
        <a:lstStyle/>
        <a:p>
          <a:endParaRPr lang="en-US"/>
        </a:p>
      </dgm:t>
    </dgm:pt>
    <dgm:pt modelId="{0DEA9C16-1059-41D4-BF68-1C534C7D302B}" type="sibTrans" cxnId="{07B15A44-37CB-4F8D-A4BF-F0CAD4626FBF}">
      <dgm:prSet/>
      <dgm:spPr/>
      <dgm:t>
        <a:bodyPr/>
        <a:lstStyle/>
        <a:p>
          <a:endParaRPr lang="en-US"/>
        </a:p>
      </dgm:t>
    </dgm:pt>
    <dgm:pt modelId="{296B3CC3-D539-4089-BE3E-DEEDE9D409F4}">
      <dgm:prSet/>
      <dgm:spPr/>
      <dgm:t>
        <a:bodyPr/>
        <a:lstStyle/>
        <a:p>
          <a:r>
            <a:rPr lang="en-US" b="1" i="1"/>
            <a:t>Weight loss/ gain </a:t>
          </a:r>
          <a:endParaRPr lang="en-US"/>
        </a:p>
      </dgm:t>
    </dgm:pt>
    <dgm:pt modelId="{673B9977-F867-4548-8A41-6A2FB8B00012}" type="parTrans" cxnId="{677A8B59-176A-489A-9490-9FA541EFDF53}">
      <dgm:prSet/>
      <dgm:spPr/>
      <dgm:t>
        <a:bodyPr/>
        <a:lstStyle/>
        <a:p>
          <a:endParaRPr lang="en-US"/>
        </a:p>
      </dgm:t>
    </dgm:pt>
    <dgm:pt modelId="{7FA154AE-58F9-4655-B799-A73928FD0198}" type="sibTrans" cxnId="{677A8B59-176A-489A-9490-9FA541EFDF53}">
      <dgm:prSet/>
      <dgm:spPr/>
      <dgm:t>
        <a:bodyPr/>
        <a:lstStyle/>
        <a:p>
          <a:endParaRPr lang="en-US"/>
        </a:p>
      </dgm:t>
    </dgm:pt>
    <dgm:pt modelId="{078308E5-922A-4B49-9F95-1828D4C4DE02}">
      <dgm:prSet/>
      <dgm:spPr/>
      <dgm:t>
        <a:bodyPr/>
        <a:lstStyle/>
        <a:p>
          <a:r>
            <a:rPr lang="en-US" b="1" i="1"/>
            <a:t>Palpitation </a:t>
          </a:r>
          <a:endParaRPr lang="en-US"/>
        </a:p>
      </dgm:t>
    </dgm:pt>
    <dgm:pt modelId="{49D2049A-3C0D-4A1A-98BB-B52EFBE33606}" type="parTrans" cxnId="{ABB6D86D-E550-4533-A056-2567B06620C9}">
      <dgm:prSet/>
      <dgm:spPr/>
      <dgm:t>
        <a:bodyPr/>
        <a:lstStyle/>
        <a:p>
          <a:endParaRPr lang="en-US"/>
        </a:p>
      </dgm:t>
    </dgm:pt>
    <dgm:pt modelId="{888FD35C-F1FF-4682-B3EC-46334A765C0A}" type="sibTrans" cxnId="{ABB6D86D-E550-4533-A056-2567B06620C9}">
      <dgm:prSet/>
      <dgm:spPr/>
      <dgm:t>
        <a:bodyPr/>
        <a:lstStyle/>
        <a:p>
          <a:endParaRPr lang="en-US"/>
        </a:p>
      </dgm:t>
    </dgm:pt>
    <dgm:pt modelId="{66655797-9098-4962-ABA4-61441ECB64B6}">
      <dgm:prSet/>
      <dgm:spPr/>
      <dgm:t>
        <a:bodyPr/>
        <a:lstStyle/>
        <a:p>
          <a:r>
            <a:rPr lang="en-US" b="1" i="1"/>
            <a:t>Preference to cold / warm weather </a:t>
          </a:r>
          <a:endParaRPr lang="en-US"/>
        </a:p>
      </dgm:t>
    </dgm:pt>
    <dgm:pt modelId="{B368D479-43E0-48BE-9FDD-7FFC6712B6B2}" type="parTrans" cxnId="{99251537-0D61-4702-9151-942A8F715211}">
      <dgm:prSet/>
      <dgm:spPr/>
      <dgm:t>
        <a:bodyPr/>
        <a:lstStyle/>
        <a:p>
          <a:endParaRPr lang="en-US"/>
        </a:p>
      </dgm:t>
    </dgm:pt>
    <dgm:pt modelId="{363574C2-9A01-4D2D-8C17-EB46296A77BD}" type="sibTrans" cxnId="{99251537-0D61-4702-9151-942A8F715211}">
      <dgm:prSet/>
      <dgm:spPr/>
      <dgm:t>
        <a:bodyPr/>
        <a:lstStyle/>
        <a:p>
          <a:endParaRPr lang="en-US"/>
        </a:p>
      </dgm:t>
    </dgm:pt>
    <dgm:pt modelId="{1B7B28F9-0A0A-40DA-9A42-BFFC5D8D800A}">
      <dgm:prSet/>
      <dgm:spPr/>
      <dgm:t>
        <a:bodyPr/>
        <a:lstStyle/>
        <a:p>
          <a:r>
            <a:rPr lang="en-US" b="1" i="1"/>
            <a:t>Muscle fatigue </a:t>
          </a:r>
          <a:endParaRPr lang="en-US"/>
        </a:p>
      </dgm:t>
    </dgm:pt>
    <dgm:pt modelId="{96916EBC-EDF4-4229-97D8-18B9E800001B}" type="parTrans" cxnId="{E2D60F4F-AA18-4B02-B156-5F0D9128E156}">
      <dgm:prSet/>
      <dgm:spPr/>
      <dgm:t>
        <a:bodyPr/>
        <a:lstStyle/>
        <a:p>
          <a:endParaRPr lang="en-US"/>
        </a:p>
      </dgm:t>
    </dgm:pt>
    <dgm:pt modelId="{8AC8EF5E-93EC-4738-A089-D36420B25A75}" type="sibTrans" cxnId="{E2D60F4F-AA18-4B02-B156-5F0D9128E156}">
      <dgm:prSet/>
      <dgm:spPr/>
      <dgm:t>
        <a:bodyPr/>
        <a:lstStyle/>
        <a:p>
          <a:endParaRPr lang="en-US"/>
        </a:p>
      </dgm:t>
    </dgm:pt>
    <dgm:pt modelId="{277EFE2D-457F-45AE-8C07-248CE18A0833}">
      <dgm:prSet/>
      <dgm:spPr/>
      <dgm:t>
        <a:bodyPr/>
        <a:lstStyle/>
        <a:p>
          <a:r>
            <a:rPr lang="en-US" b="1" i="1"/>
            <a:t>Sweating </a:t>
          </a:r>
          <a:endParaRPr lang="en-US"/>
        </a:p>
      </dgm:t>
    </dgm:pt>
    <dgm:pt modelId="{E61F794A-B6E9-43CC-8437-440927CF1984}" type="parTrans" cxnId="{2879C3D8-5CCC-40C6-B9B9-AEBF14AFF48F}">
      <dgm:prSet/>
      <dgm:spPr/>
      <dgm:t>
        <a:bodyPr/>
        <a:lstStyle/>
        <a:p>
          <a:endParaRPr lang="en-US"/>
        </a:p>
      </dgm:t>
    </dgm:pt>
    <dgm:pt modelId="{B8DE1261-E6C1-4A35-B305-8B8ADD7E0103}" type="sibTrans" cxnId="{2879C3D8-5CCC-40C6-B9B9-AEBF14AFF48F}">
      <dgm:prSet/>
      <dgm:spPr/>
      <dgm:t>
        <a:bodyPr/>
        <a:lstStyle/>
        <a:p>
          <a:endParaRPr lang="en-US"/>
        </a:p>
      </dgm:t>
    </dgm:pt>
    <dgm:pt modelId="{5364BFD8-5C8A-4E02-873E-455091952086}" type="pres">
      <dgm:prSet presAssocID="{D9DE27AF-5601-4778-BB25-DD0B6B466F36}" presName="vert0" presStyleCnt="0">
        <dgm:presLayoutVars>
          <dgm:dir/>
          <dgm:animOne val="branch"/>
          <dgm:animLvl val="lvl"/>
        </dgm:presLayoutVars>
      </dgm:prSet>
      <dgm:spPr/>
    </dgm:pt>
    <dgm:pt modelId="{435B6B65-E39C-4F64-BD83-65234B2F8A5A}" type="pres">
      <dgm:prSet presAssocID="{4FF7BB68-E504-43C0-83B5-040B92C05FB7}" presName="thickLine" presStyleLbl="alignNode1" presStyleIdx="0" presStyleCnt="6"/>
      <dgm:spPr/>
    </dgm:pt>
    <dgm:pt modelId="{1D18623A-758E-44D6-BF2F-03467FAEF0F4}" type="pres">
      <dgm:prSet presAssocID="{4FF7BB68-E504-43C0-83B5-040B92C05FB7}" presName="horz1" presStyleCnt="0"/>
      <dgm:spPr/>
    </dgm:pt>
    <dgm:pt modelId="{FDD246EA-5C50-46DB-8219-F4BF265B29A9}" type="pres">
      <dgm:prSet presAssocID="{4FF7BB68-E504-43C0-83B5-040B92C05FB7}" presName="tx1" presStyleLbl="revTx" presStyleIdx="0" presStyleCnt="6"/>
      <dgm:spPr/>
    </dgm:pt>
    <dgm:pt modelId="{6E72E52B-24C3-440E-9CE2-07E40D25CDE0}" type="pres">
      <dgm:prSet presAssocID="{4FF7BB68-E504-43C0-83B5-040B92C05FB7}" presName="vert1" presStyleCnt="0"/>
      <dgm:spPr/>
    </dgm:pt>
    <dgm:pt modelId="{1C0EA948-EA95-4B64-8D87-47EFC9D20344}" type="pres">
      <dgm:prSet presAssocID="{296B3CC3-D539-4089-BE3E-DEEDE9D409F4}" presName="thickLine" presStyleLbl="alignNode1" presStyleIdx="1" presStyleCnt="6"/>
      <dgm:spPr/>
    </dgm:pt>
    <dgm:pt modelId="{EE3B9E24-B2FC-4682-B751-C443DABF2098}" type="pres">
      <dgm:prSet presAssocID="{296B3CC3-D539-4089-BE3E-DEEDE9D409F4}" presName="horz1" presStyleCnt="0"/>
      <dgm:spPr/>
    </dgm:pt>
    <dgm:pt modelId="{D81EB64B-D1A4-42CE-AC7B-183957F33D49}" type="pres">
      <dgm:prSet presAssocID="{296B3CC3-D539-4089-BE3E-DEEDE9D409F4}" presName="tx1" presStyleLbl="revTx" presStyleIdx="1" presStyleCnt="6"/>
      <dgm:spPr/>
    </dgm:pt>
    <dgm:pt modelId="{A90A2076-A6D8-46CE-BDAF-59B6139A2519}" type="pres">
      <dgm:prSet presAssocID="{296B3CC3-D539-4089-BE3E-DEEDE9D409F4}" presName="vert1" presStyleCnt="0"/>
      <dgm:spPr/>
    </dgm:pt>
    <dgm:pt modelId="{29812ABB-25D9-4602-BAE5-C01584B22F5E}" type="pres">
      <dgm:prSet presAssocID="{078308E5-922A-4B49-9F95-1828D4C4DE02}" presName="thickLine" presStyleLbl="alignNode1" presStyleIdx="2" presStyleCnt="6"/>
      <dgm:spPr/>
    </dgm:pt>
    <dgm:pt modelId="{39F43619-B0B1-4A28-AD98-652073010D30}" type="pres">
      <dgm:prSet presAssocID="{078308E5-922A-4B49-9F95-1828D4C4DE02}" presName="horz1" presStyleCnt="0"/>
      <dgm:spPr/>
    </dgm:pt>
    <dgm:pt modelId="{BCA981A8-A1BD-4E9B-8ADF-52A8C1CD9C4D}" type="pres">
      <dgm:prSet presAssocID="{078308E5-922A-4B49-9F95-1828D4C4DE02}" presName="tx1" presStyleLbl="revTx" presStyleIdx="2" presStyleCnt="6"/>
      <dgm:spPr/>
    </dgm:pt>
    <dgm:pt modelId="{5B4F650C-2EFE-4948-9370-B89A802D2D16}" type="pres">
      <dgm:prSet presAssocID="{078308E5-922A-4B49-9F95-1828D4C4DE02}" presName="vert1" presStyleCnt="0"/>
      <dgm:spPr/>
    </dgm:pt>
    <dgm:pt modelId="{A7A8E6A8-7D8D-4BE1-91E9-8373E0C35A5F}" type="pres">
      <dgm:prSet presAssocID="{66655797-9098-4962-ABA4-61441ECB64B6}" presName="thickLine" presStyleLbl="alignNode1" presStyleIdx="3" presStyleCnt="6"/>
      <dgm:spPr/>
    </dgm:pt>
    <dgm:pt modelId="{D81DDD07-A2BF-425A-9CA4-D1142F6C7170}" type="pres">
      <dgm:prSet presAssocID="{66655797-9098-4962-ABA4-61441ECB64B6}" presName="horz1" presStyleCnt="0"/>
      <dgm:spPr/>
    </dgm:pt>
    <dgm:pt modelId="{7108CD63-C365-4BCD-AE5E-50A27B12FA4C}" type="pres">
      <dgm:prSet presAssocID="{66655797-9098-4962-ABA4-61441ECB64B6}" presName="tx1" presStyleLbl="revTx" presStyleIdx="3" presStyleCnt="6"/>
      <dgm:spPr/>
    </dgm:pt>
    <dgm:pt modelId="{F8F687A6-413D-4896-A368-DCC3533A3CFB}" type="pres">
      <dgm:prSet presAssocID="{66655797-9098-4962-ABA4-61441ECB64B6}" presName="vert1" presStyleCnt="0"/>
      <dgm:spPr/>
    </dgm:pt>
    <dgm:pt modelId="{BAF0BF4E-8777-4F2C-9367-8889E11CD17E}" type="pres">
      <dgm:prSet presAssocID="{1B7B28F9-0A0A-40DA-9A42-BFFC5D8D800A}" presName="thickLine" presStyleLbl="alignNode1" presStyleIdx="4" presStyleCnt="6"/>
      <dgm:spPr/>
    </dgm:pt>
    <dgm:pt modelId="{6FCFB922-D89F-45B5-854A-8D31A573233F}" type="pres">
      <dgm:prSet presAssocID="{1B7B28F9-0A0A-40DA-9A42-BFFC5D8D800A}" presName="horz1" presStyleCnt="0"/>
      <dgm:spPr/>
    </dgm:pt>
    <dgm:pt modelId="{C572A458-7A99-4222-A6BB-6D4F36788CDD}" type="pres">
      <dgm:prSet presAssocID="{1B7B28F9-0A0A-40DA-9A42-BFFC5D8D800A}" presName="tx1" presStyleLbl="revTx" presStyleIdx="4" presStyleCnt="6"/>
      <dgm:spPr/>
    </dgm:pt>
    <dgm:pt modelId="{32B8E9B4-5661-4B8B-AF6A-45C2FE497E41}" type="pres">
      <dgm:prSet presAssocID="{1B7B28F9-0A0A-40DA-9A42-BFFC5D8D800A}" presName="vert1" presStyleCnt="0"/>
      <dgm:spPr/>
    </dgm:pt>
    <dgm:pt modelId="{88170B2B-4060-4534-B9FF-4B961682A242}" type="pres">
      <dgm:prSet presAssocID="{277EFE2D-457F-45AE-8C07-248CE18A0833}" presName="thickLine" presStyleLbl="alignNode1" presStyleIdx="5" presStyleCnt="6"/>
      <dgm:spPr/>
    </dgm:pt>
    <dgm:pt modelId="{CE7404E3-43C4-4E43-A24C-E326B3CB17DA}" type="pres">
      <dgm:prSet presAssocID="{277EFE2D-457F-45AE-8C07-248CE18A0833}" presName="horz1" presStyleCnt="0"/>
      <dgm:spPr/>
    </dgm:pt>
    <dgm:pt modelId="{2AE55BB7-2AC6-4495-AAF8-E9FBF8EA21B6}" type="pres">
      <dgm:prSet presAssocID="{277EFE2D-457F-45AE-8C07-248CE18A0833}" presName="tx1" presStyleLbl="revTx" presStyleIdx="5" presStyleCnt="6"/>
      <dgm:spPr/>
    </dgm:pt>
    <dgm:pt modelId="{5D1E3B71-65C4-4BB3-97D9-0B41AAD49889}" type="pres">
      <dgm:prSet presAssocID="{277EFE2D-457F-45AE-8C07-248CE18A0833}" presName="vert1" presStyleCnt="0"/>
      <dgm:spPr/>
    </dgm:pt>
  </dgm:ptLst>
  <dgm:cxnLst>
    <dgm:cxn modelId="{99251537-0D61-4702-9151-942A8F715211}" srcId="{D9DE27AF-5601-4778-BB25-DD0B6B466F36}" destId="{66655797-9098-4962-ABA4-61441ECB64B6}" srcOrd="3" destOrd="0" parTransId="{B368D479-43E0-48BE-9FDD-7FFC6712B6B2}" sibTransId="{363574C2-9A01-4D2D-8C17-EB46296A77BD}"/>
    <dgm:cxn modelId="{07B15A44-37CB-4F8D-A4BF-F0CAD4626FBF}" srcId="{D9DE27AF-5601-4778-BB25-DD0B6B466F36}" destId="{4FF7BB68-E504-43C0-83B5-040B92C05FB7}" srcOrd="0" destOrd="0" parTransId="{07477D7C-2542-471D-BC92-38B51E50EF54}" sibTransId="{0DEA9C16-1059-41D4-BF68-1C534C7D302B}"/>
    <dgm:cxn modelId="{E2D60F4F-AA18-4B02-B156-5F0D9128E156}" srcId="{D9DE27AF-5601-4778-BB25-DD0B6B466F36}" destId="{1B7B28F9-0A0A-40DA-9A42-BFFC5D8D800A}" srcOrd="4" destOrd="0" parTransId="{96916EBC-EDF4-4229-97D8-18B9E800001B}" sibTransId="{8AC8EF5E-93EC-4738-A089-D36420B25A75}"/>
    <dgm:cxn modelId="{677A8B59-176A-489A-9490-9FA541EFDF53}" srcId="{D9DE27AF-5601-4778-BB25-DD0B6B466F36}" destId="{296B3CC3-D539-4089-BE3E-DEEDE9D409F4}" srcOrd="1" destOrd="0" parTransId="{673B9977-F867-4548-8A41-6A2FB8B00012}" sibTransId="{7FA154AE-58F9-4655-B799-A73928FD0198}"/>
    <dgm:cxn modelId="{ABB6D86D-E550-4533-A056-2567B06620C9}" srcId="{D9DE27AF-5601-4778-BB25-DD0B6B466F36}" destId="{078308E5-922A-4B49-9F95-1828D4C4DE02}" srcOrd="2" destOrd="0" parTransId="{49D2049A-3C0D-4A1A-98BB-B52EFBE33606}" sibTransId="{888FD35C-F1FF-4682-B3EC-46334A765C0A}"/>
    <dgm:cxn modelId="{FCEDFCA4-D02C-4AC1-80E7-62048FF9DD0A}" type="presOf" srcId="{4FF7BB68-E504-43C0-83B5-040B92C05FB7}" destId="{FDD246EA-5C50-46DB-8219-F4BF265B29A9}" srcOrd="0" destOrd="0" presId="urn:microsoft.com/office/officeart/2008/layout/LinedList"/>
    <dgm:cxn modelId="{70ABEBAC-83F9-49AA-977E-D51CC53406A1}" type="presOf" srcId="{296B3CC3-D539-4089-BE3E-DEEDE9D409F4}" destId="{D81EB64B-D1A4-42CE-AC7B-183957F33D49}" srcOrd="0" destOrd="0" presId="urn:microsoft.com/office/officeart/2008/layout/LinedList"/>
    <dgm:cxn modelId="{9E2C08AD-5F15-4EE2-8A7A-1F905DBDAD2B}" type="presOf" srcId="{1B7B28F9-0A0A-40DA-9A42-BFFC5D8D800A}" destId="{C572A458-7A99-4222-A6BB-6D4F36788CDD}" srcOrd="0" destOrd="0" presId="urn:microsoft.com/office/officeart/2008/layout/LinedList"/>
    <dgm:cxn modelId="{667202C1-A556-4DFA-BAA9-895655B4BE5C}" type="presOf" srcId="{D9DE27AF-5601-4778-BB25-DD0B6B466F36}" destId="{5364BFD8-5C8A-4E02-873E-455091952086}" srcOrd="0" destOrd="0" presId="urn:microsoft.com/office/officeart/2008/layout/LinedList"/>
    <dgm:cxn modelId="{0E4598C3-BE8F-4FFC-8C42-582E2765968B}" type="presOf" srcId="{66655797-9098-4962-ABA4-61441ECB64B6}" destId="{7108CD63-C365-4BCD-AE5E-50A27B12FA4C}" srcOrd="0" destOrd="0" presId="urn:microsoft.com/office/officeart/2008/layout/LinedList"/>
    <dgm:cxn modelId="{5FBFC2CB-6BDF-4286-9FD0-7E5A522B64A9}" type="presOf" srcId="{078308E5-922A-4B49-9F95-1828D4C4DE02}" destId="{BCA981A8-A1BD-4E9B-8ADF-52A8C1CD9C4D}" srcOrd="0" destOrd="0" presId="urn:microsoft.com/office/officeart/2008/layout/LinedList"/>
    <dgm:cxn modelId="{7C7788CC-3773-49C5-A3A5-3FBD119983A4}" type="presOf" srcId="{277EFE2D-457F-45AE-8C07-248CE18A0833}" destId="{2AE55BB7-2AC6-4495-AAF8-E9FBF8EA21B6}" srcOrd="0" destOrd="0" presId="urn:microsoft.com/office/officeart/2008/layout/LinedList"/>
    <dgm:cxn modelId="{2879C3D8-5CCC-40C6-B9B9-AEBF14AFF48F}" srcId="{D9DE27AF-5601-4778-BB25-DD0B6B466F36}" destId="{277EFE2D-457F-45AE-8C07-248CE18A0833}" srcOrd="5" destOrd="0" parTransId="{E61F794A-B6E9-43CC-8437-440927CF1984}" sibTransId="{B8DE1261-E6C1-4A35-B305-8B8ADD7E0103}"/>
    <dgm:cxn modelId="{D3FC1716-1A51-4C5C-8814-0DB10AF93BCA}" type="presParOf" srcId="{5364BFD8-5C8A-4E02-873E-455091952086}" destId="{435B6B65-E39C-4F64-BD83-65234B2F8A5A}" srcOrd="0" destOrd="0" presId="urn:microsoft.com/office/officeart/2008/layout/LinedList"/>
    <dgm:cxn modelId="{5E37513E-202D-4612-9A61-7DB78775DCAF}" type="presParOf" srcId="{5364BFD8-5C8A-4E02-873E-455091952086}" destId="{1D18623A-758E-44D6-BF2F-03467FAEF0F4}" srcOrd="1" destOrd="0" presId="urn:microsoft.com/office/officeart/2008/layout/LinedList"/>
    <dgm:cxn modelId="{A422D2D1-A277-4637-8B70-F499872D40B3}" type="presParOf" srcId="{1D18623A-758E-44D6-BF2F-03467FAEF0F4}" destId="{FDD246EA-5C50-46DB-8219-F4BF265B29A9}" srcOrd="0" destOrd="0" presId="urn:microsoft.com/office/officeart/2008/layout/LinedList"/>
    <dgm:cxn modelId="{4DA8B22F-A75C-4D62-BB5F-B132FBA55E54}" type="presParOf" srcId="{1D18623A-758E-44D6-BF2F-03467FAEF0F4}" destId="{6E72E52B-24C3-440E-9CE2-07E40D25CDE0}" srcOrd="1" destOrd="0" presId="urn:microsoft.com/office/officeart/2008/layout/LinedList"/>
    <dgm:cxn modelId="{B4ED9521-112A-4E2B-A0E9-2CD9E8989F3E}" type="presParOf" srcId="{5364BFD8-5C8A-4E02-873E-455091952086}" destId="{1C0EA948-EA95-4B64-8D87-47EFC9D20344}" srcOrd="2" destOrd="0" presId="urn:microsoft.com/office/officeart/2008/layout/LinedList"/>
    <dgm:cxn modelId="{2A2E7CEC-1F52-4AC3-9326-F1140580ECBE}" type="presParOf" srcId="{5364BFD8-5C8A-4E02-873E-455091952086}" destId="{EE3B9E24-B2FC-4682-B751-C443DABF2098}" srcOrd="3" destOrd="0" presId="urn:microsoft.com/office/officeart/2008/layout/LinedList"/>
    <dgm:cxn modelId="{1EEFB377-8011-4344-907F-6795A884C5F8}" type="presParOf" srcId="{EE3B9E24-B2FC-4682-B751-C443DABF2098}" destId="{D81EB64B-D1A4-42CE-AC7B-183957F33D49}" srcOrd="0" destOrd="0" presId="urn:microsoft.com/office/officeart/2008/layout/LinedList"/>
    <dgm:cxn modelId="{922066EF-16D5-461E-ACEB-350A4150732D}" type="presParOf" srcId="{EE3B9E24-B2FC-4682-B751-C443DABF2098}" destId="{A90A2076-A6D8-46CE-BDAF-59B6139A2519}" srcOrd="1" destOrd="0" presId="urn:microsoft.com/office/officeart/2008/layout/LinedList"/>
    <dgm:cxn modelId="{6C24B11C-A58E-46F6-BAC3-0DE3F20E6FD4}" type="presParOf" srcId="{5364BFD8-5C8A-4E02-873E-455091952086}" destId="{29812ABB-25D9-4602-BAE5-C01584B22F5E}" srcOrd="4" destOrd="0" presId="urn:microsoft.com/office/officeart/2008/layout/LinedList"/>
    <dgm:cxn modelId="{AD406468-175D-41D2-8A6A-24476DD941A2}" type="presParOf" srcId="{5364BFD8-5C8A-4E02-873E-455091952086}" destId="{39F43619-B0B1-4A28-AD98-652073010D30}" srcOrd="5" destOrd="0" presId="urn:microsoft.com/office/officeart/2008/layout/LinedList"/>
    <dgm:cxn modelId="{4B9B21D2-0618-4D50-96CE-EFC8F1676989}" type="presParOf" srcId="{39F43619-B0B1-4A28-AD98-652073010D30}" destId="{BCA981A8-A1BD-4E9B-8ADF-52A8C1CD9C4D}" srcOrd="0" destOrd="0" presId="urn:microsoft.com/office/officeart/2008/layout/LinedList"/>
    <dgm:cxn modelId="{0631ACA0-AE25-4AD3-A0D4-24FBB10F4E84}" type="presParOf" srcId="{39F43619-B0B1-4A28-AD98-652073010D30}" destId="{5B4F650C-2EFE-4948-9370-B89A802D2D16}" srcOrd="1" destOrd="0" presId="urn:microsoft.com/office/officeart/2008/layout/LinedList"/>
    <dgm:cxn modelId="{DCD2ECF2-2DE6-4FB4-B584-9A9BA6C7242E}" type="presParOf" srcId="{5364BFD8-5C8A-4E02-873E-455091952086}" destId="{A7A8E6A8-7D8D-4BE1-91E9-8373E0C35A5F}" srcOrd="6" destOrd="0" presId="urn:microsoft.com/office/officeart/2008/layout/LinedList"/>
    <dgm:cxn modelId="{C1EE4533-961D-4674-8414-EB22D1ABAF7F}" type="presParOf" srcId="{5364BFD8-5C8A-4E02-873E-455091952086}" destId="{D81DDD07-A2BF-425A-9CA4-D1142F6C7170}" srcOrd="7" destOrd="0" presId="urn:microsoft.com/office/officeart/2008/layout/LinedList"/>
    <dgm:cxn modelId="{6B6BEC39-0BA6-4165-B269-ADFAD3113DFB}" type="presParOf" srcId="{D81DDD07-A2BF-425A-9CA4-D1142F6C7170}" destId="{7108CD63-C365-4BCD-AE5E-50A27B12FA4C}" srcOrd="0" destOrd="0" presId="urn:microsoft.com/office/officeart/2008/layout/LinedList"/>
    <dgm:cxn modelId="{98208CE8-607E-4DC8-BD5F-AA3DAB51F800}" type="presParOf" srcId="{D81DDD07-A2BF-425A-9CA4-D1142F6C7170}" destId="{F8F687A6-413D-4896-A368-DCC3533A3CFB}" srcOrd="1" destOrd="0" presId="urn:microsoft.com/office/officeart/2008/layout/LinedList"/>
    <dgm:cxn modelId="{40EFD2E0-D7B2-4863-8ACB-F0D5EAA91892}" type="presParOf" srcId="{5364BFD8-5C8A-4E02-873E-455091952086}" destId="{BAF0BF4E-8777-4F2C-9367-8889E11CD17E}" srcOrd="8" destOrd="0" presId="urn:microsoft.com/office/officeart/2008/layout/LinedList"/>
    <dgm:cxn modelId="{44FF37E8-B5E9-4F10-9423-09E250941D99}" type="presParOf" srcId="{5364BFD8-5C8A-4E02-873E-455091952086}" destId="{6FCFB922-D89F-45B5-854A-8D31A573233F}" srcOrd="9" destOrd="0" presId="urn:microsoft.com/office/officeart/2008/layout/LinedList"/>
    <dgm:cxn modelId="{6B109F16-287F-45EF-9ED4-CE4036C66333}" type="presParOf" srcId="{6FCFB922-D89F-45B5-854A-8D31A573233F}" destId="{C572A458-7A99-4222-A6BB-6D4F36788CDD}" srcOrd="0" destOrd="0" presId="urn:microsoft.com/office/officeart/2008/layout/LinedList"/>
    <dgm:cxn modelId="{D0897852-B84F-4BB9-A97C-9C0DF07023B6}" type="presParOf" srcId="{6FCFB922-D89F-45B5-854A-8D31A573233F}" destId="{32B8E9B4-5661-4B8B-AF6A-45C2FE497E41}" srcOrd="1" destOrd="0" presId="urn:microsoft.com/office/officeart/2008/layout/LinedList"/>
    <dgm:cxn modelId="{F70544E5-71DD-4D4A-B40A-888BDCD49C86}" type="presParOf" srcId="{5364BFD8-5C8A-4E02-873E-455091952086}" destId="{88170B2B-4060-4534-B9FF-4B961682A242}" srcOrd="10" destOrd="0" presId="urn:microsoft.com/office/officeart/2008/layout/LinedList"/>
    <dgm:cxn modelId="{92121266-36BF-4EA7-BC36-158FFEEF06F4}" type="presParOf" srcId="{5364BFD8-5C8A-4E02-873E-455091952086}" destId="{CE7404E3-43C4-4E43-A24C-E326B3CB17DA}" srcOrd="11" destOrd="0" presId="urn:microsoft.com/office/officeart/2008/layout/LinedList"/>
    <dgm:cxn modelId="{8DDC76C9-861F-4F78-B985-D06ADCCA7AE9}" type="presParOf" srcId="{CE7404E3-43C4-4E43-A24C-E326B3CB17DA}" destId="{2AE55BB7-2AC6-4495-AAF8-E9FBF8EA21B6}" srcOrd="0" destOrd="0" presId="urn:microsoft.com/office/officeart/2008/layout/LinedList"/>
    <dgm:cxn modelId="{C478D099-4374-4E3E-A7AD-3EA8FB58ECB0}" type="presParOf" srcId="{CE7404E3-43C4-4E43-A24C-E326B3CB17DA}" destId="{5D1E3B71-65C4-4BB3-97D9-0B41AAD4988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CE80EF4-4E3F-4AC1-B0B2-0723852B650E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EFD80A9-059F-489B-B5AD-AA3D1CB0574E}">
      <dgm:prSet/>
      <dgm:spPr/>
      <dgm:t>
        <a:bodyPr/>
        <a:lstStyle/>
        <a:p>
          <a:r>
            <a:rPr lang="en-US" i="1"/>
            <a:t>Fever </a:t>
          </a:r>
          <a:endParaRPr lang="en-US"/>
        </a:p>
      </dgm:t>
    </dgm:pt>
    <dgm:pt modelId="{A3A394B6-A69F-4C78-B511-DD98A5F34A41}" type="parTrans" cxnId="{4836F21E-CC68-473C-84BB-07A69DE72D18}">
      <dgm:prSet/>
      <dgm:spPr/>
      <dgm:t>
        <a:bodyPr/>
        <a:lstStyle/>
        <a:p>
          <a:endParaRPr lang="en-US"/>
        </a:p>
      </dgm:t>
    </dgm:pt>
    <dgm:pt modelId="{51E92E37-D7DF-467A-A3D2-D0929D04E71E}" type="sibTrans" cxnId="{4836F21E-CC68-473C-84BB-07A69DE72D18}">
      <dgm:prSet/>
      <dgm:spPr/>
      <dgm:t>
        <a:bodyPr/>
        <a:lstStyle/>
        <a:p>
          <a:endParaRPr lang="en-US"/>
        </a:p>
      </dgm:t>
    </dgm:pt>
    <dgm:pt modelId="{E3BDE2B5-508A-4604-832C-FFACEB543790}">
      <dgm:prSet/>
      <dgm:spPr/>
      <dgm:t>
        <a:bodyPr/>
        <a:lstStyle/>
        <a:p>
          <a:r>
            <a:rPr lang="en-US" i="1"/>
            <a:t>Night sweating    </a:t>
          </a:r>
          <a:endParaRPr lang="en-US"/>
        </a:p>
      </dgm:t>
    </dgm:pt>
    <dgm:pt modelId="{E2C95F0A-4548-4106-B163-EBFC6E241058}" type="parTrans" cxnId="{78AD943B-0A35-46D9-9CD8-C618C4B99B73}">
      <dgm:prSet/>
      <dgm:spPr/>
      <dgm:t>
        <a:bodyPr/>
        <a:lstStyle/>
        <a:p>
          <a:endParaRPr lang="en-US"/>
        </a:p>
      </dgm:t>
    </dgm:pt>
    <dgm:pt modelId="{6DB7DB24-4186-4494-9F06-1EE70552DFE0}" type="sibTrans" cxnId="{78AD943B-0A35-46D9-9CD8-C618C4B99B73}">
      <dgm:prSet/>
      <dgm:spPr/>
      <dgm:t>
        <a:bodyPr/>
        <a:lstStyle/>
        <a:p>
          <a:endParaRPr lang="en-US"/>
        </a:p>
      </dgm:t>
    </dgm:pt>
    <dgm:pt modelId="{2FF1123D-7EE6-4648-B6E1-70636C86C3BC}">
      <dgm:prSet/>
      <dgm:spPr/>
      <dgm:t>
        <a:bodyPr/>
        <a:lstStyle/>
        <a:p>
          <a:r>
            <a:rPr lang="en-US" i="1"/>
            <a:t>Contact with infectious disease </a:t>
          </a:r>
          <a:endParaRPr lang="en-US"/>
        </a:p>
      </dgm:t>
    </dgm:pt>
    <dgm:pt modelId="{4993FBE4-C52C-4423-9E64-C19E22E42372}" type="parTrans" cxnId="{ED31C249-7ADC-4D6A-AF1D-B5F18FB9F577}">
      <dgm:prSet/>
      <dgm:spPr/>
      <dgm:t>
        <a:bodyPr/>
        <a:lstStyle/>
        <a:p>
          <a:endParaRPr lang="en-US"/>
        </a:p>
      </dgm:t>
    </dgm:pt>
    <dgm:pt modelId="{0242AECF-03FA-4C44-9A8C-745E92F9913C}" type="sibTrans" cxnId="{ED31C249-7ADC-4D6A-AF1D-B5F18FB9F577}">
      <dgm:prSet/>
      <dgm:spPr/>
      <dgm:t>
        <a:bodyPr/>
        <a:lstStyle/>
        <a:p>
          <a:endParaRPr lang="en-US"/>
        </a:p>
      </dgm:t>
    </dgm:pt>
    <dgm:pt modelId="{309CA4D7-61BA-42ED-9C76-889FF15CAD78}">
      <dgm:prSet/>
      <dgm:spPr/>
      <dgm:t>
        <a:bodyPr/>
        <a:lstStyle/>
        <a:p>
          <a:r>
            <a:rPr lang="en-US" i="1"/>
            <a:t>Weight  loss </a:t>
          </a:r>
          <a:endParaRPr lang="en-US"/>
        </a:p>
      </dgm:t>
    </dgm:pt>
    <dgm:pt modelId="{BB8B037F-0825-4BF2-89AF-00D7ED7E2285}" type="parTrans" cxnId="{3BEAA668-1734-4DD2-BDC9-764AA9C04396}">
      <dgm:prSet/>
      <dgm:spPr/>
      <dgm:t>
        <a:bodyPr/>
        <a:lstStyle/>
        <a:p>
          <a:endParaRPr lang="en-US"/>
        </a:p>
      </dgm:t>
    </dgm:pt>
    <dgm:pt modelId="{6EC70448-06A4-4A78-9F01-18CFC773A9AC}" type="sibTrans" cxnId="{3BEAA668-1734-4DD2-BDC9-764AA9C04396}">
      <dgm:prSet/>
      <dgm:spPr/>
      <dgm:t>
        <a:bodyPr/>
        <a:lstStyle/>
        <a:p>
          <a:endParaRPr lang="en-US"/>
        </a:p>
      </dgm:t>
    </dgm:pt>
    <dgm:pt modelId="{62F1B7F2-D071-46FC-94CB-BC60471D7A73}">
      <dgm:prSet/>
      <dgm:spPr/>
      <dgm:t>
        <a:bodyPr/>
        <a:lstStyle/>
        <a:p>
          <a:r>
            <a:rPr lang="en-US" i="1"/>
            <a:t>Change in appetite </a:t>
          </a:r>
          <a:endParaRPr lang="en-US"/>
        </a:p>
      </dgm:t>
    </dgm:pt>
    <dgm:pt modelId="{6395FFE8-C961-460F-A70D-70F3B7970471}" type="parTrans" cxnId="{4B61333E-76A9-46C5-8D2C-5B00F4B8744C}">
      <dgm:prSet/>
      <dgm:spPr/>
      <dgm:t>
        <a:bodyPr/>
        <a:lstStyle/>
        <a:p>
          <a:endParaRPr lang="en-US"/>
        </a:p>
      </dgm:t>
    </dgm:pt>
    <dgm:pt modelId="{E94E5593-2E19-4191-950E-8E43B3B3DF8B}" type="sibTrans" cxnId="{4B61333E-76A9-46C5-8D2C-5B00F4B8744C}">
      <dgm:prSet/>
      <dgm:spPr/>
      <dgm:t>
        <a:bodyPr/>
        <a:lstStyle/>
        <a:p>
          <a:endParaRPr lang="en-US"/>
        </a:p>
      </dgm:t>
    </dgm:pt>
    <dgm:pt modelId="{0CD2A715-7AC1-4E0E-A204-96F14CCFBDDD}">
      <dgm:prSet/>
      <dgm:spPr/>
      <dgm:t>
        <a:bodyPr/>
        <a:lstStyle/>
        <a:p>
          <a:r>
            <a:rPr lang="en-US" i="1"/>
            <a:t>Respiratory / gastrointestinal symptoms</a:t>
          </a:r>
          <a:endParaRPr lang="en-US"/>
        </a:p>
      </dgm:t>
    </dgm:pt>
    <dgm:pt modelId="{5077DB3E-77D7-4DCF-9869-38CDB672A02B}" type="parTrans" cxnId="{E66D4C01-3937-46BB-9EB7-ADB829040EC9}">
      <dgm:prSet/>
      <dgm:spPr/>
      <dgm:t>
        <a:bodyPr/>
        <a:lstStyle/>
        <a:p>
          <a:endParaRPr lang="en-US"/>
        </a:p>
      </dgm:t>
    </dgm:pt>
    <dgm:pt modelId="{8E9355F6-0DAD-4A99-9731-2A35C7D92902}" type="sibTrans" cxnId="{E66D4C01-3937-46BB-9EB7-ADB829040EC9}">
      <dgm:prSet/>
      <dgm:spPr/>
      <dgm:t>
        <a:bodyPr/>
        <a:lstStyle/>
        <a:p>
          <a:endParaRPr lang="en-US"/>
        </a:p>
      </dgm:t>
    </dgm:pt>
    <dgm:pt modelId="{CB4DAB89-3549-4993-95B5-52A4CDE75337}" type="pres">
      <dgm:prSet presAssocID="{9CE80EF4-4E3F-4AC1-B0B2-0723852B650E}" presName="linear" presStyleCnt="0">
        <dgm:presLayoutVars>
          <dgm:animLvl val="lvl"/>
          <dgm:resizeHandles val="exact"/>
        </dgm:presLayoutVars>
      </dgm:prSet>
      <dgm:spPr/>
    </dgm:pt>
    <dgm:pt modelId="{135592B3-6CEB-4A9C-B840-92C3B723CF1C}" type="pres">
      <dgm:prSet presAssocID="{6EFD80A9-059F-489B-B5AD-AA3D1CB0574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9B28DA2-8F64-4405-A8F8-C8202EE55492}" type="pres">
      <dgm:prSet presAssocID="{51E92E37-D7DF-467A-A3D2-D0929D04E71E}" presName="spacer" presStyleCnt="0"/>
      <dgm:spPr/>
    </dgm:pt>
    <dgm:pt modelId="{F2FF8DA5-8210-4FB8-94A7-13C8FF91A2E6}" type="pres">
      <dgm:prSet presAssocID="{E3BDE2B5-508A-4604-832C-FFACEB543790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BEFE5DB9-8F2B-4D5A-9393-A3E477D570ED}" type="pres">
      <dgm:prSet presAssocID="{6DB7DB24-4186-4494-9F06-1EE70552DFE0}" presName="spacer" presStyleCnt="0"/>
      <dgm:spPr/>
    </dgm:pt>
    <dgm:pt modelId="{0161FBA2-3E84-483A-862F-038D7998B021}" type="pres">
      <dgm:prSet presAssocID="{2FF1123D-7EE6-4648-B6E1-70636C86C3BC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497A218D-3E87-427F-B31F-73CD38E2886D}" type="pres">
      <dgm:prSet presAssocID="{0242AECF-03FA-4C44-9A8C-745E92F9913C}" presName="spacer" presStyleCnt="0"/>
      <dgm:spPr/>
    </dgm:pt>
    <dgm:pt modelId="{4A429B6D-398B-47DE-B974-3B55220591A9}" type="pres">
      <dgm:prSet presAssocID="{309CA4D7-61BA-42ED-9C76-889FF15CAD78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65EA9282-B5D2-47C2-AC92-06F7890A1829}" type="pres">
      <dgm:prSet presAssocID="{6EC70448-06A4-4A78-9F01-18CFC773A9AC}" presName="spacer" presStyleCnt="0"/>
      <dgm:spPr/>
    </dgm:pt>
    <dgm:pt modelId="{4730E41B-DDE5-4CC7-B2B1-18B698AB5956}" type="pres">
      <dgm:prSet presAssocID="{62F1B7F2-D071-46FC-94CB-BC60471D7A73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012E2A0-C296-4F66-9643-1746343BE93C}" type="pres">
      <dgm:prSet presAssocID="{E94E5593-2E19-4191-950E-8E43B3B3DF8B}" presName="spacer" presStyleCnt="0"/>
      <dgm:spPr/>
    </dgm:pt>
    <dgm:pt modelId="{ED56E8AA-C76A-4329-8D35-262EFA0C5C37}" type="pres">
      <dgm:prSet presAssocID="{0CD2A715-7AC1-4E0E-A204-96F14CCFBDDD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E66D4C01-3937-46BB-9EB7-ADB829040EC9}" srcId="{9CE80EF4-4E3F-4AC1-B0B2-0723852B650E}" destId="{0CD2A715-7AC1-4E0E-A204-96F14CCFBDDD}" srcOrd="5" destOrd="0" parTransId="{5077DB3E-77D7-4DCF-9869-38CDB672A02B}" sibTransId="{8E9355F6-0DAD-4A99-9731-2A35C7D92902}"/>
    <dgm:cxn modelId="{4836F21E-CC68-473C-84BB-07A69DE72D18}" srcId="{9CE80EF4-4E3F-4AC1-B0B2-0723852B650E}" destId="{6EFD80A9-059F-489B-B5AD-AA3D1CB0574E}" srcOrd="0" destOrd="0" parTransId="{A3A394B6-A69F-4C78-B511-DD98A5F34A41}" sibTransId="{51E92E37-D7DF-467A-A3D2-D0929D04E71E}"/>
    <dgm:cxn modelId="{78AD943B-0A35-46D9-9CD8-C618C4B99B73}" srcId="{9CE80EF4-4E3F-4AC1-B0B2-0723852B650E}" destId="{E3BDE2B5-508A-4604-832C-FFACEB543790}" srcOrd="1" destOrd="0" parTransId="{E2C95F0A-4548-4106-B163-EBFC6E241058}" sibTransId="{6DB7DB24-4186-4494-9F06-1EE70552DFE0}"/>
    <dgm:cxn modelId="{4B61333E-76A9-46C5-8D2C-5B00F4B8744C}" srcId="{9CE80EF4-4E3F-4AC1-B0B2-0723852B650E}" destId="{62F1B7F2-D071-46FC-94CB-BC60471D7A73}" srcOrd="4" destOrd="0" parTransId="{6395FFE8-C961-460F-A70D-70F3B7970471}" sibTransId="{E94E5593-2E19-4191-950E-8E43B3B3DF8B}"/>
    <dgm:cxn modelId="{EF0FF641-6C78-44B9-9DB9-6B2DD51517E3}" type="presOf" srcId="{6EFD80A9-059F-489B-B5AD-AA3D1CB0574E}" destId="{135592B3-6CEB-4A9C-B840-92C3B723CF1C}" srcOrd="0" destOrd="0" presId="urn:microsoft.com/office/officeart/2005/8/layout/vList2"/>
    <dgm:cxn modelId="{ED31C249-7ADC-4D6A-AF1D-B5F18FB9F577}" srcId="{9CE80EF4-4E3F-4AC1-B0B2-0723852B650E}" destId="{2FF1123D-7EE6-4648-B6E1-70636C86C3BC}" srcOrd="2" destOrd="0" parTransId="{4993FBE4-C52C-4423-9E64-C19E22E42372}" sibTransId="{0242AECF-03FA-4C44-9A8C-745E92F9913C}"/>
    <dgm:cxn modelId="{5673875D-6F2B-489C-A7F4-695CE4A4EB63}" type="presOf" srcId="{62F1B7F2-D071-46FC-94CB-BC60471D7A73}" destId="{4730E41B-DDE5-4CC7-B2B1-18B698AB5956}" srcOrd="0" destOrd="0" presId="urn:microsoft.com/office/officeart/2005/8/layout/vList2"/>
    <dgm:cxn modelId="{3BEAA668-1734-4DD2-BDC9-764AA9C04396}" srcId="{9CE80EF4-4E3F-4AC1-B0B2-0723852B650E}" destId="{309CA4D7-61BA-42ED-9C76-889FF15CAD78}" srcOrd="3" destOrd="0" parTransId="{BB8B037F-0825-4BF2-89AF-00D7ED7E2285}" sibTransId="{6EC70448-06A4-4A78-9F01-18CFC773A9AC}"/>
    <dgm:cxn modelId="{D2227571-E827-4171-83CA-EBF19BE6E850}" type="presOf" srcId="{9CE80EF4-4E3F-4AC1-B0B2-0723852B650E}" destId="{CB4DAB89-3549-4993-95B5-52A4CDE75337}" srcOrd="0" destOrd="0" presId="urn:microsoft.com/office/officeart/2005/8/layout/vList2"/>
    <dgm:cxn modelId="{28AA2AC6-E2BB-4E32-A49B-E0EDABB74149}" type="presOf" srcId="{0CD2A715-7AC1-4E0E-A204-96F14CCFBDDD}" destId="{ED56E8AA-C76A-4329-8D35-262EFA0C5C37}" srcOrd="0" destOrd="0" presId="urn:microsoft.com/office/officeart/2005/8/layout/vList2"/>
    <dgm:cxn modelId="{4D77B2D9-4066-4A82-A6C0-C439FF4100FD}" type="presOf" srcId="{309CA4D7-61BA-42ED-9C76-889FF15CAD78}" destId="{4A429B6D-398B-47DE-B974-3B55220591A9}" srcOrd="0" destOrd="0" presId="urn:microsoft.com/office/officeart/2005/8/layout/vList2"/>
    <dgm:cxn modelId="{BB83B5E3-AF12-49FF-8ED4-D89D44359066}" type="presOf" srcId="{2FF1123D-7EE6-4648-B6E1-70636C86C3BC}" destId="{0161FBA2-3E84-483A-862F-038D7998B021}" srcOrd="0" destOrd="0" presId="urn:microsoft.com/office/officeart/2005/8/layout/vList2"/>
    <dgm:cxn modelId="{25A028E8-F806-428A-A2C9-8971F498E0AF}" type="presOf" srcId="{E3BDE2B5-508A-4604-832C-FFACEB543790}" destId="{F2FF8DA5-8210-4FB8-94A7-13C8FF91A2E6}" srcOrd="0" destOrd="0" presId="urn:microsoft.com/office/officeart/2005/8/layout/vList2"/>
    <dgm:cxn modelId="{23F9DF24-1989-4DB4-82E8-5D2B1D64D96A}" type="presParOf" srcId="{CB4DAB89-3549-4993-95B5-52A4CDE75337}" destId="{135592B3-6CEB-4A9C-B840-92C3B723CF1C}" srcOrd="0" destOrd="0" presId="urn:microsoft.com/office/officeart/2005/8/layout/vList2"/>
    <dgm:cxn modelId="{90D276C1-6744-46A5-B3E4-2F67E84D404C}" type="presParOf" srcId="{CB4DAB89-3549-4993-95B5-52A4CDE75337}" destId="{79B28DA2-8F64-4405-A8F8-C8202EE55492}" srcOrd="1" destOrd="0" presId="urn:microsoft.com/office/officeart/2005/8/layout/vList2"/>
    <dgm:cxn modelId="{310DC202-09DC-41C1-9EC5-3DD8CDF80B8E}" type="presParOf" srcId="{CB4DAB89-3549-4993-95B5-52A4CDE75337}" destId="{F2FF8DA5-8210-4FB8-94A7-13C8FF91A2E6}" srcOrd="2" destOrd="0" presId="urn:microsoft.com/office/officeart/2005/8/layout/vList2"/>
    <dgm:cxn modelId="{09548F91-398C-465C-9966-9B7E8467A589}" type="presParOf" srcId="{CB4DAB89-3549-4993-95B5-52A4CDE75337}" destId="{BEFE5DB9-8F2B-4D5A-9393-A3E477D570ED}" srcOrd="3" destOrd="0" presId="urn:microsoft.com/office/officeart/2005/8/layout/vList2"/>
    <dgm:cxn modelId="{94ABC83E-564E-461D-9B7E-E33E3243BF5C}" type="presParOf" srcId="{CB4DAB89-3549-4993-95B5-52A4CDE75337}" destId="{0161FBA2-3E84-483A-862F-038D7998B021}" srcOrd="4" destOrd="0" presId="urn:microsoft.com/office/officeart/2005/8/layout/vList2"/>
    <dgm:cxn modelId="{463CE904-E575-4AA9-92D2-006B5E549A3B}" type="presParOf" srcId="{CB4DAB89-3549-4993-95B5-52A4CDE75337}" destId="{497A218D-3E87-427F-B31F-73CD38E2886D}" srcOrd="5" destOrd="0" presId="urn:microsoft.com/office/officeart/2005/8/layout/vList2"/>
    <dgm:cxn modelId="{054BE1C7-637B-44F7-872A-6F8091025062}" type="presParOf" srcId="{CB4DAB89-3549-4993-95B5-52A4CDE75337}" destId="{4A429B6D-398B-47DE-B974-3B55220591A9}" srcOrd="6" destOrd="0" presId="urn:microsoft.com/office/officeart/2005/8/layout/vList2"/>
    <dgm:cxn modelId="{3CCD6F5F-23BB-4BAB-9622-7A54BC7C12C8}" type="presParOf" srcId="{CB4DAB89-3549-4993-95B5-52A4CDE75337}" destId="{65EA9282-B5D2-47C2-AC92-06F7890A1829}" srcOrd="7" destOrd="0" presId="urn:microsoft.com/office/officeart/2005/8/layout/vList2"/>
    <dgm:cxn modelId="{0B7B26C9-6FB9-45E2-B7EE-9975B96A717C}" type="presParOf" srcId="{CB4DAB89-3549-4993-95B5-52A4CDE75337}" destId="{4730E41B-DDE5-4CC7-B2B1-18B698AB5956}" srcOrd="8" destOrd="0" presId="urn:microsoft.com/office/officeart/2005/8/layout/vList2"/>
    <dgm:cxn modelId="{04752155-B6E7-4797-8A3E-EA64FC63A7ED}" type="presParOf" srcId="{CB4DAB89-3549-4993-95B5-52A4CDE75337}" destId="{5012E2A0-C296-4F66-9643-1746343BE93C}" srcOrd="9" destOrd="0" presId="urn:microsoft.com/office/officeart/2005/8/layout/vList2"/>
    <dgm:cxn modelId="{897DDF56-E67E-486E-A1C9-DB38B1A6F866}" type="presParOf" srcId="{CB4DAB89-3549-4993-95B5-52A4CDE75337}" destId="{ED56E8AA-C76A-4329-8D35-262EFA0C5C3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AB3FC2C-B187-4C13-A8A7-3F12DC58B40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10F83AD-2306-478B-BBE4-7B913E7F3960}">
      <dgm:prSet/>
      <dgm:spPr/>
      <dgm:t>
        <a:bodyPr/>
        <a:lstStyle/>
        <a:p>
          <a:r>
            <a:rPr lang="en-US" b="1" i="1"/>
            <a:t>PH- </a:t>
          </a:r>
          <a:r>
            <a:rPr lang="en-US" i="1"/>
            <a:t>medical / surgical</a:t>
          </a:r>
          <a:endParaRPr lang="en-US"/>
        </a:p>
      </dgm:t>
    </dgm:pt>
    <dgm:pt modelId="{B084FB12-BD8D-4CEF-A911-7F71A51C247B}" type="parTrans" cxnId="{91D8720A-1299-4F69-B377-C598B37CEEDA}">
      <dgm:prSet/>
      <dgm:spPr/>
      <dgm:t>
        <a:bodyPr/>
        <a:lstStyle/>
        <a:p>
          <a:endParaRPr lang="en-US"/>
        </a:p>
      </dgm:t>
    </dgm:pt>
    <dgm:pt modelId="{3929EEA2-188A-4AB5-A03E-9E48D62B5825}" type="sibTrans" cxnId="{91D8720A-1299-4F69-B377-C598B37CEEDA}">
      <dgm:prSet/>
      <dgm:spPr/>
      <dgm:t>
        <a:bodyPr/>
        <a:lstStyle/>
        <a:p>
          <a:endParaRPr lang="en-US"/>
        </a:p>
      </dgm:t>
    </dgm:pt>
    <dgm:pt modelId="{3679A4E8-0131-493D-81C4-23981032AD3A}">
      <dgm:prSet/>
      <dgm:spPr/>
      <dgm:t>
        <a:bodyPr/>
        <a:lstStyle/>
        <a:p>
          <a:r>
            <a:rPr lang="en-US" b="1" i="1"/>
            <a:t>Medications</a:t>
          </a:r>
          <a:endParaRPr lang="en-US"/>
        </a:p>
      </dgm:t>
    </dgm:pt>
    <dgm:pt modelId="{DD601450-5761-4021-BF4E-2D7CDEA420B0}" type="parTrans" cxnId="{89AB1DBF-8C09-4B1E-907D-9E040E6AFBD6}">
      <dgm:prSet/>
      <dgm:spPr/>
      <dgm:t>
        <a:bodyPr/>
        <a:lstStyle/>
        <a:p>
          <a:endParaRPr lang="en-US"/>
        </a:p>
      </dgm:t>
    </dgm:pt>
    <dgm:pt modelId="{D82286A9-8FB2-4A41-B813-5F4AC76B9124}" type="sibTrans" cxnId="{89AB1DBF-8C09-4B1E-907D-9E040E6AFBD6}">
      <dgm:prSet/>
      <dgm:spPr/>
      <dgm:t>
        <a:bodyPr/>
        <a:lstStyle/>
        <a:p>
          <a:endParaRPr lang="en-US"/>
        </a:p>
      </dgm:t>
    </dgm:pt>
    <dgm:pt modelId="{729988BA-76BC-4BB7-B319-E41FC17E115E}">
      <dgm:prSet/>
      <dgm:spPr/>
      <dgm:t>
        <a:bodyPr/>
        <a:lstStyle/>
        <a:p>
          <a:r>
            <a:rPr lang="en-US" b="1" i="1"/>
            <a:t>Allergies</a:t>
          </a:r>
          <a:endParaRPr lang="en-US"/>
        </a:p>
      </dgm:t>
    </dgm:pt>
    <dgm:pt modelId="{9524E1A5-6E99-41C0-AEA1-2ADED49193E8}" type="parTrans" cxnId="{60C657C8-21BA-4801-8917-FD630B765FEC}">
      <dgm:prSet/>
      <dgm:spPr/>
      <dgm:t>
        <a:bodyPr/>
        <a:lstStyle/>
        <a:p>
          <a:endParaRPr lang="en-US"/>
        </a:p>
      </dgm:t>
    </dgm:pt>
    <dgm:pt modelId="{7376708D-1E44-4032-926B-9BA5014612AE}" type="sibTrans" cxnId="{60C657C8-21BA-4801-8917-FD630B765FEC}">
      <dgm:prSet/>
      <dgm:spPr/>
      <dgm:t>
        <a:bodyPr/>
        <a:lstStyle/>
        <a:p>
          <a:endParaRPr lang="en-US"/>
        </a:p>
      </dgm:t>
    </dgm:pt>
    <dgm:pt modelId="{70BC8969-31EF-40C6-86AE-5142963DFB08}">
      <dgm:prSet/>
      <dgm:spPr/>
      <dgm:t>
        <a:bodyPr/>
        <a:lstStyle/>
        <a:p>
          <a:r>
            <a:rPr lang="en-US" b="1" i="1"/>
            <a:t>Social history</a:t>
          </a:r>
          <a:endParaRPr lang="en-US"/>
        </a:p>
      </dgm:t>
    </dgm:pt>
    <dgm:pt modelId="{F673C238-D02B-45E3-A7F0-6FDD8ED9F9D7}" type="parTrans" cxnId="{7E4A43BE-665F-406B-9E48-7016D7D33DC2}">
      <dgm:prSet/>
      <dgm:spPr/>
      <dgm:t>
        <a:bodyPr/>
        <a:lstStyle/>
        <a:p>
          <a:endParaRPr lang="en-US"/>
        </a:p>
      </dgm:t>
    </dgm:pt>
    <dgm:pt modelId="{EA5B12A7-CFE2-4FBF-83C7-2E9C79094A88}" type="sibTrans" cxnId="{7E4A43BE-665F-406B-9E48-7016D7D33DC2}">
      <dgm:prSet/>
      <dgm:spPr/>
      <dgm:t>
        <a:bodyPr/>
        <a:lstStyle/>
        <a:p>
          <a:endParaRPr lang="en-US"/>
        </a:p>
      </dgm:t>
    </dgm:pt>
    <dgm:pt modelId="{E62C179E-2554-4270-BCE2-0A00EC83AA18}">
      <dgm:prSet/>
      <dgm:spPr/>
      <dgm:t>
        <a:bodyPr/>
        <a:lstStyle/>
        <a:p>
          <a:r>
            <a:rPr lang="en-US" b="1" i="1"/>
            <a:t>Family history</a:t>
          </a:r>
          <a:r>
            <a:rPr lang="en-US" i="1"/>
            <a:t> - </a:t>
          </a:r>
          <a:r>
            <a:rPr lang="en-US" b="1" i="1"/>
            <a:t>MTC,  MEN 2 (MTC, pheochromocytoma, HPT)</a:t>
          </a:r>
          <a:endParaRPr lang="en-US"/>
        </a:p>
      </dgm:t>
    </dgm:pt>
    <dgm:pt modelId="{B80E1DBB-53D6-4C0A-BDDE-9C752219DBED}" type="parTrans" cxnId="{7F1353AD-503C-443D-A756-13F0CE9BE614}">
      <dgm:prSet/>
      <dgm:spPr/>
      <dgm:t>
        <a:bodyPr/>
        <a:lstStyle/>
        <a:p>
          <a:endParaRPr lang="en-US"/>
        </a:p>
      </dgm:t>
    </dgm:pt>
    <dgm:pt modelId="{CE9059A9-6A72-4464-8BA0-9E478D4D1379}" type="sibTrans" cxnId="{7F1353AD-503C-443D-A756-13F0CE9BE614}">
      <dgm:prSet/>
      <dgm:spPr/>
      <dgm:t>
        <a:bodyPr/>
        <a:lstStyle/>
        <a:p>
          <a:endParaRPr lang="en-US"/>
        </a:p>
      </dgm:t>
    </dgm:pt>
    <dgm:pt modelId="{EF71D41A-2574-4F5B-A4F6-C0A754D4E6F4}" type="pres">
      <dgm:prSet presAssocID="{8AB3FC2C-B187-4C13-A8A7-3F12DC58B401}" presName="root" presStyleCnt="0">
        <dgm:presLayoutVars>
          <dgm:dir/>
          <dgm:resizeHandles val="exact"/>
        </dgm:presLayoutVars>
      </dgm:prSet>
      <dgm:spPr/>
    </dgm:pt>
    <dgm:pt modelId="{81E2C9AF-F841-44C6-BE77-194615621148}" type="pres">
      <dgm:prSet presAssocID="{610F83AD-2306-478B-BBE4-7B913E7F3960}" presName="compNode" presStyleCnt="0"/>
      <dgm:spPr/>
    </dgm:pt>
    <dgm:pt modelId="{D5CE9087-47F7-42A5-B712-A3B9217C85BB}" type="pres">
      <dgm:prSet presAssocID="{610F83AD-2306-478B-BBE4-7B913E7F3960}" presName="bgRect" presStyleLbl="bgShp" presStyleIdx="0" presStyleCnt="5"/>
      <dgm:spPr/>
    </dgm:pt>
    <dgm:pt modelId="{2691B970-0D41-4343-8E2E-26419C0D8BEE}" type="pres">
      <dgm:prSet presAssocID="{610F83AD-2306-478B-BBE4-7B913E7F396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B649CCA8-8662-449F-BB62-2C4A40E0E069}" type="pres">
      <dgm:prSet presAssocID="{610F83AD-2306-478B-BBE4-7B913E7F3960}" presName="spaceRect" presStyleCnt="0"/>
      <dgm:spPr/>
    </dgm:pt>
    <dgm:pt modelId="{552DFD1E-C74A-461C-BC2C-9EB975669694}" type="pres">
      <dgm:prSet presAssocID="{610F83AD-2306-478B-BBE4-7B913E7F3960}" presName="parTx" presStyleLbl="revTx" presStyleIdx="0" presStyleCnt="5">
        <dgm:presLayoutVars>
          <dgm:chMax val="0"/>
          <dgm:chPref val="0"/>
        </dgm:presLayoutVars>
      </dgm:prSet>
      <dgm:spPr/>
    </dgm:pt>
    <dgm:pt modelId="{4343B8D5-3B56-48CC-BD2E-709156F40A23}" type="pres">
      <dgm:prSet presAssocID="{3929EEA2-188A-4AB5-A03E-9E48D62B5825}" presName="sibTrans" presStyleCnt="0"/>
      <dgm:spPr/>
    </dgm:pt>
    <dgm:pt modelId="{41329AE2-C9CB-4BE7-8813-A199B37D78AA}" type="pres">
      <dgm:prSet presAssocID="{3679A4E8-0131-493D-81C4-23981032AD3A}" presName="compNode" presStyleCnt="0"/>
      <dgm:spPr/>
    </dgm:pt>
    <dgm:pt modelId="{FE07E281-AA3E-4E9D-A760-E28A97E8FA0B}" type="pres">
      <dgm:prSet presAssocID="{3679A4E8-0131-493D-81C4-23981032AD3A}" presName="bgRect" presStyleLbl="bgShp" presStyleIdx="1" presStyleCnt="5"/>
      <dgm:spPr/>
    </dgm:pt>
    <dgm:pt modelId="{E340A168-3E83-43D4-B64C-A5F840F4150B}" type="pres">
      <dgm:prSet presAssocID="{3679A4E8-0131-493D-81C4-23981032AD3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7DE08AC4-49AB-42B3-9178-680009B30D8E}" type="pres">
      <dgm:prSet presAssocID="{3679A4E8-0131-493D-81C4-23981032AD3A}" presName="spaceRect" presStyleCnt="0"/>
      <dgm:spPr/>
    </dgm:pt>
    <dgm:pt modelId="{E0D6305D-CEA3-4103-AE96-92B5286AE75D}" type="pres">
      <dgm:prSet presAssocID="{3679A4E8-0131-493D-81C4-23981032AD3A}" presName="parTx" presStyleLbl="revTx" presStyleIdx="1" presStyleCnt="5">
        <dgm:presLayoutVars>
          <dgm:chMax val="0"/>
          <dgm:chPref val="0"/>
        </dgm:presLayoutVars>
      </dgm:prSet>
      <dgm:spPr/>
    </dgm:pt>
    <dgm:pt modelId="{FE3BA41C-D4C8-49F8-8E76-E8D4295DEF76}" type="pres">
      <dgm:prSet presAssocID="{D82286A9-8FB2-4A41-B813-5F4AC76B9124}" presName="sibTrans" presStyleCnt="0"/>
      <dgm:spPr/>
    </dgm:pt>
    <dgm:pt modelId="{0CC28691-31C2-454A-934B-8989BA47DF00}" type="pres">
      <dgm:prSet presAssocID="{729988BA-76BC-4BB7-B319-E41FC17E115E}" presName="compNode" presStyleCnt="0"/>
      <dgm:spPr/>
    </dgm:pt>
    <dgm:pt modelId="{D1120E66-40A2-47A6-861E-ACA4A1BFA9E4}" type="pres">
      <dgm:prSet presAssocID="{729988BA-76BC-4BB7-B319-E41FC17E115E}" presName="bgRect" presStyleLbl="bgShp" presStyleIdx="2" presStyleCnt="5"/>
      <dgm:spPr/>
    </dgm:pt>
    <dgm:pt modelId="{D9BC0AAD-044E-444A-BCA7-0A23C93C272A}" type="pres">
      <dgm:prSet presAssocID="{729988BA-76BC-4BB7-B319-E41FC17E115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49AD4BC1-2A14-4C71-9052-FE8E59735707}" type="pres">
      <dgm:prSet presAssocID="{729988BA-76BC-4BB7-B319-E41FC17E115E}" presName="spaceRect" presStyleCnt="0"/>
      <dgm:spPr/>
    </dgm:pt>
    <dgm:pt modelId="{D9036701-9DA6-4A29-9F48-F93EA79E8790}" type="pres">
      <dgm:prSet presAssocID="{729988BA-76BC-4BB7-B319-E41FC17E115E}" presName="parTx" presStyleLbl="revTx" presStyleIdx="2" presStyleCnt="5">
        <dgm:presLayoutVars>
          <dgm:chMax val="0"/>
          <dgm:chPref val="0"/>
        </dgm:presLayoutVars>
      </dgm:prSet>
      <dgm:spPr/>
    </dgm:pt>
    <dgm:pt modelId="{95091148-FBE4-4862-B9DC-43647D1B7DB1}" type="pres">
      <dgm:prSet presAssocID="{7376708D-1E44-4032-926B-9BA5014612AE}" presName="sibTrans" presStyleCnt="0"/>
      <dgm:spPr/>
    </dgm:pt>
    <dgm:pt modelId="{BBADB484-D140-441B-96B5-A512F022D7C1}" type="pres">
      <dgm:prSet presAssocID="{70BC8969-31EF-40C6-86AE-5142963DFB08}" presName="compNode" presStyleCnt="0"/>
      <dgm:spPr/>
    </dgm:pt>
    <dgm:pt modelId="{E68A3437-F641-4394-96C3-B160F107917E}" type="pres">
      <dgm:prSet presAssocID="{70BC8969-31EF-40C6-86AE-5142963DFB08}" presName="bgRect" presStyleLbl="bgShp" presStyleIdx="3" presStyleCnt="5"/>
      <dgm:spPr/>
    </dgm:pt>
    <dgm:pt modelId="{FC9BFEEE-18C5-43BC-B5B3-A891E97606E8}" type="pres">
      <dgm:prSet presAssocID="{70BC8969-31EF-40C6-86AE-5142963DFB0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4746B4B6-669E-4393-A9CE-E9F5F638D3CB}" type="pres">
      <dgm:prSet presAssocID="{70BC8969-31EF-40C6-86AE-5142963DFB08}" presName="spaceRect" presStyleCnt="0"/>
      <dgm:spPr/>
    </dgm:pt>
    <dgm:pt modelId="{FF4EE54E-637D-4A80-A57E-63BF1ACAE999}" type="pres">
      <dgm:prSet presAssocID="{70BC8969-31EF-40C6-86AE-5142963DFB08}" presName="parTx" presStyleLbl="revTx" presStyleIdx="3" presStyleCnt="5">
        <dgm:presLayoutVars>
          <dgm:chMax val="0"/>
          <dgm:chPref val="0"/>
        </dgm:presLayoutVars>
      </dgm:prSet>
      <dgm:spPr/>
    </dgm:pt>
    <dgm:pt modelId="{DB76A3E8-53BD-470A-BA0A-E00E5C15207D}" type="pres">
      <dgm:prSet presAssocID="{EA5B12A7-CFE2-4FBF-83C7-2E9C79094A88}" presName="sibTrans" presStyleCnt="0"/>
      <dgm:spPr/>
    </dgm:pt>
    <dgm:pt modelId="{B8EE6093-4A9B-4A47-BA0E-530CF6FA6999}" type="pres">
      <dgm:prSet presAssocID="{E62C179E-2554-4270-BCE2-0A00EC83AA18}" presName="compNode" presStyleCnt="0"/>
      <dgm:spPr/>
    </dgm:pt>
    <dgm:pt modelId="{B2A2F8A6-166E-4014-B075-06B0632A2C6F}" type="pres">
      <dgm:prSet presAssocID="{E62C179E-2554-4270-BCE2-0A00EC83AA18}" presName="bgRect" presStyleLbl="bgShp" presStyleIdx="4" presStyleCnt="5"/>
      <dgm:spPr/>
    </dgm:pt>
    <dgm:pt modelId="{615A7F4A-3E15-42DA-80F5-B1775FEAA766}" type="pres">
      <dgm:prSet presAssocID="{E62C179E-2554-4270-BCE2-0A00EC83AA1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ntains"/>
        </a:ext>
      </dgm:extLst>
    </dgm:pt>
    <dgm:pt modelId="{F25E1D33-2AD9-43FA-808A-E344DA655FE2}" type="pres">
      <dgm:prSet presAssocID="{E62C179E-2554-4270-BCE2-0A00EC83AA18}" presName="spaceRect" presStyleCnt="0"/>
      <dgm:spPr/>
    </dgm:pt>
    <dgm:pt modelId="{BE97BBA8-6277-4497-AC2F-7B125C5380DA}" type="pres">
      <dgm:prSet presAssocID="{E62C179E-2554-4270-BCE2-0A00EC83AA1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1D8720A-1299-4F69-B377-C598B37CEEDA}" srcId="{8AB3FC2C-B187-4C13-A8A7-3F12DC58B401}" destId="{610F83AD-2306-478B-BBE4-7B913E7F3960}" srcOrd="0" destOrd="0" parTransId="{B084FB12-BD8D-4CEF-A911-7F71A51C247B}" sibTransId="{3929EEA2-188A-4AB5-A03E-9E48D62B5825}"/>
    <dgm:cxn modelId="{6E593456-25AD-4F4D-9D86-D2629591EB72}" type="presOf" srcId="{E62C179E-2554-4270-BCE2-0A00EC83AA18}" destId="{BE97BBA8-6277-4497-AC2F-7B125C5380DA}" srcOrd="0" destOrd="0" presId="urn:microsoft.com/office/officeart/2018/2/layout/IconVerticalSolidList"/>
    <dgm:cxn modelId="{E6EC565D-307D-49B8-BA5A-59B4CCB84DB4}" type="presOf" srcId="{729988BA-76BC-4BB7-B319-E41FC17E115E}" destId="{D9036701-9DA6-4A29-9F48-F93EA79E8790}" srcOrd="0" destOrd="0" presId="urn:microsoft.com/office/officeart/2018/2/layout/IconVerticalSolidList"/>
    <dgm:cxn modelId="{EEA9D35D-3E60-4BC7-87EB-7266703344A0}" type="presOf" srcId="{610F83AD-2306-478B-BBE4-7B913E7F3960}" destId="{552DFD1E-C74A-461C-BC2C-9EB975669694}" srcOrd="0" destOrd="0" presId="urn:microsoft.com/office/officeart/2018/2/layout/IconVerticalSolidList"/>
    <dgm:cxn modelId="{772EDA70-5EB4-413B-96CA-9756CA620911}" type="presOf" srcId="{8AB3FC2C-B187-4C13-A8A7-3F12DC58B401}" destId="{EF71D41A-2574-4F5B-A4F6-C0A754D4E6F4}" srcOrd="0" destOrd="0" presId="urn:microsoft.com/office/officeart/2018/2/layout/IconVerticalSolidList"/>
    <dgm:cxn modelId="{2AAA7894-2BCF-4E04-ADE5-350F07F3EB2C}" type="presOf" srcId="{70BC8969-31EF-40C6-86AE-5142963DFB08}" destId="{FF4EE54E-637D-4A80-A57E-63BF1ACAE999}" srcOrd="0" destOrd="0" presId="urn:microsoft.com/office/officeart/2018/2/layout/IconVerticalSolidList"/>
    <dgm:cxn modelId="{7F1353AD-503C-443D-A756-13F0CE9BE614}" srcId="{8AB3FC2C-B187-4C13-A8A7-3F12DC58B401}" destId="{E62C179E-2554-4270-BCE2-0A00EC83AA18}" srcOrd="4" destOrd="0" parTransId="{B80E1DBB-53D6-4C0A-BDDE-9C752219DBED}" sibTransId="{CE9059A9-6A72-4464-8BA0-9E478D4D1379}"/>
    <dgm:cxn modelId="{7E4A43BE-665F-406B-9E48-7016D7D33DC2}" srcId="{8AB3FC2C-B187-4C13-A8A7-3F12DC58B401}" destId="{70BC8969-31EF-40C6-86AE-5142963DFB08}" srcOrd="3" destOrd="0" parTransId="{F673C238-D02B-45E3-A7F0-6FDD8ED9F9D7}" sibTransId="{EA5B12A7-CFE2-4FBF-83C7-2E9C79094A88}"/>
    <dgm:cxn modelId="{89AB1DBF-8C09-4B1E-907D-9E040E6AFBD6}" srcId="{8AB3FC2C-B187-4C13-A8A7-3F12DC58B401}" destId="{3679A4E8-0131-493D-81C4-23981032AD3A}" srcOrd="1" destOrd="0" parTransId="{DD601450-5761-4021-BF4E-2D7CDEA420B0}" sibTransId="{D82286A9-8FB2-4A41-B813-5F4AC76B9124}"/>
    <dgm:cxn modelId="{AF2FDBC1-C037-4AFC-8D34-7F679A820E94}" type="presOf" srcId="{3679A4E8-0131-493D-81C4-23981032AD3A}" destId="{E0D6305D-CEA3-4103-AE96-92B5286AE75D}" srcOrd="0" destOrd="0" presId="urn:microsoft.com/office/officeart/2018/2/layout/IconVerticalSolidList"/>
    <dgm:cxn modelId="{60C657C8-21BA-4801-8917-FD630B765FEC}" srcId="{8AB3FC2C-B187-4C13-A8A7-3F12DC58B401}" destId="{729988BA-76BC-4BB7-B319-E41FC17E115E}" srcOrd="2" destOrd="0" parTransId="{9524E1A5-6E99-41C0-AEA1-2ADED49193E8}" sibTransId="{7376708D-1E44-4032-926B-9BA5014612AE}"/>
    <dgm:cxn modelId="{A0716EDF-ABA1-4D18-8769-6C84288D4003}" type="presParOf" srcId="{EF71D41A-2574-4F5B-A4F6-C0A754D4E6F4}" destId="{81E2C9AF-F841-44C6-BE77-194615621148}" srcOrd="0" destOrd="0" presId="urn:microsoft.com/office/officeart/2018/2/layout/IconVerticalSolidList"/>
    <dgm:cxn modelId="{072D5B1D-2D9D-4C0E-8E2C-BFE37FF46C7E}" type="presParOf" srcId="{81E2C9AF-F841-44C6-BE77-194615621148}" destId="{D5CE9087-47F7-42A5-B712-A3B9217C85BB}" srcOrd="0" destOrd="0" presId="urn:microsoft.com/office/officeart/2018/2/layout/IconVerticalSolidList"/>
    <dgm:cxn modelId="{0363EF05-C0DB-42D8-A36E-1F57907B7BC0}" type="presParOf" srcId="{81E2C9AF-F841-44C6-BE77-194615621148}" destId="{2691B970-0D41-4343-8E2E-26419C0D8BEE}" srcOrd="1" destOrd="0" presId="urn:microsoft.com/office/officeart/2018/2/layout/IconVerticalSolidList"/>
    <dgm:cxn modelId="{30F7D8B1-35BA-46E2-9E07-1FFE97341EEA}" type="presParOf" srcId="{81E2C9AF-F841-44C6-BE77-194615621148}" destId="{B649CCA8-8662-449F-BB62-2C4A40E0E069}" srcOrd="2" destOrd="0" presId="urn:microsoft.com/office/officeart/2018/2/layout/IconVerticalSolidList"/>
    <dgm:cxn modelId="{1B4B5CA2-5F9B-4DEF-8CCD-366EFCC50267}" type="presParOf" srcId="{81E2C9AF-F841-44C6-BE77-194615621148}" destId="{552DFD1E-C74A-461C-BC2C-9EB975669694}" srcOrd="3" destOrd="0" presId="urn:microsoft.com/office/officeart/2018/2/layout/IconVerticalSolidList"/>
    <dgm:cxn modelId="{960D70A9-A18B-4708-BE50-1DDD17C597DD}" type="presParOf" srcId="{EF71D41A-2574-4F5B-A4F6-C0A754D4E6F4}" destId="{4343B8D5-3B56-48CC-BD2E-709156F40A23}" srcOrd="1" destOrd="0" presId="urn:microsoft.com/office/officeart/2018/2/layout/IconVerticalSolidList"/>
    <dgm:cxn modelId="{4FCAEC48-6473-49F5-BD82-4EEC8395D844}" type="presParOf" srcId="{EF71D41A-2574-4F5B-A4F6-C0A754D4E6F4}" destId="{41329AE2-C9CB-4BE7-8813-A199B37D78AA}" srcOrd="2" destOrd="0" presId="urn:microsoft.com/office/officeart/2018/2/layout/IconVerticalSolidList"/>
    <dgm:cxn modelId="{22FC8047-7848-45F8-A75F-54BEC1321803}" type="presParOf" srcId="{41329AE2-C9CB-4BE7-8813-A199B37D78AA}" destId="{FE07E281-AA3E-4E9D-A760-E28A97E8FA0B}" srcOrd="0" destOrd="0" presId="urn:microsoft.com/office/officeart/2018/2/layout/IconVerticalSolidList"/>
    <dgm:cxn modelId="{251368B0-CC4B-4304-B2E4-E5715630B1A9}" type="presParOf" srcId="{41329AE2-C9CB-4BE7-8813-A199B37D78AA}" destId="{E340A168-3E83-43D4-B64C-A5F840F4150B}" srcOrd="1" destOrd="0" presId="urn:microsoft.com/office/officeart/2018/2/layout/IconVerticalSolidList"/>
    <dgm:cxn modelId="{706E58BC-20EF-4F71-839E-0E58F54D6625}" type="presParOf" srcId="{41329AE2-C9CB-4BE7-8813-A199B37D78AA}" destId="{7DE08AC4-49AB-42B3-9178-680009B30D8E}" srcOrd="2" destOrd="0" presId="urn:microsoft.com/office/officeart/2018/2/layout/IconVerticalSolidList"/>
    <dgm:cxn modelId="{13446435-60EB-41BE-8755-A3DE23900FC9}" type="presParOf" srcId="{41329AE2-C9CB-4BE7-8813-A199B37D78AA}" destId="{E0D6305D-CEA3-4103-AE96-92B5286AE75D}" srcOrd="3" destOrd="0" presId="urn:microsoft.com/office/officeart/2018/2/layout/IconVerticalSolidList"/>
    <dgm:cxn modelId="{6FD3C411-7A48-4055-84E5-2B686B57D666}" type="presParOf" srcId="{EF71D41A-2574-4F5B-A4F6-C0A754D4E6F4}" destId="{FE3BA41C-D4C8-49F8-8E76-E8D4295DEF76}" srcOrd="3" destOrd="0" presId="urn:microsoft.com/office/officeart/2018/2/layout/IconVerticalSolidList"/>
    <dgm:cxn modelId="{BF8B7D41-6F76-4DE7-9908-353A80D5F4AC}" type="presParOf" srcId="{EF71D41A-2574-4F5B-A4F6-C0A754D4E6F4}" destId="{0CC28691-31C2-454A-934B-8989BA47DF00}" srcOrd="4" destOrd="0" presId="urn:microsoft.com/office/officeart/2018/2/layout/IconVerticalSolidList"/>
    <dgm:cxn modelId="{6E7F6C1D-96DA-4CD9-81F1-D8A29A6E3D13}" type="presParOf" srcId="{0CC28691-31C2-454A-934B-8989BA47DF00}" destId="{D1120E66-40A2-47A6-861E-ACA4A1BFA9E4}" srcOrd="0" destOrd="0" presId="urn:microsoft.com/office/officeart/2018/2/layout/IconVerticalSolidList"/>
    <dgm:cxn modelId="{BC3EEFC2-07F0-4B58-B1C8-3404078C365F}" type="presParOf" srcId="{0CC28691-31C2-454A-934B-8989BA47DF00}" destId="{D9BC0AAD-044E-444A-BCA7-0A23C93C272A}" srcOrd="1" destOrd="0" presId="urn:microsoft.com/office/officeart/2018/2/layout/IconVerticalSolidList"/>
    <dgm:cxn modelId="{B5DD2B5B-188C-4ECC-A2CB-05E5F6729F6A}" type="presParOf" srcId="{0CC28691-31C2-454A-934B-8989BA47DF00}" destId="{49AD4BC1-2A14-4C71-9052-FE8E59735707}" srcOrd="2" destOrd="0" presId="urn:microsoft.com/office/officeart/2018/2/layout/IconVerticalSolidList"/>
    <dgm:cxn modelId="{E19CE190-0300-4E0D-8E6B-FF11BD7AC51C}" type="presParOf" srcId="{0CC28691-31C2-454A-934B-8989BA47DF00}" destId="{D9036701-9DA6-4A29-9F48-F93EA79E8790}" srcOrd="3" destOrd="0" presId="urn:microsoft.com/office/officeart/2018/2/layout/IconVerticalSolidList"/>
    <dgm:cxn modelId="{3575A31F-5745-4FC9-BDCA-1D5E6758ED38}" type="presParOf" srcId="{EF71D41A-2574-4F5B-A4F6-C0A754D4E6F4}" destId="{95091148-FBE4-4862-B9DC-43647D1B7DB1}" srcOrd="5" destOrd="0" presId="urn:microsoft.com/office/officeart/2018/2/layout/IconVerticalSolidList"/>
    <dgm:cxn modelId="{8A500CED-17C8-4C9D-9B54-2003E0D320EE}" type="presParOf" srcId="{EF71D41A-2574-4F5B-A4F6-C0A754D4E6F4}" destId="{BBADB484-D140-441B-96B5-A512F022D7C1}" srcOrd="6" destOrd="0" presId="urn:microsoft.com/office/officeart/2018/2/layout/IconVerticalSolidList"/>
    <dgm:cxn modelId="{21D284BE-8FC2-45AF-B044-1A030E32A17E}" type="presParOf" srcId="{BBADB484-D140-441B-96B5-A512F022D7C1}" destId="{E68A3437-F641-4394-96C3-B160F107917E}" srcOrd="0" destOrd="0" presId="urn:microsoft.com/office/officeart/2018/2/layout/IconVerticalSolidList"/>
    <dgm:cxn modelId="{0E276D72-8AA7-4036-94D4-A5D4484B54E8}" type="presParOf" srcId="{BBADB484-D140-441B-96B5-A512F022D7C1}" destId="{FC9BFEEE-18C5-43BC-B5B3-A891E97606E8}" srcOrd="1" destOrd="0" presId="urn:microsoft.com/office/officeart/2018/2/layout/IconVerticalSolidList"/>
    <dgm:cxn modelId="{3C0859E6-78EE-4F8D-B155-BC2B9ADA04CD}" type="presParOf" srcId="{BBADB484-D140-441B-96B5-A512F022D7C1}" destId="{4746B4B6-669E-4393-A9CE-E9F5F638D3CB}" srcOrd="2" destOrd="0" presId="urn:microsoft.com/office/officeart/2018/2/layout/IconVerticalSolidList"/>
    <dgm:cxn modelId="{C2F4C204-6EEA-49FA-A7F3-98DE6A3D28B9}" type="presParOf" srcId="{BBADB484-D140-441B-96B5-A512F022D7C1}" destId="{FF4EE54E-637D-4A80-A57E-63BF1ACAE999}" srcOrd="3" destOrd="0" presId="urn:microsoft.com/office/officeart/2018/2/layout/IconVerticalSolidList"/>
    <dgm:cxn modelId="{6485CADC-C492-4DD7-90A5-B1DF1797C2F4}" type="presParOf" srcId="{EF71D41A-2574-4F5B-A4F6-C0A754D4E6F4}" destId="{DB76A3E8-53BD-470A-BA0A-E00E5C15207D}" srcOrd="7" destOrd="0" presId="urn:microsoft.com/office/officeart/2018/2/layout/IconVerticalSolidList"/>
    <dgm:cxn modelId="{BD569CB2-1BA6-41AB-A5F4-5A0143E37555}" type="presParOf" srcId="{EF71D41A-2574-4F5B-A4F6-C0A754D4E6F4}" destId="{B8EE6093-4A9B-4A47-BA0E-530CF6FA6999}" srcOrd="8" destOrd="0" presId="urn:microsoft.com/office/officeart/2018/2/layout/IconVerticalSolidList"/>
    <dgm:cxn modelId="{CAD87DD0-EA82-40B8-A99D-2BEC538DB88C}" type="presParOf" srcId="{B8EE6093-4A9B-4A47-BA0E-530CF6FA6999}" destId="{B2A2F8A6-166E-4014-B075-06B0632A2C6F}" srcOrd="0" destOrd="0" presId="urn:microsoft.com/office/officeart/2018/2/layout/IconVerticalSolidList"/>
    <dgm:cxn modelId="{3F391D29-3FDD-47D4-8BDA-C33BDCAB1E02}" type="presParOf" srcId="{B8EE6093-4A9B-4A47-BA0E-530CF6FA6999}" destId="{615A7F4A-3E15-42DA-80F5-B1775FEAA766}" srcOrd="1" destOrd="0" presId="urn:microsoft.com/office/officeart/2018/2/layout/IconVerticalSolidList"/>
    <dgm:cxn modelId="{5908E3CF-C6CA-44AC-BF47-E6DB50C200F1}" type="presParOf" srcId="{B8EE6093-4A9B-4A47-BA0E-530CF6FA6999}" destId="{F25E1D33-2AD9-43FA-808A-E344DA655FE2}" srcOrd="2" destOrd="0" presId="urn:microsoft.com/office/officeart/2018/2/layout/IconVerticalSolidList"/>
    <dgm:cxn modelId="{AE697027-C677-41AE-9D30-CF9CF95C1D58}" type="presParOf" srcId="{B8EE6093-4A9B-4A47-BA0E-530CF6FA6999}" destId="{BE97BBA8-6277-4497-AC2F-7B125C5380D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3168D99-55C8-446F-A9F5-93F0CBA9A594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4A1583FD-E528-4EF2-A22D-83347C65DB10}">
      <dgm:prSet/>
      <dgm:spPr/>
      <dgm:t>
        <a:bodyPr/>
        <a:lstStyle/>
        <a:p>
          <a:r>
            <a:rPr lang="en-GB" b="1" i="1"/>
            <a:t>INSPECTION</a:t>
          </a:r>
          <a:endParaRPr lang="en-US"/>
        </a:p>
      </dgm:t>
    </dgm:pt>
    <dgm:pt modelId="{48FCD9EC-00FF-4039-AEF6-032C68B2F6EA}" type="parTrans" cxnId="{F2370BBE-9500-4418-A157-A55BAA2D4EDB}">
      <dgm:prSet/>
      <dgm:spPr/>
      <dgm:t>
        <a:bodyPr/>
        <a:lstStyle/>
        <a:p>
          <a:endParaRPr lang="en-US"/>
        </a:p>
      </dgm:t>
    </dgm:pt>
    <dgm:pt modelId="{F2A92FDA-1348-40D6-BD11-A2CA1EA6F790}" type="sibTrans" cxnId="{F2370BBE-9500-4418-A157-A55BAA2D4EDB}">
      <dgm:prSet/>
      <dgm:spPr/>
      <dgm:t>
        <a:bodyPr/>
        <a:lstStyle/>
        <a:p>
          <a:endParaRPr lang="en-US"/>
        </a:p>
      </dgm:t>
    </dgm:pt>
    <dgm:pt modelId="{27BCD9D0-BAC4-4EE9-A701-3F185D40823E}">
      <dgm:prSet/>
      <dgm:spPr/>
      <dgm:t>
        <a:bodyPr/>
        <a:lstStyle/>
        <a:p>
          <a:r>
            <a:rPr lang="en-GB" b="1" i="1"/>
            <a:t>PALPATION</a:t>
          </a:r>
          <a:endParaRPr lang="en-US"/>
        </a:p>
      </dgm:t>
    </dgm:pt>
    <dgm:pt modelId="{AF0C240D-D55E-42E6-A335-75529308CD01}" type="parTrans" cxnId="{DD1B6A63-30F6-4679-9BCE-2694187F6727}">
      <dgm:prSet/>
      <dgm:spPr/>
      <dgm:t>
        <a:bodyPr/>
        <a:lstStyle/>
        <a:p>
          <a:endParaRPr lang="en-US"/>
        </a:p>
      </dgm:t>
    </dgm:pt>
    <dgm:pt modelId="{B459C7E8-F943-4E25-9868-92A6453C4A8D}" type="sibTrans" cxnId="{DD1B6A63-30F6-4679-9BCE-2694187F6727}">
      <dgm:prSet/>
      <dgm:spPr/>
      <dgm:t>
        <a:bodyPr/>
        <a:lstStyle/>
        <a:p>
          <a:endParaRPr lang="en-US"/>
        </a:p>
      </dgm:t>
    </dgm:pt>
    <dgm:pt modelId="{0C8A351E-AAD5-4CC9-88F0-D44DE429F365}">
      <dgm:prSet/>
      <dgm:spPr/>
      <dgm:t>
        <a:bodyPr/>
        <a:lstStyle/>
        <a:p>
          <a:r>
            <a:rPr lang="en-GB" b="1" i="1"/>
            <a:t>PERCUSSION</a:t>
          </a:r>
          <a:endParaRPr lang="en-US"/>
        </a:p>
      </dgm:t>
    </dgm:pt>
    <dgm:pt modelId="{284FA21D-DECE-445C-8681-043043D9FC36}" type="parTrans" cxnId="{FFC02A30-BC2C-4A52-97E7-8C155624C31D}">
      <dgm:prSet/>
      <dgm:spPr/>
      <dgm:t>
        <a:bodyPr/>
        <a:lstStyle/>
        <a:p>
          <a:endParaRPr lang="en-US"/>
        </a:p>
      </dgm:t>
    </dgm:pt>
    <dgm:pt modelId="{19F5636E-301F-42F3-9959-A41A70FA1B1A}" type="sibTrans" cxnId="{FFC02A30-BC2C-4A52-97E7-8C155624C31D}">
      <dgm:prSet/>
      <dgm:spPr/>
      <dgm:t>
        <a:bodyPr/>
        <a:lstStyle/>
        <a:p>
          <a:endParaRPr lang="en-US"/>
        </a:p>
      </dgm:t>
    </dgm:pt>
    <dgm:pt modelId="{D0BEB84A-9A54-4E82-8BFD-023C0CA7D41B}">
      <dgm:prSet/>
      <dgm:spPr/>
      <dgm:t>
        <a:bodyPr/>
        <a:lstStyle/>
        <a:p>
          <a:r>
            <a:rPr lang="en-GB" b="1" i="1"/>
            <a:t>AUSCULTATION</a:t>
          </a:r>
          <a:endParaRPr lang="en-US"/>
        </a:p>
      </dgm:t>
    </dgm:pt>
    <dgm:pt modelId="{211F59C7-08F6-4FCB-8C54-CC9DB7A53313}" type="parTrans" cxnId="{C4AC3BF9-E717-4086-A081-1BEDAED3AAEB}">
      <dgm:prSet/>
      <dgm:spPr/>
      <dgm:t>
        <a:bodyPr/>
        <a:lstStyle/>
        <a:p>
          <a:endParaRPr lang="en-US"/>
        </a:p>
      </dgm:t>
    </dgm:pt>
    <dgm:pt modelId="{3D209926-3FE7-4C7F-8403-30CC9EFD8D7D}" type="sibTrans" cxnId="{C4AC3BF9-E717-4086-A081-1BEDAED3AAEB}">
      <dgm:prSet/>
      <dgm:spPr/>
      <dgm:t>
        <a:bodyPr/>
        <a:lstStyle/>
        <a:p>
          <a:endParaRPr lang="en-US"/>
        </a:p>
      </dgm:t>
    </dgm:pt>
    <dgm:pt modelId="{32748F49-14B4-4AED-8BED-716FF87DC1CB}" type="pres">
      <dgm:prSet presAssocID="{83168D99-55C8-446F-A9F5-93F0CBA9A594}" presName="vert0" presStyleCnt="0">
        <dgm:presLayoutVars>
          <dgm:dir/>
          <dgm:animOne val="branch"/>
          <dgm:animLvl val="lvl"/>
        </dgm:presLayoutVars>
      </dgm:prSet>
      <dgm:spPr/>
    </dgm:pt>
    <dgm:pt modelId="{70A42CCE-93DD-4236-8DE7-2887789CB329}" type="pres">
      <dgm:prSet presAssocID="{4A1583FD-E528-4EF2-A22D-83347C65DB10}" presName="thickLine" presStyleLbl="alignNode1" presStyleIdx="0" presStyleCnt="4"/>
      <dgm:spPr/>
    </dgm:pt>
    <dgm:pt modelId="{09D42D30-66B7-4441-905F-985621CE0DD4}" type="pres">
      <dgm:prSet presAssocID="{4A1583FD-E528-4EF2-A22D-83347C65DB10}" presName="horz1" presStyleCnt="0"/>
      <dgm:spPr/>
    </dgm:pt>
    <dgm:pt modelId="{1D3E0286-473B-4966-B94E-95848308CE29}" type="pres">
      <dgm:prSet presAssocID="{4A1583FD-E528-4EF2-A22D-83347C65DB10}" presName="tx1" presStyleLbl="revTx" presStyleIdx="0" presStyleCnt="4"/>
      <dgm:spPr/>
    </dgm:pt>
    <dgm:pt modelId="{E6EC12AA-CC71-4491-8FCA-D339B4227494}" type="pres">
      <dgm:prSet presAssocID="{4A1583FD-E528-4EF2-A22D-83347C65DB10}" presName="vert1" presStyleCnt="0"/>
      <dgm:spPr/>
    </dgm:pt>
    <dgm:pt modelId="{D41BD227-0261-42CF-AF19-2869BF9A49ED}" type="pres">
      <dgm:prSet presAssocID="{27BCD9D0-BAC4-4EE9-A701-3F185D40823E}" presName="thickLine" presStyleLbl="alignNode1" presStyleIdx="1" presStyleCnt="4"/>
      <dgm:spPr/>
    </dgm:pt>
    <dgm:pt modelId="{C21D0373-0D74-4522-83E3-50F3E0AFB502}" type="pres">
      <dgm:prSet presAssocID="{27BCD9D0-BAC4-4EE9-A701-3F185D40823E}" presName="horz1" presStyleCnt="0"/>
      <dgm:spPr/>
    </dgm:pt>
    <dgm:pt modelId="{F0A7784F-0C3A-4F0B-B0D3-FC0253A8C3A0}" type="pres">
      <dgm:prSet presAssocID="{27BCD9D0-BAC4-4EE9-A701-3F185D40823E}" presName="tx1" presStyleLbl="revTx" presStyleIdx="1" presStyleCnt="4"/>
      <dgm:spPr/>
    </dgm:pt>
    <dgm:pt modelId="{E0032965-C541-4179-A1C6-62038888CD23}" type="pres">
      <dgm:prSet presAssocID="{27BCD9D0-BAC4-4EE9-A701-3F185D40823E}" presName="vert1" presStyleCnt="0"/>
      <dgm:spPr/>
    </dgm:pt>
    <dgm:pt modelId="{BCEAAB39-CBDB-4E10-814E-B005593DCB4D}" type="pres">
      <dgm:prSet presAssocID="{0C8A351E-AAD5-4CC9-88F0-D44DE429F365}" presName="thickLine" presStyleLbl="alignNode1" presStyleIdx="2" presStyleCnt="4"/>
      <dgm:spPr/>
    </dgm:pt>
    <dgm:pt modelId="{F7B2CE2F-1D28-4AF6-AC96-188D0C007529}" type="pres">
      <dgm:prSet presAssocID="{0C8A351E-AAD5-4CC9-88F0-D44DE429F365}" presName="horz1" presStyleCnt="0"/>
      <dgm:spPr/>
    </dgm:pt>
    <dgm:pt modelId="{6C84F504-DF69-43C4-BED6-FD6E764C286A}" type="pres">
      <dgm:prSet presAssocID="{0C8A351E-AAD5-4CC9-88F0-D44DE429F365}" presName="tx1" presStyleLbl="revTx" presStyleIdx="2" presStyleCnt="4"/>
      <dgm:spPr/>
    </dgm:pt>
    <dgm:pt modelId="{E8736632-4280-4B27-B099-827FB60FC7EB}" type="pres">
      <dgm:prSet presAssocID="{0C8A351E-AAD5-4CC9-88F0-D44DE429F365}" presName="vert1" presStyleCnt="0"/>
      <dgm:spPr/>
    </dgm:pt>
    <dgm:pt modelId="{FD905260-0C40-4AEB-8492-6A4CD3103B49}" type="pres">
      <dgm:prSet presAssocID="{D0BEB84A-9A54-4E82-8BFD-023C0CA7D41B}" presName="thickLine" presStyleLbl="alignNode1" presStyleIdx="3" presStyleCnt="4"/>
      <dgm:spPr/>
    </dgm:pt>
    <dgm:pt modelId="{7062B7A1-1C33-4367-A849-3970BD3B1478}" type="pres">
      <dgm:prSet presAssocID="{D0BEB84A-9A54-4E82-8BFD-023C0CA7D41B}" presName="horz1" presStyleCnt="0"/>
      <dgm:spPr/>
    </dgm:pt>
    <dgm:pt modelId="{4D8FFB49-B522-4774-A815-F35B8014556C}" type="pres">
      <dgm:prSet presAssocID="{D0BEB84A-9A54-4E82-8BFD-023C0CA7D41B}" presName="tx1" presStyleLbl="revTx" presStyleIdx="3" presStyleCnt="4"/>
      <dgm:spPr/>
    </dgm:pt>
    <dgm:pt modelId="{44B1FD99-4252-4005-937B-5C4A32353DF8}" type="pres">
      <dgm:prSet presAssocID="{D0BEB84A-9A54-4E82-8BFD-023C0CA7D41B}" presName="vert1" presStyleCnt="0"/>
      <dgm:spPr/>
    </dgm:pt>
  </dgm:ptLst>
  <dgm:cxnLst>
    <dgm:cxn modelId="{D918BB12-F324-4F2E-BB91-B864943D6104}" type="presOf" srcId="{83168D99-55C8-446F-A9F5-93F0CBA9A594}" destId="{32748F49-14B4-4AED-8BED-716FF87DC1CB}" srcOrd="0" destOrd="0" presId="urn:microsoft.com/office/officeart/2008/layout/LinedList"/>
    <dgm:cxn modelId="{32318C17-53E4-4748-8573-4123DFCEC095}" type="presOf" srcId="{27BCD9D0-BAC4-4EE9-A701-3F185D40823E}" destId="{F0A7784F-0C3A-4F0B-B0D3-FC0253A8C3A0}" srcOrd="0" destOrd="0" presId="urn:microsoft.com/office/officeart/2008/layout/LinedList"/>
    <dgm:cxn modelId="{FFC02A30-BC2C-4A52-97E7-8C155624C31D}" srcId="{83168D99-55C8-446F-A9F5-93F0CBA9A594}" destId="{0C8A351E-AAD5-4CC9-88F0-D44DE429F365}" srcOrd="2" destOrd="0" parTransId="{284FA21D-DECE-445C-8681-043043D9FC36}" sibTransId="{19F5636E-301F-42F3-9959-A41A70FA1B1A}"/>
    <dgm:cxn modelId="{159EC458-FA37-45AA-B5AB-B0148DFFF40D}" type="presOf" srcId="{4A1583FD-E528-4EF2-A22D-83347C65DB10}" destId="{1D3E0286-473B-4966-B94E-95848308CE29}" srcOrd="0" destOrd="0" presId="urn:microsoft.com/office/officeart/2008/layout/LinedList"/>
    <dgm:cxn modelId="{DD1B6A63-30F6-4679-9BCE-2694187F6727}" srcId="{83168D99-55C8-446F-A9F5-93F0CBA9A594}" destId="{27BCD9D0-BAC4-4EE9-A701-3F185D40823E}" srcOrd="1" destOrd="0" parTransId="{AF0C240D-D55E-42E6-A335-75529308CD01}" sibTransId="{B459C7E8-F943-4E25-9868-92A6453C4A8D}"/>
    <dgm:cxn modelId="{FEEB6D80-F243-4371-87DE-D39D9ED5239D}" type="presOf" srcId="{D0BEB84A-9A54-4E82-8BFD-023C0CA7D41B}" destId="{4D8FFB49-B522-4774-A815-F35B8014556C}" srcOrd="0" destOrd="0" presId="urn:microsoft.com/office/officeart/2008/layout/LinedList"/>
    <dgm:cxn modelId="{F2370BBE-9500-4418-A157-A55BAA2D4EDB}" srcId="{83168D99-55C8-446F-A9F5-93F0CBA9A594}" destId="{4A1583FD-E528-4EF2-A22D-83347C65DB10}" srcOrd="0" destOrd="0" parTransId="{48FCD9EC-00FF-4039-AEF6-032C68B2F6EA}" sibTransId="{F2A92FDA-1348-40D6-BD11-A2CA1EA6F790}"/>
    <dgm:cxn modelId="{C4AC3BF9-E717-4086-A081-1BEDAED3AAEB}" srcId="{83168D99-55C8-446F-A9F5-93F0CBA9A594}" destId="{D0BEB84A-9A54-4E82-8BFD-023C0CA7D41B}" srcOrd="3" destOrd="0" parTransId="{211F59C7-08F6-4FCB-8C54-CC9DB7A53313}" sibTransId="{3D209926-3FE7-4C7F-8403-30CC9EFD8D7D}"/>
    <dgm:cxn modelId="{4A7309FF-BABF-488A-A8E8-89E5FA9BA197}" type="presOf" srcId="{0C8A351E-AAD5-4CC9-88F0-D44DE429F365}" destId="{6C84F504-DF69-43C4-BED6-FD6E764C286A}" srcOrd="0" destOrd="0" presId="urn:microsoft.com/office/officeart/2008/layout/LinedList"/>
    <dgm:cxn modelId="{F1A4CC02-4E21-4504-83A0-C463CFED0ABE}" type="presParOf" srcId="{32748F49-14B4-4AED-8BED-716FF87DC1CB}" destId="{70A42CCE-93DD-4236-8DE7-2887789CB329}" srcOrd="0" destOrd="0" presId="urn:microsoft.com/office/officeart/2008/layout/LinedList"/>
    <dgm:cxn modelId="{8F37F951-3914-4445-AF2B-B03FB311932C}" type="presParOf" srcId="{32748F49-14B4-4AED-8BED-716FF87DC1CB}" destId="{09D42D30-66B7-4441-905F-985621CE0DD4}" srcOrd="1" destOrd="0" presId="urn:microsoft.com/office/officeart/2008/layout/LinedList"/>
    <dgm:cxn modelId="{6F39A7EF-D884-40EC-A2AF-149A58CA02E5}" type="presParOf" srcId="{09D42D30-66B7-4441-905F-985621CE0DD4}" destId="{1D3E0286-473B-4966-B94E-95848308CE29}" srcOrd="0" destOrd="0" presId="urn:microsoft.com/office/officeart/2008/layout/LinedList"/>
    <dgm:cxn modelId="{0AB9BCD4-5F39-48A0-A6D9-3BC12B4822AE}" type="presParOf" srcId="{09D42D30-66B7-4441-905F-985621CE0DD4}" destId="{E6EC12AA-CC71-4491-8FCA-D339B4227494}" srcOrd="1" destOrd="0" presId="urn:microsoft.com/office/officeart/2008/layout/LinedList"/>
    <dgm:cxn modelId="{64F30474-4858-4A97-893F-05767655347F}" type="presParOf" srcId="{32748F49-14B4-4AED-8BED-716FF87DC1CB}" destId="{D41BD227-0261-42CF-AF19-2869BF9A49ED}" srcOrd="2" destOrd="0" presId="urn:microsoft.com/office/officeart/2008/layout/LinedList"/>
    <dgm:cxn modelId="{53B28DFC-ECAD-46E3-A358-3926274E043C}" type="presParOf" srcId="{32748F49-14B4-4AED-8BED-716FF87DC1CB}" destId="{C21D0373-0D74-4522-83E3-50F3E0AFB502}" srcOrd="3" destOrd="0" presId="urn:microsoft.com/office/officeart/2008/layout/LinedList"/>
    <dgm:cxn modelId="{2CDEB42F-8101-4F45-A942-E00E182B9EA6}" type="presParOf" srcId="{C21D0373-0D74-4522-83E3-50F3E0AFB502}" destId="{F0A7784F-0C3A-4F0B-B0D3-FC0253A8C3A0}" srcOrd="0" destOrd="0" presId="urn:microsoft.com/office/officeart/2008/layout/LinedList"/>
    <dgm:cxn modelId="{BC57A079-8A2D-4F7E-A195-86494B55048B}" type="presParOf" srcId="{C21D0373-0D74-4522-83E3-50F3E0AFB502}" destId="{E0032965-C541-4179-A1C6-62038888CD23}" srcOrd="1" destOrd="0" presId="urn:microsoft.com/office/officeart/2008/layout/LinedList"/>
    <dgm:cxn modelId="{66AF32C3-A1F3-4F70-9066-238AA763D27B}" type="presParOf" srcId="{32748F49-14B4-4AED-8BED-716FF87DC1CB}" destId="{BCEAAB39-CBDB-4E10-814E-B005593DCB4D}" srcOrd="4" destOrd="0" presId="urn:microsoft.com/office/officeart/2008/layout/LinedList"/>
    <dgm:cxn modelId="{028578D7-E141-4EE6-B7FF-F63F7EF7680B}" type="presParOf" srcId="{32748F49-14B4-4AED-8BED-716FF87DC1CB}" destId="{F7B2CE2F-1D28-4AF6-AC96-188D0C007529}" srcOrd="5" destOrd="0" presId="urn:microsoft.com/office/officeart/2008/layout/LinedList"/>
    <dgm:cxn modelId="{8EF2B2E2-1FB0-485A-B611-72F48C0A0AB7}" type="presParOf" srcId="{F7B2CE2F-1D28-4AF6-AC96-188D0C007529}" destId="{6C84F504-DF69-43C4-BED6-FD6E764C286A}" srcOrd="0" destOrd="0" presId="urn:microsoft.com/office/officeart/2008/layout/LinedList"/>
    <dgm:cxn modelId="{5FBD8C82-1210-492E-8BF9-8211FCE85B7D}" type="presParOf" srcId="{F7B2CE2F-1D28-4AF6-AC96-188D0C007529}" destId="{E8736632-4280-4B27-B099-827FB60FC7EB}" srcOrd="1" destOrd="0" presId="urn:microsoft.com/office/officeart/2008/layout/LinedList"/>
    <dgm:cxn modelId="{EDF27501-007B-481E-A48F-A506ED97C41A}" type="presParOf" srcId="{32748F49-14B4-4AED-8BED-716FF87DC1CB}" destId="{FD905260-0C40-4AEB-8492-6A4CD3103B49}" srcOrd="6" destOrd="0" presId="urn:microsoft.com/office/officeart/2008/layout/LinedList"/>
    <dgm:cxn modelId="{61A5178C-7AAF-4E71-A173-C458D63C8732}" type="presParOf" srcId="{32748F49-14B4-4AED-8BED-716FF87DC1CB}" destId="{7062B7A1-1C33-4367-A849-3970BD3B1478}" srcOrd="7" destOrd="0" presId="urn:microsoft.com/office/officeart/2008/layout/LinedList"/>
    <dgm:cxn modelId="{178778E0-E074-4A2B-BE0F-316A8FC27600}" type="presParOf" srcId="{7062B7A1-1C33-4367-A849-3970BD3B1478}" destId="{4D8FFB49-B522-4774-A815-F35B8014556C}" srcOrd="0" destOrd="0" presId="urn:microsoft.com/office/officeart/2008/layout/LinedList"/>
    <dgm:cxn modelId="{884DAA4A-BFDD-48FD-BE43-36707CA3B7E3}" type="presParOf" srcId="{7062B7A1-1C33-4367-A849-3970BD3B1478}" destId="{44B1FD99-4252-4005-937B-5C4A32353DF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B10B7F-CB17-4D93-A627-63EEED4BFAE2}">
      <dsp:nvSpPr>
        <dsp:cNvPr id="0" name=""/>
        <dsp:cNvSpPr/>
      </dsp:nvSpPr>
      <dsp:spPr>
        <a:xfrm>
          <a:off x="0" y="36175"/>
          <a:ext cx="6900512" cy="103285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Which triangle of the neck is involved</a:t>
          </a:r>
          <a:endParaRPr lang="en-US" sz="2600" kern="1200"/>
        </a:p>
      </dsp:txBody>
      <dsp:txXfrm>
        <a:off x="50420" y="86595"/>
        <a:ext cx="6799672" cy="932014"/>
      </dsp:txXfrm>
    </dsp:sp>
    <dsp:sp modelId="{1F2B89ED-259C-4926-8053-DB520418EA38}">
      <dsp:nvSpPr>
        <dsp:cNvPr id="0" name=""/>
        <dsp:cNvSpPr/>
      </dsp:nvSpPr>
      <dsp:spPr>
        <a:xfrm>
          <a:off x="0" y="1143909"/>
          <a:ext cx="6900512" cy="1032854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Does it move with swallowing? </a:t>
          </a:r>
          <a:endParaRPr lang="en-US" sz="2600" kern="1200"/>
        </a:p>
      </dsp:txBody>
      <dsp:txXfrm>
        <a:off x="50420" y="1194329"/>
        <a:ext cx="6799672" cy="932014"/>
      </dsp:txXfrm>
    </dsp:sp>
    <dsp:sp modelId="{B09E5829-0939-4958-89B3-0EBBBC3DB962}">
      <dsp:nvSpPr>
        <dsp:cNvPr id="0" name=""/>
        <dsp:cNvSpPr/>
      </dsp:nvSpPr>
      <dsp:spPr>
        <a:xfrm>
          <a:off x="0" y="2251643"/>
          <a:ext cx="6900512" cy="1032854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This indicates it is deep to the pretracheal fascia and likely to be thyroid. </a:t>
          </a:r>
          <a:endParaRPr lang="en-US" sz="2600" kern="1200"/>
        </a:p>
      </dsp:txBody>
      <dsp:txXfrm>
        <a:off x="50420" y="2302063"/>
        <a:ext cx="6799672" cy="932014"/>
      </dsp:txXfrm>
    </dsp:sp>
    <dsp:sp modelId="{DC4CE135-8D06-4207-858F-12F4C0D3BF68}">
      <dsp:nvSpPr>
        <dsp:cNvPr id="0" name=""/>
        <dsp:cNvSpPr/>
      </dsp:nvSpPr>
      <dsp:spPr>
        <a:xfrm>
          <a:off x="0" y="3359377"/>
          <a:ext cx="6900512" cy="1032854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Does it move with protrusion of the tongue?</a:t>
          </a:r>
          <a:endParaRPr lang="en-US" sz="2600" kern="1200"/>
        </a:p>
      </dsp:txBody>
      <dsp:txXfrm>
        <a:off x="50420" y="3409797"/>
        <a:ext cx="6799672" cy="932014"/>
      </dsp:txXfrm>
    </dsp:sp>
    <dsp:sp modelId="{16677743-A82B-49D8-BC62-0BCB5657AFCF}">
      <dsp:nvSpPr>
        <dsp:cNvPr id="0" name=""/>
        <dsp:cNvSpPr/>
      </dsp:nvSpPr>
      <dsp:spPr>
        <a:xfrm>
          <a:off x="0" y="4467111"/>
          <a:ext cx="6900512" cy="1032854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This applies to upper anterior neck lumps, and the physical sign refers to thyroglossal cysts. </a:t>
          </a:r>
          <a:endParaRPr lang="en-US" sz="2600" kern="1200"/>
        </a:p>
      </dsp:txBody>
      <dsp:txXfrm>
        <a:off x="50420" y="4517531"/>
        <a:ext cx="6799672" cy="9320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7E423D-A16B-4B53-8D2D-FF3181A0E08A}">
      <dsp:nvSpPr>
        <dsp:cNvPr id="0" name=""/>
        <dsp:cNvSpPr/>
      </dsp:nvSpPr>
      <dsp:spPr>
        <a:xfrm>
          <a:off x="0" y="73075"/>
          <a:ext cx="6666833" cy="83422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1" kern="1200"/>
            <a:t>How noticed</a:t>
          </a:r>
          <a:r>
            <a:rPr lang="en-US" sz="2100" i="1" kern="1200"/>
            <a:t>? - Self / others</a:t>
          </a:r>
          <a:endParaRPr lang="en-US" sz="2100" kern="1200"/>
        </a:p>
      </dsp:txBody>
      <dsp:txXfrm>
        <a:off x="40724" y="113799"/>
        <a:ext cx="6585385" cy="752780"/>
      </dsp:txXfrm>
    </dsp:sp>
    <dsp:sp modelId="{4F6B3873-C76F-4527-8821-CFE2C1F31274}">
      <dsp:nvSpPr>
        <dsp:cNvPr id="0" name=""/>
        <dsp:cNvSpPr/>
      </dsp:nvSpPr>
      <dsp:spPr>
        <a:xfrm>
          <a:off x="0" y="967783"/>
          <a:ext cx="6666833" cy="834228"/>
        </a:xfrm>
        <a:prstGeom prst="roundRect">
          <a:avLst/>
        </a:prstGeom>
        <a:gradFill rotWithShape="0">
          <a:gsLst>
            <a:gs pos="0">
              <a:schemeClr val="accent2">
                <a:hueOff val="936304"/>
                <a:satOff val="-1168"/>
                <a:lumOff val="275"/>
                <a:alphaOff val="0"/>
                <a:shade val="51000"/>
                <a:satMod val="130000"/>
              </a:schemeClr>
            </a:gs>
            <a:gs pos="80000">
              <a:schemeClr val="accent2">
                <a:hueOff val="936304"/>
                <a:satOff val="-1168"/>
                <a:lumOff val="275"/>
                <a:alphaOff val="0"/>
                <a:shade val="93000"/>
                <a:satMod val="130000"/>
              </a:schemeClr>
            </a:gs>
            <a:gs pos="100000">
              <a:schemeClr val="accent2">
                <a:hueOff val="936304"/>
                <a:satOff val="-1168"/>
                <a:lumOff val="27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1" kern="1200"/>
            <a:t>Duration</a:t>
          </a:r>
          <a:r>
            <a:rPr lang="en-US" sz="2100" i="1" kern="1200"/>
            <a:t>-  Acute or chronic </a:t>
          </a:r>
          <a:endParaRPr lang="en-US" sz="2100" kern="1200"/>
        </a:p>
      </dsp:txBody>
      <dsp:txXfrm>
        <a:off x="40724" y="1008507"/>
        <a:ext cx="6585385" cy="752780"/>
      </dsp:txXfrm>
    </dsp:sp>
    <dsp:sp modelId="{61706A94-1525-432A-AB47-581569772B40}">
      <dsp:nvSpPr>
        <dsp:cNvPr id="0" name=""/>
        <dsp:cNvSpPr/>
      </dsp:nvSpPr>
      <dsp:spPr>
        <a:xfrm>
          <a:off x="0" y="1862491"/>
          <a:ext cx="6666833" cy="834228"/>
        </a:xfrm>
        <a:prstGeom prst="roundRect">
          <a:avLst/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shade val="51000"/>
                <a:satMod val="130000"/>
              </a:schemeClr>
            </a:gs>
            <a:gs pos="80000">
              <a:schemeClr val="accent2">
                <a:hueOff val="1872608"/>
                <a:satOff val="-2336"/>
                <a:lumOff val="549"/>
                <a:alphaOff val="0"/>
                <a:shade val="93000"/>
                <a:satMod val="13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1" kern="1200"/>
            <a:t>Pain-</a:t>
          </a:r>
          <a:r>
            <a:rPr lang="en-US" sz="2100" i="1" kern="1200"/>
            <a:t>  </a:t>
          </a:r>
          <a:r>
            <a:rPr lang="en-US" sz="2100" b="1" i="1" kern="1200"/>
            <a:t>acute lymphadenitis</a:t>
          </a:r>
          <a:r>
            <a:rPr lang="en-US" sz="2100" i="1" kern="1200"/>
            <a:t>, </a:t>
          </a:r>
          <a:r>
            <a:rPr lang="en-US" sz="2100" b="1" i="1" kern="1200"/>
            <a:t>thyroiditis</a:t>
          </a:r>
          <a:r>
            <a:rPr lang="en-US" sz="2100" i="1" kern="1200"/>
            <a:t>, bleeding in goitre, Submandibular salivary gland </a:t>
          </a:r>
          <a:r>
            <a:rPr lang="en-US" sz="2100" b="1" i="1" kern="1200"/>
            <a:t>stone</a:t>
          </a:r>
          <a:r>
            <a:rPr lang="en-US" sz="2100" i="1" kern="1200"/>
            <a:t> </a:t>
          </a:r>
          <a:endParaRPr lang="en-US" sz="2100" kern="1200"/>
        </a:p>
      </dsp:txBody>
      <dsp:txXfrm>
        <a:off x="40724" y="1903215"/>
        <a:ext cx="6585385" cy="752780"/>
      </dsp:txXfrm>
    </dsp:sp>
    <dsp:sp modelId="{74F9B6BF-D187-4954-B317-ED28D1162676}">
      <dsp:nvSpPr>
        <dsp:cNvPr id="0" name=""/>
        <dsp:cNvSpPr/>
      </dsp:nvSpPr>
      <dsp:spPr>
        <a:xfrm>
          <a:off x="0" y="2757200"/>
          <a:ext cx="6666833" cy="834228"/>
        </a:xfrm>
        <a:prstGeom prst="roundRect">
          <a:avLst/>
        </a:prstGeom>
        <a:gradFill rotWithShape="0">
          <a:gsLst>
            <a:gs pos="0">
              <a:schemeClr val="accent2">
                <a:hueOff val="2808912"/>
                <a:satOff val="-3503"/>
                <a:lumOff val="824"/>
                <a:alphaOff val="0"/>
                <a:shade val="51000"/>
                <a:satMod val="130000"/>
              </a:schemeClr>
            </a:gs>
            <a:gs pos="80000">
              <a:schemeClr val="accent2">
                <a:hueOff val="2808912"/>
                <a:satOff val="-3503"/>
                <a:lumOff val="824"/>
                <a:alphaOff val="0"/>
                <a:shade val="93000"/>
                <a:satMod val="130000"/>
              </a:schemeClr>
            </a:gs>
            <a:gs pos="100000">
              <a:schemeClr val="accent2">
                <a:hueOff val="2808912"/>
                <a:satOff val="-3503"/>
                <a:lumOff val="8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1" kern="1200"/>
            <a:t>Painless</a:t>
          </a:r>
          <a:r>
            <a:rPr lang="en-US" sz="2100" i="1" kern="1200"/>
            <a:t>- chronic </a:t>
          </a:r>
          <a:r>
            <a:rPr lang="en-US" sz="2100" b="1" i="1" kern="1200"/>
            <a:t>lymphadenopathy, goitre, branchial cyst, neoplasms</a:t>
          </a:r>
          <a:endParaRPr lang="en-US" sz="2100" kern="1200"/>
        </a:p>
      </dsp:txBody>
      <dsp:txXfrm>
        <a:off x="40724" y="2797924"/>
        <a:ext cx="6585385" cy="752780"/>
      </dsp:txXfrm>
    </dsp:sp>
    <dsp:sp modelId="{87A2645C-0502-4B9A-A42A-2A7B63DC99A2}">
      <dsp:nvSpPr>
        <dsp:cNvPr id="0" name=""/>
        <dsp:cNvSpPr/>
      </dsp:nvSpPr>
      <dsp:spPr>
        <a:xfrm>
          <a:off x="0" y="3651908"/>
          <a:ext cx="6666833" cy="834228"/>
        </a:xfrm>
        <a:prstGeom prst="roundRect">
          <a:avLst/>
        </a:prstGeom>
        <a:gradFill rotWithShape="0">
          <a:gsLst>
            <a:gs pos="0">
              <a:schemeClr val="accent2">
                <a:hueOff val="3745216"/>
                <a:satOff val="-4671"/>
                <a:lumOff val="1098"/>
                <a:alphaOff val="0"/>
                <a:shade val="51000"/>
                <a:satMod val="130000"/>
              </a:schemeClr>
            </a:gs>
            <a:gs pos="80000">
              <a:schemeClr val="accent2">
                <a:hueOff val="3745216"/>
                <a:satOff val="-4671"/>
                <a:lumOff val="1098"/>
                <a:alphaOff val="0"/>
                <a:shade val="93000"/>
                <a:satMod val="130000"/>
              </a:schemeClr>
            </a:gs>
            <a:gs pos="100000">
              <a:schemeClr val="accent2">
                <a:hueOff val="3745216"/>
                <a:satOff val="-4671"/>
                <a:lumOff val="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1" kern="1200"/>
            <a:t>Change in size: Rapid increase</a:t>
          </a:r>
          <a:r>
            <a:rPr lang="en-US" sz="2100" i="1" kern="1200"/>
            <a:t>- infection, bleeding, 	               </a:t>
          </a:r>
          <a:r>
            <a:rPr lang="en-US" sz="2100" b="1" i="1" kern="1200"/>
            <a:t>Slow increase-</a:t>
          </a:r>
          <a:r>
            <a:rPr lang="en-US" sz="2100" i="1" kern="1200"/>
            <a:t> neoplasms</a:t>
          </a:r>
          <a:endParaRPr lang="en-US" sz="2100" kern="1200"/>
        </a:p>
      </dsp:txBody>
      <dsp:txXfrm>
        <a:off x="40724" y="3692632"/>
        <a:ext cx="6585385" cy="752780"/>
      </dsp:txXfrm>
    </dsp:sp>
    <dsp:sp modelId="{6CD4DE20-186C-4402-9BD1-1C888E0AB8B8}">
      <dsp:nvSpPr>
        <dsp:cNvPr id="0" name=""/>
        <dsp:cNvSpPr/>
      </dsp:nvSpPr>
      <dsp:spPr>
        <a:xfrm>
          <a:off x="0" y="4546616"/>
          <a:ext cx="6666833" cy="834228"/>
        </a:xfrm>
        <a:prstGeom prst="roundRect">
          <a:avLst/>
        </a:prstGeom>
        <a:gradFill rotWithShape="0">
          <a:gsLst>
            <a:gs pos="0">
              <a:schemeClr val="accent2">
                <a:hueOff val="4681520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20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20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1" kern="1200"/>
            <a:t>Single or multiple</a:t>
          </a:r>
          <a:r>
            <a:rPr lang="en-US" sz="2100" i="1" kern="1200"/>
            <a:t>?   multiple- lymph nodes</a:t>
          </a:r>
          <a:endParaRPr lang="en-US" sz="2100" kern="1200"/>
        </a:p>
      </dsp:txBody>
      <dsp:txXfrm>
        <a:off x="40724" y="4587340"/>
        <a:ext cx="6585385" cy="7527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1E0737-4688-4DD9-A563-2FFE62C18988}">
      <dsp:nvSpPr>
        <dsp:cNvPr id="0" name=""/>
        <dsp:cNvSpPr/>
      </dsp:nvSpPr>
      <dsp:spPr>
        <a:xfrm>
          <a:off x="0" y="665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325422-DA16-4EE3-8607-02F709369E93}">
      <dsp:nvSpPr>
        <dsp:cNvPr id="0" name=""/>
        <dsp:cNvSpPr/>
      </dsp:nvSpPr>
      <dsp:spPr>
        <a:xfrm>
          <a:off x="0" y="665"/>
          <a:ext cx="6666833" cy="778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1" kern="1200"/>
            <a:t>Voice change </a:t>
          </a:r>
          <a:r>
            <a:rPr lang="en-US" sz="3400" i="1" kern="1200"/>
            <a:t>(malignant invasion)</a:t>
          </a:r>
          <a:endParaRPr lang="en-US" sz="3400" kern="1200"/>
        </a:p>
      </dsp:txBody>
      <dsp:txXfrm>
        <a:off x="0" y="665"/>
        <a:ext cx="6666833" cy="778941"/>
      </dsp:txXfrm>
    </dsp:sp>
    <dsp:sp modelId="{88CB3564-5564-42DE-A246-3F16DB4EB6D1}">
      <dsp:nvSpPr>
        <dsp:cNvPr id="0" name=""/>
        <dsp:cNvSpPr/>
      </dsp:nvSpPr>
      <dsp:spPr>
        <a:xfrm>
          <a:off x="0" y="779606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E1D7A9-E2B4-446A-B9AB-F6B34624EE20}">
      <dsp:nvSpPr>
        <dsp:cNvPr id="0" name=""/>
        <dsp:cNvSpPr/>
      </dsp:nvSpPr>
      <dsp:spPr>
        <a:xfrm>
          <a:off x="0" y="779606"/>
          <a:ext cx="6666833" cy="778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1" kern="1200"/>
            <a:t>Dysphagia </a:t>
          </a:r>
          <a:r>
            <a:rPr lang="en-US" sz="3400" i="1" kern="1200"/>
            <a:t>(pressure on esophagus)</a:t>
          </a:r>
          <a:endParaRPr lang="en-US" sz="3400" kern="1200"/>
        </a:p>
      </dsp:txBody>
      <dsp:txXfrm>
        <a:off x="0" y="779606"/>
        <a:ext cx="6666833" cy="778941"/>
      </dsp:txXfrm>
    </dsp:sp>
    <dsp:sp modelId="{C01087C0-9EB0-4BC2-A003-0AF3AA0BD582}">
      <dsp:nvSpPr>
        <dsp:cNvPr id="0" name=""/>
        <dsp:cNvSpPr/>
      </dsp:nvSpPr>
      <dsp:spPr>
        <a:xfrm>
          <a:off x="0" y="1558548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86FBAF-4BE7-445E-8C0C-18A06A1E4109}">
      <dsp:nvSpPr>
        <dsp:cNvPr id="0" name=""/>
        <dsp:cNvSpPr/>
      </dsp:nvSpPr>
      <dsp:spPr>
        <a:xfrm>
          <a:off x="0" y="1558548"/>
          <a:ext cx="6666833" cy="778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1" kern="1200"/>
            <a:t>Dyspnea </a:t>
          </a:r>
          <a:r>
            <a:rPr lang="en-US" sz="3400" i="1" kern="1200"/>
            <a:t>(pressure on trachea)</a:t>
          </a:r>
          <a:endParaRPr lang="en-US" sz="3400" kern="1200"/>
        </a:p>
      </dsp:txBody>
      <dsp:txXfrm>
        <a:off x="0" y="1558548"/>
        <a:ext cx="6666833" cy="778941"/>
      </dsp:txXfrm>
    </dsp:sp>
    <dsp:sp modelId="{3F4DBE66-36F4-4429-AF9F-4F7322312260}">
      <dsp:nvSpPr>
        <dsp:cNvPr id="0" name=""/>
        <dsp:cNvSpPr/>
      </dsp:nvSpPr>
      <dsp:spPr>
        <a:xfrm>
          <a:off x="0" y="2337489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104A9A-4175-4B26-A182-AD50BBDF1913}">
      <dsp:nvSpPr>
        <dsp:cNvPr id="0" name=""/>
        <dsp:cNvSpPr/>
      </dsp:nvSpPr>
      <dsp:spPr>
        <a:xfrm>
          <a:off x="0" y="2337489"/>
          <a:ext cx="6666833" cy="778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1" kern="1200"/>
            <a:t>Eye symptoms </a:t>
          </a:r>
          <a:endParaRPr lang="en-US" sz="3400" kern="1200"/>
        </a:p>
      </dsp:txBody>
      <dsp:txXfrm>
        <a:off x="0" y="2337489"/>
        <a:ext cx="6666833" cy="778941"/>
      </dsp:txXfrm>
    </dsp:sp>
    <dsp:sp modelId="{B989003B-40F0-4D9F-A403-14798AA117A6}">
      <dsp:nvSpPr>
        <dsp:cNvPr id="0" name=""/>
        <dsp:cNvSpPr/>
      </dsp:nvSpPr>
      <dsp:spPr>
        <a:xfrm>
          <a:off x="0" y="3116430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BD8BC4-88C8-41FB-BC75-03DDEE1CBCD3}">
      <dsp:nvSpPr>
        <dsp:cNvPr id="0" name=""/>
        <dsp:cNvSpPr/>
      </dsp:nvSpPr>
      <dsp:spPr>
        <a:xfrm>
          <a:off x="0" y="3116430"/>
          <a:ext cx="6666833" cy="778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1" kern="1200"/>
            <a:t>Throat pain / Oral ulcer </a:t>
          </a:r>
          <a:endParaRPr lang="en-US" sz="3400" kern="1200"/>
        </a:p>
      </dsp:txBody>
      <dsp:txXfrm>
        <a:off x="0" y="3116430"/>
        <a:ext cx="6666833" cy="778941"/>
      </dsp:txXfrm>
    </dsp:sp>
    <dsp:sp modelId="{C44266AC-417B-442B-8EB7-548C4B3383B2}">
      <dsp:nvSpPr>
        <dsp:cNvPr id="0" name=""/>
        <dsp:cNvSpPr/>
      </dsp:nvSpPr>
      <dsp:spPr>
        <a:xfrm>
          <a:off x="0" y="3895371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9D8FB3-1735-4ABA-A2CE-F7AAE3C44D3E}">
      <dsp:nvSpPr>
        <dsp:cNvPr id="0" name=""/>
        <dsp:cNvSpPr/>
      </dsp:nvSpPr>
      <dsp:spPr>
        <a:xfrm>
          <a:off x="0" y="3895371"/>
          <a:ext cx="6666833" cy="778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1" kern="1200"/>
            <a:t>Nasal symptoms</a:t>
          </a:r>
          <a:endParaRPr lang="en-US" sz="3400" kern="1200"/>
        </a:p>
      </dsp:txBody>
      <dsp:txXfrm>
        <a:off x="0" y="3895371"/>
        <a:ext cx="6666833" cy="778941"/>
      </dsp:txXfrm>
    </dsp:sp>
    <dsp:sp modelId="{8B86B484-A902-466A-AF83-2C8F9136E55F}">
      <dsp:nvSpPr>
        <dsp:cNvPr id="0" name=""/>
        <dsp:cNvSpPr/>
      </dsp:nvSpPr>
      <dsp:spPr>
        <a:xfrm>
          <a:off x="0" y="4674313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8BF96D-4AFF-4D2A-ABFB-FE17FB383DA1}">
      <dsp:nvSpPr>
        <dsp:cNvPr id="0" name=""/>
        <dsp:cNvSpPr/>
      </dsp:nvSpPr>
      <dsp:spPr>
        <a:xfrm>
          <a:off x="0" y="4674313"/>
          <a:ext cx="6666833" cy="778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1" kern="1200"/>
            <a:t>Scalp lesion/ Loss of hair</a:t>
          </a:r>
          <a:endParaRPr lang="en-US" sz="3400" kern="1200"/>
        </a:p>
      </dsp:txBody>
      <dsp:txXfrm>
        <a:off x="0" y="4674313"/>
        <a:ext cx="6666833" cy="7789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5B6B65-E39C-4F64-BD83-65234B2F8A5A}">
      <dsp:nvSpPr>
        <dsp:cNvPr id="0" name=""/>
        <dsp:cNvSpPr/>
      </dsp:nvSpPr>
      <dsp:spPr>
        <a:xfrm>
          <a:off x="0" y="2663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D246EA-5C50-46DB-8219-F4BF265B29A9}">
      <dsp:nvSpPr>
        <dsp:cNvPr id="0" name=""/>
        <dsp:cNvSpPr/>
      </dsp:nvSpPr>
      <dsp:spPr>
        <a:xfrm>
          <a:off x="0" y="2663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1" kern="1200"/>
            <a:t>Nervousness </a:t>
          </a:r>
          <a:endParaRPr lang="en-US" sz="3400" kern="1200"/>
        </a:p>
      </dsp:txBody>
      <dsp:txXfrm>
        <a:off x="0" y="2663"/>
        <a:ext cx="6666833" cy="908098"/>
      </dsp:txXfrm>
    </dsp:sp>
    <dsp:sp modelId="{1C0EA948-EA95-4B64-8D87-47EFC9D20344}">
      <dsp:nvSpPr>
        <dsp:cNvPr id="0" name=""/>
        <dsp:cNvSpPr/>
      </dsp:nvSpPr>
      <dsp:spPr>
        <a:xfrm>
          <a:off x="0" y="910762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1EB64B-D1A4-42CE-AC7B-183957F33D49}">
      <dsp:nvSpPr>
        <dsp:cNvPr id="0" name=""/>
        <dsp:cNvSpPr/>
      </dsp:nvSpPr>
      <dsp:spPr>
        <a:xfrm>
          <a:off x="0" y="910762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1" kern="1200"/>
            <a:t>Weight loss/ gain </a:t>
          </a:r>
          <a:endParaRPr lang="en-US" sz="3400" kern="1200"/>
        </a:p>
      </dsp:txBody>
      <dsp:txXfrm>
        <a:off x="0" y="910762"/>
        <a:ext cx="6666833" cy="908098"/>
      </dsp:txXfrm>
    </dsp:sp>
    <dsp:sp modelId="{29812ABB-25D9-4602-BAE5-C01584B22F5E}">
      <dsp:nvSpPr>
        <dsp:cNvPr id="0" name=""/>
        <dsp:cNvSpPr/>
      </dsp:nvSpPr>
      <dsp:spPr>
        <a:xfrm>
          <a:off x="0" y="1818861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A981A8-A1BD-4E9B-8ADF-52A8C1CD9C4D}">
      <dsp:nvSpPr>
        <dsp:cNvPr id="0" name=""/>
        <dsp:cNvSpPr/>
      </dsp:nvSpPr>
      <dsp:spPr>
        <a:xfrm>
          <a:off x="0" y="1818861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1" kern="1200"/>
            <a:t>Palpitation </a:t>
          </a:r>
          <a:endParaRPr lang="en-US" sz="3400" kern="1200"/>
        </a:p>
      </dsp:txBody>
      <dsp:txXfrm>
        <a:off x="0" y="1818861"/>
        <a:ext cx="6666833" cy="908098"/>
      </dsp:txXfrm>
    </dsp:sp>
    <dsp:sp modelId="{A7A8E6A8-7D8D-4BE1-91E9-8373E0C35A5F}">
      <dsp:nvSpPr>
        <dsp:cNvPr id="0" name=""/>
        <dsp:cNvSpPr/>
      </dsp:nvSpPr>
      <dsp:spPr>
        <a:xfrm>
          <a:off x="0" y="2726960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08CD63-C365-4BCD-AE5E-50A27B12FA4C}">
      <dsp:nvSpPr>
        <dsp:cNvPr id="0" name=""/>
        <dsp:cNvSpPr/>
      </dsp:nvSpPr>
      <dsp:spPr>
        <a:xfrm>
          <a:off x="0" y="2726960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1" kern="1200"/>
            <a:t>Preference to cold / warm weather </a:t>
          </a:r>
          <a:endParaRPr lang="en-US" sz="3400" kern="1200"/>
        </a:p>
      </dsp:txBody>
      <dsp:txXfrm>
        <a:off x="0" y="2726960"/>
        <a:ext cx="6666833" cy="908098"/>
      </dsp:txXfrm>
    </dsp:sp>
    <dsp:sp modelId="{BAF0BF4E-8777-4F2C-9367-8889E11CD17E}">
      <dsp:nvSpPr>
        <dsp:cNvPr id="0" name=""/>
        <dsp:cNvSpPr/>
      </dsp:nvSpPr>
      <dsp:spPr>
        <a:xfrm>
          <a:off x="0" y="3635058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72A458-7A99-4222-A6BB-6D4F36788CDD}">
      <dsp:nvSpPr>
        <dsp:cNvPr id="0" name=""/>
        <dsp:cNvSpPr/>
      </dsp:nvSpPr>
      <dsp:spPr>
        <a:xfrm>
          <a:off x="0" y="3635058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1" kern="1200"/>
            <a:t>Muscle fatigue </a:t>
          </a:r>
          <a:endParaRPr lang="en-US" sz="3400" kern="1200"/>
        </a:p>
      </dsp:txBody>
      <dsp:txXfrm>
        <a:off x="0" y="3635058"/>
        <a:ext cx="6666833" cy="908098"/>
      </dsp:txXfrm>
    </dsp:sp>
    <dsp:sp modelId="{88170B2B-4060-4534-B9FF-4B961682A242}">
      <dsp:nvSpPr>
        <dsp:cNvPr id="0" name=""/>
        <dsp:cNvSpPr/>
      </dsp:nvSpPr>
      <dsp:spPr>
        <a:xfrm>
          <a:off x="0" y="4543157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E55BB7-2AC6-4495-AAF8-E9FBF8EA21B6}">
      <dsp:nvSpPr>
        <dsp:cNvPr id="0" name=""/>
        <dsp:cNvSpPr/>
      </dsp:nvSpPr>
      <dsp:spPr>
        <a:xfrm>
          <a:off x="0" y="4543157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1" kern="1200"/>
            <a:t>Sweating </a:t>
          </a:r>
          <a:endParaRPr lang="en-US" sz="3400" kern="1200"/>
        </a:p>
      </dsp:txBody>
      <dsp:txXfrm>
        <a:off x="0" y="4543157"/>
        <a:ext cx="6666833" cy="9080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592B3-6CEB-4A9C-B840-92C3B723CF1C}">
      <dsp:nvSpPr>
        <dsp:cNvPr id="0" name=""/>
        <dsp:cNvSpPr/>
      </dsp:nvSpPr>
      <dsp:spPr>
        <a:xfrm>
          <a:off x="0" y="352309"/>
          <a:ext cx="6666833" cy="71954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i="1" kern="1200"/>
            <a:t>Fever </a:t>
          </a:r>
          <a:endParaRPr lang="en-US" sz="3000" kern="1200"/>
        </a:p>
      </dsp:txBody>
      <dsp:txXfrm>
        <a:off x="35125" y="387434"/>
        <a:ext cx="6596583" cy="649299"/>
      </dsp:txXfrm>
    </dsp:sp>
    <dsp:sp modelId="{F2FF8DA5-8210-4FB8-94A7-13C8FF91A2E6}">
      <dsp:nvSpPr>
        <dsp:cNvPr id="0" name=""/>
        <dsp:cNvSpPr/>
      </dsp:nvSpPr>
      <dsp:spPr>
        <a:xfrm>
          <a:off x="0" y="1158259"/>
          <a:ext cx="6666833" cy="71954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i="1" kern="1200"/>
            <a:t>Night sweating    </a:t>
          </a:r>
          <a:endParaRPr lang="en-US" sz="3000" kern="1200"/>
        </a:p>
      </dsp:txBody>
      <dsp:txXfrm>
        <a:off x="35125" y="1193384"/>
        <a:ext cx="6596583" cy="649299"/>
      </dsp:txXfrm>
    </dsp:sp>
    <dsp:sp modelId="{0161FBA2-3E84-483A-862F-038D7998B021}">
      <dsp:nvSpPr>
        <dsp:cNvPr id="0" name=""/>
        <dsp:cNvSpPr/>
      </dsp:nvSpPr>
      <dsp:spPr>
        <a:xfrm>
          <a:off x="0" y="1964209"/>
          <a:ext cx="6666833" cy="71954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i="1" kern="1200"/>
            <a:t>Contact with infectious disease </a:t>
          </a:r>
          <a:endParaRPr lang="en-US" sz="3000" kern="1200"/>
        </a:p>
      </dsp:txBody>
      <dsp:txXfrm>
        <a:off x="35125" y="1999334"/>
        <a:ext cx="6596583" cy="649299"/>
      </dsp:txXfrm>
    </dsp:sp>
    <dsp:sp modelId="{4A429B6D-398B-47DE-B974-3B55220591A9}">
      <dsp:nvSpPr>
        <dsp:cNvPr id="0" name=""/>
        <dsp:cNvSpPr/>
      </dsp:nvSpPr>
      <dsp:spPr>
        <a:xfrm>
          <a:off x="0" y="2770159"/>
          <a:ext cx="6666833" cy="71954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i="1" kern="1200"/>
            <a:t>Weight  loss </a:t>
          </a:r>
          <a:endParaRPr lang="en-US" sz="3000" kern="1200"/>
        </a:p>
      </dsp:txBody>
      <dsp:txXfrm>
        <a:off x="35125" y="2805284"/>
        <a:ext cx="6596583" cy="649299"/>
      </dsp:txXfrm>
    </dsp:sp>
    <dsp:sp modelId="{4730E41B-DDE5-4CC7-B2B1-18B698AB5956}">
      <dsp:nvSpPr>
        <dsp:cNvPr id="0" name=""/>
        <dsp:cNvSpPr/>
      </dsp:nvSpPr>
      <dsp:spPr>
        <a:xfrm>
          <a:off x="0" y="3576109"/>
          <a:ext cx="6666833" cy="71954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i="1" kern="1200"/>
            <a:t>Change in appetite </a:t>
          </a:r>
          <a:endParaRPr lang="en-US" sz="3000" kern="1200"/>
        </a:p>
      </dsp:txBody>
      <dsp:txXfrm>
        <a:off x="35125" y="3611234"/>
        <a:ext cx="6596583" cy="649299"/>
      </dsp:txXfrm>
    </dsp:sp>
    <dsp:sp modelId="{ED56E8AA-C76A-4329-8D35-262EFA0C5C37}">
      <dsp:nvSpPr>
        <dsp:cNvPr id="0" name=""/>
        <dsp:cNvSpPr/>
      </dsp:nvSpPr>
      <dsp:spPr>
        <a:xfrm>
          <a:off x="0" y="4382060"/>
          <a:ext cx="6666833" cy="71954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i="1" kern="1200"/>
            <a:t>Respiratory / gastrointestinal symptoms</a:t>
          </a:r>
          <a:endParaRPr lang="en-US" sz="3000" kern="1200"/>
        </a:p>
      </dsp:txBody>
      <dsp:txXfrm>
        <a:off x="35125" y="4417185"/>
        <a:ext cx="6596583" cy="6492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CE9087-47F7-42A5-B712-A3B9217C85BB}">
      <dsp:nvSpPr>
        <dsp:cNvPr id="0" name=""/>
        <dsp:cNvSpPr/>
      </dsp:nvSpPr>
      <dsp:spPr>
        <a:xfrm>
          <a:off x="0" y="4592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1B970-0D41-4343-8E2E-26419C0D8BEE}">
      <dsp:nvSpPr>
        <dsp:cNvPr id="0" name=""/>
        <dsp:cNvSpPr/>
      </dsp:nvSpPr>
      <dsp:spPr>
        <a:xfrm>
          <a:off x="295926" y="224703"/>
          <a:ext cx="538048" cy="5380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2DFD1E-C74A-461C-BC2C-9EB975669694}">
      <dsp:nvSpPr>
        <dsp:cNvPr id="0" name=""/>
        <dsp:cNvSpPr/>
      </dsp:nvSpPr>
      <dsp:spPr>
        <a:xfrm>
          <a:off x="1129902" y="4592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PH- </a:t>
          </a:r>
          <a:r>
            <a:rPr lang="en-US" sz="1900" i="1" kern="1200"/>
            <a:t>medical / surgical</a:t>
          </a:r>
          <a:endParaRPr lang="en-US" sz="1900" kern="1200"/>
        </a:p>
      </dsp:txBody>
      <dsp:txXfrm>
        <a:off x="1129902" y="4592"/>
        <a:ext cx="5171698" cy="978270"/>
      </dsp:txXfrm>
    </dsp:sp>
    <dsp:sp modelId="{FE07E281-AA3E-4E9D-A760-E28A97E8FA0B}">
      <dsp:nvSpPr>
        <dsp:cNvPr id="0" name=""/>
        <dsp:cNvSpPr/>
      </dsp:nvSpPr>
      <dsp:spPr>
        <a:xfrm>
          <a:off x="0" y="1227431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40A168-3E83-43D4-B64C-A5F840F4150B}">
      <dsp:nvSpPr>
        <dsp:cNvPr id="0" name=""/>
        <dsp:cNvSpPr/>
      </dsp:nvSpPr>
      <dsp:spPr>
        <a:xfrm>
          <a:off x="295926" y="1447541"/>
          <a:ext cx="538048" cy="5380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D6305D-CEA3-4103-AE96-92B5286AE75D}">
      <dsp:nvSpPr>
        <dsp:cNvPr id="0" name=""/>
        <dsp:cNvSpPr/>
      </dsp:nvSpPr>
      <dsp:spPr>
        <a:xfrm>
          <a:off x="1129902" y="1227431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Medications</a:t>
          </a:r>
          <a:endParaRPr lang="en-US" sz="1900" kern="1200"/>
        </a:p>
      </dsp:txBody>
      <dsp:txXfrm>
        <a:off x="1129902" y="1227431"/>
        <a:ext cx="5171698" cy="978270"/>
      </dsp:txXfrm>
    </dsp:sp>
    <dsp:sp modelId="{D1120E66-40A2-47A6-861E-ACA4A1BFA9E4}">
      <dsp:nvSpPr>
        <dsp:cNvPr id="0" name=""/>
        <dsp:cNvSpPr/>
      </dsp:nvSpPr>
      <dsp:spPr>
        <a:xfrm>
          <a:off x="0" y="2450269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BC0AAD-044E-444A-BCA7-0A23C93C272A}">
      <dsp:nvSpPr>
        <dsp:cNvPr id="0" name=""/>
        <dsp:cNvSpPr/>
      </dsp:nvSpPr>
      <dsp:spPr>
        <a:xfrm>
          <a:off x="295926" y="2670380"/>
          <a:ext cx="538048" cy="5380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036701-9DA6-4A29-9F48-F93EA79E8790}">
      <dsp:nvSpPr>
        <dsp:cNvPr id="0" name=""/>
        <dsp:cNvSpPr/>
      </dsp:nvSpPr>
      <dsp:spPr>
        <a:xfrm>
          <a:off x="1129902" y="2450269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Allergies</a:t>
          </a:r>
          <a:endParaRPr lang="en-US" sz="1900" kern="1200"/>
        </a:p>
      </dsp:txBody>
      <dsp:txXfrm>
        <a:off x="1129902" y="2450269"/>
        <a:ext cx="5171698" cy="978270"/>
      </dsp:txXfrm>
    </dsp:sp>
    <dsp:sp modelId="{E68A3437-F641-4394-96C3-B160F107917E}">
      <dsp:nvSpPr>
        <dsp:cNvPr id="0" name=""/>
        <dsp:cNvSpPr/>
      </dsp:nvSpPr>
      <dsp:spPr>
        <a:xfrm>
          <a:off x="0" y="3673107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9BFEEE-18C5-43BC-B5B3-A891E97606E8}">
      <dsp:nvSpPr>
        <dsp:cNvPr id="0" name=""/>
        <dsp:cNvSpPr/>
      </dsp:nvSpPr>
      <dsp:spPr>
        <a:xfrm>
          <a:off x="295926" y="3893218"/>
          <a:ext cx="538048" cy="53804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4EE54E-637D-4A80-A57E-63BF1ACAE999}">
      <dsp:nvSpPr>
        <dsp:cNvPr id="0" name=""/>
        <dsp:cNvSpPr/>
      </dsp:nvSpPr>
      <dsp:spPr>
        <a:xfrm>
          <a:off x="1129902" y="3673107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Social history</a:t>
          </a:r>
          <a:endParaRPr lang="en-US" sz="1900" kern="1200"/>
        </a:p>
      </dsp:txBody>
      <dsp:txXfrm>
        <a:off x="1129902" y="3673107"/>
        <a:ext cx="5171698" cy="978270"/>
      </dsp:txXfrm>
    </dsp:sp>
    <dsp:sp modelId="{B2A2F8A6-166E-4014-B075-06B0632A2C6F}">
      <dsp:nvSpPr>
        <dsp:cNvPr id="0" name=""/>
        <dsp:cNvSpPr/>
      </dsp:nvSpPr>
      <dsp:spPr>
        <a:xfrm>
          <a:off x="0" y="4895945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5A7F4A-3E15-42DA-80F5-B1775FEAA766}">
      <dsp:nvSpPr>
        <dsp:cNvPr id="0" name=""/>
        <dsp:cNvSpPr/>
      </dsp:nvSpPr>
      <dsp:spPr>
        <a:xfrm>
          <a:off x="295926" y="5116056"/>
          <a:ext cx="538048" cy="53804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97BBA8-6277-4497-AC2F-7B125C5380DA}">
      <dsp:nvSpPr>
        <dsp:cNvPr id="0" name=""/>
        <dsp:cNvSpPr/>
      </dsp:nvSpPr>
      <dsp:spPr>
        <a:xfrm>
          <a:off x="1129902" y="4895945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Family history</a:t>
          </a:r>
          <a:r>
            <a:rPr lang="en-US" sz="1900" i="1" kern="1200"/>
            <a:t> - </a:t>
          </a:r>
          <a:r>
            <a:rPr lang="en-US" sz="1900" b="1" i="1" kern="1200"/>
            <a:t>MTC,  MEN 2 (MTC, pheochromocytoma, HPT)</a:t>
          </a:r>
          <a:endParaRPr lang="en-US" sz="1900" kern="1200"/>
        </a:p>
      </dsp:txBody>
      <dsp:txXfrm>
        <a:off x="1129902" y="4895945"/>
        <a:ext cx="5171698" cy="9782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A42CCE-93DD-4236-8DE7-2887789CB329}">
      <dsp:nvSpPr>
        <dsp:cNvPr id="0" name=""/>
        <dsp:cNvSpPr/>
      </dsp:nvSpPr>
      <dsp:spPr>
        <a:xfrm>
          <a:off x="0" y="0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3E0286-473B-4966-B94E-95848308CE29}">
      <dsp:nvSpPr>
        <dsp:cNvPr id="0" name=""/>
        <dsp:cNvSpPr/>
      </dsp:nvSpPr>
      <dsp:spPr>
        <a:xfrm>
          <a:off x="0" y="0"/>
          <a:ext cx="6666833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240030" bIns="240030" numCol="1" spcCol="1270" anchor="t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300" b="1" i="1" kern="1200"/>
            <a:t>INSPECTION</a:t>
          </a:r>
          <a:endParaRPr lang="en-US" sz="6300" kern="1200"/>
        </a:p>
      </dsp:txBody>
      <dsp:txXfrm>
        <a:off x="0" y="0"/>
        <a:ext cx="6666833" cy="1363480"/>
      </dsp:txXfrm>
    </dsp:sp>
    <dsp:sp modelId="{D41BD227-0261-42CF-AF19-2869BF9A49ED}">
      <dsp:nvSpPr>
        <dsp:cNvPr id="0" name=""/>
        <dsp:cNvSpPr/>
      </dsp:nvSpPr>
      <dsp:spPr>
        <a:xfrm>
          <a:off x="0" y="1363480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A7784F-0C3A-4F0B-B0D3-FC0253A8C3A0}">
      <dsp:nvSpPr>
        <dsp:cNvPr id="0" name=""/>
        <dsp:cNvSpPr/>
      </dsp:nvSpPr>
      <dsp:spPr>
        <a:xfrm>
          <a:off x="0" y="1363480"/>
          <a:ext cx="6666833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240030" bIns="240030" numCol="1" spcCol="1270" anchor="t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300" b="1" i="1" kern="1200"/>
            <a:t>PALPATION</a:t>
          </a:r>
          <a:endParaRPr lang="en-US" sz="6300" kern="1200"/>
        </a:p>
      </dsp:txBody>
      <dsp:txXfrm>
        <a:off x="0" y="1363480"/>
        <a:ext cx="6666833" cy="1363480"/>
      </dsp:txXfrm>
    </dsp:sp>
    <dsp:sp modelId="{BCEAAB39-CBDB-4E10-814E-B005593DCB4D}">
      <dsp:nvSpPr>
        <dsp:cNvPr id="0" name=""/>
        <dsp:cNvSpPr/>
      </dsp:nvSpPr>
      <dsp:spPr>
        <a:xfrm>
          <a:off x="0" y="2726960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84F504-DF69-43C4-BED6-FD6E764C286A}">
      <dsp:nvSpPr>
        <dsp:cNvPr id="0" name=""/>
        <dsp:cNvSpPr/>
      </dsp:nvSpPr>
      <dsp:spPr>
        <a:xfrm>
          <a:off x="0" y="2726960"/>
          <a:ext cx="6666833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240030" bIns="240030" numCol="1" spcCol="1270" anchor="t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300" b="1" i="1" kern="1200"/>
            <a:t>PERCUSSION</a:t>
          </a:r>
          <a:endParaRPr lang="en-US" sz="6300" kern="1200"/>
        </a:p>
      </dsp:txBody>
      <dsp:txXfrm>
        <a:off x="0" y="2726960"/>
        <a:ext cx="6666833" cy="1363480"/>
      </dsp:txXfrm>
    </dsp:sp>
    <dsp:sp modelId="{FD905260-0C40-4AEB-8492-6A4CD3103B49}">
      <dsp:nvSpPr>
        <dsp:cNvPr id="0" name=""/>
        <dsp:cNvSpPr/>
      </dsp:nvSpPr>
      <dsp:spPr>
        <a:xfrm>
          <a:off x="0" y="4090440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8FFB49-B522-4774-A815-F35B8014556C}">
      <dsp:nvSpPr>
        <dsp:cNvPr id="0" name=""/>
        <dsp:cNvSpPr/>
      </dsp:nvSpPr>
      <dsp:spPr>
        <a:xfrm>
          <a:off x="0" y="4090440"/>
          <a:ext cx="6666833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240030" bIns="240030" numCol="1" spcCol="1270" anchor="t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300" b="1" i="1" kern="1200"/>
            <a:t>AUSCULTATION</a:t>
          </a:r>
          <a:endParaRPr lang="en-US" sz="6300" kern="1200"/>
        </a:p>
      </dsp:txBody>
      <dsp:txXfrm>
        <a:off x="0" y="4090440"/>
        <a:ext cx="6666833" cy="1363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A8372-BF0E-FE4F-A9E0-A5FF64711B8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3E313-E220-4146-9245-9BBA776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1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Swelling that are fixed to the trachea will mover when the trachea moves. The Trachea is pulled upward during swelling.</a:t>
            </a:r>
          </a:p>
          <a:p>
            <a:r>
              <a:rPr lang="en-US" dirty="0"/>
              <a:t>The hyoid bone ascend when the tongue is protruded. (So, if swelling move with tongue movement, it must be fixed to the hyoid bone)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3E313-E220-4146-9245-9BBA7765BA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74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Plunging ranula: when large ranula pass to the upper neck through the mylohyoid bone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3E313-E220-4146-9245-9BBA7765BA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21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Dermoid cyst is a cyst that is deep to the skin and lined by skin, can be congenital or acquired</a:t>
            </a:r>
            <a:br>
              <a:rPr lang="en-US" dirty="0"/>
            </a:br>
            <a:r>
              <a:rPr lang="en-US" dirty="0"/>
              <a:t>can occurs at any point in the mid-line of the trunk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3E313-E220-4146-9245-9BBA7765BA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29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about pathophysiology p.521 (principles &amp; practice of surgery)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3E313-E220-4146-9245-9BBA7765BA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08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Lyre sign in CT scan?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3E313-E220-4146-9245-9BBA7765BA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34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96214-56DC-4DB3-B1F1-028019C4E3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577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02C1-F8CD-49D8-B8DD-1CA0BE2FD541}" type="datetime1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A84B-318E-4AF3-B688-9AEE0F7AD1D4}" type="datetime1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FEB87-C339-41EC-B409-F5DF13403A94}" type="datetime1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9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" y="0"/>
            <a:ext cx="12190815" cy="6858000"/>
          </a:xfrm>
          <a:prstGeom prst="rect">
            <a:avLst/>
          </a:prstGeom>
        </p:spPr>
      </p:pic>
      <p:sp>
        <p:nvSpPr>
          <p:cNvPr id="18" name="مربع نص 17"/>
          <p:cNvSpPr txBox="1"/>
          <p:nvPr userDrawn="1"/>
        </p:nvSpPr>
        <p:spPr>
          <a:xfrm>
            <a:off x="11582400" y="6474825"/>
            <a:ext cx="40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A336C6F-6EAF-4CD9-BB47-AD8A22393DDB}" type="slidenum">
              <a:rPr lang="en-US" sz="1200" smtClean="0">
                <a:solidFill>
                  <a:schemeClr val="bg1"/>
                </a:solidFill>
                <a:latin typeface="TheSans" panose="020B0503040302020203" pitchFamily="34" charset="-78"/>
                <a:cs typeface="TheSans" panose="020B0503040302020203" pitchFamily="34" charset="-78"/>
              </a:rPr>
              <a:t>‹#›</a:t>
            </a:fld>
            <a:endParaRPr lang="en-US" sz="1200" dirty="0">
              <a:solidFill>
                <a:schemeClr val="bg1"/>
              </a:solidFill>
              <a:latin typeface="TheSans" panose="020B0503040302020203" pitchFamily="34" charset="-78"/>
              <a:cs typeface="TheSans" panose="020B0503040302020203" pitchFamily="34" charset="-78"/>
            </a:endParaRPr>
          </a:p>
        </p:txBody>
      </p:sp>
      <p:cxnSp>
        <p:nvCxnSpPr>
          <p:cNvPr id="9" name="رابط مستقيم 8"/>
          <p:cNvCxnSpPr/>
          <p:nvPr userDrawn="1"/>
        </p:nvCxnSpPr>
        <p:spPr>
          <a:xfrm>
            <a:off x="1219200" y="1824455"/>
            <a:ext cx="5012267" cy="0"/>
          </a:xfrm>
          <a:prstGeom prst="line">
            <a:avLst/>
          </a:prstGeom>
          <a:ln w="19050">
            <a:solidFill>
              <a:srgbClr val="229E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عنصر نائب للمحتوى 19"/>
          <p:cNvSpPr>
            <a:spLocks noGrp="1"/>
          </p:cNvSpPr>
          <p:nvPr>
            <p:ph sz="quarter" idx="10" hasCustomPrompt="1"/>
          </p:nvPr>
        </p:nvSpPr>
        <p:spPr>
          <a:xfrm>
            <a:off x="7924801" y="1507067"/>
            <a:ext cx="3132667" cy="592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3200" b="1">
                <a:solidFill>
                  <a:srgbClr val="229EB1"/>
                </a:solidFill>
                <a:latin typeface="TheSans" panose="020B0503040302020203" pitchFamily="34" charset="-78"/>
                <a:cs typeface="TheSans" panose="020B0503040302020203" pitchFamily="34" charset="-78"/>
              </a:defRPr>
            </a:lvl1pPr>
            <a:lvl2pPr marL="457189" indent="0" algn="r" rtl="1">
              <a:buNone/>
              <a:defRPr/>
            </a:lvl2pPr>
            <a:lvl3pPr marL="914377" indent="0" algn="r" rtl="1">
              <a:buNone/>
              <a:defRPr/>
            </a:lvl3pPr>
            <a:lvl4pPr marL="1371566" indent="0" algn="r" rtl="1">
              <a:buNone/>
              <a:defRPr/>
            </a:lvl4pPr>
            <a:lvl5pPr marL="1828754" indent="0" algn="r" rtl="1">
              <a:buNone/>
              <a:defRPr/>
            </a:lvl5pPr>
          </a:lstStyle>
          <a:p>
            <a:pPr lvl="0"/>
            <a:r>
              <a:rPr lang="ar-SA" dirty="0"/>
              <a:t>العنوان الرئيسي</a:t>
            </a:r>
            <a:endParaRPr lang="en-US" dirty="0"/>
          </a:p>
        </p:txBody>
      </p:sp>
      <p:sp>
        <p:nvSpPr>
          <p:cNvPr id="23" name="عنصر نائب للمحتوى 22"/>
          <p:cNvSpPr>
            <a:spLocks noGrp="1"/>
          </p:cNvSpPr>
          <p:nvPr>
            <p:ph sz="quarter" idx="11" hasCustomPrompt="1"/>
          </p:nvPr>
        </p:nvSpPr>
        <p:spPr>
          <a:xfrm>
            <a:off x="1219200" y="2404534"/>
            <a:ext cx="9838267" cy="33062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Low" rtl="1">
              <a:buNone/>
              <a:defRPr sz="2133">
                <a:latin typeface="TheSans" panose="020B0503040302020203" pitchFamily="34" charset="-78"/>
                <a:cs typeface="TheSans" panose="020B0503040302020203" pitchFamily="34" charset="-78"/>
              </a:defRPr>
            </a:lvl1pPr>
            <a:lvl2pPr marL="457189" indent="0" algn="r" rtl="1">
              <a:buNone/>
              <a:defRPr/>
            </a:lvl2pPr>
            <a:lvl3pPr marL="914377" indent="0" algn="r" rtl="1">
              <a:buNone/>
              <a:defRPr/>
            </a:lvl3pPr>
            <a:lvl4pPr marL="1371566" indent="0" algn="r" rtl="1">
              <a:buNone/>
              <a:defRPr/>
            </a:lvl4pPr>
            <a:lvl5pPr marL="1828754" indent="0" algn="r" rtl="1">
              <a:buNone/>
              <a:defRPr/>
            </a:lvl5pPr>
          </a:lstStyle>
          <a:p>
            <a:pPr lvl="0"/>
            <a:r>
              <a:rPr lang="ar-SA" dirty="0"/>
              <a:t>المحتوى النصي</a:t>
            </a:r>
            <a:endParaRPr lang="en-US" dirty="0"/>
          </a:p>
        </p:txBody>
      </p:sp>
      <p:sp>
        <p:nvSpPr>
          <p:cNvPr id="24" name="عنصر نائب للمحتوى 22"/>
          <p:cNvSpPr>
            <a:spLocks noGrp="1"/>
          </p:cNvSpPr>
          <p:nvPr>
            <p:ph sz="quarter" idx="12" hasCustomPrompt="1"/>
          </p:nvPr>
        </p:nvSpPr>
        <p:spPr>
          <a:xfrm>
            <a:off x="928918" y="5894887"/>
            <a:ext cx="1552409" cy="2413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Low" rtl="1">
              <a:buNone/>
              <a:defRPr sz="1467">
                <a:solidFill>
                  <a:srgbClr val="C7A362"/>
                </a:solidFill>
                <a:latin typeface="TheSans" panose="020B0503040302020203" pitchFamily="34" charset="-78"/>
                <a:cs typeface="TheSans" panose="020B0503040302020203" pitchFamily="34" charset="-78"/>
              </a:defRPr>
            </a:lvl1pPr>
            <a:lvl2pPr marL="457189" indent="0" algn="r" rtl="1">
              <a:buNone/>
              <a:defRPr/>
            </a:lvl2pPr>
            <a:lvl3pPr marL="914377" indent="0" algn="r" rtl="1">
              <a:buNone/>
              <a:defRPr/>
            </a:lvl3pPr>
            <a:lvl4pPr marL="1371566" indent="0" algn="r" rtl="1">
              <a:buNone/>
              <a:defRPr/>
            </a:lvl4pPr>
            <a:lvl5pPr marL="1828754" indent="0" algn="r" rtl="1">
              <a:buNone/>
              <a:defRPr/>
            </a:lvl5pPr>
          </a:lstStyle>
          <a:p>
            <a:pPr lvl="0"/>
            <a:r>
              <a:rPr lang="ar-SA" dirty="0" err="1"/>
              <a:t>إسم</a:t>
            </a:r>
            <a:r>
              <a:rPr lang="ar-SA" dirty="0"/>
              <a:t> الإدارة هنا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2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17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84E7-A20A-409F-9902-617FF9C588FD}" type="datetimeFigureOut">
              <a:rPr lang="en-US" smtClean="0"/>
              <a:t>2/19/24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4EBD7-4615-4B85-9880-9D8A48B16C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292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84E7-A20A-409F-9902-617FF9C588FD}" type="datetimeFigureOut">
              <a:rPr lang="en-US" smtClean="0"/>
              <a:t>2/19/24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4EBD7-4615-4B85-9880-9D8A48B16C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839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84E7-A20A-409F-9902-617FF9C588FD}" type="datetimeFigureOut">
              <a:rPr lang="en-US" smtClean="0"/>
              <a:t>2/19/24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4EBD7-4615-4B85-9880-9D8A48B16C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007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84E7-A20A-409F-9902-617FF9C588FD}" type="datetimeFigureOut">
              <a:rPr lang="en-US" smtClean="0"/>
              <a:t>2/19/24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4EBD7-4615-4B85-9880-9D8A48B16C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433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84E7-A20A-409F-9902-617FF9C588FD}" type="datetimeFigureOut">
              <a:rPr lang="en-US" smtClean="0"/>
              <a:t>2/19/24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4EBD7-4615-4B85-9880-9D8A48B16C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949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84E7-A20A-409F-9902-617FF9C588FD}" type="datetimeFigureOut">
              <a:rPr lang="en-US" smtClean="0"/>
              <a:t>2/19/24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4EBD7-4615-4B85-9880-9D8A48B16C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868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3511-1775-4BFA-AF64-A8D91A0BF560}" type="datetime1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7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84E7-A20A-409F-9902-617FF9C588FD}" type="datetimeFigureOut">
              <a:rPr lang="en-US" smtClean="0"/>
              <a:t>2/19/24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4EBD7-4615-4B85-9880-9D8A48B16C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036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84E7-A20A-409F-9902-617FF9C588FD}" type="datetimeFigureOut">
              <a:rPr lang="en-US" smtClean="0"/>
              <a:t>2/19/24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4EBD7-4615-4B85-9880-9D8A48B16C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18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84E7-A20A-409F-9902-617FF9C588FD}" type="datetimeFigureOut">
              <a:rPr lang="en-US" smtClean="0"/>
              <a:t>2/19/24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4EBD7-4615-4B85-9880-9D8A48B16C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635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84E7-A20A-409F-9902-617FF9C588FD}" type="datetimeFigureOut">
              <a:rPr lang="en-US" smtClean="0"/>
              <a:t>2/19/24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4EBD7-4615-4B85-9880-9D8A48B16C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727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84E7-A20A-409F-9902-617FF9C588FD}" type="datetimeFigureOut">
              <a:rPr lang="en-US" smtClean="0"/>
              <a:t>2/19/24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4EBD7-4615-4B85-9880-9D8A48B16C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4107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1C60E-ADCC-4415-9FA9-81A912042F7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2/19/24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C1A17-1F2F-4A53-AE2A-8395092793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325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1C60E-ADCC-4415-9FA9-81A912042F7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2/19/24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C1A17-1F2F-4A53-AE2A-8395092793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1C60E-ADCC-4415-9FA9-81A912042F7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2/19/24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C1A17-1F2F-4A53-AE2A-8395092793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8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1C60E-ADCC-4415-9FA9-81A912042F7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2/19/24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C1A17-1F2F-4A53-AE2A-8395092793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10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1C60E-ADCC-4415-9FA9-81A912042F7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2/19/24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C1A17-1F2F-4A53-AE2A-8395092793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2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CF79-E0A1-43F7-A271-79D10FBB86E1}" type="datetime1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1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1C60E-ADCC-4415-9FA9-81A912042F7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2/19/24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C1A17-1F2F-4A53-AE2A-8395092793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589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1C60E-ADCC-4415-9FA9-81A912042F7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2/19/24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C1A17-1F2F-4A53-AE2A-8395092793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21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1C60E-ADCC-4415-9FA9-81A912042F7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2/19/24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C1A17-1F2F-4A53-AE2A-8395092793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614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1C60E-ADCC-4415-9FA9-81A912042F7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2/19/24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C1A17-1F2F-4A53-AE2A-8395092793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01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1C60E-ADCC-4415-9FA9-81A912042F7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2/19/24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C1A17-1F2F-4A53-AE2A-8395092793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103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1C60E-ADCC-4415-9FA9-81A912042F7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2/19/24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C1A17-1F2F-4A53-AE2A-8395092793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614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F7E7-C2EB-4993-9562-01076F5165FE}" type="datetime1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4BDEC-865F-4FC2-9F60-CC55B27479CA}" type="datetime1">
              <a:rPr lang="en-US" smtClean="0"/>
              <a:t>2/19/24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9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81F4-638B-469D-A60E-913959DD8827}" type="datetime1">
              <a:rPr lang="en-US" smtClean="0"/>
              <a:t>2/19/24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8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B185-7956-4DF6-B306-4EB2DF862397}" type="datetime1">
              <a:rPr lang="en-US" smtClean="0"/>
              <a:t>2/19/24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4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56607-46FC-43E9-B67C-260CE2B3155A}" type="datetime1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5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6451-9D17-4425-B04A-F6920C85628E}" type="datetime1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EA1C9-DEF8-492E-BB1B-F190C3BDB5D3}" type="datetime1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7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A84E7-A20A-409F-9902-617FF9C588FD}" type="datetimeFigureOut">
              <a:rPr lang="en-US" smtClean="0"/>
              <a:t>2/19/24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4EBD7-4615-4B85-9880-9D8A48B16C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0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1C60E-ADCC-4415-9FA9-81A912042F7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2/19/24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C1A17-1F2F-4A53-AE2A-8395092793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1712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" y="0"/>
            <a:ext cx="12179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40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4C912-163B-4FEC-8CAC-4585146D5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70" y="225287"/>
            <a:ext cx="11970329" cy="663271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sz="3500" b="1" dirty="0">
                <a:solidFill>
                  <a:srgbClr val="FFFF00"/>
                </a:solidFill>
              </a:rPr>
              <a:t>Thyroglossal cyst (</a:t>
            </a:r>
            <a:r>
              <a:rPr lang="en-GB" sz="3500" b="1" dirty="0" err="1">
                <a:solidFill>
                  <a:srgbClr val="FFFF00"/>
                </a:solidFill>
              </a:rPr>
              <a:t>tubuloembryonic</a:t>
            </a:r>
            <a:r>
              <a:rPr lang="en-GB" sz="3500" b="1" dirty="0">
                <a:solidFill>
                  <a:srgbClr val="FFFF00"/>
                </a:solidFill>
              </a:rPr>
              <a:t> Dermoid cyst</a:t>
            </a:r>
            <a:r>
              <a:rPr lang="en-GB" sz="3800" b="1" dirty="0">
                <a:solidFill>
                  <a:srgbClr val="FFFF00"/>
                </a:solidFill>
              </a:rPr>
              <a:t>)</a:t>
            </a:r>
            <a:endParaRPr lang="en-GB" sz="2600" dirty="0">
              <a:solidFill>
                <a:schemeClr val="bg1"/>
              </a:solidFill>
            </a:endParaRPr>
          </a:p>
          <a:p>
            <a:r>
              <a:rPr lang="en-GB" sz="3000" b="1" dirty="0">
                <a:solidFill>
                  <a:srgbClr val="FFC000"/>
                </a:solidFill>
              </a:rPr>
              <a:t>Structures which move up with deglutition:</a:t>
            </a:r>
          </a:p>
          <a:p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sz="2600" dirty="0">
                <a:solidFill>
                  <a:schemeClr val="bg1"/>
                </a:solidFill>
              </a:rPr>
              <a:t>1. Thyroid swellings </a:t>
            </a:r>
          </a:p>
          <a:p>
            <a:r>
              <a:rPr lang="en-GB" sz="2600" dirty="0">
                <a:solidFill>
                  <a:schemeClr val="bg1"/>
                </a:solidFill>
              </a:rPr>
              <a:t>2. </a:t>
            </a:r>
            <a:r>
              <a:rPr lang="en-GB" sz="2600" dirty="0" err="1">
                <a:solidFill>
                  <a:schemeClr val="bg1"/>
                </a:solidFill>
              </a:rPr>
              <a:t>Subhyoid</a:t>
            </a:r>
            <a:r>
              <a:rPr lang="en-GB" sz="2600" dirty="0">
                <a:solidFill>
                  <a:schemeClr val="bg1"/>
                </a:solidFill>
              </a:rPr>
              <a:t> bursitis.</a:t>
            </a:r>
          </a:p>
          <a:p>
            <a:r>
              <a:rPr lang="en-GB" sz="2600" dirty="0">
                <a:solidFill>
                  <a:schemeClr val="bg1"/>
                </a:solidFill>
              </a:rPr>
              <a:t> 3. </a:t>
            </a:r>
            <a:r>
              <a:rPr lang="en-GB" sz="2600" dirty="0" err="1">
                <a:solidFill>
                  <a:schemeClr val="bg1"/>
                </a:solidFill>
              </a:rPr>
              <a:t>Pretracheal</a:t>
            </a:r>
            <a:r>
              <a:rPr lang="en-GB" sz="2600" dirty="0">
                <a:solidFill>
                  <a:schemeClr val="bg1"/>
                </a:solidFill>
              </a:rPr>
              <a:t> and </a:t>
            </a:r>
            <a:r>
              <a:rPr lang="en-GB" sz="2600" dirty="0" err="1">
                <a:solidFill>
                  <a:schemeClr val="bg1"/>
                </a:solidFill>
              </a:rPr>
              <a:t>prelaryngeal</a:t>
            </a:r>
            <a:r>
              <a:rPr lang="en-GB" sz="2600" dirty="0">
                <a:solidFill>
                  <a:schemeClr val="bg1"/>
                </a:solidFill>
              </a:rPr>
              <a:t> lymph nodes.</a:t>
            </a:r>
          </a:p>
          <a:p>
            <a:r>
              <a:rPr lang="en-GB" sz="2600" dirty="0">
                <a:solidFill>
                  <a:schemeClr val="bg1"/>
                </a:solidFill>
              </a:rPr>
              <a:t> 4. Thyroglossal cyst.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FC78E1-D6EA-4AF8-BDC2-E69BFDB8E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562" y="3483298"/>
            <a:ext cx="3260464" cy="31494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05811E-CF9E-418C-B9E8-7D8769439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387" y="3541643"/>
            <a:ext cx="5064604" cy="289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4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336FA6-241B-4EA9-976C-D650D868EC42}"/>
              </a:ext>
            </a:extLst>
          </p:cNvPr>
          <p:cNvSpPr txBox="1"/>
          <p:nvPr/>
        </p:nvSpPr>
        <p:spPr>
          <a:xfrm>
            <a:off x="3317229" y="94129"/>
            <a:ext cx="5136412" cy="61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4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Branchial cyst</a:t>
            </a:r>
          </a:p>
        </p:txBody>
      </p:sp>
      <p:grpSp>
        <p:nvGrpSpPr>
          <p:cNvPr id="35" name="Group 23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713128"/>
            <a:ext cx="1068867" cy="2126625"/>
            <a:chOff x="10918968" y="713127"/>
            <a:chExt cx="1273032" cy="253283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25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84F2D5A-D378-4221-B335-E157A4F6D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192" y="2752481"/>
            <a:ext cx="3214415" cy="3728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A7A588-24C0-4CE6-8771-80872B897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884" y="2752480"/>
            <a:ext cx="2564160" cy="37164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B4E71-ACF0-45E3-B679-FC7872CD7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640" y="852083"/>
            <a:ext cx="11207951" cy="1563400"/>
          </a:xfrm>
        </p:spPr>
        <p:txBody>
          <a:bodyPr vert="horz" lIns="91440" tIns="45720" rIns="91440" bIns="45720" rtlCol="0">
            <a:noAutofit/>
          </a:bodyPr>
          <a:lstStyle/>
          <a:p>
            <a:pPr marL="0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B050"/>
                </a:solidFill>
              </a:rPr>
              <a:t>Age: </a:t>
            </a:r>
            <a:r>
              <a:rPr lang="en-US" sz="1800" dirty="0"/>
              <a:t>Although congenital, it first appears around 20 to 25 </a:t>
            </a:r>
            <a:r>
              <a:rPr lang="en-US" sz="1800" dirty="0" err="1"/>
              <a:t>yrs</a:t>
            </a:r>
            <a:r>
              <a:rPr lang="en-US" sz="1800" dirty="0"/>
              <a:t> or more as the fluid it contains, accumulates slowly.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B050"/>
                </a:solidFill>
              </a:rPr>
              <a:t>Site</a:t>
            </a:r>
            <a:r>
              <a:rPr lang="en-US" sz="1800" dirty="0"/>
              <a:t>—In the anterior triangle of the neck, partly under cover of the upper 1/3rd of anterior border of SCM</a:t>
            </a:r>
          </a:p>
        </p:txBody>
      </p:sp>
      <p:sp>
        <p:nvSpPr>
          <p:cNvPr id="37" name="Isosceles Triangle 27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7618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9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27850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D764C-82A5-40AC-9661-5D1F7FD23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100" y="391748"/>
            <a:ext cx="11685494" cy="6279777"/>
          </a:xfrm>
        </p:spPr>
        <p:txBody>
          <a:bodyPr anchor="t"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sz="3200" b="1" dirty="0">
                <a:solidFill>
                  <a:srgbClr val="0070C0"/>
                </a:solidFill>
              </a:rPr>
              <a:t>Cystic Hygroma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0070C0"/>
                </a:solidFill>
              </a:rPr>
              <a:t>Definition: </a:t>
            </a:r>
            <a:r>
              <a:rPr lang="en-GB" sz="2000" dirty="0">
                <a:solidFill>
                  <a:schemeClr val="tx2"/>
                </a:solidFill>
              </a:rPr>
              <a:t>It is a collection of lymphatic sacs, contain clear </a:t>
            </a:r>
            <a:r>
              <a:rPr lang="en-GB" sz="2000" dirty="0" err="1">
                <a:solidFill>
                  <a:schemeClr val="tx2"/>
                </a:solidFill>
              </a:rPr>
              <a:t>colorless</a:t>
            </a:r>
            <a:r>
              <a:rPr lang="en-GB" sz="2000" dirty="0">
                <a:solidFill>
                  <a:schemeClr val="tx2"/>
                </a:solidFill>
              </a:rPr>
              <a:t> lymph. </a:t>
            </a:r>
          </a:p>
          <a:p>
            <a:pPr marL="0" indent="0">
              <a:buNone/>
            </a:pPr>
            <a:endParaRPr lang="en-GB" sz="2000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0070C0"/>
                </a:solidFill>
              </a:rPr>
              <a:t>Site: </a:t>
            </a:r>
            <a:r>
              <a:rPr lang="en-GB" sz="2000" dirty="0">
                <a:solidFill>
                  <a:schemeClr val="tx2"/>
                </a:solidFill>
              </a:rPr>
              <a:t>At the base of the neck, in the posterior triangle. It may extend up to the jaw above and down over the anterior chest wall and axilla. </a:t>
            </a:r>
          </a:p>
          <a:p>
            <a:pPr marL="0" indent="0">
              <a:buNone/>
            </a:pPr>
            <a:endParaRPr lang="en-GB" sz="2000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0070C0"/>
                </a:solidFill>
              </a:rPr>
              <a:t>Other Sites </a:t>
            </a:r>
            <a:r>
              <a:rPr lang="en-GB" sz="2000" dirty="0">
                <a:solidFill>
                  <a:schemeClr val="tx2"/>
                </a:solidFill>
              </a:rPr>
              <a:t>:Axilla, inguinal region, mediastinum, tongue and buccal mucosa of the cheek.	</a:t>
            </a:r>
          </a:p>
          <a:p>
            <a:pPr marL="0" indent="0">
              <a:buNone/>
            </a:pPr>
            <a:endParaRPr lang="en-GB" sz="200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83F3213-CAC2-CF35-45FF-50D7CC872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402" y="3406308"/>
            <a:ext cx="4139543" cy="32006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BC56F2-950C-A70D-AECE-4157BF9B1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98" y="3406308"/>
            <a:ext cx="3215918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8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B92FAF7-0AD3-4B47-9111-D0E9CD79E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A77139-BADB-4B2C-BD41-B67A4D37D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5526" y="2227167"/>
            <a:ext cx="4336168" cy="4630834"/>
            <a:chOff x="7855526" y="2145638"/>
            <a:chExt cx="4336168" cy="4630834"/>
          </a:xfrm>
          <a:gradFill>
            <a:gsLst>
              <a:gs pos="2000">
                <a:schemeClr val="bg1">
                  <a:alpha val="10000"/>
                </a:schemeClr>
              </a:gs>
              <a:gs pos="16000">
                <a:schemeClr val="accent6">
                  <a:alpha val="10000"/>
                </a:schemeClr>
              </a:gs>
              <a:gs pos="100000">
                <a:schemeClr val="bg1">
                  <a:alpha val="10000"/>
                </a:schemeClr>
              </a:gs>
              <a:gs pos="85000">
                <a:schemeClr val="accent1">
                  <a:alpha val="10000"/>
                </a:schemeClr>
              </a:gs>
            </a:gsLst>
            <a:lin ang="12000000" scaled="0"/>
          </a:gradFill>
        </p:grpSpPr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DAC7B25D-E1A6-459A-B45A-1912B0CD9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5903" y="2463723"/>
              <a:ext cx="4315791" cy="4312749"/>
            </a:xfrm>
            <a:custGeom>
              <a:avLst/>
              <a:gdLst>
                <a:gd name="connsiteX0" fmla="*/ 2987009 w 4315791"/>
                <a:gd name="connsiteY0" fmla="*/ 0 h 4312749"/>
                <a:gd name="connsiteX1" fmla="*/ 4136908 w 4315791"/>
                <a:gd name="connsiteY1" fmla="*/ 333995 h 4312749"/>
                <a:gd name="connsiteX2" fmla="*/ 4315791 w 4315791"/>
                <a:gd name="connsiteY2" fmla="*/ 445229 h 4312749"/>
                <a:gd name="connsiteX3" fmla="*/ 4315791 w 4315791"/>
                <a:gd name="connsiteY3" fmla="*/ 1208150 h 4312749"/>
                <a:gd name="connsiteX4" fmla="*/ 4145996 w 4315791"/>
                <a:gd name="connsiteY4" fmla="*/ 1085198 h 4312749"/>
                <a:gd name="connsiteX5" fmla="*/ 3631470 w 4315791"/>
                <a:gd name="connsiteY5" fmla="*/ 767158 h 4312749"/>
                <a:gd name="connsiteX6" fmla="*/ 2987009 w 4315791"/>
                <a:gd name="connsiteY6" fmla="*/ 611504 h 4312749"/>
                <a:gd name="connsiteX7" fmla="*/ 1985110 w 4315791"/>
                <a:gd name="connsiteY7" fmla="*/ 855943 h 4312749"/>
                <a:gd name="connsiteX8" fmla="*/ 1223061 w 4315791"/>
                <a:gd name="connsiteY8" fmla="*/ 1585590 h 4312749"/>
                <a:gd name="connsiteX9" fmla="*/ 1023311 w 4315791"/>
                <a:gd name="connsiteY9" fmla="*/ 1849089 h 4312749"/>
                <a:gd name="connsiteX10" fmla="*/ 652067 w 4315791"/>
                <a:gd name="connsiteY10" fmla="*/ 2610233 h 4312749"/>
                <a:gd name="connsiteX11" fmla="*/ 876921 w 4315791"/>
                <a:gd name="connsiteY11" fmla="*/ 3447930 h 4312749"/>
                <a:gd name="connsiteX12" fmla="*/ 1504428 w 4315791"/>
                <a:gd name="connsiteY12" fmla="*/ 4177169 h 4312749"/>
                <a:gd name="connsiteX13" fmla="*/ 1689053 w 4315791"/>
                <a:gd name="connsiteY13" fmla="*/ 4312749 h 4312749"/>
                <a:gd name="connsiteX14" fmla="*/ 729636 w 4315791"/>
                <a:gd name="connsiteY14" fmla="*/ 4312749 h 4312749"/>
                <a:gd name="connsiteX15" fmla="*/ 638463 w 4315791"/>
                <a:gd name="connsiteY15" fmla="*/ 4216521 h 4312749"/>
                <a:gd name="connsiteX16" fmla="*/ 0 w 4315791"/>
                <a:gd name="connsiteY16" fmla="*/ 2610335 h 4312749"/>
                <a:gd name="connsiteX17" fmla="*/ 683474 w 4315791"/>
                <a:gd name="connsiteY17" fmla="*/ 1242376 h 4312749"/>
                <a:gd name="connsiteX18" fmla="*/ 2987009 w 4315791"/>
                <a:gd name="connsiteY18" fmla="*/ 0 h 431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15791" h="4312749">
                  <a:moveTo>
                    <a:pt x="2987009" y="0"/>
                  </a:moveTo>
                  <a:cubicBezTo>
                    <a:pt x="3434423" y="0"/>
                    <a:pt x="3798884" y="137413"/>
                    <a:pt x="4136908" y="333995"/>
                  </a:cubicBezTo>
                  <a:lnTo>
                    <a:pt x="4315791" y="445229"/>
                  </a:lnTo>
                  <a:lnTo>
                    <a:pt x="4315791" y="1208150"/>
                  </a:lnTo>
                  <a:lnTo>
                    <a:pt x="4145996" y="1085198"/>
                  </a:lnTo>
                  <a:cubicBezTo>
                    <a:pt x="3968282" y="958859"/>
                    <a:pt x="3800518" y="848961"/>
                    <a:pt x="3631470" y="767158"/>
                  </a:cubicBezTo>
                  <a:cubicBezTo>
                    <a:pt x="3411941" y="660943"/>
                    <a:pt x="3207191" y="611504"/>
                    <a:pt x="2987009" y="611504"/>
                  </a:cubicBezTo>
                  <a:cubicBezTo>
                    <a:pt x="2599030" y="611504"/>
                    <a:pt x="2271258" y="691421"/>
                    <a:pt x="1985110" y="855943"/>
                  </a:cubicBezTo>
                  <a:cubicBezTo>
                    <a:pt x="1715153" y="1011087"/>
                    <a:pt x="1465955" y="1249819"/>
                    <a:pt x="1223061" y="1585590"/>
                  </a:cubicBezTo>
                  <a:cubicBezTo>
                    <a:pt x="1154375" y="1680490"/>
                    <a:pt x="1087756" y="1766217"/>
                    <a:pt x="1023311" y="1849089"/>
                  </a:cubicBezTo>
                  <a:cubicBezTo>
                    <a:pt x="765853" y="2180172"/>
                    <a:pt x="652067" y="2338069"/>
                    <a:pt x="652067" y="2610233"/>
                  </a:cubicBezTo>
                  <a:cubicBezTo>
                    <a:pt x="652067" y="2895038"/>
                    <a:pt x="727707" y="3176887"/>
                    <a:pt x="876921" y="3447930"/>
                  </a:cubicBezTo>
                  <a:cubicBezTo>
                    <a:pt x="1022224" y="3711838"/>
                    <a:pt x="1239145" y="3964023"/>
                    <a:pt x="1504428" y="4177169"/>
                  </a:cubicBezTo>
                  <a:lnTo>
                    <a:pt x="1689053" y="4312749"/>
                  </a:lnTo>
                  <a:lnTo>
                    <a:pt x="729636" y="4312749"/>
                  </a:lnTo>
                  <a:lnTo>
                    <a:pt x="638463" y="4216521"/>
                  </a:lnTo>
                  <a:cubicBezTo>
                    <a:pt x="243716" y="3758034"/>
                    <a:pt x="0" y="3205314"/>
                    <a:pt x="0" y="2610335"/>
                  </a:cubicBezTo>
                  <a:cubicBezTo>
                    <a:pt x="0" y="2015344"/>
                    <a:pt x="351790" y="1700877"/>
                    <a:pt x="683474" y="1242376"/>
                  </a:cubicBezTo>
                  <a:cubicBezTo>
                    <a:pt x="1236211" y="478174"/>
                    <a:pt x="1925445" y="0"/>
                    <a:pt x="2987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920A7C7E-00F6-490C-A8E7-5167EA6A4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5903" y="2463723"/>
              <a:ext cx="4315791" cy="4312749"/>
            </a:xfrm>
            <a:custGeom>
              <a:avLst/>
              <a:gdLst>
                <a:gd name="connsiteX0" fmla="*/ 2987009 w 4315791"/>
                <a:gd name="connsiteY0" fmla="*/ 0 h 4312749"/>
                <a:gd name="connsiteX1" fmla="*/ 4136908 w 4315791"/>
                <a:gd name="connsiteY1" fmla="*/ 333995 h 4312749"/>
                <a:gd name="connsiteX2" fmla="*/ 4315791 w 4315791"/>
                <a:gd name="connsiteY2" fmla="*/ 445229 h 4312749"/>
                <a:gd name="connsiteX3" fmla="*/ 4315791 w 4315791"/>
                <a:gd name="connsiteY3" fmla="*/ 1079495 h 4312749"/>
                <a:gd name="connsiteX4" fmla="*/ 4206793 w 4315791"/>
                <a:gd name="connsiteY4" fmla="*/ 1000737 h 4312749"/>
                <a:gd name="connsiteX5" fmla="*/ 2987119 w 4315791"/>
                <a:gd name="connsiteY5" fmla="*/ 509571 h 4312749"/>
                <a:gd name="connsiteX6" fmla="*/ 1133184 w 4315791"/>
                <a:gd name="connsiteY6" fmla="*/ 1528405 h 4312749"/>
                <a:gd name="connsiteX7" fmla="*/ 935607 w 4315791"/>
                <a:gd name="connsiteY7" fmla="*/ 1789050 h 4312749"/>
                <a:gd name="connsiteX8" fmla="*/ 543498 w 4315791"/>
                <a:gd name="connsiteY8" fmla="*/ 2610233 h 4312749"/>
                <a:gd name="connsiteX9" fmla="*/ 780416 w 4315791"/>
                <a:gd name="connsiteY9" fmla="*/ 3494616 h 4312749"/>
                <a:gd name="connsiteX10" fmla="*/ 1433786 w 4315791"/>
                <a:gd name="connsiteY10" fmla="*/ 4254537 h 4312749"/>
                <a:gd name="connsiteX11" fmla="*/ 1513041 w 4315791"/>
                <a:gd name="connsiteY11" fmla="*/ 4312749 h 4312749"/>
                <a:gd name="connsiteX12" fmla="*/ 729636 w 4315791"/>
                <a:gd name="connsiteY12" fmla="*/ 4312749 h 4312749"/>
                <a:gd name="connsiteX13" fmla="*/ 638463 w 4315791"/>
                <a:gd name="connsiteY13" fmla="*/ 4216521 h 4312749"/>
                <a:gd name="connsiteX14" fmla="*/ 0 w 4315791"/>
                <a:gd name="connsiteY14" fmla="*/ 2610335 h 4312749"/>
                <a:gd name="connsiteX15" fmla="*/ 683474 w 4315791"/>
                <a:gd name="connsiteY15" fmla="*/ 1242376 h 4312749"/>
                <a:gd name="connsiteX16" fmla="*/ 2987009 w 4315791"/>
                <a:gd name="connsiteY16" fmla="*/ 0 h 431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15791" h="4312749">
                  <a:moveTo>
                    <a:pt x="2987009" y="0"/>
                  </a:moveTo>
                  <a:cubicBezTo>
                    <a:pt x="3434423" y="0"/>
                    <a:pt x="3798884" y="137413"/>
                    <a:pt x="4136908" y="333995"/>
                  </a:cubicBezTo>
                  <a:lnTo>
                    <a:pt x="4315791" y="445229"/>
                  </a:lnTo>
                  <a:lnTo>
                    <a:pt x="4315791" y="1079495"/>
                  </a:lnTo>
                  <a:lnTo>
                    <a:pt x="4206793" y="1000737"/>
                  </a:lnTo>
                  <a:cubicBezTo>
                    <a:pt x="3781561" y="699607"/>
                    <a:pt x="3436718" y="509571"/>
                    <a:pt x="2987119" y="509571"/>
                  </a:cubicBezTo>
                  <a:cubicBezTo>
                    <a:pt x="2204204" y="509571"/>
                    <a:pt x="1649730" y="814251"/>
                    <a:pt x="1133184" y="1528405"/>
                  </a:cubicBezTo>
                  <a:cubicBezTo>
                    <a:pt x="1065585" y="1621878"/>
                    <a:pt x="999510" y="1706892"/>
                    <a:pt x="935607" y="1789050"/>
                  </a:cubicBezTo>
                  <a:cubicBezTo>
                    <a:pt x="670760" y="2129716"/>
                    <a:pt x="543498" y="2306877"/>
                    <a:pt x="543498" y="2610233"/>
                  </a:cubicBezTo>
                  <a:cubicBezTo>
                    <a:pt x="543498" y="2911449"/>
                    <a:pt x="623267" y="3208997"/>
                    <a:pt x="780416" y="3494616"/>
                  </a:cubicBezTo>
                  <a:cubicBezTo>
                    <a:pt x="934194" y="3774018"/>
                    <a:pt x="1154050" y="4029772"/>
                    <a:pt x="1433786" y="4254537"/>
                  </a:cubicBezTo>
                  <a:lnTo>
                    <a:pt x="1513041" y="4312749"/>
                  </a:lnTo>
                  <a:lnTo>
                    <a:pt x="729636" y="4312749"/>
                  </a:lnTo>
                  <a:lnTo>
                    <a:pt x="638463" y="4216521"/>
                  </a:lnTo>
                  <a:cubicBezTo>
                    <a:pt x="243716" y="3758034"/>
                    <a:pt x="0" y="3205314"/>
                    <a:pt x="0" y="2610335"/>
                  </a:cubicBezTo>
                  <a:cubicBezTo>
                    <a:pt x="0" y="2015344"/>
                    <a:pt x="351790" y="1700877"/>
                    <a:pt x="683474" y="1242376"/>
                  </a:cubicBezTo>
                  <a:cubicBezTo>
                    <a:pt x="1236211" y="478174"/>
                    <a:pt x="1925445" y="0"/>
                    <a:pt x="2987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2E166FC5-8F23-41C3-879A-BFF8D5B705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7037" y="2411531"/>
              <a:ext cx="4314657" cy="4364939"/>
            </a:xfrm>
            <a:custGeom>
              <a:avLst/>
              <a:gdLst>
                <a:gd name="connsiteX0" fmla="*/ 3028307 w 4314657"/>
                <a:gd name="connsiteY0" fmla="*/ 21 h 4364939"/>
                <a:gd name="connsiteX1" fmla="*/ 3066670 w 4314657"/>
                <a:gd name="connsiteY1" fmla="*/ 836 h 4364939"/>
                <a:gd name="connsiteX2" fmla="*/ 3220125 w 4314657"/>
                <a:gd name="connsiteY2" fmla="*/ 9909 h 4364939"/>
                <a:gd name="connsiteX3" fmla="*/ 3816113 w 4314657"/>
                <a:gd name="connsiteY3" fmla="*/ 150272 h 4364939"/>
                <a:gd name="connsiteX4" fmla="*/ 4089981 w 4314657"/>
                <a:gd name="connsiteY4" fmla="*/ 272287 h 4364939"/>
                <a:gd name="connsiteX5" fmla="*/ 4314657 w 4314657"/>
                <a:gd name="connsiteY5" fmla="*/ 398926 h 4364939"/>
                <a:gd name="connsiteX6" fmla="*/ 4314657 w 4314657"/>
                <a:gd name="connsiteY6" fmla="*/ 911199 h 4364939"/>
                <a:gd name="connsiteX7" fmla="*/ 4310597 w 4314657"/>
                <a:gd name="connsiteY7" fmla="*/ 908154 h 4364939"/>
                <a:gd name="connsiteX8" fmla="*/ 4203223 w 4314657"/>
                <a:gd name="connsiteY8" fmla="*/ 829562 h 4364939"/>
                <a:gd name="connsiteX9" fmla="*/ 4095850 w 4314657"/>
                <a:gd name="connsiteY9" fmla="*/ 753520 h 4364939"/>
                <a:gd name="connsiteX10" fmla="*/ 3652987 w 4314657"/>
                <a:gd name="connsiteY10" fmla="*/ 494811 h 4364939"/>
                <a:gd name="connsiteX11" fmla="*/ 3173610 w 4314657"/>
                <a:gd name="connsiteY11" fmla="*/ 347209 h 4364939"/>
                <a:gd name="connsiteX12" fmla="*/ 3047760 w 4314657"/>
                <a:gd name="connsiteY12" fmla="*/ 332632 h 4364939"/>
                <a:gd name="connsiteX13" fmla="*/ 3016027 w 4314657"/>
                <a:gd name="connsiteY13" fmla="*/ 330186 h 4364939"/>
                <a:gd name="connsiteX14" fmla="*/ 2984184 w 4314657"/>
                <a:gd name="connsiteY14" fmla="*/ 328658 h 4364939"/>
                <a:gd name="connsiteX15" fmla="*/ 2952233 w 4314657"/>
                <a:gd name="connsiteY15" fmla="*/ 327332 h 4364939"/>
                <a:gd name="connsiteX16" fmla="*/ 2919085 w 4314657"/>
                <a:gd name="connsiteY16" fmla="*/ 327026 h 4364939"/>
                <a:gd name="connsiteX17" fmla="*/ 2852901 w 4314657"/>
                <a:gd name="connsiteY17" fmla="*/ 326720 h 4364939"/>
                <a:gd name="connsiteX18" fmla="*/ 2786826 w 4314657"/>
                <a:gd name="connsiteY18" fmla="*/ 328148 h 4364939"/>
                <a:gd name="connsiteX19" fmla="*/ 2720965 w 4314657"/>
                <a:gd name="connsiteY19" fmla="*/ 331409 h 4364939"/>
                <a:gd name="connsiteX20" fmla="*/ 2655325 w 4314657"/>
                <a:gd name="connsiteY20" fmla="*/ 336098 h 4364939"/>
                <a:gd name="connsiteX21" fmla="*/ 2524803 w 4314657"/>
                <a:gd name="connsiteY21" fmla="*/ 350573 h 4364939"/>
                <a:gd name="connsiteX22" fmla="*/ 2460139 w 4314657"/>
                <a:gd name="connsiteY22" fmla="*/ 360664 h 4364939"/>
                <a:gd name="connsiteX23" fmla="*/ 2396019 w 4314657"/>
                <a:gd name="connsiteY23" fmla="*/ 372693 h 4364939"/>
                <a:gd name="connsiteX24" fmla="*/ 2145843 w 4314657"/>
                <a:gd name="connsiteY24" fmla="*/ 440989 h 4364939"/>
                <a:gd name="connsiteX25" fmla="*/ 1698635 w 4314657"/>
                <a:gd name="connsiteY25" fmla="*/ 682676 h 4364939"/>
                <a:gd name="connsiteX26" fmla="*/ 1498450 w 4314657"/>
                <a:gd name="connsiteY26" fmla="*/ 835474 h 4364939"/>
                <a:gd name="connsiteX27" fmla="*/ 1307285 w 4314657"/>
                <a:gd name="connsiteY27" fmla="*/ 1001220 h 4364939"/>
                <a:gd name="connsiteX28" fmla="*/ 947780 w 4314657"/>
                <a:gd name="connsiteY28" fmla="*/ 1369612 h 4364939"/>
                <a:gd name="connsiteX29" fmla="*/ 905939 w 4314657"/>
                <a:gd name="connsiteY29" fmla="*/ 1419458 h 4364939"/>
                <a:gd name="connsiteX30" fmla="*/ 863228 w 4314657"/>
                <a:gd name="connsiteY30" fmla="*/ 1471545 h 4364939"/>
                <a:gd name="connsiteX31" fmla="*/ 774330 w 4314657"/>
                <a:gd name="connsiteY31" fmla="*/ 1577659 h 4364939"/>
                <a:gd name="connsiteX32" fmla="*/ 595554 w 4314657"/>
                <a:gd name="connsiteY32" fmla="*/ 1780916 h 4364939"/>
                <a:gd name="connsiteX33" fmla="*/ 430365 w 4314657"/>
                <a:gd name="connsiteY33" fmla="*/ 1982644 h 4364939"/>
                <a:gd name="connsiteX34" fmla="*/ 358855 w 4314657"/>
                <a:gd name="connsiteY34" fmla="*/ 2087025 h 4364939"/>
                <a:gd name="connsiteX35" fmla="*/ 296583 w 4314657"/>
                <a:gd name="connsiteY35" fmla="*/ 2194872 h 4364939"/>
                <a:gd name="connsiteX36" fmla="*/ 207358 w 4314657"/>
                <a:gd name="connsiteY36" fmla="*/ 2423918 h 4364939"/>
                <a:gd name="connsiteX37" fmla="*/ 177146 w 4314657"/>
                <a:gd name="connsiteY37" fmla="*/ 2668765 h 4364939"/>
                <a:gd name="connsiteX38" fmla="*/ 248763 w 4314657"/>
                <a:gd name="connsiteY38" fmla="*/ 3168854 h 4364939"/>
                <a:gd name="connsiteX39" fmla="*/ 445688 w 4314657"/>
                <a:gd name="connsiteY39" fmla="*/ 3637956 h 4364939"/>
                <a:gd name="connsiteX40" fmla="*/ 735859 w 4314657"/>
                <a:gd name="connsiteY40" fmla="*/ 4062310 h 4364939"/>
                <a:gd name="connsiteX41" fmla="*/ 910884 w 4314657"/>
                <a:gd name="connsiteY41" fmla="*/ 4254366 h 4364939"/>
                <a:gd name="connsiteX42" fmla="*/ 1030507 w 4314657"/>
                <a:gd name="connsiteY42" fmla="*/ 4364939 h 4364939"/>
                <a:gd name="connsiteX43" fmla="*/ 676755 w 4314657"/>
                <a:gd name="connsiteY43" fmla="*/ 4364939 h 4364939"/>
                <a:gd name="connsiteX44" fmla="*/ 538105 w 4314657"/>
                <a:gd name="connsiteY44" fmla="*/ 4202315 h 4364939"/>
                <a:gd name="connsiteX45" fmla="*/ 241592 w 4314657"/>
                <a:gd name="connsiteY45" fmla="*/ 3731226 h 4364939"/>
                <a:gd name="connsiteX46" fmla="*/ 60317 w 4314657"/>
                <a:gd name="connsiteY46" fmla="*/ 3211362 h 4364939"/>
                <a:gd name="connsiteX47" fmla="*/ 0 w 4314657"/>
                <a:gd name="connsiteY47" fmla="*/ 2668765 h 4364939"/>
                <a:gd name="connsiteX48" fmla="*/ 21736 w 4314657"/>
                <a:gd name="connsiteY48" fmla="*/ 2390280 h 4364939"/>
                <a:gd name="connsiteX49" fmla="*/ 27605 w 4314657"/>
                <a:gd name="connsiteY49" fmla="*/ 2355521 h 4364939"/>
                <a:gd name="connsiteX50" fmla="*/ 34669 w 4314657"/>
                <a:gd name="connsiteY50" fmla="*/ 2320862 h 4364939"/>
                <a:gd name="connsiteX51" fmla="*/ 50753 w 4314657"/>
                <a:gd name="connsiteY51" fmla="*/ 2251750 h 4364939"/>
                <a:gd name="connsiteX52" fmla="*/ 93899 w 4314657"/>
                <a:gd name="connsiteY52" fmla="*/ 2116179 h 4364939"/>
                <a:gd name="connsiteX53" fmla="*/ 150194 w 4314657"/>
                <a:gd name="connsiteY53" fmla="*/ 1985498 h 4364939"/>
                <a:gd name="connsiteX54" fmla="*/ 216486 w 4314657"/>
                <a:gd name="connsiteY54" fmla="*/ 1860628 h 4364939"/>
                <a:gd name="connsiteX55" fmla="*/ 363527 w 4314657"/>
                <a:gd name="connsiteY55" fmla="*/ 1625058 h 4364939"/>
                <a:gd name="connsiteX56" fmla="*/ 514155 w 4314657"/>
                <a:gd name="connsiteY56" fmla="*/ 1402231 h 4364939"/>
                <a:gd name="connsiteX57" fmla="*/ 586861 w 4314657"/>
                <a:gd name="connsiteY57" fmla="*/ 1293160 h 4364939"/>
                <a:gd name="connsiteX58" fmla="*/ 623702 w 4314657"/>
                <a:gd name="connsiteY58" fmla="*/ 1236892 h 4364939"/>
                <a:gd name="connsiteX59" fmla="*/ 662283 w 4314657"/>
                <a:gd name="connsiteY59" fmla="*/ 1178892 h 4364939"/>
                <a:gd name="connsiteX60" fmla="*/ 827364 w 4314657"/>
                <a:gd name="connsiteY60" fmla="*/ 951170 h 4364939"/>
                <a:gd name="connsiteX61" fmla="*/ 1016355 w 4314657"/>
                <a:gd name="connsiteY61" fmla="*/ 736089 h 4364939"/>
                <a:gd name="connsiteX62" fmla="*/ 1482474 w 4314657"/>
                <a:gd name="connsiteY62" fmla="*/ 378707 h 4364939"/>
                <a:gd name="connsiteX63" fmla="*/ 2035644 w 4314657"/>
                <a:gd name="connsiteY63" fmla="*/ 149151 h 4364939"/>
                <a:gd name="connsiteX64" fmla="*/ 2324619 w 4314657"/>
                <a:gd name="connsiteY64" fmla="*/ 72802 h 4364939"/>
                <a:gd name="connsiteX65" fmla="*/ 2618809 w 4314657"/>
                <a:gd name="connsiteY65" fmla="*/ 24078 h 4364939"/>
                <a:gd name="connsiteX66" fmla="*/ 2914849 w 4314657"/>
                <a:gd name="connsiteY66" fmla="*/ 1957 h 4364939"/>
                <a:gd name="connsiteX67" fmla="*/ 2951907 w 4314657"/>
                <a:gd name="connsiteY67" fmla="*/ 633 h 4364939"/>
                <a:gd name="connsiteX68" fmla="*/ 2990052 w 4314657"/>
                <a:gd name="connsiteY68" fmla="*/ 224 h 4364939"/>
                <a:gd name="connsiteX69" fmla="*/ 3028307 w 4314657"/>
                <a:gd name="connsiteY69" fmla="*/ 21 h 436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314657" h="4364939">
                  <a:moveTo>
                    <a:pt x="3028307" y="21"/>
                  </a:moveTo>
                  <a:lnTo>
                    <a:pt x="3066670" y="836"/>
                  </a:lnTo>
                  <a:cubicBezTo>
                    <a:pt x="3117749" y="1856"/>
                    <a:pt x="3168937" y="5320"/>
                    <a:pt x="3220125" y="9909"/>
                  </a:cubicBezTo>
                  <a:cubicBezTo>
                    <a:pt x="3424763" y="29073"/>
                    <a:pt x="3627448" y="77898"/>
                    <a:pt x="3816113" y="150272"/>
                  </a:cubicBezTo>
                  <a:cubicBezTo>
                    <a:pt x="3910880" y="185950"/>
                    <a:pt x="4001951" y="227538"/>
                    <a:pt x="4089981" y="272287"/>
                  </a:cubicBezTo>
                  <a:lnTo>
                    <a:pt x="4314657" y="398926"/>
                  </a:lnTo>
                  <a:lnTo>
                    <a:pt x="4314657" y="911199"/>
                  </a:lnTo>
                  <a:lnTo>
                    <a:pt x="4310597" y="908154"/>
                  </a:lnTo>
                  <a:cubicBezTo>
                    <a:pt x="4274842" y="881549"/>
                    <a:pt x="4239087" y="855352"/>
                    <a:pt x="4203223" y="829562"/>
                  </a:cubicBezTo>
                  <a:cubicBezTo>
                    <a:pt x="4167576" y="803773"/>
                    <a:pt x="4131821" y="778086"/>
                    <a:pt x="4095850" y="753520"/>
                  </a:cubicBezTo>
                  <a:cubicBezTo>
                    <a:pt x="3951852" y="654949"/>
                    <a:pt x="3806115" y="565043"/>
                    <a:pt x="3652987" y="494811"/>
                  </a:cubicBezTo>
                  <a:cubicBezTo>
                    <a:pt x="3500404" y="423761"/>
                    <a:pt x="3340213" y="373101"/>
                    <a:pt x="3173610" y="347209"/>
                  </a:cubicBezTo>
                  <a:cubicBezTo>
                    <a:pt x="3131987" y="341093"/>
                    <a:pt x="3090036" y="335792"/>
                    <a:pt x="3047760" y="332632"/>
                  </a:cubicBezTo>
                  <a:lnTo>
                    <a:pt x="3016027" y="330186"/>
                  </a:lnTo>
                  <a:cubicBezTo>
                    <a:pt x="3005485" y="329472"/>
                    <a:pt x="2994834" y="329168"/>
                    <a:pt x="2984184" y="328658"/>
                  </a:cubicBezTo>
                  <a:cubicBezTo>
                    <a:pt x="2973533" y="328249"/>
                    <a:pt x="2962992" y="327638"/>
                    <a:pt x="2952233" y="327332"/>
                  </a:cubicBezTo>
                  <a:lnTo>
                    <a:pt x="2919085" y="327026"/>
                  </a:lnTo>
                  <a:cubicBezTo>
                    <a:pt x="2897025" y="326925"/>
                    <a:pt x="2874854" y="326212"/>
                    <a:pt x="2852901" y="326720"/>
                  </a:cubicBezTo>
                  <a:lnTo>
                    <a:pt x="2786826" y="328148"/>
                  </a:lnTo>
                  <a:cubicBezTo>
                    <a:pt x="2764763" y="328759"/>
                    <a:pt x="2742919" y="330391"/>
                    <a:pt x="2720965" y="331409"/>
                  </a:cubicBezTo>
                  <a:cubicBezTo>
                    <a:pt x="2699013" y="332326"/>
                    <a:pt x="2677170" y="334162"/>
                    <a:pt x="2655325" y="336098"/>
                  </a:cubicBezTo>
                  <a:cubicBezTo>
                    <a:pt x="2611528" y="339463"/>
                    <a:pt x="2568165" y="345170"/>
                    <a:pt x="2524803" y="350573"/>
                  </a:cubicBezTo>
                  <a:lnTo>
                    <a:pt x="2460139" y="360664"/>
                  </a:lnTo>
                  <a:cubicBezTo>
                    <a:pt x="2438622" y="364130"/>
                    <a:pt x="2417430" y="368717"/>
                    <a:pt x="2396019" y="372693"/>
                  </a:cubicBezTo>
                  <a:cubicBezTo>
                    <a:pt x="2310709" y="389513"/>
                    <a:pt x="2226809" y="411836"/>
                    <a:pt x="2145843" y="440989"/>
                  </a:cubicBezTo>
                  <a:cubicBezTo>
                    <a:pt x="1983479" y="499295"/>
                    <a:pt x="1835678" y="585838"/>
                    <a:pt x="1698635" y="682676"/>
                  </a:cubicBezTo>
                  <a:cubicBezTo>
                    <a:pt x="1629841" y="730992"/>
                    <a:pt x="1563549" y="782367"/>
                    <a:pt x="1498450" y="835474"/>
                  </a:cubicBezTo>
                  <a:cubicBezTo>
                    <a:pt x="1433352" y="888583"/>
                    <a:pt x="1369775" y="943932"/>
                    <a:pt x="1307285" y="1001220"/>
                  </a:cubicBezTo>
                  <a:cubicBezTo>
                    <a:pt x="1182958" y="1116304"/>
                    <a:pt x="1060588" y="1237708"/>
                    <a:pt x="947780" y="1369612"/>
                  </a:cubicBezTo>
                  <a:cubicBezTo>
                    <a:pt x="933325" y="1385818"/>
                    <a:pt x="919958" y="1402841"/>
                    <a:pt x="905939" y="1419458"/>
                  </a:cubicBezTo>
                  <a:lnTo>
                    <a:pt x="863228" y="1471545"/>
                  </a:lnTo>
                  <a:cubicBezTo>
                    <a:pt x="833776" y="1507529"/>
                    <a:pt x="804215" y="1543001"/>
                    <a:pt x="774330" y="1577659"/>
                  </a:cubicBezTo>
                  <a:cubicBezTo>
                    <a:pt x="714665" y="1647178"/>
                    <a:pt x="653806" y="1714046"/>
                    <a:pt x="595554" y="1780916"/>
                  </a:cubicBezTo>
                  <a:cubicBezTo>
                    <a:pt x="537303" y="1847683"/>
                    <a:pt x="481009" y="1914144"/>
                    <a:pt x="430365" y="1982644"/>
                  </a:cubicBezTo>
                  <a:cubicBezTo>
                    <a:pt x="405369" y="2016995"/>
                    <a:pt x="381351" y="2051756"/>
                    <a:pt x="358855" y="2087025"/>
                  </a:cubicBezTo>
                  <a:cubicBezTo>
                    <a:pt x="336685" y="2122396"/>
                    <a:pt x="315601" y="2158277"/>
                    <a:pt x="296583" y="2194872"/>
                  </a:cubicBezTo>
                  <a:cubicBezTo>
                    <a:pt x="258980" y="2268161"/>
                    <a:pt x="227572" y="2344307"/>
                    <a:pt x="207358" y="2423918"/>
                  </a:cubicBezTo>
                  <a:cubicBezTo>
                    <a:pt x="186817" y="2503426"/>
                    <a:pt x="178124" y="2585790"/>
                    <a:pt x="177146" y="2668765"/>
                  </a:cubicBezTo>
                  <a:cubicBezTo>
                    <a:pt x="177037" y="2837670"/>
                    <a:pt x="201490" y="3006472"/>
                    <a:pt x="248763" y="3168854"/>
                  </a:cubicBezTo>
                  <a:cubicBezTo>
                    <a:pt x="295931" y="3331644"/>
                    <a:pt x="363962" y="3488316"/>
                    <a:pt x="445688" y="3637956"/>
                  </a:cubicBezTo>
                  <a:cubicBezTo>
                    <a:pt x="527413" y="3787697"/>
                    <a:pt x="625115" y="3929794"/>
                    <a:pt x="735859" y="4062310"/>
                  </a:cubicBezTo>
                  <a:cubicBezTo>
                    <a:pt x="791121" y="4128668"/>
                    <a:pt x="849589" y="4192733"/>
                    <a:pt x="910884" y="4254366"/>
                  </a:cubicBezTo>
                  <a:lnTo>
                    <a:pt x="1030507" y="4364939"/>
                  </a:lnTo>
                  <a:lnTo>
                    <a:pt x="676755" y="4364939"/>
                  </a:lnTo>
                  <a:lnTo>
                    <a:pt x="538105" y="4202315"/>
                  </a:lnTo>
                  <a:cubicBezTo>
                    <a:pt x="423518" y="4054791"/>
                    <a:pt x="323372" y="3897379"/>
                    <a:pt x="241592" y="3731226"/>
                  </a:cubicBezTo>
                  <a:cubicBezTo>
                    <a:pt x="160193" y="3565073"/>
                    <a:pt x="99768" y="3389950"/>
                    <a:pt x="60317" y="3211362"/>
                  </a:cubicBezTo>
                  <a:cubicBezTo>
                    <a:pt x="20759" y="3032669"/>
                    <a:pt x="435" y="2850716"/>
                    <a:pt x="0" y="2668765"/>
                  </a:cubicBezTo>
                  <a:cubicBezTo>
                    <a:pt x="0" y="2576309"/>
                    <a:pt x="6413" y="2483039"/>
                    <a:pt x="21736" y="2390280"/>
                  </a:cubicBezTo>
                  <a:lnTo>
                    <a:pt x="27605" y="2355521"/>
                  </a:lnTo>
                  <a:lnTo>
                    <a:pt x="34669" y="2320862"/>
                  </a:lnTo>
                  <a:cubicBezTo>
                    <a:pt x="39343" y="2297723"/>
                    <a:pt x="45102" y="2274686"/>
                    <a:pt x="50753" y="2251750"/>
                  </a:cubicBezTo>
                  <a:cubicBezTo>
                    <a:pt x="62708" y="2205881"/>
                    <a:pt x="77379" y="2160723"/>
                    <a:pt x="93899" y="2116179"/>
                  </a:cubicBezTo>
                  <a:cubicBezTo>
                    <a:pt x="110744" y="2071734"/>
                    <a:pt x="129762" y="2028209"/>
                    <a:pt x="150194" y="1985498"/>
                  </a:cubicBezTo>
                  <a:cubicBezTo>
                    <a:pt x="170734" y="1942890"/>
                    <a:pt x="193229" y="1901402"/>
                    <a:pt x="216486" y="1860628"/>
                  </a:cubicBezTo>
                  <a:cubicBezTo>
                    <a:pt x="263109" y="1779183"/>
                    <a:pt x="312993" y="1701000"/>
                    <a:pt x="363527" y="1625058"/>
                  </a:cubicBezTo>
                  <a:lnTo>
                    <a:pt x="514155" y="1402231"/>
                  </a:lnTo>
                  <a:cubicBezTo>
                    <a:pt x="538825" y="1365636"/>
                    <a:pt x="563277" y="1329551"/>
                    <a:pt x="586861" y="1293160"/>
                  </a:cubicBezTo>
                  <a:lnTo>
                    <a:pt x="623702" y="1236892"/>
                  </a:lnTo>
                  <a:cubicBezTo>
                    <a:pt x="636526" y="1217525"/>
                    <a:pt x="649025" y="1198055"/>
                    <a:pt x="662283" y="1178892"/>
                  </a:cubicBezTo>
                  <a:cubicBezTo>
                    <a:pt x="713905" y="1101523"/>
                    <a:pt x="769222" y="1025786"/>
                    <a:pt x="827364" y="951170"/>
                  </a:cubicBezTo>
                  <a:cubicBezTo>
                    <a:pt x="885834" y="876861"/>
                    <a:pt x="947997" y="804283"/>
                    <a:pt x="1016355" y="736089"/>
                  </a:cubicBezTo>
                  <a:cubicBezTo>
                    <a:pt x="1152311" y="599497"/>
                    <a:pt x="1308047" y="476054"/>
                    <a:pt x="1482474" y="378707"/>
                  </a:cubicBezTo>
                  <a:cubicBezTo>
                    <a:pt x="1656793" y="281156"/>
                    <a:pt x="1845132" y="207966"/>
                    <a:pt x="2035644" y="149151"/>
                  </a:cubicBezTo>
                  <a:cubicBezTo>
                    <a:pt x="2131063" y="119997"/>
                    <a:pt x="2227460" y="94412"/>
                    <a:pt x="2324619" y="72802"/>
                  </a:cubicBezTo>
                  <a:cubicBezTo>
                    <a:pt x="2421885" y="51396"/>
                    <a:pt x="2520239" y="35291"/>
                    <a:pt x="2618809" y="24078"/>
                  </a:cubicBezTo>
                  <a:cubicBezTo>
                    <a:pt x="2717272" y="12252"/>
                    <a:pt x="2816168" y="4914"/>
                    <a:pt x="2914849" y="1957"/>
                  </a:cubicBezTo>
                  <a:lnTo>
                    <a:pt x="2951907" y="633"/>
                  </a:lnTo>
                  <a:lnTo>
                    <a:pt x="2990052" y="224"/>
                  </a:lnTo>
                  <a:cubicBezTo>
                    <a:pt x="3002768" y="224"/>
                    <a:pt x="3015592" y="-81"/>
                    <a:pt x="3028307" y="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5C727C6A-DB0B-482E-B0E4-4F035FC023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5526" y="2145638"/>
              <a:ext cx="4336168" cy="4630833"/>
            </a:xfrm>
            <a:custGeom>
              <a:avLst/>
              <a:gdLst>
                <a:gd name="connsiteX0" fmla="*/ 3053738 w 4336168"/>
                <a:gd name="connsiteY0" fmla="*/ 111 h 4630833"/>
                <a:gd name="connsiteX1" fmla="*/ 3093948 w 4336168"/>
                <a:gd name="connsiteY1" fmla="*/ 316 h 4630833"/>
                <a:gd name="connsiteX2" fmla="*/ 3134268 w 4336168"/>
                <a:gd name="connsiteY2" fmla="*/ 1743 h 4630833"/>
                <a:gd name="connsiteX3" fmla="*/ 3295438 w 4336168"/>
                <a:gd name="connsiteY3" fmla="*/ 13058 h 4630833"/>
                <a:gd name="connsiteX4" fmla="*/ 3918813 w 4336168"/>
                <a:gd name="connsiteY4" fmla="*/ 169935 h 4630833"/>
                <a:gd name="connsiteX5" fmla="*/ 4203331 w 4336168"/>
                <a:gd name="connsiteY5" fmla="*/ 305405 h 4630833"/>
                <a:gd name="connsiteX6" fmla="*/ 4336168 w 4336168"/>
                <a:gd name="connsiteY6" fmla="*/ 386579 h 4630833"/>
                <a:gd name="connsiteX7" fmla="*/ 4336168 w 4336168"/>
                <a:gd name="connsiteY7" fmla="*/ 772673 h 4630833"/>
                <a:gd name="connsiteX8" fmla="*/ 4270820 w 4336168"/>
                <a:gd name="connsiteY8" fmla="*/ 728127 h 4630833"/>
                <a:gd name="connsiteX9" fmla="*/ 4030208 w 4336168"/>
                <a:gd name="connsiteY9" fmla="*/ 587253 h 4630833"/>
                <a:gd name="connsiteX10" fmla="*/ 3781010 w 4336168"/>
                <a:gd name="connsiteY10" fmla="*/ 471455 h 4630833"/>
                <a:gd name="connsiteX11" fmla="*/ 3254466 w 4336168"/>
                <a:gd name="connsiteY11" fmla="*/ 338024 h 4630833"/>
                <a:gd name="connsiteX12" fmla="*/ 3117966 w 4336168"/>
                <a:gd name="connsiteY12" fmla="*/ 326812 h 4630833"/>
                <a:gd name="connsiteX13" fmla="*/ 3083625 w 4336168"/>
                <a:gd name="connsiteY13" fmla="*/ 325179 h 4630833"/>
                <a:gd name="connsiteX14" fmla="*/ 3049173 w 4336168"/>
                <a:gd name="connsiteY14" fmla="*/ 324366 h 4630833"/>
                <a:gd name="connsiteX15" fmla="*/ 2978858 w 4336168"/>
                <a:gd name="connsiteY15" fmla="*/ 323855 h 4630833"/>
                <a:gd name="connsiteX16" fmla="*/ 2695862 w 4336168"/>
                <a:gd name="connsiteY16" fmla="*/ 335373 h 4630833"/>
                <a:gd name="connsiteX17" fmla="*/ 2417972 w 4336168"/>
                <a:gd name="connsiteY17" fmla="*/ 372070 h 4630833"/>
                <a:gd name="connsiteX18" fmla="*/ 2148451 w 4336168"/>
                <a:gd name="connsiteY18" fmla="*/ 437613 h 4630833"/>
                <a:gd name="connsiteX19" fmla="*/ 1889690 w 4336168"/>
                <a:gd name="connsiteY19" fmla="*/ 532515 h 4630833"/>
                <a:gd name="connsiteX20" fmla="*/ 1644512 w 4336168"/>
                <a:gd name="connsiteY20" fmla="*/ 658098 h 4630833"/>
                <a:gd name="connsiteX21" fmla="*/ 1200999 w 4336168"/>
                <a:gd name="connsiteY21" fmla="*/ 992137 h 4630833"/>
                <a:gd name="connsiteX22" fmla="*/ 1003531 w 4336168"/>
                <a:gd name="connsiteY22" fmla="*/ 1192234 h 4630833"/>
                <a:gd name="connsiteX23" fmla="*/ 910394 w 4336168"/>
                <a:gd name="connsiteY23" fmla="*/ 1298347 h 4630833"/>
                <a:gd name="connsiteX24" fmla="*/ 821278 w 4336168"/>
                <a:gd name="connsiteY24" fmla="*/ 1408233 h 4630833"/>
                <a:gd name="connsiteX25" fmla="*/ 732162 w 4336168"/>
                <a:gd name="connsiteY25" fmla="*/ 1521993 h 4630833"/>
                <a:gd name="connsiteX26" fmla="*/ 640548 w 4336168"/>
                <a:gd name="connsiteY26" fmla="*/ 1634323 h 4630833"/>
                <a:gd name="connsiteX27" fmla="*/ 457317 w 4336168"/>
                <a:gd name="connsiteY27" fmla="*/ 1855930 h 4630833"/>
                <a:gd name="connsiteX28" fmla="*/ 369288 w 4336168"/>
                <a:gd name="connsiteY28" fmla="*/ 1967955 h 4630833"/>
                <a:gd name="connsiteX29" fmla="*/ 287128 w 4336168"/>
                <a:gd name="connsiteY29" fmla="*/ 2083243 h 4630833"/>
                <a:gd name="connsiteX30" fmla="*/ 212683 w 4336168"/>
                <a:gd name="connsiteY30" fmla="*/ 2202607 h 4630833"/>
                <a:gd name="connsiteX31" fmla="*/ 179101 w 4336168"/>
                <a:gd name="connsiteY31" fmla="*/ 2264177 h 4630833"/>
                <a:gd name="connsiteX32" fmla="*/ 148890 w 4336168"/>
                <a:gd name="connsiteY32" fmla="*/ 2327172 h 4630833"/>
                <a:gd name="connsiteX33" fmla="*/ 61295 w 4336168"/>
                <a:gd name="connsiteY33" fmla="*/ 2590672 h 4630833"/>
                <a:gd name="connsiteX34" fmla="*/ 32604 w 4336168"/>
                <a:gd name="connsiteY34" fmla="*/ 2866202 h 4630833"/>
                <a:gd name="connsiteX35" fmla="*/ 100853 w 4336168"/>
                <a:gd name="connsiteY35" fmla="*/ 3418074 h 4630833"/>
                <a:gd name="connsiteX36" fmla="*/ 184971 w 4336168"/>
                <a:gd name="connsiteY36" fmla="*/ 3684428 h 4630833"/>
                <a:gd name="connsiteX37" fmla="*/ 210836 w 4336168"/>
                <a:gd name="connsiteY37" fmla="*/ 3749462 h 4630833"/>
                <a:gd name="connsiteX38" fmla="*/ 238440 w 4336168"/>
                <a:gd name="connsiteY38" fmla="*/ 3813783 h 4630833"/>
                <a:gd name="connsiteX39" fmla="*/ 252894 w 4336168"/>
                <a:gd name="connsiteY39" fmla="*/ 3845688 h 4630833"/>
                <a:gd name="connsiteX40" fmla="*/ 268109 w 4336168"/>
                <a:gd name="connsiteY40" fmla="*/ 3877287 h 4630833"/>
                <a:gd name="connsiteX41" fmla="*/ 299409 w 4336168"/>
                <a:gd name="connsiteY41" fmla="*/ 3939978 h 4630833"/>
                <a:gd name="connsiteX42" fmla="*/ 440689 w 4336168"/>
                <a:gd name="connsiteY42" fmla="*/ 4182378 h 4630833"/>
                <a:gd name="connsiteX43" fmla="*/ 606640 w 4336168"/>
                <a:gd name="connsiteY43" fmla="*/ 4409488 h 4630833"/>
                <a:gd name="connsiteX44" fmla="*/ 792425 w 4336168"/>
                <a:gd name="connsiteY44" fmla="*/ 4621205 h 4630833"/>
                <a:gd name="connsiteX45" fmla="*/ 802442 w 4336168"/>
                <a:gd name="connsiteY45" fmla="*/ 4630833 h 4630833"/>
                <a:gd name="connsiteX46" fmla="*/ 592561 w 4336168"/>
                <a:gd name="connsiteY46" fmla="*/ 4630833 h 4630833"/>
                <a:gd name="connsiteX47" fmla="*/ 489377 w 4336168"/>
                <a:gd name="connsiteY47" fmla="*/ 4483185 h 4630833"/>
                <a:gd name="connsiteX48" fmla="*/ 344944 w 4336168"/>
                <a:gd name="connsiteY48" fmla="*/ 4231611 h 4630833"/>
                <a:gd name="connsiteX49" fmla="*/ 224311 w 4336168"/>
                <a:gd name="connsiteY49" fmla="*/ 3970456 h 4630833"/>
                <a:gd name="connsiteX50" fmla="*/ 0 w 4336168"/>
                <a:gd name="connsiteY50" fmla="*/ 2866202 h 4630833"/>
                <a:gd name="connsiteX51" fmla="*/ 25105 w 4336168"/>
                <a:gd name="connsiteY51" fmla="*/ 2584351 h 4630833"/>
                <a:gd name="connsiteX52" fmla="*/ 105200 w 4336168"/>
                <a:gd name="connsiteY52" fmla="*/ 2310863 h 4630833"/>
                <a:gd name="connsiteX53" fmla="*/ 232245 w 4336168"/>
                <a:gd name="connsiteY53" fmla="*/ 2053172 h 4630833"/>
                <a:gd name="connsiteX54" fmla="*/ 307667 w 4336168"/>
                <a:gd name="connsiteY54" fmla="*/ 1930341 h 4630833"/>
                <a:gd name="connsiteX55" fmla="*/ 386893 w 4336168"/>
                <a:gd name="connsiteY55" fmla="*/ 1810161 h 4630833"/>
                <a:gd name="connsiteX56" fmla="*/ 548823 w 4336168"/>
                <a:gd name="connsiteY56" fmla="*/ 1573876 h 4630833"/>
                <a:gd name="connsiteX57" fmla="*/ 626419 w 4336168"/>
                <a:gd name="connsiteY57" fmla="*/ 1455224 h 4630833"/>
                <a:gd name="connsiteX58" fmla="*/ 701081 w 4336168"/>
                <a:gd name="connsiteY58" fmla="*/ 1334534 h 4630833"/>
                <a:gd name="connsiteX59" fmla="*/ 861162 w 4336168"/>
                <a:gd name="connsiteY59" fmla="*/ 1091320 h 4630833"/>
                <a:gd name="connsiteX60" fmla="*/ 1042329 w 4336168"/>
                <a:gd name="connsiteY60" fmla="*/ 858093 h 4630833"/>
                <a:gd name="connsiteX61" fmla="*/ 1487799 w 4336168"/>
                <a:gd name="connsiteY61" fmla="*/ 446686 h 4630833"/>
                <a:gd name="connsiteX62" fmla="*/ 1754060 w 4336168"/>
                <a:gd name="connsiteY62" fmla="*/ 283388 h 4630833"/>
                <a:gd name="connsiteX63" fmla="*/ 2044121 w 4336168"/>
                <a:gd name="connsiteY63" fmla="*/ 157906 h 4630833"/>
                <a:gd name="connsiteX64" fmla="*/ 2349287 w 4336168"/>
                <a:gd name="connsiteY64" fmla="*/ 71364 h 4630833"/>
                <a:gd name="connsiteX65" fmla="*/ 2661411 w 4336168"/>
                <a:gd name="connsiteY65" fmla="*/ 21213 h 4630833"/>
                <a:gd name="connsiteX66" fmla="*/ 2818124 w 4336168"/>
                <a:gd name="connsiteY66" fmla="*/ 7146 h 4630833"/>
                <a:gd name="connsiteX67" fmla="*/ 2974728 w 4336168"/>
                <a:gd name="connsiteY67" fmla="*/ 1029 h 4630833"/>
                <a:gd name="connsiteX68" fmla="*/ 3053738 w 4336168"/>
                <a:gd name="connsiteY68" fmla="*/ 111 h 463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4336168" h="4630833">
                  <a:moveTo>
                    <a:pt x="3053738" y="111"/>
                  </a:moveTo>
                  <a:lnTo>
                    <a:pt x="3093948" y="316"/>
                  </a:lnTo>
                  <a:lnTo>
                    <a:pt x="3134268" y="1743"/>
                  </a:lnTo>
                  <a:cubicBezTo>
                    <a:pt x="3187955" y="3475"/>
                    <a:pt x="3241749" y="7756"/>
                    <a:pt x="3295438" y="13058"/>
                  </a:cubicBezTo>
                  <a:cubicBezTo>
                    <a:pt x="3510076" y="35585"/>
                    <a:pt x="3722324" y="89406"/>
                    <a:pt x="3918813" y="169935"/>
                  </a:cubicBezTo>
                  <a:cubicBezTo>
                    <a:pt x="4017384" y="209689"/>
                    <a:pt x="4111933" y="255763"/>
                    <a:pt x="4203331" y="305405"/>
                  </a:cubicBezTo>
                  <a:lnTo>
                    <a:pt x="4336168" y="386579"/>
                  </a:lnTo>
                  <a:lnTo>
                    <a:pt x="4336168" y="772673"/>
                  </a:lnTo>
                  <a:lnTo>
                    <a:pt x="4270820" y="728127"/>
                  </a:lnTo>
                  <a:cubicBezTo>
                    <a:pt x="4191920" y="677771"/>
                    <a:pt x="4111825" y="630168"/>
                    <a:pt x="4030208" y="587253"/>
                  </a:cubicBezTo>
                  <a:cubicBezTo>
                    <a:pt x="3948699" y="544136"/>
                    <a:pt x="3865886" y="504687"/>
                    <a:pt x="3781010" y="471455"/>
                  </a:cubicBezTo>
                  <a:cubicBezTo>
                    <a:pt x="3611688" y="404384"/>
                    <a:pt x="3435522" y="358818"/>
                    <a:pt x="3254466" y="338024"/>
                  </a:cubicBezTo>
                  <a:cubicBezTo>
                    <a:pt x="3209255" y="333029"/>
                    <a:pt x="3163720" y="328748"/>
                    <a:pt x="3117966" y="326812"/>
                  </a:cubicBezTo>
                  <a:lnTo>
                    <a:pt x="3083625" y="325179"/>
                  </a:lnTo>
                  <a:lnTo>
                    <a:pt x="3049173" y="324366"/>
                  </a:lnTo>
                  <a:cubicBezTo>
                    <a:pt x="3026568" y="323447"/>
                    <a:pt x="3002550" y="323855"/>
                    <a:pt x="2978858" y="323855"/>
                  </a:cubicBezTo>
                  <a:cubicBezTo>
                    <a:pt x="2883983" y="323956"/>
                    <a:pt x="2789434" y="327423"/>
                    <a:pt x="2695862" y="335373"/>
                  </a:cubicBezTo>
                  <a:cubicBezTo>
                    <a:pt x="2602290" y="343223"/>
                    <a:pt x="2509371" y="354945"/>
                    <a:pt x="2417972" y="372070"/>
                  </a:cubicBezTo>
                  <a:cubicBezTo>
                    <a:pt x="2326683" y="389500"/>
                    <a:pt x="2236697" y="411009"/>
                    <a:pt x="2148451" y="437613"/>
                  </a:cubicBezTo>
                  <a:cubicBezTo>
                    <a:pt x="2060204" y="464116"/>
                    <a:pt x="1973588" y="495411"/>
                    <a:pt x="1889690" y="532515"/>
                  </a:cubicBezTo>
                  <a:cubicBezTo>
                    <a:pt x="1805247" y="568599"/>
                    <a:pt x="1723848" y="611411"/>
                    <a:pt x="1644512" y="658098"/>
                  </a:cubicBezTo>
                  <a:cubicBezTo>
                    <a:pt x="1486169" y="751979"/>
                    <a:pt x="1338149" y="865229"/>
                    <a:pt x="1200999" y="992137"/>
                  </a:cubicBezTo>
                  <a:cubicBezTo>
                    <a:pt x="1132531" y="1055744"/>
                    <a:pt x="1066782" y="1122715"/>
                    <a:pt x="1003531" y="1192234"/>
                  </a:cubicBezTo>
                  <a:cubicBezTo>
                    <a:pt x="971688" y="1226790"/>
                    <a:pt x="941150" y="1262568"/>
                    <a:pt x="910394" y="1298347"/>
                  </a:cubicBezTo>
                  <a:cubicBezTo>
                    <a:pt x="880507" y="1334738"/>
                    <a:pt x="850187" y="1370925"/>
                    <a:pt x="821278" y="1408233"/>
                  </a:cubicBezTo>
                  <a:cubicBezTo>
                    <a:pt x="792152" y="1444624"/>
                    <a:pt x="762266" y="1484480"/>
                    <a:pt x="732162" y="1521993"/>
                  </a:cubicBezTo>
                  <a:cubicBezTo>
                    <a:pt x="701950" y="1559810"/>
                    <a:pt x="671302" y="1597219"/>
                    <a:pt x="640548" y="1634323"/>
                  </a:cubicBezTo>
                  <a:cubicBezTo>
                    <a:pt x="579362" y="1708838"/>
                    <a:pt x="516980" y="1781618"/>
                    <a:pt x="457317" y="1855930"/>
                  </a:cubicBezTo>
                  <a:cubicBezTo>
                    <a:pt x="427540" y="1893033"/>
                    <a:pt x="397870" y="1930239"/>
                    <a:pt x="369288" y="1967955"/>
                  </a:cubicBezTo>
                  <a:cubicBezTo>
                    <a:pt x="341141" y="2005976"/>
                    <a:pt x="313211" y="2044100"/>
                    <a:pt x="287128" y="2083243"/>
                  </a:cubicBezTo>
                  <a:cubicBezTo>
                    <a:pt x="260936" y="2122284"/>
                    <a:pt x="235506" y="2161835"/>
                    <a:pt x="212683" y="2202607"/>
                  </a:cubicBezTo>
                  <a:cubicBezTo>
                    <a:pt x="200728" y="2222791"/>
                    <a:pt x="190187" y="2243586"/>
                    <a:pt x="179101" y="2264177"/>
                  </a:cubicBezTo>
                  <a:cubicBezTo>
                    <a:pt x="168886" y="2285072"/>
                    <a:pt x="158127" y="2305867"/>
                    <a:pt x="148890" y="2327172"/>
                  </a:cubicBezTo>
                  <a:cubicBezTo>
                    <a:pt x="109982" y="2411777"/>
                    <a:pt x="81183" y="2500256"/>
                    <a:pt x="61295" y="2590672"/>
                  </a:cubicBezTo>
                  <a:cubicBezTo>
                    <a:pt x="42386" y="2681292"/>
                    <a:pt x="33147" y="2773643"/>
                    <a:pt x="32604" y="2866202"/>
                  </a:cubicBezTo>
                  <a:cubicBezTo>
                    <a:pt x="32495" y="3051925"/>
                    <a:pt x="55643" y="3237650"/>
                    <a:pt x="100853" y="3418074"/>
                  </a:cubicBezTo>
                  <a:cubicBezTo>
                    <a:pt x="123133" y="3508490"/>
                    <a:pt x="151498" y="3597377"/>
                    <a:pt x="184971" y="3684428"/>
                  </a:cubicBezTo>
                  <a:cubicBezTo>
                    <a:pt x="192796" y="3706344"/>
                    <a:pt x="202250" y="3727751"/>
                    <a:pt x="210836" y="3749462"/>
                  </a:cubicBezTo>
                  <a:cubicBezTo>
                    <a:pt x="219421" y="3771175"/>
                    <a:pt x="228985" y="3792479"/>
                    <a:pt x="238440" y="3813783"/>
                  </a:cubicBezTo>
                  <a:lnTo>
                    <a:pt x="252894" y="3845688"/>
                  </a:lnTo>
                  <a:lnTo>
                    <a:pt x="268109" y="3877287"/>
                  </a:lnTo>
                  <a:cubicBezTo>
                    <a:pt x="278215" y="3898287"/>
                    <a:pt x="288432" y="3919284"/>
                    <a:pt x="299409" y="3939978"/>
                  </a:cubicBezTo>
                  <a:cubicBezTo>
                    <a:pt x="341792" y="4023258"/>
                    <a:pt x="389828" y="4103787"/>
                    <a:pt x="440689" y="4182378"/>
                  </a:cubicBezTo>
                  <a:cubicBezTo>
                    <a:pt x="492420" y="4260561"/>
                    <a:pt x="547953" y="4336299"/>
                    <a:pt x="606640" y="4409488"/>
                  </a:cubicBezTo>
                  <a:cubicBezTo>
                    <a:pt x="665381" y="4482677"/>
                    <a:pt x="727435" y="4553292"/>
                    <a:pt x="792425" y="4621205"/>
                  </a:cubicBezTo>
                  <a:lnTo>
                    <a:pt x="802442" y="4630833"/>
                  </a:lnTo>
                  <a:lnTo>
                    <a:pt x="592561" y="4630833"/>
                  </a:lnTo>
                  <a:lnTo>
                    <a:pt x="489377" y="4483185"/>
                  </a:lnTo>
                  <a:cubicBezTo>
                    <a:pt x="437212" y="4401230"/>
                    <a:pt x="388850" y="4317339"/>
                    <a:pt x="344944" y="4231611"/>
                  </a:cubicBezTo>
                  <a:cubicBezTo>
                    <a:pt x="300386" y="4146191"/>
                    <a:pt x="260828" y="4058731"/>
                    <a:pt x="224311" y="3970456"/>
                  </a:cubicBezTo>
                  <a:cubicBezTo>
                    <a:pt x="78901" y="3617049"/>
                    <a:pt x="1413" y="3242136"/>
                    <a:pt x="0" y="2866202"/>
                  </a:cubicBezTo>
                  <a:cubicBezTo>
                    <a:pt x="0" y="2771912"/>
                    <a:pt x="8043" y="2677417"/>
                    <a:pt x="25105" y="2584351"/>
                  </a:cubicBezTo>
                  <a:cubicBezTo>
                    <a:pt x="42928" y="2491285"/>
                    <a:pt x="69446" y="2399444"/>
                    <a:pt x="105200" y="2310863"/>
                  </a:cubicBezTo>
                  <a:cubicBezTo>
                    <a:pt x="140304" y="2221974"/>
                    <a:pt x="184318" y="2136351"/>
                    <a:pt x="232245" y="2053172"/>
                  </a:cubicBezTo>
                  <a:cubicBezTo>
                    <a:pt x="256154" y="2011379"/>
                    <a:pt x="281802" y="1970810"/>
                    <a:pt x="307667" y="1930341"/>
                  </a:cubicBezTo>
                  <a:cubicBezTo>
                    <a:pt x="333533" y="1889873"/>
                    <a:pt x="360049" y="1849915"/>
                    <a:pt x="386893" y="1810161"/>
                  </a:cubicBezTo>
                  <a:lnTo>
                    <a:pt x="548823" y="1573876"/>
                  </a:lnTo>
                  <a:cubicBezTo>
                    <a:pt x="575341" y="1534529"/>
                    <a:pt x="601098" y="1494877"/>
                    <a:pt x="626419" y="1455224"/>
                  </a:cubicBezTo>
                  <a:cubicBezTo>
                    <a:pt x="651959" y="1415266"/>
                    <a:pt x="675434" y="1376225"/>
                    <a:pt x="701081" y="1334534"/>
                  </a:cubicBezTo>
                  <a:cubicBezTo>
                    <a:pt x="751290" y="1252070"/>
                    <a:pt x="804324" y="1170828"/>
                    <a:pt x="861162" y="1091320"/>
                  </a:cubicBezTo>
                  <a:cubicBezTo>
                    <a:pt x="917894" y="1011810"/>
                    <a:pt x="977884" y="933729"/>
                    <a:pt x="1042329" y="858093"/>
                  </a:cubicBezTo>
                  <a:cubicBezTo>
                    <a:pt x="1171765" y="707536"/>
                    <a:pt x="1319348" y="566764"/>
                    <a:pt x="1487799" y="446686"/>
                  </a:cubicBezTo>
                  <a:cubicBezTo>
                    <a:pt x="1571699" y="386340"/>
                    <a:pt x="1661031" y="332010"/>
                    <a:pt x="1754060" y="283388"/>
                  </a:cubicBezTo>
                  <a:cubicBezTo>
                    <a:pt x="1847414" y="235478"/>
                    <a:pt x="1944463" y="193278"/>
                    <a:pt x="2044121" y="157906"/>
                  </a:cubicBezTo>
                  <a:cubicBezTo>
                    <a:pt x="2143778" y="122638"/>
                    <a:pt x="2245936" y="93789"/>
                    <a:pt x="2349287" y="71364"/>
                  </a:cubicBezTo>
                  <a:cubicBezTo>
                    <a:pt x="2452641" y="48939"/>
                    <a:pt x="2556971" y="32935"/>
                    <a:pt x="2661411" y="21213"/>
                  </a:cubicBezTo>
                  <a:cubicBezTo>
                    <a:pt x="2713576" y="14994"/>
                    <a:pt x="2765850" y="11222"/>
                    <a:pt x="2818124" y="7146"/>
                  </a:cubicBezTo>
                  <a:cubicBezTo>
                    <a:pt x="2870290" y="4596"/>
                    <a:pt x="2922672" y="1640"/>
                    <a:pt x="2974728" y="1029"/>
                  </a:cubicBezTo>
                  <a:cubicBezTo>
                    <a:pt x="3000811" y="519"/>
                    <a:pt x="3026568" y="-296"/>
                    <a:pt x="3053738" y="11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786ABD8-AB9F-46F2-A7D9-36F1F7338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112326" y="0"/>
            <a:ext cx="4683941" cy="3456291"/>
            <a:chOff x="4345582" y="0"/>
            <a:chExt cx="5069918" cy="3741104"/>
          </a:xfrm>
          <a:solidFill>
            <a:schemeClr val="accent5">
              <a:alpha val="5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26E49F-E19A-487B-A8A4-A26128CFD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45582" y="1"/>
              <a:ext cx="5069918" cy="3741103"/>
            </a:xfrm>
            <a:custGeom>
              <a:avLst/>
              <a:gdLst>
                <a:gd name="connsiteX0" fmla="*/ 475344 w 5069918"/>
                <a:gd name="connsiteY0" fmla="*/ 0 h 3741103"/>
                <a:gd name="connsiteX1" fmla="*/ 643707 w 5069918"/>
                <a:gd name="connsiteY1" fmla="*/ 0 h 3741103"/>
                <a:gd name="connsiteX2" fmla="*/ 635672 w 5069918"/>
                <a:gd name="connsiteY2" fmla="*/ 7778 h 3741103"/>
                <a:gd name="connsiteX3" fmla="*/ 486638 w 5069918"/>
                <a:gd name="connsiteY3" fmla="*/ 178818 h 3741103"/>
                <a:gd name="connsiteX4" fmla="*/ 353514 w 5069918"/>
                <a:gd name="connsiteY4" fmla="*/ 362293 h 3741103"/>
                <a:gd name="connsiteX5" fmla="*/ 240181 w 5069918"/>
                <a:gd name="connsiteY5" fmla="*/ 558120 h 3741103"/>
                <a:gd name="connsiteX6" fmla="*/ 215073 w 5069918"/>
                <a:gd name="connsiteY6" fmla="*/ 608766 h 3741103"/>
                <a:gd name="connsiteX7" fmla="*/ 202868 w 5069918"/>
                <a:gd name="connsiteY7" fmla="*/ 634294 h 3741103"/>
                <a:gd name="connsiteX8" fmla="*/ 191273 w 5069918"/>
                <a:gd name="connsiteY8" fmla="*/ 660069 h 3741103"/>
                <a:gd name="connsiteX9" fmla="*/ 169129 w 5069918"/>
                <a:gd name="connsiteY9" fmla="*/ 712032 h 3741103"/>
                <a:gd name="connsiteX10" fmla="*/ 148381 w 5069918"/>
                <a:gd name="connsiteY10" fmla="*/ 764571 h 3741103"/>
                <a:gd name="connsiteX11" fmla="*/ 80903 w 5069918"/>
                <a:gd name="connsiteY11" fmla="*/ 979750 h 3741103"/>
                <a:gd name="connsiteX12" fmla="*/ 26154 w 5069918"/>
                <a:gd name="connsiteY12" fmla="*/ 1425590 h 3741103"/>
                <a:gd name="connsiteX13" fmla="*/ 49170 w 5069918"/>
                <a:gd name="connsiteY13" fmla="*/ 1648182 h 3741103"/>
                <a:gd name="connsiteX14" fmla="*/ 119437 w 5069918"/>
                <a:gd name="connsiteY14" fmla="*/ 1861055 h 3741103"/>
                <a:gd name="connsiteX15" fmla="*/ 143672 w 5069918"/>
                <a:gd name="connsiteY15" fmla="*/ 1911947 h 3741103"/>
                <a:gd name="connsiteX16" fmla="*/ 170611 w 5069918"/>
                <a:gd name="connsiteY16" fmla="*/ 1961687 h 3741103"/>
                <a:gd name="connsiteX17" fmla="*/ 230330 w 5069918"/>
                <a:gd name="connsiteY17" fmla="*/ 2058118 h 3741103"/>
                <a:gd name="connsiteX18" fmla="*/ 296237 w 5069918"/>
                <a:gd name="connsiteY18" fmla="*/ 2151255 h 3741103"/>
                <a:gd name="connsiteX19" fmla="*/ 366853 w 5069918"/>
                <a:gd name="connsiteY19" fmla="*/ 2241757 h 3741103"/>
                <a:gd name="connsiteX20" fmla="*/ 513838 w 5069918"/>
                <a:gd name="connsiteY20" fmla="*/ 2420786 h 3741103"/>
                <a:gd name="connsiteX21" fmla="*/ 587330 w 5069918"/>
                <a:gd name="connsiteY21" fmla="*/ 2511534 h 3741103"/>
                <a:gd name="connsiteX22" fmla="*/ 658817 w 5069918"/>
                <a:gd name="connsiteY22" fmla="*/ 2603437 h 3741103"/>
                <a:gd name="connsiteX23" fmla="*/ 730305 w 5069918"/>
                <a:gd name="connsiteY23" fmla="*/ 2692210 h 3741103"/>
                <a:gd name="connsiteX24" fmla="*/ 805018 w 5069918"/>
                <a:gd name="connsiteY24" fmla="*/ 2777936 h 3741103"/>
                <a:gd name="connsiteX25" fmla="*/ 963424 w 5069918"/>
                <a:gd name="connsiteY25" fmla="*/ 2939588 h 3741103"/>
                <a:gd name="connsiteX26" fmla="*/ 1319204 w 5069918"/>
                <a:gd name="connsiteY26" fmla="*/ 3209447 h 3741103"/>
                <a:gd name="connsiteX27" fmla="*/ 1515882 w 5069918"/>
                <a:gd name="connsiteY27" fmla="*/ 3310902 h 3741103"/>
                <a:gd name="connsiteX28" fmla="*/ 1723456 w 5069918"/>
                <a:gd name="connsiteY28" fmla="*/ 3387570 h 3741103"/>
                <a:gd name="connsiteX29" fmla="*/ 1939662 w 5069918"/>
                <a:gd name="connsiteY29" fmla="*/ 3440520 h 3741103"/>
                <a:gd name="connsiteX30" fmla="*/ 2162581 w 5069918"/>
                <a:gd name="connsiteY30" fmla="*/ 3470167 h 3741103"/>
                <a:gd name="connsiteX31" fmla="*/ 2389597 w 5069918"/>
                <a:gd name="connsiteY31" fmla="*/ 3479472 h 3741103"/>
                <a:gd name="connsiteX32" fmla="*/ 2446002 w 5069918"/>
                <a:gd name="connsiteY32" fmla="*/ 3479059 h 3741103"/>
                <a:gd name="connsiteX33" fmla="*/ 2473639 w 5069918"/>
                <a:gd name="connsiteY33" fmla="*/ 3478402 h 3741103"/>
                <a:gd name="connsiteX34" fmla="*/ 2501187 w 5069918"/>
                <a:gd name="connsiteY34" fmla="*/ 3477083 h 3741103"/>
                <a:gd name="connsiteX35" fmla="*/ 2610685 w 5069918"/>
                <a:gd name="connsiteY35" fmla="*/ 3468025 h 3741103"/>
                <a:gd name="connsiteX36" fmla="*/ 3033071 w 5069918"/>
                <a:gd name="connsiteY36" fmla="*/ 3360230 h 3741103"/>
                <a:gd name="connsiteX37" fmla="*/ 3232974 w 5069918"/>
                <a:gd name="connsiteY37" fmla="*/ 3266681 h 3741103"/>
                <a:gd name="connsiteX38" fmla="*/ 3425990 w 5069918"/>
                <a:gd name="connsiteY38" fmla="*/ 3152873 h 3741103"/>
                <a:gd name="connsiteX39" fmla="*/ 3613601 w 5069918"/>
                <a:gd name="connsiteY39" fmla="*/ 3024078 h 3741103"/>
                <a:gd name="connsiteX40" fmla="*/ 3706185 w 5069918"/>
                <a:gd name="connsiteY40" fmla="*/ 2955893 h 3741103"/>
                <a:gd name="connsiteX41" fmla="*/ 3799729 w 5069918"/>
                <a:gd name="connsiteY41" fmla="*/ 2885155 h 3741103"/>
                <a:gd name="connsiteX42" fmla="*/ 4175561 w 5069918"/>
                <a:gd name="connsiteY42" fmla="*/ 2606072 h 3741103"/>
                <a:gd name="connsiteX43" fmla="*/ 4517132 w 5069918"/>
                <a:gd name="connsiteY43" fmla="*/ 2312331 h 3741103"/>
                <a:gd name="connsiteX44" fmla="*/ 4659758 w 5069918"/>
                <a:gd name="connsiteY44" fmla="*/ 2148703 h 3741103"/>
                <a:gd name="connsiteX45" fmla="*/ 4773178 w 5069918"/>
                <a:gd name="connsiteY45" fmla="*/ 1969674 h 3741103"/>
                <a:gd name="connsiteX46" fmla="*/ 4892092 w 5069918"/>
                <a:gd name="connsiteY46" fmla="*/ 1567562 h 3741103"/>
                <a:gd name="connsiteX47" fmla="*/ 4898804 w 5069918"/>
                <a:gd name="connsiteY47" fmla="*/ 1460754 h 3741103"/>
                <a:gd name="connsiteX48" fmla="*/ 4899153 w 5069918"/>
                <a:gd name="connsiteY48" fmla="*/ 1406239 h 3741103"/>
                <a:gd name="connsiteX49" fmla="*/ 4898456 w 5069918"/>
                <a:gd name="connsiteY49" fmla="*/ 1350735 h 3741103"/>
                <a:gd name="connsiteX50" fmla="*/ 4886774 w 5069918"/>
                <a:gd name="connsiteY50" fmla="*/ 1128886 h 3741103"/>
                <a:gd name="connsiteX51" fmla="*/ 4815896 w 5069918"/>
                <a:gd name="connsiteY51" fmla="*/ 689221 h 3741103"/>
                <a:gd name="connsiteX52" fmla="*/ 4673183 w 5069918"/>
                <a:gd name="connsiteY52" fmla="*/ 264874 h 3741103"/>
                <a:gd name="connsiteX53" fmla="*/ 4625496 w 5069918"/>
                <a:gd name="connsiteY53" fmla="*/ 162925 h 3741103"/>
                <a:gd name="connsiteX54" fmla="*/ 4572490 w 5069918"/>
                <a:gd name="connsiteY54" fmla="*/ 63364 h 3741103"/>
                <a:gd name="connsiteX55" fmla="*/ 4532299 w 5069918"/>
                <a:gd name="connsiteY55" fmla="*/ 0 h 3741103"/>
                <a:gd name="connsiteX56" fmla="*/ 4626680 w 5069918"/>
                <a:gd name="connsiteY56" fmla="*/ 0 h 3741103"/>
                <a:gd name="connsiteX57" fmla="*/ 4643978 w 5069918"/>
                <a:gd name="connsiteY57" fmla="*/ 26636 h 3741103"/>
                <a:gd name="connsiteX58" fmla="*/ 4700644 w 5069918"/>
                <a:gd name="connsiteY58" fmla="*/ 128338 h 3741103"/>
                <a:gd name="connsiteX59" fmla="*/ 4753214 w 5069918"/>
                <a:gd name="connsiteY59" fmla="*/ 232016 h 3741103"/>
                <a:gd name="connsiteX60" fmla="*/ 4921297 w 5069918"/>
                <a:gd name="connsiteY60" fmla="*/ 663363 h 3741103"/>
                <a:gd name="connsiteX61" fmla="*/ 5027482 w 5069918"/>
                <a:gd name="connsiteY61" fmla="*/ 1112991 h 3741103"/>
                <a:gd name="connsiteX62" fmla="*/ 5058082 w 5069918"/>
                <a:gd name="connsiteY62" fmla="*/ 1342088 h 3741103"/>
                <a:gd name="connsiteX63" fmla="*/ 5063486 w 5069918"/>
                <a:gd name="connsiteY63" fmla="*/ 1399651 h 3741103"/>
                <a:gd name="connsiteX64" fmla="*/ 5067846 w 5069918"/>
                <a:gd name="connsiteY64" fmla="*/ 1458284 h 3741103"/>
                <a:gd name="connsiteX65" fmla="*/ 5069414 w 5069918"/>
                <a:gd name="connsiteY65" fmla="*/ 1577772 h 3741103"/>
                <a:gd name="connsiteX66" fmla="*/ 5040732 w 5069918"/>
                <a:gd name="connsiteY66" fmla="*/ 1817822 h 3741103"/>
                <a:gd name="connsiteX67" fmla="*/ 4964102 w 5069918"/>
                <a:gd name="connsiteY67" fmla="*/ 2050871 h 3741103"/>
                <a:gd name="connsiteX68" fmla="*/ 4689486 w 5069918"/>
                <a:gd name="connsiteY68" fmla="*/ 2458008 h 3741103"/>
                <a:gd name="connsiteX69" fmla="*/ 4333792 w 5069918"/>
                <a:gd name="connsiteY69" fmla="*/ 2784606 h 3741103"/>
                <a:gd name="connsiteX70" fmla="*/ 3965197 w 5069918"/>
                <a:gd name="connsiteY70" fmla="*/ 3076041 h 3741103"/>
                <a:gd name="connsiteX71" fmla="*/ 3873745 w 5069918"/>
                <a:gd name="connsiteY71" fmla="*/ 3149167 h 3741103"/>
                <a:gd name="connsiteX72" fmla="*/ 3779416 w 5069918"/>
                <a:gd name="connsiteY72" fmla="*/ 3222705 h 3741103"/>
                <a:gd name="connsiteX73" fmla="*/ 3582739 w 5069918"/>
                <a:gd name="connsiteY73" fmla="*/ 3364594 h 3741103"/>
                <a:gd name="connsiteX74" fmla="*/ 3371851 w 5069918"/>
                <a:gd name="connsiteY74" fmla="*/ 3494377 h 3741103"/>
                <a:gd name="connsiteX75" fmla="*/ 3143615 w 5069918"/>
                <a:gd name="connsiteY75" fmla="*/ 3603819 h 3741103"/>
                <a:gd name="connsiteX76" fmla="*/ 2643552 w 5069918"/>
                <a:gd name="connsiteY76" fmla="*/ 3730555 h 3741103"/>
                <a:gd name="connsiteX77" fmla="*/ 2514264 w 5069918"/>
                <a:gd name="connsiteY77" fmla="*/ 3739696 h 3741103"/>
                <a:gd name="connsiteX78" fmla="*/ 2481920 w 5069918"/>
                <a:gd name="connsiteY78" fmla="*/ 3740849 h 3741103"/>
                <a:gd name="connsiteX79" fmla="*/ 2449664 w 5069918"/>
                <a:gd name="connsiteY79" fmla="*/ 3741014 h 3741103"/>
                <a:gd name="connsiteX80" fmla="*/ 2386284 w 5069918"/>
                <a:gd name="connsiteY80" fmla="*/ 3740273 h 3741103"/>
                <a:gd name="connsiteX81" fmla="*/ 2260658 w 5069918"/>
                <a:gd name="connsiteY81" fmla="*/ 3735331 h 3741103"/>
                <a:gd name="connsiteX82" fmla="*/ 2134945 w 5069918"/>
                <a:gd name="connsiteY82" fmla="*/ 3723967 h 3741103"/>
                <a:gd name="connsiteX83" fmla="*/ 1884564 w 5069918"/>
                <a:gd name="connsiteY83" fmla="*/ 3683451 h 3741103"/>
                <a:gd name="connsiteX84" fmla="*/ 1639764 w 5069918"/>
                <a:gd name="connsiteY84" fmla="*/ 3613537 h 3741103"/>
                <a:gd name="connsiteX85" fmla="*/ 1407081 w 5069918"/>
                <a:gd name="connsiteY85" fmla="*/ 3512164 h 3741103"/>
                <a:gd name="connsiteX86" fmla="*/ 1193491 w 5069918"/>
                <a:gd name="connsiteY86" fmla="*/ 3380240 h 3741103"/>
                <a:gd name="connsiteX87" fmla="*/ 836141 w 5069918"/>
                <a:gd name="connsiteY87" fmla="*/ 3047878 h 3741103"/>
                <a:gd name="connsiteX88" fmla="*/ 690812 w 5069918"/>
                <a:gd name="connsiteY88" fmla="*/ 2859461 h 3741103"/>
                <a:gd name="connsiteX89" fmla="*/ 562397 w 5069918"/>
                <a:gd name="connsiteY89" fmla="*/ 2662976 h 3741103"/>
                <a:gd name="connsiteX90" fmla="*/ 502504 w 5069918"/>
                <a:gd name="connsiteY90" fmla="*/ 2565474 h 3741103"/>
                <a:gd name="connsiteX91" fmla="*/ 440258 w 5069918"/>
                <a:gd name="connsiteY91" fmla="*/ 2469619 h 3741103"/>
                <a:gd name="connsiteX92" fmla="*/ 310360 w 5069918"/>
                <a:gd name="connsiteY92" fmla="*/ 2278732 h 3741103"/>
                <a:gd name="connsiteX93" fmla="*/ 246806 w 5069918"/>
                <a:gd name="connsiteY93" fmla="*/ 2181642 h 3741103"/>
                <a:gd name="connsiteX94" fmla="*/ 186303 w 5069918"/>
                <a:gd name="connsiteY94" fmla="*/ 2082411 h 3741103"/>
                <a:gd name="connsiteX95" fmla="*/ 84390 w 5069918"/>
                <a:gd name="connsiteY95" fmla="*/ 1874231 h 3741103"/>
                <a:gd name="connsiteX96" fmla="*/ 20139 w 5069918"/>
                <a:gd name="connsiteY96" fmla="*/ 1653288 h 3741103"/>
                <a:gd name="connsiteX97" fmla="*/ 0 w 5069918"/>
                <a:gd name="connsiteY97" fmla="*/ 1425590 h 3741103"/>
                <a:gd name="connsiteX98" fmla="*/ 179939 w 5069918"/>
                <a:gd name="connsiteY98" fmla="*/ 533498 h 3741103"/>
                <a:gd name="connsiteX99" fmla="*/ 276709 w 5069918"/>
                <a:gd name="connsiteY99" fmla="*/ 322519 h 3741103"/>
                <a:gd name="connsiteX100" fmla="*/ 392571 w 5069918"/>
                <a:gd name="connsiteY100" fmla="*/ 119280 h 374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5069918" h="3741103">
                  <a:moveTo>
                    <a:pt x="475344" y="0"/>
                  </a:moveTo>
                  <a:lnTo>
                    <a:pt x="643707" y="0"/>
                  </a:lnTo>
                  <a:lnTo>
                    <a:pt x="635672" y="7778"/>
                  </a:lnTo>
                  <a:cubicBezTo>
                    <a:pt x="583538" y="62643"/>
                    <a:pt x="533759" y="119691"/>
                    <a:pt x="486638" y="178818"/>
                  </a:cubicBezTo>
                  <a:cubicBezTo>
                    <a:pt x="439560" y="237945"/>
                    <a:pt x="395012" y="299131"/>
                    <a:pt x="353514" y="362293"/>
                  </a:cubicBezTo>
                  <a:cubicBezTo>
                    <a:pt x="312714" y="425784"/>
                    <a:pt x="274180" y="490841"/>
                    <a:pt x="240181" y="558120"/>
                  </a:cubicBezTo>
                  <a:cubicBezTo>
                    <a:pt x="231376" y="574838"/>
                    <a:pt x="223180" y="591801"/>
                    <a:pt x="215073" y="608766"/>
                  </a:cubicBezTo>
                  <a:lnTo>
                    <a:pt x="202868" y="634294"/>
                  </a:lnTo>
                  <a:lnTo>
                    <a:pt x="191273" y="660069"/>
                  </a:lnTo>
                  <a:cubicBezTo>
                    <a:pt x="183688" y="677280"/>
                    <a:pt x="176016" y="694491"/>
                    <a:pt x="169129" y="712032"/>
                  </a:cubicBezTo>
                  <a:cubicBezTo>
                    <a:pt x="162242" y="729572"/>
                    <a:pt x="154658" y="746866"/>
                    <a:pt x="148381" y="764571"/>
                  </a:cubicBezTo>
                  <a:cubicBezTo>
                    <a:pt x="121529" y="834897"/>
                    <a:pt x="98775" y="906706"/>
                    <a:pt x="80903" y="979750"/>
                  </a:cubicBezTo>
                  <a:cubicBezTo>
                    <a:pt x="44636" y="1125509"/>
                    <a:pt x="26067" y="1275550"/>
                    <a:pt x="26154" y="1425590"/>
                  </a:cubicBezTo>
                  <a:cubicBezTo>
                    <a:pt x="26590" y="1500365"/>
                    <a:pt x="34001" y="1574973"/>
                    <a:pt x="49170" y="1648182"/>
                  </a:cubicBezTo>
                  <a:cubicBezTo>
                    <a:pt x="65124" y="1721226"/>
                    <a:pt x="88226" y="1792705"/>
                    <a:pt x="119437" y="1861055"/>
                  </a:cubicBezTo>
                  <a:cubicBezTo>
                    <a:pt x="126847" y="1878267"/>
                    <a:pt x="135478" y="1895066"/>
                    <a:pt x="143672" y="1911947"/>
                  </a:cubicBezTo>
                  <a:cubicBezTo>
                    <a:pt x="152565" y="1928582"/>
                    <a:pt x="161021" y="1945381"/>
                    <a:pt x="170611" y="1961687"/>
                  </a:cubicBezTo>
                  <a:cubicBezTo>
                    <a:pt x="188919" y="1994626"/>
                    <a:pt x="209319" y="2026578"/>
                    <a:pt x="230330" y="2058118"/>
                  </a:cubicBezTo>
                  <a:cubicBezTo>
                    <a:pt x="251253" y="2089740"/>
                    <a:pt x="273658" y="2120539"/>
                    <a:pt x="296237" y="2151255"/>
                  </a:cubicBezTo>
                  <a:cubicBezTo>
                    <a:pt x="319165" y="2181725"/>
                    <a:pt x="342966" y="2211782"/>
                    <a:pt x="366853" y="2241757"/>
                  </a:cubicBezTo>
                  <a:cubicBezTo>
                    <a:pt x="414714" y="2301791"/>
                    <a:pt x="464756" y="2360588"/>
                    <a:pt x="513838" y="2420786"/>
                  </a:cubicBezTo>
                  <a:cubicBezTo>
                    <a:pt x="538509" y="2450761"/>
                    <a:pt x="563094" y="2480983"/>
                    <a:pt x="587330" y="2511534"/>
                  </a:cubicBezTo>
                  <a:cubicBezTo>
                    <a:pt x="611479" y="2541839"/>
                    <a:pt x="635453" y="2574038"/>
                    <a:pt x="658817" y="2603437"/>
                  </a:cubicBezTo>
                  <a:cubicBezTo>
                    <a:pt x="682008" y="2633577"/>
                    <a:pt x="706330" y="2662811"/>
                    <a:pt x="730305" y="2692210"/>
                  </a:cubicBezTo>
                  <a:cubicBezTo>
                    <a:pt x="754977" y="2721115"/>
                    <a:pt x="779474" y="2750019"/>
                    <a:pt x="805018" y="2777936"/>
                  </a:cubicBezTo>
                  <a:cubicBezTo>
                    <a:pt x="855757" y="2834098"/>
                    <a:pt x="908500" y="2888202"/>
                    <a:pt x="963424" y="2939588"/>
                  </a:cubicBezTo>
                  <a:cubicBezTo>
                    <a:pt x="1073444" y="3042113"/>
                    <a:pt x="1192183" y="3133604"/>
                    <a:pt x="1319204" y="3209447"/>
                  </a:cubicBezTo>
                  <a:cubicBezTo>
                    <a:pt x="1382846" y="3247164"/>
                    <a:pt x="1448143" y="3281751"/>
                    <a:pt x="1515882" y="3310902"/>
                  </a:cubicBezTo>
                  <a:cubicBezTo>
                    <a:pt x="1583184" y="3340877"/>
                    <a:pt x="1652666" y="3366159"/>
                    <a:pt x="1723456" y="3387570"/>
                  </a:cubicBezTo>
                  <a:cubicBezTo>
                    <a:pt x="1794246" y="3409063"/>
                    <a:pt x="1866431" y="3426439"/>
                    <a:pt x="1939662" y="3440520"/>
                  </a:cubicBezTo>
                  <a:cubicBezTo>
                    <a:pt x="2012981" y="3454355"/>
                    <a:pt x="2087519" y="3463825"/>
                    <a:pt x="2162581" y="3470167"/>
                  </a:cubicBezTo>
                  <a:cubicBezTo>
                    <a:pt x="2237643" y="3476589"/>
                    <a:pt x="2313489" y="3479390"/>
                    <a:pt x="2389597" y="3479472"/>
                  </a:cubicBezTo>
                  <a:cubicBezTo>
                    <a:pt x="2408602" y="3479472"/>
                    <a:pt x="2427869" y="3479801"/>
                    <a:pt x="2446002" y="3479059"/>
                  </a:cubicBezTo>
                  <a:lnTo>
                    <a:pt x="2473639" y="3478402"/>
                  </a:lnTo>
                  <a:lnTo>
                    <a:pt x="2501187" y="3477083"/>
                  </a:lnTo>
                  <a:cubicBezTo>
                    <a:pt x="2537890" y="3475519"/>
                    <a:pt x="2574418" y="3472060"/>
                    <a:pt x="2610685" y="3468025"/>
                  </a:cubicBezTo>
                  <a:cubicBezTo>
                    <a:pt x="2755926" y="3451226"/>
                    <a:pt x="2897244" y="3414415"/>
                    <a:pt x="3033071" y="3360230"/>
                  </a:cubicBezTo>
                  <a:cubicBezTo>
                    <a:pt x="3101158" y="3333383"/>
                    <a:pt x="3167589" y="3301514"/>
                    <a:pt x="3232974" y="3266681"/>
                  </a:cubicBezTo>
                  <a:cubicBezTo>
                    <a:pt x="3298446" y="3232011"/>
                    <a:pt x="3362697" y="3193554"/>
                    <a:pt x="3425990" y="3152873"/>
                  </a:cubicBezTo>
                  <a:cubicBezTo>
                    <a:pt x="3489282" y="3112110"/>
                    <a:pt x="3551529" y="3068712"/>
                    <a:pt x="3613601" y="3024078"/>
                  </a:cubicBezTo>
                  <a:cubicBezTo>
                    <a:pt x="3644549" y="3001762"/>
                    <a:pt x="3675411" y="2978868"/>
                    <a:pt x="3706185" y="2955893"/>
                  </a:cubicBezTo>
                  <a:lnTo>
                    <a:pt x="3799729" y="2885155"/>
                  </a:lnTo>
                  <a:cubicBezTo>
                    <a:pt x="3926402" y="2790205"/>
                    <a:pt x="4053597" y="2699374"/>
                    <a:pt x="4175561" y="2606072"/>
                  </a:cubicBezTo>
                  <a:cubicBezTo>
                    <a:pt x="4297526" y="2512852"/>
                    <a:pt x="4414084" y="2416833"/>
                    <a:pt x="4517132" y="2312331"/>
                  </a:cubicBezTo>
                  <a:cubicBezTo>
                    <a:pt x="4568480" y="2259956"/>
                    <a:pt x="4616604" y="2205689"/>
                    <a:pt x="4659758" y="2148703"/>
                  </a:cubicBezTo>
                  <a:cubicBezTo>
                    <a:pt x="4702650" y="2091634"/>
                    <a:pt x="4741184" y="2032096"/>
                    <a:pt x="4773178" y="1969674"/>
                  </a:cubicBezTo>
                  <a:cubicBezTo>
                    <a:pt x="4837865" y="1845080"/>
                    <a:pt x="4877446" y="1709038"/>
                    <a:pt x="4892092" y="1567562"/>
                  </a:cubicBezTo>
                  <a:cubicBezTo>
                    <a:pt x="4895666" y="1532233"/>
                    <a:pt x="4897845" y="1496576"/>
                    <a:pt x="4898804" y="1460754"/>
                  </a:cubicBezTo>
                  <a:cubicBezTo>
                    <a:pt x="4899066" y="1442884"/>
                    <a:pt x="4899414" y="1425015"/>
                    <a:pt x="4899153" y="1406239"/>
                  </a:cubicBezTo>
                  <a:cubicBezTo>
                    <a:pt x="4898979" y="1387711"/>
                    <a:pt x="4899066" y="1369263"/>
                    <a:pt x="4898456" y="1350735"/>
                  </a:cubicBezTo>
                  <a:cubicBezTo>
                    <a:pt x="4896974" y="1276703"/>
                    <a:pt x="4893226" y="1202753"/>
                    <a:pt x="4886774" y="1128886"/>
                  </a:cubicBezTo>
                  <a:cubicBezTo>
                    <a:pt x="4873610" y="981232"/>
                    <a:pt x="4851030" y="833991"/>
                    <a:pt x="4815896" y="689221"/>
                  </a:cubicBezTo>
                  <a:cubicBezTo>
                    <a:pt x="4780676" y="544533"/>
                    <a:pt x="4733860" y="402068"/>
                    <a:pt x="4673183" y="264874"/>
                  </a:cubicBezTo>
                  <a:cubicBezTo>
                    <a:pt x="4658101" y="230533"/>
                    <a:pt x="4642147" y="196605"/>
                    <a:pt x="4625496" y="162925"/>
                  </a:cubicBezTo>
                  <a:cubicBezTo>
                    <a:pt x="4608583" y="129326"/>
                    <a:pt x="4590885" y="96222"/>
                    <a:pt x="4572490" y="63364"/>
                  </a:cubicBezTo>
                  <a:lnTo>
                    <a:pt x="4532299" y="0"/>
                  </a:lnTo>
                  <a:lnTo>
                    <a:pt x="4626680" y="0"/>
                  </a:lnTo>
                  <a:lnTo>
                    <a:pt x="4643978" y="26636"/>
                  </a:lnTo>
                  <a:cubicBezTo>
                    <a:pt x="4663594" y="60152"/>
                    <a:pt x="4682598" y="94080"/>
                    <a:pt x="4700644" y="128338"/>
                  </a:cubicBezTo>
                  <a:cubicBezTo>
                    <a:pt x="4718866" y="162595"/>
                    <a:pt x="4736476" y="197100"/>
                    <a:pt x="4753214" y="232016"/>
                  </a:cubicBezTo>
                  <a:cubicBezTo>
                    <a:pt x="4820082" y="371681"/>
                    <a:pt x="4875964" y="515957"/>
                    <a:pt x="4921297" y="663363"/>
                  </a:cubicBezTo>
                  <a:cubicBezTo>
                    <a:pt x="4966630" y="810687"/>
                    <a:pt x="5002460" y="960975"/>
                    <a:pt x="5027482" y="1112991"/>
                  </a:cubicBezTo>
                  <a:cubicBezTo>
                    <a:pt x="5040123" y="1189000"/>
                    <a:pt x="5050323" y="1265421"/>
                    <a:pt x="5058082" y="1342088"/>
                  </a:cubicBezTo>
                  <a:cubicBezTo>
                    <a:pt x="5060261" y="1361276"/>
                    <a:pt x="5061743" y="1380464"/>
                    <a:pt x="5063486" y="1399651"/>
                  </a:cubicBezTo>
                  <a:cubicBezTo>
                    <a:pt x="5065318" y="1418591"/>
                    <a:pt x="5066625" y="1438437"/>
                    <a:pt x="5067846" y="1458284"/>
                  </a:cubicBezTo>
                  <a:cubicBezTo>
                    <a:pt x="5069851" y="1497894"/>
                    <a:pt x="5070461" y="1537751"/>
                    <a:pt x="5069414" y="1577772"/>
                  </a:cubicBezTo>
                  <a:cubicBezTo>
                    <a:pt x="5067060" y="1657734"/>
                    <a:pt x="5057820" y="1738272"/>
                    <a:pt x="5040732" y="1817822"/>
                  </a:cubicBezTo>
                  <a:cubicBezTo>
                    <a:pt x="5023123" y="1897289"/>
                    <a:pt x="4997578" y="1975686"/>
                    <a:pt x="4964102" y="2050871"/>
                  </a:cubicBezTo>
                  <a:cubicBezTo>
                    <a:pt x="4897409" y="2201736"/>
                    <a:pt x="4799942" y="2338271"/>
                    <a:pt x="4689486" y="2458008"/>
                  </a:cubicBezTo>
                  <a:cubicBezTo>
                    <a:pt x="4579116" y="2578485"/>
                    <a:pt x="4456716" y="2684139"/>
                    <a:pt x="4333792" y="2784606"/>
                  </a:cubicBezTo>
                  <a:cubicBezTo>
                    <a:pt x="4210520" y="2884908"/>
                    <a:pt x="4085853" y="2979775"/>
                    <a:pt x="3965197" y="3076041"/>
                  </a:cubicBezTo>
                  <a:lnTo>
                    <a:pt x="3873745" y="3149167"/>
                  </a:lnTo>
                  <a:cubicBezTo>
                    <a:pt x="3842621" y="3173790"/>
                    <a:pt x="3811325" y="3198413"/>
                    <a:pt x="3779416" y="3222705"/>
                  </a:cubicBezTo>
                  <a:cubicBezTo>
                    <a:pt x="3715863" y="3271374"/>
                    <a:pt x="3650652" y="3319055"/>
                    <a:pt x="3582739" y="3364594"/>
                  </a:cubicBezTo>
                  <a:cubicBezTo>
                    <a:pt x="3514913" y="3410051"/>
                    <a:pt x="3445170" y="3454190"/>
                    <a:pt x="3371851" y="3494377"/>
                  </a:cubicBezTo>
                  <a:cubicBezTo>
                    <a:pt x="3298533" y="3534481"/>
                    <a:pt x="3222687" y="3571703"/>
                    <a:pt x="3143615" y="3603819"/>
                  </a:cubicBezTo>
                  <a:cubicBezTo>
                    <a:pt x="2985994" y="3668876"/>
                    <a:pt x="2815732" y="3712356"/>
                    <a:pt x="2643552" y="3730555"/>
                  </a:cubicBezTo>
                  <a:cubicBezTo>
                    <a:pt x="2600484" y="3734838"/>
                    <a:pt x="2557331" y="3738297"/>
                    <a:pt x="2514264" y="3739696"/>
                  </a:cubicBezTo>
                  <a:lnTo>
                    <a:pt x="2481920" y="3740849"/>
                  </a:lnTo>
                  <a:lnTo>
                    <a:pt x="2449664" y="3741014"/>
                  </a:lnTo>
                  <a:cubicBezTo>
                    <a:pt x="2427869" y="3741343"/>
                    <a:pt x="2407207" y="3740685"/>
                    <a:pt x="2386284" y="3740273"/>
                  </a:cubicBezTo>
                  <a:cubicBezTo>
                    <a:pt x="2344525" y="3739779"/>
                    <a:pt x="2302505" y="3737391"/>
                    <a:pt x="2260658" y="3735331"/>
                  </a:cubicBezTo>
                  <a:cubicBezTo>
                    <a:pt x="2218725" y="3732038"/>
                    <a:pt x="2176791" y="3728991"/>
                    <a:pt x="2134945" y="3723967"/>
                  </a:cubicBezTo>
                  <a:cubicBezTo>
                    <a:pt x="2051165" y="3714497"/>
                    <a:pt x="1967473" y="3701568"/>
                    <a:pt x="1884564" y="3683451"/>
                  </a:cubicBezTo>
                  <a:cubicBezTo>
                    <a:pt x="1801657" y="3665335"/>
                    <a:pt x="1719708" y="3642029"/>
                    <a:pt x="1639764" y="3613537"/>
                  </a:cubicBezTo>
                  <a:cubicBezTo>
                    <a:pt x="1559820" y="3584961"/>
                    <a:pt x="1481969" y="3550869"/>
                    <a:pt x="1407081" y="3512164"/>
                  </a:cubicBezTo>
                  <a:cubicBezTo>
                    <a:pt x="1332455" y="3472884"/>
                    <a:pt x="1260794" y="3428992"/>
                    <a:pt x="1193491" y="3380240"/>
                  </a:cubicBezTo>
                  <a:cubicBezTo>
                    <a:pt x="1058362" y="3283233"/>
                    <a:pt x="939973" y="3169508"/>
                    <a:pt x="836141" y="3047878"/>
                  </a:cubicBezTo>
                  <a:cubicBezTo>
                    <a:pt x="784444" y="2986774"/>
                    <a:pt x="736321" y="2923695"/>
                    <a:pt x="690812" y="2859461"/>
                  </a:cubicBezTo>
                  <a:cubicBezTo>
                    <a:pt x="645217" y="2795229"/>
                    <a:pt x="602674" y="2729596"/>
                    <a:pt x="562397" y="2662976"/>
                  </a:cubicBezTo>
                  <a:cubicBezTo>
                    <a:pt x="541823" y="2629295"/>
                    <a:pt x="522992" y="2597755"/>
                    <a:pt x="502504" y="2565474"/>
                  </a:cubicBezTo>
                  <a:cubicBezTo>
                    <a:pt x="482192" y="2533440"/>
                    <a:pt x="461530" y="2501406"/>
                    <a:pt x="440258" y="2469619"/>
                  </a:cubicBezTo>
                  <a:lnTo>
                    <a:pt x="310360" y="2278732"/>
                  </a:lnTo>
                  <a:cubicBezTo>
                    <a:pt x="288826" y="2246616"/>
                    <a:pt x="267555" y="2214335"/>
                    <a:pt x="246806" y="2181642"/>
                  </a:cubicBezTo>
                  <a:cubicBezTo>
                    <a:pt x="226057" y="2148949"/>
                    <a:pt x="205483" y="2116174"/>
                    <a:pt x="186303" y="2082411"/>
                  </a:cubicBezTo>
                  <a:cubicBezTo>
                    <a:pt x="147857" y="2015213"/>
                    <a:pt x="112550" y="1946041"/>
                    <a:pt x="84390" y="1874231"/>
                  </a:cubicBezTo>
                  <a:cubicBezTo>
                    <a:pt x="55708" y="1802669"/>
                    <a:pt x="34436" y="1728473"/>
                    <a:pt x="20139" y="1653288"/>
                  </a:cubicBezTo>
                  <a:cubicBezTo>
                    <a:pt x="6452" y="1578103"/>
                    <a:pt x="0" y="1501764"/>
                    <a:pt x="0" y="1425590"/>
                  </a:cubicBezTo>
                  <a:cubicBezTo>
                    <a:pt x="1133" y="1121885"/>
                    <a:pt x="63293" y="819004"/>
                    <a:pt x="179939" y="533498"/>
                  </a:cubicBezTo>
                  <a:cubicBezTo>
                    <a:pt x="209232" y="462183"/>
                    <a:pt x="240965" y="391527"/>
                    <a:pt x="276709" y="322519"/>
                  </a:cubicBezTo>
                  <a:cubicBezTo>
                    <a:pt x="311930" y="253262"/>
                    <a:pt x="350725" y="185489"/>
                    <a:pt x="392571" y="11928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8E67742-7BE5-458C-BC8D-9EE855763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2838" y="1"/>
              <a:ext cx="4960548" cy="3526297"/>
            </a:xfrm>
            <a:custGeom>
              <a:avLst/>
              <a:gdLst>
                <a:gd name="connsiteX0" fmla="*/ 542883 w 4960548"/>
                <a:gd name="connsiteY0" fmla="*/ 0 h 3526297"/>
                <a:gd name="connsiteX1" fmla="*/ 826658 w 4960548"/>
                <a:gd name="connsiteY1" fmla="*/ 0 h 3526297"/>
                <a:gd name="connsiteX2" fmla="*/ 730698 w 4960548"/>
                <a:gd name="connsiteY2" fmla="*/ 89329 h 3526297"/>
                <a:gd name="connsiteX3" fmla="*/ 590295 w 4960548"/>
                <a:gd name="connsiteY3" fmla="*/ 244485 h 3526297"/>
                <a:gd name="connsiteX4" fmla="*/ 357524 w 4960548"/>
                <a:gd name="connsiteY4" fmla="*/ 587307 h 3526297"/>
                <a:gd name="connsiteX5" fmla="*/ 199554 w 4960548"/>
                <a:gd name="connsiteY5" fmla="*/ 966280 h 3526297"/>
                <a:gd name="connsiteX6" fmla="*/ 142104 w 4960548"/>
                <a:gd name="connsiteY6" fmla="*/ 1370286 h 3526297"/>
                <a:gd name="connsiteX7" fmla="*/ 166339 w 4960548"/>
                <a:gd name="connsiteY7" fmla="*/ 1568090 h 3526297"/>
                <a:gd name="connsiteX8" fmla="*/ 237914 w 4960548"/>
                <a:gd name="connsiteY8" fmla="*/ 1753129 h 3526297"/>
                <a:gd name="connsiteX9" fmla="*/ 287868 w 4960548"/>
                <a:gd name="connsiteY9" fmla="*/ 1840255 h 3526297"/>
                <a:gd name="connsiteX10" fmla="*/ 345232 w 4960548"/>
                <a:gd name="connsiteY10" fmla="*/ 1924581 h 3526297"/>
                <a:gd name="connsiteX11" fmla="*/ 477745 w 4960548"/>
                <a:gd name="connsiteY11" fmla="*/ 2087551 h 3526297"/>
                <a:gd name="connsiteX12" fmla="*/ 621156 w 4960548"/>
                <a:gd name="connsiteY12" fmla="*/ 2251756 h 3526297"/>
                <a:gd name="connsiteX13" fmla="*/ 692469 w 4960548"/>
                <a:gd name="connsiteY13" fmla="*/ 2337482 h 3526297"/>
                <a:gd name="connsiteX14" fmla="*/ 726731 w 4960548"/>
                <a:gd name="connsiteY14" fmla="*/ 2379562 h 3526297"/>
                <a:gd name="connsiteX15" fmla="*/ 760295 w 4960548"/>
                <a:gd name="connsiteY15" fmla="*/ 2419831 h 3526297"/>
                <a:gd name="connsiteX16" fmla="*/ 1048685 w 4960548"/>
                <a:gd name="connsiteY16" fmla="*/ 2717443 h 3526297"/>
                <a:gd name="connsiteX17" fmla="*/ 1202035 w 4960548"/>
                <a:gd name="connsiteY17" fmla="*/ 2851344 h 3526297"/>
                <a:gd name="connsiteX18" fmla="*/ 1362620 w 4960548"/>
                <a:gd name="connsiteY18" fmla="*/ 2974785 h 3526297"/>
                <a:gd name="connsiteX19" fmla="*/ 1721364 w 4960548"/>
                <a:gd name="connsiteY19" fmla="*/ 3170036 h 3526297"/>
                <a:gd name="connsiteX20" fmla="*/ 1922052 w 4960548"/>
                <a:gd name="connsiteY20" fmla="*/ 3225210 h 3526297"/>
                <a:gd name="connsiteX21" fmla="*/ 1973488 w 4960548"/>
                <a:gd name="connsiteY21" fmla="*/ 3234928 h 3526297"/>
                <a:gd name="connsiteX22" fmla="*/ 2025360 w 4960548"/>
                <a:gd name="connsiteY22" fmla="*/ 3243080 h 3526297"/>
                <a:gd name="connsiteX23" fmla="*/ 2130063 w 4960548"/>
                <a:gd name="connsiteY23" fmla="*/ 3254774 h 3526297"/>
                <a:gd name="connsiteX24" fmla="*/ 2182719 w 4960548"/>
                <a:gd name="connsiteY24" fmla="*/ 3258562 h 3526297"/>
                <a:gd name="connsiteX25" fmla="*/ 2235551 w 4960548"/>
                <a:gd name="connsiteY25" fmla="*/ 3261197 h 3526297"/>
                <a:gd name="connsiteX26" fmla="*/ 2288556 w 4960548"/>
                <a:gd name="connsiteY26" fmla="*/ 3262350 h 3526297"/>
                <a:gd name="connsiteX27" fmla="*/ 2341648 w 4960548"/>
                <a:gd name="connsiteY27" fmla="*/ 3262103 h 3526297"/>
                <a:gd name="connsiteX28" fmla="*/ 2368238 w 4960548"/>
                <a:gd name="connsiteY28" fmla="*/ 3261856 h 3526297"/>
                <a:gd name="connsiteX29" fmla="*/ 2393869 w 4960548"/>
                <a:gd name="connsiteY29" fmla="*/ 3260785 h 3526297"/>
                <a:gd name="connsiteX30" fmla="*/ 2419413 w 4960548"/>
                <a:gd name="connsiteY30" fmla="*/ 3259550 h 3526297"/>
                <a:gd name="connsiteX31" fmla="*/ 2444869 w 4960548"/>
                <a:gd name="connsiteY31" fmla="*/ 3257574 h 3526297"/>
                <a:gd name="connsiteX32" fmla="*/ 2545824 w 4960548"/>
                <a:gd name="connsiteY32" fmla="*/ 3245798 h 3526297"/>
                <a:gd name="connsiteX33" fmla="*/ 2930373 w 4960548"/>
                <a:gd name="connsiteY33" fmla="*/ 3126555 h 3526297"/>
                <a:gd name="connsiteX34" fmla="*/ 3285631 w 4960548"/>
                <a:gd name="connsiteY34" fmla="*/ 2917552 h 3526297"/>
                <a:gd name="connsiteX35" fmla="*/ 3371764 w 4960548"/>
                <a:gd name="connsiteY35" fmla="*/ 2856120 h 3526297"/>
                <a:gd name="connsiteX36" fmla="*/ 3457898 w 4960548"/>
                <a:gd name="connsiteY36" fmla="*/ 2792628 h 3526297"/>
                <a:gd name="connsiteX37" fmla="*/ 3632344 w 4960548"/>
                <a:gd name="connsiteY37" fmla="*/ 2660869 h 3526297"/>
                <a:gd name="connsiteX38" fmla="*/ 3990915 w 4960548"/>
                <a:gd name="connsiteY38" fmla="*/ 2405832 h 3526297"/>
                <a:gd name="connsiteX39" fmla="*/ 4324988 w 4960548"/>
                <a:gd name="connsiteY39" fmla="*/ 2152196 h 3526297"/>
                <a:gd name="connsiteX40" fmla="*/ 4592106 w 4960548"/>
                <a:gd name="connsiteY40" fmla="*/ 1861501 h 3526297"/>
                <a:gd name="connsiteX41" fmla="*/ 4683122 w 4960548"/>
                <a:gd name="connsiteY41" fmla="*/ 1692521 h 3526297"/>
                <a:gd name="connsiteX42" fmla="*/ 4738568 w 4960548"/>
                <a:gd name="connsiteY42" fmla="*/ 1507893 h 3526297"/>
                <a:gd name="connsiteX43" fmla="*/ 4753912 w 4960548"/>
                <a:gd name="connsiteY43" fmla="*/ 1411050 h 3526297"/>
                <a:gd name="connsiteX44" fmla="*/ 4756440 w 4960548"/>
                <a:gd name="connsiteY44" fmla="*/ 1386509 h 3526297"/>
                <a:gd name="connsiteX45" fmla="*/ 4758358 w 4960548"/>
                <a:gd name="connsiteY45" fmla="*/ 1361475 h 3526297"/>
                <a:gd name="connsiteX46" fmla="*/ 4761148 w 4960548"/>
                <a:gd name="connsiteY46" fmla="*/ 1309759 h 3526297"/>
                <a:gd name="connsiteX47" fmla="*/ 4756354 w 4960548"/>
                <a:gd name="connsiteY47" fmla="*/ 1102980 h 3526297"/>
                <a:gd name="connsiteX48" fmla="*/ 4725578 w 4960548"/>
                <a:gd name="connsiteY48" fmla="*/ 898753 h 3526297"/>
                <a:gd name="connsiteX49" fmla="*/ 4673358 w 4960548"/>
                <a:gd name="connsiteY49" fmla="*/ 699384 h 3526297"/>
                <a:gd name="connsiteX50" fmla="*/ 4538491 w 4960548"/>
                <a:gd name="connsiteY50" fmla="*/ 312754 h 3526297"/>
                <a:gd name="connsiteX51" fmla="*/ 4446604 w 4960548"/>
                <a:gd name="connsiteY51" fmla="*/ 129196 h 3526297"/>
                <a:gd name="connsiteX52" fmla="*/ 4419840 w 4960548"/>
                <a:gd name="connsiteY52" fmla="*/ 85222 h 3526297"/>
                <a:gd name="connsiteX53" fmla="*/ 4391680 w 4960548"/>
                <a:gd name="connsiteY53" fmla="*/ 42071 h 3526297"/>
                <a:gd name="connsiteX54" fmla="*/ 4361930 w 4960548"/>
                <a:gd name="connsiteY54" fmla="*/ 0 h 3526297"/>
                <a:gd name="connsiteX55" fmla="*/ 4588871 w 4960548"/>
                <a:gd name="connsiteY55" fmla="*/ 0 h 3526297"/>
                <a:gd name="connsiteX56" fmla="*/ 4613640 w 4960548"/>
                <a:gd name="connsiteY56" fmla="*/ 38859 h 3526297"/>
                <a:gd name="connsiteX57" fmla="*/ 4724445 w 4960548"/>
                <a:gd name="connsiteY57" fmla="*/ 234687 h 3526297"/>
                <a:gd name="connsiteX58" fmla="*/ 4876138 w 4960548"/>
                <a:gd name="connsiteY58" fmla="*/ 653022 h 3526297"/>
                <a:gd name="connsiteX59" fmla="*/ 4911707 w 4960548"/>
                <a:gd name="connsiteY59" fmla="*/ 870671 h 3526297"/>
                <a:gd name="connsiteX60" fmla="*/ 4934810 w 4960548"/>
                <a:gd name="connsiteY60" fmla="*/ 1088487 h 3526297"/>
                <a:gd name="connsiteX61" fmla="*/ 4953206 w 4960548"/>
                <a:gd name="connsiteY61" fmla="*/ 1306301 h 3526297"/>
                <a:gd name="connsiteX62" fmla="*/ 4956954 w 4960548"/>
                <a:gd name="connsiteY62" fmla="*/ 1360899 h 3526297"/>
                <a:gd name="connsiteX63" fmla="*/ 4958610 w 4960548"/>
                <a:gd name="connsiteY63" fmla="*/ 1388980 h 3526297"/>
                <a:gd name="connsiteX64" fmla="*/ 4959830 w 4960548"/>
                <a:gd name="connsiteY64" fmla="*/ 1417555 h 3526297"/>
                <a:gd name="connsiteX65" fmla="*/ 4958174 w 4960548"/>
                <a:gd name="connsiteY65" fmla="*/ 1532680 h 3526297"/>
                <a:gd name="connsiteX66" fmla="*/ 4834030 w 4960548"/>
                <a:gd name="connsiteY66" fmla="*/ 1984861 h 3526297"/>
                <a:gd name="connsiteX67" fmla="*/ 4558106 w 4960548"/>
                <a:gd name="connsiteY67" fmla="*/ 2368857 h 3526297"/>
                <a:gd name="connsiteX68" fmla="*/ 4389936 w 4960548"/>
                <a:gd name="connsiteY68" fmla="*/ 2528945 h 3526297"/>
                <a:gd name="connsiteX69" fmla="*/ 4214618 w 4960548"/>
                <a:gd name="connsiteY69" fmla="*/ 2674457 h 3526297"/>
                <a:gd name="connsiteX70" fmla="*/ 3858489 w 4960548"/>
                <a:gd name="connsiteY70" fmla="*/ 2936658 h 3526297"/>
                <a:gd name="connsiteX71" fmla="*/ 3768868 w 4960548"/>
                <a:gd name="connsiteY71" fmla="*/ 3000643 h 3526297"/>
                <a:gd name="connsiteX72" fmla="*/ 3676806 w 4960548"/>
                <a:gd name="connsiteY72" fmla="*/ 3065040 h 3526297"/>
                <a:gd name="connsiteX73" fmla="*/ 3582477 w 4960548"/>
                <a:gd name="connsiteY73" fmla="*/ 3128614 h 3526297"/>
                <a:gd name="connsiteX74" fmla="*/ 3485185 w 4960548"/>
                <a:gd name="connsiteY74" fmla="*/ 3190377 h 3526297"/>
                <a:gd name="connsiteX75" fmla="*/ 3280923 w 4960548"/>
                <a:gd name="connsiteY75" fmla="*/ 3306325 h 3526297"/>
                <a:gd name="connsiteX76" fmla="*/ 3061230 w 4960548"/>
                <a:gd name="connsiteY76" fmla="*/ 3404897 h 3526297"/>
                <a:gd name="connsiteX77" fmla="*/ 2583137 w 4960548"/>
                <a:gd name="connsiteY77" fmla="*/ 3518292 h 3526297"/>
                <a:gd name="connsiteX78" fmla="*/ 2460038 w 4960548"/>
                <a:gd name="connsiteY78" fmla="*/ 3525622 h 3526297"/>
                <a:gd name="connsiteX79" fmla="*/ 2429264 w 4960548"/>
                <a:gd name="connsiteY79" fmla="*/ 3526280 h 3526297"/>
                <a:gd name="connsiteX80" fmla="*/ 2398576 w 4960548"/>
                <a:gd name="connsiteY80" fmla="*/ 3526116 h 3526297"/>
                <a:gd name="connsiteX81" fmla="*/ 2367977 w 4960548"/>
                <a:gd name="connsiteY81" fmla="*/ 3525786 h 3526297"/>
                <a:gd name="connsiteX82" fmla="*/ 2338249 w 4960548"/>
                <a:gd name="connsiteY82" fmla="*/ 3524716 h 3526297"/>
                <a:gd name="connsiteX83" fmla="*/ 2100770 w 4960548"/>
                <a:gd name="connsiteY83" fmla="*/ 3506845 h 3526297"/>
                <a:gd name="connsiteX84" fmla="*/ 1864776 w 4960548"/>
                <a:gd name="connsiteY84" fmla="*/ 3467483 h 3526297"/>
                <a:gd name="connsiteX85" fmla="*/ 1632964 w 4960548"/>
                <a:gd name="connsiteY85" fmla="*/ 3405803 h 3526297"/>
                <a:gd name="connsiteX86" fmla="*/ 1189219 w 4960548"/>
                <a:gd name="connsiteY86" fmla="*/ 3220352 h 3526297"/>
                <a:gd name="connsiteX87" fmla="*/ 815305 w 4960548"/>
                <a:gd name="connsiteY87" fmla="*/ 2931634 h 3526297"/>
                <a:gd name="connsiteX88" fmla="*/ 663699 w 4960548"/>
                <a:gd name="connsiteY88" fmla="*/ 2757877 h 3526297"/>
                <a:gd name="connsiteX89" fmla="*/ 531274 w 4960548"/>
                <a:gd name="connsiteY89" fmla="*/ 2573907 h 3526297"/>
                <a:gd name="connsiteX90" fmla="*/ 500325 w 4960548"/>
                <a:gd name="connsiteY90" fmla="*/ 2527051 h 3526297"/>
                <a:gd name="connsiteX91" fmla="*/ 470771 w 4960548"/>
                <a:gd name="connsiteY91" fmla="*/ 2481594 h 3526297"/>
                <a:gd name="connsiteX92" fmla="*/ 412448 w 4960548"/>
                <a:gd name="connsiteY92" fmla="*/ 2393479 h 3526297"/>
                <a:gd name="connsiteX93" fmla="*/ 291616 w 4960548"/>
                <a:gd name="connsiteY93" fmla="*/ 2213464 h 3526297"/>
                <a:gd name="connsiteX94" fmla="*/ 173662 w 4960548"/>
                <a:gd name="connsiteY94" fmla="*/ 2023154 h 3526297"/>
                <a:gd name="connsiteX95" fmla="*/ 120483 w 4960548"/>
                <a:gd name="connsiteY95" fmla="*/ 1922276 h 3526297"/>
                <a:gd name="connsiteX96" fmla="*/ 75324 w 4960548"/>
                <a:gd name="connsiteY96" fmla="*/ 1816703 h 3526297"/>
                <a:gd name="connsiteX97" fmla="*/ 40713 w 4960548"/>
                <a:gd name="connsiteY97" fmla="*/ 1707179 h 3526297"/>
                <a:gd name="connsiteX98" fmla="*/ 27811 w 4960548"/>
                <a:gd name="connsiteY98" fmla="*/ 1651346 h 3526297"/>
                <a:gd name="connsiteX99" fmla="*/ 22144 w 4960548"/>
                <a:gd name="connsiteY99" fmla="*/ 1623346 h 3526297"/>
                <a:gd name="connsiteX100" fmla="*/ 17436 w 4960548"/>
                <a:gd name="connsiteY100" fmla="*/ 1595265 h 3526297"/>
                <a:gd name="connsiteX101" fmla="*/ 0 w 4960548"/>
                <a:gd name="connsiteY101" fmla="*/ 1370286 h 3526297"/>
                <a:gd name="connsiteX102" fmla="*/ 48385 w 4960548"/>
                <a:gd name="connsiteY102" fmla="*/ 931939 h 3526297"/>
                <a:gd name="connsiteX103" fmla="*/ 193801 w 4960548"/>
                <a:gd name="connsiteY103" fmla="*/ 511957 h 3526297"/>
                <a:gd name="connsiteX104" fmla="*/ 431660 w 4960548"/>
                <a:gd name="connsiteY104" fmla="*/ 131379 h 35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4960548" h="3526297">
                  <a:moveTo>
                    <a:pt x="542883" y="0"/>
                  </a:moveTo>
                  <a:lnTo>
                    <a:pt x="826658" y="0"/>
                  </a:lnTo>
                  <a:lnTo>
                    <a:pt x="730698" y="89329"/>
                  </a:lnTo>
                  <a:cubicBezTo>
                    <a:pt x="681528" y="139120"/>
                    <a:pt x="634626" y="190876"/>
                    <a:pt x="590295" y="244485"/>
                  </a:cubicBezTo>
                  <a:cubicBezTo>
                    <a:pt x="501458" y="351540"/>
                    <a:pt x="423083" y="466336"/>
                    <a:pt x="357524" y="587307"/>
                  </a:cubicBezTo>
                  <a:cubicBezTo>
                    <a:pt x="291965" y="708196"/>
                    <a:pt x="237391" y="834767"/>
                    <a:pt x="199554" y="966280"/>
                  </a:cubicBezTo>
                  <a:cubicBezTo>
                    <a:pt x="161632" y="1097463"/>
                    <a:pt x="142016" y="1233833"/>
                    <a:pt x="142104" y="1370286"/>
                  </a:cubicBezTo>
                  <a:cubicBezTo>
                    <a:pt x="142888" y="1437319"/>
                    <a:pt x="149862" y="1503858"/>
                    <a:pt x="166339" y="1568090"/>
                  </a:cubicBezTo>
                  <a:cubicBezTo>
                    <a:pt x="182555" y="1632405"/>
                    <a:pt x="207750" y="1693921"/>
                    <a:pt x="237914" y="1753129"/>
                  </a:cubicBezTo>
                  <a:cubicBezTo>
                    <a:pt x="253170" y="1782693"/>
                    <a:pt x="270084" y="1811680"/>
                    <a:pt x="287868" y="1840255"/>
                  </a:cubicBezTo>
                  <a:cubicBezTo>
                    <a:pt x="305914" y="1868748"/>
                    <a:pt x="325181" y="1896830"/>
                    <a:pt x="345232" y="1924581"/>
                  </a:cubicBezTo>
                  <a:cubicBezTo>
                    <a:pt x="385858" y="1979920"/>
                    <a:pt x="431017" y="2033612"/>
                    <a:pt x="477745" y="2087551"/>
                  </a:cubicBezTo>
                  <a:cubicBezTo>
                    <a:pt x="524474" y="2141573"/>
                    <a:pt x="573294" y="2195594"/>
                    <a:pt x="621156" y="2251756"/>
                  </a:cubicBezTo>
                  <a:cubicBezTo>
                    <a:pt x="645130" y="2279755"/>
                    <a:pt x="668843" y="2308412"/>
                    <a:pt x="692469" y="2337482"/>
                  </a:cubicBezTo>
                  <a:lnTo>
                    <a:pt x="726731" y="2379562"/>
                  </a:lnTo>
                  <a:cubicBezTo>
                    <a:pt x="737977" y="2392986"/>
                    <a:pt x="748700" y="2406738"/>
                    <a:pt x="760295" y="2419831"/>
                  </a:cubicBezTo>
                  <a:cubicBezTo>
                    <a:pt x="850788" y="2526392"/>
                    <a:pt x="948952" y="2624470"/>
                    <a:pt x="1048685" y="2717443"/>
                  </a:cubicBezTo>
                  <a:cubicBezTo>
                    <a:pt x="1098814" y="2763724"/>
                    <a:pt x="1149814" y="2808439"/>
                    <a:pt x="1202035" y="2851344"/>
                  </a:cubicBezTo>
                  <a:cubicBezTo>
                    <a:pt x="1254256" y="2894248"/>
                    <a:pt x="1307435" y="2935752"/>
                    <a:pt x="1362620" y="2974785"/>
                  </a:cubicBezTo>
                  <a:cubicBezTo>
                    <a:pt x="1472554" y="3053017"/>
                    <a:pt x="1591118" y="3122932"/>
                    <a:pt x="1721364" y="3170036"/>
                  </a:cubicBezTo>
                  <a:cubicBezTo>
                    <a:pt x="1786314" y="3193588"/>
                    <a:pt x="1853617" y="3211622"/>
                    <a:pt x="1922052" y="3225210"/>
                  </a:cubicBezTo>
                  <a:cubicBezTo>
                    <a:pt x="1939227" y="3228422"/>
                    <a:pt x="1956227" y="3232128"/>
                    <a:pt x="1973488" y="3234928"/>
                  </a:cubicBezTo>
                  <a:lnTo>
                    <a:pt x="2025360" y="3243080"/>
                  </a:lnTo>
                  <a:cubicBezTo>
                    <a:pt x="2060145" y="3247445"/>
                    <a:pt x="2094930" y="3252056"/>
                    <a:pt x="2130063" y="3254774"/>
                  </a:cubicBezTo>
                  <a:cubicBezTo>
                    <a:pt x="2147587" y="3256338"/>
                    <a:pt x="2165109" y="3257821"/>
                    <a:pt x="2182719" y="3258562"/>
                  </a:cubicBezTo>
                  <a:cubicBezTo>
                    <a:pt x="2200330" y="3259385"/>
                    <a:pt x="2217853" y="3260703"/>
                    <a:pt x="2235551" y="3261197"/>
                  </a:cubicBezTo>
                  <a:lnTo>
                    <a:pt x="2288556" y="3262350"/>
                  </a:lnTo>
                  <a:cubicBezTo>
                    <a:pt x="2306166" y="3262761"/>
                    <a:pt x="2323951" y="3262185"/>
                    <a:pt x="2341648" y="3262103"/>
                  </a:cubicBezTo>
                  <a:lnTo>
                    <a:pt x="2368238" y="3261856"/>
                  </a:lnTo>
                  <a:cubicBezTo>
                    <a:pt x="2376869" y="3261609"/>
                    <a:pt x="2385325" y="3261115"/>
                    <a:pt x="2393869" y="3260785"/>
                  </a:cubicBezTo>
                  <a:cubicBezTo>
                    <a:pt x="2402412" y="3260373"/>
                    <a:pt x="2410956" y="3260127"/>
                    <a:pt x="2419413" y="3259550"/>
                  </a:cubicBezTo>
                  <a:lnTo>
                    <a:pt x="2444869" y="3257574"/>
                  </a:lnTo>
                  <a:cubicBezTo>
                    <a:pt x="2478782" y="3255021"/>
                    <a:pt x="2512434" y="3250739"/>
                    <a:pt x="2545824" y="3245798"/>
                  </a:cubicBezTo>
                  <a:cubicBezTo>
                    <a:pt x="2679470" y="3224881"/>
                    <a:pt x="2807973" y="3183954"/>
                    <a:pt x="2930373" y="3126555"/>
                  </a:cubicBezTo>
                  <a:cubicBezTo>
                    <a:pt x="3053210" y="3069817"/>
                    <a:pt x="3170118" y="2997184"/>
                    <a:pt x="3285631" y="2917552"/>
                  </a:cubicBezTo>
                  <a:cubicBezTo>
                    <a:pt x="3314487" y="2897706"/>
                    <a:pt x="3343169" y="2876954"/>
                    <a:pt x="3371764" y="2856120"/>
                  </a:cubicBezTo>
                  <a:cubicBezTo>
                    <a:pt x="3400534" y="2835285"/>
                    <a:pt x="3429216" y="2814121"/>
                    <a:pt x="3457898" y="2792628"/>
                  </a:cubicBezTo>
                  <a:lnTo>
                    <a:pt x="3632344" y="2660869"/>
                  </a:lnTo>
                  <a:cubicBezTo>
                    <a:pt x="3752043" y="2571190"/>
                    <a:pt x="3872873" y="2487687"/>
                    <a:pt x="3990915" y="2405832"/>
                  </a:cubicBezTo>
                  <a:cubicBezTo>
                    <a:pt x="4108869" y="2323976"/>
                    <a:pt x="4222378" y="2241297"/>
                    <a:pt x="4324988" y="2152196"/>
                  </a:cubicBezTo>
                  <a:cubicBezTo>
                    <a:pt x="4427598" y="2063258"/>
                    <a:pt x="4520270" y="1968474"/>
                    <a:pt x="4592106" y="1861501"/>
                  </a:cubicBezTo>
                  <a:cubicBezTo>
                    <a:pt x="4628024" y="1808057"/>
                    <a:pt x="4658712" y="1751730"/>
                    <a:pt x="4683122" y="1692521"/>
                  </a:cubicBezTo>
                  <a:cubicBezTo>
                    <a:pt x="4707706" y="1633393"/>
                    <a:pt x="4725404" y="1571467"/>
                    <a:pt x="4738568" y="1507893"/>
                  </a:cubicBezTo>
                  <a:cubicBezTo>
                    <a:pt x="4745106" y="1476106"/>
                    <a:pt x="4750338" y="1443742"/>
                    <a:pt x="4753912" y="1411050"/>
                  </a:cubicBezTo>
                  <a:cubicBezTo>
                    <a:pt x="4754958" y="1402897"/>
                    <a:pt x="4755656" y="1394662"/>
                    <a:pt x="4756440" y="1386509"/>
                  </a:cubicBezTo>
                  <a:cubicBezTo>
                    <a:pt x="4757138" y="1378274"/>
                    <a:pt x="4758010" y="1370204"/>
                    <a:pt x="4758358" y="1361475"/>
                  </a:cubicBezTo>
                  <a:lnTo>
                    <a:pt x="4761148" y="1309759"/>
                  </a:lnTo>
                  <a:cubicBezTo>
                    <a:pt x="4763676" y="1240751"/>
                    <a:pt x="4762106" y="1171659"/>
                    <a:pt x="4756354" y="1102980"/>
                  </a:cubicBezTo>
                  <a:cubicBezTo>
                    <a:pt x="4750774" y="1034218"/>
                    <a:pt x="4740050" y="966033"/>
                    <a:pt x="4725578" y="898753"/>
                  </a:cubicBezTo>
                  <a:cubicBezTo>
                    <a:pt x="4710932" y="831473"/>
                    <a:pt x="4692624" y="765100"/>
                    <a:pt x="4673358" y="699384"/>
                  </a:cubicBezTo>
                  <a:cubicBezTo>
                    <a:pt x="4634912" y="568037"/>
                    <a:pt x="4592456" y="438419"/>
                    <a:pt x="4538491" y="312754"/>
                  </a:cubicBezTo>
                  <a:cubicBezTo>
                    <a:pt x="4511464" y="250003"/>
                    <a:pt x="4481301" y="188406"/>
                    <a:pt x="4446604" y="129196"/>
                  </a:cubicBezTo>
                  <a:cubicBezTo>
                    <a:pt x="4438147" y="114291"/>
                    <a:pt x="4428819" y="99798"/>
                    <a:pt x="4419840" y="85222"/>
                  </a:cubicBezTo>
                  <a:cubicBezTo>
                    <a:pt x="4410598" y="70728"/>
                    <a:pt x="4401008" y="56482"/>
                    <a:pt x="4391680" y="42071"/>
                  </a:cubicBezTo>
                  <a:lnTo>
                    <a:pt x="4361930" y="0"/>
                  </a:lnTo>
                  <a:lnTo>
                    <a:pt x="4588871" y="0"/>
                  </a:lnTo>
                  <a:lnTo>
                    <a:pt x="4613640" y="38859"/>
                  </a:lnTo>
                  <a:cubicBezTo>
                    <a:pt x="4653306" y="102762"/>
                    <a:pt x="4690706" y="167901"/>
                    <a:pt x="4724445" y="234687"/>
                  </a:cubicBezTo>
                  <a:cubicBezTo>
                    <a:pt x="4792096" y="368257"/>
                    <a:pt x="4844230" y="508828"/>
                    <a:pt x="4876138" y="653022"/>
                  </a:cubicBezTo>
                  <a:cubicBezTo>
                    <a:pt x="4892005" y="725161"/>
                    <a:pt x="4903077" y="797874"/>
                    <a:pt x="4911707" y="870671"/>
                  </a:cubicBezTo>
                  <a:cubicBezTo>
                    <a:pt x="4920513" y="943386"/>
                    <a:pt x="4927574" y="1016019"/>
                    <a:pt x="4934810" y="1088487"/>
                  </a:cubicBezTo>
                  <a:cubicBezTo>
                    <a:pt x="4941697" y="1161036"/>
                    <a:pt x="4947799" y="1233586"/>
                    <a:pt x="4953206" y="1306301"/>
                  </a:cubicBezTo>
                  <a:lnTo>
                    <a:pt x="4956954" y="1360899"/>
                  </a:lnTo>
                  <a:cubicBezTo>
                    <a:pt x="4957651" y="1369875"/>
                    <a:pt x="4958087" y="1379510"/>
                    <a:pt x="4958610" y="1388980"/>
                  </a:cubicBezTo>
                  <a:cubicBezTo>
                    <a:pt x="4959133" y="1398450"/>
                    <a:pt x="4959656" y="1408003"/>
                    <a:pt x="4959830" y="1417555"/>
                  </a:cubicBezTo>
                  <a:cubicBezTo>
                    <a:pt x="4961138" y="1455683"/>
                    <a:pt x="4960702" y="1494140"/>
                    <a:pt x="4958174" y="1532680"/>
                  </a:cubicBezTo>
                  <a:cubicBezTo>
                    <a:pt x="4948760" y="1686920"/>
                    <a:pt x="4904908" y="1842314"/>
                    <a:pt x="4834030" y="1984861"/>
                  </a:cubicBezTo>
                  <a:cubicBezTo>
                    <a:pt x="4763328" y="2127820"/>
                    <a:pt x="4665860" y="2256121"/>
                    <a:pt x="4558106" y="2368857"/>
                  </a:cubicBezTo>
                  <a:cubicBezTo>
                    <a:pt x="4504230" y="2425432"/>
                    <a:pt x="4447650" y="2478465"/>
                    <a:pt x="4389936" y="2528945"/>
                  </a:cubicBezTo>
                  <a:cubicBezTo>
                    <a:pt x="4332223" y="2579425"/>
                    <a:pt x="4273726" y="2628011"/>
                    <a:pt x="4214618" y="2674457"/>
                  </a:cubicBezTo>
                  <a:cubicBezTo>
                    <a:pt x="4096664" y="2767759"/>
                    <a:pt x="3976094" y="2852826"/>
                    <a:pt x="3858489" y="2936658"/>
                  </a:cubicBezTo>
                  <a:lnTo>
                    <a:pt x="3768868" y="3000643"/>
                  </a:lnTo>
                  <a:cubicBezTo>
                    <a:pt x="3738530" y="3022136"/>
                    <a:pt x="3707929" y="3043794"/>
                    <a:pt x="3676806" y="3065040"/>
                  </a:cubicBezTo>
                  <a:cubicBezTo>
                    <a:pt x="3645770" y="3086369"/>
                    <a:pt x="3614386" y="3107615"/>
                    <a:pt x="3582477" y="3128614"/>
                  </a:cubicBezTo>
                  <a:cubicBezTo>
                    <a:pt x="3550483" y="3149449"/>
                    <a:pt x="3518226" y="3170118"/>
                    <a:pt x="3485185" y="3190377"/>
                  </a:cubicBezTo>
                  <a:cubicBezTo>
                    <a:pt x="3419452" y="3230975"/>
                    <a:pt x="3351625" y="3270338"/>
                    <a:pt x="3280923" y="3306325"/>
                  </a:cubicBezTo>
                  <a:cubicBezTo>
                    <a:pt x="3210307" y="3342476"/>
                    <a:pt x="3137251" y="3376074"/>
                    <a:pt x="3061230" y="3404897"/>
                  </a:cubicBezTo>
                  <a:cubicBezTo>
                    <a:pt x="2909886" y="3463366"/>
                    <a:pt x="2747295" y="3502810"/>
                    <a:pt x="2583137" y="3518292"/>
                  </a:cubicBezTo>
                  <a:cubicBezTo>
                    <a:pt x="2542075" y="3521999"/>
                    <a:pt x="2501013" y="3524798"/>
                    <a:pt x="2460038" y="3525622"/>
                  </a:cubicBezTo>
                  <a:lnTo>
                    <a:pt x="2429264" y="3526280"/>
                  </a:lnTo>
                  <a:cubicBezTo>
                    <a:pt x="2419064" y="3526363"/>
                    <a:pt x="2408777" y="3526116"/>
                    <a:pt x="2398576" y="3526116"/>
                  </a:cubicBezTo>
                  <a:lnTo>
                    <a:pt x="2367977" y="3525786"/>
                  </a:lnTo>
                  <a:lnTo>
                    <a:pt x="2338249" y="3524716"/>
                  </a:lnTo>
                  <a:cubicBezTo>
                    <a:pt x="2259089" y="3522327"/>
                    <a:pt x="2179756" y="3516399"/>
                    <a:pt x="2100770" y="3506845"/>
                  </a:cubicBezTo>
                  <a:cubicBezTo>
                    <a:pt x="2021699" y="3497787"/>
                    <a:pt x="1942801" y="3484776"/>
                    <a:pt x="1864776" y="3467483"/>
                  </a:cubicBezTo>
                  <a:cubicBezTo>
                    <a:pt x="1786836" y="3450025"/>
                    <a:pt x="1709508" y="3429355"/>
                    <a:pt x="1632964" y="3405803"/>
                  </a:cubicBezTo>
                  <a:cubicBezTo>
                    <a:pt x="1480138" y="3358288"/>
                    <a:pt x="1329055" y="3299160"/>
                    <a:pt x="1189219" y="3220352"/>
                  </a:cubicBezTo>
                  <a:cubicBezTo>
                    <a:pt x="1049296" y="3141708"/>
                    <a:pt x="924367" y="3041982"/>
                    <a:pt x="815305" y="2931634"/>
                  </a:cubicBezTo>
                  <a:cubicBezTo>
                    <a:pt x="760469" y="2876542"/>
                    <a:pt x="710603" y="2817909"/>
                    <a:pt x="663699" y="2757877"/>
                  </a:cubicBezTo>
                  <a:cubicBezTo>
                    <a:pt x="617059" y="2697597"/>
                    <a:pt x="572684" y="2636411"/>
                    <a:pt x="531274" y="2573907"/>
                  </a:cubicBezTo>
                  <a:cubicBezTo>
                    <a:pt x="520638" y="2558426"/>
                    <a:pt x="510612" y="2542697"/>
                    <a:pt x="500325" y="2527051"/>
                  </a:cubicBezTo>
                  <a:lnTo>
                    <a:pt x="470771" y="2481594"/>
                  </a:lnTo>
                  <a:cubicBezTo>
                    <a:pt x="451853" y="2452195"/>
                    <a:pt x="432238" y="2423043"/>
                    <a:pt x="412448" y="2393479"/>
                  </a:cubicBezTo>
                  <a:lnTo>
                    <a:pt x="291616" y="2213464"/>
                  </a:lnTo>
                  <a:cubicBezTo>
                    <a:pt x="251078" y="2152113"/>
                    <a:pt x="211062" y="2088951"/>
                    <a:pt x="173662" y="2023154"/>
                  </a:cubicBezTo>
                  <a:cubicBezTo>
                    <a:pt x="155005" y="1990214"/>
                    <a:pt x="136960" y="1956697"/>
                    <a:pt x="120483" y="1922276"/>
                  </a:cubicBezTo>
                  <a:cubicBezTo>
                    <a:pt x="104093" y="1887771"/>
                    <a:pt x="88837" y="1852608"/>
                    <a:pt x="75324" y="1816703"/>
                  </a:cubicBezTo>
                  <a:cubicBezTo>
                    <a:pt x="62072" y="1780717"/>
                    <a:pt x="50303" y="1744235"/>
                    <a:pt x="40713" y="1707179"/>
                  </a:cubicBezTo>
                  <a:cubicBezTo>
                    <a:pt x="36180" y="1688650"/>
                    <a:pt x="31560" y="1670039"/>
                    <a:pt x="27811" y="1651346"/>
                  </a:cubicBezTo>
                  <a:lnTo>
                    <a:pt x="22144" y="1623346"/>
                  </a:lnTo>
                  <a:lnTo>
                    <a:pt x="17436" y="1595265"/>
                  </a:lnTo>
                  <a:cubicBezTo>
                    <a:pt x="5144" y="1520328"/>
                    <a:pt x="0" y="1444978"/>
                    <a:pt x="0" y="1370286"/>
                  </a:cubicBezTo>
                  <a:cubicBezTo>
                    <a:pt x="349" y="1223293"/>
                    <a:pt x="16652" y="1076299"/>
                    <a:pt x="48385" y="931939"/>
                  </a:cubicBezTo>
                  <a:cubicBezTo>
                    <a:pt x="80032" y="787663"/>
                    <a:pt x="128504" y="646187"/>
                    <a:pt x="193801" y="511957"/>
                  </a:cubicBezTo>
                  <a:cubicBezTo>
                    <a:pt x="259404" y="377727"/>
                    <a:pt x="339740" y="250559"/>
                    <a:pt x="431660" y="13137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B03BE98-6C07-41CD-ACA9-5244A3DA1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1928" y="0"/>
              <a:ext cx="4934374" cy="3484134"/>
            </a:xfrm>
            <a:custGeom>
              <a:avLst/>
              <a:gdLst>
                <a:gd name="connsiteX0" fmla="*/ 585303 w 4934374"/>
                <a:gd name="connsiteY0" fmla="*/ 0 h 3484134"/>
                <a:gd name="connsiteX1" fmla="*/ 1213739 w 4934374"/>
                <a:gd name="connsiteY1" fmla="*/ 0 h 3484134"/>
                <a:gd name="connsiteX2" fmla="*/ 1150162 w 4934374"/>
                <a:gd name="connsiteY2" fmla="*/ 47028 h 3484134"/>
                <a:gd name="connsiteX3" fmla="*/ 626038 w 4934374"/>
                <a:gd name="connsiteY3" fmla="*/ 660944 h 3484134"/>
                <a:gd name="connsiteX4" fmla="*/ 435986 w 4934374"/>
                <a:gd name="connsiteY4" fmla="*/ 1375409 h 3484134"/>
                <a:gd name="connsiteX5" fmla="*/ 750530 w 4934374"/>
                <a:gd name="connsiteY5" fmla="*/ 2038817 h 3484134"/>
                <a:gd name="connsiteX6" fmla="*/ 909024 w 4934374"/>
                <a:gd name="connsiteY6" fmla="*/ 2249384 h 3484134"/>
                <a:gd name="connsiteX7" fmla="*/ 2396223 w 4934374"/>
                <a:gd name="connsiteY7" fmla="*/ 3072468 h 3484134"/>
                <a:gd name="connsiteX8" fmla="*/ 3525201 w 4934374"/>
                <a:gd name="connsiteY8" fmla="*/ 2566101 h 3484134"/>
                <a:gd name="connsiteX9" fmla="*/ 3662596 w 4934374"/>
                <a:gd name="connsiteY9" fmla="*/ 2465552 h 3484134"/>
                <a:gd name="connsiteX10" fmla="*/ 4287500 w 4934374"/>
                <a:gd name="connsiteY10" fmla="*/ 1939915 h 3484134"/>
                <a:gd name="connsiteX11" fmla="*/ 4498563 w 4934374"/>
                <a:gd name="connsiteY11" fmla="*/ 1375409 h 3484134"/>
                <a:gd name="connsiteX12" fmla="*/ 4132831 w 4934374"/>
                <a:gd name="connsiteY12" fmla="*/ 134540 h 3484134"/>
                <a:gd name="connsiteX13" fmla="*/ 4025590 w 4934374"/>
                <a:gd name="connsiteY13" fmla="*/ 0 h 3484134"/>
                <a:gd name="connsiteX14" fmla="*/ 4555675 w 4934374"/>
                <a:gd name="connsiteY14" fmla="*/ 0 h 3484134"/>
                <a:gd name="connsiteX15" fmla="*/ 4605933 w 4934374"/>
                <a:gd name="connsiteY15" fmla="*/ 77740 h 3484134"/>
                <a:gd name="connsiteX16" fmla="*/ 4934374 w 4934374"/>
                <a:gd name="connsiteY16" fmla="*/ 1375327 h 3484134"/>
                <a:gd name="connsiteX17" fmla="*/ 3793540 w 4934374"/>
                <a:gd name="connsiteY17" fmla="*/ 2890475 h 3484134"/>
                <a:gd name="connsiteX18" fmla="*/ 2396135 w 4934374"/>
                <a:gd name="connsiteY18" fmla="*/ 3484134 h 3484134"/>
                <a:gd name="connsiteX19" fmla="*/ 548273 w 4934374"/>
                <a:gd name="connsiteY19" fmla="*/ 2480458 h 3484134"/>
                <a:gd name="connsiteX20" fmla="*/ 0 w 4934374"/>
                <a:gd name="connsiteY20" fmla="*/ 1375327 h 3484134"/>
                <a:gd name="connsiteX21" fmla="*/ 512166 w 4934374"/>
                <a:gd name="connsiteY21" fmla="*/ 77740 h 348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34374" h="3484134">
                  <a:moveTo>
                    <a:pt x="585303" y="0"/>
                  </a:moveTo>
                  <a:lnTo>
                    <a:pt x="1213739" y="0"/>
                  </a:lnTo>
                  <a:lnTo>
                    <a:pt x="1150162" y="47028"/>
                  </a:lnTo>
                  <a:cubicBezTo>
                    <a:pt x="925762" y="228608"/>
                    <a:pt x="749397" y="435224"/>
                    <a:pt x="626038" y="660944"/>
                  </a:cubicBezTo>
                  <a:cubicBezTo>
                    <a:pt x="499976" y="891687"/>
                    <a:pt x="435986" y="1132066"/>
                    <a:pt x="435986" y="1375409"/>
                  </a:cubicBezTo>
                  <a:cubicBezTo>
                    <a:pt x="435986" y="1620481"/>
                    <a:pt x="538074" y="1763604"/>
                    <a:pt x="750530" y="2038817"/>
                  </a:cubicBezTo>
                  <a:cubicBezTo>
                    <a:pt x="801792" y="2105190"/>
                    <a:pt x="854797" y="2173870"/>
                    <a:pt x="909024" y="2249384"/>
                  </a:cubicBezTo>
                  <a:cubicBezTo>
                    <a:pt x="1323389" y="2826326"/>
                    <a:pt x="1768180" y="3072468"/>
                    <a:pt x="2396223" y="3072468"/>
                  </a:cubicBezTo>
                  <a:cubicBezTo>
                    <a:pt x="2808409" y="3072468"/>
                    <a:pt x="3110835" y="2871947"/>
                    <a:pt x="3525201" y="2566101"/>
                  </a:cubicBezTo>
                  <a:cubicBezTo>
                    <a:pt x="3571493" y="2531926"/>
                    <a:pt x="3617786" y="2498162"/>
                    <a:pt x="3662596" y="2465552"/>
                  </a:cubicBezTo>
                  <a:cubicBezTo>
                    <a:pt x="3905479" y="2288583"/>
                    <a:pt x="4134849" y="2121414"/>
                    <a:pt x="4287500" y="1939915"/>
                  </a:cubicBezTo>
                  <a:cubicBezTo>
                    <a:pt x="4433440" y="1766404"/>
                    <a:pt x="4498563" y="1592317"/>
                    <a:pt x="4498563" y="1375409"/>
                  </a:cubicBezTo>
                  <a:cubicBezTo>
                    <a:pt x="4498563" y="899696"/>
                    <a:pt x="4369741" y="465973"/>
                    <a:pt x="4132831" y="134540"/>
                  </a:cubicBezTo>
                  <a:lnTo>
                    <a:pt x="4025590" y="0"/>
                  </a:lnTo>
                  <a:lnTo>
                    <a:pt x="4555675" y="0"/>
                  </a:lnTo>
                  <a:lnTo>
                    <a:pt x="4605933" y="77740"/>
                  </a:lnTo>
                  <a:cubicBezTo>
                    <a:pt x="4820335" y="448137"/>
                    <a:pt x="4934374" y="894662"/>
                    <a:pt x="4934374" y="1375327"/>
                  </a:cubicBezTo>
                  <a:cubicBezTo>
                    <a:pt x="4934374" y="2116884"/>
                    <a:pt x="4369100" y="2465635"/>
                    <a:pt x="3793540" y="2890475"/>
                  </a:cubicBezTo>
                  <a:cubicBezTo>
                    <a:pt x="3374293" y="3199945"/>
                    <a:pt x="2970389" y="3484134"/>
                    <a:pt x="2396135" y="3484134"/>
                  </a:cubicBezTo>
                  <a:cubicBezTo>
                    <a:pt x="1544564" y="3484134"/>
                    <a:pt x="991670" y="3097832"/>
                    <a:pt x="548273" y="2480458"/>
                  </a:cubicBezTo>
                  <a:cubicBezTo>
                    <a:pt x="282201" y="2110049"/>
                    <a:pt x="0" y="1856001"/>
                    <a:pt x="0" y="1375327"/>
                  </a:cubicBezTo>
                  <a:cubicBezTo>
                    <a:pt x="0" y="894662"/>
                    <a:pt x="195505" y="448137"/>
                    <a:pt x="512166" y="777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13CCE92-2C5E-48BC-9713-FBEEDBAE61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1928" y="0"/>
              <a:ext cx="4934374" cy="3484134"/>
            </a:xfrm>
            <a:custGeom>
              <a:avLst/>
              <a:gdLst>
                <a:gd name="connsiteX0" fmla="*/ 585303 w 4934374"/>
                <a:gd name="connsiteY0" fmla="*/ 0 h 3484134"/>
                <a:gd name="connsiteX1" fmla="*/ 1354934 w 4934374"/>
                <a:gd name="connsiteY1" fmla="*/ 0 h 3484134"/>
                <a:gd name="connsiteX2" fmla="*/ 1206830 w 4934374"/>
                <a:gd name="connsiteY2" fmla="*/ 109531 h 3484134"/>
                <a:gd name="connsiteX3" fmla="*/ 703453 w 4934374"/>
                <a:gd name="connsiteY3" fmla="*/ 698660 h 3484134"/>
                <a:gd name="connsiteX4" fmla="*/ 523079 w 4934374"/>
                <a:gd name="connsiteY4" fmla="*/ 1375409 h 3484134"/>
                <a:gd name="connsiteX5" fmla="*/ 820885 w 4934374"/>
                <a:gd name="connsiteY5" fmla="*/ 1990313 h 3484134"/>
                <a:gd name="connsiteX6" fmla="*/ 981122 w 4934374"/>
                <a:gd name="connsiteY6" fmla="*/ 2203186 h 3484134"/>
                <a:gd name="connsiteX7" fmla="*/ 1592426 w 4934374"/>
                <a:gd name="connsiteY7" fmla="*/ 2792645 h 3484134"/>
                <a:gd name="connsiteX8" fmla="*/ 2396135 w 4934374"/>
                <a:gd name="connsiteY8" fmla="*/ 2990119 h 3484134"/>
                <a:gd name="connsiteX9" fmla="*/ 2913112 w 4934374"/>
                <a:gd name="connsiteY9" fmla="*/ 2864371 h 3484134"/>
                <a:gd name="connsiteX10" fmla="*/ 3471411 w 4934374"/>
                <a:gd name="connsiteY10" fmla="*/ 2501292 h 3484134"/>
                <a:gd name="connsiteX11" fmla="*/ 3609242 w 4934374"/>
                <a:gd name="connsiteY11" fmla="*/ 2400414 h 3484134"/>
                <a:gd name="connsiteX12" fmla="*/ 4219151 w 4934374"/>
                <a:gd name="connsiteY12" fmla="*/ 1888693 h 3484134"/>
                <a:gd name="connsiteX13" fmla="*/ 4411296 w 4934374"/>
                <a:gd name="connsiteY13" fmla="*/ 1375409 h 3484134"/>
                <a:gd name="connsiteX14" fmla="*/ 3957874 w 4934374"/>
                <a:gd name="connsiteY14" fmla="*/ 51887 h 3484134"/>
                <a:gd name="connsiteX15" fmla="*/ 3906637 w 4934374"/>
                <a:gd name="connsiteY15" fmla="*/ 0 h 3484134"/>
                <a:gd name="connsiteX16" fmla="*/ 4555675 w 4934374"/>
                <a:gd name="connsiteY16" fmla="*/ 0 h 3484134"/>
                <a:gd name="connsiteX17" fmla="*/ 4605933 w 4934374"/>
                <a:gd name="connsiteY17" fmla="*/ 77740 h 3484134"/>
                <a:gd name="connsiteX18" fmla="*/ 4934374 w 4934374"/>
                <a:gd name="connsiteY18" fmla="*/ 1375327 h 3484134"/>
                <a:gd name="connsiteX19" fmla="*/ 3793540 w 4934374"/>
                <a:gd name="connsiteY19" fmla="*/ 2890475 h 3484134"/>
                <a:gd name="connsiteX20" fmla="*/ 2396135 w 4934374"/>
                <a:gd name="connsiteY20" fmla="*/ 3484134 h 3484134"/>
                <a:gd name="connsiteX21" fmla="*/ 548273 w 4934374"/>
                <a:gd name="connsiteY21" fmla="*/ 2480458 h 3484134"/>
                <a:gd name="connsiteX22" fmla="*/ 0 w 4934374"/>
                <a:gd name="connsiteY22" fmla="*/ 1375327 h 3484134"/>
                <a:gd name="connsiteX23" fmla="*/ 512166 w 4934374"/>
                <a:gd name="connsiteY23" fmla="*/ 77740 h 348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34374" h="3484134">
                  <a:moveTo>
                    <a:pt x="585303" y="0"/>
                  </a:moveTo>
                  <a:lnTo>
                    <a:pt x="1354934" y="0"/>
                  </a:lnTo>
                  <a:lnTo>
                    <a:pt x="1206830" y="109531"/>
                  </a:lnTo>
                  <a:cubicBezTo>
                    <a:pt x="994024" y="281725"/>
                    <a:pt x="820013" y="485457"/>
                    <a:pt x="703453" y="698660"/>
                  </a:cubicBezTo>
                  <a:cubicBezTo>
                    <a:pt x="583756" y="917627"/>
                    <a:pt x="523079" y="1145324"/>
                    <a:pt x="523079" y="1375409"/>
                  </a:cubicBezTo>
                  <a:cubicBezTo>
                    <a:pt x="523079" y="1595282"/>
                    <a:pt x="614356" y="1722842"/>
                    <a:pt x="820885" y="1990313"/>
                  </a:cubicBezTo>
                  <a:cubicBezTo>
                    <a:pt x="872582" y="2057263"/>
                    <a:pt x="926023" y="2126519"/>
                    <a:pt x="981122" y="2203186"/>
                  </a:cubicBezTo>
                  <a:cubicBezTo>
                    <a:pt x="1175968" y="2474445"/>
                    <a:pt x="1375871" y="2667309"/>
                    <a:pt x="1592426" y="2792645"/>
                  </a:cubicBezTo>
                  <a:cubicBezTo>
                    <a:pt x="1821970" y="2925557"/>
                    <a:pt x="2084904" y="2990119"/>
                    <a:pt x="2396135" y="2990119"/>
                  </a:cubicBezTo>
                  <a:cubicBezTo>
                    <a:pt x="2572762" y="2990119"/>
                    <a:pt x="2737009" y="2950179"/>
                    <a:pt x="2913112" y="2864371"/>
                  </a:cubicBezTo>
                  <a:cubicBezTo>
                    <a:pt x="3093922" y="2776257"/>
                    <a:pt x="3272903" y="2647792"/>
                    <a:pt x="3471411" y="2501292"/>
                  </a:cubicBezTo>
                  <a:cubicBezTo>
                    <a:pt x="3517964" y="2466952"/>
                    <a:pt x="3564344" y="2433106"/>
                    <a:pt x="3609242" y="2400414"/>
                  </a:cubicBezTo>
                  <a:cubicBezTo>
                    <a:pt x="3847766" y="2226574"/>
                    <a:pt x="4073038" y="2062368"/>
                    <a:pt x="4219151" y="1888693"/>
                  </a:cubicBezTo>
                  <a:cubicBezTo>
                    <a:pt x="4353844" y="1728606"/>
                    <a:pt x="4411296" y="1575106"/>
                    <a:pt x="4411296" y="1375409"/>
                  </a:cubicBezTo>
                  <a:cubicBezTo>
                    <a:pt x="4411296" y="851089"/>
                    <a:pt x="4250274" y="381038"/>
                    <a:pt x="3957874" y="51887"/>
                  </a:cubicBezTo>
                  <a:lnTo>
                    <a:pt x="3906637" y="0"/>
                  </a:lnTo>
                  <a:lnTo>
                    <a:pt x="4555675" y="0"/>
                  </a:lnTo>
                  <a:lnTo>
                    <a:pt x="4605933" y="77740"/>
                  </a:lnTo>
                  <a:cubicBezTo>
                    <a:pt x="4820335" y="448137"/>
                    <a:pt x="4934374" y="894662"/>
                    <a:pt x="4934374" y="1375327"/>
                  </a:cubicBezTo>
                  <a:cubicBezTo>
                    <a:pt x="4934374" y="2116884"/>
                    <a:pt x="4369100" y="2465635"/>
                    <a:pt x="3793540" y="2890475"/>
                  </a:cubicBezTo>
                  <a:cubicBezTo>
                    <a:pt x="3374293" y="3199945"/>
                    <a:pt x="2970389" y="3484134"/>
                    <a:pt x="2396135" y="3484134"/>
                  </a:cubicBezTo>
                  <a:cubicBezTo>
                    <a:pt x="1544564" y="3484134"/>
                    <a:pt x="991670" y="3097832"/>
                    <a:pt x="548273" y="2480458"/>
                  </a:cubicBezTo>
                  <a:cubicBezTo>
                    <a:pt x="282201" y="2110049"/>
                    <a:pt x="0" y="1856001"/>
                    <a:pt x="0" y="1375327"/>
                  </a:cubicBezTo>
                  <a:cubicBezTo>
                    <a:pt x="0" y="894662"/>
                    <a:pt x="195505" y="448137"/>
                    <a:pt x="512166" y="777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BAC963F-161C-45DF-B0CA-0E917326B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38" y="106017"/>
            <a:ext cx="2758138" cy="19226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48383-337A-4B53-849D-27464D877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7839583" cy="685799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3200" b="1" dirty="0">
                <a:solidFill>
                  <a:srgbClr val="0070C0"/>
                </a:solidFill>
              </a:rPr>
              <a:t>Cold Abscess</a:t>
            </a:r>
          </a:p>
          <a:p>
            <a:r>
              <a:rPr lang="en-GB" sz="1800" dirty="0">
                <a:solidFill>
                  <a:schemeClr val="tx2"/>
                </a:solidFill>
              </a:rPr>
              <a:t>Caseation necrosis of cervical lymph nodes.</a:t>
            </a:r>
          </a:p>
          <a:p>
            <a:r>
              <a:rPr lang="en-GB" sz="1800" dirty="0">
                <a:solidFill>
                  <a:schemeClr val="tx2"/>
                </a:solidFill>
              </a:rPr>
              <a:t>Why so called ? Has no signs of inflammation.</a:t>
            </a:r>
          </a:p>
          <a:p>
            <a:r>
              <a:rPr lang="en-GB" sz="1800" dirty="0">
                <a:solidFill>
                  <a:schemeClr val="tx2"/>
                </a:solidFill>
              </a:rPr>
              <a:t> Due to TB lymphadenitis or TB spine (cold abscess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tx2"/>
                </a:solidFill>
              </a:rPr>
              <a:t> in the posterior triangle of neck).</a:t>
            </a:r>
          </a:p>
          <a:p>
            <a:pPr marL="0" indent="0">
              <a:buNone/>
            </a:pPr>
            <a:endParaRPr lang="en-GB" sz="1800" dirty="0">
              <a:solidFill>
                <a:schemeClr val="tx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2BE988-402B-417C-87E9-AD41325E1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783" y="3774376"/>
            <a:ext cx="2676939" cy="2962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F1DFC8-89A7-E515-84C3-80867E382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7343" y="100781"/>
            <a:ext cx="2758138" cy="349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6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D5137-C260-4DF3-BE66-AF9312D67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" y="-16714"/>
            <a:ext cx="9673782" cy="6874714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GB" dirty="0">
                <a:solidFill>
                  <a:srgbClr val="0070C0"/>
                </a:solidFill>
              </a:rPr>
              <a:t>Cervical Lymphadenopathy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</a:rPr>
              <a:t>Causes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tx2"/>
                </a:solidFill>
              </a:rPr>
              <a:t>  </a:t>
            </a:r>
            <a:r>
              <a:rPr lang="en-GB" sz="1800" b="1" dirty="0">
                <a:solidFill>
                  <a:schemeClr val="accent2">
                    <a:lumMod val="50000"/>
                  </a:schemeClr>
                </a:solidFill>
              </a:rPr>
              <a:t>1. Acute: 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tx2"/>
                </a:solidFill>
              </a:rPr>
              <a:t>                     a. Acute pyogenic lymphadenitis.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tx2"/>
                </a:solidFill>
              </a:rPr>
              <a:t>                     b. Acute lymphatic </a:t>
            </a:r>
            <a:r>
              <a:rPr lang="en-GB" sz="1800" dirty="0" err="1">
                <a:solidFill>
                  <a:schemeClr val="tx2"/>
                </a:solidFill>
              </a:rPr>
              <a:t>leukemia</a:t>
            </a:r>
            <a:r>
              <a:rPr lang="en-GB" sz="1800" dirty="0">
                <a:solidFill>
                  <a:schemeClr val="tx2"/>
                </a:solidFill>
              </a:rPr>
              <a:t>. 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tx2"/>
                </a:solidFill>
              </a:rPr>
              <a:t>                     c. Acute infectious mononucleosis. (E.B. virus) 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tx2"/>
                </a:solidFill>
              </a:rPr>
              <a:t>  </a:t>
            </a:r>
            <a:r>
              <a:rPr lang="en-GB" sz="1800" b="1" dirty="0">
                <a:solidFill>
                  <a:schemeClr val="accent2">
                    <a:lumMod val="50000"/>
                  </a:schemeClr>
                </a:solidFill>
              </a:rPr>
              <a:t>2. Chronic: </a:t>
            </a:r>
            <a:r>
              <a:rPr lang="en-GB" sz="1800" dirty="0">
                <a:solidFill>
                  <a:schemeClr val="tx2"/>
                </a:solidFill>
              </a:rPr>
              <a:t>A. </a:t>
            </a:r>
            <a:r>
              <a:rPr lang="en-GB" sz="1800" dirty="0">
                <a:solidFill>
                  <a:srgbClr val="7030A0"/>
                </a:solidFill>
              </a:rPr>
              <a:t>Inflammatory</a:t>
            </a:r>
            <a:r>
              <a:rPr lang="en-GB" sz="1800" dirty="0">
                <a:solidFill>
                  <a:schemeClr val="tx2"/>
                </a:solidFill>
              </a:rPr>
              <a:t> a. Nonspecific—Chronic pyogenic lymph adenitis. 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tx2"/>
                </a:solidFill>
              </a:rPr>
              <a:t>                                                    b. Specific—TB, syphilis, sarcoidosis. 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tx2"/>
                </a:solidFill>
              </a:rPr>
              <a:t>                      B</a:t>
            </a:r>
            <a:r>
              <a:rPr lang="en-GB" sz="1800" dirty="0">
                <a:solidFill>
                  <a:srgbClr val="7030A0"/>
                </a:solidFill>
              </a:rPr>
              <a:t>. Neoplastic </a:t>
            </a:r>
            <a:r>
              <a:rPr lang="en-GB" sz="1800" dirty="0">
                <a:solidFill>
                  <a:schemeClr val="tx2"/>
                </a:solidFill>
              </a:rPr>
              <a:t>(malignant) I. Primary: Lymphoma Hodgkin’s disease 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tx2"/>
                </a:solidFill>
              </a:rPr>
              <a:t>                                                                                      Lymphosarcoma.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tx2"/>
                </a:solidFill>
              </a:rPr>
              <a:t>                                                                                      Reticulum cell sarcoma.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tx2"/>
                </a:solidFill>
              </a:rPr>
              <a:t>                                                                    II. Secondary –</a:t>
            </a:r>
            <a:r>
              <a:rPr lang="en-GB" sz="1800" i="1" dirty="0">
                <a:solidFill>
                  <a:schemeClr val="tx2"/>
                </a:solidFill>
              </a:rPr>
              <a:t>Metastatic lymph  node  from a primary growth.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tx2"/>
                </a:solidFill>
              </a:rPr>
              <a:t>                    C. </a:t>
            </a:r>
            <a:r>
              <a:rPr lang="en-GB" sz="1800" dirty="0">
                <a:solidFill>
                  <a:srgbClr val="7030A0"/>
                </a:solidFill>
              </a:rPr>
              <a:t>Autoimmune disorders</a:t>
            </a:r>
            <a:r>
              <a:rPr lang="en-GB" sz="1800" dirty="0">
                <a:solidFill>
                  <a:schemeClr val="tx2"/>
                </a:solidFill>
              </a:rPr>
              <a:t>, </a:t>
            </a:r>
            <a:r>
              <a:rPr lang="en-GB" sz="1800" i="1" dirty="0">
                <a:solidFill>
                  <a:schemeClr val="tx2"/>
                </a:solidFill>
              </a:rPr>
              <a:t>e.g. SLE, juvenile rheumatoid arthritis (Still’s disease).</a:t>
            </a:r>
          </a:p>
          <a:p>
            <a:pPr marL="0" indent="0">
              <a:buNone/>
            </a:pPr>
            <a:endParaRPr lang="en-GB" sz="1800" i="1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GB" sz="1800" i="1" dirty="0">
                <a:solidFill>
                  <a:schemeClr val="tx2"/>
                </a:solidFill>
              </a:rPr>
              <a:t> </a:t>
            </a:r>
            <a:r>
              <a:rPr lang="en-GB" sz="1800" b="1" i="1" dirty="0">
                <a:solidFill>
                  <a:schemeClr val="accent6">
                    <a:lumMod val="50000"/>
                  </a:schemeClr>
                </a:solidFill>
              </a:rPr>
              <a:t>Investigations: </a:t>
            </a:r>
            <a:r>
              <a:rPr lang="en-GB" sz="1800" i="1" dirty="0">
                <a:solidFill>
                  <a:schemeClr val="tx2"/>
                </a:solidFill>
              </a:rPr>
              <a:t>Blood—Complete blood count,	</a:t>
            </a:r>
          </a:p>
          <a:p>
            <a:pPr marL="0" indent="0">
              <a:buNone/>
            </a:pPr>
            <a:r>
              <a:rPr lang="en-GB" sz="1800" i="1" dirty="0">
                <a:solidFill>
                  <a:schemeClr val="tx2"/>
                </a:solidFill>
              </a:rPr>
              <a:t>                             chest -X­ray. </a:t>
            </a:r>
          </a:p>
          <a:p>
            <a:pPr marL="0" indent="0">
              <a:buNone/>
            </a:pPr>
            <a:r>
              <a:rPr lang="en-GB" sz="1800" i="1" dirty="0">
                <a:solidFill>
                  <a:schemeClr val="tx2"/>
                </a:solidFill>
              </a:rPr>
              <a:t>                             FNAC and biopsy of the enlarged lymph nodes. </a:t>
            </a:r>
          </a:p>
          <a:p>
            <a:endParaRPr lang="en-GB" sz="1800" dirty="0">
              <a:solidFill>
                <a:schemeClr val="tx2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9EE6DEB-BC6F-4731-9222-632AC8F09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564" y="1987448"/>
            <a:ext cx="2531166" cy="317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2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BCD961-CAFD-4875-98AC-677D02B42E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34" r="1" b="15817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2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53968-A8FF-4A20-AADB-CA9F62A9A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" y="145774"/>
            <a:ext cx="12075153" cy="6712226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GB" b="1" dirty="0">
                <a:solidFill>
                  <a:srgbClr val="0070C0"/>
                </a:solidFill>
              </a:rPr>
              <a:t>Carotid Body Tumour </a:t>
            </a:r>
            <a:r>
              <a:rPr lang="en-GB" dirty="0">
                <a:solidFill>
                  <a:srgbClr val="0070C0"/>
                </a:solidFill>
              </a:rPr>
              <a:t>(Syn. </a:t>
            </a:r>
            <a:r>
              <a:rPr lang="en-GB" dirty="0" err="1">
                <a:solidFill>
                  <a:srgbClr val="0070C0"/>
                </a:solidFill>
              </a:rPr>
              <a:t>Chemodectoma</a:t>
            </a:r>
            <a:r>
              <a:rPr lang="en-GB" dirty="0">
                <a:solidFill>
                  <a:srgbClr val="0070C0"/>
                </a:solidFill>
              </a:rPr>
              <a:t>, Potato </a:t>
            </a:r>
            <a:r>
              <a:rPr lang="en-GB" dirty="0" err="1">
                <a:solidFill>
                  <a:srgbClr val="0070C0"/>
                </a:solidFill>
              </a:rPr>
              <a:t>Tumor</a:t>
            </a:r>
            <a:r>
              <a:rPr lang="en-GB" dirty="0">
                <a:solidFill>
                  <a:srgbClr val="0070C0"/>
                </a:solidFill>
              </a:rPr>
              <a:t>)</a:t>
            </a:r>
          </a:p>
          <a:p>
            <a:pPr marL="0" indent="0">
              <a:buNone/>
            </a:pPr>
            <a:endParaRPr lang="en-GB" sz="16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sz="1600" dirty="0">
                <a:solidFill>
                  <a:schemeClr val="tx2"/>
                </a:solidFill>
              </a:rPr>
              <a:t> It is a slow growing </a:t>
            </a:r>
            <a:r>
              <a:rPr lang="en-GB" sz="1600" dirty="0" err="1">
                <a:solidFill>
                  <a:schemeClr val="tx2"/>
                </a:solidFill>
              </a:rPr>
              <a:t>tumor</a:t>
            </a:r>
            <a:r>
              <a:rPr lang="en-GB" sz="1600" dirty="0">
                <a:solidFill>
                  <a:schemeClr val="tx2"/>
                </a:solidFill>
              </a:rPr>
              <a:t> which arises in the carotid body at the carotid bifurcation, 2 – 10 cm, in size, well ­capsulated</a:t>
            </a:r>
          </a:p>
          <a:p>
            <a:pPr marL="0" indent="0">
              <a:buNone/>
            </a:pPr>
            <a:r>
              <a:rPr lang="en-GB" sz="1600" dirty="0">
                <a:solidFill>
                  <a:schemeClr val="tx2"/>
                </a:solidFill>
              </a:rPr>
              <a:t>A chemoreceptor organ which is stimulated by the rise in PCO2 or H+ ion concentration of arterial blood or a decline in its PO2.</a:t>
            </a:r>
          </a:p>
          <a:p>
            <a:pPr marL="0" indent="0">
              <a:buNone/>
            </a:pPr>
            <a:endParaRPr lang="en-GB" sz="800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chemeClr val="accent6">
                    <a:lumMod val="50000"/>
                  </a:schemeClr>
                </a:solidFill>
              </a:rPr>
              <a:t> Clinical Features:</a:t>
            </a:r>
          </a:p>
          <a:p>
            <a:pPr marL="0" indent="0">
              <a:buNone/>
            </a:pPr>
            <a:r>
              <a:rPr lang="en-GB" sz="1600" dirty="0">
                <a:solidFill>
                  <a:schemeClr val="tx2"/>
                </a:solidFill>
              </a:rPr>
              <a:t>Firm, homogeneous and compact </a:t>
            </a:r>
            <a:r>
              <a:rPr lang="en-GB" sz="1600" dirty="0" err="1">
                <a:solidFill>
                  <a:schemeClr val="tx2"/>
                </a:solidFill>
              </a:rPr>
              <a:t>tumor</a:t>
            </a:r>
            <a:r>
              <a:rPr lang="en-GB" sz="1600" dirty="0">
                <a:solidFill>
                  <a:schemeClr val="tx2"/>
                </a:solidFill>
              </a:rPr>
              <a:t>, like a potato. </a:t>
            </a:r>
          </a:p>
          <a:p>
            <a:pPr marL="0" indent="0">
              <a:buNone/>
            </a:pPr>
            <a:r>
              <a:rPr lang="en-GB" sz="1600" dirty="0">
                <a:solidFill>
                  <a:schemeClr val="tx2"/>
                </a:solidFill>
              </a:rPr>
              <a:t>Highest incidence is between the ages 40 and 60 years of life.</a:t>
            </a:r>
          </a:p>
          <a:p>
            <a:pPr marL="0" indent="0">
              <a:buNone/>
            </a:pPr>
            <a:r>
              <a:rPr lang="en-GB" sz="1600" dirty="0">
                <a:solidFill>
                  <a:schemeClr val="tx2"/>
                </a:solidFill>
              </a:rPr>
              <a:t> Slow growing painless swelling at the bifurcation of the common carotid artery. </a:t>
            </a:r>
          </a:p>
          <a:p>
            <a:pPr marL="0" indent="0">
              <a:buNone/>
            </a:pPr>
            <a:r>
              <a:rPr lang="en-GB" sz="1600" dirty="0">
                <a:solidFill>
                  <a:schemeClr val="tx2"/>
                </a:solidFill>
              </a:rPr>
              <a:t>Pressure on the carotid sinus from the </a:t>
            </a:r>
            <a:r>
              <a:rPr lang="en-GB" sz="1600" dirty="0" err="1">
                <a:solidFill>
                  <a:schemeClr val="tx2"/>
                </a:solidFill>
              </a:rPr>
              <a:t>tumor</a:t>
            </a:r>
            <a:r>
              <a:rPr lang="en-GB" sz="1600" dirty="0">
                <a:solidFill>
                  <a:schemeClr val="tx2"/>
                </a:solidFill>
              </a:rPr>
              <a:t> produces attacks of faintness.</a:t>
            </a:r>
          </a:p>
          <a:p>
            <a:pPr marL="0" indent="0">
              <a:buNone/>
            </a:pPr>
            <a:r>
              <a:rPr lang="en-GB" sz="1600" dirty="0">
                <a:solidFill>
                  <a:schemeClr val="tx2"/>
                </a:solidFill>
              </a:rPr>
              <a:t> </a:t>
            </a:r>
          </a:p>
          <a:p>
            <a:endParaRPr lang="en-GB" sz="1600" dirty="0">
              <a:solidFill>
                <a:schemeClr val="tx2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923573C-BB34-4E66-8B99-446B855B9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601" y="2049044"/>
            <a:ext cx="4142232" cy="309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2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2C649A-4486-2743-95E6-59DF1064B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6901193" cy="1135737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Salivary gland swellings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2209CB-3E4C-43AE-B507-08269FAE8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4720" y="0"/>
            <a:ext cx="1097280" cy="1097280"/>
            <a:chOff x="11094720" y="0"/>
            <a:chExt cx="1097280" cy="10972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BCB7912-FEA6-4C89-8E9B-D95EF1564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8" y="1782981"/>
            <a:ext cx="6901193" cy="439398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  <a:defRPr/>
            </a:pPr>
            <a:r>
              <a:rPr lang="en-US" altLang="en-US" sz="2400" b="1" dirty="0">
                <a:solidFill>
                  <a:srgbClr val="0070C0"/>
                </a:solidFill>
              </a:rPr>
              <a:t> Viral infections (Mumps)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endParaRPr lang="en-US" altLang="en-US" sz="2400" b="1" dirty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Common among children.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Usually affects parotid, occasionally submandibular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Painful swelling, fever and headache.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Resolves in 5-10 days.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70C0"/>
                </a:solidFill>
              </a:rPr>
              <a:t>Treatment-</a:t>
            </a:r>
            <a:r>
              <a:rPr lang="en-US" altLang="en-US" dirty="0"/>
              <a:t> symptomatic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BAF7A8-47E6-4E90-86AA-C4CF9FEE4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680345"/>
            <a:ext cx="4227317" cy="2668221"/>
          </a:xfrm>
          <a:prstGeom prst="rect">
            <a:avLst/>
          </a:prstGeom>
        </p:spPr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FFA2ED-9B40-4EA3-A761-3BE4EAD16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766" y="3509432"/>
            <a:ext cx="3835768" cy="263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8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2209CB-3E4C-43AE-B507-08269FAE8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4720" y="0"/>
            <a:ext cx="1097280" cy="1097280"/>
            <a:chOff x="11094720" y="0"/>
            <a:chExt cx="1097280" cy="109728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CB7912-FEA6-4C89-8E9B-D95EF1564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349" y="238923"/>
            <a:ext cx="7517937" cy="593804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2400" b="1" dirty="0" err="1">
                <a:solidFill>
                  <a:srgbClr val="0070C0"/>
                </a:solidFill>
              </a:rPr>
              <a:t>Calcular</a:t>
            </a:r>
            <a:r>
              <a:rPr lang="en-US" sz="2400" b="1" dirty="0">
                <a:solidFill>
                  <a:srgbClr val="0070C0"/>
                </a:solidFill>
              </a:rPr>
              <a:t> disease (Sialolithiasis): </a:t>
            </a:r>
          </a:p>
          <a:p>
            <a:pPr marL="0" indent="0">
              <a:buNone/>
              <a:defRPr/>
            </a:pPr>
            <a:endParaRPr lang="en-US" sz="2000" b="1" dirty="0"/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dirty="0"/>
              <a:t>Painful swelling of submandibular gland during eating</a:t>
            </a:r>
          </a:p>
          <a:p>
            <a:pPr lvl="1">
              <a:buFont typeface="Arial" pitchFamily="34" charset="0"/>
              <a:buChar char="•"/>
              <a:defRPr/>
            </a:pPr>
            <a:endParaRPr lang="en-US" sz="2000" dirty="0"/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dirty="0"/>
              <a:t>Swelling resolves/ reduces 1-2 hours after meals</a:t>
            </a:r>
          </a:p>
          <a:p>
            <a:pPr lvl="1">
              <a:buFont typeface="Arial" pitchFamily="34" charset="0"/>
              <a:buChar char="•"/>
              <a:defRPr/>
            </a:pPr>
            <a:endParaRPr lang="en-US" sz="2000" dirty="0"/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dirty="0"/>
              <a:t>Enlarged submandibular gland on bimanual examination</a:t>
            </a:r>
          </a:p>
          <a:p>
            <a:pPr lvl="1">
              <a:buFont typeface="Arial" pitchFamily="34" charset="0"/>
              <a:buChar char="•"/>
              <a:defRPr/>
            </a:pPr>
            <a:endParaRPr lang="en-US" sz="2000" dirty="0"/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dirty="0"/>
              <a:t>Stone in the duct- palpable in the floor of mouth</a:t>
            </a:r>
          </a:p>
          <a:p>
            <a:pPr lvl="1">
              <a:buFont typeface="Arial" pitchFamily="34" charset="0"/>
              <a:buChar char="•"/>
              <a:defRPr/>
            </a:pPr>
            <a:endParaRPr lang="en-US" sz="2000" dirty="0"/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0070C0"/>
                </a:solidFill>
              </a:rPr>
              <a:t>Treatment: 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/>
              <a:t>Stone in the duct- extraction by direct incision over the duct</a:t>
            </a:r>
          </a:p>
          <a:p>
            <a:pPr lvl="2">
              <a:buFont typeface="Arial" pitchFamily="34" charset="0"/>
              <a:buChar char="•"/>
              <a:defRPr/>
            </a:pPr>
            <a:endParaRPr lang="en-US" dirty="0"/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/>
              <a:t>Stone in the gland- excision of the gland</a:t>
            </a:r>
            <a:endParaRPr lang="en-GB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A4A18D-7E10-40BD-A991-B6209B5F0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348" y="314682"/>
            <a:ext cx="3741009" cy="2802145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9D1D0A-85D3-4CAB-8715-6E3E4CEBD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127" y="3565434"/>
            <a:ext cx="3999523" cy="274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09600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rgbClr val="0070C0"/>
                </a:solidFill>
              </a:rPr>
              <a:t>Thyroid diseases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838200"/>
            <a:ext cx="8991600" cy="6019800"/>
          </a:xfrm>
        </p:spPr>
        <p:txBody>
          <a:bodyPr>
            <a:normAutofit/>
          </a:bodyPr>
          <a:lstStyle/>
          <a:p>
            <a:r>
              <a:rPr lang="en-GB" b="1" u="sng" dirty="0"/>
              <a:t>Congenital</a:t>
            </a:r>
            <a:r>
              <a:rPr lang="en-GB" dirty="0"/>
              <a:t>- Thyroglossal cyst, Lingual thyroid</a:t>
            </a:r>
          </a:p>
          <a:p>
            <a:r>
              <a:rPr lang="en-GB" b="1" u="sng" dirty="0"/>
              <a:t>Structural</a:t>
            </a:r>
            <a:r>
              <a:rPr lang="en-GB" b="1" dirty="0"/>
              <a:t>-</a:t>
            </a:r>
            <a:r>
              <a:rPr lang="en-GB" dirty="0"/>
              <a:t> Non-toxic goitre, </a:t>
            </a:r>
            <a:r>
              <a:rPr lang="en-GB" b="1" dirty="0"/>
              <a:t>MNG</a:t>
            </a:r>
            <a:r>
              <a:rPr lang="en-GB" dirty="0"/>
              <a:t>, </a:t>
            </a:r>
            <a:r>
              <a:rPr lang="en-GB" b="1" dirty="0"/>
              <a:t>STN</a:t>
            </a:r>
            <a:r>
              <a:rPr lang="en-GB" dirty="0"/>
              <a:t>, Cyst</a:t>
            </a:r>
          </a:p>
          <a:p>
            <a:r>
              <a:rPr lang="en-GB" b="1" u="sng" dirty="0"/>
              <a:t>Functional disorders</a:t>
            </a:r>
            <a:r>
              <a:rPr lang="en-GB" dirty="0"/>
              <a:t>- </a:t>
            </a: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</a:rPr>
              <a:t>Hypothyroidism</a:t>
            </a:r>
            <a:r>
              <a:rPr lang="en-GB" sz="2800" dirty="0"/>
              <a:t>               </a:t>
            </a:r>
            <a:r>
              <a:rPr lang="en-GB" sz="2800" b="1" dirty="0"/>
              <a:t>Hyperthyroidism</a:t>
            </a:r>
            <a:r>
              <a:rPr lang="en-GB" sz="2800" dirty="0"/>
              <a:t>-</a:t>
            </a:r>
            <a:r>
              <a:rPr lang="en-GB" dirty="0"/>
              <a:t> </a:t>
            </a:r>
            <a:r>
              <a:rPr lang="en-GB" sz="2400" b="1" u="sng" dirty="0">
                <a:solidFill>
                  <a:srgbClr val="0070C0"/>
                </a:solidFill>
              </a:rPr>
              <a:t>Grave’s disease</a:t>
            </a:r>
            <a:r>
              <a:rPr lang="en-GB" sz="2400" dirty="0"/>
              <a:t>, Toxic adenoma, Toxic MNG, 		                          Thyrotoxicosis factitia</a:t>
            </a:r>
          </a:p>
          <a:p>
            <a:r>
              <a:rPr lang="en-GB" b="1" u="sng" dirty="0"/>
              <a:t>Thyroiditis</a:t>
            </a:r>
            <a:r>
              <a:rPr lang="en-GB" dirty="0"/>
              <a:t>- </a:t>
            </a:r>
            <a:r>
              <a:rPr lang="en-GB" sz="2800" dirty="0"/>
              <a:t>Hashimoto’s disease, acute/ subacute  	   	                  thyroiditis, Riedel’s thyroiditis</a:t>
            </a:r>
          </a:p>
          <a:p>
            <a:r>
              <a:rPr lang="en-GB" b="1" u="sng" dirty="0"/>
              <a:t>Neoplasm:</a:t>
            </a:r>
            <a:r>
              <a:rPr lang="en-GB" dirty="0"/>
              <a:t>                                                                            	</a:t>
            </a:r>
            <a:r>
              <a:rPr lang="en-GB" b="1" dirty="0">
                <a:solidFill>
                  <a:srgbClr val="0070C0"/>
                </a:solidFill>
              </a:rPr>
              <a:t>Benign: </a:t>
            </a:r>
            <a:r>
              <a:rPr lang="en-GB" dirty="0"/>
              <a:t>Follicular adenoma 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b="1" dirty="0">
                <a:solidFill>
                  <a:srgbClr val="FF0000"/>
                </a:solidFill>
              </a:rPr>
              <a:t>Malignant:</a:t>
            </a:r>
            <a:r>
              <a:rPr lang="en-GB" dirty="0"/>
              <a:t> Papillary, Follicular, MTC, 				           Anaplastic, Lymphoma, Metastatic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13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664889-9136-48E4-8203-8613D064ECCE}"/>
              </a:ext>
            </a:extLst>
          </p:cNvPr>
          <p:cNvSpPr txBox="1"/>
          <p:nvPr/>
        </p:nvSpPr>
        <p:spPr>
          <a:xfrm>
            <a:off x="1676400" y="2209800"/>
            <a:ext cx="914400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5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History &amp; Examination</a:t>
            </a:r>
          </a:p>
          <a:p>
            <a:pPr algn="ctr"/>
            <a:r>
              <a:rPr lang="en-GB" sz="405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Of the Neck </a:t>
            </a:r>
            <a:endParaRPr lang="en-GB" sz="405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4E21E-0671-47E7-9D3C-0E1C7015813A}"/>
              </a:ext>
            </a:extLst>
          </p:cNvPr>
          <p:cNvSpPr txBox="1"/>
          <p:nvPr/>
        </p:nvSpPr>
        <p:spPr>
          <a:xfrm>
            <a:off x="6248401" y="4343401"/>
            <a:ext cx="4573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8064A2">
                    <a:lumMod val="50000"/>
                  </a:srgb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Omar Alaidaroos MSc, MD, FRCS</a:t>
            </a:r>
          </a:p>
          <a:p>
            <a:r>
              <a:rPr lang="en-GB" dirty="0">
                <a:solidFill>
                  <a:srgbClr val="8064A2">
                    <a:lumMod val="50000"/>
                  </a:srgb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Associate Prof. of General Surgery</a:t>
            </a:r>
            <a:endParaRPr lang="en-US" dirty="0">
              <a:solidFill>
                <a:srgbClr val="8064A2">
                  <a:lumMod val="50000"/>
                </a:srgb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810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067800" cy="106680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Congenital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652" y="3811869"/>
            <a:ext cx="430274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" t="8398" r="3513" b="9827"/>
          <a:stretch/>
        </p:blipFill>
        <p:spPr bwMode="auto">
          <a:xfrm>
            <a:off x="6018772" y="1219200"/>
            <a:ext cx="4608577" cy="531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8D52A9-E5A4-4D86-8C21-6A0996C4F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074" y="838200"/>
            <a:ext cx="3151905" cy="282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65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8008C9-998F-4329-A614-F2135C281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9400" y="609600"/>
            <a:ext cx="3429000" cy="56388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5F5C8D-C933-9BD0-16D5-F21A4A76D5A4}"/>
              </a:ext>
            </a:extLst>
          </p:cNvPr>
          <p:cNvSpPr txBox="1"/>
          <p:nvPr/>
        </p:nvSpPr>
        <p:spPr>
          <a:xfrm>
            <a:off x="2133600" y="1447801"/>
            <a:ext cx="42672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/>
              </a:rPr>
              <a:t>SIGNS OF HYPOTHYROIDISM</a:t>
            </a:r>
          </a:p>
          <a:p>
            <a:r>
              <a:rPr lang="en-GB" dirty="0">
                <a:solidFill>
                  <a:prstClr val="black"/>
                </a:solidFill>
                <a:latin typeface="Calibri"/>
              </a:rPr>
              <a:t>•• Obese</a:t>
            </a:r>
          </a:p>
          <a:p>
            <a:r>
              <a:rPr lang="en-GB" dirty="0">
                <a:solidFill>
                  <a:prstClr val="black"/>
                </a:solidFill>
                <a:latin typeface="Calibri"/>
              </a:rPr>
              <a:t>•• Dry inelastic skin</a:t>
            </a:r>
          </a:p>
          <a:p>
            <a:r>
              <a:rPr lang="en-GB" dirty="0">
                <a:solidFill>
                  <a:prstClr val="black"/>
                </a:solidFill>
                <a:latin typeface="Calibri"/>
              </a:rPr>
              <a:t>•• Macroglossia</a:t>
            </a:r>
          </a:p>
          <a:p>
            <a:r>
              <a:rPr lang="en-GB" dirty="0">
                <a:solidFill>
                  <a:prstClr val="black"/>
                </a:solidFill>
                <a:latin typeface="Calibri"/>
              </a:rPr>
              <a:t>•• Mask like facies</a:t>
            </a:r>
          </a:p>
          <a:p>
            <a:r>
              <a:rPr lang="en-GB" dirty="0">
                <a:solidFill>
                  <a:prstClr val="black"/>
                </a:solidFill>
                <a:latin typeface="Calibri"/>
              </a:rPr>
              <a:t>•• Loss of hair in lateral eyebrow</a:t>
            </a:r>
          </a:p>
          <a:p>
            <a:r>
              <a:rPr lang="en-GB" dirty="0">
                <a:solidFill>
                  <a:prstClr val="black"/>
                </a:solidFill>
                <a:latin typeface="Calibri"/>
              </a:rPr>
              <a:t>•• Hoarseness of voice</a:t>
            </a:r>
          </a:p>
          <a:p>
            <a:r>
              <a:rPr lang="en-GB" dirty="0">
                <a:solidFill>
                  <a:prstClr val="black"/>
                </a:solidFill>
                <a:latin typeface="Calibri"/>
              </a:rPr>
              <a:t>••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Pseudomyotonic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reflex (delayed ankle jerk); also called ‘hung up’ reflex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82A4836-C623-EE60-222D-341FE1741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773" y="4397326"/>
            <a:ext cx="259334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75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85800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70C0"/>
                </a:solidFill>
              </a:rPr>
              <a:t>Grave’s Disease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33400"/>
            <a:ext cx="9144000" cy="6324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GB" sz="3600" b="1" u="sng" dirty="0"/>
              <a:t>Most common </a:t>
            </a:r>
            <a:r>
              <a:rPr lang="en-GB" sz="3600" b="1" dirty="0"/>
              <a:t>form of thyrotoxicosis (60-80 %)</a:t>
            </a:r>
          </a:p>
          <a:p>
            <a:pPr>
              <a:lnSpc>
                <a:spcPct val="150000"/>
              </a:lnSpc>
            </a:pPr>
            <a:r>
              <a:rPr lang="en-GB" sz="3600" b="1" dirty="0"/>
              <a:t>Any age, common in 20-40 age group</a:t>
            </a:r>
          </a:p>
          <a:p>
            <a:pPr>
              <a:lnSpc>
                <a:spcPct val="150000"/>
              </a:lnSpc>
            </a:pPr>
            <a:r>
              <a:rPr lang="en-GB" sz="3600" b="1" dirty="0"/>
              <a:t>5 times &gt; in females</a:t>
            </a:r>
          </a:p>
          <a:p>
            <a:pPr>
              <a:lnSpc>
                <a:spcPct val="150000"/>
              </a:lnSpc>
            </a:pPr>
            <a:r>
              <a:rPr lang="en-GB" sz="3600" b="1" dirty="0"/>
              <a:t>Autoimmune disease</a:t>
            </a:r>
          </a:p>
          <a:p>
            <a:pPr>
              <a:lnSpc>
                <a:spcPct val="150000"/>
              </a:lnSpc>
            </a:pPr>
            <a:r>
              <a:rPr lang="en-GB" sz="3600" b="1" dirty="0"/>
              <a:t>Disease consists of one or more of the following: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/>
              <a:t>	-  </a:t>
            </a:r>
            <a:r>
              <a:rPr lang="en-GB" b="1" dirty="0"/>
              <a:t>Thyrotoxicosis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b="1" dirty="0"/>
              <a:t>	-  Goitre </a:t>
            </a:r>
            <a:r>
              <a:rPr lang="en-GB" dirty="0"/>
              <a:t>(diffuse enlargement, ± bruit)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b="1" dirty="0"/>
              <a:t>	-  Ophthalmopathy </a:t>
            </a:r>
            <a:r>
              <a:rPr lang="en-GB" sz="2600" dirty="0"/>
              <a:t>(exophthalmos, lid-lag, lid retraction, chemosis 					ophthalmoplegia)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b="1" dirty="0"/>
              <a:t>	-  Dermopathy</a:t>
            </a:r>
            <a:r>
              <a:rPr lang="en-GB" dirty="0"/>
              <a:t> </a:t>
            </a:r>
            <a:r>
              <a:rPr lang="en-GB" sz="2600" dirty="0"/>
              <a:t>(pretibial </a:t>
            </a:r>
            <a:r>
              <a:rPr lang="en-GB" sz="2600" dirty="0" err="1"/>
              <a:t>myxedema</a:t>
            </a:r>
            <a:r>
              <a:rPr lang="en-GB" sz="2600" dirty="0"/>
              <a:t> – only 2%)</a:t>
            </a:r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23"/>
          <a:stretch/>
        </p:blipFill>
        <p:spPr bwMode="auto">
          <a:xfrm>
            <a:off x="7547516" y="3880104"/>
            <a:ext cx="3044284" cy="122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0" b="24396"/>
          <a:stretch/>
        </p:blipFill>
        <p:spPr bwMode="auto">
          <a:xfrm>
            <a:off x="7620000" y="5486400"/>
            <a:ext cx="3044284" cy="11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78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>
            <a:extLst>
              <a:ext uri="{FF2B5EF4-FFF2-40B4-BE49-F238E27FC236}">
                <a16:creationId xmlns:a16="http://schemas.microsoft.com/office/drawing/2014/main" id="{45806A4F-90EB-41B9-A376-6BE7F84B00F2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158BD65-5988-4E85-904B-80F3A1FDD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8583" y="1752601"/>
            <a:ext cx="3853534" cy="4525963"/>
          </a:xfrm>
          <a:prstGeom prst="rect">
            <a:avLst/>
          </a:prstGeom>
        </p:spPr>
      </p:pic>
      <p:sp>
        <p:nvSpPr>
          <p:cNvPr id="9" name="AutoShape 10">
            <a:extLst>
              <a:ext uri="{FF2B5EF4-FFF2-40B4-BE49-F238E27FC236}">
                <a16:creationId xmlns:a16="http://schemas.microsoft.com/office/drawing/2014/main" id="{9C01D09C-E62D-412D-8A16-93B042CD23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19A035-B63F-462F-A28A-C493D8DDF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349" y="1309209"/>
            <a:ext cx="4231051" cy="496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5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vestigations&#10;• Hb%&#10;• TC, DC, ESR- (Patients on ATD therapy may have anemia)&#10;• BT,CT, Platelet count.&#10;• Urine- albumin, s...">
            <a:extLst>
              <a:ext uri="{FF2B5EF4-FFF2-40B4-BE49-F238E27FC236}">
                <a16:creationId xmlns:a16="http://schemas.microsoft.com/office/drawing/2014/main" id="{B4A4E012-305E-4716-BBA7-C536091EB8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32" y="0"/>
            <a:ext cx="89561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840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035337-C178-4A63-8C30-6915FDD8C8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914400"/>
            <a:ext cx="3581400" cy="4800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4E1FAF-88C7-4EE5-8099-F846AFF4E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838200"/>
            <a:ext cx="4038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21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70C0"/>
                </a:solidFill>
              </a:rPr>
              <a:t>Features of thyrotoxicosis (Grave’s Disease)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838200"/>
            <a:ext cx="9144000" cy="57912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GB" b="1" dirty="0"/>
              <a:t>Heat intolerance, </a:t>
            </a:r>
            <a:r>
              <a:rPr lang="en-GB" dirty="0"/>
              <a:t>excessive </a:t>
            </a:r>
            <a:r>
              <a:rPr lang="en-GB" b="1" dirty="0"/>
              <a:t>sweating</a:t>
            </a:r>
          </a:p>
          <a:p>
            <a:pPr>
              <a:lnSpc>
                <a:spcPct val="200000"/>
              </a:lnSpc>
            </a:pPr>
            <a:r>
              <a:rPr lang="en-GB" b="1" dirty="0"/>
              <a:t>CVS</a:t>
            </a:r>
            <a:r>
              <a:rPr lang="en-GB" dirty="0"/>
              <a:t>: </a:t>
            </a:r>
            <a:r>
              <a:rPr lang="en-GB" sz="2800" dirty="0"/>
              <a:t>tachycardia, palpitation, atrial fibrillation, CHF</a:t>
            </a:r>
          </a:p>
          <a:p>
            <a:pPr>
              <a:lnSpc>
                <a:spcPct val="200000"/>
              </a:lnSpc>
            </a:pPr>
            <a:r>
              <a:rPr lang="en-GB" b="1" dirty="0"/>
              <a:t>GI</a:t>
            </a:r>
            <a:r>
              <a:rPr lang="en-GB" dirty="0"/>
              <a:t>: </a:t>
            </a:r>
            <a:r>
              <a:rPr lang="en-GB" sz="2800" dirty="0"/>
              <a:t>Wt. loss, increased appetite, diarrhoea</a:t>
            </a:r>
          </a:p>
          <a:p>
            <a:pPr lvl="0">
              <a:lnSpc>
                <a:spcPct val="200000"/>
              </a:lnSpc>
            </a:pPr>
            <a:r>
              <a:rPr lang="en-GB" b="1" dirty="0">
                <a:solidFill>
                  <a:prstClr val="black"/>
                </a:solidFill>
              </a:rPr>
              <a:t>Neuromuscular</a:t>
            </a:r>
            <a:r>
              <a:rPr lang="en-GB" dirty="0">
                <a:solidFill>
                  <a:prstClr val="black"/>
                </a:solidFill>
              </a:rPr>
              <a:t>: </a:t>
            </a:r>
            <a:r>
              <a:rPr lang="en-GB" sz="2000" dirty="0">
                <a:solidFill>
                  <a:prstClr val="black"/>
                </a:solidFill>
              </a:rPr>
              <a:t>anxiety, nervousness, tremor, proximal myopathy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lnSpc>
                <a:spcPct val="200000"/>
              </a:lnSpc>
            </a:pPr>
            <a:r>
              <a:rPr lang="en-GB" b="1" dirty="0"/>
              <a:t>Reproductive:</a:t>
            </a:r>
            <a:r>
              <a:rPr lang="en-GB" dirty="0"/>
              <a:t> </a:t>
            </a:r>
            <a:r>
              <a:rPr lang="en-GB" sz="2000" dirty="0">
                <a:solidFill>
                  <a:prstClr val="black"/>
                </a:solidFill>
              </a:rPr>
              <a:t>amenorrhea, infertility</a:t>
            </a:r>
          </a:p>
        </p:txBody>
      </p:sp>
    </p:spTree>
    <p:extLst>
      <p:ext uri="{BB962C8B-B14F-4D97-AF65-F5344CB8AC3E}">
        <p14:creationId xmlns:p14="http://schemas.microsoft.com/office/powerpoint/2010/main" val="141377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6858000"/>
          </a:xfrm>
        </p:spPr>
        <p:txBody>
          <a:bodyPr>
            <a:normAutofit/>
          </a:bodyPr>
          <a:lstStyle/>
          <a:p>
            <a:r>
              <a:rPr lang="en-GB" b="1" u="sng" dirty="0"/>
              <a:t>Toxic MNG </a:t>
            </a:r>
            <a:r>
              <a:rPr lang="en-GB" sz="2800" dirty="0"/>
              <a:t>(Plummer’s disease):                                                    </a:t>
            </a:r>
            <a:r>
              <a:rPr lang="en-GB" sz="2400" dirty="0"/>
              <a:t>Long history of MNG. Older women. </a:t>
            </a:r>
            <a:r>
              <a:rPr lang="en-US" altLang="en-US" sz="2400" dirty="0"/>
              <a:t>Develops from multinodular goiter</a:t>
            </a:r>
          </a:p>
          <a:p>
            <a:r>
              <a:rPr lang="en-US" altLang="en-US" sz="2400" dirty="0"/>
              <a:t>Nodules become autonomous i.e.,</a:t>
            </a:r>
            <a:r>
              <a:rPr lang="en-GB" sz="2400" dirty="0"/>
              <a:t> become hyper active- independent of TSH                                                                   </a:t>
            </a:r>
          </a:p>
          <a:p>
            <a:r>
              <a:rPr lang="en-GB" sz="2400" b="1" dirty="0"/>
              <a:t>Cardiac symptoms </a:t>
            </a:r>
            <a:r>
              <a:rPr lang="en-GB" sz="2400" dirty="0"/>
              <a:t>more common, eye symptoms-rare</a:t>
            </a:r>
          </a:p>
          <a:p>
            <a:endParaRPr lang="en-GB" sz="2400" dirty="0"/>
          </a:p>
          <a:p>
            <a:pPr>
              <a:lnSpc>
                <a:spcPct val="150000"/>
              </a:lnSpc>
            </a:pPr>
            <a:r>
              <a:rPr lang="en-GB" b="1" u="sng" dirty="0"/>
              <a:t>Toxic adenoma</a:t>
            </a:r>
            <a:r>
              <a:rPr lang="en-GB" sz="2400" dirty="0"/>
              <a:t>: Single</a:t>
            </a:r>
            <a:r>
              <a:rPr lang="en-GB" sz="2000" dirty="0"/>
              <a:t> nodule, </a:t>
            </a:r>
            <a:r>
              <a:rPr lang="en-GB" sz="2400" dirty="0">
                <a:solidFill>
                  <a:prstClr val="black"/>
                </a:solidFill>
              </a:rPr>
              <a:t>hyperactive, </a:t>
            </a:r>
            <a:r>
              <a:rPr lang="en-GB" sz="2400" dirty="0"/>
              <a:t>independent of TSH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Radioactive scan: </a:t>
            </a:r>
            <a:r>
              <a:rPr lang="en-GB" sz="2000" dirty="0"/>
              <a:t>‘</a:t>
            </a:r>
            <a:r>
              <a:rPr lang="en-GB" sz="2000" b="1" dirty="0"/>
              <a:t>Hot</a:t>
            </a:r>
            <a:r>
              <a:rPr lang="en-GB" sz="2000" dirty="0"/>
              <a:t>’ one/ more nodule, rest  suppressed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1"/>
          <a:stretch/>
        </p:blipFill>
        <p:spPr bwMode="auto">
          <a:xfrm>
            <a:off x="8686800" y="4572000"/>
            <a:ext cx="194989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14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0" name="Rectangle 1054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r>
              <a:rPr 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History &amp; examination</a:t>
            </a:r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- follows the standard pattern</a:t>
            </a:r>
          </a:p>
          <a:p>
            <a:endParaRPr lang="en-US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Most common  presenting symptom: </a:t>
            </a:r>
            <a:r>
              <a:rPr 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Swelling / lump</a:t>
            </a:r>
            <a:endParaRPr lang="en-US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  Goiters</a:t>
            </a:r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  Lymphadenopathy</a:t>
            </a:r>
          </a:p>
          <a:p>
            <a:pPr lvl="2">
              <a:buFont typeface="Wingdings" panose="05000000000000000000" pitchFamily="2" charset="2"/>
              <a:buChar char="v"/>
            </a:pPr>
            <a:endParaRPr lang="en-US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Goiters &amp; Lymphadenopathy</a:t>
            </a:r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 &amp; </a:t>
            </a:r>
            <a:r>
              <a:rPr lang="en-US" sz="20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systemic</a:t>
            </a:r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complains                           	</a:t>
            </a:r>
          </a:p>
        </p:txBody>
      </p:sp>
      <p:sp>
        <p:nvSpPr>
          <p:cNvPr id="1062" name="Rectangle 1056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9" name="Rectangle 1058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1" name="Rectangle 1060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3" name="Rectangle 1062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6" r="8001" b="-2"/>
          <a:stretch/>
        </p:blipFill>
        <p:spPr bwMode="auto">
          <a:xfrm>
            <a:off x="7633321" y="909081"/>
            <a:ext cx="3055821" cy="507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157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 of swellings</a:t>
            </a:r>
            <a:r>
              <a:rPr lang="en-US" sz="4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E7065CFB-4CFA-DC30-59DC-3CFAC480DE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559442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0477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75C60-F441-4431-BA9E-322E03C156C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98713" y="2088966"/>
            <a:ext cx="10482469" cy="3306233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00B0F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Common Neck Swellings</a:t>
            </a:r>
          </a:p>
          <a:p>
            <a:pPr algn="ctr"/>
            <a:endParaRPr lang="en-GB" sz="4800" dirty="0">
              <a:solidFill>
                <a:srgbClr val="00B0F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E2F5B5-9657-2CF1-CC18-22716D71371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3551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37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Associated local symptoms with neck swellings </a:t>
            </a:r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38645AC0-E6E3-BA25-62B4-B9E8C37199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0299153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0147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Systemic symptoms - Goitre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31FDA64-5A8B-8CBF-8BAC-E6A5706CF6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4470190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7884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28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Systemic symptoms-  </a:t>
            </a:r>
            <a:r>
              <a:rPr lang="en-US" sz="2800" b="1" i="1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Lymphadenopathy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7C75938-3A94-6DF7-CD7E-DFCCB9C12B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3999575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2227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2207B2-2CD6-0A63-827D-98BBEE7C6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bg1">
              <a:lumMod val="95000"/>
              <a:alpha val="88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F35244-1BC3-F7B1-E4A5-261CC9927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381" y="0"/>
            <a:ext cx="123362" cy="6858000"/>
            <a:chOff x="12068638" y="0"/>
            <a:chExt cx="123362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7F3546-4E8B-A6BA-DB6C-B11B9BDC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8A56EF-16D3-581E-542C-13F0A22C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4D123D3-427B-18FE-FBCC-DDDC8F4B6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409" y="890804"/>
            <a:ext cx="2039757" cy="23105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93ABF1-B6CE-1E97-DE4A-B11E61793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294" y="890804"/>
            <a:ext cx="2007064" cy="2399354"/>
          </a:xfrm>
          <a:prstGeom prst="rect">
            <a:avLst/>
          </a:prstGeom>
        </p:spPr>
      </p:pic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8C8CEADC-C409-66A1-221C-29E6AD96C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75" y="3565279"/>
            <a:ext cx="2039757" cy="2392676"/>
          </a:xfrm>
          <a:prstGeom prst="rect">
            <a:avLst/>
          </a:prstGeo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3D63420-E655-C0D2-30E7-6B75E9F38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740" y="3565279"/>
            <a:ext cx="1917535" cy="24119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1" y="890804"/>
            <a:ext cx="5253256" cy="5096724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</a:t>
            </a:r>
            <a:r>
              <a:rPr lang="en-US" sz="2000" b="1" i="1" dirty="0"/>
              <a:t>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Systemic inquiry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appetite, wt. change,  bowel habit (thyroid, LN)</a:t>
            </a:r>
          </a:p>
          <a:p>
            <a:pPr>
              <a:lnSpc>
                <a:spcPct val="90000"/>
              </a:lnSpc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RS-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dyspnea on exertion, (retrosternal extension) </a:t>
            </a:r>
          </a:p>
          <a:p>
            <a:pPr>
              <a:lnSpc>
                <a:spcPct val="90000"/>
              </a:lnSpc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CVS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palpitation, ankle swelling</a:t>
            </a:r>
          </a:p>
          <a:p>
            <a:pPr>
              <a:lnSpc>
                <a:spcPct val="90000"/>
              </a:lnSpc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GU-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amenorrhea</a:t>
            </a:r>
          </a:p>
          <a:p>
            <a:pPr>
              <a:lnSpc>
                <a:spcPct val="90000"/>
              </a:lnSpc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CNS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nervousness, irritability, insomnia (thyrotoxicosis)</a:t>
            </a:r>
          </a:p>
          <a:p>
            <a:pPr>
              <a:lnSpc>
                <a:spcPct val="90000"/>
              </a:lnSpc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Endocrines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preference to warm or cold weather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i="1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448625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1195697"/>
            <a:ext cx="3200400" cy="4238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i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Other parts of history</a:t>
            </a:r>
          </a:p>
        </p:txBody>
      </p:sp>
      <p:grpSp>
        <p:nvGrpSpPr>
          <p:cNvPr id="13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5D646D3-A73E-178E-EBD2-3C8FC3134A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7154230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78710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6683F-5368-6114-DDD4-4ED66FA23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1978640" cy="6690359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GB" sz="2400" b="1" dirty="0">
                <a:latin typeface="CopperplateGothicBold"/>
              </a:rPr>
              <a:t>. </a:t>
            </a:r>
            <a:r>
              <a:rPr lang="en-GB" sz="2400" b="1" i="0" u="none" strike="noStrike" baseline="0" dirty="0">
                <a:latin typeface="CopperplateGothicBold"/>
              </a:rPr>
              <a:t>Personal History </a:t>
            </a:r>
            <a:r>
              <a:rPr lang="en-GB" sz="2400" b="0" i="1" u="none" strike="noStrike" baseline="0" dirty="0">
                <a:latin typeface="ErasDemiITC"/>
              </a:rPr>
              <a:t>as usual</a:t>
            </a:r>
          </a:p>
          <a:p>
            <a:pPr algn="l"/>
            <a:r>
              <a:rPr lang="en-GB" sz="2400" b="0" i="1" u="none" strike="noStrike" baseline="0" dirty="0">
                <a:latin typeface="ErasDemiITC"/>
              </a:rPr>
              <a:t>II. </a:t>
            </a:r>
            <a:r>
              <a:rPr lang="en-GB" sz="2400" b="1" i="0" u="none" strike="noStrike" baseline="0" dirty="0">
                <a:latin typeface="CopperplateGothicBold"/>
              </a:rPr>
              <a:t>Complaint</a:t>
            </a:r>
          </a:p>
          <a:p>
            <a:pPr algn="l"/>
            <a:r>
              <a:rPr lang="en-US" sz="2400" b="0" i="1" u="none" strike="noStrike" baseline="0" dirty="0">
                <a:latin typeface="ErasDemiITC"/>
              </a:rPr>
              <a:t>swelling in lower part of front of neck.</a:t>
            </a:r>
          </a:p>
          <a:p>
            <a:pPr algn="l"/>
            <a:endParaRPr lang="en-US" sz="2400" b="0" i="1" u="none" strike="noStrike" baseline="0" dirty="0">
              <a:latin typeface="ErasDemiITC"/>
            </a:endParaRPr>
          </a:p>
          <a:p>
            <a:pPr marL="0" indent="0" algn="l">
              <a:buNone/>
            </a:pPr>
            <a:r>
              <a:rPr lang="en-GB" sz="2400" b="1" i="0" u="sng" strike="noStrike" baseline="0" dirty="0">
                <a:latin typeface="CopperplateGothicBold"/>
              </a:rPr>
              <a:t>Present history</a:t>
            </a:r>
          </a:p>
          <a:p>
            <a:pPr marL="0" indent="0" algn="l">
              <a:buNone/>
            </a:pPr>
            <a:r>
              <a:rPr lang="en-GB" sz="1800" b="0" i="1" u="none" strike="noStrike" baseline="0" dirty="0">
                <a:latin typeface="ErasDemiITC"/>
              </a:rPr>
              <a:t>1.Swelling: How started , suddenly or gradually </a:t>
            </a:r>
          </a:p>
          <a:p>
            <a:pPr marL="0" indent="0" algn="l">
              <a:buNone/>
            </a:pPr>
            <a:r>
              <a:rPr lang="en-GB" sz="1800" i="1" dirty="0">
                <a:latin typeface="ErasDemiITC"/>
              </a:rPr>
              <a:t>                       Its course increasing or decreasing</a:t>
            </a:r>
          </a:p>
          <a:p>
            <a:pPr marL="0" indent="0" algn="l">
              <a:buNone/>
            </a:pPr>
            <a:r>
              <a:rPr lang="en-GB" sz="1800" i="1" dirty="0">
                <a:latin typeface="ErasDemiITC"/>
              </a:rPr>
              <a:t>                       Duration</a:t>
            </a:r>
            <a:endParaRPr lang="en-GB" sz="1800" b="0" i="1" u="none" strike="noStrike" baseline="0" dirty="0">
              <a:latin typeface="ErasDemiITC"/>
            </a:endParaRPr>
          </a:p>
          <a:p>
            <a:pPr marL="0" indent="0" algn="l">
              <a:buNone/>
            </a:pPr>
            <a:r>
              <a:rPr lang="en-GB" sz="1800" b="1" i="0" u="none" strike="noStrike" baseline="0" dirty="0">
                <a:latin typeface="TimesNewRoman,Bold"/>
              </a:rPr>
              <a:t>2.؟ </a:t>
            </a:r>
            <a:r>
              <a:rPr lang="en-GB" sz="1800" b="0" i="1" u="none" strike="noStrike" baseline="0" dirty="0">
                <a:latin typeface="ErasDemiITC"/>
              </a:rPr>
              <a:t>Pain: </a:t>
            </a:r>
          </a:p>
          <a:p>
            <a:pPr algn="l"/>
            <a:endParaRPr lang="ar-SA" sz="1800" b="1" i="0" u="none" strike="noStrike" baseline="0" dirty="0">
              <a:latin typeface="TimesNewRoman,Bold"/>
            </a:endParaRPr>
          </a:p>
          <a:p>
            <a:pPr marL="0" indent="0" algn="l">
              <a:buNone/>
            </a:pPr>
            <a:r>
              <a:rPr lang="en-GB" sz="1800" b="0" i="1" u="none" strike="noStrike" baseline="0" dirty="0">
                <a:latin typeface="ErasDemiITC"/>
              </a:rPr>
              <a:t>3. Disturbance of function :</a:t>
            </a:r>
          </a:p>
          <a:p>
            <a:pPr algn="l"/>
            <a:r>
              <a:rPr lang="en-GB" sz="1800" b="0" i="0" u="none" strike="noStrike" baseline="0" dirty="0">
                <a:latin typeface="Wingdings" panose="05000000000000000000" pitchFamily="2" charset="2"/>
              </a:rPr>
              <a:t> </a:t>
            </a:r>
            <a:r>
              <a:rPr lang="en-GB" sz="1800" b="0" i="1" u="none" strike="noStrike" baseline="0" dirty="0">
                <a:solidFill>
                  <a:srgbClr val="FFFF00"/>
                </a:solidFill>
                <a:latin typeface="ErasDemiITC"/>
              </a:rPr>
              <a:t>General</a:t>
            </a:r>
          </a:p>
          <a:p>
            <a:pPr algn="l"/>
            <a:r>
              <a:rPr lang="en-GB" sz="1800" b="0" i="1" u="none" strike="noStrike" baseline="0" dirty="0">
                <a:latin typeface="ErasDemiITC"/>
              </a:rPr>
              <a:t>a- Fever</a:t>
            </a:r>
          </a:p>
          <a:p>
            <a:pPr algn="l"/>
            <a:r>
              <a:rPr lang="en-GB" sz="1800" b="0" i="1" u="none" strike="noStrike" baseline="0" dirty="0">
                <a:latin typeface="ErasDemiITC"/>
              </a:rPr>
              <a:t>b- Metastasis:</a:t>
            </a:r>
          </a:p>
          <a:p>
            <a:pPr algn="l"/>
            <a:r>
              <a:rPr lang="en-US" sz="1800" b="0" i="1" u="none" strike="noStrike" baseline="0" dirty="0">
                <a:latin typeface="ErasDemiITC"/>
              </a:rPr>
              <a:t>c- General Manifestations: Toxicity or hyperthyroidism &amp; we must comment on it </a:t>
            </a:r>
            <a:r>
              <a:rPr lang="en-GB" sz="1800" b="0" i="1" u="none" strike="noStrike" baseline="0" dirty="0">
                <a:latin typeface="ErasDemiITC"/>
              </a:rPr>
              <a:t>even if –</a:t>
            </a:r>
            <a:r>
              <a:rPr lang="en-GB" sz="1800" b="0" i="1" u="none" strike="noStrike" baseline="0" dirty="0" err="1">
                <a:latin typeface="ErasDemiITC"/>
              </a:rPr>
              <a:t>ve</a:t>
            </a:r>
            <a:r>
              <a:rPr lang="en-GB" sz="1800" b="0" i="1" u="none" strike="noStrike" baseline="0" dirty="0">
                <a:latin typeface="ErasDemiITC"/>
              </a:rPr>
              <a:t>.</a:t>
            </a:r>
          </a:p>
          <a:p>
            <a:pPr algn="l"/>
            <a:endParaRPr lang="en-GB" sz="1800" b="0" i="1" u="none" strike="noStrike" baseline="0" dirty="0">
              <a:latin typeface="ErasDemiITC"/>
            </a:endParaRPr>
          </a:p>
          <a:p>
            <a:pPr algn="l"/>
            <a:r>
              <a:rPr lang="en-GB" sz="1800" i="1" dirty="0">
                <a:latin typeface="ErasDemiITC"/>
              </a:rPr>
              <a:t>    </a:t>
            </a:r>
            <a:r>
              <a:rPr lang="en-GB" sz="1800" b="1" i="1" u="none" strike="noStrike" baseline="0" dirty="0">
                <a:solidFill>
                  <a:srgbClr val="FFFF00"/>
                </a:solidFill>
                <a:latin typeface="ErasDemiITC"/>
              </a:rPr>
              <a:t>Local:</a:t>
            </a:r>
          </a:p>
          <a:p>
            <a:pPr algn="l"/>
            <a:r>
              <a:rPr lang="en-GB" sz="1800" b="0" i="1" u="none" strike="noStrike" baseline="0" dirty="0">
                <a:latin typeface="ErasDemiITC"/>
              </a:rPr>
              <a:t>a. VAN: pressure on Recurrent Laryngeal nerve causing </a:t>
            </a:r>
            <a:r>
              <a:rPr lang="en-GB" sz="1800" b="0" i="1" u="none" strike="noStrike" baseline="0" dirty="0" err="1">
                <a:latin typeface="ErasDemiITC"/>
              </a:rPr>
              <a:t>hoarsness</a:t>
            </a:r>
            <a:r>
              <a:rPr lang="en-GB" sz="1800" b="0" i="1" u="none" strike="noStrike" baseline="0" dirty="0">
                <a:latin typeface="ErasDemiITC"/>
              </a:rPr>
              <a:t>.</a:t>
            </a:r>
          </a:p>
          <a:p>
            <a:pPr algn="l"/>
            <a:r>
              <a:rPr lang="en-GB" sz="1800" b="0" i="1" u="none" strike="noStrike" baseline="0" dirty="0">
                <a:latin typeface="ErasDemiITC"/>
              </a:rPr>
              <a:t>b. Local manifestations:</a:t>
            </a:r>
          </a:p>
          <a:p>
            <a:pPr marL="0" indent="0" algn="l">
              <a:buNone/>
            </a:pPr>
            <a:r>
              <a:rPr lang="en-US" sz="1800" b="0" i="0" u="none" strike="noStrike" baseline="0" dirty="0">
                <a:latin typeface="Symbol" panose="05050102010706020507" pitchFamily="18" charset="2"/>
              </a:rPr>
              <a:t>                                            </a:t>
            </a:r>
            <a:r>
              <a:rPr lang="en-US" sz="1800" b="0" i="1" u="none" strike="noStrike" baseline="0" dirty="0">
                <a:latin typeface="ErasDemiITC"/>
              </a:rPr>
              <a:t>Dysphagia: usually not as it occurs in </a:t>
            </a:r>
            <a:r>
              <a:rPr lang="en-GB" sz="1800" b="0" i="1" u="none" strike="noStrike" baseline="0" dirty="0">
                <a:latin typeface="ErasDemiITC"/>
              </a:rPr>
              <a:t>Retrosternal </a:t>
            </a:r>
            <a:r>
              <a:rPr lang="en-GB" sz="1800" b="0" i="1" u="none" strike="noStrike" baseline="0" dirty="0" err="1">
                <a:latin typeface="ErasDemiITC"/>
              </a:rPr>
              <a:t>goiter</a:t>
            </a:r>
            <a:r>
              <a:rPr lang="en-GB" sz="1800" b="0" i="1" u="none" strike="noStrike" baseline="0" dirty="0">
                <a:latin typeface="ErasDemiITC"/>
              </a:rPr>
              <a:t> or malignancy</a:t>
            </a:r>
          </a:p>
          <a:p>
            <a:pPr marL="0" indent="0" algn="l">
              <a:buNone/>
            </a:pPr>
            <a:r>
              <a:rPr lang="en-GB" sz="1800" dirty="0">
                <a:latin typeface="Symbol" panose="05050102010706020507" pitchFamily="18" charset="2"/>
              </a:rPr>
              <a:t>                                           </a:t>
            </a:r>
            <a:r>
              <a:rPr lang="en-GB" sz="1800" b="0" i="0" u="none" strike="noStrike" baseline="0" dirty="0">
                <a:latin typeface="Symbol" panose="05050102010706020507" pitchFamily="18" charset="2"/>
              </a:rPr>
              <a:t> </a:t>
            </a:r>
            <a:r>
              <a:rPr lang="en-GB" sz="1800" b="0" i="1" u="none" strike="noStrike" baseline="0" dirty="0" err="1">
                <a:latin typeface="ErasDemiITC"/>
              </a:rPr>
              <a:t>Dyspnea</a:t>
            </a:r>
            <a:r>
              <a:rPr lang="en-GB" sz="1800" b="0" i="1" u="none" strike="noStrike" baseline="0" dirty="0">
                <a:latin typeface="ErasDemiITC"/>
              </a:rPr>
              <a:t>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5770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CD121-5137-A914-7081-B78DF61FC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024360" cy="6720839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GB" sz="1800" b="1" i="0" u="none" strike="noStrike" baseline="0" dirty="0">
                <a:latin typeface="CopperplateGothicBold"/>
              </a:rPr>
              <a:t>Example for History Taking</a:t>
            </a: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----------------, 25 years, mechanic, not married, living in ----, takes 20 cigarettes per day for </a:t>
            </a:r>
            <a:r>
              <a:rPr lang="en-GB" sz="1800" b="0" i="1" u="none" strike="noStrike" baseline="0" dirty="0">
                <a:latin typeface="ErasDemiITC"/>
              </a:rPr>
              <a:t>10 years.</a:t>
            </a:r>
          </a:p>
          <a:p>
            <a:pPr algn="l"/>
            <a:endParaRPr lang="en-GB" sz="1800" b="0" i="1" u="none" strike="noStrike" baseline="0" dirty="0">
              <a:latin typeface="ErasDemiITC"/>
            </a:endParaRP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He is coming complain of swelling in lower part of neck since 6 years.</a:t>
            </a: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The condition started 6 years ago with swelling in lower part of front of neck, gradual </a:t>
            </a:r>
            <a:r>
              <a:rPr lang="en-GB" sz="1800" b="0" i="1" u="none" strike="noStrike" baseline="0" dirty="0">
                <a:latin typeface="ErasDemiITC"/>
              </a:rPr>
              <a:t>onset, and progressive course.</a:t>
            </a:r>
          </a:p>
          <a:p>
            <a:pPr algn="l"/>
            <a:endParaRPr lang="en-GB" sz="1800" b="0" i="1" u="none" strike="noStrike" baseline="0" dirty="0">
              <a:latin typeface="ErasDemiITC"/>
            </a:endParaRP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He had toxic manifestations in the form of palpitation, Nervousness. Irritability, insomnia, loss of weight </a:t>
            </a:r>
            <a:r>
              <a:rPr lang="en-US" sz="1800" b="0" i="1" u="none" strike="noStrike" baseline="0" dirty="0" err="1">
                <a:latin typeface="ErasDemiITC"/>
              </a:rPr>
              <a:t>inspite</a:t>
            </a:r>
            <a:r>
              <a:rPr lang="en-US" sz="1800" b="0" i="1" u="none" strike="noStrike" baseline="0" dirty="0">
                <a:latin typeface="ErasDemiITC"/>
              </a:rPr>
              <a:t> of good appetite, </a:t>
            </a:r>
            <a:r>
              <a:rPr lang="en-US" sz="1800" b="0" i="1" u="none" strike="noStrike" baseline="0" dirty="0" err="1">
                <a:latin typeface="ErasDemiITC"/>
              </a:rPr>
              <a:t>exophthalos</a:t>
            </a:r>
            <a:r>
              <a:rPr lang="en-US" sz="1800" b="0" i="1" u="none" strike="noStrike" baseline="0" dirty="0">
                <a:latin typeface="ErasDemiITC"/>
              </a:rPr>
              <a:t> , polyuria.</a:t>
            </a:r>
          </a:p>
          <a:p>
            <a:pPr algn="l"/>
            <a:endParaRPr lang="en-US" sz="1800" b="0" i="1" u="none" strike="noStrike" baseline="0" dirty="0">
              <a:latin typeface="ErasDemiITC"/>
            </a:endParaRP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The patient did hormonal assay &amp; was told that he is toxic.</a:t>
            </a:r>
          </a:p>
          <a:p>
            <a:pPr algn="l"/>
            <a:endParaRPr lang="en-US" sz="1800" b="0" i="1" u="none" strike="noStrike" baseline="0" dirty="0">
              <a:latin typeface="ErasDemiITC"/>
            </a:endParaRP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He had surgery since five &amp; half years.</a:t>
            </a: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After one 7 half month, the swelling appeared again, exophthalmos &amp; he developed </a:t>
            </a:r>
            <a:r>
              <a:rPr lang="en-GB" sz="1800" b="0" i="1" u="none" strike="noStrike" baseline="0" dirty="0" err="1">
                <a:latin typeface="ErasDemiITC"/>
              </a:rPr>
              <a:t>hoarsness</a:t>
            </a:r>
            <a:r>
              <a:rPr lang="en-GB" sz="1800" b="0" i="1" u="none" strike="noStrike" baseline="0" dirty="0">
                <a:latin typeface="ErasDemiITC"/>
              </a:rPr>
              <a:t> of voice.</a:t>
            </a: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He is now on course of </a:t>
            </a:r>
            <a:r>
              <a:rPr lang="en-US" sz="1800" b="0" i="1" u="none" strike="noStrike" baseline="0" dirty="0" err="1">
                <a:latin typeface="ErasDemiITC"/>
              </a:rPr>
              <a:t>Indral</a:t>
            </a:r>
            <a:r>
              <a:rPr lang="en-US" sz="1800" b="0" i="1" u="none" strike="noStrike" baseline="0" dirty="0">
                <a:latin typeface="ErasDemiITC"/>
              </a:rPr>
              <a:t>.</a:t>
            </a: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There is no history of pain.</a:t>
            </a: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There is no history of metastasis in the form of ……</a:t>
            </a: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There is no history of hypothyroidism as gain of weight, slurred speech, intolerance to cold weather, puffy eyelids &amp; lost 1/3 of outer eyebrow, constipation</a:t>
            </a: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No history of Dyspnea or Dysphagia.</a:t>
            </a:r>
          </a:p>
          <a:p>
            <a:pPr algn="l"/>
            <a:r>
              <a:rPr lang="en-GB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GB" sz="1800" b="0" i="1" u="none" strike="noStrike" baseline="0" dirty="0">
                <a:latin typeface="ErasDemiITC"/>
              </a:rPr>
              <a:t>No history of Discharge.</a:t>
            </a: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No history of Psychological trauma.</a:t>
            </a:r>
          </a:p>
          <a:p>
            <a:pPr algn="l"/>
            <a:endParaRPr lang="en-US" sz="1800" b="0" i="1" u="none" strike="noStrike" baseline="0" dirty="0">
              <a:latin typeface="ErasDemiITC"/>
            </a:endParaRP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No past history of operations, drug intake, D.M. or hypertension</a:t>
            </a:r>
          </a:p>
          <a:p>
            <a:pPr algn="l"/>
            <a:endParaRPr lang="en-US" sz="1800" b="0" i="1" u="none" strike="noStrike" baseline="0" dirty="0">
              <a:latin typeface="ErasDemiITC"/>
            </a:endParaRP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No family history of similar conditions or D.M. or hypertension.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852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368" y="694268"/>
            <a:ext cx="3553510" cy="5477932"/>
          </a:xfrm>
        </p:spPr>
        <p:txBody>
          <a:bodyPr>
            <a:norm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Preparation for Examination</a:t>
            </a:r>
          </a:p>
        </p:txBody>
      </p:sp>
      <p:grpSp>
        <p:nvGrpSpPr>
          <p:cNvPr id="10" name="Graphic 38">
            <a:extLst>
              <a:ext uri="{FF2B5EF4-FFF2-40B4-BE49-F238E27FC236}">
                <a16:creationId xmlns:a16="http://schemas.microsoft.com/office/drawing/2014/main" id="{1E8369D0-2C3B-4E27-AC6C-A246AC28C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3D5586F-4573-4C57-9793-1EBFDC896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EED35EF-93A0-4921-941C-ECC67AE2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" name="Graphic 4">
            <a:extLst>
              <a:ext uri="{FF2B5EF4-FFF2-40B4-BE49-F238E27FC236}">
                <a16:creationId xmlns:a16="http://schemas.microsoft.com/office/drawing/2014/main" id="{C6F74901-2A71-43C3-837C-27CCD6B6D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37426" y="2203010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92DF49A-063A-4F60-BE30-D26826492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0DCBBE0-7DEE-43ED-BEE3-ABB179CFC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39FE8DF-D1B2-4074-9BDF-C458EA012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1C143B5-6E24-417D-A035-65747A8E9D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31ED8C-8819-4FFB-BF3C-FDA6A90D4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A39574D-5ECC-4A94-9CB6-646D90DA5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A73D6F7-977D-4026-8F68-CA63C162C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348370-4FD9-4A99-BB05-944D5B0B0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1146D46-43DB-4487-A191-0970511C3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17B7142-9D64-4D34-B23C-9471326AD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8EB71CD-AB26-440E-A0D5-E1081DB55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4423BD2-7458-4680-AF49-5013C9D30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5547DC8-8B87-4446-9CC9-65AF04A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EC11F68A-CC71-4196-BBF3-20CDCD75D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502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85F9950-F10E-4E64-962B-F7034578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502" y="4752208"/>
            <a:ext cx="365021" cy="36502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4868" y="1130846"/>
            <a:ext cx="5217173" cy="43513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Permission</a:t>
            </a:r>
          </a:p>
          <a:p>
            <a:pPr>
              <a:lnSpc>
                <a:spcPct val="90000"/>
              </a:lnSpc>
            </a:pPr>
            <a:r>
              <a:rPr lang="en-US" sz="27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Privacy</a:t>
            </a:r>
          </a:p>
          <a:p>
            <a:pPr>
              <a:lnSpc>
                <a:spcPct val="90000"/>
              </a:lnSpc>
            </a:pPr>
            <a:r>
              <a:rPr lang="en-US" sz="27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Nurse presence</a:t>
            </a:r>
          </a:p>
          <a:p>
            <a:pPr>
              <a:lnSpc>
                <a:spcPct val="90000"/>
              </a:lnSpc>
            </a:pPr>
            <a:r>
              <a:rPr lang="en-US" sz="27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precautions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7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700" b="1" i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 while taking history</a:t>
            </a:r>
            <a:endParaRPr lang="en-US" sz="27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7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health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7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Mental state- anxiety, nervousness, agitated</a:t>
            </a:r>
          </a:p>
        </p:txBody>
      </p:sp>
    </p:spTree>
    <p:extLst>
      <p:ext uri="{BB962C8B-B14F-4D97-AF65-F5344CB8AC3E}">
        <p14:creationId xmlns:p14="http://schemas.microsoft.com/office/powerpoint/2010/main" val="13132282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Examination</a:t>
            </a:r>
            <a:endParaRPr lang="en-US" sz="42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7024" y="844062"/>
            <a:ext cx="6971928" cy="5888334"/>
          </a:xfrm>
        </p:spPr>
        <p:txBody>
          <a:bodyPr>
            <a:normAutofit/>
          </a:bodyPr>
          <a:lstStyle/>
          <a:p>
            <a:pPr marL="222885" indent="-222885" defTabSz="594360">
              <a:lnSpc>
                <a:spcPct val="90000"/>
              </a:lnSpc>
            </a:pP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Agitated, nervous or lethargic patient</a:t>
            </a:r>
          </a:p>
          <a:p>
            <a:pPr marL="222885" indent="-222885" defTabSz="594360">
              <a:lnSpc>
                <a:spcPct val="90000"/>
              </a:lnSpc>
            </a:pPr>
            <a:r>
              <a:rPr lang="en-US" sz="17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Temperature</a:t>
            </a:r>
          </a:p>
          <a:p>
            <a:pPr marL="0" indent="0" defTabSz="594360">
              <a:lnSpc>
                <a:spcPct val="90000"/>
              </a:lnSpc>
              <a:buNone/>
            </a:pPr>
            <a:endParaRPr lang="en-US" sz="1700" i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2885" indent="-222885" defTabSz="594360">
              <a:lnSpc>
                <a:spcPct val="90000"/>
              </a:lnSpc>
            </a:pPr>
            <a:r>
              <a:rPr lang="en-US" sz="17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Pulse</a:t>
            </a:r>
            <a:r>
              <a:rPr lang="en-US" sz="1700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Tachycardia, bradycardia, water hammer pulse</a:t>
            </a:r>
          </a:p>
          <a:p>
            <a:pPr marL="0" indent="0" defTabSz="594360">
              <a:lnSpc>
                <a:spcPct val="90000"/>
              </a:lnSpc>
              <a:buNone/>
            </a:pPr>
            <a:endParaRPr lang="en-US" sz="1700" i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2885" indent="-222885" defTabSz="594360">
              <a:lnSpc>
                <a:spcPct val="90000"/>
              </a:lnSpc>
            </a:pPr>
            <a:r>
              <a:rPr lang="en-US" sz="17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BP</a:t>
            </a:r>
            <a:r>
              <a:rPr lang="en-US" sz="1700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&amp; </a:t>
            </a:r>
            <a:r>
              <a:rPr lang="en-US" sz="17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RR</a:t>
            </a:r>
          </a:p>
          <a:p>
            <a:pPr marL="0" indent="0" defTabSz="594360">
              <a:lnSpc>
                <a:spcPct val="90000"/>
              </a:lnSpc>
              <a:buNone/>
            </a:pPr>
            <a:endParaRPr lang="en-US" sz="1700" b="1" i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2885" indent="-222885" defTabSz="594360">
              <a:lnSpc>
                <a:spcPct val="90000"/>
              </a:lnSpc>
            </a:pPr>
            <a:r>
              <a:rPr lang="en-US" sz="17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Palm:</a:t>
            </a:r>
            <a:r>
              <a:rPr lang="en-US" sz="1700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Moist, sweaty (hyperthyroid)</a:t>
            </a:r>
          </a:p>
          <a:p>
            <a:pPr marL="0" indent="0" defTabSz="594360">
              <a:lnSpc>
                <a:spcPct val="90000"/>
              </a:lnSpc>
              <a:buNone/>
            </a:pPr>
            <a:endParaRPr lang="en-US" sz="1700" i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2885" indent="-222885" defTabSz="594360">
              <a:lnSpc>
                <a:spcPct val="90000"/>
              </a:lnSpc>
            </a:pPr>
            <a:r>
              <a:rPr lang="en-US" sz="17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Skin</a:t>
            </a:r>
            <a:r>
              <a:rPr lang="en-US" sz="1700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Dry (hypothyroid)</a:t>
            </a:r>
          </a:p>
          <a:p>
            <a:pPr marL="222885" indent="-222885" defTabSz="594360">
              <a:lnSpc>
                <a:spcPct val="90000"/>
              </a:lnSpc>
            </a:pPr>
            <a:endParaRPr lang="en-GB" sz="1700" i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 defTabSz="594360">
              <a:lnSpc>
                <a:spcPct val="90000"/>
              </a:lnSpc>
              <a:buNone/>
            </a:pPr>
            <a:endParaRPr lang="en-US" sz="1700" i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l"/>
            <a:r>
              <a:rPr lang="en-US" sz="17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Tremor:</a:t>
            </a:r>
            <a:r>
              <a:rPr lang="en-US" sz="1700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7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Arm out in front, elbow &amp; wrist straight,                                 	            finger straight &amp; separated </a:t>
            </a:r>
            <a:r>
              <a:rPr lang="en-GB" sz="1600" i="1" kern="1200" dirty="0">
                <a:solidFill>
                  <a:schemeClr val="tx1"/>
                </a:solidFill>
                <a:latin typeface="ErasDemiITC"/>
                <a:ea typeface="+mn-ea"/>
                <a:cs typeface="Times New Roman" panose="02020603050405020304" pitchFamily="18" charset="0"/>
              </a:rPr>
              <a:t>(</a:t>
            </a:r>
            <a:r>
              <a:rPr lang="en-GB" sz="1600" b="0" i="1" u="none" strike="noStrike" baseline="0" dirty="0">
                <a:latin typeface="ErasDemiITC"/>
              </a:rPr>
              <a:t> out stretched hands)</a:t>
            </a:r>
            <a:endParaRPr lang="ar-SA" sz="1600" b="1" i="0" u="none" strike="noStrike" baseline="0" dirty="0">
              <a:latin typeface="Arial,Bold"/>
            </a:endParaRPr>
          </a:p>
          <a:p>
            <a:pPr marL="0" indent="0" algn="l">
              <a:buNone/>
            </a:pPr>
            <a:r>
              <a:rPr lang="en-GB" sz="1600" dirty="0">
                <a:latin typeface="Symbol" panose="05050102010706020507" pitchFamily="18" charset="2"/>
              </a:rPr>
              <a:t>                       </a:t>
            </a:r>
            <a:r>
              <a:rPr lang="en-GB" sz="1600" b="0" i="1" u="none" strike="noStrike" baseline="0" dirty="0">
                <a:latin typeface="ErasDemiITC"/>
              </a:rPr>
              <a:t>Protruded unsupported tongue.</a:t>
            </a:r>
            <a:endParaRPr lang="en-GB" sz="1800" dirty="0"/>
          </a:p>
          <a:p>
            <a:pPr marL="222885" indent="-222885" defTabSz="594360">
              <a:lnSpc>
                <a:spcPct val="90000"/>
              </a:lnSpc>
            </a:pPr>
            <a:endParaRPr lang="en-US" sz="1700" b="1" i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 defTabSz="594360">
              <a:lnSpc>
                <a:spcPct val="90000"/>
              </a:lnSpc>
              <a:buNone/>
            </a:pPr>
            <a:endParaRPr lang="en-US" sz="1700" b="1" i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 defTabSz="594360">
              <a:lnSpc>
                <a:spcPct val="90000"/>
              </a:lnSpc>
              <a:buNone/>
            </a:pPr>
            <a:r>
              <a:rPr lang="en-US" sz="17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Thyrotoxicosis- f</a:t>
            </a:r>
            <a:r>
              <a:rPr lang="en-US" sz="1700" b="1" i="1" u="sng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ine fast </a:t>
            </a:r>
            <a:r>
              <a:rPr lang="en-US" sz="1700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tremor</a:t>
            </a:r>
            <a:endParaRPr lang="en-US" sz="17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5" t="6223" r="15153"/>
          <a:stretch/>
        </p:blipFill>
        <p:spPr bwMode="auto">
          <a:xfrm>
            <a:off x="9901019" y="1997389"/>
            <a:ext cx="2104029" cy="189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1134148" y="2284823"/>
            <a:ext cx="439303" cy="3005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86676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9069F-0704-7F2F-7174-89D90CE0E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57" y="85060"/>
            <a:ext cx="11908465" cy="6698511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GB" sz="2000" b="0" i="1" u="none" strike="noStrike" baseline="0" dirty="0">
                <a:latin typeface="ErasDemiITC"/>
              </a:rPr>
              <a:t>3- Eye Manifestations:</a:t>
            </a:r>
          </a:p>
          <a:p>
            <a:pPr algn="l"/>
            <a:endParaRPr lang="en-GB" sz="2000" b="0" i="1" u="none" strike="noStrike" baseline="0" dirty="0">
              <a:latin typeface="ErasDemiITC"/>
            </a:endParaRPr>
          </a:p>
          <a:p>
            <a:pPr algn="l"/>
            <a:r>
              <a:rPr lang="en-US" sz="2000" b="0" i="1" u="none" strike="noStrike" baseline="0" dirty="0">
                <a:latin typeface="ErasDemiITC"/>
              </a:rPr>
              <a:t>Signs How to detect it?</a:t>
            </a:r>
          </a:p>
          <a:p>
            <a:pPr algn="l"/>
            <a:r>
              <a:rPr lang="en-US" sz="2000" b="0" i="1" u="none" strike="noStrike" baseline="0" dirty="0">
                <a:latin typeface="ErasDemiITC"/>
              </a:rPr>
              <a:t>A- Infrequent blinking. By Inspection</a:t>
            </a:r>
          </a:p>
          <a:p>
            <a:pPr algn="l"/>
            <a:r>
              <a:rPr lang="en-US" sz="2000" b="0" i="1" u="none" strike="noStrike" baseline="0" dirty="0">
                <a:latin typeface="ErasDemiITC"/>
              </a:rPr>
              <a:t>B- Apparent rim of sclera above cornea. By Inspection</a:t>
            </a:r>
          </a:p>
          <a:p>
            <a:pPr>
              <a:lnSpc>
                <a:spcPct val="150000"/>
              </a:lnSpc>
            </a:pPr>
            <a:r>
              <a:rPr lang="en-GB" sz="2000" b="0" i="1" u="none" strike="noStrike" baseline="0" dirty="0">
                <a:latin typeface="ErasDemiITC"/>
              </a:rPr>
              <a:t>C- Staring look &amp; 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 lag 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(von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Graefe’s</a:t>
            </a: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sign):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upper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eyelid fails to follow the eye ball moving downwards</a:t>
            </a:r>
          </a:p>
          <a:p>
            <a:pPr>
              <a:lnSpc>
                <a:spcPct val="150000"/>
              </a:lnSpc>
            </a:pP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 retraction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Upper lid-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 than normal.                                                                 	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Lower lid-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normal position</a:t>
            </a:r>
          </a:p>
          <a:p>
            <a:pPr algn="l"/>
            <a:endParaRPr lang="en-GB" sz="2000" b="0" i="1" u="none" strike="noStrike" baseline="0" dirty="0">
              <a:latin typeface="ErasDemiITC"/>
            </a:endParaRPr>
          </a:p>
          <a:p>
            <a:pPr marL="0" indent="0" algn="l">
              <a:buNone/>
            </a:pPr>
            <a:r>
              <a:rPr lang="en-US" sz="2000" b="0" i="1" u="none" strike="noStrike" baseline="0" dirty="0">
                <a:latin typeface="ErasDemiITC"/>
              </a:rPr>
              <a:t>      D- Lack of wrinkling of forehead on </a:t>
            </a:r>
            <a:r>
              <a:rPr lang="en-GB" sz="2000" b="0" i="1" u="none" strike="noStrike" baseline="0" dirty="0">
                <a:latin typeface="ErasDemiITC"/>
              </a:rPr>
              <a:t>looking up.</a:t>
            </a:r>
          </a:p>
          <a:p>
            <a:pPr algn="l"/>
            <a:r>
              <a:rPr lang="en-GB" sz="2000" b="0" i="1" u="none" strike="noStrike" baseline="0" dirty="0">
                <a:latin typeface="ErasDemiITC"/>
              </a:rPr>
              <a:t>E- Lack of convergence: </a:t>
            </a:r>
          </a:p>
          <a:p>
            <a:pPr algn="l"/>
            <a:endParaRPr lang="ar-SA" sz="2000" b="1" i="0" u="none" strike="noStrike" baseline="0" dirty="0">
              <a:latin typeface="TimesNewRoman,Bold"/>
            </a:endParaRPr>
          </a:p>
          <a:p>
            <a:pPr algn="l"/>
            <a:r>
              <a:rPr lang="en-US" sz="2000" b="1" i="1" u="none" strike="noStrike" baseline="0" dirty="0">
                <a:latin typeface="ErasDemiITC"/>
              </a:rPr>
              <a:t>In brief: How to examine eye signs?</a:t>
            </a:r>
          </a:p>
          <a:p>
            <a:pPr algn="l"/>
            <a:r>
              <a:rPr lang="en-US" sz="2000" b="0" i="1" u="none" strike="noStrike" baseline="0" dirty="0">
                <a:latin typeface="ErasDemiITC"/>
              </a:rPr>
              <a:t>Inspect &amp; comment on infrequent blinking &amp; Exophthalmos.</a:t>
            </a:r>
          </a:p>
          <a:p>
            <a:pPr algn="l"/>
            <a:r>
              <a:rPr lang="en-US" sz="2000" b="0" i="1" u="none" strike="noStrike" baseline="0" dirty="0">
                <a:latin typeface="ErasDemiITC"/>
              </a:rPr>
              <a:t>Then fix patient head &amp; move your finger to detect lid lag, lack of wrinkling on looking upwards</a:t>
            </a:r>
            <a:r>
              <a:rPr lang="en-GB" sz="2000" b="0" i="1" u="none" strike="noStrike" baseline="0" dirty="0">
                <a:latin typeface="ErasDemiITC"/>
              </a:rPr>
              <a:t>&amp; lack of convergence.</a:t>
            </a:r>
          </a:p>
          <a:p>
            <a:pPr algn="l"/>
            <a:endParaRPr lang="en-GB" sz="2000" b="0" i="1" u="none" strike="noStrike" baseline="0" dirty="0">
              <a:latin typeface="ErasDemiITC"/>
            </a:endParaRPr>
          </a:p>
          <a:p>
            <a:pPr algn="l"/>
            <a:r>
              <a:rPr lang="en-US" sz="2000" b="0" i="1" u="none" strike="noStrike" baseline="0" dirty="0">
                <a:latin typeface="ErasDemiITC"/>
              </a:rPr>
              <a:t>N</a:t>
            </a:r>
            <a:r>
              <a:rPr lang="en-US" sz="2000" b="0" i="1" u="none" strike="noStrike" baseline="0" dirty="0">
                <a:solidFill>
                  <a:srgbClr val="FFC000"/>
                </a:solidFill>
                <a:latin typeface="ErasDemiITC"/>
              </a:rPr>
              <a:t>.B: Also, you must examine the scalp for metastatic masses.</a:t>
            </a:r>
          </a:p>
          <a:p>
            <a:pPr algn="l"/>
            <a:endParaRPr lang="en-US" sz="2000" i="1" dirty="0">
              <a:latin typeface="ErasDemiITC"/>
            </a:endParaRPr>
          </a:p>
          <a:p>
            <a:pPr algn="l"/>
            <a:endParaRPr lang="en-US" sz="2000" b="0" i="1" u="none" strike="noStrike" baseline="0" dirty="0">
              <a:latin typeface="ErasDemiITC"/>
            </a:endParaRPr>
          </a:p>
          <a:p>
            <a:endParaRPr lang="en-GB" sz="2000" dirty="0"/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554DBF9D-076C-D800-3C6E-C3BADCBA7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419" y="2277463"/>
            <a:ext cx="2921399" cy="257662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E897977-DD16-26BB-1555-EB51E4826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1" t="40043" r="2978" b="29374"/>
          <a:stretch/>
        </p:blipFill>
        <p:spPr bwMode="auto">
          <a:xfrm>
            <a:off x="8838781" y="2865983"/>
            <a:ext cx="3353219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642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42E6E-2C57-104B-8CF9-672AC6AE2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76" y="1060174"/>
            <a:ext cx="5229245" cy="519485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Anatomy: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The anterior triangle is situated at the front of the neck. </a:t>
            </a:r>
          </a:p>
          <a:p>
            <a:r>
              <a:rPr lang="en-US" sz="2000" dirty="0">
                <a:solidFill>
                  <a:schemeClr val="tx2"/>
                </a:solidFill>
              </a:rPr>
              <a:t>It is bounded:</a:t>
            </a:r>
          </a:p>
          <a:p>
            <a:pPr lvl="1"/>
            <a:r>
              <a:rPr lang="en-US" sz="2000" b="1" dirty="0">
                <a:solidFill>
                  <a:schemeClr val="tx2"/>
                </a:solidFill>
              </a:rPr>
              <a:t>Superiorly</a:t>
            </a:r>
            <a:r>
              <a:rPr lang="en-US" sz="2000" dirty="0">
                <a:solidFill>
                  <a:schemeClr val="tx2"/>
                </a:solidFill>
              </a:rPr>
              <a:t>  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Inferior border of the mandible (jawbone).</a:t>
            </a:r>
          </a:p>
          <a:p>
            <a:pPr lvl="1"/>
            <a:r>
              <a:rPr lang="en-US" sz="2000" b="1" dirty="0">
                <a:solidFill>
                  <a:schemeClr val="tx2"/>
                </a:solidFill>
              </a:rPr>
              <a:t>Laterally</a:t>
            </a:r>
            <a:r>
              <a:rPr lang="en-US" sz="2000" dirty="0">
                <a:solidFill>
                  <a:schemeClr val="tx2"/>
                </a:solidFill>
              </a:rPr>
              <a:t> 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Anterior border of the sternocleidomastoid.</a:t>
            </a:r>
          </a:p>
          <a:p>
            <a:pPr lvl="1"/>
            <a:r>
              <a:rPr lang="en-US" sz="2000" b="1" dirty="0">
                <a:solidFill>
                  <a:schemeClr val="tx2"/>
                </a:solidFill>
              </a:rPr>
              <a:t>Medially</a:t>
            </a:r>
            <a:r>
              <a:rPr lang="en-US" sz="2000" dirty="0">
                <a:solidFill>
                  <a:schemeClr val="tx2"/>
                </a:solidFill>
              </a:rPr>
              <a:t> 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Sagittal line down the midline of the neck</a:t>
            </a:r>
            <a:r>
              <a:rPr lang="en-GB" dirty="0">
                <a:solidFill>
                  <a:schemeClr val="tx2"/>
                </a:solidFill>
              </a:rPr>
              <a:t> </a:t>
            </a:r>
          </a:p>
          <a:p>
            <a:pPr marL="914400" lvl="2" indent="0">
              <a:buNone/>
            </a:pPr>
            <a:r>
              <a:rPr lang="en-GB" dirty="0">
                <a:solidFill>
                  <a:schemeClr val="tx2"/>
                </a:solidFill>
              </a:rPr>
              <a:t>from the chin to the manubrium </a:t>
            </a:r>
            <a:r>
              <a:rPr lang="en-US" dirty="0">
                <a:solidFill>
                  <a:schemeClr val="tx2"/>
                </a:solidFill>
              </a:rPr>
              <a:t>.</a:t>
            </a:r>
          </a:p>
          <a:p>
            <a:endParaRPr lang="en-US" sz="2000" dirty="0">
              <a:solidFill>
                <a:schemeClr val="tx2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02D47CA-1040-0141-9A18-61B3033E5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794" y="2186609"/>
            <a:ext cx="4550180" cy="341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040" y="94876"/>
            <a:ext cx="11765919" cy="4132411"/>
          </a:xfrm>
        </p:spPr>
        <p:txBody>
          <a:bodyPr anchor="t">
            <a:normAutofit fontScale="92500" lnSpcReduction="20000"/>
          </a:bodyPr>
          <a:lstStyle/>
          <a:p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Eye signs in thyrotoxicosis (hyperthyroidism):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</a:t>
            </a:r>
          </a:p>
          <a:p>
            <a:pPr lvl="0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front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Sclera becomes visible above &amp; below or only below</a:t>
            </a:r>
          </a:p>
          <a:p>
            <a:pPr lvl="0"/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GB" sz="2000" b="0" i="1" u="none" strike="noStrike" baseline="0" dirty="0">
                <a:latin typeface="ErasDemiITC"/>
              </a:rPr>
              <a:t>A. Ruler test: </a:t>
            </a:r>
          </a:p>
          <a:p>
            <a:pPr algn="l"/>
            <a:r>
              <a:rPr lang="en-GB" sz="2000" b="0" i="1" u="none" strike="noStrike" baseline="0" dirty="0">
                <a:latin typeface="ErasDemiITC"/>
              </a:rPr>
              <a:t>Ruler cannot touch both</a:t>
            </a:r>
            <a:r>
              <a:rPr lang="en-US" sz="2000" b="1" dirty="0">
                <a:latin typeface="Arial,Bold"/>
              </a:rPr>
              <a:t> </a:t>
            </a:r>
            <a:r>
              <a:rPr lang="pt-BR" sz="2000" b="0" i="1" u="none" strike="noStrike" baseline="0" dirty="0">
                <a:latin typeface="ErasDemiITC"/>
              </a:rPr>
              <a:t>Supra orbital &amp; infra orbital ridges</a:t>
            </a:r>
          </a:p>
          <a:p>
            <a:pPr algn="l"/>
            <a:endParaRPr lang="pt-BR" sz="2000" b="0" i="1" u="none" strike="noStrike" baseline="0" dirty="0">
              <a:latin typeface="ErasDemiITC"/>
            </a:endParaRPr>
          </a:p>
          <a:p>
            <a:pPr algn="l"/>
            <a:r>
              <a:rPr lang="en-GB" sz="2000" b="0" i="1" u="none" strike="noStrike" baseline="0" dirty="0">
                <a:latin typeface="ErasDemiITC"/>
              </a:rPr>
              <a:t>B. </a:t>
            </a:r>
            <a:r>
              <a:rPr lang="en-GB" sz="2000" b="0" i="1" u="none" strike="noStrike" baseline="0" dirty="0" err="1">
                <a:latin typeface="ErasDemiITC"/>
              </a:rPr>
              <a:t>Navzenger’s</a:t>
            </a:r>
            <a:r>
              <a:rPr lang="en-GB" sz="2000" b="0" i="1" u="none" strike="noStrike" baseline="0" dirty="0">
                <a:latin typeface="ErasDemiITC"/>
              </a:rPr>
              <a:t> method: </a:t>
            </a:r>
          </a:p>
          <a:p>
            <a:pPr algn="l"/>
            <a:r>
              <a:rPr lang="en-GB" sz="2000" b="0" i="1" u="none" strike="noStrike" baseline="0" dirty="0">
                <a:latin typeface="ErasDemiITC"/>
              </a:rPr>
              <a:t>Stand behind the patient and look to his eyes from above , normally you cannot see patient’s eyes</a:t>
            </a:r>
          </a:p>
          <a:p>
            <a:pPr algn="l"/>
            <a:endParaRPr lang="en-GB" sz="2000" b="0" i="1" u="none" strike="noStrike" baseline="0" dirty="0">
              <a:latin typeface="ErasDemiITC"/>
            </a:endParaRPr>
          </a:p>
          <a:p>
            <a:pPr algn="l"/>
            <a:r>
              <a:rPr lang="en-GB" sz="2000" b="0" i="1" u="none" strike="noStrike" baseline="0" dirty="0">
                <a:latin typeface="ErasDemiITC"/>
              </a:rPr>
              <a:t>C. Russel Frazer test:</a:t>
            </a:r>
          </a:p>
          <a:p>
            <a:pPr algn="l"/>
            <a:r>
              <a:rPr lang="en-US" sz="2000" b="0" i="1" u="none" strike="noStrike" baseline="0" dirty="0">
                <a:latin typeface="ErasDemiITC"/>
              </a:rPr>
              <a:t>Normally, there is a groove between eye ball </a:t>
            </a:r>
            <a:r>
              <a:rPr lang="en-GB" sz="2000" b="0" i="1" u="none" strike="noStrike" baseline="0" dirty="0">
                <a:latin typeface="ErasDemiITC"/>
              </a:rPr>
              <a:t>&amp; supra orbital margin, </a:t>
            </a:r>
            <a:r>
              <a:rPr lang="en-US" sz="2000" b="0" i="1" u="none" strike="noStrike" baseline="0" dirty="0">
                <a:latin typeface="ErasDemiITC"/>
              </a:rPr>
              <a:t>Loss of this groove </a:t>
            </a:r>
            <a:r>
              <a:rPr lang="en-US" sz="2000" b="0" i="0" u="none" strike="noStrike" baseline="0" dirty="0">
                <a:latin typeface="Calibri" panose="020F0502020204030204" pitchFamily="34" charset="0"/>
              </a:rPr>
              <a:t>→ </a:t>
            </a:r>
            <a:r>
              <a:rPr lang="en-US" sz="2000" b="0" i="1" u="none" strike="noStrike" baseline="0" dirty="0">
                <a:latin typeface="ErasDemiITC"/>
              </a:rPr>
              <a:t>True exophthalmos.</a:t>
            </a:r>
          </a:p>
          <a:p>
            <a:pPr lvl="0"/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8" b="19397"/>
          <a:stretch/>
        </p:blipFill>
        <p:spPr bwMode="auto">
          <a:xfrm>
            <a:off x="6457508" y="4102692"/>
            <a:ext cx="5319062" cy="232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5835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1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Complete General Examination</a:t>
            </a:r>
          </a:p>
        </p:txBody>
      </p:sp>
      <p:sp>
        <p:nvSpPr>
          <p:cNvPr id="2057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CVS- </a:t>
            </a: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sinus tachycardia/ fibrillation</a:t>
            </a:r>
          </a:p>
          <a:p>
            <a:pPr>
              <a:lnSpc>
                <a:spcPct val="90000"/>
              </a:lnSpc>
            </a:pPr>
            <a:r>
              <a:rPr lang="en-US" sz="2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Respiratory system</a:t>
            </a: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:  Tumor, TB</a:t>
            </a:r>
          </a:p>
          <a:p>
            <a:pPr>
              <a:lnSpc>
                <a:spcPct val="90000"/>
              </a:lnSpc>
            </a:pPr>
            <a:r>
              <a:rPr lang="en-US" sz="2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Abdomen</a:t>
            </a: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: Hepatomegaly, splenomegaly, other mass, testis</a:t>
            </a:r>
          </a:p>
          <a:p>
            <a:pPr lvl="0">
              <a:lnSpc>
                <a:spcPct val="90000"/>
              </a:lnSpc>
            </a:pPr>
            <a:r>
              <a:rPr lang="en-US" sz="2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Extremity- </a:t>
            </a: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proximal muscle weakness, pretibial myxedema (thyroid dermopathy) –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	localized lesions of the skin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	from the deposition of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	hyaluronic acid</a:t>
            </a:r>
          </a:p>
          <a:p>
            <a:pPr>
              <a:lnSpc>
                <a:spcPct val="90000"/>
              </a:lnSpc>
            </a:pPr>
            <a:endParaRPr lang="en-US" sz="22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4" r="12736" b="1"/>
          <a:stretch/>
        </p:blipFill>
        <p:spPr bwMode="auto"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AAA7CD-B840-3242-E51C-3A8733CCC8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" r="15442" b="-4"/>
          <a:stretch/>
        </p:blipFill>
        <p:spPr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522024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GB" sz="40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endParaRPr lang="en-US" sz="4000" b="1" i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F9F2B27-3DEB-5E67-F067-63E8993E86E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18944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Examination of the neck</a:t>
            </a:r>
            <a:endParaRPr lang="en-US" sz="42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2672" y="1249968"/>
            <a:ext cx="5811128" cy="4261494"/>
          </a:xfrm>
        </p:spPr>
        <p:txBody>
          <a:bodyPr/>
          <a:lstStyle/>
          <a:p>
            <a:pPr marL="240030" indent="-240030" defTabSz="640080">
              <a:lnSpc>
                <a:spcPct val="150000"/>
              </a:lnSpc>
            </a:pPr>
            <a:r>
              <a:rPr lang="en-US" sz="2240" b="1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Patient sitting</a:t>
            </a:r>
          </a:p>
          <a:p>
            <a:pPr marL="240030" indent="-240030" defTabSz="640080">
              <a:lnSpc>
                <a:spcPct val="150000"/>
              </a:lnSpc>
            </a:pPr>
            <a:r>
              <a:rPr lang="en-US" sz="2240" b="1" i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Exposure- down to upper chest</a:t>
            </a:r>
          </a:p>
          <a:p>
            <a:pPr marL="240030" indent="-240030" defTabSz="640080">
              <a:lnSpc>
                <a:spcPct val="150000"/>
              </a:lnSpc>
            </a:pPr>
            <a:r>
              <a:rPr lang="en-US" sz="2240" b="1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Stand in front &amp; behind of the patient</a:t>
            </a:r>
            <a:endParaRPr lang="en-US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8" t="32214" r="27692"/>
          <a:stretch/>
        </p:blipFill>
        <p:spPr bwMode="auto">
          <a:xfrm>
            <a:off x="6567855" y="3187011"/>
            <a:ext cx="3330308" cy="232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8233009" y="3456044"/>
            <a:ext cx="645681" cy="6456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9000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malam\Documents\Clinical Photographs\Clinical Photos-RCH\52 Yrs Saudi male presenting with deep cervical lymphadenop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9" r="-1" b="-1"/>
          <a:stretch/>
        </p:blipFill>
        <p:spPr bwMode="auto">
          <a:xfrm>
            <a:off x="-3" y="-8371"/>
            <a:ext cx="8115287" cy="447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797"/>
          <a:stretch/>
        </p:blipFill>
        <p:spPr bwMode="auto">
          <a:xfrm>
            <a:off x="8115292" y="-8371"/>
            <a:ext cx="4076700" cy="447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40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60944"/>
            <a:ext cx="8115285" cy="2397055"/>
          </a:xfrm>
          <a:prstGeom prst="rect">
            <a:avLst/>
          </a:prstGeom>
          <a:gradFill>
            <a:gsLst>
              <a:gs pos="7000">
                <a:srgbClr val="000000">
                  <a:alpha val="49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95739" y="4768553"/>
            <a:ext cx="6867289" cy="1115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Lateral neck swellings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Anterior &amp; Posterior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74F91-D47E-9094-DCEA-7146B65BD8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90" r="2" b="6160"/>
          <a:stretch/>
        </p:blipFill>
        <p:spPr>
          <a:xfrm>
            <a:off x="8115292" y="4454317"/>
            <a:ext cx="4076700" cy="241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158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b="1" i="1">
                <a:solidFill>
                  <a:schemeClr val="bg1"/>
                </a:solidFill>
              </a:rPr>
              <a:t>Inspection </a:t>
            </a:r>
            <a:r>
              <a:rPr lang="en-US" i="1">
                <a:solidFill>
                  <a:schemeClr val="bg1"/>
                </a:solidFill>
              </a:rPr>
              <a:t>(from front &amp; sides)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2288833"/>
            <a:ext cx="4800600" cy="3711571"/>
          </a:xfr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lnSpc>
                <a:spcPct val="90000"/>
              </a:lnSpc>
            </a:pPr>
            <a:r>
              <a:rPr lang="en-US" sz="2000" b="1" i="1">
                <a:solidFill>
                  <a:schemeClr val="bg1"/>
                </a:solidFill>
              </a:rPr>
              <a:t>Lump or lumps: </a:t>
            </a:r>
            <a:r>
              <a:rPr lang="en-US" sz="2000" i="1">
                <a:solidFill>
                  <a:schemeClr val="bg1"/>
                </a:solidFill>
              </a:rPr>
              <a:t>location- anterior / posterior  triangle</a:t>
            </a:r>
          </a:p>
          <a:p>
            <a:pPr lvl="0" indent="-228600">
              <a:lnSpc>
                <a:spcPct val="90000"/>
              </a:lnSpc>
            </a:pPr>
            <a:r>
              <a:rPr lang="en-US" sz="2000" i="1">
                <a:solidFill>
                  <a:schemeClr val="bg1"/>
                </a:solidFill>
              </a:rPr>
              <a:t>Unilateral/bilateral</a:t>
            </a:r>
          </a:p>
          <a:p>
            <a:pPr lvl="0" indent="-228600">
              <a:lnSpc>
                <a:spcPct val="90000"/>
              </a:lnSpc>
            </a:pPr>
            <a:r>
              <a:rPr lang="en-US" sz="2000" i="1">
                <a:solidFill>
                  <a:schemeClr val="bg1"/>
                </a:solidFill>
              </a:rPr>
              <a:t>Single/ multiple </a:t>
            </a:r>
          </a:p>
          <a:p>
            <a:pPr lvl="0" indent="-228600">
              <a:lnSpc>
                <a:spcPct val="90000"/>
              </a:lnSpc>
            </a:pPr>
            <a:r>
              <a:rPr lang="en-US" sz="2000" i="1">
                <a:solidFill>
                  <a:schemeClr val="bg1"/>
                </a:solidFill>
              </a:rPr>
              <a:t>Shape, size (butterfly shaped-thyroid)</a:t>
            </a:r>
          </a:p>
          <a:p>
            <a:pPr lvl="0" indent="-228600">
              <a:lnSpc>
                <a:spcPct val="90000"/>
              </a:lnSpc>
            </a:pPr>
            <a:r>
              <a:rPr lang="en-US" sz="2000" i="1">
                <a:solidFill>
                  <a:schemeClr val="bg1"/>
                </a:solidFill>
              </a:rPr>
              <a:t>Ask to</a:t>
            </a:r>
            <a:r>
              <a:rPr lang="en-US" sz="2000" b="1" i="1">
                <a:solidFill>
                  <a:schemeClr val="bg1"/>
                </a:solidFill>
              </a:rPr>
              <a:t> </a:t>
            </a:r>
            <a:r>
              <a:rPr lang="en-US" sz="2000" b="1" i="1" u="sng">
                <a:solidFill>
                  <a:schemeClr val="bg1"/>
                </a:solidFill>
              </a:rPr>
              <a:t>swallow</a:t>
            </a:r>
            <a:r>
              <a:rPr lang="en-US" sz="2000" b="1" i="1">
                <a:solidFill>
                  <a:schemeClr val="bg1"/>
                </a:solidFill>
              </a:rPr>
              <a:t>-</a:t>
            </a:r>
            <a:r>
              <a:rPr lang="en-US" sz="2000" i="1">
                <a:solidFill>
                  <a:schemeClr val="bg1"/>
                </a:solidFill>
              </a:rPr>
              <a:t> goitre moves </a:t>
            </a:r>
          </a:p>
          <a:p>
            <a:pPr indent="-228600">
              <a:lnSpc>
                <a:spcPct val="90000"/>
              </a:lnSpc>
            </a:pP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10FADB-3AC0-A913-2684-04DDBF0FF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910" y="369913"/>
            <a:ext cx="1921205" cy="2784532"/>
          </a:xfrm>
          <a:prstGeom prst="rect">
            <a:avLst/>
          </a:prstGeom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4" t="3051" r="3681" b="6177"/>
          <a:stretch/>
        </p:blipFill>
        <p:spPr bwMode="auto">
          <a:xfrm>
            <a:off x="8105840" y="3730267"/>
            <a:ext cx="3454282" cy="278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308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4495800" cy="762000"/>
          </a:xfrm>
        </p:spPr>
        <p:txBody>
          <a:bodyPr>
            <a:normAutofit/>
          </a:bodyPr>
          <a:lstStyle/>
          <a:p>
            <a:r>
              <a:rPr lang="en-US" sz="28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Inspection- </a:t>
            </a:r>
            <a:r>
              <a:rPr lang="en-US" sz="2800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neck swellings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916" y="609600"/>
            <a:ext cx="5105400" cy="6248400"/>
          </a:xfrm>
        </p:spPr>
        <p:txBody>
          <a:bodyPr>
            <a:normAutofit/>
          </a:bodyPr>
          <a:lstStyle/>
          <a:p>
            <a:pPr lvl="0">
              <a:lnSpc>
                <a:spcPct val="200000"/>
              </a:lnSpc>
            </a:pPr>
            <a:r>
              <a:rPr lang="en-US" sz="1800" b="1" i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Tongue protrusion:</a:t>
            </a:r>
            <a:r>
              <a:rPr lang="en-US" sz="1800" i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	</a:t>
            </a:r>
            <a:r>
              <a:rPr lang="en-US" sz="18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Thyroglossal cyst </a:t>
            </a:r>
            <a:r>
              <a:rPr lang="en-US" sz="1800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i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moves up                                                                             	</a:t>
            </a:r>
            <a:r>
              <a:rPr lang="en-US" sz="1800" b="1" i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Thyroid, LN-</a:t>
            </a:r>
            <a:r>
              <a:rPr lang="en-US" sz="1800" i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i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movement</a:t>
            </a:r>
          </a:p>
          <a:p>
            <a:pPr lvl="0">
              <a:lnSpc>
                <a:spcPct val="200000"/>
              </a:lnSpc>
            </a:pPr>
            <a:r>
              <a:rPr lang="en-US" sz="1800" b="1" i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Skin</a:t>
            </a:r>
            <a:r>
              <a:rPr lang="en-US" sz="1800" i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changes: discoloration</a:t>
            </a:r>
          </a:p>
          <a:p>
            <a:pPr lvl="0">
              <a:lnSpc>
                <a:spcPct val="200000"/>
              </a:lnSpc>
            </a:pPr>
            <a:r>
              <a:rPr lang="en-US" sz="1800" i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Sinuses- tuberculous / scar  </a:t>
            </a:r>
          </a:p>
          <a:p>
            <a:pPr lvl="0">
              <a:lnSpc>
                <a:spcPct val="150000"/>
              </a:lnSpc>
            </a:pPr>
            <a:r>
              <a:rPr lang="en-US" sz="1800" b="1" i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Neck veins </a:t>
            </a:r>
            <a:r>
              <a:rPr lang="en-US" sz="1800" i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distension- </a:t>
            </a:r>
            <a:r>
              <a:rPr lang="en-US" sz="18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Pemberton's sign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i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retrosternal thyroid extension</a:t>
            </a: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8"/>
          <a:stretch/>
        </p:blipFill>
        <p:spPr bwMode="auto">
          <a:xfrm>
            <a:off x="6934200" y="609600"/>
            <a:ext cx="3566160" cy="153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4902" y="4623132"/>
            <a:ext cx="340711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F4F1AF-F979-F640-29E7-DC97EE853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860" y="2362200"/>
            <a:ext cx="3566161" cy="2017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6F221-D52B-BCA1-05C6-4FEB855D5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883" y="4623132"/>
            <a:ext cx="2074165" cy="205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00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E83A3-8203-2B63-B52A-71BCC6256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5181600"/>
            <a:ext cx="9126415" cy="1676400"/>
          </a:xfrm>
        </p:spPr>
        <p:txBody>
          <a:bodyPr>
            <a:noAutofit/>
          </a:bodyPr>
          <a:lstStyle/>
          <a:p>
            <a:r>
              <a:rPr lang="en-GB" sz="2000" dirty="0">
                <a:solidFill>
                  <a:srgbClr val="050505"/>
                </a:solidFill>
                <a:latin typeface="Segoe UI Historic" panose="020B0604020202020204" pitchFamily="34" charset="0"/>
              </a:rPr>
              <a:t>Pemberton's sign is used to evaluate venous obstruction in patients with </a:t>
            </a:r>
            <a:r>
              <a:rPr lang="en-GB" sz="2000" dirty="0" err="1">
                <a:solidFill>
                  <a:srgbClr val="050505"/>
                </a:solidFill>
                <a:latin typeface="Segoe UI Historic" panose="020B0604020202020204" pitchFamily="34" charset="0"/>
              </a:rPr>
              <a:t>goiters</a:t>
            </a:r>
            <a:r>
              <a:rPr lang="en-GB" sz="2000" dirty="0">
                <a:solidFill>
                  <a:srgbClr val="050505"/>
                </a:solidFill>
                <a:latin typeface="Segoe UI Historic" panose="020B0604020202020204" pitchFamily="34" charset="0"/>
              </a:rPr>
              <a:t>. The sign is positive when bilateral arm elevation causes facial plethora. It has been attributed to a “cork effect” resulting from the thyroid obstructing the thoracic inlet, thereby increasing pressure on the venous system.</a:t>
            </a:r>
            <a:endParaRPr lang="en-GB" sz="2000" dirty="0"/>
          </a:p>
        </p:txBody>
      </p:sp>
      <p:pic>
        <p:nvPicPr>
          <p:cNvPr id="1026" name="Picture 2" descr="لا يتوفر وصف للصورة.">
            <a:extLst>
              <a:ext uri="{FF2B5EF4-FFF2-40B4-BE49-F238E27FC236}">
                <a16:creationId xmlns:a16="http://schemas.microsoft.com/office/drawing/2014/main" id="{DC172C07-ED26-C867-E5E8-DF02303B76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2641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7203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C1B6F-382D-AB5D-89F3-9D5B99CD8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"/>
            <a:ext cx="12067952" cy="6709144"/>
          </a:xfrm>
        </p:spPr>
        <p:txBody>
          <a:bodyPr>
            <a:normAutofit/>
          </a:bodyPr>
          <a:lstStyle/>
          <a:p>
            <a:pPr algn="l"/>
            <a:r>
              <a:rPr lang="en-GB" sz="2400" b="1" i="0" u="none" strike="noStrike" baseline="0" dirty="0">
                <a:latin typeface="CopperplateGothicBold"/>
              </a:rPr>
              <a:t>Local examination:</a:t>
            </a:r>
          </a:p>
          <a:p>
            <a:pPr algn="l"/>
            <a:r>
              <a:rPr lang="en-US" sz="1800" b="0" i="1" u="none" strike="noStrike" baseline="0" dirty="0">
                <a:latin typeface="ErasDemiITC"/>
              </a:rPr>
              <a:t>1- Inspection: inspect thyroid while deglutition.</a:t>
            </a:r>
          </a:p>
          <a:p>
            <a:pPr algn="l"/>
            <a:endParaRPr lang="en-US" sz="1800" b="0" i="1" u="none" strike="noStrike" baseline="0" dirty="0">
              <a:latin typeface="ErasDemiITC"/>
            </a:endParaRPr>
          </a:p>
          <a:p>
            <a:pPr algn="l"/>
            <a:r>
              <a:rPr lang="en-US" sz="1800" b="0" i="1" u="none" strike="noStrike" baseline="0" dirty="0">
                <a:latin typeface="ErasDemiITC"/>
              </a:rPr>
              <a:t>8 S (site, size, shape, surface, skin overlying, surrounding structures, special characters,</a:t>
            </a:r>
          </a:p>
          <a:p>
            <a:pPr algn="l"/>
            <a:r>
              <a:rPr lang="en-GB" sz="1800" b="0" i="1" u="none" strike="noStrike" baseline="0" dirty="0">
                <a:latin typeface="ErasDemiITC"/>
              </a:rPr>
              <a:t>other swellings).</a:t>
            </a:r>
          </a:p>
          <a:p>
            <a:pPr algn="l"/>
            <a:endParaRPr lang="en-GB" sz="1800" b="0" i="1" u="none" strike="noStrike" baseline="0" dirty="0">
              <a:latin typeface="ErasDemiITC"/>
            </a:endParaRPr>
          </a:p>
          <a:p>
            <a:pPr algn="l"/>
            <a:r>
              <a:rPr lang="en-US" sz="1800" b="0" i="1" u="none" strike="noStrike" baseline="0" dirty="0">
                <a:latin typeface="ErasDemiITC"/>
              </a:rPr>
              <a:t>N.B: inspect for pulsation tangentially (it is pulsating in case of toxic goiter).</a:t>
            </a:r>
            <a:r>
              <a:rPr lang="en-GB" sz="1800" b="1" i="0" u="none" strike="noStrike" baseline="0" dirty="0">
                <a:latin typeface="CopperplateGothicBold"/>
              </a:rPr>
              <a:t> </a:t>
            </a:r>
          </a:p>
          <a:p>
            <a:pPr algn="l"/>
            <a:endParaRPr lang="en-GB" sz="1800" b="1" i="0" u="none" strike="noStrike" baseline="0" dirty="0">
              <a:latin typeface="CopperplateGothicBold"/>
            </a:endParaRPr>
          </a:p>
          <a:p>
            <a:pPr algn="l"/>
            <a:r>
              <a:rPr lang="en-GB" sz="1800" b="1" i="0" u="none" strike="noStrike" baseline="0" dirty="0">
                <a:solidFill>
                  <a:srgbClr val="FFFF00"/>
                </a:solidFill>
                <a:latin typeface="CopperplateGothicBold"/>
              </a:rPr>
              <a:t>Thyroid Comment on Inspection</a:t>
            </a: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Swelling  in the lower part of the front of the neck.( site)</a:t>
            </a: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Moves up &amp; down with deglutition.( special character)</a:t>
            </a: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Deep to Sternomastoid. (relation to surrounding structures)</a:t>
            </a:r>
          </a:p>
          <a:p>
            <a:pPr algn="l"/>
            <a:r>
              <a:rPr lang="en-GB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GB" sz="1800" b="0" i="1" u="none" strike="noStrike" baseline="0" dirty="0">
                <a:latin typeface="ErasDemiITC"/>
              </a:rPr>
              <a:t>Butterfly in shape. (shape)</a:t>
            </a:r>
          </a:p>
          <a:p>
            <a:pPr algn="l"/>
            <a:r>
              <a:rPr lang="en-GB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GB" sz="1800" b="0" i="1" u="none" strike="noStrike" baseline="0" dirty="0">
                <a:latin typeface="ErasDemiITC"/>
              </a:rPr>
              <a:t>Size 3 </a:t>
            </a:r>
            <a:r>
              <a:rPr lang="en-GB" sz="1800" b="0" i="0" u="none" strike="noStrike" baseline="0" dirty="0">
                <a:latin typeface="Arial" panose="020B0604020202020204" pitchFamily="34" charset="0"/>
              </a:rPr>
              <a:t>× </a:t>
            </a:r>
            <a:r>
              <a:rPr lang="en-GB" sz="1800" b="0" i="1" u="none" strike="noStrike" baseline="0" dirty="0">
                <a:latin typeface="ErasDemiITC"/>
              </a:rPr>
              <a:t>1 cm.</a:t>
            </a:r>
          </a:p>
          <a:p>
            <a:pPr algn="l"/>
            <a:r>
              <a:rPr lang="en-GB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GB" sz="1800" b="0" i="1" u="none" strike="noStrike" baseline="0" dirty="0">
                <a:latin typeface="ErasDemiITC"/>
              </a:rPr>
              <a:t>Smooth surface.</a:t>
            </a: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Skin show no D.V or a scar of pervious thyroidectomy</a:t>
            </a:r>
          </a:p>
          <a:p>
            <a:pPr algn="l"/>
            <a:r>
              <a:rPr lang="en-US" sz="1800" b="0" i="1" u="none" strike="noStrike" baseline="0" dirty="0">
                <a:latin typeface="ErasDemiITC"/>
              </a:rPr>
              <a:t> </a:t>
            </a:r>
            <a:r>
              <a:rPr lang="en-GB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GB" sz="1800" b="0" i="1" u="none" strike="noStrike" baseline="0" dirty="0">
                <a:latin typeface="ErasDemiITC"/>
              </a:rPr>
              <a:t>Pulsating.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36142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09600"/>
          </a:xfrm>
        </p:spPr>
        <p:txBody>
          <a:bodyPr>
            <a:normAutofit/>
          </a:bodyPr>
          <a:lstStyle/>
          <a:p>
            <a:r>
              <a:rPr lang="en-US" sz="32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Palpation </a:t>
            </a:r>
            <a:r>
              <a:rPr lang="en-US" sz="3200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 neck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685800"/>
            <a:ext cx="9144000" cy="61722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Standing </a:t>
            </a:r>
            <a:r>
              <a:rPr lang="en-US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in front 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of  patient</a:t>
            </a:r>
            <a:r>
              <a:rPr lang="en-US" sz="2400" i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en-US" i="1" u="sng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i="1" u="sng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rachea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: t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ip of </a:t>
            </a:r>
            <a:r>
              <a:rPr lang="en-US" i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finger in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suprasternal notch-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 		          T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rachea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 is normally </a:t>
            </a:r>
            <a:r>
              <a:rPr lang="en-US" i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</a:t>
            </a:r>
          </a:p>
          <a:p>
            <a:pPr lvl="0">
              <a:lnSpc>
                <a:spcPct val="150000"/>
              </a:lnSpc>
            </a:pPr>
            <a:endParaRPr lang="en-US" b="1" i="1" u="sng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endParaRPr lang="en-US" b="1" i="1" u="sng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endParaRPr lang="en-US" b="1" i="1" u="sng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b="1" i="1" u="sng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Tenderness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over swelling</a:t>
            </a:r>
          </a:p>
          <a:p>
            <a:pPr lvl="0">
              <a:lnSpc>
                <a:spcPct val="150000"/>
              </a:lnSpc>
            </a:pPr>
            <a:r>
              <a:rPr lang="en-US" b="1" i="1" u="sng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Carotid pulse</a:t>
            </a:r>
            <a:r>
              <a:rPr lang="en-US" b="1" i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side at a time</a:t>
            </a:r>
            <a:r>
              <a:rPr lang="en-US" sz="2000" b="1" i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		          </a:t>
            </a:r>
            <a:r>
              <a:rPr lang="en-US" sz="2000" i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en-US" sz="2000" b="1" i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fingers placed between larynx &amp; sternomastoid </a:t>
            </a:r>
          </a:p>
          <a:p>
            <a:pPr lvl="0">
              <a:lnSpc>
                <a:spcPct val="150000"/>
              </a:lnSpc>
            </a:pPr>
            <a:endParaRPr lang="en-US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4" t="16372" r="5223" b="49850"/>
          <a:stretch/>
        </p:blipFill>
        <p:spPr bwMode="auto">
          <a:xfrm>
            <a:off x="3489000" y="2590800"/>
            <a:ext cx="497325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993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0D1F5-7513-CE4A-9785-B662C46BB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6" y="1537252"/>
            <a:ext cx="5106795" cy="4237907"/>
          </a:xfrm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The posterior triangle is situated posterior to SCM</a:t>
            </a:r>
          </a:p>
          <a:p>
            <a:r>
              <a:rPr lang="en-US" sz="2400" dirty="0">
                <a:solidFill>
                  <a:schemeClr val="tx2"/>
                </a:solidFill>
              </a:rPr>
              <a:t>Its boundaries are as follows:</a:t>
            </a:r>
          </a:p>
          <a:p>
            <a:pPr lvl="1"/>
            <a:r>
              <a:rPr lang="en-US" b="1" dirty="0">
                <a:solidFill>
                  <a:schemeClr val="tx2"/>
                </a:solidFill>
              </a:rPr>
              <a:t>Anterior 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  <a:p>
            <a:pPr lvl="2"/>
            <a:r>
              <a:rPr lang="en-US" sz="2400" dirty="0">
                <a:solidFill>
                  <a:schemeClr val="tx2"/>
                </a:solidFill>
              </a:rPr>
              <a:t>Posterior border of the SCM.</a:t>
            </a:r>
          </a:p>
          <a:p>
            <a:pPr lvl="1"/>
            <a:r>
              <a:rPr lang="en-US" b="1" dirty="0">
                <a:solidFill>
                  <a:schemeClr val="tx2"/>
                </a:solidFill>
              </a:rPr>
              <a:t>Posterior</a:t>
            </a:r>
          </a:p>
          <a:p>
            <a:pPr lvl="2"/>
            <a:r>
              <a:rPr lang="en-US" sz="2400" dirty="0">
                <a:solidFill>
                  <a:schemeClr val="tx2"/>
                </a:solidFill>
              </a:rPr>
              <a:t>Anterior border of the trapezius muscle.</a:t>
            </a:r>
          </a:p>
          <a:p>
            <a:pPr lvl="1"/>
            <a:r>
              <a:rPr lang="en-US" b="1" dirty="0">
                <a:solidFill>
                  <a:schemeClr val="tx2"/>
                </a:solidFill>
              </a:rPr>
              <a:t>Inferior </a:t>
            </a:r>
            <a:endParaRPr lang="en-US" dirty="0">
              <a:solidFill>
                <a:schemeClr val="tx2"/>
              </a:solidFill>
            </a:endParaRPr>
          </a:p>
          <a:p>
            <a:pPr lvl="2"/>
            <a:r>
              <a:rPr lang="en-US" sz="2400" dirty="0">
                <a:solidFill>
                  <a:schemeClr val="tx2"/>
                </a:solidFill>
              </a:rPr>
              <a:t> Middle 1/3 of the clavicle.</a:t>
            </a:r>
          </a:p>
          <a:p>
            <a:endParaRPr lang="en-US" sz="2400" dirty="0">
              <a:solidFill>
                <a:schemeClr val="tx2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C7F678E-6927-024D-ACF6-36DA807B0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435" y="2054087"/>
            <a:ext cx="4338189" cy="348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5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Palpation of  neck</a:t>
            </a:r>
            <a:endParaRPr lang="en-US"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838200"/>
            <a:ext cx="9144000" cy="60198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Standing </a:t>
            </a:r>
            <a:r>
              <a:rPr lang="en-US" b="1" i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behind</a:t>
            </a:r>
            <a:r>
              <a:rPr lang="en-US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patient w</a:t>
            </a:r>
            <a:r>
              <a:rPr lang="en-US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ith both hands: </a:t>
            </a:r>
          </a:p>
          <a:p>
            <a:pPr>
              <a:lnSpc>
                <a:spcPct val="20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 the neck slightly </a:t>
            </a:r>
          </a:p>
          <a:p>
            <a:pPr>
              <a:lnSpc>
                <a:spcPct val="20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Palpate with the palmer surface of fingers</a:t>
            </a: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characteristics of swellings: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	</a:t>
            </a:r>
            <a:r>
              <a:rPr lang="en-US" sz="2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Site, size, shape, number, tenderness, temperature, consistency,                   	attachment, movement, pulsation, borders, transillumination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72"/>
          <a:stretch/>
        </p:blipFill>
        <p:spPr bwMode="auto">
          <a:xfrm>
            <a:off x="7922958" y="1524000"/>
            <a:ext cx="2592643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8763000" y="1600200"/>
            <a:ext cx="9144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4879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396" y="457201"/>
            <a:ext cx="5814240" cy="1556870"/>
          </a:xfrm>
        </p:spPr>
        <p:txBody>
          <a:bodyPr anchor="b">
            <a:normAutofit/>
          </a:bodyPr>
          <a:lstStyle/>
          <a:p>
            <a:r>
              <a:rPr 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Palpation of  neck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6396" y="2277036"/>
            <a:ext cx="5814239" cy="3461155"/>
          </a:xfrm>
        </p:spPr>
        <p:txBody>
          <a:bodyPr>
            <a:normAutofit/>
          </a:bodyPr>
          <a:lstStyle/>
          <a:p>
            <a:r>
              <a:rPr 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Movement: </a:t>
            </a:r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swallowing/ tongue protrusion                                                                         	Hold lump &amp; check movement</a:t>
            </a:r>
          </a:p>
          <a:p>
            <a:pPr marL="0" indent="0">
              <a:buNone/>
            </a:pPr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Carotid  body tumour</a:t>
            </a:r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: move </a:t>
            </a:r>
            <a:r>
              <a:rPr 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horizontally</a:t>
            </a:r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</a:t>
            </a:r>
          </a:p>
          <a:p>
            <a:r>
              <a:rPr 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Lymph nodes: </a:t>
            </a:r>
          </a:p>
          <a:p>
            <a:pPr marL="0" indent="0">
              <a:buNone/>
            </a:pPr>
            <a:r>
              <a:rPr 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r>
              <a:rPr lang="en-US" sz="20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Superficial group</a:t>
            </a:r>
            <a:r>
              <a:rPr 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 from behind, bimanual</a:t>
            </a:r>
          </a:p>
          <a:p>
            <a:pPr marL="0" indent="0">
              <a:buNone/>
            </a:pPr>
            <a:endParaRPr lang="en-US" sz="20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0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Deep group</a:t>
            </a:r>
            <a:r>
              <a:rPr 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- one side at a time along sternocleidomastoid</a:t>
            </a:r>
          </a:p>
          <a:p>
            <a:pPr marL="0" indent="0">
              <a:buNone/>
            </a:pPr>
            <a:r>
              <a:rPr lang="en-GB" sz="2000"/>
              <a:t>         </a:t>
            </a:r>
            <a:r>
              <a:rPr lang="en-GB" sz="20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Levels:</a:t>
            </a:r>
            <a:r>
              <a:rPr lang="en-GB" sz="2000"/>
              <a:t> </a:t>
            </a:r>
            <a:r>
              <a:rPr lang="en-GB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1-6</a:t>
            </a:r>
            <a:endParaRPr lang="en-US" sz="20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r="52083"/>
          <a:stretch/>
        </p:blipFill>
        <p:spPr bwMode="auto">
          <a:xfrm>
            <a:off x="8742393" y="799365"/>
            <a:ext cx="1587615" cy="221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2114EF-0B46-1252-DC49-6DC9FA199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816" y="3375824"/>
            <a:ext cx="3386056" cy="2243263"/>
          </a:xfrm>
          <a:prstGeom prst="rect">
            <a:avLst/>
          </a:prstGeom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6400800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956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5029200" cy="533400"/>
          </a:xfrm>
        </p:spPr>
        <p:txBody>
          <a:bodyPr>
            <a:normAutofit/>
          </a:bodyPr>
          <a:lstStyle/>
          <a:p>
            <a:r>
              <a:rPr lang="en-US" sz="2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Palpation -  Thyroid gland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609600"/>
            <a:ext cx="5257800" cy="6477000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Reconfirm- moves upward on swallowing </a:t>
            </a:r>
          </a:p>
          <a:p>
            <a:pPr>
              <a:lnSpc>
                <a:spcPct val="160000"/>
              </a:lnSpc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lobe-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palpate by pressing on the opposite side</a:t>
            </a:r>
            <a:endPara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60000"/>
              </a:lnSpc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Shape, size, </a:t>
            </a:r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border</a:t>
            </a:r>
            <a:endPara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60000"/>
              </a:lnSpc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Nodular / smooth  </a:t>
            </a:r>
          </a:p>
          <a:p>
            <a:pPr>
              <a:lnSpc>
                <a:spcPct val="160000"/>
              </a:lnSpc>
            </a:pPr>
            <a:r>
              <a:rPr lang="en-US" sz="1800" b="1" i="1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 of  thyroid </a:t>
            </a:r>
            <a:r>
              <a:rPr lang="en-US" sz="1800" b="1" i="1" u="sng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enlargment</a:t>
            </a:r>
            <a:endParaRPr lang="en-US" sz="1800" b="1" i="1" u="sng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Single nodule-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neoplasm, cyst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Multiple nodule-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MNG, Hashimoto’s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Diffuse-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Grave’s dis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60000"/>
              </a:lnSpc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Consistency-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firm or hard</a:t>
            </a:r>
            <a:endPara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60000"/>
              </a:lnSpc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Lymphadenopathy-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cervical, supraclavicular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" r="1852"/>
          <a:stretch/>
        </p:blipFill>
        <p:spPr bwMode="auto">
          <a:xfrm>
            <a:off x="7731369" y="3657600"/>
            <a:ext cx="217463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Thyroid gland&#10; If enlargement of the gland is suspected , auscultate over&#10;the thyroid area for bruit (a soft rushing soun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4" t="22402" r="23363" b="8993"/>
          <a:stretch/>
        </p:blipFill>
        <p:spPr bwMode="auto">
          <a:xfrm>
            <a:off x="7731370" y="533400"/>
            <a:ext cx="217463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0218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DD840-CD18-4EC6-CAE0-552816AC6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GB" sz="1800" b="0" i="1" u="none" strike="noStrike" baseline="0" dirty="0">
                <a:solidFill>
                  <a:srgbClr val="FFFF00"/>
                </a:solidFill>
                <a:latin typeface="ErasDemiITC"/>
              </a:rPr>
              <a:t>Palpation: Classic Method</a:t>
            </a:r>
            <a:r>
              <a:rPr lang="en-GB" sz="1800" b="0" i="1" u="none" strike="noStrike" baseline="0" dirty="0">
                <a:latin typeface="ErasDemiITC"/>
              </a:rPr>
              <a:t>:</a:t>
            </a: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You stand behind the pt.</a:t>
            </a: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Your thumb on his nape &amp; rest of fingers  </a:t>
            </a:r>
            <a:r>
              <a:rPr lang="en-GB" sz="1800" b="0" i="1" u="none" strike="noStrike" baseline="0" dirty="0">
                <a:latin typeface="ErasDemiITC"/>
              </a:rPr>
              <a:t>in front.</a:t>
            </a: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Flex neck to relax muscles &amp; fascia of </a:t>
            </a:r>
            <a:r>
              <a:rPr lang="en-GB" sz="1800" b="0" i="1" u="none" strike="noStrike" baseline="0" dirty="0">
                <a:latin typeface="ErasDemiITC"/>
              </a:rPr>
              <a:t>neck.</a:t>
            </a:r>
          </a:p>
          <a:p>
            <a:pPr algn="l"/>
            <a:endParaRPr lang="en-GB" sz="1800" i="1" dirty="0">
              <a:latin typeface="ErasDemiITC"/>
            </a:endParaRPr>
          </a:p>
          <a:p>
            <a:pPr algn="l"/>
            <a:r>
              <a:rPr lang="en-US" sz="1800" b="0" i="1" u="none" strike="noStrike" baseline="0" dirty="0">
                <a:solidFill>
                  <a:srgbClr val="FFFF00"/>
                </a:solidFill>
                <a:latin typeface="ErasDemiITC"/>
              </a:rPr>
              <a:t>Palpate for: TT 4S CE 3S</a:t>
            </a:r>
          </a:p>
          <a:p>
            <a:pPr algn="l"/>
            <a:r>
              <a:rPr lang="en-US" sz="1800" b="0" i="1" u="none" strike="noStrike" baseline="0" dirty="0">
                <a:latin typeface="ErasDemiITC"/>
              </a:rPr>
              <a:t>Tenderness , </a:t>
            </a:r>
            <a:r>
              <a:rPr lang="en-US" sz="1800" b="0" i="1" u="none" strike="noStrike" baseline="0" dirty="0" err="1">
                <a:latin typeface="ErasDemiITC"/>
              </a:rPr>
              <a:t>Temperatre</a:t>
            </a:r>
            <a:r>
              <a:rPr lang="en-US" sz="1800" b="0" i="1" u="none" strike="noStrike" baseline="0" dirty="0">
                <a:latin typeface="ErasDemiITC"/>
              </a:rPr>
              <a:t> , Site, size, shape, surface, consistency, edge (8 lower edges for  retro sterna extension), other swellings (Cervical L.Ns), special characters (move up &amp; </a:t>
            </a:r>
            <a:r>
              <a:rPr lang="en-GB" sz="1800" b="0" i="1" u="none" strike="noStrike" baseline="0" dirty="0">
                <a:latin typeface="ErasDemiITC"/>
              </a:rPr>
              <a:t>down with deglutition).</a:t>
            </a:r>
          </a:p>
          <a:p>
            <a:pPr algn="l"/>
            <a:endParaRPr lang="en-GB" sz="1800" i="1" dirty="0">
              <a:latin typeface="ErasDemiITC"/>
            </a:endParaRPr>
          </a:p>
          <a:p>
            <a:pPr algn="l"/>
            <a:r>
              <a:rPr lang="en-GB" sz="1800" b="1" i="0" u="none" strike="noStrike" baseline="0" dirty="0">
                <a:solidFill>
                  <a:srgbClr val="FFFF00"/>
                </a:solidFill>
                <a:latin typeface="CopperplateGothicBold"/>
              </a:rPr>
              <a:t>Relation to Surrounding Structures</a:t>
            </a:r>
          </a:p>
          <a:p>
            <a:pPr algn="l"/>
            <a:r>
              <a:rPr lang="en-GB" sz="1800" b="0" i="1" u="none" strike="noStrike" baseline="0" dirty="0">
                <a:latin typeface="ErasDemiITC"/>
              </a:rPr>
              <a:t>Structure Technique</a:t>
            </a:r>
          </a:p>
          <a:p>
            <a:pPr algn="l"/>
            <a:r>
              <a:rPr lang="en-US" sz="1800" b="0" i="1" u="none" strike="noStrike" baseline="0" dirty="0">
                <a:latin typeface="ErasDemiITC"/>
              </a:rPr>
              <a:t>Skin: Pinch the skin over thyroid gland</a:t>
            </a:r>
          </a:p>
          <a:p>
            <a:pPr algn="l"/>
            <a:r>
              <a:rPr lang="en-GB" sz="1800" b="0" i="1" u="none" strike="noStrike" baseline="0" dirty="0">
                <a:latin typeface="ErasDemiITC"/>
              </a:rPr>
              <a:t>Sternomastoid:</a:t>
            </a:r>
            <a:r>
              <a:rPr lang="en-US" sz="1800" b="0" i="1" u="none" strike="noStrike" baseline="0" dirty="0">
                <a:latin typeface="ErasDemiITC"/>
              </a:rPr>
              <a:t>Moves up &amp; down</a:t>
            </a:r>
            <a:r>
              <a:rPr lang="en-US" sz="1800" b="0" i="0" u="none" strike="noStrike" baseline="0" dirty="0">
                <a:latin typeface="Wingdings" panose="05000000000000000000" pitchFamily="2" charset="2"/>
              </a:rPr>
              <a:t> </a:t>
            </a:r>
            <a:r>
              <a:rPr lang="en-US" sz="1800" b="0" i="1" u="none" strike="noStrike" baseline="0" dirty="0">
                <a:latin typeface="ErasDemiITC"/>
              </a:rPr>
              <a:t>not attached.  Doesn’t move Up 7 down </a:t>
            </a:r>
            <a:r>
              <a:rPr lang="en-US" sz="1800" b="0" i="0" u="none" strike="noStrike" baseline="0" dirty="0">
                <a:latin typeface="Wingdings" panose="05000000000000000000" pitchFamily="2" charset="2"/>
              </a:rPr>
              <a:t> </a:t>
            </a:r>
            <a:r>
              <a:rPr lang="en-US" sz="1800" b="0" i="1" u="none" strike="noStrike" baseline="0" dirty="0">
                <a:latin typeface="ErasDemiITC"/>
              </a:rPr>
              <a:t>attached.</a:t>
            </a:r>
          </a:p>
          <a:p>
            <a:pPr algn="l"/>
            <a:endParaRPr lang="en-US" sz="1800" b="0" i="1" u="none" strike="noStrike" baseline="0" dirty="0">
              <a:latin typeface="ErasDemiITC"/>
            </a:endParaRPr>
          </a:p>
          <a:p>
            <a:pPr algn="l"/>
            <a:r>
              <a:rPr lang="en-GB" sz="1800" b="0" i="1" u="none" strike="noStrike" baseline="0" dirty="0">
                <a:solidFill>
                  <a:srgbClr val="FFFF00"/>
                </a:solidFill>
                <a:latin typeface="ErasDemiITC"/>
              </a:rPr>
              <a:t>Carotid artery pulsation:</a:t>
            </a:r>
          </a:p>
          <a:p>
            <a:pPr algn="l"/>
            <a:r>
              <a:rPr lang="en-US" sz="1800" b="0" i="1" u="none" strike="noStrike" baseline="0" dirty="0">
                <a:latin typeface="ErasDemiITC"/>
              </a:rPr>
              <a:t>May be displaced in large benign lesions.</a:t>
            </a:r>
          </a:p>
          <a:p>
            <a:pPr algn="l"/>
            <a:r>
              <a:rPr lang="en-GB" sz="1800" b="0" i="1" u="none" strike="noStrike" baseline="0" dirty="0">
                <a:latin typeface="ErasDemiITC"/>
              </a:rPr>
              <a:t>Absent in malignancy.</a:t>
            </a:r>
          </a:p>
          <a:p>
            <a:pPr algn="l"/>
            <a:endParaRPr lang="en-GB" sz="1800" b="0" i="1" u="none" strike="noStrike" baseline="0" dirty="0">
              <a:latin typeface="ErasDemiITC"/>
            </a:endParaRPr>
          </a:p>
          <a:p>
            <a:pPr algn="l"/>
            <a:r>
              <a:rPr lang="en-GB" sz="1800" b="0" i="1" u="none" strike="noStrike" baseline="0" dirty="0">
                <a:solidFill>
                  <a:srgbClr val="FFFF00"/>
                </a:solidFill>
                <a:latin typeface="ErasDemiITC"/>
              </a:rPr>
              <a:t>Trachea:</a:t>
            </a:r>
          </a:p>
          <a:p>
            <a:pPr algn="l"/>
            <a:r>
              <a:rPr lang="en-US" sz="1800" b="0" i="1" u="none" strike="noStrike" baseline="0" dirty="0">
                <a:latin typeface="ErasDemiITC"/>
              </a:rPr>
              <a:t>Detect whether it is deviated or not:</a:t>
            </a:r>
          </a:p>
          <a:p>
            <a:pPr algn="l"/>
            <a:endParaRPr lang="en-GB" sz="1800" b="0" i="1" u="none" strike="noStrike" baseline="0" dirty="0">
              <a:latin typeface="ErasDemiITC"/>
            </a:endParaRPr>
          </a:p>
          <a:p>
            <a:pPr algn="l"/>
            <a:r>
              <a:rPr lang="en-US" sz="1800" b="1" dirty="0">
                <a:solidFill>
                  <a:srgbClr val="FFFF00"/>
                </a:solidFill>
                <a:latin typeface="CopperplateGothicBold"/>
              </a:rPr>
              <a:t>W</a:t>
            </a:r>
            <a:r>
              <a:rPr lang="en-US" sz="1800" b="1" i="0" u="none" strike="noStrike" baseline="0" dirty="0">
                <a:solidFill>
                  <a:srgbClr val="FFFF00"/>
                </a:solidFill>
                <a:latin typeface="CopperplateGothicBold"/>
              </a:rPr>
              <a:t>hen you stared to comment on thyroid, you must begin </a:t>
            </a:r>
            <a:r>
              <a:rPr lang="en-GB" sz="1800" b="1" i="0" u="none" strike="noStrike" baseline="0" dirty="0">
                <a:solidFill>
                  <a:srgbClr val="FFFF00"/>
                </a:solidFill>
                <a:latin typeface="CopperplateGothicBold"/>
              </a:rPr>
              <a:t>with:</a:t>
            </a:r>
          </a:p>
          <a:p>
            <a:pPr algn="l"/>
            <a:r>
              <a:rPr lang="en-US" sz="1800" b="0" i="1" u="none" strike="noStrike" baseline="0" dirty="0">
                <a:latin typeface="ErasDemiITC"/>
              </a:rPr>
              <a:t>Swelling in the lower part of the front of the neck.</a:t>
            </a:r>
          </a:p>
          <a:p>
            <a:pPr algn="l"/>
            <a:r>
              <a:rPr lang="en-US" sz="1800" b="0" i="1" u="none" strike="noStrike" baseline="0" dirty="0">
                <a:latin typeface="ErasDemiITC"/>
              </a:rPr>
              <a:t>Moves up &amp; down with deglutition.</a:t>
            </a:r>
          </a:p>
          <a:p>
            <a:pPr algn="l"/>
            <a:r>
              <a:rPr lang="en-GB" sz="1800" b="0" i="1" u="none" strike="noStrike" baseline="0" dirty="0">
                <a:latin typeface="ErasDemiITC"/>
              </a:rPr>
              <a:t>Butterfly in shape.</a:t>
            </a:r>
          </a:p>
          <a:p>
            <a:pPr algn="l"/>
            <a:r>
              <a:rPr lang="en-GB" sz="1800" b="0" i="1" u="none" strike="noStrike" baseline="0" dirty="0">
                <a:latin typeface="ErasDemiITC"/>
              </a:rPr>
              <a:t>Deep to Sternomastoid.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73599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84DD7-6D17-922B-B533-746D75888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488" y="212651"/>
            <a:ext cx="11727712" cy="6517758"/>
          </a:xfrm>
        </p:spPr>
        <p:txBody>
          <a:bodyPr>
            <a:normAutofit/>
          </a:bodyPr>
          <a:lstStyle/>
          <a:p>
            <a:pPr algn="l"/>
            <a:r>
              <a:rPr lang="en-GB" sz="2400" b="0" i="1" u="none" strike="noStrike" baseline="0" dirty="0">
                <a:solidFill>
                  <a:srgbClr val="FFFF00"/>
                </a:solidFill>
                <a:latin typeface="ErasDemiITC"/>
              </a:rPr>
              <a:t>Comment </a:t>
            </a:r>
            <a:r>
              <a:rPr lang="en-GB" sz="2400" b="1" i="0" u="none" strike="noStrike" baseline="0" dirty="0">
                <a:solidFill>
                  <a:srgbClr val="FFFF00"/>
                </a:solidFill>
                <a:latin typeface="CopperplateGothicBold"/>
              </a:rPr>
              <a:t>Example for Palpation</a:t>
            </a: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 Swelling in the lower part of the front of the neck.( site)</a:t>
            </a: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Moves up &amp; down with deglutition.( special character)</a:t>
            </a: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Deep to Sternomastoid. (relation to surrounding structures)</a:t>
            </a:r>
          </a:p>
          <a:p>
            <a:pPr algn="l"/>
            <a:r>
              <a:rPr lang="en-GB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GB" sz="1800" b="0" i="1" u="none" strike="noStrike" baseline="0" dirty="0">
                <a:latin typeface="ErasDemiITC"/>
              </a:rPr>
              <a:t>Butterfly in shape. (shape)</a:t>
            </a:r>
          </a:p>
          <a:p>
            <a:pPr algn="l"/>
            <a:r>
              <a:rPr lang="en-GB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GB" sz="1800" b="0" i="1" u="none" strike="noStrike" baseline="0" dirty="0">
                <a:latin typeface="ErasDemiITC"/>
              </a:rPr>
              <a:t>Surface is nodular. ( surface)</a:t>
            </a: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Not worm, not tender. ( TT)</a:t>
            </a: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Mass about 3 </a:t>
            </a:r>
            <a:r>
              <a:rPr lang="en-US" sz="1800" b="0" i="0" u="none" strike="noStrike" baseline="0" dirty="0">
                <a:latin typeface="Arial" panose="020B0604020202020204" pitchFamily="34" charset="0"/>
              </a:rPr>
              <a:t>× </a:t>
            </a:r>
            <a:r>
              <a:rPr lang="en-US" sz="1800" b="0" i="1" u="none" strike="noStrike" baseline="0" dirty="0">
                <a:latin typeface="ErasDemiITC"/>
              </a:rPr>
              <a:t>1 cm. (size)</a:t>
            </a:r>
          </a:p>
          <a:p>
            <a:pPr algn="l"/>
            <a:r>
              <a:rPr lang="en-GB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GB" sz="1800" b="0" i="1" u="none" strike="noStrike" baseline="0" dirty="0">
                <a:latin typeface="ErasDemiITC"/>
              </a:rPr>
              <a:t>Firm in consistency. (consistency )</a:t>
            </a: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Well defined edge, lower edge is felt, No thrill.</a:t>
            </a: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No palpable cervical L.Ns. ( Other swellings)</a:t>
            </a:r>
          </a:p>
          <a:p>
            <a:pPr algn="l"/>
            <a:endParaRPr lang="en-US" sz="1800" b="0" i="1" u="none" strike="noStrike" baseline="0" dirty="0">
              <a:latin typeface="ErasDemiITC"/>
            </a:endParaRP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Skin is not attached. ( surrounding structures )</a:t>
            </a:r>
          </a:p>
          <a:p>
            <a:pPr algn="l"/>
            <a:endParaRPr lang="en-US" sz="1800" b="0" i="1" u="none" strike="noStrike" baseline="0" dirty="0">
              <a:latin typeface="ErasDemiITC"/>
            </a:endParaRP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Not attached to the surrounded. ( surrounding structures )</a:t>
            </a:r>
          </a:p>
          <a:p>
            <a:pPr algn="l"/>
            <a:endParaRPr lang="en-US" sz="1800" b="0" i="1" u="none" strike="noStrike" baseline="0" dirty="0">
              <a:latin typeface="ErasDemiITC"/>
            </a:endParaRP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Not attached to trachea. ( surrounding structures )</a:t>
            </a:r>
          </a:p>
          <a:p>
            <a:pPr algn="l"/>
            <a:endParaRPr lang="en-US" sz="1800" b="0" i="1" u="none" strike="noStrike" baseline="0" dirty="0">
              <a:latin typeface="ErasDemiITC"/>
            </a:endParaRP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· </a:t>
            </a:r>
            <a:r>
              <a:rPr lang="en-US" sz="1800" b="0" i="1" u="none" strike="noStrike" baseline="0" dirty="0">
                <a:latin typeface="ErasDemiITC"/>
              </a:rPr>
              <a:t>No displaced or absent carotid. ( surrounding structures 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88835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838200"/>
            <a:ext cx="9067800" cy="5943600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 </a:t>
            </a:r>
          </a:p>
          <a:p>
            <a:pPr>
              <a:lnSpc>
                <a:spcPct val="20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Define the lower extent of the swelling</a:t>
            </a:r>
          </a:p>
          <a:p>
            <a:pPr>
              <a:lnSpc>
                <a:spcPct val="20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Percuss over the sternum and along the clavicles</a:t>
            </a:r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285264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8839200" cy="990600"/>
          </a:xfrm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Auscultation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838200"/>
            <a:ext cx="8686800" cy="5943600"/>
          </a:xfrm>
        </p:spPr>
        <p:txBody>
          <a:bodyPr/>
          <a:lstStyle/>
          <a:p>
            <a:pPr marL="0" indent="0">
              <a:buNone/>
            </a:pPr>
            <a:endParaRPr lang="en-US" i="1" dirty="0"/>
          </a:p>
          <a:p>
            <a:pPr marL="0" indent="0">
              <a:lnSpc>
                <a:spcPct val="200000"/>
              </a:lnSpc>
              <a:buNone/>
            </a:pPr>
            <a:r>
              <a:rPr lang="en-US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Auscultation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over the swelling. </a:t>
            </a:r>
          </a:p>
          <a:p>
            <a:pPr marL="0" indent="0">
              <a:lnSpc>
                <a:spcPct val="200000"/>
              </a:lnSpc>
              <a:buNone/>
            </a:pP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Ask patient to </a:t>
            </a:r>
            <a:r>
              <a:rPr lang="en-US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 breathing</a:t>
            </a:r>
          </a:p>
          <a:p>
            <a:pPr>
              <a:lnSpc>
                <a:spcPct val="20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Carotid / thyroid  bruit </a:t>
            </a:r>
          </a:p>
        </p:txBody>
      </p:sp>
    </p:spTree>
    <p:extLst>
      <p:ext uri="{BB962C8B-B14F-4D97-AF65-F5344CB8AC3E}">
        <p14:creationId xmlns:p14="http://schemas.microsoft.com/office/powerpoint/2010/main" val="20205415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D11FAB-D668-4BD5-BC28-D72B92498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2640" y="891540"/>
            <a:ext cx="7597168" cy="50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9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162F6328-2E5C-428C-8280-E3DADCDA2D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82300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4704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679B24-5C01-4B7B-B980-D07D84281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4" y="1818376"/>
            <a:ext cx="4047744" cy="47142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E39F02-A614-4181-A18C-96A0A17DD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908" y="1942622"/>
            <a:ext cx="4476518" cy="45900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09BB17-41C1-4342-9169-CE728A3BC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809" y="2183428"/>
            <a:ext cx="4211143" cy="413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8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4017-20D1-4884-8F4C-D63B10953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430" y="2984361"/>
            <a:ext cx="7733689" cy="32379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/>
              <a:t>    It arises from a damaged sublingual gland . </a:t>
            </a:r>
          </a:p>
          <a:p>
            <a:pPr marL="0" indent="0">
              <a:buNone/>
            </a:pPr>
            <a:endParaRPr lang="en-GB" sz="1800" dirty="0"/>
          </a:p>
          <a:p>
            <a:r>
              <a:rPr lang="en-GB" sz="1800" b="1" dirty="0">
                <a:solidFill>
                  <a:srgbClr val="00B050"/>
                </a:solidFill>
              </a:rPr>
              <a:t>Diagnosis</a:t>
            </a:r>
            <a:r>
              <a:rPr lang="en-GB" sz="1800" dirty="0">
                <a:solidFill>
                  <a:srgbClr val="00B050"/>
                </a:solidFill>
              </a:rPr>
              <a:t>: </a:t>
            </a:r>
            <a:r>
              <a:rPr lang="en-GB" sz="1800" dirty="0"/>
              <a:t>A child or young adult , Bluish in </a:t>
            </a:r>
            <a:r>
              <a:rPr lang="en-GB" sz="1800" dirty="0" err="1"/>
              <a:t>color</a:t>
            </a:r>
            <a:r>
              <a:rPr lang="en-GB" sz="1800" dirty="0"/>
              <a:t>, in the floor of the mouth, soft, fluctuant and transilluminate </a:t>
            </a:r>
          </a:p>
          <a:p>
            <a:endParaRPr lang="en-GB" sz="1800" dirty="0"/>
          </a:p>
          <a:p>
            <a:r>
              <a:rPr lang="en-GB" sz="1800" b="1" dirty="0">
                <a:solidFill>
                  <a:srgbClr val="00B050"/>
                </a:solidFill>
              </a:rPr>
              <a:t>Plunging ranula :</a:t>
            </a:r>
          </a:p>
          <a:p>
            <a:r>
              <a:rPr lang="en-GB" sz="1800" dirty="0"/>
              <a:t>So called when extends into the neck, passing beyond the floor of mouth and appears in the submandibular region</a:t>
            </a:r>
          </a:p>
          <a:p>
            <a:r>
              <a:rPr lang="en-GB" sz="1800" dirty="0"/>
              <a:t>Diagnosis—by </a:t>
            </a:r>
            <a:r>
              <a:rPr lang="en-GB" sz="1800" dirty="0" err="1"/>
              <a:t>bidigital</a:t>
            </a:r>
            <a:r>
              <a:rPr lang="en-GB" sz="1800" dirty="0"/>
              <a:t> palpation (one finger in the oral cavity and the other on the neck).</a:t>
            </a:r>
          </a:p>
          <a:p>
            <a:endParaRPr lang="en-GB" sz="1600" dirty="0"/>
          </a:p>
        </p:txBody>
      </p:sp>
      <p:pic>
        <p:nvPicPr>
          <p:cNvPr id="2" name="Picture 1" descr="A close up of a person's mouth&#10;&#10;Description automatically generated with medium confidence">
            <a:extLst>
              <a:ext uri="{FF2B5EF4-FFF2-40B4-BE49-F238E27FC236}">
                <a16:creationId xmlns:a16="http://schemas.microsoft.com/office/drawing/2014/main" id="{9F5FCAD6-8287-45DD-97D9-03A3E12E4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144" y="633852"/>
            <a:ext cx="2540308" cy="2706632"/>
          </a:xfrm>
          <a:prstGeom prst="rect">
            <a:avLst/>
          </a:prstGeom>
        </p:spPr>
      </p:pic>
      <p:pic>
        <p:nvPicPr>
          <p:cNvPr id="4" name="Picture 3" descr="A close up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A2E64C69-DF00-44DB-B782-9466C8E34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0144" y="3511296"/>
            <a:ext cx="2540307" cy="27574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652B37-2BEA-4B43-B12A-A7F2F384C031}"/>
              </a:ext>
            </a:extLst>
          </p:cNvPr>
          <p:cNvSpPr txBox="1"/>
          <p:nvPr/>
        </p:nvSpPr>
        <p:spPr>
          <a:xfrm>
            <a:off x="2802316" y="893330"/>
            <a:ext cx="23879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</a:rPr>
              <a:t>Ranula</a:t>
            </a:r>
          </a:p>
        </p:txBody>
      </p:sp>
    </p:spTree>
    <p:extLst>
      <p:ext uri="{BB962C8B-B14F-4D97-AF65-F5344CB8AC3E}">
        <p14:creationId xmlns:p14="http://schemas.microsoft.com/office/powerpoint/2010/main" val="363931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8E72F-79FD-41D3-B1AE-CC598B288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322" y="2494450"/>
            <a:ext cx="6229215" cy="356315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endParaRPr lang="en-GB" sz="2400" dirty="0"/>
          </a:p>
          <a:p>
            <a:r>
              <a:rPr lang="en-GB" sz="2400" dirty="0"/>
              <a:t>It is a congenital sequestration dermoid cyst. </a:t>
            </a:r>
          </a:p>
          <a:p>
            <a:endParaRPr lang="en-GB" sz="2400" dirty="0"/>
          </a:p>
          <a:p>
            <a:r>
              <a:rPr lang="en-GB" sz="2400" b="1" dirty="0"/>
              <a:t> </a:t>
            </a:r>
            <a:r>
              <a:rPr lang="en-GB" sz="2400" dirty="0"/>
              <a:t>Cystic swelling in the floor of mouth </a:t>
            </a:r>
          </a:p>
          <a:p>
            <a:endParaRPr lang="en-GB" sz="2400" dirty="0"/>
          </a:p>
          <a:p>
            <a:r>
              <a:rPr lang="en-GB" sz="2400" dirty="0"/>
              <a:t>Transillumination– Negative.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1AFA0A-2745-40E3-9950-49DC8BB6F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706" y="1102468"/>
            <a:ext cx="3343407" cy="1769400"/>
          </a:xfrm>
          <a:prstGeom prst="rect">
            <a:avLst/>
          </a:prstGeom>
        </p:spPr>
      </p:pic>
      <p:pic>
        <p:nvPicPr>
          <p:cNvPr id="2" name="Picture 1" descr="A close up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0138F5C0-DC9B-4851-B81E-1D76E8C21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563" y="3511296"/>
            <a:ext cx="3082643" cy="27574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B4B67A-AFCF-425D-B527-0882D12FC453}"/>
              </a:ext>
            </a:extLst>
          </p:cNvPr>
          <p:cNvSpPr txBox="1"/>
          <p:nvPr/>
        </p:nvSpPr>
        <p:spPr>
          <a:xfrm>
            <a:off x="1220540" y="111405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Sublingual , Cervical Dermoid Cyst</a:t>
            </a:r>
          </a:p>
        </p:txBody>
      </p:sp>
    </p:spTree>
    <p:extLst>
      <p:ext uri="{BB962C8B-B14F-4D97-AF65-F5344CB8AC3E}">
        <p14:creationId xmlns:p14="http://schemas.microsoft.com/office/powerpoint/2010/main" val="13307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12857</TotalTime>
  <Words>3060</Words>
  <Application>Microsoft Macintosh PowerPoint</Application>
  <PresentationFormat>Widescreen</PresentationFormat>
  <Paragraphs>459</Paragraphs>
  <Slides>57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75" baseType="lpstr">
      <vt:lpstr>Arial</vt:lpstr>
      <vt:lpstr>Arial,Bold</vt:lpstr>
      <vt:lpstr>Calibri</vt:lpstr>
      <vt:lpstr>Calibri Light</vt:lpstr>
      <vt:lpstr>Century Gothic</vt:lpstr>
      <vt:lpstr>CopperplateGothicBold</vt:lpstr>
      <vt:lpstr>ErasDemiITC</vt:lpstr>
      <vt:lpstr>Impact</vt:lpstr>
      <vt:lpstr>MV Boli</vt:lpstr>
      <vt:lpstr>Segoe UI Historic</vt:lpstr>
      <vt:lpstr>Symbol</vt:lpstr>
      <vt:lpstr>TheSans</vt:lpstr>
      <vt:lpstr>Times New Roman</vt:lpstr>
      <vt:lpstr>TimesNewRoman,Bold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Salivary gland swellings</vt:lpstr>
      <vt:lpstr>PowerPoint Presentation</vt:lpstr>
      <vt:lpstr>Thyroid diseases</vt:lpstr>
      <vt:lpstr>Congenital</vt:lpstr>
      <vt:lpstr>PowerPoint Presentation</vt:lpstr>
      <vt:lpstr>Grave’s Disease</vt:lpstr>
      <vt:lpstr>PowerPoint Presentation</vt:lpstr>
      <vt:lpstr>PowerPoint Presentation</vt:lpstr>
      <vt:lpstr>PowerPoint Presentation</vt:lpstr>
      <vt:lpstr>Features of thyrotoxicosis (Grave’s Disease)</vt:lpstr>
      <vt:lpstr>PowerPoint Presentation</vt:lpstr>
      <vt:lpstr>History</vt:lpstr>
      <vt:lpstr>History of swellings </vt:lpstr>
      <vt:lpstr>Associated local symptoms with neck swellings </vt:lpstr>
      <vt:lpstr>Systemic symptoms - Goitre</vt:lpstr>
      <vt:lpstr>Systemic symptoms-  Lymphadenopathy</vt:lpstr>
      <vt:lpstr>PowerPoint Presentation</vt:lpstr>
      <vt:lpstr>PowerPoint Presentation</vt:lpstr>
      <vt:lpstr>PowerPoint Presentation</vt:lpstr>
      <vt:lpstr>PowerPoint Presentation</vt:lpstr>
      <vt:lpstr>Preparation for Examination</vt:lpstr>
      <vt:lpstr>General Examination</vt:lpstr>
      <vt:lpstr>PowerPoint Presentation</vt:lpstr>
      <vt:lpstr>PowerPoint Presentation</vt:lpstr>
      <vt:lpstr>Complete General Examination</vt:lpstr>
      <vt:lpstr>Techniques</vt:lpstr>
      <vt:lpstr>Examination of the neck</vt:lpstr>
      <vt:lpstr>PowerPoint Presentation</vt:lpstr>
      <vt:lpstr>Inspection (from front &amp; sides)</vt:lpstr>
      <vt:lpstr>Inspection- neck swellings</vt:lpstr>
      <vt:lpstr>Pemberton's sign is used to evaluate venous obstruction in patients with goiters. The sign is positive when bilateral arm elevation causes facial plethora. It has been attributed to a “cork effect” resulting from the thyroid obstructing the thoracic inlet, thereby increasing pressure on the venous system.</vt:lpstr>
      <vt:lpstr>PowerPoint Presentation</vt:lpstr>
      <vt:lpstr>Palpation of  neck</vt:lpstr>
      <vt:lpstr>Palpation of  neck</vt:lpstr>
      <vt:lpstr>Palpation of  neck</vt:lpstr>
      <vt:lpstr>Palpation -  Thyroid gland</vt:lpstr>
      <vt:lpstr>PowerPoint Presentation</vt:lpstr>
      <vt:lpstr>PowerPoint Presentation</vt:lpstr>
      <vt:lpstr>Percussion</vt:lpstr>
      <vt:lpstr>Auscultation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Cholecystitis</dc:title>
  <dc:creator>Moneer Almadani</dc:creator>
  <cp:lastModifiedBy>Dralk F</cp:lastModifiedBy>
  <cp:revision>251</cp:revision>
  <dcterms:created xsi:type="dcterms:W3CDTF">2017-12-03T19:19:18Z</dcterms:created>
  <dcterms:modified xsi:type="dcterms:W3CDTF">2024-02-19T06:17:54Z</dcterms:modified>
</cp:coreProperties>
</file>