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0"/>
  </p:notesMasterIdLst>
  <p:sldIdLst>
    <p:sldId id="363" r:id="rId2"/>
    <p:sldId id="257" r:id="rId3"/>
    <p:sldId id="383" r:id="rId4"/>
    <p:sldId id="321" r:id="rId5"/>
    <p:sldId id="386" r:id="rId6"/>
    <p:sldId id="387" r:id="rId7"/>
    <p:sldId id="388" r:id="rId8"/>
    <p:sldId id="389" r:id="rId9"/>
    <p:sldId id="273" r:id="rId10"/>
    <p:sldId id="274" r:id="rId11"/>
    <p:sldId id="275" r:id="rId12"/>
    <p:sldId id="276" r:id="rId13"/>
    <p:sldId id="277" r:id="rId14"/>
    <p:sldId id="278" r:id="rId15"/>
    <p:sldId id="284" r:id="rId16"/>
    <p:sldId id="265" r:id="rId17"/>
    <p:sldId id="262" r:id="rId18"/>
    <p:sldId id="280" r:id="rId19"/>
    <p:sldId id="281" r:id="rId20"/>
    <p:sldId id="279" r:id="rId21"/>
    <p:sldId id="381" r:id="rId22"/>
    <p:sldId id="260" r:id="rId23"/>
    <p:sldId id="325" r:id="rId24"/>
    <p:sldId id="283" r:id="rId25"/>
    <p:sldId id="282" r:id="rId26"/>
    <p:sldId id="384" r:id="rId27"/>
    <p:sldId id="287" r:id="rId28"/>
    <p:sldId id="288" r:id="rId29"/>
    <p:sldId id="390" r:id="rId30"/>
    <p:sldId id="382" r:id="rId31"/>
    <p:sldId id="267" r:id="rId32"/>
    <p:sldId id="328" r:id="rId33"/>
    <p:sldId id="290" r:id="rId34"/>
    <p:sldId id="329" r:id="rId35"/>
    <p:sldId id="331" r:id="rId36"/>
    <p:sldId id="340" r:id="rId37"/>
    <p:sldId id="330" r:id="rId38"/>
    <p:sldId id="291" r:id="rId39"/>
    <p:sldId id="295" r:id="rId40"/>
    <p:sldId id="292" r:id="rId41"/>
    <p:sldId id="293" r:id="rId42"/>
    <p:sldId id="294" r:id="rId43"/>
    <p:sldId id="297" r:id="rId44"/>
    <p:sldId id="298" r:id="rId45"/>
    <p:sldId id="300" r:id="rId46"/>
    <p:sldId id="304" r:id="rId47"/>
    <p:sldId id="301" r:id="rId48"/>
    <p:sldId id="302" r:id="rId49"/>
    <p:sldId id="270" r:id="rId50"/>
    <p:sldId id="305" r:id="rId51"/>
    <p:sldId id="312" r:id="rId52"/>
    <p:sldId id="306" r:id="rId53"/>
    <p:sldId id="313" r:id="rId54"/>
    <p:sldId id="286" r:id="rId55"/>
    <p:sldId id="308" r:id="rId56"/>
    <p:sldId id="309" r:id="rId57"/>
    <p:sldId id="385" r:id="rId58"/>
    <p:sldId id="37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1" autoAdjust="0"/>
    <p:restoredTop sz="94607" autoAdjust="0"/>
  </p:normalViewPr>
  <p:slideViewPr>
    <p:cSldViewPr>
      <p:cViewPr varScale="1">
        <p:scale>
          <a:sx n="84" d="100"/>
          <a:sy n="84" d="100"/>
        </p:scale>
        <p:origin x="184" y="264"/>
      </p:cViewPr>
      <p:guideLst>
        <p:guide orient="horz" pos="2160"/>
        <p:guide pos="2880"/>
      </p:guideLst>
    </p:cSldViewPr>
  </p:slideViewPr>
  <p:notesTextViewPr>
    <p:cViewPr>
      <p:scale>
        <a:sx n="1" d="1"/>
        <a:sy n="1" d="1"/>
      </p:scale>
      <p:origin x="0" y="0"/>
    </p:cViewPr>
  </p:notesTextViewPr>
  <p:sorterViewPr>
    <p:cViewPr>
      <p:scale>
        <a:sx n="100" d="100"/>
        <a:sy n="100" d="100"/>
      </p:scale>
      <p:origin x="0" y="2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E40B3D-25E1-42B4-8390-01D4D6216046}" type="datetimeFigureOut">
              <a:rPr lang="en-US" smtClean="0"/>
              <a:t>9/5/23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EFC07C-D936-42EA-807F-17300FF91566}" type="slidenum">
              <a:rPr lang="en-US" smtClean="0"/>
              <a:t>‹#›</a:t>
            </a:fld>
            <a:endParaRPr lang="en-US"/>
          </a:p>
        </p:txBody>
      </p:sp>
    </p:spTree>
    <p:extLst>
      <p:ext uri="{BB962C8B-B14F-4D97-AF65-F5344CB8AC3E}">
        <p14:creationId xmlns:p14="http://schemas.microsoft.com/office/powerpoint/2010/main" val="3186157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FC07C-D936-42EA-807F-17300FF91566}" type="slidenum">
              <a:rPr lang="en-US" smtClean="0"/>
              <a:t>31</a:t>
            </a:fld>
            <a:endParaRPr lang="en-US" dirty="0"/>
          </a:p>
        </p:txBody>
      </p:sp>
    </p:spTree>
    <p:extLst>
      <p:ext uri="{BB962C8B-B14F-4D97-AF65-F5344CB8AC3E}">
        <p14:creationId xmlns:p14="http://schemas.microsoft.com/office/powerpoint/2010/main" val="274990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E3264987-B18F-46D1-9C11-AF915D26A844}" type="datetimeFigureOut">
              <a:rPr lang="en-US" smtClean="0"/>
              <a:t>9/5/23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4981BD8-3E44-411B-84C8-DA89CA4C175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264987-B18F-46D1-9C11-AF915D26A844}" type="datetimeFigureOut">
              <a:rPr lang="en-US" smtClean="0"/>
              <a:t>9/5/23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264987-B18F-46D1-9C11-AF915D26A844}" type="datetimeFigureOut">
              <a:rPr lang="en-US" smtClean="0"/>
              <a:t>9/5/23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264987-B18F-46D1-9C11-AF915D26A844}" type="datetimeFigureOut">
              <a:rPr lang="en-US" smtClean="0"/>
              <a:t>9/5/23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3264987-B18F-46D1-9C11-AF915D26A844}" type="datetimeFigureOut">
              <a:rPr lang="en-US" smtClean="0"/>
              <a:t>9/5/23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81BD8-3E44-411B-84C8-DA89CA4C175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3264987-B18F-46D1-9C11-AF915D26A844}" type="datetimeFigureOut">
              <a:rPr lang="en-US" smtClean="0"/>
              <a:t>9/5/23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3264987-B18F-46D1-9C11-AF915D26A844}" type="datetimeFigureOut">
              <a:rPr lang="en-US" smtClean="0"/>
              <a:t>9/5/23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E3264987-B18F-46D1-9C11-AF915D26A844}" type="datetimeFigureOut">
              <a:rPr lang="en-US" smtClean="0"/>
              <a:t>9/5/23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64987-B18F-46D1-9C11-AF915D26A844}" type="datetimeFigureOut">
              <a:rPr lang="en-US" smtClean="0"/>
              <a:t>9/5/23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3264987-B18F-46D1-9C11-AF915D26A844}" type="datetimeFigureOut">
              <a:rPr lang="en-US" smtClean="0"/>
              <a:t>9/5/23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81BD8-3E44-411B-84C8-DA89CA4C17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3264987-B18F-46D1-9C11-AF915D26A844}" type="datetimeFigureOut">
              <a:rPr lang="en-US" smtClean="0"/>
              <a:t>9/5/23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4981BD8-3E44-411B-84C8-DA89CA4C175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3264987-B18F-46D1-9C11-AF915D26A844}" type="datetimeFigureOut">
              <a:rPr lang="en-US" smtClean="0"/>
              <a:t>9/5/23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4981BD8-3E44-411B-84C8-DA89CA4C175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87" y="1600313"/>
            <a:ext cx="6074764" cy="1124262"/>
          </a:xfrm>
          <a:prstGeom prst="rect">
            <a:avLst/>
          </a:prstGeom>
          <a:effectLst>
            <a:outerShdw blurRad="152400" dist="317500" dir="5400000" sx="90000" sy="-19000" rotWithShape="0">
              <a:prstClr val="black">
                <a:alpha val="15000"/>
              </a:prstClr>
            </a:outerShdw>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FFC000"/>
                </a:solidFill>
                <a:effectLst>
                  <a:glow rad="101600">
                    <a:schemeClr val="accent4">
                      <a:satMod val="175000"/>
                      <a:alpha val="40000"/>
                    </a:schemeClr>
                  </a:glow>
                </a:effectLst>
                <a:latin typeface="Century Gothic" pitchFamily="34" charset="0"/>
              </a:rPr>
              <a:t>History and examination </a:t>
            </a:r>
          </a:p>
          <a:p>
            <a:r>
              <a:rPr lang="en-US" sz="3600" b="1" dirty="0">
                <a:solidFill>
                  <a:srgbClr val="FFC000"/>
                </a:solidFill>
                <a:effectLst>
                  <a:glow rad="101600">
                    <a:schemeClr val="accent4">
                      <a:satMod val="175000"/>
                      <a:alpha val="40000"/>
                    </a:schemeClr>
                  </a:glow>
                </a:effectLst>
                <a:latin typeface="Century Gothic" pitchFamily="34" charset="0"/>
              </a:rPr>
              <a:t>of extremities</a:t>
            </a:r>
          </a:p>
        </p:txBody>
      </p:sp>
      <p:sp>
        <p:nvSpPr>
          <p:cNvPr id="2" name="Date Placeholder 1"/>
          <p:cNvSpPr>
            <a:spLocks noGrp="1"/>
          </p:cNvSpPr>
          <p:nvPr>
            <p:ph type="dt" sz="half" idx="10"/>
          </p:nvPr>
        </p:nvSpPr>
        <p:spPr/>
        <p:txBody>
          <a:bodyPr/>
          <a:lstStyle/>
          <a:p>
            <a:fld id="{48CC85F1-EE1B-DB4C-9ECF-E0181F0637B0}" type="datetime1">
              <a:rPr lang="en-US" smtClean="0"/>
              <a:t>9/5/23</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1</a:t>
            </a:fld>
            <a:endParaRPr lang="en-US"/>
          </a:p>
        </p:txBody>
      </p:sp>
      <p:sp>
        <p:nvSpPr>
          <p:cNvPr id="11" name="Subtitle 2"/>
          <p:cNvSpPr>
            <a:spLocks noGrp="1"/>
          </p:cNvSpPr>
          <p:nvPr>
            <p:ph type="subTitle" idx="1"/>
          </p:nvPr>
        </p:nvSpPr>
        <p:spPr>
          <a:xfrm>
            <a:off x="48698" y="3071869"/>
            <a:ext cx="5274704" cy="1423931"/>
          </a:xfrm>
        </p:spPr>
        <p:txBody>
          <a:bodyPr>
            <a:normAutofit/>
          </a:bodyPr>
          <a:lstStyle/>
          <a:p>
            <a:pPr algn="ctr">
              <a:lnSpc>
                <a:spcPct val="120000"/>
              </a:lnSpc>
              <a:spcBef>
                <a:spcPts val="0"/>
              </a:spcBef>
            </a:pPr>
            <a:r>
              <a:rPr lang="en-US" sz="1900" b="1" dirty="0"/>
              <a:t>Moneer Almadani MD, FACS, F.MAS</a:t>
            </a:r>
          </a:p>
          <a:p>
            <a:pPr algn="ctr">
              <a:lnSpc>
                <a:spcPct val="120000"/>
              </a:lnSpc>
              <a:spcBef>
                <a:spcPts val="0"/>
              </a:spcBef>
            </a:pPr>
            <a:r>
              <a:rPr lang="en-US" sz="1300" b="1" dirty="0"/>
              <a:t>Assistant Professor of surgery</a:t>
            </a:r>
          </a:p>
          <a:p>
            <a:pPr lvl="1">
              <a:lnSpc>
                <a:spcPct val="120000"/>
              </a:lnSpc>
              <a:spcBef>
                <a:spcPts val="0"/>
              </a:spcBef>
            </a:pPr>
            <a:r>
              <a:rPr lang="en-US" sz="1300" b="1" dirty="0"/>
              <a:t>Head of surgery unit</a:t>
            </a:r>
          </a:p>
          <a:p>
            <a:pPr lvl="1">
              <a:lnSpc>
                <a:spcPct val="120000"/>
              </a:lnSpc>
              <a:spcBef>
                <a:spcPts val="0"/>
              </a:spcBef>
            </a:pPr>
            <a:r>
              <a:rPr lang="en-US" sz="1300" b="1" dirty="0"/>
              <a:t>Consultant surgeon upper GI, obesity, &amp; gastric oncology</a:t>
            </a:r>
          </a:p>
          <a:p>
            <a:endParaRPr lang="en-US" sz="1200" b="1" dirty="0">
              <a:solidFill>
                <a:schemeClr val="bg1"/>
              </a:solidFill>
            </a:endParaRPr>
          </a:p>
        </p:txBody>
      </p:sp>
      <p:pic>
        <p:nvPicPr>
          <p:cNvPr id="3" name="Picture 2">
            <a:extLst>
              <a:ext uri="{FF2B5EF4-FFF2-40B4-BE49-F238E27FC236}">
                <a16:creationId xmlns:a16="http://schemas.microsoft.com/office/drawing/2014/main" id="{63F3F456-F73D-3F49-93A8-3580BD419146}"/>
              </a:ext>
            </a:extLst>
          </p:cNvPr>
          <p:cNvPicPr>
            <a:picLocks noChangeAspect="1"/>
          </p:cNvPicPr>
          <p:nvPr/>
        </p:nvPicPr>
        <p:blipFill>
          <a:blip r:embed="rId2"/>
          <a:stretch>
            <a:fillRect/>
          </a:stretch>
        </p:blipFill>
        <p:spPr>
          <a:xfrm>
            <a:off x="7315200" y="0"/>
            <a:ext cx="1828800" cy="1104900"/>
          </a:xfrm>
          <a:prstGeom prst="rect">
            <a:avLst/>
          </a:prstGeom>
        </p:spPr>
      </p:pic>
      <p:pic>
        <p:nvPicPr>
          <p:cNvPr id="8" name="Picture 7">
            <a:extLst>
              <a:ext uri="{FF2B5EF4-FFF2-40B4-BE49-F238E27FC236}">
                <a16:creationId xmlns:a16="http://schemas.microsoft.com/office/drawing/2014/main" id="{AA4C92D4-1672-4143-ADBD-12603D487979}"/>
              </a:ext>
            </a:extLst>
          </p:cNvPr>
          <p:cNvPicPr>
            <a:picLocks noChangeAspect="1"/>
          </p:cNvPicPr>
          <p:nvPr/>
        </p:nvPicPr>
        <p:blipFill rotWithShape="1">
          <a:blip r:embed="rId3"/>
          <a:srcRect b="8889"/>
          <a:stretch/>
        </p:blipFill>
        <p:spPr>
          <a:xfrm>
            <a:off x="5758765" y="2512495"/>
            <a:ext cx="2547035" cy="2506282"/>
          </a:xfrm>
          <a:prstGeom prst="rect">
            <a:avLst/>
          </a:prstGeom>
          <a:ln w="63500">
            <a:solidFill>
              <a:srgbClr val="FFC000"/>
            </a:solidFill>
          </a:ln>
        </p:spPr>
      </p:pic>
      <p:pic>
        <p:nvPicPr>
          <p:cNvPr id="12" name="Picture 11">
            <a:extLst>
              <a:ext uri="{FF2B5EF4-FFF2-40B4-BE49-F238E27FC236}">
                <a16:creationId xmlns:a16="http://schemas.microsoft.com/office/drawing/2014/main" id="{8989B8CF-DF05-654F-AC52-73B0C68D6825}"/>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5843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Systemic inquiry:</a:t>
            </a:r>
          </a:p>
        </p:txBody>
      </p:sp>
      <p:sp>
        <p:nvSpPr>
          <p:cNvPr id="3" name="Content Placeholder 2"/>
          <p:cNvSpPr>
            <a:spLocks noGrp="1"/>
          </p:cNvSpPr>
          <p:nvPr>
            <p:ph idx="1"/>
          </p:nvPr>
        </p:nvSpPr>
        <p:spPr>
          <a:xfrm>
            <a:off x="381000" y="2057400"/>
            <a:ext cx="8534400" cy="4525963"/>
          </a:xfrm>
        </p:spPr>
        <p:txBody>
          <a:bodyPr>
            <a:normAutofit/>
          </a:bodyPr>
          <a:lstStyle/>
          <a:p>
            <a:r>
              <a:rPr lang="en-US" sz="2400" dirty="0">
                <a:latin typeface="+mj-lt"/>
              </a:rPr>
              <a:t>Symptoms indicating </a:t>
            </a:r>
            <a:r>
              <a:rPr lang="en-US" sz="2400" b="1" dirty="0">
                <a:latin typeface="+mj-lt"/>
              </a:rPr>
              <a:t>vascular disease elsewhere</a:t>
            </a:r>
          </a:p>
          <a:p>
            <a:pPr lvl="1"/>
            <a:r>
              <a:rPr lang="en-US" sz="2200" dirty="0">
                <a:latin typeface="+mj-lt"/>
              </a:rPr>
              <a:t>Chest pain</a:t>
            </a:r>
          </a:p>
          <a:p>
            <a:pPr lvl="1"/>
            <a:r>
              <a:rPr lang="en-US" sz="2200" dirty="0">
                <a:latin typeface="+mj-lt"/>
              </a:rPr>
              <a:t>Fainting</a:t>
            </a:r>
          </a:p>
          <a:p>
            <a:pPr lvl="1"/>
            <a:r>
              <a:rPr lang="en-US" sz="2200" dirty="0">
                <a:latin typeface="+mj-lt"/>
              </a:rPr>
              <a:t>Weakness in limbs</a:t>
            </a:r>
          </a:p>
          <a:p>
            <a:pPr lvl="1"/>
            <a:r>
              <a:rPr lang="en-US" sz="2200" dirty="0">
                <a:latin typeface="+mj-lt"/>
              </a:rPr>
              <a:t>Paresthesia</a:t>
            </a:r>
          </a:p>
          <a:p>
            <a:pPr lvl="1"/>
            <a:r>
              <a:rPr lang="en-US" sz="2200" dirty="0">
                <a:latin typeface="+mj-lt"/>
              </a:rPr>
              <a:t>Blurring of vision</a:t>
            </a:r>
          </a:p>
          <a:p>
            <a:pPr marL="393192" lvl="1" indent="0">
              <a:buNone/>
            </a:pPr>
            <a:endParaRPr lang="en-US" sz="2200" dirty="0">
              <a:latin typeface="+mj-lt"/>
            </a:endParaRPr>
          </a:p>
          <a:p>
            <a:r>
              <a:rPr lang="en-US" sz="2400" dirty="0">
                <a:latin typeface="+mj-lt"/>
              </a:rPr>
              <a:t>Other system inquiry- as in any other patient</a:t>
            </a:r>
          </a:p>
        </p:txBody>
      </p:sp>
    </p:spTree>
    <p:extLst>
      <p:ext uri="{BB962C8B-B14F-4D97-AF65-F5344CB8AC3E}">
        <p14:creationId xmlns:p14="http://schemas.microsoft.com/office/powerpoint/2010/main" val="1806648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Past Medical History</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2400" dirty="0">
                <a:latin typeface="+mj-lt"/>
              </a:rPr>
              <a:t>MI</a:t>
            </a:r>
          </a:p>
          <a:p>
            <a:pPr>
              <a:lnSpc>
                <a:spcPct val="150000"/>
              </a:lnSpc>
              <a:buFont typeface="Arial" panose="020B0604020202020204" pitchFamily="34" charset="0"/>
              <a:buChar char="•"/>
            </a:pPr>
            <a:r>
              <a:rPr lang="en-US" sz="2400" dirty="0">
                <a:latin typeface="+mj-lt"/>
              </a:rPr>
              <a:t>Stroke</a:t>
            </a:r>
          </a:p>
          <a:p>
            <a:pPr>
              <a:lnSpc>
                <a:spcPct val="150000"/>
              </a:lnSpc>
              <a:buFont typeface="Arial" panose="020B0604020202020204" pitchFamily="34" charset="0"/>
              <a:buChar char="•"/>
            </a:pPr>
            <a:r>
              <a:rPr lang="en-US" sz="2400" dirty="0">
                <a:latin typeface="+mj-lt"/>
              </a:rPr>
              <a:t>Diabetes</a:t>
            </a:r>
          </a:p>
          <a:p>
            <a:pPr>
              <a:lnSpc>
                <a:spcPct val="150000"/>
              </a:lnSpc>
              <a:buFont typeface="Arial" panose="020B0604020202020204" pitchFamily="34" charset="0"/>
              <a:buChar char="•"/>
            </a:pPr>
            <a:r>
              <a:rPr lang="en-US" sz="2400" dirty="0">
                <a:latin typeface="+mj-lt"/>
              </a:rPr>
              <a:t>Previous episode of claudication</a:t>
            </a:r>
          </a:p>
          <a:p>
            <a:pPr>
              <a:lnSpc>
                <a:spcPct val="150000"/>
              </a:lnSpc>
              <a:buFont typeface="Arial" panose="020B0604020202020204" pitchFamily="34" charset="0"/>
              <a:buChar char="•"/>
            </a:pPr>
            <a:r>
              <a:rPr lang="en-US" sz="2400" dirty="0">
                <a:latin typeface="+mj-lt"/>
              </a:rPr>
              <a:t>Dyslipidemia</a:t>
            </a:r>
          </a:p>
          <a:p>
            <a:pPr>
              <a:lnSpc>
                <a:spcPct val="150000"/>
              </a:lnSpc>
              <a:buFont typeface="Arial" panose="020B0604020202020204" pitchFamily="34" charset="0"/>
              <a:buChar char="•"/>
            </a:pPr>
            <a:r>
              <a:rPr lang="en-US" sz="2400" dirty="0">
                <a:latin typeface="+mj-lt"/>
              </a:rPr>
              <a:t>Hypertension</a:t>
            </a:r>
          </a:p>
        </p:txBody>
      </p:sp>
    </p:spTree>
    <p:extLst>
      <p:ext uri="{BB962C8B-B14F-4D97-AF65-F5344CB8AC3E}">
        <p14:creationId xmlns:p14="http://schemas.microsoft.com/office/powerpoint/2010/main" val="253378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Family history</a:t>
            </a:r>
          </a:p>
        </p:txBody>
      </p:sp>
      <p:sp>
        <p:nvSpPr>
          <p:cNvPr id="3" name="Content Placeholder 2"/>
          <p:cNvSpPr>
            <a:spLocks noGrp="1"/>
          </p:cNvSpPr>
          <p:nvPr>
            <p:ph idx="1"/>
          </p:nvPr>
        </p:nvSpPr>
        <p:spPr>
          <a:xfrm>
            <a:off x="457200" y="1828800"/>
            <a:ext cx="8229600" cy="4480560"/>
          </a:xfrm>
        </p:spPr>
        <p:txBody>
          <a:bodyPr>
            <a:normAutofit/>
          </a:bodyPr>
          <a:lstStyle/>
          <a:p>
            <a:r>
              <a:rPr lang="en-US" sz="2400" b="1" dirty="0">
                <a:latin typeface="+mj-lt"/>
              </a:rPr>
              <a:t>Genetic predisposition</a:t>
            </a:r>
            <a:r>
              <a:rPr lang="en-US" sz="2400" dirty="0">
                <a:latin typeface="+mj-lt"/>
              </a:rPr>
              <a:t>:  </a:t>
            </a:r>
          </a:p>
          <a:p>
            <a:pPr lvl="1"/>
            <a:r>
              <a:rPr lang="en-US" sz="2200" dirty="0">
                <a:latin typeface="+mj-lt"/>
              </a:rPr>
              <a:t>Other family members may be suffering from vascular disease</a:t>
            </a:r>
          </a:p>
        </p:txBody>
      </p:sp>
    </p:spTree>
    <p:extLst>
      <p:ext uri="{BB962C8B-B14F-4D97-AF65-F5344CB8AC3E}">
        <p14:creationId xmlns:p14="http://schemas.microsoft.com/office/powerpoint/2010/main" val="346477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General examination</a:t>
            </a:r>
          </a:p>
        </p:txBody>
      </p:sp>
      <p:sp>
        <p:nvSpPr>
          <p:cNvPr id="3" name="Content Placeholder 2"/>
          <p:cNvSpPr>
            <a:spLocks noGrp="1"/>
          </p:cNvSpPr>
          <p:nvPr>
            <p:ph idx="1"/>
          </p:nvPr>
        </p:nvSpPr>
        <p:spPr/>
        <p:txBody>
          <a:bodyPr>
            <a:normAutofit/>
          </a:bodyPr>
          <a:lstStyle/>
          <a:p>
            <a:pPr>
              <a:lnSpc>
                <a:spcPct val="150000"/>
              </a:lnSpc>
            </a:pPr>
            <a:r>
              <a:rPr lang="en-US" sz="2400" dirty="0">
                <a:latin typeface="+mj-lt"/>
              </a:rPr>
              <a:t>?Obese</a:t>
            </a:r>
          </a:p>
          <a:p>
            <a:pPr>
              <a:lnSpc>
                <a:spcPct val="150000"/>
              </a:lnSpc>
            </a:pPr>
            <a:r>
              <a:rPr lang="en-US" sz="2400" dirty="0">
                <a:latin typeface="+mj-lt"/>
              </a:rPr>
              <a:t>Pulse , </a:t>
            </a:r>
          </a:p>
          <a:p>
            <a:pPr>
              <a:lnSpc>
                <a:spcPct val="150000"/>
              </a:lnSpc>
            </a:pPr>
            <a:r>
              <a:rPr lang="en-US" sz="2400" dirty="0">
                <a:latin typeface="+mj-lt"/>
              </a:rPr>
              <a:t>Blood pressure</a:t>
            </a:r>
          </a:p>
          <a:p>
            <a:pPr>
              <a:lnSpc>
                <a:spcPct val="150000"/>
              </a:lnSpc>
            </a:pPr>
            <a:r>
              <a:rPr lang="en-US" sz="2400" dirty="0">
                <a:latin typeface="+mj-lt"/>
              </a:rPr>
              <a:t>Full CVS evaluation- heart, carotid, abdominal aorta, peripheral vessels</a:t>
            </a:r>
          </a:p>
        </p:txBody>
      </p:sp>
    </p:spTree>
    <p:extLst>
      <p:ext uri="{BB962C8B-B14F-4D97-AF65-F5344CB8AC3E}">
        <p14:creationId xmlns:p14="http://schemas.microsoft.com/office/powerpoint/2010/main" val="378218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610600" cy="1143000"/>
          </a:xfrm>
        </p:spPr>
        <p:txBody>
          <a:bodyPr>
            <a:normAutofit/>
          </a:bodyPr>
          <a:lstStyle/>
          <a:p>
            <a:r>
              <a:rPr lang="en-US" sz="4000" b="1" u="sng" dirty="0"/>
              <a:t>Inspection</a:t>
            </a:r>
            <a:r>
              <a:rPr lang="en-US" sz="4000" b="1" dirty="0"/>
              <a:t> of the extremity</a:t>
            </a:r>
          </a:p>
        </p:txBody>
      </p:sp>
      <p:sp>
        <p:nvSpPr>
          <p:cNvPr id="3" name="Content Placeholder 2"/>
          <p:cNvSpPr>
            <a:spLocks noGrp="1"/>
          </p:cNvSpPr>
          <p:nvPr>
            <p:ph idx="1"/>
          </p:nvPr>
        </p:nvSpPr>
        <p:spPr>
          <a:xfrm>
            <a:off x="457200" y="1905000"/>
            <a:ext cx="8229600" cy="4724400"/>
          </a:xfrm>
        </p:spPr>
        <p:txBody>
          <a:bodyPr>
            <a:normAutofit/>
          </a:bodyPr>
          <a:lstStyle/>
          <a:p>
            <a:pPr>
              <a:buFont typeface="Arial" panose="020B0604020202020204" pitchFamily="34" charset="0"/>
              <a:buChar char="•"/>
            </a:pPr>
            <a:r>
              <a:rPr lang="en-US" sz="2400" b="1" dirty="0">
                <a:latin typeface="+mj-lt"/>
              </a:rPr>
              <a:t>Expose both limbs </a:t>
            </a:r>
            <a:r>
              <a:rPr lang="en-US" sz="2400" dirty="0">
                <a:latin typeface="+mj-lt"/>
              </a:rPr>
              <a:t>(lower or upper)</a:t>
            </a:r>
          </a:p>
          <a:p>
            <a:pPr>
              <a:buFont typeface="Arial" panose="020B0604020202020204" pitchFamily="34" charset="0"/>
              <a:buChar char="•"/>
            </a:pPr>
            <a:r>
              <a:rPr lang="en-US" sz="2400" dirty="0">
                <a:latin typeface="+mj-lt"/>
              </a:rPr>
              <a:t>Skin color- </a:t>
            </a:r>
            <a:r>
              <a:rPr lang="en-US" sz="2400" b="1" dirty="0">
                <a:latin typeface="+mj-lt"/>
              </a:rPr>
              <a:t>shiny skin </a:t>
            </a:r>
            <a:r>
              <a:rPr lang="en-US" sz="2400" dirty="0">
                <a:latin typeface="+mj-lt"/>
              </a:rPr>
              <a:t>in ischemia</a:t>
            </a:r>
          </a:p>
          <a:p>
            <a:pPr>
              <a:buFont typeface="Arial" panose="020B0604020202020204" pitchFamily="34" charset="0"/>
              <a:buChar char="•"/>
            </a:pPr>
            <a:r>
              <a:rPr lang="en-US" sz="2400" b="1" dirty="0">
                <a:latin typeface="+mj-lt"/>
              </a:rPr>
              <a:t>Pallor on elevation </a:t>
            </a:r>
            <a:r>
              <a:rPr lang="en-US" sz="2400" dirty="0">
                <a:latin typeface="+mj-lt"/>
              </a:rPr>
              <a:t>(vascular angle) </a:t>
            </a:r>
          </a:p>
          <a:p>
            <a:pPr>
              <a:buFont typeface="Arial" panose="020B0604020202020204" pitchFamily="34" charset="0"/>
              <a:buChar char="•"/>
            </a:pPr>
            <a:r>
              <a:rPr lang="en-US" sz="2400" b="1" dirty="0">
                <a:latin typeface="+mj-lt"/>
              </a:rPr>
              <a:t>Rubor on dependency</a:t>
            </a:r>
          </a:p>
          <a:p>
            <a:pPr>
              <a:buFont typeface="Arial" panose="020B0604020202020204" pitchFamily="34" charset="0"/>
              <a:buChar char="•"/>
            </a:pPr>
            <a:r>
              <a:rPr lang="en-US" sz="2400" dirty="0">
                <a:latin typeface="+mj-lt"/>
              </a:rPr>
              <a:t>Venous filling- </a:t>
            </a:r>
            <a:r>
              <a:rPr lang="en-US" sz="2400" b="1" dirty="0">
                <a:latin typeface="+mj-lt"/>
              </a:rPr>
              <a:t>guttering of veins </a:t>
            </a:r>
            <a:r>
              <a:rPr lang="en-US" sz="2400" dirty="0">
                <a:latin typeface="+mj-lt"/>
              </a:rPr>
              <a:t>in ischemia</a:t>
            </a:r>
          </a:p>
          <a:p>
            <a:pPr>
              <a:buFont typeface="Arial" panose="020B0604020202020204" pitchFamily="34" charset="0"/>
              <a:buChar char="•"/>
            </a:pPr>
            <a:r>
              <a:rPr lang="en-US" sz="2400" b="1" dirty="0">
                <a:latin typeface="+mj-lt"/>
              </a:rPr>
              <a:t>Ulceration-</a:t>
            </a:r>
            <a:r>
              <a:rPr lang="en-US" sz="2400" dirty="0">
                <a:latin typeface="+mj-lt"/>
              </a:rPr>
              <a:t> tip of toes</a:t>
            </a:r>
          </a:p>
          <a:p>
            <a:pPr>
              <a:buFont typeface="Arial" panose="020B0604020202020204" pitchFamily="34" charset="0"/>
              <a:buChar char="•"/>
            </a:pPr>
            <a:r>
              <a:rPr lang="en-US" sz="2400" dirty="0">
                <a:latin typeface="+mj-lt"/>
              </a:rPr>
              <a:t>Discoloration  ?</a:t>
            </a:r>
            <a:r>
              <a:rPr lang="en-US" sz="2400" b="1" dirty="0">
                <a:latin typeface="+mj-lt"/>
              </a:rPr>
              <a:t>patches of gangrene</a:t>
            </a:r>
          </a:p>
          <a:p>
            <a:pPr>
              <a:buFont typeface="Arial" panose="020B0604020202020204" pitchFamily="34" charset="0"/>
              <a:buChar char="•"/>
            </a:pPr>
            <a:r>
              <a:rPr lang="en-US" sz="2400" dirty="0">
                <a:latin typeface="+mj-lt"/>
              </a:rPr>
              <a:t>Pulsatile </a:t>
            </a:r>
            <a:r>
              <a:rPr lang="en-US" sz="2400" b="1" dirty="0">
                <a:latin typeface="+mj-lt"/>
              </a:rPr>
              <a:t>mass</a:t>
            </a:r>
            <a:r>
              <a:rPr lang="en-US" sz="2400" dirty="0">
                <a:latin typeface="+mj-lt"/>
              </a:rPr>
              <a:t> (femoral, popliteal)</a:t>
            </a:r>
          </a:p>
          <a:p>
            <a:pPr>
              <a:buFont typeface="Arial" panose="020B0604020202020204" pitchFamily="34" charset="0"/>
              <a:buChar char="•"/>
            </a:pPr>
            <a:r>
              <a:rPr lang="en-US" sz="2400" dirty="0">
                <a:latin typeface="+mj-lt"/>
              </a:rPr>
              <a:t>Thickening of nail, </a:t>
            </a:r>
            <a:r>
              <a:rPr lang="en-US" sz="2400" b="1" dirty="0">
                <a:latin typeface="+mj-lt"/>
              </a:rPr>
              <a:t>loss of leg hair</a:t>
            </a:r>
          </a:p>
        </p:txBody>
      </p:sp>
    </p:spTree>
    <p:extLst>
      <p:ext uri="{BB962C8B-B14F-4D97-AF65-F5344CB8AC3E}">
        <p14:creationId xmlns:p14="http://schemas.microsoft.com/office/powerpoint/2010/main" val="210604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4572000" y="1379538"/>
            <a:ext cx="2947988"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0" y="1789906"/>
            <a:ext cx="380715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8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Ischemic foot</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91" t="13000" r="52473" b="6334"/>
          <a:stretch/>
        </p:blipFill>
        <p:spPr bwMode="auto">
          <a:xfrm>
            <a:off x="4248150" y="1600200"/>
            <a:ext cx="35242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873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586"/>
            <a:ext cx="8229600" cy="1143000"/>
          </a:xfrm>
        </p:spPr>
        <p:txBody>
          <a:bodyPr>
            <a:normAutofit/>
          </a:bodyPr>
          <a:lstStyle/>
          <a:p>
            <a:r>
              <a:rPr lang="en-US" sz="4000" b="1" dirty="0"/>
              <a:t>Upper limb ischemia</a:t>
            </a:r>
          </a:p>
        </p:txBody>
      </p:sp>
      <p:pic>
        <p:nvPicPr>
          <p:cNvPr id="1026"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228600" y="2192759"/>
            <a:ext cx="4640505" cy="413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ontent Placeholder 2">
            <a:extLst>
              <a:ext uri="{FF2B5EF4-FFF2-40B4-BE49-F238E27FC236}">
                <a16:creationId xmlns:a16="http://schemas.microsoft.com/office/drawing/2014/main" id="{7314CE50-FB7C-3247-8966-6E42E909727A}"/>
              </a:ext>
            </a:extLst>
          </p:cNvPr>
          <p:cNvPicPr>
            <a:picLocks noGrp="1" noChangeAspect="1"/>
          </p:cNvPicPr>
          <p:nvPr>
            <p:ph sz="quarter" idx="4"/>
          </p:nvPr>
        </p:nvPicPr>
        <p:blipFill>
          <a:blip r:embed="rId3"/>
          <a:stretch>
            <a:fillRect/>
          </a:stretch>
        </p:blipFill>
        <p:spPr>
          <a:xfrm>
            <a:off x="5105400" y="1905000"/>
            <a:ext cx="3386577" cy="4705559"/>
          </a:xfrm>
          <a:prstGeom prst="rect">
            <a:avLst/>
          </a:prstGeom>
        </p:spPr>
      </p:pic>
    </p:spTree>
    <p:extLst>
      <p:ext uri="{BB962C8B-B14F-4D97-AF65-F5344CB8AC3E}">
        <p14:creationId xmlns:p14="http://schemas.microsoft.com/office/powerpoint/2010/main" val="2214755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68362"/>
          </a:xfrm>
        </p:spPr>
        <p:txBody>
          <a:bodyPr>
            <a:normAutofit/>
          </a:bodyPr>
          <a:lstStyle/>
          <a:p>
            <a:r>
              <a:rPr lang="en-US" sz="4000" b="1" u="sng" dirty="0"/>
              <a:t>Palpation</a:t>
            </a:r>
            <a:r>
              <a:rPr lang="en-US" sz="4000" b="1" dirty="0"/>
              <a:t> of the extremity</a:t>
            </a:r>
          </a:p>
        </p:txBody>
      </p:sp>
      <p:sp>
        <p:nvSpPr>
          <p:cNvPr id="3" name="Content Placeholder 2"/>
          <p:cNvSpPr>
            <a:spLocks noGrp="1"/>
          </p:cNvSpPr>
          <p:nvPr>
            <p:ph idx="1"/>
          </p:nvPr>
        </p:nvSpPr>
        <p:spPr>
          <a:xfrm>
            <a:off x="0" y="1905000"/>
            <a:ext cx="8915400" cy="4953000"/>
          </a:xfrm>
        </p:spPr>
        <p:txBody>
          <a:bodyPr>
            <a:normAutofit/>
          </a:bodyPr>
          <a:lstStyle/>
          <a:p>
            <a:pPr>
              <a:lnSpc>
                <a:spcPct val="150000"/>
              </a:lnSpc>
            </a:pPr>
            <a:r>
              <a:rPr lang="en-US" sz="2400" dirty="0">
                <a:latin typeface="+mj-lt"/>
              </a:rPr>
              <a:t>Temperature- </a:t>
            </a:r>
            <a:r>
              <a:rPr lang="en-US" sz="2400" b="1" dirty="0">
                <a:latin typeface="+mj-lt"/>
              </a:rPr>
              <a:t>colder limb </a:t>
            </a:r>
            <a:r>
              <a:rPr lang="en-US" sz="2400" dirty="0">
                <a:latin typeface="+mj-lt"/>
              </a:rPr>
              <a:t>in ischemia </a:t>
            </a:r>
          </a:p>
          <a:p>
            <a:pPr>
              <a:lnSpc>
                <a:spcPct val="150000"/>
              </a:lnSpc>
            </a:pPr>
            <a:r>
              <a:rPr lang="en-US" sz="2400" b="1" dirty="0">
                <a:latin typeface="+mj-lt"/>
              </a:rPr>
              <a:t>Capillary refilling</a:t>
            </a:r>
            <a:r>
              <a:rPr lang="en-US" sz="2400" dirty="0">
                <a:latin typeface="+mj-lt"/>
              </a:rPr>
              <a:t>-  normal 2-4 seconds</a:t>
            </a:r>
          </a:p>
          <a:p>
            <a:pPr>
              <a:lnSpc>
                <a:spcPct val="150000"/>
              </a:lnSpc>
            </a:pPr>
            <a:r>
              <a:rPr lang="en-US" sz="2400" b="1" dirty="0">
                <a:latin typeface="+mj-lt"/>
              </a:rPr>
              <a:t>Pulses:</a:t>
            </a:r>
            <a:r>
              <a:rPr lang="en-US" sz="2400" dirty="0">
                <a:latin typeface="+mj-lt"/>
              </a:rPr>
              <a:t> </a:t>
            </a:r>
          </a:p>
          <a:p>
            <a:pPr lvl="1">
              <a:lnSpc>
                <a:spcPct val="150000"/>
              </a:lnSpc>
            </a:pPr>
            <a:r>
              <a:rPr lang="en-US" dirty="0">
                <a:latin typeface="+mj-lt"/>
              </a:rPr>
              <a:t>Carotid and abdominal aorta (part of general examination)</a:t>
            </a:r>
          </a:p>
          <a:p>
            <a:pPr lvl="1">
              <a:lnSpc>
                <a:spcPct val="150000"/>
              </a:lnSpc>
            </a:pPr>
            <a:r>
              <a:rPr lang="en-US" dirty="0">
                <a:latin typeface="+mj-lt"/>
              </a:rPr>
              <a:t>Upper limb</a:t>
            </a:r>
          </a:p>
          <a:p>
            <a:pPr lvl="1">
              <a:lnSpc>
                <a:spcPct val="150000"/>
              </a:lnSpc>
            </a:pPr>
            <a:r>
              <a:rPr lang="en-US" dirty="0">
                <a:latin typeface="+mj-lt"/>
              </a:rPr>
              <a:t>Lower limb</a:t>
            </a:r>
          </a:p>
        </p:txBody>
      </p:sp>
    </p:spTree>
    <p:extLst>
      <p:ext uri="{BB962C8B-B14F-4D97-AF65-F5344CB8AC3E}">
        <p14:creationId xmlns:p14="http://schemas.microsoft.com/office/powerpoint/2010/main" val="163907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Palpation: Upper limb pulses</a:t>
            </a:r>
          </a:p>
        </p:txBody>
      </p:sp>
      <p:sp>
        <p:nvSpPr>
          <p:cNvPr id="3" name="Content Placeholder 2"/>
          <p:cNvSpPr>
            <a:spLocks noGrp="1"/>
          </p:cNvSpPr>
          <p:nvPr>
            <p:ph idx="1"/>
          </p:nvPr>
        </p:nvSpPr>
        <p:spPr>
          <a:xfrm>
            <a:off x="76200" y="1752600"/>
            <a:ext cx="8763000" cy="4953000"/>
          </a:xfrm>
        </p:spPr>
        <p:txBody>
          <a:bodyPr>
            <a:normAutofit/>
          </a:bodyPr>
          <a:lstStyle/>
          <a:p>
            <a:pPr>
              <a:lnSpc>
                <a:spcPct val="150000"/>
              </a:lnSpc>
            </a:pPr>
            <a:r>
              <a:rPr lang="en-US" sz="2400" b="1" dirty="0">
                <a:latin typeface="+mj-lt"/>
              </a:rPr>
              <a:t>Axillary</a:t>
            </a:r>
            <a:r>
              <a:rPr lang="en-US" sz="2400" dirty="0">
                <a:latin typeface="+mj-lt"/>
              </a:rPr>
              <a:t>: in the axilla and medial upper arm. </a:t>
            </a:r>
          </a:p>
          <a:p>
            <a:pPr>
              <a:lnSpc>
                <a:spcPct val="150000"/>
              </a:lnSpc>
            </a:pPr>
            <a:r>
              <a:rPr lang="en-US" sz="2400" b="1" dirty="0">
                <a:latin typeface="+mj-lt"/>
              </a:rPr>
              <a:t>Brachial</a:t>
            </a:r>
            <a:r>
              <a:rPr lang="en-US" sz="2400" dirty="0">
                <a:latin typeface="+mj-lt"/>
              </a:rPr>
              <a:t>: antecubital fossa immediately medial to the biceps tendon. </a:t>
            </a:r>
          </a:p>
          <a:p>
            <a:pPr>
              <a:lnSpc>
                <a:spcPct val="150000"/>
              </a:lnSpc>
            </a:pPr>
            <a:r>
              <a:rPr lang="en-US" sz="2400" b="1" dirty="0">
                <a:latin typeface="+mj-lt"/>
              </a:rPr>
              <a:t>Radia</a:t>
            </a:r>
            <a:r>
              <a:rPr lang="en-US" sz="2400" dirty="0">
                <a:latin typeface="+mj-lt"/>
              </a:rPr>
              <a:t>l: at wrist anterior to the radius. </a:t>
            </a:r>
          </a:p>
          <a:p>
            <a:pPr>
              <a:lnSpc>
                <a:spcPct val="150000"/>
              </a:lnSpc>
            </a:pPr>
            <a:r>
              <a:rPr lang="en-US" sz="2400" b="1" dirty="0">
                <a:latin typeface="+mj-lt"/>
              </a:rPr>
              <a:t>Ulnar</a:t>
            </a:r>
            <a:r>
              <a:rPr lang="en-US" sz="2400" dirty="0">
                <a:latin typeface="+mj-lt"/>
              </a:rPr>
              <a:t>: on medial side of the wrist.</a:t>
            </a:r>
          </a:p>
        </p:txBody>
      </p:sp>
    </p:spTree>
    <p:extLst>
      <p:ext uri="{BB962C8B-B14F-4D97-AF65-F5344CB8AC3E}">
        <p14:creationId xmlns:p14="http://schemas.microsoft.com/office/powerpoint/2010/main" val="235143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534400" cy="4709160"/>
          </a:xfrm>
        </p:spPr>
        <p:txBody>
          <a:bodyPr>
            <a:noAutofit/>
          </a:bodyPr>
          <a:lstStyle/>
          <a:p>
            <a:r>
              <a:rPr lang="en-US" sz="2400" b="1" dirty="0">
                <a:solidFill>
                  <a:schemeClr val="accent2">
                    <a:lumMod val="75000"/>
                  </a:schemeClr>
                </a:solidFill>
                <a:latin typeface="+mj-lt"/>
              </a:rPr>
              <a:t>Components of extremities</a:t>
            </a:r>
            <a:endParaRPr lang="en-US" sz="2400" dirty="0">
              <a:latin typeface="+mj-lt"/>
            </a:endParaRPr>
          </a:p>
          <a:p>
            <a:pPr lvl="1"/>
            <a:r>
              <a:rPr lang="en-US" dirty="0">
                <a:latin typeface="+mj-lt"/>
              </a:rPr>
              <a:t>Skin &amp; subcutaneous tissue ( lumps, ulcers)</a:t>
            </a:r>
          </a:p>
          <a:p>
            <a:pPr lvl="1"/>
            <a:r>
              <a:rPr lang="en-US" dirty="0">
                <a:latin typeface="+mj-lt"/>
              </a:rPr>
              <a:t>Arteries</a:t>
            </a:r>
          </a:p>
          <a:p>
            <a:pPr lvl="1"/>
            <a:r>
              <a:rPr lang="en-US" dirty="0">
                <a:latin typeface="+mj-lt"/>
              </a:rPr>
              <a:t>Veins</a:t>
            </a:r>
          </a:p>
          <a:p>
            <a:pPr lvl="1"/>
            <a:r>
              <a:rPr lang="en-US" dirty="0">
                <a:latin typeface="+mj-lt"/>
              </a:rPr>
              <a:t>Lymphatics</a:t>
            </a:r>
          </a:p>
          <a:p>
            <a:pPr lvl="1"/>
            <a:r>
              <a:rPr lang="en-US" dirty="0">
                <a:latin typeface="+mj-lt"/>
              </a:rPr>
              <a:t>Nerves</a:t>
            </a:r>
          </a:p>
          <a:p>
            <a:pPr lvl="1"/>
            <a:r>
              <a:rPr lang="en-US" dirty="0">
                <a:latin typeface="+mj-lt"/>
              </a:rPr>
              <a:t>Musculo-skeletal system</a:t>
            </a:r>
          </a:p>
        </p:txBody>
      </p:sp>
      <p:sp>
        <p:nvSpPr>
          <p:cNvPr id="5" name="Title 4">
            <a:extLst>
              <a:ext uri="{FF2B5EF4-FFF2-40B4-BE49-F238E27FC236}">
                <a16:creationId xmlns:a16="http://schemas.microsoft.com/office/drawing/2014/main" id="{2B3C0714-E232-FE45-AA25-D6668172336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3176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62" y="762000"/>
            <a:ext cx="8229600" cy="792162"/>
          </a:xfrm>
        </p:spPr>
        <p:txBody>
          <a:bodyPr>
            <a:normAutofit/>
          </a:bodyPr>
          <a:lstStyle/>
          <a:p>
            <a:r>
              <a:rPr lang="en-US" sz="4000" b="1" dirty="0"/>
              <a:t>Palpation: Lower limb pulses</a:t>
            </a:r>
          </a:p>
        </p:txBody>
      </p:sp>
      <p:sp>
        <p:nvSpPr>
          <p:cNvPr id="3" name="Content Placeholder 2"/>
          <p:cNvSpPr>
            <a:spLocks noGrp="1"/>
          </p:cNvSpPr>
          <p:nvPr>
            <p:ph idx="1"/>
          </p:nvPr>
        </p:nvSpPr>
        <p:spPr>
          <a:xfrm>
            <a:off x="144162" y="2133600"/>
            <a:ext cx="8991600" cy="3962400"/>
          </a:xfrm>
        </p:spPr>
        <p:txBody>
          <a:bodyPr>
            <a:normAutofit lnSpcReduction="10000"/>
          </a:bodyPr>
          <a:lstStyle/>
          <a:p>
            <a:r>
              <a:rPr lang="en-US" sz="2400" b="1" dirty="0">
                <a:latin typeface="+mj-lt"/>
              </a:rPr>
              <a:t>Femoral: </a:t>
            </a:r>
            <a:r>
              <a:rPr lang="en-US" sz="2400" dirty="0">
                <a:latin typeface="+mj-lt"/>
              </a:rPr>
              <a:t>At midinguinal point (midway between the anterior superior iliac spine and the pubic symphysis)</a:t>
            </a:r>
          </a:p>
          <a:p>
            <a:pPr marL="0" indent="0">
              <a:buNone/>
            </a:pPr>
            <a:endParaRPr lang="en-US" sz="2400" dirty="0">
              <a:latin typeface="+mj-lt"/>
            </a:endParaRPr>
          </a:p>
          <a:p>
            <a:r>
              <a:rPr lang="en-US" sz="2400" b="1" dirty="0">
                <a:latin typeface="+mj-lt"/>
              </a:rPr>
              <a:t>Popliteal</a:t>
            </a:r>
            <a:r>
              <a:rPr lang="en-US" sz="2400" dirty="0">
                <a:latin typeface="+mj-lt"/>
              </a:rPr>
              <a:t>: </a:t>
            </a:r>
          </a:p>
          <a:p>
            <a:pPr lvl="1"/>
            <a:r>
              <a:rPr lang="en-US" sz="2200" b="1" dirty="0">
                <a:latin typeface="+mj-lt"/>
              </a:rPr>
              <a:t>Bimanual</a:t>
            </a:r>
            <a:r>
              <a:rPr lang="en-US" sz="2200" dirty="0">
                <a:latin typeface="+mj-lt"/>
              </a:rPr>
              <a:t> technique.                                                         </a:t>
            </a:r>
          </a:p>
          <a:p>
            <a:pPr lvl="1"/>
            <a:r>
              <a:rPr lang="en-US" sz="2200" b="1" dirty="0">
                <a:latin typeface="+mj-lt"/>
              </a:rPr>
              <a:t>Knee flexed </a:t>
            </a:r>
            <a:r>
              <a:rPr lang="en-US" sz="2200" dirty="0">
                <a:latin typeface="+mj-lt"/>
              </a:rPr>
              <a:t>to 45 degrees. </a:t>
            </a:r>
          </a:p>
          <a:p>
            <a:pPr lvl="1"/>
            <a:r>
              <a:rPr lang="en-US" sz="2200" b="1" dirty="0">
                <a:latin typeface="+mj-lt"/>
              </a:rPr>
              <a:t>Foot flat </a:t>
            </a:r>
            <a:r>
              <a:rPr lang="en-US" sz="2200" dirty="0">
                <a:latin typeface="+mj-lt"/>
              </a:rPr>
              <a:t>on the examination table. </a:t>
            </a:r>
          </a:p>
          <a:p>
            <a:pPr lvl="1"/>
            <a:r>
              <a:rPr lang="en-US" sz="2200" dirty="0">
                <a:latin typeface="+mj-lt"/>
              </a:rPr>
              <a:t>Both thumbs are placed on the tibial tuberosity anteriorly and the fingers are placed into the popliteal fossa between the two heads of the gastrocnemius muscle and compressing it against the posterior aspect of the tibia </a:t>
            </a:r>
            <a:r>
              <a:rPr lang="en-US" sz="2200" b="1" dirty="0">
                <a:latin typeface="+mj-lt"/>
              </a:rPr>
              <a:t>just below the knee</a:t>
            </a:r>
          </a:p>
          <a:p>
            <a:pPr marL="0" indent="0">
              <a:buNone/>
            </a:pPr>
            <a:endParaRPr lang="en-US" sz="1200" i="1" dirty="0"/>
          </a:p>
          <a:p>
            <a:endParaRPr lang="en-US" sz="2400" dirty="0"/>
          </a:p>
        </p:txBody>
      </p:sp>
    </p:spTree>
    <p:extLst>
      <p:ext uri="{BB962C8B-B14F-4D97-AF65-F5344CB8AC3E}">
        <p14:creationId xmlns:p14="http://schemas.microsoft.com/office/powerpoint/2010/main" val="164712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62" y="762000"/>
            <a:ext cx="8229600" cy="792162"/>
          </a:xfrm>
        </p:spPr>
        <p:txBody>
          <a:bodyPr>
            <a:normAutofit/>
          </a:bodyPr>
          <a:lstStyle/>
          <a:p>
            <a:r>
              <a:rPr lang="en-US" sz="4000" b="1" dirty="0"/>
              <a:t>Palpation: Lower limb pulses</a:t>
            </a:r>
          </a:p>
        </p:txBody>
      </p:sp>
      <p:sp>
        <p:nvSpPr>
          <p:cNvPr id="6" name="Content Placeholder 2">
            <a:extLst>
              <a:ext uri="{FF2B5EF4-FFF2-40B4-BE49-F238E27FC236}">
                <a16:creationId xmlns:a16="http://schemas.microsoft.com/office/drawing/2014/main" id="{2795EE77-B892-8E47-959A-6A7D8E85F9EF}"/>
              </a:ext>
            </a:extLst>
          </p:cNvPr>
          <p:cNvSpPr>
            <a:spLocks noGrp="1"/>
          </p:cNvSpPr>
          <p:nvPr>
            <p:ph idx="1"/>
          </p:nvPr>
        </p:nvSpPr>
        <p:spPr/>
        <p:txBody>
          <a:bodyPr/>
          <a:lstStyle/>
          <a:p>
            <a:r>
              <a:rPr lang="en-US" sz="2400" b="1" dirty="0">
                <a:latin typeface="+mj-lt"/>
              </a:rPr>
              <a:t>Posterior tibial</a:t>
            </a:r>
            <a:r>
              <a:rPr lang="en-US" sz="2400" dirty="0">
                <a:latin typeface="+mj-lt"/>
              </a:rPr>
              <a:t>: 2 cm </a:t>
            </a:r>
            <a:r>
              <a:rPr lang="en-US" sz="2400" b="1" dirty="0">
                <a:latin typeface="+mj-lt"/>
              </a:rPr>
              <a:t>posterior</a:t>
            </a:r>
            <a:r>
              <a:rPr lang="en-US" sz="2400" dirty="0">
                <a:latin typeface="+mj-lt"/>
              </a:rPr>
              <a:t> to the medial malleolus.</a:t>
            </a:r>
          </a:p>
          <a:p>
            <a:pPr marL="0" indent="0">
              <a:buNone/>
            </a:pPr>
            <a:endParaRPr lang="en-US" sz="2400" dirty="0">
              <a:latin typeface="+mj-lt"/>
            </a:endParaRPr>
          </a:p>
          <a:p>
            <a:r>
              <a:rPr lang="en-US" sz="2400" b="1" dirty="0">
                <a:latin typeface="+mj-lt"/>
              </a:rPr>
              <a:t>Dorsalis pedis</a:t>
            </a:r>
            <a:r>
              <a:rPr lang="en-US" sz="2400" dirty="0">
                <a:latin typeface="+mj-lt"/>
              </a:rPr>
              <a:t>:1 cm lateral to the extensor hallucis longus tendon </a:t>
            </a:r>
          </a:p>
          <a:p>
            <a:endParaRPr lang="en-US" dirty="0"/>
          </a:p>
        </p:txBody>
      </p:sp>
    </p:spTree>
    <p:extLst>
      <p:ext uri="{BB962C8B-B14F-4D97-AF65-F5344CB8AC3E}">
        <p14:creationId xmlns:p14="http://schemas.microsoft.com/office/powerpoint/2010/main" val="191417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26" t="18396" r="14889" b="34134"/>
          <a:stretch/>
        </p:blipFill>
        <p:spPr bwMode="auto">
          <a:xfrm>
            <a:off x="1524000" y="685800"/>
            <a:ext cx="603214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309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Palpation of pulses</a:t>
            </a:r>
          </a:p>
        </p:txBody>
      </p:sp>
      <p:sp>
        <p:nvSpPr>
          <p:cNvPr id="3" name="Content Placeholder 2"/>
          <p:cNvSpPr>
            <a:spLocks noGrp="1"/>
          </p:cNvSpPr>
          <p:nvPr>
            <p:ph idx="1"/>
          </p:nvPr>
        </p:nvSpPr>
        <p:spPr>
          <a:xfrm>
            <a:off x="457200" y="1631092"/>
            <a:ext cx="3048000" cy="990600"/>
          </a:xfrm>
        </p:spPr>
        <p:txBody>
          <a:bodyPr/>
          <a:lstStyle/>
          <a:p>
            <a:pPr>
              <a:lnSpc>
                <a:spcPct val="200000"/>
              </a:lnSpc>
            </a:pPr>
            <a:r>
              <a:rPr lang="en-US" sz="2600" b="1" i="1" dirty="0">
                <a:solidFill>
                  <a:prstClr val="black"/>
                </a:solidFill>
              </a:rPr>
              <a:t>Pulse grading</a:t>
            </a:r>
            <a:r>
              <a:rPr lang="en-US" sz="2600" i="1" dirty="0">
                <a:solidFill>
                  <a:prstClr val="black"/>
                </a:solidFill>
              </a:rPr>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601097"/>
            <a:ext cx="3697297" cy="2568649"/>
          </a:xfrm>
          <a:prstGeom prst="rect">
            <a:avLst/>
          </a:prstGeom>
        </p:spPr>
      </p:pic>
    </p:spTree>
    <p:extLst>
      <p:ext uri="{BB962C8B-B14F-4D97-AF65-F5344CB8AC3E}">
        <p14:creationId xmlns:p14="http://schemas.microsoft.com/office/powerpoint/2010/main" val="220163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Palpation</a:t>
            </a:r>
          </a:p>
        </p:txBody>
      </p:sp>
      <p:sp>
        <p:nvSpPr>
          <p:cNvPr id="3" name="Content Placeholder 2"/>
          <p:cNvSpPr>
            <a:spLocks noGrp="1"/>
          </p:cNvSpPr>
          <p:nvPr>
            <p:ph idx="1"/>
          </p:nvPr>
        </p:nvSpPr>
        <p:spPr/>
        <p:txBody>
          <a:bodyPr>
            <a:normAutofit/>
          </a:bodyPr>
          <a:lstStyle/>
          <a:p>
            <a:pPr>
              <a:lnSpc>
                <a:spcPct val="150000"/>
              </a:lnSpc>
            </a:pPr>
            <a:r>
              <a:rPr lang="en-US" sz="2400" dirty="0">
                <a:latin typeface="+mj-lt"/>
              </a:rPr>
              <a:t>Muscle wasting and power</a:t>
            </a:r>
          </a:p>
          <a:p>
            <a:pPr>
              <a:lnSpc>
                <a:spcPct val="150000"/>
              </a:lnSpc>
            </a:pPr>
            <a:r>
              <a:rPr lang="en-US" sz="2400" dirty="0">
                <a:latin typeface="+mj-lt"/>
              </a:rPr>
              <a:t>Nervous system: </a:t>
            </a:r>
          </a:p>
          <a:p>
            <a:pPr lvl="1">
              <a:lnSpc>
                <a:spcPct val="150000"/>
              </a:lnSpc>
            </a:pPr>
            <a:r>
              <a:rPr lang="en-US" sz="2200" dirty="0">
                <a:latin typeface="+mj-lt"/>
              </a:rPr>
              <a:t>Motor </a:t>
            </a:r>
          </a:p>
          <a:p>
            <a:pPr lvl="1">
              <a:lnSpc>
                <a:spcPct val="150000"/>
              </a:lnSpc>
            </a:pPr>
            <a:r>
              <a:rPr lang="en-US" sz="2200" dirty="0">
                <a:latin typeface="+mj-lt"/>
              </a:rPr>
              <a:t>Sensory </a:t>
            </a:r>
          </a:p>
          <a:p>
            <a:pPr lvl="1">
              <a:lnSpc>
                <a:spcPct val="150000"/>
              </a:lnSpc>
            </a:pPr>
            <a:r>
              <a:rPr lang="en-US" sz="2400" dirty="0">
                <a:latin typeface="+mj-lt"/>
              </a:rPr>
              <a:t>Reflexes</a:t>
            </a:r>
          </a:p>
        </p:txBody>
      </p:sp>
    </p:spTree>
    <p:extLst>
      <p:ext uri="{BB962C8B-B14F-4D97-AF65-F5344CB8AC3E}">
        <p14:creationId xmlns:p14="http://schemas.microsoft.com/office/powerpoint/2010/main" val="3243056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Auscultation</a:t>
            </a:r>
          </a:p>
        </p:txBody>
      </p:sp>
      <p:sp>
        <p:nvSpPr>
          <p:cNvPr id="3" name="Content Placeholder 2"/>
          <p:cNvSpPr>
            <a:spLocks noGrp="1"/>
          </p:cNvSpPr>
          <p:nvPr>
            <p:ph idx="1"/>
          </p:nvPr>
        </p:nvSpPr>
        <p:spPr/>
        <p:txBody>
          <a:bodyPr>
            <a:normAutofit/>
          </a:bodyPr>
          <a:lstStyle/>
          <a:p>
            <a:r>
              <a:rPr lang="en-US" sz="2400" b="1" dirty="0">
                <a:latin typeface="+mj-lt"/>
              </a:rPr>
              <a:t>Common sites for bruits:</a:t>
            </a:r>
          </a:p>
          <a:p>
            <a:pPr lvl="1"/>
            <a:r>
              <a:rPr lang="en-US" dirty="0">
                <a:latin typeface="+mj-lt"/>
              </a:rPr>
              <a:t>Carotid</a:t>
            </a:r>
          </a:p>
          <a:p>
            <a:pPr lvl="1"/>
            <a:r>
              <a:rPr lang="en-US" dirty="0">
                <a:latin typeface="+mj-lt"/>
              </a:rPr>
              <a:t>Aortic bifurcation</a:t>
            </a:r>
          </a:p>
          <a:p>
            <a:pPr lvl="1"/>
            <a:r>
              <a:rPr lang="en-US" dirty="0">
                <a:latin typeface="+mj-lt"/>
              </a:rPr>
              <a:t>Iliac</a:t>
            </a:r>
          </a:p>
          <a:p>
            <a:pPr lvl="1"/>
            <a:r>
              <a:rPr lang="en-US" dirty="0">
                <a:latin typeface="+mj-lt"/>
              </a:rPr>
              <a:t>Renal</a:t>
            </a:r>
          </a:p>
          <a:p>
            <a:pPr lvl="1"/>
            <a:r>
              <a:rPr lang="en-US" dirty="0">
                <a:latin typeface="+mj-lt"/>
              </a:rPr>
              <a:t>Common femoral</a:t>
            </a:r>
          </a:p>
        </p:txBody>
      </p:sp>
    </p:spTree>
    <p:extLst>
      <p:ext uri="{BB962C8B-B14F-4D97-AF65-F5344CB8AC3E}">
        <p14:creationId xmlns:p14="http://schemas.microsoft.com/office/powerpoint/2010/main" val="2429004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CD64-6A36-E746-8AE5-CAC9F38B2C97}"/>
              </a:ext>
            </a:extLst>
          </p:cNvPr>
          <p:cNvSpPr>
            <a:spLocks noGrp="1"/>
          </p:cNvSpPr>
          <p:nvPr>
            <p:ph type="title"/>
          </p:nvPr>
        </p:nvSpPr>
        <p:spPr>
          <a:xfrm>
            <a:off x="533400" y="2209800"/>
            <a:ext cx="8229600" cy="1143000"/>
          </a:xfrm>
        </p:spPr>
        <p:txBody>
          <a:bodyPr/>
          <a:lstStyle/>
          <a:p>
            <a:pPr algn="ctr"/>
            <a:r>
              <a:rPr lang="en-US" b="1" dirty="0"/>
              <a:t>Venous Diseases</a:t>
            </a:r>
          </a:p>
        </p:txBody>
      </p:sp>
    </p:spTree>
    <p:extLst>
      <p:ext uri="{BB962C8B-B14F-4D97-AF65-F5344CB8AC3E}">
        <p14:creationId xmlns:p14="http://schemas.microsoft.com/office/powerpoint/2010/main" val="76853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Venous diseases</a:t>
            </a:r>
          </a:p>
        </p:txBody>
      </p:sp>
      <p:sp>
        <p:nvSpPr>
          <p:cNvPr id="3" name="Content Placeholder 2"/>
          <p:cNvSpPr>
            <a:spLocks noGrp="1"/>
          </p:cNvSpPr>
          <p:nvPr>
            <p:ph idx="1"/>
          </p:nvPr>
        </p:nvSpPr>
        <p:spPr/>
        <p:txBody>
          <a:bodyPr/>
          <a:lstStyle/>
          <a:p>
            <a:pPr marL="137160" indent="0">
              <a:buNone/>
            </a:pPr>
            <a:r>
              <a:rPr lang="en-US" sz="2400" b="1" i="1" u="sng" dirty="0">
                <a:latin typeface="+mj-lt"/>
              </a:rPr>
              <a:t>Common presentations:</a:t>
            </a:r>
            <a:endParaRPr lang="en-US" sz="2400" b="1" i="1" dirty="0">
              <a:latin typeface="+mj-lt"/>
            </a:endParaRPr>
          </a:p>
          <a:p>
            <a:pPr lvl="1"/>
            <a:r>
              <a:rPr lang="en-US" dirty="0">
                <a:latin typeface="+mj-lt"/>
              </a:rPr>
              <a:t>Pain in lower limbs</a:t>
            </a:r>
          </a:p>
          <a:p>
            <a:pPr lvl="1"/>
            <a:r>
              <a:rPr lang="en-US" dirty="0">
                <a:latin typeface="+mj-lt"/>
              </a:rPr>
              <a:t>Upper limb pain and swelling</a:t>
            </a:r>
          </a:p>
          <a:p>
            <a:pPr lvl="1"/>
            <a:r>
              <a:rPr lang="en-US" b="1" dirty="0">
                <a:latin typeface="+mj-lt"/>
              </a:rPr>
              <a:t>Prominent veins</a:t>
            </a:r>
          </a:p>
          <a:p>
            <a:pPr lvl="1"/>
            <a:r>
              <a:rPr lang="en-US" dirty="0">
                <a:latin typeface="+mj-lt"/>
              </a:rPr>
              <a:t>Lower limb swelling</a:t>
            </a:r>
          </a:p>
          <a:p>
            <a:pPr lvl="1"/>
            <a:r>
              <a:rPr lang="en-US" dirty="0">
                <a:latin typeface="+mj-lt"/>
              </a:rPr>
              <a:t>Skin changes</a:t>
            </a:r>
          </a:p>
          <a:p>
            <a:pPr lvl="1"/>
            <a:r>
              <a:rPr lang="en-US" dirty="0">
                <a:latin typeface="+mj-lt"/>
              </a:rPr>
              <a:t>Ulcer</a:t>
            </a:r>
          </a:p>
          <a:p>
            <a:endParaRPr lang="en-US" dirty="0"/>
          </a:p>
        </p:txBody>
      </p:sp>
    </p:spTree>
    <p:extLst>
      <p:ext uri="{BB962C8B-B14F-4D97-AF65-F5344CB8AC3E}">
        <p14:creationId xmlns:p14="http://schemas.microsoft.com/office/powerpoint/2010/main" val="220383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a:bodyPr>
          <a:lstStyle/>
          <a:p>
            <a:r>
              <a:rPr lang="en-US" sz="4000" b="1" dirty="0"/>
              <a:t>Anatomy of Lower Extremity Veins</a:t>
            </a:r>
          </a:p>
        </p:txBody>
      </p:sp>
      <p:sp>
        <p:nvSpPr>
          <p:cNvPr id="3" name="Content Placeholder 2"/>
          <p:cNvSpPr>
            <a:spLocks noGrp="1"/>
          </p:cNvSpPr>
          <p:nvPr>
            <p:ph idx="1"/>
          </p:nvPr>
        </p:nvSpPr>
        <p:spPr>
          <a:xfrm>
            <a:off x="152400" y="2133600"/>
            <a:ext cx="8839200" cy="3429000"/>
          </a:xfrm>
        </p:spPr>
        <p:txBody>
          <a:bodyPr>
            <a:normAutofit fontScale="92500" lnSpcReduction="10000"/>
          </a:bodyPr>
          <a:lstStyle/>
          <a:p>
            <a:pPr>
              <a:lnSpc>
                <a:spcPct val="150000"/>
              </a:lnSpc>
            </a:pPr>
            <a:r>
              <a:rPr lang="en-US" sz="2400" b="1" u="sng" dirty="0">
                <a:latin typeface="+mj-lt"/>
              </a:rPr>
              <a:t>Superficial veins:</a:t>
            </a:r>
            <a:r>
              <a:rPr lang="en-US" sz="2400" b="1" dirty="0">
                <a:latin typeface="+mj-lt"/>
              </a:rPr>
              <a:t>  </a:t>
            </a:r>
            <a:r>
              <a:rPr lang="en-US" sz="2400" dirty="0">
                <a:latin typeface="+mj-lt"/>
              </a:rPr>
              <a:t>Greater saphenous vein (</a:t>
            </a:r>
            <a:r>
              <a:rPr lang="en-US" sz="2400" b="1" dirty="0">
                <a:latin typeface="+mj-lt"/>
              </a:rPr>
              <a:t>GSV</a:t>
            </a:r>
            <a:r>
              <a:rPr lang="en-US" sz="2400" dirty="0">
                <a:latin typeface="+mj-lt"/>
              </a:rPr>
              <a:t>), Lesser saphenous vein (</a:t>
            </a:r>
            <a:r>
              <a:rPr lang="en-US" sz="2400" b="1" dirty="0">
                <a:latin typeface="+mj-lt"/>
              </a:rPr>
              <a:t>LSV</a:t>
            </a:r>
            <a:r>
              <a:rPr lang="en-US" sz="2400" dirty="0">
                <a:latin typeface="+mj-lt"/>
              </a:rPr>
              <a:t>) and their tributaries. </a:t>
            </a:r>
          </a:p>
          <a:p>
            <a:pPr lvl="1">
              <a:lnSpc>
                <a:spcPct val="150000"/>
              </a:lnSpc>
              <a:buFont typeface="Arial" panose="020B0604020202020204" pitchFamily="34" charset="0"/>
              <a:buChar char="•"/>
            </a:pPr>
            <a:r>
              <a:rPr lang="en-US" sz="2200" b="1" dirty="0">
                <a:latin typeface="+mj-lt"/>
              </a:rPr>
              <a:t>The GSV</a:t>
            </a:r>
            <a:r>
              <a:rPr lang="en-US" sz="2200" dirty="0">
                <a:latin typeface="+mj-lt"/>
              </a:rPr>
              <a:t>- from the dorsal pedal venous arch and courses cephalad  and enters the common femoral vein approximately 4 cm inferior and lateral to the pubic tubercle.</a:t>
            </a:r>
          </a:p>
          <a:p>
            <a:pPr lvl="1">
              <a:lnSpc>
                <a:spcPct val="150000"/>
              </a:lnSpc>
              <a:buFont typeface="Arial" panose="020B0604020202020204" pitchFamily="34" charset="0"/>
              <a:buChar char="•"/>
            </a:pPr>
            <a:r>
              <a:rPr lang="en-US" sz="2200" b="1" dirty="0">
                <a:latin typeface="+mj-lt"/>
              </a:rPr>
              <a:t>The LSV- </a:t>
            </a:r>
            <a:r>
              <a:rPr lang="en-US" sz="2200" dirty="0">
                <a:latin typeface="+mj-lt"/>
              </a:rPr>
              <a:t>originates laterally from the dorsal pedal venous arch and courses cephalad in posterior calf to join the popliteal vein</a:t>
            </a:r>
          </a:p>
          <a:p>
            <a:pPr marL="137160" indent="0">
              <a:lnSpc>
                <a:spcPct val="150000"/>
              </a:lnSpc>
              <a:buNone/>
            </a:pPr>
            <a:endParaRPr lang="en-US" sz="1800" i="1" dirty="0"/>
          </a:p>
          <a:p>
            <a:pPr marL="137160" indent="0">
              <a:lnSpc>
                <a:spcPct val="150000"/>
              </a:lnSpc>
              <a:buNone/>
            </a:pPr>
            <a:endParaRPr lang="en-US" sz="1800" i="1" dirty="0"/>
          </a:p>
          <a:p>
            <a:pPr marL="0" indent="0">
              <a:buNone/>
            </a:pPr>
            <a:endParaRPr lang="en-US" sz="1200" i="1" dirty="0"/>
          </a:p>
        </p:txBody>
      </p:sp>
    </p:spTree>
    <p:extLst>
      <p:ext uri="{BB962C8B-B14F-4D97-AF65-F5344CB8AC3E}">
        <p14:creationId xmlns:p14="http://schemas.microsoft.com/office/powerpoint/2010/main" val="3252668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4589AFE-AAB0-744B-B354-022EE94A0924}"/>
              </a:ext>
            </a:extLst>
          </p:cNvPr>
          <p:cNvPicPr>
            <a:picLocks noGrp="1" noChangeAspect="1"/>
          </p:cNvPicPr>
          <p:nvPr>
            <p:ph idx="1"/>
          </p:nvPr>
        </p:nvPicPr>
        <p:blipFill>
          <a:blip r:embed="rId2"/>
          <a:stretch>
            <a:fillRect/>
          </a:stretch>
        </p:blipFill>
        <p:spPr>
          <a:xfrm>
            <a:off x="2135919" y="1935163"/>
            <a:ext cx="4872162" cy="4389437"/>
          </a:xfrm>
          <a:prstGeom prst="rect">
            <a:avLst/>
          </a:prstGeom>
        </p:spPr>
      </p:pic>
      <p:sp>
        <p:nvSpPr>
          <p:cNvPr id="8" name="Title 1">
            <a:extLst>
              <a:ext uri="{FF2B5EF4-FFF2-40B4-BE49-F238E27FC236}">
                <a16:creationId xmlns:a16="http://schemas.microsoft.com/office/drawing/2014/main" id="{231E59CC-3E11-C542-9901-90296ABA2BB7}"/>
              </a:ext>
            </a:extLst>
          </p:cNvPr>
          <p:cNvSpPr>
            <a:spLocks noGrp="1"/>
          </p:cNvSpPr>
          <p:nvPr>
            <p:ph type="title"/>
          </p:nvPr>
        </p:nvSpPr>
        <p:spPr/>
        <p:txBody>
          <a:bodyPr>
            <a:normAutofit/>
          </a:bodyPr>
          <a:lstStyle/>
          <a:p>
            <a:r>
              <a:rPr lang="en-US" sz="4000" b="1" dirty="0"/>
              <a:t>Anatomy of Lower Extremity Veins</a:t>
            </a:r>
          </a:p>
        </p:txBody>
      </p:sp>
    </p:spTree>
    <p:extLst>
      <p:ext uri="{BB962C8B-B14F-4D97-AF65-F5344CB8AC3E}">
        <p14:creationId xmlns:p14="http://schemas.microsoft.com/office/powerpoint/2010/main" val="1355319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E184-72B4-F74B-92FD-1FE4C23B0481}"/>
              </a:ext>
            </a:extLst>
          </p:cNvPr>
          <p:cNvSpPr>
            <a:spLocks noGrp="1"/>
          </p:cNvSpPr>
          <p:nvPr>
            <p:ph type="title"/>
          </p:nvPr>
        </p:nvSpPr>
        <p:spPr>
          <a:xfrm>
            <a:off x="533400" y="2057400"/>
            <a:ext cx="8229600" cy="1143000"/>
          </a:xfrm>
        </p:spPr>
        <p:txBody>
          <a:bodyPr/>
          <a:lstStyle/>
          <a:p>
            <a:pPr algn="ctr"/>
            <a:r>
              <a:rPr lang="en-US" b="1" dirty="0">
                <a:solidFill>
                  <a:schemeClr val="accent2">
                    <a:lumMod val="75000"/>
                  </a:schemeClr>
                </a:solidFill>
              </a:rPr>
              <a:t>Arterial Diseases</a:t>
            </a:r>
          </a:p>
        </p:txBody>
      </p:sp>
    </p:spTree>
    <p:extLst>
      <p:ext uri="{BB962C8B-B14F-4D97-AF65-F5344CB8AC3E}">
        <p14:creationId xmlns:p14="http://schemas.microsoft.com/office/powerpoint/2010/main" val="2465648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a:bodyPr>
          <a:lstStyle/>
          <a:p>
            <a:r>
              <a:rPr lang="en-US" sz="4000" b="1" dirty="0"/>
              <a:t>Anatomy of Lower Extremity Veins</a:t>
            </a:r>
          </a:p>
        </p:txBody>
      </p:sp>
      <p:sp>
        <p:nvSpPr>
          <p:cNvPr id="3" name="Content Placeholder 2"/>
          <p:cNvSpPr>
            <a:spLocks noGrp="1"/>
          </p:cNvSpPr>
          <p:nvPr>
            <p:ph idx="1"/>
          </p:nvPr>
        </p:nvSpPr>
        <p:spPr>
          <a:xfrm>
            <a:off x="152400" y="2057400"/>
            <a:ext cx="8839200" cy="3352800"/>
          </a:xfrm>
        </p:spPr>
        <p:txBody>
          <a:bodyPr>
            <a:normAutofit/>
          </a:bodyPr>
          <a:lstStyle/>
          <a:p>
            <a:pPr>
              <a:buClr>
                <a:prstClr val="black">
                  <a:shade val="95000"/>
                </a:prstClr>
              </a:buClr>
            </a:pPr>
            <a:r>
              <a:rPr lang="en-US" sz="2400" b="1" u="sng" dirty="0">
                <a:solidFill>
                  <a:prstClr val="black"/>
                </a:solidFill>
                <a:latin typeface="+mj-lt"/>
              </a:rPr>
              <a:t>Deep veins</a:t>
            </a:r>
            <a:r>
              <a:rPr lang="en-US" sz="2400" b="1" dirty="0">
                <a:solidFill>
                  <a:prstClr val="black"/>
                </a:solidFill>
                <a:latin typeface="+mj-lt"/>
              </a:rPr>
              <a:t> </a:t>
            </a:r>
            <a:r>
              <a:rPr lang="en-US" sz="2400" dirty="0">
                <a:solidFill>
                  <a:prstClr val="black"/>
                </a:solidFill>
                <a:latin typeface="+mj-lt"/>
              </a:rPr>
              <a:t> follows arteries-  Popliteal, femoral</a:t>
            </a:r>
          </a:p>
          <a:p>
            <a:pPr marL="137160" lvl="0" indent="0">
              <a:buClr>
                <a:prstClr val="black">
                  <a:shade val="95000"/>
                </a:prstClr>
              </a:buClr>
              <a:buNone/>
            </a:pPr>
            <a:endParaRPr lang="en-US" sz="2400" dirty="0">
              <a:solidFill>
                <a:prstClr val="black"/>
              </a:solidFill>
              <a:latin typeface="+mj-lt"/>
            </a:endParaRPr>
          </a:p>
          <a:p>
            <a:pPr lvl="0">
              <a:buClr>
                <a:prstClr val="black">
                  <a:shade val="95000"/>
                </a:prstClr>
              </a:buClr>
            </a:pPr>
            <a:r>
              <a:rPr lang="en-US" sz="2400" b="1" u="sng" dirty="0">
                <a:solidFill>
                  <a:prstClr val="black"/>
                </a:solidFill>
                <a:latin typeface="+mj-lt"/>
              </a:rPr>
              <a:t>Multiple perforator </a:t>
            </a:r>
            <a:r>
              <a:rPr lang="en-US" sz="2400" dirty="0">
                <a:solidFill>
                  <a:prstClr val="black"/>
                </a:solidFill>
                <a:latin typeface="+mj-lt"/>
              </a:rPr>
              <a:t>veins traverse the deep fascia to connect the superficial and deep venous systems.</a:t>
            </a:r>
          </a:p>
          <a:p>
            <a:pPr lvl="0">
              <a:buClr>
                <a:prstClr val="black">
                  <a:shade val="95000"/>
                </a:prstClr>
              </a:buClr>
            </a:pPr>
            <a:r>
              <a:rPr lang="en-US" sz="2400" b="1" dirty="0">
                <a:solidFill>
                  <a:prstClr val="black"/>
                </a:solidFill>
                <a:latin typeface="+mj-lt"/>
              </a:rPr>
              <a:t>Unidirectional blood flow </a:t>
            </a:r>
            <a:r>
              <a:rPr lang="en-US" sz="2400" dirty="0">
                <a:solidFill>
                  <a:prstClr val="black"/>
                </a:solidFill>
                <a:latin typeface="+mj-lt"/>
              </a:rPr>
              <a:t>is achieved with multiple venous valves</a:t>
            </a:r>
          </a:p>
          <a:p>
            <a:pPr marL="137160" indent="0">
              <a:lnSpc>
                <a:spcPct val="150000"/>
              </a:lnSpc>
              <a:buNone/>
            </a:pPr>
            <a:endParaRPr lang="en-US" sz="1800" i="1" dirty="0"/>
          </a:p>
          <a:p>
            <a:pPr marL="0" indent="0">
              <a:buNone/>
            </a:pPr>
            <a:endParaRPr lang="en-US" sz="1200" i="1" dirty="0"/>
          </a:p>
        </p:txBody>
      </p:sp>
    </p:spTree>
    <p:extLst>
      <p:ext uri="{BB962C8B-B14F-4D97-AF65-F5344CB8AC3E}">
        <p14:creationId xmlns:p14="http://schemas.microsoft.com/office/powerpoint/2010/main" val="316183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4572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11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838200"/>
          </a:xfrm>
        </p:spPr>
        <p:txBody>
          <a:bodyPr>
            <a:normAutofit/>
          </a:bodyPr>
          <a:lstStyle/>
          <a:p>
            <a:r>
              <a:rPr lang="en-US" sz="4000" b="1" dirty="0"/>
              <a:t>Venous disease</a:t>
            </a:r>
          </a:p>
        </p:txBody>
      </p:sp>
      <p:sp>
        <p:nvSpPr>
          <p:cNvPr id="3" name="Content Placeholder 2"/>
          <p:cNvSpPr>
            <a:spLocks noGrp="1"/>
          </p:cNvSpPr>
          <p:nvPr>
            <p:ph idx="1"/>
          </p:nvPr>
        </p:nvSpPr>
        <p:spPr>
          <a:xfrm>
            <a:off x="381000" y="1752600"/>
            <a:ext cx="8382000" cy="4038600"/>
          </a:xfrm>
        </p:spPr>
        <p:txBody>
          <a:bodyPr>
            <a:normAutofit/>
          </a:bodyPr>
          <a:lstStyle/>
          <a:p>
            <a:pPr marL="137160" indent="0">
              <a:buNone/>
            </a:pPr>
            <a:r>
              <a:rPr lang="en-US" sz="2400" u="sng" dirty="0">
                <a:latin typeface="+mj-lt"/>
              </a:rPr>
              <a:t>Common venous diseases:</a:t>
            </a:r>
            <a:endParaRPr lang="en-US" sz="2400" dirty="0">
              <a:latin typeface="+mj-lt"/>
            </a:endParaRPr>
          </a:p>
          <a:p>
            <a:pPr lvl="1">
              <a:lnSpc>
                <a:spcPct val="150000"/>
              </a:lnSpc>
            </a:pPr>
            <a:r>
              <a:rPr lang="en-US" dirty="0">
                <a:latin typeface="+mj-lt"/>
              </a:rPr>
              <a:t>Varicose veins</a:t>
            </a:r>
          </a:p>
          <a:p>
            <a:pPr lvl="1">
              <a:lnSpc>
                <a:spcPct val="150000"/>
              </a:lnSpc>
            </a:pPr>
            <a:r>
              <a:rPr lang="en-US" dirty="0">
                <a:latin typeface="+mj-lt"/>
              </a:rPr>
              <a:t>Deep venous thrombosis. (DVT)</a:t>
            </a:r>
          </a:p>
          <a:p>
            <a:pPr lvl="1">
              <a:lnSpc>
                <a:spcPct val="150000"/>
              </a:lnSpc>
            </a:pPr>
            <a:r>
              <a:rPr lang="en-US" dirty="0">
                <a:solidFill>
                  <a:prstClr val="black"/>
                </a:solidFill>
                <a:latin typeface="+mj-lt"/>
              </a:rPr>
              <a:t>Superficial thrombophlebitis.</a:t>
            </a:r>
          </a:p>
          <a:p>
            <a:pPr lvl="1">
              <a:lnSpc>
                <a:spcPct val="150000"/>
              </a:lnSpc>
            </a:pPr>
            <a:r>
              <a:rPr lang="en-US" dirty="0">
                <a:solidFill>
                  <a:prstClr val="black"/>
                </a:solidFill>
                <a:latin typeface="+mj-lt"/>
              </a:rPr>
              <a:t>Venous ulcers</a:t>
            </a:r>
          </a:p>
          <a:p>
            <a:pPr marL="0" indent="0">
              <a:buNone/>
            </a:pPr>
            <a:endParaRPr lang="en-US" dirty="0"/>
          </a:p>
        </p:txBody>
      </p:sp>
    </p:spTree>
    <p:extLst>
      <p:ext uri="{BB962C8B-B14F-4D97-AF65-F5344CB8AC3E}">
        <p14:creationId xmlns:p14="http://schemas.microsoft.com/office/powerpoint/2010/main" val="348457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a:t>
            </a:r>
          </a:p>
        </p:txBody>
      </p:sp>
      <p:sp>
        <p:nvSpPr>
          <p:cNvPr id="3" name="Content Placeholder 2"/>
          <p:cNvSpPr>
            <a:spLocks noGrp="1"/>
          </p:cNvSpPr>
          <p:nvPr>
            <p:ph idx="1"/>
          </p:nvPr>
        </p:nvSpPr>
        <p:spPr>
          <a:xfrm>
            <a:off x="228600" y="1676400"/>
            <a:ext cx="8915400" cy="4632960"/>
          </a:xfrm>
        </p:spPr>
        <p:txBody>
          <a:bodyPr>
            <a:normAutofit/>
          </a:bodyPr>
          <a:lstStyle/>
          <a:p>
            <a:pPr>
              <a:lnSpc>
                <a:spcPct val="150000"/>
              </a:lnSpc>
              <a:buClr>
                <a:schemeClr val="accent2"/>
              </a:buClr>
            </a:pPr>
            <a:r>
              <a:rPr lang="en-US" sz="2400" u="sng" dirty="0">
                <a:solidFill>
                  <a:prstClr val="black"/>
                </a:solidFill>
                <a:latin typeface="+mj-lt"/>
              </a:rPr>
              <a:t>Varicose veins: </a:t>
            </a:r>
          </a:p>
          <a:p>
            <a:pPr lvl="0">
              <a:lnSpc>
                <a:spcPct val="150000"/>
              </a:lnSpc>
              <a:buClr>
                <a:prstClr val="white">
                  <a:shade val="95000"/>
                </a:prstClr>
              </a:buClr>
            </a:pPr>
            <a:r>
              <a:rPr lang="en-US" sz="2400" dirty="0">
                <a:solidFill>
                  <a:prstClr val="black"/>
                </a:solidFill>
                <a:latin typeface="+mj-lt"/>
              </a:rPr>
              <a:t>- Dull pain</a:t>
            </a:r>
          </a:p>
          <a:p>
            <a:pPr lvl="0">
              <a:lnSpc>
                <a:spcPct val="150000"/>
              </a:lnSpc>
              <a:buClr>
                <a:prstClr val="white">
                  <a:shade val="95000"/>
                </a:prstClr>
              </a:buClr>
            </a:pPr>
            <a:r>
              <a:rPr lang="en-US" sz="2400" dirty="0">
                <a:solidFill>
                  <a:prstClr val="black"/>
                </a:solidFill>
                <a:latin typeface="+mj-lt"/>
              </a:rPr>
              <a:t>- No pain during rest or early</a:t>
            </a:r>
          </a:p>
          <a:p>
            <a:pPr lvl="0">
              <a:lnSpc>
                <a:spcPct val="150000"/>
              </a:lnSpc>
              <a:buClr>
                <a:prstClr val="white">
                  <a:shade val="95000"/>
                </a:prstClr>
              </a:buClr>
            </a:pPr>
            <a:r>
              <a:rPr lang="en-US" sz="2400" dirty="0">
                <a:solidFill>
                  <a:prstClr val="black"/>
                </a:solidFill>
                <a:latin typeface="+mj-lt"/>
              </a:rPr>
              <a:t> in the morning </a:t>
            </a:r>
          </a:p>
          <a:p>
            <a:pPr lvl="0">
              <a:lnSpc>
                <a:spcPct val="150000"/>
              </a:lnSpc>
              <a:buClr>
                <a:prstClr val="white">
                  <a:shade val="95000"/>
                </a:prstClr>
              </a:buClr>
            </a:pPr>
            <a:r>
              <a:rPr lang="en-US" sz="2400" dirty="0">
                <a:solidFill>
                  <a:prstClr val="black"/>
                </a:solidFill>
                <a:latin typeface="+mj-lt"/>
              </a:rPr>
              <a:t>- Exacerbated after  prolonged standing</a:t>
            </a:r>
          </a:p>
          <a:p>
            <a:pPr marL="137160" indent="0">
              <a:lnSpc>
                <a:spcPct val="150000"/>
              </a:lnSpc>
              <a:buNone/>
            </a:pPr>
            <a:endParaRPr lang="en-US" i="1" dirty="0"/>
          </a:p>
        </p:txBody>
      </p:sp>
      <p:pic>
        <p:nvPicPr>
          <p:cNvPr id="4" name="Picture 3">
            <a:extLst>
              <a:ext uri="{FF2B5EF4-FFF2-40B4-BE49-F238E27FC236}">
                <a16:creationId xmlns:a16="http://schemas.microsoft.com/office/drawing/2014/main" id="{18DEA2DD-009D-EA48-9ACA-A70C57D2C76C}"/>
              </a:ext>
            </a:extLst>
          </p:cNvPr>
          <p:cNvPicPr>
            <a:picLocks noChangeAspect="1"/>
          </p:cNvPicPr>
          <p:nvPr/>
        </p:nvPicPr>
        <p:blipFill>
          <a:blip r:embed="rId2"/>
          <a:stretch>
            <a:fillRect/>
          </a:stretch>
        </p:blipFill>
        <p:spPr>
          <a:xfrm>
            <a:off x="5410200" y="990600"/>
            <a:ext cx="3276600" cy="3276600"/>
          </a:xfrm>
          <a:prstGeom prst="rect">
            <a:avLst/>
          </a:prstGeom>
          <a:ln w="63500">
            <a:solidFill>
              <a:srgbClr val="FFC000"/>
            </a:solidFill>
          </a:ln>
        </p:spPr>
      </p:pic>
    </p:spTree>
    <p:extLst>
      <p:ext uri="{BB962C8B-B14F-4D97-AF65-F5344CB8AC3E}">
        <p14:creationId xmlns:p14="http://schemas.microsoft.com/office/powerpoint/2010/main" val="2332783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a:t>
            </a:r>
          </a:p>
        </p:txBody>
      </p:sp>
      <p:sp>
        <p:nvSpPr>
          <p:cNvPr id="3" name="Content Placeholder 2"/>
          <p:cNvSpPr>
            <a:spLocks noGrp="1"/>
          </p:cNvSpPr>
          <p:nvPr>
            <p:ph idx="1"/>
          </p:nvPr>
        </p:nvSpPr>
        <p:spPr>
          <a:xfrm>
            <a:off x="228600" y="1676400"/>
            <a:ext cx="8915400" cy="4632960"/>
          </a:xfrm>
        </p:spPr>
        <p:txBody>
          <a:bodyPr>
            <a:normAutofit/>
          </a:bodyPr>
          <a:lstStyle/>
          <a:p>
            <a:pPr>
              <a:lnSpc>
                <a:spcPct val="150000"/>
              </a:lnSpc>
              <a:buClr>
                <a:schemeClr val="accent2"/>
              </a:buClr>
              <a:buFont typeface="Wingdings 2" pitchFamily="2" charset="2"/>
              <a:buChar char=""/>
            </a:pPr>
            <a:r>
              <a:rPr lang="en-US" sz="2400" u="sng" dirty="0">
                <a:solidFill>
                  <a:prstClr val="black"/>
                </a:solidFill>
                <a:latin typeface="+mj-lt"/>
              </a:rPr>
              <a:t>Deep Vein Thrombosis: </a:t>
            </a:r>
          </a:p>
          <a:p>
            <a:pPr lvl="0">
              <a:lnSpc>
                <a:spcPct val="150000"/>
              </a:lnSpc>
              <a:buClr>
                <a:prstClr val="white">
                  <a:shade val="95000"/>
                </a:prstClr>
              </a:buClr>
            </a:pPr>
            <a:r>
              <a:rPr lang="en-US" sz="2400" dirty="0">
                <a:solidFill>
                  <a:prstClr val="black"/>
                </a:solidFill>
                <a:latin typeface="+mj-lt"/>
              </a:rPr>
              <a:t>- Post-operative. </a:t>
            </a:r>
          </a:p>
          <a:p>
            <a:pPr lvl="0">
              <a:lnSpc>
                <a:spcPct val="150000"/>
              </a:lnSpc>
              <a:buClr>
                <a:prstClr val="white">
                  <a:shade val="95000"/>
                </a:prstClr>
              </a:buClr>
            </a:pPr>
            <a:r>
              <a:rPr lang="en-US" sz="2400" dirty="0">
                <a:solidFill>
                  <a:prstClr val="black"/>
                </a:solidFill>
                <a:latin typeface="+mj-lt"/>
              </a:rPr>
              <a:t>- Immobility due to other illness.</a:t>
            </a:r>
          </a:p>
          <a:p>
            <a:pPr lvl="0">
              <a:lnSpc>
                <a:spcPct val="150000"/>
              </a:lnSpc>
              <a:buClr>
                <a:prstClr val="white">
                  <a:shade val="95000"/>
                </a:prstClr>
              </a:buClr>
            </a:pPr>
            <a:r>
              <a:rPr lang="en-US" sz="2400" dirty="0">
                <a:solidFill>
                  <a:prstClr val="black"/>
                </a:solidFill>
                <a:latin typeface="+mj-lt"/>
              </a:rPr>
              <a:t>- Leg pain.</a:t>
            </a:r>
          </a:p>
          <a:p>
            <a:pPr lvl="0">
              <a:lnSpc>
                <a:spcPct val="150000"/>
              </a:lnSpc>
              <a:buClr>
                <a:prstClr val="white">
                  <a:shade val="95000"/>
                </a:prstClr>
              </a:buClr>
            </a:pPr>
            <a:r>
              <a:rPr lang="en-US" sz="2400" dirty="0">
                <a:solidFill>
                  <a:prstClr val="black"/>
                </a:solidFill>
                <a:latin typeface="+mj-lt"/>
              </a:rPr>
              <a:t>- Leg swelling. </a:t>
            </a:r>
          </a:p>
          <a:p>
            <a:pPr lvl="0">
              <a:lnSpc>
                <a:spcPct val="150000"/>
              </a:lnSpc>
              <a:buClr>
                <a:prstClr val="white">
                  <a:shade val="95000"/>
                </a:prstClr>
              </a:buClr>
            </a:pPr>
            <a:endParaRPr lang="en-US" b="1" i="1" dirty="0">
              <a:solidFill>
                <a:prstClr val="black"/>
              </a:solidFill>
            </a:endParaRPr>
          </a:p>
          <a:p>
            <a:pPr marL="137160" indent="0">
              <a:lnSpc>
                <a:spcPct val="150000"/>
              </a:lnSpc>
              <a:buNone/>
            </a:pPr>
            <a:endParaRPr lang="en-US" i="1" dirty="0"/>
          </a:p>
        </p:txBody>
      </p:sp>
      <p:pic>
        <p:nvPicPr>
          <p:cNvPr id="4" name="Picture 3">
            <a:extLst>
              <a:ext uri="{FF2B5EF4-FFF2-40B4-BE49-F238E27FC236}">
                <a16:creationId xmlns:a16="http://schemas.microsoft.com/office/drawing/2014/main" id="{0DFF6A6A-5DF4-5B40-8D80-7CA958A5979E}"/>
              </a:ext>
            </a:extLst>
          </p:cNvPr>
          <p:cNvPicPr>
            <a:picLocks noChangeAspect="1"/>
          </p:cNvPicPr>
          <p:nvPr/>
        </p:nvPicPr>
        <p:blipFill>
          <a:blip r:embed="rId2"/>
          <a:stretch>
            <a:fillRect/>
          </a:stretch>
        </p:blipFill>
        <p:spPr>
          <a:xfrm>
            <a:off x="5334000" y="1257053"/>
            <a:ext cx="3093448" cy="2049409"/>
          </a:xfrm>
          <a:prstGeom prst="rect">
            <a:avLst/>
          </a:prstGeom>
        </p:spPr>
      </p:pic>
      <p:pic>
        <p:nvPicPr>
          <p:cNvPr id="5" name="Picture 4">
            <a:extLst>
              <a:ext uri="{FF2B5EF4-FFF2-40B4-BE49-F238E27FC236}">
                <a16:creationId xmlns:a16="http://schemas.microsoft.com/office/drawing/2014/main" id="{6CE27B2A-50A1-6B47-92F5-DAE1E0DE8932}"/>
              </a:ext>
            </a:extLst>
          </p:cNvPr>
          <p:cNvPicPr>
            <a:picLocks noChangeAspect="1"/>
          </p:cNvPicPr>
          <p:nvPr/>
        </p:nvPicPr>
        <p:blipFill>
          <a:blip r:embed="rId3"/>
          <a:stretch>
            <a:fillRect/>
          </a:stretch>
        </p:blipFill>
        <p:spPr>
          <a:xfrm>
            <a:off x="5229235" y="3822357"/>
            <a:ext cx="3302977" cy="2178050"/>
          </a:xfrm>
          <a:prstGeom prst="rect">
            <a:avLst/>
          </a:prstGeom>
        </p:spPr>
      </p:pic>
    </p:spTree>
    <p:extLst>
      <p:ext uri="{BB962C8B-B14F-4D97-AF65-F5344CB8AC3E}">
        <p14:creationId xmlns:p14="http://schemas.microsoft.com/office/powerpoint/2010/main" val="2920520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a:t>
            </a:r>
          </a:p>
        </p:txBody>
      </p:sp>
      <p:sp>
        <p:nvSpPr>
          <p:cNvPr id="3" name="Content Placeholder 2"/>
          <p:cNvSpPr>
            <a:spLocks noGrp="1"/>
          </p:cNvSpPr>
          <p:nvPr>
            <p:ph idx="1"/>
          </p:nvPr>
        </p:nvSpPr>
        <p:spPr>
          <a:xfrm>
            <a:off x="228600" y="1676400"/>
            <a:ext cx="8915400" cy="4632960"/>
          </a:xfrm>
        </p:spPr>
        <p:txBody>
          <a:bodyPr>
            <a:normAutofit/>
          </a:bodyPr>
          <a:lstStyle/>
          <a:p>
            <a:pPr marL="480060" indent="-342900">
              <a:lnSpc>
                <a:spcPct val="150000"/>
              </a:lnSpc>
              <a:buClr>
                <a:schemeClr val="accent1"/>
              </a:buClr>
            </a:pPr>
            <a:r>
              <a:rPr lang="en-US" sz="2400" u="sng" dirty="0">
                <a:solidFill>
                  <a:prstClr val="black"/>
                </a:solidFill>
                <a:latin typeface="+mj-lt"/>
              </a:rPr>
              <a:t>Superficial thrombophlebitis: </a:t>
            </a:r>
          </a:p>
          <a:p>
            <a:pPr marL="137160" indent="0">
              <a:lnSpc>
                <a:spcPct val="150000"/>
              </a:lnSpc>
              <a:buClr>
                <a:prstClr val="white">
                  <a:shade val="95000"/>
                </a:prstClr>
              </a:buClr>
              <a:buNone/>
            </a:pPr>
            <a:r>
              <a:rPr lang="en-US" sz="2400" dirty="0">
                <a:solidFill>
                  <a:prstClr val="black"/>
                </a:solidFill>
                <a:latin typeface="+mj-lt"/>
              </a:rPr>
              <a:t>- Inflammation &amp; thrombosis of previously normal superficial vein.</a:t>
            </a:r>
          </a:p>
          <a:p>
            <a:pPr marL="137160" lvl="0" indent="0">
              <a:lnSpc>
                <a:spcPct val="150000"/>
              </a:lnSpc>
              <a:buClr>
                <a:prstClr val="white">
                  <a:shade val="95000"/>
                </a:prstClr>
              </a:buClr>
              <a:buNone/>
            </a:pPr>
            <a:r>
              <a:rPr lang="en-US" sz="2400" dirty="0">
                <a:solidFill>
                  <a:prstClr val="black"/>
                </a:solidFill>
                <a:latin typeface="+mj-lt"/>
              </a:rPr>
              <a:t>- Pain, redness and cord like vein</a:t>
            </a:r>
          </a:p>
          <a:p>
            <a:pPr marL="137160" lvl="0" indent="0">
              <a:lnSpc>
                <a:spcPct val="150000"/>
              </a:lnSpc>
              <a:buClr>
                <a:prstClr val="white">
                  <a:shade val="95000"/>
                </a:prstClr>
              </a:buClr>
              <a:buNone/>
            </a:pPr>
            <a:endParaRPr lang="en-US" sz="2000" b="1" i="1" dirty="0">
              <a:solidFill>
                <a:prstClr val="black"/>
              </a:solidFill>
            </a:endParaRPr>
          </a:p>
          <a:p>
            <a:pPr marL="137160" indent="0">
              <a:lnSpc>
                <a:spcPct val="150000"/>
              </a:lnSpc>
              <a:buNone/>
            </a:pPr>
            <a:endParaRPr lang="en-US" i="1"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a14:imgEffect>
                      <a14:colorTemperature colorTemp="6943"/>
                    </a14:imgEffect>
                    <a14:imgEffect>
                      <a14:saturation sat="218000"/>
                    </a14:imgEffect>
                    <a14:imgEffect>
                      <a14:brightnessContrast bright="35000"/>
                    </a14:imgEffect>
                  </a14:imgLayer>
                </a14:imgProps>
              </a:ext>
              <a:ext uri="{28A0092B-C50C-407E-A947-70E740481C1C}">
                <a14:useLocalDpi xmlns:a14="http://schemas.microsoft.com/office/drawing/2010/main" val="0"/>
              </a:ext>
            </a:extLst>
          </a:blip>
          <a:srcRect b="10771"/>
          <a:stretch/>
        </p:blipFill>
        <p:spPr bwMode="auto">
          <a:xfrm>
            <a:off x="5018902" y="3105423"/>
            <a:ext cx="3371850" cy="194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634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a:t>
            </a:r>
          </a:p>
        </p:txBody>
      </p:sp>
      <p:sp>
        <p:nvSpPr>
          <p:cNvPr id="3" name="Content Placeholder 2"/>
          <p:cNvSpPr>
            <a:spLocks noGrp="1"/>
          </p:cNvSpPr>
          <p:nvPr>
            <p:ph idx="1"/>
          </p:nvPr>
        </p:nvSpPr>
        <p:spPr>
          <a:xfrm>
            <a:off x="228600" y="1676400"/>
            <a:ext cx="8915400" cy="4632960"/>
          </a:xfrm>
        </p:spPr>
        <p:txBody>
          <a:bodyPr>
            <a:normAutofit/>
          </a:bodyPr>
          <a:lstStyle/>
          <a:p>
            <a:pPr marL="480060" indent="-342900">
              <a:lnSpc>
                <a:spcPct val="150000"/>
              </a:lnSpc>
              <a:buClr>
                <a:schemeClr val="accent2"/>
              </a:buClr>
            </a:pPr>
            <a:r>
              <a:rPr lang="en-US" sz="2400" u="sng" dirty="0">
                <a:solidFill>
                  <a:prstClr val="black"/>
                </a:solidFill>
                <a:latin typeface="+mj-lt"/>
              </a:rPr>
              <a:t>Venous ulcer: </a:t>
            </a:r>
          </a:p>
          <a:p>
            <a:pPr marL="137160" lvl="0" indent="0">
              <a:lnSpc>
                <a:spcPct val="150000"/>
              </a:lnSpc>
              <a:buClr>
                <a:prstClr val="white">
                  <a:shade val="95000"/>
                </a:prstClr>
              </a:buClr>
              <a:buNone/>
            </a:pPr>
            <a:r>
              <a:rPr lang="en-US" sz="2400" dirty="0">
                <a:solidFill>
                  <a:prstClr val="black"/>
                </a:solidFill>
                <a:latin typeface="+mj-lt"/>
              </a:rPr>
              <a:t>- Previous DVT , Varicose Veins</a:t>
            </a:r>
          </a:p>
          <a:p>
            <a:pPr marL="137160" lvl="0" indent="0">
              <a:lnSpc>
                <a:spcPct val="150000"/>
              </a:lnSpc>
              <a:buClr>
                <a:prstClr val="white">
                  <a:shade val="95000"/>
                </a:prstClr>
              </a:buClr>
              <a:buNone/>
            </a:pPr>
            <a:r>
              <a:rPr lang="en-US" sz="2400" dirty="0">
                <a:solidFill>
                  <a:prstClr val="black"/>
                </a:solidFill>
                <a:latin typeface="+mj-lt"/>
              </a:rPr>
              <a:t>- Location: </a:t>
            </a:r>
          </a:p>
          <a:p>
            <a:pPr marL="137160" lvl="0" indent="0">
              <a:lnSpc>
                <a:spcPct val="150000"/>
              </a:lnSpc>
              <a:buClr>
                <a:prstClr val="white">
                  <a:shade val="95000"/>
                </a:prstClr>
              </a:buClr>
              <a:buNone/>
            </a:pPr>
            <a:r>
              <a:rPr lang="en-US" sz="2400" dirty="0">
                <a:solidFill>
                  <a:prstClr val="black"/>
                </a:solidFill>
                <a:latin typeface="+mj-lt"/>
              </a:rPr>
              <a:t>Above medial (70%) or lateral  </a:t>
            </a:r>
          </a:p>
          <a:p>
            <a:pPr marL="480060" lvl="0" indent="-342900">
              <a:lnSpc>
                <a:spcPct val="150000"/>
              </a:lnSpc>
              <a:buClr>
                <a:prstClr val="white">
                  <a:shade val="95000"/>
                </a:prstClr>
              </a:buClr>
              <a:buFontTx/>
              <a:buChar char="-"/>
            </a:pPr>
            <a:r>
              <a:rPr lang="en-US" sz="2400" dirty="0">
                <a:solidFill>
                  <a:prstClr val="black"/>
                </a:solidFill>
                <a:latin typeface="+mj-lt"/>
              </a:rPr>
              <a:t>malleolus</a:t>
            </a:r>
          </a:p>
          <a:p>
            <a:pPr marL="137160" indent="0">
              <a:lnSpc>
                <a:spcPct val="150000"/>
              </a:lnSpc>
              <a:buNone/>
            </a:pPr>
            <a:endParaRPr lang="en-US"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973" y="2133600"/>
            <a:ext cx="3276600" cy="332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805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a:t>
            </a:r>
          </a:p>
        </p:txBody>
      </p:sp>
      <p:sp>
        <p:nvSpPr>
          <p:cNvPr id="3" name="Content Placeholder 2"/>
          <p:cNvSpPr>
            <a:spLocks noGrp="1"/>
          </p:cNvSpPr>
          <p:nvPr>
            <p:ph idx="1"/>
          </p:nvPr>
        </p:nvSpPr>
        <p:spPr>
          <a:xfrm>
            <a:off x="228600" y="1676400"/>
            <a:ext cx="8915400" cy="4632960"/>
          </a:xfrm>
        </p:spPr>
        <p:txBody>
          <a:bodyPr>
            <a:normAutofit/>
          </a:bodyPr>
          <a:lstStyle/>
          <a:p>
            <a:pPr>
              <a:lnSpc>
                <a:spcPct val="150000"/>
              </a:lnSpc>
              <a:buClr>
                <a:schemeClr val="accent2"/>
              </a:buClr>
            </a:pPr>
            <a:r>
              <a:rPr lang="en-US" sz="2400" u="sng" dirty="0">
                <a:solidFill>
                  <a:prstClr val="black"/>
                </a:solidFill>
                <a:latin typeface="+mj-lt"/>
              </a:rPr>
              <a:t>Chronic venous insufficiency:</a:t>
            </a:r>
          </a:p>
          <a:p>
            <a:pPr lvl="0">
              <a:lnSpc>
                <a:spcPct val="150000"/>
              </a:lnSpc>
              <a:buClr>
                <a:prstClr val="white">
                  <a:shade val="95000"/>
                </a:prstClr>
              </a:buClr>
            </a:pPr>
            <a:r>
              <a:rPr lang="en-US" sz="2400" dirty="0">
                <a:solidFill>
                  <a:prstClr val="black"/>
                </a:solidFill>
                <a:latin typeface="+mj-lt"/>
              </a:rPr>
              <a:t>- Post DVT or venous reflux ( Varicose Veins).</a:t>
            </a:r>
          </a:p>
          <a:p>
            <a:pPr lvl="0">
              <a:lnSpc>
                <a:spcPct val="150000"/>
              </a:lnSpc>
              <a:buClr>
                <a:prstClr val="white">
                  <a:shade val="95000"/>
                </a:prstClr>
              </a:buClr>
            </a:pPr>
            <a:r>
              <a:rPr lang="en-US" sz="2400" dirty="0">
                <a:solidFill>
                  <a:prstClr val="black"/>
                </a:solidFill>
                <a:latin typeface="+mj-lt"/>
              </a:rPr>
              <a:t> - Aching pain on exertion.</a:t>
            </a:r>
          </a:p>
          <a:p>
            <a:pPr lvl="0">
              <a:lnSpc>
                <a:spcPct val="150000"/>
              </a:lnSpc>
              <a:buClr>
                <a:prstClr val="white">
                  <a:shade val="95000"/>
                </a:prstClr>
              </a:buClr>
            </a:pPr>
            <a:r>
              <a:rPr lang="en-US" sz="2400" dirty="0">
                <a:solidFill>
                  <a:prstClr val="black"/>
                </a:solidFill>
                <a:latin typeface="+mj-lt"/>
              </a:rPr>
              <a:t>- Bursting feeling on walking.</a:t>
            </a:r>
          </a:p>
          <a:p>
            <a:pPr lvl="0">
              <a:lnSpc>
                <a:spcPct val="150000"/>
              </a:lnSpc>
              <a:buClr>
                <a:prstClr val="white">
                  <a:shade val="95000"/>
                </a:prstClr>
              </a:buClr>
            </a:pPr>
            <a:r>
              <a:rPr lang="en-US" sz="2400" dirty="0">
                <a:solidFill>
                  <a:prstClr val="black"/>
                </a:solidFill>
                <a:latin typeface="+mj-lt"/>
              </a:rPr>
              <a:t>- Leg swelling. </a:t>
            </a:r>
          </a:p>
          <a:p>
            <a:pPr lvl="0">
              <a:lnSpc>
                <a:spcPct val="150000"/>
              </a:lnSpc>
              <a:buClr>
                <a:prstClr val="white">
                  <a:shade val="95000"/>
                </a:prstClr>
              </a:buClr>
            </a:pPr>
            <a:r>
              <a:rPr lang="en-US" sz="2400" dirty="0">
                <a:solidFill>
                  <a:prstClr val="black"/>
                </a:solidFill>
                <a:latin typeface="+mj-lt"/>
              </a:rPr>
              <a:t>-  Eczema , ulceration.</a:t>
            </a:r>
          </a:p>
          <a:p>
            <a:pPr lvl="0">
              <a:lnSpc>
                <a:spcPct val="150000"/>
              </a:lnSpc>
              <a:buClr>
                <a:prstClr val="white">
                  <a:shade val="95000"/>
                </a:prstClr>
              </a:buClr>
            </a:pPr>
            <a:endParaRPr lang="en-US" b="1" i="1" dirty="0">
              <a:solidFill>
                <a:prstClr val="black"/>
              </a:solidFill>
            </a:endParaRPr>
          </a:p>
          <a:p>
            <a:pPr marL="137160" indent="0">
              <a:lnSpc>
                <a:spcPct val="150000"/>
              </a:lnSpc>
              <a:buNone/>
            </a:pPr>
            <a:endParaRPr lang="en-US" i="1" dirty="0"/>
          </a:p>
        </p:txBody>
      </p:sp>
    </p:spTree>
    <p:extLst>
      <p:ext uri="{BB962C8B-B14F-4D97-AF65-F5344CB8AC3E}">
        <p14:creationId xmlns:p14="http://schemas.microsoft.com/office/powerpoint/2010/main" val="137406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 of risk factors</a:t>
            </a:r>
          </a:p>
        </p:txBody>
      </p:sp>
      <p:sp>
        <p:nvSpPr>
          <p:cNvPr id="3" name="Content Placeholder 2"/>
          <p:cNvSpPr>
            <a:spLocks noGrp="1"/>
          </p:cNvSpPr>
          <p:nvPr>
            <p:ph idx="1"/>
          </p:nvPr>
        </p:nvSpPr>
        <p:spPr/>
        <p:txBody>
          <a:bodyPr>
            <a:normAutofit/>
          </a:bodyPr>
          <a:lstStyle/>
          <a:p>
            <a:r>
              <a:rPr lang="en-US" sz="2400" dirty="0">
                <a:latin typeface="+mj-lt"/>
              </a:rPr>
              <a:t>Female</a:t>
            </a:r>
          </a:p>
          <a:p>
            <a:r>
              <a:rPr lang="en-US" sz="2400" dirty="0">
                <a:latin typeface="+mj-lt"/>
              </a:rPr>
              <a:t>Increased age</a:t>
            </a:r>
          </a:p>
          <a:p>
            <a:r>
              <a:rPr lang="en-US" sz="2400" dirty="0">
                <a:latin typeface="+mj-lt"/>
              </a:rPr>
              <a:t>Previous thromboembolism</a:t>
            </a:r>
          </a:p>
          <a:p>
            <a:r>
              <a:rPr lang="en-US" sz="2400" dirty="0">
                <a:latin typeface="+mj-lt"/>
              </a:rPr>
              <a:t>Malignancy</a:t>
            </a:r>
          </a:p>
          <a:p>
            <a:r>
              <a:rPr lang="en-US" sz="2400" dirty="0">
                <a:latin typeface="+mj-lt"/>
              </a:rPr>
              <a:t>Trauma</a:t>
            </a:r>
          </a:p>
          <a:p>
            <a:r>
              <a:rPr lang="en-US" sz="2400" dirty="0">
                <a:latin typeface="+mj-lt"/>
              </a:rPr>
              <a:t>Obesity</a:t>
            </a:r>
          </a:p>
          <a:p>
            <a:r>
              <a:rPr lang="en-US" sz="2400" dirty="0">
                <a:latin typeface="+mj-lt"/>
              </a:rPr>
              <a:t>Pregnancy</a:t>
            </a:r>
          </a:p>
          <a:p>
            <a:r>
              <a:rPr lang="en-US" sz="2400" dirty="0">
                <a:latin typeface="+mj-lt"/>
              </a:rPr>
              <a:t>Post-operative state</a:t>
            </a:r>
          </a:p>
          <a:p>
            <a:r>
              <a:rPr lang="en-US" sz="2400" dirty="0">
                <a:latin typeface="+mj-lt"/>
              </a:rPr>
              <a:t>Prolonged recumbency</a:t>
            </a:r>
          </a:p>
        </p:txBody>
      </p:sp>
    </p:spTree>
    <p:extLst>
      <p:ext uri="{BB962C8B-B14F-4D97-AF65-F5344CB8AC3E}">
        <p14:creationId xmlns:p14="http://schemas.microsoft.com/office/powerpoint/2010/main" val="270106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4709160"/>
          </a:xfrm>
        </p:spPr>
        <p:txBody>
          <a:bodyPr>
            <a:normAutofit/>
          </a:bodyPr>
          <a:lstStyle/>
          <a:p>
            <a:r>
              <a:rPr lang="en-US" sz="2400" b="1" dirty="0">
                <a:solidFill>
                  <a:srgbClr val="002060"/>
                </a:solidFill>
                <a:latin typeface="+mj-lt"/>
              </a:rPr>
              <a:t>Remaining history as any other patient</a:t>
            </a:r>
          </a:p>
          <a:p>
            <a:pPr marL="137160" indent="0">
              <a:buNone/>
            </a:pPr>
            <a:endParaRPr lang="en-US" sz="2400" b="1" dirty="0">
              <a:solidFill>
                <a:srgbClr val="002060"/>
              </a:solidFill>
              <a:latin typeface="+mj-lt"/>
            </a:endParaRPr>
          </a:p>
          <a:p>
            <a:r>
              <a:rPr lang="en-US" sz="2400" b="1" dirty="0">
                <a:solidFill>
                  <a:srgbClr val="002060"/>
                </a:solidFill>
                <a:latin typeface="+mj-lt"/>
              </a:rPr>
              <a:t>Family history of varicose veins</a:t>
            </a:r>
          </a:p>
          <a:p>
            <a:pPr marL="137160" indent="0">
              <a:buNone/>
            </a:pPr>
            <a:endParaRPr lang="en-US" sz="2400" b="1" dirty="0">
              <a:solidFill>
                <a:srgbClr val="002060"/>
              </a:solidFill>
              <a:latin typeface="+mj-lt"/>
            </a:endParaRPr>
          </a:p>
          <a:p>
            <a:r>
              <a:rPr lang="en-US" sz="2400" b="1" dirty="0">
                <a:solidFill>
                  <a:srgbClr val="002060"/>
                </a:solidFill>
                <a:latin typeface="+mj-lt"/>
              </a:rPr>
              <a:t>Use of contraceptive pills</a:t>
            </a:r>
          </a:p>
          <a:p>
            <a:endParaRPr lang="en-US" sz="3600" i="1" dirty="0"/>
          </a:p>
        </p:txBody>
      </p:sp>
    </p:spTree>
    <p:extLst>
      <p:ext uri="{BB962C8B-B14F-4D97-AF65-F5344CB8AC3E}">
        <p14:creationId xmlns:p14="http://schemas.microsoft.com/office/powerpoint/2010/main" val="209775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991600" cy="4251960"/>
          </a:xfrm>
        </p:spPr>
        <p:txBody>
          <a:bodyPr/>
          <a:lstStyle/>
          <a:p>
            <a:pPr marL="708660" indent="-571500">
              <a:lnSpc>
                <a:spcPct val="150000"/>
              </a:lnSpc>
              <a:buClr>
                <a:prstClr val="black">
                  <a:shade val="95000"/>
                </a:prstClr>
              </a:buClr>
            </a:pPr>
            <a:r>
              <a:rPr lang="en-US" sz="2800" b="1" dirty="0">
                <a:solidFill>
                  <a:schemeClr val="tx2"/>
                </a:solidFill>
                <a:latin typeface="+mj-lt"/>
              </a:rPr>
              <a:t>Acute ischemia:</a:t>
            </a:r>
          </a:p>
          <a:p>
            <a:pPr marL="1074420" lvl="1" indent="-571500">
              <a:lnSpc>
                <a:spcPct val="150000"/>
              </a:lnSpc>
              <a:buClr>
                <a:prstClr val="black">
                  <a:shade val="95000"/>
                </a:prstClr>
              </a:buClr>
              <a:buFont typeface="Wingdings" pitchFamily="2" charset="2"/>
              <a:buChar char="Ø"/>
            </a:pPr>
            <a:r>
              <a:rPr lang="en-US" b="1" dirty="0">
                <a:latin typeface="+mj-lt"/>
              </a:rPr>
              <a:t>Presentations </a:t>
            </a:r>
          </a:p>
          <a:p>
            <a:pPr marL="1074420" lvl="1" indent="-571500">
              <a:lnSpc>
                <a:spcPct val="150000"/>
              </a:lnSpc>
              <a:buClr>
                <a:prstClr val="black">
                  <a:shade val="95000"/>
                </a:prstClr>
              </a:buClr>
              <a:buFont typeface="Wingdings" pitchFamily="2" charset="2"/>
              <a:buChar char="Ø"/>
            </a:pPr>
            <a:r>
              <a:rPr lang="en-US" b="1" dirty="0">
                <a:solidFill>
                  <a:prstClr val="black"/>
                </a:solidFill>
                <a:latin typeface="+mj-lt"/>
              </a:rPr>
              <a:t>Acute on chronic pain- </a:t>
            </a:r>
            <a:r>
              <a:rPr lang="en-US" dirty="0">
                <a:solidFill>
                  <a:prstClr val="black"/>
                </a:solidFill>
                <a:latin typeface="+mj-lt"/>
              </a:rPr>
              <a:t>thrombosis in atherosclerotic vessel</a:t>
            </a:r>
          </a:p>
          <a:p>
            <a:pPr marL="1074420" lvl="1" indent="-571500">
              <a:lnSpc>
                <a:spcPct val="150000"/>
              </a:lnSpc>
              <a:buClr>
                <a:prstClr val="black">
                  <a:shade val="95000"/>
                </a:prstClr>
              </a:buClr>
              <a:buFont typeface="Wingdings" pitchFamily="2" charset="2"/>
              <a:buChar char="Ø"/>
            </a:pPr>
            <a:r>
              <a:rPr lang="en-US" b="1" dirty="0">
                <a:solidFill>
                  <a:prstClr val="black"/>
                </a:solidFill>
                <a:latin typeface="+mj-lt"/>
              </a:rPr>
              <a:t>Acute pain (sudden onset)- </a:t>
            </a:r>
            <a:r>
              <a:rPr lang="en-US" dirty="0">
                <a:solidFill>
                  <a:prstClr val="black"/>
                </a:solidFill>
                <a:latin typeface="+mj-lt"/>
              </a:rPr>
              <a:t>embolism from heart, aneurysm</a:t>
            </a:r>
          </a:p>
          <a:p>
            <a:endParaRPr lang="en-US" dirty="0"/>
          </a:p>
        </p:txBody>
      </p:sp>
      <p:sp>
        <p:nvSpPr>
          <p:cNvPr id="4" name="Title 1">
            <a:extLst>
              <a:ext uri="{FF2B5EF4-FFF2-40B4-BE49-F238E27FC236}">
                <a16:creationId xmlns:a16="http://schemas.microsoft.com/office/drawing/2014/main" id="{C316D3C2-C152-F048-BB28-2922A5866815}"/>
              </a:ext>
            </a:extLst>
          </p:cNvPr>
          <p:cNvSpPr>
            <a:spLocks noGrp="1"/>
          </p:cNvSpPr>
          <p:nvPr>
            <p:ph type="title"/>
          </p:nvPr>
        </p:nvSpPr>
        <p:spPr>
          <a:xfrm>
            <a:off x="533400" y="609600"/>
            <a:ext cx="8229600" cy="1143000"/>
          </a:xfrm>
        </p:spPr>
        <p:txBody>
          <a:bodyPr/>
          <a:lstStyle/>
          <a:p>
            <a:pPr algn="ctr"/>
            <a:r>
              <a:rPr lang="en-US" b="1" dirty="0">
                <a:solidFill>
                  <a:schemeClr val="accent2">
                    <a:lumMod val="75000"/>
                  </a:schemeClr>
                </a:solidFill>
              </a:rPr>
              <a:t>Arterial Diseases</a:t>
            </a:r>
          </a:p>
        </p:txBody>
      </p:sp>
    </p:spTree>
    <p:extLst>
      <p:ext uri="{BB962C8B-B14F-4D97-AF65-F5344CB8AC3E}">
        <p14:creationId xmlns:p14="http://schemas.microsoft.com/office/powerpoint/2010/main" val="481071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308"/>
            <a:ext cx="8229600" cy="1143000"/>
          </a:xfrm>
        </p:spPr>
        <p:txBody>
          <a:bodyPr>
            <a:normAutofit/>
          </a:bodyPr>
          <a:lstStyle/>
          <a:p>
            <a:r>
              <a:rPr lang="en-US" sz="4000" b="1" dirty="0"/>
              <a:t>Inspection</a:t>
            </a:r>
          </a:p>
        </p:txBody>
      </p:sp>
      <p:sp>
        <p:nvSpPr>
          <p:cNvPr id="3" name="Content Placeholder 2"/>
          <p:cNvSpPr>
            <a:spLocks noGrp="1"/>
          </p:cNvSpPr>
          <p:nvPr>
            <p:ph idx="1"/>
          </p:nvPr>
        </p:nvSpPr>
        <p:spPr>
          <a:xfrm>
            <a:off x="152400" y="1600200"/>
            <a:ext cx="8686800" cy="4525963"/>
          </a:xfrm>
        </p:spPr>
        <p:txBody>
          <a:bodyPr>
            <a:normAutofit/>
          </a:bodyPr>
          <a:lstStyle/>
          <a:p>
            <a:pPr>
              <a:lnSpc>
                <a:spcPct val="150000"/>
              </a:lnSpc>
            </a:pPr>
            <a:r>
              <a:rPr lang="en-US" sz="2400" dirty="0">
                <a:latin typeface="+mj-lt"/>
              </a:rPr>
              <a:t>Both lower limb exposed &amp; compare</a:t>
            </a:r>
          </a:p>
          <a:p>
            <a:pPr>
              <a:lnSpc>
                <a:spcPct val="150000"/>
              </a:lnSpc>
            </a:pPr>
            <a:r>
              <a:rPr lang="en-US" sz="2400" u="sng" dirty="0">
                <a:latin typeface="+mj-lt"/>
              </a:rPr>
              <a:t>Supine &amp; standing </a:t>
            </a:r>
            <a:r>
              <a:rPr lang="en-US" sz="2400" dirty="0">
                <a:latin typeface="+mj-lt"/>
              </a:rPr>
              <a:t>(for varicose veins)</a:t>
            </a:r>
          </a:p>
          <a:p>
            <a:pPr>
              <a:lnSpc>
                <a:spcPct val="150000"/>
              </a:lnSpc>
            </a:pPr>
            <a:r>
              <a:rPr lang="en-US" sz="2400" dirty="0">
                <a:latin typeface="+mj-lt"/>
              </a:rPr>
              <a:t>Look for varicose veins ( anterior &amp; posterior) </a:t>
            </a:r>
          </a:p>
          <a:p>
            <a:pPr>
              <a:lnSpc>
                <a:spcPct val="150000"/>
              </a:lnSpc>
            </a:pPr>
            <a:r>
              <a:rPr lang="en-US" sz="2400" dirty="0">
                <a:latin typeface="+mj-lt"/>
              </a:rPr>
              <a:t>Document the venous system involved</a:t>
            </a:r>
          </a:p>
          <a:p>
            <a:pPr>
              <a:lnSpc>
                <a:spcPct val="150000"/>
              </a:lnSpc>
            </a:pPr>
            <a:r>
              <a:rPr lang="en-US" sz="2400" dirty="0">
                <a:latin typeface="+mj-lt"/>
              </a:rPr>
              <a:t>Calf or whole limb swelling (induration)</a:t>
            </a:r>
          </a:p>
          <a:p>
            <a:pPr>
              <a:lnSpc>
                <a:spcPct val="150000"/>
              </a:lnSpc>
            </a:pPr>
            <a:r>
              <a:rPr lang="en-US" sz="2400" dirty="0">
                <a:latin typeface="+mj-lt"/>
              </a:rPr>
              <a:t>Localized swelling and skin changes in superficial thrombophlebitis in the line of superficial vein</a:t>
            </a:r>
          </a:p>
        </p:txBody>
      </p:sp>
    </p:spTree>
    <p:extLst>
      <p:ext uri="{BB962C8B-B14F-4D97-AF65-F5344CB8AC3E}">
        <p14:creationId xmlns:p14="http://schemas.microsoft.com/office/powerpoint/2010/main" val="2580012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92162"/>
          </a:xfrm>
        </p:spPr>
        <p:txBody>
          <a:bodyPr>
            <a:normAutofit/>
          </a:bodyPr>
          <a:lstStyle/>
          <a:p>
            <a:r>
              <a:rPr lang="en-US" sz="4000" b="1" dirty="0"/>
              <a:t>Inspection</a:t>
            </a:r>
          </a:p>
        </p:txBody>
      </p:sp>
      <p:sp>
        <p:nvSpPr>
          <p:cNvPr id="3" name="Content Placeholder 2"/>
          <p:cNvSpPr>
            <a:spLocks noGrp="1"/>
          </p:cNvSpPr>
          <p:nvPr>
            <p:ph idx="1"/>
          </p:nvPr>
        </p:nvSpPr>
        <p:spPr>
          <a:xfrm>
            <a:off x="38100" y="2057400"/>
            <a:ext cx="9067800" cy="5638800"/>
          </a:xfrm>
        </p:spPr>
        <p:txBody>
          <a:bodyPr>
            <a:noAutofit/>
          </a:bodyPr>
          <a:lstStyle/>
          <a:p>
            <a:pPr lvl="0">
              <a:lnSpc>
                <a:spcPct val="150000"/>
              </a:lnSpc>
            </a:pPr>
            <a:r>
              <a:rPr lang="en-US" sz="2400" b="1" dirty="0">
                <a:latin typeface="+mj-lt"/>
              </a:rPr>
              <a:t>Features of chronic venous insufficiency (CVI): </a:t>
            </a:r>
          </a:p>
          <a:p>
            <a:pPr lvl="1">
              <a:lnSpc>
                <a:spcPct val="150000"/>
              </a:lnSpc>
            </a:pPr>
            <a:r>
              <a:rPr lang="en-US" sz="2200" dirty="0" err="1">
                <a:latin typeface="+mj-lt"/>
              </a:rPr>
              <a:t>Oedema</a:t>
            </a:r>
            <a:r>
              <a:rPr lang="en-US" sz="2200" dirty="0">
                <a:latin typeface="+mj-lt"/>
              </a:rPr>
              <a:t>, leg induration, pigmentation, eczema, ulceration, skin thickness &amp; redness- lipodermatosclerosis</a:t>
            </a:r>
          </a:p>
          <a:p>
            <a:pPr marL="137160" lvl="0" indent="0">
              <a:lnSpc>
                <a:spcPct val="150000"/>
              </a:lnSpc>
              <a:buNone/>
            </a:pPr>
            <a:r>
              <a:rPr lang="en-US" sz="2400" dirty="0">
                <a:latin typeface="+mj-lt"/>
              </a:rPr>
              <a:t> </a:t>
            </a:r>
          </a:p>
          <a:p>
            <a:pPr lvl="0">
              <a:lnSpc>
                <a:spcPct val="150000"/>
              </a:lnSpc>
            </a:pPr>
            <a:r>
              <a:rPr lang="en-US" sz="2400" b="1" dirty="0">
                <a:latin typeface="+mj-lt"/>
              </a:rPr>
              <a:t>Ulceration: </a:t>
            </a:r>
            <a:r>
              <a:rPr lang="en-US" sz="2400" dirty="0">
                <a:latin typeface="+mj-lt"/>
              </a:rPr>
              <a:t>Venous ulcers are located around medial lower 1/3</a:t>
            </a:r>
            <a:r>
              <a:rPr lang="en-US" sz="2400" baseline="30000" dirty="0">
                <a:latin typeface="+mj-lt"/>
              </a:rPr>
              <a:t>rd</a:t>
            </a:r>
            <a:r>
              <a:rPr lang="en-US" sz="2400" dirty="0">
                <a:latin typeface="+mj-lt"/>
              </a:rPr>
              <a:t> of the leg (size, shape, margin and floor)</a:t>
            </a:r>
          </a:p>
          <a:p>
            <a:endParaRPr lang="en-US" dirty="0"/>
          </a:p>
        </p:txBody>
      </p:sp>
    </p:spTree>
    <p:extLst>
      <p:ext uri="{BB962C8B-B14F-4D97-AF65-F5344CB8AC3E}">
        <p14:creationId xmlns:p14="http://schemas.microsoft.com/office/powerpoint/2010/main" val="2573171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Palpation</a:t>
            </a:r>
          </a:p>
        </p:txBody>
      </p:sp>
      <p:sp>
        <p:nvSpPr>
          <p:cNvPr id="3" name="Content Placeholder 2"/>
          <p:cNvSpPr>
            <a:spLocks noGrp="1"/>
          </p:cNvSpPr>
          <p:nvPr>
            <p:ph idx="1"/>
          </p:nvPr>
        </p:nvSpPr>
        <p:spPr>
          <a:xfrm>
            <a:off x="304800" y="1981200"/>
            <a:ext cx="8839200" cy="4724400"/>
          </a:xfrm>
        </p:spPr>
        <p:txBody>
          <a:bodyPr>
            <a:normAutofit/>
          </a:bodyPr>
          <a:lstStyle/>
          <a:p>
            <a:pPr>
              <a:lnSpc>
                <a:spcPct val="150000"/>
              </a:lnSpc>
            </a:pPr>
            <a:r>
              <a:rPr lang="en-US" sz="2400" dirty="0">
                <a:latin typeface="+mj-lt"/>
              </a:rPr>
              <a:t>Temperature: warm (DVT, infection)</a:t>
            </a:r>
          </a:p>
          <a:p>
            <a:pPr>
              <a:lnSpc>
                <a:spcPct val="150000"/>
              </a:lnSpc>
            </a:pPr>
            <a:r>
              <a:rPr lang="en-US" sz="2400" dirty="0">
                <a:latin typeface="+mj-lt"/>
              </a:rPr>
              <a:t>Tense and tender calf (DVT)</a:t>
            </a:r>
          </a:p>
          <a:p>
            <a:pPr>
              <a:lnSpc>
                <a:spcPct val="150000"/>
              </a:lnSpc>
            </a:pPr>
            <a:r>
              <a:rPr lang="en-US" sz="2400" b="1" u="sng" dirty="0">
                <a:latin typeface="+mj-lt"/>
              </a:rPr>
              <a:t>Homan’s sign- </a:t>
            </a:r>
            <a:r>
              <a:rPr lang="en-US" sz="2400" dirty="0">
                <a:latin typeface="+mj-lt"/>
              </a:rPr>
              <a:t>stretching calf by foot dorsiflexion causes pain</a:t>
            </a:r>
          </a:p>
          <a:p>
            <a:pPr>
              <a:lnSpc>
                <a:spcPct val="150000"/>
              </a:lnSpc>
            </a:pPr>
            <a:r>
              <a:rPr lang="en-US" sz="2400" dirty="0">
                <a:latin typeface="+mj-lt"/>
              </a:rPr>
              <a:t>Pitting edema</a:t>
            </a:r>
          </a:p>
          <a:p>
            <a:pPr>
              <a:lnSpc>
                <a:spcPct val="150000"/>
              </a:lnSpc>
            </a:pPr>
            <a:r>
              <a:rPr lang="en-US" sz="2400" dirty="0">
                <a:latin typeface="+mj-lt"/>
              </a:rPr>
              <a:t>Skin thickening, redness</a:t>
            </a:r>
          </a:p>
          <a:p>
            <a:pPr>
              <a:lnSpc>
                <a:spcPct val="150000"/>
              </a:lnSpc>
            </a:pPr>
            <a:r>
              <a:rPr lang="en-US" sz="2400" b="1" dirty="0">
                <a:latin typeface="+mj-lt"/>
              </a:rPr>
              <a:t>Cord like </a:t>
            </a:r>
            <a:r>
              <a:rPr lang="en-US" sz="2400" dirty="0">
                <a:latin typeface="+mj-lt"/>
              </a:rPr>
              <a:t>superficial tender swelling                                          (</a:t>
            </a:r>
            <a:r>
              <a:rPr lang="en-US" sz="2400" b="1" dirty="0">
                <a:latin typeface="+mj-lt"/>
              </a:rPr>
              <a:t>superficial  thrombophlebitis</a:t>
            </a:r>
            <a:r>
              <a:rPr lang="en-US" sz="2400" dirty="0">
                <a:latin typeface="+mj-lt"/>
              </a:rPr>
              <a:t>)</a:t>
            </a:r>
          </a:p>
          <a:p>
            <a:pPr>
              <a:lnSpc>
                <a:spcPct val="150000"/>
              </a:lnSpc>
            </a:pPr>
            <a:endParaRPr lang="en-US" i="1" dirty="0"/>
          </a:p>
        </p:txBody>
      </p:sp>
    </p:spTree>
    <p:extLst>
      <p:ext uri="{BB962C8B-B14F-4D97-AF65-F5344CB8AC3E}">
        <p14:creationId xmlns:p14="http://schemas.microsoft.com/office/powerpoint/2010/main" val="1487021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Palpation</a:t>
            </a:r>
          </a:p>
        </p:txBody>
      </p:sp>
      <p:sp>
        <p:nvSpPr>
          <p:cNvPr id="3" name="Content Placeholder 2"/>
          <p:cNvSpPr>
            <a:spLocks noGrp="1"/>
          </p:cNvSpPr>
          <p:nvPr>
            <p:ph idx="1"/>
          </p:nvPr>
        </p:nvSpPr>
        <p:spPr>
          <a:xfrm>
            <a:off x="152400" y="2057400"/>
            <a:ext cx="8839200" cy="2895600"/>
          </a:xfrm>
        </p:spPr>
        <p:txBody>
          <a:bodyPr>
            <a:normAutofit/>
          </a:bodyPr>
          <a:lstStyle/>
          <a:p>
            <a:pPr>
              <a:buFont typeface="Courier New" panose="02070309020205020404" pitchFamily="49" charset="0"/>
              <a:buChar char="o"/>
            </a:pPr>
            <a:r>
              <a:rPr lang="en-US" sz="2400" b="1" dirty="0">
                <a:latin typeface="+mj-lt"/>
              </a:rPr>
              <a:t>Tapping the venous column  </a:t>
            </a:r>
            <a:r>
              <a:rPr lang="en-US" sz="2400" dirty="0">
                <a:latin typeface="+mj-lt"/>
              </a:rPr>
              <a:t>demonstrates pressure transmission to incompetent distal veins.</a:t>
            </a:r>
          </a:p>
          <a:p>
            <a:pPr marL="137160" indent="0">
              <a:buNone/>
            </a:pPr>
            <a:endParaRPr lang="en-US" sz="2400" dirty="0">
              <a:latin typeface="+mj-lt"/>
            </a:endParaRPr>
          </a:p>
          <a:p>
            <a:pPr>
              <a:buFont typeface="Courier New" panose="02070309020205020404" pitchFamily="49" charset="0"/>
              <a:buChar char="o"/>
            </a:pPr>
            <a:r>
              <a:rPr lang="en-US" sz="2400" b="1" dirty="0">
                <a:latin typeface="+mj-lt"/>
              </a:rPr>
              <a:t>Coughing impulse </a:t>
            </a:r>
            <a:r>
              <a:rPr lang="en-US" sz="2400" dirty="0">
                <a:latin typeface="+mj-lt"/>
              </a:rPr>
              <a:t>at sapheno-femoral junction denotes incompetent valve</a:t>
            </a:r>
          </a:p>
        </p:txBody>
      </p:sp>
    </p:spTree>
    <p:extLst>
      <p:ext uri="{BB962C8B-B14F-4D97-AF65-F5344CB8AC3E}">
        <p14:creationId xmlns:p14="http://schemas.microsoft.com/office/powerpoint/2010/main" val="97960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b="1" dirty="0">
                <a:ln>
                  <a:noFill/>
                </a:ln>
                <a:effectLst/>
              </a:rPr>
              <a:t>Trendelenburg test</a:t>
            </a:r>
            <a:endParaRPr lang="en-US" sz="4000" b="1" dirty="0"/>
          </a:p>
        </p:txBody>
      </p:sp>
      <p:sp>
        <p:nvSpPr>
          <p:cNvPr id="3" name="Content Placeholder 2"/>
          <p:cNvSpPr>
            <a:spLocks noGrp="1"/>
          </p:cNvSpPr>
          <p:nvPr>
            <p:ph idx="1"/>
          </p:nvPr>
        </p:nvSpPr>
        <p:spPr>
          <a:xfrm>
            <a:off x="0" y="1143000"/>
            <a:ext cx="4648200" cy="5638800"/>
          </a:xfrm>
        </p:spPr>
        <p:txBody>
          <a:bodyPr>
            <a:normAutofit fontScale="92500" lnSpcReduction="10000"/>
          </a:bodyPr>
          <a:lstStyle/>
          <a:p>
            <a:pPr marL="742950" lvl="1" indent="-285750">
              <a:lnSpc>
                <a:spcPct val="150000"/>
              </a:lnSpc>
              <a:buFont typeface="Arial"/>
              <a:buChar char="•"/>
            </a:pPr>
            <a:r>
              <a:rPr lang="en-US" sz="1800" i="1" dirty="0">
                <a:latin typeface="+mj-lt"/>
                <a:cs typeface="Arial" panose="020B0604020202020204" pitchFamily="34" charset="0"/>
              </a:rPr>
              <a:t>Patient's leg  elevated to drain venous blood. </a:t>
            </a:r>
          </a:p>
          <a:p>
            <a:pPr marL="742950" lvl="1" indent="-285750">
              <a:lnSpc>
                <a:spcPct val="150000"/>
              </a:lnSpc>
              <a:buFont typeface="Arial"/>
              <a:buChar char="•"/>
            </a:pPr>
            <a:r>
              <a:rPr lang="en-US" sz="1800" i="1" dirty="0">
                <a:latin typeface="+mj-lt"/>
                <a:cs typeface="Arial" panose="020B0604020202020204" pitchFamily="34" charset="0"/>
              </a:rPr>
              <a:t>An elastic tourniquet  applied at the </a:t>
            </a:r>
            <a:r>
              <a:rPr lang="en-US" sz="1800" i="1" dirty="0" err="1">
                <a:latin typeface="+mj-lt"/>
                <a:cs typeface="Arial" panose="020B0604020202020204" pitchFamily="34" charset="0"/>
              </a:rPr>
              <a:t>sapheno</a:t>
            </a:r>
            <a:r>
              <a:rPr lang="en-US" sz="1800" i="1" dirty="0">
                <a:latin typeface="+mj-lt"/>
                <a:cs typeface="Arial" panose="020B0604020202020204" pitchFamily="34" charset="0"/>
              </a:rPr>
              <a:t>-femoral junction</a:t>
            </a:r>
          </a:p>
          <a:p>
            <a:pPr marL="742950" lvl="1" indent="-285750">
              <a:lnSpc>
                <a:spcPct val="150000"/>
              </a:lnSpc>
              <a:buFont typeface="Arial"/>
              <a:buChar char="•"/>
            </a:pPr>
            <a:r>
              <a:rPr lang="en-US" sz="1800" i="1" dirty="0">
                <a:latin typeface="+mj-lt"/>
                <a:cs typeface="Arial" panose="020B0604020202020204" pitchFamily="34" charset="0"/>
              </a:rPr>
              <a:t>The patient then stands with tourniquet in place.</a:t>
            </a:r>
          </a:p>
          <a:p>
            <a:pPr marL="742950" lvl="1" indent="-285750">
              <a:lnSpc>
                <a:spcPct val="150000"/>
              </a:lnSpc>
              <a:buFont typeface="Arial"/>
              <a:buChar char="•"/>
            </a:pPr>
            <a:r>
              <a:rPr lang="en-US" sz="1800" b="1" i="1" dirty="0">
                <a:latin typeface="+mj-lt"/>
                <a:cs typeface="Arial" panose="020B0604020202020204" pitchFamily="34" charset="0"/>
              </a:rPr>
              <a:t>Rapid filling</a:t>
            </a:r>
            <a:r>
              <a:rPr lang="en-US" sz="1800" i="1" dirty="0">
                <a:latin typeface="+mj-lt"/>
                <a:cs typeface="Arial" panose="020B0604020202020204" pitchFamily="34" charset="0"/>
              </a:rPr>
              <a:t> (&lt;30 seconds) of the great saphenous system-  </a:t>
            </a:r>
            <a:r>
              <a:rPr lang="en-US" sz="1800" b="1" i="1" dirty="0">
                <a:latin typeface="+mj-lt"/>
                <a:cs typeface="Arial" panose="020B0604020202020204" pitchFamily="34" charset="0"/>
              </a:rPr>
              <a:t>perforator valve incompetent.</a:t>
            </a:r>
          </a:p>
          <a:p>
            <a:pPr marL="742950" lvl="1" indent="-285750">
              <a:lnSpc>
                <a:spcPct val="150000"/>
              </a:lnSpc>
              <a:buFont typeface="Arial"/>
              <a:buChar char="•"/>
            </a:pPr>
            <a:r>
              <a:rPr lang="en-US" sz="1800" b="1" i="1" dirty="0">
                <a:latin typeface="+mj-lt"/>
                <a:cs typeface="Arial" panose="020B0604020202020204" pitchFamily="34" charset="0"/>
              </a:rPr>
              <a:t>No filling </a:t>
            </a:r>
            <a:r>
              <a:rPr lang="en-US" sz="1800" i="1" dirty="0">
                <a:latin typeface="+mj-lt"/>
                <a:cs typeface="Arial" panose="020B0604020202020204" pitchFamily="34" charset="0"/>
              </a:rPr>
              <a:t>- </a:t>
            </a:r>
            <a:r>
              <a:rPr lang="en-US" sz="1800" b="1" i="1" dirty="0">
                <a:latin typeface="+mj-lt"/>
                <a:cs typeface="Arial" panose="020B0604020202020204" pitchFamily="34" charset="0"/>
              </a:rPr>
              <a:t>perforators are competent</a:t>
            </a:r>
          </a:p>
          <a:p>
            <a:pPr marL="742950" lvl="1" indent="-285750">
              <a:lnSpc>
                <a:spcPct val="150000"/>
              </a:lnSpc>
              <a:buFont typeface="Arial"/>
              <a:buChar char="•"/>
            </a:pPr>
            <a:r>
              <a:rPr lang="en-US" sz="1800" i="1" dirty="0">
                <a:latin typeface="+mj-lt"/>
                <a:cs typeface="Arial" panose="020B0604020202020204" pitchFamily="34" charset="0"/>
              </a:rPr>
              <a:t>Now  release the tourniquet</a:t>
            </a:r>
          </a:p>
          <a:p>
            <a:pPr marL="742950" lvl="1" indent="-285750">
              <a:lnSpc>
                <a:spcPct val="150000"/>
              </a:lnSpc>
              <a:buFont typeface="Arial"/>
              <a:buChar char="•"/>
            </a:pPr>
            <a:r>
              <a:rPr lang="en-US" sz="1800" i="1" dirty="0">
                <a:latin typeface="+mj-lt"/>
                <a:cs typeface="Arial" panose="020B0604020202020204" pitchFamily="34" charset="0"/>
              </a:rPr>
              <a:t>Filling of the great saphenous system from above- </a:t>
            </a:r>
            <a:r>
              <a:rPr lang="en-US" sz="1800" i="1" dirty="0" err="1">
                <a:latin typeface="+mj-lt"/>
                <a:cs typeface="Arial" panose="020B0604020202020204" pitchFamily="34" charset="0"/>
              </a:rPr>
              <a:t>sapheno</a:t>
            </a:r>
            <a:r>
              <a:rPr lang="en-US" sz="1800" i="1" dirty="0">
                <a:latin typeface="+mj-lt"/>
                <a:cs typeface="Arial" panose="020B0604020202020204" pitchFamily="34" charset="0"/>
              </a:rPr>
              <a:t>-femoral valve is also </a:t>
            </a:r>
            <a:r>
              <a:rPr lang="en-US" sz="1800" b="1" i="1" dirty="0">
                <a:latin typeface="+mj-lt"/>
                <a:cs typeface="Arial" panose="020B0604020202020204" pitchFamily="34" charset="0"/>
              </a:rPr>
              <a:t>incompetent</a:t>
            </a:r>
            <a:r>
              <a:rPr lang="en-US" sz="1800" i="1" dirty="0">
                <a:latin typeface="+mj-lt"/>
                <a:cs typeface="Arial" panose="020B0604020202020204" pitchFamily="34" charset="0"/>
              </a:rPr>
              <a:t>.</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524" y="1087395"/>
            <a:ext cx="320517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2B273B3-C596-B842-8794-560812723C52}"/>
              </a:ext>
            </a:extLst>
          </p:cNvPr>
          <p:cNvPicPr>
            <a:picLocks noChangeAspect="1"/>
          </p:cNvPicPr>
          <p:nvPr/>
        </p:nvPicPr>
        <p:blipFill>
          <a:blip r:embed="rId3"/>
          <a:stretch>
            <a:fillRect/>
          </a:stretch>
        </p:blipFill>
        <p:spPr>
          <a:xfrm>
            <a:off x="5698524" y="3680254"/>
            <a:ext cx="3219450" cy="2910802"/>
          </a:xfrm>
          <a:prstGeom prst="rect">
            <a:avLst/>
          </a:prstGeom>
          <a:ln w="63500">
            <a:solidFill>
              <a:srgbClr val="FFC000"/>
            </a:solidFill>
          </a:ln>
        </p:spPr>
      </p:pic>
    </p:spTree>
    <p:extLst>
      <p:ext uri="{BB962C8B-B14F-4D97-AF65-F5344CB8AC3E}">
        <p14:creationId xmlns:p14="http://schemas.microsoft.com/office/powerpoint/2010/main" val="845401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Auscultation</a:t>
            </a:r>
          </a:p>
        </p:txBody>
      </p:sp>
      <p:sp>
        <p:nvSpPr>
          <p:cNvPr id="3" name="Content Placeholder 2"/>
          <p:cNvSpPr>
            <a:spLocks noGrp="1"/>
          </p:cNvSpPr>
          <p:nvPr>
            <p:ph idx="1"/>
          </p:nvPr>
        </p:nvSpPr>
        <p:spPr/>
        <p:txBody>
          <a:bodyPr>
            <a:normAutofit/>
          </a:bodyPr>
          <a:lstStyle/>
          <a:p>
            <a:pPr>
              <a:lnSpc>
                <a:spcPct val="150000"/>
              </a:lnSpc>
            </a:pPr>
            <a:r>
              <a:rPr lang="en-US" sz="2400" dirty="0">
                <a:latin typeface="+mj-lt"/>
              </a:rPr>
              <a:t>Over large veins-  murmur in arterio-venous fistula ( veins do not collapse on lying down and can feel pulsation and thrill during palpation)</a:t>
            </a:r>
          </a:p>
        </p:txBody>
      </p:sp>
    </p:spTree>
    <p:extLst>
      <p:ext uri="{BB962C8B-B14F-4D97-AF65-F5344CB8AC3E}">
        <p14:creationId xmlns:p14="http://schemas.microsoft.com/office/powerpoint/2010/main" val="2203179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8229600" cy="990600"/>
          </a:xfrm>
        </p:spPr>
        <p:txBody>
          <a:bodyPr>
            <a:normAutofit/>
          </a:bodyPr>
          <a:lstStyle/>
          <a:p>
            <a:pPr algn="ctr"/>
            <a:r>
              <a:rPr lang="en-US" b="1" dirty="0"/>
              <a:t>Lymphatic diseases</a:t>
            </a:r>
          </a:p>
        </p:txBody>
      </p:sp>
    </p:spTree>
    <p:extLst>
      <p:ext uri="{BB962C8B-B14F-4D97-AF65-F5344CB8AC3E}">
        <p14:creationId xmlns:p14="http://schemas.microsoft.com/office/powerpoint/2010/main" val="3092777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Lymphatic diseases</a:t>
            </a:r>
          </a:p>
        </p:txBody>
      </p:sp>
      <p:sp>
        <p:nvSpPr>
          <p:cNvPr id="3" name="Content Placeholder 2"/>
          <p:cNvSpPr>
            <a:spLocks noGrp="1"/>
          </p:cNvSpPr>
          <p:nvPr>
            <p:ph idx="1"/>
          </p:nvPr>
        </p:nvSpPr>
        <p:spPr>
          <a:xfrm>
            <a:off x="228600" y="1828800"/>
            <a:ext cx="8763000" cy="4480560"/>
          </a:xfrm>
        </p:spPr>
        <p:txBody>
          <a:bodyPr>
            <a:normAutofit/>
          </a:bodyPr>
          <a:lstStyle/>
          <a:p>
            <a:pPr>
              <a:lnSpc>
                <a:spcPct val="150000"/>
              </a:lnSpc>
            </a:pPr>
            <a:r>
              <a:rPr lang="en-US" sz="2400" b="1" dirty="0">
                <a:latin typeface="+mj-lt"/>
              </a:rPr>
              <a:t>Infection</a:t>
            </a:r>
            <a:r>
              <a:rPr lang="en-US" sz="2400" dirty="0">
                <a:latin typeface="+mj-lt"/>
              </a:rPr>
              <a:t>: Pain, swelling of acute onset</a:t>
            </a:r>
          </a:p>
          <a:p>
            <a:pPr>
              <a:lnSpc>
                <a:spcPct val="150000"/>
              </a:lnSpc>
            </a:pPr>
            <a:r>
              <a:rPr lang="en-US" sz="2400" b="1" dirty="0">
                <a:latin typeface="+mj-lt"/>
              </a:rPr>
              <a:t>Lymphedema</a:t>
            </a:r>
            <a:r>
              <a:rPr lang="en-US" sz="2400" dirty="0">
                <a:latin typeface="+mj-lt"/>
              </a:rPr>
              <a:t>: Chronic extremity swelling </a:t>
            </a:r>
          </a:p>
        </p:txBody>
      </p:sp>
    </p:spTree>
    <p:extLst>
      <p:ext uri="{BB962C8B-B14F-4D97-AF65-F5344CB8AC3E}">
        <p14:creationId xmlns:p14="http://schemas.microsoft.com/office/powerpoint/2010/main" val="3395577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4000" b="1" dirty="0"/>
              <a:t>Infection- lymphangitis</a:t>
            </a:r>
          </a:p>
        </p:txBody>
      </p:sp>
      <p:sp>
        <p:nvSpPr>
          <p:cNvPr id="3" name="Content Placeholder 2"/>
          <p:cNvSpPr>
            <a:spLocks noGrp="1"/>
          </p:cNvSpPr>
          <p:nvPr>
            <p:ph idx="1"/>
          </p:nvPr>
        </p:nvSpPr>
        <p:spPr>
          <a:xfrm>
            <a:off x="457200" y="1600200"/>
            <a:ext cx="8686800" cy="4709160"/>
          </a:xfrm>
        </p:spPr>
        <p:txBody>
          <a:bodyPr>
            <a:normAutofit/>
          </a:bodyPr>
          <a:lstStyle/>
          <a:p>
            <a:pPr>
              <a:lnSpc>
                <a:spcPct val="150000"/>
              </a:lnSpc>
            </a:pPr>
            <a:r>
              <a:rPr lang="en-US" sz="2400" b="1" dirty="0">
                <a:latin typeface="+mj-lt"/>
              </a:rPr>
              <a:t>Inspection</a:t>
            </a:r>
            <a:r>
              <a:rPr lang="en-US" sz="2400" dirty="0">
                <a:latin typeface="+mj-lt"/>
              </a:rPr>
              <a:t>: </a:t>
            </a:r>
          </a:p>
          <a:p>
            <a:pPr lvl="1">
              <a:lnSpc>
                <a:spcPct val="150000"/>
              </a:lnSpc>
            </a:pPr>
            <a:r>
              <a:rPr lang="en-US" dirty="0">
                <a:latin typeface="+mj-lt"/>
              </a:rPr>
              <a:t>Red streaks and swelling of the limb</a:t>
            </a:r>
          </a:p>
          <a:p>
            <a:pPr lvl="1">
              <a:lnSpc>
                <a:spcPct val="150000"/>
              </a:lnSpc>
            </a:pPr>
            <a:r>
              <a:rPr lang="en-US" dirty="0">
                <a:latin typeface="+mj-lt"/>
              </a:rPr>
              <a:t>Site of primary infection may be visible</a:t>
            </a:r>
          </a:p>
          <a:p>
            <a:pPr lvl="1">
              <a:lnSpc>
                <a:spcPct val="150000"/>
              </a:lnSpc>
            </a:pPr>
            <a:r>
              <a:rPr lang="en-US" dirty="0">
                <a:latin typeface="+mj-lt"/>
              </a:rPr>
              <a:t>Spreading</a:t>
            </a:r>
          </a:p>
          <a:p>
            <a:pPr>
              <a:lnSpc>
                <a:spcPct val="150000"/>
              </a:lnSpc>
            </a:pPr>
            <a:r>
              <a:rPr lang="en-US" sz="2400" b="1" dirty="0">
                <a:latin typeface="+mj-lt"/>
              </a:rPr>
              <a:t>Palpation:</a:t>
            </a:r>
            <a:r>
              <a:rPr lang="en-US" sz="2400" dirty="0">
                <a:latin typeface="+mj-lt"/>
              </a:rPr>
              <a:t> </a:t>
            </a:r>
          </a:p>
          <a:p>
            <a:pPr lvl="1">
              <a:lnSpc>
                <a:spcPct val="150000"/>
              </a:lnSpc>
            </a:pPr>
            <a:r>
              <a:rPr lang="en-US" dirty="0">
                <a:latin typeface="+mj-lt"/>
              </a:rPr>
              <a:t>Warm, tender, pitting oedema</a:t>
            </a:r>
          </a:p>
          <a:p>
            <a:pPr lvl="1">
              <a:lnSpc>
                <a:spcPct val="150000"/>
              </a:lnSpc>
            </a:pPr>
            <a:r>
              <a:rPr lang="en-US" dirty="0">
                <a:latin typeface="+mj-lt"/>
              </a:rPr>
              <a:t>Palpable and tender draining lymph node</a:t>
            </a:r>
          </a:p>
        </p:txBody>
      </p:sp>
    </p:spTree>
    <p:extLst>
      <p:ext uri="{BB962C8B-B14F-4D97-AF65-F5344CB8AC3E}">
        <p14:creationId xmlns:p14="http://schemas.microsoft.com/office/powerpoint/2010/main" val="2145072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Lymphedema</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91" t="27354" r="5001" b="5930"/>
          <a:stretch/>
        </p:blipFill>
        <p:spPr bwMode="auto">
          <a:xfrm>
            <a:off x="2362200" y="1885950"/>
            <a:ext cx="43243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70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991600" cy="4251960"/>
          </a:xfrm>
        </p:spPr>
        <p:txBody>
          <a:bodyPr>
            <a:normAutofit lnSpcReduction="10000"/>
          </a:bodyPr>
          <a:lstStyle/>
          <a:p>
            <a:pPr marL="708660" indent="-571500">
              <a:lnSpc>
                <a:spcPct val="150000"/>
              </a:lnSpc>
              <a:buClr>
                <a:prstClr val="black">
                  <a:shade val="95000"/>
                </a:prstClr>
              </a:buClr>
            </a:pPr>
            <a:r>
              <a:rPr lang="en-US" sz="2800" b="1" dirty="0">
                <a:solidFill>
                  <a:schemeClr val="tx2"/>
                </a:solidFill>
                <a:latin typeface="+mj-lt"/>
              </a:rPr>
              <a:t>Acute ischemia:</a:t>
            </a:r>
          </a:p>
          <a:p>
            <a:pPr marL="1074420" lvl="1" indent="-571500">
              <a:lnSpc>
                <a:spcPct val="150000"/>
              </a:lnSpc>
              <a:buClr>
                <a:prstClr val="black">
                  <a:shade val="95000"/>
                </a:prstClr>
              </a:buClr>
            </a:pPr>
            <a:r>
              <a:rPr lang="en-US" sz="2100" b="1" dirty="0">
                <a:latin typeface="+mj-lt"/>
              </a:rPr>
              <a:t>Five “P” of Acute Ischemia</a:t>
            </a:r>
          </a:p>
          <a:p>
            <a:pPr marL="1348740" lvl="2" indent="-571500">
              <a:lnSpc>
                <a:spcPct val="150000"/>
              </a:lnSpc>
              <a:buClr>
                <a:prstClr val="black">
                  <a:shade val="95000"/>
                </a:prstClr>
              </a:buClr>
            </a:pPr>
            <a:r>
              <a:rPr lang="en-US" b="1" dirty="0">
                <a:solidFill>
                  <a:prstClr val="black"/>
                </a:solidFill>
                <a:latin typeface="+mj-lt"/>
              </a:rPr>
              <a:t>P</a:t>
            </a:r>
            <a:r>
              <a:rPr lang="en-US" dirty="0">
                <a:solidFill>
                  <a:prstClr val="black"/>
                </a:solidFill>
                <a:latin typeface="+mj-lt"/>
              </a:rPr>
              <a:t>ain</a:t>
            </a:r>
          </a:p>
          <a:p>
            <a:pPr marL="1348740" lvl="2" indent="-571500">
              <a:lnSpc>
                <a:spcPct val="150000"/>
              </a:lnSpc>
              <a:buClr>
                <a:prstClr val="black">
                  <a:shade val="95000"/>
                </a:prstClr>
              </a:buClr>
            </a:pPr>
            <a:r>
              <a:rPr lang="en-US" sz="2400" b="1" dirty="0">
                <a:solidFill>
                  <a:prstClr val="black"/>
                </a:solidFill>
                <a:latin typeface="+mj-lt"/>
              </a:rPr>
              <a:t>P</a:t>
            </a:r>
            <a:r>
              <a:rPr lang="en-US" sz="2400" dirty="0">
                <a:solidFill>
                  <a:prstClr val="black"/>
                </a:solidFill>
                <a:latin typeface="+mj-lt"/>
              </a:rPr>
              <a:t>allor</a:t>
            </a:r>
          </a:p>
          <a:p>
            <a:pPr marL="1348740" lvl="2" indent="-571500">
              <a:lnSpc>
                <a:spcPct val="150000"/>
              </a:lnSpc>
              <a:buClr>
                <a:prstClr val="black">
                  <a:shade val="95000"/>
                </a:prstClr>
              </a:buClr>
            </a:pPr>
            <a:r>
              <a:rPr lang="en-US" sz="2400" b="1" dirty="0">
                <a:solidFill>
                  <a:prstClr val="black"/>
                </a:solidFill>
                <a:latin typeface="+mj-lt"/>
              </a:rPr>
              <a:t>P</a:t>
            </a:r>
            <a:r>
              <a:rPr lang="en-US" sz="2400" dirty="0">
                <a:solidFill>
                  <a:prstClr val="black"/>
                </a:solidFill>
                <a:latin typeface="+mj-lt"/>
              </a:rPr>
              <a:t>ulseless</a:t>
            </a:r>
          </a:p>
          <a:p>
            <a:pPr marL="1348740" lvl="2" indent="-571500">
              <a:lnSpc>
                <a:spcPct val="150000"/>
              </a:lnSpc>
              <a:buClr>
                <a:prstClr val="black">
                  <a:shade val="95000"/>
                </a:prstClr>
              </a:buClr>
            </a:pPr>
            <a:r>
              <a:rPr lang="en-US" sz="2400" b="1" dirty="0">
                <a:solidFill>
                  <a:prstClr val="black"/>
                </a:solidFill>
                <a:latin typeface="+mj-lt"/>
              </a:rPr>
              <a:t>P</a:t>
            </a:r>
            <a:r>
              <a:rPr lang="en-US" sz="2400" dirty="0">
                <a:solidFill>
                  <a:prstClr val="black"/>
                </a:solidFill>
                <a:latin typeface="+mj-lt"/>
              </a:rPr>
              <a:t>aresthesia</a:t>
            </a:r>
          </a:p>
          <a:p>
            <a:pPr marL="1348740" lvl="2" indent="-571500">
              <a:lnSpc>
                <a:spcPct val="150000"/>
              </a:lnSpc>
              <a:buClr>
                <a:prstClr val="black">
                  <a:shade val="95000"/>
                </a:prstClr>
              </a:buClr>
            </a:pPr>
            <a:r>
              <a:rPr lang="en-US" sz="2400" b="1" dirty="0">
                <a:solidFill>
                  <a:prstClr val="black"/>
                </a:solidFill>
                <a:latin typeface="+mj-lt"/>
              </a:rPr>
              <a:t>P</a:t>
            </a:r>
            <a:r>
              <a:rPr lang="en-US" sz="2400" dirty="0">
                <a:solidFill>
                  <a:prstClr val="black"/>
                </a:solidFill>
                <a:latin typeface="+mj-lt"/>
              </a:rPr>
              <a:t>aralysis</a:t>
            </a:r>
          </a:p>
          <a:p>
            <a:endParaRPr lang="en-US" dirty="0"/>
          </a:p>
        </p:txBody>
      </p:sp>
      <p:sp>
        <p:nvSpPr>
          <p:cNvPr id="4" name="Title 1">
            <a:extLst>
              <a:ext uri="{FF2B5EF4-FFF2-40B4-BE49-F238E27FC236}">
                <a16:creationId xmlns:a16="http://schemas.microsoft.com/office/drawing/2014/main" id="{C316D3C2-C152-F048-BB28-2922A5866815}"/>
              </a:ext>
            </a:extLst>
          </p:cNvPr>
          <p:cNvSpPr>
            <a:spLocks noGrp="1"/>
          </p:cNvSpPr>
          <p:nvPr>
            <p:ph type="title"/>
          </p:nvPr>
        </p:nvSpPr>
        <p:spPr>
          <a:xfrm>
            <a:off x="533400" y="609600"/>
            <a:ext cx="8229600" cy="1143000"/>
          </a:xfrm>
        </p:spPr>
        <p:txBody>
          <a:bodyPr/>
          <a:lstStyle/>
          <a:p>
            <a:pPr algn="ctr"/>
            <a:r>
              <a:rPr lang="en-US" b="1" dirty="0">
                <a:solidFill>
                  <a:schemeClr val="accent2">
                    <a:lumMod val="75000"/>
                  </a:schemeClr>
                </a:solidFill>
              </a:rPr>
              <a:t>Arterial Diseases</a:t>
            </a:r>
          </a:p>
        </p:txBody>
      </p:sp>
    </p:spTree>
    <p:extLst>
      <p:ext uri="{BB962C8B-B14F-4D97-AF65-F5344CB8AC3E}">
        <p14:creationId xmlns:p14="http://schemas.microsoft.com/office/powerpoint/2010/main" val="421070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Lymphedema</a:t>
            </a:r>
          </a:p>
        </p:txBody>
      </p:sp>
      <p:sp>
        <p:nvSpPr>
          <p:cNvPr id="3" name="Content Placeholder 2"/>
          <p:cNvSpPr>
            <a:spLocks noGrp="1"/>
          </p:cNvSpPr>
          <p:nvPr>
            <p:ph idx="1"/>
          </p:nvPr>
        </p:nvSpPr>
        <p:spPr>
          <a:xfrm>
            <a:off x="457200" y="1828800"/>
            <a:ext cx="8229600" cy="4480560"/>
          </a:xfrm>
        </p:spPr>
        <p:txBody>
          <a:bodyPr>
            <a:normAutofit/>
          </a:bodyPr>
          <a:lstStyle/>
          <a:p>
            <a:r>
              <a:rPr lang="en-US" sz="2400" dirty="0">
                <a:latin typeface="+mj-lt"/>
              </a:rPr>
              <a:t>Interstitial </a:t>
            </a:r>
            <a:r>
              <a:rPr lang="en-US" sz="2400" b="1" dirty="0">
                <a:latin typeface="+mj-lt"/>
              </a:rPr>
              <a:t>oedema of lymphatic origin</a:t>
            </a:r>
          </a:p>
          <a:p>
            <a:r>
              <a:rPr lang="en-US" sz="2400" b="1" dirty="0">
                <a:latin typeface="+mj-lt"/>
              </a:rPr>
              <a:t>Types:</a:t>
            </a:r>
            <a:endParaRPr lang="en-US" sz="2400" dirty="0">
              <a:latin typeface="+mj-lt"/>
            </a:endParaRPr>
          </a:p>
          <a:p>
            <a:pPr lvl="1"/>
            <a:r>
              <a:rPr lang="en-US" b="1" dirty="0">
                <a:latin typeface="+mj-lt"/>
              </a:rPr>
              <a:t>Primary</a:t>
            </a:r>
            <a:r>
              <a:rPr lang="en-US" dirty="0">
                <a:latin typeface="+mj-lt"/>
              </a:rPr>
              <a:t> lymphedema:  Congenital, due to poorly developed lymphatics</a:t>
            </a:r>
          </a:p>
          <a:p>
            <a:pPr marL="137160" indent="0">
              <a:buNone/>
            </a:pPr>
            <a:endParaRPr lang="en-US" sz="2400" dirty="0">
              <a:latin typeface="+mj-lt"/>
            </a:endParaRPr>
          </a:p>
          <a:p>
            <a:pPr lvl="1"/>
            <a:r>
              <a:rPr lang="en-US" b="1" dirty="0">
                <a:latin typeface="+mj-lt"/>
              </a:rPr>
              <a:t>Secondary</a:t>
            </a:r>
            <a:r>
              <a:rPr lang="en-US" dirty="0">
                <a:latin typeface="+mj-lt"/>
              </a:rPr>
              <a:t>: Infective (Filariasis) or neoplastic (secondary deposits)</a:t>
            </a:r>
          </a:p>
          <a:p>
            <a:pPr lvl="2"/>
            <a:r>
              <a:rPr lang="en-US" sz="2400" b="1" dirty="0">
                <a:latin typeface="+mj-lt"/>
              </a:rPr>
              <a:t>Filariasis</a:t>
            </a:r>
            <a:r>
              <a:rPr lang="en-US" sz="2400" dirty="0">
                <a:latin typeface="+mj-lt"/>
              </a:rPr>
              <a:t> is a parasitic disease caused by an infection with roundworms of the </a:t>
            </a:r>
            <a:r>
              <a:rPr lang="en-US" sz="2400" dirty="0" err="1">
                <a:latin typeface="+mj-lt"/>
              </a:rPr>
              <a:t>Filarioidea</a:t>
            </a:r>
            <a:r>
              <a:rPr lang="en-US" sz="2400" dirty="0">
                <a:latin typeface="+mj-lt"/>
              </a:rPr>
              <a:t> type</a:t>
            </a:r>
          </a:p>
        </p:txBody>
      </p:sp>
    </p:spTree>
    <p:extLst>
      <p:ext uri="{BB962C8B-B14F-4D97-AF65-F5344CB8AC3E}">
        <p14:creationId xmlns:p14="http://schemas.microsoft.com/office/powerpoint/2010/main" val="4069965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lam\Documents\Clinical Photographs\Clinical photos\Clinical Photos\Lymphoma axillary-cervical L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0"/>
            <a:ext cx="5105399" cy="38290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DF] Stewart-Treves Syndrome Involving Chronic Lymphedema after Mastectomy  of Breast Cancer | Semantic Scholar">
            <a:extLst>
              <a:ext uri="{FF2B5EF4-FFF2-40B4-BE49-F238E27FC236}">
                <a16:creationId xmlns:a16="http://schemas.microsoft.com/office/drawing/2014/main" id="{048F835E-BC7D-703A-B102-D23E5F472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1" b="22425"/>
          <a:stretch/>
        </p:blipFill>
        <p:spPr bwMode="auto">
          <a:xfrm>
            <a:off x="3200400" y="3200400"/>
            <a:ext cx="5572374"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06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normAutofit/>
          </a:bodyPr>
          <a:lstStyle/>
          <a:p>
            <a:r>
              <a:rPr lang="en-US" sz="4000" b="1" dirty="0"/>
              <a:t>History</a:t>
            </a:r>
          </a:p>
        </p:txBody>
      </p:sp>
      <p:sp>
        <p:nvSpPr>
          <p:cNvPr id="3" name="Content Placeholder 2"/>
          <p:cNvSpPr>
            <a:spLocks noGrp="1"/>
          </p:cNvSpPr>
          <p:nvPr>
            <p:ph idx="1"/>
          </p:nvPr>
        </p:nvSpPr>
        <p:spPr>
          <a:xfrm>
            <a:off x="457200" y="1752600"/>
            <a:ext cx="8229600" cy="4953000"/>
          </a:xfrm>
        </p:spPr>
        <p:txBody>
          <a:bodyPr>
            <a:noAutofit/>
          </a:bodyPr>
          <a:lstStyle/>
          <a:p>
            <a:r>
              <a:rPr lang="en-US" sz="2400" dirty="0">
                <a:latin typeface="+mj-lt"/>
              </a:rPr>
              <a:t>Age of onset: </a:t>
            </a:r>
          </a:p>
          <a:p>
            <a:pPr marL="594360" indent="-457200"/>
            <a:r>
              <a:rPr lang="en-US" sz="2400" u="sng" dirty="0">
                <a:latin typeface="+mj-lt"/>
              </a:rPr>
              <a:t>Types:</a:t>
            </a:r>
          </a:p>
          <a:p>
            <a:pPr marL="960120" lvl="1" indent="-457200"/>
            <a:r>
              <a:rPr lang="en-US" u="sng" dirty="0">
                <a:latin typeface="+mj-lt"/>
              </a:rPr>
              <a:t>Primary</a:t>
            </a:r>
            <a:r>
              <a:rPr lang="en-US" dirty="0">
                <a:latin typeface="+mj-lt"/>
              </a:rPr>
              <a:t>:</a:t>
            </a:r>
          </a:p>
          <a:p>
            <a:pPr marL="1120140" lvl="2" indent="-342900"/>
            <a:r>
              <a:rPr lang="en-US" sz="2400" dirty="0">
                <a:latin typeface="+mj-lt"/>
              </a:rPr>
              <a:t>Congenital-  from birth </a:t>
            </a:r>
          </a:p>
          <a:p>
            <a:pPr marL="1120140" lvl="2" indent="-342900"/>
            <a:r>
              <a:rPr lang="en-US" sz="2400" dirty="0">
                <a:latin typeface="+mj-lt"/>
              </a:rPr>
              <a:t>Praecox- </a:t>
            </a:r>
            <a:r>
              <a:rPr lang="en-US" sz="2400" dirty="0">
                <a:solidFill>
                  <a:prstClr val="black"/>
                </a:solidFill>
                <a:latin typeface="+mj-lt"/>
              </a:rPr>
              <a:t>early life</a:t>
            </a:r>
            <a:r>
              <a:rPr lang="en-US" sz="2400" dirty="0">
                <a:latin typeface="+mj-lt"/>
              </a:rPr>
              <a:t> </a:t>
            </a:r>
          </a:p>
          <a:p>
            <a:pPr marL="1120140" lvl="2" indent="-342900"/>
            <a:r>
              <a:rPr lang="en-US" sz="2400" dirty="0">
                <a:latin typeface="+mj-lt"/>
              </a:rPr>
              <a:t>Tarda-</a:t>
            </a:r>
            <a:r>
              <a:rPr lang="en-US" sz="2400" dirty="0">
                <a:solidFill>
                  <a:prstClr val="black"/>
                </a:solidFill>
                <a:latin typeface="+mj-lt"/>
              </a:rPr>
              <a:t> late in life</a:t>
            </a:r>
            <a:endParaRPr lang="en-US" sz="2400" dirty="0">
              <a:latin typeface="+mj-lt"/>
            </a:endParaRPr>
          </a:p>
          <a:p>
            <a:pPr marL="960120" lvl="1" indent="-457200"/>
            <a:r>
              <a:rPr lang="en-US" u="sng" dirty="0">
                <a:latin typeface="+mj-lt"/>
              </a:rPr>
              <a:t>Secondary:</a:t>
            </a:r>
            <a:r>
              <a:rPr lang="en-US" dirty="0">
                <a:latin typeface="+mj-lt"/>
              </a:rPr>
              <a:t> middle  to old</a:t>
            </a:r>
          </a:p>
          <a:p>
            <a:pPr marL="1120140" lvl="2" indent="-342900"/>
            <a:r>
              <a:rPr lang="en-US" sz="2400" dirty="0">
                <a:latin typeface="+mj-lt"/>
              </a:rPr>
              <a:t>Gender:  F&gt; M</a:t>
            </a:r>
          </a:p>
          <a:p>
            <a:pPr marL="1120140" lvl="2" indent="-342900"/>
            <a:r>
              <a:rPr lang="en-US" sz="2400" dirty="0">
                <a:latin typeface="+mj-lt"/>
              </a:rPr>
              <a:t>Nationality: Filariasis in tropical areas</a:t>
            </a:r>
          </a:p>
        </p:txBody>
      </p:sp>
    </p:spTree>
    <p:extLst>
      <p:ext uri="{BB962C8B-B14F-4D97-AF65-F5344CB8AC3E}">
        <p14:creationId xmlns:p14="http://schemas.microsoft.com/office/powerpoint/2010/main" val="2359300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rmAutofit/>
          </a:bodyPr>
          <a:lstStyle/>
          <a:p>
            <a:r>
              <a:rPr lang="en-US" sz="4000" b="1" dirty="0"/>
              <a:t>History</a:t>
            </a:r>
          </a:p>
        </p:txBody>
      </p:sp>
      <p:sp>
        <p:nvSpPr>
          <p:cNvPr id="3" name="Content Placeholder 2"/>
          <p:cNvSpPr>
            <a:spLocks noGrp="1"/>
          </p:cNvSpPr>
          <p:nvPr>
            <p:ph idx="1"/>
          </p:nvPr>
        </p:nvSpPr>
        <p:spPr>
          <a:xfrm>
            <a:off x="457200" y="1447800"/>
            <a:ext cx="8534400" cy="5257800"/>
          </a:xfrm>
        </p:spPr>
        <p:txBody>
          <a:bodyPr>
            <a:normAutofit/>
          </a:bodyPr>
          <a:lstStyle/>
          <a:p>
            <a:pPr>
              <a:lnSpc>
                <a:spcPct val="150000"/>
              </a:lnSpc>
            </a:pPr>
            <a:r>
              <a:rPr lang="en-US" sz="2400" dirty="0">
                <a:latin typeface="+mj-lt"/>
              </a:rPr>
              <a:t>Slowly progressive swelling </a:t>
            </a:r>
          </a:p>
          <a:p>
            <a:pPr>
              <a:lnSpc>
                <a:spcPct val="150000"/>
              </a:lnSpc>
            </a:pPr>
            <a:r>
              <a:rPr lang="en-US" sz="2400" dirty="0">
                <a:latin typeface="+mj-lt"/>
              </a:rPr>
              <a:t>Painless</a:t>
            </a:r>
          </a:p>
          <a:p>
            <a:pPr>
              <a:lnSpc>
                <a:spcPct val="150000"/>
              </a:lnSpc>
            </a:pPr>
            <a:r>
              <a:rPr lang="en-US" sz="2400" dirty="0">
                <a:latin typeface="+mj-lt"/>
              </a:rPr>
              <a:t>Past Med </a:t>
            </a:r>
            <a:r>
              <a:rPr lang="en-US" sz="2400" dirty="0" err="1">
                <a:latin typeface="+mj-lt"/>
              </a:rPr>
              <a:t>Hx</a:t>
            </a:r>
            <a:r>
              <a:rPr lang="en-US" sz="2400" dirty="0">
                <a:latin typeface="+mj-lt"/>
              </a:rPr>
              <a:t>: malignancy, radiotherapy, recurrent infection, </a:t>
            </a:r>
          </a:p>
          <a:p>
            <a:pPr>
              <a:lnSpc>
                <a:spcPct val="150000"/>
              </a:lnSpc>
            </a:pPr>
            <a:r>
              <a:rPr lang="en-US" sz="2400" dirty="0">
                <a:latin typeface="+mj-lt"/>
              </a:rPr>
              <a:t>Surgery: lymph node excision</a:t>
            </a:r>
          </a:p>
          <a:p>
            <a:pPr>
              <a:lnSpc>
                <a:spcPct val="150000"/>
              </a:lnSpc>
            </a:pPr>
            <a:r>
              <a:rPr lang="en-US" sz="2400" dirty="0">
                <a:latin typeface="+mj-lt"/>
              </a:rPr>
              <a:t>Family history: primary type can be familial</a:t>
            </a:r>
          </a:p>
        </p:txBody>
      </p:sp>
    </p:spTree>
    <p:extLst>
      <p:ext uri="{BB962C8B-B14F-4D97-AF65-F5344CB8AC3E}">
        <p14:creationId xmlns:p14="http://schemas.microsoft.com/office/powerpoint/2010/main" val="1711564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37" t="25758" r="24716" b="32954"/>
          <a:stretch/>
        </p:blipFill>
        <p:spPr bwMode="auto">
          <a:xfrm>
            <a:off x="0" y="29570"/>
            <a:ext cx="4419600" cy="332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14725"/>
            <a:ext cx="43434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1831"/>
            <a:ext cx="4267200" cy="320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14724"/>
            <a:ext cx="4267200" cy="320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518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990600"/>
          </a:xfrm>
        </p:spPr>
        <p:txBody>
          <a:bodyPr>
            <a:normAutofit/>
          </a:bodyPr>
          <a:lstStyle/>
          <a:p>
            <a:r>
              <a:rPr lang="en-US" sz="4000" b="1" dirty="0"/>
              <a:t>Examination</a:t>
            </a:r>
          </a:p>
        </p:txBody>
      </p:sp>
      <p:sp>
        <p:nvSpPr>
          <p:cNvPr id="3" name="Content Placeholder 2"/>
          <p:cNvSpPr>
            <a:spLocks noGrp="1"/>
          </p:cNvSpPr>
          <p:nvPr>
            <p:ph idx="1"/>
          </p:nvPr>
        </p:nvSpPr>
        <p:spPr>
          <a:xfrm>
            <a:off x="457200" y="1600200"/>
            <a:ext cx="8229600" cy="4953000"/>
          </a:xfrm>
        </p:spPr>
        <p:txBody>
          <a:bodyPr>
            <a:noAutofit/>
          </a:bodyPr>
          <a:lstStyle/>
          <a:p>
            <a:r>
              <a:rPr lang="en-US" sz="2400" b="1" dirty="0">
                <a:latin typeface="+mj-lt"/>
              </a:rPr>
              <a:t>Inspection:</a:t>
            </a:r>
            <a:r>
              <a:rPr lang="en-US" sz="2400" dirty="0">
                <a:latin typeface="+mj-lt"/>
              </a:rPr>
              <a:t> </a:t>
            </a:r>
            <a:r>
              <a:rPr lang="en-US" sz="2400" b="1" dirty="0">
                <a:latin typeface="+mj-lt"/>
              </a:rPr>
              <a:t>Unilateral</a:t>
            </a:r>
            <a:r>
              <a:rPr lang="en-US" sz="2400" dirty="0">
                <a:latin typeface="+mj-lt"/>
              </a:rPr>
              <a:t> swollen limb, swollen foot in lower limb , </a:t>
            </a:r>
            <a:r>
              <a:rPr lang="en-US" sz="2400" b="1" dirty="0">
                <a:latin typeface="+mj-lt"/>
              </a:rPr>
              <a:t>toe usually spared </a:t>
            </a:r>
          </a:p>
          <a:p>
            <a:pPr marL="137160" indent="0">
              <a:buNone/>
            </a:pPr>
            <a:r>
              <a:rPr lang="en-US" sz="2400" dirty="0">
                <a:latin typeface="+mj-lt"/>
              </a:rPr>
              <a:t> </a:t>
            </a:r>
          </a:p>
          <a:p>
            <a:r>
              <a:rPr lang="en-US" sz="2400" b="1" dirty="0">
                <a:latin typeface="+mj-lt"/>
              </a:rPr>
              <a:t>Palpation</a:t>
            </a:r>
            <a:r>
              <a:rPr lang="en-US" sz="2400" dirty="0">
                <a:latin typeface="+mj-lt"/>
              </a:rPr>
              <a:t>: Initially pitting, later non-pitting due to fibrosis, thickened skin, hair loss, hyperkeratotic, scaly</a:t>
            </a:r>
          </a:p>
          <a:p>
            <a:pPr marL="137160" indent="0">
              <a:buNone/>
            </a:pPr>
            <a:endParaRPr lang="en-US" sz="2400" dirty="0">
              <a:latin typeface="+mj-lt"/>
            </a:endParaRPr>
          </a:p>
          <a:p>
            <a:r>
              <a:rPr lang="en-US" sz="2400" b="1" dirty="0">
                <a:latin typeface="+mj-lt"/>
              </a:rPr>
              <a:t>Draining lymph nodes</a:t>
            </a:r>
            <a:r>
              <a:rPr lang="en-US" sz="2400" dirty="0">
                <a:latin typeface="+mj-lt"/>
              </a:rPr>
              <a:t>: </a:t>
            </a:r>
          </a:p>
          <a:p>
            <a:pPr lvl="1"/>
            <a:r>
              <a:rPr lang="en-US" sz="2200" dirty="0">
                <a:latin typeface="+mj-lt"/>
              </a:rPr>
              <a:t>Primary lymphedema- not enlarged. 	</a:t>
            </a:r>
          </a:p>
          <a:p>
            <a:pPr lvl="1"/>
            <a:r>
              <a:rPr lang="en-US" sz="2200" dirty="0">
                <a:latin typeface="+mj-lt"/>
              </a:rPr>
              <a:t>Malignancy- enlarged or excised</a:t>
            </a:r>
          </a:p>
          <a:p>
            <a:endParaRPr lang="en-US" sz="3200" i="1" dirty="0"/>
          </a:p>
        </p:txBody>
      </p:sp>
    </p:spTree>
    <p:extLst>
      <p:ext uri="{BB962C8B-B14F-4D97-AF65-F5344CB8AC3E}">
        <p14:creationId xmlns:p14="http://schemas.microsoft.com/office/powerpoint/2010/main" val="1208086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Examination</a:t>
            </a:r>
          </a:p>
        </p:txBody>
      </p:sp>
      <p:sp>
        <p:nvSpPr>
          <p:cNvPr id="3" name="Content Placeholder 2"/>
          <p:cNvSpPr>
            <a:spLocks noGrp="1"/>
          </p:cNvSpPr>
          <p:nvPr>
            <p:ph idx="1"/>
          </p:nvPr>
        </p:nvSpPr>
        <p:spPr>
          <a:xfrm>
            <a:off x="457200" y="1828800"/>
            <a:ext cx="8229600" cy="4480560"/>
          </a:xfrm>
        </p:spPr>
        <p:txBody>
          <a:bodyPr>
            <a:normAutofit/>
          </a:bodyPr>
          <a:lstStyle/>
          <a:p>
            <a:r>
              <a:rPr lang="en-US" sz="2400" dirty="0">
                <a:latin typeface="+mj-lt"/>
              </a:rPr>
              <a:t>Complete examination of the patient</a:t>
            </a:r>
          </a:p>
          <a:p>
            <a:pPr marL="137160" indent="0">
              <a:buNone/>
            </a:pPr>
            <a:endParaRPr lang="en-US" sz="2400" dirty="0">
              <a:latin typeface="+mj-lt"/>
            </a:endParaRPr>
          </a:p>
          <a:p>
            <a:r>
              <a:rPr lang="en-US" sz="2400" dirty="0">
                <a:latin typeface="+mj-lt"/>
              </a:rPr>
              <a:t>Absence of renal, cardiac, abdominal and venous diseases helps in the diagnosis of lymphedema</a:t>
            </a:r>
          </a:p>
        </p:txBody>
      </p:sp>
    </p:spTree>
    <p:extLst>
      <p:ext uri="{BB962C8B-B14F-4D97-AF65-F5344CB8AC3E}">
        <p14:creationId xmlns:p14="http://schemas.microsoft.com/office/powerpoint/2010/main" val="2719933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Principles and Practice of Surgery</a:t>
            </a:r>
          </a:p>
          <a:p>
            <a:pPr lvl="1"/>
            <a:r>
              <a:rPr lang="en-US"/>
              <a:t>Pg</a:t>
            </a:r>
            <a:r>
              <a:rPr lang="en-US" dirty="0"/>
              <a:t>. 319-362</a:t>
            </a:r>
          </a:p>
        </p:txBody>
      </p:sp>
      <p:sp>
        <p:nvSpPr>
          <p:cNvPr id="4" name="Date Placeholder 3"/>
          <p:cNvSpPr>
            <a:spLocks noGrp="1"/>
          </p:cNvSpPr>
          <p:nvPr>
            <p:ph type="dt" sz="half" idx="10"/>
          </p:nvPr>
        </p:nvSpPr>
        <p:spPr/>
        <p:txBody>
          <a:bodyPr/>
          <a:lstStyle/>
          <a:p>
            <a:fld id="{C06D0D62-BC2B-604B-A613-85A0E44E34BC}" type="datetime1">
              <a:rPr lang="en-US" smtClean="0"/>
              <a:t>9/5/23</a:t>
            </a:fld>
            <a:endParaRPr lang="en-US"/>
          </a:p>
        </p:txBody>
      </p:sp>
      <p:sp>
        <p:nvSpPr>
          <p:cNvPr id="5" name="Footer Placeholder 4"/>
          <p:cNvSpPr>
            <a:spLocks noGrp="1"/>
          </p:cNvSpPr>
          <p:nvPr>
            <p:ph type="ftr" sz="quarter" idx="11"/>
          </p:nvPr>
        </p:nvSpPr>
        <p:spPr/>
        <p:txBody>
          <a:bodyPr/>
          <a:lstStyle/>
          <a:p>
            <a:r>
              <a:rPr lang="en-US"/>
              <a:t>Dr. M. 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57</a:t>
            </a:fld>
            <a:endParaRPr lang="en-US"/>
          </a:p>
        </p:txBody>
      </p:sp>
      <p:sp>
        <p:nvSpPr>
          <p:cNvPr id="7" name="Title 1">
            <a:extLst>
              <a:ext uri="{FF2B5EF4-FFF2-40B4-BE49-F238E27FC236}">
                <a16:creationId xmlns:a16="http://schemas.microsoft.com/office/drawing/2014/main" id="{F36E5A71-5125-144F-9DBA-01EABB598A17}"/>
              </a:ext>
            </a:extLst>
          </p:cNvPr>
          <p:cNvSpPr>
            <a:spLocks noGrp="1"/>
          </p:cNvSpPr>
          <p:nvPr>
            <p:ph type="title"/>
          </p:nvPr>
        </p:nvSpPr>
        <p:spPr/>
        <p:txBody>
          <a:bodyPr>
            <a:scene3d>
              <a:camera prst="orthographicFront"/>
              <a:lightRig rig="threePt" dir="t"/>
            </a:scene3d>
            <a:sp3d extrusionH="57150">
              <a:bevelT w="57150" h="38100" prst="hardEdge"/>
            </a:sp3d>
          </a:bodyPr>
          <a:lstStyle/>
          <a:p>
            <a:pPr algn="ctr"/>
            <a:r>
              <a:rPr lang="en-US" b="1" dirty="0">
                <a:solidFill>
                  <a:schemeClr val="accent2"/>
                </a:solidFill>
                <a:effectLst>
                  <a:outerShdw blurRad="75057" dist="38100" dir="5400000" sy="-20000" rotWithShape="0">
                    <a:prstClr val="black">
                      <a:alpha val="25000"/>
                    </a:prstClr>
                  </a:outerShdw>
                </a:effectLst>
                <a:latin typeface="Century Gothic" pitchFamily="34" charset="0"/>
              </a:rPr>
              <a:t>References</a:t>
            </a:r>
            <a:endParaRPr lang="en-US" b="1" dirty="0">
              <a:solidFill>
                <a:schemeClr val="accent2"/>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6159" y="2722696"/>
            <a:ext cx="2425241" cy="311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01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A1ACBF-F5A2-104A-9D52-1576F7F75968}"/>
              </a:ext>
            </a:extLst>
          </p:cNvPr>
          <p:cNvSpPr>
            <a:spLocks noGrp="1"/>
          </p:cNvSpPr>
          <p:nvPr>
            <p:ph type="dt" sz="half" idx="10"/>
          </p:nvPr>
        </p:nvSpPr>
        <p:spPr/>
        <p:txBody>
          <a:bodyPr/>
          <a:lstStyle/>
          <a:p>
            <a:fld id="{C06D0D62-BC2B-604B-A613-85A0E44E34BC}" type="datetime1">
              <a:rPr lang="en-US" smtClean="0"/>
              <a:t>9/5/23</a:t>
            </a:fld>
            <a:endParaRPr lang="en-US"/>
          </a:p>
        </p:txBody>
      </p:sp>
      <p:sp>
        <p:nvSpPr>
          <p:cNvPr id="5" name="Footer Placeholder 4">
            <a:extLst>
              <a:ext uri="{FF2B5EF4-FFF2-40B4-BE49-F238E27FC236}">
                <a16:creationId xmlns:a16="http://schemas.microsoft.com/office/drawing/2014/main" id="{48590C19-5152-8F49-9578-9E8504313E73}"/>
              </a:ext>
            </a:extLst>
          </p:cNvPr>
          <p:cNvSpPr>
            <a:spLocks noGrp="1"/>
          </p:cNvSpPr>
          <p:nvPr>
            <p:ph type="ftr" sz="quarter" idx="11"/>
          </p:nvPr>
        </p:nvSpPr>
        <p:spPr/>
        <p:txBody>
          <a:bodyPr/>
          <a:lstStyle/>
          <a:p>
            <a:pPr algn="ctr"/>
            <a:r>
              <a:rPr lang="en-US" dirty="0"/>
              <a:t>Dr. M. Almadani</a:t>
            </a:r>
          </a:p>
        </p:txBody>
      </p:sp>
      <p:sp>
        <p:nvSpPr>
          <p:cNvPr id="6" name="Slide Number Placeholder 5">
            <a:extLst>
              <a:ext uri="{FF2B5EF4-FFF2-40B4-BE49-F238E27FC236}">
                <a16:creationId xmlns:a16="http://schemas.microsoft.com/office/drawing/2014/main" id="{C18DD39E-71D2-3548-9240-D0F8677D8B11}"/>
              </a:ext>
            </a:extLst>
          </p:cNvPr>
          <p:cNvSpPr>
            <a:spLocks noGrp="1"/>
          </p:cNvSpPr>
          <p:nvPr>
            <p:ph type="sldNum" sz="quarter" idx="12"/>
          </p:nvPr>
        </p:nvSpPr>
        <p:spPr/>
        <p:txBody>
          <a:bodyPr/>
          <a:lstStyle/>
          <a:p>
            <a:fld id="{ECE47682-1AE3-A94B-90BA-D76C0B190897}" type="slidenum">
              <a:rPr lang="en-US" smtClean="0"/>
              <a:t>58</a:t>
            </a:fld>
            <a:endParaRPr lang="en-US"/>
          </a:p>
        </p:txBody>
      </p:sp>
      <p:sp>
        <p:nvSpPr>
          <p:cNvPr id="7" name="Title 1">
            <a:extLst>
              <a:ext uri="{FF2B5EF4-FFF2-40B4-BE49-F238E27FC236}">
                <a16:creationId xmlns:a16="http://schemas.microsoft.com/office/drawing/2014/main" id="{B5D7FEDD-22DF-A74F-9D00-9D5EBC071299}"/>
              </a:ext>
            </a:extLst>
          </p:cNvPr>
          <p:cNvSpPr txBox="1">
            <a:spLocks noGrp="1"/>
          </p:cNvSpPr>
          <p:nvPr>
            <p:ph idx="1"/>
          </p:nvPr>
        </p:nvSpPr>
        <p:spPr>
          <a:xfrm>
            <a:off x="628650" y="2579371"/>
            <a:ext cx="7886700" cy="1386602"/>
          </a:xfrm>
          <a:prstGeom prst="rect">
            <a:avLst/>
          </a:prstGeom>
        </p:spPr>
        <p:txBody>
          <a:bodyPr vert="horz" lIns="68580" tIns="34290" rIns="68580" bIns="34290" rtlCol="0" anchor="ctr">
            <a:norm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b="1" dirty="0">
                <a:solidFill>
                  <a:srgbClr val="FFC000"/>
                </a:solidFill>
                <a:effectLst>
                  <a:outerShdw blurRad="75057" dist="38100" dir="5400000" sy="-20000" rotWithShape="0">
                    <a:prstClr val="black">
                      <a:alpha val="25000"/>
                    </a:prstClr>
                  </a:outerShdw>
                </a:effectLst>
                <a:latin typeface="Century Gothic" pitchFamily="34" charset="0"/>
              </a:rPr>
              <a:t>Thanks</a:t>
            </a:r>
          </a:p>
        </p:txBody>
      </p:sp>
    </p:spTree>
    <p:extLst>
      <p:ext uri="{BB962C8B-B14F-4D97-AF65-F5344CB8AC3E}">
        <p14:creationId xmlns:p14="http://schemas.microsoft.com/office/powerpoint/2010/main" val="7541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991600" cy="4251960"/>
          </a:xfrm>
        </p:spPr>
        <p:txBody>
          <a:bodyPr>
            <a:normAutofit fontScale="70000" lnSpcReduction="20000"/>
          </a:bodyPr>
          <a:lstStyle/>
          <a:p>
            <a:pPr marL="708660" indent="-571500">
              <a:lnSpc>
                <a:spcPct val="150000"/>
              </a:lnSpc>
              <a:buClr>
                <a:prstClr val="black">
                  <a:shade val="95000"/>
                </a:prstClr>
              </a:buClr>
            </a:pPr>
            <a:r>
              <a:rPr lang="en-US" sz="4000" b="1" dirty="0">
                <a:solidFill>
                  <a:schemeClr val="tx2"/>
                </a:solidFill>
                <a:latin typeface="+mj-lt"/>
              </a:rPr>
              <a:t>Chronic ischemia:</a:t>
            </a:r>
          </a:p>
          <a:p>
            <a:pPr marL="1074420" lvl="1" indent="-571500">
              <a:lnSpc>
                <a:spcPct val="150000"/>
              </a:lnSpc>
              <a:buClr>
                <a:prstClr val="black">
                  <a:shade val="95000"/>
                </a:prstClr>
              </a:buClr>
            </a:pPr>
            <a:r>
              <a:rPr lang="en-US" sz="2800" b="1" dirty="0">
                <a:latin typeface="+mj-lt"/>
              </a:rPr>
              <a:t>Intermittent claudication: </a:t>
            </a:r>
            <a:r>
              <a:rPr lang="en-US" sz="2800" dirty="0">
                <a:latin typeface="+mj-lt"/>
              </a:rPr>
              <a:t>Claudication is pain or cramping in the lower legs when walking which subsides with rest. It is due to inadequate blood supply to the muscles</a:t>
            </a:r>
          </a:p>
          <a:p>
            <a:pPr marL="1074420" lvl="1" indent="-571500">
              <a:lnSpc>
                <a:spcPct val="150000"/>
              </a:lnSpc>
              <a:buClr>
                <a:prstClr val="black">
                  <a:shade val="95000"/>
                </a:prstClr>
              </a:buClr>
            </a:pPr>
            <a:r>
              <a:rPr lang="en-US" sz="2800" b="1" dirty="0">
                <a:latin typeface="+mj-lt"/>
              </a:rPr>
              <a:t>3 criteria:</a:t>
            </a:r>
          </a:p>
          <a:p>
            <a:pPr marL="1234440" lvl="2" indent="-457200">
              <a:lnSpc>
                <a:spcPct val="150000"/>
              </a:lnSpc>
              <a:buClr>
                <a:prstClr val="black">
                  <a:shade val="95000"/>
                </a:prstClr>
              </a:buClr>
              <a:buFont typeface="+mj-lt"/>
              <a:buAutoNum type="arabicPeriod"/>
            </a:pPr>
            <a:r>
              <a:rPr lang="en-US" sz="2800" dirty="0">
                <a:latin typeface="+mj-lt"/>
              </a:rPr>
              <a:t>Pain in a muscle usually the calf (Muscles of thigh, buttocks or arm may also be affected)</a:t>
            </a:r>
          </a:p>
          <a:p>
            <a:pPr marL="1234440" lvl="2" indent="-457200">
              <a:lnSpc>
                <a:spcPct val="150000"/>
              </a:lnSpc>
              <a:buClr>
                <a:prstClr val="black">
                  <a:shade val="95000"/>
                </a:prstClr>
              </a:buClr>
              <a:buFont typeface="+mj-lt"/>
              <a:buAutoNum type="arabicPeriod"/>
            </a:pPr>
            <a:r>
              <a:rPr lang="en-US" sz="2800" dirty="0">
                <a:latin typeface="+mj-lt"/>
              </a:rPr>
              <a:t>Pain develops only after muscle use</a:t>
            </a:r>
          </a:p>
          <a:p>
            <a:pPr marL="1234440" lvl="2" indent="-457200">
              <a:lnSpc>
                <a:spcPct val="150000"/>
              </a:lnSpc>
              <a:buClr>
                <a:prstClr val="black">
                  <a:shade val="95000"/>
                </a:prstClr>
              </a:buClr>
              <a:buFont typeface="+mj-lt"/>
              <a:buAutoNum type="arabicPeriod"/>
            </a:pPr>
            <a:r>
              <a:rPr lang="en-US" sz="2800" dirty="0">
                <a:latin typeface="+mj-lt"/>
              </a:rPr>
              <a:t>Pain disappears with rest</a:t>
            </a:r>
          </a:p>
          <a:p>
            <a:endParaRPr lang="en-US" dirty="0"/>
          </a:p>
        </p:txBody>
      </p:sp>
      <p:sp>
        <p:nvSpPr>
          <p:cNvPr id="4" name="Title 1">
            <a:extLst>
              <a:ext uri="{FF2B5EF4-FFF2-40B4-BE49-F238E27FC236}">
                <a16:creationId xmlns:a16="http://schemas.microsoft.com/office/drawing/2014/main" id="{C316D3C2-C152-F048-BB28-2922A5866815}"/>
              </a:ext>
            </a:extLst>
          </p:cNvPr>
          <p:cNvSpPr>
            <a:spLocks noGrp="1"/>
          </p:cNvSpPr>
          <p:nvPr>
            <p:ph type="title"/>
          </p:nvPr>
        </p:nvSpPr>
        <p:spPr>
          <a:xfrm>
            <a:off x="533400" y="609600"/>
            <a:ext cx="8229600" cy="1143000"/>
          </a:xfrm>
        </p:spPr>
        <p:txBody>
          <a:bodyPr/>
          <a:lstStyle/>
          <a:p>
            <a:pPr algn="ctr"/>
            <a:r>
              <a:rPr lang="en-US" b="1" dirty="0">
                <a:solidFill>
                  <a:schemeClr val="accent2">
                    <a:lumMod val="75000"/>
                  </a:schemeClr>
                </a:solidFill>
              </a:rPr>
              <a:t>Arterial Diseases</a:t>
            </a:r>
          </a:p>
        </p:txBody>
      </p:sp>
    </p:spTree>
    <p:extLst>
      <p:ext uri="{BB962C8B-B14F-4D97-AF65-F5344CB8AC3E}">
        <p14:creationId xmlns:p14="http://schemas.microsoft.com/office/powerpoint/2010/main" val="205048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991600" cy="4251960"/>
          </a:xfrm>
        </p:spPr>
        <p:txBody>
          <a:bodyPr>
            <a:normAutofit/>
          </a:bodyPr>
          <a:lstStyle/>
          <a:p>
            <a:pPr marL="708660" indent="-571500">
              <a:lnSpc>
                <a:spcPct val="150000"/>
              </a:lnSpc>
              <a:buClr>
                <a:prstClr val="black">
                  <a:shade val="95000"/>
                </a:prstClr>
              </a:buClr>
            </a:pPr>
            <a:r>
              <a:rPr lang="en-US" sz="2800" b="1" dirty="0">
                <a:solidFill>
                  <a:schemeClr val="tx2"/>
                </a:solidFill>
                <a:latin typeface="+mj-lt"/>
              </a:rPr>
              <a:t>Chronic ischemia:</a:t>
            </a:r>
          </a:p>
          <a:p>
            <a:pPr marL="1074420" lvl="1" indent="-571500">
              <a:lnSpc>
                <a:spcPct val="150000"/>
              </a:lnSpc>
              <a:buClr>
                <a:prstClr val="black">
                  <a:shade val="95000"/>
                </a:prstClr>
              </a:buClr>
            </a:pPr>
            <a:r>
              <a:rPr lang="en-US" b="1" dirty="0">
                <a:latin typeface="+mj-lt"/>
              </a:rPr>
              <a:t>Rest pain: </a:t>
            </a:r>
            <a:r>
              <a:rPr lang="en-US" dirty="0">
                <a:latin typeface="+mj-lt"/>
              </a:rPr>
              <a:t> constant pain that occurs in the foot,  relieved by dependency</a:t>
            </a:r>
            <a:endParaRPr lang="en-US" b="1" dirty="0">
              <a:latin typeface="+mj-lt"/>
            </a:endParaRPr>
          </a:p>
          <a:p>
            <a:endParaRPr lang="en-US" dirty="0"/>
          </a:p>
        </p:txBody>
      </p:sp>
      <p:sp>
        <p:nvSpPr>
          <p:cNvPr id="4" name="Title 1">
            <a:extLst>
              <a:ext uri="{FF2B5EF4-FFF2-40B4-BE49-F238E27FC236}">
                <a16:creationId xmlns:a16="http://schemas.microsoft.com/office/drawing/2014/main" id="{C316D3C2-C152-F048-BB28-2922A5866815}"/>
              </a:ext>
            </a:extLst>
          </p:cNvPr>
          <p:cNvSpPr>
            <a:spLocks noGrp="1"/>
          </p:cNvSpPr>
          <p:nvPr>
            <p:ph type="title"/>
          </p:nvPr>
        </p:nvSpPr>
        <p:spPr>
          <a:xfrm>
            <a:off x="533400" y="609600"/>
            <a:ext cx="8229600" cy="1143000"/>
          </a:xfrm>
        </p:spPr>
        <p:txBody>
          <a:bodyPr/>
          <a:lstStyle/>
          <a:p>
            <a:pPr algn="ctr"/>
            <a:r>
              <a:rPr lang="en-US" b="1" dirty="0">
                <a:solidFill>
                  <a:schemeClr val="accent2">
                    <a:lumMod val="75000"/>
                  </a:schemeClr>
                </a:solidFill>
              </a:rPr>
              <a:t>Arterial Diseases</a:t>
            </a:r>
          </a:p>
        </p:txBody>
      </p:sp>
    </p:spTree>
    <p:extLst>
      <p:ext uri="{BB962C8B-B14F-4D97-AF65-F5344CB8AC3E}">
        <p14:creationId xmlns:p14="http://schemas.microsoft.com/office/powerpoint/2010/main" val="1123975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991600" cy="4251960"/>
          </a:xfrm>
        </p:spPr>
        <p:txBody>
          <a:bodyPr>
            <a:normAutofit fontScale="85000" lnSpcReduction="10000"/>
          </a:bodyPr>
          <a:lstStyle/>
          <a:p>
            <a:pPr marL="708660" indent="-571500">
              <a:lnSpc>
                <a:spcPct val="150000"/>
              </a:lnSpc>
              <a:buClr>
                <a:prstClr val="black">
                  <a:shade val="95000"/>
                </a:prstClr>
              </a:buClr>
            </a:pPr>
            <a:r>
              <a:rPr lang="en-US" sz="3300" b="1" dirty="0">
                <a:solidFill>
                  <a:schemeClr val="tx2"/>
                </a:solidFill>
                <a:latin typeface="+mj-lt"/>
              </a:rPr>
              <a:t>Other presentations:</a:t>
            </a:r>
          </a:p>
          <a:p>
            <a:pPr lvl="1">
              <a:lnSpc>
                <a:spcPct val="150000"/>
              </a:lnSpc>
              <a:buClr>
                <a:prstClr val="black">
                  <a:shade val="95000"/>
                </a:prstClr>
              </a:buClr>
            </a:pPr>
            <a:r>
              <a:rPr lang="en-US" b="1" i="1" dirty="0">
                <a:solidFill>
                  <a:prstClr val="black"/>
                </a:solidFill>
                <a:latin typeface="+mj-lt"/>
              </a:rPr>
              <a:t>Fingers/ toes discoloration </a:t>
            </a:r>
            <a:r>
              <a:rPr lang="en-US" i="1" dirty="0">
                <a:solidFill>
                  <a:prstClr val="black"/>
                </a:solidFill>
                <a:latin typeface="+mj-lt"/>
              </a:rPr>
              <a:t>- ischemia, Renaud’s phenomenon</a:t>
            </a:r>
          </a:p>
          <a:p>
            <a:pPr lvl="2">
              <a:lnSpc>
                <a:spcPct val="150000"/>
              </a:lnSpc>
              <a:buClr>
                <a:prstClr val="black">
                  <a:shade val="95000"/>
                </a:prstClr>
              </a:buClr>
            </a:pPr>
            <a:r>
              <a:rPr lang="en-US" u="sng" dirty="0">
                <a:latin typeface="+mj-lt"/>
              </a:rPr>
              <a:t>Renaud’s phenomenon </a:t>
            </a:r>
            <a:r>
              <a:rPr lang="en-US" i="1" dirty="0">
                <a:solidFill>
                  <a:prstClr val="black"/>
                </a:solidFill>
                <a:latin typeface="+mj-lt"/>
              </a:rPr>
              <a:t>(</a:t>
            </a:r>
            <a:r>
              <a:rPr lang="en-US" dirty="0">
                <a:latin typeface="+mj-lt"/>
              </a:rPr>
              <a:t>discoloration of the fingers and/or the toes after exposure to changes in temperature (cold or hot) or emotional events. An abnormal spasm of the blood vessels causes a diminished blood supply to the local tissues)</a:t>
            </a:r>
            <a:endParaRPr lang="en-US" i="1" dirty="0">
              <a:solidFill>
                <a:prstClr val="black"/>
              </a:solidFill>
              <a:latin typeface="+mj-lt"/>
            </a:endParaRPr>
          </a:p>
          <a:p>
            <a:pPr lvl="1">
              <a:lnSpc>
                <a:spcPct val="150000"/>
              </a:lnSpc>
              <a:buClr>
                <a:prstClr val="black">
                  <a:shade val="95000"/>
                </a:prstClr>
              </a:buClr>
            </a:pPr>
            <a:r>
              <a:rPr lang="en-US" b="1" i="1" dirty="0">
                <a:solidFill>
                  <a:prstClr val="black"/>
                </a:solidFill>
                <a:latin typeface="+mj-lt"/>
              </a:rPr>
              <a:t>Ulceration</a:t>
            </a:r>
          </a:p>
          <a:p>
            <a:pPr lvl="1">
              <a:lnSpc>
                <a:spcPct val="150000"/>
              </a:lnSpc>
              <a:buClr>
                <a:prstClr val="black">
                  <a:shade val="95000"/>
                </a:prstClr>
              </a:buClr>
            </a:pPr>
            <a:r>
              <a:rPr lang="en-US" b="1" i="1" dirty="0">
                <a:solidFill>
                  <a:prstClr val="black"/>
                </a:solidFill>
                <a:latin typeface="+mj-lt"/>
              </a:rPr>
              <a:t>Pulsatile mass</a:t>
            </a:r>
          </a:p>
          <a:p>
            <a:pPr lvl="1">
              <a:lnSpc>
                <a:spcPct val="150000"/>
              </a:lnSpc>
              <a:buClr>
                <a:prstClr val="black">
                  <a:shade val="95000"/>
                </a:prstClr>
              </a:buClr>
            </a:pPr>
            <a:r>
              <a:rPr lang="en-US" b="1" i="1" dirty="0">
                <a:solidFill>
                  <a:prstClr val="black"/>
                </a:solidFill>
                <a:latin typeface="+mj-lt"/>
              </a:rPr>
              <a:t>Gangrene ( dead tissue)-brown/ black, painless, no sensation, cold</a:t>
            </a:r>
          </a:p>
          <a:p>
            <a:endParaRPr lang="en-US" dirty="0"/>
          </a:p>
        </p:txBody>
      </p:sp>
      <p:sp>
        <p:nvSpPr>
          <p:cNvPr id="4" name="Title 1">
            <a:extLst>
              <a:ext uri="{FF2B5EF4-FFF2-40B4-BE49-F238E27FC236}">
                <a16:creationId xmlns:a16="http://schemas.microsoft.com/office/drawing/2014/main" id="{C316D3C2-C152-F048-BB28-2922A5866815}"/>
              </a:ext>
            </a:extLst>
          </p:cNvPr>
          <p:cNvSpPr>
            <a:spLocks noGrp="1"/>
          </p:cNvSpPr>
          <p:nvPr>
            <p:ph type="title"/>
          </p:nvPr>
        </p:nvSpPr>
        <p:spPr>
          <a:xfrm>
            <a:off x="533400" y="609600"/>
            <a:ext cx="8229600" cy="1143000"/>
          </a:xfrm>
        </p:spPr>
        <p:txBody>
          <a:bodyPr/>
          <a:lstStyle/>
          <a:p>
            <a:pPr algn="ctr"/>
            <a:r>
              <a:rPr lang="en-US" b="1" dirty="0">
                <a:solidFill>
                  <a:schemeClr val="accent2">
                    <a:lumMod val="75000"/>
                  </a:schemeClr>
                </a:solidFill>
              </a:rPr>
              <a:t>Arterial Diseases</a:t>
            </a:r>
          </a:p>
        </p:txBody>
      </p:sp>
    </p:spTree>
    <p:extLst>
      <p:ext uri="{BB962C8B-B14F-4D97-AF65-F5344CB8AC3E}">
        <p14:creationId xmlns:p14="http://schemas.microsoft.com/office/powerpoint/2010/main" val="119039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History:</a:t>
            </a:r>
          </a:p>
        </p:txBody>
      </p:sp>
      <p:sp>
        <p:nvSpPr>
          <p:cNvPr id="3" name="Content Placeholder 2"/>
          <p:cNvSpPr>
            <a:spLocks noGrp="1"/>
          </p:cNvSpPr>
          <p:nvPr>
            <p:ph idx="1"/>
          </p:nvPr>
        </p:nvSpPr>
        <p:spPr/>
        <p:txBody>
          <a:bodyPr>
            <a:normAutofit/>
          </a:bodyPr>
          <a:lstStyle/>
          <a:p>
            <a:r>
              <a:rPr lang="en-US" sz="2400" dirty="0">
                <a:latin typeface="+mj-lt"/>
              </a:rPr>
              <a:t>Pain:  </a:t>
            </a:r>
            <a:r>
              <a:rPr lang="en-US" sz="2400" b="1" dirty="0">
                <a:latin typeface="+mj-lt"/>
              </a:rPr>
              <a:t>Acute, acute-on-chronic,  chronic- </a:t>
            </a:r>
            <a:r>
              <a:rPr lang="en-US" sz="2400" dirty="0">
                <a:latin typeface="+mj-lt"/>
              </a:rPr>
              <a:t>intermittent claudication</a:t>
            </a:r>
          </a:p>
          <a:p>
            <a:r>
              <a:rPr lang="en-US" sz="2400" dirty="0">
                <a:latin typeface="+mj-lt"/>
              </a:rPr>
              <a:t>Site, severity, </a:t>
            </a:r>
          </a:p>
          <a:p>
            <a:r>
              <a:rPr lang="en-US" sz="2400" dirty="0">
                <a:latin typeface="+mj-lt"/>
              </a:rPr>
              <a:t>Time taken for appearance and disappearance</a:t>
            </a:r>
          </a:p>
          <a:p>
            <a:r>
              <a:rPr lang="en-US" sz="2400" dirty="0">
                <a:latin typeface="+mj-lt"/>
              </a:rPr>
              <a:t>Walking distance, progression, </a:t>
            </a:r>
          </a:p>
          <a:p>
            <a:r>
              <a:rPr lang="en-US" sz="2400" dirty="0">
                <a:latin typeface="+mj-lt"/>
              </a:rPr>
              <a:t>Paresthesia (numbness, pins and needle)</a:t>
            </a:r>
          </a:p>
          <a:p>
            <a:r>
              <a:rPr lang="en-US" sz="2400" dirty="0">
                <a:latin typeface="+mj-lt"/>
              </a:rPr>
              <a:t>Rest pain</a:t>
            </a:r>
          </a:p>
          <a:p>
            <a:r>
              <a:rPr lang="en-US" sz="2400" dirty="0">
                <a:latin typeface="+mj-lt"/>
              </a:rPr>
              <a:t>Discoloration</a:t>
            </a:r>
          </a:p>
          <a:p>
            <a:r>
              <a:rPr lang="en-US" sz="2400" dirty="0">
                <a:latin typeface="+mj-lt"/>
              </a:rPr>
              <a:t>Ulceration</a:t>
            </a:r>
          </a:p>
          <a:p>
            <a:r>
              <a:rPr lang="en-US" sz="2400" dirty="0">
                <a:latin typeface="+mj-lt"/>
              </a:rPr>
              <a:t>Smoking</a:t>
            </a:r>
          </a:p>
        </p:txBody>
      </p:sp>
    </p:spTree>
    <p:extLst>
      <p:ext uri="{BB962C8B-B14F-4D97-AF65-F5344CB8AC3E}">
        <p14:creationId xmlns:p14="http://schemas.microsoft.com/office/powerpoint/2010/main" val="12679379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2826</TotalTime>
  <Words>1478</Words>
  <Application>Microsoft Office PowerPoint</Application>
  <PresentationFormat>On-screen Show (4:3)</PresentationFormat>
  <Paragraphs>294</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Flow</vt:lpstr>
      <vt:lpstr>PowerPoint Presentation</vt:lpstr>
      <vt:lpstr>PowerPoint Presentation</vt:lpstr>
      <vt:lpstr>Arterial Diseases</vt:lpstr>
      <vt:lpstr>Arterial Diseases</vt:lpstr>
      <vt:lpstr>Arterial Diseases</vt:lpstr>
      <vt:lpstr>Arterial Diseases</vt:lpstr>
      <vt:lpstr>Arterial Diseases</vt:lpstr>
      <vt:lpstr>Arterial Diseases</vt:lpstr>
      <vt:lpstr>History:</vt:lpstr>
      <vt:lpstr>Systemic inquiry:</vt:lpstr>
      <vt:lpstr>Past Medical History</vt:lpstr>
      <vt:lpstr>Family history</vt:lpstr>
      <vt:lpstr>General examination</vt:lpstr>
      <vt:lpstr>Inspection of the extremity</vt:lpstr>
      <vt:lpstr>PowerPoint Presentation</vt:lpstr>
      <vt:lpstr>Ischemic foot</vt:lpstr>
      <vt:lpstr>Upper limb ischemia</vt:lpstr>
      <vt:lpstr>Palpation of the extremity</vt:lpstr>
      <vt:lpstr>Palpation: Upper limb pulses</vt:lpstr>
      <vt:lpstr>Palpation: Lower limb pulses</vt:lpstr>
      <vt:lpstr>Palpation: Lower limb pulses</vt:lpstr>
      <vt:lpstr>PowerPoint Presentation</vt:lpstr>
      <vt:lpstr>Palpation of pulses</vt:lpstr>
      <vt:lpstr>Palpation</vt:lpstr>
      <vt:lpstr>Auscultation</vt:lpstr>
      <vt:lpstr>Venous Diseases</vt:lpstr>
      <vt:lpstr>Venous diseases</vt:lpstr>
      <vt:lpstr>Anatomy of Lower Extremity Veins</vt:lpstr>
      <vt:lpstr>Anatomy of Lower Extremity Veins</vt:lpstr>
      <vt:lpstr>Anatomy of Lower Extremity Veins</vt:lpstr>
      <vt:lpstr>PowerPoint Presentation</vt:lpstr>
      <vt:lpstr>Venous disease</vt:lpstr>
      <vt:lpstr>History</vt:lpstr>
      <vt:lpstr>History</vt:lpstr>
      <vt:lpstr>History</vt:lpstr>
      <vt:lpstr>History</vt:lpstr>
      <vt:lpstr>History</vt:lpstr>
      <vt:lpstr>History of risk factors</vt:lpstr>
      <vt:lpstr>PowerPoint Presentation</vt:lpstr>
      <vt:lpstr>Inspection</vt:lpstr>
      <vt:lpstr>Inspection</vt:lpstr>
      <vt:lpstr>Palpation</vt:lpstr>
      <vt:lpstr>Palpation</vt:lpstr>
      <vt:lpstr>Trendelenburg test</vt:lpstr>
      <vt:lpstr>Auscultation</vt:lpstr>
      <vt:lpstr>Lymphatic diseases</vt:lpstr>
      <vt:lpstr>Lymphatic diseases</vt:lpstr>
      <vt:lpstr>Infection- lymphangitis</vt:lpstr>
      <vt:lpstr>Lymphedema</vt:lpstr>
      <vt:lpstr>Lymphedema</vt:lpstr>
      <vt:lpstr>PowerPoint Presentation</vt:lpstr>
      <vt:lpstr>History</vt:lpstr>
      <vt:lpstr>History</vt:lpstr>
      <vt:lpstr>PowerPoint Presentation</vt:lpstr>
      <vt:lpstr>Examination</vt:lpstr>
      <vt:lpstr>Examination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&amp; Examination of Extremities</dc:title>
  <dc:creator>Mohammed Alam</dc:creator>
  <cp:lastModifiedBy>ABDULRAHMAN ALMASOOD</cp:lastModifiedBy>
  <cp:revision>251</cp:revision>
  <dcterms:created xsi:type="dcterms:W3CDTF">2014-02-19T07:14:32Z</dcterms:created>
  <dcterms:modified xsi:type="dcterms:W3CDTF">2023-09-05T18:39:21Z</dcterms:modified>
</cp:coreProperties>
</file>