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74" r:id="rId3"/>
    <p:sldId id="275" r:id="rId4"/>
    <p:sldId id="276" r:id="rId5"/>
    <p:sldId id="277" r:id="rId6"/>
    <p:sldId id="278" r:id="rId7"/>
    <p:sldId id="310" r:id="rId8"/>
    <p:sldId id="311" r:id="rId9"/>
    <p:sldId id="273" r:id="rId10"/>
    <p:sldId id="261" r:id="rId11"/>
    <p:sldId id="262" r:id="rId12"/>
    <p:sldId id="263" r:id="rId13"/>
    <p:sldId id="264" r:id="rId14"/>
    <p:sldId id="265" r:id="rId15"/>
    <p:sldId id="266" r:id="rId16"/>
    <p:sldId id="267" r:id="rId17"/>
    <p:sldId id="268" r:id="rId18"/>
    <p:sldId id="269" r:id="rId19"/>
    <p:sldId id="270" r:id="rId20"/>
    <p:sldId id="309" r:id="rId21"/>
    <p:sldId id="271" r:id="rId22"/>
    <p:sldId id="303" r:id="rId23"/>
    <p:sldId id="305" r:id="rId24"/>
    <p:sldId id="306" r:id="rId25"/>
    <p:sldId id="308" r:id="rId26"/>
    <p:sldId id="307" r:id="rId27"/>
    <p:sldId id="312" r:id="rId28"/>
    <p:sldId id="313" r:id="rId29"/>
    <p:sldId id="314" r:id="rId30"/>
    <p:sldId id="31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7D0E0C-0C99-DE49-8D4F-C42341F4B824}" v="2" dt="2024-02-20T10:40:57.2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422"/>
    <p:restoredTop sz="94710"/>
  </p:normalViewPr>
  <p:slideViewPr>
    <p:cSldViewPr snapToGrid="0">
      <p:cViewPr varScale="1">
        <p:scale>
          <a:sx n="49" d="100"/>
          <a:sy n="49" d="100"/>
        </p:scale>
        <p:origin x="208" y="22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ralk F" userId="0ce5ef93c6cc7083" providerId="LiveId" clId="{D47D0E0C-0C99-DE49-8D4F-C42341F4B824}"/>
    <pc:docChg chg="undo custSel modSld">
      <pc:chgData name="Dralk F" userId="0ce5ef93c6cc7083" providerId="LiveId" clId="{D47D0E0C-0C99-DE49-8D4F-C42341F4B824}" dt="2024-02-20T10:40:57.328" v="11" actId="21"/>
      <pc:docMkLst>
        <pc:docMk/>
      </pc:docMkLst>
      <pc:sldChg chg="addSp delSp modSp mod">
        <pc:chgData name="Dralk F" userId="0ce5ef93c6cc7083" providerId="LiveId" clId="{D47D0E0C-0C99-DE49-8D4F-C42341F4B824}" dt="2024-02-20T10:40:57.328" v="11" actId="21"/>
        <pc:sldMkLst>
          <pc:docMk/>
          <pc:sldMk cId="1990363675" sldId="274"/>
        </pc:sldMkLst>
        <pc:spChg chg="add del mod">
          <ac:chgData name="Dralk F" userId="0ce5ef93c6cc7083" providerId="LiveId" clId="{D47D0E0C-0C99-DE49-8D4F-C42341F4B824}" dt="2024-02-20T10:40:57.328" v="11" actId="21"/>
          <ac:spMkLst>
            <pc:docMk/>
            <pc:sldMk cId="1990363675" sldId="274"/>
            <ac:spMk id="5" creationId="{2E22295D-9AD5-1C3E-1102-BD068F2868FF}"/>
          </ac:spMkLst>
        </pc:spChg>
        <pc:picChg chg="add del">
          <ac:chgData name="Dralk F" userId="0ce5ef93c6cc7083" providerId="LiveId" clId="{D47D0E0C-0C99-DE49-8D4F-C42341F4B824}" dt="2024-02-20T10:40:57.328" v="11" actId="21"/>
          <ac:picMkLst>
            <pc:docMk/>
            <pc:sldMk cId="1990363675" sldId="274"/>
            <ac:picMk id="4" creationId="{E78CF654-FF67-AFB3-959A-98CAEE3B25EA}"/>
          </ac:picMkLst>
        </pc:picChg>
      </pc:sldChg>
      <pc:sldChg chg="addSp delSp modSp mod">
        <pc:chgData name="Dralk F" userId="0ce5ef93c6cc7083" providerId="LiveId" clId="{D47D0E0C-0C99-DE49-8D4F-C42341F4B824}" dt="2024-02-20T10:40:57.238" v="10"/>
        <pc:sldMkLst>
          <pc:docMk/>
          <pc:sldMk cId="828656914" sldId="275"/>
        </pc:sldMkLst>
        <pc:spChg chg="add del mod">
          <ac:chgData name="Dralk F" userId="0ce5ef93c6cc7083" providerId="LiveId" clId="{D47D0E0C-0C99-DE49-8D4F-C42341F4B824}" dt="2024-02-20T10:40:56.469" v="6" actId="21"/>
          <ac:spMkLst>
            <pc:docMk/>
            <pc:sldMk cId="828656914" sldId="275"/>
            <ac:spMk id="6" creationId="{B18639E2-50E8-C6EA-8830-6243860D8A4B}"/>
          </ac:spMkLst>
        </pc:spChg>
        <pc:picChg chg="add del mod">
          <ac:chgData name="Dralk F" userId="0ce5ef93c6cc7083" providerId="LiveId" clId="{D47D0E0C-0C99-DE49-8D4F-C42341F4B824}" dt="2024-02-20T10:40:57.238" v="10"/>
          <ac:picMkLst>
            <pc:docMk/>
            <pc:sldMk cId="828656914" sldId="275"/>
            <ac:picMk id="3" creationId="{DB49041C-4753-631A-CE82-76C68D4CF81B}"/>
          </ac:picMkLst>
        </pc:picChg>
        <pc:picChg chg="add del mod">
          <ac:chgData name="Dralk F" userId="0ce5ef93c6cc7083" providerId="LiveId" clId="{D47D0E0C-0C99-DE49-8D4F-C42341F4B824}" dt="2024-02-20T10:40:57.067" v="8" actId="1076"/>
          <ac:picMkLst>
            <pc:docMk/>
            <pc:sldMk cId="828656914" sldId="275"/>
            <ac:picMk id="4" creationId="{02766A94-67B3-35D6-DCBC-46337DC0D1D3}"/>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39403-0DCD-8F6F-9598-D9E64EC832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920ACC-1067-AF8B-C9F0-7687359031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C3A143-E0B0-24BD-92B9-05F54EFCF464}"/>
              </a:ext>
            </a:extLst>
          </p:cNvPr>
          <p:cNvSpPr>
            <a:spLocks noGrp="1"/>
          </p:cNvSpPr>
          <p:nvPr>
            <p:ph type="dt" sz="half" idx="10"/>
          </p:nvPr>
        </p:nvSpPr>
        <p:spPr/>
        <p:txBody>
          <a:bodyPr/>
          <a:lstStyle/>
          <a:p>
            <a:fld id="{D1AADDB0-812F-4B00-9FC0-66BEC1B017C9}" type="datetimeFigureOut">
              <a:rPr lang="en-US" smtClean="0"/>
              <a:t>2/20/24</a:t>
            </a:fld>
            <a:endParaRPr lang="en-US"/>
          </a:p>
        </p:txBody>
      </p:sp>
      <p:sp>
        <p:nvSpPr>
          <p:cNvPr id="5" name="Footer Placeholder 4">
            <a:extLst>
              <a:ext uri="{FF2B5EF4-FFF2-40B4-BE49-F238E27FC236}">
                <a16:creationId xmlns:a16="http://schemas.microsoft.com/office/drawing/2014/main" id="{AB1189C7-C467-7E49-797C-7E5F5E2B2A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00ADA4-9870-5AE0-B1A6-5A89C6459562}"/>
              </a:ext>
            </a:extLst>
          </p:cNvPr>
          <p:cNvSpPr>
            <a:spLocks noGrp="1"/>
          </p:cNvSpPr>
          <p:nvPr>
            <p:ph type="sldNum" sz="quarter" idx="12"/>
          </p:nvPr>
        </p:nvSpPr>
        <p:spPr/>
        <p:txBody>
          <a:bodyPr/>
          <a:lstStyle/>
          <a:p>
            <a:fld id="{722C8A4E-A7D6-4CF2-ADA6-2F2B967646BC}" type="slidenum">
              <a:rPr lang="en-US" smtClean="0"/>
              <a:t>‹#›</a:t>
            </a:fld>
            <a:endParaRPr lang="en-US"/>
          </a:p>
        </p:txBody>
      </p:sp>
    </p:spTree>
    <p:extLst>
      <p:ext uri="{BB962C8B-B14F-4D97-AF65-F5344CB8AC3E}">
        <p14:creationId xmlns:p14="http://schemas.microsoft.com/office/powerpoint/2010/main" val="2571662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ABED-D349-69BE-FF24-5190E04885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125AF1-E036-BBA6-FA9F-01B7DB0BC6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49B806-38CD-B89A-348D-143940BC6B0E}"/>
              </a:ext>
            </a:extLst>
          </p:cNvPr>
          <p:cNvSpPr>
            <a:spLocks noGrp="1"/>
          </p:cNvSpPr>
          <p:nvPr>
            <p:ph type="dt" sz="half" idx="10"/>
          </p:nvPr>
        </p:nvSpPr>
        <p:spPr/>
        <p:txBody>
          <a:bodyPr/>
          <a:lstStyle/>
          <a:p>
            <a:fld id="{D1AADDB0-812F-4B00-9FC0-66BEC1B017C9}" type="datetimeFigureOut">
              <a:rPr lang="en-US" smtClean="0"/>
              <a:t>2/20/24</a:t>
            </a:fld>
            <a:endParaRPr lang="en-US"/>
          </a:p>
        </p:txBody>
      </p:sp>
      <p:sp>
        <p:nvSpPr>
          <p:cNvPr id="5" name="Footer Placeholder 4">
            <a:extLst>
              <a:ext uri="{FF2B5EF4-FFF2-40B4-BE49-F238E27FC236}">
                <a16:creationId xmlns:a16="http://schemas.microsoft.com/office/drawing/2014/main" id="{C9B19E3D-E804-EE31-CADB-CD6A5827E4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BE4713-8F08-A45C-42BC-6908B01EF868}"/>
              </a:ext>
            </a:extLst>
          </p:cNvPr>
          <p:cNvSpPr>
            <a:spLocks noGrp="1"/>
          </p:cNvSpPr>
          <p:nvPr>
            <p:ph type="sldNum" sz="quarter" idx="12"/>
          </p:nvPr>
        </p:nvSpPr>
        <p:spPr/>
        <p:txBody>
          <a:bodyPr/>
          <a:lstStyle/>
          <a:p>
            <a:fld id="{722C8A4E-A7D6-4CF2-ADA6-2F2B967646BC}" type="slidenum">
              <a:rPr lang="en-US" smtClean="0"/>
              <a:t>‹#›</a:t>
            </a:fld>
            <a:endParaRPr lang="en-US"/>
          </a:p>
        </p:txBody>
      </p:sp>
    </p:spTree>
    <p:extLst>
      <p:ext uri="{BB962C8B-B14F-4D97-AF65-F5344CB8AC3E}">
        <p14:creationId xmlns:p14="http://schemas.microsoft.com/office/powerpoint/2010/main" val="1011204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C4BDF8-5179-3EC2-ED69-8EE887C31F1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A70819-40FA-EBDF-B79E-C9B9306634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20E268-9AD7-FC50-3514-843DADA1E690}"/>
              </a:ext>
            </a:extLst>
          </p:cNvPr>
          <p:cNvSpPr>
            <a:spLocks noGrp="1"/>
          </p:cNvSpPr>
          <p:nvPr>
            <p:ph type="dt" sz="half" idx="10"/>
          </p:nvPr>
        </p:nvSpPr>
        <p:spPr/>
        <p:txBody>
          <a:bodyPr/>
          <a:lstStyle/>
          <a:p>
            <a:fld id="{D1AADDB0-812F-4B00-9FC0-66BEC1B017C9}" type="datetimeFigureOut">
              <a:rPr lang="en-US" smtClean="0"/>
              <a:t>2/20/24</a:t>
            </a:fld>
            <a:endParaRPr lang="en-US"/>
          </a:p>
        </p:txBody>
      </p:sp>
      <p:sp>
        <p:nvSpPr>
          <p:cNvPr id="5" name="Footer Placeholder 4">
            <a:extLst>
              <a:ext uri="{FF2B5EF4-FFF2-40B4-BE49-F238E27FC236}">
                <a16:creationId xmlns:a16="http://schemas.microsoft.com/office/drawing/2014/main" id="{9155613A-DD6C-B21F-E638-D5AF66DD01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71C8A8-E65A-1480-D5FC-A12B642988C5}"/>
              </a:ext>
            </a:extLst>
          </p:cNvPr>
          <p:cNvSpPr>
            <a:spLocks noGrp="1"/>
          </p:cNvSpPr>
          <p:nvPr>
            <p:ph type="sldNum" sz="quarter" idx="12"/>
          </p:nvPr>
        </p:nvSpPr>
        <p:spPr/>
        <p:txBody>
          <a:bodyPr/>
          <a:lstStyle/>
          <a:p>
            <a:fld id="{722C8A4E-A7D6-4CF2-ADA6-2F2B967646BC}" type="slidenum">
              <a:rPr lang="en-US" smtClean="0"/>
              <a:t>‹#›</a:t>
            </a:fld>
            <a:endParaRPr lang="en-US"/>
          </a:p>
        </p:txBody>
      </p:sp>
    </p:spTree>
    <p:extLst>
      <p:ext uri="{BB962C8B-B14F-4D97-AF65-F5344CB8AC3E}">
        <p14:creationId xmlns:p14="http://schemas.microsoft.com/office/powerpoint/2010/main" val="2260974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39DD1-BAA4-2D22-B34F-4F1ACA674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D5A616-7F03-CF42-2972-68AACB012A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CBA4EC-7096-493D-0782-215302C73AF1}"/>
              </a:ext>
            </a:extLst>
          </p:cNvPr>
          <p:cNvSpPr>
            <a:spLocks noGrp="1"/>
          </p:cNvSpPr>
          <p:nvPr>
            <p:ph type="dt" sz="half" idx="10"/>
          </p:nvPr>
        </p:nvSpPr>
        <p:spPr/>
        <p:txBody>
          <a:bodyPr/>
          <a:lstStyle/>
          <a:p>
            <a:fld id="{D1AADDB0-812F-4B00-9FC0-66BEC1B017C9}" type="datetimeFigureOut">
              <a:rPr lang="en-US" smtClean="0"/>
              <a:t>2/20/24</a:t>
            </a:fld>
            <a:endParaRPr lang="en-US"/>
          </a:p>
        </p:txBody>
      </p:sp>
      <p:sp>
        <p:nvSpPr>
          <p:cNvPr id="5" name="Footer Placeholder 4">
            <a:extLst>
              <a:ext uri="{FF2B5EF4-FFF2-40B4-BE49-F238E27FC236}">
                <a16:creationId xmlns:a16="http://schemas.microsoft.com/office/drawing/2014/main" id="{ED1FD00B-F6AC-364D-4B10-6C27E0DBC2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7C257E-3102-4E45-FC59-13AE26157078}"/>
              </a:ext>
            </a:extLst>
          </p:cNvPr>
          <p:cNvSpPr>
            <a:spLocks noGrp="1"/>
          </p:cNvSpPr>
          <p:nvPr>
            <p:ph type="sldNum" sz="quarter" idx="12"/>
          </p:nvPr>
        </p:nvSpPr>
        <p:spPr/>
        <p:txBody>
          <a:bodyPr/>
          <a:lstStyle/>
          <a:p>
            <a:fld id="{722C8A4E-A7D6-4CF2-ADA6-2F2B967646BC}" type="slidenum">
              <a:rPr lang="en-US" smtClean="0"/>
              <a:t>‹#›</a:t>
            </a:fld>
            <a:endParaRPr lang="en-US"/>
          </a:p>
        </p:txBody>
      </p:sp>
    </p:spTree>
    <p:extLst>
      <p:ext uri="{BB962C8B-B14F-4D97-AF65-F5344CB8AC3E}">
        <p14:creationId xmlns:p14="http://schemas.microsoft.com/office/powerpoint/2010/main" val="2236222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D381F-65C5-C9BF-32C6-3291140F5E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0313A6-D1A3-7FB4-D9C6-46F60E1B9C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061696-93F2-E30F-5060-0C5B2293BB0C}"/>
              </a:ext>
            </a:extLst>
          </p:cNvPr>
          <p:cNvSpPr>
            <a:spLocks noGrp="1"/>
          </p:cNvSpPr>
          <p:nvPr>
            <p:ph type="dt" sz="half" idx="10"/>
          </p:nvPr>
        </p:nvSpPr>
        <p:spPr/>
        <p:txBody>
          <a:bodyPr/>
          <a:lstStyle/>
          <a:p>
            <a:fld id="{D1AADDB0-812F-4B00-9FC0-66BEC1B017C9}" type="datetimeFigureOut">
              <a:rPr lang="en-US" smtClean="0"/>
              <a:t>2/20/24</a:t>
            </a:fld>
            <a:endParaRPr lang="en-US"/>
          </a:p>
        </p:txBody>
      </p:sp>
      <p:sp>
        <p:nvSpPr>
          <p:cNvPr id="5" name="Footer Placeholder 4">
            <a:extLst>
              <a:ext uri="{FF2B5EF4-FFF2-40B4-BE49-F238E27FC236}">
                <a16:creationId xmlns:a16="http://schemas.microsoft.com/office/drawing/2014/main" id="{99B2C5A2-8D3E-EFCD-BDE1-76B99427AF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6225C6-E803-1A0B-6397-EB5BD9B91A09}"/>
              </a:ext>
            </a:extLst>
          </p:cNvPr>
          <p:cNvSpPr>
            <a:spLocks noGrp="1"/>
          </p:cNvSpPr>
          <p:nvPr>
            <p:ph type="sldNum" sz="quarter" idx="12"/>
          </p:nvPr>
        </p:nvSpPr>
        <p:spPr/>
        <p:txBody>
          <a:bodyPr/>
          <a:lstStyle/>
          <a:p>
            <a:fld id="{722C8A4E-A7D6-4CF2-ADA6-2F2B967646BC}" type="slidenum">
              <a:rPr lang="en-US" smtClean="0"/>
              <a:t>‹#›</a:t>
            </a:fld>
            <a:endParaRPr lang="en-US"/>
          </a:p>
        </p:txBody>
      </p:sp>
    </p:spTree>
    <p:extLst>
      <p:ext uri="{BB962C8B-B14F-4D97-AF65-F5344CB8AC3E}">
        <p14:creationId xmlns:p14="http://schemas.microsoft.com/office/powerpoint/2010/main" val="3278226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A77E3-FC43-C06D-57D9-7E56FC95A1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1FE2BE-D0BA-8303-215F-EAD3DE0FA1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D84637-6BB4-AF57-EEA3-6806A6C110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C6A8126-FADB-F1EB-B715-5AFAE4DEDC54}"/>
              </a:ext>
            </a:extLst>
          </p:cNvPr>
          <p:cNvSpPr>
            <a:spLocks noGrp="1"/>
          </p:cNvSpPr>
          <p:nvPr>
            <p:ph type="dt" sz="half" idx="10"/>
          </p:nvPr>
        </p:nvSpPr>
        <p:spPr/>
        <p:txBody>
          <a:bodyPr/>
          <a:lstStyle/>
          <a:p>
            <a:fld id="{D1AADDB0-812F-4B00-9FC0-66BEC1B017C9}" type="datetimeFigureOut">
              <a:rPr lang="en-US" smtClean="0"/>
              <a:t>2/20/24</a:t>
            </a:fld>
            <a:endParaRPr lang="en-US"/>
          </a:p>
        </p:txBody>
      </p:sp>
      <p:sp>
        <p:nvSpPr>
          <p:cNvPr id="6" name="Footer Placeholder 5">
            <a:extLst>
              <a:ext uri="{FF2B5EF4-FFF2-40B4-BE49-F238E27FC236}">
                <a16:creationId xmlns:a16="http://schemas.microsoft.com/office/drawing/2014/main" id="{26D53199-3B6B-597F-E6CE-1D3D913FD2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ADB0E2-9314-5698-1846-4250B6BBE93F}"/>
              </a:ext>
            </a:extLst>
          </p:cNvPr>
          <p:cNvSpPr>
            <a:spLocks noGrp="1"/>
          </p:cNvSpPr>
          <p:nvPr>
            <p:ph type="sldNum" sz="quarter" idx="12"/>
          </p:nvPr>
        </p:nvSpPr>
        <p:spPr/>
        <p:txBody>
          <a:bodyPr/>
          <a:lstStyle/>
          <a:p>
            <a:fld id="{722C8A4E-A7D6-4CF2-ADA6-2F2B967646BC}" type="slidenum">
              <a:rPr lang="en-US" smtClean="0"/>
              <a:t>‹#›</a:t>
            </a:fld>
            <a:endParaRPr lang="en-US"/>
          </a:p>
        </p:txBody>
      </p:sp>
    </p:spTree>
    <p:extLst>
      <p:ext uri="{BB962C8B-B14F-4D97-AF65-F5344CB8AC3E}">
        <p14:creationId xmlns:p14="http://schemas.microsoft.com/office/powerpoint/2010/main" val="3766337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CB68C-B07F-359C-0B39-DB069DCA88F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0245DF-35F7-D34D-6C2C-5A298DFD07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9EB3FD-D85B-2F64-35CC-74FBF5F5EF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DE3624-A9DB-7ABF-100F-F27B3E5FFD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CACB52-5EEC-0172-2475-028B450B16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904D71-7E19-92DB-CF2C-41BEDD5C0970}"/>
              </a:ext>
            </a:extLst>
          </p:cNvPr>
          <p:cNvSpPr>
            <a:spLocks noGrp="1"/>
          </p:cNvSpPr>
          <p:nvPr>
            <p:ph type="dt" sz="half" idx="10"/>
          </p:nvPr>
        </p:nvSpPr>
        <p:spPr/>
        <p:txBody>
          <a:bodyPr/>
          <a:lstStyle/>
          <a:p>
            <a:fld id="{D1AADDB0-812F-4B00-9FC0-66BEC1B017C9}" type="datetimeFigureOut">
              <a:rPr lang="en-US" smtClean="0"/>
              <a:t>2/20/24</a:t>
            </a:fld>
            <a:endParaRPr lang="en-US"/>
          </a:p>
        </p:txBody>
      </p:sp>
      <p:sp>
        <p:nvSpPr>
          <p:cNvPr id="8" name="Footer Placeholder 7">
            <a:extLst>
              <a:ext uri="{FF2B5EF4-FFF2-40B4-BE49-F238E27FC236}">
                <a16:creationId xmlns:a16="http://schemas.microsoft.com/office/drawing/2014/main" id="{8AFB5C68-7AD4-2720-0942-86B5CEDC8E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327DDB7-3666-AD9E-A563-81B9FB447F86}"/>
              </a:ext>
            </a:extLst>
          </p:cNvPr>
          <p:cNvSpPr>
            <a:spLocks noGrp="1"/>
          </p:cNvSpPr>
          <p:nvPr>
            <p:ph type="sldNum" sz="quarter" idx="12"/>
          </p:nvPr>
        </p:nvSpPr>
        <p:spPr/>
        <p:txBody>
          <a:bodyPr/>
          <a:lstStyle/>
          <a:p>
            <a:fld id="{722C8A4E-A7D6-4CF2-ADA6-2F2B967646BC}" type="slidenum">
              <a:rPr lang="en-US" smtClean="0"/>
              <a:t>‹#›</a:t>
            </a:fld>
            <a:endParaRPr lang="en-US"/>
          </a:p>
        </p:txBody>
      </p:sp>
    </p:spTree>
    <p:extLst>
      <p:ext uri="{BB962C8B-B14F-4D97-AF65-F5344CB8AC3E}">
        <p14:creationId xmlns:p14="http://schemas.microsoft.com/office/powerpoint/2010/main" val="1457237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A1599-8527-F26B-CE29-2F57F9A9E6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8ED4F79-7675-6CC4-4AE7-BB3F4F993AD3}"/>
              </a:ext>
            </a:extLst>
          </p:cNvPr>
          <p:cNvSpPr>
            <a:spLocks noGrp="1"/>
          </p:cNvSpPr>
          <p:nvPr>
            <p:ph type="dt" sz="half" idx="10"/>
          </p:nvPr>
        </p:nvSpPr>
        <p:spPr/>
        <p:txBody>
          <a:bodyPr/>
          <a:lstStyle/>
          <a:p>
            <a:fld id="{D1AADDB0-812F-4B00-9FC0-66BEC1B017C9}" type="datetimeFigureOut">
              <a:rPr lang="en-US" smtClean="0"/>
              <a:t>2/20/24</a:t>
            </a:fld>
            <a:endParaRPr lang="en-US"/>
          </a:p>
        </p:txBody>
      </p:sp>
      <p:sp>
        <p:nvSpPr>
          <p:cNvPr id="4" name="Footer Placeholder 3">
            <a:extLst>
              <a:ext uri="{FF2B5EF4-FFF2-40B4-BE49-F238E27FC236}">
                <a16:creationId xmlns:a16="http://schemas.microsoft.com/office/drawing/2014/main" id="{8D00777C-5B51-3996-7BCB-B76009BA30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3753B0-092F-2A26-B9D3-C8242AB84FD7}"/>
              </a:ext>
            </a:extLst>
          </p:cNvPr>
          <p:cNvSpPr>
            <a:spLocks noGrp="1"/>
          </p:cNvSpPr>
          <p:nvPr>
            <p:ph type="sldNum" sz="quarter" idx="12"/>
          </p:nvPr>
        </p:nvSpPr>
        <p:spPr/>
        <p:txBody>
          <a:bodyPr/>
          <a:lstStyle/>
          <a:p>
            <a:fld id="{722C8A4E-A7D6-4CF2-ADA6-2F2B967646BC}" type="slidenum">
              <a:rPr lang="en-US" smtClean="0"/>
              <a:t>‹#›</a:t>
            </a:fld>
            <a:endParaRPr lang="en-US"/>
          </a:p>
        </p:txBody>
      </p:sp>
    </p:spTree>
    <p:extLst>
      <p:ext uri="{BB962C8B-B14F-4D97-AF65-F5344CB8AC3E}">
        <p14:creationId xmlns:p14="http://schemas.microsoft.com/office/powerpoint/2010/main" val="2799905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0482B3-C554-530B-0F1F-7BD6D924CD8A}"/>
              </a:ext>
            </a:extLst>
          </p:cNvPr>
          <p:cNvSpPr>
            <a:spLocks noGrp="1"/>
          </p:cNvSpPr>
          <p:nvPr>
            <p:ph type="dt" sz="half" idx="10"/>
          </p:nvPr>
        </p:nvSpPr>
        <p:spPr/>
        <p:txBody>
          <a:bodyPr/>
          <a:lstStyle/>
          <a:p>
            <a:fld id="{D1AADDB0-812F-4B00-9FC0-66BEC1B017C9}" type="datetimeFigureOut">
              <a:rPr lang="en-US" smtClean="0"/>
              <a:t>2/20/24</a:t>
            </a:fld>
            <a:endParaRPr lang="en-US"/>
          </a:p>
        </p:txBody>
      </p:sp>
      <p:sp>
        <p:nvSpPr>
          <p:cNvPr id="3" name="Footer Placeholder 2">
            <a:extLst>
              <a:ext uri="{FF2B5EF4-FFF2-40B4-BE49-F238E27FC236}">
                <a16:creationId xmlns:a16="http://schemas.microsoft.com/office/drawing/2014/main" id="{D45C81B0-D045-B7AD-2B80-FEC71F5FB7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3B30BE8-37E6-5C38-7FB3-D96A39CACC89}"/>
              </a:ext>
            </a:extLst>
          </p:cNvPr>
          <p:cNvSpPr>
            <a:spLocks noGrp="1"/>
          </p:cNvSpPr>
          <p:nvPr>
            <p:ph type="sldNum" sz="quarter" idx="12"/>
          </p:nvPr>
        </p:nvSpPr>
        <p:spPr/>
        <p:txBody>
          <a:bodyPr/>
          <a:lstStyle/>
          <a:p>
            <a:fld id="{722C8A4E-A7D6-4CF2-ADA6-2F2B967646BC}" type="slidenum">
              <a:rPr lang="en-US" smtClean="0"/>
              <a:t>‹#›</a:t>
            </a:fld>
            <a:endParaRPr lang="en-US"/>
          </a:p>
        </p:txBody>
      </p:sp>
    </p:spTree>
    <p:extLst>
      <p:ext uri="{BB962C8B-B14F-4D97-AF65-F5344CB8AC3E}">
        <p14:creationId xmlns:p14="http://schemas.microsoft.com/office/powerpoint/2010/main" val="1197491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95921-F789-1A31-DF43-D8DA6C579D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4DEE632-7C2C-18E3-F2B0-A049BA90AF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3E1090F-6FBE-C351-4C92-E14F3C9081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742AA4-E9FB-0FE8-0BAD-19E45258731A}"/>
              </a:ext>
            </a:extLst>
          </p:cNvPr>
          <p:cNvSpPr>
            <a:spLocks noGrp="1"/>
          </p:cNvSpPr>
          <p:nvPr>
            <p:ph type="dt" sz="half" idx="10"/>
          </p:nvPr>
        </p:nvSpPr>
        <p:spPr/>
        <p:txBody>
          <a:bodyPr/>
          <a:lstStyle/>
          <a:p>
            <a:fld id="{D1AADDB0-812F-4B00-9FC0-66BEC1B017C9}" type="datetimeFigureOut">
              <a:rPr lang="en-US" smtClean="0"/>
              <a:t>2/20/24</a:t>
            </a:fld>
            <a:endParaRPr lang="en-US"/>
          </a:p>
        </p:txBody>
      </p:sp>
      <p:sp>
        <p:nvSpPr>
          <p:cNvPr id="6" name="Footer Placeholder 5">
            <a:extLst>
              <a:ext uri="{FF2B5EF4-FFF2-40B4-BE49-F238E27FC236}">
                <a16:creationId xmlns:a16="http://schemas.microsoft.com/office/drawing/2014/main" id="{EBC127F6-5D88-15D6-8FE0-CE5D5FCF72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E8B421-CF9C-AD24-BB08-5C5B4AEF67AA}"/>
              </a:ext>
            </a:extLst>
          </p:cNvPr>
          <p:cNvSpPr>
            <a:spLocks noGrp="1"/>
          </p:cNvSpPr>
          <p:nvPr>
            <p:ph type="sldNum" sz="quarter" idx="12"/>
          </p:nvPr>
        </p:nvSpPr>
        <p:spPr/>
        <p:txBody>
          <a:bodyPr/>
          <a:lstStyle/>
          <a:p>
            <a:fld id="{722C8A4E-A7D6-4CF2-ADA6-2F2B967646BC}" type="slidenum">
              <a:rPr lang="en-US" smtClean="0"/>
              <a:t>‹#›</a:t>
            </a:fld>
            <a:endParaRPr lang="en-US"/>
          </a:p>
        </p:txBody>
      </p:sp>
    </p:spTree>
    <p:extLst>
      <p:ext uri="{BB962C8B-B14F-4D97-AF65-F5344CB8AC3E}">
        <p14:creationId xmlns:p14="http://schemas.microsoft.com/office/powerpoint/2010/main" val="1875768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89AE5-04E0-D118-1763-BFC4B8D9B9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8902708-6B7A-526B-0AB7-21981683B3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DA1660B-66C6-6583-2760-1B71ECC672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EDC50E-7F57-36D2-D3E3-606BC1193C22}"/>
              </a:ext>
            </a:extLst>
          </p:cNvPr>
          <p:cNvSpPr>
            <a:spLocks noGrp="1"/>
          </p:cNvSpPr>
          <p:nvPr>
            <p:ph type="dt" sz="half" idx="10"/>
          </p:nvPr>
        </p:nvSpPr>
        <p:spPr/>
        <p:txBody>
          <a:bodyPr/>
          <a:lstStyle/>
          <a:p>
            <a:fld id="{D1AADDB0-812F-4B00-9FC0-66BEC1B017C9}" type="datetimeFigureOut">
              <a:rPr lang="en-US" smtClean="0"/>
              <a:t>2/20/24</a:t>
            </a:fld>
            <a:endParaRPr lang="en-US"/>
          </a:p>
        </p:txBody>
      </p:sp>
      <p:sp>
        <p:nvSpPr>
          <p:cNvPr id="6" name="Footer Placeholder 5">
            <a:extLst>
              <a:ext uri="{FF2B5EF4-FFF2-40B4-BE49-F238E27FC236}">
                <a16:creationId xmlns:a16="http://schemas.microsoft.com/office/drawing/2014/main" id="{7525DE2A-01CD-D56A-DD98-F3081CC95D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F72B6E-EA5B-F2C9-1D06-EE11835A3265}"/>
              </a:ext>
            </a:extLst>
          </p:cNvPr>
          <p:cNvSpPr>
            <a:spLocks noGrp="1"/>
          </p:cNvSpPr>
          <p:nvPr>
            <p:ph type="sldNum" sz="quarter" idx="12"/>
          </p:nvPr>
        </p:nvSpPr>
        <p:spPr/>
        <p:txBody>
          <a:bodyPr/>
          <a:lstStyle/>
          <a:p>
            <a:fld id="{722C8A4E-A7D6-4CF2-ADA6-2F2B967646BC}" type="slidenum">
              <a:rPr lang="en-US" smtClean="0"/>
              <a:t>‹#›</a:t>
            </a:fld>
            <a:endParaRPr lang="en-US"/>
          </a:p>
        </p:txBody>
      </p:sp>
    </p:spTree>
    <p:extLst>
      <p:ext uri="{BB962C8B-B14F-4D97-AF65-F5344CB8AC3E}">
        <p14:creationId xmlns:p14="http://schemas.microsoft.com/office/powerpoint/2010/main" val="2802720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E8D8AC-FDD4-BDEE-3144-A9AB14B0BC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BF5EF1E-8B23-AFFF-DBE0-5BFE7C78BA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F1E93F-8661-F460-C328-BD9D69DE89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AADDB0-812F-4B00-9FC0-66BEC1B017C9}" type="datetimeFigureOut">
              <a:rPr lang="en-US" smtClean="0"/>
              <a:t>2/20/24</a:t>
            </a:fld>
            <a:endParaRPr lang="en-US"/>
          </a:p>
        </p:txBody>
      </p:sp>
      <p:sp>
        <p:nvSpPr>
          <p:cNvPr id="5" name="Footer Placeholder 4">
            <a:extLst>
              <a:ext uri="{FF2B5EF4-FFF2-40B4-BE49-F238E27FC236}">
                <a16:creationId xmlns:a16="http://schemas.microsoft.com/office/drawing/2014/main" id="{540E7427-1108-DA70-A006-48B7F6AC17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D230E09-4073-F5C3-84EC-5C5C221C4E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2C8A4E-A7D6-4CF2-ADA6-2F2B967646BC}" type="slidenum">
              <a:rPr lang="en-US" smtClean="0"/>
              <a:t>‹#›</a:t>
            </a:fld>
            <a:endParaRPr lang="en-US"/>
          </a:p>
        </p:txBody>
      </p:sp>
    </p:spTree>
    <p:extLst>
      <p:ext uri="{BB962C8B-B14F-4D97-AF65-F5344CB8AC3E}">
        <p14:creationId xmlns:p14="http://schemas.microsoft.com/office/powerpoint/2010/main" val="100056056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AB525-E0D3-91FF-657C-AEED512F45E4}"/>
              </a:ext>
            </a:extLst>
          </p:cNvPr>
          <p:cNvSpPr>
            <a:spLocks noGrp="1"/>
          </p:cNvSpPr>
          <p:nvPr>
            <p:ph type="ctrTitle"/>
          </p:nvPr>
        </p:nvSpPr>
        <p:spPr>
          <a:xfrm>
            <a:off x="1097280" y="443060"/>
            <a:ext cx="10058400" cy="2985940"/>
          </a:xfrm>
        </p:spPr>
        <p:txBody>
          <a:bodyPr>
            <a:normAutofit/>
          </a:bodyPr>
          <a:lstStyle/>
          <a:p>
            <a:r>
              <a:rPr lang="en-US" sz="4800" b="1" dirty="0"/>
              <a:t>HISTORY AND EXAMINATION OF BREAST</a:t>
            </a:r>
          </a:p>
        </p:txBody>
      </p:sp>
      <p:sp>
        <p:nvSpPr>
          <p:cNvPr id="3" name="Subtitle 2">
            <a:extLst>
              <a:ext uri="{FF2B5EF4-FFF2-40B4-BE49-F238E27FC236}">
                <a16:creationId xmlns:a16="http://schemas.microsoft.com/office/drawing/2014/main" id="{9E338535-5A21-11D3-B8A7-C07D18276F9C}"/>
              </a:ext>
            </a:extLst>
          </p:cNvPr>
          <p:cNvSpPr>
            <a:spLocks noGrp="1"/>
          </p:cNvSpPr>
          <p:nvPr>
            <p:ph type="subTitle" idx="1"/>
          </p:nvPr>
        </p:nvSpPr>
        <p:spPr>
          <a:xfrm>
            <a:off x="1524000" y="4694548"/>
            <a:ext cx="9144000" cy="1857080"/>
          </a:xfrm>
        </p:spPr>
        <p:txBody>
          <a:bodyPr/>
          <a:lstStyle/>
          <a:p>
            <a:r>
              <a:rPr lang="en-US" dirty="0"/>
              <a:t>Dr. Sangrasi Ahmed Khan MBBS,FCPS</a:t>
            </a:r>
          </a:p>
          <a:p>
            <a:r>
              <a:rPr lang="en-US" dirty="0"/>
              <a:t>Assoc. Prof. Surgery</a:t>
            </a:r>
          </a:p>
        </p:txBody>
      </p:sp>
    </p:spTree>
    <p:extLst>
      <p:ext uri="{BB962C8B-B14F-4D97-AF65-F5344CB8AC3E}">
        <p14:creationId xmlns:p14="http://schemas.microsoft.com/office/powerpoint/2010/main" val="9822160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10515600" cy="582892"/>
          </a:xfrm>
        </p:spPr>
        <p:txBody>
          <a:bodyPr>
            <a:normAutofit fontScale="90000"/>
          </a:bodyPr>
          <a:lstStyle/>
          <a:p>
            <a:r>
              <a:rPr lang="en-US" b="1" i="1" dirty="0">
                <a:solidFill>
                  <a:srgbClr val="FFC000"/>
                </a:solidFill>
              </a:rPr>
              <a:t>History</a:t>
            </a:r>
          </a:p>
        </p:txBody>
      </p:sp>
      <p:sp>
        <p:nvSpPr>
          <p:cNvPr id="3" name="Content Placeholder 2"/>
          <p:cNvSpPr>
            <a:spLocks noGrp="1"/>
          </p:cNvSpPr>
          <p:nvPr>
            <p:ph idx="1"/>
          </p:nvPr>
        </p:nvSpPr>
        <p:spPr>
          <a:xfrm>
            <a:off x="2396068" y="735292"/>
            <a:ext cx="7967133" cy="5825764"/>
          </a:xfrm>
        </p:spPr>
        <p:txBody>
          <a:bodyPr>
            <a:normAutofit fontScale="92500" lnSpcReduction="20000"/>
          </a:bodyPr>
          <a:lstStyle/>
          <a:p>
            <a:pPr>
              <a:lnSpc>
                <a:spcPct val="200000"/>
              </a:lnSpc>
            </a:pPr>
            <a:r>
              <a:rPr lang="en-US" sz="2800" b="1" i="1" dirty="0"/>
              <a:t>History taking follows the standard pattern</a:t>
            </a:r>
          </a:p>
          <a:p>
            <a:pPr>
              <a:lnSpc>
                <a:spcPct val="200000"/>
              </a:lnSpc>
            </a:pPr>
            <a:r>
              <a:rPr lang="en-US" sz="2800" b="1" i="1" dirty="0"/>
              <a:t>Detailed analysis of complaints</a:t>
            </a:r>
          </a:p>
          <a:p>
            <a:pPr>
              <a:lnSpc>
                <a:spcPct val="200000"/>
              </a:lnSpc>
            </a:pPr>
            <a:r>
              <a:rPr lang="en-US" sz="2800" b="1" i="1" dirty="0"/>
              <a:t>Important areas of history: </a:t>
            </a:r>
            <a:endParaRPr lang="en-US" b="1" i="1" dirty="0"/>
          </a:p>
          <a:p>
            <a:pPr marL="0" indent="0">
              <a:lnSpc>
                <a:spcPct val="200000"/>
              </a:lnSpc>
              <a:buNone/>
            </a:pPr>
            <a:r>
              <a:rPr lang="en-US" b="1" i="1" dirty="0"/>
              <a:t>     - </a:t>
            </a:r>
            <a:r>
              <a:rPr lang="en-US" i="1" dirty="0"/>
              <a:t>menstrual , </a:t>
            </a:r>
          </a:p>
          <a:p>
            <a:pPr marL="0" indent="0">
              <a:lnSpc>
                <a:spcPct val="200000"/>
              </a:lnSpc>
              <a:buNone/>
            </a:pPr>
            <a:r>
              <a:rPr lang="en-US" i="1" dirty="0"/>
              <a:t>    -pregnancy, </a:t>
            </a:r>
          </a:p>
          <a:p>
            <a:pPr marL="0" indent="0">
              <a:lnSpc>
                <a:spcPct val="200000"/>
              </a:lnSpc>
              <a:buNone/>
            </a:pPr>
            <a:r>
              <a:rPr lang="en-US" i="1" dirty="0"/>
              <a:t>   - lactation, </a:t>
            </a:r>
          </a:p>
          <a:p>
            <a:pPr marL="0" indent="0">
              <a:lnSpc>
                <a:spcPct val="200000"/>
              </a:lnSpc>
              <a:buNone/>
            </a:pPr>
            <a:r>
              <a:rPr lang="en-US" i="1" dirty="0"/>
              <a:t>  - family  &amp; previous breast problems </a:t>
            </a:r>
          </a:p>
        </p:txBody>
      </p:sp>
    </p:spTree>
    <p:extLst>
      <p:ext uri="{BB962C8B-B14F-4D97-AF65-F5344CB8AC3E}">
        <p14:creationId xmlns:p14="http://schemas.microsoft.com/office/powerpoint/2010/main" val="35759207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84842"/>
            <a:ext cx="8229600" cy="820132"/>
          </a:xfrm>
        </p:spPr>
        <p:txBody>
          <a:bodyPr/>
          <a:lstStyle/>
          <a:p>
            <a:r>
              <a:rPr lang="en-US" b="1" i="1" dirty="0">
                <a:solidFill>
                  <a:srgbClr val="FFC000"/>
                </a:solidFill>
              </a:rPr>
              <a:t>History of a Lump</a:t>
            </a:r>
          </a:p>
        </p:txBody>
      </p:sp>
      <p:sp>
        <p:nvSpPr>
          <p:cNvPr id="3" name="Content Placeholder 2"/>
          <p:cNvSpPr>
            <a:spLocks noGrp="1"/>
          </p:cNvSpPr>
          <p:nvPr>
            <p:ph idx="1"/>
          </p:nvPr>
        </p:nvSpPr>
        <p:spPr>
          <a:xfrm>
            <a:off x="1981200" y="1065229"/>
            <a:ext cx="8229600" cy="5118755"/>
          </a:xfrm>
        </p:spPr>
        <p:txBody>
          <a:bodyPr>
            <a:normAutofit lnSpcReduction="10000"/>
          </a:bodyPr>
          <a:lstStyle/>
          <a:p>
            <a:pPr>
              <a:lnSpc>
                <a:spcPct val="150000"/>
              </a:lnSpc>
            </a:pPr>
            <a:r>
              <a:rPr lang="en-US" sz="2800" b="1" i="1" dirty="0"/>
              <a:t>When noticed (duration)?</a:t>
            </a:r>
          </a:p>
          <a:p>
            <a:pPr>
              <a:lnSpc>
                <a:spcPct val="150000"/>
              </a:lnSpc>
            </a:pPr>
            <a:r>
              <a:rPr lang="en-US" sz="2800" b="1" i="1" dirty="0"/>
              <a:t>How noticed?</a:t>
            </a:r>
          </a:p>
          <a:p>
            <a:pPr>
              <a:lnSpc>
                <a:spcPct val="150000"/>
              </a:lnSpc>
            </a:pPr>
            <a:r>
              <a:rPr lang="en-US" sz="2800" b="1" i="1" dirty="0"/>
              <a:t>Any change in the lump since first noticed?</a:t>
            </a:r>
          </a:p>
          <a:p>
            <a:pPr>
              <a:lnSpc>
                <a:spcPct val="150000"/>
              </a:lnSpc>
            </a:pPr>
            <a:r>
              <a:rPr lang="en-US" sz="2800" b="1" i="1" dirty="0"/>
              <a:t>Any change in the breast/ nipple?</a:t>
            </a:r>
          </a:p>
          <a:p>
            <a:pPr>
              <a:lnSpc>
                <a:spcPct val="150000"/>
              </a:lnSpc>
            </a:pPr>
            <a:r>
              <a:rPr lang="en-US" sz="2800" b="1" i="1" dirty="0"/>
              <a:t>Any associated symptom ? Pain, discharge</a:t>
            </a:r>
          </a:p>
          <a:p>
            <a:pPr>
              <a:lnSpc>
                <a:spcPct val="150000"/>
              </a:lnSpc>
            </a:pPr>
            <a:r>
              <a:rPr lang="en-US" sz="2800" b="1" i="1" dirty="0"/>
              <a:t>Any relationship with menstrual cycle?</a:t>
            </a:r>
          </a:p>
          <a:p>
            <a:pPr>
              <a:lnSpc>
                <a:spcPct val="150000"/>
              </a:lnSpc>
            </a:pPr>
            <a:r>
              <a:rPr lang="en-US" sz="2800" b="1" i="1" dirty="0"/>
              <a:t>Any history of trauma?</a:t>
            </a:r>
          </a:p>
          <a:p>
            <a:pPr>
              <a:lnSpc>
                <a:spcPct val="150000"/>
              </a:lnSpc>
            </a:pPr>
            <a:endParaRPr lang="en-US" i="1" dirty="0"/>
          </a:p>
        </p:txBody>
      </p:sp>
    </p:spTree>
    <p:extLst>
      <p:ext uri="{BB962C8B-B14F-4D97-AF65-F5344CB8AC3E}">
        <p14:creationId xmlns:p14="http://schemas.microsoft.com/office/powerpoint/2010/main" val="14509655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131975"/>
            <a:ext cx="10058400" cy="895547"/>
          </a:xfrm>
        </p:spPr>
        <p:txBody>
          <a:bodyPr/>
          <a:lstStyle/>
          <a:p>
            <a:r>
              <a:rPr lang="en-US" b="1" i="1" dirty="0">
                <a:solidFill>
                  <a:srgbClr val="FFC000"/>
                </a:solidFill>
              </a:rPr>
              <a:t>History of Pain</a:t>
            </a:r>
          </a:p>
        </p:txBody>
      </p:sp>
      <p:sp>
        <p:nvSpPr>
          <p:cNvPr id="3" name="Content Placeholder 2"/>
          <p:cNvSpPr>
            <a:spLocks noGrp="1"/>
          </p:cNvSpPr>
          <p:nvPr>
            <p:ph idx="1"/>
          </p:nvPr>
        </p:nvSpPr>
        <p:spPr>
          <a:xfrm>
            <a:off x="1981201" y="1197204"/>
            <a:ext cx="8153400" cy="5156462"/>
          </a:xfrm>
        </p:spPr>
        <p:txBody>
          <a:bodyPr>
            <a:noAutofit/>
          </a:bodyPr>
          <a:lstStyle/>
          <a:p>
            <a:pPr>
              <a:lnSpc>
                <a:spcPct val="150000"/>
              </a:lnSpc>
            </a:pPr>
            <a:r>
              <a:rPr lang="en-US" sz="2800" b="1" i="1" dirty="0"/>
              <a:t>Site</a:t>
            </a:r>
          </a:p>
          <a:p>
            <a:pPr>
              <a:lnSpc>
                <a:spcPct val="150000"/>
              </a:lnSpc>
            </a:pPr>
            <a:r>
              <a:rPr lang="en-US" sz="2800" b="1" i="1" dirty="0"/>
              <a:t>Duration</a:t>
            </a:r>
          </a:p>
          <a:p>
            <a:pPr>
              <a:lnSpc>
                <a:spcPct val="150000"/>
              </a:lnSpc>
            </a:pPr>
            <a:r>
              <a:rPr lang="en-US" sz="2800" b="1" i="1" dirty="0"/>
              <a:t>Onset and severity</a:t>
            </a:r>
          </a:p>
          <a:p>
            <a:pPr>
              <a:lnSpc>
                <a:spcPct val="150000"/>
              </a:lnSpc>
            </a:pPr>
            <a:r>
              <a:rPr lang="en-US" sz="2800" b="1" i="1" u="sng" dirty="0"/>
              <a:t>Relationship to menstrual cycle </a:t>
            </a:r>
            <a:r>
              <a:rPr lang="en-US" sz="2800" b="1" i="1" dirty="0"/>
              <a:t>(</a:t>
            </a:r>
            <a:r>
              <a:rPr lang="en-US" b="1" i="1" dirty="0"/>
              <a:t>cyclical or non-cyclical</a:t>
            </a:r>
            <a:r>
              <a:rPr lang="en-US" sz="2800" b="1" i="1" dirty="0"/>
              <a:t>)</a:t>
            </a:r>
          </a:p>
          <a:p>
            <a:pPr>
              <a:lnSpc>
                <a:spcPct val="150000"/>
              </a:lnSpc>
            </a:pPr>
            <a:r>
              <a:rPr lang="en-US" sz="2800" b="1" i="1" dirty="0"/>
              <a:t>Aggravating factors</a:t>
            </a:r>
          </a:p>
          <a:p>
            <a:pPr>
              <a:lnSpc>
                <a:spcPct val="150000"/>
              </a:lnSpc>
            </a:pPr>
            <a:r>
              <a:rPr lang="en-US" sz="2800" b="1" i="1" dirty="0"/>
              <a:t>Relieving factors</a:t>
            </a:r>
          </a:p>
        </p:txBody>
      </p:sp>
    </p:spTree>
    <p:extLst>
      <p:ext uri="{BB962C8B-B14F-4D97-AF65-F5344CB8AC3E}">
        <p14:creationId xmlns:p14="http://schemas.microsoft.com/office/powerpoint/2010/main" val="42133611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1975"/>
            <a:ext cx="10515600" cy="688157"/>
          </a:xfrm>
        </p:spPr>
        <p:txBody>
          <a:bodyPr>
            <a:normAutofit fontScale="90000"/>
          </a:bodyPr>
          <a:lstStyle/>
          <a:p>
            <a:r>
              <a:rPr lang="en-US" b="1" i="1" dirty="0">
                <a:solidFill>
                  <a:srgbClr val="FFC000"/>
                </a:solidFill>
              </a:rPr>
              <a:t>History of Discharge</a:t>
            </a:r>
          </a:p>
        </p:txBody>
      </p:sp>
      <p:sp>
        <p:nvSpPr>
          <p:cNvPr id="3" name="Content Placeholder 2"/>
          <p:cNvSpPr>
            <a:spLocks noGrp="1"/>
          </p:cNvSpPr>
          <p:nvPr>
            <p:ph idx="1"/>
          </p:nvPr>
        </p:nvSpPr>
        <p:spPr>
          <a:xfrm>
            <a:off x="2133601" y="1008669"/>
            <a:ext cx="8305799" cy="5297864"/>
          </a:xfrm>
        </p:spPr>
        <p:txBody>
          <a:bodyPr>
            <a:normAutofit/>
          </a:bodyPr>
          <a:lstStyle/>
          <a:p>
            <a:pPr>
              <a:lnSpc>
                <a:spcPct val="150000"/>
              </a:lnSpc>
            </a:pPr>
            <a:r>
              <a:rPr lang="en-US" b="1" i="1" dirty="0"/>
              <a:t>Duration</a:t>
            </a:r>
          </a:p>
          <a:p>
            <a:pPr>
              <a:lnSpc>
                <a:spcPct val="150000"/>
              </a:lnSpc>
            </a:pPr>
            <a:r>
              <a:rPr lang="en-US" b="1" i="1" dirty="0"/>
              <a:t>Colour of discharge: blood (red), serum (brown, green, straw coloured),  pus, milky</a:t>
            </a:r>
          </a:p>
          <a:p>
            <a:pPr>
              <a:lnSpc>
                <a:spcPct val="150000"/>
              </a:lnSpc>
            </a:pPr>
            <a:r>
              <a:rPr lang="en-US" b="1" i="1" dirty="0"/>
              <a:t>Spontaneous or on pressure</a:t>
            </a:r>
          </a:p>
          <a:p>
            <a:pPr>
              <a:lnSpc>
                <a:spcPct val="150000"/>
              </a:lnSpc>
            </a:pPr>
            <a:r>
              <a:rPr lang="en-US" b="1" i="1" u="sng" dirty="0"/>
              <a:t>Unilateral/ bilateral</a:t>
            </a:r>
          </a:p>
          <a:p>
            <a:pPr>
              <a:lnSpc>
                <a:spcPct val="150000"/>
              </a:lnSpc>
            </a:pPr>
            <a:r>
              <a:rPr lang="en-US" b="1" i="1" dirty="0"/>
              <a:t>Any change in the nipple</a:t>
            </a:r>
          </a:p>
          <a:p>
            <a:pPr>
              <a:lnSpc>
                <a:spcPct val="150000"/>
              </a:lnSpc>
            </a:pPr>
            <a:r>
              <a:rPr lang="en-US" b="1" i="1" dirty="0"/>
              <a:t>Other symptom (pain)</a:t>
            </a:r>
          </a:p>
        </p:txBody>
      </p:sp>
    </p:spTree>
    <p:extLst>
      <p:ext uri="{BB962C8B-B14F-4D97-AF65-F5344CB8AC3E}">
        <p14:creationId xmlns:p14="http://schemas.microsoft.com/office/powerpoint/2010/main" val="3230639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3123"/>
            <a:ext cx="10515600" cy="1140642"/>
          </a:xfrm>
        </p:spPr>
        <p:txBody>
          <a:bodyPr/>
          <a:lstStyle/>
          <a:p>
            <a:r>
              <a:rPr lang="en-US" b="1" i="1" dirty="0">
                <a:solidFill>
                  <a:srgbClr val="FFC000"/>
                </a:solidFill>
              </a:rPr>
              <a:t>Past Medical/ Surgical History</a:t>
            </a:r>
          </a:p>
        </p:txBody>
      </p:sp>
      <p:sp>
        <p:nvSpPr>
          <p:cNvPr id="3" name="Content Placeholder 2"/>
          <p:cNvSpPr>
            <a:spLocks noGrp="1"/>
          </p:cNvSpPr>
          <p:nvPr>
            <p:ph idx="1"/>
          </p:nvPr>
        </p:nvSpPr>
        <p:spPr>
          <a:xfrm>
            <a:off x="1981200" y="1178351"/>
            <a:ext cx="8229600" cy="5374849"/>
          </a:xfrm>
        </p:spPr>
        <p:txBody>
          <a:bodyPr>
            <a:normAutofit/>
          </a:bodyPr>
          <a:lstStyle/>
          <a:p>
            <a:pPr>
              <a:lnSpc>
                <a:spcPct val="150000"/>
              </a:lnSpc>
            </a:pPr>
            <a:r>
              <a:rPr lang="en-US" sz="3200" b="1" i="1" dirty="0"/>
              <a:t>Breast problem</a:t>
            </a:r>
          </a:p>
          <a:p>
            <a:pPr>
              <a:lnSpc>
                <a:spcPct val="150000"/>
              </a:lnSpc>
            </a:pPr>
            <a:r>
              <a:rPr lang="en-US" sz="3200" b="1" i="1" dirty="0"/>
              <a:t>Mammogram </a:t>
            </a:r>
          </a:p>
          <a:p>
            <a:pPr>
              <a:lnSpc>
                <a:spcPct val="150000"/>
              </a:lnSpc>
            </a:pPr>
            <a:r>
              <a:rPr lang="en-US" sz="3200" b="1" i="1" dirty="0"/>
              <a:t>Breast biopsy</a:t>
            </a:r>
          </a:p>
          <a:p>
            <a:pPr>
              <a:lnSpc>
                <a:spcPct val="150000"/>
              </a:lnSpc>
            </a:pPr>
            <a:r>
              <a:rPr lang="en-US" sz="3200" b="1" i="1" dirty="0"/>
              <a:t>Exposure to radiation (face, chest)- </a:t>
            </a:r>
            <a:r>
              <a:rPr lang="en-US" i="1" dirty="0"/>
              <a:t>risk factor</a:t>
            </a:r>
          </a:p>
          <a:p>
            <a:pPr lvl="0">
              <a:lnSpc>
                <a:spcPct val="150000"/>
              </a:lnSpc>
              <a:buClr>
                <a:srgbClr val="31B6FD"/>
              </a:buClr>
            </a:pPr>
            <a:r>
              <a:rPr lang="en-US" sz="3200" b="1" i="1" dirty="0">
                <a:solidFill>
                  <a:srgbClr val="073E87"/>
                </a:solidFill>
              </a:rPr>
              <a:t>Other medical /surgical history</a:t>
            </a:r>
          </a:p>
          <a:p>
            <a:pPr lvl="0">
              <a:lnSpc>
                <a:spcPct val="150000"/>
              </a:lnSpc>
              <a:buClr>
                <a:srgbClr val="31B6FD"/>
              </a:buClr>
            </a:pPr>
            <a:r>
              <a:rPr lang="en-US" sz="3200" b="1" i="1" dirty="0">
                <a:solidFill>
                  <a:srgbClr val="073E87"/>
                </a:solidFill>
              </a:rPr>
              <a:t>Obesity (BMI &gt;25) - </a:t>
            </a:r>
            <a:r>
              <a:rPr lang="en-US" sz="1900" i="1" dirty="0">
                <a:solidFill>
                  <a:srgbClr val="073E87"/>
                </a:solidFill>
              </a:rPr>
              <a:t>risk factor</a:t>
            </a:r>
          </a:p>
          <a:p>
            <a:pPr lvl="0">
              <a:lnSpc>
                <a:spcPct val="150000"/>
              </a:lnSpc>
              <a:buClr>
                <a:srgbClr val="31B6FD"/>
              </a:buClr>
            </a:pPr>
            <a:endParaRPr lang="en-US" sz="3200" b="1" i="1" dirty="0">
              <a:solidFill>
                <a:srgbClr val="073E87"/>
              </a:solidFill>
            </a:endParaRPr>
          </a:p>
          <a:p>
            <a:pPr>
              <a:lnSpc>
                <a:spcPct val="150000"/>
              </a:lnSpc>
            </a:pPr>
            <a:endParaRPr lang="en-US" sz="3200" b="1" i="1" dirty="0"/>
          </a:p>
          <a:p>
            <a:pPr>
              <a:lnSpc>
                <a:spcPct val="150000"/>
              </a:lnSpc>
            </a:pPr>
            <a:endParaRPr lang="en-US" sz="1800" i="1" dirty="0"/>
          </a:p>
          <a:p>
            <a:pPr>
              <a:lnSpc>
                <a:spcPct val="150000"/>
              </a:lnSpc>
            </a:pPr>
            <a:endParaRPr lang="en-US" sz="1800" i="1" dirty="0"/>
          </a:p>
        </p:txBody>
      </p:sp>
    </p:spTree>
    <p:extLst>
      <p:ext uri="{BB962C8B-B14F-4D97-AF65-F5344CB8AC3E}">
        <p14:creationId xmlns:p14="http://schemas.microsoft.com/office/powerpoint/2010/main" val="20761383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1975"/>
            <a:ext cx="10515600" cy="848413"/>
          </a:xfrm>
        </p:spPr>
        <p:txBody>
          <a:bodyPr/>
          <a:lstStyle/>
          <a:p>
            <a:r>
              <a:rPr lang="en-US" b="1" i="1" dirty="0">
                <a:solidFill>
                  <a:srgbClr val="FFC000"/>
                </a:solidFill>
              </a:rPr>
              <a:t>Menstrual History</a:t>
            </a:r>
          </a:p>
        </p:txBody>
      </p:sp>
      <p:sp>
        <p:nvSpPr>
          <p:cNvPr id="3" name="Content Placeholder 2"/>
          <p:cNvSpPr>
            <a:spLocks noGrp="1"/>
          </p:cNvSpPr>
          <p:nvPr>
            <p:ph idx="1"/>
          </p:nvPr>
        </p:nvSpPr>
        <p:spPr>
          <a:xfrm>
            <a:off x="1933282" y="848413"/>
            <a:ext cx="8534399" cy="5877612"/>
          </a:xfrm>
        </p:spPr>
        <p:txBody>
          <a:bodyPr>
            <a:noAutofit/>
          </a:bodyPr>
          <a:lstStyle/>
          <a:p>
            <a:pPr>
              <a:lnSpc>
                <a:spcPct val="150000"/>
              </a:lnSpc>
            </a:pPr>
            <a:r>
              <a:rPr lang="en-US" sz="3200" b="1" i="1" dirty="0"/>
              <a:t>Age of menarche</a:t>
            </a:r>
          </a:p>
          <a:p>
            <a:pPr>
              <a:lnSpc>
                <a:spcPct val="150000"/>
              </a:lnSpc>
            </a:pPr>
            <a:r>
              <a:rPr lang="en-US" sz="3200" b="1" i="1" dirty="0"/>
              <a:t>Age at menopause</a:t>
            </a:r>
          </a:p>
          <a:p>
            <a:pPr marL="0" indent="0">
              <a:lnSpc>
                <a:spcPct val="150000"/>
              </a:lnSpc>
              <a:buNone/>
            </a:pPr>
            <a:r>
              <a:rPr lang="en-US" sz="1800" i="1" dirty="0">
                <a:solidFill>
                  <a:srgbClr val="FF0000"/>
                </a:solidFill>
              </a:rPr>
              <a:t>      *</a:t>
            </a:r>
            <a:r>
              <a:rPr lang="en-US" sz="1800" b="1" i="1" dirty="0"/>
              <a:t>early menarche </a:t>
            </a:r>
            <a:r>
              <a:rPr lang="en-US" sz="1800" i="1" dirty="0"/>
              <a:t>(&lt;12 year) , </a:t>
            </a:r>
            <a:r>
              <a:rPr lang="en-US" sz="1800" b="1" i="1" dirty="0"/>
              <a:t>late menopause </a:t>
            </a:r>
            <a:r>
              <a:rPr lang="en-US" sz="1800" i="1" dirty="0"/>
              <a:t>(&gt;55 year)- increases  risk for carcinoma</a:t>
            </a:r>
          </a:p>
          <a:p>
            <a:pPr>
              <a:lnSpc>
                <a:spcPct val="150000"/>
              </a:lnSpc>
            </a:pPr>
            <a:r>
              <a:rPr lang="en-US" sz="3200" b="1" i="1" dirty="0"/>
              <a:t>Last menstrual period</a:t>
            </a:r>
          </a:p>
          <a:p>
            <a:pPr>
              <a:lnSpc>
                <a:spcPct val="150000"/>
              </a:lnSpc>
            </a:pPr>
            <a:r>
              <a:rPr lang="en-US" sz="3200" b="1" i="1" dirty="0"/>
              <a:t>Regularity of menstrual cycle</a:t>
            </a:r>
          </a:p>
          <a:p>
            <a:pPr>
              <a:lnSpc>
                <a:spcPct val="150000"/>
              </a:lnSpc>
            </a:pPr>
            <a:r>
              <a:rPr lang="en-US" sz="3200" b="1" i="1" dirty="0"/>
              <a:t>Breast changes during menstrual cycle</a:t>
            </a:r>
          </a:p>
        </p:txBody>
      </p:sp>
    </p:spTree>
    <p:extLst>
      <p:ext uri="{BB962C8B-B14F-4D97-AF65-F5344CB8AC3E}">
        <p14:creationId xmlns:p14="http://schemas.microsoft.com/office/powerpoint/2010/main" val="34183174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4269"/>
            <a:ext cx="10515600" cy="1168923"/>
          </a:xfrm>
        </p:spPr>
        <p:txBody>
          <a:bodyPr/>
          <a:lstStyle/>
          <a:p>
            <a:r>
              <a:rPr lang="en-US" b="1" i="1" dirty="0">
                <a:solidFill>
                  <a:srgbClr val="FFC000"/>
                </a:solidFill>
              </a:rPr>
              <a:t>History of Pregnancy</a:t>
            </a:r>
          </a:p>
        </p:txBody>
      </p:sp>
      <p:sp>
        <p:nvSpPr>
          <p:cNvPr id="3" name="Content Placeholder 2"/>
          <p:cNvSpPr>
            <a:spLocks noGrp="1"/>
          </p:cNvSpPr>
          <p:nvPr>
            <p:ph idx="1"/>
          </p:nvPr>
        </p:nvSpPr>
        <p:spPr>
          <a:xfrm>
            <a:off x="1676401" y="1263192"/>
            <a:ext cx="9475508" cy="5382705"/>
          </a:xfrm>
        </p:spPr>
        <p:txBody>
          <a:bodyPr>
            <a:normAutofit/>
          </a:bodyPr>
          <a:lstStyle/>
          <a:p>
            <a:pPr>
              <a:lnSpc>
                <a:spcPct val="150000"/>
              </a:lnSpc>
            </a:pPr>
            <a:r>
              <a:rPr lang="en-US" sz="3600" b="1" i="1" dirty="0"/>
              <a:t>Age at 1</a:t>
            </a:r>
            <a:r>
              <a:rPr lang="en-US" sz="3600" b="1" i="1" baseline="30000" dirty="0"/>
              <a:t>st</a:t>
            </a:r>
            <a:r>
              <a:rPr lang="en-US" sz="3600" b="1" i="1" dirty="0"/>
              <a:t> pregnancy- </a:t>
            </a:r>
            <a:r>
              <a:rPr lang="en-US" i="1" dirty="0"/>
              <a:t>younger age (&lt;18) is protective       				        -  &gt;30 years-   increased risk</a:t>
            </a:r>
          </a:p>
          <a:p>
            <a:pPr>
              <a:lnSpc>
                <a:spcPct val="150000"/>
              </a:lnSpc>
            </a:pPr>
            <a:r>
              <a:rPr lang="en-US" sz="3600" b="1" i="1" dirty="0"/>
              <a:t>Number of pregnancy- </a:t>
            </a:r>
            <a:r>
              <a:rPr lang="en-US" sz="1800" i="1" dirty="0"/>
              <a:t>protective</a:t>
            </a:r>
          </a:p>
          <a:p>
            <a:pPr>
              <a:lnSpc>
                <a:spcPct val="150000"/>
              </a:lnSpc>
            </a:pPr>
            <a:r>
              <a:rPr lang="en-US" sz="3600" b="1" i="1" dirty="0"/>
              <a:t>Lactational  history- </a:t>
            </a:r>
            <a:r>
              <a:rPr lang="en-US" sz="1800" i="1" dirty="0"/>
              <a:t>protective</a:t>
            </a:r>
          </a:p>
        </p:txBody>
      </p:sp>
    </p:spTree>
    <p:extLst>
      <p:ext uri="{BB962C8B-B14F-4D97-AF65-F5344CB8AC3E}">
        <p14:creationId xmlns:p14="http://schemas.microsoft.com/office/powerpoint/2010/main" val="18721090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3695"/>
            <a:ext cx="10515600" cy="1159497"/>
          </a:xfrm>
        </p:spPr>
        <p:txBody>
          <a:bodyPr/>
          <a:lstStyle/>
          <a:p>
            <a:r>
              <a:rPr lang="en-US" b="1" i="1" dirty="0">
                <a:solidFill>
                  <a:srgbClr val="FFC000"/>
                </a:solidFill>
              </a:rPr>
              <a:t>Medications</a:t>
            </a:r>
          </a:p>
        </p:txBody>
      </p:sp>
      <p:sp>
        <p:nvSpPr>
          <p:cNvPr id="3" name="Content Placeholder 2"/>
          <p:cNvSpPr>
            <a:spLocks noGrp="1"/>
          </p:cNvSpPr>
          <p:nvPr>
            <p:ph idx="1"/>
          </p:nvPr>
        </p:nvSpPr>
        <p:spPr>
          <a:xfrm>
            <a:off x="838200" y="1404594"/>
            <a:ext cx="10515600" cy="4581427"/>
          </a:xfrm>
        </p:spPr>
        <p:txBody>
          <a:bodyPr>
            <a:normAutofit/>
          </a:bodyPr>
          <a:lstStyle/>
          <a:p>
            <a:pPr>
              <a:lnSpc>
                <a:spcPct val="150000"/>
              </a:lnSpc>
            </a:pPr>
            <a:r>
              <a:rPr lang="en-US" sz="3200" b="1" i="1" dirty="0"/>
              <a:t>Oral contraceptives- </a:t>
            </a:r>
            <a:r>
              <a:rPr lang="en-US" i="1" dirty="0"/>
              <a:t>not known risk</a:t>
            </a:r>
          </a:p>
          <a:p>
            <a:pPr>
              <a:lnSpc>
                <a:spcPct val="150000"/>
              </a:lnSpc>
            </a:pPr>
            <a:r>
              <a:rPr lang="en-US" sz="3200" b="1" i="1" dirty="0"/>
              <a:t>Hormone replacement therapy- </a:t>
            </a:r>
            <a:r>
              <a:rPr lang="en-US" sz="1800" i="1" dirty="0"/>
              <a:t>increased risk</a:t>
            </a:r>
          </a:p>
          <a:p>
            <a:pPr>
              <a:lnSpc>
                <a:spcPct val="150000"/>
              </a:lnSpc>
            </a:pPr>
            <a:r>
              <a:rPr lang="en-US" sz="3200" b="1" i="1" dirty="0"/>
              <a:t>Other medications</a:t>
            </a:r>
          </a:p>
        </p:txBody>
      </p:sp>
    </p:spTree>
    <p:extLst>
      <p:ext uri="{BB962C8B-B14F-4D97-AF65-F5344CB8AC3E}">
        <p14:creationId xmlns:p14="http://schemas.microsoft.com/office/powerpoint/2010/main" val="41848629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solidFill>
                  <a:srgbClr val="FFC000"/>
                </a:solidFill>
              </a:rPr>
              <a:t>Family History</a:t>
            </a:r>
          </a:p>
        </p:txBody>
      </p:sp>
      <p:sp>
        <p:nvSpPr>
          <p:cNvPr id="3" name="Content Placeholder 2"/>
          <p:cNvSpPr>
            <a:spLocks noGrp="1"/>
          </p:cNvSpPr>
          <p:nvPr>
            <p:ph idx="1"/>
          </p:nvPr>
        </p:nvSpPr>
        <p:spPr/>
        <p:txBody>
          <a:bodyPr>
            <a:normAutofit/>
          </a:bodyPr>
          <a:lstStyle/>
          <a:p>
            <a:pPr>
              <a:lnSpc>
                <a:spcPct val="150000"/>
              </a:lnSpc>
            </a:pPr>
            <a:r>
              <a:rPr lang="en-US" sz="3200" b="1" i="1" dirty="0"/>
              <a:t>At least two generations </a:t>
            </a:r>
          </a:p>
          <a:p>
            <a:pPr>
              <a:lnSpc>
                <a:spcPct val="150000"/>
              </a:lnSpc>
            </a:pPr>
            <a:r>
              <a:rPr lang="en-US" sz="3200" b="1" i="1" dirty="0"/>
              <a:t>Breast, gynecologic, colon, prostate, gastric, or pancreatic cancer</a:t>
            </a:r>
          </a:p>
          <a:p>
            <a:pPr>
              <a:lnSpc>
                <a:spcPct val="150000"/>
              </a:lnSpc>
            </a:pPr>
            <a:r>
              <a:rPr lang="en-US" sz="3200" b="1" i="1" dirty="0"/>
              <a:t> Their Age at diagnosis of these tumours.</a:t>
            </a:r>
          </a:p>
        </p:txBody>
      </p:sp>
    </p:spTree>
    <p:extLst>
      <p:ext uri="{BB962C8B-B14F-4D97-AF65-F5344CB8AC3E}">
        <p14:creationId xmlns:p14="http://schemas.microsoft.com/office/powerpoint/2010/main" val="25562934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solidFill>
                  <a:srgbClr val="FFC000"/>
                </a:solidFill>
              </a:rPr>
              <a:t>Clinical Examination</a:t>
            </a:r>
          </a:p>
        </p:txBody>
      </p:sp>
      <p:sp>
        <p:nvSpPr>
          <p:cNvPr id="3" name="Content Placeholder 2"/>
          <p:cNvSpPr>
            <a:spLocks noGrp="1"/>
          </p:cNvSpPr>
          <p:nvPr>
            <p:ph idx="1"/>
          </p:nvPr>
        </p:nvSpPr>
        <p:spPr>
          <a:xfrm>
            <a:off x="1790700" y="1690688"/>
            <a:ext cx="8610600" cy="5058903"/>
          </a:xfrm>
        </p:spPr>
        <p:txBody>
          <a:bodyPr>
            <a:normAutofit fontScale="92500" lnSpcReduction="10000"/>
          </a:bodyPr>
          <a:lstStyle/>
          <a:p>
            <a:pPr>
              <a:lnSpc>
                <a:spcPct val="150000"/>
              </a:lnSpc>
            </a:pPr>
            <a:r>
              <a:rPr lang="en-US" sz="2600" b="1" i="1" dirty="0"/>
              <a:t>Explain to your patient</a:t>
            </a:r>
          </a:p>
          <a:p>
            <a:pPr>
              <a:lnSpc>
                <a:spcPct val="150000"/>
              </a:lnSpc>
            </a:pPr>
            <a:r>
              <a:rPr lang="en-US" sz="2600" b="1" i="1" dirty="0"/>
              <a:t>Patient’s permission</a:t>
            </a:r>
          </a:p>
          <a:p>
            <a:pPr>
              <a:lnSpc>
                <a:spcPct val="150000"/>
              </a:lnSpc>
            </a:pPr>
            <a:r>
              <a:rPr lang="en-US" sz="2600" b="1" i="1" dirty="0"/>
              <a:t>Privacy</a:t>
            </a:r>
          </a:p>
          <a:p>
            <a:pPr>
              <a:lnSpc>
                <a:spcPct val="150000"/>
              </a:lnSpc>
            </a:pPr>
            <a:r>
              <a:rPr lang="en-US" sz="2600" b="1" i="1" dirty="0"/>
              <a:t>Nurse’s presence</a:t>
            </a:r>
          </a:p>
          <a:p>
            <a:pPr>
              <a:lnSpc>
                <a:spcPct val="150000"/>
              </a:lnSpc>
            </a:pPr>
            <a:r>
              <a:rPr lang="en-US" sz="2600" b="1" i="1" dirty="0"/>
              <a:t>Semi-recumbent </a:t>
            </a:r>
            <a:r>
              <a:rPr lang="en-US" sz="2600" b="1" i="1" u="sng" dirty="0"/>
              <a:t>position (45°) </a:t>
            </a:r>
            <a:r>
              <a:rPr lang="en-US" sz="2600" b="1" i="1" dirty="0"/>
              <a:t>, supine, sitting</a:t>
            </a:r>
          </a:p>
          <a:p>
            <a:pPr>
              <a:lnSpc>
                <a:spcPct val="150000"/>
              </a:lnSpc>
            </a:pPr>
            <a:r>
              <a:rPr lang="en-US" sz="2600" b="1" i="1" dirty="0"/>
              <a:t>Expose upper half of the patient, both breasts exposed</a:t>
            </a:r>
          </a:p>
          <a:p>
            <a:pPr lvl="0">
              <a:lnSpc>
                <a:spcPct val="150000"/>
              </a:lnSpc>
            </a:pPr>
            <a:r>
              <a:rPr lang="en-US" sz="2600" b="1" i="1" dirty="0"/>
              <a:t>Arms by the sides ,</a:t>
            </a:r>
            <a:r>
              <a:rPr lang="en-GB" sz="2600" b="1" i="1" dirty="0"/>
              <a:t> pressed firmly at her waist &amp; elevating the arms above the head </a:t>
            </a:r>
            <a:endParaRPr lang="en-US" sz="2600" b="1" i="1" dirty="0"/>
          </a:p>
          <a:p>
            <a:pPr>
              <a:lnSpc>
                <a:spcPct val="150000"/>
              </a:lnSpc>
            </a:pPr>
            <a:endParaRPr lang="en-US" b="1" i="1" dirty="0"/>
          </a:p>
        </p:txBody>
      </p:sp>
    </p:spTree>
    <p:extLst>
      <p:ext uri="{BB962C8B-B14F-4D97-AF65-F5344CB8AC3E}">
        <p14:creationId xmlns:p14="http://schemas.microsoft.com/office/powerpoint/2010/main" val="24461181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C8578-2EB3-3F5C-18BC-B1806B761B5A}"/>
              </a:ext>
            </a:extLst>
          </p:cNvPr>
          <p:cNvSpPr>
            <a:spLocks noGrp="1"/>
          </p:cNvSpPr>
          <p:nvPr>
            <p:ph type="title"/>
          </p:nvPr>
        </p:nvSpPr>
        <p:spPr/>
        <p:txBody>
          <a:bodyPr/>
          <a:lstStyle/>
          <a:p>
            <a:endParaRPr lang="en-US"/>
          </a:p>
        </p:txBody>
      </p:sp>
      <p:pic>
        <p:nvPicPr>
          <p:cNvPr id="4" name="Content Placeholder 6">
            <a:extLst>
              <a:ext uri="{FF2B5EF4-FFF2-40B4-BE49-F238E27FC236}">
                <a16:creationId xmlns:a16="http://schemas.microsoft.com/office/drawing/2014/main" id="{E78CF654-FF67-AFB3-959A-98CAEE3B25E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39505" y="1690688"/>
            <a:ext cx="6153605" cy="4992916"/>
          </a:xfrm>
        </p:spPr>
      </p:pic>
    </p:spTree>
    <p:extLst>
      <p:ext uri="{BB962C8B-B14F-4D97-AF65-F5344CB8AC3E}">
        <p14:creationId xmlns:p14="http://schemas.microsoft.com/office/powerpoint/2010/main" val="19903636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3C6C8-7244-B06B-8A3E-13FB4AF9FEC6}"/>
              </a:ext>
            </a:extLst>
          </p:cNvPr>
          <p:cNvSpPr>
            <a:spLocks noGrp="1"/>
          </p:cNvSpPr>
          <p:nvPr>
            <p:ph type="title"/>
          </p:nvPr>
        </p:nvSpPr>
        <p:spPr/>
        <p:txBody>
          <a:bodyPr/>
          <a:lstStyle/>
          <a:p>
            <a:endParaRPr lang="en-US"/>
          </a:p>
        </p:txBody>
      </p:sp>
      <p:pic>
        <p:nvPicPr>
          <p:cNvPr id="4" name="Picture 2">
            <a:extLst>
              <a:ext uri="{FF2B5EF4-FFF2-40B4-BE49-F238E27FC236}">
                <a16:creationId xmlns:a16="http://schemas.microsoft.com/office/drawing/2014/main" id="{3FCD7963-A2DE-3AAC-455D-AFF82CFB52B7}"/>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3688"/>
          <a:stretch/>
        </p:blipFill>
        <p:spPr bwMode="auto">
          <a:xfrm>
            <a:off x="2526384" y="1838227"/>
            <a:ext cx="5957740" cy="484537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1065142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914400"/>
          </a:xfrm>
        </p:spPr>
        <p:txBody>
          <a:bodyPr/>
          <a:lstStyle/>
          <a:p>
            <a:r>
              <a:rPr lang="en-US" b="1" i="1" dirty="0">
                <a:solidFill>
                  <a:srgbClr val="FFC000"/>
                </a:solidFill>
              </a:rPr>
              <a:t>Inspection of the  Breast</a:t>
            </a:r>
          </a:p>
        </p:txBody>
      </p:sp>
      <p:sp>
        <p:nvSpPr>
          <p:cNvPr id="3" name="Content Placeholder 2"/>
          <p:cNvSpPr>
            <a:spLocks noGrp="1"/>
          </p:cNvSpPr>
          <p:nvPr>
            <p:ph idx="1"/>
          </p:nvPr>
        </p:nvSpPr>
        <p:spPr>
          <a:xfrm>
            <a:off x="1676400" y="2362200"/>
            <a:ext cx="8763000" cy="4343400"/>
          </a:xfrm>
        </p:spPr>
        <p:txBody>
          <a:bodyPr>
            <a:normAutofit fontScale="92500" lnSpcReduction="20000"/>
          </a:bodyPr>
          <a:lstStyle/>
          <a:p>
            <a:pPr>
              <a:lnSpc>
                <a:spcPct val="150000"/>
              </a:lnSpc>
            </a:pPr>
            <a:r>
              <a:rPr lang="en-US" sz="3200" b="1" i="1" dirty="0"/>
              <a:t>Stand in front of the patient </a:t>
            </a:r>
          </a:p>
          <a:p>
            <a:pPr>
              <a:lnSpc>
                <a:spcPct val="150000"/>
              </a:lnSpc>
            </a:pPr>
            <a:r>
              <a:rPr lang="en-US" sz="3200" b="1" i="1" dirty="0"/>
              <a:t>4 quadrants</a:t>
            </a:r>
          </a:p>
          <a:p>
            <a:pPr>
              <a:lnSpc>
                <a:spcPct val="150000"/>
              </a:lnSpc>
            </a:pPr>
            <a:r>
              <a:rPr lang="en-US" sz="3200" b="1" i="1" dirty="0"/>
              <a:t>Symmetry &amp; size of breasts </a:t>
            </a:r>
            <a:r>
              <a:rPr lang="en-US" b="1" i="1" dirty="0"/>
              <a:t>(underlying lump)</a:t>
            </a:r>
          </a:p>
          <a:p>
            <a:pPr>
              <a:lnSpc>
                <a:spcPct val="150000"/>
              </a:lnSpc>
            </a:pPr>
            <a:r>
              <a:rPr lang="en-US" sz="3200" b="1" i="1" dirty="0"/>
              <a:t>Any obvious mass or lump</a:t>
            </a:r>
          </a:p>
          <a:p>
            <a:pPr>
              <a:lnSpc>
                <a:spcPct val="150000"/>
              </a:lnSpc>
            </a:pPr>
            <a:r>
              <a:rPr lang="en-US" sz="3200" b="1" i="1" dirty="0"/>
              <a:t>Skin changes- redness </a:t>
            </a:r>
            <a:r>
              <a:rPr lang="en-US" sz="1900" b="1" i="1" dirty="0"/>
              <a:t>(infection,  inflammatory carcinoma)</a:t>
            </a:r>
            <a:r>
              <a:rPr lang="en-US" sz="3200" b="1" i="1" dirty="0"/>
              <a:t>, edema </a:t>
            </a:r>
            <a:r>
              <a:rPr lang="en-US" b="1" i="1" dirty="0"/>
              <a:t>(peau d’orange)</a:t>
            </a:r>
            <a:r>
              <a:rPr lang="en-US" sz="3200" b="1" i="1" dirty="0"/>
              <a:t>, dimpling, ulceration  </a:t>
            </a:r>
            <a:r>
              <a:rPr lang="en-US" sz="2200" b="1" i="1" dirty="0"/>
              <a:t>(carcinoma)</a:t>
            </a:r>
          </a:p>
          <a:p>
            <a:endParaRPr lang="en-US" dirty="0"/>
          </a:p>
        </p:txBody>
      </p:sp>
    </p:spTree>
    <p:extLst>
      <p:ext uri="{BB962C8B-B14F-4D97-AF65-F5344CB8AC3E}">
        <p14:creationId xmlns:p14="http://schemas.microsoft.com/office/powerpoint/2010/main" val="21137982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52400"/>
            <a:ext cx="8686800" cy="838200"/>
          </a:xfrm>
        </p:spPr>
        <p:txBody>
          <a:bodyPr>
            <a:normAutofit fontScale="90000"/>
          </a:bodyPr>
          <a:lstStyle/>
          <a:p>
            <a:r>
              <a:rPr lang="en-US" dirty="0">
                <a:solidFill>
                  <a:srgbClr val="8800FF"/>
                </a:solidFill>
                <a:latin typeface="HelveticaNeue-MediumCond"/>
              </a:rPr>
              <a:t>Physical Examination of the Breasts</a:t>
            </a:r>
            <a:endParaRPr lang="en-US" dirty="0"/>
          </a:p>
        </p:txBody>
      </p:sp>
      <p:sp>
        <p:nvSpPr>
          <p:cNvPr id="3" name="Content Placeholder 2"/>
          <p:cNvSpPr>
            <a:spLocks noGrp="1"/>
          </p:cNvSpPr>
          <p:nvPr>
            <p:ph sz="quarter" idx="1"/>
          </p:nvPr>
        </p:nvSpPr>
        <p:spPr>
          <a:xfrm>
            <a:off x="1676400" y="1143000"/>
            <a:ext cx="8839200" cy="5486400"/>
          </a:xfrm>
        </p:spPr>
        <p:txBody>
          <a:bodyPr/>
          <a:lstStyle/>
          <a:p>
            <a:r>
              <a:rPr lang="en-US" sz="2400" b="1" dirty="0"/>
              <a:t>A systematic approach  includes both</a:t>
            </a:r>
            <a:r>
              <a:rPr lang="en-US" sz="2400" b="1" dirty="0">
                <a:solidFill>
                  <a:srgbClr val="0070C0"/>
                </a:solidFill>
              </a:rPr>
              <a:t> inspection </a:t>
            </a:r>
            <a:r>
              <a:rPr lang="en-US" sz="2400" b="1" dirty="0"/>
              <a:t>and </a:t>
            </a:r>
            <a:r>
              <a:rPr lang="en-US" sz="2400" b="1" dirty="0">
                <a:solidFill>
                  <a:srgbClr val="0070C0"/>
                </a:solidFill>
              </a:rPr>
              <a:t>palpation</a:t>
            </a:r>
          </a:p>
          <a:p>
            <a:r>
              <a:rPr lang="en-US" sz="2400" b="1" dirty="0"/>
              <a:t>Position : patient in the seated position </a:t>
            </a:r>
          </a:p>
          <a:p>
            <a:r>
              <a:rPr lang="en-US" sz="2400" b="1" dirty="0"/>
              <a:t>Exposure: Both breasts should be exposed to allow for full inspection and assessment for any:</a:t>
            </a:r>
          </a:p>
          <a:p>
            <a:pPr marL="0" indent="0">
              <a:buNone/>
            </a:pPr>
            <a:r>
              <a:rPr lang="en-US" sz="2400" b="1" dirty="0"/>
              <a:t>   - breast asymmetry,</a:t>
            </a:r>
          </a:p>
          <a:p>
            <a:pPr marL="0" indent="0">
              <a:buNone/>
            </a:pPr>
            <a:r>
              <a:rPr lang="en-US" sz="2400" b="1" dirty="0"/>
              <a:t>   - skin changes (e.g., retraction or erythema), or</a:t>
            </a:r>
          </a:p>
          <a:p>
            <a:pPr marL="0" indent="0">
              <a:buNone/>
            </a:pPr>
            <a:r>
              <a:rPr lang="en-US" sz="2400" b="1" dirty="0"/>
              <a:t>   - nipple-areolar abnormalities (e.g., scaling of the</a:t>
            </a:r>
          </a:p>
          <a:p>
            <a:pPr marL="0" indent="0">
              <a:buNone/>
            </a:pPr>
            <a:r>
              <a:rPr lang="en-US" sz="2400" b="1" dirty="0"/>
              <a:t>      nipple or nipple inversion)</a:t>
            </a:r>
          </a:p>
          <a:p>
            <a:pPr marL="0" indent="0">
              <a:buNone/>
            </a:pPr>
            <a:endParaRPr lang="en-US" dirty="0">
              <a:solidFill>
                <a:srgbClr val="0070C0"/>
              </a:solidFill>
            </a:endParaRPr>
          </a:p>
        </p:txBody>
      </p:sp>
    </p:spTree>
    <p:extLst>
      <p:ext uri="{BB962C8B-B14F-4D97-AF65-F5344CB8AC3E}">
        <p14:creationId xmlns:p14="http://schemas.microsoft.com/office/powerpoint/2010/main" val="20423257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676400" y="152400"/>
            <a:ext cx="8991600" cy="6553200"/>
          </a:xfrm>
        </p:spPr>
        <p:txBody>
          <a:bodyPr/>
          <a:lstStyle/>
          <a:p>
            <a:r>
              <a:rPr lang="en-US" sz="3600" b="1" dirty="0">
                <a:solidFill>
                  <a:srgbClr val="0070C0"/>
                </a:solidFill>
              </a:rPr>
              <a:t>Palpation of the breasts</a:t>
            </a:r>
            <a:r>
              <a:rPr lang="en-US" b="1" dirty="0">
                <a:solidFill>
                  <a:srgbClr val="0070C0"/>
                </a:solidFill>
              </a:rPr>
              <a:t>: </a:t>
            </a:r>
            <a:r>
              <a:rPr lang="en-US" b="1" dirty="0"/>
              <a:t> </a:t>
            </a:r>
            <a:r>
              <a:rPr lang="en-US" sz="2000" b="1" dirty="0"/>
              <a:t>(Discouraged in sitting, Done in semi recumbent or </a:t>
            </a:r>
            <a:r>
              <a:rPr lang="en-US" sz="2000" b="1" dirty="0">
                <a:solidFill>
                  <a:srgbClr val="0070C0"/>
                </a:solidFill>
              </a:rPr>
              <a:t>supine </a:t>
            </a:r>
            <a:r>
              <a:rPr lang="en-US" sz="2000" b="1" dirty="0"/>
              <a:t>with arm resting comfortably above the head, breast tissue is evenly distributed out over the chest wall, to allow more accurate detection of abnormalities)</a:t>
            </a:r>
          </a:p>
          <a:p>
            <a:r>
              <a:rPr lang="en-US" b="1" dirty="0" err="1"/>
              <a:t>Sev</a:t>
            </a:r>
            <a:r>
              <a:rPr lang="en-US" b="1" dirty="0"/>
              <a:t>.  methods of palpation, the </a:t>
            </a:r>
            <a:r>
              <a:rPr lang="en-US" sz="2000" b="1" dirty="0">
                <a:solidFill>
                  <a:srgbClr val="0070C0"/>
                </a:solidFill>
              </a:rPr>
              <a:t>vertical strip/circular technique </a:t>
            </a:r>
            <a:r>
              <a:rPr lang="en-US" b="1" dirty="0"/>
              <a:t>is a reliable,  shown to have the lowest incidence of missed abnormalities</a:t>
            </a:r>
          </a:p>
          <a:p>
            <a:r>
              <a:rPr lang="en-US" b="1" dirty="0"/>
              <a:t>Encompass all breast tissue and </a:t>
            </a:r>
          </a:p>
          <a:p>
            <a:r>
              <a:rPr lang="en-US" b="1" dirty="0"/>
              <a:t>cover the perimeter bordered by the clavicle, sternum, axilla, and inframammary crease</a:t>
            </a:r>
          </a:p>
          <a:p>
            <a:r>
              <a:rPr lang="en-US" b="1" dirty="0"/>
              <a:t>Use vertical strip pattern covering the entire breast using overlapping </a:t>
            </a:r>
            <a:r>
              <a:rPr lang="en-US" b="1" u="sng" dirty="0"/>
              <a:t>dime-sized circular motions</a:t>
            </a:r>
            <a:r>
              <a:rPr lang="en-US" b="1" dirty="0"/>
              <a:t> of the</a:t>
            </a:r>
          </a:p>
          <a:p>
            <a:pPr marL="0" indent="0">
              <a:buNone/>
            </a:pPr>
            <a:r>
              <a:rPr lang="en-US" b="1" dirty="0"/>
              <a:t>    increasing pressure (light, medium, deep).</a:t>
            </a:r>
          </a:p>
          <a:p>
            <a:endParaRPr lang="en-US" dirty="0">
              <a:latin typeface="Times-Roman"/>
            </a:endParaRPr>
          </a:p>
          <a:p>
            <a:endParaRPr lang="en-US" sz="2000" dirty="0">
              <a:latin typeface="Times-Roman"/>
            </a:endParaRPr>
          </a:p>
        </p:txBody>
      </p:sp>
    </p:spTree>
    <p:extLst>
      <p:ext uri="{BB962C8B-B14F-4D97-AF65-F5344CB8AC3E}">
        <p14:creationId xmlns:p14="http://schemas.microsoft.com/office/powerpoint/2010/main" val="19614747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600200" y="152400"/>
            <a:ext cx="8991600" cy="6477000"/>
          </a:xfrm>
        </p:spPr>
        <p:txBody>
          <a:bodyPr>
            <a:normAutofit lnSpcReduction="10000"/>
          </a:bodyPr>
          <a:lstStyle/>
          <a:p>
            <a:r>
              <a:rPr lang="en-US" dirty="0"/>
              <a:t>The </a:t>
            </a:r>
            <a:r>
              <a:rPr lang="en-US" dirty="0">
                <a:solidFill>
                  <a:srgbClr val="0070C0"/>
                </a:solidFill>
              </a:rPr>
              <a:t>pads</a:t>
            </a:r>
            <a:r>
              <a:rPr lang="en-US" dirty="0"/>
              <a:t> (not the tips) of the index, middle, and ring </a:t>
            </a:r>
          </a:p>
          <a:p>
            <a:pPr marL="0" indent="0">
              <a:buNone/>
            </a:pPr>
            <a:r>
              <a:rPr lang="en-US" dirty="0"/>
              <a:t>    fingers are used </a:t>
            </a:r>
          </a:p>
          <a:p>
            <a:r>
              <a:rPr lang="en-US" dirty="0"/>
              <a:t>Irregularities are palpated between the skin and the chest wall, not between the two hands of the examiner.</a:t>
            </a:r>
          </a:p>
          <a:p>
            <a:r>
              <a:rPr lang="en-US" dirty="0"/>
              <a:t>The </a:t>
            </a:r>
            <a:r>
              <a:rPr lang="en-US" dirty="0">
                <a:solidFill>
                  <a:srgbClr val="0070C0"/>
                </a:solidFill>
              </a:rPr>
              <a:t>size</a:t>
            </a:r>
            <a:r>
              <a:rPr lang="en-US" dirty="0"/>
              <a:t> of any palpable abnormality should be described with the use of a measuring instrument. </a:t>
            </a:r>
          </a:p>
          <a:p>
            <a:r>
              <a:rPr lang="en-US" dirty="0"/>
              <a:t> Note </a:t>
            </a:r>
            <a:r>
              <a:rPr lang="en-US" u="sng" dirty="0"/>
              <a:t>additional features </a:t>
            </a:r>
            <a:r>
              <a:rPr lang="en-US" dirty="0"/>
              <a:t>including :</a:t>
            </a:r>
          </a:p>
          <a:p>
            <a:pPr marL="0" indent="0">
              <a:buNone/>
            </a:pPr>
            <a:r>
              <a:rPr lang="en-US" dirty="0"/>
              <a:t>    - </a:t>
            </a:r>
            <a:r>
              <a:rPr lang="en-US" dirty="0">
                <a:solidFill>
                  <a:srgbClr val="0070C0"/>
                </a:solidFill>
              </a:rPr>
              <a:t>mobility</a:t>
            </a:r>
            <a:r>
              <a:rPr lang="en-US" dirty="0"/>
              <a:t>, </a:t>
            </a:r>
          </a:p>
          <a:p>
            <a:pPr marL="0" indent="0">
              <a:buNone/>
            </a:pPr>
            <a:r>
              <a:rPr lang="en-US" dirty="0"/>
              <a:t>    - </a:t>
            </a:r>
            <a:r>
              <a:rPr lang="en-US" dirty="0">
                <a:solidFill>
                  <a:srgbClr val="0070C0"/>
                </a:solidFill>
              </a:rPr>
              <a:t>texture/consistency</a:t>
            </a:r>
            <a:r>
              <a:rPr lang="en-US" dirty="0"/>
              <a:t>, </a:t>
            </a:r>
            <a:r>
              <a:rPr lang="en-US" sz="1800" dirty="0"/>
              <a:t>(soft, firm ,Hard) </a:t>
            </a:r>
            <a:r>
              <a:rPr lang="en-US" dirty="0"/>
              <a:t>and</a:t>
            </a:r>
          </a:p>
          <a:p>
            <a:pPr marL="0" indent="0">
              <a:buNone/>
            </a:pPr>
            <a:r>
              <a:rPr lang="en-US" dirty="0"/>
              <a:t>    - </a:t>
            </a:r>
            <a:r>
              <a:rPr lang="en-US" dirty="0">
                <a:solidFill>
                  <a:srgbClr val="0070C0"/>
                </a:solidFill>
              </a:rPr>
              <a:t>tenderness</a:t>
            </a:r>
          </a:p>
          <a:p>
            <a:r>
              <a:rPr lang="en-US" dirty="0"/>
              <a:t>The </a:t>
            </a:r>
            <a:r>
              <a:rPr lang="en-US" dirty="0">
                <a:solidFill>
                  <a:srgbClr val="0070C0"/>
                </a:solidFill>
              </a:rPr>
              <a:t>precise location </a:t>
            </a:r>
            <a:r>
              <a:rPr lang="en-US" dirty="0"/>
              <a:t>of any abnormality should be described using the </a:t>
            </a:r>
            <a:r>
              <a:rPr lang="en-US" u="sng" dirty="0"/>
              <a:t>clock-face position</a:t>
            </a:r>
            <a:r>
              <a:rPr lang="en-US" dirty="0"/>
              <a:t> and </a:t>
            </a:r>
            <a:r>
              <a:rPr lang="en-US" u="sng" dirty="0"/>
              <a:t>distance</a:t>
            </a:r>
            <a:r>
              <a:rPr lang="en-US" dirty="0"/>
              <a:t> from the nipple is helpful (</a:t>
            </a:r>
            <a:r>
              <a:rPr lang="en-US" dirty="0" err="1"/>
              <a:t>eg</a:t>
            </a:r>
            <a:r>
              <a:rPr lang="en-US" dirty="0"/>
              <a:t>. right breast mass at 12:00, 4 cm from the nipple).</a:t>
            </a:r>
          </a:p>
        </p:txBody>
      </p:sp>
    </p:spTree>
    <p:extLst>
      <p:ext uri="{BB962C8B-B14F-4D97-AF65-F5344CB8AC3E}">
        <p14:creationId xmlns:p14="http://schemas.microsoft.com/office/powerpoint/2010/main" val="27821461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AFE3F-A647-C1A7-19A0-1B0102FE9A5D}"/>
              </a:ext>
            </a:extLst>
          </p:cNvPr>
          <p:cNvSpPr>
            <a:spLocks noGrp="1"/>
          </p:cNvSpPr>
          <p:nvPr>
            <p:ph type="title"/>
          </p:nvPr>
        </p:nvSpPr>
        <p:spPr/>
        <p:txBody>
          <a:bodyPr/>
          <a:lstStyle/>
          <a:p>
            <a:r>
              <a:rPr lang="en-US" dirty="0">
                <a:solidFill>
                  <a:srgbClr val="0070C0"/>
                </a:solidFill>
                <a:latin typeface="Times-Roman"/>
              </a:rPr>
              <a:t>Examination  Of axilla</a:t>
            </a:r>
            <a:endParaRPr lang="en-US" dirty="0"/>
          </a:p>
        </p:txBody>
      </p:sp>
      <p:sp>
        <p:nvSpPr>
          <p:cNvPr id="3" name="Content Placeholder 2">
            <a:extLst>
              <a:ext uri="{FF2B5EF4-FFF2-40B4-BE49-F238E27FC236}">
                <a16:creationId xmlns:a16="http://schemas.microsoft.com/office/drawing/2014/main" id="{B29F3CB5-E30E-71E3-D198-C4111590CD1F}"/>
              </a:ext>
            </a:extLst>
          </p:cNvPr>
          <p:cNvSpPr>
            <a:spLocks noGrp="1"/>
          </p:cNvSpPr>
          <p:nvPr>
            <p:ph idx="1"/>
          </p:nvPr>
        </p:nvSpPr>
        <p:spPr/>
        <p:txBody>
          <a:bodyPr/>
          <a:lstStyle/>
          <a:p>
            <a:r>
              <a:rPr lang="en-US" dirty="0">
                <a:solidFill>
                  <a:srgbClr val="0070C0"/>
                </a:solidFill>
                <a:latin typeface="Times-Roman"/>
              </a:rPr>
              <a:t>  </a:t>
            </a:r>
            <a:r>
              <a:rPr lang="en-US" dirty="0">
                <a:latin typeface="Times-Roman"/>
              </a:rPr>
              <a:t> </a:t>
            </a:r>
            <a:r>
              <a:rPr lang="en-US" dirty="0"/>
              <a:t>Examined </a:t>
            </a:r>
            <a:r>
              <a:rPr lang="en-US" sz="2000" dirty="0"/>
              <a:t>(in sitting position), </a:t>
            </a:r>
            <a:r>
              <a:rPr lang="en-US" dirty="0"/>
              <a:t>with the </a:t>
            </a:r>
            <a:r>
              <a:rPr lang="en-US" dirty="0">
                <a:solidFill>
                  <a:srgbClr val="0070C0"/>
                </a:solidFill>
              </a:rPr>
              <a:t>pt’s arm resting over the forearm of the examiner </a:t>
            </a:r>
          </a:p>
          <a:p>
            <a:r>
              <a:rPr lang="en-US" dirty="0"/>
              <a:t>Lymph nodes are best detected as you push sup. in the axilla, and then moves the finger tips inf. against the chest wall, trapping lymph nodes</a:t>
            </a:r>
          </a:p>
          <a:p>
            <a:r>
              <a:rPr lang="en-US" dirty="0"/>
              <a:t> Palpation in the supraclavicular fossae imp.</a:t>
            </a:r>
          </a:p>
          <a:p>
            <a:endParaRPr lang="en-US" dirty="0"/>
          </a:p>
        </p:txBody>
      </p:sp>
    </p:spTree>
    <p:extLst>
      <p:ext uri="{BB962C8B-B14F-4D97-AF65-F5344CB8AC3E}">
        <p14:creationId xmlns:p14="http://schemas.microsoft.com/office/powerpoint/2010/main" val="41082650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676400" y="76200"/>
            <a:ext cx="8915400" cy="6629400"/>
          </a:xfrm>
        </p:spPr>
        <p:txBody>
          <a:bodyPr/>
          <a:lstStyle/>
          <a:p>
            <a:r>
              <a:rPr lang="en-US" dirty="0">
                <a:solidFill>
                  <a:srgbClr val="0070C0"/>
                </a:solidFill>
              </a:rPr>
              <a:t>Examination of nipple if history of </a:t>
            </a:r>
            <a:r>
              <a:rPr lang="en-US" b="1" dirty="0">
                <a:solidFill>
                  <a:srgbClr val="0070C0"/>
                </a:solidFill>
              </a:rPr>
              <a:t>spontaneous nipple discharge</a:t>
            </a:r>
            <a:r>
              <a:rPr lang="en-US" dirty="0">
                <a:solidFill>
                  <a:srgbClr val="0070C0"/>
                </a:solidFill>
              </a:rPr>
              <a:t>,</a:t>
            </a:r>
          </a:p>
          <a:p>
            <a:r>
              <a:rPr lang="en-US" dirty="0"/>
              <a:t>the source of the discharge:   localized with systematic palpation from the outer breast to the nipple</a:t>
            </a:r>
          </a:p>
          <a:p>
            <a:pPr marL="0" indent="0">
              <a:buNone/>
            </a:pPr>
            <a:r>
              <a:rPr lang="en-US" dirty="0"/>
              <a:t>    circumferentially around the areola</a:t>
            </a:r>
          </a:p>
          <a:p>
            <a:r>
              <a:rPr lang="en-US" dirty="0"/>
              <a:t> color  whether bloody,</a:t>
            </a:r>
          </a:p>
          <a:p>
            <a:r>
              <a:rPr lang="en-US" dirty="0"/>
              <a:t> Single or more than one duct  is involved</a:t>
            </a:r>
          </a:p>
          <a:p>
            <a:r>
              <a:rPr lang="en-US" dirty="0"/>
              <a:t>Whether it is Uni. Or bilateral</a:t>
            </a:r>
          </a:p>
        </p:txBody>
      </p:sp>
    </p:spTree>
    <p:extLst>
      <p:ext uri="{BB962C8B-B14F-4D97-AF65-F5344CB8AC3E}">
        <p14:creationId xmlns:p14="http://schemas.microsoft.com/office/powerpoint/2010/main" val="9150783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4BAA2-5259-09AD-F0C2-67260F0F6C20}"/>
              </a:ext>
            </a:extLst>
          </p:cNvPr>
          <p:cNvSpPr>
            <a:spLocks noGrp="1"/>
          </p:cNvSpPr>
          <p:nvPr>
            <p:ph type="title"/>
          </p:nvPr>
        </p:nvSpPr>
        <p:spPr>
          <a:xfrm>
            <a:off x="839788" y="71635"/>
            <a:ext cx="10515600" cy="823911"/>
          </a:xfrm>
        </p:spPr>
        <p:txBody>
          <a:bodyPr>
            <a:normAutofit/>
          </a:bodyPr>
          <a:lstStyle/>
          <a:p>
            <a:r>
              <a:rPr lang="en-US" sz="3200" dirty="0">
                <a:solidFill>
                  <a:srgbClr val="8800FF"/>
                </a:solidFill>
                <a:latin typeface="HelveticaNeue-MediumCond"/>
              </a:rPr>
              <a:t>Examination of the Breasts</a:t>
            </a:r>
            <a:endParaRPr lang="en-US" sz="3200" dirty="0"/>
          </a:p>
        </p:txBody>
      </p:sp>
      <p:sp>
        <p:nvSpPr>
          <p:cNvPr id="3" name="Text Placeholder 2">
            <a:extLst>
              <a:ext uri="{FF2B5EF4-FFF2-40B4-BE49-F238E27FC236}">
                <a16:creationId xmlns:a16="http://schemas.microsoft.com/office/drawing/2014/main" id="{37CE1215-58BC-80F1-7009-CA20DFFD7BDA}"/>
              </a:ext>
            </a:extLst>
          </p:cNvPr>
          <p:cNvSpPr>
            <a:spLocks noGrp="1"/>
          </p:cNvSpPr>
          <p:nvPr>
            <p:ph type="body" idx="1"/>
          </p:nvPr>
        </p:nvSpPr>
        <p:spPr>
          <a:xfrm>
            <a:off x="839788" y="1300899"/>
            <a:ext cx="5157787" cy="823911"/>
          </a:xfrm>
        </p:spPr>
        <p:txBody>
          <a:bodyPr>
            <a:normAutofit/>
          </a:bodyPr>
          <a:lstStyle/>
          <a:p>
            <a:pPr algn="l"/>
            <a:r>
              <a:rPr lang="en-GB" sz="1800" b="0" i="0" u="none" strike="noStrike" baseline="0" dirty="0">
                <a:latin typeface="Geometric415BT-LiteA"/>
              </a:rPr>
              <a:t>(a) Look at the breast for asymmetry and for</a:t>
            </a:r>
          </a:p>
          <a:p>
            <a:pPr algn="l"/>
            <a:r>
              <a:rPr lang="en-GB" sz="1800" b="0" i="0" u="none" strike="noStrike" baseline="0" dirty="0">
                <a:latin typeface="Geometric415BT-LiteA"/>
              </a:rPr>
              <a:t>changes in the skin and nipple.</a:t>
            </a:r>
            <a:endParaRPr lang="en-US" dirty="0"/>
          </a:p>
        </p:txBody>
      </p:sp>
      <p:pic>
        <p:nvPicPr>
          <p:cNvPr id="8" name="Content Placeholder 7">
            <a:extLst>
              <a:ext uri="{FF2B5EF4-FFF2-40B4-BE49-F238E27FC236}">
                <a16:creationId xmlns:a16="http://schemas.microsoft.com/office/drawing/2014/main" id="{F068EE5D-C982-139C-04C1-9C049D42EBA6}"/>
              </a:ext>
            </a:extLst>
          </p:cNvPr>
          <p:cNvPicPr>
            <a:picLocks noGrp="1" noChangeAspect="1"/>
          </p:cNvPicPr>
          <p:nvPr>
            <p:ph sz="half" idx="2"/>
          </p:nvPr>
        </p:nvPicPr>
        <p:blipFill>
          <a:blip r:embed="rId2"/>
          <a:stretch>
            <a:fillRect/>
          </a:stretch>
        </p:blipFill>
        <p:spPr>
          <a:xfrm>
            <a:off x="839788" y="2505075"/>
            <a:ext cx="5157787" cy="3773177"/>
          </a:xfrm>
        </p:spPr>
      </p:pic>
      <p:sp>
        <p:nvSpPr>
          <p:cNvPr id="5" name="Text Placeholder 4">
            <a:extLst>
              <a:ext uri="{FF2B5EF4-FFF2-40B4-BE49-F238E27FC236}">
                <a16:creationId xmlns:a16="http://schemas.microsoft.com/office/drawing/2014/main" id="{5A037458-ADD2-1CB3-463B-FFF58B78850B}"/>
              </a:ext>
            </a:extLst>
          </p:cNvPr>
          <p:cNvSpPr>
            <a:spLocks noGrp="1"/>
          </p:cNvSpPr>
          <p:nvPr>
            <p:ph type="body" sz="quarter" idx="3"/>
          </p:nvPr>
        </p:nvSpPr>
        <p:spPr>
          <a:xfrm>
            <a:off x="6172200" y="1046375"/>
            <a:ext cx="5183188" cy="1008668"/>
          </a:xfrm>
        </p:spPr>
        <p:txBody>
          <a:bodyPr>
            <a:normAutofit/>
          </a:bodyPr>
          <a:lstStyle/>
          <a:p>
            <a:pPr algn="l"/>
            <a:r>
              <a:rPr lang="en-GB" sz="1800" b="0" i="0" u="none" strike="noStrike" baseline="0" dirty="0">
                <a:latin typeface="Geometric415BT-LiteA"/>
              </a:rPr>
              <a:t>(b) Ask the patient to raise her hands above her head. This exaggerates asymmetry and skin </a:t>
            </a:r>
            <a:r>
              <a:rPr lang="en-US" sz="1800" b="0" i="0" u="none" strike="noStrike" baseline="0" dirty="0">
                <a:latin typeface="Geometric415BT-LiteA"/>
              </a:rPr>
              <a:t>tethering.</a:t>
            </a:r>
            <a:endParaRPr lang="en-US" dirty="0"/>
          </a:p>
        </p:txBody>
      </p:sp>
      <p:pic>
        <p:nvPicPr>
          <p:cNvPr id="10" name="Content Placeholder 9">
            <a:extLst>
              <a:ext uri="{FF2B5EF4-FFF2-40B4-BE49-F238E27FC236}">
                <a16:creationId xmlns:a16="http://schemas.microsoft.com/office/drawing/2014/main" id="{FAB756D1-8C43-37C8-5FBB-BE2E35F865CD}"/>
              </a:ext>
            </a:extLst>
          </p:cNvPr>
          <p:cNvPicPr>
            <a:picLocks noGrp="1" noChangeAspect="1"/>
          </p:cNvPicPr>
          <p:nvPr>
            <p:ph sz="quarter" idx="4"/>
          </p:nvPr>
        </p:nvPicPr>
        <p:blipFill>
          <a:blip r:embed="rId3"/>
          <a:stretch>
            <a:fillRect/>
          </a:stretch>
        </p:blipFill>
        <p:spPr>
          <a:xfrm>
            <a:off x="6172200" y="2505074"/>
            <a:ext cx="5183188" cy="3773177"/>
          </a:xfrm>
        </p:spPr>
      </p:pic>
    </p:spTree>
    <p:extLst>
      <p:ext uri="{BB962C8B-B14F-4D97-AF65-F5344CB8AC3E}">
        <p14:creationId xmlns:p14="http://schemas.microsoft.com/office/powerpoint/2010/main" val="8075727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4EAB0-79EE-868E-B51A-EAD9EBFC5D33}"/>
              </a:ext>
            </a:extLst>
          </p:cNvPr>
          <p:cNvSpPr>
            <a:spLocks noGrp="1"/>
          </p:cNvSpPr>
          <p:nvPr>
            <p:ph type="title"/>
          </p:nvPr>
        </p:nvSpPr>
        <p:spPr>
          <a:xfrm>
            <a:off x="839788" y="65988"/>
            <a:ext cx="10515600" cy="735290"/>
          </a:xfrm>
        </p:spPr>
        <p:txBody>
          <a:bodyPr>
            <a:normAutofit/>
          </a:bodyPr>
          <a:lstStyle/>
          <a:p>
            <a:r>
              <a:rPr lang="en-US" sz="3200" dirty="0">
                <a:solidFill>
                  <a:srgbClr val="8800FF"/>
                </a:solidFill>
                <a:latin typeface="HelveticaNeue-MediumCond"/>
              </a:rPr>
              <a:t>Examination of the Breasts</a:t>
            </a:r>
            <a:endParaRPr lang="en-US" sz="3200" dirty="0"/>
          </a:p>
        </p:txBody>
      </p:sp>
      <p:sp>
        <p:nvSpPr>
          <p:cNvPr id="3" name="Text Placeholder 2">
            <a:extLst>
              <a:ext uri="{FF2B5EF4-FFF2-40B4-BE49-F238E27FC236}">
                <a16:creationId xmlns:a16="http://schemas.microsoft.com/office/drawing/2014/main" id="{1B7DEC3A-E97B-24C7-0BE2-F6F19F760B6F}"/>
              </a:ext>
            </a:extLst>
          </p:cNvPr>
          <p:cNvSpPr>
            <a:spLocks noGrp="1"/>
          </p:cNvSpPr>
          <p:nvPr>
            <p:ph type="body" idx="1"/>
          </p:nvPr>
        </p:nvSpPr>
        <p:spPr>
          <a:xfrm>
            <a:off x="839788" y="867266"/>
            <a:ext cx="5157787" cy="820132"/>
          </a:xfrm>
        </p:spPr>
        <p:txBody>
          <a:bodyPr>
            <a:normAutofit fontScale="92500" lnSpcReduction="10000"/>
          </a:bodyPr>
          <a:lstStyle/>
          <a:p>
            <a:r>
              <a:rPr lang="en-GB" sz="1800" b="0" i="0" u="none" strike="noStrike" baseline="0" dirty="0">
                <a:latin typeface="Geometric415BT-LiteA"/>
              </a:rPr>
              <a:t>(c) Feel the breast with the flat of your fingers.</a:t>
            </a:r>
            <a:endParaRPr lang="en-US" dirty="0"/>
          </a:p>
        </p:txBody>
      </p:sp>
      <p:pic>
        <p:nvPicPr>
          <p:cNvPr id="8" name="Content Placeholder 7">
            <a:extLst>
              <a:ext uri="{FF2B5EF4-FFF2-40B4-BE49-F238E27FC236}">
                <a16:creationId xmlns:a16="http://schemas.microsoft.com/office/drawing/2014/main" id="{733C2963-A239-DC3C-FC2B-28351587EA46}"/>
              </a:ext>
            </a:extLst>
          </p:cNvPr>
          <p:cNvPicPr>
            <a:picLocks noGrp="1" noChangeAspect="1"/>
          </p:cNvPicPr>
          <p:nvPr>
            <p:ph sz="half" idx="2"/>
          </p:nvPr>
        </p:nvPicPr>
        <p:blipFill>
          <a:blip r:embed="rId2"/>
          <a:stretch>
            <a:fillRect/>
          </a:stretch>
        </p:blipFill>
        <p:spPr>
          <a:xfrm>
            <a:off x="839788" y="2043217"/>
            <a:ext cx="5157787" cy="4146446"/>
          </a:xfrm>
        </p:spPr>
      </p:pic>
      <p:sp>
        <p:nvSpPr>
          <p:cNvPr id="5" name="Text Placeholder 4">
            <a:extLst>
              <a:ext uri="{FF2B5EF4-FFF2-40B4-BE49-F238E27FC236}">
                <a16:creationId xmlns:a16="http://schemas.microsoft.com/office/drawing/2014/main" id="{B11A114C-B393-8409-CD02-1E49ADC48147}"/>
              </a:ext>
            </a:extLst>
          </p:cNvPr>
          <p:cNvSpPr>
            <a:spLocks noGrp="1"/>
          </p:cNvSpPr>
          <p:nvPr>
            <p:ph type="body" sz="quarter" idx="3"/>
          </p:nvPr>
        </p:nvSpPr>
        <p:spPr>
          <a:xfrm>
            <a:off x="6172200" y="867266"/>
            <a:ext cx="5183188" cy="952107"/>
          </a:xfrm>
        </p:spPr>
        <p:txBody>
          <a:bodyPr>
            <a:normAutofit fontScale="92500" lnSpcReduction="10000"/>
          </a:bodyPr>
          <a:lstStyle/>
          <a:p>
            <a:pPr algn="l"/>
            <a:r>
              <a:rPr lang="en-GB" sz="1800" b="0" i="0" u="none" strike="noStrike" baseline="0" dirty="0">
                <a:latin typeface="Geometric415BT-LiteA"/>
              </a:rPr>
              <a:t>(d) Test the mobility of every lump in two directions, with the pectoralis muscles relaxed and tense. Tense the muscles by asking the patient to place her hands on her hips and press inwards.</a:t>
            </a:r>
            <a:endParaRPr lang="en-US" dirty="0"/>
          </a:p>
        </p:txBody>
      </p:sp>
      <p:pic>
        <p:nvPicPr>
          <p:cNvPr id="10" name="Content Placeholder 9">
            <a:extLst>
              <a:ext uri="{FF2B5EF4-FFF2-40B4-BE49-F238E27FC236}">
                <a16:creationId xmlns:a16="http://schemas.microsoft.com/office/drawing/2014/main" id="{459731CB-E340-83D9-B48A-10CC2652C92F}"/>
              </a:ext>
            </a:extLst>
          </p:cNvPr>
          <p:cNvPicPr>
            <a:picLocks noGrp="1" noChangeAspect="1"/>
          </p:cNvPicPr>
          <p:nvPr>
            <p:ph sz="quarter" idx="4"/>
          </p:nvPr>
        </p:nvPicPr>
        <p:blipFill>
          <a:blip r:embed="rId3"/>
          <a:stretch>
            <a:fillRect/>
          </a:stretch>
        </p:blipFill>
        <p:spPr>
          <a:xfrm>
            <a:off x="6172200" y="2043217"/>
            <a:ext cx="5183188" cy="4146446"/>
          </a:xfrm>
        </p:spPr>
      </p:pic>
    </p:spTree>
    <p:extLst>
      <p:ext uri="{BB962C8B-B14F-4D97-AF65-F5344CB8AC3E}">
        <p14:creationId xmlns:p14="http://schemas.microsoft.com/office/powerpoint/2010/main" val="20349930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1C764-FD97-7F9B-24B1-4EBC64A8407C}"/>
              </a:ext>
            </a:extLst>
          </p:cNvPr>
          <p:cNvSpPr>
            <a:spLocks noGrp="1"/>
          </p:cNvSpPr>
          <p:nvPr>
            <p:ph type="title"/>
          </p:nvPr>
        </p:nvSpPr>
        <p:spPr>
          <a:xfrm>
            <a:off x="839788" y="84841"/>
            <a:ext cx="10515600" cy="970961"/>
          </a:xfrm>
        </p:spPr>
        <p:txBody>
          <a:bodyPr>
            <a:normAutofit/>
          </a:bodyPr>
          <a:lstStyle/>
          <a:p>
            <a:r>
              <a:rPr lang="en-US" sz="3200" dirty="0">
                <a:solidFill>
                  <a:srgbClr val="8800FF"/>
                </a:solidFill>
                <a:latin typeface="HelveticaNeue-MediumCond"/>
              </a:rPr>
              <a:t>Examination of the Breasts</a:t>
            </a:r>
            <a:endParaRPr lang="en-US" sz="3200" dirty="0"/>
          </a:p>
        </p:txBody>
      </p:sp>
      <p:sp>
        <p:nvSpPr>
          <p:cNvPr id="3" name="Text Placeholder 2">
            <a:extLst>
              <a:ext uri="{FF2B5EF4-FFF2-40B4-BE49-F238E27FC236}">
                <a16:creationId xmlns:a16="http://schemas.microsoft.com/office/drawing/2014/main" id="{7776BFC6-A42B-F87C-AFF5-D08FAF38A45D}"/>
              </a:ext>
            </a:extLst>
          </p:cNvPr>
          <p:cNvSpPr>
            <a:spLocks noGrp="1"/>
          </p:cNvSpPr>
          <p:nvPr>
            <p:ph type="body" idx="1"/>
          </p:nvPr>
        </p:nvSpPr>
        <p:spPr>
          <a:xfrm>
            <a:off x="839788" y="1414021"/>
            <a:ext cx="5157787" cy="823913"/>
          </a:xfrm>
        </p:spPr>
        <p:txBody>
          <a:bodyPr/>
          <a:lstStyle/>
          <a:p>
            <a:pPr algn="l"/>
            <a:r>
              <a:rPr lang="en-GB" sz="1800" b="0" i="0" u="none" strike="noStrike" baseline="0" dirty="0">
                <a:latin typeface="Geometric415BT-LiteA"/>
              </a:rPr>
              <a:t>(e) When you palpate the axilla, hold the patient’s</a:t>
            </a:r>
          </a:p>
          <a:p>
            <a:pPr algn="l"/>
            <a:r>
              <a:rPr lang="en-GB" sz="1800" b="0" i="0" u="none" strike="noStrike" baseline="0" dirty="0">
                <a:latin typeface="Geometric415BT-LiteA"/>
              </a:rPr>
              <a:t>arm to relax the muscles that form the axillary folds.</a:t>
            </a:r>
            <a:endParaRPr lang="en-US" dirty="0"/>
          </a:p>
        </p:txBody>
      </p:sp>
      <p:pic>
        <p:nvPicPr>
          <p:cNvPr id="8" name="Content Placeholder 7">
            <a:extLst>
              <a:ext uri="{FF2B5EF4-FFF2-40B4-BE49-F238E27FC236}">
                <a16:creationId xmlns:a16="http://schemas.microsoft.com/office/drawing/2014/main" id="{1212DF02-A87C-5EFA-7E39-A1C592928428}"/>
              </a:ext>
            </a:extLst>
          </p:cNvPr>
          <p:cNvPicPr>
            <a:picLocks noGrp="1" noChangeAspect="1"/>
          </p:cNvPicPr>
          <p:nvPr>
            <p:ph sz="half" idx="2"/>
          </p:nvPr>
        </p:nvPicPr>
        <p:blipFill>
          <a:blip r:embed="rId2"/>
          <a:stretch>
            <a:fillRect/>
          </a:stretch>
        </p:blipFill>
        <p:spPr>
          <a:xfrm>
            <a:off x="839788" y="2972132"/>
            <a:ext cx="5157787" cy="2750473"/>
          </a:xfrm>
        </p:spPr>
      </p:pic>
      <p:sp>
        <p:nvSpPr>
          <p:cNvPr id="5" name="Text Placeholder 4">
            <a:extLst>
              <a:ext uri="{FF2B5EF4-FFF2-40B4-BE49-F238E27FC236}">
                <a16:creationId xmlns:a16="http://schemas.microsoft.com/office/drawing/2014/main" id="{E523FFC8-E200-E2E2-2062-37A3171AC181}"/>
              </a:ext>
            </a:extLst>
          </p:cNvPr>
          <p:cNvSpPr>
            <a:spLocks noGrp="1"/>
          </p:cNvSpPr>
          <p:nvPr>
            <p:ph type="body" sz="quarter" idx="3"/>
          </p:nvPr>
        </p:nvSpPr>
        <p:spPr>
          <a:xfrm>
            <a:off x="6172200" y="1310326"/>
            <a:ext cx="5183188" cy="823913"/>
          </a:xfrm>
        </p:spPr>
        <p:txBody>
          <a:bodyPr/>
          <a:lstStyle/>
          <a:p>
            <a:r>
              <a:rPr lang="en-GB" sz="1800" b="0" i="0" u="none" strike="noStrike" baseline="0" dirty="0">
                <a:latin typeface="Geometric415BT-LiteA"/>
              </a:rPr>
              <a:t>(f) Compare the axillae simultaneously.</a:t>
            </a:r>
            <a:endParaRPr lang="en-US" dirty="0"/>
          </a:p>
        </p:txBody>
      </p:sp>
      <p:pic>
        <p:nvPicPr>
          <p:cNvPr id="10" name="Content Placeholder 9">
            <a:extLst>
              <a:ext uri="{FF2B5EF4-FFF2-40B4-BE49-F238E27FC236}">
                <a16:creationId xmlns:a16="http://schemas.microsoft.com/office/drawing/2014/main" id="{EC9539B2-B409-14BD-77CE-4AFC9DAD4E74}"/>
              </a:ext>
            </a:extLst>
          </p:cNvPr>
          <p:cNvPicPr>
            <a:picLocks noGrp="1" noChangeAspect="1"/>
          </p:cNvPicPr>
          <p:nvPr>
            <p:ph sz="quarter" idx="4"/>
          </p:nvPr>
        </p:nvPicPr>
        <p:blipFill>
          <a:blip r:embed="rId3"/>
          <a:stretch>
            <a:fillRect/>
          </a:stretch>
        </p:blipFill>
        <p:spPr>
          <a:xfrm>
            <a:off x="6172200" y="2948137"/>
            <a:ext cx="5183188" cy="2774468"/>
          </a:xfrm>
        </p:spPr>
      </p:pic>
    </p:spTree>
    <p:extLst>
      <p:ext uri="{BB962C8B-B14F-4D97-AF65-F5344CB8AC3E}">
        <p14:creationId xmlns:p14="http://schemas.microsoft.com/office/powerpoint/2010/main" val="3104393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21DC0-6000-7C30-BD9D-F3419BB6B4CB}"/>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02766A94-67B3-35D6-DCBC-46337DC0D1D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07151" y="1690688"/>
            <a:ext cx="5920931" cy="4917501"/>
          </a:xfrm>
        </p:spPr>
      </p:pic>
    </p:spTree>
    <p:extLst>
      <p:ext uri="{BB962C8B-B14F-4D97-AF65-F5344CB8AC3E}">
        <p14:creationId xmlns:p14="http://schemas.microsoft.com/office/powerpoint/2010/main" val="8286569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1DFBEF8-C3F6-0D49-440C-C7DAD38A9BAD}"/>
              </a:ext>
            </a:extLst>
          </p:cNvPr>
          <p:cNvSpPr txBox="1"/>
          <p:nvPr/>
        </p:nvSpPr>
        <p:spPr>
          <a:xfrm>
            <a:off x="1932495" y="3246690"/>
            <a:ext cx="7209148" cy="1569660"/>
          </a:xfrm>
          <a:prstGeom prst="rect">
            <a:avLst/>
          </a:prstGeom>
          <a:noFill/>
        </p:spPr>
        <p:txBody>
          <a:bodyPr wrap="square">
            <a:spAutoFit/>
          </a:bodyPr>
          <a:lstStyle/>
          <a:p>
            <a:pPr marL="0" indent="0" algn="ctr">
              <a:buNone/>
            </a:pPr>
            <a:r>
              <a:rPr lang="en-GB" sz="9600" dirty="0">
                <a:solidFill>
                  <a:schemeClr val="bg1"/>
                </a:solidFill>
                <a:effectLst>
                  <a:glow rad="63500">
                    <a:schemeClr val="accent2">
                      <a:satMod val="175000"/>
                      <a:alpha val="40000"/>
                    </a:schemeClr>
                  </a:glow>
                </a:effectLst>
                <a:latin typeface="MV Boli" panose="02000500030200090000" pitchFamily="2" charset="0"/>
                <a:cs typeface="MV Boli" panose="02000500030200090000" pitchFamily="2" charset="0"/>
              </a:rPr>
              <a:t>THANKS</a:t>
            </a:r>
            <a:endParaRPr lang="en-US" sz="9600" dirty="0">
              <a:solidFill>
                <a:schemeClr val="bg1"/>
              </a:solidFill>
              <a:effectLst>
                <a:glow rad="63500">
                  <a:schemeClr val="accent2">
                    <a:satMod val="175000"/>
                    <a:alpha val="40000"/>
                  </a:schemeClr>
                </a:glow>
              </a:effectLst>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23280780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B12BB-69AA-F08D-0F48-9A539DB0B8B1}"/>
              </a:ext>
            </a:extLst>
          </p:cNvPr>
          <p:cNvSpPr>
            <a:spLocks noGrp="1"/>
          </p:cNvSpPr>
          <p:nvPr>
            <p:ph type="title"/>
          </p:nvPr>
        </p:nvSpPr>
        <p:spPr/>
        <p:txBody>
          <a:bodyPr/>
          <a:lstStyle/>
          <a:p>
            <a:endParaRPr lang="en-US"/>
          </a:p>
        </p:txBody>
      </p:sp>
      <p:pic>
        <p:nvPicPr>
          <p:cNvPr id="4" name="Content Placeholder 4">
            <a:extLst>
              <a:ext uri="{FF2B5EF4-FFF2-40B4-BE49-F238E27FC236}">
                <a16:creationId xmlns:a16="http://schemas.microsoft.com/office/drawing/2014/main" id="{ED5E6280-BEA7-AF6D-83F6-F0F95C66F15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69443" y="1690688"/>
            <a:ext cx="5344997" cy="4908075"/>
          </a:xfrm>
        </p:spPr>
      </p:pic>
    </p:spTree>
    <p:extLst>
      <p:ext uri="{BB962C8B-B14F-4D97-AF65-F5344CB8AC3E}">
        <p14:creationId xmlns:p14="http://schemas.microsoft.com/office/powerpoint/2010/main" val="41950327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BD5E0-C5ED-B20A-1E41-F12B20B4170A}"/>
              </a:ext>
            </a:extLst>
          </p:cNvPr>
          <p:cNvSpPr>
            <a:spLocks noGrp="1"/>
          </p:cNvSpPr>
          <p:nvPr>
            <p:ph type="title"/>
          </p:nvPr>
        </p:nvSpPr>
        <p:spPr/>
        <p:txBody>
          <a:bodyPr/>
          <a:lstStyle/>
          <a:p>
            <a:endParaRPr lang="en-US"/>
          </a:p>
        </p:txBody>
      </p:sp>
      <p:pic>
        <p:nvPicPr>
          <p:cNvPr id="4" name="Content Placeholder 4">
            <a:extLst>
              <a:ext uri="{FF2B5EF4-FFF2-40B4-BE49-F238E27FC236}">
                <a16:creationId xmlns:a16="http://schemas.microsoft.com/office/drawing/2014/main" id="{7F27CAE8-108A-B462-0381-5E5B0AC7D24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21000" y="1894788"/>
            <a:ext cx="6350000" cy="4524866"/>
          </a:xfrm>
        </p:spPr>
      </p:pic>
    </p:spTree>
    <p:extLst>
      <p:ext uri="{BB962C8B-B14F-4D97-AF65-F5344CB8AC3E}">
        <p14:creationId xmlns:p14="http://schemas.microsoft.com/office/powerpoint/2010/main" val="3135277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E8F17-12C5-4767-3C73-D1D7F68FE649}"/>
              </a:ext>
            </a:extLst>
          </p:cNvPr>
          <p:cNvSpPr>
            <a:spLocks noGrp="1"/>
          </p:cNvSpPr>
          <p:nvPr>
            <p:ph type="title"/>
          </p:nvPr>
        </p:nvSpPr>
        <p:spPr/>
        <p:txBody>
          <a:bodyPr/>
          <a:lstStyle/>
          <a:p>
            <a:endParaRPr lang="en-US"/>
          </a:p>
        </p:txBody>
      </p:sp>
      <p:pic>
        <p:nvPicPr>
          <p:cNvPr id="4" name="Content Placeholder 4">
            <a:extLst>
              <a:ext uri="{FF2B5EF4-FFF2-40B4-BE49-F238E27FC236}">
                <a16:creationId xmlns:a16="http://schemas.microsoft.com/office/drawing/2014/main" id="{55DDBC90-AD65-7222-0BEE-A64F087AA25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75175" y="1838227"/>
            <a:ext cx="5571241" cy="4920791"/>
          </a:xfrm>
        </p:spPr>
      </p:pic>
    </p:spTree>
    <p:extLst>
      <p:ext uri="{BB962C8B-B14F-4D97-AF65-F5344CB8AC3E}">
        <p14:creationId xmlns:p14="http://schemas.microsoft.com/office/powerpoint/2010/main" val="12174045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8C20A-C10A-FAD9-BB07-995BD55611C5}"/>
              </a:ext>
            </a:extLst>
          </p:cNvPr>
          <p:cNvSpPr>
            <a:spLocks noGrp="1"/>
          </p:cNvSpPr>
          <p:nvPr>
            <p:ph type="title"/>
          </p:nvPr>
        </p:nvSpPr>
        <p:spPr/>
        <p:txBody>
          <a:bodyPr/>
          <a:lstStyle/>
          <a:p>
            <a:endParaRPr lang="en-US"/>
          </a:p>
        </p:txBody>
      </p:sp>
      <p:pic>
        <p:nvPicPr>
          <p:cNvPr id="4" name="Picture 2">
            <a:extLst>
              <a:ext uri="{FF2B5EF4-FFF2-40B4-BE49-F238E27FC236}">
                <a16:creationId xmlns:a16="http://schemas.microsoft.com/office/drawing/2014/main" id="{BA08077A-D3EA-9365-AE85-981C91A4E5E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91992" y="1847654"/>
            <a:ext cx="5363851" cy="4645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64218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5488D-5929-B52F-315F-7D7A71D1938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9B31209-BA7C-BF2C-136F-C0276CDF6A0A}"/>
              </a:ext>
            </a:extLst>
          </p:cNvPr>
          <p:cNvSpPr>
            <a:spLocks noGrp="1"/>
          </p:cNvSpPr>
          <p:nvPr>
            <p:ph idx="1"/>
          </p:nvPr>
        </p:nvSpPr>
        <p:spPr/>
        <p:txBody>
          <a:bodyPr/>
          <a:lstStyle/>
          <a:p>
            <a:endParaRPr lang="en-US" dirty="0"/>
          </a:p>
        </p:txBody>
      </p:sp>
      <p:pic>
        <p:nvPicPr>
          <p:cNvPr id="4" name="Picture 2">
            <a:extLst>
              <a:ext uri="{FF2B5EF4-FFF2-40B4-BE49-F238E27FC236}">
                <a16:creationId xmlns:a16="http://schemas.microsoft.com/office/drawing/2014/main" id="{473C77DF-03AB-BD55-68D3-9FF510BE70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1674" y="1825625"/>
            <a:ext cx="5845124" cy="43513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842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150829"/>
            <a:ext cx="10058400" cy="716437"/>
          </a:xfrm>
        </p:spPr>
        <p:txBody>
          <a:bodyPr>
            <a:normAutofit/>
          </a:bodyPr>
          <a:lstStyle/>
          <a:p>
            <a:r>
              <a:rPr lang="en-US" b="1" i="1" dirty="0">
                <a:solidFill>
                  <a:srgbClr val="FFC000"/>
                </a:solidFill>
              </a:rPr>
              <a:t>History</a:t>
            </a:r>
          </a:p>
        </p:txBody>
      </p:sp>
      <p:sp>
        <p:nvSpPr>
          <p:cNvPr id="3" name="Content Placeholder 2"/>
          <p:cNvSpPr>
            <a:spLocks noGrp="1"/>
          </p:cNvSpPr>
          <p:nvPr>
            <p:ph idx="1"/>
          </p:nvPr>
        </p:nvSpPr>
        <p:spPr>
          <a:xfrm>
            <a:off x="1981201" y="933254"/>
            <a:ext cx="8381999" cy="5410985"/>
          </a:xfrm>
        </p:spPr>
        <p:txBody>
          <a:bodyPr>
            <a:normAutofit fontScale="92500"/>
          </a:bodyPr>
          <a:lstStyle/>
          <a:p>
            <a:r>
              <a:rPr lang="en-US" sz="3200" b="1" i="1" u="sng" dirty="0"/>
              <a:t>Common complaints:</a:t>
            </a:r>
          </a:p>
          <a:p>
            <a:endParaRPr lang="en-US" sz="1000" dirty="0"/>
          </a:p>
          <a:p>
            <a:pPr>
              <a:lnSpc>
                <a:spcPct val="200000"/>
              </a:lnSpc>
            </a:pPr>
            <a:r>
              <a:rPr lang="en-US" sz="2800" b="1" i="1" dirty="0"/>
              <a:t>Lump ( most common)</a:t>
            </a:r>
          </a:p>
          <a:p>
            <a:pPr>
              <a:lnSpc>
                <a:spcPct val="200000"/>
              </a:lnSpc>
            </a:pPr>
            <a:r>
              <a:rPr lang="en-US" sz="2800" b="1" i="1" dirty="0"/>
              <a:t>Pain/ tenderness (Mastalgia)</a:t>
            </a:r>
          </a:p>
          <a:p>
            <a:pPr>
              <a:lnSpc>
                <a:spcPct val="200000"/>
              </a:lnSpc>
            </a:pPr>
            <a:r>
              <a:rPr lang="en-US" sz="2800" b="1" i="1" dirty="0"/>
              <a:t>Change in the breast size </a:t>
            </a:r>
          </a:p>
          <a:p>
            <a:pPr>
              <a:lnSpc>
                <a:spcPct val="200000"/>
              </a:lnSpc>
            </a:pPr>
            <a:r>
              <a:rPr lang="en-US" sz="2800" b="1" i="1" dirty="0"/>
              <a:t>Change in the nipple</a:t>
            </a:r>
          </a:p>
          <a:p>
            <a:pPr>
              <a:lnSpc>
                <a:spcPct val="200000"/>
              </a:lnSpc>
            </a:pPr>
            <a:r>
              <a:rPr lang="en-US" sz="2800" b="1" i="1" dirty="0"/>
              <a:t>Discharge from the nipple</a:t>
            </a:r>
          </a:p>
          <a:p>
            <a:endParaRPr lang="en-US" dirty="0"/>
          </a:p>
        </p:txBody>
      </p:sp>
    </p:spTree>
    <p:extLst>
      <p:ext uri="{BB962C8B-B14F-4D97-AF65-F5344CB8AC3E}">
        <p14:creationId xmlns:p14="http://schemas.microsoft.com/office/powerpoint/2010/main" val="39756642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185</TotalTime>
  <Words>981</Words>
  <Application>Microsoft Macintosh PowerPoint</Application>
  <PresentationFormat>Widescreen</PresentationFormat>
  <Paragraphs>128</Paragraphs>
  <Slides>30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Calibri</vt:lpstr>
      <vt:lpstr>Calibri Light</vt:lpstr>
      <vt:lpstr>Geometric415BT-LiteA</vt:lpstr>
      <vt:lpstr>HelveticaNeue-MediumCond</vt:lpstr>
      <vt:lpstr>MV Boli</vt:lpstr>
      <vt:lpstr>Times-Roman</vt:lpstr>
      <vt:lpstr>Office Theme</vt:lpstr>
      <vt:lpstr>HISTORY AND EXAMINATION OF BREAST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History</vt:lpstr>
      <vt:lpstr>History</vt:lpstr>
      <vt:lpstr>History of a Lump</vt:lpstr>
      <vt:lpstr>History of Pain</vt:lpstr>
      <vt:lpstr>History of Discharge</vt:lpstr>
      <vt:lpstr>Past Medical/ Surgical History</vt:lpstr>
      <vt:lpstr>Menstrual History</vt:lpstr>
      <vt:lpstr>History of Pregnancy</vt:lpstr>
      <vt:lpstr>Medications</vt:lpstr>
      <vt:lpstr>Family History</vt:lpstr>
      <vt:lpstr>Clinical Examination</vt:lpstr>
      <vt:lpstr>PowerPoint Presentation</vt:lpstr>
      <vt:lpstr>Inspection of the  Breast</vt:lpstr>
      <vt:lpstr>Physical Examination of the Breasts</vt:lpstr>
      <vt:lpstr>PowerPoint Presentation</vt:lpstr>
      <vt:lpstr>PowerPoint Presentation</vt:lpstr>
      <vt:lpstr>Examination  Of axilla</vt:lpstr>
      <vt:lpstr>PowerPoint Presentation</vt:lpstr>
      <vt:lpstr>Examination of the Breasts</vt:lpstr>
      <vt:lpstr>Examination of the Breasts</vt:lpstr>
      <vt:lpstr>Examination of the Breasts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HISTORY AND EXAMINATION OF BREAST</dc:title>
  <dc:creator>Sangrasi Ahmed Khan</dc:creator>
  <cp:lastModifiedBy>Dralk F</cp:lastModifiedBy>
  <cp:revision>23</cp:revision>
  <dcterms:created xsi:type="dcterms:W3CDTF">2023-03-27T07:15:54Z</dcterms:created>
  <dcterms:modified xsi:type="dcterms:W3CDTF">2024-02-20T10:41:04Z</dcterms:modified>
</cp:coreProperties>
</file>