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6" r:id="rId3"/>
    <p:sldId id="257" r:id="rId4"/>
    <p:sldId id="279" r:id="rId5"/>
    <p:sldId id="280" r:id="rId6"/>
    <p:sldId id="305" r:id="rId7"/>
    <p:sldId id="332" r:id="rId8"/>
    <p:sldId id="304" r:id="rId9"/>
    <p:sldId id="259" r:id="rId10"/>
    <p:sldId id="324" r:id="rId11"/>
    <p:sldId id="307" r:id="rId12"/>
    <p:sldId id="308" r:id="rId13"/>
    <p:sldId id="309" r:id="rId14"/>
    <p:sldId id="310" r:id="rId15"/>
    <p:sldId id="311" r:id="rId16"/>
    <p:sldId id="333" r:id="rId17"/>
    <p:sldId id="325" r:id="rId18"/>
    <p:sldId id="334" r:id="rId19"/>
    <p:sldId id="336" r:id="rId20"/>
    <p:sldId id="355" r:id="rId21"/>
    <p:sldId id="270" r:id="rId22"/>
    <p:sldId id="337" r:id="rId23"/>
    <p:sldId id="357" r:id="rId24"/>
    <p:sldId id="358" r:id="rId25"/>
    <p:sldId id="359" r:id="rId26"/>
    <p:sldId id="338" r:id="rId27"/>
    <p:sldId id="360" r:id="rId28"/>
    <p:sldId id="271" r:id="rId29"/>
    <p:sldId id="273" r:id="rId30"/>
    <p:sldId id="361" r:id="rId31"/>
    <p:sldId id="339" r:id="rId32"/>
    <p:sldId id="340" r:id="rId33"/>
    <p:sldId id="344" r:id="rId34"/>
    <p:sldId id="341" r:id="rId35"/>
    <p:sldId id="268" r:id="rId36"/>
    <p:sldId id="345" r:id="rId37"/>
    <p:sldId id="346" r:id="rId38"/>
    <p:sldId id="348" r:id="rId39"/>
    <p:sldId id="349" r:id="rId40"/>
    <p:sldId id="350" r:id="rId41"/>
    <p:sldId id="351" r:id="rId42"/>
    <p:sldId id="263" r:id="rId43"/>
    <p:sldId id="266" r:id="rId44"/>
    <p:sldId id="352" r:id="rId45"/>
    <p:sldId id="35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A2E40-77C6-4C21-A150-C56AF0EAFF4E}" v="61" dt="2023-08-20T05:09:45.40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61" autoAdjust="0"/>
  </p:normalViewPr>
  <p:slideViewPr>
    <p:cSldViewPr snapToGrid="0">
      <p:cViewPr varScale="1">
        <p:scale>
          <a:sx n="84" d="100"/>
          <a:sy n="84" d="100"/>
        </p:scale>
        <p:origin x="14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53A5A-279F-4309-B754-1E2EB54CB20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92EDC30-11F0-40B9-A6C6-DFEED1A9FFC2}">
      <dgm:prSet/>
      <dgm:spPr/>
      <dgm:t>
        <a:bodyPr/>
        <a:lstStyle/>
        <a:p>
          <a:r>
            <a:rPr lang="en-US" b="1"/>
            <a:t>the clinician dictates the interaction to meet his or her own needs – eliciting symptoms and other data to facilitate making a diagnosis. </a:t>
          </a:r>
          <a:endParaRPr lang="en-US"/>
        </a:p>
      </dgm:t>
    </dgm:pt>
    <dgm:pt modelId="{1637AE9F-464F-432B-A4EC-A908D98E0142}" type="parTrans" cxnId="{A8E7A770-815B-4C94-94AB-2C4EEBE549B0}">
      <dgm:prSet/>
      <dgm:spPr/>
      <dgm:t>
        <a:bodyPr/>
        <a:lstStyle/>
        <a:p>
          <a:endParaRPr lang="en-US"/>
        </a:p>
      </dgm:t>
    </dgm:pt>
    <dgm:pt modelId="{0A1D482F-2DE9-4AC6-AF44-75FF29031631}" type="sibTrans" cxnId="{A8E7A770-815B-4C94-94AB-2C4EEBE549B0}">
      <dgm:prSet/>
      <dgm:spPr/>
      <dgm:t>
        <a:bodyPr/>
        <a:lstStyle/>
        <a:p>
          <a:endParaRPr lang="en-US"/>
        </a:p>
      </dgm:t>
    </dgm:pt>
    <dgm:pt modelId="{344DDF3D-30C5-4FAB-9FFD-E9204DADE174}">
      <dgm:prSet/>
      <dgm:spPr/>
      <dgm:t>
        <a:bodyPr/>
        <a:lstStyle/>
        <a:p>
          <a:r>
            <a:rPr lang="en-US" b="1"/>
            <a:t>Using closed-ended questions. </a:t>
          </a:r>
          <a:endParaRPr lang="en-US"/>
        </a:p>
      </dgm:t>
    </dgm:pt>
    <dgm:pt modelId="{D2697D9F-70C4-4840-BE9D-3CDFB4D5D915}" type="parTrans" cxnId="{87D80021-0002-4C17-885B-66D7C9CCAD4D}">
      <dgm:prSet/>
      <dgm:spPr/>
      <dgm:t>
        <a:bodyPr/>
        <a:lstStyle/>
        <a:p>
          <a:endParaRPr lang="en-US"/>
        </a:p>
      </dgm:t>
    </dgm:pt>
    <dgm:pt modelId="{A1A7C60A-8C6D-485E-9EF5-AA5C541F31D6}" type="sibTrans" cxnId="{87D80021-0002-4C17-885B-66D7C9CCAD4D}">
      <dgm:prSet/>
      <dgm:spPr/>
      <dgm:t>
        <a:bodyPr/>
        <a:lstStyle/>
        <a:p>
          <a:endParaRPr lang="en-US"/>
        </a:p>
      </dgm:t>
    </dgm:pt>
    <dgm:pt modelId="{04510350-DC64-4D38-8C88-ABF38DC5549B}" type="pres">
      <dgm:prSet presAssocID="{B8F53A5A-279F-4309-B754-1E2EB54CB202}" presName="hierChild1" presStyleCnt="0">
        <dgm:presLayoutVars>
          <dgm:chPref val="1"/>
          <dgm:dir/>
          <dgm:animOne val="branch"/>
          <dgm:animLvl val="lvl"/>
          <dgm:resizeHandles/>
        </dgm:presLayoutVars>
      </dgm:prSet>
      <dgm:spPr/>
    </dgm:pt>
    <dgm:pt modelId="{9E6C6739-F356-4870-B08F-4D17CD855F51}" type="pres">
      <dgm:prSet presAssocID="{992EDC30-11F0-40B9-A6C6-DFEED1A9FFC2}" presName="hierRoot1" presStyleCnt="0"/>
      <dgm:spPr/>
    </dgm:pt>
    <dgm:pt modelId="{733FACB6-FAE4-4FDC-964F-155CD5E1AC4B}" type="pres">
      <dgm:prSet presAssocID="{992EDC30-11F0-40B9-A6C6-DFEED1A9FFC2}" presName="composite" presStyleCnt="0"/>
      <dgm:spPr/>
    </dgm:pt>
    <dgm:pt modelId="{4BA5D56A-B602-4007-9B63-39D65276504D}" type="pres">
      <dgm:prSet presAssocID="{992EDC30-11F0-40B9-A6C6-DFEED1A9FFC2}" presName="background" presStyleLbl="node0" presStyleIdx="0" presStyleCnt="2"/>
      <dgm:spPr/>
    </dgm:pt>
    <dgm:pt modelId="{F13C7BC5-0D0A-4C9E-8ED4-77BFDF60F49C}" type="pres">
      <dgm:prSet presAssocID="{992EDC30-11F0-40B9-A6C6-DFEED1A9FFC2}" presName="text" presStyleLbl="fgAcc0" presStyleIdx="0" presStyleCnt="2">
        <dgm:presLayoutVars>
          <dgm:chPref val="3"/>
        </dgm:presLayoutVars>
      </dgm:prSet>
      <dgm:spPr/>
    </dgm:pt>
    <dgm:pt modelId="{B6A9EE18-94FE-47C1-B24C-32B077A3BF15}" type="pres">
      <dgm:prSet presAssocID="{992EDC30-11F0-40B9-A6C6-DFEED1A9FFC2}" presName="hierChild2" presStyleCnt="0"/>
      <dgm:spPr/>
    </dgm:pt>
    <dgm:pt modelId="{CF2E0A1B-C480-4321-ACAF-5A83FADA2613}" type="pres">
      <dgm:prSet presAssocID="{344DDF3D-30C5-4FAB-9FFD-E9204DADE174}" presName="hierRoot1" presStyleCnt="0"/>
      <dgm:spPr/>
    </dgm:pt>
    <dgm:pt modelId="{2B3FECFE-AE88-4CE5-8EAD-A091EE7321CE}" type="pres">
      <dgm:prSet presAssocID="{344DDF3D-30C5-4FAB-9FFD-E9204DADE174}" presName="composite" presStyleCnt="0"/>
      <dgm:spPr/>
    </dgm:pt>
    <dgm:pt modelId="{BACD9397-D987-4E4A-B44D-0B51366FA72B}" type="pres">
      <dgm:prSet presAssocID="{344DDF3D-30C5-4FAB-9FFD-E9204DADE174}" presName="background" presStyleLbl="node0" presStyleIdx="1" presStyleCnt="2"/>
      <dgm:spPr/>
    </dgm:pt>
    <dgm:pt modelId="{47F9F0DC-6B11-43ED-B842-259F718AAB5F}" type="pres">
      <dgm:prSet presAssocID="{344DDF3D-30C5-4FAB-9FFD-E9204DADE174}" presName="text" presStyleLbl="fgAcc0" presStyleIdx="1" presStyleCnt="2">
        <dgm:presLayoutVars>
          <dgm:chPref val="3"/>
        </dgm:presLayoutVars>
      </dgm:prSet>
      <dgm:spPr/>
    </dgm:pt>
    <dgm:pt modelId="{AD81A8E4-BFE4-4FA1-AA5D-675926912DCC}" type="pres">
      <dgm:prSet presAssocID="{344DDF3D-30C5-4FAB-9FFD-E9204DADE174}" presName="hierChild2" presStyleCnt="0"/>
      <dgm:spPr/>
    </dgm:pt>
  </dgm:ptLst>
  <dgm:cxnLst>
    <dgm:cxn modelId="{87D80021-0002-4C17-885B-66D7C9CCAD4D}" srcId="{B8F53A5A-279F-4309-B754-1E2EB54CB202}" destId="{344DDF3D-30C5-4FAB-9FFD-E9204DADE174}" srcOrd="1" destOrd="0" parTransId="{D2697D9F-70C4-4840-BE9D-3CDFB4D5D915}" sibTransId="{A1A7C60A-8C6D-485E-9EF5-AA5C541F31D6}"/>
    <dgm:cxn modelId="{A8E7A770-815B-4C94-94AB-2C4EEBE549B0}" srcId="{B8F53A5A-279F-4309-B754-1E2EB54CB202}" destId="{992EDC30-11F0-40B9-A6C6-DFEED1A9FFC2}" srcOrd="0" destOrd="0" parTransId="{1637AE9F-464F-432B-A4EC-A908D98E0142}" sibTransId="{0A1D482F-2DE9-4AC6-AF44-75FF29031631}"/>
    <dgm:cxn modelId="{72668984-B3B1-4D41-842D-878BB81D040E}" type="presOf" srcId="{B8F53A5A-279F-4309-B754-1E2EB54CB202}" destId="{04510350-DC64-4D38-8C88-ABF38DC5549B}" srcOrd="0" destOrd="0" presId="urn:microsoft.com/office/officeart/2005/8/layout/hierarchy1"/>
    <dgm:cxn modelId="{D6357DE7-D5F4-4D4E-8BAD-C108BD09D69F}" type="presOf" srcId="{344DDF3D-30C5-4FAB-9FFD-E9204DADE174}" destId="{47F9F0DC-6B11-43ED-B842-259F718AAB5F}" srcOrd="0" destOrd="0" presId="urn:microsoft.com/office/officeart/2005/8/layout/hierarchy1"/>
    <dgm:cxn modelId="{AC3034FE-BA63-40DE-B951-76AC5FDAC52E}" type="presOf" srcId="{992EDC30-11F0-40B9-A6C6-DFEED1A9FFC2}" destId="{F13C7BC5-0D0A-4C9E-8ED4-77BFDF60F49C}" srcOrd="0" destOrd="0" presId="urn:microsoft.com/office/officeart/2005/8/layout/hierarchy1"/>
    <dgm:cxn modelId="{060821B8-00F0-4BF8-A0C2-9D6D86F6E412}" type="presParOf" srcId="{04510350-DC64-4D38-8C88-ABF38DC5549B}" destId="{9E6C6739-F356-4870-B08F-4D17CD855F51}" srcOrd="0" destOrd="0" presId="urn:microsoft.com/office/officeart/2005/8/layout/hierarchy1"/>
    <dgm:cxn modelId="{CC3DF0BE-A001-4286-83FA-15F2135D6317}" type="presParOf" srcId="{9E6C6739-F356-4870-B08F-4D17CD855F51}" destId="{733FACB6-FAE4-4FDC-964F-155CD5E1AC4B}" srcOrd="0" destOrd="0" presId="urn:microsoft.com/office/officeart/2005/8/layout/hierarchy1"/>
    <dgm:cxn modelId="{44FF6E4B-1342-4596-B235-38EC2BA0ABFB}" type="presParOf" srcId="{733FACB6-FAE4-4FDC-964F-155CD5E1AC4B}" destId="{4BA5D56A-B602-4007-9B63-39D65276504D}" srcOrd="0" destOrd="0" presId="urn:microsoft.com/office/officeart/2005/8/layout/hierarchy1"/>
    <dgm:cxn modelId="{1C211365-3CD1-48EF-A98B-CA5ED5703AAB}" type="presParOf" srcId="{733FACB6-FAE4-4FDC-964F-155CD5E1AC4B}" destId="{F13C7BC5-0D0A-4C9E-8ED4-77BFDF60F49C}" srcOrd="1" destOrd="0" presId="urn:microsoft.com/office/officeart/2005/8/layout/hierarchy1"/>
    <dgm:cxn modelId="{CDCA5AF6-345E-4746-B733-05946130635D}" type="presParOf" srcId="{9E6C6739-F356-4870-B08F-4D17CD855F51}" destId="{B6A9EE18-94FE-47C1-B24C-32B077A3BF15}" srcOrd="1" destOrd="0" presId="urn:microsoft.com/office/officeart/2005/8/layout/hierarchy1"/>
    <dgm:cxn modelId="{F6E17E18-D5B4-40B8-98D3-4B836461C0CF}" type="presParOf" srcId="{04510350-DC64-4D38-8C88-ABF38DC5549B}" destId="{CF2E0A1B-C480-4321-ACAF-5A83FADA2613}" srcOrd="1" destOrd="0" presId="urn:microsoft.com/office/officeart/2005/8/layout/hierarchy1"/>
    <dgm:cxn modelId="{48829848-917F-4784-9285-C6649BED350C}" type="presParOf" srcId="{CF2E0A1B-C480-4321-ACAF-5A83FADA2613}" destId="{2B3FECFE-AE88-4CE5-8EAD-A091EE7321CE}" srcOrd="0" destOrd="0" presId="urn:microsoft.com/office/officeart/2005/8/layout/hierarchy1"/>
    <dgm:cxn modelId="{BDF2B958-5F57-4693-ACBD-3555379EAF83}" type="presParOf" srcId="{2B3FECFE-AE88-4CE5-8EAD-A091EE7321CE}" destId="{BACD9397-D987-4E4A-B44D-0B51366FA72B}" srcOrd="0" destOrd="0" presId="urn:microsoft.com/office/officeart/2005/8/layout/hierarchy1"/>
    <dgm:cxn modelId="{EFEEF7DD-F4F9-4EFA-9A37-2B726A90D5BD}" type="presParOf" srcId="{2B3FECFE-AE88-4CE5-8EAD-A091EE7321CE}" destId="{47F9F0DC-6B11-43ED-B842-259F718AAB5F}" srcOrd="1" destOrd="0" presId="urn:microsoft.com/office/officeart/2005/8/layout/hierarchy1"/>
    <dgm:cxn modelId="{3019F4C6-CBE7-4470-B3BC-34A8CCF58BFF}" type="presParOf" srcId="{CF2E0A1B-C480-4321-ACAF-5A83FADA2613}" destId="{AD81A8E4-BFE4-4FA1-AA5D-675926912D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58D08-B26A-44C6-B67E-8B315B585B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44EE9B-876B-48E7-BF5D-64E82946BE62}">
      <dgm:prSet/>
      <dgm:spPr/>
      <dgm:t>
        <a:bodyPr/>
        <a:lstStyle/>
        <a:p>
          <a:r>
            <a:rPr lang="en-US" b="1" dirty="0"/>
            <a:t>Failing to allow patients to express personal concerns. </a:t>
          </a:r>
          <a:endParaRPr lang="en-US" dirty="0"/>
        </a:p>
      </dgm:t>
    </dgm:pt>
    <dgm:pt modelId="{3A68E08F-2680-4E28-984D-BB9816C2AA4A}" type="parTrans" cxnId="{C12F9CE1-CEE5-40C8-AAAD-F74FB1CF588F}">
      <dgm:prSet/>
      <dgm:spPr/>
      <dgm:t>
        <a:bodyPr/>
        <a:lstStyle/>
        <a:p>
          <a:endParaRPr lang="en-US"/>
        </a:p>
      </dgm:t>
    </dgm:pt>
    <dgm:pt modelId="{6325553E-AE49-4A06-810F-89727A7620D0}" type="sibTrans" cxnId="{C12F9CE1-CEE5-40C8-AAAD-F74FB1CF588F}">
      <dgm:prSet/>
      <dgm:spPr/>
      <dgm:t>
        <a:bodyPr/>
        <a:lstStyle/>
        <a:p>
          <a:endParaRPr lang="en-US"/>
        </a:p>
      </dgm:t>
    </dgm:pt>
    <dgm:pt modelId="{4F1DFCB5-A866-4C00-924D-E054F694310A}">
      <dgm:prSet/>
      <dgm:spPr/>
      <dgm:t>
        <a:bodyPr/>
        <a:lstStyle/>
        <a:p>
          <a:r>
            <a:rPr lang="en-US" b="1" dirty="0"/>
            <a:t>Patients do not have the opportunity to lead the encounter (meeting/interview).</a:t>
          </a:r>
          <a:endParaRPr lang="en-US" dirty="0"/>
        </a:p>
      </dgm:t>
    </dgm:pt>
    <dgm:pt modelId="{CC95A7F2-D1D3-4BA1-9C10-93CAAB666D0B}" type="parTrans" cxnId="{F39BD5F6-405E-4B4C-B8C2-832743D05C9C}">
      <dgm:prSet/>
      <dgm:spPr/>
      <dgm:t>
        <a:bodyPr/>
        <a:lstStyle/>
        <a:p>
          <a:endParaRPr lang="en-US"/>
        </a:p>
      </dgm:t>
    </dgm:pt>
    <dgm:pt modelId="{EF6EBBC9-5AF8-41B8-B25C-63BAA3D03B9E}" type="sibTrans" cxnId="{F39BD5F6-405E-4B4C-B8C2-832743D05C9C}">
      <dgm:prSet/>
      <dgm:spPr/>
      <dgm:t>
        <a:bodyPr/>
        <a:lstStyle/>
        <a:p>
          <a:endParaRPr lang="en-US"/>
        </a:p>
      </dgm:t>
    </dgm:pt>
    <dgm:pt modelId="{97B71897-484C-4710-9013-EC4D5576FA09}">
      <dgm:prSet/>
      <dgm:spPr/>
      <dgm:t>
        <a:bodyPr/>
        <a:lstStyle/>
        <a:p>
          <a:r>
            <a:rPr lang="en-US" b="1"/>
            <a:t>Patients are interrupted.</a:t>
          </a:r>
          <a:endParaRPr lang="en-US"/>
        </a:p>
      </dgm:t>
    </dgm:pt>
    <dgm:pt modelId="{FE1A19B1-FEF5-43AC-984B-334A8E270BF6}" type="parTrans" cxnId="{40CE3710-0AC8-4415-A3B2-E295EF219EB7}">
      <dgm:prSet/>
      <dgm:spPr/>
      <dgm:t>
        <a:bodyPr/>
        <a:lstStyle/>
        <a:p>
          <a:endParaRPr lang="en-US"/>
        </a:p>
      </dgm:t>
    </dgm:pt>
    <dgm:pt modelId="{0C8E0999-A362-420A-9EE0-0CBF56C52B27}" type="sibTrans" cxnId="{40CE3710-0AC8-4415-A3B2-E295EF219EB7}">
      <dgm:prSet/>
      <dgm:spPr/>
      <dgm:t>
        <a:bodyPr/>
        <a:lstStyle/>
        <a:p>
          <a:endParaRPr lang="en-US"/>
        </a:p>
      </dgm:t>
    </dgm:pt>
    <dgm:pt modelId="{C5F0B164-9C06-4C1A-AA27-73DDFF0457D4}" type="pres">
      <dgm:prSet presAssocID="{40658D08-B26A-44C6-B67E-8B315B585B8D}" presName="root" presStyleCnt="0">
        <dgm:presLayoutVars>
          <dgm:dir/>
          <dgm:resizeHandles val="exact"/>
        </dgm:presLayoutVars>
      </dgm:prSet>
      <dgm:spPr/>
    </dgm:pt>
    <dgm:pt modelId="{8E7C140D-C0B3-44B5-883A-314F84EDF5DD}" type="pres">
      <dgm:prSet presAssocID="{D644EE9B-876B-48E7-BF5D-64E82946BE62}" presName="compNode" presStyleCnt="0"/>
      <dgm:spPr/>
    </dgm:pt>
    <dgm:pt modelId="{4433B6B1-7034-4E5F-B98A-875CFAEB3196}" type="pres">
      <dgm:prSet presAssocID="{D644EE9B-876B-48E7-BF5D-64E82946BE62}" presName="bgRect" presStyleLbl="bgShp" presStyleIdx="0" presStyleCnt="3"/>
      <dgm:spPr/>
    </dgm:pt>
    <dgm:pt modelId="{A5F2BD3A-72A0-4226-9372-B94D53EF2753}" type="pres">
      <dgm:prSet presAssocID="{D644EE9B-876B-48E7-BF5D-64E82946BE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af"/>
        </a:ext>
      </dgm:extLst>
    </dgm:pt>
    <dgm:pt modelId="{2E5598F7-9040-4C8E-8B50-4A0204207A53}" type="pres">
      <dgm:prSet presAssocID="{D644EE9B-876B-48E7-BF5D-64E82946BE62}" presName="spaceRect" presStyleCnt="0"/>
      <dgm:spPr/>
    </dgm:pt>
    <dgm:pt modelId="{04586DDC-62C1-4839-BFF0-76683940BDD8}" type="pres">
      <dgm:prSet presAssocID="{D644EE9B-876B-48E7-BF5D-64E82946BE62}" presName="parTx" presStyleLbl="revTx" presStyleIdx="0" presStyleCnt="3">
        <dgm:presLayoutVars>
          <dgm:chMax val="0"/>
          <dgm:chPref val="0"/>
        </dgm:presLayoutVars>
      </dgm:prSet>
      <dgm:spPr/>
    </dgm:pt>
    <dgm:pt modelId="{FB75AA09-5F84-4F60-B8C5-50E24F2873A9}" type="pres">
      <dgm:prSet presAssocID="{6325553E-AE49-4A06-810F-89727A7620D0}" presName="sibTrans" presStyleCnt="0"/>
      <dgm:spPr/>
    </dgm:pt>
    <dgm:pt modelId="{56BAE599-E858-4DC2-9DB8-A569A3F36C01}" type="pres">
      <dgm:prSet presAssocID="{4F1DFCB5-A866-4C00-924D-E054F694310A}" presName="compNode" presStyleCnt="0"/>
      <dgm:spPr/>
    </dgm:pt>
    <dgm:pt modelId="{6E725C1F-8712-42BA-BAEE-A0A963E5F6EB}" type="pres">
      <dgm:prSet presAssocID="{4F1DFCB5-A866-4C00-924D-E054F694310A}" presName="bgRect" presStyleLbl="bgShp" presStyleIdx="1" presStyleCnt="3"/>
      <dgm:spPr/>
    </dgm:pt>
    <dgm:pt modelId="{3409BBAB-3AEE-430E-B5A8-5A18BC8BE55D}" type="pres">
      <dgm:prSet presAssocID="{4F1DFCB5-A866-4C00-924D-E054F69431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D7ECE63A-FDAD-4F7A-8A29-493CBC2FD472}" type="pres">
      <dgm:prSet presAssocID="{4F1DFCB5-A866-4C00-924D-E054F694310A}" presName="spaceRect" presStyleCnt="0"/>
      <dgm:spPr/>
    </dgm:pt>
    <dgm:pt modelId="{86666051-EE5C-4CB6-8ECF-FDDAEBBA8AC2}" type="pres">
      <dgm:prSet presAssocID="{4F1DFCB5-A866-4C00-924D-E054F694310A}" presName="parTx" presStyleLbl="revTx" presStyleIdx="1" presStyleCnt="3">
        <dgm:presLayoutVars>
          <dgm:chMax val="0"/>
          <dgm:chPref val="0"/>
        </dgm:presLayoutVars>
      </dgm:prSet>
      <dgm:spPr/>
    </dgm:pt>
    <dgm:pt modelId="{81DAA369-8D6C-4CE5-A1EF-186B17E37011}" type="pres">
      <dgm:prSet presAssocID="{EF6EBBC9-5AF8-41B8-B25C-63BAA3D03B9E}" presName="sibTrans" presStyleCnt="0"/>
      <dgm:spPr/>
    </dgm:pt>
    <dgm:pt modelId="{E8588CA2-C710-4B1C-B234-655FAD166BBF}" type="pres">
      <dgm:prSet presAssocID="{97B71897-484C-4710-9013-EC4D5576FA09}" presName="compNode" presStyleCnt="0"/>
      <dgm:spPr/>
    </dgm:pt>
    <dgm:pt modelId="{A1A5861C-6F9C-4EB2-A8A1-B38F055A85A6}" type="pres">
      <dgm:prSet presAssocID="{97B71897-484C-4710-9013-EC4D5576FA09}" presName="bgRect" presStyleLbl="bgShp" presStyleIdx="2" presStyleCnt="3"/>
      <dgm:spPr/>
    </dgm:pt>
    <dgm:pt modelId="{BA5E710B-E53C-453D-9DC3-C589D1C0A40D}" type="pres">
      <dgm:prSet presAssocID="{97B71897-484C-4710-9013-EC4D5576FA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Solid Fill"/>
        </a:ext>
      </dgm:extLst>
    </dgm:pt>
    <dgm:pt modelId="{71EF9598-5B5E-447E-8F8D-7B36D5CE441B}" type="pres">
      <dgm:prSet presAssocID="{97B71897-484C-4710-9013-EC4D5576FA09}" presName="spaceRect" presStyleCnt="0"/>
      <dgm:spPr/>
    </dgm:pt>
    <dgm:pt modelId="{4F2D835D-7BD3-4DF8-94B2-FD67DF270979}" type="pres">
      <dgm:prSet presAssocID="{97B71897-484C-4710-9013-EC4D5576FA09}" presName="parTx" presStyleLbl="revTx" presStyleIdx="2" presStyleCnt="3">
        <dgm:presLayoutVars>
          <dgm:chMax val="0"/>
          <dgm:chPref val="0"/>
        </dgm:presLayoutVars>
      </dgm:prSet>
      <dgm:spPr/>
    </dgm:pt>
  </dgm:ptLst>
  <dgm:cxnLst>
    <dgm:cxn modelId="{40CE3710-0AC8-4415-A3B2-E295EF219EB7}" srcId="{40658D08-B26A-44C6-B67E-8B315B585B8D}" destId="{97B71897-484C-4710-9013-EC4D5576FA09}" srcOrd="2" destOrd="0" parTransId="{FE1A19B1-FEF5-43AC-984B-334A8E270BF6}" sibTransId="{0C8E0999-A362-420A-9EE0-0CBF56C52B27}"/>
    <dgm:cxn modelId="{FBFB4E2B-CEEF-4FD6-A7A6-A6D3CC602545}" type="presOf" srcId="{97B71897-484C-4710-9013-EC4D5576FA09}" destId="{4F2D835D-7BD3-4DF8-94B2-FD67DF270979}" srcOrd="0" destOrd="0" presId="urn:microsoft.com/office/officeart/2018/2/layout/IconVerticalSolidList"/>
    <dgm:cxn modelId="{D1252244-1523-4B15-BCC5-EE3BB96C031A}" type="presOf" srcId="{D644EE9B-876B-48E7-BF5D-64E82946BE62}" destId="{04586DDC-62C1-4839-BFF0-76683940BDD8}" srcOrd="0" destOrd="0" presId="urn:microsoft.com/office/officeart/2018/2/layout/IconVerticalSolidList"/>
    <dgm:cxn modelId="{DE073F4D-D439-412E-9A62-38C1D9F9E56B}" type="presOf" srcId="{40658D08-B26A-44C6-B67E-8B315B585B8D}" destId="{C5F0B164-9C06-4C1A-AA27-73DDFF0457D4}" srcOrd="0" destOrd="0" presId="urn:microsoft.com/office/officeart/2018/2/layout/IconVerticalSolidList"/>
    <dgm:cxn modelId="{D55B4092-8A45-422B-B054-A67500BC8A8C}" type="presOf" srcId="{4F1DFCB5-A866-4C00-924D-E054F694310A}" destId="{86666051-EE5C-4CB6-8ECF-FDDAEBBA8AC2}" srcOrd="0" destOrd="0" presId="urn:microsoft.com/office/officeart/2018/2/layout/IconVerticalSolidList"/>
    <dgm:cxn modelId="{C12F9CE1-CEE5-40C8-AAAD-F74FB1CF588F}" srcId="{40658D08-B26A-44C6-B67E-8B315B585B8D}" destId="{D644EE9B-876B-48E7-BF5D-64E82946BE62}" srcOrd="0" destOrd="0" parTransId="{3A68E08F-2680-4E28-984D-BB9816C2AA4A}" sibTransId="{6325553E-AE49-4A06-810F-89727A7620D0}"/>
    <dgm:cxn modelId="{F39BD5F6-405E-4B4C-B8C2-832743D05C9C}" srcId="{40658D08-B26A-44C6-B67E-8B315B585B8D}" destId="{4F1DFCB5-A866-4C00-924D-E054F694310A}" srcOrd="1" destOrd="0" parTransId="{CC95A7F2-D1D3-4BA1-9C10-93CAAB666D0B}" sibTransId="{EF6EBBC9-5AF8-41B8-B25C-63BAA3D03B9E}"/>
    <dgm:cxn modelId="{E4252E3D-48A0-47E4-A147-55A616B68DFF}" type="presParOf" srcId="{C5F0B164-9C06-4C1A-AA27-73DDFF0457D4}" destId="{8E7C140D-C0B3-44B5-883A-314F84EDF5DD}" srcOrd="0" destOrd="0" presId="urn:microsoft.com/office/officeart/2018/2/layout/IconVerticalSolidList"/>
    <dgm:cxn modelId="{6BA1E166-F4A3-4F08-981D-5EB2E0F2F295}" type="presParOf" srcId="{8E7C140D-C0B3-44B5-883A-314F84EDF5DD}" destId="{4433B6B1-7034-4E5F-B98A-875CFAEB3196}" srcOrd="0" destOrd="0" presId="urn:microsoft.com/office/officeart/2018/2/layout/IconVerticalSolidList"/>
    <dgm:cxn modelId="{1AEF8903-D942-41E1-9BF1-F7645BD7D204}" type="presParOf" srcId="{8E7C140D-C0B3-44B5-883A-314F84EDF5DD}" destId="{A5F2BD3A-72A0-4226-9372-B94D53EF2753}" srcOrd="1" destOrd="0" presId="urn:microsoft.com/office/officeart/2018/2/layout/IconVerticalSolidList"/>
    <dgm:cxn modelId="{80F26DD8-28BE-42DD-8B10-9507D66D5F47}" type="presParOf" srcId="{8E7C140D-C0B3-44B5-883A-314F84EDF5DD}" destId="{2E5598F7-9040-4C8E-8B50-4A0204207A53}" srcOrd="2" destOrd="0" presId="urn:microsoft.com/office/officeart/2018/2/layout/IconVerticalSolidList"/>
    <dgm:cxn modelId="{B1442569-F119-4D6A-85AA-6F9D7DC4F1C2}" type="presParOf" srcId="{8E7C140D-C0B3-44B5-883A-314F84EDF5DD}" destId="{04586DDC-62C1-4839-BFF0-76683940BDD8}" srcOrd="3" destOrd="0" presId="urn:microsoft.com/office/officeart/2018/2/layout/IconVerticalSolidList"/>
    <dgm:cxn modelId="{CA00B8D7-2C4E-4730-AA58-4036B25F77A4}" type="presParOf" srcId="{C5F0B164-9C06-4C1A-AA27-73DDFF0457D4}" destId="{FB75AA09-5F84-4F60-B8C5-50E24F2873A9}" srcOrd="1" destOrd="0" presId="urn:microsoft.com/office/officeart/2018/2/layout/IconVerticalSolidList"/>
    <dgm:cxn modelId="{9F5DA2F6-417D-4EF9-813C-E52B4EE9DA05}" type="presParOf" srcId="{C5F0B164-9C06-4C1A-AA27-73DDFF0457D4}" destId="{56BAE599-E858-4DC2-9DB8-A569A3F36C01}" srcOrd="2" destOrd="0" presId="urn:microsoft.com/office/officeart/2018/2/layout/IconVerticalSolidList"/>
    <dgm:cxn modelId="{61DEBAAB-63E4-4820-9059-04AAC1AA98A7}" type="presParOf" srcId="{56BAE599-E858-4DC2-9DB8-A569A3F36C01}" destId="{6E725C1F-8712-42BA-BAEE-A0A963E5F6EB}" srcOrd="0" destOrd="0" presId="urn:microsoft.com/office/officeart/2018/2/layout/IconVerticalSolidList"/>
    <dgm:cxn modelId="{0A3B6A9A-511E-4D63-B8FB-07F1AFD94C24}" type="presParOf" srcId="{56BAE599-E858-4DC2-9DB8-A569A3F36C01}" destId="{3409BBAB-3AEE-430E-B5A8-5A18BC8BE55D}" srcOrd="1" destOrd="0" presId="urn:microsoft.com/office/officeart/2018/2/layout/IconVerticalSolidList"/>
    <dgm:cxn modelId="{F1A06C64-8697-486C-BA64-D50D511AD306}" type="presParOf" srcId="{56BAE599-E858-4DC2-9DB8-A569A3F36C01}" destId="{D7ECE63A-FDAD-4F7A-8A29-493CBC2FD472}" srcOrd="2" destOrd="0" presId="urn:microsoft.com/office/officeart/2018/2/layout/IconVerticalSolidList"/>
    <dgm:cxn modelId="{40B9EA7C-B673-4D2D-AEF1-8B7838300685}" type="presParOf" srcId="{56BAE599-E858-4DC2-9DB8-A569A3F36C01}" destId="{86666051-EE5C-4CB6-8ECF-FDDAEBBA8AC2}" srcOrd="3" destOrd="0" presId="urn:microsoft.com/office/officeart/2018/2/layout/IconVerticalSolidList"/>
    <dgm:cxn modelId="{C40825F3-40DA-452D-BDC3-A01E1904922A}" type="presParOf" srcId="{C5F0B164-9C06-4C1A-AA27-73DDFF0457D4}" destId="{81DAA369-8D6C-4CE5-A1EF-186B17E37011}" srcOrd="3" destOrd="0" presId="urn:microsoft.com/office/officeart/2018/2/layout/IconVerticalSolidList"/>
    <dgm:cxn modelId="{3E87547E-9548-4527-80BB-4BC8B57C1137}" type="presParOf" srcId="{C5F0B164-9C06-4C1A-AA27-73DDFF0457D4}" destId="{E8588CA2-C710-4B1C-B234-655FAD166BBF}" srcOrd="4" destOrd="0" presId="urn:microsoft.com/office/officeart/2018/2/layout/IconVerticalSolidList"/>
    <dgm:cxn modelId="{714635D6-51ED-4252-841F-C4EA04D0BC6A}" type="presParOf" srcId="{E8588CA2-C710-4B1C-B234-655FAD166BBF}" destId="{A1A5861C-6F9C-4EB2-A8A1-B38F055A85A6}" srcOrd="0" destOrd="0" presId="urn:microsoft.com/office/officeart/2018/2/layout/IconVerticalSolidList"/>
    <dgm:cxn modelId="{37285FE7-5F96-4562-841D-D62883626490}" type="presParOf" srcId="{E8588CA2-C710-4B1C-B234-655FAD166BBF}" destId="{BA5E710B-E53C-453D-9DC3-C589D1C0A40D}" srcOrd="1" destOrd="0" presId="urn:microsoft.com/office/officeart/2018/2/layout/IconVerticalSolidList"/>
    <dgm:cxn modelId="{09281333-5C95-4916-8C5F-A6792BC8B2B0}" type="presParOf" srcId="{E8588CA2-C710-4B1C-B234-655FAD166BBF}" destId="{71EF9598-5B5E-447E-8F8D-7B36D5CE441B}" srcOrd="2" destOrd="0" presId="urn:microsoft.com/office/officeart/2018/2/layout/IconVerticalSolidList"/>
    <dgm:cxn modelId="{3CD5AB8A-F0B0-4818-B735-2D355A1AE5DA}" type="presParOf" srcId="{E8588CA2-C710-4B1C-B234-655FAD166BBF}" destId="{4F2D835D-7BD3-4DF8-94B2-FD67DF2709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551414-6AC5-4A21-8A3B-450FEE2921F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64BE1694-7422-458F-921A-B34857BA73CD}">
      <dgm:prSet/>
      <dgm:spPr/>
      <dgm:t>
        <a:bodyPr/>
        <a:lstStyle/>
        <a:p>
          <a:r>
            <a:rPr lang="en-US" dirty="0"/>
            <a:t>Validating</a:t>
          </a:r>
        </a:p>
      </dgm:t>
    </dgm:pt>
    <dgm:pt modelId="{D92CCA21-2B61-4F28-A779-6AB70E9BE1F7}" type="parTrans" cxnId="{570166F8-78DB-4E91-92D5-1B6604FBB5B5}">
      <dgm:prSet/>
      <dgm:spPr/>
      <dgm:t>
        <a:bodyPr/>
        <a:lstStyle/>
        <a:p>
          <a:endParaRPr lang="en-US"/>
        </a:p>
      </dgm:t>
    </dgm:pt>
    <dgm:pt modelId="{8CB880F6-B810-42F6-BFBC-75D9CDC31582}" type="sibTrans" cxnId="{570166F8-78DB-4E91-92D5-1B6604FBB5B5}">
      <dgm:prSet/>
      <dgm:spPr/>
      <dgm:t>
        <a:bodyPr/>
        <a:lstStyle/>
        <a:p>
          <a:endParaRPr lang="en-US"/>
        </a:p>
      </dgm:t>
    </dgm:pt>
    <dgm:pt modelId="{99A4616F-D90F-430C-BAAA-4C8671607BBB}">
      <dgm:prSet/>
      <dgm:spPr/>
      <dgm:t>
        <a:bodyPr/>
        <a:lstStyle/>
        <a:p>
          <a:r>
            <a:rPr lang="en-US" dirty="0"/>
            <a:t>Validating the importance of a patient’s concerns.</a:t>
          </a:r>
        </a:p>
      </dgm:t>
    </dgm:pt>
    <dgm:pt modelId="{42BAD77F-C8F5-4637-BE33-7DD04D14D788}" type="parTrans" cxnId="{4D3D4E61-1FA7-4524-8A09-5407CF24E5A3}">
      <dgm:prSet/>
      <dgm:spPr/>
      <dgm:t>
        <a:bodyPr/>
        <a:lstStyle/>
        <a:p>
          <a:endParaRPr lang="en-US"/>
        </a:p>
      </dgm:t>
    </dgm:pt>
    <dgm:pt modelId="{5294CA2D-5075-42BB-BB98-5F1D871EAD68}" type="sibTrans" cxnId="{4D3D4E61-1FA7-4524-8A09-5407CF24E5A3}">
      <dgm:prSet/>
      <dgm:spPr/>
      <dgm:t>
        <a:bodyPr/>
        <a:lstStyle/>
        <a:p>
          <a:endParaRPr lang="en-US"/>
        </a:p>
      </dgm:t>
    </dgm:pt>
    <dgm:pt modelId="{65C3EA42-6B12-4E9B-9984-A5FDED1F3478}">
      <dgm:prSet/>
      <dgm:spPr/>
      <dgm:t>
        <a:bodyPr/>
        <a:lstStyle/>
        <a:p>
          <a:r>
            <a:rPr lang="en-US"/>
            <a:t>Allowing</a:t>
          </a:r>
        </a:p>
      </dgm:t>
    </dgm:pt>
    <dgm:pt modelId="{F93DB0F1-A6B0-4408-BC09-40D26CDF2BF3}" type="parTrans" cxnId="{2C728C76-1DDF-463D-AAA1-97068F8B4695}">
      <dgm:prSet/>
      <dgm:spPr/>
      <dgm:t>
        <a:bodyPr/>
        <a:lstStyle/>
        <a:p>
          <a:endParaRPr lang="en-US"/>
        </a:p>
      </dgm:t>
    </dgm:pt>
    <dgm:pt modelId="{0105B536-D426-4C9B-AA80-EA7C11A54FAC}" type="sibTrans" cxnId="{2C728C76-1DDF-463D-AAA1-97068F8B4695}">
      <dgm:prSet/>
      <dgm:spPr/>
      <dgm:t>
        <a:bodyPr/>
        <a:lstStyle/>
        <a:p>
          <a:endParaRPr lang="en-US"/>
        </a:p>
      </dgm:t>
    </dgm:pt>
    <dgm:pt modelId="{7CCD4DD3-9FAE-45C6-8F7F-C3CA3FE46C61}">
      <dgm:prSet/>
      <dgm:spPr/>
      <dgm:t>
        <a:bodyPr/>
        <a:lstStyle/>
        <a:p>
          <a:r>
            <a:rPr lang="en-US"/>
            <a:t>Allowing the patient to develop comfort with the provider as he/she leads the conversation. </a:t>
          </a:r>
        </a:p>
      </dgm:t>
    </dgm:pt>
    <dgm:pt modelId="{88197C09-A2B6-4723-99E7-19544370EEFB}" type="parTrans" cxnId="{A5080009-CDA8-4A82-87F2-D8C37D4697F7}">
      <dgm:prSet/>
      <dgm:spPr/>
      <dgm:t>
        <a:bodyPr/>
        <a:lstStyle/>
        <a:p>
          <a:endParaRPr lang="en-US"/>
        </a:p>
      </dgm:t>
    </dgm:pt>
    <dgm:pt modelId="{D36D0763-1B01-4429-8A51-D15DF2CB2EB4}" type="sibTrans" cxnId="{A5080009-CDA8-4A82-87F2-D8C37D4697F7}">
      <dgm:prSet/>
      <dgm:spPr/>
      <dgm:t>
        <a:bodyPr/>
        <a:lstStyle/>
        <a:p>
          <a:endParaRPr lang="en-US"/>
        </a:p>
      </dgm:t>
    </dgm:pt>
    <dgm:pt modelId="{CD84ABBF-BD20-4E69-8FEC-0AAF1428CE21}" type="pres">
      <dgm:prSet presAssocID="{5D551414-6AC5-4A21-8A3B-450FEE2921F7}" presName="Name0" presStyleCnt="0">
        <dgm:presLayoutVars>
          <dgm:dir/>
          <dgm:animLvl val="lvl"/>
          <dgm:resizeHandles val="exact"/>
        </dgm:presLayoutVars>
      </dgm:prSet>
      <dgm:spPr/>
    </dgm:pt>
    <dgm:pt modelId="{B83F350E-5D74-48F1-B81C-9BA4CEF3F60C}" type="pres">
      <dgm:prSet presAssocID="{64BE1694-7422-458F-921A-B34857BA73CD}" presName="composite" presStyleCnt="0"/>
      <dgm:spPr/>
    </dgm:pt>
    <dgm:pt modelId="{0E748A41-FE86-458A-BBF9-ECE8B82A4655}" type="pres">
      <dgm:prSet presAssocID="{64BE1694-7422-458F-921A-B34857BA73CD}" presName="parTx" presStyleLbl="alignNode1" presStyleIdx="0" presStyleCnt="2">
        <dgm:presLayoutVars>
          <dgm:chMax val="0"/>
          <dgm:chPref val="0"/>
          <dgm:bulletEnabled val="1"/>
        </dgm:presLayoutVars>
      </dgm:prSet>
      <dgm:spPr/>
    </dgm:pt>
    <dgm:pt modelId="{F1917381-8528-4BC2-BF0B-3117668D2BCC}" type="pres">
      <dgm:prSet presAssocID="{64BE1694-7422-458F-921A-B34857BA73CD}" presName="desTx" presStyleLbl="alignAccFollowNode1" presStyleIdx="0" presStyleCnt="2">
        <dgm:presLayoutVars>
          <dgm:bulletEnabled val="1"/>
        </dgm:presLayoutVars>
      </dgm:prSet>
      <dgm:spPr/>
    </dgm:pt>
    <dgm:pt modelId="{B119D02C-D33F-4874-A56C-FF942C6F8A37}" type="pres">
      <dgm:prSet presAssocID="{8CB880F6-B810-42F6-BFBC-75D9CDC31582}" presName="space" presStyleCnt="0"/>
      <dgm:spPr/>
    </dgm:pt>
    <dgm:pt modelId="{E97638D9-4F86-450E-92EB-62DE2B01A729}" type="pres">
      <dgm:prSet presAssocID="{65C3EA42-6B12-4E9B-9984-A5FDED1F3478}" presName="composite" presStyleCnt="0"/>
      <dgm:spPr/>
    </dgm:pt>
    <dgm:pt modelId="{B5F91163-02DC-4CFC-89B4-E53FFBAF343E}" type="pres">
      <dgm:prSet presAssocID="{65C3EA42-6B12-4E9B-9984-A5FDED1F3478}" presName="parTx" presStyleLbl="alignNode1" presStyleIdx="1" presStyleCnt="2">
        <dgm:presLayoutVars>
          <dgm:chMax val="0"/>
          <dgm:chPref val="0"/>
          <dgm:bulletEnabled val="1"/>
        </dgm:presLayoutVars>
      </dgm:prSet>
      <dgm:spPr/>
    </dgm:pt>
    <dgm:pt modelId="{3EF8A88F-58EA-4883-A89E-BF229778C6CC}" type="pres">
      <dgm:prSet presAssocID="{65C3EA42-6B12-4E9B-9984-A5FDED1F3478}" presName="desTx" presStyleLbl="alignAccFollowNode1" presStyleIdx="1" presStyleCnt="2">
        <dgm:presLayoutVars>
          <dgm:bulletEnabled val="1"/>
        </dgm:presLayoutVars>
      </dgm:prSet>
      <dgm:spPr/>
    </dgm:pt>
  </dgm:ptLst>
  <dgm:cxnLst>
    <dgm:cxn modelId="{ECDCC508-EF48-4287-97EF-E8B9AC09C8EC}" type="presOf" srcId="{99A4616F-D90F-430C-BAAA-4C8671607BBB}" destId="{F1917381-8528-4BC2-BF0B-3117668D2BCC}" srcOrd="0" destOrd="0" presId="urn:microsoft.com/office/officeart/2005/8/layout/hList1"/>
    <dgm:cxn modelId="{A5080009-CDA8-4A82-87F2-D8C37D4697F7}" srcId="{65C3EA42-6B12-4E9B-9984-A5FDED1F3478}" destId="{7CCD4DD3-9FAE-45C6-8F7F-C3CA3FE46C61}" srcOrd="0" destOrd="0" parTransId="{88197C09-A2B6-4723-99E7-19544370EEFB}" sibTransId="{D36D0763-1B01-4429-8A51-D15DF2CB2EB4}"/>
    <dgm:cxn modelId="{F863760B-BB36-4B9F-BE0F-263750FCE51B}" type="presOf" srcId="{64BE1694-7422-458F-921A-B34857BA73CD}" destId="{0E748A41-FE86-458A-BBF9-ECE8B82A4655}" srcOrd="0" destOrd="0" presId="urn:microsoft.com/office/officeart/2005/8/layout/hList1"/>
    <dgm:cxn modelId="{C0C48D5F-AFF4-4A2A-B42D-4F35C14AE9BC}" type="presOf" srcId="{5D551414-6AC5-4A21-8A3B-450FEE2921F7}" destId="{CD84ABBF-BD20-4E69-8FEC-0AAF1428CE21}" srcOrd="0" destOrd="0" presId="urn:microsoft.com/office/officeart/2005/8/layout/hList1"/>
    <dgm:cxn modelId="{4D3D4E61-1FA7-4524-8A09-5407CF24E5A3}" srcId="{64BE1694-7422-458F-921A-B34857BA73CD}" destId="{99A4616F-D90F-430C-BAAA-4C8671607BBB}" srcOrd="0" destOrd="0" parTransId="{42BAD77F-C8F5-4637-BE33-7DD04D14D788}" sibTransId="{5294CA2D-5075-42BB-BB98-5F1D871EAD68}"/>
    <dgm:cxn modelId="{2225256F-CC0E-4811-BB84-D79775E7BFC6}" type="presOf" srcId="{65C3EA42-6B12-4E9B-9984-A5FDED1F3478}" destId="{B5F91163-02DC-4CFC-89B4-E53FFBAF343E}" srcOrd="0" destOrd="0" presId="urn:microsoft.com/office/officeart/2005/8/layout/hList1"/>
    <dgm:cxn modelId="{2C728C76-1DDF-463D-AAA1-97068F8B4695}" srcId="{5D551414-6AC5-4A21-8A3B-450FEE2921F7}" destId="{65C3EA42-6B12-4E9B-9984-A5FDED1F3478}" srcOrd="1" destOrd="0" parTransId="{F93DB0F1-A6B0-4408-BC09-40D26CDF2BF3}" sibTransId="{0105B536-D426-4C9B-AA80-EA7C11A54FAC}"/>
    <dgm:cxn modelId="{71C499C8-DC5B-4899-83D1-CB58BFFCC970}" type="presOf" srcId="{7CCD4DD3-9FAE-45C6-8F7F-C3CA3FE46C61}" destId="{3EF8A88F-58EA-4883-A89E-BF229778C6CC}" srcOrd="0" destOrd="0" presId="urn:microsoft.com/office/officeart/2005/8/layout/hList1"/>
    <dgm:cxn modelId="{570166F8-78DB-4E91-92D5-1B6604FBB5B5}" srcId="{5D551414-6AC5-4A21-8A3B-450FEE2921F7}" destId="{64BE1694-7422-458F-921A-B34857BA73CD}" srcOrd="0" destOrd="0" parTransId="{D92CCA21-2B61-4F28-A779-6AB70E9BE1F7}" sibTransId="{8CB880F6-B810-42F6-BFBC-75D9CDC31582}"/>
    <dgm:cxn modelId="{FE54AAA0-2C35-434F-B149-88945958BA5C}" type="presParOf" srcId="{CD84ABBF-BD20-4E69-8FEC-0AAF1428CE21}" destId="{B83F350E-5D74-48F1-B81C-9BA4CEF3F60C}" srcOrd="0" destOrd="0" presId="urn:microsoft.com/office/officeart/2005/8/layout/hList1"/>
    <dgm:cxn modelId="{41223467-A1A9-4C6E-A56C-46A92879BE86}" type="presParOf" srcId="{B83F350E-5D74-48F1-B81C-9BA4CEF3F60C}" destId="{0E748A41-FE86-458A-BBF9-ECE8B82A4655}" srcOrd="0" destOrd="0" presId="urn:microsoft.com/office/officeart/2005/8/layout/hList1"/>
    <dgm:cxn modelId="{F83771A6-8268-4877-B631-988B34A3AB4F}" type="presParOf" srcId="{B83F350E-5D74-48F1-B81C-9BA4CEF3F60C}" destId="{F1917381-8528-4BC2-BF0B-3117668D2BCC}" srcOrd="1" destOrd="0" presId="urn:microsoft.com/office/officeart/2005/8/layout/hList1"/>
    <dgm:cxn modelId="{CBB83D82-B242-4E7C-BE69-6B2E1B1D26AA}" type="presParOf" srcId="{CD84ABBF-BD20-4E69-8FEC-0AAF1428CE21}" destId="{B119D02C-D33F-4874-A56C-FF942C6F8A37}" srcOrd="1" destOrd="0" presId="urn:microsoft.com/office/officeart/2005/8/layout/hList1"/>
    <dgm:cxn modelId="{9CC2189B-A96B-4AED-9EC4-C91D74B69CF2}" type="presParOf" srcId="{CD84ABBF-BD20-4E69-8FEC-0AAF1428CE21}" destId="{E97638D9-4F86-450E-92EB-62DE2B01A729}" srcOrd="2" destOrd="0" presId="urn:microsoft.com/office/officeart/2005/8/layout/hList1"/>
    <dgm:cxn modelId="{639BF4C4-2BF1-4215-85F6-44E8FA6458F9}" type="presParOf" srcId="{E97638D9-4F86-450E-92EB-62DE2B01A729}" destId="{B5F91163-02DC-4CFC-89B4-E53FFBAF343E}" srcOrd="0" destOrd="0" presId="urn:microsoft.com/office/officeart/2005/8/layout/hList1"/>
    <dgm:cxn modelId="{CDA1F897-EEC5-4CA3-8211-B4375FF68457}" type="presParOf" srcId="{E97638D9-4F86-450E-92EB-62DE2B01A729}" destId="{3EF8A88F-58EA-4883-A89E-BF229778C6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1251A-9011-4946-8241-5CB820652B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5A0E52-C23B-44F5-849B-25AA9E456E35}">
      <dgm:prSet/>
      <dgm:spPr/>
      <dgm:t>
        <a:bodyPr/>
        <a:lstStyle/>
        <a:p>
          <a:r>
            <a:rPr lang="en-US" b="1" dirty="0"/>
            <a:t>Symptoms, major health problem, in hospital, up–to–date, childhood diseases  </a:t>
          </a:r>
          <a:endParaRPr lang="en-US" dirty="0"/>
        </a:p>
      </dgm:t>
    </dgm:pt>
    <dgm:pt modelId="{8410AD26-81D6-4591-9143-C24F06963470}" type="parTrans" cxnId="{4426494A-C9EC-4D6C-89FE-E0B4932544F3}">
      <dgm:prSet/>
      <dgm:spPr/>
      <dgm:t>
        <a:bodyPr/>
        <a:lstStyle/>
        <a:p>
          <a:endParaRPr lang="en-US"/>
        </a:p>
      </dgm:t>
    </dgm:pt>
    <dgm:pt modelId="{1D03ECE7-8205-459E-9B12-64567194C457}" type="sibTrans" cxnId="{4426494A-C9EC-4D6C-89FE-E0B4932544F3}">
      <dgm:prSet/>
      <dgm:spPr/>
      <dgm:t>
        <a:bodyPr/>
        <a:lstStyle/>
        <a:p>
          <a:endParaRPr lang="en-US"/>
        </a:p>
      </dgm:t>
    </dgm:pt>
    <dgm:pt modelId="{52D369FF-266E-46BD-BE58-78A8F2E39A59}" type="pres">
      <dgm:prSet presAssocID="{C491251A-9011-4946-8241-5CB820652BCE}" presName="linear" presStyleCnt="0">
        <dgm:presLayoutVars>
          <dgm:animLvl val="lvl"/>
          <dgm:resizeHandles val="exact"/>
        </dgm:presLayoutVars>
      </dgm:prSet>
      <dgm:spPr/>
    </dgm:pt>
    <dgm:pt modelId="{07601AF9-CAA7-495B-B072-31A9EBE0038B}" type="pres">
      <dgm:prSet presAssocID="{DC5A0E52-C23B-44F5-849B-25AA9E456E35}" presName="parentText" presStyleLbl="node1" presStyleIdx="0" presStyleCnt="1">
        <dgm:presLayoutVars>
          <dgm:chMax val="0"/>
          <dgm:bulletEnabled val="1"/>
        </dgm:presLayoutVars>
      </dgm:prSet>
      <dgm:spPr/>
    </dgm:pt>
  </dgm:ptLst>
  <dgm:cxnLst>
    <dgm:cxn modelId="{4426494A-C9EC-4D6C-89FE-E0B4932544F3}" srcId="{C491251A-9011-4946-8241-5CB820652BCE}" destId="{DC5A0E52-C23B-44F5-849B-25AA9E456E35}" srcOrd="0" destOrd="0" parTransId="{8410AD26-81D6-4591-9143-C24F06963470}" sibTransId="{1D03ECE7-8205-459E-9B12-64567194C457}"/>
    <dgm:cxn modelId="{A3086A8B-D4E7-488C-8925-004358D81422}" type="presOf" srcId="{DC5A0E52-C23B-44F5-849B-25AA9E456E35}" destId="{07601AF9-CAA7-495B-B072-31A9EBE0038B}" srcOrd="0" destOrd="0" presId="urn:microsoft.com/office/officeart/2005/8/layout/vList2"/>
    <dgm:cxn modelId="{48F43192-7F56-412F-88A6-866A9979B7A4}" type="presOf" srcId="{C491251A-9011-4946-8241-5CB820652BCE}" destId="{52D369FF-266E-46BD-BE58-78A8F2E39A59}" srcOrd="0" destOrd="0" presId="urn:microsoft.com/office/officeart/2005/8/layout/vList2"/>
    <dgm:cxn modelId="{B0DA25AC-95DB-457B-BBEA-53C8FF3832EA}" type="presParOf" srcId="{52D369FF-266E-46BD-BE58-78A8F2E39A59}" destId="{07601AF9-CAA7-495B-B072-31A9EBE003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89F38-E6C4-4978-AD82-6273858A5DB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4E8E230-852A-4A59-9872-F1994EDB436A}">
      <dgm:prSet/>
      <dgm:spPr/>
      <dgm:t>
        <a:bodyPr/>
        <a:lstStyle/>
        <a:p>
          <a:r>
            <a:rPr lang="en-US" b="1"/>
            <a:t>1-  A: Is there anyone in your family who is crazy?</a:t>
          </a:r>
          <a:endParaRPr lang="en-US"/>
        </a:p>
      </dgm:t>
    </dgm:pt>
    <dgm:pt modelId="{77C12356-98ED-4976-9D83-5EA87C2BD099}" type="parTrans" cxnId="{C59115CC-35B0-4E65-B412-54187C85F272}">
      <dgm:prSet/>
      <dgm:spPr/>
      <dgm:t>
        <a:bodyPr/>
        <a:lstStyle/>
        <a:p>
          <a:endParaRPr lang="en-US"/>
        </a:p>
      </dgm:t>
    </dgm:pt>
    <dgm:pt modelId="{18C5D0DB-B3C0-4737-BB7B-E72EFD122DD9}" type="sibTrans" cxnId="{C59115CC-35B0-4E65-B412-54187C85F272}">
      <dgm:prSet/>
      <dgm:spPr/>
      <dgm:t>
        <a:bodyPr/>
        <a:lstStyle/>
        <a:p>
          <a:endParaRPr lang="en-US"/>
        </a:p>
      </dgm:t>
    </dgm:pt>
    <dgm:pt modelId="{209A7ABA-4C88-40BB-A617-90B2CFBB4E42}">
      <dgm:prSet/>
      <dgm:spPr/>
      <dgm:t>
        <a:bodyPr/>
        <a:lstStyle/>
        <a:p>
          <a:r>
            <a:rPr lang="en-US" b="1"/>
            <a:t>B: Is there anyone in your family who suffers from mental illness?</a:t>
          </a:r>
          <a:endParaRPr lang="en-US"/>
        </a:p>
      </dgm:t>
    </dgm:pt>
    <dgm:pt modelId="{58DD40F2-AC51-47F8-9B4D-C90F3C0B1904}" type="parTrans" cxnId="{E31D5195-CEFB-459F-86E1-6A463FE81AD3}">
      <dgm:prSet/>
      <dgm:spPr/>
      <dgm:t>
        <a:bodyPr/>
        <a:lstStyle/>
        <a:p>
          <a:endParaRPr lang="en-US"/>
        </a:p>
      </dgm:t>
    </dgm:pt>
    <dgm:pt modelId="{14C82E98-3C15-43F5-94A7-B3B6764B7FEC}" type="sibTrans" cxnId="{E31D5195-CEFB-459F-86E1-6A463FE81AD3}">
      <dgm:prSet/>
      <dgm:spPr/>
      <dgm:t>
        <a:bodyPr/>
        <a:lstStyle/>
        <a:p>
          <a:endParaRPr lang="en-US"/>
        </a:p>
      </dgm:t>
    </dgm:pt>
    <dgm:pt modelId="{3EB202EB-D09D-48A3-BFC9-9ED87AE39511}">
      <dgm:prSet/>
      <dgm:spPr/>
      <dgm:t>
        <a:bodyPr/>
        <a:lstStyle/>
        <a:p>
          <a:r>
            <a:rPr lang="en-US" b="1"/>
            <a:t>2- A: At what age did your father die?</a:t>
          </a:r>
          <a:endParaRPr lang="en-US"/>
        </a:p>
      </dgm:t>
    </dgm:pt>
    <dgm:pt modelId="{B750F1D1-8554-4FCA-B7C9-877A2D21943D}" type="parTrans" cxnId="{1280E6B5-D710-4EB6-B8B9-FD7E259109C1}">
      <dgm:prSet/>
      <dgm:spPr/>
      <dgm:t>
        <a:bodyPr/>
        <a:lstStyle/>
        <a:p>
          <a:endParaRPr lang="en-US"/>
        </a:p>
      </dgm:t>
    </dgm:pt>
    <dgm:pt modelId="{DE8B95DC-D032-4A6F-996B-1BBF25F2CF64}" type="sibTrans" cxnId="{1280E6B5-D710-4EB6-B8B9-FD7E259109C1}">
      <dgm:prSet/>
      <dgm:spPr/>
      <dgm:t>
        <a:bodyPr/>
        <a:lstStyle/>
        <a:p>
          <a:endParaRPr lang="en-US"/>
        </a:p>
      </dgm:t>
    </dgm:pt>
    <dgm:pt modelId="{23E8F41B-2176-4603-853D-6A3719DB00D6}">
      <dgm:prSet/>
      <dgm:spPr/>
      <dgm:t>
        <a:bodyPr/>
        <a:lstStyle/>
        <a:p>
          <a:r>
            <a:rPr lang="en-US" b="1"/>
            <a:t>B: How old was your dad when he popped off?</a:t>
          </a:r>
          <a:endParaRPr lang="en-US"/>
        </a:p>
      </dgm:t>
    </dgm:pt>
    <dgm:pt modelId="{7107C01E-D53F-4CDD-9787-75CB4D60FC6E}" type="parTrans" cxnId="{DD9AB3FA-8F80-4F33-938D-3FA67F8CD03F}">
      <dgm:prSet/>
      <dgm:spPr/>
      <dgm:t>
        <a:bodyPr/>
        <a:lstStyle/>
        <a:p>
          <a:endParaRPr lang="en-US"/>
        </a:p>
      </dgm:t>
    </dgm:pt>
    <dgm:pt modelId="{E46AD707-14E1-4858-9250-E10A4A8B5DF5}" type="sibTrans" cxnId="{DD9AB3FA-8F80-4F33-938D-3FA67F8CD03F}">
      <dgm:prSet/>
      <dgm:spPr/>
      <dgm:t>
        <a:bodyPr/>
        <a:lstStyle/>
        <a:p>
          <a:endParaRPr lang="en-US"/>
        </a:p>
      </dgm:t>
    </dgm:pt>
    <dgm:pt modelId="{6FA8AFA9-C1CD-4338-8C1B-6BFE681E0527}" type="pres">
      <dgm:prSet presAssocID="{D4589F38-E6C4-4978-AD82-6273858A5DBB}" presName="linear" presStyleCnt="0">
        <dgm:presLayoutVars>
          <dgm:animLvl val="lvl"/>
          <dgm:resizeHandles val="exact"/>
        </dgm:presLayoutVars>
      </dgm:prSet>
      <dgm:spPr/>
    </dgm:pt>
    <dgm:pt modelId="{9B44AC6E-B76E-4F8A-8DEB-EF9FC0070409}" type="pres">
      <dgm:prSet presAssocID="{64E8E230-852A-4A59-9872-F1994EDB436A}" presName="parentText" presStyleLbl="node1" presStyleIdx="0" presStyleCnt="4">
        <dgm:presLayoutVars>
          <dgm:chMax val="0"/>
          <dgm:bulletEnabled val="1"/>
        </dgm:presLayoutVars>
      </dgm:prSet>
      <dgm:spPr/>
    </dgm:pt>
    <dgm:pt modelId="{7858B98C-1421-4357-98E2-EFE1D13294AD}" type="pres">
      <dgm:prSet presAssocID="{18C5D0DB-B3C0-4737-BB7B-E72EFD122DD9}" presName="spacer" presStyleCnt="0"/>
      <dgm:spPr/>
    </dgm:pt>
    <dgm:pt modelId="{3DA1BA71-FF5D-4B17-92F5-50780469F62D}" type="pres">
      <dgm:prSet presAssocID="{209A7ABA-4C88-40BB-A617-90B2CFBB4E42}" presName="parentText" presStyleLbl="node1" presStyleIdx="1" presStyleCnt="4">
        <dgm:presLayoutVars>
          <dgm:chMax val="0"/>
          <dgm:bulletEnabled val="1"/>
        </dgm:presLayoutVars>
      </dgm:prSet>
      <dgm:spPr/>
    </dgm:pt>
    <dgm:pt modelId="{5108FA59-4AD5-4FD3-A2A3-5411D076E251}" type="pres">
      <dgm:prSet presAssocID="{14C82E98-3C15-43F5-94A7-B3B6764B7FEC}" presName="spacer" presStyleCnt="0"/>
      <dgm:spPr/>
    </dgm:pt>
    <dgm:pt modelId="{B0383C63-DB8F-4EF4-A9BD-A40443CF8298}" type="pres">
      <dgm:prSet presAssocID="{3EB202EB-D09D-48A3-BFC9-9ED87AE39511}" presName="parentText" presStyleLbl="node1" presStyleIdx="2" presStyleCnt="4">
        <dgm:presLayoutVars>
          <dgm:chMax val="0"/>
          <dgm:bulletEnabled val="1"/>
        </dgm:presLayoutVars>
      </dgm:prSet>
      <dgm:spPr/>
    </dgm:pt>
    <dgm:pt modelId="{DE303F8E-8703-44DA-B324-D137A747FD45}" type="pres">
      <dgm:prSet presAssocID="{DE8B95DC-D032-4A6F-996B-1BBF25F2CF64}" presName="spacer" presStyleCnt="0"/>
      <dgm:spPr/>
    </dgm:pt>
    <dgm:pt modelId="{6702AB76-3010-4BAF-AB0D-61A026D3E030}" type="pres">
      <dgm:prSet presAssocID="{23E8F41B-2176-4603-853D-6A3719DB00D6}" presName="parentText" presStyleLbl="node1" presStyleIdx="3" presStyleCnt="4">
        <dgm:presLayoutVars>
          <dgm:chMax val="0"/>
          <dgm:bulletEnabled val="1"/>
        </dgm:presLayoutVars>
      </dgm:prSet>
      <dgm:spPr/>
    </dgm:pt>
  </dgm:ptLst>
  <dgm:cxnLst>
    <dgm:cxn modelId="{D4895807-C8D1-4EAD-A7A9-8A0BC93F3BFC}" type="presOf" srcId="{23E8F41B-2176-4603-853D-6A3719DB00D6}" destId="{6702AB76-3010-4BAF-AB0D-61A026D3E030}" srcOrd="0" destOrd="0" presId="urn:microsoft.com/office/officeart/2005/8/layout/vList2"/>
    <dgm:cxn modelId="{580B2C5D-91D8-492E-97B8-125CB0011F5F}" type="presOf" srcId="{D4589F38-E6C4-4978-AD82-6273858A5DBB}" destId="{6FA8AFA9-C1CD-4338-8C1B-6BFE681E0527}" srcOrd="0" destOrd="0" presId="urn:microsoft.com/office/officeart/2005/8/layout/vList2"/>
    <dgm:cxn modelId="{A0D1C34C-A817-458C-B6DB-CDBB2ABFF232}" type="presOf" srcId="{64E8E230-852A-4A59-9872-F1994EDB436A}" destId="{9B44AC6E-B76E-4F8A-8DEB-EF9FC0070409}" srcOrd="0" destOrd="0" presId="urn:microsoft.com/office/officeart/2005/8/layout/vList2"/>
    <dgm:cxn modelId="{3A45A07A-98F0-4A7F-B9CF-6288A6B26160}" type="presOf" srcId="{209A7ABA-4C88-40BB-A617-90B2CFBB4E42}" destId="{3DA1BA71-FF5D-4B17-92F5-50780469F62D}" srcOrd="0" destOrd="0" presId="urn:microsoft.com/office/officeart/2005/8/layout/vList2"/>
    <dgm:cxn modelId="{E31D5195-CEFB-459F-86E1-6A463FE81AD3}" srcId="{D4589F38-E6C4-4978-AD82-6273858A5DBB}" destId="{209A7ABA-4C88-40BB-A617-90B2CFBB4E42}" srcOrd="1" destOrd="0" parTransId="{58DD40F2-AC51-47F8-9B4D-C90F3C0B1904}" sibTransId="{14C82E98-3C15-43F5-94A7-B3B6764B7FEC}"/>
    <dgm:cxn modelId="{CDA07EB1-CA7A-4B91-8582-893E07054D5F}" type="presOf" srcId="{3EB202EB-D09D-48A3-BFC9-9ED87AE39511}" destId="{B0383C63-DB8F-4EF4-A9BD-A40443CF8298}" srcOrd="0" destOrd="0" presId="urn:microsoft.com/office/officeart/2005/8/layout/vList2"/>
    <dgm:cxn modelId="{1280E6B5-D710-4EB6-B8B9-FD7E259109C1}" srcId="{D4589F38-E6C4-4978-AD82-6273858A5DBB}" destId="{3EB202EB-D09D-48A3-BFC9-9ED87AE39511}" srcOrd="2" destOrd="0" parTransId="{B750F1D1-8554-4FCA-B7C9-877A2D21943D}" sibTransId="{DE8B95DC-D032-4A6F-996B-1BBF25F2CF64}"/>
    <dgm:cxn modelId="{C59115CC-35B0-4E65-B412-54187C85F272}" srcId="{D4589F38-E6C4-4978-AD82-6273858A5DBB}" destId="{64E8E230-852A-4A59-9872-F1994EDB436A}" srcOrd="0" destOrd="0" parTransId="{77C12356-98ED-4976-9D83-5EA87C2BD099}" sibTransId="{18C5D0DB-B3C0-4737-BB7B-E72EFD122DD9}"/>
    <dgm:cxn modelId="{DD9AB3FA-8F80-4F33-938D-3FA67F8CD03F}" srcId="{D4589F38-E6C4-4978-AD82-6273858A5DBB}" destId="{23E8F41B-2176-4603-853D-6A3719DB00D6}" srcOrd="3" destOrd="0" parTransId="{7107C01E-D53F-4CDD-9787-75CB4D60FC6E}" sibTransId="{E46AD707-14E1-4858-9250-E10A4A8B5DF5}"/>
    <dgm:cxn modelId="{8AB55D71-E5D9-49A1-9681-14D46D10A2DD}" type="presParOf" srcId="{6FA8AFA9-C1CD-4338-8C1B-6BFE681E0527}" destId="{9B44AC6E-B76E-4F8A-8DEB-EF9FC0070409}" srcOrd="0" destOrd="0" presId="urn:microsoft.com/office/officeart/2005/8/layout/vList2"/>
    <dgm:cxn modelId="{CAAF03E6-DF70-488F-A39D-AE3C0A1C6872}" type="presParOf" srcId="{6FA8AFA9-C1CD-4338-8C1B-6BFE681E0527}" destId="{7858B98C-1421-4357-98E2-EFE1D13294AD}" srcOrd="1" destOrd="0" presId="urn:microsoft.com/office/officeart/2005/8/layout/vList2"/>
    <dgm:cxn modelId="{7CA5689F-17EB-41F4-82A8-F7B41C7F42C6}" type="presParOf" srcId="{6FA8AFA9-C1CD-4338-8C1B-6BFE681E0527}" destId="{3DA1BA71-FF5D-4B17-92F5-50780469F62D}" srcOrd="2" destOrd="0" presId="urn:microsoft.com/office/officeart/2005/8/layout/vList2"/>
    <dgm:cxn modelId="{1EED5154-7C08-451D-BFB4-523B094A84A3}" type="presParOf" srcId="{6FA8AFA9-C1CD-4338-8C1B-6BFE681E0527}" destId="{5108FA59-4AD5-4FD3-A2A3-5411D076E251}" srcOrd="3" destOrd="0" presId="urn:microsoft.com/office/officeart/2005/8/layout/vList2"/>
    <dgm:cxn modelId="{E1F62E2A-9B80-40DA-8C0C-46F789F39E6B}" type="presParOf" srcId="{6FA8AFA9-C1CD-4338-8C1B-6BFE681E0527}" destId="{B0383C63-DB8F-4EF4-A9BD-A40443CF8298}" srcOrd="4" destOrd="0" presId="urn:microsoft.com/office/officeart/2005/8/layout/vList2"/>
    <dgm:cxn modelId="{D0953FA9-6FCA-4196-8200-BB4186D1C392}" type="presParOf" srcId="{6FA8AFA9-C1CD-4338-8C1B-6BFE681E0527}" destId="{DE303F8E-8703-44DA-B324-D137A747FD45}" srcOrd="5" destOrd="0" presId="urn:microsoft.com/office/officeart/2005/8/layout/vList2"/>
    <dgm:cxn modelId="{1970D0DF-B882-4BD3-A4C6-CFEB9C1FD8A9}" type="presParOf" srcId="{6FA8AFA9-C1CD-4338-8C1B-6BFE681E0527}" destId="{6702AB76-3010-4BAF-AB0D-61A026D3E03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CA5685-D25C-4586-B0FB-603020A8D9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7AC3AD-CE4B-4C42-9ECE-84020FAE74DC}">
      <dgm:prSet/>
      <dgm:spPr/>
      <dgm:t>
        <a:bodyPr/>
        <a:lstStyle/>
        <a:p>
          <a:r>
            <a:rPr lang="en-US" b="1"/>
            <a:t>a) as far as you know</a:t>
          </a:r>
          <a:endParaRPr lang="en-US"/>
        </a:p>
      </dgm:t>
    </dgm:pt>
    <dgm:pt modelId="{B0FBCA7C-AF1C-47B1-AAE3-1DC4E250BFB8}" type="parTrans" cxnId="{529FC744-1658-434C-B8F7-2F218C4E7D5E}">
      <dgm:prSet/>
      <dgm:spPr/>
      <dgm:t>
        <a:bodyPr/>
        <a:lstStyle/>
        <a:p>
          <a:endParaRPr lang="en-US"/>
        </a:p>
      </dgm:t>
    </dgm:pt>
    <dgm:pt modelId="{5F50676C-98FC-444D-B631-3B60F1D41A36}" type="sibTrans" cxnId="{529FC744-1658-434C-B8F7-2F218C4E7D5E}">
      <dgm:prSet/>
      <dgm:spPr/>
      <dgm:t>
        <a:bodyPr/>
        <a:lstStyle/>
        <a:p>
          <a:endParaRPr lang="en-US"/>
        </a:p>
      </dgm:t>
    </dgm:pt>
    <dgm:pt modelId="{A1E1F116-860D-4AFE-AC91-D9BB3E33226D}">
      <dgm:prSet/>
      <dgm:spPr/>
      <dgm:t>
        <a:bodyPr/>
        <a:lstStyle/>
        <a:p>
          <a:r>
            <a:rPr lang="en-US" b="1"/>
            <a:t>b) to be on a diet</a:t>
          </a:r>
          <a:endParaRPr lang="en-US"/>
        </a:p>
      </dgm:t>
    </dgm:pt>
    <dgm:pt modelId="{A795AD2D-83F7-4CE9-9C08-D833456BDA3C}" type="parTrans" cxnId="{9B8D52ED-885A-413D-AAD4-C1E851D95B01}">
      <dgm:prSet/>
      <dgm:spPr/>
      <dgm:t>
        <a:bodyPr/>
        <a:lstStyle/>
        <a:p>
          <a:endParaRPr lang="en-US"/>
        </a:p>
      </dgm:t>
    </dgm:pt>
    <dgm:pt modelId="{42436E9D-807F-48D1-95DA-8CBA7C075900}" type="sibTrans" cxnId="{9B8D52ED-885A-413D-AAD4-C1E851D95B01}">
      <dgm:prSet/>
      <dgm:spPr/>
      <dgm:t>
        <a:bodyPr/>
        <a:lstStyle/>
        <a:p>
          <a:endParaRPr lang="en-US"/>
        </a:p>
      </dgm:t>
    </dgm:pt>
    <dgm:pt modelId="{1BA214F7-3D7E-499C-ADDD-438C93300323}">
      <dgm:prSet/>
      <dgm:spPr/>
      <dgm:t>
        <a:bodyPr/>
        <a:lstStyle/>
        <a:p>
          <a:r>
            <a:rPr lang="en-US" b="1"/>
            <a:t>c) insulin injections</a:t>
          </a:r>
          <a:endParaRPr lang="en-US"/>
        </a:p>
      </dgm:t>
    </dgm:pt>
    <dgm:pt modelId="{2FF8AE55-3C51-4EC1-B291-9FDE53742B5C}" type="parTrans" cxnId="{944D0F59-E245-47A7-9386-95F7CD0A41FC}">
      <dgm:prSet/>
      <dgm:spPr/>
      <dgm:t>
        <a:bodyPr/>
        <a:lstStyle/>
        <a:p>
          <a:endParaRPr lang="en-US"/>
        </a:p>
      </dgm:t>
    </dgm:pt>
    <dgm:pt modelId="{F394DCF1-AD4A-4AEC-A4EA-1D1BB996CFED}" type="sibTrans" cxnId="{944D0F59-E245-47A7-9386-95F7CD0A41FC}">
      <dgm:prSet/>
      <dgm:spPr/>
      <dgm:t>
        <a:bodyPr/>
        <a:lstStyle/>
        <a:p>
          <a:endParaRPr lang="en-US"/>
        </a:p>
      </dgm:t>
    </dgm:pt>
    <dgm:pt modelId="{DF902611-F51D-4C32-969D-ECF9E1C8C053}">
      <dgm:prSet/>
      <dgm:spPr/>
      <dgm:t>
        <a:bodyPr/>
        <a:lstStyle/>
        <a:p>
          <a:r>
            <a:rPr lang="en-US" b="1"/>
            <a:t>d) illnesses that run in the family</a:t>
          </a:r>
          <a:endParaRPr lang="en-US"/>
        </a:p>
      </dgm:t>
    </dgm:pt>
    <dgm:pt modelId="{1AAE76E7-33A0-4142-BAC8-D3A43C5B1114}" type="parTrans" cxnId="{87CEF1D3-974D-4E9C-A3C8-6C189E82BFFE}">
      <dgm:prSet/>
      <dgm:spPr/>
      <dgm:t>
        <a:bodyPr/>
        <a:lstStyle/>
        <a:p>
          <a:endParaRPr lang="en-US"/>
        </a:p>
      </dgm:t>
    </dgm:pt>
    <dgm:pt modelId="{713DDEE6-35BA-4547-88E0-A35C56C0A880}" type="sibTrans" cxnId="{87CEF1D3-974D-4E9C-A3C8-6C189E82BFFE}">
      <dgm:prSet/>
      <dgm:spPr/>
      <dgm:t>
        <a:bodyPr/>
        <a:lstStyle/>
        <a:p>
          <a:endParaRPr lang="en-US"/>
        </a:p>
      </dgm:t>
    </dgm:pt>
    <dgm:pt modelId="{8E5EBB24-6BFC-446C-9B90-3CF30C5806B7}">
      <dgm:prSet/>
      <dgm:spPr/>
      <dgm:t>
        <a:bodyPr/>
        <a:lstStyle/>
        <a:p>
          <a:r>
            <a:rPr lang="en-US" b="1"/>
            <a:t>e) to suffer from a disease</a:t>
          </a:r>
          <a:endParaRPr lang="en-US"/>
        </a:p>
      </dgm:t>
    </dgm:pt>
    <dgm:pt modelId="{74DEF06B-28AA-46C8-968C-D67C13360BA5}" type="parTrans" cxnId="{CBFA430C-9407-4949-818F-A70D8350E3C7}">
      <dgm:prSet/>
      <dgm:spPr/>
      <dgm:t>
        <a:bodyPr/>
        <a:lstStyle/>
        <a:p>
          <a:endParaRPr lang="en-US"/>
        </a:p>
      </dgm:t>
    </dgm:pt>
    <dgm:pt modelId="{9BF7DA0C-EFF3-43D0-B663-7B3105EC1052}" type="sibTrans" cxnId="{CBFA430C-9407-4949-818F-A70D8350E3C7}">
      <dgm:prSet/>
      <dgm:spPr/>
      <dgm:t>
        <a:bodyPr/>
        <a:lstStyle/>
        <a:p>
          <a:endParaRPr lang="en-US"/>
        </a:p>
      </dgm:t>
    </dgm:pt>
    <dgm:pt modelId="{F52343F2-3DF2-43E9-B9C9-0DF731B5E39B}" type="pres">
      <dgm:prSet presAssocID="{B7CA5685-D25C-4586-B0FB-603020A8D954}" presName="linear" presStyleCnt="0">
        <dgm:presLayoutVars>
          <dgm:animLvl val="lvl"/>
          <dgm:resizeHandles val="exact"/>
        </dgm:presLayoutVars>
      </dgm:prSet>
      <dgm:spPr/>
    </dgm:pt>
    <dgm:pt modelId="{C9D5D9DF-E6DC-4BB9-B6D5-F204B9D5B973}" type="pres">
      <dgm:prSet presAssocID="{EF7AC3AD-CE4B-4C42-9ECE-84020FAE74DC}" presName="parentText" presStyleLbl="node1" presStyleIdx="0" presStyleCnt="5">
        <dgm:presLayoutVars>
          <dgm:chMax val="0"/>
          <dgm:bulletEnabled val="1"/>
        </dgm:presLayoutVars>
      </dgm:prSet>
      <dgm:spPr/>
    </dgm:pt>
    <dgm:pt modelId="{5844D45D-8C85-48E5-8E21-E75CDB9ABE2B}" type="pres">
      <dgm:prSet presAssocID="{5F50676C-98FC-444D-B631-3B60F1D41A36}" presName="spacer" presStyleCnt="0"/>
      <dgm:spPr/>
    </dgm:pt>
    <dgm:pt modelId="{35DF728C-B121-44DE-841B-E8A9DB1E96C2}" type="pres">
      <dgm:prSet presAssocID="{A1E1F116-860D-4AFE-AC91-D9BB3E33226D}" presName="parentText" presStyleLbl="node1" presStyleIdx="1" presStyleCnt="5">
        <dgm:presLayoutVars>
          <dgm:chMax val="0"/>
          <dgm:bulletEnabled val="1"/>
        </dgm:presLayoutVars>
      </dgm:prSet>
      <dgm:spPr/>
    </dgm:pt>
    <dgm:pt modelId="{209CC57A-4344-435D-8177-B55782CDF04C}" type="pres">
      <dgm:prSet presAssocID="{42436E9D-807F-48D1-95DA-8CBA7C075900}" presName="spacer" presStyleCnt="0"/>
      <dgm:spPr/>
    </dgm:pt>
    <dgm:pt modelId="{A3D6EAF1-6848-4258-A5D3-49B8836BA003}" type="pres">
      <dgm:prSet presAssocID="{1BA214F7-3D7E-499C-ADDD-438C93300323}" presName="parentText" presStyleLbl="node1" presStyleIdx="2" presStyleCnt="5">
        <dgm:presLayoutVars>
          <dgm:chMax val="0"/>
          <dgm:bulletEnabled val="1"/>
        </dgm:presLayoutVars>
      </dgm:prSet>
      <dgm:spPr/>
    </dgm:pt>
    <dgm:pt modelId="{CBE07114-128F-4DE9-A419-DB3AF13D2A80}" type="pres">
      <dgm:prSet presAssocID="{F394DCF1-AD4A-4AEC-A4EA-1D1BB996CFED}" presName="spacer" presStyleCnt="0"/>
      <dgm:spPr/>
    </dgm:pt>
    <dgm:pt modelId="{A1AD53F3-9E62-4131-BE1E-DB04F5D36DA2}" type="pres">
      <dgm:prSet presAssocID="{DF902611-F51D-4C32-969D-ECF9E1C8C053}" presName="parentText" presStyleLbl="node1" presStyleIdx="3" presStyleCnt="5">
        <dgm:presLayoutVars>
          <dgm:chMax val="0"/>
          <dgm:bulletEnabled val="1"/>
        </dgm:presLayoutVars>
      </dgm:prSet>
      <dgm:spPr/>
    </dgm:pt>
    <dgm:pt modelId="{D0E57D34-2352-46AC-9E24-A0C035A7BC1B}" type="pres">
      <dgm:prSet presAssocID="{713DDEE6-35BA-4547-88E0-A35C56C0A880}" presName="spacer" presStyleCnt="0"/>
      <dgm:spPr/>
    </dgm:pt>
    <dgm:pt modelId="{5CF3404F-4259-4B94-BA10-915D6680C358}" type="pres">
      <dgm:prSet presAssocID="{8E5EBB24-6BFC-446C-9B90-3CF30C5806B7}" presName="parentText" presStyleLbl="node1" presStyleIdx="4" presStyleCnt="5">
        <dgm:presLayoutVars>
          <dgm:chMax val="0"/>
          <dgm:bulletEnabled val="1"/>
        </dgm:presLayoutVars>
      </dgm:prSet>
      <dgm:spPr/>
    </dgm:pt>
  </dgm:ptLst>
  <dgm:cxnLst>
    <dgm:cxn modelId="{E5F73700-EFAA-417B-9BDD-EEE900AEFEC6}" type="presOf" srcId="{B7CA5685-D25C-4586-B0FB-603020A8D954}" destId="{F52343F2-3DF2-43E9-B9C9-0DF731B5E39B}" srcOrd="0" destOrd="0" presId="urn:microsoft.com/office/officeart/2005/8/layout/vList2"/>
    <dgm:cxn modelId="{CBFA430C-9407-4949-818F-A70D8350E3C7}" srcId="{B7CA5685-D25C-4586-B0FB-603020A8D954}" destId="{8E5EBB24-6BFC-446C-9B90-3CF30C5806B7}" srcOrd="4" destOrd="0" parTransId="{74DEF06B-28AA-46C8-968C-D67C13360BA5}" sibTransId="{9BF7DA0C-EFF3-43D0-B663-7B3105EC1052}"/>
    <dgm:cxn modelId="{5925B82B-79A5-4E8D-9BB7-4088B544C90D}" type="presOf" srcId="{1BA214F7-3D7E-499C-ADDD-438C93300323}" destId="{A3D6EAF1-6848-4258-A5D3-49B8836BA003}" srcOrd="0" destOrd="0" presId="urn:microsoft.com/office/officeart/2005/8/layout/vList2"/>
    <dgm:cxn modelId="{529FC744-1658-434C-B8F7-2F218C4E7D5E}" srcId="{B7CA5685-D25C-4586-B0FB-603020A8D954}" destId="{EF7AC3AD-CE4B-4C42-9ECE-84020FAE74DC}" srcOrd="0" destOrd="0" parTransId="{B0FBCA7C-AF1C-47B1-AAE3-1DC4E250BFB8}" sibTransId="{5F50676C-98FC-444D-B631-3B60F1D41A36}"/>
    <dgm:cxn modelId="{944D0F59-E245-47A7-9386-95F7CD0A41FC}" srcId="{B7CA5685-D25C-4586-B0FB-603020A8D954}" destId="{1BA214F7-3D7E-499C-ADDD-438C93300323}" srcOrd="2" destOrd="0" parTransId="{2FF8AE55-3C51-4EC1-B291-9FDE53742B5C}" sibTransId="{F394DCF1-AD4A-4AEC-A4EA-1D1BB996CFED}"/>
    <dgm:cxn modelId="{B4F16859-0B54-4361-ACD3-849FABCCC27E}" type="presOf" srcId="{A1E1F116-860D-4AFE-AC91-D9BB3E33226D}" destId="{35DF728C-B121-44DE-841B-E8A9DB1E96C2}" srcOrd="0" destOrd="0" presId="urn:microsoft.com/office/officeart/2005/8/layout/vList2"/>
    <dgm:cxn modelId="{7984FF85-A8B3-4305-AB7A-535ECD900175}" type="presOf" srcId="{EF7AC3AD-CE4B-4C42-9ECE-84020FAE74DC}" destId="{C9D5D9DF-E6DC-4BB9-B6D5-F204B9D5B973}" srcOrd="0" destOrd="0" presId="urn:microsoft.com/office/officeart/2005/8/layout/vList2"/>
    <dgm:cxn modelId="{87CEF1D3-974D-4E9C-A3C8-6C189E82BFFE}" srcId="{B7CA5685-D25C-4586-B0FB-603020A8D954}" destId="{DF902611-F51D-4C32-969D-ECF9E1C8C053}" srcOrd="3" destOrd="0" parTransId="{1AAE76E7-33A0-4142-BAC8-D3A43C5B1114}" sibTransId="{713DDEE6-35BA-4547-88E0-A35C56C0A880}"/>
    <dgm:cxn modelId="{43DAE5E4-F608-4581-AE39-904712174144}" type="presOf" srcId="{DF902611-F51D-4C32-969D-ECF9E1C8C053}" destId="{A1AD53F3-9E62-4131-BE1E-DB04F5D36DA2}" srcOrd="0" destOrd="0" presId="urn:microsoft.com/office/officeart/2005/8/layout/vList2"/>
    <dgm:cxn modelId="{9B8D52ED-885A-413D-AAD4-C1E851D95B01}" srcId="{B7CA5685-D25C-4586-B0FB-603020A8D954}" destId="{A1E1F116-860D-4AFE-AC91-D9BB3E33226D}" srcOrd="1" destOrd="0" parTransId="{A795AD2D-83F7-4CE9-9C08-D833456BDA3C}" sibTransId="{42436E9D-807F-48D1-95DA-8CBA7C075900}"/>
    <dgm:cxn modelId="{9A24DCF3-E15C-4820-9645-CCEFB5044C4C}" type="presOf" srcId="{8E5EBB24-6BFC-446C-9B90-3CF30C5806B7}" destId="{5CF3404F-4259-4B94-BA10-915D6680C358}" srcOrd="0" destOrd="0" presId="urn:microsoft.com/office/officeart/2005/8/layout/vList2"/>
    <dgm:cxn modelId="{7B973251-75C0-4353-BD8E-78A78537D259}" type="presParOf" srcId="{F52343F2-3DF2-43E9-B9C9-0DF731B5E39B}" destId="{C9D5D9DF-E6DC-4BB9-B6D5-F204B9D5B973}" srcOrd="0" destOrd="0" presId="urn:microsoft.com/office/officeart/2005/8/layout/vList2"/>
    <dgm:cxn modelId="{DAEAA3E4-D07E-45B1-8FAC-1453AE5F0DDA}" type="presParOf" srcId="{F52343F2-3DF2-43E9-B9C9-0DF731B5E39B}" destId="{5844D45D-8C85-48E5-8E21-E75CDB9ABE2B}" srcOrd="1" destOrd="0" presId="urn:microsoft.com/office/officeart/2005/8/layout/vList2"/>
    <dgm:cxn modelId="{367A69B4-107B-40F6-A9BC-40E65709AC34}" type="presParOf" srcId="{F52343F2-3DF2-43E9-B9C9-0DF731B5E39B}" destId="{35DF728C-B121-44DE-841B-E8A9DB1E96C2}" srcOrd="2" destOrd="0" presId="urn:microsoft.com/office/officeart/2005/8/layout/vList2"/>
    <dgm:cxn modelId="{AC6C4789-2765-4A3C-BDE3-24C88C5BBC0C}" type="presParOf" srcId="{F52343F2-3DF2-43E9-B9C9-0DF731B5E39B}" destId="{209CC57A-4344-435D-8177-B55782CDF04C}" srcOrd="3" destOrd="0" presId="urn:microsoft.com/office/officeart/2005/8/layout/vList2"/>
    <dgm:cxn modelId="{52C24204-B0D8-4C42-A84A-ED5AB358129C}" type="presParOf" srcId="{F52343F2-3DF2-43E9-B9C9-0DF731B5E39B}" destId="{A3D6EAF1-6848-4258-A5D3-49B8836BA003}" srcOrd="4" destOrd="0" presId="urn:microsoft.com/office/officeart/2005/8/layout/vList2"/>
    <dgm:cxn modelId="{7D11C0AB-42C2-4215-8510-8E7718FDF042}" type="presParOf" srcId="{F52343F2-3DF2-43E9-B9C9-0DF731B5E39B}" destId="{CBE07114-128F-4DE9-A419-DB3AF13D2A80}" srcOrd="5" destOrd="0" presId="urn:microsoft.com/office/officeart/2005/8/layout/vList2"/>
    <dgm:cxn modelId="{7892E0A7-3B12-4D3C-AF32-3583C95D363A}" type="presParOf" srcId="{F52343F2-3DF2-43E9-B9C9-0DF731B5E39B}" destId="{A1AD53F3-9E62-4131-BE1E-DB04F5D36DA2}" srcOrd="6" destOrd="0" presId="urn:microsoft.com/office/officeart/2005/8/layout/vList2"/>
    <dgm:cxn modelId="{38797194-FA9B-4FB5-80F9-1B2CC3299B8A}" type="presParOf" srcId="{F52343F2-3DF2-43E9-B9C9-0DF731B5E39B}" destId="{D0E57D34-2352-46AC-9E24-A0C035A7BC1B}" srcOrd="7" destOrd="0" presId="urn:microsoft.com/office/officeart/2005/8/layout/vList2"/>
    <dgm:cxn modelId="{68E6123E-9B83-4432-940C-CF25EAA4CCE3}" type="presParOf" srcId="{F52343F2-3DF2-43E9-B9C9-0DF731B5E39B}" destId="{5CF3404F-4259-4B94-BA10-915D6680C35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5D56A-B602-4007-9B63-39D65276504D}">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C7BC5-0D0A-4C9E-8ED4-77BFDF60F49C}">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the clinician dictates the interaction to meet his or her own needs – eliciting symptoms and other data to facilitate making a diagnosis. </a:t>
          </a:r>
          <a:endParaRPr lang="en-US" sz="3000" kern="1200"/>
        </a:p>
      </dsp:txBody>
      <dsp:txXfrm>
        <a:off x="602678" y="725825"/>
        <a:ext cx="4463730" cy="2771523"/>
      </dsp:txXfrm>
    </dsp:sp>
    <dsp:sp modelId="{BACD9397-D987-4E4A-B44D-0B51366FA72B}">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9F0DC-6B11-43ED-B842-259F718AAB5F}">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Using closed-ended questions. </a:t>
          </a:r>
          <a:endParaRPr lang="en-US" sz="3000" kern="1200"/>
        </a:p>
      </dsp:txBody>
      <dsp:txXfrm>
        <a:off x="6269123" y="725825"/>
        <a:ext cx="4463730" cy="2771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B6B1-7034-4E5F-B98A-875CFAEB3196}">
      <dsp:nvSpPr>
        <dsp:cNvPr id="0" name=""/>
        <dsp:cNvSpPr/>
      </dsp:nvSpPr>
      <dsp:spPr>
        <a:xfrm>
          <a:off x="0" y="67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2BD3A-72A0-4226-9372-B94D53EF2753}">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86DDC-62C1-4839-BFF0-76683940BDD8}">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90000"/>
            </a:lnSpc>
            <a:spcBef>
              <a:spcPct val="0"/>
            </a:spcBef>
            <a:spcAft>
              <a:spcPct val="35000"/>
            </a:spcAft>
            <a:buNone/>
          </a:pPr>
          <a:r>
            <a:rPr lang="en-US" sz="2300" b="1" kern="1200" dirty="0"/>
            <a:t>Failing to allow patients to express personal concerns. </a:t>
          </a:r>
          <a:endParaRPr lang="en-US" sz="2300" kern="1200" dirty="0"/>
        </a:p>
      </dsp:txBody>
      <dsp:txXfrm>
        <a:off x="1816103" y="671"/>
        <a:ext cx="4447536" cy="1572384"/>
      </dsp:txXfrm>
    </dsp:sp>
    <dsp:sp modelId="{6E725C1F-8712-42BA-BAEE-A0A963E5F6EB}">
      <dsp:nvSpPr>
        <dsp:cNvPr id="0" name=""/>
        <dsp:cNvSpPr/>
      </dsp:nvSpPr>
      <dsp:spPr>
        <a:xfrm>
          <a:off x="0" y="1966151"/>
          <a:ext cx="6263640" cy="15723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9BBAB-3AEE-430E-B5A8-5A18BC8BE55D}">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66051-EE5C-4CB6-8ECF-FDDAEBBA8AC2}">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90000"/>
            </a:lnSpc>
            <a:spcBef>
              <a:spcPct val="0"/>
            </a:spcBef>
            <a:spcAft>
              <a:spcPct val="35000"/>
            </a:spcAft>
            <a:buNone/>
          </a:pPr>
          <a:r>
            <a:rPr lang="en-US" sz="2300" b="1" kern="1200" dirty="0"/>
            <a:t>Patients do not have the opportunity to lead the encounter (meeting/interview).</a:t>
          </a:r>
          <a:endParaRPr lang="en-US" sz="2300" kern="1200" dirty="0"/>
        </a:p>
      </dsp:txBody>
      <dsp:txXfrm>
        <a:off x="1816103" y="1966151"/>
        <a:ext cx="4447536" cy="1572384"/>
      </dsp:txXfrm>
    </dsp:sp>
    <dsp:sp modelId="{A1A5861C-6F9C-4EB2-A8A1-B38F055A85A6}">
      <dsp:nvSpPr>
        <dsp:cNvPr id="0" name=""/>
        <dsp:cNvSpPr/>
      </dsp:nvSpPr>
      <dsp:spPr>
        <a:xfrm>
          <a:off x="0" y="3931632"/>
          <a:ext cx="6263640" cy="15723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E710B-E53C-453D-9DC3-C589D1C0A40D}">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2D835D-7BD3-4DF8-94B2-FD67DF270979}">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22350">
            <a:lnSpc>
              <a:spcPct val="90000"/>
            </a:lnSpc>
            <a:spcBef>
              <a:spcPct val="0"/>
            </a:spcBef>
            <a:spcAft>
              <a:spcPct val="35000"/>
            </a:spcAft>
            <a:buNone/>
          </a:pPr>
          <a:r>
            <a:rPr lang="en-US" sz="2300" b="1" kern="1200"/>
            <a:t>Patients are interrupted.</a:t>
          </a:r>
          <a:endParaRPr lang="en-US" sz="2300" kern="1200"/>
        </a:p>
      </dsp:txBody>
      <dsp:txXfrm>
        <a:off x="1816103" y="3931632"/>
        <a:ext cx="4447536" cy="1572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48A41-FE86-458A-BBF9-ECE8B82A4655}">
      <dsp:nvSpPr>
        <dsp:cNvPr id="0" name=""/>
        <dsp:cNvSpPr/>
      </dsp:nvSpPr>
      <dsp:spPr>
        <a:xfrm>
          <a:off x="51" y="24702"/>
          <a:ext cx="491378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t>Validating</a:t>
          </a:r>
        </a:p>
      </dsp:txBody>
      <dsp:txXfrm>
        <a:off x="51" y="24702"/>
        <a:ext cx="4913783" cy="1094400"/>
      </dsp:txXfrm>
    </dsp:sp>
    <dsp:sp modelId="{F1917381-8528-4BC2-BF0B-3117668D2BCC}">
      <dsp:nvSpPr>
        <dsp:cNvPr id="0" name=""/>
        <dsp:cNvSpPr/>
      </dsp:nvSpPr>
      <dsp:spPr>
        <a:xfrm>
          <a:off x="51" y="1119102"/>
          <a:ext cx="4913783" cy="32075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dirty="0"/>
            <a:t>Validating the importance of a patient’s concerns.</a:t>
          </a:r>
        </a:p>
      </dsp:txBody>
      <dsp:txXfrm>
        <a:off x="51" y="1119102"/>
        <a:ext cx="4913783" cy="3207532"/>
      </dsp:txXfrm>
    </dsp:sp>
    <dsp:sp modelId="{B5F91163-02DC-4CFC-89B4-E53FFBAF343E}">
      <dsp:nvSpPr>
        <dsp:cNvPr id="0" name=""/>
        <dsp:cNvSpPr/>
      </dsp:nvSpPr>
      <dsp:spPr>
        <a:xfrm>
          <a:off x="5601764" y="24702"/>
          <a:ext cx="491378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a:t>Allowing</a:t>
          </a:r>
        </a:p>
      </dsp:txBody>
      <dsp:txXfrm>
        <a:off x="5601764" y="24702"/>
        <a:ext cx="4913783" cy="1094400"/>
      </dsp:txXfrm>
    </dsp:sp>
    <dsp:sp modelId="{3EF8A88F-58EA-4883-A89E-BF229778C6CC}">
      <dsp:nvSpPr>
        <dsp:cNvPr id="0" name=""/>
        <dsp:cNvSpPr/>
      </dsp:nvSpPr>
      <dsp:spPr>
        <a:xfrm>
          <a:off x="5601764" y="1119102"/>
          <a:ext cx="4913783" cy="32075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a:t>Allowing the patient to develop comfort with the provider as he/she leads the conversation. </a:t>
          </a:r>
        </a:p>
      </dsp:txBody>
      <dsp:txXfrm>
        <a:off x="5601764" y="1119102"/>
        <a:ext cx="4913783" cy="3207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01AF9-CAA7-495B-B072-31A9EBE0038B}">
      <dsp:nvSpPr>
        <dsp:cNvPr id="0" name=""/>
        <dsp:cNvSpPr/>
      </dsp:nvSpPr>
      <dsp:spPr>
        <a:xfrm>
          <a:off x="0" y="206511"/>
          <a:ext cx="6263640" cy="1074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Symptoms, major health problem, in hospital, up–to–date, childhood diseases  </a:t>
          </a:r>
          <a:endParaRPr lang="en-US" sz="2700" kern="1200" dirty="0"/>
        </a:p>
      </dsp:txBody>
      <dsp:txXfrm>
        <a:off x="52431" y="258942"/>
        <a:ext cx="6158778" cy="969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4AC6E-B76E-4F8A-8DEB-EF9FC0070409}">
      <dsp:nvSpPr>
        <dsp:cNvPr id="0" name=""/>
        <dsp:cNvSpPr/>
      </dsp:nvSpPr>
      <dsp:spPr>
        <a:xfrm>
          <a:off x="0" y="68183"/>
          <a:ext cx="6263640"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1-  A: Is there anyone in your family who is crazy?</a:t>
          </a:r>
          <a:endParaRPr lang="en-US" sz="3200" kern="1200"/>
        </a:p>
      </dsp:txBody>
      <dsp:txXfrm>
        <a:off x="62141" y="130324"/>
        <a:ext cx="6139358" cy="1148678"/>
      </dsp:txXfrm>
    </dsp:sp>
    <dsp:sp modelId="{3DA1BA71-FF5D-4B17-92F5-50780469F62D}">
      <dsp:nvSpPr>
        <dsp:cNvPr id="0" name=""/>
        <dsp:cNvSpPr/>
      </dsp:nvSpPr>
      <dsp:spPr>
        <a:xfrm>
          <a:off x="0" y="1433303"/>
          <a:ext cx="6263640" cy="12729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B: Is there anyone in your family who suffers from mental illness?</a:t>
          </a:r>
          <a:endParaRPr lang="en-US" sz="3200" kern="1200"/>
        </a:p>
      </dsp:txBody>
      <dsp:txXfrm>
        <a:off x="62141" y="1495444"/>
        <a:ext cx="6139358" cy="1148678"/>
      </dsp:txXfrm>
    </dsp:sp>
    <dsp:sp modelId="{B0383C63-DB8F-4EF4-A9BD-A40443CF8298}">
      <dsp:nvSpPr>
        <dsp:cNvPr id="0" name=""/>
        <dsp:cNvSpPr/>
      </dsp:nvSpPr>
      <dsp:spPr>
        <a:xfrm>
          <a:off x="0" y="2798423"/>
          <a:ext cx="6263640" cy="12729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2- A: At what age did your father die?</a:t>
          </a:r>
          <a:endParaRPr lang="en-US" sz="3200" kern="1200"/>
        </a:p>
      </dsp:txBody>
      <dsp:txXfrm>
        <a:off x="62141" y="2860564"/>
        <a:ext cx="6139358" cy="1148678"/>
      </dsp:txXfrm>
    </dsp:sp>
    <dsp:sp modelId="{6702AB76-3010-4BAF-AB0D-61A026D3E030}">
      <dsp:nvSpPr>
        <dsp:cNvPr id="0" name=""/>
        <dsp:cNvSpPr/>
      </dsp:nvSpPr>
      <dsp:spPr>
        <a:xfrm>
          <a:off x="0" y="4163544"/>
          <a:ext cx="6263640"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B: How old was your dad when he popped off?</a:t>
          </a:r>
          <a:endParaRPr lang="en-US" sz="3200" kern="1200"/>
        </a:p>
      </dsp:txBody>
      <dsp:txXfrm>
        <a:off x="62141" y="4225685"/>
        <a:ext cx="6139358" cy="1148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5D9DF-E6DC-4BB9-B6D5-F204B9D5B973}">
      <dsp:nvSpPr>
        <dsp:cNvPr id="0" name=""/>
        <dsp:cNvSpPr/>
      </dsp:nvSpPr>
      <dsp:spPr>
        <a:xfrm>
          <a:off x="0" y="335439"/>
          <a:ext cx="5181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a) as far as you know</a:t>
          </a:r>
          <a:endParaRPr lang="en-US" sz="2800" kern="1200"/>
        </a:p>
      </dsp:txBody>
      <dsp:txXfrm>
        <a:off x="32784" y="368223"/>
        <a:ext cx="5116032" cy="606012"/>
      </dsp:txXfrm>
    </dsp:sp>
    <dsp:sp modelId="{35DF728C-B121-44DE-841B-E8A9DB1E96C2}">
      <dsp:nvSpPr>
        <dsp:cNvPr id="0" name=""/>
        <dsp:cNvSpPr/>
      </dsp:nvSpPr>
      <dsp:spPr>
        <a:xfrm>
          <a:off x="0" y="1087659"/>
          <a:ext cx="5181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b) to be on a diet</a:t>
          </a:r>
          <a:endParaRPr lang="en-US" sz="2800" kern="1200"/>
        </a:p>
      </dsp:txBody>
      <dsp:txXfrm>
        <a:off x="32784" y="1120443"/>
        <a:ext cx="5116032" cy="606012"/>
      </dsp:txXfrm>
    </dsp:sp>
    <dsp:sp modelId="{A3D6EAF1-6848-4258-A5D3-49B8836BA003}">
      <dsp:nvSpPr>
        <dsp:cNvPr id="0" name=""/>
        <dsp:cNvSpPr/>
      </dsp:nvSpPr>
      <dsp:spPr>
        <a:xfrm>
          <a:off x="0" y="1839879"/>
          <a:ext cx="5181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 insulin injections</a:t>
          </a:r>
          <a:endParaRPr lang="en-US" sz="2800" kern="1200"/>
        </a:p>
      </dsp:txBody>
      <dsp:txXfrm>
        <a:off x="32784" y="1872663"/>
        <a:ext cx="5116032" cy="606012"/>
      </dsp:txXfrm>
    </dsp:sp>
    <dsp:sp modelId="{A1AD53F3-9E62-4131-BE1E-DB04F5D36DA2}">
      <dsp:nvSpPr>
        <dsp:cNvPr id="0" name=""/>
        <dsp:cNvSpPr/>
      </dsp:nvSpPr>
      <dsp:spPr>
        <a:xfrm>
          <a:off x="0" y="2592099"/>
          <a:ext cx="5181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d) illnesses that run in the family</a:t>
          </a:r>
          <a:endParaRPr lang="en-US" sz="2800" kern="1200"/>
        </a:p>
      </dsp:txBody>
      <dsp:txXfrm>
        <a:off x="32784" y="2624883"/>
        <a:ext cx="5116032" cy="606012"/>
      </dsp:txXfrm>
    </dsp:sp>
    <dsp:sp modelId="{5CF3404F-4259-4B94-BA10-915D6680C358}">
      <dsp:nvSpPr>
        <dsp:cNvPr id="0" name=""/>
        <dsp:cNvSpPr/>
      </dsp:nvSpPr>
      <dsp:spPr>
        <a:xfrm>
          <a:off x="0" y="3344319"/>
          <a:ext cx="5181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e) to suffer from a disease</a:t>
          </a:r>
          <a:endParaRPr lang="en-US" sz="2800" kern="1200"/>
        </a:p>
      </dsp:txBody>
      <dsp:txXfrm>
        <a:off x="32784" y="3377103"/>
        <a:ext cx="5116032"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5BF24-AF83-4EAD-8489-9F75B06C918E}"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06761-4A75-4EC7-94DF-F82FAC75C14A}" type="slidenum">
              <a:rPr lang="en-GB" smtClean="0"/>
              <a:t>‹#›</a:t>
            </a:fld>
            <a:endParaRPr lang="en-GB"/>
          </a:p>
        </p:txBody>
      </p:sp>
    </p:spTree>
    <p:extLst>
      <p:ext uri="{BB962C8B-B14F-4D97-AF65-F5344CB8AC3E}">
        <p14:creationId xmlns:p14="http://schemas.microsoft.com/office/powerpoint/2010/main" val="30125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606761-4A75-4EC7-94DF-F82FAC75C14A}" type="slidenum">
              <a:rPr lang="en-GB" smtClean="0"/>
              <a:t>21</a:t>
            </a:fld>
            <a:endParaRPr lang="en-GB"/>
          </a:p>
        </p:txBody>
      </p:sp>
    </p:spTree>
    <p:extLst>
      <p:ext uri="{BB962C8B-B14F-4D97-AF65-F5344CB8AC3E}">
        <p14:creationId xmlns:p14="http://schemas.microsoft.com/office/powerpoint/2010/main" val="150136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606761-4A75-4EC7-94DF-F82FAC75C14A}" type="slidenum">
              <a:rPr lang="en-GB" smtClean="0"/>
              <a:t>22</a:t>
            </a:fld>
            <a:endParaRPr lang="en-GB"/>
          </a:p>
        </p:txBody>
      </p:sp>
    </p:spTree>
    <p:extLst>
      <p:ext uri="{BB962C8B-B14F-4D97-AF65-F5344CB8AC3E}">
        <p14:creationId xmlns:p14="http://schemas.microsoft.com/office/powerpoint/2010/main" val="396029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606761-4A75-4EC7-94DF-F82FAC75C14A}" type="slidenum">
              <a:rPr lang="en-GB" smtClean="0"/>
              <a:t>23</a:t>
            </a:fld>
            <a:endParaRPr lang="en-GB"/>
          </a:p>
        </p:txBody>
      </p:sp>
    </p:spTree>
    <p:extLst>
      <p:ext uri="{BB962C8B-B14F-4D97-AF65-F5344CB8AC3E}">
        <p14:creationId xmlns:p14="http://schemas.microsoft.com/office/powerpoint/2010/main" val="114949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606761-4A75-4EC7-94DF-F82FAC75C14A}" type="slidenum">
              <a:rPr lang="en-GB" smtClean="0"/>
              <a:t>24</a:t>
            </a:fld>
            <a:endParaRPr lang="en-GB"/>
          </a:p>
        </p:txBody>
      </p:sp>
    </p:spTree>
    <p:extLst>
      <p:ext uri="{BB962C8B-B14F-4D97-AF65-F5344CB8AC3E}">
        <p14:creationId xmlns:p14="http://schemas.microsoft.com/office/powerpoint/2010/main" val="382492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Duration/mode of onset: how a symptom   did come on (abrupt, acute or chronic)</a:t>
            </a:r>
          </a:p>
          <a:p>
            <a:pPr marL="0" indent="0">
              <a:buNone/>
            </a:pPr>
            <a:r>
              <a:rPr lang="en-US" dirty="0"/>
              <a:t>Course of symptoms:</a:t>
            </a:r>
          </a:p>
          <a:p>
            <a:pPr marL="0" indent="0">
              <a:buNone/>
            </a:pPr>
            <a:r>
              <a:rPr lang="en-US" dirty="0"/>
              <a:t>     ▪ Progressive: continuous deterioration of the   disease, e.g. degenerative</a:t>
            </a:r>
          </a:p>
          <a:p>
            <a:pPr marL="0" indent="0">
              <a:buNone/>
            </a:pPr>
            <a:r>
              <a:rPr lang="en-US" dirty="0"/>
              <a:t>       diseases, untreated infections, malignancies </a:t>
            </a:r>
          </a:p>
          <a:p>
            <a:pPr marL="0" indent="0">
              <a:buNone/>
            </a:pPr>
            <a:r>
              <a:rPr lang="en-US" dirty="0"/>
              <a:t>     ▪ Stable: no significant change since start</a:t>
            </a:r>
          </a:p>
          <a:p>
            <a:pPr marL="0" indent="0">
              <a:buNone/>
            </a:pPr>
            <a:r>
              <a:rPr lang="en-US" dirty="0"/>
              <a:t>     ▪ Intermittent: symptoms on and off; e.g.  multiple sclerosis; state duration and frequency</a:t>
            </a:r>
          </a:p>
          <a:p>
            <a:pPr marL="0" indent="0">
              <a:buNone/>
            </a:pPr>
            <a:r>
              <a:rPr lang="en-US" dirty="0"/>
              <a:t>       of attacks </a:t>
            </a:r>
          </a:p>
          <a:p>
            <a:pPr marL="0" indent="0">
              <a:buNone/>
            </a:pPr>
            <a:r>
              <a:rPr lang="en-US" dirty="0"/>
              <a:t>     ▪ Improving: as in self-limiting diseases such as a  common cold</a:t>
            </a:r>
          </a:p>
          <a:p>
            <a:pPr marL="0" indent="0">
              <a:buNone/>
            </a:pPr>
            <a:r>
              <a:rPr lang="en-US" dirty="0"/>
              <a:t>Character (nature) of the symptom, e.g. for pain: colicky, aching, stabbing (severe, sharp, short), squeezing, burning</a:t>
            </a:r>
          </a:p>
          <a:p>
            <a:pPr marL="0" indent="0">
              <a:buNone/>
            </a:pPr>
            <a:r>
              <a:rPr lang="en-US" dirty="0"/>
              <a:t>5. Severity </a:t>
            </a:r>
          </a:p>
          <a:p>
            <a:pPr marL="0" indent="0">
              <a:buNone/>
            </a:pPr>
            <a:r>
              <a:rPr lang="en-US" dirty="0"/>
              <a:t>     ▪ Severity of pain is judged by the patient</a:t>
            </a:r>
          </a:p>
          <a:p>
            <a:pPr marL="0" indent="0">
              <a:buNone/>
            </a:pPr>
            <a:r>
              <a:rPr lang="en-US" dirty="0"/>
              <a:t>     ▪ How symptoms affect work or daily physical  activities, wakes him up at night…</a:t>
            </a:r>
            <a:r>
              <a:rPr lang="en-US" dirty="0" err="1"/>
              <a:t>etc</a:t>
            </a:r>
            <a:r>
              <a:rPr lang="en-US" dirty="0"/>
              <a:t> </a:t>
            </a:r>
          </a:p>
          <a:p>
            <a:pPr marL="0" indent="0">
              <a:buNone/>
            </a:pPr>
            <a:r>
              <a:rPr lang="en-US" dirty="0"/>
              <a:t>     ▪ State things that one cannot do now, or do  them with difficulty</a:t>
            </a:r>
          </a:p>
          <a:p>
            <a:pPr marL="0" indent="0">
              <a:buNone/>
            </a:pPr>
            <a:endParaRPr lang="en-US" dirty="0"/>
          </a:p>
          <a:p>
            <a:pPr marL="0" indent="0">
              <a:buNone/>
            </a:pPr>
            <a:endParaRPr lang="en-US" dirty="0"/>
          </a:p>
          <a:p>
            <a:pPr marL="0" indent="0">
              <a:buNone/>
            </a:pPr>
            <a:endParaRPr lang="en-US" dirty="0"/>
          </a:p>
          <a:p>
            <a:endParaRPr lang="en-GB" dirty="0"/>
          </a:p>
        </p:txBody>
      </p:sp>
      <p:sp>
        <p:nvSpPr>
          <p:cNvPr id="4" name="Slide Number Placeholder 3"/>
          <p:cNvSpPr>
            <a:spLocks noGrp="1"/>
          </p:cNvSpPr>
          <p:nvPr>
            <p:ph type="sldNum" sz="quarter" idx="5"/>
          </p:nvPr>
        </p:nvSpPr>
        <p:spPr/>
        <p:txBody>
          <a:bodyPr/>
          <a:lstStyle/>
          <a:p>
            <a:fld id="{11606761-4A75-4EC7-94DF-F82FAC75C14A}" type="slidenum">
              <a:rPr lang="en-GB" smtClean="0"/>
              <a:t>25</a:t>
            </a:fld>
            <a:endParaRPr lang="en-GB"/>
          </a:p>
        </p:txBody>
      </p:sp>
    </p:spTree>
    <p:extLst>
      <p:ext uri="{BB962C8B-B14F-4D97-AF65-F5344CB8AC3E}">
        <p14:creationId xmlns:p14="http://schemas.microsoft.com/office/powerpoint/2010/main" val="25614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606761-4A75-4EC7-94DF-F82FAC75C14A}" type="slidenum">
              <a:rPr lang="en-GB" smtClean="0"/>
              <a:t>26</a:t>
            </a:fld>
            <a:endParaRPr lang="en-GB"/>
          </a:p>
        </p:txBody>
      </p:sp>
    </p:spTree>
    <p:extLst>
      <p:ext uri="{BB962C8B-B14F-4D97-AF65-F5344CB8AC3E}">
        <p14:creationId xmlns:p14="http://schemas.microsoft.com/office/powerpoint/2010/main" val="19859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9140-B04E-111F-08A8-BE871115C4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FBA234-14BB-DBAD-5120-79153A498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9E7059-0FDD-A025-CF20-72EA55AB0391}"/>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5" name="Footer Placeholder 4">
            <a:extLst>
              <a:ext uri="{FF2B5EF4-FFF2-40B4-BE49-F238E27FC236}">
                <a16:creationId xmlns:a16="http://schemas.microsoft.com/office/drawing/2014/main" id="{7D16DC7B-0BDF-5BD5-DF4D-65687E309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F8795B-FC58-A3E8-D914-05ED76803912}"/>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4122067591"/>
      </p:ext>
    </p:extLst>
  </p:cSld>
  <p:clrMapOvr>
    <a:masterClrMapping/>
  </p:clrMapOvr>
  <p:transition spd="slow" advTm="2354">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EEAE-949E-956F-BD26-BDD0812775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FBAC85-A823-5B96-EED2-25BC0F819E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AC9C4-9CBA-69B0-5448-7E9E46672C23}"/>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5" name="Footer Placeholder 4">
            <a:extLst>
              <a:ext uri="{FF2B5EF4-FFF2-40B4-BE49-F238E27FC236}">
                <a16:creationId xmlns:a16="http://schemas.microsoft.com/office/drawing/2014/main" id="{B873B417-E1E4-8CEE-F5B2-EA86A100EE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C5FF25-BA95-3B56-3AE9-1865AE9A284D}"/>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134589122"/>
      </p:ext>
    </p:extLst>
  </p:cSld>
  <p:clrMapOvr>
    <a:masterClrMapping/>
  </p:clrMapOvr>
  <p:transition spd="slow" advTm="2354">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A16B1-A861-D4CD-4FFE-32FDD3E1F2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4A9E82-B238-3238-4E2C-694C716E6A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21DAE-3819-04EE-9C2E-01214AB625ED}"/>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5" name="Footer Placeholder 4">
            <a:extLst>
              <a:ext uri="{FF2B5EF4-FFF2-40B4-BE49-F238E27FC236}">
                <a16:creationId xmlns:a16="http://schemas.microsoft.com/office/drawing/2014/main" id="{23491B65-D4C0-7FD7-5FC4-3B8B49336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590952-02DB-8681-A855-5844D1A246F0}"/>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1631353174"/>
      </p:ext>
    </p:extLst>
  </p:cSld>
  <p:clrMapOvr>
    <a:masterClrMapping/>
  </p:clrMapOvr>
  <p:transition spd="slow" advTm="2354">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53816"/>
      </p:ext>
    </p:extLst>
  </p:cSld>
  <p:clrMapOvr>
    <a:masterClrMapping/>
  </p:clrMapOvr>
  <p:transition spd="slow" advTm="2354">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938556"/>
      </p:ext>
    </p:extLst>
  </p:cSld>
  <p:clrMapOvr>
    <a:masterClrMapping/>
  </p:clrMapOvr>
  <p:transition spd="slow" advTm="2354">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576933"/>
      </p:ext>
    </p:extLst>
  </p:cSld>
  <p:clrMapOvr>
    <a:masterClrMapping/>
  </p:clrMapOvr>
  <p:transition spd="slow" advTm="2354">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211475"/>
      </p:ext>
    </p:extLst>
  </p:cSld>
  <p:clrMapOvr>
    <a:masterClrMapping/>
  </p:clrMapOvr>
  <p:transition spd="slow" advTm="2354">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1888179"/>
      </p:ext>
    </p:extLst>
  </p:cSld>
  <p:clrMapOvr>
    <a:masterClrMapping/>
  </p:clrMapOvr>
  <p:transition spd="slow" advTm="2354">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9994288"/>
      </p:ext>
    </p:extLst>
  </p:cSld>
  <p:clrMapOvr>
    <a:masterClrMapping/>
  </p:clrMapOvr>
  <p:transition spd="slow" advTm="2354">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5198782"/>
      </p:ext>
    </p:extLst>
  </p:cSld>
  <p:clrMapOvr>
    <a:masterClrMapping/>
  </p:clrMapOvr>
  <p:transition spd="slow" advTm="2354">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683753"/>
      </p:ext>
    </p:extLst>
  </p:cSld>
  <p:clrMapOvr>
    <a:masterClrMapping/>
  </p:clrMapOvr>
  <p:transition spd="slow" advTm="2354">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1D23-FF1B-753A-4A1D-7C2E9893D4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434C13-885B-1719-6B33-97553B94E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797FC-DD77-1C0E-47D3-B35A350B4C89}"/>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5" name="Footer Placeholder 4">
            <a:extLst>
              <a:ext uri="{FF2B5EF4-FFF2-40B4-BE49-F238E27FC236}">
                <a16:creationId xmlns:a16="http://schemas.microsoft.com/office/drawing/2014/main" id="{76FBCA06-F1E6-3D2C-3AC8-FA271FC66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B9074-B149-41CF-091D-F877B29D91B6}"/>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312351851"/>
      </p:ext>
    </p:extLst>
  </p:cSld>
  <p:clrMapOvr>
    <a:masterClrMapping/>
  </p:clrMapOvr>
  <p:transition spd="slow" advTm="2354">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93360"/>
      </p:ext>
    </p:extLst>
  </p:cSld>
  <p:clrMapOvr>
    <a:masterClrMapping/>
  </p:clrMapOvr>
  <p:transition spd="slow" advTm="2354">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9461819"/>
      </p:ext>
    </p:extLst>
  </p:cSld>
  <p:clrMapOvr>
    <a:masterClrMapping/>
  </p:clrMapOvr>
  <p:transition spd="slow" advTm="2354">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8211329"/>
      </p:ext>
    </p:extLst>
  </p:cSld>
  <p:clrMapOvr>
    <a:masterClrMapping/>
  </p:clrMapOvr>
  <p:transition spd="slow" advTm="2354">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9F56-5A43-98E6-0052-07FC8674D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333313-172F-7FB5-A47D-EC4423F71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2CFBBF-05CA-370C-4965-C0D27057054F}"/>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5" name="Footer Placeholder 4">
            <a:extLst>
              <a:ext uri="{FF2B5EF4-FFF2-40B4-BE49-F238E27FC236}">
                <a16:creationId xmlns:a16="http://schemas.microsoft.com/office/drawing/2014/main" id="{6C9C8851-D89F-9D8F-C3E3-50F963DEC0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719E0-9A99-CBFB-6043-B25C02FC2941}"/>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254925753"/>
      </p:ext>
    </p:extLst>
  </p:cSld>
  <p:clrMapOvr>
    <a:masterClrMapping/>
  </p:clrMapOvr>
  <p:transition spd="slow" advTm="2354">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EBBD-1AB9-815D-CE16-B145A4C378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695E7C-DFE0-4604-8311-77D2F0164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B60DB2-C971-5853-E130-0D859D40CF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9EBBAF-F266-1685-0D4A-B49F1C287408}"/>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6" name="Footer Placeholder 5">
            <a:extLst>
              <a:ext uri="{FF2B5EF4-FFF2-40B4-BE49-F238E27FC236}">
                <a16:creationId xmlns:a16="http://schemas.microsoft.com/office/drawing/2014/main" id="{EBBC7BF5-18E5-CD8E-2216-CE1764F47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F2D0A8-64C9-7DF8-C565-CC23E9D15C93}"/>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4277891506"/>
      </p:ext>
    </p:extLst>
  </p:cSld>
  <p:clrMapOvr>
    <a:masterClrMapping/>
  </p:clrMapOvr>
  <p:transition spd="slow" advTm="2354">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3EC6-3F87-477B-B914-998A023A2D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49EE4A-0D08-0F08-19AD-FDAC3F29F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155438-022C-66FA-5CE1-7558616E1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3172B-1178-B971-4621-2756F5DE0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24E7DC-8791-5E96-AFDB-47DF006873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F62F46-4593-2054-0FF9-9CC1480F70CC}"/>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8" name="Footer Placeholder 7">
            <a:extLst>
              <a:ext uri="{FF2B5EF4-FFF2-40B4-BE49-F238E27FC236}">
                <a16:creationId xmlns:a16="http://schemas.microsoft.com/office/drawing/2014/main" id="{A2DE52E7-DBA5-7E9B-9400-53A0977684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88559B-3433-EA25-DF58-3D3AF68A116C}"/>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4132757565"/>
      </p:ext>
    </p:extLst>
  </p:cSld>
  <p:clrMapOvr>
    <a:masterClrMapping/>
  </p:clrMapOvr>
  <p:transition spd="slow" advTm="2354">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0D85-B80A-3FEC-4569-97E879D9BB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1A0959-3D2B-DC7D-B970-FD02D03FD827}"/>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4" name="Footer Placeholder 3">
            <a:extLst>
              <a:ext uri="{FF2B5EF4-FFF2-40B4-BE49-F238E27FC236}">
                <a16:creationId xmlns:a16="http://schemas.microsoft.com/office/drawing/2014/main" id="{10B2312D-2A0C-FCBF-CFC9-FC9037ED91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D59F7F-AB71-BEDA-2845-BECF12C25B09}"/>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710458961"/>
      </p:ext>
    </p:extLst>
  </p:cSld>
  <p:clrMapOvr>
    <a:masterClrMapping/>
  </p:clrMapOvr>
  <p:transition spd="slow" advTm="2354">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41AB6E-C6B7-9BC3-921A-DA118679322F}"/>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3" name="Footer Placeholder 2">
            <a:extLst>
              <a:ext uri="{FF2B5EF4-FFF2-40B4-BE49-F238E27FC236}">
                <a16:creationId xmlns:a16="http://schemas.microsoft.com/office/drawing/2014/main" id="{53DA866F-334A-B5AF-454B-3DB6C0BD95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57C73A-8B52-237F-74F7-90CD61E71938}"/>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3100981416"/>
      </p:ext>
    </p:extLst>
  </p:cSld>
  <p:clrMapOvr>
    <a:masterClrMapping/>
  </p:clrMapOvr>
  <p:transition spd="slow" advTm="2354">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7B14-854B-8A52-78F5-701351EBC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EF6A33-68A2-9E06-A20B-087DE9FC5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F0E9CF-A8F4-5F86-9E21-7C3A5C2CD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70BD3-63B9-1787-02B9-8DE23130C5C9}"/>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6" name="Footer Placeholder 5">
            <a:extLst>
              <a:ext uri="{FF2B5EF4-FFF2-40B4-BE49-F238E27FC236}">
                <a16:creationId xmlns:a16="http://schemas.microsoft.com/office/drawing/2014/main" id="{ECA2F8D5-0102-A3C0-54B4-D2F504B00E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1D72B5-53AD-F39D-3D90-CFCE7E9C3E19}"/>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283073615"/>
      </p:ext>
    </p:extLst>
  </p:cSld>
  <p:clrMapOvr>
    <a:masterClrMapping/>
  </p:clrMapOvr>
  <p:transition spd="slow" advTm="2354">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D4D-6ABC-B2D2-6FE5-A73ECCB4C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8A2A65-15D5-C654-ED58-46C23B0D02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172410-2F90-975F-0861-B8FF96935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F9748-1674-CA59-22B1-AC0148D8AF19}"/>
              </a:ext>
            </a:extLst>
          </p:cNvPr>
          <p:cNvSpPr>
            <a:spLocks noGrp="1"/>
          </p:cNvSpPr>
          <p:nvPr>
            <p:ph type="dt" sz="half" idx="10"/>
          </p:nvPr>
        </p:nvSpPr>
        <p:spPr/>
        <p:txBody>
          <a:bodyPr/>
          <a:lstStyle/>
          <a:p>
            <a:fld id="{4195C53E-21C6-4448-9C60-A1FDBCBAB40B}" type="datetimeFigureOut">
              <a:rPr lang="en-GB" smtClean="0"/>
              <a:t>19/03/2024</a:t>
            </a:fld>
            <a:endParaRPr lang="en-GB"/>
          </a:p>
        </p:txBody>
      </p:sp>
      <p:sp>
        <p:nvSpPr>
          <p:cNvPr id="6" name="Footer Placeholder 5">
            <a:extLst>
              <a:ext uri="{FF2B5EF4-FFF2-40B4-BE49-F238E27FC236}">
                <a16:creationId xmlns:a16="http://schemas.microsoft.com/office/drawing/2014/main" id="{78F0FA32-A8CE-50FB-2AD8-C1D122E7BB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FA3D0-F11E-BF82-9DB0-F4EDBC62B39F}"/>
              </a:ext>
            </a:extLst>
          </p:cNvPr>
          <p:cNvSpPr>
            <a:spLocks noGrp="1"/>
          </p:cNvSpPr>
          <p:nvPr>
            <p:ph type="sldNum" sz="quarter" idx="12"/>
          </p:nvPr>
        </p:nvSpPr>
        <p:spPr/>
        <p:txBody>
          <a:bodyPr/>
          <a:lstStyle/>
          <a:p>
            <a:fld id="{19381067-ED65-4E74-B8F8-B2F269DAFB27}" type="slidenum">
              <a:rPr lang="en-GB" smtClean="0"/>
              <a:t>‹#›</a:t>
            </a:fld>
            <a:endParaRPr lang="en-GB"/>
          </a:p>
        </p:txBody>
      </p:sp>
    </p:spTree>
    <p:extLst>
      <p:ext uri="{BB962C8B-B14F-4D97-AF65-F5344CB8AC3E}">
        <p14:creationId xmlns:p14="http://schemas.microsoft.com/office/powerpoint/2010/main" val="1760375154"/>
      </p:ext>
    </p:extLst>
  </p:cSld>
  <p:clrMapOvr>
    <a:masterClrMapping/>
  </p:clrMapOvr>
  <p:transition spd="slow" advTm="2354">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C09C7-522E-0991-3F45-58FCC5BF9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2E443-77B8-5837-1B56-0A98DA2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155110-20F0-3411-A1E3-31A99856F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5C53E-21C6-4448-9C60-A1FDBCBAB40B}" type="datetimeFigureOut">
              <a:rPr lang="en-GB" smtClean="0"/>
              <a:t>19/03/2024</a:t>
            </a:fld>
            <a:endParaRPr lang="en-GB"/>
          </a:p>
        </p:txBody>
      </p:sp>
      <p:sp>
        <p:nvSpPr>
          <p:cNvPr id="5" name="Footer Placeholder 4">
            <a:extLst>
              <a:ext uri="{FF2B5EF4-FFF2-40B4-BE49-F238E27FC236}">
                <a16:creationId xmlns:a16="http://schemas.microsoft.com/office/drawing/2014/main" id="{D7EED3BE-221B-4E64-444A-7F978BB4B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B8E8FC-17E6-52DD-72F1-D0D67EAE9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81067-ED65-4E74-B8F8-B2F269DAFB27}" type="slidenum">
              <a:rPr lang="en-GB" smtClean="0"/>
              <a:t>‹#›</a:t>
            </a:fld>
            <a:endParaRPr lang="en-GB"/>
          </a:p>
        </p:txBody>
      </p:sp>
    </p:spTree>
    <p:extLst>
      <p:ext uri="{BB962C8B-B14F-4D97-AF65-F5344CB8AC3E}">
        <p14:creationId xmlns:p14="http://schemas.microsoft.com/office/powerpoint/2010/main" val="19141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354">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30729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354">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earchoutreach.org/articles/health-medicine/decline-of-clinical-skill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GQ0hCdNDjU"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GQ0hCdNDjU"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s://www.publicdomainpictures.net/view-image.php?image=164026&amp;picture=docto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publicdomainpictures.net/view-image.php?image=164026&amp;picture=docto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publicdomainpictures.net/view-image.php?image=164026&amp;picture=docto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publicdomainpictures.net/view-image.php?image=164026&amp;picture=docto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publicdomainpictures.net/view-image.php?image=164026&amp;picture=docto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publicdomainpictures.net/view-image.php?image=164026&amp;picture=docto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bluediamondgallery.com/medical/m/medical-history.html"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hyperlink" Target="https://www.publicdomainpictures.net/view-image.php?image=164026&amp;picture=doctor"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publicdomainpictures.net/view-image.php?image=164026&amp;picture=doctor" TargetMode="External"/><Relationship Id="rId2" Type="http://schemas.openxmlformats.org/officeDocument/2006/relationships/image" Target="../media/image24.jpg"/><Relationship Id="rId1" Type="http://schemas.openxmlformats.org/officeDocument/2006/relationships/slideLayout" Target="../slideLayouts/slideLayout6.xml"/><Relationship Id="rId5" Type="http://schemas.openxmlformats.org/officeDocument/2006/relationships/hyperlink" Target="https://www.allsides.com/news/2019-08-15-1455/bystanders-taunted-and-laughed-police-officers-were-being-fired-upon" TargetMode="Externa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hyperlink" Target="https://clipground.com/queries-clipart.html" TargetMode="External"/><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fineartamerica.com/featured/1-female-doctor-listening-to-patient-science-photo-library.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restorixhealth.com/providers/wound-care-experts/doctor-having-conversation-with-his-patient-and-holding-xray-in/" TargetMode="External"/><Relationship Id="rId7" Type="http://schemas.openxmlformats.org/officeDocument/2006/relationships/hyperlink" Target="https://news.yale.edu/2015/11/17/doctor-patient-relationship-key-reducing-ct-scan-overuse"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hyperlink" Target="https://www.myperfectresume.com/career-center/interviews/questions/5-common-questions-for-patient-care-coordinator" TargetMode="External"/><Relationship Id="rId5" Type="http://schemas.openxmlformats.org/officeDocument/2006/relationships/hyperlink" Target="https://fordmurraylaw.com/physician-groups-worry-h-1b-scrutiny-to-impact-patient-care/"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s://wellapp.com/blog/patients-fear-going-to-the-docto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reestock.com/free-photos/team-doctor-nurse-discussing-patient-diagnosis-406844605"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riting on a piece of paper&#10;&#10;Description automatically generated with medium confidence">
            <a:extLst>
              <a:ext uri="{FF2B5EF4-FFF2-40B4-BE49-F238E27FC236}">
                <a16:creationId xmlns:a16="http://schemas.microsoft.com/office/drawing/2014/main" id="{CA27D50C-A5A5-82D5-8AFF-4DA678D56B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998" r="17300"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E3C961-8B7B-C8BE-85CD-0EAE6E9D2CD6}"/>
              </a:ext>
            </a:extLst>
          </p:cNvPr>
          <p:cNvSpPr>
            <a:spLocks noGrp="1"/>
          </p:cNvSpPr>
          <p:nvPr>
            <p:ph type="ctrTitle"/>
          </p:nvPr>
        </p:nvSpPr>
        <p:spPr>
          <a:xfrm>
            <a:off x="265454" y="1264034"/>
            <a:ext cx="6271162" cy="3116843"/>
          </a:xfrm>
        </p:spPr>
        <p:txBody>
          <a:bodyPr anchor="b">
            <a:noAutofit/>
          </a:bodyPr>
          <a:lstStyle/>
          <a:p>
            <a:r>
              <a:rPr lang="en-US" sz="8800" b="1" dirty="0"/>
              <a:t>History taking skills</a:t>
            </a:r>
            <a:endParaRPr lang="en-GB" sz="8800" b="1" dirty="0"/>
          </a:p>
        </p:txBody>
      </p:sp>
      <p:sp>
        <p:nvSpPr>
          <p:cNvPr id="3" name="Subtitle 2">
            <a:extLst>
              <a:ext uri="{FF2B5EF4-FFF2-40B4-BE49-F238E27FC236}">
                <a16:creationId xmlns:a16="http://schemas.microsoft.com/office/drawing/2014/main" id="{CB99C3DA-43D6-819D-E343-B99994009D45}"/>
              </a:ext>
            </a:extLst>
          </p:cNvPr>
          <p:cNvSpPr>
            <a:spLocks noGrp="1"/>
          </p:cNvSpPr>
          <p:nvPr>
            <p:ph type="subTitle" idx="1"/>
          </p:nvPr>
        </p:nvSpPr>
        <p:spPr>
          <a:xfrm>
            <a:off x="477980" y="4872922"/>
            <a:ext cx="4023359" cy="1208141"/>
          </a:xfrm>
        </p:spPr>
        <p:txBody>
          <a:bodyPr>
            <a:normAutofit/>
          </a:bodyPr>
          <a:lstStyle/>
          <a:p>
            <a:pPr algn="l"/>
            <a:r>
              <a:rPr lang="en-US" sz="2000"/>
              <a:t>Dr Nada Abdelrahman</a:t>
            </a:r>
          </a:p>
          <a:p>
            <a:pPr algn="l"/>
            <a:r>
              <a:rPr lang="en-US" sz="2000"/>
              <a:t>Associate professor of internal medicine</a:t>
            </a:r>
            <a:endParaRPr lang="en-GB" sz="200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C6C703-BD11-C99D-F22A-2C9FDE6E6D23}"/>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esearchoutreach.org/articles/health-medicine/decline-of-clinical-skill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369967184"/>
      </p:ext>
    </p:extLst>
  </p:cSld>
  <p:clrMapOvr>
    <a:overrideClrMapping bg1="dk1" tx1="lt1" bg2="dk2" tx2="lt2" accent1="accent1" accent2="accent2" accent3="accent3" accent4="accent4" accent5="accent5" accent6="accent6" hlink="hlink" folHlink="folHlink"/>
  </p:clrMapOvr>
  <p:transition spd="slow" advTm="235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6000" b="1">
                <a:solidFill>
                  <a:schemeClr val="bg1"/>
                </a:solidFill>
              </a:rPr>
              <a:t>Deficiencies </a:t>
            </a:r>
          </a:p>
        </p:txBody>
      </p:sp>
      <p:graphicFrame>
        <p:nvGraphicFramePr>
          <p:cNvPr id="5" name="Content Placeholder 2">
            <a:extLst>
              <a:ext uri="{FF2B5EF4-FFF2-40B4-BE49-F238E27FC236}">
                <a16:creationId xmlns:a16="http://schemas.microsoft.com/office/drawing/2014/main" id="{2604D0B2-B7DF-9983-22B2-2ECFE2DF9623}"/>
              </a:ext>
            </a:extLst>
          </p:cNvPr>
          <p:cNvGraphicFramePr>
            <a:graphicFrameLocks noGrp="1"/>
          </p:cNvGraphicFramePr>
          <p:nvPr>
            <p:ph idx="1"/>
            <p:extLst>
              <p:ext uri="{D42A27DB-BD31-4B8C-83A1-F6EECF244321}">
                <p14:modId xmlns:p14="http://schemas.microsoft.com/office/powerpoint/2010/main" val="165680568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8A3B05-6BB9-FE09-A712-ECE1980484CF}"/>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kumimoji="0" lang="en-US" sz="4400" b="1" i="0" u="none" strike="noStrike" kern="1200" cap="none" spc="0" normalizeH="0" baseline="0" noProof="0">
                <a:ln>
                  <a:noFill/>
                </a:ln>
                <a:solidFill>
                  <a:srgbClr val="FFFFFF"/>
                </a:solidFill>
                <a:effectLst/>
                <a:uLnTx/>
                <a:uFillTx/>
                <a:latin typeface="+mj-lt"/>
                <a:ea typeface="+mj-ea"/>
                <a:cs typeface="+mj-cs"/>
              </a:rPr>
              <a:t>2. Patient-centered approach</a:t>
            </a:r>
            <a:endParaRPr lang="en-US" sz="4400" kern="1200">
              <a:solidFill>
                <a:srgbClr val="FFFFFF"/>
              </a:solidFill>
              <a:latin typeface="+mj-lt"/>
              <a:ea typeface="+mj-ea"/>
              <a:cs typeface="+mj-cs"/>
            </a:endParaRPr>
          </a:p>
        </p:txBody>
      </p:sp>
      <p:sp>
        <p:nvSpPr>
          <p:cNvPr id="16" name="Rectangle: Rounded Corners 1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F84AF45C-237C-E8E9-C3AC-457A4FC9E2A7}"/>
              </a:ext>
            </a:extLst>
          </p:cNvPr>
          <p:cNvGraphicFramePr>
            <a:graphicFrameLocks noGrp="1"/>
          </p:cNvGraphicFramePr>
          <p:nvPr>
            <p:ph idx="1"/>
            <p:extLst>
              <p:ext uri="{D42A27DB-BD31-4B8C-83A1-F6EECF244321}">
                <p14:modId xmlns:p14="http://schemas.microsoft.com/office/powerpoint/2010/main" val="307305478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2354">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Two people holding each other's hands">
            <a:extLst>
              <a:ext uri="{FF2B5EF4-FFF2-40B4-BE49-F238E27FC236}">
                <a16:creationId xmlns:a16="http://schemas.microsoft.com/office/drawing/2014/main" id="{1324D83B-5606-D57E-449D-1C0EAC74D9D6}"/>
              </a:ext>
            </a:extLst>
          </p:cNvPr>
          <p:cNvPicPr>
            <a:picLocks noChangeAspect="1"/>
          </p:cNvPicPr>
          <p:nvPr/>
        </p:nvPicPr>
        <p:blipFill rotWithShape="1">
          <a:blip r:embed="rId2"/>
          <a:srcRect l="12236" r="19535"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5" name="Freeform: Shape 2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541986" y="141552"/>
            <a:ext cx="5432299" cy="1325563"/>
          </a:xfrm>
        </p:spPr>
        <p:txBody>
          <a:bodyPr>
            <a:normAutofit/>
          </a:bodyPr>
          <a:lstStyle/>
          <a:p>
            <a:r>
              <a:rPr lang="en-US" b="1" dirty="0"/>
              <a:t>3. Integrated approach</a:t>
            </a:r>
          </a:p>
        </p:txBody>
      </p:sp>
      <p:sp>
        <p:nvSpPr>
          <p:cNvPr id="3" name="Content Placeholder 2"/>
          <p:cNvSpPr>
            <a:spLocks noGrp="1"/>
          </p:cNvSpPr>
          <p:nvPr>
            <p:ph idx="1"/>
          </p:nvPr>
        </p:nvSpPr>
        <p:spPr>
          <a:xfrm>
            <a:off x="6542006" y="1186506"/>
            <a:ext cx="5649994" cy="5671484"/>
          </a:xfrm>
        </p:spPr>
        <p:txBody>
          <a:bodyPr anchor="t">
            <a:normAutofit fontScale="92500" lnSpcReduction="20000"/>
          </a:bodyPr>
          <a:lstStyle/>
          <a:p>
            <a:r>
              <a:rPr lang="en-US" sz="3000" b="1" dirty="0"/>
              <a:t>Personal data</a:t>
            </a:r>
          </a:p>
          <a:p>
            <a:r>
              <a:rPr lang="en-US" sz="3000" b="1" dirty="0"/>
              <a:t>chief complaint</a:t>
            </a:r>
          </a:p>
          <a:p>
            <a:r>
              <a:rPr lang="en-US" sz="3000" b="1" dirty="0"/>
              <a:t> history of present illness</a:t>
            </a:r>
          </a:p>
          <a:p>
            <a:r>
              <a:rPr lang="en-US" sz="3000" b="1" dirty="0"/>
              <a:t> past medical history</a:t>
            </a:r>
          </a:p>
          <a:p>
            <a:r>
              <a:rPr lang="en-US" sz="3000" b="1" dirty="0"/>
              <a:t> past surgical history</a:t>
            </a:r>
          </a:p>
          <a:p>
            <a:r>
              <a:rPr lang="en-US" sz="3000" b="1" dirty="0"/>
              <a:t> past obstetric and gynecologic history</a:t>
            </a:r>
          </a:p>
          <a:p>
            <a:r>
              <a:rPr lang="en-US" sz="3000" b="1" dirty="0"/>
              <a:t> Family history</a:t>
            </a:r>
          </a:p>
          <a:p>
            <a:r>
              <a:rPr lang="en-US" sz="3000" b="1" dirty="0"/>
              <a:t>Drug history</a:t>
            </a:r>
          </a:p>
          <a:p>
            <a:r>
              <a:rPr lang="en-US" sz="3000" b="1" dirty="0"/>
              <a:t> Social history </a:t>
            </a:r>
          </a:p>
          <a:p>
            <a:r>
              <a:rPr lang="en-US" sz="3000" b="1" dirty="0"/>
              <a:t>other health issues/</a:t>
            </a:r>
            <a:r>
              <a:rPr lang="en-US" sz="3000" b="1" dirty="0" err="1"/>
              <a:t>behaviours</a:t>
            </a:r>
            <a:r>
              <a:rPr lang="en-US" sz="3000" b="1" dirty="0"/>
              <a:t> /hazards, </a:t>
            </a:r>
          </a:p>
          <a:p>
            <a:r>
              <a:rPr lang="en-US" sz="3000" b="1" dirty="0"/>
              <a:t>Review of systems.</a:t>
            </a:r>
            <a:endParaRPr lang="en-US" sz="1500" b="1" dirty="0"/>
          </a:p>
        </p:txBody>
      </p:sp>
    </p:spTree>
  </p:cSld>
  <p:clrMapOvr>
    <a:overrideClrMapping bg1="dk1" tx1="lt1" bg2="dk2" tx2="lt2" accent1="accent1" accent2="accent2" accent3="accent3" accent4="accent4" accent5="accent5" accent6="accent6" hlink="hlink" folHlink="folHlink"/>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73370"/>
            <a:ext cx="6172782" cy="1325563"/>
          </a:xfrm>
        </p:spPr>
        <p:txBody>
          <a:bodyPr>
            <a:noAutofit/>
          </a:bodyPr>
          <a:lstStyle/>
          <a:p>
            <a:pPr algn="ctr"/>
            <a:r>
              <a:rPr lang="en-US" sz="4800" b="1" dirty="0">
                <a:solidFill>
                  <a:schemeClr val="accent1"/>
                </a:solidFill>
                <a:highlight>
                  <a:srgbClr val="FFFF00"/>
                </a:highlight>
              </a:rPr>
              <a:t>Skills of patient-centered communication</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Yellow and blue symbols">
            <a:extLst>
              <a:ext uri="{FF2B5EF4-FFF2-40B4-BE49-F238E27FC236}">
                <a16:creationId xmlns:a16="http://schemas.microsoft.com/office/drawing/2014/main" id="{D6DB2564-6C55-B024-BB2E-383300296AF2}"/>
              </a:ext>
            </a:extLst>
          </p:cNvPr>
          <p:cNvPicPr>
            <a:picLocks noChangeAspect="1"/>
          </p:cNvPicPr>
          <p:nvPr/>
        </p:nvPicPr>
        <p:blipFill rotWithShape="1">
          <a:blip r:embed="rId2"/>
          <a:srcRect l="13843" r="18959"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p:cNvSpPr>
            <a:spLocks noGrp="1"/>
          </p:cNvSpPr>
          <p:nvPr>
            <p:ph idx="1"/>
          </p:nvPr>
        </p:nvSpPr>
        <p:spPr>
          <a:xfrm>
            <a:off x="5939246" y="1929802"/>
            <a:ext cx="6252734" cy="2998395"/>
          </a:xfrm>
        </p:spPr>
        <p:txBody>
          <a:bodyPr anchor="t">
            <a:normAutofit/>
          </a:bodyPr>
          <a:lstStyle/>
          <a:p>
            <a:r>
              <a:rPr lang="en-US" sz="4000" b="1" dirty="0"/>
              <a:t>open-ended questioning.</a:t>
            </a:r>
          </a:p>
          <a:p>
            <a:r>
              <a:rPr lang="en-US" sz="4000" b="1" dirty="0"/>
              <a:t> non-verbal communication skills such as purposeful silence or non-verbal encouragement.</a:t>
            </a:r>
          </a:p>
        </p:txBody>
      </p:sp>
      <p:sp>
        <p:nvSpPr>
          <p:cNvPr id="6" name="TextBox 5">
            <a:extLst>
              <a:ext uri="{FF2B5EF4-FFF2-40B4-BE49-F238E27FC236}">
                <a16:creationId xmlns:a16="http://schemas.microsoft.com/office/drawing/2014/main" id="{A2C48790-D05E-72A8-8767-1FB7EF5F1997}"/>
              </a:ext>
            </a:extLst>
          </p:cNvPr>
          <p:cNvSpPr txBox="1"/>
          <p:nvPr/>
        </p:nvSpPr>
        <p:spPr>
          <a:xfrm>
            <a:off x="4709685" y="5099701"/>
            <a:ext cx="7410450" cy="132856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Attentive listening.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summarizing or paraphrasing.</a:t>
            </a:r>
          </a:p>
        </p:txBody>
      </p:sp>
    </p:spTree>
  </p:cSld>
  <p:clrMapOvr>
    <a:overrideClrMapping bg1="dk1" tx1="lt1" bg2="dk2" tx2="lt2" accent1="accent1" accent2="accent2" accent3="accent3" accent4="accent4" accent5="accent5" accent6="accent6" hlink="hlink" folHlink="folHlink"/>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29DEE6-CB19-83C9-C3AA-7A832BA58035}"/>
              </a:ext>
            </a:extLst>
          </p:cNvPr>
          <p:cNvSpPr txBox="1"/>
          <p:nvPr/>
        </p:nvSpPr>
        <p:spPr>
          <a:xfrm>
            <a:off x="495989" y="2838450"/>
            <a:ext cx="4093428" cy="190620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kumimoji="0" lang="en-US" sz="2800" b="1" i="0" u="none" strike="noStrike" kern="1200" cap="none" spc="0" normalizeH="0" baseline="0" noProof="0" dirty="0">
                <a:ln>
                  <a:noFill/>
                </a:ln>
                <a:solidFill>
                  <a:schemeClr val="tx1">
                    <a:lumMod val="65000"/>
                    <a:lumOff val="35000"/>
                  </a:schemeClr>
                </a:solidFill>
                <a:effectLst/>
                <a:uLnTx/>
                <a:uFillTx/>
                <a:latin typeface="+mj-lt"/>
                <a:ea typeface="+mj-ea"/>
                <a:cs typeface="+mj-cs"/>
              </a:rPr>
              <a:t>The “Five-Step” model (for patient-centered communication)</a:t>
            </a:r>
            <a:endParaRPr lang="en-US" sz="2800" kern="1200" dirty="0">
              <a:solidFill>
                <a:schemeClr val="tx1">
                  <a:lumMod val="65000"/>
                  <a:lumOff val="35000"/>
                </a:schemeClr>
              </a:solidFill>
              <a:latin typeface="+mj-lt"/>
              <a:ea typeface="+mj-ea"/>
              <a:cs typeface="+mj-cs"/>
            </a:endParaRPr>
          </a:p>
        </p:txBody>
      </p:sp>
      <p:sp>
        <p:nvSpPr>
          <p:cNvPr id="12" name="Rectangle 11">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865611"/>
              </p:ext>
            </p:extLst>
          </p:nvPr>
        </p:nvGraphicFramePr>
        <p:xfrm>
          <a:off x="4828588" y="83331"/>
          <a:ext cx="7319870" cy="6691338"/>
        </p:xfrm>
        <a:graphic>
          <a:graphicData uri="http://schemas.openxmlformats.org/drawingml/2006/table">
            <a:tbl>
              <a:tblPr firstRow="1" bandRow="1">
                <a:tableStyleId>{5C22544A-7EE6-4342-B048-85BDC9FD1C3A}</a:tableStyleId>
              </a:tblPr>
              <a:tblGrid>
                <a:gridCol w="555861">
                  <a:extLst>
                    <a:ext uri="{9D8B030D-6E8A-4147-A177-3AD203B41FA5}">
                      <a16:colId xmlns:a16="http://schemas.microsoft.com/office/drawing/2014/main" val="20000"/>
                    </a:ext>
                  </a:extLst>
                </a:gridCol>
                <a:gridCol w="2771643">
                  <a:extLst>
                    <a:ext uri="{9D8B030D-6E8A-4147-A177-3AD203B41FA5}">
                      <a16:colId xmlns:a16="http://schemas.microsoft.com/office/drawing/2014/main" val="20001"/>
                    </a:ext>
                  </a:extLst>
                </a:gridCol>
                <a:gridCol w="3992366">
                  <a:extLst>
                    <a:ext uri="{9D8B030D-6E8A-4147-A177-3AD203B41FA5}">
                      <a16:colId xmlns:a16="http://schemas.microsoft.com/office/drawing/2014/main" val="20002"/>
                    </a:ext>
                  </a:extLst>
                </a:gridCol>
              </a:tblGrid>
              <a:tr h="381180">
                <a:tc>
                  <a:txBody>
                    <a:bodyPr/>
                    <a:lstStyle/>
                    <a:p>
                      <a:r>
                        <a:rPr lang="en-US" sz="1400" b="1"/>
                        <a:t>Steps</a:t>
                      </a:r>
                    </a:p>
                  </a:txBody>
                  <a:tcPr marL="71387" marR="71387" marT="35693" marB="35693"/>
                </a:tc>
                <a:tc>
                  <a:txBody>
                    <a:bodyPr/>
                    <a:lstStyle/>
                    <a:p>
                      <a:r>
                        <a:rPr lang="en-US" sz="1400" b="1"/>
                        <a:t>Description </a:t>
                      </a:r>
                    </a:p>
                  </a:txBody>
                  <a:tcPr marL="71387" marR="71387" marT="35693" marB="35693"/>
                </a:tc>
                <a:tc>
                  <a:txBody>
                    <a:bodyPr/>
                    <a:lstStyle/>
                    <a:p>
                      <a:r>
                        <a:rPr lang="en-US" sz="1400" b="1"/>
                        <a:t>Actions to be taken</a:t>
                      </a:r>
                    </a:p>
                  </a:txBody>
                  <a:tcPr marL="71387" marR="71387" marT="35693" marB="35693"/>
                </a:tc>
                <a:extLst>
                  <a:ext uri="{0D108BD9-81ED-4DB2-BD59-A6C34878D82A}">
                    <a16:rowId xmlns:a16="http://schemas.microsoft.com/office/drawing/2014/main" val="10000"/>
                  </a:ext>
                </a:extLst>
              </a:tr>
              <a:tr h="2200446">
                <a:tc>
                  <a:txBody>
                    <a:bodyPr/>
                    <a:lstStyle/>
                    <a:p>
                      <a:r>
                        <a:rPr lang="en-US" sz="1400" b="1"/>
                        <a:t>1</a:t>
                      </a:r>
                    </a:p>
                  </a:txBody>
                  <a:tcPr marL="71387" marR="71387" marT="35693" marB="35693">
                    <a:solidFill>
                      <a:srgbClr val="FFC000"/>
                    </a:solidFill>
                  </a:tcPr>
                </a:tc>
                <a:tc>
                  <a:txBody>
                    <a:bodyPr/>
                    <a:lstStyle/>
                    <a:p>
                      <a:r>
                        <a:rPr lang="en-US" sz="2000" b="1" i="0" kern="1200" dirty="0">
                          <a:solidFill>
                            <a:schemeClr val="dk1"/>
                          </a:solidFill>
                          <a:latin typeface="+mn-lt"/>
                          <a:ea typeface="+mn-ea"/>
                          <a:cs typeface="+mn-cs"/>
                        </a:rPr>
                        <a:t>Set the stage for the interview</a:t>
                      </a:r>
                      <a:endParaRPr lang="en-US" sz="2000" b="1" dirty="0"/>
                    </a:p>
                  </a:txBody>
                  <a:tcPr marL="71387" marR="71387" marT="35693" marB="35693">
                    <a:solidFill>
                      <a:srgbClr val="00B0F0"/>
                    </a:solidFill>
                  </a:tcPr>
                </a:tc>
                <a:tc>
                  <a:txBody>
                    <a:bodyPr/>
                    <a:lstStyle/>
                    <a:p>
                      <a:pPr>
                        <a:buFont typeface="Arial" pitchFamily="34" charset="0"/>
                        <a:buChar char="•"/>
                      </a:pPr>
                      <a:r>
                        <a:rPr lang="en-US" sz="2000" b="1" i="0" kern="1200" dirty="0">
                          <a:solidFill>
                            <a:schemeClr val="tx2"/>
                          </a:solidFill>
                          <a:latin typeface="+mn-lt"/>
                          <a:ea typeface="+mn-ea"/>
                          <a:cs typeface="+mn-cs"/>
                        </a:rPr>
                        <a:t>Welcome</a:t>
                      </a:r>
                      <a:r>
                        <a:rPr lang="en-US" sz="2000" b="1" i="0" kern="1200" dirty="0">
                          <a:solidFill>
                            <a:schemeClr val="dk1"/>
                          </a:solidFill>
                          <a:latin typeface="+mn-lt"/>
                          <a:ea typeface="+mn-ea"/>
                          <a:cs typeface="+mn-cs"/>
                        </a:rPr>
                        <a:t> patient, use patient’s name, clinician </a:t>
                      </a:r>
                      <a:r>
                        <a:rPr lang="en-US" sz="2000" b="1" i="0" kern="1200" dirty="0">
                          <a:solidFill>
                            <a:schemeClr val="tx2"/>
                          </a:solidFill>
                          <a:latin typeface="+mn-lt"/>
                          <a:ea typeface="+mn-ea"/>
                          <a:cs typeface="+mn-cs"/>
                        </a:rPr>
                        <a:t>introduction</a:t>
                      </a:r>
                      <a:r>
                        <a:rPr lang="en-US" sz="2000" b="1" i="0" kern="1200" dirty="0">
                          <a:solidFill>
                            <a:schemeClr val="dk1"/>
                          </a:solidFill>
                          <a:latin typeface="+mn-lt"/>
                          <a:ea typeface="+mn-ea"/>
                          <a:cs typeface="+mn-cs"/>
                        </a:rPr>
                        <a:t> of him/herself.</a:t>
                      </a:r>
                    </a:p>
                    <a:p>
                      <a:pPr>
                        <a:buFont typeface="Arial" pitchFamily="34" charset="0"/>
                        <a:buChar char="•"/>
                      </a:pPr>
                      <a:r>
                        <a:rPr lang="en-US" sz="2000" b="1" i="0" kern="1200" dirty="0">
                          <a:solidFill>
                            <a:schemeClr val="dk1"/>
                          </a:solidFill>
                          <a:latin typeface="+mn-lt"/>
                          <a:ea typeface="+mn-ea"/>
                          <a:cs typeface="+mn-cs"/>
                        </a:rPr>
                        <a:t>Ensure patient readiness and privacy</a:t>
                      </a:r>
                    </a:p>
                    <a:p>
                      <a:pPr>
                        <a:buFont typeface="Arial" pitchFamily="34" charset="0"/>
                        <a:buChar char="•"/>
                      </a:pPr>
                      <a:r>
                        <a:rPr lang="en-US" sz="2000" b="1" i="0" kern="1200" dirty="0">
                          <a:solidFill>
                            <a:schemeClr val="dk1"/>
                          </a:solidFill>
                          <a:latin typeface="+mn-lt"/>
                          <a:ea typeface="+mn-ea"/>
                          <a:cs typeface="+mn-cs"/>
                        </a:rPr>
                        <a:t>Remove communication </a:t>
                      </a:r>
                      <a:r>
                        <a:rPr lang="en-US" sz="2000" b="1" i="0" kern="1200" dirty="0">
                          <a:solidFill>
                            <a:schemeClr val="tx2"/>
                          </a:solidFill>
                          <a:latin typeface="+mn-lt"/>
                          <a:ea typeface="+mn-ea"/>
                          <a:cs typeface="+mn-cs"/>
                        </a:rPr>
                        <a:t>barriers</a:t>
                      </a:r>
                      <a:r>
                        <a:rPr lang="en-US" sz="2000" b="1" i="0" kern="1200" dirty="0">
                          <a:solidFill>
                            <a:schemeClr val="dk1"/>
                          </a:solidFill>
                          <a:latin typeface="+mn-lt"/>
                          <a:ea typeface="+mn-ea"/>
                          <a:cs typeface="+mn-cs"/>
                        </a:rPr>
                        <a:t>.</a:t>
                      </a:r>
                    </a:p>
                    <a:p>
                      <a:pPr>
                        <a:buFont typeface="Arial" pitchFamily="34" charset="0"/>
                        <a:buChar char="•"/>
                      </a:pPr>
                      <a:r>
                        <a:rPr lang="en-US" sz="2000" b="1" i="0" kern="1200" dirty="0">
                          <a:solidFill>
                            <a:schemeClr val="dk1"/>
                          </a:solidFill>
                          <a:latin typeface="+mn-lt"/>
                          <a:ea typeface="+mn-ea"/>
                          <a:cs typeface="+mn-cs"/>
                        </a:rPr>
                        <a:t>Establish patient </a:t>
                      </a:r>
                      <a:r>
                        <a:rPr lang="en-US" sz="2000" b="1" i="0" kern="1200" dirty="0">
                          <a:solidFill>
                            <a:schemeClr val="tx2"/>
                          </a:solidFill>
                          <a:latin typeface="+mn-lt"/>
                          <a:ea typeface="+mn-ea"/>
                          <a:cs typeface="+mn-cs"/>
                        </a:rPr>
                        <a:t>comfort</a:t>
                      </a:r>
                      <a:r>
                        <a:rPr lang="en-US" sz="2000" b="1" i="0" kern="1200" dirty="0">
                          <a:solidFill>
                            <a:schemeClr val="dk1"/>
                          </a:solidFill>
                          <a:latin typeface="+mn-lt"/>
                          <a:ea typeface="+mn-ea"/>
                          <a:cs typeface="+mn-cs"/>
                        </a:rPr>
                        <a:t>.</a:t>
                      </a:r>
                    </a:p>
                  </a:txBody>
                  <a:tcPr marL="71387" marR="71387" marT="35693" marB="35693">
                    <a:solidFill>
                      <a:schemeClr val="accent2">
                        <a:lumMod val="40000"/>
                        <a:lumOff val="60000"/>
                      </a:schemeClr>
                    </a:solidFill>
                  </a:tcPr>
                </a:tc>
                <a:extLst>
                  <a:ext uri="{0D108BD9-81ED-4DB2-BD59-A6C34878D82A}">
                    <a16:rowId xmlns:a16="http://schemas.microsoft.com/office/drawing/2014/main" val="10001"/>
                  </a:ext>
                </a:extLst>
              </a:tr>
              <a:tr h="2200446">
                <a:tc>
                  <a:txBody>
                    <a:bodyPr/>
                    <a:lstStyle/>
                    <a:p>
                      <a:r>
                        <a:rPr lang="en-US" sz="1400" b="1"/>
                        <a:t>2</a:t>
                      </a:r>
                    </a:p>
                  </a:txBody>
                  <a:tcPr marL="71387" marR="71387" marT="35693" marB="35693">
                    <a:solidFill>
                      <a:srgbClr val="FFC000"/>
                    </a:solidFill>
                  </a:tcPr>
                </a:tc>
                <a:tc>
                  <a:txBody>
                    <a:bodyPr/>
                    <a:lstStyle/>
                    <a:p>
                      <a:r>
                        <a:rPr lang="en-US" sz="2000" b="1" i="0" kern="1200">
                          <a:solidFill>
                            <a:schemeClr val="dk1"/>
                          </a:solidFill>
                          <a:latin typeface="+mn-lt"/>
                          <a:ea typeface="+mn-ea"/>
                          <a:cs typeface="+mn-cs"/>
                        </a:rPr>
                        <a:t>Elicit (work out) the chief complaint and set an agenda for the visit.</a:t>
                      </a:r>
                      <a:endParaRPr lang="en-US" sz="2000" b="1"/>
                    </a:p>
                  </a:txBody>
                  <a:tcPr marL="71387" marR="71387" marT="35693" marB="35693">
                    <a:solidFill>
                      <a:srgbClr val="00B0F0"/>
                    </a:solidFill>
                  </a:tcPr>
                </a:tc>
                <a:tc>
                  <a:txBody>
                    <a:bodyPr/>
                    <a:lstStyle/>
                    <a:p>
                      <a:pPr>
                        <a:buFont typeface="Arial" pitchFamily="34" charset="0"/>
                        <a:buChar char="•"/>
                      </a:pPr>
                      <a:r>
                        <a:rPr lang="en-US" sz="2000" b="1" i="0" kern="1200" dirty="0">
                          <a:solidFill>
                            <a:schemeClr val="dk1"/>
                          </a:solidFill>
                          <a:latin typeface="+mn-lt"/>
                          <a:ea typeface="+mn-ea"/>
                          <a:cs typeface="+mn-cs"/>
                        </a:rPr>
                        <a:t>Indicate available time.</a:t>
                      </a:r>
                    </a:p>
                    <a:p>
                      <a:pPr>
                        <a:buFont typeface="Arial" pitchFamily="34" charset="0"/>
                        <a:buChar char="•"/>
                      </a:pPr>
                      <a:r>
                        <a:rPr lang="en-US" sz="2000" b="1" i="0" kern="1200" dirty="0">
                          <a:solidFill>
                            <a:schemeClr val="dk1"/>
                          </a:solidFill>
                          <a:latin typeface="+mn-lt"/>
                          <a:ea typeface="+mn-ea"/>
                          <a:cs typeface="+mn-cs"/>
                        </a:rPr>
                        <a:t>Obtain list of issues patient wants to discuss.</a:t>
                      </a:r>
                    </a:p>
                    <a:p>
                      <a:pPr>
                        <a:buFont typeface="Arial" pitchFamily="34" charset="0"/>
                        <a:buChar char="•"/>
                      </a:pPr>
                      <a:r>
                        <a:rPr lang="en-US" sz="2000" b="1" i="0" kern="1200" dirty="0">
                          <a:solidFill>
                            <a:schemeClr val="dk1"/>
                          </a:solidFill>
                          <a:latin typeface="+mn-lt"/>
                          <a:ea typeface="+mn-ea"/>
                          <a:cs typeface="+mn-cs"/>
                        </a:rPr>
                        <a:t>Summarize/finalize agenda, prioritize items for current encounter versus future encounter.</a:t>
                      </a:r>
                    </a:p>
                    <a:p>
                      <a:endParaRPr lang="en-US" sz="2000" b="1" dirty="0"/>
                    </a:p>
                  </a:txBody>
                  <a:tcPr marL="71387" marR="71387" marT="35693" marB="35693">
                    <a:solidFill>
                      <a:schemeClr val="accent2">
                        <a:lumMod val="40000"/>
                        <a:lumOff val="60000"/>
                      </a:schemeClr>
                    </a:solidFill>
                  </a:tcPr>
                </a:tc>
                <a:extLst>
                  <a:ext uri="{0D108BD9-81ED-4DB2-BD59-A6C34878D82A}">
                    <a16:rowId xmlns:a16="http://schemas.microsoft.com/office/drawing/2014/main" val="10002"/>
                  </a:ext>
                </a:extLst>
              </a:tr>
              <a:tr h="1680655">
                <a:tc>
                  <a:txBody>
                    <a:bodyPr/>
                    <a:lstStyle/>
                    <a:p>
                      <a:r>
                        <a:rPr lang="en-US" sz="1400" b="1"/>
                        <a:t>3</a:t>
                      </a:r>
                    </a:p>
                  </a:txBody>
                  <a:tcPr marL="71387" marR="71387" marT="35693" marB="35693">
                    <a:solidFill>
                      <a:srgbClr val="FFC000"/>
                    </a:solidFill>
                  </a:tcPr>
                </a:tc>
                <a:tc>
                  <a:txBody>
                    <a:bodyPr/>
                    <a:lstStyle/>
                    <a:p>
                      <a:r>
                        <a:rPr lang="en-US" sz="2000" b="1" i="0" kern="1200">
                          <a:solidFill>
                            <a:schemeClr val="dk1"/>
                          </a:solidFill>
                          <a:latin typeface="+mn-lt"/>
                          <a:ea typeface="+mn-ea"/>
                          <a:cs typeface="+mn-cs"/>
                        </a:rPr>
                        <a:t>Open the history of present illness (non-focused)</a:t>
                      </a:r>
                      <a:endParaRPr lang="en-US" sz="2000" b="1"/>
                    </a:p>
                  </a:txBody>
                  <a:tcPr marL="71387" marR="71387" marT="35693" marB="35693">
                    <a:solidFill>
                      <a:srgbClr val="00B0F0"/>
                    </a:solidFill>
                  </a:tcPr>
                </a:tc>
                <a:tc>
                  <a:txBody>
                    <a:bodyPr/>
                    <a:lstStyle/>
                    <a:p>
                      <a:pPr>
                        <a:buFont typeface="Arial" pitchFamily="34" charset="0"/>
                        <a:buChar char="•"/>
                      </a:pPr>
                      <a:r>
                        <a:rPr lang="en-US" sz="2000" b="1" i="0" kern="1200" dirty="0">
                          <a:solidFill>
                            <a:schemeClr val="dk1"/>
                          </a:solidFill>
                          <a:latin typeface="+mn-lt"/>
                          <a:ea typeface="+mn-ea"/>
                          <a:cs typeface="+mn-cs"/>
                        </a:rPr>
                        <a:t>Ask open-ended questions to elicit problems.</a:t>
                      </a:r>
                    </a:p>
                    <a:p>
                      <a:pPr>
                        <a:buFont typeface="Arial" pitchFamily="34" charset="0"/>
                        <a:buChar char="•"/>
                      </a:pPr>
                      <a:r>
                        <a:rPr lang="en-US" sz="2000" b="1" i="0" kern="1200" dirty="0">
                          <a:solidFill>
                            <a:schemeClr val="dk1"/>
                          </a:solidFill>
                          <a:latin typeface="+mn-lt"/>
                          <a:ea typeface="+mn-ea"/>
                          <a:cs typeface="+mn-cs"/>
                        </a:rPr>
                        <a:t>Use active listening, which includes silence and non-verbal encouragement.</a:t>
                      </a:r>
                    </a:p>
                    <a:p>
                      <a:endParaRPr lang="en-US" sz="2000" b="1" dirty="0"/>
                    </a:p>
                  </a:txBody>
                  <a:tcPr marL="71387" marR="71387" marT="35693" marB="35693">
                    <a:solidFill>
                      <a:schemeClr val="accent2">
                        <a:lumMod val="40000"/>
                        <a:lumOff val="60000"/>
                      </a:schemeClr>
                    </a:solidFill>
                  </a:tcPr>
                </a:tc>
                <a:extLst>
                  <a:ext uri="{0D108BD9-81ED-4DB2-BD59-A6C34878D82A}">
                    <a16:rowId xmlns:a16="http://schemas.microsoft.com/office/drawing/2014/main" val="10003"/>
                  </a:ext>
                </a:extLst>
              </a:tr>
            </a:tbl>
          </a:graphicData>
        </a:graphic>
      </p:graphicFrame>
      <p:pic>
        <p:nvPicPr>
          <p:cNvPr id="7" name="Picture 6" descr="Two people holding a sign">
            <a:extLst>
              <a:ext uri="{FF2B5EF4-FFF2-40B4-BE49-F238E27FC236}">
                <a16:creationId xmlns:a16="http://schemas.microsoft.com/office/drawing/2014/main" id="{93DA2991-6118-59E1-F9C4-0EEB05BFF3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989" y="188443"/>
            <a:ext cx="3793067" cy="2133600"/>
          </a:xfrm>
          <a:prstGeom prst="rect">
            <a:avLst/>
          </a:prstGeom>
        </p:spPr>
      </p:pic>
    </p:spTree>
  </p:cSld>
  <p:clrMapOvr>
    <a:masterClrMapping/>
  </p:clrMapOvr>
  <p:transition spd="slow" advTm="2354">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29DEE6-CB19-83C9-C3AA-7A832BA58035}"/>
              </a:ext>
            </a:extLst>
          </p:cNvPr>
          <p:cNvSpPr txBox="1"/>
          <p:nvPr/>
        </p:nvSpPr>
        <p:spPr>
          <a:xfrm>
            <a:off x="495989" y="2838450"/>
            <a:ext cx="4093428" cy="190620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kumimoji="0" lang="en-US" sz="2800" b="1" i="0" u="none" strike="noStrike" kern="1200" cap="none" spc="0" normalizeH="0" baseline="0" noProof="0" dirty="0">
                <a:ln>
                  <a:noFill/>
                </a:ln>
                <a:solidFill>
                  <a:schemeClr val="tx1">
                    <a:lumMod val="65000"/>
                    <a:lumOff val="35000"/>
                  </a:schemeClr>
                </a:solidFill>
                <a:effectLst/>
                <a:uLnTx/>
                <a:uFillTx/>
                <a:latin typeface="+mj-lt"/>
                <a:ea typeface="+mj-ea"/>
                <a:cs typeface="+mj-cs"/>
              </a:rPr>
              <a:t>The “Five-Step” model (for patient-centered communication)</a:t>
            </a:r>
            <a:endParaRPr lang="en-US" sz="2800" kern="1200" dirty="0">
              <a:solidFill>
                <a:schemeClr val="tx1">
                  <a:lumMod val="65000"/>
                  <a:lumOff val="35000"/>
                </a:schemeClr>
              </a:solidFill>
              <a:latin typeface="+mj-lt"/>
              <a:ea typeface="+mj-ea"/>
              <a:cs typeface="+mj-cs"/>
            </a:endParaRPr>
          </a:p>
        </p:txBody>
      </p:sp>
      <p:sp>
        <p:nvSpPr>
          <p:cNvPr id="12" name="Rectangle 11">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7" name="Picture 6" descr="Two people holding a sign">
            <a:extLst>
              <a:ext uri="{FF2B5EF4-FFF2-40B4-BE49-F238E27FC236}">
                <a16:creationId xmlns:a16="http://schemas.microsoft.com/office/drawing/2014/main" id="{93DA2991-6118-59E1-F9C4-0EEB05BFF3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989" y="188443"/>
            <a:ext cx="3793067" cy="2133600"/>
          </a:xfrm>
          <a:prstGeom prst="rect">
            <a:avLst/>
          </a:prstGeom>
        </p:spPr>
      </p:pic>
      <p:graphicFrame>
        <p:nvGraphicFramePr>
          <p:cNvPr id="6" name="Content Placeholder 3">
            <a:extLst>
              <a:ext uri="{FF2B5EF4-FFF2-40B4-BE49-F238E27FC236}">
                <a16:creationId xmlns:a16="http://schemas.microsoft.com/office/drawing/2014/main" id="{4152BAF5-D227-6454-8370-F7959357F522}"/>
              </a:ext>
            </a:extLst>
          </p:cNvPr>
          <p:cNvGraphicFramePr>
            <a:graphicFrameLocks/>
          </p:cNvGraphicFramePr>
          <p:nvPr>
            <p:extLst>
              <p:ext uri="{D42A27DB-BD31-4B8C-83A1-F6EECF244321}">
                <p14:modId xmlns:p14="http://schemas.microsoft.com/office/powerpoint/2010/main" val="3826314371"/>
              </p:ext>
            </p:extLst>
          </p:nvPr>
        </p:nvGraphicFramePr>
        <p:xfrm>
          <a:off x="4866313" y="402771"/>
          <a:ext cx="7064430" cy="5638799"/>
        </p:xfrm>
        <a:graphic>
          <a:graphicData uri="http://schemas.openxmlformats.org/drawingml/2006/table">
            <a:tbl>
              <a:tblPr firstRow="1" bandRow="1">
                <a:tableStyleId>{5C22544A-7EE6-4342-B048-85BDC9FD1C3A}</a:tableStyleId>
              </a:tblPr>
              <a:tblGrid>
                <a:gridCol w="784937">
                  <a:extLst>
                    <a:ext uri="{9D8B030D-6E8A-4147-A177-3AD203B41FA5}">
                      <a16:colId xmlns:a16="http://schemas.microsoft.com/office/drawing/2014/main" val="20000"/>
                    </a:ext>
                  </a:extLst>
                </a:gridCol>
                <a:gridCol w="2125000">
                  <a:extLst>
                    <a:ext uri="{9D8B030D-6E8A-4147-A177-3AD203B41FA5}">
                      <a16:colId xmlns:a16="http://schemas.microsoft.com/office/drawing/2014/main" val="20001"/>
                    </a:ext>
                  </a:extLst>
                </a:gridCol>
                <a:gridCol w="4154493">
                  <a:extLst>
                    <a:ext uri="{9D8B030D-6E8A-4147-A177-3AD203B41FA5}">
                      <a16:colId xmlns:a16="http://schemas.microsoft.com/office/drawing/2014/main" val="20002"/>
                    </a:ext>
                  </a:extLst>
                </a:gridCol>
              </a:tblGrid>
              <a:tr h="679373">
                <a:tc>
                  <a:txBody>
                    <a:bodyPr/>
                    <a:lstStyle/>
                    <a:p>
                      <a:pPr algn="just"/>
                      <a:r>
                        <a:rPr lang="en-US" sz="2000" b="1" dirty="0"/>
                        <a:t>Steps </a:t>
                      </a:r>
                    </a:p>
                  </a:txBody>
                  <a:tcPr/>
                </a:tc>
                <a:tc>
                  <a:txBody>
                    <a:bodyPr/>
                    <a:lstStyle/>
                    <a:p>
                      <a:pPr algn="just"/>
                      <a:r>
                        <a:rPr lang="en-US" sz="2000" b="1" dirty="0"/>
                        <a:t>Description </a:t>
                      </a:r>
                    </a:p>
                  </a:txBody>
                  <a:tcPr/>
                </a:tc>
                <a:tc>
                  <a:txBody>
                    <a:bodyPr/>
                    <a:lstStyle/>
                    <a:p>
                      <a:pPr algn="just"/>
                      <a:r>
                        <a:rPr lang="en-US" sz="2000" b="1" dirty="0"/>
                        <a:t>Actions to be taken</a:t>
                      </a:r>
                    </a:p>
                  </a:txBody>
                  <a:tcPr/>
                </a:tc>
                <a:extLst>
                  <a:ext uri="{0D108BD9-81ED-4DB2-BD59-A6C34878D82A}">
                    <a16:rowId xmlns:a16="http://schemas.microsoft.com/office/drawing/2014/main" val="10000"/>
                  </a:ext>
                </a:extLst>
              </a:tr>
              <a:tr h="2479713">
                <a:tc>
                  <a:txBody>
                    <a:bodyPr/>
                    <a:lstStyle/>
                    <a:p>
                      <a:pPr algn="just"/>
                      <a:r>
                        <a:rPr lang="en-US" sz="2000" b="1" dirty="0"/>
                        <a:t>4</a:t>
                      </a:r>
                    </a:p>
                  </a:txBody>
                  <a:tcPr>
                    <a:solidFill>
                      <a:srgbClr val="FFC000"/>
                    </a:solidFill>
                  </a:tcPr>
                </a:tc>
                <a:tc>
                  <a:txBody>
                    <a:bodyPr/>
                    <a:lstStyle/>
                    <a:p>
                      <a:pPr algn="just"/>
                      <a:r>
                        <a:rPr lang="en-US" sz="2000" b="1" i="0" kern="1200" dirty="0">
                          <a:solidFill>
                            <a:schemeClr val="dk1"/>
                          </a:solidFill>
                          <a:latin typeface="+mn-lt"/>
                          <a:ea typeface="+mn-ea"/>
                          <a:cs typeface="+mn-cs"/>
                        </a:rPr>
                        <a:t>Continue the patient-centered history of present illness (focused)</a:t>
                      </a:r>
                      <a:endParaRPr lang="en-US" sz="2000" b="1" dirty="0"/>
                    </a:p>
                  </a:txBody>
                  <a:tcPr>
                    <a:solidFill>
                      <a:srgbClr val="00B0F0"/>
                    </a:solidFill>
                  </a:tcPr>
                </a:tc>
                <a:tc>
                  <a:txBody>
                    <a:bodyPr/>
                    <a:lstStyle/>
                    <a:p>
                      <a:pPr algn="just">
                        <a:buFont typeface="Arial" pitchFamily="34" charset="0"/>
                        <a:buChar char="•"/>
                      </a:pPr>
                      <a:r>
                        <a:rPr lang="en-US" sz="2000" b="1" i="0" kern="1200" dirty="0">
                          <a:solidFill>
                            <a:schemeClr val="dk1"/>
                          </a:solidFill>
                          <a:latin typeface="+mn-lt"/>
                          <a:ea typeface="+mn-ea"/>
                          <a:cs typeface="+mn-cs"/>
                        </a:rPr>
                        <a:t>Use focused (</a:t>
                      </a:r>
                      <a:r>
                        <a:rPr lang="en-US" sz="2000" b="1" i="0" kern="1200" dirty="0">
                          <a:solidFill>
                            <a:srgbClr val="002060"/>
                          </a:solidFill>
                          <a:latin typeface="+mn-lt"/>
                          <a:ea typeface="+mn-ea"/>
                          <a:cs typeface="+mn-cs"/>
                        </a:rPr>
                        <a:t>clear</a:t>
                      </a:r>
                      <a:r>
                        <a:rPr lang="en-US" sz="2000" b="1" i="0" kern="1200" dirty="0">
                          <a:solidFill>
                            <a:schemeClr val="dk1"/>
                          </a:solidFill>
                          <a:latin typeface="+mn-lt"/>
                          <a:ea typeface="+mn-ea"/>
                          <a:cs typeface="+mn-cs"/>
                        </a:rPr>
                        <a:t>), but open-ended, questions to obtain description of physical symptoms.</a:t>
                      </a:r>
                    </a:p>
                    <a:p>
                      <a:pPr algn="just">
                        <a:buFont typeface="Arial" pitchFamily="34" charset="0"/>
                        <a:buChar char="•"/>
                      </a:pPr>
                      <a:r>
                        <a:rPr lang="en-US" sz="2000" b="1" i="0" kern="1200" dirty="0">
                          <a:solidFill>
                            <a:schemeClr val="dk1"/>
                          </a:solidFill>
                          <a:latin typeface="+mn-lt"/>
                          <a:ea typeface="+mn-ea"/>
                          <a:cs typeface="+mn-cs"/>
                        </a:rPr>
                        <a:t>Explore patient description of symptoms, emotional or social context of symptoms.</a:t>
                      </a:r>
                    </a:p>
                    <a:p>
                      <a:pPr algn="just"/>
                      <a:endParaRPr lang="en-US" sz="2000" b="1" dirty="0"/>
                    </a:p>
                  </a:txBody>
                  <a:tcPr>
                    <a:solidFill>
                      <a:schemeClr val="accent2">
                        <a:lumMod val="60000"/>
                        <a:lumOff val="40000"/>
                      </a:schemeClr>
                    </a:solidFill>
                  </a:tcPr>
                </a:tc>
                <a:extLst>
                  <a:ext uri="{0D108BD9-81ED-4DB2-BD59-A6C34878D82A}">
                    <a16:rowId xmlns:a16="http://schemas.microsoft.com/office/drawing/2014/main" val="10001"/>
                  </a:ext>
                </a:extLst>
              </a:tr>
              <a:tr h="2479713">
                <a:tc>
                  <a:txBody>
                    <a:bodyPr/>
                    <a:lstStyle/>
                    <a:p>
                      <a:pPr algn="just"/>
                      <a:r>
                        <a:rPr lang="en-US" sz="2000" b="1" dirty="0"/>
                        <a:t>5</a:t>
                      </a:r>
                    </a:p>
                  </a:txBody>
                  <a:tcPr>
                    <a:solidFill>
                      <a:srgbClr val="FFC000"/>
                    </a:solidFill>
                  </a:tcPr>
                </a:tc>
                <a:tc>
                  <a:txBody>
                    <a:bodyPr/>
                    <a:lstStyle/>
                    <a:p>
                      <a:pPr algn="just"/>
                      <a:r>
                        <a:rPr lang="en-US" sz="2000" b="1" i="0" kern="1200" dirty="0">
                          <a:solidFill>
                            <a:schemeClr val="dk1"/>
                          </a:solidFill>
                          <a:latin typeface="+mn-lt"/>
                          <a:ea typeface="+mn-ea"/>
                          <a:cs typeface="+mn-cs"/>
                        </a:rPr>
                        <a:t>Transit to the clinician-centered process</a:t>
                      </a:r>
                      <a:endParaRPr lang="en-US" sz="2000" b="1" dirty="0"/>
                    </a:p>
                  </a:txBody>
                  <a:tcPr>
                    <a:solidFill>
                      <a:srgbClr val="00B0F0"/>
                    </a:solidFill>
                  </a:tcPr>
                </a:tc>
                <a:tc>
                  <a:txBody>
                    <a:bodyPr/>
                    <a:lstStyle/>
                    <a:p>
                      <a:pPr algn="just">
                        <a:buFont typeface="Arial" pitchFamily="34" charset="0"/>
                        <a:buChar char="•"/>
                      </a:pPr>
                      <a:r>
                        <a:rPr lang="en-US" sz="2000" b="1" i="0" kern="1200" dirty="0">
                          <a:solidFill>
                            <a:schemeClr val="dk1"/>
                          </a:solidFill>
                          <a:latin typeface="+mn-lt"/>
                          <a:ea typeface="+mn-ea"/>
                          <a:cs typeface="+mn-cs"/>
                        </a:rPr>
                        <a:t>Summarize conversation, confirm accuracy of information</a:t>
                      </a:r>
                    </a:p>
                    <a:p>
                      <a:pPr algn="just">
                        <a:buFont typeface="Arial" pitchFamily="34" charset="0"/>
                        <a:buChar char="•"/>
                      </a:pPr>
                      <a:r>
                        <a:rPr lang="en-US" sz="2000" b="1" i="0" kern="1200" dirty="0">
                          <a:solidFill>
                            <a:schemeClr val="dk1"/>
                          </a:solidFill>
                          <a:latin typeface="+mn-lt"/>
                          <a:ea typeface="+mn-ea"/>
                          <a:cs typeface="+mn-cs"/>
                        </a:rPr>
                        <a:t>Inform patient that style of questioning will now change (“I’m now going to ask you several specific medical questions about your symptoms”)</a:t>
                      </a:r>
                    </a:p>
                  </a:txBody>
                  <a:tcP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820507"/>
      </p:ext>
    </p:extLst>
  </p:cSld>
  <p:clrMapOvr>
    <a:masterClrMapping/>
  </p:clrMapOvr>
  <p:transition spd="slow" advTm="2354">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dirty="0"/>
              <a:t>Frames of history taking</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Three blank billboard frames">
            <a:extLst>
              <a:ext uri="{FF2B5EF4-FFF2-40B4-BE49-F238E27FC236}">
                <a16:creationId xmlns:a16="http://schemas.microsoft.com/office/drawing/2014/main" id="{FF2FCC78-528A-A43D-695B-06A47B7CFBC6}"/>
              </a:ext>
            </a:extLst>
          </p:cNvPr>
          <p:cNvPicPr>
            <a:picLocks noChangeAspect="1"/>
          </p:cNvPicPr>
          <p:nvPr/>
        </p:nvPicPr>
        <p:blipFill rotWithShape="1">
          <a:blip r:embed="rId2"/>
          <a:srcRect l="15581" r="1626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transition spd="slow" advTm="235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293912" y="319881"/>
            <a:ext cx="10352315" cy="1260578"/>
          </a:xfrm>
        </p:spPr>
        <p:txBody>
          <a:bodyPr vert="horz" lIns="91440" tIns="45720" rIns="91440" bIns="45720" rtlCol="0" anchor="b">
            <a:noAutofit/>
          </a:bodyPr>
          <a:lstStyle/>
          <a:p>
            <a:r>
              <a:rPr lang="en-US" sz="8000" b="1" dirty="0">
                <a:solidFill>
                  <a:schemeClr val="bg1"/>
                </a:solidFill>
              </a:rPr>
              <a:t>Components of history</a:t>
            </a:r>
          </a:p>
        </p:txBody>
      </p:sp>
      <p:sp>
        <p:nvSpPr>
          <p:cNvPr id="4" name="TextBox 3">
            <a:extLst>
              <a:ext uri="{FF2B5EF4-FFF2-40B4-BE49-F238E27FC236}">
                <a16:creationId xmlns:a16="http://schemas.microsoft.com/office/drawing/2014/main" id="{1D1EAE30-F0DC-D701-9F0A-68071FEC38CF}"/>
              </a:ext>
            </a:extLst>
          </p:cNvPr>
          <p:cNvSpPr txBox="1"/>
          <p:nvPr/>
        </p:nvSpPr>
        <p:spPr>
          <a:xfrm>
            <a:off x="1000124" y="2055816"/>
            <a:ext cx="5095876" cy="42116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solidFill>
                  <a:schemeClr val="bg1"/>
                </a:solidFill>
              </a:rPr>
              <a:t>Establishing rapport.</a:t>
            </a:r>
          </a:p>
          <a:p>
            <a:pPr indent="-228600">
              <a:lnSpc>
                <a:spcPct val="90000"/>
              </a:lnSpc>
              <a:spcAft>
                <a:spcPts val="600"/>
              </a:spcAft>
              <a:buFont typeface="Arial" panose="020B0604020202020204" pitchFamily="34" charset="0"/>
              <a:buChar char="•"/>
            </a:pPr>
            <a:r>
              <a:rPr lang="en-US" sz="2800" dirty="0">
                <a:solidFill>
                  <a:schemeClr val="bg1"/>
                </a:solidFill>
              </a:rPr>
              <a:t>Demographic data.</a:t>
            </a:r>
          </a:p>
          <a:p>
            <a:pPr indent="-228600">
              <a:lnSpc>
                <a:spcPct val="90000"/>
              </a:lnSpc>
              <a:spcAft>
                <a:spcPts val="600"/>
              </a:spcAft>
              <a:buFont typeface="Arial" panose="020B0604020202020204" pitchFamily="34" charset="0"/>
              <a:buChar char="•"/>
            </a:pPr>
            <a:r>
              <a:rPr lang="en-US" sz="2800" dirty="0">
                <a:solidFill>
                  <a:schemeClr val="bg1"/>
                </a:solidFill>
              </a:rPr>
              <a:t>Chief complaint.</a:t>
            </a:r>
          </a:p>
          <a:p>
            <a:pPr indent="-228600">
              <a:lnSpc>
                <a:spcPct val="90000"/>
              </a:lnSpc>
              <a:spcAft>
                <a:spcPts val="600"/>
              </a:spcAft>
              <a:buFont typeface="Arial" panose="020B0604020202020204" pitchFamily="34" charset="0"/>
              <a:buChar char="•"/>
            </a:pPr>
            <a:r>
              <a:rPr lang="en-US" sz="2800" dirty="0">
                <a:solidFill>
                  <a:schemeClr val="bg1"/>
                </a:solidFill>
              </a:rPr>
              <a:t>History of the present illness.</a:t>
            </a:r>
          </a:p>
          <a:p>
            <a:pPr indent="-228600">
              <a:lnSpc>
                <a:spcPct val="90000"/>
              </a:lnSpc>
              <a:spcAft>
                <a:spcPts val="600"/>
              </a:spcAft>
              <a:buFont typeface="Arial" panose="020B0604020202020204" pitchFamily="34" charset="0"/>
              <a:buChar char="•"/>
            </a:pPr>
            <a:r>
              <a:rPr lang="en-US" sz="2800" dirty="0">
                <a:solidFill>
                  <a:schemeClr val="bg1"/>
                </a:solidFill>
              </a:rPr>
              <a:t>Past medical history.</a:t>
            </a:r>
          </a:p>
          <a:p>
            <a:pPr indent="-228600">
              <a:lnSpc>
                <a:spcPct val="90000"/>
              </a:lnSpc>
              <a:spcAft>
                <a:spcPts val="600"/>
              </a:spcAft>
              <a:buFont typeface="Arial" panose="020B0604020202020204" pitchFamily="34" charset="0"/>
              <a:buChar char="•"/>
            </a:pPr>
            <a:r>
              <a:rPr lang="en-US" sz="2800" dirty="0">
                <a:solidFill>
                  <a:schemeClr val="bg1"/>
                </a:solidFill>
              </a:rPr>
              <a:t>Family history</a:t>
            </a:r>
          </a:p>
          <a:p>
            <a:pPr indent="-228600">
              <a:lnSpc>
                <a:spcPct val="90000"/>
              </a:lnSpc>
              <a:spcAft>
                <a:spcPts val="600"/>
              </a:spcAft>
              <a:buFont typeface="Arial" panose="020B0604020202020204" pitchFamily="34" charset="0"/>
              <a:buChar char="•"/>
            </a:pPr>
            <a:r>
              <a:rPr lang="en-US" sz="2800" dirty="0">
                <a:solidFill>
                  <a:schemeClr val="bg1"/>
                </a:solidFill>
              </a:rPr>
              <a:t>Drug history</a:t>
            </a:r>
          </a:p>
          <a:p>
            <a:pPr indent="-228600">
              <a:lnSpc>
                <a:spcPct val="90000"/>
              </a:lnSpc>
              <a:spcAft>
                <a:spcPts val="600"/>
              </a:spcAft>
              <a:buFont typeface="Arial" panose="020B0604020202020204" pitchFamily="34" charset="0"/>
              <a:buChar char="•"/>
            </a:pPr>
            <a:r>
              <a:rPr lang="en-US" sz="2800" dirty="0">
                <a:solidFill>
                  <a:schemeClr val="bg1"/>
                </a:solidFill>
              </a:rPr>
              <a:t>Psychosocial history- Allergy</a:t>
            </a:r>
          </a:p>
          <a:p>
            <a:pPr indent="-228600">
              <a:lnSpc>
                <a:spcPct val="90000"/>
              </a:lnSpc>
              <a:spcAft>
                <a:spcPts val="600"/>
              </a:spcAft>
              <a:buFont typeface="Arial" panose="020B0604020202020204" pitchFamily="34" charset="0"/>
              <a:buChar char="•"/>
            </a:pPr>
            <a:r>
              <a:rPr lang="en-US" sz="2800" dirty="0">
                <a:solidFill>
                  <a:schemeClr val="bg1"/>
                </a:solidFill>
              </a:rPr>
              <a:t>Review of systems.</a:t>
            </a: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401581"/>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p:cTn id="7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391884" y="396082"/>
            <a:ext cx="10123715" cy="931976"/>
          </a:xfrm>
        </p:spPr>
        <p:txBody>
          <a:bodyPr vert="horz" lIns="91440" tIns="45720" rIns="91440" bIns="45720" rtlCol="0" anchor="b">
            <a:noAutofit/>
          </a:bodyPr>
          <a:lstStyle/>
          <a:p>
            <a:r>
              <a:rPr lang="en-US" altLang="en-US" sz="6000" b="1" dirty="0">
                <a:solidFill>
                  <a:schemeClr val="bg1"/>
                </a:solidFill>
              </a:rPr>
              <a:t>Preliminary Data: Demographic</a:t>
            </a:r>
            <a:endParaRPr lang="en-US" sz="60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1000124" y="1608947"/>
            <a:ext cx="5095876" cy="4658503"/>
          </a:xfrm>
          <a:prstGeom prst="rect">
            <a:avLst/>
          </a:prstGeom>
        </p:spPr>
        <p:txBody>
          <a:bodyPr vert="horz" lIns="91440" tIns="45720" rIns="91440" bIns="45720" rtlCol="0">
            <a:normAutofit/>
          </a:bodyPr>
          <a:lstStyle/>
          <a:p>
            <a:r>
              <a:rPr lang="en-US" sz="4000" dirty="0">
                <a:solidFill>
                  <a:schemeClr val="bg1"/>
                </a:solidFill>
              </a:rPr>
              <a:t>Date and time</a:t>
            </a:r>
          </a:p>
          <a:p>
            <a:r>
              <a:rPr lang="en-US" sz="4000" dirty="0">
                <a:solidFill>
                  <a:schemeClr val="bg1"/>
                </a:solidFill>
              </a:rPr>
              <a:t>Age</a:t>
            </a:r>
          </a:p>
          <a:p>
            <a:r>
              <a:rPr lang="en-US" sz="4000" dirty="0">
                <a:solidFill>
                  <a:schemeClr val="bg1"/>
                </a:solidFill>
              </a:rPr>
              <a:t>Sex</a:t>
            </a:r>
          </a:p>
          <a:p>
            <a:r>
              <a:rPr lang="en-US" sz="4000" dirty="0">
                <a:solidFill>
                  <a:schemeClr val="bg1"/>
                </a:solidFill>
              </a:rPr>
              <a:t>Race</a:t>
            </a:r>
          </a:p>
          <a:p>
            <a:r>
              <a:rPr lang="en-US" sz="4000" dirty="0">
                <a:solidFill>
                  <a:schemeClr val="bg1"/>
                </a:solidFill>
              </a:rPr>
              <a:t>Birthplace</a:t>
            </a:r>
          </a:p>
          <a:p>
            <a:r>
              <a:rPr lang="en-US" sz="4000" dirty="0">
                <a:solidFill>
                  <a:schemeClr val="bg1"/>
                </a:solidFill>
              </a:rPr>
              <a:t>Occupation</a:t>
            </a:r>
          </a:p>
          <a:p>
            <a:r>
              <a:rPr lang="en-US" sz="4000" dirty="0">
                <a:solidFill>
                  <a:schemeClr val="bg1"/>
                </a:solidFill>
              </a:rPr>
              <a:t>DOA</a:t>
            </a:r>
            <a:endParaRPr lang="en-GB" sz="2800"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631792"/>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6404611" cy="1086009"/>
          </a:xfrm>
        </p:spPr>
        <p:txBody>
          <a:bodyPr vert="horz" lIns="91440" tIns="45720" rIns="91440" bIns="45720" rtlCol="0" anchor="b">
            <a:normAutofit/>
          </a:bodyPr>
          <a:lstStyle/>
          <a:p>
            <a:r>
              <a:rPr lang="en-US" altLang="en-US" sz="4400" b="1" dirty="0">
                <a:solidFill>
                  <a:schemeClr val="bg1"/>
                </a:solidFill>
              </a:rPr>
              <a:t>Presenting/ </a:t>
            </a:r>
            <a:r>
              <a:rPr lang="en-US" altLang="en-US" b="1" dirty="0">
                <a:solidFill>
                  <a:schemeClr val="bg1"/>
                </a:solidFill>
              </a:rPr>
              <a:t>Chief complain</a:t>
            </a:r>
            <a:endParaRPr lang="en-US"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888521"/>
            <a:ext cx="6988630" cy="4211634"/>
          </a:xfrm>
          <a:prstGeom prst="rect">
            <a:avLst/>
          </a:prstGeom>
        </p:spPr>
        <p:txBody>
          <a:bodyPr vert="horz" lIns="91440" tIns="45720" rIns="91440" bIns="45720" rtlCol="0">
            <a:normAutofit/>
          </a:bodyPr>
          <a:lstStyle/>
          <a:p>
            <a:pPr algn="ctr"/>
            <a:br>
              <a:rPr lang="en-US" altLang="en-US" sz="4000" dirty="0">
                <a:solidFill>
                  <a:schemeClr val="bg1"/>
                </a:solidFill>
              </a:rPr>
            </a:br>
            <a:r>
              <a:rPr lang="en-GB" altLang="en-US" sz="4000" dirty="0">
                <a:solidFill>
                  <a:schemeClr val="bg1"/>
                </a:solidFill>
              </a:rPr>
              <a:t>This is defined as the major symptom(s) that prompted the patient to present to hospital, or his doctor, and their duration.</a:t>
            </a:r>
            <a:br>
              <a:rPr lang="en-US" altLang="en-US" sz="4000" dirty="0">
                <a:solidFill>
                  <a:schemeClr val="bg1"/>
                </a:solidFill>
              </a:rPr>
            </a:br>
            <a:endParaRPr lang="en-GB" sz="4000"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D456B-F13B-94E2-19F1-FFC27E2E24E2}"/>
              </a:ext>
            </a:extLst>
          </p:cNvPr>
          <p:cNvPicPr>
            <a:picLocks noChangeAspect="1"/>
          </p:cNvPicPr>
          <p:nvPr/>
        </p:nvPicPr>
        <p:blipFill>
          <a:blip r:embed="rId4"/>
          <a:stretch>
            <a:fillRect/>
          </a:stretch>
        </p:blipFill>
        <p:spPr>
          <a:xfrm>
            <a:off x="8917315" y="4596211"/>
            <a:ext cx="3148479" cy="2045252"/>
          </a:xfrm>
          <a:prstGeom prst="rect">
            <a:avLst/>
          </a:prstGeom>
        </p:spPr>
      </p:pic>
    </p:spTree>
    <p:extLst>
      <p:ext uri="{BB962C8B-B14F-4D97-AF65-F5344CB8AC3E}">
        <p14:creationId xmlns:p14="http://schemas.microsoft.com/office/powerpoint/2010/main" val="2807958956"/>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8CC2-221B-DB0E-1384-B757376DD4DD}"/>
              </a:ext>
            </a:extLst>
          </p:cNvPr>
          <p:cNvSpPr>
            <a:spLocks noGrp="1"/>
          </p:cNvSpPr>
          <p:nvPr>
            <p:ph type="title"/>
          </p:nvPr>
        </p:nvSpPr>
        <p:spPr>
          <a:xfrm>
            <a:off x="430984" y="492774"/>
            <a:ext cx="6775359" cy="1325563"/>
          </a:xfrm>
        </p:spPr>
        <p:txBody>
          <a:bodyPr>
            <a:noAutofit/>
          </a:bodyPr>
          <a:lstStyle/>
          <a:p>
            <a:r>
              <a:rPr lang="en-US" sz="6600" b="1" dirty="0"/>
              <a:t>Learning outcome</a:t>
            </a:r>
            <a:endParaRPr lang="en-GB" sz="6600" b="1" dirty="0"/>
          </a:p>
        </p:txBody>
      </p:sp>
      <p:sp>
        <p:nvSpPr>
          <p:cNvPr id="3" name="Content Placeholder 2">
            <a:extLst>
              <a:ext uri="{FF2B5EF4-FFF2-40B4-BE49-F238E27FC236}">
                <a16:creationId xmlns:a16="http://schemas.microsoft.com/office/drawing/2014/main" id="{B45BA89F-FF6B-9A29-25A7-1B760CDDA81B}"/>
              </a:ext>
            </a:extLst>
          </p:cNvPr>
          <p:cNvSpPr>
            <a:spLocks noGrp="1"/>
          </p:cNvSpPr>
          <p:nvPr>
            <p:ph idx="1"/>
          </p:nvPr>
        </p:nvSpPr>
        <p:spPr>
          <a:xfrm>
            <a:off x="556744" y="2882868"/>
            <a:ext cx="5766039" cy="3181684"/>
          </a:xfrm>
        </p:spPr>
        <p:txBody>
          <a:bodyPr anchor="t">
            <a:normAutofit/>
          </a:bodyPr>
          <a:lstStyle/>
          <a:p>
            <a:r>
              <a:rPr lang="en-US" sz="3200" dirty="0"/>
              <a:t>By the end of this lecture, the student should be able to </a:t>
            </a:r>
          </a:p>
          <a:p>
            <a:r>
              <a:rPr lang="en-US" sz="3200" dirty="0"/>
              <a:t>Describe the importance of building a doctor-relationship.</a:t>
            </a:r>
          </a:p>
          <a:p>
            <a:r>
              <a:rPr lang="en-US" sz="3200" dirty="0"/>
              <a:t>Outline a general frame for taking a history</a:t>
            </a:r>
          </a:p>
          <a:p>
            <a:endParaRPr lang="en-US" sz="3200" dirty="0"/>
          </a:p>
          <a:p>
            <a:endParaRPr lang="en-GB" sz="1800" dirty="0"/>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rofessor">
            <a:extLst>
              <a:ext uri="{FF2B5EF4-FFF2-40B4-BE49-F238E27FC236}">
                <a16:creationId xmlns:a16="http://schemas.microsoft.com/office/drawing/2014/main" id="{510F31F1-8448-1168-CDA0-7BF306DA63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2727718963"/>
      </p:ext>
    </p:extLst>
  </p:cSld>
  <p:clrMapOvr>
    <a:overrideClrMapping bg1="dk1" tx1="lt1" bg2="dk2" tx2="lt2" accent1="accent1" accent2="accent2" accent3="accent3" accent4="accent4" accent5="accent5" accent6="accent6" hlink="hlink" folHlink="folHlink"/>
  </p:clrMapOvr>
  <p:transition spd="slow" advTm="2354">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hand of two adults and a kid on top of each other">
            <a:extLst>
              <a:ext uri="{FF2B5EF4-FFF2-40B4-BE49-F238E27FC236}">
                <a16:creationId xmlns:a16="http://schemas.microsoft.com/office/drawing/2014/main" id="{4FB5826E-EB83-3F56-6D24-61269DDD77EF}"/>
              </a:ext>
            </a:extLst>
          </p:cNvPr>
          <p:cNvPicPr>
            <a:picLocks noChangeAspect="1"/>
          </p:cNvPicPr>
          <p:nvPr/>
        </p:nvPicPr>
        <p:blipFill rotWithShape="1">
          <a:blip r:embed="rId2"/>
          <a:srcRect l="19488" r="12283"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18922" y="347451"/>
            <a:ext cx="5119878" cy="1325563"/>
          </a:xfrm>
        </p:spPr>
        <p:txBody>
          <a:bodyPr>
            <a:normAutofit/>
          </a:bodyPr>
          <a:lstStyle/>
          <a:p>
            <a:r>
              <a:rPr lang="en-US" b="1" dirty="0"/>
              <a:t>Questions </a:t>
            </a:r>
          </a:p>
        </p:txBody>
      </p:sp>
      <p:sp>
        <p:nvSpPr>
          <p:cNvPr id="3" name="Content Placeholder 2"/>
          <p:cNvSpPr>
            <a:spLocks noGrp="1"/>
          </p:cNvSpPr>
          <p:nvPr>
            <p:ph idx="1"/>
          </p:nvPr>
        </p:nvSpPr>
        <p:spPr>
          <a:xfrm>
            <a:off x="125641" y="2130869"/>
            <a:ext cx="5677879" cy="3752315"/>
          </a:xfrm>
        </p:spPr>
        <p:txBody>
          <a:bodyPr anchor="t">
            <a:normAutofit fontScale="92500" lnSpcReduction="10000"/>
          </a:bodyPr>
          <a:lstStyle/>
          <a:p>
            <a:r>
              <a:rPr lang="en-US" b="1" dirty="0"/>
              <a:t>What's the problem today?</a:t>
            </a:r>
          </a:p>
          <a:p>
            <a:r>
              <a:rPr lang="en-US" b="1" dirty="0"/>
              <a:t>Can you tell me what your symptoms are?</a:t>
            </a:r>
          </a:p>
          <a:p>
            <a:r>
              <a:rPr lang="en-US" b="1" dirty="0"/>
              <a:t>Have you ever had these complaints before?</a:t>
            </a:r>
          </a:p>
          <a:p>
            <a:r>
              <a:rPr lang="en-US" b="1" dirty="0"/>
              <a:t>When did you start feeling poorly?</a:t>
            </a:r>
          </a:p>
          <a:p>
            <a:r>
              <a:rPr lang="en-US" b="1" dirty="0"/>
              <a:t>Does anyone else in your family have the same problem at the moment?</a:t>
            </a:r>
          </a:p>
          <a:p>
            <a:r>
              <a:rPr lang="en-US" b="1" dirty="0"/>
              <a:t>Do you have any children?</a:t>
            </a:r>
          </a:p>
        </p:txBody>
      </p:sp>
    </p:spTree>
  </p:cSld>
  <p:clrMapOvr>
    <a:overrideClrMapping bg1="dk1" tx1="lt1" bg2="dk2" tx2="lt2" accent1="accent1" accent2="accent2" accent3="accent3" accent4="accent4" accent5="accent5" accent6="accent6" hlink="hlink" folHlink="folHlink"/>
  </p:clrMapOvr>
  <p:transition spd="slow" advTm="2354">
    <p:comb/>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094"/>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5191125" cy="1466455"/>
          </a:xfrm>
        </p:spPr>
        <p:txBody>
          <a:bodyPr vert="horz" lIns="91440" tIns="45720" rIns="91440" bIns="45720" rtlCol="0" anchor="b">
            <a:normAutofit/>
          </a:bodyPr>
          <a:lstStyle/>
          <a:p>
            <a:r>
              <a:rPr lang="en-US" altLang="en-US" sz="4400" b="1" dirty="0">
                <a:solidFill>
                  <a:schemeClr val="bg1"/>
                </a:solidFill>
              </a:rPr>
              <a:t>Presenting complain</a:t>
            </a:r>
            <a:endParaRPr lang="en-US"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1000124" y="2055816"/>
            <a:ext cx="5095876" cy="4211634"/>
          </a:xfrm>
          <a:prstGeom prst="rect">
            <a:avLst/>
          </a:prstGeom>
        </p:spPr>
        <p:txBody>
          <a:bodyPr vert="horz" lIns="91440" tIns="45720" rIns="91440" bIns="45720" rtlCol="0">
            <a:normAutofit/>
          </a:bodyPr>
          <a:lstStyle/>
          <a:p>
            <a:pPr algn="ctr"/>
            <a:endParaRPr lang="en-GB" sz="4000"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D456B-F13B-94E2-19F1-FFC27E2E24E2}"/>
              </a:ext>
            </a:extLst>
          </p:cNvPr>
          <p:cNvPicPr>
            <a:picLocks noChangeAspect="1"/>
          </p:cNvPicPr>
          <p:nvPr/>
        </p:nvPicPr>
        <p:blipFill>
          <a:blip r:embed="rId5"/>
          <a:stretch>
            <a:fillRect/>
          </a:stretch>
        </p:blipFill>
        <p:spPr>
          <a:xfrm>
            <a:off x="8917315" y="4596211"/>
            <a:ext cx="3148479" cy="2045252"/>
          </a:xfrm>
          <a:prstGeom prst="rect">
            <a:avLst/>
          </a:prstGeom>
        </p:spPr>
      </p:pic>
      <p:sp>
        <p:nvSpPr>
          <p:cNvPr id="5" name="TextBox 4">
            <a:extLst>
              <a:ext uri="{FF2B5EF4-FFF2-40B4-BE49-F238E27FC236}">
                <a16:creationId xmlns:a16="http://schemas.microsoft.com/office/drawing/2014/main" id="{46976278-7853-F8DF-EE7F-0956ABD23D65}"/>
              </a:ext>
            </a:extLst>
          </p:cNvPr>
          <p:cNvSpPr txBox="1"/>
          <p:nvPr/>
        </p:nvSpPr>
        <p:spPr>
          <a:xfrm>
            <a:off x="422200" y="2221654"/>
            <a:ext cx="8016242" cy="285001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bg2"/>
                </a:solidFill>
                <a:effectLst/>
                <a:uLnTx/>
                <a:uFillTx/>
                <a:latin typeface="Calibri"/>
                <a:ea typeface="+mn-ea"/>
                <a:cs typeface="+mn-cs"/>
              </a:rPr>
              <a:t>It should be:</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chemeClr val="bg2"/>
                </a:solidFill>
                <a:effectLst/>
                <a:uLnTx/>
                <a:uFillTx/>
                <a:latin typeface="Calibri"/>
                <a:ea typeface="+mn-ea"/>
                <a:cs typeface="+mn-cs"/>
              </a:rPr>
              <a:t>   Short and specific</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chemeClr val="bg2"/>
                </a:solidFill>
                <a:effectLst/>
                <a:uLnTx/>
                <a:uFillTx/>
                <a:latin typeface="Calibri"/>
                <a:ea typeface="+mn-ea"/>
                <a:cs typeface="+mn-cs"/>
              </a:rPr>
              <a:t>   In one clear sentence for each symptom, in a  separate line</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chemeClr val="bg2"/>
                </a:solidFill>
                <a:effectLst/>
                <a:uLnTx/>
                <a:uFillTx/>
                <a:latin typeface="Calibri"/>
                <a:ea typeface="+mn-ea"/>
                <a:cs typeface="+mn-cs"/>
              </a:rPr>
              <a:t>   Include the duration </a:t>
            </a:r>
          </a:p>
        </p:txBody>
      </p:sp>
      <p:grpSp>
        <p:nvGrpSpPr>
          <p:cNvPr id="9" name="Group 8">
            <a:extLst>
              <a:ext uri="{FF2B5EF4-FFF2-40B4-BE49-F238E27FC236}">
                <a16:creationId xmlns:a16="http://schemas.microsoft.com/office/drawing/2014/main" id="{A0DD2364-197E-3E50-A8FD-DBDF7F557595}"/>
              </a:ext>
            </a:extLst>
          </p:cNvPr>
          <p:cNvGrpSpPr/>
          <p:nvPr/>
        </p:nvGrpSpPr>
        <p:grpSpPr>
          <a:xfrm>
            <a:off x="7692390" y="502920"/>
            <a:ext cx="4077410" cy="2297430"/>
            <a:chOff x="7692390" y="502920"/>
            <a:chExt cx="4077410" cy="2297430"/>
          </a:xfrm>
        </p:grpSpPr>
        <p:sp>
          <p:nvSpPr>
            <p:cNvPr id="7" name="Speech Bubble: Rectangle 6">
              <a:extLst>
                <a:ext uri="{FF2B5EF4-FFF2-40B4-BE49-F238E27FC236}">
                  <a16:creationId xmlns:a16="http://schemas.microsoft.com/office/drawing/2014/main" id="{A4B6840F-AFAA-FE2F-9009-564DBFCC5636}"/>
                </a:ext>
              </a:extLst>
            </p:cNvPr>
            <p:cNvSpPr/>
            <p:nvPr/>
          </p:nvSpPr>
          <p:spPr>
            <a:xfrm>
              <a:off x="7692390" y="502920"/>
              <a:ext cx="4077410" cy="229743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C7AC33B-BC95-27FA-A213-727C94C8EE13}"/>
                </a:ext>
              </a:extLst>
            </p:cNvPr>
            <p:cNvSpPr txBox="1"/>
            <p:nvPr/>
          </p:nvSpPr>
          <p:spPr>
            <a:xfrm>
              <a:off x="7692390" y="1335293"/>
              <a:ext cx="4077409" cy="523220"/>
            </a:xfrm>
            <a:prstGeom prst="rect">
              <a:avLst/>
            </a:prstGeom>
            <a:noFill/>
          </p:spPr>
          <p:txBody>
            <a:bodyPr wrap="square" rtlCol="0">
              <a:spAutoFit/>
            </a:bodyPr>
            <a:lstStyle/>
            <a:p>
              <a:r>
                <a:rPr lang="en-GB" sz="2800" b="1" dirty="0">
                  <a:highlight>
                    <a:srgbClr val="FFFF00"/>
                  </a:highlight>
                </a:rPr>
                <a:t>Shortness of breath/ </a:t>
              </a:r>
              <a:r>
                <a:rPr lang="en-GB" sz="2000" b="1" dirty="0">
                  <a:highlight>
                    <a:srgbClr val="FFFF00"/>
                  </a:highlight>
                </a:rPr>
                <a:t>1 hour</a:t>
              </a:r>
            </a:p>
          </p:txBody>
        </p:sp>
      </p:grpSp>
    </p:spTree>
    <p:extLst>
      <p:ext uri="{BB962C8B-B14F-4D97-AF65-F5344CB8AC3E}">
        <p14:creationId xmlns:p14="http://schemas.microsoft.com/office/powerpoint/2010/main" val="980490031"/>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094"/>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5191125" cy="1466455"/>
          </a:xfrm>
        </p:spPr>
        <p:txBody>
          <a:bodyPr vert="horz" lIns="91440" tIns="45720" rIns="91440" bIns="45720" rtlCol="0" anchor="b">
            <a:normAutofit/>
          </a:bodyPr>
          <a:lstStyle/>
          <a:p>
            <a:r>
              <a:rPr lang="en-US" altLang="en-US" sz="4400" b="1" dirty="0">
                <a:solidFill>
                  <a:schemeClr val="bg1"/>
                </a:solidFill>
              </a:rPr>
              <a:t>Presenting complain</a:t>
            </a:r>
            <a:endParaRPr lang="en-US"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1000124" y="2055816"/>
            <a:ext cx="5095876" cy="4211634"/>
          </a:xfrm>
          <a:prstGeom prst="rect">
            <a:avLst/>
          </a:prstGeom>
        </p:spPr>
        <p:txBody>
          <a:bodyPr vert="horz" lIns="91440" tIns="45720" rIns="91440" bIns="45720" rtlCol="0">
            <a:normAutofit/>
          </a:bodyPr>
          <a:lstStyle/>
          <a:p>
            <a:pPr algn="ctr"/>
            <a:endParaRPr lang="en-GB" sz="4000"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976278-7853-F8DF-EE7F-0956ABD23D65}"/>
              </a:ext>
            </a:extLst>
          </p:cNvPr>
          <p:cNvSpPr txBox="1"/>
          <p:nvPr/>
        </p:nvSpPr>
        <p:spPr>
          <a:xfrm>
            <a:off x="230740" y="2587828"/>
            <a:ext cx="8016242" cy="4154984"/>
          </a:xfrm>
          <a:prstGeom prst="rect">
            <a:avLst/>
          </a:prstGeom>
          <a:noFill/>
        </p:spPr>
        <p:txBody>
          <a:bodyPr wrap="square">
            <a:spAutoFit/>
          </a:bodyPr>
          <a:lstStyle/>
          <a:p>
            <a:pPr marL="571500" indent="-571500">
              <a:buFont typeface="Arial" panose="020B0604020202020204" pitchFamily="34" charset="0"/>
              <a:buChar char="•"/>
            </a:pPr>
            <a:r>
              <a:rPr lang="en-US" sz="4400" dirty="0">
                <a:solidFill>
                  <a:schemeClr val="bg2"/>
                </a:solidFill>
              </a:rPr>
              <a:t>More than one: list acc to their duration; the earlier comes first</a:t>
            </a:r>
          </a:p>
          <a:p>
            <a:r>
              <a:rPr lang="en-US" sz="4400" dirty="0">
                <a:solidFill>
                  <a:schemeClr val="bg2"/>
                </a:solidFill>
              </a:rPr>
              <a:t>  </a:t>
            </a:r>
          </a:p>
          <a:p>
            <a:pPr marL="0" indent="0">
              <a:buNone/>
            </a:pPr>
            <a:r>
              <a:rPr lang="en-US" sz="4400" dirty="0">
                <a:solidFill>
                  <a:schemeClr val="bg2"/>
                </a:solidFill>
              </a:rPr>
              <a:t> • If all simultaneous:  list in order of severity; the more severe</a:t>
            </a:r>
          </a:p>
          <a:p>
            <a:pPr marL="0" indent="0">
              <a:buNone/>
            </a:pPr>
            <a:r>
              <a:rPr lang="en-US" sz="4400" dirty="0">
                <a:solidFill>
                  <a:schemeClr val="bg2"/>
                </a:solidFill>
              </a:rPr>
              <a:t>    comes first</a:t>
            </a:r>
          </a:p>
        </p:txBody>
      </p:sp>
      <p:grpSp>
        <p:nvGrpSpPr>
          <p:cNvPr id="7" name="Group 6">
            <a:extLst>
              <a:ext uri="{FF2B5EF4-FFF2-40B4-BE49-F238E27FC236}">
                <a16:creationId xmlns:a16="http://schemas.microsoft.com/office/drawing/2014/main" id="{205D7994-B5D0-F4F1-9DF6-9093CB0554C8}"/>
              </a:ext>
            </a:extLst>
          </p:cNvPr>
          <p:cNvGrpSpPr/>
          <p:nvPr/>
        </p:nvGrpSpPr>
        <p:grpSpPr>
          <a:xfrm>
            <a:off x="7726680" y="290388"/>
            <a:ext cx="4077410" cy="2297430"/>
            <a:chOff x="7692390" y="502920"/>
            <a:chExt cx="4077410" cy="2297430"/>
          </a:xfrm>
        </p:grpSpPr>
        <p:sp>
          <p:nvSpPr>
            <p:cNvPr id="8" name="Speech Bubble: Rectangle 7">
              <a:extLst>
                <a:ext uri="{FF2B5EF4-FFF2-40B4-BE49-F238E27FC236}">
                  <a16:creationId xmlns:a16="http://schemas.microsoft.com/office/drawing/2014/main" id="{44F4AED2-D649-06F7-61A3-FECD9A0EA6BF}"/>
                </a:ext>
              </a:extLst>
            </p:cNvPr>
            <p:cNvSpPr/>
            <p:nvPr/>
          </p:nvSpPr>
          <p:spPr>
            <a:xfrm>
              <a:off x="7692390" y="502920"/>
              <a:ext cx="4077410" cy="229743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1D8F03-28CE-FD99-14B4-5500819E6BDB}"/>
                </a:ext>
              </a:extLst>
            </p:cNvPr>
            <p:cNvSpPr txBox="1"/>
            <p:nvPr/>
          </p:nvSpPr>
          <p:spPr>
            <a:xfrm>
              <a:off x="7692390" y="878093"/>
              <a:ext cx="4077409" cy="1261884"/>
            </a:xfrm>
            <a:prstGeom prst="rect">
              <a:avLst/>
            </a:prstGeom>
            <a:noFill/>
          </p:spPr>
          <p:txBody>
            <a:bodyPr wrap="square" rtlCol="0">
              <a:spAutoFit/>
            </a:bodyPr>
            <a:lstStyle/>
            <a:p>
              <a:pPr marL="457200" indent="-457200">
                <a:buFont typeface="Wingdings" panose="05000000000000000000" pitchFamily="2" charset="2"/>
                <a:buChar char="q"/>
              </a:pPr>
              <a:r>
                <a:rPr lang="en-GB" sz="2800" b="1" dirty="0">
                  <a:highlight>
                    <a:srgbClr val="FFFF00"/>
                  </a:highlight>
                </a:rPr>
                <a:t>Chest  pain/6 hour </a:t>
              </a:r>
            </a:p>
            <a:p>
              <a:pPr marL="457200" indent="-457200">
                <a:buFont typeface="Wingdings" panose="05000000000000000000" pitchFamily="2" charset="2"/>
                <a:buChar char="q"/>
              </a:pPr>
              <a:r>
                <a:rPr lang="en-GB" sz="2800" b="1" dirty="0">
                  <a:highlight>
                    <a:srgbClr val="FFFF00"/>
                  </a:highlight>
                </a:rPr>
                <a:t>Shortness of breath/ </a:t>
              </a:r>
              <a:r>
                <a:rPr lang="en-GB" sz="2000" b="1" dirty="0">
                  <a:highlight>
                    <a:srgbClr val="FFFF00"/>
                  </a:highlight>
                </a:rPr>
                <a:t>1 hour</a:t>
              </a:r>
            </a:p>
          </p:txBody>
        </p:sp>
      </p:grpSp>
    </p:spTree>
    <p:extLst>
      <p:ext uri="{BB962C8B-B14F-4D97-AF65-F5344CB8AC3E}">
        <p14:creationId xmlns:p14="http://schemas.microsoft.com/office/powerpoint/2010/main" val="3332884991"/>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094"/>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5191125" cy="1466455"/>
          </a:xfrm>
        </p:spPr>
        <p:txBody>
          <a:bodyPr vert="horz" lIns="91440" tIns="45720" rIns="91440" bIns="45720" rtlCol="0" anchor="b">
            <a:normAutofit/>
          </a:bodyPr>
          <a:lstStyle/>
          <a:p>
            <a:r>
              <a:rPr lang="en-US" altLang="en-US" sz="4400" b="1" dirty="0">
                <a:solidFill>
                  <a:schemeClr val="bg1"/>
                </a:solidFill>
              </a:rPr>
              <a:t>Presenting complain</a:t>
            </a:r>
            <a:endParaRPr lang="en-US"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1000124" y="2055816"/>
            <a:ext cx="5095876" cy="4211634"/>
          </a:xfrm>
          <a:prstGeom prst="rect">
            <a:avLst/>
          </a:prstGeom>
        </p:spPr>
        <p:txBody>
          <a:bodyPr vert="horz" lIns="91440" tIns="45720" rIns="91440" bIns="45720" rtlCol="0">
            <a:normAutofit/>
          </a:bodyPr>
          <a:lstStyle/>
          <a:p>
            <a:pPr algn="ctr"/>
            <a:endParaRPr lang="en-GB" sz="4000"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976278-7853-F8DF-EE7F-0956ABD23D65}"/>
              </a:ext>
            </a:extLst>
          </p:cNvPr>
          <p:cNvSpPr txBox="1"/>
          <p:nvPr/>
        </p:nvSpPr>
        <p:spPr>
          <a:xfrm>
            <a:off x="126206" y="2453473"/>
            <a:ext cx="8016242" cy="3970318"/>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bg2"/>
                </a:solidFill>
              </a:rPr>
              <a:t>State-known chronic clinical problems: </a:t>
            </a:r>
          </a:p>
          <a:p>
            <a:pPr marL="0" indent="0">
              <a:buNone/>
            </a:pPr>
            <a:r>
              <a:rPr lang="en-US" sz="3600" dirty="0">
                <a:solidFill>
                  <a:schemeClr val="bg2"/>
                </a:solidFill>
              </a:rPr>
              <a:t>   diabetes, hypertension….etc. and their </a:t>
            </a:r>
          </a:p>
          <a:p>
            <a:pPr marL="0" indent="0">
              <a:buNone/>
            </a:pPr>
            <a:r>
              <a:rPr lang="en-US" sz="3600" dirty="0">
                <a:solidFill>
                  <a:schemeClr val="bg2"/>
                </a:solidFill>
              </a:rPr>
              <a:t>   durations </a:t>
            </a:r>
          </a:p>
          <a:p>
            <a:pPr marL="0" indent="0">
              <a:buNone/>
            </a:pPr>
            <a:endParaRPr lang="en-US" sz="3600" dirty="0">
              <a:solidFill>
                <a:schemeClr val="bg2"/>
              </a:solidFill>
            </a:endParaRPr>
          </a:p>
          <a:p>
            <a:pPr marL="0" indent="0">
              <a:buNone/>
            </a:pPr>
            <a:r>
              <a:rPr lang="en-US" sz="3600" dirty="0">
                <a:solidFill>
                  <a:schemeClr val="bg2"/>
                </a:solidFill>
              </a:rPr>
              <a:t>• Some patients present to hospital for a follow-up of a certain disease or to do surgery. </a:t>
            </a:r>
          </a:p>
        </p:txBody>
      </p:sp>
      <p:grpSp>
        <p:nvGrpSpPr>
          <p:cNvPr id="7" name="Group 6">
            <a:extLst>
              <a:ext uri="{FF2B5EF4-FFF2-40B4-BE49-F238E27FC236}">
                <a16:creationId xmlns:a16="http://schemas.microsoft.com/office/drawing/2014/main" id="{205D7994-B5D0-F4F1-9DF6-9093CB0554C8}"/>
              </a:ext>
            </a:extLst>
          </p:cNvPr>
          <p:cNvGrpSpPr/>
          <p:nvPr/>
        </p:nvGrpSpPr>
        <p:grpSpPr>
          <a:xfrm>
            <a:off x="7726680" y="290388"/>
            <a:ext cx="4077410" cy="2297430"/>
            <a:chOff x="7692390" y="502920"/>
            <a:chExt cx="4077410" cy="2297430"/>
          </a:xfrm>
        </p:grpSpPr>
        <p:sp>
          <p:nvSpPr>
            <p:cNvPr id="8" name="Speech Bubble: Rectangle 7">
              <a:extLst>
                <a:ext uri="{FF2B5EF4-FFF2-40B4-BE49-F238E27FC236}">
                  <a16:creationId xmlns:a16="http://schemas.microsoft.com/office/drawing/2014/main" id="{44F4AED2-D649-06F7-61A3-FECD9A0EA6BF}"/>
                </a:ext>
              </a:extLst>
            </p:cNvPr>
            <p:cNvSpPr/>
            <p:nvPr/>
          </p:nvSpPr>
          <p:spPr>
            <a:xfrm>
              <a:off x="7692390" y="502920"/>
              <a:ext cx="4077410" cy="229743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1D8F03-28CE-FD99-14B4-5500819E6BDB}"/>
                </a:ext>
              </a:extLst>
            </p:cNvPr>
            <p:cNvSpPr txBox="1"/>
            <p:nvPr/>
          </p:nvSpPr>
          <p:spPr>
            <a:xfrm>
              <a:off x="7692390" y="878093"/>
              <a:ext cx="4077409" cy="954107"/>
            </a:xfrm>
            <a:prstGeom prst="rect">
              <a:avLst/>
            </a:prstGeom>
            <a:noFill/>
          </p:spPr>
          <p:txBody>
            <a:bodyPr wrap="square" rtlCol="0">
              <a:spAutoFit/>
            </a:bodyPr>
            <a:lstStyle/>
            <a:p>
              <a:pPr marL="457200" indent="-457200">
                <a:buFont typeface="Wingdings" panose="05000000000000000000" pitchFamily="2" charset="2"/>
                <a:buChar char="q"/>
              </a:pPr>
              <a:r>
                <a:rPr lang="en-GB" sz="2800" b="1" dirty="0">
                  <a:highlight>
                    <a:srgbClr val="FFFF00"/>
                  </a:highlight>
                </a:rPr>
                <a:t>Is a known case of CRF on haemodialysis</a:t>
              </a:r>
              <a:endParaRPr lang="en-GB" sz="2000" b="1" dirty="0">
                <a:highlight>
                  <a:srgbClr val="FFFF00"/>
                </a:highlight>
              </a:endParaRPr>
            </a:p>
          </p:txBody>
        </p:sp>
      </p:grpSp>
    </p:spTree>
    <p:extLst>
      <p:ext uri="{BB962C8B-B14F-4D97-AF65-F5344CB8AC3E}">
        <p14:creationId xmlns:p14="http://schemas.microsoft.com/office/powerpoint/2010/main" val="647084477"/>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094"/>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601979" y="506442"/>
            <a:ext cx="6290311" cy="1466455"/>
          </a:xfrm>
        </p:spPr>
        <p:txBody>
          <a:bodyPr vert="horz" lIns="91440" tIns="45720" rIns="91440" bIns="45720" rtlCol="0" anchor="b">
            <a:noAutofit/>
          </a:bodyPr>
          <a:lstStyle/>
          <a:p>
            <a:pPr algn="ctr"/>
            <a:r>
              <a:rPr lang="en-US" sz="5400" b="1" dirty="0">
                <a:solidFill>
                  <a:schemeClr val="bg2"/>
                </a:solidFill>
              </a:rPr>
              <a:t>History of the present illness (HPI)</a:t>
            </a:r>
          </a:p>
        </p:txBody>
      </p:sp>
      <p:sp>
        <p:nvSpPr>
          <p:cNvPr id="4" name="TextBox 3">
            <a:extLst>
              <a:ext uri="{FF2B5EF4-FFF2-40B4-BE49-F238E27FC236}">
                <a16:creationId xmlns:a16="http://schemas.microsoft.com/office/drawing/2014/main" id="{1D1EAE30-F0DC-D701-9F0A-68071FEC38CF}"/>
              </a:ext>
            </a:extLst>
          </p:cNvPr>
          <p:cNvSpPr txBox="1"/>
          <p:nvPr/>
        </p:nvSpPr>
        <p:spPr>
          <a:xfrm>
            <a:off x="1000124" y="2055816"/>
            <a:ext cx="5095876" cy="4211634"/>
          </a:xfrm>
          <a:prstGeom prst="rect">
            <a:avLst/>
          </a:prstGeom>
        </p:spPr>
        <p:txBody>
          <a:bodyPr vert="horz" lIns="91440" tIns="45720" rIns="91440" bIns="45720" rtlCol="0">
            <a:normAutofit/>
          </a:bodyPr>
          <a:lstStyle/>
          <a:p>
            <a:pPr algn="ctr"/>
            <a:endParaRPr lang="en-GB" sz="4000"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976278-7853-F8DF-EE7F-0956ABD23D65}"/>
              </a:ext>
            </a:extLst>
          </p:cNvPr>
          <p:cNvSpPr txBox="1"/>
          <p:nvPr/>
        </p:nvSpPr>
        <p:spPr>
          <a:xfrm>
            <a:off x="467920" y="2596991"/>
            <a:ext cx="8016242" cy="3785652"/>
          </a:xfrm>
          <a:prstGeom prst="rect">
            <a:avLst/>
          </a:prstGeom>
          <a:noFill/>
        </p:spPr>
        <p:txBody>
          <a:bodyPr wrap="square">
            <a:spAutoFit/>
          </a:bodyPr>
          <a:lstStyle/>
          <a:p>
            <a:pPr marL="0" indent="0">
              <a:buNone/>
            </a:pPr>
            <a:r>
              <a:rPr lang="en-US" sz="4800" dirty="0">
                <a:solidFill>
                  <a:schemeClr val="bg2"/>
                </a:solidFill>
              </a:rPr>
              <a:t>This is a well-organized full elaboration (analysis) of the major symptoms from the start of disease (onset) until the time of presentation to doctor</a:t>
            </a:r>
          </a:p>
        </p:txBody>
      </p:sp>
    </p:spTree>
    <p:extLst>
      <p:ext uri="{BB962C8B-B14F-4D97-AF65-F5344CB8AC3E}">
        <p14:creationId xmlns:p14="http://schemas.microsoft.com/office/powerpoint/2010/main" val="64298498"/>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5191125" cy="1466455"/>
          </a:xfrm>
        </p:spPr>
        <p:txBody>
          <a:bodyPr vert="horz" lIns="91440" tIns="45720" rIns="91440" bIns="45720" rtlCol="0" anchor="b">
            <a:normAutofit/>
          </a:bodyPr>
          <a:lstStyle/>
          <a:p>
            <a:pPr algn="ctr"/>
            <a:r>
              <a:rPr lang="en-US" altLang="en-US" sz="4800" b="1" dirty="0">
                <a:solidFill>
                  <a:schemeClr val="bg1"/>
                </a:solidFill>
              </a:rPr>
              <a:t>History of present Illness</a:t>
            </a:r>
            <a:endParaRPr lang="en-US" sz="48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529303" y="1799164"/>
            <a:ext cx="6795951" cy="4623762"/>
          </a:xfrm>
          <a:prstGeom prst="rect">
            <a:avLst/>
          </a:prstGeom>
        </p:spPr>
        <p:txBody>
          <a:bodyPr vert="horz" lIns="91440" tIns="45720" rIns="91440" bIns="45720" rtlCol="0">
            <a:normAutofit fontScale="70000" lnSpcReduction="20000"/>
          </a:bodyPr>
          <a:lstStyle/>
          <a:p>
            <a:pPr marL="844550" indent="-571500">
              <a:buFont typeface="Wingdings" panose="05000000000000000000" pitchFamily="2" charset="2"/>
              <a:buChar char="q"/>
            </a:pPr>
            <a:r>
              <a:rPr lang="en-US" altLang="en-US" sz="4600" b="1" dirty="0">
                <a:solidFill>
                  <a:schemeClr val="bg1"/>
                </a:solidFill>
              </a:rPr>
              <a:t>Site</a:t>
            </a:r>
          </a:p>
          <a:p>
            <a:pPr marL="844550" indent="-571500">
              <a:buFont typeface="Wingdings" panose="05000000000000000000" pitchFamily="2" charset="2"/>
              <a:buChar char="q"/>
            </a:pPr>
            <a:r>
              <a:rPr lang="en-US" altLang="en-US" sz="4600" b="1" dirty="0">
                <a:solidFill>
                  <a:schemeClr val="bg1"/>
                </a:solidFill>
              </a:rPr>
              <a:t>Onset ---- duration</a:t>
            </a:r>
          </a:p>
          <a:p>
            <a:pPr marL="844550" indent="-571500">
              <a:buFont typeface="Wingdings" panose="05000000000000000000" pitchFamily="2" charset="2"/>
              <a:buChar char="q"/>
            </a:pPr>
            <a:r>
              <a:rPr lang="en-US" altLang="en-US" sz="4600" b="1" dirty="0">
                <a:solidFill>
                  <a:schemeClr val="bg1"/>
                </a:solidFill>
              </a:rPr>
              <a:t>Course</a:t>
            </a:r>
          </a:p>
          <a:p>
            <a:pPr marL="844550" indent="-571500">
              <a:buFont typeface="Wingdings" panose="05000000000000000000" pitchFamily="2" charset="2"/>
              <a:buChar char="q"/>
            </a:pPr>
            <a:r>
              <a:rPr lang="en-US" altLang="en-US" sz="4600" b="1" dirty="0">
                <a:solidFill>
                  <a:schemeClr val="bg1"/>
                </a:solidFill>
              </a:rPr>
              <a:t>Character/ Quality</a:t>
            </a:r>
          </a:p>
          <a:p>
            <a:pPr marL="844550" indent="-571500">
              <a:buFont typeface="Wingdings" panose="05000000000000000000" pitchFamily="2" charset="2"/>
              <a:buChar char="q"/>
            </a:pPr>
            <a:r>
              <a:rPr lang="en-US" altLang="en-US" sz="4600" b="1" dirty="0">
                <a:solidFill>
                  <a:schemeClr val="bg1"/>
                </a:solidFill>
              </a:rPr>
              <a:t>Region/Radiation</a:t>
            </a:r>
          </a:p>
          <a:p>
            <a:pPr marL="844550" indent="-571500">
              <a:spcBef>
                <a:spcPct val="0"/>
              </a:spcBef>
              <a:buFont typeface="Wingdings" panose="05000000000000000000" pitchFamily="2" charset="2"/>
              <a:buChar char="q"/>
            </a:pPr>
            <a:r>
              <a:rPr lang="en-US" altLang="en-US" sz="4600" b="1" dirty="0">
                <a:solidFill>
                  <a:schemeClr val="bg1"/>
                </a:solidFill>
              </a:rPr>
              <a:t>Provocative &amp; palliative factors</a:t>
            </a:r>
          </a:p>
          <a:p>
            <a:pPr marL="844550" indent="-571500">
              <a:spcBef>
                <a:spcPct val="0"/>
              </a:spcBef>
              <a:buFont typeface="Wingdings" panose="05000000000000000000" pitchFamily="2" charset="2"/>
              <a:buChar char="q"/>
            </a:pPr>
            <a:r>
              <a:rPr lang="en-US" altLang="en-US" sz="4600" b="1" dirty="0">
                <a:solidFill>
                  <a:schemeClr val="bg1"/>
                </a:solidFill>
              </a:rPr>
              <a:t>Time</a:t>
            </a:r>
          </a:p>
          <a:p>
            <a:pPr marL="844550" indent="-571500">
              <a:spcBef>
                <a:spcPct val="0"/>
              </a:spcBef>
              <a:buFont typeface="Wingdings" panose="05000000000000000000" pitchFamily="2" charset="2"/>
              <a:buChar char="q"/>
            </a:pPr>
            <a:r>
              <a:rPr lang="en-US" altLang="en-US" sz="4600" b="1" dirty="0">
                <a:solidFill>
                  <a:schemeClr val="bg1"/>
                </a:solidFill>
              </a:rPr>
              <a:t>Severity</a:t>
            </a:r>
          </a:p>
          <a:p>
            <a:pPr marL="844550" indent="-571500">
              <a:spcBef>
                <a:spcPct val="0"/>
              </a:spcBef>
              <a:buFont typeface="Wingdings" panose="05000000000000000000" pitchFamily="2" charset="2"/>
              <a:buChar char="q"/>
            </a:pPr>
            <a:r>
              <a:rPr lang="en-US" altLang="en-US" sz="4600" b="1" dirty="0">
                <a:solidFill>
                  <a:schemeClr val="bg1"/>
                </a:solidFill>
              </a:rPr>
              <a:t>Associated symptoms</a:t>
            </a:r>
          </a:p>
          <a:p>
            <a:pPr marL="844550" indent="-571500">
              <a:spcBef>
                <a:spcPct val="0"/>
              </a:spcBef>
              <a:buFont typeface="Wingdings" panose="05000000000000000000" pitchFamily="2" charset="2"/>
              <a:buChar char="q"/>
            </a:pPr>
            <a:r>
              <a:rPr lang="en-US" altLang="en-US" sz="4600" b="1" dirty="0">
                <a:solidFill>
                  <a:schemeClr val="bg1"/>
                </a:solidFill>
              </a:rPr>
              <a:t>Review of concern system</a:t>
            </a:r>
          </a:p>
          <a:p>
            <a:pPr marL="844550" indent="-571500">
              <a:spcBef>
                <a:spcPct val="0"/>
              </a:spcBef>
              <a:buFont typeface="Wingdings" panose="05000000000000000000" pitchFamily="2" charset="2"/>
              <a:buChar char="q"/>
            </a:pPr>
            <a:endParaRPr lang="en-US" altLang="en-US" sz="4000" b="1" dirty="0">
              <a:solidFill>
                <a:schemeClr val="bg1"/>
              </a:solidFill>
            </a:endParaRPr>
          </a:p>
          <a:p>
            <a:pPr marL="844550" indent="-571500">
              <a:spcBef>
                <a:spcPct val="0"/>
              </a:spcBef>
              <a:buFont typeface="Wingdings" panose="05000000000000000000" pitchFamily="2" charset="2"/>
              <a:buChar char="q"/>
            </a:pPr>
            <a:endParaRPr lang="en-US" altLang="en-US" sz="4000" b="1"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671F9207-677C-8577-C823-5E726ECFCE04}"/>
              </a:ext>
            </a:extLst>
          </p:cNvPr>
          <p:cNvSpPr/>
          <p:nvPr/>
        </p:nvSpPr>
        <p:spPr>
          <a:xfrm>
            <a:off x="6222206" y="-12827"/>
            <a:ext cx="6032897" cy="386780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17CA6E8-F089-058F-A1BB-7D258DAE12D7}"/>
              </a:ext>
            </a:extLst>
          </p:cNvPr>
          <p:cNvSpPr txBox="1"/>
          <p:nvPr/>
        </p:nvSpPr>
        <p:spPr>
          <a:xfrm>
            <a:off x="6975278" y="771071"/>
            <a:ext cx="5122068" cy="2339102"/>
          </a:xfrm>
          <a:prstGeom prst="rect">
            <a:avLst/>
          </a:prstGeom>
          <a:noFill/>
        </p:spPr>
        <p:txBody>
          <a:bodyPr wrap="square" rtlCol="0">
            <a:spAutoFit/>
          </a:bodyPr>
          <a:lstStyle/>
          <a:p>
            <a:r>
              <a:rPr lang="en-US" sz="3200" b="1" dirty="0">
                <a:solidFill>
                  <a:srgbClr val="FF0000"/>
                </a:solidFill>
                <a:highlight>
                  <a:srgbClr val="FFFF00"/>
                </a:highlight>
              </a:rPr>
              <a:t>Each symptom should be analysed (in a separate paragraph) according to the following characteristics:</a:t>
            </a:r>
          </a:p>
          <a:p>
            <a:endParaRPr lang="en-GB" dirty="0"/>
          </a:p>
        </p:txBody>
      </p:sp>
    </p:spTree>
    <p:extLst>
      <p:ext uri="{BB962C8B-B14F-4D97-AF65-F5344CB8AC3E}">
        <p14:creationId xmlns:p14="http://schemas.microsoft.com/office/powerpoint/2010/main" val="1961507391"/>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p:cTn id="7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4">
                                            <p:txEl>
                                              <p:pRg st="9" end="9"/>
                                            </p:txEl>
                                          </p:spTgt>
                                        </p:tgtEl>
                                        <p:attrNameLst>
                                          <p:attrName>style.visibility</p:attrName>
                                        </p:attrNameLst>
                                      </p:cBhvr>
                                      <p:to>
                                        <p:strVal val="visible"/>
                                      </p:to>
                                    </p:set>
                                    <p:anim calcmode="lin" valueType="num">
                                      <p:cBhvr>
                                        <p:cTn id="79"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094"/>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601979" y="506442"/>
            <a:ext cx="6290311" cy="1466455"/>
          </a:xfrm>
        </p:spPr>
        <p:txBody>
          <a:bodyPr vert="horz" lIns="91440" tIns="45720" rIns="91440" bIns="45720" rtlCol="0" anchor="b">
            <a:noAutofit/>
          </a:bodyPr>
          <a:lstStyle/>
          <a:p>
            <a:pPr algn="ctr"/>
            <a:r>
              <a:rPr lang="en-US" sz="5400" b="1" dirty="0">
                <a:solidFill>
                  <a:schemeClr val="bg2"/>
                </a:solidFill>
              </a:rPr>
              <a:t>History of the present illness (HPI)</a:t>
            </a:r>
          </a:p>
        </p:txBody>
      </p:sp>
      <p:sp>
        <p:nvSpPr>
          <p:cNvPr id="4" name="TextBox 3">
            <a:extLst>
              <a:ext uri="{FF2B5EF4-FFF2-40B4-BE49-F238E27FC236}">
                <a16:creationId xmlns:a16="http://schemas.microsoft.com/office/drawing/2014/main" id="{1D1EAE30-F0DC-D701-9F0A-68071FEC38CF}"/>
              </a:ext>
            </a:extLst>
          </p:cNvPr>
          <p:cNvSpPr txBox="1"/>
          <p:nvPr/>
        </p:nvSpPr>
        <p:spPr>
          <a:xfrm>
            <a:off x="1000124" y="2055816"/>
            <a:ext cx="5095876" cy="4211634"/>
          </a:xfrm>
          <a:prstGeom prst="rect">
            <a:avLst/>
          </a:prstGeom>
        </p:spPr>
        <p:txBody>
          <a:bodyPr vert="horz" lIns="91440" tIns="45720" rIns="91440" bIns="45720" rtlCol="0">
            <a:normAutofit/>
          </a:bodyPr>
          <a:lstStyle/>
          <a:p>
            <a:pPr algn="ctr"/>
            <a:endParaRPr lang="en-GB" sz="4000"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976278-7853-F8DF-EE7F-0956ABD23D65}"/>
              </a:ext>
            </a:extLst>
          </p:cNvPr>
          <p:cNvSpPr txBox="1"/>
          <p:nvPr/>
        </p:nvSpPr>
        <p:spPr>
          <a:xfrm>
            <a:off x="342190" y="2211646"/>
            <a:ext cx="9304730" cy="4524315"/>
          </a:xfrm>
          <a:prstGeom prst="rect">
            <a:avLst/>
          </a:prstGeom>
          <a:noFill/>
        </p:spPr>
        <p:txBody>
          <a:bodyPr wrap="square">
            <a:spAutoFit/>
          </a:bodyPr>
          <a:lstStyle/>
          <a:p>
            <a:pPr marL="571500" indent="-571500">
              <a:buFont typeface="Wingdings" panose="05000000000000000000" pitchFamily="2" charset="2"/>
              <a:buChar char="q"/>
            </a:pPr>
            <a:r>
              <a:rPr lang="en-US" sz="3600" dirty="0">
                <a:solidFill>
                  <a:schemeClr val="bg1"/>
                </a:solidFill>
              </a:rPr>
              <a:t>Identifying the major body system(s) involved: ask about and analyze its (their) main symptoms that are not mentioned by the patient.</a:t>
            </a:r>
          </a:p>
          <a:p>
            <a:r>
              <a:rPr lang="en-US" sz="3600" dirty="0">
                <a:solidFill>
                  <a:schemeClr val="bg1"/>
                </a:solidFill>
              </a:rPr>
              <a:t> </a:t>
            </a:r>
          </a:p>
          <a:p>
            <a:pPr marL="571500" indent="-571500">
              <a:buFont typeface="Wingdings" panose="05000000000000000000" pitchFamily="2" charset="2"/>
              <a:buChar char="q"/>
            </a:pPr>
            <a:r>
              <a:rPr lang="en-US" sz="3600" dirty="0">
                <a:solidFill>
                  <a:schemeClr val="bg1"/>
                </a:solidFill>
              </a:rPr>
              <a:t>This is different from 'Review of System' which includes systems not involved in the current illness.</a:t>
            </a:r>
          </a:p>
        </p:txBody>
      </p:sp>
    </p:spTree>
    <p:extLst>
      <p:ext uri="{BB962C8B-B14F-4D97-AF65-F5344CB8AC3E}">
        <p14:creationId xmlns:p14="http://schemas.microsoft.com/office/powerpoint/2010/main" val="3848064042"/>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b="1">
                <a:solidFill>
                  <a:srgbClr val="FFFFFF"/>
                </a:solidFill>
              </a:rPr>
              <a:t>An example to illustrate a proper HPI: myocardial infarction</a:t>
            </a:r>
            <a:br>
              <a:rPr lang="en-US" sz="4000">
                <a:solidFill>
                  <a:srgbClr val="FFFFFF"/>
                </a:solidFill>
              </a:rPr>
            </a:br>
            <a:endParaRPr lang="en-US"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6153709" cy="4334629"/>
          </a:xfrm>
        </p:spPr>
        <p:txBody>
          <a:bodyPr anchor="ctr">
            <a:normAutofit/>
          </a:bodyPr>
          <a:lstStyle/>
          <a:p>
            <a:pPr marL="0" indent="0">
              <a:buNone/>
            </a:pPr>
            <a:r>
              <a:rPr lang="en-US" sz="2400" dirty="0" err="1">
                <a:solidFill>
                  <a:srgbClr val="FEFFFF"/>
                </a:solidFill>
              </a:rPr>
              <a:t>Mr</a:t>
            </a:r>
            <a:r>
              <a:rPr lang="en-US" sz="2400" dirty="0">
                <a:solidFill>
                  <a:srgbClr val="FEFFFF"/>
                </a:solidFill>
              </a:rPr>
              <a:t> X complain of chest pain (symptom), mainly in the retrosternal area (site), felt also in the arm and chin (referral), of 40 minutes (duration), was severe 9/10 (severity), brought out by exertion and relieved by sublingual tablets (aggravating and relieving factors), the patient  also complained of sweating and SOB (relevant symptoms).  </a:t>
            </a:r>
          </a:p>
        </p:txBody>
      </p:sp>
    </p:spTree>
    <p:extLst>
      <p:ext uri="{BB962C8B-B14F-4D97-AF65-F5344CB8AC3E}">
        <p14:creationId xmlns:p14="http://schemas.microsoft.com/office/powerpoint/2010/main" val="3193886600"/>
      </p:ext>
    </p:extLst>
  </p:cSld>
  <p:clrMapOvr>
    <a:masterClrMapping/>
  </p:clrMapOvr>
  <p:transition spd="slow" advTm="2354">
    <p:comb/>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29" y="0"/>
            <a:ext cx="6586491" cy="1676603"/>
          </a:xfrm>
        </p:spPr>
        <p:txBody>
          <a:bodyPr>
            <a:normAutofit/>
          </a:bodyPr>
          <a:lstStyle/>
          <a:p>
            <a:pPr>
              <a:lnSpc>
                <a:spcPct val="90000"/>
              </a:lnSpc>
            </a:pPr>
            <a:r>
              <a:rPr lang="en-US" sz="5400" b="1" i="1" dirty="0"/>
              <a:t>	</a:t>
            </a:r>
            <a:r>
              <a:rPr lang="en-US" sz="5400" b="1" dirty="0"/>
              <a:t>Guidelines</a:t>
            </a:r>
            <a:r>
              <a:rPr lang="en-US" sz="5400" b="1" i="1" dirty="0"/>
              <a:t> </a:t>
            </a:r>
            <a:r>
              <a:rPr lang="en-US" sz="5400" b="1" dirty="0"/>
              <a:t>for a proper HPI</a:t>
            </a:r>
            <a:endParaRPr lang="en-US" sz="5400" dirty="0"/>
          </a:p>
        </p:txBody>
      </p:sp>
      <p:sp>
        <p:nvSpPr>
          <p:cNvPr id="3" name="Content Placeholder 2"/>
          <p:cNvSpPr>
            <a:spLocks noGrp="1"/>
          </p:cNvSpPr>
          <p:nvPr>
            <p:ph idx="1"/>
          </p:nvPr>
        </p:nvSpPr>
        <p:spPr>
          <a:xfrm>
            <a:off x="4812031" y="1676604"/>
            <a:ext cx="7178040" cy="4998516"/>
          </a:xfrm>
        </p:spPr>
        <p:txBody>
          <a:bodyPr>
            <a:normAutofit lnSpcReduction="10000"/>
          </a:bodyPr>
          <a:lstStyle/>
          <a:p>
            <a:pPr>
              <a:lnSpc>
                <a:spcPct val="90000"/>
              </a:lnSpc>
              <a:buFont typeface="Wingdings" panose="05000000000000000000" pitchFamily="2" charset="2"/>
              <a:buChar char="q"/>
            </a:pPr>
            <a:r>
              <a:rPr lang="en-US" sz="2800" dirty="0"/>
              <a:t>Initially, let the patient talk freely about his problems by asking him an open question to describe his problem since the start.</a:t>
            </a:r>
          </a:p>
          <a:p>
            <a:pPr>
              <a:lnSpc>
                <a:spcPct val="90000"/>
              </a:lnSpc>
              <a:buFont typeface="Wingdings" panose="05000000000000000000" pitchFamily="2" charset="2"/>
              <a:buChar char="q"/>
            </a:pPr>
            <a:r>
              <a:rPr lang="en-US" sz="2800" dirty="0"/>
              <a:t>Then, open and specific questions can be asked to have more details about important and relevant aspects of the patient's problem, e.g. what </a:t>
            </a:r>
            <a:r>
              <a:rPr lang="en-US" sz="2800" dirty="0" err="1"/>
              <a:t>colour</a:t>
            </a:r>
            <a:r>
              <a:rPr lang="en-US" sz="2800" dirty="0"/>
              <a:t> of vomitus?, what degree of effort causes SOB?</a:t>
            </a:r>
          </a:p>
          <a:p>
            <a:pPr>
              <a:lnSpc>
                <a:spcPct val="90000"/>
              </a:lnSpc>
              <a:buFont typeface="Wingdings" panose="05000000000000000000" pitchFamily="2" charset="2"/>
              <a:buChar char="q"/>
            </a:pPr>
            <a:r>
              <a:rPr lang="en-US" sz="2800" dirty="0"/>
              <a:t>Avoid leading questions that suggest the answer (e.g. Tell me about your sleep instead of do sleep well)</a:t>
            </a:r>
          </a:p>
          <a:p>
            <a:pPr>
              <a:lnSpc>
                <a:spcPct val="90000"/>
              </a:lnSpc>
              <a:buFont typeface="Wingdings" panose="05000000000000000000" pitchFamily="2" charset="2"/>
              <a:buChar char="q"/>
            </a:pPr>
            <a:r>
              <a:rPr lang="en-US" sz="2800" dirty="0"/>
              <a:t>Focus on the main problem, without wasting time on unhelpful and irrelevant details. </a:t>
            </a:r>
          </a:p>
          <a:p>
            <a:pPr>
              <a:lnSpc>
                <a:spcPct val="90000"/>
              </a:lnSpc>
              <a:buFont typeface="Wingdings" panose="05000000000000000000" pitchFamily="2" charset="2"/>
              <a:buChar char="q"/>
            </a:pPr>
            <a:endParaRPr lang="en-US" sz="2200" dirty="0"/>
          </a:p>
          <a:p>
            <a:pPr>
              <a:lnSpc>
                <a:spcPct val="90000"/>
              </a:lnSpc>
              <a:buFont typeface="Wingdings" panose="05000000000000000000" pitchFamily="2" charset="2"/>
              <a:buChar char="q"/>
            </a:pPr>
            <a:endParaRPr lang="en-US" sz="2200" dirty="0"/>
          </a:p>
          <a:p>
            <a:pPr marL="0" indent="0">
              <a:lnSpc>
                <a:spcPct val="90000"/>
              </a:lnSpc>
              <a:buNone/>
            </a:pPr>
            <a:endParaRPr lang="en-US" sz="2200" dirty="0"/>
          </a:p>
          <a:p>
            <a:pPr marL="0" indent="0">
              <a:lnSpc>
                <a:spcPct val="90000"/>
              </a:lnSpc>
              <a:buNone/>
            </a:pPr>
            <a:endParaRPr lang="en-US" sz="2200" dirty="0"/>
          </a:p>
        </p:txBody>
      </p:sp>
      <p:pic>
        <p:nvPicPr>
          <p:cNvPr id="5" name="Picture 4" descr="Question mark on green pastel background">
            <a:extLst>
              <a:ext uri="{FF2B5EF4-FFF2-40B4-BE49-F238E27FC236}">
                <a16:creationId xmlns:a16="http://schemas.microsoft.com/office/drawing/2014/main" id="{978A0186-E712-7890-C170-51BDBDD737D1}"/>
              </a:ext>
            </a:extLst>
          </p:cNvPr>
          <p:cNvPicPr>
            <a:picLocks noChangeAspect="1"/>
          </p:cNvPicPr>
          <p:nvPr/>
        </p:nvPicPr>
        <p:blipFill rotWithShape="1">
          <a:blip r:embed="rId2"/>
          <a:srcRect l="44558" r="4747"/>
          <a:stretch/>
        </p:blipFill>
        <p:spPr>
          <a:xfrm>
            <a:off x="20" y="10"/>
            <a:ext cx="4635571" cy="6857990"/>
          </a:xfrm>
          <a:prstGeom prst="rect">
            <a:avLst/>
          </a:prstGeom>
          <a:effectLst/>
        </p:spPr>
      </p:pic>
    </p:spTree>
    <p:extLst>
      <p:ext uri="{BB962C8B-B14F-4D97-AF65-F5344CB8AC3E}">
        <p14:creationId xmlns:p14="http://schemas.microsoft.com/office/powerpoint/2010/main" val="1521890809"/>
      </p:ext>
    </p:extLst>
  </p:cSld>
  <p:clrMapOvr>
    <a:masterClrMapping/>
  </p:clrMapOvr>
  <p:transition spd="slow" advTm="2354">
    <p:comb/>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29" y="0"/>
            <a:ext cx="6586491" cy="1676603"/>
          </a:xfrm>
        </p:spPr>
        <p:txBody>
          <a:bodyPr>
            <a:normAutofit/>
          </a:bodyPr>
          <a:lstStyle/>
          <a:p>
            <a:pPr>
              <a:lnSpc>
                <a:spcPct val="90000"/>
              </a:lnSpc>
            </a:pPr>
            <a:r>
              <a:rPr lang="en-US" sz="5400" b="1" i="1" dirty="0"/>
              <a:t>	</a:t>
            </a:r>
            <a:r>
              <a:rPr lang="en-US" sz="5400" b="1" dirty="0"/>
              <a:t>Guidelines</a:t>
            </a:r>
            <a:r>
              <a:rPr lang="en-US" sz="5400" b="1" i="1" dirty="0"/>
              <a:t> </a:t>
            </a:r>
            <a:r>
              <a:rPr lang="en-US" sz="5400" b="1" dirty="0"/>
              <a:t>for a proper HPI</a:t>
            </a:r>
            <a:endParaRPr lang="en-US" sz="5400" dirty="0"/>
          </a:p>
        </p:txBody>
      </p:sp>
      <p:sp>
        <p:nvSpPr>
          <p:cNvPr id="3" name="Content Placeholder 2"/>
          <p:cNvSpPr>
            <a:spLocks noGrp="1"/>
          </p:cNvSpPr>
          <p:nvPr>
            <p:ph idx="1"/>
          </p:nvPr>
        </p:nvSpPr>
        <p:spPr>
          <a:xfrm>
            <a:off x="4812031" y="1491343"/>
            <a:ext cx="7249340" cy="5183777"/>
          </a:xfrm>
        </p:spPr>
        <p:txBody>
          <a:bodyPr>
            <a:normAutofit fontScale="92500"/>
          </a:bodyPr>
          <a:lstStyle/>
          <a:p>
            <a:pPr>
              <a:buFont typeface="Wingdings" panose="05000000000000000000" pitchFamily="2" charset="2"/>
              <a:buChar char="q"/>
            </a:pPr>
            <a:r>
              <a:rPr lang="en-US" sz="2800" dirty="0"/>
              <a:t>Make sure you understand what the patient is describing, especially in regard to controversial symptoms such as syncope, dizziness…</a:t>
            </a:r>
            <a:r>
              <a:rPr lang="en-US" sz="2800" dirty="0" err="1"/>
              <a:t>etc</a:t>
            </a:r>
            <a:endParaRPr lang="en-US" sz="2800" dirty="0"/>
          </a:p>
          <a:p>
            <a:pPr>
              <a:buFont typeface="Wingdings" panose="05000000000000000000" pitchFamily="2" charset="2"/>
              <a:buChar char="q"/>
            </a:pPr>
            <a:r>
              <a:rPr lang="en-US" sz="2800" dirty="0"/>
              <a:t>Negative answers may sometimes be very important; e.g. absence of fever in a patent with swollen leg may exclude cellulitis. So it is important to ask about and record relevant symptoms </a:t>
            </a:r>
          </a:p>
          <a:p>
            <a:pPr>
              <a:buFont typeface="Wingdings" panose="05000000000000000000" pitchFamily="2" charset="2"/>
              <a:buChar char="q"/>
            </a:pPr>
            <a:r>
              <a:rPr lang="en-US" sz="2800" dirty="0"/>
              <a:t>In a lengthy HPI, </a:t>
            </a:r>
            <a:r>
              <a:rPr lang="en-US" sz="2800" b="1" dirty="0" err="1">
                <a:highlight>
                  <a:srgbClr val="FFFF00"/>
                </a:highlight>
              </a:rPr>
              <a:t>summarise</a:t>
            </a:r>
            <a:r>
              <a:rPr lang="en-US" sz="2800" dirty="0"/>
              <a:t> the essential points from time to time, so as not to forget any point, and to ensure understanding of the patient’s story.</a:t>
            </a:r>
          </a:p>
          <a:p>
            <a:pPr>
              <a:lnSpc>
                <a:spcPct val="90000"/>
              </a:lnSpc>
              <a:buFont typeface="Wingdings" panose="05000000000000000000" pitchFamily="2" charset="2"/>
              <a:buChar char="q"/>
            </a:pPr>
            <a:endParaRPr lang="en-US" sz="2200" dirty="0"/>
          </a:p>
          <a:p>
            <a:pPr>
              <a:lnSpc>
                <a:spcPct val="90000"/>
              </a:lnSpc>
              <a:buFont typeface="Wingdings" panose="05000000000000000000" pitchFamily="2" charset="2"/>
              <a:buChar char="q"/>
            </a:pPr>
            <a:endParaRPr lang="en-US" sz="2200" dirty="0"/>
          </a:p>
          <a:p>
            <a:pPr marL="0" indent="0">
              <a:lnSpc>
                <a:spcPct val="90000"/>
              </a:lnSpc>
              <a:buNone/>
            </a:pPr>
            <a:endParaRPr lang="en-US" sz="2200" dirty="0"/>
          </a:p>
          <a:p>
            <a:pPr marL="0" indent="0">
              <a:lnSpc>
                <a:spcPct val="90000"/>
              </a:lnSpc>
              <a:buNone/>
            </a:pPr>
            <a:endParaRPr lang="en-US" sz="2200" dirty="0"/>
          </a:p>
        </p:txBody>
      </p:sp>
      <p:pic>
        <p:nvPicPr>
          <p:cNvPr id="5" name="Picture 4" descr="Question mark on green pastel background">
            <a:extLst>
              <a:ext uri="{FF2B5EF4-FFF2-40B4-BE49-F238E27FC236}">
                <a16:creationId xmlns:a16="http://schemas.microsoft.com/office/drawing/2014/main" id="{978A0186-E712-7890-C170-51BDBDD737D1}"/>
              </a:ext>
            </a:extLst>
          </p:cNvPr>
          <p:cNvPicPr>
            <a:picLocks noChangeAspect="1"/>
          </p:cNvPicPr>
          <p:nvPr/>
        </p:nvPicPr>
        <p:blipFill rotWithShape="1">
          <a:blip r:embed="rId2"/>
          <a:srcRect l="44558" r="4747"/>
          <a:stretch/>
        </p:blipFill>
        <p:spPr>
          <a:xfrm>
            <a:off x="20" y="10"/>
            <a:ext cx="4635571" cy="6857990"/>
          </a:xfrm>
          <a:prstGeom prst="rect">
            <a:avLst/>
          </a:prstGeom>
          <a:effectLst/>
        </p:spPr>
      </p:pic>
    </p:spTree>
    <p:extLst>
      <p:ext uri="{BB962C8B-B14F-4D97-AF65-F5344CB8AC3E}">
        <p14:creationId xmlns:p14="http://schemas.microsoft.com/office/powerpoint/2010/main" val="4021446792"/>
      </p:ext>
    </p:extLst>
  </p:cSld>
  <p:clrMapOvr>
    <a:masterClrMapping/>
  </p:clrMapOvr>
  <p:transition spd="slow" advTm="2354">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24780" y="540280"/>
            <a:ext cx="5314536" cy="1325563"/>
          </a:xfrm>
        </p:spPr>
        <p:txBody>
          <a:bodyPr>
            <a:normAutofit/>
          </a:bodyPr>
          <a:lstStyle/>
          <a:p>
            <a:pPr algn="ctr"/>
            <a:r>
              <a:rPr lang="en-US" b="1" dirty="0"/>
              <a:t>What is medical history?</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ebsite&#10;&#10;Description automatically generated">
            <a:extLst>
              <a:ext uri="{FF2B5EF4-FFF2-40B4-BE49-F238E27FC236}">
                <a16:creationId xmlns:a16="http://schemas.microsoft.com/office/drawing/2014/main" id="{B1793CAE-1462-A4F4-1019-DCF733E41C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416" r="15351"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idx="1"/>
          </p:nvPr>
        </p:nvSpPr>
        <p:spPr>
          <a:xfrm>
            <a:off x="5737413" y="1956289"/>
            <a:ext cx="6320116" cy="4701656"/>
          </a:xfrm>
        </p:spPr>
        <p:txBody>
          <a:bodyPr anchor="t">
            <a:normAutofit lnSpcReduction="10000"/>
          </a:bodyPr>
          <a:lstStyle/>
          <a:p>
            <a:pPr marL="0" indent="0">
              <a:buNone/>
            </a:pPr>
            <a:r>
              <a:rPr lang="en-US" sz="1800" dirty="0"/>
              <a:t> • </a:t>
            </a:r>
            <a:r>
              <a:rPr lang="en-US" dirty="0"/>
              <a:t>Medical history is a chronological record or account of the patient's symptoms from the onset (start) of their illness until the time of presentation to his doctor </a:t>
            </a:r>
          </a:p>
          <a:p>
            <a:pPr marL="0" indent="0">
              <a:buNone/>
            </a:pPr>
            <a:endParaRPr lang="en-US" dirty="0"/>
          </a:p>
          <a:p>
            <a:pPr marL="0" indent="0">
              <a:buNone/>
            </a:pPr>
            <a:endParaRPr lang="en-US" dirty="0"/>
          </a:p>
          <a:p>
            <a:pPr marL="0" indent="0">
              <a:buNone/>
            </a:pPr>
            <a:r>
              <a:rPr lang="en-US" dirty="0"/>
              <a:t>• It includes the significant past illnesses, and the effects of the social, family and occupational environments on the present’s illness (and vice versa), in addition to previous  therapeutic procedures and current drugs taken </a:t>
            </a:r>
          </a:p>
        </p:txBody>
      </p:sp>
      <p:sp>
        <p:nvSpPr>
          <p:cNvPr id="6" name="TextBox 5">
            <a:extLst>
              <a:ext uri="{FF2B5EF4-FFF2-40B4-BE49-F238E27FC236}">
                <a16:creationId xmlns:a16="http://schemas.microsoft.com/office/drawing/2014/main" id="{0E00E6FA-82F4-C96A-77C7-27F05B5814EA}"/>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thebluediamondgallery.com/medical/m/medical-history.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33442311"/>
      </p:ext>
    </p:extLst>
  </p:cSld>
  <p:clrMapOvr>
    <a:overrideClrMapping bg1="dk1" tx1="lt1" bg2="dk2" tx2="lt2" accent1="accent1" accent2="accent2" accent3="accent3" accent4="accent4" accent5="accent5" accent6="accent6" hlink="hlink" folHlink="folHlink"/>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5191125" cy="1466455"/>
          </a:xfrm>
        </p:spPr>
        <p:txBody>
          <a:bodyPr vert="horz" lIns="91440" tIns="45720" rIns="91440" bIns="45720" rtlCol="0" anchor="b">
            <a:normAutofit/>
          </a:bodyPr>
          <a:lstStyle/>
          <a:p>
            <a:pPr algn="ctr"/>
            <a:r>
              <a:rPr lang="en-US" altLang="en-US" sz="6600" b="1" dirty="0">
                <a:solidFill>
                  <a:schemeClr val="bg1"/>
                </a:solidFill>
              </a:rPr>
              <a:t>Past History</a:t>
            </a:r>
            <a:endParaRPr lang="en-US" sz="66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901519"/>
            <a:ext cx="6208397" cy="4547095"/>
          </a:xfrm>
          <a:prstGeom prst="rect">
            <a:avLst/>
          </a:prstGeom>
        </p:spPr>
        <p:txBody>
          <a:bodyPr vert="horz" lIns="91440" tIns="45720" rIns="91440" bIns="45720" rtlCol="0">
            <a:normAutofit/>
          </a:bodyPr>
          <a:lstStyle/>
          <a:p>
            <a:pPr marL="589788" indent="-571500">
              <a:buFont typeface="Wingdings" panose="05000000000000000000" pitchFamily="2" charset="2"/>
              <a:buChar char="q"/>
              <a:defRPr/>
            </a:pPr>
            <a:r>
              <a:rPr lang="en-US" altLang="en-US" sz="3600" b="1" dirty="0">
                <a:solidFill>
                  <a:schemeClr val="bg1"/>
                </a:solidFill>
              </a:rPr>
              <a:t>Past Medical History</a:t>
            </a:r>
          </a:p>
          <a:p>
            <a:pPr marL="18288">
              <a:defRPr/>
            </a:pPr>
            <a:r>
              <a:rPr lang="en-US" altLang="en-US" sz="3600" b="1" dirty="0">
                <a:solidFill>
                  <a:schemeClr val="bg1"/>
                </a:solidFill>
              </a:rPr>
              <a:t>    - Childhood diseases</a:t>
            </a:r>
          </a:p>
          <a:p>
            <a:pPr marL="18288">
              <a:defRPr/>
            </a:pPr>
            <a:r>
              <a:rPr lang="en-US" altLang="en-US" sz="3600" b="1" dirty="0">
                <a:solidFill>
                  <a:schemeClr val="bg1"/>
                </a:solidFill>
              </a:rPr>
              <a:t>    - Adult diseases</a:t>
            </a:r>
          </a:p>
          <a:p>
            <a:pPr marL="18288">
              <a:defRPr/>
            </a:pPr>
            <a:r>
              <a:rPr lang="en-US" altLang="en-US" sz="3600" b="1" dirty="0">
                <a:solidFill>
                  <a:schemeClr val="bg1"/>
                </a:solidFill>
              </a:rPr>
              <a:t>    - Psychiatric illnesses</a:t>
            </a:r>
          </a:p>
          <a:p>
            <a:pPr marL="589788" indent="-571500">
              <a:buFont typeface="Wingdings" panose="05000000000000000000" pitchFamily="2" charset="2"/>
              <a:buChar char="q"/>
              <a:defRPr/>
            </a:pPr>
            <a:r>
              <a:rPr lang="en-US" altLang="en-US" sz="3600" b="1" dirty="0">
                <a:solidFill>
                  <a:schemeClr val="bg1"/>
                </a:solidFill>
              </a:rPr>
              <a:t>Past Surgical History</a:t>
            </a:r>
          </a:p>
          <a:p>
            <a:pPr marL="18288">
              <a:defRPr/>
            </a:pPr>
            <a:r>
              <a:rPr lang="en-US" altLang="en-US" sz="3600" b="1" dirty="0">
                <a:solidFill>
                  <a:schemeClr val="bg1"/>
                </a:solidFill>
              </a:rPr>
              <a:t>    - Surgeries or admission </a:t>
            </a:r>
          </a:p>
          <a:p>
            <a:pPr marL="589788" indent="-571500">
              <a:buFont typeface="Wingdings" panose="05000000000000000000" pitchFamily="2" charset="2"/>
              <a:buChar char="q"/>
              <a:defRPr/>
            </a:pPr>
            <a:r>
              <a:rPr lang="en-US" altLang="en-US" sz="3600" b="1" dirty="0">
                <a:solidFill>
                  <a:schemeClr val="bg1"/>
                </a:solidFill>
              </a:rPr>
              <a:t>Accident and Trauma</a:t>
            </a:r>
          </a:p>
          <a:p>
            <a:pPr marL="844550" indent="-571500">
              <a:spcBef>
                <a:spcPct val="0"/>
              </a:spcBef>
              <a:buFont typeface="Wingdings" panose="05000000000000000000" pitchFamily="2" charset="2"/>
              <a:buChar char="q"/>
            </a:pPr>
            <a:endParaRPr lang="en-US" altLang="en-US" sz="4000" b="1" dirty="0">
              <a:solidFill>
                <a:schemeClr val="bg1"/>
              </a:solidFill>
            </a:endParaRPr>
          </a:p>
          <a:p>
            <a:pPr marL="844550" indent="-571500">
              <a:spcBef>
                <a:spcPct val="0"/>
              </a:spcBef>
              <a:buFont typeface="Wingdings" panose="05000000000000000000" pitchFamily="2" charset="2"/>
              <a:buChar char="q"/>
            </a:pPr>
            <a:endParaRPr lang="en-US" altLang="en-US" sz="4000" b="1"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68121"/>
      </p:ext>
    </p:extLst>
  </p:cSld>
  <p:clrMapOvr>
    <a:masterClrMapping/>
  </p:clrMapOvr>
  <p:transition spd="slow" advTm="2354">
    <p:comb/>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5191125" cy="1466455"/>
          </a:xfrm>
        </p:spPr>
        <p:txBody>
          <a:bodyPr vert="horz" lIns="91440" tIns="45720" rIns="91440" bIns="45720" rtlCol="0" anchor="b">
            <a:normAutofit/>
          </a:bodyPr>
          <a:lstStyle/>
          <a:p>
            <a:pPr algn="ctr"/>
            <a:r>
              <a:rPr lang="en-US" altLang="en-US" sz="6600" dirty="0">
                <a:solidFill>
                  <a:schemeClr val="bg1"/>
                </a:solidFill>
              </a:rPr>
              <a:t>Family History</a:t>
            </a:r>
            <a:endParaRPr lang="en-US" sz="66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921746" y="1991024"/>
            <a:ext cx="5818687" cy="4211634"/>
          </a:xfrm>
          <a:prstGeom prst="rect">
            <a:avLst/>
          </a:prstGeom>
        </p:spPr>
        <p:txBody>
          <a:bodyPr vert="horz" lIns="91440" tIns="45720" rIns="91440" bIns="45720" rtlCol="0">
            <a:normAutofit/>
          </a:bodyPr>
          <a:lstStyle/>
          <a:p>
            <a:pPr marL="18288" indent="0" algn="ctr" eaLnBrk="1" fontAlgn="auto" hangingPunct="1">
              <a:spcAft>
                <a:spcPts val="0"/>
              </a:spcAft>
              <a:buFont typeface="Wingdings" pitchFamily="2" charset="2"/>
              <a:buNone/>
              <a:defRPr/>
            </a:pPr>
            <a:r>
              <a:rPr lang="en-US" altLang="en-US" sz="3600" b="1" dirty="0">
                <a:solidFill>
                  <a:schemeClr val="bg1"/>
                </a:solidFill>
              </a:rPr>
              <a:t>Similar disease</a:t>
            </a:r>
          </a:p>
          <a:p>
            <a:pPr marL="18288" indent="0" algn="ctr" eaLnBrk="1" fontAlgn="auto" hangingPunct="1">
              <a:spcAft>
                <a:spcPts val="0"/>
              </a:spcAft>
              <a:buFont typeface="Wingdings" pitchFamily="2" charset="2"/>
              <a:buNone/>
              <a:defRPr/>
            </a:pPr>
            <a:r>
              <a:rPr lang="en-US" altLang="en-US" sz="3600" b="1" dirty="0">
                <a:solidFill>
                  <a:schemeClr val="bg1"/>
                </a:solidFill>
              </a:rPr>
              <a:t>Common medical disorders</a:t>
            </a:r>
          </a:p>
          <a:p>
            <a:pPr marL="18288" indent="0" eaLnBrk="1" fontAlgn="auto" hangingPunct="1">
              <a:spcAft>
                <a:spcPts val="0"/>
              </a:spcAft>
              <a:buFont typeface="Wingdings" pitchFamily="2" charset="2"/>
              <a:buNone/>
              <a:defRPr/>
            </a:pPr>
            <a:endParaRPr lang="en-US" altLang="en-US" sz="4800" dirty="0">
              <a:solidFill>
                <a:schemeClr val="bg1"/>
              </a:solidFill>
            </a:endParaRPr>
          </a:p>
          <a:p>
            <a:pPr marL="18288" indent="0" algn="ctr" eaLnBrk="1" fontAlgn="auto" hangingPunct="1">
              <a:spcAft>
                <a:spcPts val="0"/>
              </a:spcAft>
              <a:buFont typeface="Wingdings" pitchFamily="2" charset="2"/>
              <a:buNone/>
              <a:defRPr/>
            </a:pPr>
            <a:r>
              <a:rPr lang="en-US" altLang="en-US" sz="3200" b="1" dirty="0">
                <a:solidFill>
                  <a:schemeClr val="bg1"/>
                </a:solidFill>
              </a:rPr>
              <a:t>Drug History</a:t>
            </a:r>
          </a:p>
          <a:p>
            <a:pPr marL="18288" indent="0" algn="ctr" eaLnBrk="1" fontAlgn="auto" hangingPunct="1">
              <a:spcAft>
                <a:spcPts val="0"/>
              </a:spcAft>
              <a:buFont typeface="Wingdings" pitchFamily="2" charset="2"/>
              <a:buNone/>
              <a:defRPr/>
            </a:pPr>
            <a:r>
              <a:rPr lang="en-US" altLang="en-US" sz="2800" b="1" dirty="0">
                <a:solidFill>
                  <a:schemeClr val="bg1"/>
                </a:solidFill>
              </a:rPr>
              <a:t>  </a:t>
            </a:r>
            <a:r>
              <a:rPr lang="en-US" altLang="en-US" sz="3200" b="1" dirty="0">
                <a:solidFill>
                  <a:schemeClr val="bg1"/>
                </a:solidFill>
              </a:rPr>
              <a:t>Current used medication</a:t>
            </a:r>
          </a:p>
          <a:p>
            <a:pPr marL="18288" indent="0" algn="ctr" eaLnBrk="1" fontAlgn="auto" hangingPunct="1">
              <a:spcAft>
                <a:spcPts val="0"/>
              </a:spcAft>
              <a:buFont typeface="Wingdings" pitchFamily="2" charset="2"/>
              <a:buNone/>
              <a:defRPr/>
            </a:pPr>
            <a:endParaRPr lang="en-US" altLang="en-US" sz="1800" dirty="0">
              <a:solidFill>
                <a:schemeClr val="bg1"/>
              </a:solidFill>
            </a:endParaRPr>
          </a:p>
          <a:p>
            <a:pPr marL="18288" indent="0" algn="ctr" eaLnBrk="1" fontAlgn="auto" hangingPunct="1">
              <a:spcAft>
                <a:spcPts val="0"/>
              </a:spcAft>
              <a:buFont typeface="Wingdings" pitchFamily="2" charset="2"/>
              <a:buNone/>
              <a:defRPr/>
            </a:pPr>
            <a:r>
              <a:rPr lang="en-US" altLang="en-US" sz="3200" b="1" dirty="0">
                <a:solidFill>
                  <a:schemeClr val="bg1"/>
                </a:solidFill>
              </a:rPr>
              <a:t>Allergy</a:t>
            </a:r>
          </a:p>
          <a:p>
            <a:pPr marL="18288" indent="0" algn="ctr" eaLnBrk="1" fontAlgn="auto" hangingPunct="1">
              <a:spcAft>
                <a:spcPts val="0"/>
              </a:spcAft>
              <a:buFont typeface="Wingdings" pitchFamily="2" charset="2"/>
              <a:buNone/>
              <a:defRPr/>
            </a:pPr>
            <a:r>
              <a:rPr lang="en-US" altLang="en-US" sz="3200" b="1" dirty="0">
                <a:solidFill>
                  <a:schemeClr val="bg1"/>
                </a:solidFill>
              </a:rPr>
              <a:t>Drugs or Food</a:t>
            </a:r>
            <a:endParaRPr lang="en-US" altLang="en-US" sz="4000" b="1" dirty="0">
              <a:solidFill>
                <a:schemeClr val="bg1"/>
              </a:solidFill>
            </a:endParaRPr>
          </a:p>
          <a:p>
            <a:pPr marL="844550" indent="-571500">
              <a:spcBef>
                <a:spcPct val="0"/>
              </a:spcBef>
              <a:buFont typeface="Wingdings" panose="05000000000000000000" pitchFamily="2" charset="2"/>
              <a:buChar char="q"/>
            </a:pPr>
            <a:endParaRPr lang="en-US" altLang="en-US" sz="4000" b="1"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505381"/>
      </p:ext>
    </p:extLst>
  </p:cSld>
  <p:clrMapOvr>
    <a:masterClrMapping/>
  </p:clrMapOvr>
  <p:transition spd="slow" advTm="2354">
    <p:comb/>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5191125" cy="1466455"/>
          </a:xfrm>
        </p:spPr>
        <p:txBody>
          <a:bodyPr vert="horz" lIns="91440" tIns="45720" rIns="91440" bIns="45720" rtlCol="0" anchor="b">
            <a:normAutofit/>
          </a:bodyPr>
          <a:lstStyle/>
          <a:p>
            <a:pPr algn="ctr"/>
            <a:r>
              <a:rPr lang="en-US" altLang="en-US" sz="6600" b="1" dirty="0">
                <a:solidFill>
                  <a:schemeClr val="bg1"/>
                </a:solidFill>
              </a:rPr>
              <a:t>Drug History</a:t>
            </a:r>
            <a:endParaRPr lang="en-US" sz="66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901519"/>
            <a:ext cx="7151100" cy="4211634"/>
          </a:xfrm>
          <a:prstGeom prst="rect">
            <a:avLst/>
          </a:prstGeom>
        </p:spPr>
        <p:txBody>
          <a:bodyPr vert="horz" lIns="91440" tIns="45720" rIns="91440" bIns="45720" rtlCol="0">
            <a:normAutofit/>
          </a:bodyPr>
          <a:lstStyle/>
          <a:p>
            <a:pPr marL="474663" indent="-457200">
              <a:buFont typeface="Wingdings" panose="05000000000000000000" pitchFamily="2" charset="2"/>
              <a:buChar char="q"/>
            </a:pPr>
            <a:r>
              <a:rPr lang="en-US" altLang="en-US" sz="3200" dirty="0">
                <a:solidFill>
                  <a:schemeClr val="bg1"/>
                </a:solidFill>
              </a:rPr>
              <a:t>You should take your patient’s medications with you to the hospital, when practical.</a:t>
            </a:r>
          </a:p>
          <a:p>
            <a:pPr marL="474663" indent="-457200">
              <a:buFont typeface="Wingdings" panose="05000000000000000000" pitchFamily="2" charset="2"/>
              <a:buChar char="q"/>
            </a:pPr>
            <a:r>
              <a:rPr lang="en-US" altLang="en-US" sz="3200" dirty="0">
                <a:solidFill>
                  <a:schemeClr val="bg1"/>
                </a:solidFill>
              </a:rPr>
              <a:t>Current and past</a:t>
            </a:r>
          </a:p>
          <a:p>
            <a:pPr marL="474663" indent="-457200">
              <a:buFont typeface="Wingdings" panose="05000000000000000000" pitchFamily="2" charset="2"/>
              <a:buChar char="q"/>
            </a:pPr>
            <a:r>
              <a:rPr lang="en-US" altLang="en-US" sz="3200" dirty="0">
                <a:solidFill>
                  <a:schemeClr val="bg1"/>
                </a:solidFill>
              </a:rPr>
              <a:t>Allergies </a:t>
            </a:r>
            <a:endParaRPr lang="en-US" altLang="en-US" sz="4000" b="1" dirty="0">
              <a:solidFill>
                <a:schemeClr val="bg1"/>
              </a:solidFill>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977759"/>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300356" y="525432"/>
            <a:ext cx="4632950" cy="1325563"/>
          </a:xfrm>
        </p:spPr>
        <p:txBody>
          <a:bodyPr vert="horz" lIns="91440" tIns="45720" rIns="91440" bIns="45720" rtlCol="0" anchor="ctr">
            <a:normAutofit/>
          </a:bodyPr>
          <a:lstStyle/>
          <a:p>
            <a:r>
              <a:rPr lang="en-US" altLang="en-US" b="1" kern="1200" dirty="0">
                <a:solidFill>
                  <a:schemeClr val="tx1"/>
                </a:solidFill>
                <a:latin typeface="+mj-lt"/>
                <a:ea typeface="+mj-ea"/>
                <a:cs typeface="+mj-cs"/>
              </a:rPr>
              <a:t>Psychosocial History</a:t>
            </a:r>
            <a:endParaRPr lang="en-US"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805543" y="2096423"/>
            <a:ext cx="5614809" cy="4435005"/>
          </a:xfrm>
          <a:prstGeom prst="rect">
            <a:avLst/>
          </a:prstGeom>
        </p:spPr>
        <p:txBody>
          <a:bodyPr vert="horz" lIns="91440" tIns="45720" rIns="91440" bIns="45720" rtlCol="0" anchor="t">
            <a:normAutofit/>
          </a:bodyPr>
          <a:lstStyle/>
          <a:p>
            <a:pPr marL="474663" indent="-228600">
              <a:lnSpc>
                <a:spcPct val="90000"/>
              </a:lnSpc>
              <a:spcAft>
                <a:spcPts val="600"/>
              </a:spcAft>
              <a:buFont typeface="Arial" panose="020B0604020202020204" pitchFamily="34" charset="0"/>
              <a:buChar char="•"/>
            </a:pPr>
            <a:r>
              <a:rPr lang="en-US" altLang="en-US" sz="4000" b="1" dirty="0"/>
              <a:t>Job including work schedule </a:t>
            </a:r>
          </a:p>
          <a:p>
            <a:pPr marL="839788" lvl="1" indent="-228600">
              <a:lnSpc>
                <a:spcPct val="90000"/>
              </a:lnSpc>
              <a:spcAft>
                <a:spcPts val="600"/>
              </a:spcAft>
              <a:buFont typeface="Arial" panose="020B0604020202020204" pitchFamily="34" charset="0"/>
              <a:buChar char="•"/>
            </a:pPr>
            <a:r>
              <a:rPr lang="en-US" altLang="en-US" sz="4000" b="1" dirty="0"/>
              <a:t>    and stress</a:t>
            </a:r>
          </a:p>
          <a:p>
            <a:pPr marL="839788" lvl="1" indent="-228600">
              <a:lnSpc>
                <a:spcPct val="90000"/>
              </a:lnSpc>
              <a:spcAft>
                <a:spcPts val="600"/>
              </a:spcAft>
              <a:buFont typeface="Arial" panose="020B0604020202020204" pitchFamily="34" charset="0"/>
              <a:buChar char="•"/>
            </a:pPr>
            <a:r>
              <a:rPr lang="en-US" altLang="en-US" sz="4000" b="1" dirty="0"/>
              <a:t>Smoking</a:t>
            </a:r>
          </a:p>
          <a:p>
            <a:pPr marL="839788" lvl="1" indent="-228600">
              <a:lnSpc>
                <a:spcPct val="90000"/>
              </a:lnSpc>
              <a:spcAft>
                <a:spcPts val="600"/>
              </a:spcAft>
              <a:buFont typeface="Arial" panose="020B0604020202020204" pitchFamily="34" charset="0"/>
              <a:buChar char="•"/>
            </a:pPr>
            <a:r>
              <a:rPr lang="en-US" altLang="en-US" sz="4000" b="1" dirty="0"/>
              <a:t>Drugs abuse</a:t>
            </a:r>
          </a:p>
          <a:p>
            <a:pPr marL="839788" lvl="1" indent="-228600">
              <a:lnSpc>
                <a:spcPct val="90000"/>
              </a:lnSpc>
              <a:spcAft>
                <a:spcPts val="600"/>
              </a:spcAft>
              <a:buFont typeface="Arial" panose="020B0604020202020204" pitchFamily="34" charset="0"/>
              <a:buChar char="•"/>
            </a:pPr>
            <a:r>
              <a:rPr lang="en-US" altLang="en-US" sz="4000" b="1" dirty="0"/>
              <a:t>Alcohol intake</a:t>
            </a:r>
          </a:p>
          <a:p>
            <a:pPr marL="839788" lvl="1" indent="-228600">
              <a:lnSpc>
                <a:spcPct val="90000"/>
              </a:lnSpc>
              <a:spcAft>
                <a:spcPts val="600"/>
              </a:spcAft>
              <a:buFont typeface="Arial" panose="020B0604020202020204" pitchFamily="34" charset="0"/>
              <a:buChar char="•"/>
            </a:pPr>
            <a:r>
              <a:rPr lang="en-US" altLang="en-US" sz="4000" b="1" dirty="0"/>
              <a:t>Socioeconomic status</a:t>
            </a:r>
          </a:p>
          <a:p>
            <a:pPr marL="844550" indent="-228600">
              <a:lnSpc>
                <a:spcPct val="90000"/>
              </a:lnSpc>
              <a:spcBef>
                <a:spcPct val="0"/>
              </a:spcBef>
              <a:spcAft>
                <a:spcPts val="600"/>
              </a:spcAft>
              <a:buFont typeface="Arial" panose="020B0604020202020204" pitchFamily="34" charset="0"/>
              <a:buChar char="•"/>
            </a:pPr>
            <a:endParaRPr lang="en-US" altLang="en-US" b="1" dirty="0"/>
          </a:p>
        </p:txBody>
      </p:sp>
      <p:sp>
        <p:nvSpPr>
          <p:cNvPr id="36" name="Freeform: Shape 35">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96A08968-595F-1AFD-7907-570DAE9C40D2}"/>
              </a:ext>
            </a:extLst>
          </p:cNvPr>
          <p:cNvPicPr>
            <a:picLocks noChangeAspect="1"/>
          </p:cNvPicPr>
          <p:nvPr/>
        </p:nvPicPr>
        <p:blipFill rotWithShape="1">
          <a:blip r:embed="rId2"/>
          <a:srcRect t="19452" r="-3" b="16240"/>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38" name="Freeform: Shape 37">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1247" b="3"/>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896777985"/>
      </p:ext>
    </p:extLst>
  </p:cSld>
  <p:clrMapOvr>
    <a:overrideClrMapping bg1="dk1" tx1="lt1" bg2="dk2" tx2="lt2" accent1="accent1" accent2="accent2" accent3="accent3" accent4="accent4" accent5="accent5" accent6="accent6" hlink="hlink" folHlink="folHlink"/>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616" y="346125"/>
            <a:ext cx="5314536" cy="1325563"/>
          </a:xfrm>
        </p:spPr>
        <p:txBody>
          <a:bodyPr>
            <a:normAutofit/>
          </a:bodyPr>
          <a:lstStyle/>
          <a:p>
            <a:r>
              <a:rPr lang="en-US" b="1" dirty="0"/>
              <a:t>Questions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itting at a table&#10;&#10;Description automatically generated with low confidence">
            <a:extLst>
              <a:ext uri="{FF2B5EF4-FFF2-40B4-BE49-F238E27FC236}">
                <a16:creationId xmlns:a16="http://schemas.microsoft.com/office/drawing/2014/main" id="{25925121-0BCC-15C2-DC89-322621A67D58}"/>
              </a:ext>
            </a:extLst>
          </p:cNvPr>
          <p:cNvPicPr>
            <a:picLocks noChangeAspect="1"/>
          </p:cNvPicPr>
          <p:nvPr/>
        </p:nvPicPr>
        <p:blipFill rotWithShape="1">
          <a:blip r:embed="rId2"/>
          <a:srcRect l="35050" r="10820"/>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idx="1"/>
          </p:nvPr>
        </p:nvSpPr>
        <p:spPr>
          <a:xfrm>
            <a:off x="5823857" y="1828799"/>
            <a:ext cx="6226629" cy="4550229"/>
          </a:xfrm>
        </p:spPr>
        <p:txBody>
          <a:bodyPr anchor="t">
            <a:normAutofit/>
          </a:bodyPr>
          <a:lstStyle/>
          <a:p>
            <a:pPr>
              <a:buNone/>
            </a:pPr>
            <a:r>
              <a:rPr lang="en-US" sz="1800" b="1" dirty="0"/>
              <a:t>a) </a:t>
            </a:r>
            <a:r>
              <a:rPr lang="en-US" sz="3200" b="1" dirty="0"/>
              <a:t>Are you employed?</a:t>
            </a:r>
          </a:p>
          <a:p>
            <a:pPr>
              <a:buNone/>
            </a:pPr>
            <a:r>
              <a:rPr lang="en-US" sz="3200" b="1" dirty="0"/>
              <a:t>b) Is it an office job or are you on your feet all day?</a:t>
            </a:r>
          </a:p>
          <a:p>
            <a:pPr>
              <a:buNone/>
            </a:pPr>
            <a:r>
              <a:rPr lang="en-US" sz="3200" b="1" dirty="0"/>
              <a:t>c) How much do you smoke a day?</a:t>
            </a:r>
          </a:p>
          <a:p>
            <a:pPr>
              <a:buNone/>
            </a:pPr>
            <a:r>
              <a:rPr lang="en-US" sz="3200" b="1" dirty="0"/>
              <a:t>d) Do you ever drink any alcohol?</a:t>
            </a:r>
          </a:p>
          <a:p>
            <a:pPr>
              <a:buNone/>
            </a:pPr>
            <a:r>
              <a:rPr lang="en-US" sz="3200" b="1" dirty="0"/>
              <a:t>e) What are your living conditions like?</a:t>
            </a:r>
          </a:p>
        </p:txBody>
      </p:sp>
    </p:spTree>
  </p:cSld>
  <p:clrMapOvr>
    <a:overrideClrMapping bg1="dk1" tx1="lt1" bg2="dk2" tx2="lt2" accent1="accent1" accent2="accent2" accent3="accent3" accent4="accent4" accent5="accent5" accent6="accent6" hlink="hlink" folHlink="folHlink"/>
  </p:clrMapOvr>
  <p:transition spd="slow" advTm="2354">
    <p:comb/>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6189618" cy="1466455"/>
          </a:xfrm>
        </p:spPr>
        <p:txBody>
          <a:bodyPr vert="horz" lIns="91440" tIns="45720" rIns="91440" bIns="45720" rtlCol="0" anchor="b">
            <a:normAutofit fontScale="90000"/>
          </a:bodyPr>
          <a:lstStyle/>
          <a:p>
            <a:pPr algn="ctr"/>
            <a:r>
              <a:rPr lang="en-US" altLang="en-US" sz="6600" b="1" dirty="0">
                <a:solidFill>
                  <a:schemeClr val="bg1"/>
                </a:solidFill>
              </a:rPr>
              <a:t>(Review of Systems)</a:t>
            </a:r>
            <a:endParaRPr lang="en-US" sz="66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901519"/>
            <a:ext cx="3429001" cy="4211634"/>
          </a:xfrm>
          <a:prstGeom prst="rect">
            <a:avLst/>
          </a:prstGeom>
        </p:spPr>
        <p:txBody>
          <a:bodyPr vert="horz" lIns="91440" tIns="45720" rIns="91440" bIns="45720" rtlCol="0">
            <a:normAutofit fontScale="92500" lnSpcReduction="10000"/>
          </a:bodyPr>
          <a:lstStyle/>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Skin</a:t>
            </a:r>
          </a:p>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Head</a:t>
            </a:r>
          </a:p>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Eyes</a:t>
            </a:r>
          </a:p>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Ears</a:t>
            </a:r>
          </a:p>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Nose</a:t>
            </a:r>
          </a:p>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Mouth/Throat</a:t>
            </a:r>
          </a:p>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Respiratory</a:t>
            </a:r>
          </a:p>
          <a:p>
            <a:pPr>
              <a:spcBef>
                <a:spcPct val="20000"/>
              </a:spcBef>
              <a:buFont typeface="Arial" panose="020B0604020202020204" pitchFamily="34" charset="0"/>
              <a:buChar char="–"/>
            </a:pPr>
            <a:r>
              <a:rPr lang="en-US" altLang="en-US" sz="3200" b="1" dirty="0">
                <a:solidFill>
                  <a:schemeClr val="bg1"/>
                </a:solidFill>
                <a:latin typeface="Arial" panose="020B0604020202020204" pitchFamily="34" charset="0"/>
              </a:rPr>
              <a:t>Cardiovascular</a:t>
            </a:r>
          </a:p>
          <a:p>
            <a:pPr>
              <a:spcBef>
                <a:spcPct val="20000"/>
              </a:spcBef>
              <a:buFont typeface="Arial" panose="020B0604020202020204" pitchFamily="34" charset="0"/>
              <a:buChar char="–"/>
            </a:pPr>
            <a:endParaRPr lang="en-US" altLang="en-US" sz="3200" b="1" dirty="0">
              <a:solidFill>
                <a:schemeClr val="bg1"/>
              </a:solidFill>
              <a:latin typeface="Arial" panose="020B0604020202020204" pitchFamily="34" charset="0"/>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FF4834-6FE3-749F-8800-5F696E78586F}"/>
              </a:ext>
            </a:extLst>
          </p:cNvPr>
          <p:cNvSpPr txBox="1"/>
          <p:nvPr/>
        </p:nvSpPr>
        <p:spPr>
          <a:xfrm>
            <a:off x="4528460" y="2091427"/>
            <a:ext cx="3701142" cy="3831818"/>
          </a:xfrm>
          <a:prstGeom prst="rect">
            <a:avLst/>
          </a:prstGeom>
          <a:noFill/>
        </p:spPr>
        <p:txBody>
          <a:bodyPr wrap="square" rtlCol="0">
            <a:spAutoFit/>
          </a:bodyPr>
          <a:lstStyle/>
          <a:p>
            <a:pPr indent="-285750">
              <a:lnSpc>
                <a:spcPct val="90000"/>
              </a:lnSpc>
              <a:spcBef>
                <a:spcPct val="20000"/>
              </a:spcBef>
              <a:buClrTx/>
              <a:buSzTx/>
              <a:buFont typeface="Arial" panose="020B0604020202020204" pitchFamily="34" charset="0"/>
              <a:buChar char="–"/>
            </a:pPr>
            <a:r>
              <a:rPr lang="en-US" altLang="en-US" sz="3000" b="1" dirty="0">
                <a:solidFill>
                  <a:schemeClr val="bg1"/>
                </a:solidFill>
                <a:latin typeface="Arial" panose="020B0604020202020204" pitchFamily="34" charset="0"/>
              </a:rPr>
              <a:t>Gastrointestinal</a:t>
            </a:r>
          </a:p>
          <a:p>
            <a:pPr indent="-285750">
              <a:lnSpc>
                <a:spcPct val="90000"/>
              </a:lnSpc>
              <a:spcBef>
                <a:spcPct val="20000"/>
              </a:spcBef>
              <a:buClrTx/>
              <a:buSzTx/>
              <a:buFont typeface="Arial" panose="020B0604020202020204" pitchFamily="34" charset="0"/>
              <a:buChar char="–"/>
            </a:pPr>
            <a:r>
              <a:rPr lang="en-US" altLang="en-US" sz="3000" b="1" dirty="0">
                <a:solidFill>
                  <a:schemeClr val="bg1"/>
                </a:solidFill>
                <a:latin typeface="Arial" panose="020B0604020202020204" pitchFamily="34" charset="0"/>
              </a:rPr>
              <a:t>Genitourinary</a:t>
            </a:r>
          </a:p>
          <a:p>
            <a:pPr indent="-285750">
              <a:lnSpc>
                <a:spcPct val="90000"/>
              </a:lnSpc>
              <a:spcBef>
                <a:spcPct val="20000"/>
              </a:spcBef>
              <a:buClrTx/>
              <a:buSzTx/>
              <a:buFont typeface="Arial" panose="020B0604020202020204" pitchFamily="34" charset="0"/>
              <a:buChar char="–"/>
            </a:pPr>
            <a:r>
              <a:rPr lang="en-US" altLang="en-US" sz="3000" b="1" dirty="0">
                <a:solidFill>
                  <a:schemeClr val="bg1"/>
                </a:solidFill>
                <a:latin typeface="Arial" panose="020B0604020202020204" pitchFamily="34" charset="0"/>
              </a:rPr>
              <a:t>Musculoskeletal</a:t>
            </a:r>
          </a:p>
          <a:p>
            <a:pPr indent="-285750">
              <a:lnSpc>
                <a:spcPct val="90000"/>
              </a:lnSpc>
              <a:spcBef>
                <a:spcPct val="20000"/>
              </a:spcBef>
              <a:buClrTx/>
              <a:buSzTx/>
              <a:buFont typeface="Arial" panose="020B0604020202020204" pitchFamily="34" charset="0"/>
              <a:buChar char="–"/>
            </a:pPr>
            <a:r>
              <a:rPr lang="en-US" altLang="en-US" sz="3000" b="1" dirty="0">
                <a:solidFill>
                  <a:schemeClr val="bg1"/>
                </a:solidFill>
                <a:latin typeface="Arial" panose="020B0604020202020204" pitchFamily="34" charset="0"/>
              </a:rPr>
              <a:t>Neurologic</a:t>
            </a:r>
          </a:p>
          <a:p>
            <a:pPr indent="-285750">
              <a:lnSpc>
                <a:spcPct val="90000"/>
              </a:lnSpc>
              <a:spcBef>
                <a:spcPct val="20000"/>
              </a:spcBef>
              <a:buClrTx/>
              <a:buSzTx/>
              <a:buFont typeface="Arial" panose="020B0604020202020204" pitchFamily="34" charset="0"/>
              <a:buChar char="–"/>
            </a:pPr>
            <a:r>
              <a:rPr lang="en-US" altLang="en-US" sz="3000" b="1" dirty="0">
                <a:solidFill>
                  <a:schemeClr val="bg1"/>
                </a:solidFill>
                <a:latin typeface="Arial" panose="020B0604020202020204" pitchFamily="34" charset="0"/>
              </a:rPr>
              <a:t>Psychological</a:t>
            </a:r>
          </a:p>
          <a:p>
            <a:pPr indent="-285750">
              <a:lnSpc>
                <a:spcPct val="90000"/>
              </a:lnSpc>
              <a:spcBef>
                <a:spcPct val="20000"/>
              </a:spcBef>
              <a:buClrTx/>
              <a:buSzTx/>
              <a:buFont typeface="Arial" panose="020B0604020202020204" pitchFamily="34" charset="0"/>
              <a:buChar char="–"/>
            </a:pPr>
            <a:r>
              <a:rPr lang="en-US" altLang="en-US" sz="3000" b="1" dirty="0">
                <a:solidFill>
                  <a:schemeClr val="bg1"/>
                </a:solidFill>
                <a:latin typeface="Arial" panose="020B0604020202020204" pitchFamily="34" charset="0"/>
              </a:rPr>
              <a:t>Endocrine</a:t>
            </a:r>
          </a:p>
          <a:p>
            <a:pPr indent="-285750">
              <a:lnSpc>
                <a:spcPct val="90000"/>
              </a:lnSpc>
              <a:spcBef>
                <a:spcPct val="20000"/>
              </a:spcBef>
              <a:buClrTx/>
              <a:buSzTx/>
              <a:buFont typeface="Arial" panose="020B0604020202020204" pitchFamily="34" charset="0"/>
              <a:buChar char="–"/>
            </a:pPr>
            <a:r>
              <a:rPr lang="en-US" altLang="en-US" sz="3000" b="1" dirty="0">
                <a:solidFill>
                  <a:schemeClr val="bg1"/>
                </a:solidFill>
                <a:latin typeface="Arial" panose="020B0604020202020204" pitchFamily="34" charset="0"/>
              </a:rPr>
              <a:t>Hematologic</a:t>
            </a:r>
          </a:p>
          <a:p>
            <a:endParaRPr lang="en-GB" dirty="0"/>
          </a:p>
        </p:txBody>
      </p:sp>
    </p:spTree>
    <p:extLst>
      <p:ext uri="{BB962C8B-B14F-4D97-AF65-F5344CB8AC3E}">
        <p14:creationId xmlns:p14="http://schemas.microsoft.com/office/powerpoint/2010/main" val="2192449930"/>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1"/>
            <a:ext cx="6189618" cy="1466455"/>
          </a:xfrm>
        </p:spPr>
        <p:txBody>
          <a:bodyPr vert="horz" lIns="91440" tIns="45720" rIns="91440" bIns="45720" rtlCol="0" anchor="b">
            <a:normAutofit fontScale="90000"/>
          </a:bodyPr>
          <a:lstStyle/>
          <a:p>
            <a:pPr algn="ctr"/>
            <a:r>
              <a:rPr lang="en-US" sz="6600" b="1" dirty="0">
                <a:solidFill>
                  <a:schemeClr val="bg1"/>
                </a:solidFill>
              </a:rPr>
              <a:t>ideas, concerns, expectations</a:t>
            </a: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901519"/>
            <a:ext cx="3429001" cy="4211634"/>
          </a:xfrm>
          <a:prstGeom prst="rect">
            <a:avLst/>
          </a:prstGeom>
        </p:spPr>
        <p:txBody>
          <a:bodyPr vert="horz" lIns="91440" tIns="45720" rIns="91440" bIns="45720" rtlCol="0">
            <a:normAutofit/>
          </a:bodyPr>
          <a:lstStyle/>
          <a:p>
            <a:pPr>
              <a:spcBef>
                <a:spcPct val="20000"/>
              </a:spcBef>
              <a:buFont typeface="Arial" panose="020B0604020202020204" pitchFamily="34" charset="0"/>
              <a:buChar char="–"/>
            </a:pPr>
            <a:endParaRPr lang="en-US" altLang="en-US" sz="3200" b="1" dirty="0">
              <a:solidFill>
                <a:schemeClr val="bg1"/>
              </a:solidFill>
              <a:latin typeface="Arial" panose="020B0604020202020204" pitchFamily="34" charset="0"/>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5B5242-8CA8-4E0B-7713-BA4B1CE03267}"/>
              </a:ext>
            </a:extLst>
          </p:cNvPr>
          <p:cNvSpPr txBox="1"/>
          <p:nvPr/>
        </p:nvSpPr>
        <p:spPr>
          <a:xfrm>
            <a:off x="903547" y="4347664"/>
            <a:ext cx="7110550" cy="9961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Do you have any other information for 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Do you have any questions for me?</a:t>
            </a:r>
          </a:p>
        </p:txBody>
      </p:sp>
    </p:spTree>
    <p:extLst>
      <p:ext uri="{BB962C8B-B14F-4D97-AF65-F5344CB8AC3E}">
        <p14:creationId xmlns:p14="http://schemas.microsoft.com/office/powerpoint/2010/main" val="2443924107"/>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2"/>
            <a:ext cx="6189618" cy="1231060"/>
          </a:xfrm>
        </p:spPr>
        <p:txBody>
          <a:bodyPr vert="horz" lIns="91440" tIns="45720" rIns="91440" bIns="45720" rtlCol="0" anchor="b">
            <a:normAutofit fontScale="90000"/>
          </a:bodyPr>
          <a:lstStyle/>
          <a:p>
            <a:pPr algn="ctr"/>
            <a:r>
              <a:rPr lang="en-US" altLang="en-US" sz="6600" b="1" dirty="0">
                <a:solidFill>
                  <a:schemeClr val="bg1"/>
                </a:solidFill>
              </a:rPr>
              <a:t>Special Challenges </a:t>
            </a:r>
            <a:endParaRPr lang="en-US" sz="66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901519"/>
            <a:ext cx="3429001" cy="4211634"/>
          </a:xfrm>
          <a:prstGeom prst="rect">
            <a:avLst/>
          </a:prstGeom>
        </p:spPr>
        <p:txBody>
          <a:bodyPr vert="horz" lIns="91440" tIns="45720" rIns="91440" bIns="45720" rtlCol="0">
            <a:normAutofit/>
          </a:bodyPr>
          <a:lstStyle/>
          <a:p>
            <a:pPr>
              <a:spcBef>
                <a:spcPct val="20000"/>
              </a:spcBef>
              <a:buFont typeface="Arial" panose="020B0604020202020204" pitchFamily="34" charset="0"/>
              <a:buChar char="–"/>
            </a:pPr>
            <a:endParaRPr lang="en-US" altLang="en-US" sz="3200" b="1" dirty="0">
              <a:solidFill>
                <a:schemeClr val="bg1"/>
              </a:solidFill>
              <a:latin typeface="Arial" panose="020B0604020202020204" pitchFamily="34" charset="0"/>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5B5242-8CA8-4E0B-7713-BA4B1CE03267}"/>
              </a:ext>
            </a:extLst>
          </p:cNvPr>
          <p:cNvSpPr txBox="1"/>
          <p:nvPr/>
        </p:nvSpPr>
        <p:spPr>
          <a:xfrm>
            <a:off x="533398" y="1991024"/>
            <a:ext cx="7380516" cy="4955203"/>
          </a:xfrm>
          <a:prstGeom prst="rect">
            <a:avLst/>
          </a:prstGeom>
          <a:noFill/>
        </p:spPr>
        <p:txBody>
          <a:bodyPr wrap="square">
            <a:spAutoFit/>
          </a:bodyPr>
          <a:lstStyle/>
          <a:p>
            <a:pPr marL="730250" indent="-457200" eaLnBrk="1" hangingPunct="1">
              <a:buFont typeface="Wingdings" panose="05000000000000000000" pitchFamily="2" charset="2"/>
              <a:buChar char="q"/>
            </a:pPr>
            <a:r>
              <a:rPr lang="en-US" altLang="en-US" sz="3600" b="1" dirty="0">
                <a:solidFill>
                  <a:schemeClr val="bg1"/>
                </a:solidFill>
              </a:rPr>
              <a:t>Silence</a:t>
            </a:r>
          </a:p>
          <a:p>
            <a:pPr marL="730250" indent="-457200" eaLnBrk="1" hangingPunct="1">
              <a:buFont typeface="Wingdings" panose="05000000000000000000" pitchFamily="2" charset="2"/>
              <a:buChar char="q"/>
            </a:pPr>
            <a:r>
              <a:rPr lang="en-US" altLang="en-US" sz="3600" b="1" dirty="0">
                <a:solidFill>
                  <a:schemeClr val="bg1"/>
                </a:solidFill>
              </a:rPr>
              <a:t>Over talkative </a:t>
            </a:r>
          </a:p>
          <a:p>
            <a:pPr marL="730250" indent="-457200" eaLnBrk="1" hangingPunct="1">
              <a:buFont typeface="Wingdings" panose="05000000000000000000" pitchFamily="2" charset="2"/>
              <a:buChar char="q"/>
            </a:pPr>
            <a:r>
              <a:rPr lang="en-US" altLang="en-US" sz="3600" b="1" dirty="0">
                <a:solidFill>
                  <a:schemeClr val="bg1"/>
                </a:solidFill>
              </a:rPr>
              <a:t>Multiple symptoms</a:t>
            </a:r>
          </a:p>
          <a:p>
            <a:pPr marL="730250" indent="-457200" eaLnBrk="1" hangingPunct="1">
              <a:buFont typeface="Wingdings" panose="05000000000000000000" pitchFamily="2" charset="2"/>
              <a:buChar char="q"/>
            </a:pPr>
            <a:r>
              <a:rPr lang="en-US" altLang="en-US" sz="3600" b="1" dirty="0">
                <a:solidFill>
                  <a:schemeClr val="bg1"/>
                </a:solidFill>
              </a:rPr>
              <a:t>Anxiety</a:t>
            </a:r>
          </a:p>
          <a:p>
            <a:pPr marL="730250" indent="-457200" eaLnBrk="1" hangingPunct="1">
              <a:buFont typeface="Wingdings" panose="05000000000000000000" pitchFamily="2" charset="2"/>
              <a:buChar char="q"/>
            </a:pPr>
            <a:r>
              <a:rPr lang="en-US" altLang="en-US" sz="3600" b="1" dirty="0">
                <a:solidFill>
                  <a:schemeClr val="bg1"/>
                </a:solidFill>
              </a:rPr>
              <a:t>Depression</a:t>
            </a:r>
          </a:p>
          <a:p>
            <a:pPr marL="730250" indent="-457200" eaLnBrk="1" hangingPunct="1">
              <a:buFont typeface="Wingdings" panose="05000000000000000000" pitchFamily="2" charset="2"/>
              <a:buChar char="q"/>
            </a:pPr>
            <a:r>
              <a:rPr lang="en-US" altLang="en-US" sz="3600" b="1" dirty="0">
                <a:solidFill>
                  <a:schemeClr val="bg1"/>
                </a:solidFill>
              </a:rPr>
              <a:t>Sexually attractive or seductive patients</a:t>
            </a:r>
          </a:p>
          <a:p>
            <a:pPr marL="730250" indent="-457200" eaLnBrk="1" hangingPunct="1">
              <a:buFont typeface="Wingdings" panose="05000000000000000000" pitchFamily="2" charset="2"/>
              <a:buChar char="q"/>
            </a:pPr>
            <a:r>
              <a:rPr lang="en-US" altLang="en-US" sz="3600" b="1" dirty="0">
                <a:solidFill>
                  <a:schemeClr val="bg1"/>
                </a:solidFill>
              </a:rPr>
              <a:t>Confusing behaviors or symptoms</a:t>
            </a:r>
          </a:p>
          <a:p>
            <a:pPr marL="730250" indent="-457200" eaLnBrk="1" hangingPunct="1">
              <a:buFont typeface="Wingdings" panose="05000000000000000000" pitchFamily="2" charset="2"/>
              <a:buChar char="q"/>
            </a:pPr>
            <a:endParaRPr lang="en-US" altLang="en-US" sz="2800" b="1" dirty="0">
              <a:solidFill>
                <a:schemeClr val="bg1"/>
              </a:solidFill>
            </a:endParaRPr>
          </a:p>
        </p:txBody>
      </p:sp>
    </p:spTree>
    <p:extLst>
      <p:ext uri="{BB962C8B-B14F-4D97-AF65-F5344CB8AC3E}">
        <p14:creationId xmlns:p14="http://schemas.microsoft.com/office/powerpoint/2010/main" val="4019073390"/>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94"/>
          <a:stretch/>
        </p:blipFill>
        <p:spPr>
          <a:xfrm>
            <a:off x="0" y="-10"/>
            <a:ext cx="12191980" cy="6857990"/>
          </a:xfrm>
          <a:prstGeom prst="rect">
            <a:avLst/>
          </a:prstGeom>
        </p:spPr>
      </p:pic>
      <p:sp>
        <p:nvSpPr>
          <p:cNvPr id="29" name="Rectangle 2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533399" y="319882"/>
            <a:ext cx="6189618" cy="1231060"/>
          </a:xfrm>
        </p:spPr>
        <p:txBody>
          <a:bodyPr vert="horz" lIns="91440" tIns="45720" rIns="91440" bIns="45720" rtlCol="0" anchor="b">
            <a:normAutofit fontScale="90000"/>
          </a:bodyPr>
          <a:lstStyle/>
          <a:p>
            <a:pPr algn="ctr"/>
            <a:r>
              <a:rPr lang="en-US" altLang="en-US" sz="6600" b="1" dirty="0">
                <a:solidFill>
                  <a:schemeClr val="bg1"/>
                </a:solidFill>
              </a:rPr>
              <a:t>Special Challenges </a:t>
            </a:r>
            <a:endParaRPr lang="en-US" sz="6600" b="1" dirty="0">
              <a:solidFill>
                <a:schemeClr val="bg1"/>
              </a:solidFill>
            </a:endParaRP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901519"/>
            <a:ext cx="3429001" cy="4211634"/>
          </a:xfrm>
          <a:prstGeom prst="rect">
            <a:avLst/>
          </a:prstGeom>
        </p:spPr>
        <p:txBody>
          <a:bodyPr vert="horz" lIns="91440" tIns="45720" rIns="91440" bIns="45720" rtlCol="0">
            <a:normAutofit/>
          </a:bodyPr>
          <a:lstStyle/>
          <a:p>
            <a:pPr>
              <a:spcBef>
                <a:spcPct val="20000"/>
              </a:spcBef>
              <a:buFont typeface="Arial" panose="020B0604020202020204" pitchFamily="34" charset="0"/>
              <a:buChar char="–"/>
            </a:pPr>
            <a:endParaRPr lang="en-US" altLang="en-US" sz="3200" b="1" dirty="0">
              <a:solidFill>
                <a:schemeClr val="bg1"/>
              </a:solidFill>
              <a:latin typeface="Arial" panose="020B0604020202020204" pitchFamily="34" charset="0"/>
            </a:endParaRPr>
          </a:p>
        </p:txBody>
      </p:sp>
      <p:sp>
        <p:nvSpPr>
          <p:cNvPr id="31"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5B5242-8CA8-4E0B-7713-BA4B1CE03267}"/>
              </a:ext>
            </a:extLst>
          </p:cNvPr>
          <p:cNvSpPr txBox="1"/>
          <p:nvPr/>
        </p:nvSpPr>
        <p:spPr>
          <a:xfrm>
            <a:off x="533398" y="1991024"/>
            <a:ext cx="4561115" cy="5262979"/>
          </a:xfrm>
          <a:prstGeom prst="rect">
            <a:avLst/>
          </a:prstGeom>
          <a:noFill/>
        </p:spPr>
        <p:txBody>
          <a:bodyPr wrap="square">
            <a:spAutoFit/>
          </a:bodyPr>
          <a:lstStyle/>
          <a:p>
            <a:pPr marL="457200" indent="-457200">
              <a:buFont typeface="Wingdings" panose="05000000000000000000" pitchFamily="2" charset="2"/>
              <a:buChar char="q"/>
            </a:pPr>
            <a:r>
              <a:rPr lang="en-US" altLang="en-US" sz="2800" b="1" dirty="0">
                <a:solidFill>
                  <a:schemeClr val="bg1"/>
                </a:solidFill>
              </a:rPr>
              <a:t>Patients reassurance</a:t>
            </a:r>
          </a:p>
          <a:p>
            <a:pPr marL="457200" indent="-457200">
              <a:buFont typeface="Wingdings" panose="05000000000000000000" pitchFamily="2" charset="2"/>
              <a:buChar char="q"/>
            </a:pPr>
            <a:r>
              <a:rPr lang="en-US" altLang="en-US" sz="2800" b="1" dirty="0">
                <a:solidFill>
                  <a:schemeClr val="bg1"/>
                </a:solidFill>
              </a:rPr>
              <a:t>Anger and hostility</a:t>
            </a:r>
          </a:p>
          <a:p>
            <a:pPr marL="457200" indent="-457200">
              <a:buFont typeface="Wingdings" panose="05000000000000000000" pitchFamily="2" charset="2"/>
              <a:buChar char="q"/>
            </a:pPr>
            <a:r>
              <a:rPr lang="en-US" altLang="en-US" sz="2800" b="1" dirty="0">
                <a:solidFill>
                  <a:schemeClr val="bg1"/>
                </a:solidFill>
              </a:rPr>
              <a:t>Intoxication</a:t>
            </a:r>
          </a:p>
          <a:p>
            <a:pPr marL="457200" indent="-457200">
              <a:buFont typeface="Wingdings" panose="05000000000000000000" pitchFamily="2" charset="2"/>
              <a:buChar char="q"/>
            </a:pPr>
            <a:r>
              <a:rPr lang="en-US" altLang="en-US" sz="2800" b="1" dirty="0">
                <a:solidFill>
                  <a:schemeClr val="bg1"/>
                </a:solidFill>
              </a:rPr>
              <a:t>Crying</a:t>
            </a:r>
          </a:p>
          <a:p>
            <a:pPr marL="457200" indent="-457200">
              <a:buFont typeface="Wingdings" panose="05000000000000000000" pitchFamily="2" charset="2"/>
              <a:buChar char="q"/>
            </a:pPr>
            <a:r>
              <a:rPr lang="en-US" altLang="en-US" sz="2800" b="1" dirty="0">
                <a:solidFill>
                  <a:schemeClr val="bg1"/>
                </a:solidFill>
              </a:rPr>
              <a:t>Language barriers</a:t>
            </a:r>
          </a:p>
          <a:p>
            <a:pPr marL="457200" indent="-457200">
              <a:buFont typeface="Wingdings" panose="05000000000000000000" pitchFamily="2" charset="2"/>
              <a:buChar char="q"/>
            </a:pPr>
            <a:r>
              <a:rPr lang="en-US" altLang="en-US" sz="2800" b="1" dirty="0">
                <a:solidFill>
                  <a:schemeClr val="bg1"/>
                </a:solidFill>
              </a:rPr>
              <a:t>Limited intelligence</a:t>
            </a:r>
          </a:p>
          <a:p>
            <a:pPr marL="457200" indent="-457200">
              <a:buFont typeface="Wingdings" panose="05000000000000000000" pitchFamily="2" charset="2"/>
              <a:buChar char="q"/>
            </a:pPr>
            <a:r>
              <a:rPr lang="en-US" altLang="en-US" sz="2800" b="1" dirty="0">
                <a:solidFill>
                  <a:schemeClr val="bg1"/>
                </a:solidFill>
              </a:rPr>
              <a:t>Hearing problems</a:t>
            </a:r>
          </a:p>
          <a:p>
            <a:pPr marL="457200" indent="-457200">
              <a:buFont typeface="Wingdings" panose="05000000000000000000" pitchFamily="2" charset="2"/>
              <a:buChar char="q"/>
            </a:pPr>
            <a:r>
              <a:rPr lang="en-US" altLang="en-US" sz="2800" b="1" dirty="0">
                <a:solidFill>
                  <a:schemeClr val="bg1"/>
                </a:solidFill>
              </a:rPr>
              <a:t>Blindness</a:t>
            </a:r>
          </a:p>
          <a:p>
            <a:pPr marL="457200" indent="-457200">
              <a:buFont typeface="Wingdings" panose="05000000000000000000" pitchFamily="2" charset="2"/>
              <a:buChar char="q"/>
            </a:pPr>
            <a:r>
              <a:rPr lang="en-US" altLang="en-US" sz="2800" b="1" dirty="0">
                <a:solidFill>
                  <a:schemeClr val="bg1"/>
                </a:solidFill>
              </a:rPr>
              <a:t>Talking with families or friends</a:t>
            </a:r>
          </a:p>
          <a:p>
            <a:pPr marL="457200" indent="-457200">
              <a:buFont typeface="Wingdings" panose="05000000000000000000" pitchFamily="2" charset="2"/>
              <a:buChar char="q"/>
            </a:pPr>
            <a:endParaRPr lang="en-US" altLang="en-US" sz="2800" b="1" dirty="0">
              <a:solidFill>
                <a:schemeClr val="bg1"/>
              </a:solidFill>
            </a:endParaRPr>
          </a:p>
          <a:p>
            <a:pPr marL="730250" indent="-457200" eaLnBrk="1" hangingPunct="1">
              <a:buFont typeface="Wingdings" panose="05000000000000000000" pitchFamily="2" charset="2"/>
              <a:buChar char="q"/>
            </a:pPr>
            <a:endParaRPr lang="en-US" altLang="en-US" sz="2800" b="1" dirty="0">
              <a:solidFill>
                <a:schemeClr val="bg1"/>
              </a:solidFill>
            </a:endParaRPr>
          </a:p>
        </p:txBody>
      </p:sp>
    </p:spTree>
    <p:extLst>
      <p:ext uri="{BB962C8B-B14F-4D97-AF65-F5344CB8AC3E}">
        <p14:creationId xmlns:p14="http://schemas.microsoft.com/office/powerpoint/2010/main" val="2079062685"/>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tor writing on a clipboard&#10;&#10;Description automatically generated with low confidence">
            <a:extLst>
              <a:ext uri="{FF2B5EF4-FFF2-40B4-BE49-F238E27FC236}">
                <a16:creationId xmlns:a16="http://schemas.microsoft.com/office/drawing/2014/main" id="{21CA22AE-6113-254D-C261-A317579B1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353" r="26757" b="-1"/>
          <a:stretch/>
        </p:blipFill>
        <p:spPr>
          <a:xfrm>
            <a:off x="-3167022" y="-76190"/>
            <a:ext cx="9263021" cy="6857990"/>
          </a:xfrm>
          <a:prstGeom prst="rect">
            <a:avLst/>
          </a:prstGeom>
        </p:spPr>
      </p:pic>
      <p:pic>
        <p:nvPicPr>
          <p:cNvPr id="5" name="Picture 4" descr="A picture containing person, outdoor, people&#10;&#10;Description automatically generated">
            <a:extLst>
              <a:ext uri="{FF2B5EF4-FFF2-40B4-BE49-F238E27FC236}">
                <a16:creationId xmlns:a16="http://schemas.microsoft.com/office/drawing/2014/main" id="{1C50A2CC-F318-76A9-B65E-C27AB18A25D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454" r="33546"/>
          <a:stretch/>
        </p:blipFill>
        <p:spPr>
          <a:xfrm>
            <a:off x="6096000" y="10"/>
            <a:ext cx="6096000" cy="6857990"/>
          </a:xfrm>
          <a:prstGeom prst="rect">
            <a:avLst/>
          </a:prstGeom>
        </p:spPr>
      </p:pic>
      <p:sp>
        <p:nvSpPr>
          <p:cNvPr id="38" name="Rectangle 3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ame 3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722A531-D9E8-92B8-CF0A-A7A64BD53ECC}"/>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b="1" kern="1200" dirty="0">
                <a:solidFill>
                  <a:srgbClr val="080808"/>
                </a:solidFill>
                <a:latin typeface="+mj-lt"/>
                <a:ea typeface="+mj-ea"/>
                <a:cs typeface="+mj-cs"/>
              </a:rPr>
              <a:t>Patient unable to talk!!!!</a:t>
            </a:r>
          </a:p>
        </p:txBody>
      </p:sp>
      <p:sp>
        <p:nvSpPr>
          <p:cNvPr id="4" name="TextBox 3">
            <a:extLst>
              <a:ext uri="{FF2B5EF4-FFF2-40B4-BE49-F238E27FC236}">
                <a16:creationId xmlns:a16="http://schemas.microsoft.com/office/drawing/2014/main" id="{1D1EAE30-F0DC-D701-9F0A-68071FEC38CF}"/>
              </a:ext>
            </a:extLst>
          </p:cNvPr>
          <p:cNvSpPr txBox="1"/>
          <p:nvPr/>
        </p:nvSpPr>
        <p:spPr>
          <a:xfrm>
            <a:off x="533399" y="1901519"/>
            <a:ext cx="3429001" cy="4211634"/>
          </a:xfrm>
          <a:prstGeom prst="rect">
            <a:avLst/>
          </a:prstGeom>
        </p:spPr>
        <p:txBody>
          <a:bodyPr vert="horz" lIns="91440" tIns="45720" rIns="91440" bIns="45720" rtlCol="0">
            <a:normAutofit/>
          </a:bodyPr>
          <a:lstStyle/>
          <a:p>
            <a:pPr>
              <a:spcBef>
                <a:spcPct val="20000"/>
              </a:spcBef>
              <a:buFont typeface="Arial" panose="020B0604020202020204" pitchFamily="34" charset="0"/>
              <a:buChar char="–"/>
            </a:pPr>
            <a:endParaRPr lang="en-US" altLang="en-US" sz="3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055307928"/>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History helps in:</a:t>
            </a:r>
            <a:br>
              <a:rPr lang="en-US" sz="4100" b="1" dirty="0"/>
            </a:br>
            <a:endParaRPr lang="en-US" sz="4100" dirty="0"/>
          </a:p>
        </p:txBody>
      </p:sp>
      <p:sp>
        <p:nvSpPr>
          <p:cNvPr id="3" name="Content Placeholder 2"/>
          <p:cNvSpPr>
            <a:spLocks noGrp="1"/>
          </p:cNvSpPr>
          <p:nvPr>
            <p:ph idx="1"/>
          </p:nvPr>
        </p:nvSpPr>
        <p:spPr>
          <a:xfrm>
            <a:off x="4829175" y="1719943"/>
            <a:ext cx="7134225" cy="5052332"/>
          </a:xfrm>
        </p:spPr>
        <p:txBody>
          <a:bodyPr>
            <a:normAutofit fontScale="92500"/>
          </a:bodyPr>
          <a:lstStyle/>
          <a:p>
            <a:pPr marL="0" indent="0">
              <a:buNone/>
            </a:pPr>
            <a:r>
              <a:rPr lang="en-US" sz="2000" dirty="0"/>
              <a:t>  ▪ </a:t>
            </a:r>
            <a:r>
              <a:rPr lang="en-US" dirty="0"/>
              <a:t>Establishing a rapport (mutual trust and respect) </a:t>
            </a:r>
          </a:p>
          <a:p>
            <a:pPr marL="0" indent="0">
              <a:buNone/>
            </a:pPr>
            <a:r>
              <a:rPr lang="en-US" dirty="0"/>
              <a:t>    with the patient.</a:t>
            </a:r>
          </a:p>
          <a:p>
            <a:pPr marL="0" indent="0">
              <a:buNone/>
            </a:pPr>
            <a:r>
              <a:rPr lang="en-US" dirty="0"/>
              <a:t>Reaching a diagnosis of patient’s health problem</a:t>
            </a:r>
          </a:p>
          <a:p>
            <a:pPr marL="0" indent="0">
              <a:buNone/>
            </a:pPr>
            <a:r>
              <a:rPr lang="en-US" dirty="0"/>
              <a:t>  ▪ Or listing possible causes of his problem</a:t>
            </a:r>
          </a:p>
          <a:p>
            <a:pPr marL="0" indent="0">
              <a:buNone/>
            </a:pPr>
            <a:r>
              <a:rPr lang="en-US" dirty="0"/>
              <a:t>     (differential diagnosis)   </a:t>
            </a:r>
          </a:p>
          <a:p>
            <a:pPr marL="0" indent="0">
              <a:buNone/>
            </a:pPr>
            <a:r>
              <a:rPr lang="en-US" dirty="0"/>
              <a:t>  ▪ Guiding focused examination, investigations and</a:t>
            </a:r>
          </a:p>
          <a:p>
            <a:pPr marL="0" indent="0">
              <a:buNone/>
            </a:pPr>
            <a:r>
              <a:rPr lang="en-US" dirty="0"/>
              <a:t>     even the plan of management</a:t>
            </a:r>
          </a:p>
          <a:p>
            <a:pPr marL="0" indent="0">
              <a:buNone/>
            </a:pPr>
            <a:r>
              <a:rPr lang="en-US" dirty="0"/>
              <a:t>  ▪ Assessment of the impact of disease on the </a:t>
            </a:r>
          </a:p>
          <a:p>
            <a:pPr marL="0" indent="0">
              <a:buNone/>
            </a:pPr>
            <a:r>
              <a:rPr lang="en-US" dirty="0"/>
              <a:t>    patient’s family.</a:t>
            </a:r>
          </a:p>
        </p:txBody>
      </p:sp>
      <p:pic>
        <p:nvPicPr>
          <p:cNvPr id="13" name="Picture 4" descr="Desk with stethoscope and computer keyboard">
            <a:extLst>
              <a:ext uri="{FF2B5EF4-FFF2-40B4-BE49-F238E27FC236}">
                <a16:creationId xmlns:a16="http://schemas.microsoft.com/office/drawing/2014/main" id="{995DCD7F-685E-859A-5E9A-6D1C8A359060}"/>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1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900910"/>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5100" b="1">
                <a:solidFill>
                  <a:schemeClr val="bg1"/>
                </a:solidFill>
              </a:rPr>
              <a:t>Complete the questions using the words or phrases in the slide below.</a:t>
            </a:r>
            <a:endParaRPr lang="en-US" sz="5100">
              <a:solidFill>
                <a:schemeClr val="bg1"/>
              </a:solidFill>
            </a:endParaRPr>
          </a:p>
        </p:txBody>
      </p:sp>
      <p:graphicFrame>
        <p:nvGraphicFramePr>
          <p:cNvPr id="5" name="Content Placeholder 2">
            <a:extLst>
              <a:ext uri="{FF2B5EF4-FFF2-40B4-BE49-F238E27FC236}">
                <a16:creationId xmlns:a16="http://schemas.microsoft.com/office/drawing/2014/main" id="{17377ECF-9338-8F50-32D9-8CEE6BD955D2}"/>
              </a:ext>
            </a:extLst>
          </p:cNvPr>
          <p:cNvGraphicFramePr>
            <a:graphicFrameLocks noGrp="1"/>
          </p:cNvGraphicFramePr>
          <p:nvPr>
            <p:ph idx="1"/>
            <p:extLst>
              <p:ext uri="{D42A27DB-BD31-4B8C-83A1-F6EECF244321}">
                <p14:modId xmlns:p14="http://schemas.microsoft.com/office/powerpoint/2010/main" val="1246811391"/>
              </p:ext>
            </p:extLst>
          </p:nvPr>
        </p:nvGraphicFramePr>
        <p:xfrm>
          <a:off x="5225141" y="0"/>
          <a:ext cx="6263640" cy="148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A55340E-69CF-84C5-12C7-22F2A728A7B0}"/>
              </a:ext>
            </a:extLst>
          </p:cNvPr>
          <p:cNvSpPr txBox="1"/>
          <p:nvPr/>
        </p:nvSpPr>
        <p:spPr>
          <a:xfrm>
            <a:off x="5225141" y="1316775"/>
            <a:ext cx="6879773" cy="5666167"/>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Have you ever had any ...............like measles or chicken pox?</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mn-cs"/>
              </a:rPr>
              <a:t>2-</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Have you ever been ....................for more than a week?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mn-cs"/>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Do you have a .............................such as diabetes or high blood pressure?</a:t>
            </a:r>
          </a:p>
          <a:p>
            <a:pPr algn="just">
              <a:lnSpc>
                <a:spcPct val="150000"/>
              </a:lnSpc>
              <a:buNone/>
            </a:pPr>
            <a:r>
              <a:rPr lang="en-US" sz="2800" b="1" dirty="0">
                <a:solidFill>
                  <a:srgbClr val="7030A0"/>
                </a:solidFill>
              </a:rPr>
              <a:t>4- </a:t>
            </a:r>
            <a:r>
              <a:rPr lang="en-US" sz="2800" b="1" dirty="0"/>
              <a:t>Are you .......................................with your immunizations?</a:t>
            </a:r>
          </a:p>
          <a:p>
            <a:pPr algn="just">
              <a:lnSpc>
                <a:spcPct val="150000"/>
              </a:lnSpc>
              <a:buNone/>
            </a:pPr>
            <a:r>
              <a:rPr lang="en-US" sz="2800" b="1" dirty="0">
                <a:solidFill>
                  <a:srgbClr val="7030A0"/>
                </a:solidFill>
              </a:rPr>
              <a:t>5- </a:t>
            </a:r>
            <a:r>
              <a:rPr lang="en-US" sz="2800" b="1" dirty="0"/>
              <a:t>What were the first .....................of your overactive thyroid?</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755525"/>
      </p:ext>
    </p:extLst>
  </p:cSld>
  <p:clrMapOvr>
    <a:masterClrMapping/>
  </p:clrMapOvr>
  <p:transition spd="slow" advTm="2354">
    <p:comb/>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6000" b="1">
                <a:solidFill>
                  <a:schemeClr val="bg1"/>
                </a:solidFill>
              </a:rPr>
              <a:t>Which question from each pair is more polite?</a:t>
            </a:r>
          </a:p>
        </p:txBody>
      </p:sp>
      <p:graphicFrame>
        <p:nvGraphicFramePr>
          <p:cNvPr id="5" name="Content Placeholder 2">
            <a:extLst>
              <a:ext uri="{FF2B5EF4-FFF2-40B4-BE49-F238E27FC236}">
                <a16:creationId xmlns:a16="http://schemas.microsoft.com/office/drawing/2014/main" id="{5680F8C1-C496-9FC0-E1B4-0AC7A590990D}"/>
              </a:ext>
            </a:extLst>
          </p:cNvPr>
          <p:cNvGraphicFramePr>
            <a:graphicFrameLocks noGrp="1"/>
          </p:cNvGraphicFramePr>
          <p:nvPr>
            <p:ph idx="1"/>
            <p:extLst>
              <p:ext uri="{D42A27DB-BD31-4B8C-83A1-F6EECF244321}">
                <p14:modId xmlns:p14="http://schemas.microsoft.com/office/powerpoint/2010/main" val="305128190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2354">
    <p:comb/>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sz="3600" b="1" dirty="0"/>
              <a:t>Match up those phrases which have the same meaning.</a:t>
            </a:r>
            <a:endParaRPr lang="en-US" sz="3600" dirty="0"/>
          </a:p>
        </p:txBody>
      </p:sp>
      <p:graphicFrame>
        <p:nvGraphicFramePr>
          <p:cNvPr id="6" name="Content Placeholder 2">
            <a:extLst>
              <a:ext uri="{FF2B5EF4-FFF2-40B4-BE49-F238E27FC236}">
                <a16:creationId xmlns:a16="http://schemas.microsoft.com/office/drawing/2014/main" id="{85FBCE5D-6206-1E7C-7384-C5548CBB5521}"/>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6172199" y="1825625"/>
            <a:ext cx="5514975" cy="4351338"/>
          </a:xfrm>
          <a:solidFill>
            <a:schemeClr val="accent2">
              <a:lumMod val="60000"/>
              <a:lumOff val="40000"/>
            </a:schemeClr>
          </a:solidFill>
        </p:spPr>
        <p:txBody>
          <a:bodyPr>
            <a:normAutofit fontScale="92500"/>
          </a:bodyPr>
          <a:lstStyle/>
          <a:p>
            <a:pPr algn="just">
              <a:lnSpc>
                <a:spcPct val="150000"/>
              </a:lnSpc>
              <a:buNone/>
            </a:pPr>
            <a:r>
              <a:rPr lang="en-US" b="1" dirty="0">
                <a:solidFill>
                  <a:srgbClr val="0070C0"/>
                </a:solidFill>
              </a:rPr>
              <a:t>1-</a:t>
            </a:r>
            <a:r>
              <a:rPr lang="en-US" b="1" dirty="0"/>
              <a:t> to be very ill with something </a:t>
            </a:r>
          </a:p>
          <a:p>
            <a:pPr algn="just">
              <a:lnSpc>
                <a:spcPct val="150000"/>
              </a:lnSpc>
              <a:buNone/>
            </a:pPr>
            <a:r>
              <a:rPr lang="en-US" b="1" dirty="0">
                <a:solidFill>
                  <a:srgbClr val="0070C0"/>
                </a:solidFill>
              </a:rPr>
              <a:t>2-</a:t>
            </a:r>
            <a:r>
              <a:rPr lang="en-US" b="1" dirty="0"/>
              <a:t>injections for people with diabetes</a:t>
            </a:r>
          </a:p>
          <a:p>
            <a:pPr algn="just">
              <a:lnSpc>
                <a:spcPct val="150000"/>
              </a:lnSpc>
              <a:buNone/>
            </a:pPr>
            <a:r>
              <a:rPr lang="en-US" b="1" dirty="0">
                <a:solidFill>
                  <a:srgbClr val="0070C0"/>
                </a:solidFill>
              </a:rPr>
              <a:t>3-</a:t>
            </a:r>
            <a:r>
              <a:rPr lang="en-US" b="1" dirty="0"/>
              <a:t>  in your opinion</a:t>
            </a:r>
          </a:p>
          <a:p>
            <a:pPr algn="just">
              <a:lnSpc>
                <a:spcPct val="150000"/>
              </a:lnSpc>
              <a:buNone/>
            </a:pPr>
            <a:r>
              <a:rPr lang="en-US" b="1" dirty="0">
                <a:solidFill>
                  <a:srgbClr val="0070C0"/>
                </a:solidFill>
              </a:rPr>
              <a:t>4-</a:t>
            </a:r>
            <a:r>
              <a:rPr lang="en-US" b="1" dirty="0"/>
              <a:t>  to eat carefully</a:t>
            </a:r>
          </a:p>
          <a:p>
            <a:pPr algn="just">
              <a:lnSpc>
                <a:spcPct val="150000"/>
              </a:lnSpc>
              <a:buNone/>
            </a:pPr>
            <a:r>
              <a:rPr lang="en-US" b="1" dirty="0">
                <a:solidFill>
                  <a:srgbClr val="0070C0"/>
                </a:solidFill>
              </a:rPr>
              <a:t>5-</a:t>
            </a:r>
            <a:r>
              <a:rPr lang="en-US" b="1" dirty="0"/>
              <a:t>  medical problems among relatives</a:t>
            </a:r>
          </a:p>
        </p:txBody>
      </p:sp>
    </p:spTree>
  </p:cSld>
  <p:clrMapOvr>
    <a:masterClrMapping/>
  </p:clrMapOvr>
  <p:transition spd="slow" advTm="2354">
    <p:comb/>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379D-23F8-B88A-8F3C-8903AD112062}"/>
              </a:ext>
            </a:extLst>
          </p:cNvPr>
          <p:cNvSpPr>
            <a:spLocks noGrp="1"/>
          </p:cNvSpPr>
          <p:nvPr>
            <p:ph type="title"/>
          </p:nvPr>
        </p:nvSpPr>
        <p:spPr/>
        <p:txBody>
          <a:bodyPr/>
          <a:lstStyle/>
          <a:p>
            <a:r>
              <a:rPr lang="en-US" b="1" dirty="0"/>
              <a:t>Recommended books</a:t>
            </a:r>
            <a:endParaRPr lang="en-GB" b="1" dirty="0"/>
          </a:p>
        </p:txBody>
      </p:sp>
      <p:pic>
        <p:nvPicPr>
          <p:cNvPr id="8" name="Content Placeholder 7">
            <a:extLst>
              <a:ext uri="{FF2B5EF4-FFF2-40B4-BE49-F238E27FC236}">
                <a16:creationId xmlns:a16="http://schemas.microsoft.com/office/drawing/2014/main" id="{8F384067-1011-5E1D-0E1E-247086650E78}"/>
              </a:ext>
            </a:extLst>
          </p:cNvPr>
          <p:cNvPicPr>
            <a:picLocks noGrp="1" noChangeAspect="1"/>
          </p:cNvPicPr>
          <p:nvPr>
            <p:ph sz="half" idx="2"/>
          </p:nvPr>
        </p:nvPicPr>
        <p:blipFill>
          <a:blip r:embed="rId2"/>
          <a:stretch>
            <a:fillRect/>
          </a:stretch>
        </p:blipFill>
        <p:spPr>
          <a:xfrm>
            <a:off x="9156247" y="1475873"/>
            <a:ext cx="2692824" cy="3834435"/>
          </a:xfrm>
        </p:spPr>
      </p:pic>
      <p:sp>
        <p:nvSpPr>
          <p:cNvPr id="3" name="TextBox 2">
            <a:extLst>
              <a:ext uri="{FF2B5EF4-FFF2-40B4-BE49-F238E27FC236}">
                <a16:creationId xmlns:a16="http://schemas.microsoft.com/office/drawing/2014/main" id="{15043379-9210-0693-0BE1-D45FBC54C595}"/>
              </a:ext>
            </a:extLst>
          </p:cNvPr>
          <p:cNvSpPr txBox="1"/>
          <p:nvPr/>
        </p:nvSpPr>
        <p:spPr>
          <a:xfrm>
            <a:off x="10007388" y="5493584"/>
            <a:ext cx="2692823" cy="369332"/>
          </a:xfrm>
          <a:prstGeom prst="rect">
            <a:avLst/>
          </a:prstGeom>
          <a:noFill/>
        </p:spPr>
        <p:txBody>
          <a:bodyPr wrap="square" rtlCol="0">
            <a:spAutoFit/>
          </a:bodyPr>
          <a:lstStyle/>
          <a:p>
            <a:r>
              <a:rPr lang="en-GB" b="1" dirty="0"/>
              <a:t>Page: 3-14</a:t>
            </a:r>
          </a:p>
        </p:txBody>
      </p:sp>
      <p:sp>
        <p:nvSpPr>
          <p:cNvPr id="4" name="TextBox 3">
            <a:extLst>
              <a:ext uri="{FF2B5EF4-FFF2-40B4-BE49-F238E27FC236}">
                <a16:creationId xmlns:a16="http://schemas.microsoft.com/office/drawing/2014/main" id="{2AF2EDCC-847F-07E2-9B28-7A63FAE0E10C}"/>
              </a:ext>
            </a:extLst>
          </p:cNvPr>
          <p:cNvSpPr txBox="1"/>
          <p:nvPr/>
        </p:nvSpPr>
        <p:spPr>
          <a:xfrm>
            <a:off x="3899647" y="2752165"/>
            <a:ext cx="2054839" cy="1200329"/>
          </a:xfrm>
          <a:prstGeom prst="rect">
            <a:avLst/>
          </a:prstGeom>
          <a:noFill/>
        </p:spPr>
        <p:txBody>
          <a:bodyPr wrap="square" rtlCol="0">
            <a:spAutoFit/>
          </a:bodyPr>
          <a:lstStyle/>
          <a:p>
            <a:r>
              <a:rPr lang="en-GB" b="1" dirty="0"/>
              <a:t>Assignment</a:t>
            </a:r>
          </a:p>
          <a:p>
            <a:pPr algn="ctr"/>
            <a:r>
              <a:rPr lang="en-GB" sz="1800" b="1" i="0" u="none" strike="noStrike" baseline="0" dirty="0">
                <a:solidFill>
                  <a:srgbClr val="000000"/>
                </a:solidFill>
                <a:latin typeface="Helvetica Neue"/>
              </a:rPr>
              <a:t>Systematic enquiry: cardinal symptoms </a:t>
            </a:r>
            <a:endParaRPr lang="en-GB" dirty="0"/>
          </a:p>
        </p:txBody>
      </p:sp>
      <p:pic>
        <p:nvPicPr>
          <p:cNvPr id="7" name="Picture 6">
            <a:extLst>
              <a:ext uri="{FF2B5EF4-FFF2-40B4-BE49-F238E27FC236}">
                <a16:creationId xmlns:a16="http://schemas.microsoft.com/office/drawing/2014/main" id="{0FC5698D-0C0C-1843-E178-FA01577969A5}"/>
              </a:ext>
            </a:extLst>
          </p:cNvPr>
          <p:cNvPicPr>
            <a:picLocks noChangeAspect="1"/>
          </p:cNvPicPr>
          <p:nvPr/>
        </p:nvPicPr>
        <p:blipFill>
          <a:blip r:embed="rId3"/>
          <a:stretch>
            <a:fillRect/>
          </a:stretch>
        </p:blipFill>
        <p:spPr>
          <a:xfrm>
            <a:off x="5660572" y="1287193"/>
            <a:ext cx="3422366" cy="4351337"/>
          </a:xfrm>
          <a:prstGeom prst="rect">
            <a:avLst/>
          </a:prstGeom>
        </p:spPr>
      </p:pic>
      <p:sp>
        <p:nvSpPr>
          <p:cNvPr id="5" name="TextBox 4">
            <a:extLst>
              <a:ext uri="{FF2B5EF4-FFF2-40B4-BE49-F238E27FC236}">
                <a16:creationId xmlns:a16="http://schemas.microsoft.com/office/drawing/2014/main" id="{FFAFDE61-6808-E064-C9F8-E078C8ADEBD9}"/>
              </a:ext>
            </a:extLst>
          </p:cNvPr>
          <p:cNvSpPr txBox="1"/>
          <p:nvPr/>
        </p:nvSpPr>
        <p:spPr>
          <a:xfrm>
            <a:off x="838200" y="5980748"/>
            <a:ext cx="2692823" cy="369332"/>
          </a:xfrm>
          <a:prstGeom prst="rect">
            <a:avLst/>
          </a:prstGeom>
          <a:noFill/>
        </p:spPr>
        <p:txBody>
          <a:bodyPr wrap="square" rtlCol="0">
            <a:spAutoFit/>
          </a:bodyPr>
          <a:lstStyle/>
          <a:p>
            <a:r>
              <a:rPr lang="en-GB" b="1" dirty="0"/>
              <a:t>Page: 3-20</a:t>
            </a:r>
          </a:p>
        </p:txBody>
      </p:sp>
      <p:sp>
        <p:nvSpPr>
          <p:cNvPr id="9" name="TextBox 8">
            <a:extLst>
              <a:ext uri="{FF2B5EF4-FFF2-40B4-BE49-F238E27FC236}">
                <a16:creationId xmlns:a16="http://schemas.microsoft.com/office/drawing/2014/main" id="{3C0B9E32-3667-A343-B8E3-6DEA7823F4D9}"/>
              </a:ext>
            </a:extLst>
          </p:cNvPr>
          <p:cNvSpPr txBox="1"/>
          <p:nvPr/>
        </p:nvSpPr>
        <p:spPr>
          <a:xfrm>
            <a:off x="6917342" y="5505966"/>
            <a:ext cx="2692823" cy="369332"/>
          </a:xfrm>
          <a:prstGeom prst="rect">
            <a:avLst/>
          </a:prstGeom>
          <a:noFill/>
        </p:spPr>
        <p:txBody>
          <a:bodyPr wrap="square" rtlCol="0">
            <a:spAutoFit/>
          </a:bodyPr>
          <a:lstStyle/>
          <a:p>
            <a:r>
              <a:rPr lang="en-GB" b="1" dirty="0"/>
              <a:t>Page: 1-35</a:t>
            </a:r>
          </a:p>
        </p:txBody>
      </p:sp>
      <p:pic>
        <p:nvPicPr>
          <p:cNvPr id="13" name="Content Placeholder 12">
            <a:extLst>
              <a:ext uri="{FF2B5EF4-FFF2-40B4-BE49-F238E27FC236}">
                <a16:creationId xmlns:a16="http://schemas.microsoft.com/office/drawing/2014/main" id="{E4840FD6-7414-5A30-AA22-D66F77F2FE40}"/>
              </a:ext>
            </a:extLst>
          </p:cNvPr>
          <p:cNvPicPr>
            <a:picLocks noGrp="1" noChangeAspect="1"/>
          </p:cNvPicPr>
          <p:nvPr>
            <p:ph sz="half" idx="1"/>
          </p:nvPr>
        </p:nvPicPr>
        <p:blipFill>
          <a:blip r:embed="rId4"/>
          <a:stretch>
            <a:fillRect/>
          </a:stretch>
        </p:blipFill>
        <p:spPr>
          <a:xfrm>
            <a:off x="612441" y="1440145"/>
            <a:ext cx="3188094" cy="4198385"/>
          </a:xfrm>
        </p:spPr>
      </p:pic>
    </p:spTree>
    <p:extLst>
      <p:ext uri="{BB962C8B-B14F-4D97-AF65-F5344CB8AC3E}">
        <p14:creationId xmlns:p14="http://schemas.microsoft.com/office/powerpoint/2010/main" val="4240042787"/>
      </p:ext>
    </p:extLst>
  </p:cSld>
  <p:clrMapOvr>
    <a:masterClrMapping/>
  </p:clrMapOvr>
  <p:transition spd="slow" advTm="2354">
    <p:comb/>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8905-153F-2E85-3B4F-30895D76E8BA}"/>
              </a:ext>
            </a:extLst>
          </p:cNvPr>
          <p:cNvSpPr>
            <a:spLocks noGrp="1"/>
          </p:cNvSpPr>
          <p:nvPr>
            <p:ph type="title"/>
          </p:nvPr>
        </p:nvSpPr>
        <p:spPr>
          <a:xfrm>
            <a:off x="6634134" y="1396289"/>
            <a:ext cx="5006336" cy="1325563"/>
          </a:xfrm>
        </p:spPr>
        <p:txBody>
          <a:bodyPr vert="horz" lIns="91440" tIns="45720" rIns="91440" bIns="45720" rtlCol="0" anchor="ctr">
            <a:normAutofit/>
          </a:bodyPr>
          <a:lstStyle/>
          <a:p>
            <a:endParaRPr lang="en-US"/>
          </a:p>
        </p:txBody>
      </p:sp>
      <p:sp>
        <p:nvSpPr>
          <p:cNvPr id="13"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Icon&#10;&#10;Description automatically generated with medium confidence">
            <a:extLst>
              <a:ext uri="{FF2B5EF4-FFF2-40B4-BE49-F238E27FC236}">
                <a16:creationId xmlns:a16="http://schemas.microsoft.com/office/drawing/2014/main" id="{97C79E3E-E017-3E1D-F523-0213F57A7BC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164" r="7995"/>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Content Placeholder 3">
            <a:extLst>
              <a:ext uri="{FF2B5EF4-FFF2-40B4-BE49-F238E27FC236}">
                <a16:creationId xmlns:a16="http://schemas.microsoft.com/office/drawing/2014/main" id="{88327FAF-4DD9-4B7A-7AC0-EFE8B3391346}"/>
              </a:ext>
            </a:extLst>
          </p:cNvPr>
          <p:cNvSpPr>
            <a:spLocks noGrp="1"/>
          </p:cNvSpPr>
          <p:nvPr>
            <p:ph sz="half" idx="2"/>
          </p:nvPr>
        </p:nvSpPr>
        <p:spPr>
          <a:xfrm>
            <a:off x="6638578" y="2871982"/>
            <a:ext cx="5004073" cy="3181684"/>
          </a:xfrm>
        </p:spPr>
        <p:txBody>
          <a:bodyPr vert="horz" lIns="91440" tIns="45720" rIns="91440" bIns="45720" rtlCol="0" anchor="t">
            <a:normAutofit/>
          </a:bodyPr>
          <a:lstStyle/>
          <a:p>
            <a:endParaRPr lang="en-US" sz="1800"/>
          </a:p>
        </p:txBody>
      </p:sp>
    </p:spTree>
    <p:extLst>
      <p:ext uri="{BB962C8B-B14F-4D97-AF65-F5344CB8AC3E}">
        <p14:creationId xmlns:p14="http://schemas.microsoft.com/office/powerpoint/2010/main" val="1271332368"/>
      </p:ext>
    </p:extLst>
  </p:cSld>
  <p:clrMapOvr>
    <a:overrideClrMapping bg1="dk1" tx1="lt1" bg2="dk2" tx2="lt2" accent1="accent1" accent2="accent2" accent3="accent3" accent4="accent4" accent5="accent5" accent6="accent6" hlink="hlink" folHlink="folHlink"/>
  </p:clrMapOvr>
  <p:transition spd="slow" advTm="2354">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10;&#10;Description automatically generated">
            <a:extLst>
              <a:ext uri="{FF2B5EF4-FFF2-40B4-BE49-F238E27FC236}">
                <a16:creationId xmlns:a16="http://schemas.microsoft.com/office/drawing/2014/main" id="{1BD41795-286A-2AF5-EE8F-5B3E4BF9F06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23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DD65E6-1CC9-ABF1-846A-07BE937A2F37}"/>
              </a:ext>
            </a:extLst>
          </p:cNvPr>
          <p:cNvSpPr>
            <a:spLocks noGrp="1"/>
          </p:cNvSpPr>
          <p:nvPr>
            <p:ph type="title"/>
          </p:nvPr>
        </p:nvSpPr>
        <p:spPr>
          <a:xfrm>
            <a:off x="838200" y="365125"/>
            <a:ext cx="3822189" cy="910681"/>
          </a:xfrm>
        </p:spPr>
        <p:txBody>
          <a:bodyPr>
            <a:normAutofit/>
          </a:bodyPr>
          <a:lstStyle/>
          <a:p>
            <a:r>
              <a:rPr lang="en-US" sz="4000" dirty="0"/>
              <a:t>Introduction</a:t>
            </a:r>
            <a:endParaRPr lang="en-GB" sz="4000" dirty="0"/>
          </a:p>
        </p:txBody>
      </p:sp>
      <p:sp>
        <p:nvSpPr>
          <p:cNvPr id="3" name="Content Placeholder 2">
            <a:extLst>
              <a:ext uri="{FF2B5EF4-FFF2-40B4-BE49-F238E27FC236}">
                <a16:creationId xmlns:a16="http://schemas.microsoft.com/office/drawing/2014/main" id="{69CD03F6-4E13-B24C-F00F-CFDF5E71FBF0}"/>
              </a:ext>
            </a:extLst>
          </p:cNvPr>
          <p:cNvSpPr>
            <a:spLocks noGrp="1"/>
          </p:cNvSpPr>
          <p:nvPr>
            <p:ph idx="1"/>
          </p:nvPr>
        </p:nvSpPr>
        <p:spPr>
          <a:xfrm>
            <a:off x="469989" y="1802675"/>
            <a:ext cx="6110105" cy="4690200"/>
          </a:xfrm>
        </p:spPr>
        <p:txBody>
          <a:bodyPr>
            <a:normAutofit fontScale="62500" lnSpcReduction="20000"/>
          </a:bodyPr>
          <a:lstStyle/>
          <a:p>
            <a:pPr eaLnBrk="1" hangingPunct="1"/>
            <a:r>
              <a:rPr lang="en-US" altLang="en-US" sz="4000" b="1" dirty="0">
                <a:solidFill>
                  <a:srgbClr val="FF0000"/>
                </a:solidFill>
              </a:rPr>
              <a:t>Skilled history taking is reported to be declining.</a:t>
            </a:r>
          </a:p>
          <a:p>
            <a:pPr marL="287338" lvl="3" indent="-227013" eaLnBrk="1" hangingPunct="1"/>
            <a:r>
              <a:rPr lang="en-US" altLang="en-US" sz="4000" dirty="0"/>
              <a:t>core art of patient care</a:t>
            </a:r>
          </a:p>
          <a:p>
            <a:pPr marL="287338" lvl="3" indent="-227013" eaLnBrk="1" hangingPunct="1"/>
            <a:r>
              <a:rPr lang="en-US" altLang="en-US" sz="4000" dirty="0"/>
              <a:t>vital piece of the physician-patient encounter</a:t>
            </a:r>
          </a:p>
          <a:p>
            <a:pPr marL="287338" lvl="3" indent="-227013" eaLnBrk="1" hangingPunct="1"/>
            <a:endParaRPr lang="en-US" altLang="en-US" sz="4000" dirty="0"/>
          </a:p>
          <a:p>
            <a:pPr marL="287338" lvl="3" indent="-227013" eaLnBrk="1" hangingPunct="1"/>
            <a:r>
              <a:rPr lang="en-US" altLang="en-US" sz="4000" dirty="0"/>
              <a:t>Helps lead to the final diagnosis about 75% of the time</a:t>
            </a:r>
          </a:p>
          <a:p>
            <a:pPr marL="287338" lvl="3" indent="-227013" eaLnBrk="1" hangingPunct="1"/>
            <a:endParaRPr lang="en-US" altLang="en-US" sz="4000" dirty="0"/>
          </a:p>
          <a:p>
            <a:pPr marL="287338" lvl="3" indent="-227013" eaLnBrk="1" hangingPunct="1"/>
            <a:r>
              <a:rPr lang="en-US" altLang="en-US" sz="4000" dirty="0"/>
              <a:t>Listening is in and of itself a major therapeutic act and the physician himself is a great therapeutic instrument</a:t>
            </a:r>
            <a:r>
              <a:rPr lang="en-US" altLang="en-US" sz="4600" dirty="0"/>
              <a:t>.</a:t>
            </a:r>
          </a:p>
          <a:p>
            <a:pPr marL="287338" lvl="3" indent="-227013" eaLnBrk="1" hangingPunct="1"/>
            <a:endParaRPr lang="en-US" altLang="en-US" sz="4600" dirty="0"/>
          </a:p>
          <a:p>
            <a:pPr marL="287338" lvl="3" indent="-227013"/>
            <a:r>
              <a:rPr lang="en-US" altLang="en-US" sz="4000" dirty="0"/>
              <a:t>What triggers patients to come?</a:t>
            </a:r>
          </a:p>
          <a:p>
            <a:endParaRPr lang="en-GB" sz="1400" dirty="0"/>
          </a:p>
        </p:txBody>
      </p:sp>
    </p:spTree>
    <p:extLst>
      <p:ext uri="{BB962C8B-B14F-4D97-AF65-F5344CB8AC3E}">
        <p14:creationId xmlns:p14="http://schemas.microsoft.com/office/powerpoint/2010/main" val="1105217689"/>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3">
                                            <p:txEl>
                                              <p:pRg st="6" end="6"/>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2504-53B2-73E1-C50D-53CE4CF8DA08}"/>
              </a:ext>
            </a:extLst>
          </p:cNvPr>
          <p:cNvSpPr>
            <a:spLocks noGrp="1"/>
          </p:cNvSpPr>
          <p:nvPr>
            <p:ph type="title"/>
          </p:nvPr>
        </p:nvSpPr>
        <p:spPr>
          <a:xfrm>
            <a:off x="4095280" y="3726567"/>
            <a:ext cx="4937937" cy="1363215"/>
          </a:xfrm>
        </p:spPr>
        <p:txBody>
          <a:bodyPr vert="horz" lIns="91440" tIns="45720" rIns="91440" bIns="45720" rtlCol="0" anchor="t">
            <a:normAutofit fontScale="90000"/>
          </a:bodyPr>
          <a:lstStyle/>
          <a:p>
            <a:pPr marL="17463" indent="0" algn="ctr" eaLnBrk="1" hangingPunct="1">
              <a:buFont typeface="Wingdings" panose="05000000000000000000" pitchFamily="2" charset="2"/>
              <a:buNone/>
            </a:pPr>
            <a:r>
              <a:rPr lang="en-US" altLang="en-US" sz="4400" b="1" dirty="0"/>
              <a:t>Present yourself as a caring, competent, and confident health </a:t>
            </a:r>
            <a:br>
              <a:rPr lang="en-US" altLang="en-US" b="1" dirty="0"/>
            </a:br>
            <a:r>
              <a:rPr lang="en-US" altLang="en-US" sz="4400" b="1" dirty="0"/>
              <a:t>care professional.</a:t>
            </a:r>
            <a:br>
              <a:rPr lang="en-US" altLang="en-US" sz="4400" b="1" dirty="0"/>
            </a:br>
            <a:endParaRPr lang="en-US" kern="1200" dirty="0">
              <a:solidFill>
                <a:schemeClr val="tx1"/>
              </a:solidFill>
              <a:latin typeface="+mj-lt"/>
              <a:ea typeface="+mj-ea"/>
              <a:cs typeface="+mj-cs"/>
            </a:endParaRPr>
          </a:p>
        </p:txBody>
      </p:sp>
      <p:sp>
        <p:nvSpPr>
          <p:cNvPr id="30" name="Freeform: Shape 2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person&#10;&#10;Description automatically generated">
            <a:extLst>
              <a:ext uri="{FF2B5EF4-FFF2-40B4-BE49-F238E27FC236}">
                <a16:creationId xmlns:a16="http://schemas.microsoft.com/office/drawing/2014/main" id="{4857EECE-164C-71A7-4178-DF8C524EB3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522"/>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Picture 6" descr="A picture containing person, indoor, person, standing">
            <a:extLst>
              <a:ext uri="{FF2B5EF4-FFF2-40B4-BE49-F238E27FC236}">
                <a16:creationId xmlns:a16="http://schemas.microsoft.com/office/drawing/2014/main" id="{90F6F36E-230F-66CE-EF7B-36BB6EC6B51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1302" r="2924"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4" name="Oval 33">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doctor talking to a patient&#10;&#10;Description automatically generated with medium confidence">
            <a:extLst>
              <a:ext uri="{FF2B5EF4-FFF2-40B4-BE49-F238E27FC236}">
                <a16:creationId xmlns:a16="http://schemas.microsoft.com/office/drawing/2014/main" id="{1E25AE4A-182F-CA08-DBED-C435635C404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6752" r="35248" b="-1"/>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6" name="Freeform: Shape 35">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doctor talking to an old person&#10;&#10;Description automatically generated with medium confidence">
            <a:extLst>
              <a:ext uri="{FF2B5EF4-FFF2-40B4-BE49-F238E27FC236}">
                <a16:creationId xmlns:a16="http://schemas.microsoft.com/office/drawing/2014/main" id="{73165CBC-769A-CCD9-64B2-54A205DED781}"/>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7429" r="31788" b="1"/>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8" name="Freeform: Shape 37">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person, person, sitting&#10;&#10;Description automatically generated">
            <a:extLst>
              <a:ext uri="{FF2B5EF4-FFF2-40B4-BE49-F238E27FC236}">
                <a16:creationId xmlns:a16="http://schemas.microsoft.com/office/drawing/2014/main" id="{31EDFE2B-5D90-1BF4-6CB0-B8EA6A71D9E6}"/>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5858" r="16384"/>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174247855"/>
      </p:ext>
    </p:extLst>
  </p:cSld>
  <p:clrMapOvr>
    <a:overrideClrMapping bg1="dk1" tx1="lt1" bg2="dk2" tx2="lt2" accent1="accent1" accent2="accent2" accent3="accent3" accent4="accent4" accent5="accent5" accent6="accent6" hlink="hlink" folHlink="folHlink"/>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Freeform: Shape 105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E:\BOOKS\download (12).jpg"/>
          <p:cNvPicPr>
            <a:picLocks noGrp="1" noChangeAspect="1" noChangeArrowheads="1"/>
          </p:cNvPicPr>
          <p:nvPr>
            <p:ph idx="1"/>
          </p:nvPr>
        </p:nvPicPr>
        <p:blipFill rotWithShape="1">
          <a:blip r:embed="rId2" cstate="print"/>
          <a:srcRect l="3329"/>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p:spPr>
      </p:pic>
      <p:sp>
        <p:nvSpPr>
          <p:cNvPr id="4" name="TextBox 3">
            <a:extLst>
              <a:ext uri="{FF2B5EF4-FFF2-40B4-BE49-F238E27FC236}">
                <a16:creationId xmlns:a16="http://schemas.microsoft.com/office/drawing/2014/main" id="{A342DEF0-D902-BB47-EE7B-74AFA8D75B7D}"/>
              </a:ext>
            </a:extLst>
          </p:cNvPr>
          <p:cNvSpPr txBox="1"/>
          <p:nvPr/>
        </p:nvSpPr>
        <p:spPr>
          <a:xfrm>
            <a:off x="461148" y="6049887"/>
            <a:ext cx="6096000" cy="723275"/>
          </a:xfrm>
          <a:prstGeom prst="rect">
            <a:avLst/>
          </a:prstGeom>
          <a:noFill/>
        </p:spPr>
        <p:txBody>
          <a:bodyPr wrap="square">
            <a:spAutoFit/>
          </a:bodyPr>
          <a:lstStyle/>
          <a:p>
            <a:r>
              <a:rPr kumimoji="0" lang="en-US" altLang="en-US"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Patient Rapport</a:t>
            </a:r>
            <a:endParaRPr lang="en-GB" dirty="0"/>
          </a:p>
        </p:txBody>
      </p:sp>
      <p:sp>
        <p:nvSpPr>
          <p:cNvPr id="10" name="TextBox 9">
            <a:extLst>
              <a:ext uri="{FF2B5EF4-FFF2-40B4-BE49-F238E27FC236}">
                <a16:creationId xmlns:a16="http://schemas.microsoft.com/office/drawing/2014/main" id="{E7E60761-5CC7-000F-B08B-CDC08BA899CB}"/>
              </a:ext>
            </a:extLst>
          </p:cNvPr>
          <p:cNvSpPr txBox="1"/>
          <p:nvPr/>
        </p:nvSpPr>
        <p:spPr>
          <a:xfrm>
            <a:off x="5605182" y="51793"/>
            <a:ext cx="6548844" cy="769441"/>
          </a:xfrm>
          <a:prstGeom prst="rect">
            <a:avLst/>
          </a:prstGeom>
          <a:noFill/>
        </p:spPr>
        <p:txBody>
          <a:bodyPr wrap="square">
            <a:spAutoFit/>
          </a:bodyPr>
          <a:lstStyle/>
          <a:p>
            <a:r>
              <a:rPr kumimoji="0" lang="en-US" altLang="en-US" sz="44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Building Trust</a:t>
            </a:r>
            <a:endParaRPr lang="en-GB" dirty="0"/>
          </a:p>
        </p:txBody>
      </p:sp>
      <p:sp>
        <p:nvSpPr>
          <p:cNvPr id="12" name="Title 11">
            <a:extLst>
              <a:ext uri="{FF2B5EF4-FFF2-40B4-BE49-F238E27FC236}">
                <a16:creationId xmlns:a16="http://schemas.microsoft.com/office/drawing/2014/main" id="{12E8E77C-FD93-9716-E580-D55D925EE778}"/>
              </a:ext>
            </a:extLst>
          </p:cNvPr>
          <p:cNvSpPr>
            <a:spLocks noGrp="1"/>
          </p:cNvSpPr>
          <p:nvPr>
            <p:ph type="title"/>
          </p:nvPr>
        </p:nvSpPr>
        <p:spPr/>
        <p:txBody>
          <a:bodyPr/>
          <a:lstStyle/>
          <a:p>
            <a:endParaRPr lang="en-GB"/>
          </a:p>
        </p:txBody>
      </p:sp>
      <p:sp>
        <p:nvSpPr>
          <p:cNvPr id="14" name="TextBox 13">
            <a:extLst>
              <a:ext uri="{FF2B5EF4-FFF2-40B4-BE49-F238E27FC236}">
                <a16:creationId xmlns:a16="http://schemas.microsoft.com/office/drawing/2014/main" id="{5B075CA7-5B18-EF29-B36B-8A20AFCAD335}"/>
              </a:ext>
            </a:extLst>
          </p:cNvPr>
          <p:cNvSpPr txBox="1"/>
          <p:nvPr/>
        </p:nvSpPr>
        <p:spPr>
          <a:xfrm>
            <a:off x="7818737" y="1311230"/>
            <a:ext cx="4184767" cy="4524315"/>
          </a:xfrm>
          <a:prstGeom prst="rect">
            <a:avLst/>
          </a:prstGeom>
          <a:noFill/>
        </p:spPr>
        <p:txBody>
          <a:bodyPr wrap="square">
            <a:spAutoFit/>
          </a:bodyPr>
          <a:lstStyle/>
          <a:p>
            <a:pPr marL="17463" marR="0" lvl="0" indent="0" algn="ctr" defTabSz="914400" rtl="0" eaLnBrk="1" fontAlgn="base" latinLnBrk="0" hangingPunct="1">
              <a:lnSpc>
                <a:spcPct val="100000"/>
              </a:lnSpc>
              <a:spcBef>
                <a:spcPts val="400"/>
              </a:spcBef>
              <a:spcAft>
                <a:spcPct val="0"/>
              </a:spcAft>
              <a:buClr>
                <a:srgbClr val="2DA2BF"/>
              </a:buClr>
              <a:buSzPct val="68000"/>
              <a:buFont typeface="Wingdings" panose="05000000000000000000" pitchFamily="2" charset="2"/>
              <a:buNone/>
              <a:tabLst/>
              <a:defRPr/>
            </a:pPr>
            <a:r>
              <a:rPr kumimoji="0" lang="en-US" altLang="en-US" sz="3600" b="1" i="0" u="none" strike="noStrike" kern="1200" cap="none" spc="0" normalizeH="0" baseline="0" noProof="0" dirty="0">
                <a:ln>
                  <a:noFill/>
                </a:ln>
                <a:solidFill>
                  <a:prstClr val="black"/>
                </a:solidFill>
                <a:effectLst/>
                <a:uLnTx/>
                <a:uFillTx/>
                <a:latin typeface="Lucida Sans Unicode"/>
                <a:ea typeface="+mn-ea"/>
                <a:cs typeface="+mn-cs"/>
              </a:rPr>
              <a:t>When you introduce yourself to the patient, shaking hands or offering a comforting touch will help build trust.</a:t>
            </a:r>
          </a:p>
        </p:txBody>
      </p:sp>
    </p:spTree>
  </p:cSld>
  <p:clrMapOvr>
    <a:masterClrMapping/>
  </p:clrMapOvr>
  <p:transition spd="slow" advTm="2354">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BF01E8D-8C55-1F2A-2FC5-EDA7C745F6CA}"/>
              </a:ext>
            </a:extLst>
          </p:cNvPr>
          <p:cNvSpPr>
            <a:spLocks noGrp="1"/>
          </p:cNvSpPr>
          <p:nvPr>
            <p:ph type="title"/>
          </p:nvPr>
        </p:nvSpPr>
        <p:spPr>
          <a:xfrm>
            <a:off x="8842248" y="1481328"/>
            <a:ext cx="2926080" cy="299577"/>
          </a:xfrm>
        </p:spPr>
        <p:txBody>
          <a:bodyPr vert="horz" lIns="91440" tIns="45720" rIns="91440" bIns="45720" rtlCol="0" anchor="b">
            <a:normAutofit fontScale="90000"/>
          </a:bodyPr>
          <a:lstStyle/>
          <a:p>
            <a:r>
              <a:rPr lang="en-US" sz="4000" b="1" dirty="0"/>
              <a:t>Angry doctor</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person, indoor, window, person&#10;&#10;Description automatically generated">
            <a:extLst>
              <a:ext uri="{FF2B5EF4-FFF2-40B4-BE49-F238E27FC236}">
                <a16:creationId xmlns:a16="http://schemas.microsoft.com/office/drawing/2014/main" id="{A790B9E9-C6D3-792D-E928-489FC82F42E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63"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7" name="TextBox 6">
            <a:extLst>
              <a:ext uri="{FF2B5EF4-FFF2-40B4-BE49-F238E27FC236}">
                <a16:creationId xmlns:a16="http://schemas.microsoft.com/office/drawing/2014/main" id="{9ABB0CFC-616C-75F9-514D-C3356BDBCF6F}"/>
              </a:ext>
            </a:extLst>
          </p:cNvPr>
          <p:cNvSpPr txBox="1"/>
          <p:nvPr/>
        </p:nvSpPr>
        <p:spPr>
          <a:xfrm>
            <a:off x="8233316" y="2248064"/>
            <a:ext cx="3516966" cy="2308324"/>
          </a:xfrm>
          <a:prstGeom prst="rect">
            <a:avLst/>
          </a:prstGeom>
          <a:noFill/>
        </p:spPr>
        <p:txBody>
          <a:bodyPr wrap="square">
            <a:spAutoFit/>
          </a:bodyPr>
          <a:lstStyle/>
          <a:p>
            <a:pPr marL="285750" indent="-285750">
              <a:buFont typeface="Wingdings" panose="05000000000000000000" pitchFamily="2" charset="2"/>
              <a:buChar char="q"/>
            </a:pPr>
            <a:r>
              <a:rPr lang="en-US" b="1" dirty="0"/>
              <a:t>Use appropriate language.</a:t>
            </a:r>
          </a:p>
          <a:p>
            <a:pPr marL="285750" indent="-285750">
              <a:buFont typeface="Wingdings" panose="05000000000000000000" pitchFamily="2" charset="2"/>
              <a:buChar char="q"/>
            </a:pPr>
            <a:r>
              <a:rPr lang="en-US" b="1" dirty="0"/>
              <a:t>Use an appropriate level of questioning, but do not appear condescending.</a:t>
            </a:r>
          </a:p>
          <a:p>
            <a:pPr marL="285750" indent="-285750">
              <a:buFont typeface="Wingdings" panose="05000000000000000000" pitchFamily="2" charset="2"/>
              <a:buChar char="q"/>
            </a:pPr>
            <a:r>
              <a:rPr lang="en-US" b="1" dirty="0"/>
              <a:t>When encountering communication barriers, try to enlist someone to help.</a:t>
            </a:r>
          </a:p>
          <a:p>
            <a:pPr marL="285750" indent="-285750">
              <a:buFont typeface="Wingdings" panose="05000000000000000000" pitchFamily="2" charset="2"/>
              <a:buChar char="q"/>
            </a:pPr>
            <a:r>
              <a:rPr lang="en-US" b="1" dirty="0"/>
              <a:t>Actively listen.</a:t>
            </a:r>
          </a:p>
        </p:txBody>
      </p:sp>
    </p:spTree>
    <p:extLst>
      <p:ext uri="{BB962C8B-B14F-4D97-AF65-F5344CB8AC3E}">
        <p14:creationId xmlns:p14="http://schemas.microsoft.com/office/powerpoint/2010/main" val="2791825088"/>
      </p:ext>
    </p:extLst>
  </p:cSld>
  <p:clrMapOvr>
    <a:masterClrMapping/>
  </p:clrMapOvr>
  <p:transition spd="slow" advTm="235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7"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143000" y="990599"/>
            <a:ext cx="9906000" cy="685800"/>
          </a:xfrm>
        </p:spPr>
        <p:txBody>
          <a:bodyPr anchor="t">
            <a:normAutofit/>
          </a:bodyPr>
          <a:lstStyle/>
          <a:p>
            <a:r>
              <a:rPr lang="en-US" sz="4000" b="1" dirty="0"/>
              <a:t>1. Clinician-centered approach</a:t>
            </a:r>
          </a:p>
        </p:txBody>
      </p:sp>
      <p:graphicFrame>
        <p:nvGraphicFramePr>
          <p:cNvPr id="31" name="Content Placeholder 2">
            <a:extLst>
              <a:ext uri="{FF2B5EF4-FFF2-40B4-BE49-F238E27FC236}">
                <a16:creationId xmlns:a16="http://schemas.microsoft.com/office/drawing/2014/main" id="{B8E01A65-8D83-9C7C-E105-E00BF3152E6F}"/>
              </a:ext>
            </a:extLst>
          </p:cNvPr>
          <p:cNvGraphicFramePr>
            <a:graphicFrameLocks noGrp="1"/>
          </p:cNvGraphicFramePr>
          <p:nvPr>
            <p:ph idx="1"/>
            <p:extLst>
              <p:ext uri="{D42A27DB-BD31-4B8C-83A1-F6EECF244321}">
                <p14:modId xmlns:p14="http://schemas.microsoft.com/office/powerpoint/2010/main" val="59502109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2354">
    <p:comb/>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2017</Words>
  <Application>Microsoft Office PowerPoint</Application>
  <PresentationFormat>Widescreen</PresentationFormat>
  <Paragraphs>306</Paragraphs>
  <Slides>44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Calibri Light</vt:lpstr>
      <vt:lpstr>Helvetica Neue</vt:lpstr>
      <vt:lpstr>Lucida Sans Unicode</vt:lpstr>
      <vt:lpstr>Rockwell</vt:lpstr>
      <vt:lpstr>Wingdings</vt:lpstr>
      <vt:lpstr>Office Theme</vt:lpstr>
      <vt:lpstr>1_Office Theme</vt:lpstr>
      <vt:lpstr>History taking skills</vt:lpstr>
      <vt:lpstr>Learning outcome</vt:lpstr>
      <vt:lpstr>What is medical history?</vt:lpstr>
      <vt:lpstr>History helps in: </vt:lpstr>
      <vt:lpstr>Introduction</vt:lpstr>
      <vt:lpstr>Present yourself as a caring, competent, and confident health  care professional. </vt:lpstr>
      <vt:lpstr>PowerPoint Presentation</vt:lpstr>
      <vt:lpstr>Angry doctor</vt:lpstr>
      <vt:lpstr>1. Clinician-centered approach</vt:lpstr>
      <vt:lpstr>Deficiencies </vt:lpstr>
      <vt:lpstr>PowerPoint Presentation</vt:lpstr>
      <vt:lpstr>3. Integrated approach</vt:lpstr>
      <vt:lpstr>Skills of patient-centered communication</vt:lpstr>
      <vt:lpstr>PowerPoint Presentation</vt:lpstr>
      <vt:lpstr>PowerPoint Presentation</vt:lpstr>
      <vt:lpstr>Frames of history taking</vt:lpstr>
      <vt:lpstr>Components of history</vt:lpstr>
      <vt:lpstr>Preliminary Data: Demographic</vt:lpstr>
      <vt:lpstr>Presenting/ Chief complain</vt:lpstr>
      <vt:lpstr>Questions </vt:lpstr>
      <vt:lpstr>Presenting complain</vt:lpstr>
      <vt:lpstr>Presenting complain</vt:lpstr>
      <vt:lpstr>Presenting complain</vt:lpstr>
      <vt:lpstr>History of the present illness (HPI)</vt:lpstr>
      <vt:lpstr>History of present Illness</vt:lpstr>
      <vt:lpstr>History of the present illness (HPI)</vt:lpstr>
      <vt:lpstr>An example to illustrate a proper HPI: myocardial infarction </vt:lpstr>
      <vt:lpstr> Guidelines for a proper HPI</vt:lpstr>
      <vt:lpstr> Guidelines for a proper HPI</vt:lpstr>
      <vt:lpstr>Past History</vt:lpstr>
      <vt:lpstr>Family History</vt:lpstr>
      <vt:lpstr>Drug History</vt:lpstr>
      <vt:lpstr>Psychosocial History</vt:lpstr>
      <vt:lpstr>Questions </vt:lpstr>
      <vt:lpstr>(Review of Systems)</vt:lpstr>
      <vt:lpstr>ideas, concerns, expectations</vt:lpstr>
      <vt:lpstr>Special Challenges </vt:lpstr>
      <vt:lpstr>Special Challenges </vt:lpstr>
      <vt:lpstr>Patient unable to talk!!!!</vt:lpstr>
      <vt:lpstr>Complete the questions using the words or phrases in the slide below.</vt:lpstr>
      <vt:lpstr>Which question from each pair is more polite?</vt:lpstr>
      <vt:lpstr>Match up those phrases which have the same meaning.</vt:lpstr>
      <vt:lpstr>Recommended books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taking skills</dc:title>
  <dc:creator>Nada Hassan Ahmed Abdelrahman</dc:creator>
  <cp:lastModifiedBy>Dr Nada Abdelrahman</cp:lastModifiedBy>
  <cp:revision>5</cp:revision>
  <dcterms:created xsi:type="dcterms:W3CDTF">2022-08-31T10:50:24Z</dcterms:created>
  <dcterms:modified xsi:type="dcterms:W3CDTF">2024-03-19T00:10:28Z</dcterms:modified>
</cp:coreProperties>
</file>