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8" r:id="rId7"/>
    <p:sldId id="263" r:id="rId8"/>
    <p:sldId id="264" r:id="rId9"/>
    <p:sldId id="265" r:id="rId10"/>
    <p:sldId id="266" r:id="rId11"/>
    <p:sldId id="282" r:id="rId12"/>
    <p:sldId id="269" r:id="rId13"/>
    <p:sldId id="270" r:id="rId14"/>
    <p:sldId id="271" r:id="rId15"/>
    <p:sldId id="272" r:id="rId16"/>
    <p:sldId id="274" r:id="rId17"/>
    <p:sldId id="276" r:id="rId18"/>
    <p:sldId id="275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CVS HISTORY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DR WAQAR ALI</a:t>
            </a:r>
          </a:p>
          <a:p>
            <a:r>
              <a:rPr lang="en-US" dirty="0"/>
              <a:t>ASST PROFESSOR OF MEDICINE</a:t>
            </a:r>
          </a:p>
        </p:txBody>
      </p:sp>
    </p:spTree>
    <p:extLst>
      <p:ext uri="{BB962C8B-B14F-4D97-AF65-F5344CB8AC3E}">
        <p14:creationId xmlns:p14="http://schemas.microsoft.com/office/powerpoint/2010/main" val="326921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G) </a:t>
            </a:r>
            <a:r>
              <a:rPr lang="en-US" b="1" dirty="0"/>
              <a:t>E</a:t>
            </a:r>
            <a:r>
              <a:rPr lang="en-US" dirty="0"/>
              <a:t>xacerbating/Relieving factors:</a:t>
            </a:r>
          </a:p>
          <a:p>
            <a:pPr marL="0" indent="0">
              <a:buNone/>
            </a:pPr>
            <a:r>
              <a:rPr lang="en-US" dirty="0"/>
              <a:t>     * </a:t>
            </a:r>
            <a:r>
              <a:rPr lang="en-US" i="1" u="sng" dirty="0"/>
              <a:t>Angina </a:t>
            </a:r>
            <a:r>
              <a:rPr lang="en-US" i="1" dirty="0"/>
              <a:t>&amp; </a:t>
            </a:r>
            <a:r>
              <a:rPr lang="en-US" i="1" u="sng" dirty="0"/>
              <a:t>MI</a:t>
            </a:r>
            <a:r>
              <a:rPr lang="en-US" i="1" dirty="0"/>
              <a:t>            </a:t>
            </a:r>
            <a:r>
              <a:rPr lang="en-US" dirty="0"/>
              <a:t>exacerbated by exertion,</a:t>
            </a:r>
          </a:p>
          <a:p>
            <a:pPr marL="0" indent="0">
              <a:buNone/>
            </a:pPr>
            <a:r>
              <a:rPr lang="en-US" dirty="0"/>
              <a:t>        relieved by rest</a:t>
            </a:r>
          </a:p>
          <a:p>
            <a:pPr marL="0" indent="0">
              <a:buNone/>
            </a:pPr>
            <a:r>
              <a:rPr lang="en-US" dirty="0"/>
              <a:t>    * </a:t>
            </a:r>
            <a:r>
              <a:rPr lang="en-US" i="1" u="sng" dirty="0"/>
              <a:t>Pericarditis</a:t>
            </a:r>
            <a:r>
              <a:rPr lang="en-US" dirty="0"/>
              <a:t> : Worse by supine position, </a:t>
            </a:r>
          </a:p>
          <a:p>
            <a:pPr marL="0" indent="0">
              <a:buNone/>
            </a:pPr>
            <a:r>
              <a:rPr lang="en-US" dirty="0"/>
              <a:t>       improves by bending forward</a:t>
            </a:r>
          </a:p>
          <a:p>
            <a:pPr marL="0" indent="0">
              <a:buNone/>
            </a:pPr>
            <a:r>
              <a:rPr lang="en-US" dirty="0"/>
              <a:t>H) </a:t>
            </a:r>
            <a:r>
              <a:rPr lang="en-US" b="1" dirty="0"/>
              <a:t>S</a:t>
            </a:r>
            <a:r>
              <a:rPr lang="en-US" dirty="0"/>
              <a:t>everity : how bad is it on scale of 1 to 10?</a:t>
            </a:r>
          </a:p>
          <a:p>
            <a:pPr marL="0" indent="0">
              <a:buNone/>
            </a:pPr>
            <a:r>
              <a:rPr lang="en-US" dirty="0"/>
              <a:t>    * angina &amp; MI: severe</a:t>
            </a:r>
          </a:p>
          <a:p>
            <a:pPr marL="0" indent="0">
              <a:buNone/>
            </a:pPr>
            <a:r>
              <a:rPr lang="en-US" dirty="0"/>
              <a:t>    * Pericarditis : not very severe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505200" y="22860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97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CB450584-E9CA-96DD-D417-82C8C01FA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PERICARDITIS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37AAC7-7A7E-98AF-B91B-19AB9EB295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PAIN  GETS WORSE</a:t>
            </a:r>
          </a:p>
        </p:txBody>
      </p:sp>
      <p:pic>
        <p:nvPicPr>
          <p:cNvPr id="10" name="Content Placeholder 9" descr="A cartoon of a person lying on a bed&#10;&#10;Description automatically generated">
            <a:extLst>
              <a:ext uri="{FF2B5EF4-FFF2-40B4-BE49-F238E27FC236}">
                <a16:creationId xmlns:a16="http://schemas.microsoft.com/office/drawing/2014/main" xmlns="" id="{E67E2C98-D4C8-BB51-B8F0-2CCA981C18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58664"/>
            <a:ext cx="4040188" cy="2383710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6025FF8D-4677-0AF6-F9EC-40C4C96D3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PAIN  GETS BETTER</a:t>
            </a:r>
          </a:p>
        </p:txBody>
      </p:sp>
      <p:pic>
        <p:nvPicPr>
          <p:cNvPr id="12" name="Content Placeholder 11" descr="A person sitting on a chair&#10;&#10;Description automatically generated">
            <a:extLst>
              <a:ext uri="{FF2B5EF4-FFF2-40B4-BE49-F238E27FC236}">
                <a16:creationId xmlns:a16="http://schemas.microsoft.com/office/drawing/2014/main" xmlns="" id="{DFF142B6-79F0-8D38-882D-D9F7DC06DEF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803261"/>
            <a:ext cx="4041775" cy="2694516"/>
          </a:xfrm>
        </p:spPr>
      </p:pic>
    </p:spTree>
    <p:extLst>
      <p:ext uri="{BB962C8B-B14F-4D97-AF65-F5344CB8AC3E}">
        <p14:creationId xmlns:p14="http://schemas.microsoft.com/office/powerpoint/2010/main" val="185060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2) Dizziness/syncope</a:t>
            </a:r>
            <a:r>
              <a:rPr lang="en-US" dirty="0"/>
              <a:t>: Happens due to decreased blood flow to the brain.</a:t>
            </a:r>
          </a:p>
          <a:p>
            <a:pPr marL="0" indent="0">
              <a:buNone/>
            </a:pPr>
            <a:r>
              <a:rPr lang="en-US" dirty="0"/>
              <a:t>  * Heart failure   * aortic valve problems</a:t>
            </a:r>
          </a:p>
          <a:p>
            <a:pPr marL="0" indent="0">
              <a:buNone/>
            </a:pPr>
            <a:r>
              <a:rPr lang="en-US" dirty="0"/>
              <a:t>  * Hypotension  * Ischemic heart disease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Dyspnea</a:t>
            </a:r>
            <a:r>
              <a:rPr lang="en-US" dirty="0"/>
              <a:t>: can occur in:</a:t>
            </a:r>
          </a:p>
          <a:p>
            <a:pPr marL="0" indent="0">
              <a:buNone/>
            </a:pPr>
            <a:r>
              <a:rPr lang="en-US" dirty="0"/>
              <a:t>    * angina/MI       * heart failure (due to</a:t>
            </a:r>
          </a:p>
          <a:p>
            <a:pPr marL="0" indent="0">
              <a:buNone/>
            </a:pPr>
            <a:r>
              <a:rPr lang="en-US" dirty="0"/>
              <a:t>    pulmonary edema)</a:t>
            </a:r>
          </a:p>
        </p:txBody>
      </p:sp>
    </p:spTree>
    <p:extLst>
      <p:ext uri="{BB962C8B-B14F-4D97-AF65-F5344CB8AC3E}">
        <p14:creationId xmlns:p14="http://schemas.microsoft.com/office/powerpoint/2010/main" val="2602084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/>
              <a:t>4) Palpitations</a:t>
            </a:r>
            <a:r>
              <a:rPr lang="en-US" dirty="0"/>
              <a:t>: Due to rapid heart rate.</a:t>
            </a:r>
          </a:p>
          <a:p>
            <a:pPr marL="0" indent="0">
              <a:buNone/>
            </a:pPr>
            <a:r>
              <a:rPr lang="en-US" dirty="0"/>
              <a:t>   * Angina/ MI       * arrhythmias</a:t>
            </a:r>
          </a:p>
          <a:p>
            <a:pPr marL="0" indent="0">
              <a:buNone/>
            </a:pPr>
            <a:r>
              <a:rPr lang="en-US" b="1" u="sng" dirty="0"/>
              <a:t>5) Fatigue </a:t>
            </a:r>
            <a:r>
              <a:rPr lang="en-US" dirty="0"/>
              <a:t>: Occurs in heart failure </a:t>
            </a:r>
          </a:p>
          <a:p>
            <a:pPr marL="0" indent="0">
              <a:buNone/>
            </a:pPr>
            <a:r>
              <a:rPr lang="en-US" b="1" u="sng" dirty="0"/>
              <a:t>6) Orthopnea: </a:t>
            </a:r>
            <a:r>
              <a:rPr lang="en-US" dirty="0"/>
              <a:t>Supine position produces </a:t>
            </a:r>
          </a:p>
          <a:p>
            <a:pPr marL="0" indent="0">
              <a:buNone/>
            </a:pPr>
            <a:r>
              <a:rPr lang="en-US" dirty="0"/>
              <a:t>    dyspnea. Occurs in heart failure</a:t>
            </a:r>
          </a:p>
          <a:p>
            <a:pPr marL="0" indent="0">
              <a:buNone/>
            </a:pPr>
            <a:r>
              <a:rPr lang="en-US" b="1" u="sng" dirty="0"/>
              <a:t>7) Claudication</a:t>
            </a:r>
            <a:r>
              <a:rPr lang="en-US" dirty="0"/>
              <a:t>: Pain in the legs while walking.</a:t>
            </a:r>
          </a:p>
          <a:p>
            <a:pPr marL="0" indent="0">
              <a:buNone/>
            </a:pPr>
            <a:r>
              <a:rPr lang="en-US" dirty="0"/>
              <a:t>    Occurs in peripheral vascular disease</a:t>
            </a:r>
          </a:p>
          <a:p>
            <a:pPr marL="0" indent="0">
              <a:buNone/>
            </a:pPr>
            <a:r>
              <a:rPr lang="en-US" dirty="0"/>
              <a:t>( narrowing of the arteries        ischemia        pain)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648200" y="568729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781800" y="5642333"/>
            <a:ext cx="5334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7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b="1" u="sng" dirty="0"/>
              <a:t>8) Fever </a:t>
            </a:r>
            <a:r>
              <a:rPr lang="en-US" dirty="0"/>
              <a:t>: Occurs in endocarditis (infection of the </a:t>
            </a:r>
          </a:p>
          <a:p>
            <a:pPr marL="0" indent="0">
              <a:buNone/>
            </a:pPr>
            <a:r>
              <a:rPr lang="en-US" dirty="0"/>
              <a:t>     heart valves)</a:t>
            </a:r>
          </a:p>
        </p:txBody>
      </p:sp>
    </p:spTree>
    <p:extLst>
      <p:ext uri="{BB962C8B-B14F-4D97-AF65-F5344CB8AC3E}">
        <p14:creationId xmlns:p14="http://schemas.microsoft.com/office/powerpoint/2010/main" val="144578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SUMMARY  OF 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Angina/MI:</a:t>
            </a:r>
          </a:p>
          <a:p>
            <a:pPr marL="0" indent="0">
              <a:buNone/>
            </a:pPr>
            <a:r>
              <a:rPr lang="en-US" dirty="0"/>
              <a:t>    * Causes chest pain   * Usually in adults</a:t>
            </a:r>
          </a:p>
          <a:p>
            <a:pPr marL="0" indent="0">
              <a:buNone/>
            </a:pPr>
            <a:r>
              <a:rPr lang="en-US" dirty="0"/>
              <a:t>   * Pain may radiate to the neck, jaw, left arm</a:t>
            </a:r>
          </a:p>
          <a:p>
            <a:pPr marL="0" indent="0">
              <a:buNone/>
            </a:pPr>
            <a:r>
              <a:rPr lang="en-US" dirty="0"/>
              <a:t>   * Risk factors are: fam. </a:t>
            </a:r>
            <a:r>
              <a:rPr lang="en-US" dirty="0" err="1"/>
              <a:t>Hist</a:t>
            </a:r>
            <a:r>
              <a:rPr lang="en-US" dirty="0"/>
              <a:t>, smoking, DM, HTN</a:t>
            </a:r>
          </a:p>
          <a:p>
            <a:pPr marL="0" indent="0">
              <a:buNone/>
            </a:pPr>
            <a:r>
              <a:rPr lang="en-US" dirty="0"/>
              <a:t>      high cholesterol</a:t>
            </a:r>
          </a:p>
          <a:p>
            <a:pPr marL="0" indent="0">
              <a:buNone/>
            </a:pPr>
            <a:r>
              <a:rPr lang="en-US" dirty="0"/>
              <a:t>   * Precipitated by exertion, relieved by rest</a:t>
            </a:r>
          </a:p>
          <a:p>
            <a:pPr marL="0" indent="0">
              <a:buNone/>
            </a:pPr>
            <a:r>
              <a:rPr lang="en-US" dirty="0"/>
              <a:t>   * Sharp, pressure like</a:t>
            </a:r>
          </a:p>
          <a:p>
            <a:pPr marL="0" indent="0">
              <a:buNone/>
            </a:pPr>
            <a:r>
              <a:rPr lang="en-US" dirty="0"/>
              <a:t>   * Pain comes and goes in angina</a:t>
            </a:r>
          </a:p>
          <a:p>
            <a:pPr marL="0" indent="0">
              <a:buNone/>
            </a:pPr>
            <a:r>
              <a:rPr lang="en-US" dirty="0"/>
              <a:t>   * Often associated with sweating, palpitations, </a:t>
            </a:r>
          </a:p>
          <a:p>
            <a:pPr marL="0" indent="0">
              <a:buNone/>
            </a:pPr>
            <a:r>
              <a:rPr lang="en-US" dirty="0"/>
              <a:t>      nausea, dizziness</a:t>
            </a:r>
          </a:p>
        </p:txBody>
      </p:sp>
    </p:spTree>
    <p:extLst>
      <p:ext uri="{BB962C8B-B14F-4D97-AF65-F5344CB8AC3E}">
        <p14:creationId xmlns:p14="http://schemas.microsoft.com/office/powerpoint/2010/main" val="576955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Pericarditis:</a:t>
            </a:r>
          </a:p>
          <a:p>
            <a:pPr marL="0" indent="0">
              <a:buNone/>
            </a:pPr>
            <a:r>
              <a:rPr lang="en-US" dirty="0"/>
              <a:t>    * Pain not very severe  * Persistent</a:t>
            </a:r>
          </a:p>
          <a:p>
            <a:pPr marL="0" indent="0">
              <a:buNone/>
            </a:pPr>
            <a:r>
              <a:rPr lang="en-US" dirty="0"/>
              <a:t>    * Worse while supine, better by leaning</a:t>
            </a:r>
          </a:p>
          <a:p>
            <a:pPr marL="0" indent="0">
              <a:buNone/>
            </a:pPr>
            <a:r>
              <a:rPr lang="en-US" dirty="0"/>
              <a:t>    * No radiation    * Occurs gradually</a:t>
            </a:r>
          </a:p>
          <a:p>
            <a:pPr marL="0" indent="0">
              <a:buNone/>
            </a:pPr>
            <a:r>
              <a:rPr lang="en-US" dirty="0"/>
              <a:t>    * Pricking pain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="1" u="sng" dirty="0"/>
              <a:t>) Valve problems</a:t>
            </a:r>
            <a:r>
              <a:rPr lang="en-US" dirty="0"/>
              <a:t>: Can lead to dizziness, </a:t>
            </a:r>
          </a:p>
          <a:p>
            <a:pPr marL="0" indent="0">
              <a:buNone/>
            </a:pPr>
            <a:r>
              <a:rPr lang="en-US" dirty="0"/>
              <a:t>     syncope, palpitations, dyspnea</a:t>
            </a:r>
          </a:p>
        </p:txBody>
      </p:sp>
    </p:spTree>
    <p:extLst>
      <p:ext uri="{BB962C8B-B14F-4D97-AF65-F5344CB8AC3E}">
        <p14:creationId xmlns:p14="http://schemas.microsoft.com/office/powerpoint/2010/main" val="3790337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4) </a:t>
            </a:r>
            <a:r>
              <a:rPr lang="en-US" b="1" u="sng" dirty="0"/>
              <a:t>Hypertension</a:t>
            </a:r>
            <a:r>
              <a:rPr lang="en-US" dirty="0"/>
              <a:t>: Can be asymptomatic or produce headache, general body pain, dizziness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b="1" u="sng" dirty="0"/>
              <a:t>Heart failure:</a:t>
            </a:r>
          </a:p>
          <a:p>
            <a:pPr marL="0" indent="0">
              <a:buNone/>
            </a:pPr>
            <a:r>
              <a:rPr lang="en-US" dirty="0"/>
              <a:t>     * No chest pain     *  dyspnea     * fatigue</a:t>
            </a:r>
          </a:p>
          <a:p>
            <a:pPr marL="0" indent="0">
              <a:buNone/>
            </a:pPr>
            <a:r>
              <a:rPr lang="en-US" dirty="0"/>
              <a:t>     * Orthopnea    * Pedal edema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b="1" u="sng" dirty="0"/>
              <a:t>Arrhythmias: </a:t>
            </a:r>
            <a:r>
              <a:rPr lang="en-US" dirty="0"/>
              <a:t>Produce palpitations, dizziness,</a:t>
            </a:r>
          </a:p>
          <a:p>
            <a:pPr marL="0" indent="0">
              <a:buNone/>
            </a:pPr>
            <a:r>
              <a:rPr lang="en-US" dirty="0"/>
              <a:t>    syncope, can be asymptomatic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b="1" u="sng" dirty="0"/>
              <a:t>Peripheral vascular disease</a:t>
            </a:r>
            <a:r>
              <a:rPr lang="en-US" dirty="0"/>
              <a:t>: pain on walking </a:t>
            </a:r>
          </a:p>
        </p:txBody>
      </p:sp>
    </p:spTree>
    <p:extLst>
      <p:ext uri="{BB962C8B-B14F-4D97-AF65-F5344CB8AC3E}">
        <p14:creationId xmlns:p14="http://schemas.microsoft.com/office/powerpoint/2010/main" val="2012870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4) </a:t>
            </a:r>
            <a:r>
              <a:rPr lang="en-US" b="1" u="sng" dirty="0"/>
              <a:t>Arrhythmias:  </a:t>
            </a:r>
            <a:r>
              <a:rPr lang="en-US" dirty="0"/>
              <a:t>Produce palpitations, dizziness,</a:t>
            </a:r>
          </a:p>
          <a:p>
            <a:pPr marL="0" indent="0">
              <a:buNone/>
            </a:pPr>
            <a:r>
              <a:rPr lang="en-US" dirty="0"/>
              <a:t>    syncope. May be asymptomatic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b="1" u="sng" dirty="0"/>
              <a:t>Peripheral vascular disease</a:t>
            </a:r>
            <a:r>
              <a:rPr lang="en-US" dirty="0"/>
              <a:t>: Pain on walking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b="1" u="sng" dirty="0"/>
              <a:t>Endocarditis</a:t>
            </a:r>
            <a:r>
              <a:rPr lang="en-US" dirty="0"/>
              <a:t>: No chest pain. Fever present</a:t>
            </a:r>
          </a:p>
        </p:txBody>
      </p:sp>
    </p:spTree>
    <p:extLst>
      <p:ext uri="{BB962C8B-B14F-4D97-AF65-F5344CB8AC3E}">
        <p14:creationId xmlns:p14="http://schemas.microsoft.com/office/powerpoint/2010/main" val="3776278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098" name="Picture 2" descr="C:\Users\wfarooqi\Desktop\55555555555555555555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715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51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COMMON CVS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Coronary artery disease (angina, Myocardial infarction)</a:t>
            </a:r>
          </a:p>
          <a:p>
            <a:r>
              <a:rPr lang="en-US" dirty="0"/>
              <a:t>Congestive heart failure</a:t>
            </a:r>
          </a:p>
          <a:p>
            <a:r>
              <a:rPr lang="en-US" dirty="0"/>
              <a:t>Arrhythmias (atrial fibrillation)</a:t>
            </a:r>
          </a:p>
          <a:p>
            <a:r>
              <a:rPr lang="en-US" dirty="0"/>
              <a:t>Pericarditis</a:t>
            </a:r>
          </a:p>
          <a:p>
            <a:r>
              <a:rPr lang="en-US" dirty="0"/>
              <a:t>Endocarditis</a:t>
            </a:r>
          </a:p>
          <a:p>
            <a:r>
              <a:rPr lang="en-US" dirty="0"/>
              <a:t>Peripheral vascular disease</a:t>
            </a:r>
          </a:p>
        </p:txBody>
      </p:sp>
    </p:spTree>
    <p:extLst>
      <p:ext uri="{BB962C8B-B14F-4D97-AF65-F5344CB8AC3E}">
        <p14:creationId xmlns:p14="http://schemas.microsoft.com/office/powerpoint/2010/main" val="369510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SIGNS &amp;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 Cardio vascular diseases can present with the following:</a:t>
            </a:r>
          </a:p>
          <a:p>
            <a:pPr marL="514350" indent="-514350">
              <a:buAutoNum type="arabicParenR"/>
            </a:pPr>
            <a:r>
              <a:rPr lang="en-US" dirty="0"/>
              <a:t>Chest Pain (coronary artery disease, pericarditis</a:t>
            </a:r>
          </a:p>
          <a:p>
            <a:pPr marL="0" indent="0">
              <a:buNone/>
            </a:pPr>
            <a:r>
              <a:rPr lang="en-US" dirty="0"/>
              <a:t>      sometimes arrhythmias)</a:t>
            </a:r>
          </a:p>
          <a:p>
            <a:pPr marL="0" indent="0">
              <a:buNone/>
            </a:pPr>
            <a:r>
              <a:rPr lang="en-US" dirty="0"/>
              <a:t>2) Dizziness/ Syncope (heart failure, aortic valve diseases)</a:t>
            </a:r>
          </a:p>
          <a:p>
            <a:pPr marL="0" indent="0">
              <a:buNone/>
            </a:pPr>
            <a:r>
              <a:rPr lang="en-US" dirty="0"/>
              <a:t>3) Dyspnea( angina/MI, heart failure)</a:t>
            </a:r>
          </a:p>
          <a:p>
            <a:pPr marL="0" indent="0">
              <a:buNone/>
            </a:pPr>
            <a:r>
              <a:rPr lang="en-US" dirty="0"/>
              <a:t>4) Palpitations( angina, MI, arrhythmias, hypertension)</a:t>
            </a:r>
          </a:p>
          <a:p>
            <a:pPr marL="0" indent="0">
              <a:buNone/>
            </a:pPr>
            <a:r>
              <a:rPr lang="en-US" dirty="0"/>
              <a:t>5) Fatigue (heart failure)</a:t>
            </a:r>
          </a:p>
          <a:p>
            <a:pPr marL="0" indent="0">
              <a:buNone/>
            </a:pPr>
            <a:r>
              <a:rPr lang="en-US" dirty="0"/>
              <a:t>6) Nausea/sweating (</a:t>
            </a:r>
            <a:r>
              <a:rPr lang="en-US" dirty="0" err="1"/>
              <a:t>anginal</a:t>
            </a:r>
            <a:r>
              <a:rPr lang="en-US" dirty="0"/>
              <a:t> attack, MI)</a:t>
            </a:r>
          </a:p>
          <a:p>
            <a:pPr marL="0" indent="0">
              <a:buNone/>
            </a:pPr>
            <a:r>
              <a:rPr lang="en-US" dirty="0"/>
              <a:t>7) Claudication: peripheral vascular disease</a:t>
            </a:r>
          </a:p>
          <a:p>
            <a:pPr marL="0" indent="0">
              <a:buNone/>
            </a:pPr>
            <a:r>
              <a:rPr lang="en-US" dirty="0"/>
              <a:t>8) Fever</a:t>
            </a:r>
          </a:p>
        </p:txBody>
      </p:sp>
    </p:spTree>
    <p:extLst>
      <p:ext uri="{BB962C8B-B14F-4D97-AF65-F5344CB8AC3E}">
        <p14:creationId xmlns:p14="http://schemas.microsoft.com/office/powerpoint/2010/main" val="372835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FOCUSED CVS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1) </a:t>
            </a:r>
            <a:r>
              <a:rPr lang="en-US" b="1" u="sng" dirty="0"/>
              <a:t>Introduction:  </a:t>
            </a:r>
            <a:r>
              <a:rPr lang="en-US" dirty="0"/>
              <a:t>Introduce yourself first</a:t>
            </a:r>
          </a:p>
          <a:p>
            <a:pPr marL="0" indent="0">
              <a:buNone/>
            </a:pPr>
            <a:r>
              <a:rPr lang="en-US" dirty="0"/>
              <a:t> 2) </a:t>
            </a:r>
            <a:r>
              <a:rPr lang="en-US" b="1" u="sng" dirty="0"/>
              <a:t>Patient’s demographic data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* </a:t>
            </a:r>
            <a:r>
              <a:rPr lang="en-US" i="1" u="sng" dirty="0"/>
              <a:t>Age: </a:t>
            </a:r>
            <a:r>
              <a:rPr lang="en-US" dirty="0"/>
              <a:t>Coronary artery disease &amp; peripheral</a:t>
            </a:r>
          </a:p>
          <a:p>
            <a:pPr marL="0" indent="0">
              <a:buNone/>
            </a:pPr>
            <a:r>
              <a:rPr lang="en-US" dirty="0"/>
              <a:t>          vascular disease more common in old people</a:t>
            </a:r>
          </a:p>
          <a:p>
            <a:pPr marL="0" indent="0">
              <a:buNone/>
            </a:pPr>
            <a:r>
              <a:rPr lang="en-US" dirty="0"/>
              <a:t>      * </a:t>
            </a:r>
            <a:r>
              <a:rPr lang="en-US" i="1" u="sng" dirty="0"/>
              <a:t>Nationality</a:t>
            </a:r>
          </a:p>
          <a:p>
            <a:pPr marL="0" indent="0">
              <a:buNone/>
            </a:pPr>
            <a:r>
              <a:rPr lang="en-US" dirty="0"/>
              <a:t>      * </a:t>
            </a:r>
            <a:r>
              <a:rPr lang="en-US" i="1" u="sng" dirty="0"/>
              <a:t>Occupation: </a:t>
            </a:r>
            <a:r>
              <a:rPr lang="en-US" dirty="0"/>
              <a:t>Ask if sitting or physical </a:t>
            </a:r>
          </a:p>
          <a:p>
            <a:pPr marL="0" indent="0">
              <a:buNone/>
            </a:pPr>
            <a:r>
              <a:rPr lang="en-US" dirty="0"/>
              <a:t>         exertion at work. Any stress at work? </a:t>
            </a:r>
          </a:p>
          <a:p>
            <a:pPr marL="0" indent="0">
              <a:buNone/>
            </a:pPr>
            <a:r>
              <a:rPr lang="en-US" dirty="0"/>
              <a:t> ( Physical exertion precipitates angina. Stress</a:t>
            </a:r>
          </a:p>
          <a:p>
            <a:pPr marL="0" indent="0">
              <a:buNone/>
            </a:pPr>
            <a:r>
              <a:rPr lang="en-US" dirty="0"/>
              <a:t>    also can worsen angina)</a:t>
            </a:r>
          </a:p>
        </p:txBody>
      </p:sp>
    </p:spTree>
    <p:extLst>
      <p:ext uri="{BB962C8B-B14F-4D97-AF65-F5344CB8AC3E}">
        <p14:creationId xmlns:p14="http://schemas.microsoft.com/office/powerpoint/2010/main" val="25136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 data contd.</a:t>
            </a:r>
          </a:p>
          <a:p>
            <a:pPr marL="0" indent="0">
              <a:buNone/>
            </a:pPr>
            <a:r>
              <a:rPr lang="en-US" dirty="0"/>
              <a:t>   *</a:t>
            </a:r>
            <a:r>
              <a:rPr lang="en-US" i="1" u="sng" dirty="0"/>
              <a:t> Housing</a:t>
            </a:r>
            <a:r>
              <a:rPr lang="en-US" dirty="0"/>
              <a:t>: Ground floor or above</a:t>
            </a:r>
          </a:p>
          <a:p>
            <a:pPr marL="0" indent="0">
              <a:buNone/>
            </a:pPr>
            <a:r>
              <a:rPr lang="en-US" dirty="0"/>
              <a:t>                       ( climbing stairs precipitates </a:t>
            </a:r>
          </a:p>
          <a:p>
            <a:pPr marL="0" indent="0">
              <a:buNone/>
            </a:pPr>
            <a:r>
              <a:rPr lang="en-US" dirty="0"/>
              <a:t>                          angina)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Chief complaints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b="1" u="sng" dirty="0"/>
              <a:t>History of chief complaints </a:t>
            </a:r>
            <a:r>
              <a:rPr lang="en-US" dirty="0"/>
              <a:t>: ask details of the </a:t>
            </a:r>
          </a:p>
          <a:p>
            <a:pPr marL="0" indent="0">
              <a:buNone/>
            </a:pPr>
            <a:r>
              <a:rPr lang="en-US" dirty="0"/>
              <a:t>     main problem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b="1" u="sng" dirty="0"/>
              <a:t>Past medical history</a:t>
            </a:r>
            <a:r>
              <a:rPr lang="en-US" dirty="0"/>
              <a:t>:  any cardiac problem, HTN,</a:t>
            </a:r>
          </a:p>
          <a:p>
            <a:pPr marL="0" indent="0">
              <a:buNone/>
            </a:pPr>
            <a:r>
              <a:rPr lang="en-US" dirty="0"/>
              <a:t>     DM, high cholesterol ( risk factors for angina and MI)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52008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6) </a:t>
            </a:r>
            <a:r>
              <a:rPr lang="en-US" b="1" u="sng" dirty="0"/>
              <a:t>Family history</a:t>
            </a:r>
            <a:r>
              <a:rPr lang="en-US" dirty="0"/>
              <a:t>: ischemic heart disease , HTN </a:t>
            </a:r>
          </a:p>
          <a:p>
            <a:pPr marL="0" indent="0">
              <a:buNone/>
            </a:pPr>
            <a:r>
              <a:rPr lang="en-US" dirty="0"/>
              <a:t>    often run in families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b="1" u="sng" dirty="0"/>
              <a:t>Personal/Social history</a:t>
            </a:r>
            <a:r>
              <a:rPr lang="en-US" dirty="0"/>
              <a:t>: smoking, alcohol, </a:t>
            </a:r>
          </a:p>
          <a:p>
            <a:pPr marL="0" indent="0">
              <a:buNone/>
            </a:pPr>
            <a:r>
              <a:rPr lang="en-US" dirty="0"/>
              <a:t>    recreational drugs, stress( all are risk factors   </a:t>
            </a:r>
          </a:p>
          <a:p>
            <a:pPr marL="0" indent="0">
              <a:buNone/>
            </a:pPr>
            <a:r>
              <a:rPr lang="en-US" dirty="0"/>
              <a:t>    for ischemic heart disease)</a:t>
            </a:r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b="1" u="sng" dirty="0"/>
              <a:t>Medicines </a:t>
            </a:r>
            <a:r>
              <a:rPr lang="en-US" dirty="0"/>
              <a:t>Some medicines can damage the</a:t>
            </a:r>
          </a:p>
          <a:p>
            <a:pPr marL="0" indent="0">
              <a:buNone/>
            </a:pPr>
            <a:r>
              <a:rPr lang="en-US" dirty="0"/>
              <a:t>     myocardium</a:t>
            </a:r>
          </a:p>
        </p:txBody>
      </p:sp>
    </p:spTree>
    <p:extLst>
      <p:ext uri="{BB962C8B-B14F-4D97-AF65-F5344CB8AC3E}">
        <p14:creationId xmlns:p14="http://schemas.microsoft.com/office/powerpoint/2010/main" val="52126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CHIEF COMPLAINTS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CHEST PAIN</a:t>
            </a:r>
            <a:r>
              <a:rPr lang="en-US" dirty="0"/>
              <a:t>:  Occurs in coronary artery disease (angina, MI) and in pericarditis. Does not occur in heart failure &amp; endocarditis.</a:t>
            </a:r>
          </a:p>
          <a:p>
            <a:pPr marL="0" indent="0">
              <a:buNone/>
            </a:pPr>
            <a:r>
              <a:rPr lang="en-US" dirty="0"/>
              <a:t>          Follow the pneumonic </a:t>
            </a:r>
            <a:r>
              <a:rPr lang="en-US" b="1" i="1" dirty="0"/>
              <a:t>SOCRATES</a:t>
            </a:r>
          </a:p>
          <a:p>
            <a:pPr marL="0" indent="0">
              <a:buNone/>
            </a:pPr>
            <a:r>
              <a:rPr lang="en-US" dirty="0"/>
              <a:t> A) </a:t>
            </a:r>
            <a:r>
              <a:rPr lang="en-US" b="1" dirty="0"/>
              <a:t>S</a:t>
            </a:r>
            <a:r>
              <a:rPr lang="en-US" dirty="0"/>
              <a:t>ite: Central or in the left side of the chest</a:t>
            </a:r>
          </a:p>
          <a:p>
            <a:pPr marL="0" indent="0">
              <a:buNone/>
            </a:pPr>
            <a:r>
              <a:rPr lang="en-US" dirty="0"/>
              <a:t> B) </a:t>
            </a:r>
            <a:r>
              <a:rPr lang="en-US" b="1" dirty="0"/>
              <a:t>O</a:t>
            </a:r>
            <a:r>
              <a:rPr lang="en-US" dirty="0"/>
              <a:t>nset : Started suddenly or gradually? </a:t>
            </a:r>
          </a:p>
          <a:p>
            <a:pPr marL="0" indent="0">
              <a:buNone/>
            </a:pPr>
            <a:r>
              <a:rPr lang="en-US" dirty="0"/>
              <a:t>     ( angina &amp; MI is sudden pain, pericarditis is </a:t>
            </a:r>
          </a:p>
          <a:p>
            <a:pPr marL="0" indent="0">
              <a:buNone/>
            </a:pPr>
            <a:r>
              <a:rPr lang="en-US" dirty="0"/>
              <a:t>        gradual)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62709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b="1" dirty="0"/>
              <a:t>C</a:t>
            </a:r>
            <a:r>
              <a:rPr lang="en-US" dirty="0"/>
              <a:t>haracter: </a:t>
            </a:r>
          </a:p>
          <a:p>
            <a:pPr marL="0" indent="0">
              <a:buNone/>
            </a:pPr>
            <a:r>
              <a:rPr lang="en-US" dirty="0"/>
              <a:t>       * Sharp pain : angina, MI</a:t>
            </a:r>
          </a:p>
          <a:p>
            <a:pPr marL="0" indent="0">
              <a:buNone/>
            </a:pPr>
            <a:r>
              <a:rPr lang="en-US" dirty="0"/>
              <a:t>       * Pricking pain: pericarditis</a:t>
            </a:r>
          </a:p>
          <a:p>
            <a:pPr marL="0" indent="0">
              <a:buNone/>
            </a:pPr>
            <a:r>
              <a:rPr lang="en-US" dirty="0"/>
              <a:t>       * Weight on the chest: angina/ MI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b="1" dirty="0"/>
              <a:t>R</a:t>
            </a:r>
            <a:r>
              <a:rPr lang="en-US" dirty="0"/>
              <a:t>adiation: </a:t>
            </a:r>
          </a:p>
          <a:p>
            <a:pPr marL="0" indent="0">
              <a:buNone/>
            </a:pPr>
            <a:r>
              <a:rPr lang="en-US" dirty="0"/>
              <a:t>       * radiation to the neck, left shoulder, jaw, left </a:t>
            </a:r>
          </a:p>
          <a:p>
            <a:pPr marL="0" indent="0">
              <a:buNone/>
            </a:pPr>
            <a:r>
              <a:rPr lang="en-US" dirty="0"/>
              <a:t>          arm             angina/ MI</a:t>
            </a:r>
          </a:p>
          <a:p>
            <a:pPr marL="0" indent="0">
              <a:buNone/>
            </a:pPr>
            <a:r>
              <a:rPr lang="en-US" dirty="0"/>
              <a:t>      * No radiation : pericarditis       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86000" y="4835236"/>
            <a:ext cx="768927" cy="346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2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E) </a:t>
            </a:r>
            <a:r>
              <a:rPr lang="en-US" b="1" dirty="0"/>
              <a:t>A</a:t>
            </a:r>
            <a:r>
              <a:rPr lang="en-US" dirty="0"/>
              <a:t>ssociated features:</a:t>
            </a:r>
          </a:p>
          <a:p>
            <a:pPr marL="0" indent="0">
              <a:buNone/>
            </a:pPr>
            <a:r>
              <a:rPr lang="en-US" dirty="0"/>
              <a:t>     * nausea/vomiting, palpitations, sweating,</a:t>
            </a:r>
          </a:p>
          <a:p>
            <a:pPr marL="0" indent="0">
              <a:buNone/>
            </a:pPr>
            <a:r>
              <a:rPr lang="en-US" dirty="0"/>
              <a:t>         dizziness             angina/MI</a:t>
            </a:r>
          </a:p>
          <a:p>
            <a:pPr marL="0" indent="0">
              <a:buNone/>
            </a:pPr>
            <a:r>
              <a:rPr lang="en-US" dirty="0"/>
              <a:t>F) </a:t>
            </a:r>
            <a:r>
              <a:rPr lang="en-US" b="1" dirty="0"/>
              <a:t>T</a:t>
            </a:r>
            <a:r>
              <a:rPr lang="en-US" dirty="0"/>
              <a:t>ime:  How long it lasts?</a:t>
            </a:r>
          </a:p>
          <a:p>
            <a:pPr marL="0" indent="0">
              <a:buNone/>
            </a:pPr>
            <a:r>
              <a:rPr lang="en-US" dirty="0"/>
              <a:t>     * angina: lasts few minutes, comes and goes.</a:t>
            </a:r>
          </a:p>
          <a:p>
            <a:pPr marL="0" indent="0">
              <a:buNone/>
            </a:pPr>
            <a:r>
              <a:rPr lang="en-US" dirty="0"/>
              <a:t>     * MI : severe, lasts more than 10 min or so</a:t>
            </a:r>
          </a:p>
          <a:p>
            <a:pPr marL="0" indent="0">
              <a:buNone/>
            </a:pPr>
            <a:r>
              <a:rPr lang="en-US" dirty="0"/>
              <a:t>     * Pericarditis: persistent. Not “coming and </a:t>
            </a:r>
          </a:p>
          <a:p>
            <a:pPr marL="0" indent="0">
              <a:buNone/>
            </a:pPr>
            <a:r>
              <a:rPr lang="en-US" dirty="0"/>
              <a:t>        going”.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971800" y="2822794"/>
            <a:ext cx="914399" cy="225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5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918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CVS HISTORY</vt:lpstr>
      <vt:lpstr>COMMON CVS DISEASES</vt:lpstr>
      <vt:lpstr>SIGNS &amp; SYMPTOMS</vt:lpstr>
      <vt:lpstr>FOCUSED CVS HISTORY</vt:lpstr>
      <vt:lpstr>PowerPoint Presentation</vt:lpstr>
      <vt:lpstr>PowerPoint Presentation</vt:lpstr>
      <vt:lpstr>CHIEF COMPLAINTS</vt:lpstr>
      <vt:lpstr>PowerPoint Presentation</vt:lpstr>
      <vt:lpstr>PowerPoint Presentation</vt:lpstr>
      <vt:lpstr>PowerPoint Presentation</vt:lpstr>
      <vt:lpstr>PERICARDITIS</vt:lpstr>
      <vt:lpstr>PowerPoint Presentation</vt:lpstr>
      <vt:lpstr>PowerPoint Presentation</vt:lpstr>
      <vt:lpstr>PowerPoint Presentation</vt:lpstr>
      <vt:lpstr>SUMMARY  OF  FEATURES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CVS HISTORY</dc:title>
  <dc:creator>Waqar Farooqi</dc:creator>
  <cp:lastModifiedBy>Waqar Farooqi</cp:lastModifiedBy>
  <cp:revision>14</cp:revision>
  <dcterms:created xsi:type="dcterms:W3CDTF">2006-08-16T00:00:00Z</dcterms:created>
  <dcterms:modified xsi:type="dcterms:W3CDTF">2024-03-19T06:44:02Z</dcterms:modified>
</cp:coreProperties>
</file>