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78"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3/16/2024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3/16/2024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3/16/2024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E13BBA-D355-4E99-B3DF-3261E15BECCF}"/>
              </a:ext>
            </a:extLst>
          </p:cNvPr>
          <p:cNvSpPr>
            <a:spLocks noGrp="1"/>
          </p:cNvSpPr>
          <p:nvPr>
            <p:ph type="ctrTitle"/>
          </p:nvPr>
        </p:nvSpPr>
        <p:spPr>
          <a:xfrm>
            <a:off x="2417780" y="711201"/>
            <a:ext cx="8637072" cy="2615596"/>
          </a:xfrm>
        </p:spPr>
        <p:txBody>
          <a:bodyPr>
            <a:normAutofit fontScale="90000"/>
          </a:bodyPr>
          <a:lstStyle/>
          <a:p>
            <a:pPr algn="ctr"/>
            <a:r>
              <a:rPr lang="en-US" sz="3600" dirty="0"/>
              <a:t/>
            </a:r>
            <a:br>
              <a:rPr lang="en-US" sz="3600" dirty="0"/>
            </a:br>
            <a:r>
              <a:rPr lang="en-US" sz="3600" dirty="0"/>
              <a:t/>
            </a:r>
            <a:br>
              <a:rPr lang="en-US" sz="3600" dirty="0"/>
            </a:br>
            <a:r>
              <a:rPr lang="en-US" sz="3600" dirty="0"/>
              <a:t/>
            </a:r>
            <a:br>
              <a:rPr lang="en-US" sz="3600" dirty="0"/>
            </a:br>
            <a:r>
              <a:rPr lang="en-US" sz="3600" dirty="0"/>
              <a:t/>
            </a:r>
            <a:br>
              <a:rPr lang="en-US" sz="3600" dirty="0"/>
            </a:br>
            <a:r>
              <a:rPr lang="en-US" sz="3600" dirty="0"/>
              <a:t/>
            </a:r>
            <a:br>
              <a:rPr lang="en-US" sz="3600" dirty="0"/>
            </a:br>
            <a:r>
              <a:rPr lang="en-US" sz="3600" dirty="0"/>
              <a:t/>
            </a:r>
            <a:br>
              <a:rPr lang="en-US" sz="3600" dirty="0"/>
            </a:br>
            <a:r>
              <a:rPr lang="en-US" sz="3600" dirty="0"/>
              <a:t/>
            </a:r>
            <a:br>
              <a:rPr lang="en-US" sz="3600" dirty="0"/>
            </a:br>
            <a:r>
              <a:rPr lang="en-US" sz="3600" dirty="0"/>
              <a:t>RESPIRATORY SYSTEM HISTORY AND EXAMINATION</a:t>
            </a:r>
            <a:br>
              <a:rPr lang="en-US" sz="3600" dirty="0"/>
            </a:br>
            <a:r>
              <a:rPr lang="en-US" sz="3600" dirty="0"/>
              <a:t/>
            </a:r>
            <a:br>
              <a:rPr lang="en-US" sz="3600" dirty="0"/>
            </a:br>
            <a:r>
              <a:rPr lang="en-US" sz="2800" dirty="0"/>
              <a:t>by</a:t>
            </a:r>
            <a:br>
              <a:rPr lang="en-US" sz="2800" dirty="0"/>
            </a:br>
            <a:r>
              <a:rPr lang="en-US" sz="2800" dirty="0"/>
              <a:t/>
            </a:r>
            <a:br>
              <a:rPr lang="en-US" sz="2800" dirty="0"/>
            </a:br>
            <a:endParaRPr lang="en-US" sz="2800" dirty="0"/>
          </a:p>
        </p:txBody>
      </p:sp>
      <p:sp>
        <p:nvSpPr>
          <p:cNvPr id="3" name="Subtitle 2">
            <a:extLst>
              <a:ext uri="{FF2B5EF4-FFF2-40B4-BE49-F238E27FC236}">
                <a16:creationId xmlns:a16="http://schemas.microsoft.com/office/drawing/2014/main" xmlns="" id="{13A8D1FE-4C94-46F0-8259-DD87993D6460}"/>
              </a:ext>
            </a:extLst>
          </p:cNvPr>
          <p:cNvSpPr>
            <a:spLocks noGrp="1"/>
          </p:cNvSpPr>
          <p:nvPr>
            <p:ph type="subTitle" idx="1"/>
          </p:nvPr>
        </p:nvSpPr>
        <p:spPr>
          <a:xfrm>
            <a:off x="2417780" y="3721100"/>
            <a:ext cx="8637072" cy="2120900"/>
          </a:xfrm>
        </p:spPr>
        <p:txBody>
          <a:bodyPr>
            <a:normAutofit/>
          </a:bodyPr>
          <a:lstStyle/>
          <a:p>
            <a:pPr marL="0" lvl="0" indent="0" algn="ctr" rtl="0">
              <a:spcBef>
                <a:spcPts val="0"/>
              </a:spcBef>
              <a:spcAft>
                <a:spcPts val="0"/>
              </a:spcAft>
              <a:buNone/>
            </a:pPr>
            <a:r>
              <a:rPr lang="en-US" sz="1800" b="1" dirty="0">
                <a:solidFill>
                  <a:schemeClr val="dk2"/>
                </a:solidFill>
                <a:latin typeface="+mj-lt"/>
                <a:ea typeface="Merriweather"/>
                <a:cs typeface="Merriweather"/>
                <a:sym typeface="Merriweather"/>
              </a:rPr>
              <a:t>Professor Salih Bin Salih</a:t>
            </a:r>
          </a:p>
          <a:p>
            <a:pPr marL="0" lvl="0" indent="0" algn="ctr" rtl="0">
              <a:spcBef>
                <a:spcPts val="0"/>
              </a:spcBef>
              <a:spcAft>
                <a:spcPts val="0"/>
              </a:spcAft>
              <a:buNone/>
            </a:pPr>
            <a:r>
              <a:rPr lang="en-US" sz="1800" b="1" dirty="0">
                <a:solidFill>
                  <a:schemeClr val="dk2"/>
                </a:solidFill>
                <a:latin typeface="+mj-lt"/>
                <a:ea typeface="Merriweather"/>
                <a:cs typeface="Merriweather"/>
                <a:sym typeface="Merriweather"/>
              </a:rPr>
              <a:t>Professor of Medicine, KSAU-HS</a:t>
            </a:r>
          </a:p>
          <a:p>
            <a:pPr marL="0" lvl="0" indent="0" algn="ctr" rtl="0">
              <a:spcBef>
                <a:spcPts val="0"/>
              </a:spcBef>
              <a:spcAft>
                <a:spcPts val="0"/>
              </a:spcAft>
              <a:buNone/>
            </a:pPr>
            <a:r>
              <a:rPr lang="en-US" sz="1800" b="1" dirty="0">
                <a:solidFill>
                  <a:schemeClr val="dk2"/>
                </a:solidFill>
                <a:latin typeface="+mj-lt"/>
                <a:ea typeface="Merriweather"/>
                <a:cs typeface="Merriweather"/>
                <a:sym typeface="Merriweather"/>
              </a:rPr>
              <a:t>Former Chairman, Department of Medicine</a:t>
            </a:r>
          </a:p>
          <a:p>
            <a:pPr marL="0" lvl="0" indent="0" algn="ctr" rtl="0">
              <a:spcBef>
                <a:spcPts val="0"/>
              </a:spcBef>
              <a:spcAft>
                <a:spcPts val="0"/>
              </a:spcAft>
              <a:buNone/>
            </a:pPr>
            <a:r>
              <a:rPr lang="en-US" sz="1800" b="1" dirty="0">
                <a:solidFill>
                  <a:schemeClr val="dk2"/>
                </a:solidFill>
                <a:latin typeface="+mj-lt"/>
                <a:ea typeface="Merriweather"/>
                <a:cs typeface="Merriweather"/>
                <a:sym typeface="Merriweather"/>
              </a:rPr>
              <a:t>King Abdulaziz Medical City</a:t>
            </a:r>
          </a:p>
          <a:p>
            <a:pPr marL="0" lvl="0" indent="0" algn="ctr" rtl="0">
              <a:spcBef>
                <a:spcPts val="0"/>
              </a:spcBef>
              <a:spcAft>
                <a:spcPts val="0"/>
              </a:spcAft>
              <a:buNone/>
            </a:pPr>
            <a:r>
              <a:rPr lang="en-US" sz="1800" b="1" dirty="0">
                <a:solidFill>
                  <a:schemeClr val="dk2"/>
                </a:solidFill>
                <a:latin typeface="+mj-lt"/>
                <a:ea typeface="Merriweather"/>
                <a:cs typeface="Merriweather"/>
                <a:sym typeface="Merriweather"/>
              </a:rPr>
              <a:t>Ministry of National Guard Health Affairs</a:t>
            </a:r>
          </a:p>
          <a:p>
            <a:endParaRPr lang="en-US" dirty="0"/>
          </a:p>
        </p:txBody>
      </p:sp>
    </p:spTree>
    <p:extLst>
      <p:ext uri="{BB962C8B-B14F-4D97-AF65-F5344CB8AC3E}">
        <p14:creationId xmlns:p14="http://schemas.microsoft.com/office/powerpoint/2010/main" xmlns="" val="12790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E54DE16-05B4-42AB-B911-FD956DDE3CCE}"/>
              </a:ext>
            </a:extLst>
          </p:cNvPr>
          <p:cNvSpPr txBox="1"/>
          <p:nvPr/>
        </p:nvSpPr>
        <p:spPr>
          <a:xfrm>
            <a:off x="1397000" y="1505288"/>
            <a:ext cx="9397999" cy="3108543"/>
          </a:xfrm>
          <a:prstGeom prst="rect">
            <a:avLst/>
          </a:prstGeom>
          <a:noFill/>
        </p:spPr>
        <p:txBody>
          <a:bodyPr wrap="square">
            <a:spAutoFit/>
          </a:bodyPr>
          <a:lstStyle/>
          <a:p>
            <a:pPr marR="0" lvl="0">
              <a:spcBef>
                <a:spcPts val="0"/>
              </a:spcBef>
              <a:spcAft>
                <a:spcPts val="0"/>
              </a:spcAft>
              <a:buSzPts val="1000"/>
              <a:tabLst>
                <a:tab pos="457200" algn="l"/>
              </a:tabLst>
            </a:pPr>
            <a:r>
              <a:rPr lang="en-US" sz="2800" dirty="0">
                <a:effectLst/>
                <a:latin typeface="+mj-lt"/>
                <a:ea typeface="Times New Roman" panose="02020603050405020304" pitchFamily="18" charset="0"/>
                <a:cs typeface="Times New Roman" panose="02020603050405020304" pitchFamily="18" charset="0"/>
              </a:rPr>
              <a:t>Face: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﻿﻿General appearance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Cushingoid as a result of long-term use of steroids.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﻿﻿Central cyanosis.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t>
            </a:r>
            <a:r>
              <a:rPr lang="en-US" sz="2800" dirty="0" err="1">
                <a:effectLst/>
                <a:latin typeface="+mj-lt"/>
                <a:ea typeface="Times New Roman" panose="02020603050405020304" pitchFamily="18" charset="0"/>
                <a:cs typeface="Times New Roman" panose="02020603050405020304" pitchFamily="18" charset="0"/>
              </a:rPr>
              <a:t>Anaemia</a:t>
            </a:r>
            <a:r>
              <a:rPr lang="en-US" sz="2800" dirty="0">
                <a:effectLst/>
                <a:latin typeface="+mj-lt"/>
                <a:ea typeface="Times New Roman" panose="02020603050405020304" pitchFamily="18" charset="0"/>
                <a:cs typeface="Times New Roman" panose="02020603050405020304" pitchFamily="18" charset="0"/>
              </a:rPr>
              <a:t> (conjunctivae).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﻿﻿Horner's syndrome (possible apical lung cancer). </a:t>
            </a:r>
            <a:endParaRPr lang="en-US" sz="2800" dirty="0">
              <a:effectLst/>
              <a:latin typeface="+mj-lt"/>
              <a:ea typeface="Calibri" panose="020F0502020204030204" pitchFamily="34" charset="0"/>
              <a:cs typeface="Times New Roman" panose="02020603050405020304" pitchFamily="18" charset="0"/>
            </a:endParaRPr>
          </a:p>
          <a:p>
            <a:pPr marR="0" lvl="0">
              <a:spcBef>
                <a:spcPts val="0"/>
              </a:spcBef>
              <a:spcAft>
                <a:spcPts val="0"/>
              </a:spcAft>
              <a:buSzPts val="1000"/>
              <a:tabLst>
                <a:tab pos="457200" algn="l"/>
              </a:tabLs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71187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D1E9201-BD5F-44E9-8BCC-4452C43BCB08}"/>
              </a:ext>
            </a:extLst>
          </p:cNvPr>
          <p:cNvSpPr txBox="1"/>
          <p:nvPr/>
        </p:nvSpPr>
        <p:spPr>
          <a:xfrm>
            <a:off x="1409700" y="1377087"/>
            <a:ext cx="9309099" cy="2677656"/>
          </a:xfrm>
          <a:prstGeom prst="rect">
            <a:avLst/>
          </a:prstGeom>
          <a:noFill/>
        </p:spPr>
        <p:txBody>
          <a:bodyPr wrap="square">
            <a:spAutoFit/>
          </a:bodyPr>
          <a:lstStyle/>
          <a:p>
            <a:pPr marR="0" lvl="0">
              <a:spcBef>
                <a:spcPts val="0"/>
              </a:spcBef>
              <a:spcAft>
                <a:spcPts val="0"/>
              </a:spcAft>
              <a:buSzPts val="1000"/>
              <a:tabLst>
                <a:tab pos="457200" algn="l"/>
              </a:tabLst>
            </a:pPr>
            <a:r>
              <a:rPr lang="en-US" sz="2800" dirty="0">
                <a:effectLst/>
                <a:latin typeface="+mj-lt"/>
                <a:ea typeface="Times New Roman" panose="02020603050405020304" pitchFamily="18" charset="0"/>
                <a:cs typeface="Times New Roman" panose="02020603050405020304" pitchFamily="18" charset="0"/>
              </a:rPr>
              <a:t>Neck: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﻿﻿Jugular venous pressure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a:t>
            </a:r>
            <a:r>
              <a:rPr lang="en-US" sz="2800" dirty="0" err="1">
                <a:effectLst/>
                <a:latin typeface="+mj-lt"/>
                <a:ea typeface="Times New Roman" panose="02020603050405020304" pitchFamily="18" charset="0"/>
                <a:cs typeface="Times New Roman" panose="02020603050405020304" pitchFamily="18" charset="0"/>
              </a:rPr>
              <a:t>cor</a:t>
            </a:r>
            <a:r>
              <a:rPr lang="en-US" sz="2800" dirty="0">
                <a:effectLst/>
                <a:latin typeface="+mj-lt"/>
                <a:ea typeface="Times New Roman" panose="02020603050405020304" pitchFamily="18" charset="0"/>
                <a:cs typeface="Times New Roman" panose="02020603050405020304" pitchFamily="18" charset="0"/>
              </a:rPr>
              <a:t> pulmonale.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t>
            </a:r>
            <a:r>
              <a:rPr lang="en-US" sz="2800" dirty="0" err="1">
                <a:effectLst/>
                <a:latin typeface="+mj-lt"/>
                <a:ea typeface="Times New Roman" panose="02020603050405020304" pitchFamily="18" charset="0"/>
                <a:cs typeface="Times New Roman" panose="02020603050405020304" pitchFamily="18" charset="0"/>
              </a:rPr>
              <a:t>Goitre</a:t>
            </a:r>
            <a:r>
              <a:rPr lang="en-US" sz="2800" dirty="0">
                <a:effectLst/>
                <a:latin typeface="+mj-lt"/>
                <a:ea typeface="Times New Roman" panose="02020603050405020304" pitchFamily="18" charset="0"/>
                <a:cs typeface="Times New Roman" panose="02020603050405020304" pitchFamily="18" charset="0"/>
              </a:rPr>
              <a:t> (any possible tracheal obstruction).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﻿﻿Lymphadenopathy.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﻿﻿Evidence of superior vena cava obstruction (may be caused by lung cancer). </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503581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49AB818-A584-4D73-8A94-895F3B248931}"/>
              </a:ext>
            </a:extLst>
          </p:cNvPr>
          <p:cNvSpPr txBox="1"/>
          <p:nvPr/>
        </p:nvSpPr>
        <p:spPr>
          <a:xfrm>
            <a:off x="927100" y="974289"/>
            <a:ext cx="10083799" cy="3539430"/>
          </a:xfrm>
          <a:prstGeom prst="rect">
            <a:avLst/>
          </a:prstGeom>
          <a:noFill/>
        </p:spPr>
        <p:txBody>
          <a:bodyPr wrap="square">
            <a:spAutoFit/>
          </a:bodyPr>
          <a:lstStyle/>
          <a:p>
            <a:pPr marR="0" lvl="0">
              <a:spcBef>
                <a:spcPts val="0"/>
              </a:spcBef>
              <a:spcAft>
                <a:spcPts val="0"/>
              </a:spcAft>
              <a:buSzPts val="1000"/>
              <a:tabLst>
                <a:tab pos="457200" algn="l"/>
              </a:tabLst>
            </a:pPr>
            <a:r>
              <a:rPr lang="en-US" sz="2800" dirty="0">
                <a:effectLst/>
                <a:latin typeface="+mj-lt"/>
                <a:ea typeface="Times New Roman" panose="02020603050405020304" pitchFamily="18" charset="0"/>
                <a:cs typeface="Times New Roman" panose="02020603050405020304" pitchFamily="18" charset="0"/>
              </a:rPr>
              <a:t>Chest: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﻿﻿Chest shape: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﻿﻿Overinflated (may indicate chronic obstructive pulmonary disease or severe acute asthma).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﻿﻿Asymmetry (the abnormality is on the side that moves less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pneumothorax, collapse, consolidation or effusion).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﻿﻿Other abnormalities include pigeon chest (pectus carinatum), funnel chest (pectus excavatum). Kyphosis and/ or scoliosis.</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25672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C4A0D9B-5B2D-4560-B491-D5DC9EE52757}"/>
              </a:ext>
            </a:extLst>
          </p:cNvPr>
          <p:cNvSpPr txBox="1"/>
          <p:nvPr/>
        </p:nvSpPr>
        <p:spPr>
          <a:xfrm>
            <a:off x="203200" y="236994"/>
            <a:ext cx="11747500" cy="6001643"/>
          </a:xfrm>
          <a:prstGeom prst="rect">
            <a:avLst/>
          </a:prstGeom>
          <a:noFill/>
        </p:spPr>
        <p:txBody>
          <a:bodyPr wrap="square">
            <a:spAutoFit/>
          </a:bodyPr>
          <a:lstStyle/>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Respiratory rate (normal for an adult is about in between 12-18 with an average14/minute).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﻿﻿Note any indication of respiratory distress.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﻿﻿Nature of breathing, including: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err="1">
                <a:effectLst/>
                <a:latin typeface="+mj-lt"/>
                <a:ea typeface="Times New Roman" panose="02020603050405020304" pitchFamily="18" charset="0"/>
                <a:cs typeface="Times New Roman" panose="02020603050405020304" pitchFamily="18" charset="0"/>
              </a:rPr>
              <a:t>Kussmaul's</a:t>
            </a:r>
            <a:r>
              <a:rPr lang="en-US" sz="2400" dirty="0">
                <a:effectLst/>
                <a:latin typeface="+mj-lt"/>
                <a:ea typeface="Times New Roman" panose="02020603050405020304" pitchFamily="18" charset="0"/>
                <a:cs typeface="Times New Roman" panose="02020603050405020304" pitchFamily="18" charset="0"/>
              </a:rPr>
              <a:t> breathing: deep and </a:t>
            </a:r>
            <a:r>
              <a:rPr lang="en-US" sz="2400" dirty="0" err="1">
                <a:effectLst/>
                <a:latin typeface="+mj-lt"/>
                <a:ea typeface="Times New Roman" panose="02020603050405020304" pitchFamily="18" charset="0"/>
                <a:cs typeface="Times New Roman" panose="02020603050405020304" pitchFamily="18" charset="0"/>
              </a:rPr>
              <a:t>laboured</a:t>
            </a:r>
            <a:r>
              <a:rPr lang="en-US" sz="2400" dirty="0">
                <a:effectLst/>
                <a:latin typeface="+mj-lt"/>
                <a:ea typeface="Times New Roman" panose="02020603050405020304" pitchFamily="18" charset="0"/>
                <a:cs typeface="Times New Roman" panose="02020603050405020304" pitchFamily="18" charset="0"/>
              </a:rPr>
              <a:t> breathing, often associated with severe metabolic acidosis.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﻿﻿Cheyne-Stokes' breathing: progressively deeper breathing followed by temporary </a:t>
            </a:r>
            <a:r>
              <a:rPr lang="en-US" sz="2400" dirty="0" err="1">
                <a:effectLst/>
                <a:latin typeface="+mj-lt"/>
                <a:ea typeface="Times New Roman" panose="02020603050405020304" pitchFamily="18" charset="0"/>
                <a:cs typeface="Times New Roman" panose="02020603050405020304" pitchFamily="18" charset="0"/>
              </a:rPr>
              <a:t>apnoea</a:t>
            </a:r>
            <a:r>
              <a:rPr lang="en-US" sz="2400" dirty="0">
                <a:effectLst/>
                <a:latin typeface="+mj-lt"/>
                <a:ea typeface="Times New Roman" panose="02020603050405020304" pitchFamily="18" charset="0"/>
                <a:cs typeface="Times New Roman" panose="02020603050405020304" pitchFamily="18" charset="0"/>
              </a:rPr>
              <a:t>, which may occur with heart failure, cerebrovascular disease, head injury, carbon monoxide poisoning or brain </a:t>
            </a:r>
            <a:r>
              <a:rPr lang="en-US" sz="2400" dirty="0" err="1">
                <a:effectLst/>
                <a:latin typeface="+mj-lt"/>
                <a:ea typeface="Times New Roman" panose="02020603050405020304" pitchFamily="18" charset="0"/>
                <a:cs typeface="Times New Roman" panose="02020603050405020304" pitchFamily="18" charset="0"/>
              </a:rPr>
              <a:t>tumours</a:t>
            </a:r>
            <a:r>
              <a:rPr lang="en-US" sz="2400" dirty="0">
                <a:effectLst/>
                <a:latin typeface="+mj-lt"/>
                <a:ea typeface="Times New Roman" panose="02020603050405020304" pitchFamily="18" charset="0"/>
                <a:cs typeface="Times New Roman" panose="02020603050405020304" pitchFamily="18" charset="0"/>
              </a:rPr>
              <a:t>, or be a normal variant during sleep or at high altitude.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﻿﻿Operation scars.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﻿﻿Paradoxical chest movement may indicate a fractured rib.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﻿﻿Abdomen and lower limbs: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﻿﻿Hepatomegaly may indicate right heart failure.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﻿﻿Swollen calf (possible deep vein thrombosis).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﻿﻿Peripheral oedema may be noted (lower legs if ambulant or sacral if bed-bound). </a:t>
            </a:r>
            <a:endParaRPr lang="en-US" sz="2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322866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3A4EE79-BEE5-4C55-9227-A5DBD6E8FE9C}"/>
              </a:ext>
            </a:extLst>
          </p:cNvPr>
          <p:cNvSpPr txBox="1"/>
          <p:nvPr/>
        </p:nvSpPr>
        <p:spPr>
          <a:xfrm>
            <a:off x="393700" y="103008"/>
            <a:ext cx="11633200" cy="6001643"/>
          </a:xfrm>
          <a:prstGeom prst="rect">
            <a:avLst/>
          </a:prstGeom>
          <a:noFill/>
        </p:spPr>
        <p:txBody>
          <a:bodyPr wrap="square">
            <a:spAutoFit/>
          </a:bodyPr>
          <a:lstStyle/>
          <a:p>
            <a:pPr marL="0" marR="0">
              <a:spcBef>
                <a:spcPts val="0"/>
              </a:spcBef>
              <a:spcAft>
                <a:spcPts val="0"/>
              </a:spcAft>
            </a:pPr>
            <a:r>
              <a:rPr lang="en-US" sz="2400" dirty="0">
                <a:effectLst/>
                <a:latin typeface="+mj-lt"/>
                <a:ea typeface="Calibri" panose="020F0502020204030204" pitchFamily="34" charset="0"/>
              </a:rPr>
              <a:t>Palpation</a:t>
            </a:r>
          </a:p>
          <a:p>
            <a:pPr marL="0" marR="0">
              <a:spcBef>
                <a:spcPts val="0"/>
              </a:spcBef>
              <a:spcAft>
                <a:spcPts val="0"/>
              </a:spcAft>
            </a:pPr>
            <a:endParaRPr lang="en-US" sz="2000" dirty="0">
              <a:effectLst/>
              <a:latin typeface="+mj-lt"/>
              <a:ea typeface="Calibri" panose="020F0502020204030204" pitchFamily="34"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﻿﻿Use the index finger to feel the trachea and to determine whether the trachea feels central or is deviated: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﻿﻿The trachea is deviated away from pneumothorax and effusion and towards collapse and consolidation.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﻿﻿The trachea may also be deviated by a mass - </a:t>
            </a:r>
            <a:r>
              <a:rPr lang="en-US" sz="2000" dirty="0" err="1">
                <a:effectLst/>
                <a:latin typeface="+mj-lt"/>
                <a:ea typeface="Times New Roman" panose="02020603050405020304" pitchFamily="18" charset="0"/>
                <a:cs typeface="Times New Roman" panose="02020603050405020304" pitchFamily="18" charset="0"/>
              </a:rPr>
              <a:t>eg</a:t>
            </a:r>
            <a:r>
              <a:rPr lang="en-US" sz="2000" dirty="0">
                <a:effectLst/>
                <a:latin typeface="+mj-lt"/>
                <a:ea typeface="Times New Roman" panose="02020603050405020304" pitchFamily="18" charset="0"/>
                <a:cs typeface="Times New Roman" panose="02020603050405020304" pitchFamily="18" charset="0"/>
              </a:rPr>
              <a:t>, enlarged lymph nodes. </a:t>
            </a:r>
            <a:endParaRPr lang="en-US" sz="20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﻿﻿Chest expansion: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﻿﻿Usual chest expansion in an adult is 4-5 cm and should be symmetrical.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﻿﻿Symmetrical reduction: overinflated lungs (</a:t>
            </a:r>
            <a:r>
              <a:rPr lang="en-US" sz="2000" dirty="0" err="1">
                <a:effectLst/>
                <a:latin typeface="+mj-lt"/>
                <a:ea typeface="Times New Roman" panose="02020603050405020304" pitchFamily="18" charset="0"/>
                <a:cs typeface="Times New Roman" panose="02020603050405020304" pitchFamily="18" charset="0"/>
              </a:rPr>
              <a:t>eg</a:t>
            </a:r>
            <a:r>
              <a:rPr lang="en-US" sz="2000" dirty="0">
                <a:effectLst/>
                <a:latin typeface="+mj-lt"/>
                <a:ea typeface="Times New Roman" panose="02020603050405020304" pitchFamily="18" charset="0"/>
                <a:cs typeface="Times New Roman" panose="02020603050405020304" pitchFamily="18" charset="0"/>
              </a:rPr>
              <a:t>, bronchial asthma, emphysema), stiff lungs (</a:t>
            </a:r>
            <a:r>
              <a:rPr lang="en-US" sz="2000" dirty="0" err="1">
                <a:effectLst/>
                <a:latin typeface="+mj-lt"/>
                <a:ea typeface="Times New Roman" panose="02020603050405020304" pitchFamily="18" charset="0"/>
                <a:cs typeface="Times New Roman" panose="02020603050405020304" pitchFamily="18" charset="0"/>
              </a:rPr>
              <a:t>eg</a:t>
            </a:r>
            <a:r>
              <a:rPr lang="en-US" sz="2000" dirty="0">
                <a:effectLst/>
                <a:latin typeface="+mj-lt"/>
                <a:ea typeface="Times New Roman" panose="02020603050405020304" pitchFamily="18" charset="0"/>
                <a:cs typeface="Times New Roman" panose="02020603050405020304" pitchFamily="18" charset="0"/>
              </a:rPr>
              <a:t>, pulmonary fibrosis), ankylosing spondylitis.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﻿﻿Asymmetrical reduction of chest wall expansion: absent expansion (</a:t>
            </a:r>
            <a:r>
              <a:rPr lang="en-US" sz="2000" dirty="0" err="1">
                <a:effectLst/>
                <a:latin typeface="+mj-lt"/>
                <a:ea typeface="Times New Roman" panose="02020603050405020304" pitchFamily="18" charset="0"/>
                <a:cs typeface="Times New Roman" panose="02020603050405020304" pitchFamily="18" charset="0"/>
              </a:rPr>
              <a:t>eg</a:t>
            </a:r>
            <a:r>
              <a:rPr lang="en-US" sz="2000" dirty="0">
                <a:effectLst/>
                <a:latin typeface="+mj-lt"/>
                <a:ea typeface="Times New Roman" panose="02020603050405020304" pitchFamily="18" charset="0"/>
                <a:cs typeface="Times New Roman" panose="02020603050405020304" pitchFamily="18" charset="0"/>
              </a:rPr>
              <a:t>, empyema and pleural effusion) or reduced expansion (</a:t>
            </a:r>
            <a:r>
              <a:rPr lang="en-US" sz="2000" dirty="0" err="1">
                <a:effectLst/>
                <a:latin typeface="+mj-lt"/>
                <a:ea typeface="Times New Roman" panose="02020603050405020304" pitchFamily="18" charset="0"/>
                <a:cs typeface="Times New Roman" panose="02020603050405020304" pitchFamily="18" charset="0"/>
              </a:rPr>
              <a:t>eg</a:t>
            </a:r>
            <a:r>
              <a:rPr lang="en-US" sz="2000" dirty="0">
                <a:effectLst/>
                <a:latin typeface="+mj-lt"/>
                <a:ea typeface="Times New Roman" panose="02020603050405020304" pitchFamily="18" charset="0"/>
                <a:cs typeface="Times New Roman" panose="02020603050405020304" pitchFamily="18" charset="0"/>
              </a:rPr>
              <a:t>, pulmonary consolidation and collapse). </a:t>
            </a:r>
            <a:endParaRPr lang="en-US" sz="20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﻿﻿Tactile vocal fremitus: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﻿﻿To assess tactile vocal fremitus, use the ulnar side of the hand, by the hypothenar eminence with the palms facing upwards. </a:t>
            </a: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Place it at various levels over the back, each time asking the patient to say "ninety-nine". </a:t>
            </a: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Note how the sound is transmitted to the hand.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﻿﻿Tactile vocal fremitus is increased over areas of consolidation and decreased or absent over areas of effusion or collapse. </a:t>
            </a:r>
            <a:endParaRPr lang="en-US" sz="20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000" dirty="0">
                <a:effectLst/>
                <a:latin typeface="+mj-lt"/>
                <a:ea typeface="Times New Roman" panose="02020603050405020304" pitchFamily="18" charset="0"/>
                <a:cs typeface="Times New Roman" panose="02020603050405020304" pitchFamily="18" charset="0"/>
              </a:rPr>
              <a:t>﻿﻿Feel for the apex beat of the heart; it will be displaced if the mediastinum is displaced or distorted. </a:t>
            </a:r>
            <a:endParaRPr lang="en-US"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061126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D46597E-09D5-48AC-8725-9ABFFCCEF5FA}"/>
              </a:ext>
            </a:extLst>
          </p:cNvPr>
          <p:cNvSpPr txBox="1"/>
          <p:nvPr/>
        </p:nvSpPr>
        <p:spPr>
          <a:xfrm>
            <a:off x="584200" y="414288"/>
            <a:ext cx="11010900" cy="5262979"/>
          </a:xfrm>
          <a:prstGeom prst="rect">
            <a:avLst/>
          </a:prstGeom>
          <a:noFill/>
        </p:spPr>
        <p:txBody>
          <a:bodyPr wrap="square">
            <a:spAutoFit/>
          </a:bodyPr>
          <a:lstStyle/>
          <a:p>
            <a:pPr marL="0" marR="0">
              <a:spcBef>
                <a:spcPts val="0"/>
              </a:spcBef>
              <a:spcAft>
                <a:spcPts val="0"/>
              </a:spcAft>
            </a:pPr>
            <a:r>
              <a:rPr lang="en-US" sz="2400" dirty="0">
                <a:effectLst/>
                <a:latin typeface="+mj-lt"/>
                <a:ea typeface="Calibri" panose="020F0502020204030204" pitchFamily="34" charset="0"/>
              </a:rPr>
              <a:t>Percussion</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﻿﻿For percussion of the chest, it is usual to use the middle finger of the dominant hand to do this. </a:t>
            </a:r>
            <a:endParaRPr lang="en-US" sz="800" dirty="0">
              <a:effectLst/>
              <a:latin typeface="+mj-lt"/>
              <a:ea typeface="Calibri" panose="020F0502020204030204" pitchFamily="34" charset="0"/>
              <a:cs typeface="Times New Roman" panose="02020603050405020304" pitchFamily="18" charset="0"/>
            </a:endParaRPr>
          </a:p>
          <a:p>
            <a:pPr marL="342900" marR="0" indent="-342900">
              <a:spcBef>
                <a:spcPts val="0"/>
              </a:spcBef>
              <a:spcAft>
                <a:spcPts val="0"/>
              </a:spcAft>
              <a:buFont typeface="Courier New" panose="02070309020205020404" pitchFamily="49" charset="0"/>
              <a:buChar char="o"/>
            </a:pPr>
            <a:r>
              <a:rPr lang="en-US" sz="800" dirty="0">
                <a:effectLst/>
                <a:latin typeface="+mj-lt"/>
                <a:ea typeface="Times New Roman" panose="02020603050405020304" pitchFamily="18" charset="0"/>
                <a:cs typeface="Times New Roman" panose="02020603050405020304" pitchFamily="18" charset="0"/>
              </a:rPr>
              <a:t>﻿﻿</a:t>
            </a:r>
            <a:r>
              <a:rPr lang="en-US" sz="2400" dirty="0">
                <a:effectLst/>
                <a:latin typeface="+mj-lt"/>
                <a:ea typeface="Times New Roman" panose="02020603050405020304" pitchFamily="18" charset="0"/>
                <a:cs typeface="Times New Roman" panose="02020603050405020304" pitchFamily="18" charset="0"/>
              </a:rPr>
              <a:t>The clavicle is percussed directly, usually about a third of the way between the sternum and the </a:t>
            </a:r>
            <a:r>
              <a:rPr lang="en-US" sz="2400" dirty="0" err="1">
                <a:effectLst/>
                <a:latin typeface="+mj-lt"/>
                <a:ea typeface="Times New Roman" panose="02020603050405020304" pitchFamily="18" charset="0"/>
                <a:cs typeface="Times New Roman" panose="02020603050405020304" pitchFamily="18" charset="0"/>
              </a:rPr>
              <a:t>acromium</a:t>
            </a:r>
            <a:r>
              <a:rPr lang="en-US" sz="2400" dirty="0">
                <a:effectLst/>
                <a:latin typeface="+mj-lt"/>
                <a:ea typeface="Times New Roman" panose="02020603050405020304" pitchFamily="18" charset="0"/>
                <a:cs typeface="Times New Roman" panose="02020603050405020304" pitchFamily="18" charset="0"/>
              </a:rPr>
              <a:t>. </a:t>
            </a:r>
            <a:endParaRPr lang="en-US" sz="2400" dirty="0">
              <a:latin typeface="+mj-lt"/>
              <a:ea typeface="Times New Roman" panose="02020603050405020304" pitchFamily="18" charset="0"/>
              <a:cs typeface="Times New Roman" panose="02020603050405020304" pitchFamily="18" charset="0"/>
            </a:endParaRPr>
          </a:p>
          <a:p>
            <a:pPr marL="342900" marR="0" indent="-342900">
              <a:spcBef>
                <a:spcPts val="0"/>
              </a:spcBef>
              <a:spcAft>
                <a:spcPts val="0"/>
              </a:spcAft>
              <a:buFont typeface="Courier New" panose="02070309020205020404" pitchFamily="49" charset="0"/>
              <a:buChar char="o"/>
            </a:pPr>
            <a:r>
              <a:rPr lang="en-US" sz="2400" dirty="0">
                <a:effectLst/>
                <a:latin typeface="+mj-lt"/>
                <a:ea typeface="Times New Roman" panose="02020603050405020304" pitchFamily="18" charset="0"/>
                <a:cs typeface="Times New Roman" panose="02020603050405020304" pitchFamily="18" charset="0"/>
              </a:rPr>
              <a:t>The rest of the chest is percussed by placing the non-dominant hand on the chest and using the dominant middle finger to tap the </a:t>
            </a:r>
            <a:r>
              <a:rPr lang="en-US" sz="2400" dirty="0">
                <a:effectLst/>
                <a:latin typeface="+mj-lt"/>
                <a:ea typeface="Calibri" panose="020F0502020204030204" pitchFamily="34" charset="0"/>
              </a:rPr>
              <a:t>other middle finger over the middle phalanx.</a:t>
            </a:r>
            <a:endParaRPr lang="en-US" sz="800" dirty="0">
              <a:effectLst/>
              <a:latin typeface="+mj-lt"/>
              <a:ea typeface="Calibri" panose="020F0502020204030204" pitchFamily="34" charset="0"/>
            </a:endParaRPr>
          </a:p>
          <a:p>
            <a:pPr marL="342900" marR="0" indent="-342900">
              <a:spcBef>
                <a:spcPts val="0"/>
              </a:spcBef>
              <a:spcAft>
                <a:spcPts val="0"/>
              </a:spcAft>
              <a:buFont typeface="Courier New" panose="02070309020205020404" pitchFamily="49" charset="0"/>
              <a:buChar char="o"/>
            </a:pPr>
            <a:r>
              <a:rPr lang="en-US" sz="800" dirty="0">
                <a:latin typeface="+mj-lt"/>
                <a:ea typeface="Calibri" panose="020F0502020204030204" pitchFamily="34" charset="0"/>
              </a:rPr>
              <a:t> </a:t>
            </a:r>
            <a:r>
              <a:rPr lang="en-US" sz="2400" dirty="0">
                <a:effectLst/>
                <a:latin typeface="+mj-lt"/>
                <a:ea typeface="Times New Roman" panose="02020603050405020304" pitchFamily="18" charset="0"/>
                <a:cs typeface="Times New Roman" panose="02020603050405020304" pitchFamily="18" charset="0"/>
              </a:rPr>
              <a:t>Percuss over the lobes of the lung, front and back except that the middle lobe</a:t>
            </a:r>
            <a:endParaRPr lang="en-US" sz="2400" dirty="0">
              <a:effectLst/>
              <a:latin typeface="+mj-lt"/>
              <a:ea typeface="Calibri" panose="020F0502020204030204" pitchFamily="34" charset="0"/>
            </a:endParaRPr>
          </a:p>
          <a:p>
            <a:pPr marL="0" marR="0">
              <a:spcBef>
                <a:spcPts val="0"/>
              </a:spcBef>
              <a:spcAft>
                <a:spcPts val="0"/>
              </a:spcAft>
            </a:pPr>
            <a:r>
              <a:rPr lang="en-US" sz="2400" dirty="0">
                <a:latin typeface="+mj-lt"/>
                <a:ea typeface="Calibri" panose="020F0502020204030204" pitchFamily="34" charset="0"/>
              </a:rPr>
              <a:t>    </a:t>
            </a:r>
            <a:r>
              <a:rPr lang="en-US" sz="2400" dirty="0">
                <a:effectLst/>
                <a:latin typeface="+mj-lt"/>
                <a:ea typeface="Calibri" panose="020F0502020204030204" pitchFamily="34" charset="0"/>
              </a:rPr>
              <a:t>does not have surface anatomy on the back</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﻿﻿Percuss over the heart, in hyperinflation of the chest, there is loss of cardiac dullness.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﻿﻿A hyper-resonant sound suggests hyperinflation or a pneumothorax.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﻿﻿A dull sound is easier to distinguish from normal</a:t>
            </a:r>
            <a:r>
              <a:rPr lang="en-US" sz="2400" dirty="0">
                <a:latin typeface="+mj-lt"/>
                <a:ea typeface="Times New Roman" panose="02020603050405020304" pitchFamily="18" charset="0"/>
                <a:cs typeface="Times New Roman" panose="02020603050405020304" pitchFamily="18" charset="0"/>
              </a:rPr>
              <a:t>, i</a:t>
            </a:r>
            <a:r>
              <a:rPr lang="en-US" sz="2400" dirty="0">
                <a:effectLst/>
                <a:latin typeface="+mj-lt"/>
                <a:ea typeface="Times New Roman" panose="02020603050405020304" pitchFamily="18" charset="0"/>
                <a:cs typeface="Times New Roman" panose="02020603050405020304" pitchFamily="18" charset="0"/>
              </a:rPr>
              <a:t>t may suggest collapse or consolidation, or a pleural effusion.  </a:t>
            </a:r>
            <a:endParaRPr lang="en-US" sz="2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688757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9114F85-D3CE-485E-9073-902E81AAFB74}"/>
              </a:ext>
            </a:extLst>
          </p:cNvPr>
          <p:cNvSpPr txBox="1"/>
          <p:nvPr/>
        </p:nvSpPr>
        <p:spPr>
          <a:xfrm>
            <a:off x="444500" y="313194"/>
            <a:ext cx="11239500" cy="5262979"/>
          </a:xfrm>
          <a:prstGeom prst="rect">
            <a:avLst/>
          </a:prstGeom>
          <a:noFill/>
        </p:spPr>
        <p:txBody>
          <a:bodyPr wrap="square">
            <a:spAutoFit/>
          </a:bodyPr>
          <a:lstStyle/>
          <a:p>
            <a:pPr marL="0" marR="0">
              <a:spcBef>
                <a:spcPts val="0"/>
              </a:spcBef>
              <a:spcAft>
                <a:spcPts val="0"/>
              </a:spcAft>
            </a:pPr>
            <a:r>
              <a:rPr lang="en-US" sz="2400" dirty="0">
                <a:effectLst/>
                <a:latin typeface="Helvetica" panose="020B0604020202020204" pitchFamily="34" charset="0"/>
                <a:ea typeface="Calibri" panose="020F0502020204030204" pitchFamily="34" charset="0"/>
              </a:rPr>
              <a:t>Auscultation</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Heart auscultation is mainly to detect heart abnormalities but severe lung disease may cause pulmonary hypertension</a:t>
            </a:r>
            <a:br>
              <a:rPr lang="en-US" sz="2400" dirty="0">
                <a:effectLst/>
                <a:latin typeface="Helvetica" panose="020B0604020202020204" pitchFamily="34" charset="0"/>
                <a:ea typeface="Times New Roman" panose="02020603050405020304" pitchFamily="18" charset="0"/>
                <a:cs typeface="Times New Roman" panose="02020603050405020304" pitchFamily="18" charset="0"/>
              </a:rPr>
            </a:b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and a loud P2</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Place the stethoscope over each of the five lobes of the lungs in turn, on the front and back of the chest. Ask the patient to take deep breaths in and out with their mouth open.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Normal breath sounds are called vesicular. They are described as quiet and gentle. There is usually no gap between the inspiratory and expiratory phase sounds.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Rhonchi (wheezes):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Musical sound heard on expiration. In severe cases they may be both inspiratory and expiratory. Imply narrowing of the airways.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Helvetica" panose="020B0604020202020204" pitchFamily="34" charset="0"/>
                <a:ea typeface="Times New Roman" panose="02020603050405020304" pitchFamily="18" charset="0"/>
                <a:cs typeface="Times New Roman" panose="02020603050405020304" pitchFamily="18" charset="0"/>
              </a:rPr>
              <a:t>The loudness of rhonchi gives no indication of the severity of the condition.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683836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5B5C3F4-1C1C-487D-BEDB-E4C2BD65B95D}"/>
              </a:ext>
            </a:extLst>
          </p:cNvPr>
          <p:cNvSpPr txBox="1"/>
          <p:nvPr/>
        </p:nvSpPr>
        <p:spPr>
          <a:xfrm>
            <a:off x="457200" y="40997"/>
            <a:ext cx="11201400" cy="6001643"/>
          </a:xfrm>
          <a:prstGeom prst="rect">
            <a:avLst/>
          </a:prstGeom>
          <a:noFill/>
        </p:spPr>
        <p:txBody>
          <a:bodyPr wrap="square">
            <a:spAutoFit/>
          </a:bodyPr>
          <a:lstStyle/>
          <a:p>
            <a:pPr marL="342900" marR="0" lvl="0" indent="-342900">
              <a:spcBef>
                <a:spcPts val="0"/>
              </a:spcBef>
              <a:spcAft>
                <a:spcPts val="0"/>
              </a:spcAft>
              <a:buSzPts val="1000"/>
              <a:buFont typeface="Courier New" panose="02070309020205020404" pitchFamily="49" charset="0"/>
              <a:buChar char="o"/>
              <a:tabLst>
                <a:tab pos="457200" algn="l"/>
              </a:tabLst>
            </a:pPr>
            <a:r>
              <a:rPr lang="en-US" sz="18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400" dirty="0">
                <a:effectLst/>
                <a:latin typeface="+mj-lt"/>
                <a:ea typeface="Times New Roman" panose="02020603050405020304" pitchFamily="18" charset="0"/>
                <a:cs typeface="Times New Roman" panose="02020603050405020304" pitchFamily="18" charset="0"/>
              </a:rPr>
              <a:t>Rales (sometimes called crackles) or </a:t>
            </a:r>
            <a:r>
              <a:rPr lang="en-US" sz="2400" dirty="0">
                <a:effectLst/>
                <a:latin typeface="+mj-lt"/>
                <a:ea typeface="Calibri" panose="020F0502020204030204" pitchFamily="34" charset="0"/>
              </a:rPr>
              <a:t>Crepitations</a:t>
            </a: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﻿﻿Probably represent opening of small airways and alveoli.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﻿﻿They may be normal at the lung bases if they clear on coughing or after taking a few deep breaths.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﻿﻿Basal rales are a classical feature of pulmonary congestion with left ventricular failure. They may be more diffuse in pulmonary fibrosis.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﻿﻿Bronchial breathing: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﻿﻿The sounds of bronchial breathing are generated by turbulent air flow in large airways (similar sounds can be heard in healthy patients by listening over the trachea.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﻿﻿Sounds are harsh and poor in nature. Unlike normal vesicular breath sounds, there is a gap between the inspiratory and expiratory phase sounds. </a:t>
            </a:r>
            <a:endParaRPr lang="en-US" sz="24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﻿﻿Bronchial breathing suggests consolidation or fibrosis, which permits the sound to be conducted more effectively to the chest wall.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﻿﻿Pleural rub: a creaking sound caused by stiff pleural membranes such as with pleurisy. </a:t>
            </a:r>
            <a:endParaRPr lang="en-US" sz="24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400" dirty="0">
                <a:effectLst/>
                <a:latin typeface="+mj-lt"/>
                <a:ea typeface="Times New Roman" panose="02020603050405020304" pitchFamily="18" charset="0"/>
                <a:cs typeface="Times New Roman" panose="02020603050405020304" pitchFamily="18" charset="0"/>
              </a:rPr>
              <a:t>﻿﻿Stridor: harsh inspiratory sound caused by partial obstruction of a large airway. </a:t>
            </a:r>
            <a:endParaRPr lang="en-US" sz="2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02084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AA5673E-07B8-4186-BDF9-A34508232888}"/>
              </a:ext>
            </a:extLst>
          </p:cNvPr>
          <p:cNvSpPr txBox="1"/>
          <p:nvPr/>
        </p:nvSpPr>
        <p:spPr>
          <a:xfrm>
            <a:off x="546101" y="145187"/>
            <a:ext cx="11150600" cy="5693866"/>
          </a:xfrm>
          <a:prstGeom prst="rect">
            <a:avLst/>
          </a:prstGeom>
          <a:noFill/>
        </p:spPr>
        <p:txBody>
          <a:bodyPr wrap="square">
            <a:spAutoFit/>
          </a:bodyPr>
          <a:lstStyle/>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Vocal resonance: </a:t>
            </a:r>
            <a:endParaRPr lang="en-US" sz="28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﻿﻿Place the stethoscope at various levels over the back and ask the patient to whisper "ninety-nine" each time. Note how well the sound is transmitted</a:t>
            </a:r>
          </a:p>
          <a:p>
            <a:pPr marL="800100" lvl="1" indent="-342900">
              <a:buSzPts val="1000"/>
              <a:buFont typeface="Courier New" panose="02070309020205020404" pitchFamily="49" charset="0"/>
              <a:buChar char="o"/>
              <a:tabLst>
                <a:tab pos="457200" algn="l"/>
              </a:tabLst>
            </a:pPr>
            <a:r>
              <a:rPr lang="en-US" sz="2800" dirty="0">
                <a:effectLst/>
                <a:latin typeface="+mj-lt"/>
                <a:ea typeface="Calibri" panose="020F0502020204030204" pitchFamily="34" charset="0"/>
              </a:rPr>
              <a:t>The sound is muffled over a normal lung, increased if there is consolidation and decreased or absent if there is effusion or collapse</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Whispering pectoriloquy: </a:t>
            </a:r>
            <a:endParaRPr lang="en-US" sz="28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﻿﻿Is elicited as for vocal fremitus but ask the patient to whisper "one, two, three". </a:t>
            </a:r>
            <a:endParaRPr lang="en-US" sz="2800" dirty="0">
              <a:effectLst/>
              <a:latin typeface="+mj-lt"/>
              <a:ea typeface="Calibri" panose="020F0502020204030204" pitchFamily="34" charset="0"/>
              <a:cs typeface="Times New Roman" panose="02020603050405020304" pitchFamily="18" charset="0"/>
            </a:endParaRPr>
          </a:p>
          <a:p>
            <a:pPr marL="800100" lvl="1" indent="-342900">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﻿﻿Whispering pectoriloquy is the increased quality and loudness of whispers that are heard with a stethoscope over an area of lung consolidation.</a:t>
            </a:r>
            <a:endParaRPr lang="en-US" sz="2800" dirty="0">
              <a:effectLst/>
              <a:latin typeface="+mj-lt"/>
              <a:ea typeface="Calibri" panose="020F0502020204030204" pitchFamily="34" charset="0"/>
              <a:cs typeface="Times New Roman" panose="02020603050405020304" pitchFamily="18" charset="0"/>
            </a:endParaRPr>
          </a:p>
          <a:p>
            <a:pPr marL="0" marR="0">
              <a:spcBef>
                <a:spcPts val="0"/>
              </a:spcBef>
              <a:spcAft>
                <a:spcPts val="0"/>
              </a:spcAft>
            </a:pPr>
            <a:endParaRPr lang="en-US"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xmlns="" val="1344853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2E15635-9E79-4B89-84A0-2BA7B7090B9E}"/>
              </a:ext>
            </a:extLst>
          </p:cNvPr>
          <p:cNvSpPr txBox="1"/>
          <p:nvPr/>
        </p:nvSpPr>
        <p:spPr>
          <a:xfrm>
            <a:off x="2306972" y="1778466"/>
            <a:ext cx="7239700" cy="1015663"/>
          </a:xfrm>
          <a:prstGeom prst="rect">
            <a:avLst/>
          </a:prstGeom>
          <a:noFill/>
        </p:spPr>
        <p:txBody>
          <a:bodyPr wrap="square" rtlCol="0">
            <a:spAutoFit/>
          </a:bodyPr>
          <a:lstStyle/>
          <a:p>
            <a:pPr algn="ctr"/>
            <a:r>
              <a:rPr lang="en-US" sz="6000" dirty="0"/>
              <a:t>T H A N K  Y O U</a:t>
            </a:r>
          </a:p>
        </p:txBody>
      </p:sp>
    </p:spTree>
    <p:extLst>
      <p:ext uri="{BB962C8B-B14F-4D97-AF65-F5344CB8AC3E}">
        <p14:creationId xmlns:p14="http://schemas.microsoft.com/office/powerpoint/2010/main" xmlns="" val="31573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D426DB4-BC9F-4A14-8FFA-DE75A59DC39F}"/>
              </a:ext>
            </a:extLst>
          </p:cNvPr>
          <p:cNvSpPr txBox="1"/>
          <p:nvPr/>
        </p:nvSpPr>
        <p:spPr>
          <a:xfrm>
            <a:off x="1727201" y="497691"/>
            <a:ext cx="8382000" cy="5262979"/>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History</a:t>
            </a:r>
          </a:p>
          <a:p>
            <a:pPr marL="0" marR="0">
              <a:spcBef>
                <a:spcPts val="0"/>
              </a:spcBef>
              <a:spcAft>
                <a:spcPts val="0"/>
              </a:spcAft>
            </a:pPr>
            <a:endParaRPr lang="en-US" sz="2800" dirty="0">
              <a:effectLst/>
              <a:latin typeface="+mj-lt"/>
              <a:ea typeface="Calibri" panose="020F0502020204030204" pitchFamily="34" charset="0"/>
            </a:endParaRPr>
          </a:p>
          <a:p>
            <a:pPr marL="0" marR="0">
              <a:spcBef>
                <a:spcPts val="0"/>
              </a:spcBef>
              <a:spcAft>
                <a:spcPts val="0"/>
              </a:spcAft>
            </a:pPr>
            <a:r>
              <a:rPr lang="en-US" sz="2800" dirty="0">
                <a:effectLst/>
                <a:latin typeface="+mj-lt"/>
                <a:ea typeface="Calibri" panose="020F0502020204030204" pitchFamily="34" charset="0"/>
              </a:rPr>
              <a:t>History of presenting complaint</a:t>
            </a:r>
          </a:p>
          <a:p>
            <a:pPr marL="0" marR="0">
              <a:spcBef>
                <a:spcPts val="0"/>
              </a:spcBef>
              <a:spcAft>
                <a:spcPts val="0"/>
              </a:spcAft>
            </a:pPr>
            <a:r>
              <a:rPr lang="en-US" sz="2800" dirty="0">
                <a:effectLst/>
                <a:latin typeface="+mj-lt"/>
                <a:ea typeface="Calibri" panose="020F0502020204030204" pitchFamily="34" charset="0"/>
              </a:rPr>
              <a:t>The main respiratory symptoms are:</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t>
            </a:r>
            <a:r>
              <a:rPr lang="en-US" sz="2800" dirty="0" err="1">
                <a:effectLst/>
                <a:latin typeface="+mj-lt"/>
                <a:ea typeface="Times New Roman" panose="02020603050405020304" pitchFamily="18" charset="0"/>
                <a:cs typeface="Times New Roman" panose="02020603050405020304" pitchFamily="18" charset="0"/>
              </a:rPr>
              <a:t>Dyspnoea</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﻿﻿Cough and sputum </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Persistent Cough in Adults and Chronic Cough in </a:t>
            </a:r>
            <a:r>
              <a:rPr lang="en-US" sz="2800" dirty="0" err="1" smtClean="0">
                <a:effectLst/>
                <a:latin typeface="+mj-lt"/>
                <a:ea typeface="Times New Roman" panose="02020603050405020304" pitchFamily="18" charset="0"/>
                <a:cs typeface="Times New Roman" panose="02020603050405020304" pitchFamily="18" charset="0"/>
              </a:rPr>
              <a:t>Children,may</a:t>
            </a:r>
            <a:r>
              <a:rPr lang="en-US" sz="2800" dirty="0" smtClean="0">
                <a:effectLst/>
                <a:latin typeface="+mj-lt"/>
                <a:ea typeface="Times New Roman" panose="02020603050405020304" pitchFamily="18" charset="0"/>
                <a:cs typeface="Times New Roman" panose="02020603050405020304" pitchFamily="18" charset="0"/>
              </a:rPr>
              <a:t> indicate B.A,GERD , or </a:t>
            </a:r>
            <a:r>
              <a:rPr lang="en-US" sz="2800" smtClean="0">
                <a:effectLst/>
                <a:latin typeface="+mj-lt"/>
                <a:ea typeface="Times New Roman" panose="02020603050405020304" pitchFamily="18" charset="0"/>
                <a:cs typeface="Times New Roman" panose="02020603050405020304" pitchFamily="18" charset="0"/>
              </a:rPr>
              <a:t>Cystic fibrosis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t>
            </a:r>
            <a:r>
              <a:rPr lang="en-US" sz="2800" dirty="0" err="1">
                <a:effectLst/>
                <a:latin typeface="+mj-lt"/>
                <a:ea typeface="Times New Roman" panose="02020603050405020304" pitchFamily="18" charset="0"/>
                <a:cs typeface="Times New Roman" panose="02020603050405020304" pitchFamily="18" charset="0"/>
              </a:rPr>
              <a:t>Haemoptysis</a:t>
            </a:r>
            <a:r>
              <a:rPr lang="en-US" sz="2800" dirty="0">
                <a:effectLst/>
                <a:latin typeface="+mj-lt"/>
                <a:ea typeface="Times New Roman" panose="02020603050405020304" pitchFamily="18" charset="0"/>
                <a:cs typeface="Times New Roman" panose="02020603050405020304" pitchFamily="18" charset="0"/>
              </a:rPr>
              <a:t>.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﻿﻿Chest pain.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﻿﻿Wheeze</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635685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7EFC928-A66C-46F3-9E3B-C6AECF7B2A63}"/>
              </a:ext>
            </a:extLst>
          </p:cNvPr>
          <p:cNvSpPr txBox="1"/>
          <p:nvPr/>
        </p:nvSpPr>
        <p:spPr>
          <a:xfrm>
            <a:off x="635000" y="-33307"/>
            <a:ext cx="11366500" cy="6124754"/>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Other systems</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﻿﻿Loss of appetite is a common feature whenever people are unwell it suggests that the disease is having a significant effect on well-being.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﻿﻿Significant loss of weight may well be indicative of serious illness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malignancy or tuberculosis.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﻿﻿Upper gastrointestinal symptoms: gastro-</a:t>
            </a:r>
            <a:r>
              <a:rPr lang="en-US" sz="2800" dirty="0" err="1">
                <a:effectLst/>
                <a:latin typeface="+mj-lt"/>
                <a:ea typeface="Times New Roman" panose="02020603050405020304" pitchFamily="18" charset="0"/>
                <a:cs typeface="Times New Roman" panose="02020603050405020304" pitchFamily="18" charset="0"/>
              </a:rPr>
              <a:t>oesophageal</a:t>
            </a:r>
            <a:r>
              <a:rPr lang="en-US" sz="2800" dirty="0">
                <a:effectLst/>
                <a:latin typeface="+mj-lt"/>
                <a:ea typeface="Times New Roman" panose="02020603050405020304" pitchFamily="18" charset="0"/>
                <a:cs typeface="Times New Roman" panose="02020603050405020304" pitchFamily="18" charset="0"/>
              </a:rPr>
              <a:t> reflux is a common cause of chronic cough.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﻿﻿Heart disease may cause respiratory symptoms. Establish whether there are any indications of heart failure or coronary heart disease.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﻿﻿Severe </a:t>
            </a:r>
            <a:r>
              <a:rPr lang="en-US" sz="2800" dirty="0" err="1">
                <a:effectLst/>
                <a:latin typeface="+mj-lt"/>
                <a:ea typeface="Times New Roman" panose="02020603050405020304" pitchFamily="18" charset="0"/>
                <a:cs typeface="Times New Roman" panose="02020603050405020304" pitchFamily="18" charset="0"/>
              </a:rPr>
              <a:t>anaemia</a:t>
            </a:r>
            <a:r>
              <a:rPr lang="en-US" sz="2800" dirty="0">
                <a:effectLst/>
                <a:latin typeface="+mj-lt"/>
                <a:ea typeface="Times New Roman" panose="02020603050405020304" pitchFamily="18" charset="0"/>
                <a:cs typeface="Times New Roman" panose="02020603050405020304" pitchFamily="18" charset="0"/>
              </a:rPr>
              <a:t> may cause breathlessness.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﻿﻿Rheumatoid arthritis and other connective tissue diseases may cause respiratory symptoms.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﻿﻿Neuromuscular diseases may cause respiratory symptoms, particularly </a:t>
            </a:r>
            <a:r>
              <a:rPr lang="en-US" sz="2800" dirty="0" err="1">
                <a:effectLst/>
                <a:latin typeface="+mj-lt"/>
                <a:ea typeface="Times New Roman" panose="02020603050405020304" pitchFamily="18" charset="0"/>
                <a:cs typeface="Times New Roman" panose="02020603050405020304" pitchFamily="18" charset="0"/>
              </a:rPr>
              <a:t>dyspnoea</a:t>
            </a:r>
            <a:r>
              <a:rPr lang="en-US" sz="2800" dirty="0">
                <a:effectLst/>
                <a:latin typeface="+mj-lt"/>
                <a:ea typeface="Times New Roman" panose="02020603050405020304" pitchFamily="18" charset="0"/>
                <a:cs typeface="Times New Roman" panose="02020603050405020304" pitchFamily="18" charset="0"/>
              </a:rPr>
              <a:t>. </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557508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7EFC928-A66C-46F3-9E3B-C6AECF7B2A63}"/>
              </a:ext>
            </a:extLst>
          </p:cNvPr>
          <p:cNvSpPr txBox="1"/>
          <p:nvPr/>
        </p:nvSpPr>
        <p:spPr>
          <a:xfrm>
            <a:off x="635000" y="982693"/>
            <a:ext cx="10287000" cy="2677656"/>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Past medical history</a:t>
            </a:r>
          </a:p>
          <a:p>
            <a:pPr marL="0" marR="0">
              <a:spcBef>
                <a:spcPts val="0"/>
              </a:spcBef>
              <a:spcAft>
                <a:spcPts val="0"/>
              </a:spcAft>
            </a:pPr>
            <a:endParaRPr lang="en-US" sz="2800" dirty="0">
              <a:effectLst/>
              <a:latin typeface="+mj-lt"/>
              <a:ea typeface="Calibri" panose="020F0502020204030204" pitchFamily="34"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﻿﻿Use of inhalers (assess compliance and technique).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﻿﻿Use of steroids (some measure of severity in asthma).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﻿﻿Other drugs which may have relevance in respiratory disease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angiotensin-converting enzyme (ACE) inhibitors (cough). </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1116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7EFC928-A66C-46F3-9E3B-C6AECF7B2A63}"/>
              </a:ext>
            </a:extLst>
          </p:cNvPr>
          <p:cNvSpPr txBox="1"/>
          <p:nvPr/>
        </p:nvSpPr>
        <p:spPr>
          <a:xfrm>
            <a:off x="1249959" y="982693"/>
            <a:ext cx="9563449" cy="1815882"/>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Allergies</a:t>
            </a:r>
          </a:p>
          <a:p>
            <a:pPr marL="0" marR="0">
              <a:spcBef>
                <a:spcPts val="0"/>
              </a:spcBef>
              <a:spcAft>
                <a:spcPts val="0"/>
              </a:spcAft>
            </a:pPr>
            <a:endParaRPr lang="en-US" sz="2800" dirty="0">
              <a:effectLst/>
              <a:latin typeface="+mj-lt"/>
              <a:ea typeface="Calibri" panose="020F0502020204030204" pitchFamily="34" charset="0"/>
            </a:endParaRPr>
          </a:p>
          <a:p>
            <a:pPr marL="0" marR="0">
              <a:spcBef>
                <a:spcPts val="0"/>
              </a:spcBef>
              <a:spcAft>
                <a:spcPts val="0"/>
              </a:spcAft>
            </a:pPr>
            <a:r>
              <a:rPr lang="en-US" sz="2800" dirty="0">
                <a:effectLst/>
                <a:latin typeface="+mj-lt"/>
                <a:ea typeface="Calibri" panose="020F0502020204030204" pitchFamily="34" charset="0"/>
              </a:rPr>
              <a:t>Ask about all allergies including, for example, food, inhaled allergens and drugs</a:t>
            </a:r>
            <a:r>
              <a:rPr lang="en-US" sz="1800" dirty="0">
                <a:effectLst/>
                <a:latin typeface="Helvetica" panose="020B0604020202020204" pitchFamily="34"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xmlns="" val="184204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7EFC928-A66C-46F3-9E3B-C6AECF7B2A63}"/>
              </a:ext>
            </a:extLst>
          </p:cNvPr>
          <p:cNvSpPr txBox="1"/>
          <p:nvPr/>
        </p:nvSpPr>
        <p:spPr>
          <a:xfrm>
            <a:off x="635000" y="220693"/>
            <a:ext cx="11366500" cy="4832092"/>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Occupational and social history</a:t>
            </a:r>
          </a:p>
          <a:p>
            <a:pPr marL="0" marR="0">
              <a:spcBef>
                <a:spcPts val="0"/>
              </a:spcBef>
              <a:spcAft>
                <a:spcPts val="0"/>
              </a:spcAft>
            </a:pPr>
            <a:endParaRPr lang="en-US" sz="2800" dirty="0">
              <a:effectLst/>
              <a:latin typeface="+mj-lt"/>
              <a:ea typeface="Calibri" panose="020F0502020204030204" pitchFamily="34"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﻿﻿An occupational history may be very important in respiratory disease. </a:t>
            </a:r>
            <a:endParaRPr lang="en-US" sz="2800" dirty="0">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﻿﻿Hobbies and pets may also be responsible for respiratory disease.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﻿﻿Lifestyle and alcohol consumption are also very relevant to respiratory diseases. </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Ask about illicit drugs.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﻿﻿Smoking history should detail, for example, the type and number of cigarettes smoked currently and in the past. </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Ask also about passive smoking.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﻿﻿Sexual history may be relevant to risk of HIV and AIDS. </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350922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C4F2C45-2057-4EEB-8077-3D4E0FE7445A}"/>
              </a:ext>
            </a:extLst>
          </p:cNvPr>
          <p:cNvSpPr txBox="1"/>
          <p:nvPr/>
        </p:nvSpPr>
        <p:spPr>
          <a:xfrm>
            <a:off x="1993900" y="744488"/>
            <a:ext cx="8623299" cy="3539430"/>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Family history</a:t>
            </a:r>
          </a:p>
          <a:p>
            <a:pPr marL="0" marR="0">
              <a:spcBef>
                <a:spcPts val="0"/>
              </a:spcBef>
              <a:spcAft>
                <a:spcPts val="0"/>
              </a:spcAft>
            </a:pPr>
            <a:endParaRPr lang="en-US" sz="2800" dirty="0">
              <a:effectLst/>
              <a:latin typeface="+mj-lt"/>
              <a:ea typeface="Calibri" panose="020F0502020204030204" pitchFamily="34"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﻿﻿Respiratory diseases with a genetic component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cystic fibrosis, emphysema (alpha-1-antitrypsin deficiency).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﻿﻿Infectious diseases such as tuberculosis (remember high-risk groups).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﻿﻿Atopic diseases such as asthma, hay fever and eczema.</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34893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571808B-7B2B-40C8-9416-F80DC8515C0F}"/>
              </a:ext>
            </a:extLst>
          </p:cNvPr>
          <p:cNvSpPr txBox="1"/>
          <p:nvPr/>
        </p:nvSpPr>
        <p:spPr>
          <a:xfrm>
            <a:off x="850900" y="192891"/>
            <a:ext cx="10528300" cy="5262979"/>
          </a:xfrm>
          <a:prstGeom prst="rect">
            <a:avLst/>
          </a:prstGeom>
          <a:noFill/>
        </p:spPr>
        <p:txBody>
          <a:bodyPr wrap="square">
            <a:spAutoFit/>
          </a:bodyPr>
          <a:lstStyle/>
          <a:p>
            <a:pPr marL="0" marR="0">
              <a:spcBef>
                <a:spcPts val="0"/>
              </a:spcBef>
              <a:spcAft>
                <a:spcPts val="0"/>
              </a:spcAft>
            </a:pPr>
            <a:r>
              <a:rPr lang="en-US" sz="2800" dirty="0">
                <a:effectLst/>
                <a:latin typeface="+mj-lt"/>
                <a:ea typeface="Calibri" panose="020F0502020204030204" pitchFamily="34" charset="0"/>
              </a:rPr>
              <a:t>Examination</a:t>
            </a:r>
          </a:p>
          <a:p>
            <a:pPr marL="0" marR="0">
              <a:spcBef>
                <a:spcPts val="0"/>
              </a:spcBef>
              <a:spcAft>
                <a:spcPts val="0"/>
              </a:spcAft>
            </a:pPr>
            <a:endParaRPr lang="en-US" sz="2800" dirty="0">
              <a:effectLst/>
              <a:latin typeface="+mj-lt"/>
              <a:ea typeface="Calibri" panose="020F0502020204030204" pitchFamily="34" charset="0"/>
            </a:endParaRPr>
          </a:p>
          <a:p>
            <a:pPr marL="0" marR="0">
              <a:spcBef>
                <a:spcPts val="0"/>
              </a:spcBef>
              <a:spcAft>
                <a:spcPts val="0"/>
              </a:spcAft>
            </a:pPr>
            <a:r>
              <a:rPr lang="en-US" sz="2800" dirty="0">
                <a:effectLst/>
                <a:latin typeface="+mj-lt"/>
                <a:ea typeface="Calibri" panose="020F0502020204030204" pitchFamily="34" charset="0"/>
              </a:rPr>
              <a:t>Inspection</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﻿﻿General inspection: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﻿﻿Evidence of respiratory distress at rest or when walking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obvious breathlessness, talking in short phrases rather than full sentences, use of accessory muscles, exhalation with pursed lips.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﻿﻿Evidence of other respiratory symptoms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cough, audible wheeze.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﻿﻿Note whether the patient appears to be pyrexial (check their temperature). </a:t>
            </a:r>
            <a:endParaRPr lang="en-US" sz="28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mj-lt"/>
                <a:ea typeface="Times New Roman" panose="02020603050405020304" pitchFamily="18" charset="0"/>
                <a:cs typeface="Times New Roman" panose="02020603050405020304" pitchFamily="18" charset="0"/>
              </a:rPr>
              <a:t>﻿﻿Note whether there are any indicators of recent weight loss - </a:t>
            </a:r>
            <a:r>
              <a:rPr lang="en-US" sz="2800" dirty="0" err="1">
                <a:effectLst/>
                <a:latin typeface="+mj-lt"/>
                <a:ea typeface="Times New Roman" panose="02020603050405020304" pitchFamily="18" charset="0"/>
                <a:cs typeface="Times New Roman" panose="02020603050405020304" pitchFamily="18" charset="0"/>
              </a:rPr>
              <a:t>eg</a:t>
            </a:r>
            <a:r>
              <a:rPr lang="en-US" sz="2800" dirty="0">
                <a:effectLst/>
                <a:latin typeface="+mj-lt"/>
                <a:ea typeface="Times New Roman" panose="02020603050405020304" pitchFamily="18" charset="0"/>
                <a:cs typeface="Times New Roman" panose="02020603050405020304" pitchFamily="18" charset="0"/>
              </a:rPr>
              <a:t>, sunken cheeks. </a:t>
            </a: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19109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CEDE3F1-5989-40E5-8C0C-D2273409DC2E}"/>
              </a:ext>
            </a:extLst>
          </p:cNvPr>
          <p:cNvSpPr txBox="1"/>
          <p:nvPr/>
        </p:nvSpPr>
        <p:spPr>
          <a:xfrm>
            <a:off x="838200" y="506790"/>
            <a:ext cx="10502899" cy="4832092"/>
          </a:xfrm>
          <a:prstGeom prst="rect">
            <a:avLst/>
          </a:prstGeom>
          <a:noFill/>
        </p:spPr>
        <p:txBody>
          <a:bodyPr wrap="square">
            <a:spAutoFit/>
          </a:bodyPr>
          <a:lstStyle/>
          <a:p>
            <a:pPr marR="0" lvl="0">
              <a:spcBef>
                <a:spcPts val="0"/>
              </a:spcBef>
              <a:spcAft>
                <a:spcPts val="0"/>
              </a:spcAft>
              <a:buSzPts val="1000"/>
              <a:tabLst>
                <a:tab pos="457200" algn="l"/>
              </a:tabLst>
            </a:pP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Hands: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Finger clubbing.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Cyanosis.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Tobacco staining.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Radial pulse: tachycardia suggests significant respiratory difficulty or marked overuse of a beta agonist. </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Lung cancer can cause atrial fibrillation. </a:t>
            </a: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A large pneumothorax or a tension pneumothorax can cause pulsus paradoxus.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Courier New" panose="02070309020205020404" pitchFamily="49" charset="0"/>
              <a:buChar char="o"/>
              <a:tabLst>
                <a:tab pos="457200" algn="l"/>
              </a:tabLst>
            </a:pPr>
            <a:r>
              <a:rPr lang="en-US" sz="2800" dirty="0">
                <a:effectLst/>
                <a:latin typeface="Tahoma" panose="020B0604030504040204" pitchFamily="34" charset="0"/>
                <a:ea typeface="Times New Roman" panose="02020603050405020304" pitchFamily="18" charset="0"/>
                <a:cs typeface="Times New Roman" panose="02020603050405020304" pitchFamily="18" charset="0"/>
              </a:rPr>
              <a:t>﻿﻿</a:t>
            </a:r>
            <a:r>
              <a:rPr lang="en-US" sz="2800" dirty="0">
                <a:effectLst/>
                <a:latin typeface="Helvetica" panose="020B0604020202020204" pitchFamily="34" charset="0"/>
                <a:ea typeface="Times New Roman" panose="02020603050405020304" pitchFamily="18" charset="0"/>
                <a:cs typeface="Times New Roman" panose="02020603050405020304" pitchFamily="18" charset="0"/>
              </a:rPr>
              <a:t>A tremor may indicate carbon dioxide retention.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buSzPts val="1000"/>
              <a:tabLst>
                <a:tab pos="457200" algn="l"/>
              </a:tabLst>
            </a:pPr>
            <a:endParaRPr lang="en-US"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8542302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66</TotalTime>
  <Words>104</Words>
  <Application>Microsoft Office PowerPoint</Application>
  <PresentationFormat>Custom</PresentationFormat>
  <Paragraphs>136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Gallery</vt:lpstr>
      <vt:lpstr>       RESPIRATORY SYSTEM HISTORY AND EXAMINATION  by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RESPIRATORY SYSTEM HISTORY AND EXAMINATION  by  </dc:title>
  <dc:creator>Medicine Department</dc:creator>
  <cp:lastModifiedBy>WELCOME</cp:lastModifiedBy>
  <cp:revision>24</cp:revision>
  <dcterms:created xsi:type="dcterms:W3CDTF">2024-03-16T06:05:07Z</dcterms:created>
  <dcterms:modified xsi:type="dcterms:W3CDTF">2024-03-16T12:23:46Z</dcterms:modified>
</cp:coreProperties>
</file>