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1"/>
  </p:notesMasterIdLst>
  <p:sldIdLst>
    <p:sldId id="256" r:id="rId3"/>
    <p:sldId id="347" r:id="rId4"/>
    <p:sldId id="349" r:id="rId5"/>
    <p:sldId id="350" r:id="rId6"/>
    <p:sldId id="351" r:id="rId7"/>
    <p:sldId id="322" r:id="rId8"/>
    <p:sldId id="352" r:id="rId9"/>
    <p:sldId id="359" r:id="rId10"/>
    <p:sldId id="366" r:id="rId11"/>
    <p:sldId id="353" r:id="rId12"/>
    <p:sldId id="360" r:id="rId13"/>
    <p:sldId id="361" r:id="rId14"/>
    <p:sldId id="362" r:id="rId15"/>
    <p:sldId id="468" r:id="rId16"/>
    <p:sldId id="363" r:id="rId17"/>
    <p:sldId id="364" r:id="rId18"/>
    <p:sldId id="357" r:id="rId19"/>
    <p:sldId id="365" r:id="rId20"/>
    <p:sldId id="469" r:id="rId21"/>
    <p:sldId id="267" r:id="rId22"/>
    <p:sldId id="467" r:id="rId23"/>
    <p:sldId id="268" r:id="rId24"/>
    <p:sldId id="370" r:id="rId25"/>
    <p:sldId id="269" r:id="rId26"/>
    <p:sldId id="473" r:id="rId27"/>
    <p:sldId id="368" r:id="rId28"/>
    <p:sldId id="336" r:id="rId29"/>
    <p:sldId id="291" r:id="rId30"/>
    <p:sldId id="281" r:id="rId31"/>
    <p:sldId id="470" r:id="rId32"/>
    <p:sldId id="471" r:id="rId33"/>
    <p:sldId id="337" r:id="rId34"/>
    <p:sldId id="367" r:id="rId35"/>
    <p:sldId id="466" r:id="rId36"/>
    <p:sldId id="283" r:id="rId37"/>
    <p:sldId id="284" r:id="rId38"/>
    <p:sldId id="319" r:id="rId39"/>
    <p:sldId id="47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620" autoAdjust="0"/>
  </p:normalViewPr>
  <p:slideViewPr>
    <p:cSldViewPr snapToGrid="0">
      <p:cViewPr varScale="1">
        <p:scale>
          <a:sx n="77" d="100"/>
          <a:sy n="77" d="100"/>
        </p:scale>
        <p:origin x="17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BC003-D947-44ED-AB9A-F1B94A2BD1B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293449B-E34C-4069-8D2F-42B11FD06BB9}">
      <dgm:prSet/>
      <dgm:spPr/>
      <dgm:t>
        <a:bodyPr/>
        <a:lstStyle/>
        <a:p>
          <a:r>
            <a:rPr lang="en-US"/>
            <a:t>By the end of this session, the student should be able to </a:t>
          </a:r>
        </a:p>
      </dgm:t>
    </dgm:pt>
    <dgm:pt modelId="{44246FA9-A9A3-44C6-84F6-90F8B9ACF98B}" type="parTrans" cxnId="{51C4E57E-B782-4FCD-B5D0-0B8DAAB9E315}">
      <dgm:prSet/>
      <dgm:spPr/>
      <dgm:t>
        <a:bodyPr/>
        <a:lstStyle/>
        <a:p>
          <a:endParaRPr lang="en-US"/>
        </a:p>
      </dgm:t>
    </dgm:pt>
    <dgm:pt modelId="{4EAF91C6-DC1E-4F32-9040-8C450EAC3943}" type="sibTrans" cxnId="{51C4E57E-B782-4FCD-B5D0-0B8DAAB9E315}">
      <dgm:prSet/>
      <dgm:spPr/>
      <dgm:t>
        <a:bodyPr/>
        <a:lstStyle/>
        <a:p>
          <a:endParaRPr lang="en-US"/>
        </a:p>
      </dgm:t>
    </dgm:pt>
    <dgm:pt modelId="{F8BDF0FD-F08F-49D8-8BD9-5128B4687AEA}">
      <dgm:prSet/>
      <dgm:spPr/>
      <dgm:t>
        <a:bodyPr/>
        <a:lstStyle/>
        <a:p>
          <a:r>
            <a:rPr lang="en-US"/>
            <a:t>Perform accurate cardiovascular examination</a:t>
          </a:r>
        </a:p>
      </dgm:t>
    </dgm:pt>
    <dgm:pt modelId="{46F9800D-487C-4522-B0E1-C7F4E720EEAB}" type="parTrans" cxnId="{7F5704BF-7830-4425-ACD8-C5046803F889}">
      <dgm:prSet/>
      <dgm:spPr/>
      <dgm:t>
        <a:bodyPr/>
        <a:lstStyle/>
        <a:p>
          <a:endParaRPr lang="en-US"/>
        </a:p>
      </dgm:t>
    </dgm:pt>
    <dgm:pt modelId="{C61ADF2A-6E64-4E16-A470-63D8ED96E05A}" type="sibTrans" cxnId="{7F5704BF-7830-4425-ACD8-C5046803F889}">
      <dgm:prSet/>
      <dgm:spPr/>
      <dgm:t>
        <a:bodyPr/>
        <a:lstStyle/>
        <a:p>
          <a:endParaRPr lang="en-US"/>
        </a:p>
      </dgm:t>
    </dgm:pt>
    <dgm:pt modelId="{E976AA7A-4B25-4AD3-953C-F675FCD01491}">
      <dgm:prSet/>
      <dgm:spPr/>
      <dgm:t>
        <a:bodyPr/>
        <a:lstStyle/>
        <a:p>
          <a:r>
            <a:rPr lang="en-US"/>
            <a:t>Illicit relevant cardiac signs and recognize their significance.</a:t>
          </a:r>
        </a:p>
      </dgm:t>
    </dgm:pt>
    <dgm:pt modelId="{96CF82C0-A266-4BC4-B165-DBD94D5C8B57}" type="parTrans" cxnId="{0608BD91-3E79-4018-992B-389452AEED25}">
      <dgm:prSet/>
      <dgm:spPr/>
      <dgm:t>
        <a:bodyPr/>
        <a:lstStyle/>
        <a:p>
          <a:endParaRPr lang="en-US"/>
        </a:p>
      </dgm:t>
    </dgm:pt>
    <dgm:pt modelId="{A11C662E-DA3B-459D-BB74-C77CFF73C5E7}" type="sibTrans" cxnId="{0608BD91-3E79-4018-992B-389452AEED25}">
      <dgm:prSet/>
      <dgm:spPr/>
      <dgm:t>
        <a:bodyPr/>
        <a:lstStyle/>
        <a:p>
          <a:endParaRPr lang="en-US"/>
        </a:p>
      </dgm:t>
    </dgm:pt>
    <dgm:pt modelId="{F4089D53-F1A5-45E5-A387-8052452A9BE1}" type="pres">
      <dgm:prSet presAssocID="{33EBC003-D947-44ED-AB9A-F1B94A2BD1B9}" presName="linear" presStyleCnt="0">
        <dgm:presLayoutVars>
          <dgm:animLvl val="lvl"/>
          <dgm:resizeHandles val="exact"/>
        </dgm:presLayoutVars>
      </dgm:prSet>
      <dgm:spPr/>
    </dgm:pt>
    <dgm:pt modelId="{DB0133AD-079C-4FF8-B8D1-D00BDF32C4AE}" type="pres">
      <dgm:prSet presAssocID="{0293449B-E34C-4069-8D2F-42B11FD06BB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D3ABEB1-25C4-43F9-B9F5-8EE9BA040AD3}" type="pres">
      <dgm:prSet presAssocID="{4EAF91C6-DC1E-4F32-9040-8C450EAC3943}" presName="spacer" presStyleCnt="0"/>
      <dgm:spPr/>
    </dgm:pt>
    <dgm:pt modelId="{D26168CF-AABA-42C0-BADC-B35FAA660658}" type="pres">
      <dgm:prSet presAssocID="{F8BDF0FD-F08F-49D8-8BD9-5128B4687AE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5DDF4C7-E366-4871-819D-FED6BE95A37C}" type="pres">
      <dgm:prSet presAssocID="{C61ADF2A-6E64-4E16-A470-63D8ED96E05A}" presName="spacer" presStyleCnt="0"/>
      <dgm:spPr/>
    </dgm:pt>
    <dgm:pt modelId="{9869F72A-F92D-47A3-913F-01253203B8DC}" type="pres">
      <dgm:prSet presAssocID="{E976AA7A-4B25-4AD3-953C-F675FCD0149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7FDFC12-D352-4C00-AE63-E7884647D479}" type="presOf" srcId="{F8BDF0FD-F08F-49D8-8BD9-5128B4687AEA}" destId="{D26168CF-AABA-42C0-BADC-B35FAA660658}" srcOrd="0" destOrd="0" presId="urn:microsoft.com/office/officeart/2005/8/layout/vList2"/>
    <dgm:cxn modelId="{0BD7AA7D-8D49-46BE-AD7F-935D9F94A198}" type="presOf" srcId="{E976AA7A-4B25-4AD3-953C-F675FCD01491}" destId="{9869F72A-F92D-47A3-913F-01253203B8DC}" srcOrd="0" destOrd="0" presId="urn:microsoft.com/office/officeart/2005/8/layout/vList2"/>
    <dgm:cxn modelId="{51C4E57E-B782-4FCD-B5D0-0B8DAAB9E315}" srcId="{33EBC003-D947-44ED-AB9A-F1B94A2BD1B9}" destId="{0293449B-E34C-4069-8D2F-42B11FD06BB9}" srcOrd="0" destOrd="0" parTransId="{44246FA9-A9A3-44C6-84F6-90F8B9ACF98B}" sibTransId="{4EAF91C6-DC1E-4F32-9040-8C450EAC3943}"/>
    <dgm:cxn modelId="{0608BD91-3E79-4018-992B-389452AEED25}" srcId="{33EBC003-D947-44ED-AB9A-F1B94A2BD1B9}" destId="{E976AA7A-4B25-4AD3-953C-F675FCD01491}" srcOrd="2" destOrd="0" parTransId="{96CF82C0-A266-4BC4-B165-DBD94D5C8B57}" sibTransId="{A11C662E-DA3B-459D-BB74-C77CFF73C5E7}"/>
    <dgm:cxn modelId="{7F5704BF-7830-4425-ACD8-C5046803F889}" srcId="{33EBC003-D947-44ED-AB9A-F1B94A2BD1B9}" destId="{F8BDF0FD-F08F-49D8-8BD9-5128B4687AEA}" srcOrd="1" destOrd="0" parTransId="{46F9800D-487C-4522-B0E1-C7F4E720EEAB}" sibTransId="{C61ADF2A-6E64-4E16-A470-63D8ED96E05A}"/>
    <dgm:cxn modelId="{2A4C9AD9-BC75-4024-AA96-D5A9ECC80D7D}" type="presOf" srcId="{0293449B-E34C-4069-8D2F-42B11FD06BB9}" destId="{DB0133AD-079C-4FF8-B8D1-D00BDF32C4AE}" srcOrd="0" destOrd="0" presId="urn:microsoft.com/office/officeart/2005/8/layout/vList2"/>
    <dgm:cxn modelId="{9BD215F1-ABAF-4EF3-AE6E-694B492CFFCC}" type="presOf" srcId="{33EBC003-D947-44ED-AB9A-F1B94A2BD1B9}" destId="{F4089D53-F1A5-45E5-A387-8052452A9BE1}" srcOrd="0" destOrd="0" presId="urn:microsoft.com/office/officeart/2005/8/layout/vList2"/>
    <dgm:cxn modelId="{02234731-7D27-4B6E-B29C-0D90DB453A3F}" type="presParOf" srcId="{F4089D53-F1A5-45E5-A387-8052452A9BE1}" destId="{DB0133AD-079C-4FF8-B8D1-D00BDF32C4AE}" srcOrd="0" destOrd="0" presId="urn:microsoft.com/office/officeart/2005/8/layout/vList2"/>
    <dgm:cxn modelId="{2803AC89-B4A7-4F95-A9E2-909E8F154896}" type="presParOf" srcId="{F4089D53-F1A5-45E5-A387-8052452A9BE1}" destId="{0D3ABEB1-25C4-43F9-B9F5-8EE9BA040AD3}" srcOrd="1" destOrd="0" presId="urn:microsoft.com/office/officeart/2005/8/layout/vList2"/>
    <dgm:cxn modelId="{A043579D-68A2-4C4A-A372-F195E30A238C}" type="presParOf" srcId="{F4089D53-F1A5-45E5-A387-8052452A9BE1}" destId="{D26168CF-AABA-42C0-BADC-B35FAA660658}" srcOrd="2" destOrd="0" presId="urn:microsoft.com/office/officeart/2005/8/layout/vList2"/>
    <dgm:cxn modelId="{CE78D577-CEA1-42E5-A28A-076A90B53A22}" type="presParOf" srcId="{F4089D53-F1A5-45E5-A387-8052452A9BE1}" destId="{35DDF4C7-E366-4871-819D-FED6BE95A37C}" srcOrd="3" destOrd="0" presId="urn:microsoft.com/office/officeart/2005/8/layout/vList2"/>
    <dgm:cxn modelId="{31C993DD-2D8C-4031-B7C1-ECA30713CB49}" type="presParOf" srcId="{F4089D53-F1A5-45E5-A387-8052452A9BE1}" destId="{9869F72A-F92D-47A3-913F-01253203B8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5C444A-C6D2-4567-97C0-4F7C81FDAB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BD22AA0-13AF-420E-9516-1EFA33CFB1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/>
            <a:t>Palpate the apex beat</a:t>
          </a:r>
        </a:p>
      </dgm:t>
    </dgm:pt>
    <dgm:pt modelId="{E77E752D-8C26-47F6-8F1C-364DCDB67A60}" type="parTrans" cxnId="{9272F819-01E3-4FE5-A0BE-ECF1FCEF1EF3}">
      <dgm:prSet/>
      <dgm:spPr/>
      <dgm:t>
        <a:bodyPr/>
        <a:lstStyle/>
        <a:p>
          <a:endParaRPr lang="en-US"/>
        </a:p>
      </dgm:t>
    </dgm:pt>
    <dgm:pt modelId="{12249A78-49D6-4054-A975-1195E8EB8EBB}" type="sibTrans" cxnId="{9272F819-01E3-4FE5-A0BE-ECF1FCEF1EF3}">
      <dgm:prSet/>
      <dgm:spPr/>
      <dgm:t>
        <a:bodyPr/>
        <a:lstStyle/>
        <a:p>
          <a:endParaRPr lang="en-US"/>
        </a:p>
      </dgm:t>
    </dgm:pt>
    <dgm:pt modelId="{5B2A3AA2-B6B2-42C3-A3A1-A14B246BAF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/>
            <a:t>Measure the position – the space by counting down from the second intercostal space which lies below the sternal angle </a:t>
          </a:r>
        </a:p>
      </dgm:t>
    </dgm:pt>
    <dgm:pt modelId="{81E3EE08-6841-4A2E-956C-9D40810EA5A7}" type="parTrans" cxnId="{FAE6C9E8-E7E8-4EF7-8CBA-5AFBA4636BD6}">
      <dgm:prSet/>
      <dgm:spPr/>
      <dgm:t>
        <a:bodyPr/>
        <a:lstStyle/>
        <a:p>
          <a:endParaRPr lang="en-US"/>
        </a:p>
      </dgm:t>
    </dgm:pt>
    <dgm:pt modelId="{97A86521-7A18-432F-9CBF-820E1D4CBD15}" type="sibTrans" cxnId="{FAE6C9E8-E7E8-4EF7-8CBA-5AFBA4636BD6}">
      <dgm:prSet/>
      <dgm:spPr/>
      <dgm:t>
        <a:bodyPr/>
        <a:lstStyle/>
        <a:p>
          <a:endParaRPr lang="en-US"/>
        </a:p>
      </dgm:t>
    </dgm:pt>
    <dgm:pt modelId="{7B1CA8BE-EF2D-469B-B99E-A06C6B1E7A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/>
            <a:t>Measure laterally in centimeters from the middle line </a:t>
          </a:r>
        </a:p>
      </dgm:t>
    </dgm:pt>
    <dgm:pt modelId="{894D4EAF-E7A4-4FF7-8049-96990E977F39}" type="parTrans" cxnId="{16526004-E393-40BD-867E-E981895F87EF}">
      <dgm:prSet/>
      <dgm:spPr/>
      <dgm:t>
        <a:bodyPr/>
        <a:lstStyle/>
        <a:p>
          <a:endParaRPr lang="en-US"/>
        </a:p>
      </dgm:t>
    </dgm:pt>
    <dgm:pt modelId="{4C142353-F1A0-490F-BAEB-49C1A1EB6031}" type="sibTrans" cxnId="{16526004-E393-40BD-867E-E981895F87EF}">
      <dgm:prSet/>
      <dgm:spPr/>
      <dgm:t>
        <a:bodyPr/>
        <a:lstStyle/>
        <a:p>
          <a:endParaRPr lang="en-US"/>
        </a:p>
      </dgm:t>
    </dgm:pt>
    <dgm:pt modelId="{BDCE4DA3-D038-4E18-8AC4-0F1F450F45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/>
            <a:t>Describe the apex beat in relation to the mid clavicular line. </a:t>
          </a:r>
        </a:p>
      </dgm:t>
    </dgm:pt>
    <dgm:pt modelId="{F8DC84EA-DC3C-4F3D-9A7B-75DD487BBAE5}" type="parTrans" cxnId="{17A22979-AC72-4D3B-B1CE-C26D99A4E56D}">
      <dgm:prSet/>
      <dgm:spPr/>
      <dgm:t>
        <a:bodyPr/>
        <a:lstStyle/>
        <a:p>
          <a:endParaRPr lang="en-US"/>
        </a:p>
      </dgm:t>
    </dgm:pt>
    <dgm:pt modelId="{15A6BF25-EC9E-4ED8-9451-9EFF078D8F22}" type="sibTrans" cxnId="{17A22979-AC72-4D3B-B1CE-C26D99A4E56D}">
      <dgm:prSet/>
      <dgm:spPr/>
      <dgm:t>
        <a:bodyPr/>
        <a:lstStyle/>
        <a:p>
          <a:endParaRPr lang="en-US"/>
        </a:p>
      </dgm:t>
    </dgm:pt>
    <dgm:pt modelId="{CAFFAAD8-8FB5-4768-9A6A-3FF976587BF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/>
            <a:t>Important – normal position of apex beat is in the fifth left intercostal space just inside or on the mid clavicular line </a:t>
          </a:r>
        </a:p>
      </dgm:t>
    </dgm:pt>
    <dgm:pt modelId="{749944C8-C11F-4D20-A22A-48B1FE01427A}" type="parTrans" cxnId="{03E66A76-A2EF-456C-B56F-B91DADBFE6C7}">
      <dgm:prSet/>
      <dgm:spPr/>
      <dgm:t>
        <a:bodyPr/>
        <a:lstStyle/>
        <a:p>
          <a:endParaRPr lang="en-US"/>
        </a:p>
      </dgm:t>
    </dgm:pt>
    <dgm:pt modelId="{7F41A147-FB80-454D-A7CA-C590A09BD974}" type="sibTrans" cxnId="{03E66A76-A2EF-456C-B56F-B91DADBFE6C7}">
      <dgm:prSet/>
      <dgm:spPr/>
      <dgm:t>
        <a:bodyPr/>
        <a:lstStyle/>
        <a:p>
          <a:endParaRPr lang="en-US"/>
        </a:p>
      </dgm:t>
    </dgm:pt>
    <dgm:pt modelId="{53FED252-304F-4342-8D17-1BE69E67A1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dirty="0"/>
            <a:t>Feel for the pulsation which is outer most and down most where the pulsation is felt distinctly </a:t>
          </a:r>
        </a:p>
      </dgm:t>
    </dgm:pt>
    <dgm:pt modelId="{2A1847DD-702E-420F-A47E-57144CEE2F2B}" type="parTrans" cxnId="{A55ADDDF-4142-4167-B6D2-05EF664B9B2C}">
      <dgm:prSet/>
      <dgm:spPr/>
      <dgm:t>
        <a:bodyPr/>
        <a:lstStyle/>
        <a:p>
          <a:endParaRPr lang="en-GB"/>
        </a:p>
      </dgm:t>
    </dgm:pt>
    <dgm:pt modelId="{A8EE1BDB-BF62-467E-A356-4751FE1B7647}" type="sibTrans" cxnId="{A55ADDDF-4142-4167-B6D2-05EF664B9B2C}">
      <dgm:prSet/>
      <dgm:spPr/>
      <dgm:t>
        <a:bodyPr/>
        <a:lstStyle/>
        <a:p>
          <a:endParaRPr lang="en-GB"/>
        </a:p>
      </dgm:t>
    </dgm:pt>
    <dgm:pt modelId="{CEAA3F92-14F7-4591-A98E-2D2AD65DC8F6}" type="pres">
      <dgm:prSet presAssocID="{445C444A-C6D2-4567-97C0-4F7C81FDABC3}" presName="root" presStyleCnt="0">
        <dgm:presLayoutVars>
          <dgm:dir/>
          <dgm:resizeHandles val="exact"/>
        </dgm:presLayoutVars>
      </dgm:prSet>
      <dgm:spPr/>
    </dgm:pt>
    <dgm:pt modelId="{7E3B99AF-E5D7-444D-98E7-3645FFF9E5AA}" type="pres">
      <dgm:prSet presAssocID="{BBD22AA0-13AF-420E-9516-1EFA33CFB102}" presName="compNode" presStyleCnt="0"/>
      <dgm:spPr/>
    </dgm:pt>
    <dgm:pt modelId="{B2AA77F0-56FA-42AE-805E-AFAC8973FC2C}" type="pres">
      <dgm:prSet presAssocID="{BBD22AA0-13AF-420E-9516-1EFA33CFB102}" presName="bgRect" presStyleLbl="bgShp" presStyleIdx="0" presStyleCnt="6"/>
      <dgm:spPr/>
    </dgm:pt>
    <dgm:pt modelId="{11037CDD-CDF8-4B26-BF20-D61733414E4C}" type="pres">
      <dgm:prSet presAssocID="{BBD22AA0-13AF-420E-9516-1EFA33CFB10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F300F22-80BA-4EA8-8E15-DDEB4599F3A0}" type="pres">
      <dgm:prSet presAssocID="{BBD22AA0-13AF-420E-9516-1EFA33CFB102}" presName="spaceRect" presStyleCnt="0"/>
      <dgm:spPr/>
    </dgm:pt>
    <dgm:pt modelId="{143E109B-1E37-431A-B3D8-C8B5E23004AC}" type="pres">
      <dgm:prSet presAssocID="{BBD22AA0-13AF-420E-9516-1EFA33CFB102}" presName="parTx" presStyleLbl="revTx" presStyleIdx="0" presStyleCnt="6">
        <dgm:presLayoutVars>
          <dgm:chMax val="0"/>
          <dgm:chPref val="0"/>
        </dgm:presLayoutVars>
      </dgm:prSet>
      <dgm:spPr/>
    </dgm:pt>
    <dgm:pt modelId="{C5F1C59F-586E-440A-9A5A-F0C3A8C0933E}" type="pres">
      <dgm:prSet presAssocID="{12249A78-49D6-4054-A975-1195E8EB8EBB}" presName="sibTrans" presStyleCnt="0"/>
      <dgm:spPr/>
    </dgm:pt>
    <dgm:pt modelId="{1F84694B-F794-4524-A265-1C95AB6D99EE}" type="pres">
      <dgm:prSet presAssocID="{53FED252-304F-4342-8D17-1BE69E67A174}" presName="compNode" presStyleCnt="0"/>
      <dgm:spPr/>
    </dgm:pt>
    <dgm:pt modelId="{9D5029CD-8767-4372-90CA-10461D01B4BB}" type="pres">
      <dgm:prSet presAssocID="{53FED252-304F-4342-8D17-1BE69E67A174}" presName="bgRect" presStyleLbl="bgShp" presStyleIdx="1" presStyleCnt="6"/>
      <dgm:spPr/>
    </dgm:pt>
    <dgm:pt modelId="{BD79ECA1-6C50-473A-B0C7-FD59F6302549}" type="pres">
      <dgm:prSet presAssocID="{53FED252-304F-4342-8D17-1BE69E67A174}" presName="iconRect" presStyleLbl="node1" presStyleIdx="1" presStyleCnt="6"/>
      <dgm:spPr/>
    </dgm:pt>
    <dgm:pt modelId="{0E033E22-7273-4B9D-8E1D-F9E12238C482}" type="pres">
      <dgm:prSet presAssocID="{53FED252-304F-4342-8D17-1BE69E67A174}" presName="spaceRect" presStyleCnt="0"/>
      <dgm:spPr/>
    </dgm:pt>
    <dgm:pt modelId="{B12956D1-9B63-4F7A-8D33-A949E6BEE23E}" type="pres">
      <dgm:prSet presAssocID="{53FED252-304F-4342-8D17-1BE69E67A174}" presName="parTx" presStyleLbl="revTx" presStyleIdx="1" presStyleCnt="6">
        <dgm:presLayoutVars>
          <dgm:chMax val="0"/>
          <dgm:chPref val="0"/>
        </dgm:presLayoutVars>
      </dgm:prSet>
      <dgm:spPr/>
    </dgm:pt>
    <dgm:pt modelId="{8C851970-CB48-4A01-9DBD-A5F858DE4CA3}" type="pres">
      <dgm:prSet presAssocID="{A8EE1BDB-BF62-467E-A356-4751FE1B7647}" presName="sibTrans" presStyleCnt="0"/>
      <dgm:spPr/>
    </dgm:pt>
    <dgm:pt modelId="{6759F399-37CD-417A-A6D5-0A938BC72C13}" type="pres">
      <dgm:prSet presAssocID="{5B2A3AA2-B6B2-42C3-A3A1-A14B246BAF41}" presName="compNode" presStyleCnt="0"/>
      <dgm:spPr/>
    </dgm:pt>
    <dgm:pt modelId="{31764044-B9DD-4BE7-8E6F-41EC3BA94644}" type="pres">
      <dgm:prSet presAssocID="{5B2A3AA2-B6B2-42C3-A3A1-A14B246BAF41}" presName="bgRect" presStyleLbl="bgShp" presStyleIdx="2" presStyleCnt="6"/>
      <dgm:spPr/>
    </dgm:pt>
    <dgm:pt modelId="{2C6AF894-B3D3-4D28-AF5F-C2531427E5FD}" type="pres">
      <dgm:prSet presAssocID="{5B2A3AA2-B6B2-42C3-A3A1-A14B246BAF41}" presName="icon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535582E7-0E0A-4F30-AA28-E4EC30DB68C4}" type="pres">
      <dgm:prSet presAssocID="{5B2A3AA2-B6B2-42C3-A3A1-A14B246BAF41}" presName="spaceRect" presStyleCnt="0"/>
      <dgm:spPr/>
    </dgm:pt>
    <dgm:pt modelId="{6A13CBB1-A71D-4B0F-8D19-E5D561242F3D}" type="pres">
      <dgm:prSet presAssocID="{5B2A3AA2-B6B2-42C3-A3A1-A14B246BAF41}" presName="parTx" presStyleLbl="revTx" presStyleIdx="2" presStyleCnt="6">
        <dgm:presLayoutVars>
          <dgm:chMax val="0"/>
          <dgm:chPref val="0"/>
        </dgm:presLayoutVars>
      </dgm:prSet>
      <dgm:spPr/>
    </dgm:pt>
    <dgm:pt modelId="{A6B356BB-5BE8-4273-A025-B5D68C6A94D2}" type="pres">
      <dgm:prSet presAssocID="{97A86521-7A18-432F-9CBF-820E1D4CBD15}" presName="sibTrans" presStyleCnt="0"/>
      <dgm:spPr/>
    </dgm:pt>
    <dgm:pt modelId="{F186ABA6-C616-47C1-8BF4-41052B997E52}" type="pres">
      <dgm:prSet presAssocID="{7B1CA8BE-EF2D-469B-B99E-A06C6B1E7AA9}" presName="compNode" presStyleCnt="0"/>
      <dgm:spPr/>
    </dgm:pt>
    <dgm:pt modelId="{D182DA11-02DB-4556-ABB4-FC7DF3533320}" type="pres">
      <dgm:prSet presAssocID="{7B1CA8BE-EF2D-469B-B99E-A06C6B1E7AA9}" presName="bgRect" presStyleLbl="bgShp" presStyleIdx="3" presStyleCnt="6"/>
      <dgm:spPr/>
    </dgm:pt>
    <dgm:pt modelId="{6BF33B3A-60BA-4BDA-A484-07F8196BAFEA}" type="pres">
      <dgm:prSet presAssocID="{7B1CA8BE-EF2D-469B-B99E-A06C6B1E7AA9}" presName="iconRect" presStyleLbl="node1" presStyleIdx="3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6EDE6CB1-2A92-4B6C-8EB3-FCD94A341E77}" type="pres">
      <dgm:prSet presAssocID="{7B1CA8BE-EF2D-469B-B99E-A06C6B1E7AA9}" presName="spaceRect" presStyleCnt="0"/>
      <dgm:spPr/>
    </dgm:pt>
    <dgm:pt modelId="{BDD5F6EA-66C4-4CE8-9A68-F4F17C2E7D91}" type="pres">
      <dgm:prSet presAssocID="{7B1CA8BE-EF2D-469B-B99E-A06C6B1E7AA9}" presName="parTx" presStyleLbl="revTx" presStyleIdx="3" presStyleCnt="6">
        <dgm:presLayoutVars>
          <dgm:chMax val="0"/>
          <dgm:chPref val="0"/>
        </dgm:presLayoutVars>
      </dgm:prSet>
      <dgm:spPr/>
    </dgm:pt>
    <dgm:pt modelId="{AD55114E-0880-48FD-B893-8C8863CE41AD}" type="pres">
      <dgm:prSet presAssocID="{4C142353-F1A0-490F-BAEB-49C1A1EB6031}" presName="sibTrans" presStyleCnt="0"/>
      <dgm:spPr/>
    </dgm:pt>
    <dgm:pt modelId="{BE7571E7-3FE3-4DD3-9BE3-75EA28A49BCA}" type="pres">
      <dgm:prSet presAssocID="{BDCE4DA3-D038-4E18-8AC4-0F1F450F4548}" presName="compNode" presStyleCnt="0"/>
      <dgm:spPr/>
    </dgm:pt>
    <dgm:pt modelId="{FC5241D8-3BF9-4C39-92DE-167E20AA2226}" type="pres">
      <dgm:prSet presAssocID="{BDCE4DA3-D038-4E18-8AC4-0F1F450F4548}" presName="bgRect" presStyleLbl="bgShp" presStyleIdx="4" presStyleCnt="6"/>
      <dgm:spPr/>
    </dgm:pt>
    <dgm:pt modelId="{A3D976ED-3249-4D16-9E38-5B71FEF89E17}" type="pres">
      <dgm:prSet presAssocID="{BDCE4DA3-D038-4E18-8AC4-0F1F450F4548}" presName="iconRect" presStyleLbl="node1" presStyleIdx="4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C66E50C0-C542-4550-B230-D9F067AD68FA}" type="pres">
      <dgm:prSet presAssocID="{BDCE4DA3-D038-4E18-8AC4-0F1F450F4548}" presName="spaceRect" presStyleCnt="0"/>
      <dgm:spPr/>
    </dgm:pt>
    <dgm:pt modelId="{A5ED7915-E9B4-4EDC-9364-5D70F2C8EE61}" type="pres">
      <dgm:prSet presAssocID="{BDCE4DA3-D038-4E18-8AC4-0F1F450F4548}" presName="parTx" presStyleLbl="revTx" presStyleIdx="4" presStyleCnt="6">
        <dgm:presLayoutVars>
          <dgm:chMax val="0"/>
          <dgm:chPref val="0"/>
        </dgm:presLayoutVars>
      </dgm:prSet>
      <dgm:spPr/>
    </dgm:pt>
    <dgm:pt modelId="{126DA6FF-56D3-4109-B0BF-B7F06B1CC95B}" type="pres">
      <dgm:prSet presAssocID="{15A6BF25-EC9E-4ED8-9451-9EFF078D8F22}" presName="sibTrans" presStyleCnt="0"/>
      <dgm:spPr/>
    </dgm:pt>
    <dgm:pt modelId="{689DD18A-32B9-41E4-95E7-9493A7247093}" type="pres">
      <dgm:prSet presAssocID="{CAFFAAD8-8FB5-4768-9A6A-3FF976587BFA}" presName="compNode" presStyleCnt="0"/>
      <dgm:spPr/>
    </dgm:pt>
    <dgm:pt modelId="{0DB4A022-BCAD-46DA-9A35-68EE56EF1145}" type="pres">
      <dgm:prSet presAssocID="{CAFFAAD8-8FB5-4768-9A6A-3FF976587BFA}" presName="bgRect" presStyleLbl="bgShp" presStyleIdx="5" presStyleCnt="6"/>
      <dgm:spPr/>
    </dgm:pt>
    <dgm:pt modelId="{A6B18734-ED23-4994-AD90-B355E7C45FF5}" type="pres">
      <dgm:prSet presAssocID="{CAFFAAD8-8FB5-4768-9A6A-3FF976587BFA}" presName="iconRect" presStyleLbl="node1" presStyleIdx="5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43243C79-F0D1-434E-B65A-C8339B678B95}" type="pres">
      <dgm:prSet presAssocID="{CAFFAAD8-8FB5-4768-9A6A-3FF976587BFA}" presName="spaceRect" presStyleCnt="0"/>
      <dgm:spPr/>
    </dgm:pt>
    <dgm:pt modelId="{DC5D78D2-23E8-491C-8AFF-D57A7C86614D}" type="pres">
      <dgm:prSet presAssocID="{CAFFAAD8-8FB5-4768-9A6A-3FF976587BFA}" presName="parTx" presStyleLbl="revTx" presStyleIdx="5" presStyleCnt="6" custScaleX="105453">
        <dgm:presLayoutVars>
          <dgm:chMax val="0"/>
          <dgm:chPref val="0"/>
        </dgm:presLayoutVars>
      </dgm:prSet>
      <dgm:spPr/>
    </dgm:pt>
  </dgm:ptLst>
  <dgm:cxnLst>
    <dgm:cxn modelId="{16526004-E393-40BD-867E-E981895F87EF}" srcId="{445C444A-C6D2-4567-97C0-4F7C81FDABC3}" destId="{7B1CA8BE-EF2D-469B-B99E-A06C6B1E7AA9}" srcOrd="3" destOrd="0" parTransId="{894D4EAF-E7A4-4FF7-8049-96990E977F39}" sibTransId="{4C142353-F1A0-490F-BAEB-49C1A1EB6031}"/>
    <dgm:cxn modelId="{9272F819-01E3-4FE5-A0BE-ECF1FCEF1EF3}" srcId="{445C444A-C6D2-4567-97C0-4F7C81FDABC3}" destId="{BBD22AA0-13AF-420E-9516-1EFA33CFB102}" srcOrd="0" destOrd="0" parTransId="{E77E752D-8C26-47F6-8F1C-364DCDB67A60}" sibTransId="{12249A78-49D6-4054-A975-1195E8EB8EBB}"/>
    <dgm:cxn modelId="{70ADF75F-69D0-4B7D-A3E4-A14BB1157AF7}" type="presOf" srcId="{CAFFAAD8-8FB5-4768-9A6A-3FF976587BFA}" destId="{DC5D78D2-23E8-491C-8AFF-D57A7C86614D}" srcOrd="0" destOrd="0" presId="urn:microsoft.com/office/officeart/2018/2/layout/IconVerticalSolidList"/>
    <dgm:cxn modelId="{03E66A76-A2EF-456C-B56F-B91DADBFE6C7}" srcId="{445C444A-C6D2-4567-97C0-4F7C81FDABC3}" destId="{CAFFAAD8-8FB5-4768-9A6A-3FF976587BFA}" srcOrd="5" destOrd="0" parTransId="{749944C8-C11F-4D20-A22A-48B1FE01427A}" sibTransId="{7F41A147-FB80-454D-A7CA-C590A09BD974}"/>
    <dgm:cxn modelId="{F7271679-B61E-46B9-ACE9-E7815BA7310E}" type="presOf" srcId="{445C444A-C6D2-4567-97C0-4F7C81FDABC3}" destId="{CEAA3F92-14F7-4591-A98E-2D2AD65DC8F6}" srcOrd="0" destOrd="0" presId="urn:microsoft.com/office/officeart/2018/2/layout/IconVerticalSolidList"/>
    <dgm:cxn modelId="{17A22979-AC72-4D3B-B1CE-C26D99A4E56D}" srcId="{445C444A-C6D2-4567-97C0-4F7C81FDABC3}" destId="{BDCE4DA3-D038-4E18-8AC4-0F1F450F4548}" srcOrd="4" destOrd="0" parTransId="{F8DC84EA-DC3C-4F3D-9A7B-75DD487BBAE5}" sibTransId="{15A6BF25-EC9E-4ED8-9451-9EFF078D8F22}"/>
    <dgm:cxn modelId="{534DA89A-5BFF-46CB-8D40-60DB1863E331}" type="presOf" srcId="{53FED252-304F-4342-8D17-1BE69E67A174}" destId="{B12956D1-9B63-4F7A-8D33-A949E6BEE23E}" srcOrd="0" destOrd="0" presId="urn:microsoft.com/office/officeart/2018/2/layout/IconVerticalSolidList"/>
    <dgm:cxn modelId="{AB89F3D3-D79A-41C0-8C4D-47FAFE6E996E}" type="presOf" srcId="{5B2A3AA2-B6B2-42C3-A3A1-A14B246BAF41}" destId="{6A13CBB1-A71D-4B0F-8D19-E5D561242F3D}" srcOrd="0" destOrd="0" presId="urn:microsoft.com/office/officeart/2018/2/layout/IconVerticalSolidList"/>
    <dgm:cxn modelId="{A55ADDDF-4142-4167-B6D2-05EF664B9B2C}" srcId="{445C444A-C6D2-4567-97C0-4F7C81FDABC3}" destId="{53FED252-304F-4342-8D17-1BE69E67A174}" srcOrd="1" destOrd="0" parTransId="{2A1847DD-702E-420F-A47E-57144CEE2F2B}" sibTransId="{A8EE1BDB-BF62-467E-A356-4751FE1B7647}"/>
    <dgm:cxn modelId="{118B81E3-D105-4021-BF8A-F0C95B47C2A3}" type="presOf" srcId="{BDCE4DA3-D038-4E18-8AC4-0F1F450F4548}" destId="{A5ED7915-E9B4-4EDC-9364-5D70F2C8EE61}" srcOrd="0" destOrd="0" presId="urn:microsoft.com/office/officeart/2018/2/layout/IconVerticalSolidList"/>
    <dgm:cxn modelId="{FAE6C9E8-E7E8-4EF7-8CBA-5AFBA4636BD6}" srcId="{445C444A-C6D2-4567-97C0-4F7C81FDABC3}" destId="{5B2A3AA2-B6B2-42C3-A3A1-A14B246BAF41}" srcOrd="2" destOrd="0" parTransId="{81E3EE08-6841-4A2E-956C-9D40810EA5A7}" sibTransId="{97A86521-7A18-432F-9CBF-820E1D4CBD15}"/>
    <dgm:cxn modelId="{52A657FB-8672-40C3-BA89-6D75A3979CA2}" type="presOf" srcId="{7B1CA8BE-EF2D-469B-B99E-A06C6B1E7AA9}" destId="{BDD5F6EA-66C4-4CE8-9A68-F4F17C2E7D91}" srcOrd="0" destOrd="0" presId="urn:microsoft.com/office/officeart/2018/2/layout/IconVerticalSolidList"/>
    <dgm:cxn modelId="{B64CDAFF-6D16-4138-B301-A1C8B2D9B9F8}" type="presOf" srcId="{BBD22AA0-13AF-420E-9516-1EFA33CFB102}" destId="{143E109B-1E37-431A-B3D8-C8B5E23004AC}" srcOrd="0" destOrd="0" presId="urn:microsoft.com/office/officeart/2018/2/layout/IconVerticalSolidList"/>
    <dgm:cxn modelId="{EFD4BBF0-AE72-4B1E-8ABE-0BF421E396DD}" type="presParOf" srcId="{CEAA3F92-14F7-4591-A98E-2D2AD65DC8F6}" destId="{7E3B99AF-E5D7-444D-98E7-3645FFF9E5AA}" srcOrd="0" destOrd="0" presId="urn:microsoft.com/office/officeart/2018/2/layout/IconVerticalSolidList"/>
    <dgm:cxn modelId="{99A3C0CB-9EE2-4631-9AC9-633D0B7D8FF3}" type="presParOf" srcId="{7E3B99AF-E5D7-444D-98E7-3645FFF9E5AA}" destId="{B2AA77F0-56FA-42AE-805E-AFAC8973FC2C}" srcOrd="0" destOrd="0" presId="urn:microsoft.com/office/officeart/2018/2/layout/IconVerticalSolidList"/>
    <dgm:cxn modelId="{567D527C-2CEE-494F-9780-34134512E284}" type="presParOf" srcId="{7E3B99AF-E5D7-444D-98E7-3645FFF9E5AA}" destId="{11037CDD-CDF8-4B26-BF20-D61733414E4C}" srcOrd="1" destOrd="0" presId="urn:microsoft.com/office/officeart/2018/2/layout/IconVerticalSolidList"/>
    <dgm:cxn modelId="{2063C85E-F63A-4296-95B9-0D6580103FEC}" type="presParOf" srcId="{7E3B99AF-E5D7-444D-98E7-3645FFF9E5AA}" destId="{8F300F22-80BA-4EA8-8E15-DDEB4599F3A0}" srcOrd="2" destOrd="0" presId="urn:microsoft.com/office/officeart/2018/2/layout/IconVerticalSolidList"/>
    <dgm:cxn modelId="{B75C5B1D-CBD0-42FC-9139-8D9C998DDCB1}" type="presParOf" srcId="{7E3B99AF-E5D7-444D-98E7-3645FFF9E5AA}" destId="{143E109B-1E37-431A-B3D8-C8B5E23004AC}" srcOrd="3" destOrd="0" presId="urn:microsoft.com/office/officeart/2018/2/layout/IconVerticalSolidList"/>
    <dgm:cxn modelId="{03A83ED5-3EF7-4DD4-860E-AB3DD1402AD4}" type="presParOf" srcId="{CEAA3F92-14F7-4591-A98E-2D2AD65DC8F6}" destId="{C5F1C59F-586E-440A-9A5A-F0C3A8C0933E}" srcOrd="1" destOrd="0" presId="urn:microsoft.com/office/officeart/2018/2/layout/IconVerticalSolidList"/>
    <dgm:cxn modelId="{1BE0786C-34A8-4576-867D-B3912E1F1247}" type="presParOf" srcId="{CEAA3F92-14F7-4591-A98E-2D2AD65DC8F6}" destId="{1F84694B-F794-4524-A265-1C95AB6D99EE}" srcOrd="2" destOrd="0" presId="urn:microsoft.com/office/officeart/2018/2/layout/IconVerticalSolidList"/>
    <dgm:cxn modelId="{ECF4AC87-4C74-4F3E-B192-60ADCD49F560}" type="presParOf" srcId="{1F84694B-F794-4524-A265-1C95AB6D99EE}" destId="{9D5029CD-8767-4372-90CA-10461D01B4BB}" srcOrd="0" destOrd="0" presId="urn:microsoft.com/office/officeart/2018/2/layout/IconVerticalSolidList"/>
    <dgm:cxn modelId="{55DDED84-03CB-42FC-89EB-0EEB517D4BF2}" type="presParOf" srcId="{1F84694B-F794-4524-A265-1C95AB6D99EE}" destId="{BD79ECA1-6C50-473A-B0C7-FD59F6302549}" srcOrd="1" destOrd="0" presId="urn:microsoft.com/office/officeart/2018/2/layout/IconVerticalSolidList"/>
    <dgm:cxn modelId="{5FA50BA1-FD0E-4E80-9902-0C914DB9B1E4}" type="presParOf" srcId="{1F84694B-F794-4524-A265-1C95AB6D99EE}" destId="{0E033E22-7273-4B9D-8E1D-F9E12238C482}" srcOrd="2" destOrd="0" presId="urn:microsoft.com/office/officeart/2018/2/layout/IconVerticalSolidList"/>
    <dgm:cxn modelId="{9B69A4C1-B106-4E50-BD38-8747F9DF8204}" type="presParOf" srcId="{1F84694B-F794-4524-A265-1C95AB6D99EE}" destId="{B12956D1-9B63-4F7A-8D33-A949E6BEE23E}" srcOrd="3" destOrd="0" presId="urn:microsoft.com/office/officeart/2018/2/layout/IconVerticalSolidList"/>
    <dgm:cxn modelId="{22C9C130-DB55-4F67-BB40-CF33B938977A}" type="presParOf" srcId="{CEAA3F92-14F7-4591-A98E-2D2AD65DC8F6}" destId="{8C851970-CB48-4A01-9DBD-A5F858DE4CA3}" srcOrd="3" destOrd="0" presId="urn:microsoft.com/office/officeart/2018/2/layout/IconVerticalSolidList"/>
    <dgm:cxn modelId="{877EB2D9-E1B3-4EB6-A9C5-2AFC8E22F320}" type="presParOf" srcId="{CEAA3F92-14F7-4591-A98E-2D2AD65DC8F6}" destId="{6759F399-37CD-417A-A6D5-0A938BC72C13}" srcOrd="4" destOrd="0" presId="urn:microsoft.com/office/officeart/2018/2/layout/IconVerticalSolidList"/>
    <dgm:cxn modelId="{1DAE7454-9C4C-4283-B3F0-9040AE805594}" type="presParOf" srcId="{6759F399-37CD-417A-A6D5-0A938BC72C13}" destId="{31764044-B9DD-4BE7-8E6F-41EC3BA94644}" srcOrd="0" destOrd="0" presId="urn:microsoft.com/office/officeart/2018/2/layout/IconVerticalSolidList"/>
    <dgm:cxn modelId="{4A1771A0-5B11-40F7-859C-5410D74645A4}" type="presParOf" srcId="{6759F399-37CD-417A-A6D5-0A938BC72C13}" destId="{2C6AF894-B3D3-4D28-AF5F-C2531427E5FD}" srcOrd="1" destOrd="0" presId="urn:microsoft.com/office/officeart/2018/2/layout/IconVerticalSolidList"/>
    <dgm:cxn modelId="{38FB2417-81F7-4409-9D95-9EDEF8EC28C2}" type="presParOf" srcId="{6759F399-37CD-417A-A6D5-0A938BC72C13}" destId="{535582E7-0E0A-4F30-AA28-E4EC30DB68C4}" srcOrd="2" destOrd="0" presId="urn:microsoft.com/office/officeart/2018/2/layout/IconVerticalSolidList"/>
    <dgm:cxn modelId="{544C8EC7-64E1-44B6-821C-B3F62AF814CC}" type="presParOf" srcId="{6759F399-37CD-417A-A6D5-0A938BC72C13}" destId="{6A13CBB1-A71D-4B0F-8D19-E5D561242F3D}" srcOrd="3" destOrd="0" presId="urn:microsoft.com/office/officeart/2018/2/layout/IconVerticalSolidList"/>
    <dgm:cxn modelId="{26FB8812-FE83-4D20-83A9-195C616BD08D}" type="presParOf" srcId="{CEAA3F92-14F7-4591-A98E-2D2AD65DC8F6}" destId="{A6B356BB-5BE8-4273-A025-B5D68C6A94D2}" srcOrd="5" destOrd="0" presId="urn:microsoft.com/office/officeart/2018/2/layout/IconVerticalSolidList"/>
    <dgm:cxn modelId="{DED67C12-2158-454B-96B7-8A0ADE9F8037}" type="presParOf" srcId="{CEAA3F92-14F7-4591-A98E-2D2AD65DC8F6}" destId="{F186ABA6-C616-47C1-8BF4-41052B997E52}" srcOrd="6" destOrd="0" presId="urn:microsoft.com/office/officeart/2018/2/layout/IconVerticalSolidList"/>
    <dgm:cxn modelId="{4312F12A-C0BF-4EA2-B8BD-62503C1BF1E1}" type="presParOf" srcId="{F186ABA6-C616-47C1-8BF4-41052B997E52}" destId="{D182DA11-02DB-4556-ABB4-FC7DF3533320}" srcOrd="0" destOrd="0" presId="urn:microsoft.com/office/officeart/2018/2/layout/IconVerticalSolidList"/>
    <dgm:cxn modelId="{7043EF56-A660-4B86-A966-2495EB53FF0E}" type="presParOf" srcId="{F186ABA6-C616-47C1-8BF4-41052B997E52}" destId="{6BF33B3A-60BA-4BDA-A484-07F8196BAFEA}" srcOrd="1" destOrd="0" presId="urn:microsoft.com/office/officeart/2018/2/layout/IconVerticalSolidList"/>
    <dgm:cxn modelId="{3C98B9AB-CD59-4081-A29F-7189378C5B23}" type="presParOf" srcId="{F186ABA6-C616-47C1-8BF4-41052B997E52}" destId="{6EDE6CB1-2A92-4B6C-8EB3-FCD94A341E77}" srcOrd="2" destOrd="0" presId="urn:microsoft.com/office/officeart/2018/2/layout/IconVerticalSolidList"/>
    <dgm:cxn modelId="{89C5B1F9-F964-49CA-AEEF-E7D8D46F4081}" type="presParOf" srcId="{F186ABA6-C616-47C1-8BF4-41052B997E52}" destId="{BDD5F6EA-66C4-4CE8-9A68-F4F17C2E7D91}" srcOrd="3" destOrd="0" presId="urn:microsoft.com/office/officeart/2018/2/layout/IconVerticalSolidList"/>
    <dgm:cxn modelId="{BADA0DAA-83C1-4042-B1AB-413E67A7AC9C}" type="presParOf" srcId="{CEAA3F92-14F7-4591-A98E-2D2AD65DC8F6}" destId="{AD55114E-0880-48FD-B893-8C8863CE41AD}" srcOrd="7" destOrd="0" presId="urn:microsoft.com/office/officeart/2018/2/layout/IconVerticalSolidList"/>
    <dgm:cxn modelId="{C8FCCF7D-F65F-4C01-A7BA-ABCEB1B6DAD9}" type="presParOf" srcId="{CEAA3F92-14F7-4591-A98E-2D2AD65DC8F6}" destId="{BE7571E7-3FE3-4DD3-9BE3-75EA28A49BCA}" srcOrd="8" destOrd="0" presId="urn:microsoft.com/office/officeart/2018/2/layout/IconVerticalSolidList"/>
    <dgm:cxn modelId="{B8F6A80A-BEFB-4C72-94B4-BF7BD42E9E83}" type="presParOf" srcId="{BE7571E7-3FE3-4DD3-9BE3-75EA28A49BCA}" destId="{FC5241D8-3BF9-4C39-92DE-167E20AA2226}" srcOrd="0" destOrd="0" presId="urn:microsoft.com/office/officeart/2018/2/layout/IconVerticalSolidList"/>
    <dgm:cxn modelId="{9AB21A8A-6BFD-40EA-B597-EE2FC5D61B90}" type="presParOf" srcId="{BE7571E7-3FE3-4DD3-9BE3-75EA28A49BCA}" destId="{A3D976ED-3249-4D16-9E38-5B71FEF89E17}" srcOrd="1" destOrd="0" presId="urn:microsoft.com/office/officeart/2018/2/layout/IconVerticalSolidList"/>
    <dgm:cxn modelId="{8035A89B-4DEB-4DBF-A5AF-CC7E92578B34}" type="presParOf" srcId="{BE7571E7-3FE3-4DD3-9BE3-75EA28A49BCA}" destId="{C66E50C0-C542-4550-B230-D9F067AD68FA}" srcOrd="2" destOrd="0" presId="urn:microsoft.com/office/officeart/2018/2/layout/IconVerticalSolidList"/>
    <dgm:cxn modelId="{6F318706-B50D-464D-A0B9-DCF3AFEB2422}" type="presParOf" srcId="{BE7571E7-3FE3-4DD3-9BE3-75EA28A49BCA}" destId="{A5ED7915-E9B4-4EDC-9364-5D70F2C8EE61}" srcOrd="3" destOrd="0" presId="urn:microsoft.com/office/officeart/2018/2/layout/IconVerticalSolidList"/>
    <dgm:cxn modelId="{8083624D-35B9-4EF4-8BDB-6BF00BFF9718}" type="presParOf" srcId="{CEAA3F92-14F7-4591-A98E-2D2AD65DC8F6}" destId="{126DA6FF-56D3-4109-B0BF-B7F06B1CC95B}" srcOrd="9" destOrd="0" presId="urn:microsoft.com/office/officeart/2018/2/layout/IconVerticalSolidList"/>
    <dgm:cxn modelId="{E43546DD-0E2D-4500-9578-D9B02F1EF47F}" type="presParOf" srcId="{CEAA3F92-14F7-4591-A98E-2D2AD65DC8F6}" destId="{689DD18A-32B9-41E4-95E7-9493A7247093}" srcOrd="10" destOrd="0" presId="urn:microsoft.com/office/officeart/2018/2/layout/IconVerticalSolidList"/>
    <dgm:cxn modelId="{2F4D6ADF-A7AF-48B9-9645-C39FA5E58089}" type="presParOf" srcId="{689DD18A-32B9-41E4-95E7-9493A7247093}" destId="{0DB4A022-BCAD-46DA-9A35-68EE56EF1145}" srcOrd="0" destOrd="0" presId="urn:microsoft.com/office/officeart/2018/2/layout/IconVerticalSolidList"/>
    <dgm:cxn modelId="{36DCE99E-9A9A-4D7F-977A-E168B04D4D9C}" type="presParOf" srcId="{689DD18A-32B9-41E4-95E7-9493A7247093}" destId="{A6B18734-ED23-4994-AD90-B355E7C45FF5}" srcOrd="1" destOrd="0" presId="urn:microsoft.com/office/officeart/2018/2/layout/IconVerticalSolidList"/>
    <dgm:cxn modelId="{0A6B2165-DED4-4679-9908-6BD11E50D868}" type="presParOf" srcId="{689DD18A-32B9-41E4-95E7-9493A7247093}" destId="{43243C79-F0D1-434E-B65A-C8339B678B95}" srcOrd="2" destOrd="0" presId="urn:microsoft.com/office/officeart/2018/2/layout/IconVerticalSolidList"/>
    <dgm:cxn modelId="{75DD6969-FAFF-4324-A5B9-4FA400DBDB37}" type="presParOf" srcId="{689DD18A-32B9-41E4-95E7-9493A7247093}" destId="{DC5D78D2-23E8-491C-8AFF-D57A7C8661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133AD-079C-4FF8-B8D1-D00BDF32C4AE}">
      <dsp:nvSpPr>
        <dsp:cNvPr id="0" name=""/>
        <dsp:cNvSpPr/>
      </dsp:nvSpPr>
      <dsp:spPr>
        <a:xfrm>
          <a:off x="0" y="52884"/>
          <a:ext cx="6254496" cy="1193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By the end of this session, the student should be able to </a:t>
          </a:r>
        </a:p>
      </dsp:txBody>
      <dsp:txXfrm>
        <a:off x="58257" y="111141"/>
        <a:ext cx="6137982" cy="1076886"/>
      </dsp:txXfrm>
    </dsp:sp>
    <dsp:sp modelId="{D26168CF-AABA-42C0-BADC-B35FAA660658}">
      <dsp:nvSpPr>
        <dsp:cNvPr id="0" name=""/>
        <dsp:cNvSpPr/>
      </dsp:nvSpPr>
      <dsp:spPr>
        <a:xfrm>
          <a:off x="0" y="1332684"/>
          <a:ext cx="6254496" cy="11934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Perform accurate cardiovascular examination</a:t>
          </a:r>
        </a:p>
      </dsp:txBody>
      <dsp:txXfrm>
        <a:off x="58257" y="1390941"/>
        <a:ext cx="6137982" cy="1076886"/>
      </dsp:txXfrm>
    </dsp:sp>
    <dsp:sp modelId="{9869F72A-F92D-47A3-913F-01253203B8DC}">
      <dsp:nvSpPr>
        <dsp:cNvPr id="0" name=""/>
        <dsp:cNvSpPr/>
      </dsp:nvSpPr>
      <dsp:spPr>
        <a:xfrm>
          <a:off x="0" y="2612483"/>
          <a:ext cx="6254496" cy="1193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Illicit relevant cardiac signs and recognize their significance.</a:t>
          </a:r>
        </a:p>
      </dsp:txBody>
      <dsp:txXfrm>
        <a:off x="58257" y="2670740"/>
        <a:ext cx="6137982" cy="1076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A77F0-56FA-42AE-805E-AFAC8973FC2C}">
      <dsp:nvSpPr>
        <dsp:cNvPr id="0" name=""/>
        <dsp:cNvSpPr/>
      </dsp:nvSpPr>
      <dsp:spPr>
        <a:xfrm>
          <a:off x="-80984" y="10908"/>
          <a:ext cx="6981652" cy="8394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37CDD-CDF8-4B26-BF20-D61733414E4C}">
      <dsp:nvSpPr>
        <dsp:cNvPr id="0" name=""/>
        <dsp:cNvSpPr/>
      </dsp:nvSpPr>
      <dsp:spPr>
        <a:xfrm>
          <a:off x="172963" y="199796"/>
          <a:ext cx="461724" cy="4617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E109B-1E37-431A-B3D8-C8B5E23004AC}">
      <dsp:nvSpPr>
        <dsp:cNvPr id="0" name=""/>
        <dsp:cNvSpPr/>
      </dsp:nvSpPr>
      <dsp:spPr>
        <a:xfrm>
          <a:off x="888637" y="10908"/>
          <a:ext cx="6010133" cy="83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47" tIns="88847" rIns="88847" bIns="888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Palpate the apex beat</a:t>
          </a:r>
        </a:p>
      </dsp:txBody>
      <dsp:txXfrm>
        <a:off x="888637" y="10908"/>
        <a:ext cx="6010133" cy="839499"/>
      </dsp:txXfrm>
    </dsp:sp>
    <dsp:sp modelId="{9D5029CD-8767-4372-90CA-10461D01B4BB}">
      <dsp:nvSpPr>
        <dsp:cNvPr id="0" name=""/>
        <dsp:cNvSpPr/>
      </dsp:nvSpPr>
      <dsp:spPr>
        <a:xfrm>
          <a:off x="-80984" y="1060283"/>
          <a:ext cx="6981652" cy="8394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9ECA1-6C50-473A-B0C7-FD59F6302549}">
      <dsp:nvSpPr>
        <dsp:cNvPr id="0" name=""/>
        <dsp:cNvSpPr/>
      </dsp:nvSpPr>
      <dsp:spPr>
        <a:xfrm>
          <a:off x="172963" y="1249171"/>
          <a:ext cx="461724" cy="461724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956D1-9B63-4F7A-8D33-A949E6BEE23E}">
      <dsp:nvSpPr>
        <dsp:cNvPr id="0" name=""/>
        <dsp:cNvSpPr/>
      </dsp:nvSpPr>
      <dsp:spPr>
        <a:xfrm>
          <a:off x="888637" y="1060283"/>
          <a:ext cx="6010133" cy="83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47" tIns="88847" rIns="88847" bIns="888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Feel for the pulsation which is outer most and down most where the pulsation is felt distinctly </a:t>
          </a:r>
        </a:p>
      </dsp:txBody>
      <dsp:txXfrm>
        <a:off x="888637" y="1060283"/>
        <a:ext cx="6010133" cy="839499"/>
      </dsp:txXfrm>
    </dsp:sp>
    <dsp:sp modelId="{31764044-B9DD-4BE7-8E6F-41EC3BA94644}">
      <dsp:nvSpPr>
        <dsp:cNvPr id="0" name=""/>
        <dsp:cNvSpPr/>
      </dsp:nvSpPr>
      <dsp:spPr>
        <a:xfrm>
          <a:off x="-80984" y="2109658"/>
          <a:ext cx="6981652" cy="8394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AF894-B3D3-4D28-AF5F-C2531427E5FD}">
      <dsp:nvSpPr>
        <dsp:cNvPr id="0" name=""/>
        <dsp:cNvSpPr/>
      </dsp:nvSpPr>
      <dsp:spPr>
        <a:xfrm>
          <a:off x="172963" y="2298546"/>
          <a:ext cx="461724" cy="4617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3CBB1-A71D-4B0F-8D19-E5D561242F3D}">
      <dsp:nvSpPr>
        <dsp:cNvPr id="0" name=""/>
        <dsp:cNvSpPr/>
      </dsp:nvSpPr>
      <dsp:spPr>
        <a:xfrm>
          <a:off x="888637" y="2109658"/>
          <a:ext cx="6010133" cy="83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47" tIns="88847" rIns="88847" bIns="888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Measure the position – the space by counting down from the second intercostal space which lies below the sternal angle </a:t>
          </a:r>
        </a:p>
      </dsp:txBody>
      <dsp:txXfrm>
        <a:off x="888637" y="2109658"/>
        <a:ext cx="6010133" cy="839499"/>
      </dsp:txXfrm>
    </dsp:sp>
    <dsp:sp modelId="{D182DA11-02DB-4556-ABB4-FC7DF3533320}">
      <dsp:nvSpPr>
        <dsp:cNvPr id="0" name=""/>
        <dsp:cNvSpPr/>
      </dsp:nvSpPr>
      <dsp:spPr>
        <a:xfrm>
          <a:off x="-80984" y="3159033"/>
          <a:ext cx="6981652" cy="8394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33B3A-60BA-4BDA-A484-07F8196BAFEA}">
      <dsp:nvSpPr>
        <dsp:cNvPr id="0" name=""/>
        <dsp:cNvSpPr/>
      </dsp:nvSpPr>
      <dsp:spPr>
        <a:xfrm>
          <a:off x="172963" y="3347920"/>
          <a:ext cx="461724" cy="4617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5F6EA-66C4-4CE8-9A68-F4F17C2E7D91}">
      <dsp:nvSpPr>
        <dsp:cNvPr id="0" name=""/>
        <dsp:cNvSpPr/>
      </dsp:nvSpPr>
      <dsp:spPr>
        <a:xfrm>
          <a:off x="888637" y="3159033"/>
          <a:ext cx="6010133" cy="83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47" tIns="88847" rIns="88847" bIns="888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Measure laterally in centimeters from the middle line </a:t>
          </a:r>
        </a:p>
      </dsp:txBody>
      <dsp:txXfrm>
        <a:off x="888637" y="3159033"/>
        <a:ext cx="6010133" cy="839499"/>
      </dsp:txXfrm>
    </dsp:sp>
    <dsp:sp modelId="{FC5241D8-3BF9-4C39-92DE-167E20AA2226}">
      <dsp:nvSpPr>
        <dsp:cNvPr id="0" name=""/>
        <dsp:cNvSpPr/>
      </dsp:nvSpPr>
      <dsp:spPr>
        <a:xfrm>
          <a:off x="-80984" y="4208408"/>
          <a:ext cx="6981652" cy="83949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976ED-3249-4D16-9E38-5B71FEF89E17}">
      <dsp:nvSpPr>
        <dsp:cNvPr id="0" name=""/>
        <dsp:cNvSpPr/>
      </dsp:nvSpPr>
      <dsp:spPr>
        <a:xfrm>
          <a:off x="172963" y="4397295"/>
          <a:ext cx="461724" cy="4617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D7915-E9B4-4EDC-9364-5D70F2C8EE61}">
      <dsp:nvSpPr>
        <dsp:cNvPr id="0" name=""/>
        <dsp:cNvSpPr/>
      </dsp:nvSpPr>
      <dsp:spPr>
        <a:xfrm>
          <a:off x="888637" y="4208408"/>
          <a:ext cx="6010133" cy="83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47" tIns="88847" rIns="88847" bIns="888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Describe the apex beat in relation to the mid clavicular line. </a:t>
          </a:r>
        </a:p>
      </dsp:txBody>
      <dsp:txXfrm>
        <a:off x="888637" y="4208408"/>
        <a:ext cx="6010133" cy="839499"/>
      </dsp:txXfrm>
    </dsp:sp>
    <dsp:sp modelId="{0DB4A022-BCAD-46DA-9A35-68EE56EF1145}">
      <dsp:nvSpPr>
        <dsp:cNvPr id="0" name=""/>
        <dsp:cNvSpPr/>
      </dsp:nvSpPr>
      <dsp:spPr>
        <a:xfrm>
          <a:off x="-80984" y="5257783"/>
          <a:ext cx="6981652" cy="8394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18734-ED23-4994-AD90-B355E7C45FF5}">
      <dsp:nvSpPr>
        <dsp:cNvPr id="0" name=""/>
        <dsp:cNvSpPr/>
      </dsp:nvSpPr>
      <dsp:spPr>
        <a:xfrm>
          <a:off x="172963" y="5446670"/>
          <a:ext cx="461724" cy="4617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D78D2-23E8-491C-8AFF-D57A7C86614D}">
      <dsp:nvSpPr>
        <dsp:cNvPr id="0" name=""/>
        <dsp:cNvSpPr/>
      </dsp:nvSpPr>
      <dsp:spPr>
        <a:xfrm>
          <a:off x="724771" y="5257783"/>
          <a:ext cx="6337865" cy="8394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47" tIns="88847" rIns="88847" bIns="888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Important – normal position of apex beat is in the fifth left intercostal space just inside or on the mid clavicular line </a:t>
          </a:r>
        </a:p>
      </dsp:txBody>
      <dsp:txXfrm>
        <a:off x="724771" y="5257783"/>
        <a:ext cx="6337865" cy="839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8ABC1-3915-4228-BAF9-F2AE94696AFF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340C-E4C8-4CF4-B95D-1AB8463725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3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340C-E4C8-4CF4-B95D-1AB8463725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74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CAF6-386B-8E34-09B8-163DFFE68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3C46B-6490-781A-73F9-B198642AA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F3505-09E9-D213-CAA0-0A06B807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9A897-DFE7-7832-A2BC-3703DF55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F787-75F5-808E-5DB3-9C4F4F25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9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554D-B97C-EF63-3839-4C9C3BCA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5491B-14E5-0974-F120-619FEDFC0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9D25D-A915-61C4-8461-40A76D5D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11C3-202B-FC08-B2EF-6235E5CA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EF5E7-1982-A0BD-0DB0-4E76833A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98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4252-087B-93BC-AFDA-BBEC66177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B8784-78C8-49F0-5E9D-7E0B04172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8AC65-9360-DACF-E2F7-330C8F4B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24472-E1B8-010C-A88E-613B27D1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EF339-D9F1-D0A8-1C81-9C0BBA52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71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387E2777-85C2-0510-512C-4FEBDA08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F05519A5-0428-1833-D1C7-12B9C2AA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5FE5A124-C399-18DB-E247-97CC62D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7BE95-5177-4C15-A015-8E49829E2173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473540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9BD4E-635E-40C8-BD3E-AC93EC99B695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51547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343D-29DA-4134-8A9B-9BD7817EFA6F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09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3C28-7C33-4157-B3D0-ACBFD81C0820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9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A7948-042F-4248-98ED-B94AD140E7AF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92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C932-5DB4-4247-B529-97E09B38A4A2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1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8469-3963-40FF-88CF-A9C78ED5B513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96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AE31-DBDF-4073-B22A-985C33CE2AE2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4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7453-D59D-4E13-0960-3250280A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1F44B-C3CB-21D6-0502-38BF0E152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71E87-4F76-14C3-4EA5-0706A8B3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B9E4-4220-4F15-B1E6-A0C0D544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D7209-7532-8270-F02E-8B146001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4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5DF8B-C1C6-48C2-9251-F526EC30F423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977583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64487B84-AF54-49C6-ABF0-700ACE8C7FF5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28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7FC06-8CDB-44F0-8109-3ED2DC4CD1B8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8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92C-62D6-46D7-B976-181D672180A9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5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BCA4-D4A9-6F60-F9DC-2D821364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635C3-774A-6F37-25FC-5A80C21DB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0B5A9-00FC-D137-D5A0-F24BE0F1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903E-3C94-B103-3727-896ED46A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AF329-84B4-771F-28EC-E805D297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4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53C4-AF37-FB38-4A0A-8C01ECEF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27794-87A6-CA56-0ECA-E74F57F32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EF17D-003E-BD90-F948-A42E4BEFC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76E79-DA0C-9DA3-8DD2-37F779B2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4A092-1233-21BD-B190-A3A89BE2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09BC-4A77-521B-F527-6E2F0E53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44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9AB-AA39-C9CC-19B1-DBFA0831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A0448-9865-62F6-BA23-7100247DC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A770C-330B-7FB0-96BE-37799E98D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0E17E-154B-6D5A-7F39-E369E3B85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74C23-3697-A9CA-F451-477DCCAF8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9CDE7-2EFF-3837-256F-5CA47110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35871-D829-7F7E-822B-5191753F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14303-F593-B8C2-35C0-931C3F86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83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D73B-711B-BDF0-1BDC-80EB3E0F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DBC06-7B95-89AF-CFB1-A1F94081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3E595-37E2-73D6-21E1-8015DF0F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D12BE-B6B9-4E49-1E00-FBD7FA2C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4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8721A-1C86-0DAE-162C-DE9B53E3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B6E44-F523-8B1B-FFF6-CD502A0D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5107C-A0FD-20DE-D78B-A5C0DB23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3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3DB2-E931-3311-7504-CCC04254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29823-3F61-98F8-0C04-46A5C3ECF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A0EEC-E64A-9E0C-C7EC-A12244B37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F60B0-F1BE-3BF6-FCA6-8A6861EE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07B27-F955-6F19-4C2D-37E9EAE4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EB66B-0F1C-2D0D-03EF-520AE77C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79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5609-B288-CA3C-CB58-86E9EA38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03C7-02FB-CEAD-CE84-14C66A185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7B90C-2F3D-2074-87F2-490BDFA17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5B0C1-7565-302F-EA44-EAED6AB7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4237D-8766-1BBE-03B5-A0895CF9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9D4C-EC9A-20C0-72E3-6608CA1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36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BD17D-1D97-7EB3-1088-07CA308B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71A62-2B2E-C191-0FE3-B8B89EAB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7BAE5-B078-3740-C489-3E8C5C0DB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57FB7-6B4C-F02D-EA71-2A8B27978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2D710-FB81-DBF5-006E-B8928E55B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47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C17A7F5-ABF5-4FAA-8B72-D681BAB59BF8}" type="datetime1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5954E66-0990-49CC-ADD2-29A92DC73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kpik.com/heart-control-treatment-evaluation-clinic-medical-exam-12867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ixnio.com/science/medical-science/stethoscope-enables-the-physician-to-hear-sounds-within-a-patients-body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.com/content/343/bmj.d4674" TargetMode="External"/><Relationship Id="rId7" Type="http://schemas.openxmlformats.org/officeDocument/2006/relationships/hyperlink" Target="https://www.ahajournals.org/doi/10.1161/str.32.12.2945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ntalhealtharchive.blogspot.com/2009/10/down-syndrome-children.html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litfl.com/moritz-roth/" TargetMode="Externa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3C113F4-C381-1E05-804B-4BEF56FDB3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09" b="14311"/>
          <a:stretch/>
        </p:blipFill>
        <p:spPr>
          <a:xfrm>
            <a:off x="-1" y="-30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46CF0E-4701-5122-A129-B65146DC9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881" y="553297"/>
            <a:ext cx="4666470" cy="2076333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/>
              <a:t>Cardiovascular examination</a:t>
            </a:r>
            <a:endParaRPr lang="en-GB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AA8B8-AB97-483F-F725-0506A34CA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714" y="3619500"/>
            <a:ext cx="5207681" cy="1027656"/>
          </a:xfrm>
        </p:spPr>
        <p:txBody>
          <a:bodyPr anchor="b">
            <a:noAutofit/>
          </a:bodyPr>
          <a:lstStyle/>
          <a:p>
            <a:pPr algn="l"/>
            <a:r>
              <a:rPr lang="en-GB" sz="4000" b="1" dirty="0"/>
              <a:t>Dr Nada Abdelrahman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child">
            <a:extLst>
              <a:ext uri="{FF2B5EF4-FFF2-40B4-BE49-F238E27FC236}">
                <a16:creationId xmlns:a16="http://schemas.microsoft.com/office/drawing/2014/main" id="{6DE5AF18-E6F8-0395-FF6C-CDF6793C5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04" r="6212" b="-3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8602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B75F4A-5B08-E453-E4CA-8BEC28A3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Pulse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6BF6E-DAAF-3E21-A695-FFBDA8C8A2F3}"/>
              </a:ext>
            </a:extLst>
          </p:cNvPr>
          <p:cNvSpPr txBox="1"/>
          <p:nvPr/>
        </p:nvSpPr>
        <p:spPr>
          <a:xfrm>
            <a:off x="164994" y="1307117"/>
            <a:ext cx="6458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Rhythm </a:t>
            </a:r>
          </a:p>
          <a:p>
            <a:r>
              <a:rPr lang="en-US" dirty="0">
                <a:solidFill>
                  <a:schemeClr val="bg1"/>
                </a:solidFill>
              </a:rPr>
              <a:t>        – regular – normal  </a:t>
            </a:r>
          </a:p>
          <a:p>
            <a:r>
              <a:rPr lang="en-US" dirty="0">
                <a:solidFill>
                  <a:schemeClr val="bg1"/>
                </a:solidFill>
              </a:rPr>
              <a:t>        –  regularly irregular – when extrasystoles</a:t>
            </a:r>
          </a:p>
          <a:p>
            <a:r>
              <a:rPr lang="en-US" dirty="0">
                <a:solidFill>
                  <a:schemeClr val="bg1"/>
                </a:solidFill>
              </a:rPr>
              <a:t>        –  irregularly irregular – atrial fibrillation, 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multiple extrasystoles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3F1B7-36A4-4B8E-04D8-F87FA59B1C92}"/>
              </a:ext>
            </a:extLst>
          </p:cNvPr>
          <p:cNvSpPr txBox="1"/>
          <p:nvPr/>
        </p:nvSpPr>
        <p:spPr>
          <a:xfrm>
            <a:off x="1334311" y="2953583"/>
            <a:ext cx="609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Radial artery</a:t>
            </a:r>
          </a:p>
          <a:p>
            <a:r>
              <a:rPr lang="en-US" dirty="0">
                <a:solidFill>
                  <a:schemeClr val="bg1"/>
                </a:solidFill>
              </a:rPr>
              <a:t>Rate (60-100)</a:t>
            </a:r>
          </a:p>
          <a:p>
            <a:r>
              <a:rPr lang="en-US" dirty="0">
                <a:solidFill>
                  <a:schemeClr val="bg1"/>
                </a:solidFill>
              </a:rPr>
              <a:t>Bradycardia (&lt;60)</a:t>
            </a:r>
          </a:p>
          <a:p>
            <a:r>
              <a:rPr lang="en-US" dirty="0">
                <a:solidFill>
                  <a:schemeClr val="bg1"/>
                </a:solidFill>
              </a:rPr>
              <a:t>Tachycardia (&gt;100)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F42B69-6BE0-8C38-DE04-46D314252BB1}"/>
              </a:ext>
            </a:extLst>
          </p:cNvPr>
          <p:cNvSpPr txBox="1"/>
          <p:nvPr/>
        </p:nvSpPr>
        <p:spPr>
          <a:xfrm>
            <a:off x="2037978" y="4207338"/>
            <a:ext cx="624679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</a:rPr>
              <a:t>Character and volume assessed from carotid artery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Collapsing pulse (aortic regurgitation)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Pulsus alternans (left ventricular failure)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Pulse deficit (atrial fibrillation)</a:t>
            </a:r>
          </a:p>
          <a:p>
            <a:pPr marL="288925" lvl="1" indent="-288925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bg1"/>
                </a:solidFill>
              </a:rPr>
              <a:t>Slow rising (AS)</a:t>
            </a:r>
          </a:p>
          <a:p>
            <a:pPr marL="288925" lvl="1" indent="-288925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bg1"/>
                </a:solidFill>
              </a:rPr>
              <a:t>Bisferiens (AS + AR)</a:t>
            </a:r>
          </a:p>
          <a:p>
            <a:pPr marL="288925" lvl="1" indent="-288925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bg1"/>
                </a:solidFill>
              </a:rPr>
              <a:t>Collapsing (AR)</a:t>
            </a:r>
          </a:p>
          <a:p>
            <a:pPr marL="288925" lvl="1" indent="-288925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bg1"/>
                </a:solidFill>
              </a:rPr>
              <a:t>Alternans (LVF)</a:t>
            </a:r>
          </a:p>
          <a:p>
            <a:pPr marL="288925" lvl="1" indent="-288925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bg1"/>
                </a:solidFill>
              </a:rPr>
              <a:t>Jerky (HOCM)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12F8D-CE32-4A6F-663B-123F4B1B5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" t="2085" r="1965"/>
          <a:stretch/>
        </p:blipFill>
        <p:spPr>
          <a:xfrm>
            <a:off x="7091751" y="331580"/>
            <a:ext cx="4935255" cy="60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6F6F-9A50-6F76-8129-C75195DF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Heart rate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2D484-4F94-907F-7EF4-D0898767C06E}"/>
              </a:ext>
            </a:extLst>
          </p:cNvPr>
          <p:cNvSpPr txBox="1"/>
          <p:nvPr/>
        </p:nvSpPr>
        <p:spPr>
          <a:xfrm>
            <a:off x="475490" y="1924686"/>
            <a:ext cx="3633216" cy="23083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Slow rate (bradycardia, &lt; 60 bpm)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Sleep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Athletic training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Hypothyroidism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Medication: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Beta-blockers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Digoxin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Verapamil, diltiazem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1DDF4-C72E-9AB5-6CA6-2DBBDB6673A7}"/>
              </a:ext>
            </a:extLst>
          </p:cNvPr>
          <p:cNvSpPr txBox="1"/>
          <p:nvPr/>
        </p:nvSpPr>
        <p:spPr>
          <a:xfrm>
            <a:off x="8412480" y="1786187"/>
            <a:ext cx="3438144" cy="258532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Fast rate (tachycardia, &gt; 100 bpm)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Exercise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Pain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Excitement/anxiety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Fever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Hyperthyroidism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Medication: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Sympathomimetics,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1"/>
                </a:solidFill>
              </a:rPr>
              <a:t>e.g. salbutamol Vasodilators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CF708-609F-5154-5219-1A53889C7EC4}"/>
              </a:ext>
            </a:extLst>
          </p:cNvPr>
          <p:cNvSpPr txBox="1"/>
          <p:nvPr/>
        </p:nvSpPr>
        <p:spPr>
          <a:xfrm>
            <a:off x="4297682" y="4037700"/>
            <a:ext cx="3925822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Atrial fibrillation</a:t>
            </a:r>
          </a:p>
          <a:p>
            <a:pPr marL="109538" indent="-10953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Hypertension</a:t>
            </a:r>
          </a:p>
          <a:p>
            <a:r>
              <a:rPr lang="en-GB" dirty="0">
                <a:solidFill>
                  <a:schemeClr val="bg1"/>
                </a:solidFill>
              </a:rPr>
              <a:t>• Heart failure</a:t>
            </a:r>
          </a:p>
          <a:p>
            <a:r>
              <a:rPr lang="en-GB" dirty="0">
                <a:solidFill>
                  <a:schemeClr val="bg1"/>
                </a:solidFill>
              </a:rPr>
              <a:t>• Myocardial infarction</a:t>
            </a:r>
          </a:p>
          <a:p>
            <a:r>
              <a:rPr lang="en-GB" dirty="0">
                <a:solidFill>
                  <a:schemeClr val="bg1"/>
                </a:solidFill>
              </a:rPr>
              <a:t>• Thyrotoxicosis</a:t>
            </a:r>
          </a:p>
          <a:p>
            <a:r>
              <a:rPr lang="en-GB" dirty="0">
                <a:solidFill>
                  <a:schemeClr val="bg1"/>
                </a:solidFill>
              </a:rPr>
              <a:t>• Alcohol-related heart disease</a:t>
            </a:r>
          </a:p>
          <a:p>
            <a:r>
              <a:rPr lang="en-GB" dirty="0">
                <a:solidFill>
                  <a:schemeClr val="bg1"/>
                </a:solidFill>
              </a:rPr>
              <a:t>• Mitral valve disease</a:t>
            </a:r>
          </a:p>
          <a:p>
            <a:r>
              <a:rPr lang="en-GB" dirty="0">
                <a:solidFill>
                  <a:schemeClr val="bg1"/>
                </a:solidFill>
              </a:rPr>
              <a:t>• Infection, e.g. respiratory, urinary</a:t>
            </a:r>
          </a:p>
          <a:p>
            <a:r>
              <a:rPr lang="en-GB" dirty="0">
                <a:solidFill>
                  <a:schemeClr val="bg1"/>
                </a:solidFill>
              </a:rPr>
              <a:t>• Post cardiothoracic surgery</a:t>
            </a:r>
          </a:p>
        </p:txBody>
      </p:sp>
    </p:spTree>
    <p:extLst>
      <p:ext uri="{BB962C8B-B14F-4D97-AF65-F5344CB8AC3E}">
        <p14:creationId xmlns:p14="http://schemas.microsoft.com/office/powerpoint/2010/main" val="2886941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618A-A2F1-C840-778D-65D16ACF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54" y="475994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Blood Pressure</a:t>
            </a:r>
            <a:endParaRPr lang="en-US" b="1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19E9A-F15A-063B-0218-6E406BFFC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45" b="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9C4A718-98D1-0652-37DB-B3390B84931E}"/>
              </a:ext>
            </a:extLst>
          </p:cNvPr>
          <p:cNvSpPr txBox="1">
            <a:spLocks noChangeArrowheads="1"/>
          </p:cNvSpPr>
          <p:nvPr/>
        </p:nvSpPr>
        <p:spPr>
          <a:xfrm>
            <a:off x="5631512" y="1801557"/>
            <a:ext cx="6414184" cy="3375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/>
              <a:t>Sphygmomanometer</a:t>
            </a:r>
          </a:p>
          <a:p>
            <a:r>
              <a:rPr lang="en-US" altLang="en-US" dirty="0"/>
              <a:t>Systolic/diastolic pressure</a:t>
            </a:r>
          </a:p>
          <a:p>
            <a:r>
              <a:rPr lang="en-GB" dirty="0" err="1"/>
              <a:t>Korotkoffp</a:t>
            </a:r>
            <a:r>
              <a:rPr lang="en-GB" dirty="0"/>
              <a:t> sounds</a:t>
            </a:r>
            <a:endParaRPr lang="en-US" altLang="en-US" dirty="0"/>
          </a:p>
          <a:p>
            <a:r>
              <a:rPr lang="en-US" altLang="en-US" dirty="0"/>
              <a:t>Normal &lt;140/90 mmHg (lower in diabetes)</a:t>
            </a:r>
          </a:p>
          <a:p>
            <a:r>
              <a:rPr lang="en-US" altLang="en-US" dirty="0"/>
              <a:t>Use larger cuff width for large arms</a:t>
            </a:r>
          </a:p>
          <a:p>
            <a:endParaRPr lang="en-US" altLang="en-US" sz="1800" dirty="0"/>
          </a:p>
          <a:p>
            <a:endParaRPr lang="en-US" altLang="en-US" sz="1800" dirty="0"/>
          </a:p>
          <a:p>
            <a:endParaRPr lang="en-US" alt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9A0C9-B5EB-FF1E-ECA4-719686C67AB9}"/>
              </a:ext>
            </a:extLst>
          </p:cNvPr>
          <p:cNvSpPr txBox="1"/>
          <p:nvPr/>
        </p:nvSpPr>
        <p:spPr>
          <a:xfrm>
            <a:off x="329184" y="5753495"/>
            <a:ext cx="9814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Difference between arms of &lt;10 mmHg</a:t>
            </a:r>
          </a:p>
          <a:p>
            <a:r>
              <a:rPr lang="en-US" dirty="0"/>
              <a:t>Pulses paradoxes: exaggerated reduction in BP with inspiration (&gt;10 mmHg)</a:t>
            </a:r>
          </a:p>
          <a:p>
            <a:r>
              <a:rPr lang="en-US" dirty="0"/>
              <a:t>Postural hypotension</a:t>
            </a:r>
          </a:p>
        </p:txBody>
      </p:sp>
    </p:spTree>
    <p:extLst>
      <p:ext uri="{BB962C8B-B14F-4D97-AF65-F5344CB8AC3E}">
        <p14:creationId xmlns:p14="http://schemas.microsoft.com/office/powerpoint/2010/main" val="1544833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163C0-B536-F0CD-4FAA-23DAF380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45" y="617633"/>
            <a:ext cx="5687253" cy="7016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Jugular Venous Pressure</a:t>
            </a:r>
            <a:endParaRPr lang="en-US" sz="3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F52A01-CB7C-FED7-A944-295973190768}"/>
              </a:ext>
            </a:extLst>
          </p:cNvPr>
          <p:cNvSpPr txBox="1"/>
          <p:nvPr/>
        </p:nvSpPr>
        <p:spPr>
          <a:xfrm>
            <a:off x="340780" y="1909191"/>
            <a:ext cx="5755219" cy="3798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Patient at 45 degrees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Good lighting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Internal jugular vein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Reflects right atrial pressure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Zero point = sternal angle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Visible but not palpable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Complex wave form (a, c, v waves)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Decreases on inspiration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05D571-4DA4-206E-BADF-8BEDBC20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5143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28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4FA6-D989-A0DF-1C66-3AF400C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93CD6-569D-2710-CFC4-77459A87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3" y="365125"/>
            <a:ext cx="6877833" cy="6223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F4132-ADEB-7C60-3C7E-53C40DD38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77" y="47907"/>
            <a:ext cx="5177424" cy="68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8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B4383-A45A-B24A-FDB6-B1DB8778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17" y="468114"/>
            <a:ext cx="5448299" cy="8364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800" dirty="0">
                <a:solidFill>
                  <a:schemeClr val="bg1"/>
                </a:solidFill>
              </a:rPr>
              <a:t>Jugular Venous Pressure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95F91B-4255-F830-CE6C-66E5179DD5DA}"/>
              </a:ext>
            </a:extLst>
          </p:cNvPr>
          <p:cNvSpPr txBox="1"/>
          <p:nvPr/>
        </p:nvSpPr>
        <p:spPr>
          <a:xfrm>
            <a:off x="256032" y="2120204"/>
            <a:ext cx="5676273" cy="4475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Fills from above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Hepatojugular reflux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Abnormal if &gt;3 cm above zero point: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RV failure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RV infarct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Tricuspid stenosis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Tricuspid regurgitation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Pericardial effusion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SVC obstruction</a:t>
            </a:r>
          </a:p>
          <a:p>
            <a:pPr marL="914400" indent="-5143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</a:rPr>
              <a:t>Fluid overload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6FB03-B23C-F827-CAE5-757D552E0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9" r="79" b="-2"/>
          <a:stretch/>
        </p:blipFill>
        <p:spPr>
          <a:xfrm>
            <a:off x="6515727" y="1159668"/>
            <a:ext cx="5676273" cy="5698332"/>
          </a:xfrm>
          <a:prstGeom prst="rect">
            <a:avLst/>
          </a:prstGeom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537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359F-AE89-A545-6304-394FE546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696" y="365125"/>
            <a:ext cx="3880104" cy="107030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JVP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ABCDC-A8A0-9E01-A058-97A826C9CFCA}"/>
              </a:ext>
            </a:extLst>
          </p:cNvPr>
          <p:cNvSpPr txBox="1"/>
          <p:nvPr/>
        </p:nvSpPr>
        <p:spPr>
          <a:xfrm>
            <a:off x="100263" y="767778"/>
            <a:ext cx="64956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Observe the height of JVP when patient is in the bed at 45o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Access vertical height in centimeters above the sternal 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      angle (normal 2-4cm)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Observe the character of JVP 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Look for a-wave (Atrial contraction)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- v-wave (Atrial filling when tricuspid wall is closed)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Large a-waves are caused by 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    - Tricuspid stenosis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    - Pulmonary stenosis</a:t>
            </a:r>
          </a:p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    - Pulmonary hypertension</a:t>
            </a:r>
          </a:p>
          <a:p>
            <a:pPr>
              <a:buNone/>
            </a:pPr>
            <a:r>
              <a:rPr lang="en-US" sz="2000" b="1" u="sng" dirty="0">
                <a:solidFill>
                  <a:schemeClr val="bg1"/>
                </a:solidFill>
              </a:rPr>
              <a:t>Important</a:t>
            </a:r>
            <a:r>
              <a:rPr lang="en-US" sz="2000" dirty="0">
                <a:solidFill>
                  <a:schemeClr val="bg1"/>
                </a:solidFill>
              </a:rPr>
              <a:t> - </a:t>
            </a:r>
            <a:r>
              <a:rPr lang="en-US" sz="2000" b="1" dirty="0">
                <a:solidFill>
                  <a:schemeClr val="bg1"/>
                </a:solidFill>
              </a:rPr>
              <a:t>Absent a-wave in Atrial fibrillation </a:t>
            </a:r>
          </a:p>
          <a:p>
            <a:pPr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Large v-wave </a:t>
            </a:r>
          </a:p>
          <a:p>
            <a:pPr>
              <a:buNone/>
            </a:pPr>
            <a:r>
              <a:rPr lang="en-US" sz="2000" b="1" dirty="0">
                <a:solidFill>
                  <a:schemeClr val="bg1"/>
                </a:solidFill>
              </a:rPr>
              <a:t>    </a:t>
            </a:r>
            <a:r>
              <a:rPr lang="en-US" sz="2000" dirty="0">
                <a:solidFill>
                  <a:schemeClr val="bg1"/>
                </a:solidFill>
              </a:rPr>
              <a:t>- Tricuspid incompetence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FE4D4-6EEA-E4CE-677B-A15AF4EED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345" y="1227452"/>
            <a:ext cx="4084319" cy="51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4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7964-46EA-70D4-0B7B-7CC128A0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42818-DB70-EF56-0878-BDAFA90C3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93" y="225551"/>
            <a:ext cx="5447099" cy="6267323"/>
          </a:xfrm>
          <a:prstGeom prst="rect">
            <a:avLst/>
          </a:prstGeom>
        </p:spPr>
      </p:pic>
      <p:pic>
        <p:nvPicPr>
          <p:cNvPr id="5" name="JVP introduction">
            <a:hlinkClick r:id="" action="ppaction://media"/>
            <a:extLst>
              <a:ext uri="{FF2B5EF4-FFF2-40B4-BE49-F238E27FC236}">
                <a16:creationId xmlns:a16="http://schemas.microsoft.com/office/drawing/2014/main" id="{471352DE-BA6A-9FAE-2822-97CD0D9933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3392" y="225552"/>
            <a:ext cx="6193536" cy="64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5D07A-0E36-0F2F-A211-C0640372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07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8DA6E-6F64-339D-ACCF-C34A53B217B1}"/>
              </a:ext>
            </a:extLst>
          </p:cNvPr>
          <p:cNvSpPr txBox="1"/>
          <p:nvPr/>
        </p:nvSpPr>
        <p:spPr>
          <a:xfrm>
            <a:off x="804673" y="2121763"/>
            <a:ext cx="515707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Scars: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Median sternotomy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CABG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Valve replacement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Lateral thoracotomy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Infraclavicular (pacemaker)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Pectus excavatum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Apex beat</a:t>
            </a:r>
          </a:p>
        </p:txBody>
      </p:sp>
      <p:pic>
        <p:nvPicPr>
          <p:cNvPr id="10" name="Picture 9" descr="A person's chest with no shirt">
            <a:extLst>
              <a:ext uri="{FF2B5EF4-FFF2-40B4-BE49-F238E27FC236}">
                <a16:creationId xmlns:a16="http://schemas.microsoft.com/office/drawing/2014/main" id="{1E89D876-78CE-D873-B28B-A58751D03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16" r="14934"/>
          <a:stretch/>
        </p:blipFill>
        <p:spPr>
          <a:xfrm>
            <a:off x="6937421" y="633181"/>
            <a:ext cx="2356635" cy="2135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1F9CA1-60C8-4436-761E-B37525CD4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" r="8435" b="5"/>
          <a:stretch/>
        </p:blipFill>
        <p:spPr>
          <a:xfrm>
            <a:off x="6947662" y="2945106"/>
            <a:ext cx="2356635" cy="3139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C4EABE-ABFF-05F0-D07C-6E4D42516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46" r="21131" b="-4"/>
          <a:stretch/>
        </p:blipFill>
        <p:spPr>
          <a:xfrm>
            <a:off x="9467341" y="633180"/>
            <a:ext cx="2360316" cy="3126139"/>
          </a:xfrm>
          <a:prstGeom prst="rect">
            <a:avLst/>
          </a:prstGeom>
        </p:spPr>
      </p:pic>
      <p:pic>
        <p:nvPicPr>
          <p:cNvPr id="8" name="Picture 7" descr="A close-up of a person's chest">
            <a:extLst>
              <a:ext uri="{FF2B5EF4-FFF2-40B4-BE49-F238E27FC236}">
                <a16:creationId xmlns:a16="http://schemas.microsoft.com/office/drawing/2014/main" id="{044BC8A9-7E97-DE88-C43F-C716CED7E7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452" r="3152" b="6"/>
          <a:stretch/>
        </p:blipFill>
        <p:spPr>
          <a:xfrm>
            <a:off x="9467341" y="3929281"/>
            <a:ext cx="2360316" cy="215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5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3739-7F11-EC1F-986D-7083B6FE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032" y="202913"/>
            <a:ext cx="3600189" cy="92442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Scars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C60B57-F302-BE2F-3F41-601B6E816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2" y="276821"/>
            <a:ext cx="7287642" cy="5477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5002C9-F047-35C4-03F2-85DC9444FFB3}"/>
              </a:ext>
            </a:extLst>
          </p:cNvPr>
          <p:cNvSpPr txBox="1"/>
          <p:nvPr/>
        </p:nvSpPr>
        <p:spPr>
          <a:xfrm>
            <a:off x="7603298" y="1328844"/>
            <a:ext cx="44788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 = pacemaker scar</a:t>
            </a:r>
          </a:p>
          <a:p>
            <a:r>
              <a:rPr lang="en-US" sz="3200" dirty="0">
                <a:solidFill>
                  <a:schemeClr val="bg1"/>
                </a:solidFill>
              </a:rPr>
              <a:t>2 = median sternotomy scar</a:t>
            </a:r>
          </a:p>
          <a:p>
            <a:r>
              <a:rPr lang="en-US" sz="3200" dirty="0">
                <a:solidFill>
                  <a:schemeClr val="bg1"/>
                </a:solidFill>
              </a:rPr>
              <a:t>3 + 4 = right and left</a:t>
            </a:r>
          </a:p>
          <a:p>
            <a:r>
              <a:rPr lang="en-US" sz="3200" dirty="0">
                <a:solidFill>
                  <a:schemeClr val="bg1"/>
                </a:solidFill>
              </a:rPr>
              <a:t>lateral </a:t>
            </a:r>
            <a:r>
              <a:rPr lang="en-US" sz="3200" dirty="0" err="1">
                <a:solidFill>
                  <a:schemeClr val="bg1"/>
                </a:solidFill>
              </a:rPr>
              <a:t>thoractomy</a:t>
            </a:r>
            <a:r>
              <a:rPr lang="en-US" sz="3200" dirty="0">
                <a:solidFill>
                  <a:schemeClr val="bg1"/>
                </a:solidFill>
              </a:rPr>
              <a:t> scars, 5 + 6 = surgical drain scars</a:t>
            </a:r>
          </a:p>
        </p:txBody>
      </p:sp>
    </p:spTree>
    <p:extLst>
      <p:ext uri="{BB962C8B-B14F-4D97-AF65-F5344CB8AC3E}">
        <p14:creationId xmlns:p14="http://schemas.microsoft.com/office/powerpoint/2010/main" val="817117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BD68-77C0-5B03-9738-910824B8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US" dirty="0"/>
              <a:t>Learning objectives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1E08E-7C99-53CE-0C0F-3FF61B245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1" r="33609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A5FC23-ADF2-F662-C9D9-9DC5867D7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003319"/>
              </p:ext>
            </p:extLst>
          </p:nvPr>
        </p:nvGraphicFramePr>
        <p:xfrm>
          <a:off x="838200" y="2322576"/>
          <a:ext cx="6254496" cy="385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Beating heart">
                <a:extLst>
                  <a:ext uri="{FF2B5EF4-FFF2-40B4-BE49-F238E27FC236}">
                    <a16:creationId xmlns:a16="http://schemas.microsoft.com/office/drawing/2014/main" id="{FC5E6E62-78D0-C708-3C13-96881A11F760}"/>
                  </a:ext>
                </a:extLst>
              </p:cNvPr>
              <p:cNvGraphicFramePr/>
              <p:nvPr/>
            </p:nvGraphicFramePr>
            <p:xfrm>
              <a:off x="7776925" y="832493"/>
              <a:ext cx="3934876" cy="4781939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934876" cy="4781939"/>
                    </a:xfrm>
                    <a:prstGeom prst="rect">
                      <a:avLst/>
                    </a:prstGeom>
                  </am3d:spPr>
                  <am3d:camera>
                    <am3d:pos x="0" y="0" z="64201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4546" d="1000000"/>
                    <am3d:preTrans dx="225996" dy="-17636886" dz="313746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10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2079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Beating heart">
                <a:extLst>
                  <a:ext uri="{FF2B5EF4-FFF2-40B4-BE49-F238E27FC236}">
                    <a16:creationId xmlns:a16="http://schemas.microsoft.com/office/drawing/2014/main" id="{FC5E6E62-78D0-C708-3C13-96881A11F7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76925" y="832493"/>
                <a:ext cx="3934876" cy="47819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64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 u="sng" dirty="0">
                <a:solidFill>
                  <a:schemeClr val="bg1"/>
                </a:solidFill>
              </a:rPr>
              <a:t>Cardiovascular System</a:t>
            </a:r>
            <a:endParaRPr lang="en-US" sz="47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5954E66-0990-49CC-ADD2-29A92DC73D7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179D1A7-4D39-AFF8-188A-ADD3A2693D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867233"/>
              </p:ext>
            </p:extLst>
          </p:nvPr>
        </p:nvGraphicFramePr>
        <p:xfrm>
          <a:off x="4966508" y="341376"/>
          <a:ext cx="6981652" cy="610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7C5190-73FE-EA62-4B84-2EDAE868A01A}"/>
              </a:ext>
            </a:extLst>
          </p:cNvPr>
          <p:cNvSpPr txBox="1"/>
          <p:nvPr/>
        </p:nvSpPr>
        <p:spPr>
          <a:xfrm>
            <a:off x="1158240" y="421055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/>
              <a:t>Palpation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Cardiovascular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5192"/>
            <a:ext cx="5937504" cy="4625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u="sng" dirty="0"/>
              <a:t>Apex beat </a:t>
            </a:r>
          </a:p>
          <a:p>
            <a:pPr>
              <a:buNone/>
            </a:pPr>
            <a:r>
              <a:rPr lang="en-US" sz="2400" u="sng" dirty="0"/>
              <a:t>Assess the character </a:t>
            </a:r>
          </a:p>
          <a:p>
            <a:r>
              <a:rPr lang="en-US" sz="2400" dirty="0"/>
              <a:t>Normal </a:t>
            </a:r>
          </a:p>
          <a:p>
            <a:r>
              <a:rPr lang="en-US" sz="2400" dirty="0"/>
              <a:t>Tapping – in mitral stenosis</a:t>
            </a:r>
          </a:p>
          <a:p>
            <a:r>
              <a:rPr lang="en-US" sz="2400" dirty="0"/>
              <a:t>Heaving (when pressure overload) – aortic stenosis, hypertension</a:t>
            </a:r>
          </a:p>
          <a:p>
            <a:r>
              <a:rPr lang="en-US" sz="2400" dirty="0"/>
              <a:t>Thrusting (when volume overload) – mitral or aortic incompetence </a:t>
            </a:r>
          </a:p>
          <a:p>
            <a:endParaRPr lang="en-US" sz="2400" dirty="0"/>
          </a:p>
          <a:p>
            <a:r>
              <a:rPr lang="en-US" sz="2400" dirty="0"/>
              <a:t>Impalpable – obesity, COPD (Chronic Obstructive Pulmonary Disease), pericardial effusion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21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669925"/>
            <a:ext cx="5925312" cy="132556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altLang="en-US" sz="6000" b="1" dirty="0">
                <a:highlight>
                  <a:srgbClr val="FFFF00"/>
                </a:highlight>
              </a:rPr>
              <a:t>Precordium - Palpation</a:t>
            </a:r>
            <a:endParaRPr lang="en-US" sz="6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2288833"/>
            <a:ext cx="5827776" cy="422168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u="sng" dirty="0">
                <a:solidFill>
                  <a:schemeClr val="bg1"/>
                </a:solidFill>
              </a:rPr>
              <a:t>Apex beat </a:t>
            </a:r>
          </a:p>
          <a:p>
            <a:pPr>
              <a:buNone/>
            </a:pPr>
            <a:r>
              <a:rPr lang="en-US" sz="2000" u="sng" dirty="0">
                <a:solidFill>
                  <a:schemeClr val="bg1"/>
                </a:solidFill>
              </a:rPr>
              <a:t>Assess the character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Normal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Tapping – in mitral stenosis</a:t>
            </a:r>
          </a:p>
          <a:p>
            <a:r>
              <a:rPr lang="en-US" sz="2000" dirty="0">
                <a:solidFill>
                  <a:schemeClr val="bg1"/>
                </a:solidFill>
              </a:rPr>
              <a:t>Heaving (when pressure overload) – aortic stenosis, hypertension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Thrusting (when volume overload) – mitral or aortic incompetence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Impalpable – obesity, COPD (Chronic Obstructive Pulmonary Disease), pericardial effusion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DA66A-24B0-7F67-6269-D9F24595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96" y="231653"/>
            <a:ext cx="4660157" cy="62788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03026" y="6356350"/>
            <a:ext cx="20507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5954E66-0990-49CC-ADD2-29A92DC73D7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E692-C939-7FF0-EEEF-58FE80B4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Displaced Apex</a:t>
            </a:r>
          </a:p>
        </p:txBody>
      </p:sp>
      <p:pic>
        <p:nvPicPr>
          <p:cNvPr id="3" name="visible apical impulse with palpable thrill right ventricular hypertrophy">
            <a:hlinkClick r:id="" action="ppaction://media"/>
            <a:extLst>
              <a:ext uri="{FF2B5EF4-FFF2-40B4-BE49-F238E27FC236}">
                <a16:creationId xmlns:a16="http://schemas.microsoft.com/office/drawing/2014/main" id="{7239A417-79A4-CE8E-23B0-68A6A4C36D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734" y="778572"/>
            <a:ext cx="5458816" cy="30705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pex Beat Inspection of AR Patient (Aortic Regurgitation)..">
            <a:hlinkClick r:id="" action="ppaction://media"/>
            <a:extLst>
              <a:ext uri="{FF2B5EF4-FFF2-40B4-BE49-F238E27FC236}">
                <a16:creationId xmlns:a16="http://schemas.microsoft.com/office/drawing/2014/main" id="{03B13964-7165-DF15-D54A-4C9AE93A96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1450" y="778574"/>
            <a:ext cx="5458813" cy="30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88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Palpation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144" y="1851390"/>
            <a:ext cx="7278624" cy="4625609"/>
          </a:xfrm>
        </p:spPr>
        <p:txBody>
          <a:bodyPr>
            <a:normAutofit/>
          </a:bodyPr>
          <a:lstStyle/>
          <a:p>
            <a:r>
              <a:rPr lang="en-US" sz="2800" b="1" dirty="0"/>
              <a:t>Palpate firmly the left border of the sternum</a:t>
            </a:r>
          </a:p>
          <a:p>
            <a:pPr>
              <a:buNone/>
            </a:pPr>
            <a:r>
              <a:rPr lang="en-US" sz="2800" dirty="0"/>
              <a:t>     - Use the flat of your hand – a left sternal heave suggest right ventricular hypertrophy</a:t>
            </a:r>
          </a:p>
          <a:p>
            <a:pPr>
              <a:buNone/>
            </a:pPr>
            <a:r>
              <a:rPr lang="en-US" sz="2800" dirty="0"/>
              <a:t>     - Palpate right sternal border, base of the heart with flat of hand for thrills (palpable murmers) 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b="1" u="sng" dirty="0"/>
              <a:t>Percussion</a:t>
            </a:r>
            <a:r>
              <a:rPr lang="en-US" sz="2800" dirty="0"/>
              <a:t> – not routinely done</a:t>
            </a:r>
            <a:endParaRPr lang="en-US" sz="2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>
                <a:solidFill>
                  <a:prstClr val="white">
                    <a:tint val="95000"/>
                  </a:prstClr>
                </a:solidFill>
                <a:latin typeface="Corbel"/>
              </a:rPr>
              <a:pPr/>
              <a:t>24</a:t>
            </a:fld>
            <a:endParaRPr lang="en-US">
              <a:solidFill>
                <a:prstClr val="white">
                  <a:tint val="95000"/>
                </a:prstClr>
              </a:solidFill>
              <a:latin typeface="Corbe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240E-DE78-4B70-6D8A-5B31C94A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dirty="0"/>
              <a:t>Auscultation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110741-4CAE-1AE9-8154-E40B4A63A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346" y="1652477"/>
            <a:ext cx="6286499" cy="482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64EB-20F2-762D-B1CC-1E493DE3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54E66-0990-49CC-ADD2-29A92DC73D7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2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final_5e9393d769503d0014ca1e26_524215">
            <a:hlinkClick r:id="" action="ppaction://media"/>
            <a:extLst>
              <a:ext uri="{FF2B5EF4-FFF2-40B4-BE49-F238E27FC236}">
                <a16:creationId xmlns:a16="http://schemas.microsoft.com/office/drawing/2014/main" id="{BB463212-D2C0-D867-9F80-66D17A627A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069" r="38063"/>
          <a:stretch/>
        </p:blipFill>
        <p:spPr>
          <a:xfrm>
            <a:off x="4901780" y="975360"/>
            <a:ext cx="6900076" cy="46539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0A6ED-CB41-E5A5-D06C-04B5A840B3B0}"/>
              </a:ext>
            </a:extLst>
          </p:cNvPr>
          <p:cNvSpPr txBox="1"/>
          <p:nvPr/>
        </p:nvSpPr>
        <p:spPr>
          <a:xfrm>
            <a:off x="162484" y="697418"/>
            <a:ext cx="473777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Bell (low pitched) Diaphragm (high pitched)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 Mitral       Tricuspid Pulmonary      Aortic areas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S1 (first heart sound)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S2 – Splitting (A2, P2)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0145E3D-BD28-765C-6430-3F42FD0D2B41}"/>
              </a:ext>
            </a:extLst>
          </p:cNvPr>
          <p:cNvSpPr/>
          <p:nvPr/>
        </p:nvSpPr>
        <p:spPr>
          <a:xfrm>
            <a:off x="1901952" y="2389632"/>
            <a:ext cx="451104" cy="1950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AE570F1-6A54-3A24-2758-0CBB7865EA53}"/>
              </a:ext>
            </a:extLst>
          </p:cNvPr>
          <p:cNvSpPr/>
          <p:nvPr/>
        </p:nvSpPr>
        <p:spPr>
          <a:xfrm>
            <a:off x="241024" y="2840122"/>
            <a:ext cx="451104" cy="1950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454F2BC-48D9-6720-58BB-E5168710496E}"/>
              </a:ext>
            </a:extLst>
          </p:cNvPr>
          <p:cNvSpPr/>
          <p:nvPr/>
        </p:nvSpPr>
        <p:spPr>
          <a:xfrm>
            <a:off x="2570954" y="2894995"/>
            <a:ext cx="451104" cy="1950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0E474-DBD5-320F-281A-0592E2A85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528" y="0"/>
            <a:ext cx="2556449" cy="20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7" name="Picture 5" descr="cardiac-A2-P2">
            <a:extLst>
              <a:ext uri="{FF2B5EF4-FFF2-40B4-BE49-F238E27FC236}">
                <a16:creationId xmlns:a16="http://schemas.microsoft.com/office/drawing/2014/main" id="{2C390F61-64F0-674B-7B98-27E3162AA08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496" y="413359"/>
            <a:ext cx="5432120" cy="2771166"/>
          </a:xfrm>
        </p:spPr>
      </p:pic>
      <p:pic>
        <p:nvPicPr>
          <p:cNvPr id="161794" name="Picture 2" descr="cardiac-S1-S2">
            <a:extLst>
              <a:ext uri="{FF2B5EF4-FFF2-40B4-BE49-F238E27FC236}">
                <a16:creationId xmlns:a16="http://schemas.microsoft.com/office/drawing/2014/main" id="{57A9BA3C-F8DA-F35E-BEB1-F1E5E42D543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82" y="538619"/>
            <a:ext cx="5432121" cy="26459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795" name="Picture 3" descr="cardiac-S3">
            <a:extLst>
              <a:ext uri="{FF2B5EF4-FFF2-40B4-BE49-F238E27FC236}">
                <a16:creationId xmlns:a16="http://schemas.microsoft.com/office/drawing/2014/main" id="{4F5FA60A-404C-184D-3E86-5B4216CF311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83" y="3429000"/>
            <a:ext cx="5432121" cy="255269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796" name="Picture 4" descr="cardiac-S4">
            <a:extLst>
              <a:ext uri="{FF2B5EF4-FFF2-40B4-BE49-F238E27FC236}">
                <a16:creationId xmlns:a16="http://schemas.microsoft.com/office/drawing/2014/main" id="{B222A8FD-1435-599E-3FA0-6AA343FFA28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4496" y="3429001"/>
            <a:ext cx="5474208" cy="255269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7" name="Rectangle 58386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8389" name="Rectangle 58388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5E2B2FD-5CED-B6D4-6A3D-3D81E9D2D6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>
              <a:defRPr/>
            </a:pPr>
            <a:r>
              <a:rPr lang="en-US" altLang="en-US" sz="3200">
                <a:solidFill>
                  <a:srgbClr val="FFFFFF"/>
                </a:solidFill>
              </a:rPr>
              <a:t>Abnormalities of Heart Sounds</a:t>
            </a:r>
            <a:endParaRPr lang="en-IE" altLang="en-US" sz="3200">
              <a:solidFill>
                <a:srgbClr val="FFFFFF"/>
              </a:solidFill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A033030C-3604-67AF-4DBA-B4153B10A72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211120" y="512065"/>
            <a:ext cx="3758536" cy="559773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/>
              <a:t>Loud S1 </a:t>
            </a:r>
          </a:p>
          <a:p>
            <a:pPr eaLnBrk="1" hangingPunct="1"/>
            <a:r>
              <a:rPr lang="en-US" altLang="en-US" b="1" dirty="0"/>
              <a:t>Soft S1</a:t>
            </a:r>
          </a:p>
          <a:p>
            <a:pPr eaLnBrk="1" hangingPunct="1"/>
            <a:r>
              <a:rPr lang="en-US" altLang="en-US" b="1" dirty="0"/>
              <a:t>Loud A2</a:t>
            </a:r>
          </a:p>
          <a:p>
            <a:pPr eaLnBrk="1" hangingPunct="1"/>
            <a:r>
              <a:rPr lang="en-US" altLang="en-US" b="1" dirty="0"/>
              <a:t>Loud P2</a:t>
            </a:r>
          </a:p>
          <a:p>
            <a:pPr eaLnBrk="1" hangingPunct="1"/>
            <a:r>
              <a:rPr lang="en-US" altLang="en-US" b="1" dirty="0"/>
              <a:t>Soft A2</a:t>
            </a:r>
          </a:p>
          <a:p>
            <a:pPr eaLnBrk="1" hangingPunct="1"/>
            <a:r>
              <a:rPr lang="en-US" altLang="en-US" b="1" dirty="0"/>
              <a:t>Splitting of S1</a:t>
            </a:r>
          </a:p>
          <a:p>
            <a:pPr eaLnBrk="1" hangingPunct="1"/>
            <a:r>
              <a:rPr lang="en-US" altLang="en-US" b="1" dirty="0"/>
              <a:t>Increased splitting of S2</a:t>
            </a:r>
          </a:p>
          <a:p>
            <a:pPr eaLnBrk="1" hangingPunct="1"/>
            <a:r>
              <a:rPr lang="en-US" altLang="en-US" b="1" dirty="0"/>
              <a:t>Fixed splitting of S2</a:t>
            </a:r>
          </a:p>
          <a:p>
            <a:pPr eaLnBrk="1" hangingPunct="1"/>
            <a:r>
              <a:rPr lang="en-US" altLang="en-US" b="1" dirty="0"/>
              <a:t>Reversed splitting of S2</a:t>
            </a:r>
            <a:endParaRPr lang="en-IE" altLang="en-US" b="1" dirty="0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C43E7FB2-8ACA-7093-27A9-304B5DD832E5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289696" y="512065"/>
            <a:ext cx="3585312" cy="559773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/>
              <a:t>S3 (third heart sound)</a:t>
            </a:r>
          </a:p>
          <a:p>
            <a:pPr eaLnBrk="1" hangingPunct="1"/>
            <a:r>
              <a:rPr lang="en-US" altLang="en-US" b="1" dirty="0"/>
              <a:t>S4 (fourth heart sound)</a:t>
            </a:r>
          </a:p>
          <a:p>
            <a:pPr eaLnBrk="1" hangingPunct="1"/>
            <a:r>
              <a:rPr lang="en-US" altLang="en-US" b="1" dirty="0"/>
              <a:t>Summation gallop </a:t>
            </a:r>
          </a:p>
          <a:p>
            <a:pPr eaLnBrk="1" hangingPunct="1"/>
            <a:r>
              <a:rPr lang="en-US" altLang="en-US" b="1" dirty="0"/>
              <a:t>Opening snap</a:t>
            </a:r>
          </a:p>
          <a:p>
            <a:pPr eaLnBrk="1" hangingPunct="1"/>
            <a:r>
              <a:rPr lang="en-US" altLang="en-US" b="1" dirty="0"/>
              <a:t>Systolic ejection click</a:t>
            </a:r>
          </a:p>
          <a:p>
            <a:pPr eaLnBrk="1" hangingPunct="1"/>
            <a:r>
              <a:rPr lang="en-US" altLang="en-US" b="1" dirty="0"/>
              <a:t>Mid-systolic click</a:t>
            </a:r>
          </a:p>
          <a:p>
            <a:pPr eaLnBrk="1" hangingPunct="1"/>
            <a:r>
              <a:rPr lang="en-US" altLang="en-US" b="1" dirty="0"/>
              <a:t>Tumor plop</a:t>
            </a:r>
          </a:p>
          <a:p>
            <a:pPr eaLnBrk="1" hangingPunct="1"/>
            <a:r>
              <a:rPr lang="en-US" altLang="en-US" b="1" dirty="0"/>
              <a:t>Pericardial knock</a:t>
            </a:r>
          </a:p>
          <a:p>
            <a:pPr eaLnBrk="1" hangingPunct="1"/>
            <a:r>
              <a:rPr lang="en-US" altLang="en-US" b="1" dirty="0"/>
              <a:t>Metallic click</a:t>
            </a:r>
            <a:endParaRPr lang="en-IE" altLang="en-US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83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/>
      <p:bldP spid="5837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2" name="Rectangle 31761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1764" name="Rectangle 31763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FE29E1DA-D710-8AF4-4C1F-B1C550D0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>
              <a:defRPr/>
            </a:pPr>
            <a:r>
              <a:rPr lang="en-US" altLang="en-US" sz="3200">
                <a:solidFill>
                  <a:srgbClr val="FFFFFF"/>
                </a:solidFill>
              </a:rPr>
              <a:t>Precordium – Auscultation</a:t>
            </a:r>
            <a:br>
              <a:rPr lang="en-US" altLang="en-US" sz="3200">
                <a:solidFill>
                  <a:srgbClr val="FFFFFF"/>
                </a:solidFill>
              </a:rPr>
            </a:br>
            <a:r>
              <a:rPr lang="en-US" altLang="en-US" sz="3200">
                <a:solidFill>
                  <a:srgbClr val="FFFFFF"/>
                </a:solidFill>
              </a:rPr>
              <a:t>Murmurs</a:t>
            </a:r>
            <a:endParaRPr lang="en-IE" altLang="en-US" sz="3200">
              <a:solidFill>
                <a:srgbClr val="FFFFFF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5F332EB-10BF-0113-3587-4529DD65CFC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347768" y="463297"/>
            <a:ext cx="3621888" cy="5646497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b="1" dirty="0"/>
              <a:t>Timing of murmur</a:t>
            </a:r>
          </a:p>
          <a:p>
            <a:pPr lvl="1" eaLnBrk="1" hangingPunct="1">
              <a:defRPr/>
            </a:pPr>
            <a:r>
              <a:rPr lang="en-US" altLang="en-US" sz="3200" b="1" dirty="0"/>
              <a:t>Systolic</a:t>
            </a:r>
          </a:p>
          <a:p>
            <a:pPr lvl="1" eaLnBrk="1" hangingPunct="1">
              <a:defRPr/>
            </a:pPr>
            <a:r>
              <a:rPr lang="en-US" altLang="en-US" sz="3200" b="1" dirty="0"/>
              <a:t>Diastolic</a:t>
            </a:r>
          </a:p>
          <a:p>
            <a:pPr lvl="1" eaLnBrk="1" hangingPunct="1">
              <a:defRPr/>
            </a:pPr>
            <a:r>
              <a:rPr lang="en-US" altLang="en-US" sz="3200" b="1" dirty="0"/>
              <a:t>Continuous</a:t>
            </a:r>
          </a:p>
          <a:p>
            <a:pPr eaLnBrk="1" hangingPunct="1">
              <a:defRPr/>
            </a:pPr>
            <a:r>
              <a:rPr lang="en-US" altLang="en-US" sz="3200" b="1" dirty="0"/>
              <a:t>Site of maximal intensity</a:t>
            </a:r>
          </a:p>
          <a:p>
            <a:pPr eaLnBrk="1" hangingPunct="1">
              <a:defRPr/>
            </a:pPr>
            <a:r>
              <a:rPr lang="en-US" altLang="en-US" sz="3200" b="1" dirty="0"/>
              <a:t>Loudness</a:t>
            </a:r>
          </a:p>
          <a:p>
            <a:pPr marL="365125" lvl="1" indent="-255588">
              <a:spcBef>
                <a:spcPts val="400"/>
              </a:spcBef>
              <a:buSzPct val="68000"/>
              <a:buFont typeface="Wingdings 3" pitchFamily="18" charset="2"/>
              <a:buChar char=""/>
              <a:defRPr/>
            </a:pPr>
            <a:r>
              <a:rPr lang="en-US" altLang="en-US" sz="3200" b="1" dirty="0"/>
              <a:t>Grades I-VI</a:t>
            </a:r>
          </a:p>
          <a:p>
            <a:pPr marL="109537" lvl="1" indent="0">
              <a:spcBef>
                <a:spcPts val="400"/>
              </a:spcBef>
              <a:buSzPct val="68000"/>
              <a:buNone/>
              <a:defRPr/>
            </a:pPr>
            <a:r>
              <a:rPr lang="en-US" altLang="en-US" sz="3200" b="1" dirty="0"/>
              <a:t>   Thrill</a:t>
            </a:r>
          </a:p>
          <a:p>
            <a:pPr eaLnBrk="1" hangingPunct="1">
              <a:defRPr/>
            </a:pPr>
            <a:endParaRPr lang="en-US" altLang="en-US" sz="2000" b="1" dirty="0"/>
          </a:p>
          <a:p>
            <a:pPr marL="392113" lvl="1" indent="0">
              <a:buNone/>
              <a:defRPr/>
            </a:pPr>
            <a:endParaRPr lang="en-US" altLang="en-US" sz="2000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en-IE" altLang="en-US" sz="2000" dirty="0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446C829B-E911-E9E2-E0DD-FD88A518278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289696" y="353569"/>
            <a:ext cx="3621888" cy="5646498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sz="4400" b="1" dirty="0"/>
              <a:t>Pitch</a:t>
            </a:r>
          </a:p>
          <a:p>
            <a:pPr eaLnBrk="1" hangingPunct="1"/>
            <a:r>
              <a:rPr lang="en-US" altLang="en-US" sz="4400" b="1" dirty="0"/>
              <a:t>Radiation</a:t>
            </a:r>
          </a:p>
          <a:p>
            <a:pPr eaLnBrk="1" hangingPunct="1"/>
            <a:r>
              <a:rPr lang="en-US" altLang="en-US" sz="4400" b="1" dirty="0"/>
              <a:t>Dynamic</a:t>
            </a:r>
          </a:p>
          <a:p>
            <a:pPr lvl="1" eaLnBrk="1" hangingPunct="1"/>
            <a:r>
              <a:rPr lang="en-US" altLang="en-US" sz="4400" b="1" dirty="0"/>
              <a:t>Respiration</a:t>
            </a:r>
          </a:p>
          <a:p>
            <a:pPr lvl="1" eaLnBrk="1" hangingPunct="1"/>
            <a:r>
              <a:rPr lang="en-US" altLang="en-US" sz="4400" b="1" dirty="0"/>
              <a:t>Valsalva</a:t>
            </a:r>
          </a:p>
          <a:p>
            <a:pPr lvl="1" eaLnBrk="1" hangingPunct="1"/>
            <a:r>
              <a:rPr lang="en-US" altLang="en-US" sz="4400" b="1" dirty="0"/>
              <a:t>Squatting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IE" altLang="en-US" sz="2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3174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FF1FB-9DE1-F873-414B-30149190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62" y="4465674"/>
            <a:ext cx="4786138" cy="1663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Cardiovascular examination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450896-3E95-1AEC-7AD9-AFEC97AAA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525" y="818707"/>
            <a:ext cx="4601158" cy="33588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6208" y="0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0CF8D3C-BD8F-A989-2DF6-89CE3C670280}"/>
              </a:ext>
            </a:extLst>
          </p:cNvPr>
          <p:cNvSpPr txBox="1">
            <a:spLocks noChangeArrowheads="1"/>
          </p:cNvSpPr>
          <p:nvPr/>
        </p:nvSpPr>
        <p:spPr>
          <a:xfrm>
            <a:off x="7503524" y="145915"/>
            <a:ext cx="4451769" cy="662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4400" dirty="0">
                <a:solidFill>
                  <a:schemeClr val="bg1"/>
                </a:solidFill>
              </a:rPr>
              <a:t>General</a:t>
            </a:r>
          </a:p>
          <a:p>
            <a:pPr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Hands</a:t>
            </a:r>
          </a:p>
          <a:p>
            <a:pPr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Pulse</a:t>
            </a:r>
          </a:p>
          <a:p>
            <a:pPr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Blood pressure</a:t>
            </a:r>
          </a:p>
          <a:p>
            <a:pPr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Face</a:t>
            </a:r>
          </a:p>
          <a:p>
            <a:pPr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Neck</a:t>
            </a:r>
          </a:p>
          <a:p>
            <a:pPr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Jugular venous pressure</a:t>
            </a:r>
          </a:p>
          <a:p>
            <a:pPr marL="0" indent="0">
              <a:buNone/>
              <a:defRPr/>
            </a:pPr>
            <a:r>
              <a:rPr lang="en-US" altLang="en-US" sz="4400" dirty="0">
                <a:solidFill>
                  <a:schemeClr val="bg1"/>
                </a:solidFill>
              </a:rPr>
              <a:t>Precordium</a:t>
            </a:r>
          </a:p>
          <a:p>
            <a:pPr marL="449263" lvl="1" indent="-285750">
              <a:buFont typeface="Wingdings" panose="05000000000000000000" pitchFamily="2" charset="2"/>
              <a:buChar char="q"/>
              <a:defRPr/>
            </a:pPr>
            <a:r>
              <a:rPr lang="en-US" altLang="en-US" sz="1700" b="1" dirty="0">
                <a:solidFill>
                  <a:schemeClr val="bg1"/>
                </a:solidFill>
              </a:rPr>
              <a:t>1-Inspection</a:t>
            </a:r>
          </a:p>
          <a:p>
            <a:pPr marL="449263" lvl="1" indent="-285750">
              <a:buFont typeface="Wingdings" panose="05000000000000000000" pitchFamily="2" charset="2"/>
              <a:buChar char="q"/>
              <a:defRPr/>
            </a:pPr>
            <a:r>
              <a:rPr lang="en-US" altLang="en-US" sz="1700" b="1" dirty="0">
                <a:solidFill>
                  <a:schemeClr val="bg1"/>
                </a:solidFill>
              </a:rPr>
              <a:t>2-Palpation</a:t>
            </a:r>
          </a:p>
          <a:p>
            <a:pPr marL="449263" lvl="1" indent="-285750">
              <a:buFont typeface="Wingdings" panose="05000000000000000000" pitchFamily="2" charset="2"/>
              <a:buChar char="q"/>
              <a:defRPr/>
            </a:pPr>
            <a:r>
              <a:rPr lang="en-US" altLang="en-US" sz="1700" b="1" dirty="0">
                <a:solidFill>
                  <a:schemeClr val="bg1"/>
                </a:solidFill>
              </a:rPr>
              <a:t>3-Percussion</a:t>
            </a:r>
          </a:p>
          <a:p>
            <a:pPr marL="449263" lvl="1" indent="-285750">
              <a:buFont typeface="Wingdings" panose="05000000000000000000" pitchFamily="2" charset="2"/>
              <a:buChar char="q"/>
              <a:defRPr/>
            </a:pPr>
            <a:r>
              <a:rPr lang="en-US" altLang="en-US" sz="1700" b="1" dirty="0">
                <a:solidFill>
                  <a:schemeClr val="bg1"/>
                </a:solidFill>
              </a:rPr>
              <a:t>4-Auscultation</a:t>
            </a:r>
          </a:p>
          <a:p>
            <a:pPr marL="392113" lvl="1">
              <a:defRPr/>
            </a:pPr>
            <a:endParaRPr lang="en-US" altLang="en-US" sz="1700" b="1" dirty="0">
              <a:solidFill>
                <a:schemeClr val="bg1"/>
              </a:solidFill>
            </a:endParaRPr>
          </a:p>
          <a:p>
            <a:pPr marL="109537"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-Back</a:t>
            </a:r>
          </a:p>
          <a:p>
            <a:pPr marL="109537"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-Abdomen</a:t>
            </a:r>
          </a:p>
          <a:p>
            <a:pPr marL="109537">
              <a:defRPr/>
            </a:pPr>
            <a:r>
              <a:rPr lang="en-US" altLang="en-US" sz="1700" dirty="0">
                <a:solidFill>
                  <a:schemeClr val="bg1"/>
                </a:solidFill>
              </a:rPr>
              <a:t>-Lower limbs</a:t>
            </a:r>
          </a:p>
          <a:p>
            <a:pPr>
              <a:defRPr/>
            </a:pPr>
            <a:endParaRPr lang="en-US" alt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C6E2-7A30-E32F-4A8F-93584625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i="0" u="none" strike="noStrike" baseline="0" dirty="0">
                <a:solidFill>
                  <a:schemeClr val="bg1"/>
                </a:solidFill>
                <a:latin typeface="Myriad-Roman"/>
              </a:rPr>
              <a:t>Systolic murmurs</a:t>
            </a:r>
            <a:endParaRPr lang="en-US" sz="23900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6327CE-FC18-46FC-F05F-6CB44840F0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8619" y="1825625"/>
            <a:ext cx="5481181" cy="466724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10116-3E64-C39F-DCBF-F38189F7C2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AS 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Myriad-Roman"/>
              </a:rPr>
              <a:t>= aortic stenosis</a:t>
            </a:r>
          </a:p>
          <a:p>
            <a:pPr algn="l"/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MR 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Myriad-Roman"/>
              </a:rPr>
              <a:t>= mitral regurgitation</a:t>
            </a:r>
          </a:p>
          <a:p>
            <a:pPr algn="l"/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HCM 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Myriad-Roman"/>
              </a:rPr>
              <a:t>= hypertrophic cardiomyopathy</a:t>
            </a:r>
          </a:p>
          <a:p>
            <a:pPr algn="l"/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PS 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Myriad-Roman"/>
              </a:rPr>
              <a:t>= pulmonary stenosis</a:t>
            </a:r>
          </a:p>
          <a:p>
            <a:pPr algn="l"/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VSD 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Myriad-Roman"/>
              </a:rPr>
              <a:t>= ventricular septal defect</a:t>
            </a:r>
          </a:p>
          <a:p>
            <a:pPr algn="l"/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I </a:t>
            </a:r>
            <a:r>
              <a:rPr lang="en-US" sz="3200" b="0" i="0" u="none" strike="noStrike" baseline="0" dirty="0">
                <a:solidFill>
                  <a:schemeClr val="bg1"/>
                </a:solidFill>
                <a:latin typeface="Myriad-Roman"/>
              </a:rPr>
              <a:t>= innocent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50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C6E2-7A30-E32F-4A8F-93584625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8" y="365125"/>
            <a:ext cx="11799518" cy="10803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8000" b="1" i="0" u="none" strike="noStrike" baseline="0" dirty="0">
                <a:solidFill>
                  <a:schemeClr val="bg1"/>
                </a:solidFill>
                <a:latin typeface="Myriad-Roman"/>
              </a:rPr>
              <a:t>Diastolic murmurs and sounds</a:t>
            </a:r>
            <a:endParaRPr lang="en-US" sz="239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10116-3E64-C39F-DCBF-F38189F7C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927942" cy="4866406"/>
          </a:xfrm>
        </p:spPr>
        <p:txBody>
          <a:bodyPr>
            <a:normAutofit/>
          </a:bodyPr>
          <a:lstStyle/>
          <a:p>
            <a:pPr algn="l"/>
            <a:r>
              <a:rPr lang="en-US" sz="3600" b="1" i="0" u="none" strike="noStrike" baseline="0" dirty="0">
                <a:solidFill>
                  <a:schemeClr val="bg1"/>
                </a:solidFill>
                <a:latin typeface="Myriad-Bold"/>
              </a:rPr>
              <a:t>AR = aortic regurgitation</a:t>
            </a:r>
          </a:p>
          <a:p>
            <a:pPr algn="l"/>
            <a:r>
              <a:rPr lang="en-US" sz="3600" b="1" i="0" u="none" strike="noStrike" baseline="0" dirty="0">
                <a:solidFill>
                  <a:schemeClr val="bg1"/>
                </a:solidFill>
                <a:latin typeface="Myriad-Bold"/>
              </a:rPr>
              <a:t>MS = mitral stenosis</a:t>
            </a:r>
          </a:p>
          <a:p>
            <a:pPr algn="l"/>
            <a:r>
              <a:rPr lang="en-US" sz="3600" b="1" i="0" u="none" strike="noStrike" baseline="0" dirty="0">
                <a:solidFill>
                  <a:schemeClr val="bg1"/>
                </a:solidFill>
                <a:latin typeface="Myriad-Bold"/>
              </a:rPr>
              <a:t>S3 = third heart sound</a:t>
            </a:r>
          </a:p>
          <a:p>
            <a:pPr algn="l"/>
            <a:r>
              <a:rPr lang="en-US" sz="3600" b="1" i="0" u="none" strike="noStrike" baseline="0" dirty="0">
                <a:solidFill>
                  <a:schemeClr val="bg1"/>
                </a:solidFill>
                <a:latin typeface="Myriad-Bold"/>
              </a:rPr>
              <a:t>PR = pulmonary </a:t>
            </a:r>
            <a:r>
              <a:rPr lang="en-US" sz="3200" b="1" i="0" u="none" strike="noStrike" baseline="0" dirty="0">
                <a:solidFill>
                  <a:schemeClr val="bg1"/>
                </a:solidFill>
                <a:latin typeface="Myriad-Bold"/>
              </a:rPr>
              <a:t>regurgitation</a:t>
            </a:r>
          </a:p>
          <a:p>
            <a:pPr algn="l"/>
            <a:r>
              <a:rPr lang="en-US" sz="3600" b="1" i="0" u="none" strike="noStrike" baseline="0" dirty="0">
                <a:solidFill>
                  <a:schemeClr val="bg1"/>
                </a:solidFill>
                <a:latin typeface="Myriad-Bold"/>
              </a:rPr>
              <a:t>PDA = patent ductus arteriosus (continuous murmur)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B43EA7-7239-9801-AB0C-0142DF3E6F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DD1BF-4F3E-0346-2192-54AE1D43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7" y="1690688"/>
            <a:ext cx="5655973" cy="486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7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ardiac-earlyAS">
            <a:extLst>
              <a:ext uri="{FF2B5EF4-FFF2-40B4-BE49-F238E27FC236}">
                <a16:creationId xmlns:a16="http://schemas.microsoft.com/office/drawing/2014/main" id="{7411ABA9-DA47-281E-2386-912E642C3E7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1825" y="1223963"/>
            <a:ext cx="3817873" cy="22050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2819" name="Picture 3" descr="cardiac-lateAS">
            <a:extLst>
              <a:ext uri="{FF2B5EF4-FFF2-40B4-BE49-F238E27FC236}">
                <a16:creationId xmlns:a16="http://schemas.microsoft.com/office/drawing/2014/main" id="{D361AB60-BB7F-BF4A-3D52-2DDF9AA63CF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2302" y="879030"/>
            <a:ext cx="4390642" cy="22050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2820" name="Picture 4" descr="cardiac-MR">
            <a:extLst>
              <a:ext uri="{FF2B5EF4-FFF2-40B4-BE49-F238E27FC236}">
                <a16:creationId xmlns:a16="http://schemas.microsoft.com/office/drawing/2014/main" id="{BFE7AEAB-DA91-9FC8-E88A-D6A6EE71C74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8884" y="4032250"/>
            <a:ext cx="3912171" cy="1828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2821" name="Picture 5" descr="cardiac-insufficiency">
            <a:extLst>
              <a:ext uri="{FF2B5EF4-FFF2-40B4-BE49-F238E27FC236}">
                <a16:creationId xmlns:a16="http://schemas.microsoft.com/office/drawing/2014/main" id="{C6B82414-B567-A1E1-5D72-827ABD24D2E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0425" y="3773932"/>
            <a:ext cx="3912170" cy="208711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446D3-1C0B-8CB0-8884-A43B91168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" b="775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59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B40EE1-545B-44B1-AC7B-86667387D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71749"/>
            <a:ext cx="12192000" cy="25862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E3B45-0F1E-C06A-A343-64BE508F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8" y="5660136"/>
            <a:ext cx="11213911" cy="11978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</a:rPr>
              <a:t>Percuss and auscultate lung bases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</a:rPr>
              <a:t>Left ventricular failure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</a:rPr>
              <a:t>Pleural effusion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</a:rPr>
              <a:t>Sacral pitting edema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b="1" dirty="0">
                <a:solidFill>
                  <a:schemeClr val="bg1"/>
                </a:solidFill>
              </a:rPr>
              <a:t>Right heart failure</a:t>
            </a:r>
            <a:endParaRPr lang="en-IE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Fine Crackles (Rales) - Lung Auscultation - Episode 2">
            <a:hlinkClick r:id="" action="ppaction://media"/>
            <a:extLst>
              <a:ext uri="{FF2B5EF4-FFF2-40B4-BE49-F238E27FC236}">
                <a16:creationId xmlns:a16="http://schemas.microsoft.com/office/drawing/2014/main" id="{CC532AB1-479F-8CCE-BD73-B901331EDA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489" y="588564"/>
            <a:ext cx="5578893" cy="3138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0EF90-73EE-4C14-1857-05D27B0B2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529" y="261869"/>
            <a:ext cx="3991069" cy="3791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D3A55-CBC6-C0AF-B0D2-98024F820F46}"/>
              </a:ext>
            </a:extLst>
          </p:cNvPr>
          <p:cNvSpPr txBox="1"/>
          <p:nvPr/>
        </p:nvSpPr>
        <p:spPr>
          <a:xfrm>
            <a:off x="6778752" y="556487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Examination – Back</a:t>
            </a:r>
          </a:p>
        </p:txBody>
      </p:sp>
    </p:spTree>
    <p:extLst>
      <p:ext uri="{BB962C8B-B14F-4D97-AF65-F5344CB8AC3E}">
        <p14:creationId xmlns:p14="http://schemas.microsoft.com/office/powerpoint/2010/main" val="218230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ctangle 3379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7DEB4A31-62DF-014C-5FFE-DA130F7D45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en-US" sz="6800">
                <a:solidFill>
                  <a:schemeClr val="bg1"/>
                </a:solidFill>
              </a:rPr>
              <a:t>Examination - Abdomen</a:t>
            </a:r>
            <a:endParaRPr lang="en-IE" altLang="en-US" sz="6800">
              <a:solidFill>
                <a:schemeClr val="bg1"/>
              </a:solidFill>
            </a:endParaRPr>
          </a:p>
        </p:txBody>
      </p:sp>
      <p:sp>
        <p:nvSpPr>
          <p:cNvPr id="33802" name="Rectangle 33801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6DFE8D4-2A95-AE2D-06DD-C83DF4A4FC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93224" y="860612"/>
            <a:ext cx="5703704" cy="5023821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Patient lying with one pillow (if tolerated)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Tender hepatomegaly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Pulsatile liver (tricuspid regurgitation)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Ascites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Splenomegaly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</a:rPr>
              <a:t>Abdominal aortic aneurysm</a:t>
            </a:r>
            <a:endParaRPr lang="en-IE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Rectangle 34824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7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9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708A141A-B2C4-4F76-B79A-2F873FF43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b="1" dirty="0"/>
              <a:t>Examination – Lower Limbs</a:t>
            </a:r>
            <a:endParaRPr lang="en-IE" altLang="en-US" b="1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2B26EA0-9F44-591E-F489-CCDFCCF8E7A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/>
              <a:t>Peripheral edema</a:t>
            </a:r>
          </a:p>
          <a:p>
            <a:pPr lvl="1" eaLnBrk="1" hangingPunct="1"/>
            <a:r>
              <a:rPr lang="en-US" altLang="en-US" sz="3600" b="1" dirty="0"/>
              <a:t>Pitting/non-pitting</a:t>
            </a:r>
          </a:p>
          <a:p>
            <a:pPr lvl="1" eaLnBrk="1" hangingPunct="1"/>
            <a:r>
              <a:rPr lang="en-US" altLang="en-US" sz="3600" b="1" dirty="0"/>
              <a:t>Upper level</a:t>
            </a:r>
          </a:p>
          <a:p>
            <a:pPr eaLnBrk="1" hangingPunct="1"/>
            <a:r>
              <a:rPr lang="en-US" altLang="en-US" sz="3600" b="1" dirty="0"/>
              <a:t>Achilles tendon xanthomata</a:t>
            </a:r>
          </a:p>
          <a:p>
            <a:pPr eaLnBrk="1" hangingPunct="1"/>
            <a:r>
              <a:rPr lang="en-US" altLang="en-US" sz="3600" b="1" dirty="0"/>
              <a:t>Capillary return</a:t>
            </a:r>
          </a:p>
          <a:p>
            <a:pPr eaLnBrk="1" hangingPunct="1"/>
            <a:r>
              <a:rPr lang="en-US" altLang="en-US" sz="3600" b="1" dirty="0"/>
              <a:t>Trophic skin changes</a:t>
            </a:r>
            <a:endParaRPr lang="en-US" altLang="en-US" sz="2000" b="1" dirty="0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1C1A581B-5315-5ABB-5C53-A1AC8B2985C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/>
              <a:t>Palpate arteries</a:t>
            </a:r>
          </a:p>
          <a:p>
            <a:pPr lvl="1" eaLnBrk="1" hangingPunct="1"/>
            <a:r>
              <a:rPr lang="en-US" altLang="en-US" sz="4400" b="1" dirty="0"/>
              <a:t>Femoral</a:t>
            </a:r>
          </a:p>
          <a:p>
            <a:pPr lvl="1" eaLnBrk="1" hangingPunct="1"/>
            <a:r>
              <a:rPr lang="en-US" altLang="en-US" sz="4400" b="1" dirty="0"/>
              <a:t>Popliteal</a:t>
            </a:r>
          </a:p>
          <a:p>
            <a:pPr lvl="1" eaLnBrk="1" hangingPunct="1"/>
            <a:r>
              <a:rPr lang="en-US" altLang="en-US" sz="4400" b="1" dirty="0"/>
              <a:t>Posterior tibial</a:t>
            </a:r>
          </a:p>
          <a:p>
            <a:pPr lvl="1" eaLnBrk="1" hangingPunct="1"/>
            <a:r>
              <a:rPr lang="en-US" altLang="en-US" sz="4400" b="1" dirty="0"/>
              <a:t>Dorsalis pedis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IE" altLang="en-US" sz="4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  <p:bldP spid="3482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DORS PED">
            <a:extLst>
              <a:ext uri="{FF2B5EF4-FFF2-40B4-BE49-F238E27FC236}">
                <a16:creationId xmlns:a16="http://schemas.microsoft.com/office/drawing/2014/main" id="{82690C8A-5582-97B4-5E36-A2B7B2E8C2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41500"/>
            <a:ext cx="5180013" cy="43195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9" name="Text Box 6">
            <a:extLst>
              <a:ext uri="{FF2B5EF4-FFF2-40B4-BE49-F238E27FC236}">
                <a16:creationId xmlns:a16="http://schemas.microsoft.com/office/drawing/2014/main" id="{FD6AFD98-274E-E0A9-C0E0-C50EB89F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95900"/>
            <a:ext cx="5180013" cy="863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 algn="l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Tahoma" panose="020B0604030504040204" pitchFamily="34" charset="0"/>
              </a:rPr>
              <a:t>Dorsalis pedis pulse</a:t>
            </a:r>
            <a:endParaRPr lang="en-IE" altLang="en-US" sz="1300" b="1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10597" name="Picture 5" descr="POST TIB">
            <a:extLst>
              <a:ext uri="{FF2B5EF4-FFF2-40B4-BE49-F238E27FC236}">
                <a16:creationId xmlns:a16="http://schemas.microsoft.com/office/drawing/2014/main" id="{C24BEF03-806D-67E4-4C58-9CEA5CA820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9650" y="1841500"/>
            <a:ext cx="5262563" cy="43195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Text Box 7">
            <a:extLst>
              <a:ext uri="{FF2B5EF4-FFF2-40B4-BE49-F238E27FC236}">
                <a16:creationId xmlns:a16="http://schemas.microsoft.com/office/drawing/2014/main" id="{7C304D11-F719-1574-E36A-A45D29296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5295900"/>
            <a:ext cx="5262563" cy="863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 algn="l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300" b="1">
                <a:solidFill>
                  <a:srgbClr val="FFFFFF"/>
                </a:solidFill>
                <a:latin typeface="Tahoma" panose="020B0604030504040204" pitchFamily="34" charset="0"/>
              </a:rPr>
              <a:t>Posterior tibial pulse</a:t>
            </a:r>
            <a:endParaRPr lang="en-IE" altLang="en-US" sz="1300" b="1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10600" name="Rectangle 8">
            <a:extLst>
              <a:ext uri="{FF2B5EF4-FFF2-40B4-BE49-F238E27FC236}">
                <a16:creationId xmlns:a16="http://schemas.microsoft.com/office/drawing/2014/main" id="{F94EE2D2-339E-672A-1066-ADB85F41B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Peripheral Pulses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B4E0-C079-1DFD-BC8A-7752406B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9E753-5914-AAB3-F252-12FF1EFD7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367" y="1537526"/>
            <a:ext cx="5181600" cy="4351338"/>
          </a:xfrm>
          <a:ln>
            <a:solidFill>
              <a:srgbClr val="FF0000"/>
            </a:solidFill>
          </a:ln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Nicholas J Talley: clinical examination. A systematic guide to physical diagnosis 8th edition: 57- 108 (Boxes and Tables)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HUTCHISON’S CLINICAL METHODS . Page 189-202 (Boxes &amp; tables)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F4F1A-4847-537E-AAB7-889AB37AB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2408" y="2494223"/>
            <a:ext cx="5181600" cy="186955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Macleod’s Clinical Examination : 15 edition Page 51-67</a:t>
            </a:r>
          </a:p>
        </p:txBody>
      </p:sp>
    </p:spTree>
    <p:extLst>
      <p:ext uri="{BB962C8B-B14F-4D97-AF65-F5344CB8AC3E}">
        <p14:creationId xmlns:p14="http://schemas.microsoft.com/office/powerpoint/2010/main" val="2135020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F393-DAFC-A9E1-AEB6-709EE42D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3925" y="166078"/>
            <a:ext cx="3759602" cy="1702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General examination</a:t>
            </a: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close up of a child&#10;&#10;Description automatically generated with medium confidence">
            <a:extLst>
              <a:ext uri="{FF2B5EF4-FFF2-40B4-BE49-F238E27FC236}">
                <a16:creationId xmlns:a16="http://schemas.microsoft.com/office/drawing/2014/main" id="{26222399-0E3D-9D56-D0E5-3882A4463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6306" y="810881"/>
            <a:ext cx="2209004" cy="2945339"/>
          </a:xfrm>
          <a:prstGeom prst="rect">
            <a:avLst/>
          </a:prstGeom>
        </p:spPr>
      </p:pic>
      <p:sp>
        <p:nvSpPr>
          <p:cNvPr id="390" name="Rectangle 389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2BA1FE-4ED7-2FDD-005D-6197A7EAE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926" y="810882"/>
            <a:ext cx="1771480" cy="1812575"/>
          </a:xfrm>
          <a:prstGeom prst="rect">
            <a:avLst/>
          </a:prstGeom>
        </p:spPr>
      </p:pic>
      <p:sp>
        <p:nvSpPr>
          <p:cNvPr id="392" name="Rectangle 391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7ABFA-FE0A-774F-2EA3-984612A90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8460" y="4355718"/>
            <a:ext cx="3044697" cy="1610140"/>
          </a:xfrm>
          <a:prstGeom prst="rect">
            <a:avLst/>
          </a:prstGeom>
        </p:spPr>
      </p:pic>
      <p:sp>
        <p:nvSpPr>
          <p:cNvPr id="394" name="Rectangle 393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4C0E9E-BBA6-3A90-1590-1A6BE105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4083" y="3096468"/>
            <a:ext cx="1973165" cy="2956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D3CBD-A61C-6673-4FA0-FB050F46A424}"/>
              </a:ext>
            </a:extLst>
          </p:cNvPr>
          <p:cNvSpPr txBox="1"/>
          <p:nvPr/>
        </p:nvSpPr>
        <p:spPr>
          <a:xfrm>
            <a:off x="7833470" y="2250831"/>
            <a:ext cx="4219100" cy="3589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/>
              <a:t>Position patient at 45 degrees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i="0" u="none" strike="noStrike" baseline="0" dirty="0"/>
              <a:t>General appearance: b</a:t>
            </a:r>
            <a:r>
              <a:rPr lang="en-US" altLang="en-US" sz="2800" b="1" dirty="0"/>
              <a:t>ody built:   obese, Cachexia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/>
              <a:t>Marfan’s syndrome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/>
              <a:t>Down’s syndrome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E8E2D-15C4-516D-79A4-E9143C6BBE84}"/>
              </a:ext>
            </a:extLst>
          </p:cNvPr>
          <p:cNvSpPr txBox="1"/>
          <p:nvPr/>
        </p:nvSpPr>
        <p:spPr>
          <a:xfrm>
            <a:off x="1238493" y="3556165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mentalhealtharchive.blogspot.com/2009/10/down-syndrome-childre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67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6F9D1-7E7A-C19E-B6DD-58DC0C2F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Examination of eyes</a:t>
            </a:r>
            <a:endParaRPr lang="en-GB" b="1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B1CB8-85B2-65D5-D49B-641C3426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Tahoma" panose="020B0604030504040204" pitchFamily="34" charset="0"/>
              </a:rPr>
              <a:t>XANTHELASMATA</a:t>
            </a:r>
          </a:p>
          <a:p>
            <a:r>
              <a:rPr lang="en-US" altLang="en-US" sz="2800" b="1" dirty="0">
                <a:solidFill>
                  <a:schemeClr val="bg1"/>
                </a:solidFill>
                <a:latin typeface="Tahoma" panose="020B0604030504040204" pitchFamily="34" charset="0"/>
              </a:rPr>
              <a:t>CORNEAL ARCUS</a:t>
            </a:r>
          </a:p>
          <a:p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Roth spot</a:t>
            </a:r>
            <a:endParaRPr lang="en-IE" altLang="en-US" sz="28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endParaRPr lang="en-IE" altLang="en-US" sz="28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" name="Picture 7" descr="untitled">
            <a:extLst>
              <a:ext uri="{FF2B5EF4-FFF2-40B4-BE49-F238E27FC236}">
                <a16:creationId xmlns:a16="http://schemas.microsoft.com/office/drawing/2014/main" id="{03E0E72B-D236-B1A5-C1C0-F6F5B0CA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93" y="577928"/>
            <a:ext cx="3588640" cy="236850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untitled">
            <a:extLst>
              <a:ext uri="{FF2B5EF4-FFF2-40B4-BE49-F238E27FC236}">
                <a16:creationId xmlns:a16="http://schemas.microsoft.com/office/drawing/2014/main" id="{80548906-242F-4E34-0BD7-7B1B114F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61" y="3960711"/>
            <a:ext cx="3588640" cy="2323644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vertebrate, arthropod, branchiopod crustacean&#10;&#10;Description automatically generated">
            <a:extLst>
              <a:ext uri="{FF2B5EF4-FFF2-40B4-BE49-F238E27FC236}">
                <a16:creationId xmlns:a16="http://schemas.microsoft.com/office/drawing/2014/main" id="{13C562BF-56E6-AF3E-B308-E85480B7B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95393" y="3874643"/>
            <a:ext cx="2715768" cy="2313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285E3-C9F1-A993-0E27-5FDCC7FA2D20}"/>
              </a:ext>
            </a:extLst>
          </p:cNvPr>
          <p:cNvSpPr txBox="1"/>
          <p:nvPr/>
        </p:nvSpPr>
        <p:spPr>
          <a:xfrm>
            <a:off x="4695393" y="6188075"/>
            <a:ext cx="2715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litfl.com/moritz-roth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CA7F59-8423-B407-C6BB-8C8B8F072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8767" y="5031359"/>
            <a:ext cx="2123768" cy="1490870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D19E6B-08B3-6779-A3C4-D4CBF724F653}"/>
              </a:ext>
            </a:extLst>
          </p:cNvPr>
          <p:cNvSpPr txBox="1"/>
          <p:nvPr/>
        </p:nvSpPr>
        <p:spPr>
          <a:xfrm>
            <a:off x="646923" y="6451741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Petechial </a:t>
            </a:r>
            <a:r>
              <a:rPr lang="en-US" dirty="0" err="1">
                <a:highlight>
                  <a:srgbClr val="FFFF00"/>
                </a:highlight>
              </a:rPr>
              <a:t>haemorrhages</a:t>
            </a:r>
            <a:r>
              <a:rPr lang="en-US" dirty="0">
                <a:highlight>
                  <a:srgbClr val="FFFF00"/>
                </a:highlight>
              </a:rPr>
              <a:t> on the conjunctiva</a:t>
            </a:r>
            <a:endParaRPr lang="en-GB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021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99" name="Rectangle 1136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C3C1631-AB45-96DF-EAB7-1559A4529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br>
              <a:rPr lang="en-US" altLang="en-US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Peripheral signs in cardiac </a:t>
            </a:r>
            <a:r>
              <a:rPr lang="en-US" altLang="en-US" sz="2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disases</a:t>
            </a:r>
            <a:endParaRPr lang="en-US" altLang="en-US" sz="2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7AF36-78B5-2047-B061-20E51624E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33" y="321732"/>
            <a:ext cx="2699085" cy="411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033E0-9BF3-51CA-5C43-0F5507D5E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695" y="3076042"/>
            <a:ext cx="2275485" cy="1558708"/>
          </a:xfrm>
          <a:prstGeom prst="rect">
            <a:avLst/>
          </a:prstGeom>
        </p:spPr>
      </p:pic>
      <p:pic>
        <p:nvPicPr>
          <p:cNvPr id="25603" name="Picture 5" descr="higharch">
            <a:extLst>
              <a:ext uri="{FF2B5EF4-FFF2-40B4-BE49-F238E27FC236}">
                <a16:creationId xmlns:a16="http://schemas.microsoft.com/office/drawing/2014/main" id="{CC75BC2E-D3EA-0DA0-5442-47ED359646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68" y="0"/>
            <a:ext cx="2556712" cy="2771027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021BB-4E82-6BD7-7C4C-7939F82ED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176" y="483149"/>
            <a:ext cx="3797984" cy="3788489"/>
          </a:xfrm>
          <a:prstGeom prst="rect">
            <a:avLst/>
          </a:prstGeom>
        </p:spPr>
      </p:pic>
      <p:cxnSp>
        <p:nvCxnSpPr>
          <p:cNvPr id="113700" name="Straight Connector 1136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F31433-C437-F5C6-2586-1423783243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920523" y="4525715"/>
            <a:ext cx="2569394" cy="2010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AC46F7-1E3F-176F-222F-336A91E4C25D}"/>
              </a:ext>
            </a:extLst>
          </p:cNvPr>
          <p:cNvSpPr txBox="1"/>
          <p:nvPr/>
        </p:nvSpPr>
        <p:spPr>
          <a:xfrm>
            <a:off x="8217569" y="358891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Malar flush (mitral stenosis)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BA632-6B69-FEEF-CF8E-ADD99C78B502}"/>
              </a:ext>
            </a:extLst>
          </p:cNvPr>
          <p:cNvSpPr txBox="1"/>
          <p:nvPr/>
        </p:nvSpPr>
        <p:spPr>
          <a:xfrm>
            <a:off x="4261224" y="0"/>
            <a:ext cx="3259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High arched palate (Marfan’s syndrome)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931BF-1010-3354-4CAD-B0A1AEB7F4CA}"/>
              </a:ext>
            </a:extLst>
          </p:cNvPr>
          <p:cNvSpPr txBox="1"/>
          <p:nvPr/>
        </p:nvSpPr>
        <p:spPr>
          <a:xfrm>
            <a:off x="5064038" y="4401702"/>
            <a:ext cx="2399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ighlight>
                  <a:srgbClr val="FFFF00"/>
                </a:highlight>
              </a:rPr>
              <a:t>Dental caries (infective endocarditis)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34E6C-BAA7-35E2-B972-138EDF88EEC8}"/>
              </a:ext>
            </a:extLst>
          </p:cNvPr>
          <p:cNvSpPr txBox="1"/>
          <p:nvPr/>
        </p:nvSpPr>
        <p:spPr>
          <a:xfrm>
            <a:off x="1306504" y="3855396"/>
            <a:ext cx="7156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ighlight>
                  <a:srgbClr val="FFFF00"/>
                </a:highlight>
              </a:rPr>
              <a:t>Xanthelasmata</a:t>
            </a:r>
            <a:endParaRPr lang="en-GB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3F23-9C15-9F4B-D0FD-7D3BAE3E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280" y="5963924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Peripheral signs</a:t>
            </a: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0320AB-5725-0247-93FF-E21F4D021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089" y="216000"/>
            <a:ext cx="2284091" cy="1495233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9CA8E0-6CD1-AE07-B0DD-4DC0A0CF4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19" y="1099226"/>
            <a:ext cx="2334638" cy="2052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37A817-E656-2FFD-8141-233EF549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33" y="2860811"/>
            <a:ext cx="2364777" cy="3604839"/>
          </a:xfrm>
          <a:prstGeom prst="rect">
            <a:avLst/>
          </a:prstGeom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A1385E-40F1-1FCE-4BCB-61E46D11D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9776299" y="4794532"/>
            <a:ext cx="2209150" cy="19067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F7C3A3-3EBF-C05D-2679-20B38A66DC74}"/>
              </a:ext>
            </a:extLst>
          </p:cNvPr>
          <p:cNvSpPr txBox="1"/>
          <p:nvPr/>
        </p:nvSpPr>
        <p:spPr>
          <a:xfrm>
            <a:off x="826471" y="4222786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ighlight>
                  <a:srgbClr val="FFFF00"/>
                </a:highlight>
              </a:rPr>
              <a:t>Clubbing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F2807-A61F-0725-AC76-59867405A370}"/>
              </a:ext>
            </a:extLst>
          </p:cNvPr>
          <p:cNvSpPr txBox="1"/>
          <p:nvPr/>
        </p:nvSpPr>
        <p:spPr>
          <a:xfrm>
            <a:off x="9731417" y="4198990"/>
            <a:ext cx="2624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ighlight>
                  <a:srgbClr val="FFFF00"/>
                </a:highlight>
              </a:rPr>
              <a:t>Splinter </a:t>
            </a:r>
            <a:r>
              <a:rPr lang="en-GB" dirty="0" err="1">
                <a:solidFill>
                  <a:schemeClr val="bg1"/>
                </a:solidFill>
                <a:highlight>
                  <a:srgbClr val="FFFF00"/>
                </a:highlight>
              </a:rPr>
              <a:t>hemorrhages</a:t>
            </a:r>
            <a:r>
              <a:rPr lang="en-GB" dirty="0">
                <a:solidFill>
                  <a:schemeClr val="bg1"/>
                </a:solidFill>
                <a:highlight>
                  <a:srgbClr val="FFFF00"/>
                </a:highlight>
              </a:rPr>
              <a:t> (infective endocarditis)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6F1DAA-A0D1-4EA4-C235-A7342FBC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852" y="156680"/>
            <a:ext cx="2872695" cy="2917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EF41F3E-D163-350C-F95B-8094196B2108}"/>
              </a:ext>
            </a:extLst>
          </p:cNvPr>
          <p:cNvSpPr txBox="1"/>
          <p:nvPr/>
        </p:nvSpPr>
        <p:spPr>
          <a:xfrm>
            <a:off x="9535042" y="595344"/>
            <a:ext cx="6179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ighlight>
                  <a:srgbClr val="FFFF00"/>
                </a:highlight>
              </a:rPr>
              <a:t>Osler’s nodes (tender)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95869A-057E-3AFE-2695-AF6172C8998E}"/>
              </a:ext>
            </a:extLst>
          </p:cNvPr>
          <p:cNvSpPr txBox="1"/>
          <p:nvPr/>
        </p:nvSpPr>
        <p:spPr>
          <a:xfrm>
            <a:off x="2067129" y="1379212"/>
            <a:ext cx="6679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ighlight>
                  <a:srgbClr val="FFFF00"/>
                </a:highlight>
              </a:rPr>
              <a:t>Janeway lesions (non-tender)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BC9EA54-1255-697C-FE72-E54EB4C10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139" y="3373749"/>
            <a:ext cx="1869122" cy="22447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1711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D239-9E00-F0FE-CFD2-7098A3D5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Pulse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1D8899A-0A64-C3D4-FD34-1772EAB0F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7073" y="2218946"/>
            <a:ext cx="7120128" cy="440131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/>
            <a:r>
              <a:rPr lang="en-US" sz="2400" b="1" dirty="0">
                <a:solidFill>
                  <a:schemeClr val="bg1"/>
                </a:solidFill>
              </a:rPr>
              <a:t>Palpate the radial pulse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Rate:</a:t>
            </a:r>
            <a:r>
              <a:rPr lang="en-US" sz="2400" dirty="0">
                <a:solidFill>
                  <a:schemeClr val="bg1"/>
                </a:solidFill>
              </a:rPr>
              <a:t> the number of pulses occurring per minute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Rhythm: the pattern or regularity of pulses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Volume: the perceived degree of pulsation</a:t>
            </a:r>
          </a:p>
          <a:p>
            <a:pPr marL="742950"/>
            <a:r>
              <a:rPr lang="en-US" sz="2400" dirty="0">
                <a:solidFill>
                  <a:schemeClr val="bg1"/>
                </a:solidFill>
              </a:rPr>
              <a:t>Normal volume </a:t>
            </a:r>
          </a:p>
          <a:p>
            <a:pPr marL="742950"/>
            <a:r>
              <a:rPr lang="en-US" sz="2400" dirty="0">
                <a:solidFill>
                  <a:schemeClr val="bg1"/>
                </a:solidFill>
              </a:rPr>
              <a:t>Small volume – low cardiac output </a:t>
            </a:r>
          </a:p>
          <a:p>
            <a:pPr marL="742950"/>
            <a:r>
              <a:rPr lang="en-US" sz="2400" dirty="0">
                <a:solidFill>
                  <a:schemeClr val="bg1"/>
                </a:solidFill>
              </a:rPr>
              <a:t>Large volume – thyrotoxicosis, anaemia 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Character: an impression of the pulse waveform or shape.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Radio femoral delay (coarctation of the aorta)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Vessel Wall stiffness (arteriosclerosis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8961AFE-8170-D08B-58DE-8F7F7949FA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2970"/>
          <a:stretch/>
        </p:blipFill>
        <p:spPr>
          <a:xfrm>
            <a:off x="0" y="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878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879148-5C5D-F3BA-8883-D3D139F8FB94}"/>
              </a:ext>
            </a:extLst>
          </p:cNvPr>
          <p:cNvSpPr txBox="1"/>
          <p:nvPr/>
        </p:nvSpPr>
        <p:spPr>
          <a:xfrm>
            <a:off x="89113" y="5524909"/>
            <a:ext cx="4239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Rate - Feel the radial pulse with 2 or 3 fingers.  Count the pulse rate for 15 seconds and multiply for 4  to get pulse rate per minute  </a:t>
            </a:r>
          </a:p>
        </p:txBody>
      </p:sp>
    </p:spTree>
    <p:extLst>
      <p:ext uri="{BB962C8B-B14F-4D97-AF65-F5344CB8AC3E}">
        <p14:creationId xmlns:p14="http://schemas.microsoft.com/office/powerpoint/2010/main" val="363424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8871C-97D6-9E75-DE0A-F8063956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Locomotor Brachialis</a:t>
            </a:r>
            <a:endParaRPr 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F585D-3D26-E5AA-B6DB-09A89DAC4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person's leg&#10;&#10;Description automatically generated with low confidence">
            <a:extLst>
              <a:ext uri="{FF2B5EF4-FFF2-40B4-BE49-F238E27FC236}">
                <a16:creationId xmlns:a16="http://schemas.microsoft.com/office/drawing/2014/main" id="{C1C44059-8400-E8E9-5A7E-00B1547406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25453" y="0"/>
            <a:ext cx="5417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1264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1206</Words>
  <Application>Microsoft Office PowerPoint</Application>
  <PresentationFormat>Widescreen</PresentationFormat>
  <Paragraphs>294</Paragraphs>
  <Slides>38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Corbel</vt:lpstr>
      <vt:lpstr>Myriad-Bold</vt:lpstr>
      <vt:lpstr>Myriad-Roman</vt:lpstr>
      <vt:lpstr>Tahoma</vt:lpstr>
      <vt:lpstr>Wingdings</vt:lpstr>
      <vt:lpstr>Wingdings 2</vt:lpstr>
      <vt:lpstr>Wingdings 3</vt:lpstr>
      <vt:lpstr>Office Theme</vt:lpstr>
      <vt:lpstr>Module</vt:lpstr>
      <vt:lpstr>Cardiovascular examination</vt:lpstr>
      <vt:lpstr>Learning objectives</vt:lpstr>
      <vt:lpstr>Cardiovascular examination</vt:lpstr>
      <vt:lpstr>General examination</vt:lpstr>
      <vt:lpstr>Examination of eyes</vt:lpstr>
      <vt:lpstr> Peripheral signs in cardiac disases</vt:lpstr>
      <vt:lpstr>Peripheral signs</vt:lpstr>
      <vt:lpstr>Pulse</vt:lpstr>
      <vt:lpstr>Locomotor Brachialis</vt:lpstr>
      <vt:lpstr>Pulse</vt:lpstr>
      <vt:lpstr>Heart rate</vt:lpstr>
      <vt:lpstr>Blood Pressure</vt:lpstr>
      <vt:lpstr>Jugular Venous Pressure</vt:lpstr>
      <vt:lpstr>PowerPoint Presentation</vt:lpstr>
      <vt:lpstr>Jugular Venous Pressure</vt:lpstr>
      <vt:lpstr>JVP</vt:lpstr>
      <vt:lpstr>PowerPoint Presentation</vt:lpstr>
      <vt:lpstr>Inspection</vt:lpstr>
      <vt:lpstr>Scars</vt:lpstr>
      <vt:lpstr>Cardiovascular System</vt:lpstr>
      <vt:lpstr>Cardiovascular System</vt:lpstr>
      <vt:lpstr>Precordium - Palpation</vt:lpstr>
      <vt:lpstr>Displaced Apex</vt:lpstr>
      <vt:lpstr>Palpation</vt:lpstr>
      <vt:lpstr>Auscultation</vt:lpstr>
      <vt:lpstr>PowerPoint Presentation</vt:lpstr>
      <vt:lpstr>PowerPoint Presentation</vt:lpstr>
      <vt:lpstr>Abnormalities of Heart Sounds</vt:lpstr>
      <vt:lpstr>Precordium – Auscultation Murmurs</vt:lpstr>
      <vt:lpstr>Systolic murmurs</vt:lpstr>
      <vt:lpstr>Diastolic murmurs and sounds</vt:lpstr>
      <vt:lpstr>PowerPoint Presentation</vt:lpstr>
      <vt:lpstr>PowerPoint Presentation</vt:lpstr>
      <vt:lpstr>Percuss and auscultate lung bases Left ventricular failure Pleural effusion Sacral pitting edema Right heart failure</vt:lpstr>
      <vt:lpstr>Examination - Abdomen</vt:lpstr>
      <vt:lpstr>Examination – Lower Limbs</vt:lpstr>
      <vt:lpstr>Peripheral Pulses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examination</dc:title>
  <dc:creator>Nada Hassan Ahmed Abdelrahman</dc:creator>
  <cp:lastModifiedBy>Dr Nada Abdelrahman</cp:lastModifiedBy>
  <cp:revision>9</cp:revision>
  <dcterms:created xsi:type="dcterms:W3CDTF">2022-09-28T09:03:14Z</dcterms:created>
  <dcterms:modified xsi:type="dcterms:W3CDTF">2024-03-18T22:53:53Z</dcterms:modified>
</cp:coreProperties>
</file>