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xml" ContentType="application/vnd.openxmlformats-officedocument.presentationml.tags+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6"/>
  </p:notesMasterIdLst>
  <p:sldIdLst>
    <p:sldId id="257" r:id="rId3"/>
    <p:sldId id="377" r:id="rId4"/>
    <p:sldId id="368" r:id="rId5"/>
    <p:sldId id="318" r:id="rId6"/>
    <p:sldId id="319" r:id="rId7"/>
    <p:sldId id="369" r:id="rId8"/>
    <p:sldId id="320" r:id="rId9"/>
    <p:sldId id="378" r:id="rId10"/>
    <p:sldId id="392" r:id="rId11"/>
    <p:sldId id="261" r:id="rId12"/>
    <p:sldId id="308" r:id="rId13"/>
    <p:sldId id="394" r:id="rId14"/>
    <p:sldId id="360" r:id="rId15"/>
    <p:sldId id="373" r:id="rId16"/>
    <p:sldId id="370" r:id="rId17"/>
    <p:sldId id="361" r:id="rId18"/>
    <p:sldId id="374" r:id="rId19"/>
    <p:sldId id="364" r:id="rId20"/>
    <p:sldId id="371" r:id="rId21"/>
    <p:sldId id="402" r:id="rId22"/>
    <p:sldId id="299" r:id="rId23"/>
    <p:sldId id="304" r:id="rId24"/>
    <p:sldId id="306" r:id="rId25"/>
    <p:sldId id="307" r:id="rId26"/>
    <p:sldId id="375" r:id="rId27"/>
    <p:sldId id="326" r:id="rId28"/>
    <p:sldId id="327" r:id="rId29"/>
    <p:sldId id="329" r:id="rId30"/>
    <p:sldId id="339" r:id="rId31"/>
    <p:sldId id="311" r:id="rId32"/>
    <p:sldId id="353" r:id="rId33"/>
    <p:sldId id="352" r:id="rId34"/>
    <p:sldId id="390" r:id="rId35"/>
    <p:sldId id="401" r:id="rId36"/>
    <p:sldId id="425" r:id="rId37"/>
    <p:sldId id="263" r:id="rId38"/>
    <p:sldId id="400" r:id="rId39"/>
    <p:sldId id="333" r:id="rId40"/>
    <p:sldId id="262" r:id="rId41"/>
    <p:sldId id="269" r:id="rId42"/>
    <p:sldId id="267" r:id="rId43"/>
    <p:sldId id="271" r:id="rId44"/>
    <p:sldId id="423" r:id="rId45"/>
    <p:sldId id="424" r:id="rId46"/>
    <p:sldId id="274" r:id="rId47"/>
    <p:sldId id="276" r:id="rId48"/>
    <p:sldId id="282" r:id="rId49"/>
    <p:sldId id="284" r:id="rId50"/>
    <p:sldId id="293" r:id="rId51"/>
    <p:sldId id="292" r:id="rId52"/>
    <p:sldId id="294" r:id="rId53"/>
    <p:sldId id="355" r:id="rId54"/>
    <p:sldId id="356" r:id="rId55"/>
    <p:sldId id="409" r:id="rId56"/>
    <p:sldId id="410" r:id="rId57"/>
    <p:sldId id="411" r:id="rId58"/>
    <p:sldId id="403" r:id="rId59"/>
    <p:sldId id="279" r:id="rId60"/>
    <p:sldId id="412" r:id="rId61"/>
    <p:sldId id="281" r:id="rId62"/>
    <p:sldId id="286" r:id="rId63"/>
    <p:sldId id="420" r:id="rId64"/>
    <p:sldId id="300"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7B5A52-14EF-4CD5-9CB7-2C41EDC8BB2B}" v="12" dt="2023-10-12T01:51:38.7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7167" autoAdjust="0"/>
  </p:normalViewPr>
  <p:slideViewPr>
    <p:cSldViewPr snapToGrid="0">
      <p:cViewPr varScale="1">
        <p:scale>
          <a:sx n="93" d="100"/>
          <a:sy n="93" d="100"/>
        </p:scale>
        <p:origin x="118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71"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diagrams/_rels/data3.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rawing3.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B74379-1AB7-45A6-AFF3-423579B20E37}" type="doc">
      <dgm:prSet loTypeId="urn:microsoft.com/office/officeart/2005/8/layout/list1" loCatId="list" qsTypeId="urn:microsoft.com/office/officeart/2005/8/quickstyle/simple4" qsCatId="simple" csTypeId="urn:microsoft.com/office/officeart/2005/8/colors/colorful1" csCatId="colorful"/>
      <dgm:spPr/>
      <dgm:t>
        <a:bodyPr/>
        <a:lstStyle/>
        <a:p>
          <a:endParaRPr lang="en-US"/>
        </a:p>
      </dgm:t>
    </dgm:pt>
    <dgm:pt modelId="{59FD47B1-39B4-4997-AC26-D65C7FC5E0BA}">
      <dgm:prSet custT="1"/>
      <dgm:spPr/>
      <dgm:t>
        <a:bodyPr/>
        <a:lstStyle/>
        <a:p>
          <a:r>
            <a:rPr lang="en-GB" sz="2000" b="1" dirty="0"/>
            <a:t>Some common symptom patterns:</a:t>
          </a:r>
          <a:endParaRPr lang="en-US" sz="2000" dirty="0"/>
        </a:p>
      </dgm:t>
    </dgm:pt>
    <dgm:pt modelId="{B4370842-5DEF-4CC3-8DE7-DD6C414612C2}" type="parTrans" cxnId="{32B1000F-5807-4387-B0D1-87730E60044C}">
      <dgm:prSet/>
      <dgm:spPr/>
      <dgm:t>
        <a:bodyPr/>
        <a:lstStyle/>
        <a:p>
          <a:endParaRPr lang="en-US"/>
        </a:p>
      </dgm:t>
    </dgm:pt>
    <dgm:pt modelId="{B4624F89-B17F-437A-B6AD-988670F20DB0}" type="sibTrans" cxnId="{32B1000F-5807-4387-B0D1-87730E60044C}">
      <dgm:prSet/>
      <dgm:spPr/>
      <dgm:t>
        <a:bodyPr/>
        <a:lstStyle/>
        <a:p>
          <a:endParaRPr lang="en-US"/>
        </a:p>
      </dgm:t>
    </dgm:pt>
    <dgm:pt modelId="{0C23CF73-F87B-435E-AEA0-E6C1B2FBA450}">
      <dgm:prSet custT="1"/>
      <dgm:spPr/>
      <dgm:t>
        <a:bodyPr/>
        <a:lstStyle/>
        <a:p>
          <a:r>
            <a:rPr lang="en-GB" sz="2000"/>
            <a:t>NMJ</a:t>
          </a:r>
          <a:endParaRPr lang="en-US" sz="2000"/>
        </a:p>
      </dgm:t>
    </dgm:pt>
    <dgm:pt modelId="{6F597AE8-2896-434F-9287-CABB963CAF5F}" type="parTrans" cxnId="{A6C2A7EE-577F-4E83-938B-2AF75AC81C92}">
      <dgm:prSet/>
      <dgm:spPr/>
      <dgm:t>
        <a:bodyPr/>
        <a:lstStyle/>
        <a:p>
          <a:endParaRPr lang="en-US"/>
        </a:p>
      </dgm:t>
    </dgm:pt>
    <dgm:pt modelId="{C296493B-3BE5-402F-AA81-D20BA4C425FB}" type="sibTrans" cxnId="{A6C2A7EE-577F-4E83-938B-2AF75AC81C92}">
      <dgm:prSet/>
      <dgm:spPr/>
      <dgm:t>
        <a:bodyPr/>
        <a:lstStyle/>
        <a:p>
          <a:endParaRPr lang="en-US"/>
        </a:p>
      </dgm:t>
    </dgm:pt>
    <dgm:pt modelId="{59E6D011-80D4-434D-937C-DF264F1CE11A}">
      <dgm:prSet custT="1"/>
      <dgm:spPr/>
      <dgm:t>
        <a:bodyPr/>
        <a:lstStyle/>
        <a:p>
          <a:r>
            <a:rPr lang="en-GB" sz="2000" dirty="0" err="1"/>
            <a:t>Fatiguable</a:t>
          </a:r>
          <a:r>
            <a:rPr lang="en-GB" sz="2000" dirty="0"/>
            <a:t> weakness</a:t>
          </a:r>
          <a:endParaRPr lang="en-US" sz="2000" dirty="0"/>
        </a:p>
      </dgm:t>
    </dgm:pt>
    <dgm:pt modelId="{DEFE704A-E598-406D-86F9-4A8A8E95A59C}" type="parTrans" cxnId="{2E691F4A-7A20-4B2C-9A8E-FD7F7D059BA7}">
      <dgm:prSet/>
      <dgm:spPr/>
      <dgm:t>
        <a:bodyPr/>
        <a:lstStyle/>
        <a:p>
          <a:endParaRPr lang="en-US"/>
        </a:p>
      </dgm:t>
    </dgm:pt>
    <dgm:pt modelId="{0F37DF77-2679-4964-95B3-21232DEAFE36}" type="sibTrans" cxnId="{2E691F4A-7A20-4B2C-9A8E-FD7F7D059BA7}">
      <dgm:prSet/>
      <dgm:spPr/>
      <dgm:t>
        <a:bodyPr/>
        <a:lstStyle/>
        <a:p>
          <a:endParaRPr lang="en-US"/>
        </a:p>
      </dgm:t>
    </dgm:pt>
    <dgm:pt modelId="{DE976004-25BC-4397-A57F-89961E25FD87}">
      <dgm:prSet custT="1"/>
      <dgm:spPr/>
      <dgm:t>
        <a:bodyPr/>
        <a:lstStyle/>
        <a:p>
          <a:r>
            <a:rPr lang="en-GB" sz="2000"/>
            <a:t>LMN</a:t>
          </a:r>
          <a:endParaRPr lang="en-US" sz="2000"/>
        </a:p>
      </dgm:t>
    </dgm:pt>
    <dgm:pt modelId="{43683011-BFDF-4DA3-A67E-ABE3D5CAD2DD}" type="parTrans" cxnId="{E979BFC2-F956-4FFC-8ECD-DDB94084357A}">
      <dgm:prSet/>
      <dgm:spPr/>
      <dgm:t>
        <a:bodyPr/>
        <a:lstStyle/>
        <a:p>
          <a:endParaRPr lang="en-US"/>
        </a:p>
      </dgm:t>
    </dgm:pt>
    <dgm:pt modelId="{34A1827F-8ADA-4EC8-A5B9-64F43D9C7486}" type="sibTrans" cxnId="{E979BFC2-F956-4FFC-8ECD-DDB94084357A}">
      <dgm:prSet/>
      <dgm:spPr/>
      <dgm:t>
        <a:bodyPr/>
        <a:lstStyle/>
        <a:p>
          <a:endParaRPr lang="en-US"/>
        </a:p>
      </dgm:t>
    </dgm:pt>
    <dgm:pt modelId="{7A80DA54-8210-455B-9E61-120EA243CE24}">
      <dgm:prSet custT="1"/>
      <dgm:spPr/>
      <dgm:t>
        <a:bodyPr/>
        <a:lstStyle/>
        <a:p>
          <a:r>
            <a:rPr lang="en-GB" sz="2000"/>
            <a:t>Dysarthria, dysphagia</a:t>
          </a:r>
          <a:endParaRPr lang="en-US" sz="2000"/>
        </a:p>
      </dgm:t>
    </dgm:pt>
    <dgm:pt modelId="{F135A4E3-D342-4B61-AFD6-5194215836C2}" type="parTrans" cxnId="{483EA759-A0AE-4D7C-9684-D8016871B19B}">
      <dgm:prSet/>
      <dgm:spPr/>
      <dgm:t>
        <a:bodyPr/>
        <a:lstStyle/>
        <a:p>
          <a:endParaRPr lang="en-US"/>
        </a:p>
      </dgm:t>
    </dgm:pt>
    <dgm:pt modelId="{C2C8E9CF-A3A6-479D-A09A-B2877A3298A2}" type="sibTrans" cxnId="{483EA759-A0AE-4D7C-9684-D8016871B19B}">
      <dgm:prSet/>
      <dgm:spPr/>
      <dgm:t>
        <a:bodyPr/>
        <a:lstStyle/>
        <a:p>
          <a:endParaRPr lang="en-US"/>
        </a:p>
      </dgm:t>
    </dgm:pt>
    <dgm:pt modelId="{EC4A2146-CC12-460F-9341-C1561EFBABF0}">
      <dgm:prSet custT="1"/>
      <dgm:spPr/>
      <dgm:t>
        <a:bodyPr/>
        <a:lstStyle/>
        <a:p>
          <a:r>
            <a:rPr lang="en-GB" sz="2000"/>
            <a:t>Distal weakness (and numbness)</a:t>
          </a:r>
          <a:endParaRPr lang="en-US" sz="2000"/>
        </a:p>
      </dgm:t>
    </dgm:pt>
    <dgm:pt modelId="{BD65723D-BA83-4E6A-AF1B-C64A3237A64D}" type="parTrans" cxnId="{325588C7-D8BA-46C3-9682-03F748B02B46}">
      <dgm:prSet/>
      <dgm:spPr/>
      <dgm:t>
        <a:bodyPr/>
        <a:lstStyle/>
        <a:p>
          <a:endParaRPr lang="en-US"/>
        </a:p>
      </dgm:t>
    </dgm:pt>
    <dgm:pt modelId="{935C9890-EBB7-4EF3-B31D-B1BD711B7563}" type="sibTrans" cxnId="{325588C7-D8BA-46C3-9682-03F748B02B46}">
      <dgm:prSet/>
      <dgm:spPr/>
      <dgm:t>
        <a:bodyPr/>
        <a:lstStyle/>
        <a:p>
          <a:endParaRPr lang="en-US"/>
        </a:p>
      </dgm:t>
    </dgm:pt>
    <dgm:pt modelId="{00A99036-3625-4575-AD79-9DAAA1E61B10}">
      <dgm:prSet custT="1"/>
      <dgm:spPr/>
      <dgm:t>
        <a:bodyPr/>
        <a:lstStyle/>
        <a:p>
          <a:r>
            <a:rPr lang="en-GB" sz="2000"/>
            <a:t>UMN</a:t>
          </a:r>
          <a:endParaRPr lang="en-US" sz="2000"/>
        </a:p>
      </dgm:t>
    </dgm:pt>
    <dgm:pt modelId="{B3AAD9DC-BC62-4DA7-B755-EA3A9AD006DD}" type="parTrans" cxnId="{0A8A0598-945E-411F-832A-07A86BFB2385}">
      <dgm:prSet/>
      <dgm:spPr/>
      <dgm:t>
        <a:bodyPr/>
        <a:lstStyle/>
        <a:p>
          <a:endParaRPr lang="en-US"/>
        </a:p>
      </dgm:t>
    </dgm:pt>
    <dgm:pt modelId="{0E229457-0C8F-4EF4-9163-26FB03C72440}" type="sibTrans" cxnId="{0A8A0598-945E-411F-832A-07A86BFB2385}">
      <dgm:prSet/>
      <dgm:spPr/>
      <dgm:t>
        <a:bodyPr/>
        <a:lstStyle/>
        <a:p>
          <a:endParaRPr lang="en-US"/>
        </a:p>
      </dgm:t>
    </dgm:pt>
    <dgm:pt modelId="{3D33502F-DDC7-4B0C-B3A4-BBA114240CB3}">
      <dgm:prSet custT="1"/>
      <dgm:spPr/>
      <dgm:t>
        <a:bodyPr/>
        <a:lstStyle/>
        <a:p>
          <a:r>
            <a:rPr lang="en-GB" sz="2000" dirty="0"/>
            <a:t>Dexterity, dragging foot, exertional worsening, clonus, spasms (and sphincter disturbance)</a:t>
          </a:r>
          <a:endParaRPr lang="en-US" sz="2000" dirty="0"/>
        </a:p>
      </dgm:t>
    </dgm:pt>
    <dgm:pt modelId="{C8EE939B-FDD0-427D-8CFE-C9223802391A}" type="parTrans" cxnId="{AC8583F0-2DFA-4C70-9E5D-2ACD629AC7B3}">
      <dgm:prSet/>
      <dgm:spPr/>
      <dgm:t>
        <a:bodyPr/>
        <a:lstStyle/>
        <a:p>
          <a:endParaRPr lang="en-US"/>
        </a:p>
      </dgm:t>
    </dgm:pt>
    <dgm:pt modelId="{535637E8-30B4-45FF-A616-E03FFCC1D1BF}" type="sibTrans" cxnId="{AC8583F0-2DFA-4C70-9E5D-2ACD629AC7B3}">
      <dgm:prSet/>
      <dgm:spPr/>
      <dgm:t>
        <a:bodyPr/>
        <a:lstStyle/>
        <a:p>
          <a:endParaRPr lang="en-US"/>
        </a:p>
      </dgm:t>
    </dgm:pt>
    <dgm:pt modelId="{2AD1D878-5FE9-4E8D-B225-87152E85463B}">
      <dgm:prSet custT="1"/>
      <dgm:spPr/>
      <dgm:t>
        <a:bodyPr/>
        <a:lstStyle/>
        <a:p>
          <a:r>
            <a:rPr lang="en-GB" sz="2000" dirty="0"/>
            <a:t>Extrapyramidal</a:t>
          </a:r>
          <a:endParaRPr lang="en-US" sz="2000" dirty="0"/>
        </a:p>
      </dgm:t>
    </dgm:pt>
    <dgm:pt modelId="{1924AFD0-14DF-48AE-8F11-B42C69E23D70}" type="parTrans" cxnId="{4897E126-B270-4540-9C36-1DFF0913B276}">
      <dgm:prSet/>
      <dgm:spPr/>
      <dgm:t>
        <a:bodyPr/>
        <a:lstStyle/>
        <a:p>
          <a:endParaRPr lang="en-US"/>
        </a:p>
      </dgm:t>
    </dgm:pt>
    <dgm:pt modelId="{D2D451FB-F3B0-4685-840B-CE0656B23B04}" type="sibTrans" cxnId="{4897E126-B270-4540-9C36-1DFF0913B276}">
      <dgm:prSet/>
      <dgm:spPr/>
      <dgm:t>
        <a:bodyPr/>
        <a:lstStyle/>
        <a:p>
          <a:endParaRPr lang="en-US"/>
        </a:p>
      </dgm:t>
    </dgm:pt>
    <dgm:pt modelId="{55D3BB77-B47A-4494-9243-EE5A11CE9EA4}">
      <dgm:prSet custT="1"/>
      <dgm:spPr/>
      <dgm:t>
        <a:bodyPr/>
        <a:lstStyle/>
        <a:p>
          <a:r>
            <a:rPr lang="en-GB" sz="2000" dirty="0"/>
            <a:t>Aching, slowing up, shuffling, dexterity, handwriting</a:t>
          </a:r>
          <a:endParaRPr lang="en-US" sz="2000" dirty="0"/>
        </a:p>
      </dgm:t>
    </dgm:pt>
    <dgm:pt modelId="{5A6BDE7C-CF58-48AB-B699-F3C7B5A8FDA1}" type="parTrans" cxnId="{5B05DDC5-E0D2-479E-8DD1-8D942BF4F08D}">
      <dgm:prSet/>
      <dgm:spPr/>
      <dgm:t>
        <a:bodyPr/>
        <a:lstStyle/>
        <a:p>
          <a:endParaRPr lang="en-US"/>
        </a:p>
      </dgm:t>
    </dgm:pt>
    <dgm:pt modelId="{52468EB3-0B3B-45E2-B2D5-2012B8E30889}" type="sibTrans" cxnId="{5B05DDC5-E0D2-479E-8DD1-8D942BF4F08D}">
      <dgm:prSet/>
      <dgm:spPr/>
      <dgm:t>
        <a:bodyPr/>
        <a:lstStyle/>
        <a:p>
          <a:endParaRPr lang="en-US"/>
        </a:p>
      </dgm:t>
    </dgm:pt>
    <dgm:pt modelId="{91A459CA-0004-42B5-962A-2BAE92B761D3}">
      <dgm:prSet custT="1"/>
      <dgm:spPr/>
      <dgm:t>
        <a:bodyPr/>
        <a:lstStyle/>
        <a:p>
          <a:r>
            <a:rPr lang="en-GB" sz="2000" dirty="0"/>
            <a:t>Cerebellar</a:t>
          </a:r>
          <a:endParaRPr lang="en-US" sz="2000" dirty="0"/>
        </a:p>
      </dgm:t>
    </dgm:pt>
    <dgm:pt modelId="{196B1097-72DE-4251-B976-2AE54700326A}" type="parTrans" cxnId="{6D064A1B-6EF6-469E-BD8C-F5AD4DDA6A01}">
      <dgm:prSet/>
      <dgm:spPr/>
      <dgm:t>
        <a:bodyPr/>
        <a:lstStyle/>
        <a:p>
          <a:endParaRPr lang="en-US"/>
        </a:p>
      </dgm:t>
    </dgm:pt>
    <dgm:pt modelId="{43452877-8D97-4754-A10F-E8E6B6BFA29D}" type="sibTrans" cxnId="{6D064A1B-6EF6-469E-BD8C-F5AD4DDA6A01}">
      <dgm:prSet/>
      <dgm:spPr/>
      <dgm:t>
        <a:bodyPr/>
        <a:lstStyle/>
        <a:p>
          <a:endParaRPr lang="en-US"/>
        </a:p>
      </dgm:t>
    </dgm:pt>
    <dgm:pt modelId="{26CDD16C-9C16-4397-A8D5-6373236EDC93}">
      <dgm:prSet custT="1"/>
      <dgm:spPr/>
      <dgm:t>
        <a:bodyPr/>
        <a:lstStyle/>
        <a:p>
          <a:r>
            <a:rPr lang="en-GB" sz="2000" dirty="0"/>
            <a:t>Slurring of speech, clumsiness, unsteadiness</a:t>
          </a:r>
          <a:endParaRPr lang="en-US" sz="2000" dirty="0"/>
        </a:p>
      </dgm:t>
    </dgm:pt>
    <dgm:pt modelId="{FEE5BDFB-9280-43E6-B2DF-A0205527FF9A}" type="parTrans" cxnId="{3CEC12B6-7576-4AF0-B535-885FB6A92CA3}">
      <dgm:prSet/>
      <dgm:spPr/>
      <dgm:t>
        <a:bodyPr/>
        <a:lstStyle/>
        <a:p>
          <a:endParaRPr lang="en-US"/>
        </a:p>
      </dgm:t>
    </dgm:pt>
    <dgm:pt modelId="{FAC5729B-D2D0-430D-AF5C-A0E01A094FC2}" type="sibTrans" cxnId="{3CEC12B6-7576-4AF0-B535-885FB6A92CA3}">
      <dgm:prSet/>
      <dgm:spPr/>
      <dgm:t>
        <a:bodyPr/>
        <a:lstStyle/>
        <a:p>
          <a:endParaRPr lang="en-US"/>
        </a:p>
      </dgm:t>
    </dgm:pt>
    <dgm:pt modelId="{F56AC6B7-2CC3-4F45-9831-ED0AADA4A7CD}" type="pres">
      <dgm:prSet presAssocID="{D3B74379-1AB7-45A6-AFF3-423579B20E37}" presName="linear" presStyleCnt="0">
        <dgm:presLayoutVars>
          <dgm:dir/>
          <dgm:animLvl val="lvl"/>
          <dgm:resizeHandles val="exact"/>
        </dgm:presLayoutVars>
      </dgm:prSet>
      <dgm:spPr/>
    </dgm:pt>
    <dgm:pt modelId="{E93263AB-F3CA-4596-B462-C51726E0D254}" type="pres">
      <dgm:prSet presAssocID="{59FD47B1-39B4-4997-AC26-D65C7FC5E0BA}" presName="parentLin" presStyleCnt="0"/>
      <dgm:spPr/>
    </dgm:pt>
    <dgm:pt modelId="{70BBB417-C651-4B7F-8334-EE726CF8FA71}" type="pres">
      <dgm:prSet presAssocID="{59FD47B1-39B4-4997-AC26-D65C7FC5E0BA}" presName="parentLeftMargin" presStyleLbl="node1" presStyleIdx="0" presStyleCnt="6"/>
      <dgm:spPr/>
    </dgm:pt>
    <dgm:pt modelId="{D5EA73E7-F6ED-4D15-88C6-B2B1999EDED4}" type="pres">
      <dgm:prSet presAssocID="{59FD47B1-39B4-4997-AC26-D65C7FC5E0BA}" presName="parentText" presStyleLbl="node1" presStyleIdx="0" presStyleCnt="6">
        <dgm:presLayoutVars>
          <dgm:chMax val="0"/>
          <dgm:bulletEnabled val="1"/>
        </dgm:presLayoutVars>
      </dgm:prSet>
      <dgm:spPr/>
    </dgm:pt>
    <dgm:pt modelId="{B646B646-E1FC-47D3-9070-389F20143E64}" type="pres">
      <dgm:prSet presAssocID="{59FD47B1-39B4-4997-AC26-D65C7FC5E0BA}" presName="negativeSpace" presStyleCnt="0"/>
      <dgm:spPr/>
    </dgm:pt>
    <dgm:pt modelId="{7A0D0BB8-711D-42D1-A6E8-2728783BFBAC}" type="pres">
      <dgm:prSet presAssocID="{59FD47B1-39B4-4997-AC26-D65C7FC5E0BA}" presName="childText" presStyleLbl="conFgAcc1" presStyleIdx="0" presStyleCnt="6">
        <dgm:presLayoutVars>
          <dgm:bulletEnabled val="1"/>
        </dgm:presLayoutVars>
      </dgm:prSet>
      <dgm:spPr/>
    </dgm:pt>
    <dgm:pt modelId="{4329FE88-F8AD-4C56-A59B-5F24CD184046}" type="pres">
      <dgm:prSet presAssocID="{B4624F89-B17F-437A-B6AD-988670F20DB0}" presName="spaceBetweenRectangles" presStyleCnt="0"/>
      <dgm:spPr/>
    </dgm:pt>
    <dgm:pt modelId="{CD5CF135-DA2A-4FF3-B61E-119F4DABC910}" type="pres">
      <dgm:prSet presAssocID="{0C23CF73-F87B-435E-AEA0-E6C1B2FBA450}" presName="parentLin" presStyleCnt="0"/>
      <dgm:spPr/>
    </dgm:pt>
    <dgm:pt modelId="{0B06C31E-FF32-4654-86B8-C186B7CF8A73}" type="pres">
      <dgm:prSet presAssocID="{0C23CF73-F87B-435E-AEA0-E6C1B2FBA450}" presName="parentLeftMargin" presStyleLbl="node1" presStyleIdx="0" presStyleCnt="6"/>
      <dgm:spPr/>
    </dgm:pt>
    <dgm:pt modelId="{65FA1781-8191-4E1F-917C-40539761897F}" type="pres">
      <dgm:prSet presAssocID="{0C23CF73-F87B-435E-AEA0-E6C1B2FBA450}" presName="parentText" presStyleLbl="node1" presStyleIdx="1" presStyleCnt="6">
        <dgm:presLayoutVars>
          <dgm:chMax val="0"/>
          <dgm:bulletEnabled val="1"/>
        </dgm:presLayoutVars>
      </dgm:prSet>
      <dgm:spPr/>
    </dgm:pt>
    <dgm:pt modelId="{174AF59C-2549-4E3E-A71A-111FF78A386B}" type="pres">
      <dgm:prSet presAssocID="{0C23CF73-F87B-435E-AEA0-E6C1B2FBA450}" presName="negativeSpace" presStyleCnt="0"/>
      <dgm:spPr/>
    </dgm:pt>
    <dgm:pt modelId="{6387269C-500D-4EB6-80EB-07C4D4F0F307}" type="pres">
      <dgm:prSet presAssocID="{0C23CF73-F87B-435E-AEA0-E6C1B2FBA450}" presName="childText" presStyleLbl="conFgAcc1" presStyleIdx="1" presStyleCnt="6">
        <dgm:presLayoutVars>
          <dgm:bulletEnabled val="1"/>
        </dgm:presLayoutVars>
      </dgm:prSet>
      <dgm:spPr/>
    </dgm:pt>
    <dgm:pt modelId="{115CE77D-AD71-442C-833A-66D408B62E18}" type="pres">
      <dgm:prSet presAssocID="{C296493B-3BE5-402F-AA81-D20BA4C425FB}" presName="spaceBetweenRectangles" presStyleCnt="0"/>
      <dgm:spPr/>
    </dgm:pt>
    <dgm:pt modelId="{3C15C49E-D729-42CF-83C1-F70B9799DAAC}" type="pres">
      <dgm:prSet presAssocID="{DE976004-25BC-4397-A57F-89961E25FD87}" presName="parentLin" presStyleCnt="0"/>
      <dgm:spPr/>
    </dgm:pt>
    <dgm:pt modelId="{44A55DA5-6044-4ECE-A25E-FDF8ECCE9700}" type="pres">
      <dgm:prSet presAssocID="{DE976004-25BC-4397-A57F-89961E25FD87}" presName="parentLeftMargin" presStyleLbl="node1" presStyleIdx="1" presStyleCnt="6"/>
      <dgm:spPr/>
    </dgm:pt>
    <dgm:pt modelId="{04C87654-E60D-4223-B83B-50B13997BA84}" type="pres">
      <dgm:prSet presAssocID="{DE976004-25BC-4397-A57F-89961E25FD87}" presName="parentText" presStyleLbl="node1" presStyleIdx="2" presStyleCnt="6">
        <dgm:presLayoutVars>
          <dgm:chMax val="0"/>
          <dgm:bulletEnabled val="1"/>
        </dgm:presLayoutVars>
      </dgm:prSet>
      <dgm:spPr/>
    </dgm:pt>
    <dgm:pt modelId="{AC32DD13-5E5E-4757-9BD7-E4C631638A66}" type="pres">
      <dgm:prSet presAssocID="{DE976004-25BC-4397-A57F-89961E25FD87}" presName="negativeSpace" presStyleCnt="0"/>
      <dgm:spPr/>
    </dgm:pt>
    <dgm:pt modelId="{727CC87C-AC6D-462E-8B49-096DE6B22361}" type="pres">
      <dgm:prSet presAssocID="{DE976004-25BC-4397-A57F-89961E25FD87}" presName="childText" presStyleLbl="conFgAcc1" presStyleIdx="2" presStyleCnt="6">
        <dgm:presLayoutVars>
          <dgm:bulletEnabled val="1"/>
        </dgm:presLayoutVars>
      </dgm:prSet>
      <dgm:spPr/>
    </dgm:pt>
    <dgm:pt modelId="{10703C95-6122-44B0-BCA3-0102735F92A4}" type="pres">
      <dgm:prSet presAssocID="{34A1827F-8ADA-4EC8-A5B9-64F43D9C7486}" presName="spaceBetweenRectangles" presStyleCnt="0"/>
      <dgm:spPr/>
    </dgm:pt>
    <dgm:pt modelId="{5167FD63-08D6-46D5-A412-1BD4347844E0}" type="pres">
      <dgm:prSet presAssocID="{00A99036-3625-4575-AD79-9DAAA1E61B10}" presName="parentLin" presStyleCnt="0"/>
      <dgm:spPr/>
    </dgm:pt>
    <dgm:pt modelId="{A2CBA35F-6D12-4B39-A645-D6380F3F34AD}" type="pres">
      <dgm:prSet presAssocID="{00A99036-3625-4575-AD79-9DAAA1E61B10}" presName="parentLeftMargin" presStyleLbl="node1" presStyleIdx="2" presStyleCnt="6"/>
      <dgm:spPr/>
    </dgm:pt>
    <dgm:pt modelId="{18871530-9363-4437-9694-C3EBD2450175}" type="pres">
      <dgm:prSet presAssocID="{00A99036-3625-4575-AD79-9DAAA1E61B10}" presName="parentText" presStyleLbl="node1" presStyleIdx="3" presStyleCnt="6">
        <dgm:presLayoutVars>
          <dgm:chMax val="0"/>
          <dgm:bulletEnabled val="1"/>
        </dgm:presLayoutVars>
      </dgm:prSet>
      <dgm:spPr/>
    </dgm:pt>
    <dgm:pt modelId="{CD957A9E-DC4F-426C-9DEC-EAB2F5E34D18}" type="pres">
      <dgm:prSet presAssocID="{00A99036-3625-4575-AD79-9DAAA1E61B10}" presName="negativeSpace" presStyleCnt="0"/>
      <dgm:spPr/>
    </dgm:pt>
    <dgm:pt modelId="{247386E9-0F13-44D6-91CD-269811FD5579}" type="pres">
      <dgm:prSet presAssocID="{00A99036-3625-4575-AD79-9DAAA1E61B10}" presName="childText" presStyleLbl="conFgAcc1" presStyleIdx="3" presStyleCnt="6">
        <dgm:presLayoutVars>
          <dgm:bulletEnabled val="1"/>
        </dgm:presLayoutVars>
      </dgm:prSet>
      <dgm:spPr/>
    </dgm:pt>
    <dgm:pt modelId="{E7E090D3-5592-40FD-872A-9DAC2DB8A2A4}" type="pres">
      <dgm:prSet presAssocID="{0E229457-0C8F-4EF4-9163-26FB03C72440}" presName="spaceBetweenRectangles" presStyleCnt="0"/>
      <dgm:spPr/>
    </dgm:pt>
    <dgm:pt modelId="{14D64FBE-B39C-41B1-89D9-9B7C709EA833}" type="pres">
      <dgm:prSet presAssocID="{2AD1D878-5FE9-4E8D-B225-87152E85463B}" presName="parentLin" presStyleCnt="0"/>
      <dgm:spPr/>
    </dgm:pt>
    <dgm:pt modelId="{2594F554-D1A3-4A40-8671-AB15AC25DC03}" type="pres">
      <dgm:prSet presAssocID="{2AD1D878-5FE9-4E8D-B225-87152E85463B}" presName="parentLeftMargin" presStyleLbl="node1" presStyleIdx="3" presStyleCnt="6"/>
      <dgm:spPr/>
    </dgm:pt>
    <dgm:pt modelId="{6C883DBA-232D-4FA1-B1EE-A6EE93C7539E}" type="pres">
      <dgm:prSet presAssocID="{2AD1D878-5FE9-4E8D-B225-87152E85463B}" presName="parentText" presStyleLbl="node1" presStyleIdx="4" presStyleCnt="6">
        <dgm:presLayoutVars>
          <dgm:chMax val="0"/>
          <dgm:bulletEnabled val="1"/>
        </dgm:presLayoutVars>
      </dgm:prSet>
      <dgm:spPr/>
    </dgm:pt>
    <dgm:pt modelId="{1298BDA7-44C9-4DA6-93E8-31719112840D}" type="pres">
      <dgm:prSet presAssocID="{2AD1D878-5FE9-4E8D-B225-87152E85463B}" presName="negativeSpace" presStyleCnt="0"/>
      <dgm:spPr/>
    </dgm:pt>
    <dgm:pt modelId="{65586D4D-4EE2-42BF-985C-D2CB6D55587F}" type="pres">
      <dgm:prSet presAssocID="{2AD1D878-5FE9-4E8D-B225-87152E85463B}" presName="childText" presStyleLbl="conFgAcc1" presStyleIdx="4" presStyleCnt="6">
        <dgm:presLayoutVars>
          <dgm:bulletEnabled val="1"/>
        </dgm:presLayoutVars>
      </dgm:prSet>
      <dgm:spPr/>
    </dgm:pt>
    <dgm:pt modelId="{FB88B4E8-2785-43F9-9C7B-E5299BDF8881}" type="pres">
      <dgm:prSet presAssocID="{D2D451FB-F3B0-4685-840B-CE0656B23B04}" presName="spaceBetweenRectangles" presStyleCnt="0"/>
      <dgm:spPr/>
    </dgm:pt>
    <dgm:pt modelId="{03A2738C-C8A0-4C0B-B8A5-9585484FE43B}" type="pres">
      <dgm:prSet presAssocID="{91A459CA-0004-42B5-962A-2BAE92B761D3}" presName="parentLin" presStyleCnt="0"/>
      <dgm:spPr/>
    </dgm:pt>
    <dgm:pt modelId="{CC637210-B4BD-4729-A318-9E76FA88E3DC}" type="pres">
      <dgm:prSet presAssocID="{91A459CA-0004-42B5-962A-2BAE92B761D3}" presName="parentLeftMargin" presStyleLbl="node1" presStyleIdx="4" presStyleCnt="6"/>
      <dgm:spPr/>
    </dgm:pt>
    <dgm:pt modelId="{E550C672-2273-45FB-A0C3-2AF0CE7F12B4}" type="pres">
      <dgm:prSet presAssocID="{91A459CA-0004-42B5-962A-2BAE92B761D3}" presName="parentText" presStyleLbl="node1" presStyleIdx="5" presStyleCnt="6">
        <dgm:presLayoutVars>
          <dgm:chMax val="0"/>
          <dgm:bulletEnabled val="1"/>
        </dgm:presLayoutVars>
      </dgm:prSet>
      <dgm:spPr/>
    </dgm:pt>
    <dgm:pt modelId="{81141234-9EE2-4DC0-9D73-21C89313CC03}" type="pres">
      <dgm:prSet presAssocID="{91A459CA-0004-42B5-962A-2BAE92B761D3}" presName="negativeSpace" presStyleCnt="0"/>
      <dgm:spPr/>
    </dgm:pt>
    <dgm:pt modelId="{0E09D8EB-1BF3-4B10-B814-9D40BFD0FE7F}" type="pres">
      <dgm:prSet presAssocID="{91A459CA-0004-42B5-962A-2BAE92B761D3}" presName="childText" presStyleLbl="conFgAcc1" presStyleIdx="5" presStyleCnt="6">
        <dgm:presLayoutVars>
          <dgm:bulletEnabled val="1"/>
        </dgm:presLayoutVars>
      </dgm:prSet>
      <dgm:spPr/>
    </dgm:pt>
  </dgm:ptLst>
  <dgm:cxnLst>
    <dgm:cxn modelId="{32B1000F-5807-4387-B0D1-87730E60044C}" srcId="{D3B74379-1AB7-45A6-AFF3-423579B20E37}" destId="{59FD47B1-39B4-4997-AC26-D65C7FC5E0BA}" srcOrd="0" destOrd="0" parTransId="{B4370842-5DEF-4CC3-8DE7-DD6C414612C2}" sibTransId="{B4624F89-B17F-437A-B6AD-988670F20DB0}"/>
    <dgm:cxn modelId="{28C78013-E611-40EA-85B1-7290DFCC44BD}" type="presOf" srcId="{59FD47B1-39B4-4997-AC26-D65C7FC5E0BA}" destId="{70BBB417-C651-4B7F-8334-EE726CF8FA71}" srcOrd="0" destOrd="0" presId="urn:microsoft.com/office/officeart/2005/8/layout/list1"/>
    <dgm:cxn modelId="{6D064A1B-6EF6-469E-BD8C-F5AD4DDA6A01}" srcId="{D3B74379-1AB7-45A6-AFF3-423579B20E37}" destId="{91A459CA-0004-42B5-962A-2BAE92B761D3}" srcOrd="5" destOrd="0" parTransId="{196B1097-72DE-4251-B976-2AE54700326A}" sibTransId="{43452877-8D97-4754-A10F-E8E6B6BFA29D}"/>
    <dgm:cxn modelId="{4897E126-B270-4540-9C36-1DFF0913B276}" srcId="{D3B74379-1AB7-45A6-AFF3-423579B20E37}" destId="{2AD1D878-5FE9-4E8D-B225-87152E85463B}" srcOrd="4" destOrd="0" parTransId="{1924AFD0-14DF-48AE-8F11-B42C69E23D70}" sibTransId="{D2D451FB-F3B0-4685-840B-CE0656B23B04}"/>
    <dgm:cxn modelId="{76E5B434-40AB-43F7-9CCD-5A5F09B4AC7E}" type="presOf" srcId="{2AD1D878-5FE9-4E8D-B225-87152E85463B}" destId="{6C883DBA-232D-4FA1-B1EE-A6EE93C7539E}" srcOrd="1" destOrd="0" presId="urn:microsoft.com/office/officeart/2005/8/layout/list1"/>
    <dgm:cxn modelId="{A1BE563A-D00A-49C0-84B1-4A45AD5FF6D2}" type="presOf" srcId="{7A80DA54-8210-455B-9E61-120EA243CE24}" destId="{727CC87C-AC6D-462E-8B49-096DE6B22361}" srcOrd="0" destOrd="0" presId="urn:microsoft.com/office/officeart/2005/8/layout/list1"/>
    <dgm:cxn modelId="{5293A13D-1CCA-4182-87D5-E17543329F45}" type="presOf" srcId="{91A459CA-0004-42B5-962A-2BAE92B761D3}" destId="{CC637210-B4BD-4729-A318-9E76FA88E3DC}" srcOrd="0" destOrd="0" presId="urn:microsoft.com/office/officeart/2005/8/layout/list1"/>
    <dgm:cxn modelId="{BD55313F-7139-44F8-8349-809DBBFE3DFC}" type="presOf" srcId="{00A99036-3625-4575-AD79-9DAAA1E61B10}" destId="{18871530-9363-4437-9694-C3EBD2450175}" srcOrd="1" destOrd="0" presId="urn:microsoft.com/office/officeart/2005/8/layout/list1"/>
    <dgm:cxn modelId="{B28FD43F-AF30-4EFE-858B-CF6AFDA80C1A}" type="presOf" srcId="{59E6D011-80D4-434D-937C-DF264F1CE11A}" destId="{6387269C-500D-4EB6-80EB-07C4D4F0F307}" srcOrd="0" destOrd="0" presId="urn:microsoft.com/office/officeart/2005/8/layout/list1"/>
    <dgm:cxn modelId="{245B5962-2DBB-478C-A682-2B0474C981F2}" type="presOf" srcId="{55D3BB77-B47A-4494-9243-EE5A11CE9EA4}" destId="{65586D4D-4EE2-42BF-985C-D2CB6D55587F}" srcOrd="0" destOrd="0" presId="urn:microsoft.com/office/officeart/2005/8/layout/list1"/>
    <dgm:cxn modelId="{8E31EA43-528F-4905-A1C0-C66FF16B0450}" type="presOf" srcId="{D3B74379-1AB7-45A6-AFF3-423579B20E37}" destId="{F56AC6B7-2CC3-4F45-9831-ED0AADA4A7CD}" srcOrd="0" destOrd="0" presId="urn:microsoft.com/office/officeart/2005/8/layout/list1"/>
    <dgm:cxn modelId="{A3E75F67-EB54-4F4D-99ED-C78A73108ED6}" type="presOf" srcId="{59FD47B1-39B4-4997-AC26-D65C7FC5E0BA}" destId="{D5EA73E7-F6ED-4D15-88C6-B2B1999EDED4}" srcOrd="1" destOrd="0" presId="urn:microsoft.com/office/officeart/2005/8/layout/list1"/>
    <dgm:cxn modelId="{95D5FA47-A12C-45B9-A6DE-92CDBEB29175}" type="presOf" srcId="{91A459CA-0004-42B5-962A-2BAE92B761D3}" destId="{E550C672-2273-45FB-A0C3-2AF0CE7F12B4}" srcOrd="1" destOrd="0" presId="urn:microsoft.com/office/officeart/2005/8/layout/list1"/>
    <dgm:cxn modelId="{2E691F4A-7A20-4B2C-9A8E-FD7F7D059BA7}" srcId="{0C23CF73-F87B-435E-AEA0-E6C1B2FBA450}" destId="{59E6D011-80D4-434D-937C-DF264F1CE11A}" srcOrd="0" destOrd="0" parTransId="{DEFE704A-E598-406D-86F9-4A8A8E95A59C}" sibTransId="{0F37DF77-2679-4964-95B3-21232DEAFE36}"/>
    <dgm:cxn modelId="{BB392D6E-A09B-4946-AC1F-E385E1581C8A}" type="presOf" srcId="{00A99036-3625-4575-AD79-9DAAA1E61B10}" destId="{A2CBA35F-6D12-4B39-A645-D6380F3F34AD}" srcOrd="0" destOrd="0" presId="urn:microsoft.com/office/officeart/2005/8/layout/list1"/>
    <dgm:cxn modelId="{483EA759-A0AE-4D7C-9684-D8016871B19B}" srcId="{DE976004-25BC-4397-A57F-89961E25FD87}" destId="{7A80DA54-8210-455B-9E61-120EA243CE24}" srcOrd="0" destOrd="0" parTransId="{F135A4E3-D342-4B61-AFD6-5194215836C2}" sibTransId="{C2C8E9CF-A3A6-479D-A09A-B2877A3298A2}"/>
    <dgm:cxn modelId="{9EAEAE89-D96E-478E-8F67-01E3BFE1E9FF}" type="presOf" srcId="{0C23CF73-F87B-435E-AEA0-E6C1B2FBA450}" destId="{65FA1781-8191-4E1F-917C-40539761897F}" srcOrd="1" destOrd="0" presId="urn:microsoft.com/office/officeart/2005/8/layout/list1"/>
    <dgm:cxn modelId="{F272EC8D-DF7E-4337-A008-89BAC4389316}" type="presOf" srcId="{0C23CF73-F87B-435E-AEA0-E6C1B2FBA450}" destId="{0B06C31E-FF32-4654-86B8-C186B7CF8A73}" srcOrd="0" destOrd="0" presId="urn:microsoft.com/office/officeart/2005/8/layout/list1"/>
    <dgm:cxn modelId="{15F47890-ED4C-44FA-9B6D-D3D0C7A02BB0}" type="presOf" srcId="{DE976004-25BC-4397-A57F-89961E25FD87}" destId="{04C87654-E60D-4223-B83B-50B13997BA84}" srcOrd="1" destOrd="0" presId="urn:microsoft.com/office/officeart/2005/8/layout/list1"/>
    <dgm:cxn modelId="{0A8A0598-945E-411F-832A-07A86BFB2385}" srcId="{D3B74379-1AB7-45A6-AFF3-423579B20E37}" destId="{00A99036-3625-4575-AD79-9DAAA1E61B10}" srcOrd="3" destOrd="0" parTransId="{B3AAD9DC-BC62-4DA7-B755-EA3A9AD006DD}" sibTransId="{0E229457-0C8F-4EF4-9163-26FB03C72440}"/>
    <dgm:cxn modelId="{06127399-2D19-4B14-A1B3-846539FD77A1}" type="presOf" srcId="{DE976004-25BC-4397-A57F-89961E25FD87}" destId="{44A55DA5-6044-4ECE-A25E-FDF8ECCE9700}" srcOrd="0" destOrd="0" presId="urn:microsoft.com/office/officeart/2005/8/layout/list1"/>
    <dgm:cxn modelId="{3C4CDFAA-BC11-4989-B76F-03055D035E51}" type="presOf" srcId="{3D33502F-DDC7-4B0C-B3A4-BBA114240CB3}" destId="{247386E9-0F13-44D6-91CD-269811FD5579}" srcOrd="0" destOrd="0" presId="urn:microsoft.com/office/officeart/2005/8/layout/list1"/>
    <dgm:cxn modelId="{3CEC12B6-7576-4AF0-B535-885FB6A92CA3}" srcId="{91A459CA-0004-42B5-962A-2BAE92B761D3}" destId="{26CDD16C-9C16-4397-A8D5-6373236EDC93}" srcOrd="0" destOrd="0" parTransId="{FEE5BDFB-9280-43E6-B2DF-A0205527FF9A}" sibTransId="{FAC5729B-D2D0-430D-AF5C-A0E01A094FC2}"/>
    <dgm:cxn modelId="{22EA0ABB-72D3-46A4-9019-E7CE809319C4}" type="presOf" srcId="{26CDD16C-9C16-4397-A8D5-6373236EDC93}" destId="{0E09D8EB-1BF3-4B10-B814-9D40BFD0FE7F}" srcOrd="0" destOrd="0" presId="urn:microsoft.com/office/officeart/2005/8/layout/list1"/>
    <dgm:cxn modelId="{E979BFC2-F956-4FFC-8ECD-DDB94084357A}" srcId="{D3B74379-1AB7-45A6-AFF3-423579B20E37}" destId="{DE976004-25BC-4397-A57F-89961E25FD87}" srcOrd="2" destOrd="0" parTransId="{43683011-BFDF-4DA3-A67E-ABE3D5CAD2DD}" sibTransId="{34A1827F-8ADA-4EC8-A5B9-64F43D9C7486}"/>
    <dgm:cxn modelId="{5B05DDC5-E0D2-479E-8DD1-8D942BF4F08D}" srcId="{2AD1D878-5FE9-4E8D-B225-87152E85463B}" destId="{55D3BB77-B47A-4494-9243-EE5A11CE9EA4}" srcOrd="0" destOrd="0" parTransId="{5A6BDE7C-CF58-48AB-B699-F3C7B5A8FDA1}" sibTransId="{52468EB3-0B3B-45E2-B2D5-2012B8E30889}"/>
    <dgm:cxn modelId="{325588C7-D8BA-46C3-9682-03F748B02B46}" srcId="{DE976004-25BC-4397-A57F-89961E25FD87}" destId="{EC4A2146-CC12-460F-9341-C1561EFBABF0}" srcOrd="1" destOrd="0" parTransId="{BD65723D-BA83-4E6A-AF1B-C64A3237A64D}" sibTransId="{935C9890-EBB7-4EF3-B31D-B1BD711B7563}"/>
    <dgm:cxn modelId="{18541DE7-60F7-4700-9B98-843BF5A23E20}" type="presOf" srcId="{2AD1D878-5FE9-4E8D-B225-87152E85463B}" destId="{2594F554-D1A3-4A40-8671-AB15AC25DC03}" srcOrd="0" destOrd="0" presId="urn:microsoft.com/office/officeart/2005/8/layout/list1"/>
    <dgm:cxn modelId="{A6C2A7EE-577F-4E83-938B-2AF75AC81C92}" srcId="{D3B74379-1AB7-45A6-AFF3-423579B20E37}" destId="{0C23CF73-F87B-435E-AEA0-E6C1B2FBA450}" srcOrd="1" destOrd="0" parTransId="{6F597AE8-2896-434F-9287-CABB963CAF5F}" sibTransId="{C296493B-3BE5-402F-AA81-D20BA4C425FB}"/>
    <dgm:cxn modelId="{AC8583F0-2DFA-4C70-9E5D-2ACD629AC7B3}" srcId="{00A99036-3625-4575-AD79-9DAAA1E61B10}" destId="{3D33502F-DDC7-4B0C-B3A4-BBA114240CB3}" srcOrd="0" destOrd="0" parTransId="{C8EE939B-FDD0-427D-8CFE-C9223802391A}" sibTransId="{535637E8-30B4-45FF-A616-E03FFCC1D1BF}"/>
    <dgm:cxn modelId="{3FDB18F5-E026-4874-9BC0-EC2B4C7827E6}" type="presOf" srcId="{EC4A2146-CC12-460F-9341-C1561EFBABF0}" destId="{727CC87C-AC6D-462E-8B49-096DE6B22361}" srcOrd="0" destOrd="1" presId="urn:microsoft.com/office/officeart/2005/8/layout/list1"/>
    <dgm:cxn modelId="{3BB0597F-9371-4B4A-A0DD-7EDAFAC58BEB}" type="presParOf" srcId="{F56AC6B7-2CC3-4F45-9831-ED0AADA4A7CD}" destId="{E93263AB-F3CA-4596-B462-C51726E0D254}" srcOrd="0" destOrd="0" presId="urn:microsoft.com/office/officeart/2005/8/layout/list1"/>
    <dgm:cxn modelId="{5959B15F-7E51-4B78-9710-0D903E4783E2}" type="presParOf" srcId="{E93263AB-F3CA-4596-B462-C51726E0D254}" destId="{70BBB417-C651-4B7F-8334-EE726CF8FA71}" srcOrd="0" destOrd="0" presId="urn:microsoft.com/office/officeart/2005/8/layout/list1"/>
    <dgm:cxn modelId="{664ACA49-B012-4228-9CA2-CD65294E2391}" type="presParOf" srcId="{E93263AB-F3CA-4596-B462-C51726E0D254}" destId="{D5EA73E7-F6ED-4D15-88C6-B2B1999EDED4}" srcOrd="1" destOrd="0" presId="urn:microsoft.com/office/officeart/2005/8/layout/list1"/>
    <dgm:cxn modelId="{A6533C23-035E-496F-BAF0-664F3C7BFA4A}" type="presParOf" srcId="{F56AC6B7-2CC3-4F45-9831-ED0AADA4A7CD}" destId="{B646B646-E1FC-47D3-9070-389F20143E64}" srcOrd="1" destOrd="0" presId="urn:microsoft.com/office/officeart/2005/8/layout/list1"/>
    <dgm:cxn modelId="{2E37BBD6-6A98-40C8-81C0-FB2A719FB8EE}" type="presParOf" srcId="{F56AC6B7-2CC3-4F45-9831-ED0AADA4A7CD}" destId="{7A0D0BB8-711D-42D1-A6E8-2728783BFBAC}" srcOrd="2" destOrd="0" presId="urn:microsoft.com/office/officeart/2005/8/layout/list1"/>
    <dgm:cxn modelId="{EF29A5A6-D5C8-45F6-A774-2FDE88DF393B}" type="presParOf" srcId="{F56AC6B7-2CC3-4F45-9831-ED0AADA4A7CD}" destId="{4329FE88-F8AD-4C56-A59B-5F24CD184046}" srcOrd="3" destOrd="0" presId="urn:microsoft.com/office/officeart/2005/8/layout/list1"/>
    <dgm:cxn modelId="{38742BB3-44AD-4D99-B4BF-05DA05C72B88}" type="presParOf" srcId="{F56AC6B7-2CC3-4F45-9831-ED0AADA4A7CD}" destId="{CD5CF135-DA2A-4FF3-B61E-119F4DABC910}" srcOrd="4" destOrd="0" presId="urn:microsoft.com/office/officeart/2005/8/layout/list1"/>
    <dgm:cxn modelId="{C14804A3-B9B9-44C6-9370-115C33348DD2}" type="presParOf" srcId="{CD5CF135-DA2A-4FF3-B61E-119F4DABC910}" destId="{0B06C31E-FF32-4654-86B8-C186B7CF8A73}" srcOrd="0" destOrd="0" presId="urn:microsoft.com/office/officeart/2005/8/layout/list1"/>
    <dgm:cxn modelId="{CA8413BF-3DDB-43C3-BC15-8EA9D2904C11}" type="presParOf" srcId="{CD5CF135-DA2A-4FF3-B61E-119F4DABC910}" destId="{65FA1781-8191-4E1F-917C-40539761897F}" srcOrd="1" destOrd="0" presId="urn:microsoft.com/office/officeart/2005/8/layout/list1"/>
    <dgm:cxn modelId="{EA7FB5EF-B9A3-49E9-AC6B-1814172D616D}" type="presParOf" srcId="{F56AC6B7-2CC3-4F45-9831-ED0AADA4A7CD}" destId="{174AF59C-2549-4E3E-A71A-111FF78A386B}" srcOrd="5" destOrd="0" presId="urn:microsoft.com/office/officeart/2005/8/layout/list1"/>
    <dgm:cxn modelId="{80D94CF2-BCCE-4676-84CC-A8AC607EE28E}" type="presParOf" srcId="{F56AC6B7-2CC3-4F45-9831-ED0AADA4A7CD}" destId="{6387269C-500D-4EB6-80EB-07C4D4F0F307}" srcOrd="6" destOrd="0" presId="urn:microsoft.com/office/officeart/2005/8/layout/list1"/>
    <dgm:cxn modelId="{02EE7A3E-1E74-43FE-A768-66EF403D4D35}" type="presParOf" srcId="{F56AC6B7-2CC3-4F45-9831-ED0AADA4A7CD}" destId="{115CE77D-AD71-442C-833A-66D408B62E18}" srcOrd="7" destOrd="0" presId="urn:microsoft.com/office/officeart/2005/8/layout/list1"/>
    <dgm:cxn modelId="{3EF45A57-5A15-4606-ACD6-8FC18D680EDE}" type="presParOf" srcId="{F56AC6B7-2CC3-4F45-9831-ED0AADA4A7CD}" destId="{3C15C49E-D729-42CF-83C1-F70B9799DAAC}" srcOrd="8" destOrd="0" presId="urn:microsoft.com/office/officeart/2005/8/layout/list1"/>
    <dgm:cxn modelId="{7E8AE0A2-11A2-4EBB-BE6B-37C7C4B12B4B}" type="presParOf" srcId="{3C15C49E-D729-42CF-83C1-F70B9799DAAC}" destId="{44A55DA5-6044-4ECE-A25E-FDF8ECCE9700}" srcOrd="0" destOrd="0" presId="urn:microsoft.com/office/officeart/2005/8/layout/list1"/>
    <dgm:cxn modelId="{6FF427BF-0197-48F6-8C16-5AB897A3D618}" type="presParOf" srcId="{3C15C49E-D729-42CF-83C1-F70B9799DAAC}" destId="{04C87654-E60D-4223-B83B-50B13997BA84}" srcOrd="1" destOrd="0" presId="urn:microsoft.com/office/officeart/2005/8/layout/list1"/>
    <dgm:cxn modelId="{E55E5F13-D420-4074-8648-04CE3FB18B44}" type="presParOf" srcId="{F56AC6B7-2CC3-4F45-9831-ED0AADA4A7CD}" destId="{AC32DD13-5E5E-4757-9BD7-E4C631638A66}" srcOrd="9" destOrd="0" presId="urn:microsoft.com/office/officeart/2005/8/layout/list1"/>
    <dgm:cxn modelId="{CE90E08C-23C2-4717-8077-A7FF38F9C5CA}" type="presParOf" srcId="{F56AC6B7-2CC3-4F45-9831-ED0AADA4A7CD}" destId="{727CC87C-AC6D-462E-8B49-096DE6B22361}" srcOrd="10" destOrd="0" presId="urn:microsoft.com/office/officeart/2005/8/layout/list1"/>
    <dgm:cxn modelId="{66DAC06C-7C39-499B-9FC3-A29C7508BDB7}" type="presParOf" srcId="{F56AC6B7-2CC3-4F45-9831-ED0AADA4A7CD}" destId="{10703C95-6122-44B0-BCA3-0102735F92A4}" srcOrd="11" destOrd="0" presId="urn:microsoft.com/office/officeart/2005/8/layout/list1"/>
    <dgm:cxn modelId="{A6B1C947-C1C4-431C-B6FD-B00FB14DA482}" type="presParOf" srcId="{F56AC6B7-2CC3-4F45-9831-ED0AADA4A7CD}" destId="{5167FD63-08D6-46D5-A412-1BD4347844E0}" srcOrd="12" destOrd="0" presId="urn:microsoft.com/office/officeart/2005/8/layout/list1"/>
    <dgm:cxn modelId="{2EA0FCC2-E259-4F62-BA4B-91BCE264DCDF}" type="presParOf" srcId="{5167FD63-08D6-46D5-A412-1BD4347844E0}" destId="{A2CBA35F-6D12-4B39-A645-D6380F3F34AD}" srcOrd="0" destOrd="0" presId="urn:microsoft.com/office/officeart/2005/8/layout/list1"/>
    <dgm:cxn modelId="{66EA5EA4-E101-4F55-8B61-0864CE11688A}" type="presParOf" srcId="{5167FD63-08D6-46D5-A412-1BD4347844E0}" destId="{18871530-9363-4437-9694-C3EBD2450175}" srcOrd="1" destOrd="0" presId="urn:microsoft.com/office/officeart/2005/8/layout/list1"/>
    <dgm:cxn modelId="{63231F26-2AAD-4C0B-B297-359381315E35}" type="presParOf" srcId="{F56AC6B7-2CC3-4F45-9831-ED0AADA4A7CD}" destId="{CD957A9E-DC4F-426C-9DEC-EAB2F5E34D18}" srcOrd="13" destOrd="0" presId="urn:microsoft.com/office/officeart/2005/8/layout/list1"/>
    <dgm:cxn modelId="{8F1A1620-3B57-4032-ADD5-56082FEBFD32}" type="presParOf" srcId="{F56AC6B7-2CC3-4F45-9831-ED0AADA4A7CD}" destId="{247386E9-0F13-44D6-91CD-269811FD5579}" srcOrd="14" destOrd="0" presId="urn:microsoft.com/office/officeart/2005/8/layout/list1"/>
    <dgm:cxn modelId="{69B46681-F127-4A71-9FA3-0ABC0ADB3B31}" type="presParOf" srcId="{F56AC6B7-2CC3-4F45-9831-ED0AADA4A7CD}" destId="{E7E090D3-5592-40FD-872A-9DAC2DB8A2A4}" srcOrd="15" destOrd="0" presId="urn:microsoft.com/office/officeart/2005/8/layout/list1"/>
    <dgm:cxn modelId="{D7932634-186A-498F-98C1-E2F41E254F31}" type="presParOf" srcId="{F56AC6B7-2CC3-4F45-9831-ED0AADA4A7CD}" destId="{14D64FBE-B39C-41B1-89D9-9B7C709EA833}" srcOrd="16" destOrd="0" presId="urn:microsoft.com/office/officeart/2005/8/layout/list1"/>
    <dgm:cxn modelId="{BB7D2949-ADDA-4A79-9361-3985569034EF}" type="presParOf" srcId="{14D64FBE-B39C-41B1-89D9-9B7C709EA833}" destId="{2594F554-D1A3-4A40-8671-AB15AC25DC03}" srcOrd="0" destOrd="0" presId="urn:microsoft.com/office/officeart/2005/8/layout/list1"/>
    <dgm:cxn modelId="{0F6EC192-C756-4BDD-B79A-80DB75D6DFA1}" type="presParOf" srcId="{14D64FBE-B39C-41B1-89D9-9B7C709EA833}" destId="{6C883DBA-232D-4FA1-B1EE-A6EE93C7539E}" srcOrd="1" destOrd="0" presId="urn:microsoft.com/office/officeart/2005/8/layout/list1"/>
    <dgm:cxn modelId="{5F0EDDC8-1E4B-4C45-B66A-856BB589F9EF}" type="presParOf" srcId="{F56AC6B7-2CC3-4F45-9831-ED0AADA4A7CD}" destId="{1298BDA7-44C9-4DA6-93E8-31719112840D}" srcOrd="17" destOrd="0" presId="urn:microsoft.com/office/officeart/2005/8/layout/list1"/>
    <dgm:cxn modelId="{914BB85B-F77D-4D18-8951-62E67EED1955}" type="presParOf" srcId="{F56AC6B7-2CC3-4F45-9831-ED0AADA4A7CD}" destId="{65586D4D-4EE2-42BF-985C-D2CB6D55587F}" srcOrd="18" destOrd="0" presId="urn:microsoft.com/office/officeart/2005/8/layout/list1"/>
    <dgm:cxn modelId="{36D4FD0A-769F-4342-8B07-B440EDDF1354}" type="presParOf" srcId="{F56AC6B7-2CC3-4F45-9831-ED0AADA4A7CD}" destId="{FB88B4E8-2785-43F9-9C7B-E5299BDF8881}" srcOrd="19" destOrd="0" presId="urn:microsoft.com/office/officeart/2005/8/layout/list1"/>
    <dgm:cxn modelId="{2BC4F742-FA50-4627-9082-280CE52BB5B2}" type="presParOf" srcId="{F56AC6B7-2CC3-4F45-9831-ED0AADA4A7CD}" destId="{03A2738C-C8A0-4C0B-B8A5-9585484FE43B}" srcOrd="20" destOrd="0" presId="urn:microsoft.com/office/officeart/2005/8/layout/list1"/>
    <dgm:cxn modelId="{AD9A7337-3719-4259-BF7C-A9D755CD2AD6}" type="presParOf" srcId="{03A2738C-C8A0-4C0B-B8A5-9585484FE43B}" destId="{CC637210-B4BD-4729-A318-9E76FA88E3DC}" srcOrd="0" destOrd="0" presId="urn:microsoft.com/office/officeart/2005/8/layout/list1"/>
    <dgm:cxn modelId="{BE3F1CF0-E941-4B79-BC94-25B439F9E8F3}" type="presParOf" srcId="{03A2738C-C8A0-4C0B-B8A5-9585484FE43B}" destId="{E550C672-2273-45FB-A0C3-2AF0CE7F12B4}" srcOrd="1" destOrd="0" presId="urn:microsoft.com/office/officeart/2005/8/layout/list1"/>
    <dgm:cxn modelId="{5979596C-91AF-4906-A88D-A59E114B760F}" type="presParOf" srcId="{F56AC6B7-2CC3-4F45-9831-ED0AADA4A7CD}" destId="{81141234-9EE2-4DC0-9D73-21C89313CC03}" srcOrd="21" destOrd="0" presId="urn:microsoft.com/office/officeart/2005/8/layout/list1"/>
    <dgm:cxn modelId="{C6EC72BD-4419-432B-8599-1076CD3B22A1}" type="presParOf" srcId="{F56AC6B7-2CC3-4F45-9831-ED0AADA4A7CD}" destId="{0E09D8EB-1BF3-4B10-B814-9D40BFD0FE7F}" srcOrd="2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0B0C991-FB44-4D97-AF90-21EC414B33E1}"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2CA000C2-69E0-4F0E-8241-91BBCA29D6C8}">
      <dgm:prSet/>
      <dgm:spPr/>
      <dgm:t>
        <a:bodyPr/>
        <a:lstStyle/>
        <a:p>
          <a:r>
            <a:rPr lang="en-GB"/>
            <a:t>What do </a:t>
          </a:r>
          <a:r>
            <a:rPr lang="en-GB" b="1" i="1"/>
            <a:t>you</a:t>
          </a:r>
          <a:r>
            <a:rPr lang="en-GB"/>
            <a:t> think is wrong? </a:t>
          </a:r>
          <a:endParaRPr lang="en-US"/>
        </a:p>
      </dgm:t>
    </dgm:pt>
    <dgm:pt modelId="{7CD76E49-31C5-4E5D-8515-A18198557679}" type="parTrans" cxnId="{38FA450B-5D03-4DC1-8874-1035F607F78C}">
      <dgm:prSet/>
      <dgm:spPr/>
      <dgm:t>
        <a:bodyPr/>
        <a:lstStyle/>
        <a:p>
          <a:endParaRPr lang="en-US"/>
        </a:p>
      </dgm:t>
    </dgm:pt>
    <dgm:pt modelId="{FB0A3877-6013-45CA-B941-92CB23138E83}" type="sibTrans" cxnId="{38FA450B-5D03-4DC1-8874-1035F607F78C}">
      <dgm:prSet/>
      <dgm:spPr/>
      <dgm:t>
        <a:bodyPr/>
        <a:lstStyle/>
        <a:p>
          <a:endParaRPr lang="en-US"/>
        </a:p>
      </dgm:t>
    </dgm:pt>
    <dgm:pt modelId="{065A688E-D531-41C6-93FE-B2AFB2417948}">
      <dgm:prSet/>
      <dgm:spPr/>
      <dgm:t>
        <a:bodyPr/>
        <a:lstStyle/>
        <a:p>
          <a:r>
            <a:rPr lang="en-GB"/>
            <a:t>Brain tumour (headache)</a:t>
          </a:r>
          <a:endParaRPr lang="en-US"/>
        </a:p>
      </dgm:t>
    </dgm:pt>
    <dgm:pt modelId="{E7022FB6-858F-42E2-8E39-359D87A427D4}" type="parTrans" cxnId="{8C4A5F2C-178C-4DE9-ADCB-6F97946FC1BB}">
      <dgm:prSet/>
      <dgm:spPr/>
      <dgm:t>
        <a:bodyPr/>
        <a:lstStyle/>
        <a:p>
          <a:endParaRPr lang="en-US"/>
        </a:p>
      </dgm:t>
    </dgm:pt>
    <dgm:pt modelId="{AD3D7469-D3E3-42A9-84AC-D84F7224DE45}" type="sibTrans" cxnId="{8C4A5F2C-178C-4DE9-ADCB-6F97946FC1BB}">
      <dgm:prSet/>
      <dgm:spPr/>
      <dgm:t>
        <a:bodyPr/>
        <a:lstStyle/>
        <a:p>
          <a:endParaRPr lang="en-US"/>
        </a:p>
      </dgm:t>
    </dgm:pt>
    <dgm:pt modelId="{FF77E83E-0622-4D42-AC15-09289DD24E73}">
      <dgm:prSet/>
      <dgm:spPr/>
      <dgm:t>
        <a:bodyPr/>
        <a:lstStyle/>
        <a:p>
          <a:r>
            <a:rPr lang="en-GB"/>
            <a:t>Multiple sclerosis (tingling)</a:t>
          </a:r>
          <a:endParaRPr lang="en-US"/>
        </a:p>
      </dgm:t>
    </dgm:pt>
    <dgm:pt modelId="{619387A4-6A9D-437C-953E-4EBC1038AEAB}" type="parTrans" cxnId="{BC58A0D8-1774-4A26-A277-2725323BC008}">
      <dgm:prSet/>
      <dgm:spPr/>
      <dgm:t>
        <a:bodyPr/>
        <a:lstStyle/>
        <a:p>
          <a:endParaRPr lang="en-US"/>
        </a:p>
      </dgm:t>
    </dgm:pt>
    <dgm:pt modelId="{3A3885A5-4264-46ED-A2B9-B5BFD66046A6}" type="sibTrans" cxnId="{BC58A0D8-1774-4A26-A277-2725323BC008}">
      <dgm:prSet/>
      <dgm:spPr/>
      <dgm:t>
        <a:bodyPr/>
        <a:lstStyle/>
        <a:p>
          <a:endParaRPr lang="en-US"/>
        </a:p>
      </dgm:t>
    </dgm:pt>
    <dgm:pt modelId="{658E9958-A967-4743-A137-431630980C89}">
      <dgm:prSet/>
      <dgm:spPr/>
      <dgm:t>
        <a:bodyPr/>
        <a:lstStyle/>
        <a:p>
          <a:r>
            <a:rPr lang="en-GB"/>
            <a:t>Parkinson’s (tremor)</a:t>
          </a:r>
          <a:endParaRPr lang="en-US"/>
        </a:p>
      </dgm:t>
    </dgm:pt>
    <dgm:pt modelId="{DA786C4D-FA76-42B4-AECF-8E74CCA2E460}" type="parTrans" cxnId="{592F9235-F670-4826-9CDF-64FDDF7EDC5F}">
      <dgm:prSet/>
      <dgm:spPr/>
      <dgm:t>
        <a:bodyPr/>
        <a:lstStyle/>
        <a:p>
          <a:endParaRPr lang="en-US"/>
        </a:p>
      </dgm:t>
    </dgm:pt>
    <dgm:pt modelId="{094D8B2C-477E-4AF8-A1C4-B6E4AC27A367}" type="sibTrans" cxnId="{592F9235-F670-4826-9CDF-64FDDF7EDC5F}">
      <dgm:prSet/>
      <dgm:spPr/>
      <dgm:t>
        <a:bodyPr/>
        <a:lstStyle/>
        <a:p>
          <a:endParaRPr lang="en-US"/>
        </a:p>
      </dgm:t>
    </dgm:pt>
    <dgm:pt modelId="{4B0AE323-3BEE-47A5-8135-6A2FEBAFF1C6}">
      <dgm:prSet/>
      <dgm:spPr/>
      <dgm:t>
        <a:bodyPr/>
        <a:lstStyle/>
        <a:p>
          <a:r>
            <a:rPr lang="en-GB"/>
            <a:t>Alzheimer’s (forgetfulness)</a:t>
          </a:r>
          <a:endParaRPr lang="en-US"/>
        </a:p>
      </dgm:t>
    </dgm:pt>
    <dgm:pt modelId="{4B3C205C-9318-429D-9E86-C261B481C41F}" type="parTrans" cxnId="{2C43CED6-4F18-47B8-87D4-30CB17912D79}">
      <dgm:prSet/>
      <dgm:spPr/>
      <dgm:t>
        <a:bodyPr/>
        <a:lstStyle/>
        <a:p>
          <a:endParaRPr lang="en-US"/>
        </a:p>
      </dgm:t>
    </dgm:pt>
    <dgm:pt modelId="{1974DF31-8BFA-41CA-9CE0-B8B5DE8908BD}" type="sibTrans" cxnId="{2C43CED6-4F18-47B8-87D4-30CB17912D79}">
      <dgm:prSet/>
      <dgm:spPr/>
      <dgm:t>
        <a:bodyPr/>
        <a:lstStyle/>
        <a:p>
          <a:endParaRPr lang="en-US"/>
        </a:p>
      </dgm:t>
    </dgm:pt>
    <dgm:pt modelId="{42A34AB3-C1C0-47E5-8AC5-ED8C3DAC2F22}">
      <dgm:prSet/>
      <dgm:spPr/>
      <dgm:t>
        <a:bodyPr/>
        <a:lstStyle/>
        <a:p>
          <a:r>
            <a:rPr lang="en-GB"/>
            <a:t>Epilepsy (faints)</a:t>
          </a:r>
          <a:endParaRPr lang="en-US"/>
        </a:p>
      </dgm:t>
    </dgm:pt>
    <dgm:pt modelId="{C9595A0F-4313-4EAD-B390-E580099D8B29}" type="parTrans" cxnId="{AEB653CD-22C3-499E-A738-511F40D720AE}">
      <dgm:prSet/>
      <dgm:spPr/>
      <dgm:t>
        <a:bodyPr/>
        <a:lstStyle/>
        <a:p>
          <a:endParaRPr lang="en-US"/>
        </a:p>
      </dgm:t>
    </dgm:pt>
    <dgm:pt modelId="{2B533332-57F5-48B8-9C63-3178527DB97B}" type="sibTrans" cxnId="{AEB653CD-22C3-499E-A738-511F40D720AE}">
      <dgm:prSet/>
      <dgm:spPr/>
      <dgm:t>
        <a:bodyPr/>
        <a:lstStyle/>
        <a:p>
          <a:endParaRPr lang="en-US"/>
        </a:p>
      </dgm:t>
    </dgm:pt>
    <dgm:pt modelId="{0B5AF21C-C5D7-44A6-AB8D-8C674D085BEB}">
      <dgm:prSet/>
      <dgm:spPr/>
      <dgm:t>
        <a:bodyPr/>
        <a:lstStyle/>
        <a:p>
          <a:r>
            <a:rPr lang="en-GB"/>
            <a:t>What are you hoping for from this consultation?</a:t>
          </a:r>
          <a:endParaRPr lang="en-US"/>
        </a:p>
      </dgm:t>
    </dgm:pt>
    <dgm:pt modelId="{DDFF9DE2-05AC-4DA9-8ECE-4B51B85CF23C}" type="parTrans" cxnId="{30715DE4-96C8-4DE8-AF9F-31521E56ED79}">
      <dgm:prSet/>
      <dgm:spPr/>
      <dgm:t>
        <a:bodyPr/>
        <a:lstStyle/>
        <a:p>
          <a:endParaRPr lang="en-US"/>
        </a:p>
      </dgm:t>
    </dgm:pt>
    <dgm:pt modelId="{93600C50-D963-4980-BA02-39155B6C7485}" type="sibTrans" cxnId="{30715DE4-96C8-4DE8-AF9F-31521E56ED79}">
      <dgm:prSet/>
      <dgm:spPr/>
      <dgm:t>
        <a:bodyPr/>
        <a:lstStyle/>
        <a:p>
          <a:endParaRPr lang="en-US"/>
        </a:p>
      </dgm:t>
    </dgm:pt>
    <dgm:pt modelId="{86F0F457-CCC7-4002-A6B0-2CD7B0E53379}" type="pres">
      <dgm:prSet presAssocID="{F0B0C991-FB44-4D97-AF90-21EC414B33E1}" presName="linear" presStyleCnt="0">
        <dgm:presLayoutVars>
          <dgm:animLvl val="lvl"/>
          <dgm:resizeHandles val="exact"/>
        </dgm:presLayoutVars>
      </dgm:prSet>
      <dgm:spPr/>
    </dgm:pt>
    <dgm:pt modelId="{924DEBFD-DE0F-4939-BDE6-7AC1F31A6984}" type="pres">
      <dgm:prSet presAssocID="{2CA000C2-69E0-4F0E-8241-91BBCA29D6C8}" presName="parentText" presStyleLbl="node1" presStyleIdx="0" presStyleCnt="2">
        <dgm:presLayoutVars>
          <dgm:chMax val="0"/>
          <dgm:bulletEnabled val="1"/>
        </dgm:presLayoutVars>
      </dgm:prSet>
      <dgm:spPr/>
    </dgm:pt>
    <dgm:pt modelId="{8EA71EF6-E25C-4328-8CA9-C19BCFF1028C}" type="pres">
      <dgm:prSet presAssocID="{2CA000C2-69E0-4F0E-8241-91BBCA29D6C8}" presName="childText" presStyleLbl="revTx" presStyleIdx="0" presStyleCnt="1">
        <dgm:presLayoutVars>
          <dgm:bulletEnabled val="1"/>
        </dgm:presLayoutVars>
      </dgm:prSet>
      <dgm:spPr/>
    </dgm:pt>
    <dgm:pt modelId="{5A5605A9-D789-42DC-9AEC-4155C8803E9E}" type="pres">
      <dgm:prSet presAssocID="{0B5AF21C-C5D7-44A6-AB8D-8C674D085BEB}" presName="parentText" presStyleLbl="node1" presStyleIdx="1" presStyleCnt="2">
        <dgm:presLayoutVars>
          <dgm:chMax val="0"/>
          <dgm:bulletEnabled val="1"/>
        </dgm:presLayoutVars>
      </dgm:prSet>
      <dgm:spPr/>
    </dgm:pt>
  </dgm:ptLst>
  <dgm:cxnLst>
    <dgm:cxn modelId="{38FA450B-5D03-4DC1-8874-1035F607F78C}" srcId="{F0B0C991-FB44-4D97-AF90-21EC414B33E1}" destId="{2CA000C2-69E0-4F0E-8241-91BBCA29D6C8}" srcOrd="0" destOrd="0" parTransId="{7CD76E49-31C5-4E5D-8515-A18198557679}" sibTransId="{FB0A3877-6013-45CA-B941-92CB23138E83}"/>
    <dgm:cxn modelId="{8C4A5F2C-178C-4DE9-ADCB-6F97946FC1BB}" srcId="{2CA000C2-69E0-4F0E-8241-91BBCA29D6C8}" destId="{065A688E-D531-41C6-93FE-B2AFB2417948}" srcOrd="0" destOrd="0" parTransId="{E7022FB6-858F-42E2-8E39-359D87A427D4}" sibTransId="{AD3D7469-D3E3-42A9-84AC-D84F7224DE45}"/>
    <dgm:cxn modelId="{176E4F2C-4283-4E8F-81B5-7DEDF5209590}" type="presOf" srcId="{FF77E83E-0622-4D42-AC15-09289DD24E73}" destId="{8EA71EF6-E25C-4328-8CA9-C19BCFF1028C}" srcOrd="0" destOrd="1" presId="urn:microsoft.com/office/officeart/2005/8/layout/vList2"/>
    <dgm:cxn modelId="{592F9235-F670-4826-9CDF-64FDDF7EDC5F}" srcId="{2CA000C2-69E0-4F0E-8241-91BBCA29D6C8}" destId="{658E9958-A967-4743-A137-431630980C89}" srcOrd="2" destOrd="0" parTransId="{DA786C4D-FA76-42B4-AECF-8E74CCA2E460}" sibTransId="{094D8B2C-477E-4AF8-A1C4-B6E4AC27A367}"/>
    <dgm:cxn modelId="{96D1545A-A608-4B72-8D24-9DA8CAF9528A}" type="presOf" srcId="{42A34AB3-C1C0-47E5-8AC5-ED8C3DAC2F22}" destId="{8EA71EF6-E25C-4328-8CA9-C19BCFF1028C}" srcOrd="0" destOrd="4" presId="urn:microsoft.com/office/officeart/2005/8/layout/vList2"/>
    <dgm:cxn modelId="{D15BF488-8BE0-4C41-9FFD-48062B17BE58}" type="presOf" srcId="{F0B0C991-FB44-4D97-AF90-21EC414B33E1}" destId="{86F0F457-CCC7-4002-A6B0-2CD7B0E53379}" srcOrd="0" destOrd="0" presId="urn:microsoft.com/office/officeart/2005/8/layout/vList2"/>
    <dgm:cxn modelId="{F559E8BA-47EA-4596-85B8-47A9D48D76A4}" type="presOf" srcId="{4B0AE323-3BEE-47A5-8135-6A2FEBAFF1C6}" destId="{8EA71EF6-E25C-4328-8CA9-C19BCFF1028C}" srcOrd="0" destOrd="3" presId="urn:microsoft.com/office/officeart/2005/8/layout/vList2"/>
    <dgm:cxn modelId="{7E69CCBD-0FB0-4F06-A424-F90C0BD8E044}" type="presOf" srcId="{065A688E-D531-41C6-93FE-B2AFB2417948}" destId="{8EA71EF6-E25C-4328-8CA9-C19BCFF1028C}" srcOrd="0" destOrd="0" presId="urn:microsoft.com/office/officeart/2005/8/layout/vList2"/>
    <dgm:cxn modelId="{AEB653CD-22C3-499E-A738-511F40D720AE}" srcId="{2CA000C2-69E0-4F0E-8241-91BBCA29D6C8}" destId="{42A34AB3-C1C0-47E5-8AC5-ED8C3DAC2F22}" srcOrd="4" destOrd="0" parTransId="{C9595A0F-4313-4EAD-B390-E580099D8B29}" sibTransId="{2B533332-57F5-48B8-9C63-3178527DB97B}"/>
    <dgm:cxn modelId="{2C43CED6-4F18-47B8-87D4-30CB17912D79}" srcId="{2CA000C2-69E0-4F0E-8241-91BBCA29D6C8}" destId="{4B0AE323-3BEE-47A5-8135-6A2FEBAFF1C6}" srcOrd="3" destOrd="0" parTransId="{4B3C205C-9318-429D-9E86-C261B481C41F}" sibTransId="{1974DF31-8BFA-41CA-9CE0-B8B5DE8908BD}"/>
    <dgm:cxn modelId="{BC58A0D8-1774-4A26-A277-2725323BC008}" srcId="{2CA000C2-69E0-4F0E-8241-91BBCA29D6C8}" destId="{FF77E83E-0622-4D42-AC15-09289DD24E73}" srcOrd="1" destOrd="0" parTransId="{619387A4-6A9D-437C-953E-4EBC1038AEAB}" sibTransId="{3A3885A5-4264-46ED-A2B9-B5BFD66046A6}"/>
    <dgm:cxn modelId="{C435EADB-71BB-412F-9A6F-980CAE713795}" type="presOf" srcId="{658E9958-A967-4743-A137-431630980C89}" destId="{8EA71EF6-E25C-4328-8CA9-C19BCFF1028C}" srcOrd="0" destOrd="2" presId="urn:microsoft.com/office/officeart/2005/8/layout/vList2"/>
    <dgm:cxn modelId="{30715DE4-96C8-4DE8-AF9F-31521E56ED79}" srcId="{F0B0C991-FB44-4D97-AF90-21EC414B33E1}" destId="{0B5AF21C-C5D7-44A6-AB8D-8C674D085BEB}" srcOrd="1" destOrd="0" parTransId="{DDFF9DE2-05AC-4DA9-8ECE-4B51B85CF23C}" sibTransId="{93600C50-D963-4980-BA02-39155B6C7485}"/>
    <dgm:cxn modelId="{305884EE-A8D8-4D24-AC7F-847B3DD72FC6}" type="presOf" srcId="{2CA000C2-69E0-4F0E-8241-91BBCA29D6C8}" destId="{924DEBFD-DE0F-4939-BDE6-7AC1F31A6984}" srcOrd="0" destOrd="0" presId="urn:microsoft.com/office/officeart/2005/8/layout/vList2"/>
    <dgm:cxn modelId="{06E476FC-E7AF-4DB6-80D5-3B3F3CD2DD14}" type="presOf" srcId="{0B5AF21C-C5D7-44A6-AB8D-8C674D085BEB}" destId="{5A5605A9-D789-42DC-9AEC-4155C8803E9E}" srcOrd="0" destOrd="0" presId="urn:microsoft.com/office/officeart/2005/8/layout/vList2"/>
    <dgm:cxn modelId="{D6746F85-9A02-4032-9940-768A2CF14482}" type="presParOf" srcId="{86F0F457-CCC7-4002-A6B0-2CD7B0E53379}" destId="{924DEBFD-DE0F-4939-BDE6-7AC1F31A6984}" srcOrd="0" destOrd="0" presId="urn:microsoft.com/office/officeart/2005/8/layout/vList2"/>
    <dgm:cxn modelId="{3406B7B3-A418-4231-B609-D8E2AA55CBFF}" type="presParOf" srcId="{86F0F457-CCC7-4002-A6B0-2CD7B0E53379}" destId="{8EA71EF6-E25C-4328-8CA9-C19BCFF1028C}" srcOrd="1" destOrd="0" presId="urn:microsoft.com/office/officeart/2005/8/layout/vList2"/>
    <dgm:cxn modelId="{812DC7AF-38EC-4051-8175-A73DDFAEAA49}" type="presParOf" srcId="{86F0F457-CCC7-4002-A6B0-2CD7B0E53379}" destId="{5A5605A9-D789-42DC-9AEC-4155C8803E9E}"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E0AC11-047D-4A9B-B963-FA95C19FF059}"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9524DAD-3C3F-49FA-8840-62B80837771F}">
      <dgm:prSet/>
      <dgm:spPr/>
      <dgm:t>
        <a:bodyPr/>
        <a:lstStyle/>
        <a:p>
          <a:r>
            <a:rPr lang="en-US"/>
            <a:t>Is there a lesion</a:t>
          </a:r>
        </a:p>
      </dgm:t>
    </dgm:pt>
    <dgm:pt modelId="{56359981-BD95-4C3A-A67D-F379842D67D1}" type="parTrans" cxnId="{6D3C8E46-B558-463A-A68E-709DF05C61CC}">
      <dgm:prSet/>
      <dgm:spPr/>
      <dgm:t>
        <a:bodyPr/>
        <a:lstStyle/>
        <a:p>
          <a:endParaRPr lang="en-US"/>
        </a:p>
      </dgm:t>
    </dgm:pt>
    <dgm:pt modelId="{CE332BB0-14C1-46D6-A78B-15F8DBF6B407}" type="sibTrans" cxnId="{6D3C8E46-B558-463A-A68E-709DF05C61CC}">
      <dgm:prSet/>
      <dgm:spPr/>
      <dgm:t>
        <a:bodyPr/>
        <a:lstStyle/>
        <a:p>
          <a:endParaRPr lang="en-US"/>
        </a:p>
      </dgm:t>
    </dgm:pt>
    <dgm:pt modelId="{2A50B69F-D6EF-445E-B831-F2C7AD14BDEC}">
      <dgm:prSet/>
      <dgm:spPr/>
      <dgm:t>
        <a:bodyPr/>
        <a:lstStyle/>
        <a:p>
          <a:r>
            <a:rPr lang="en-US"/>
            <a:t>Where is the lesion</a:t>
          </a:r>
        </a:p>
      </dgm:t>
    </dgm:pt>
    <dgm:pt modelId="{8EFC1DFC-8272-4F2F-8971-663226FF7AD4}" type="parTrans" cxnId="{EE725747-0A5D-401F-9D21-FAA358DE4E56}">
      <dgm:prSet/>
      <dgm:spPr/>
      <dgm:t>
        <a:bodyPr/>
        <a:lstStyle/>
        <a:p>
          <a:endParaRPr lang="en-US"/>
        </a:p>
      </dgm:t>
    </dgm:pt>
    <dgm:pt modelId="{213A93A8-65A1-4BFE-9EA1-BD6029B84F29}" type="sibTrans" cxnId="{EE725747-0A5D-401F-9D21-FAA358DE4E56}">
      <dgm:prSet/>
      <dgm:spPr/>
      <dgm:t>
        <a:bodyPr/>
        <a:lstStyle/>
        <a:p>
          <a:endParaRPr lang="en-US"/>
        </a:p>
      </dgm:t>
    </dgm:pt>
    <dgm:pt modelId="{1DF8EF63-D371-4D22-8982-3E6E9E6E8ABB}">
      <dgm:prSet/>
      <dgm:spPr/>
      <dgm:t>
        <a:bodyPr/>
        <a:lstStyle/>
        <a:p>
          <a:r>
            <a:rPr lang="en-US"/>
            <a:t>What is the lesion</a:t>
          </a:r>
        </a:p>
      </dgm:t>
    </dgm:pt>
    <dgm:pt modelId="{05113427-C920-4CE2-9EAD-8B0101CD343A}" type="parTrans" cxnId="{A7F02975-A50A-4C96-9FC9-A767FB988056}">
      <dgm:prSet/>
      <dgm:spPr/>
      <dgm:t>
        <a:bodyPr/>
        <a:lstStyle/>
        <a:p>
          <a:endParaRPr lang="en-US"/>
        </a:p>
      </dgm:t>
    </dgm:pt>
    <dgm:pt modelId="{8C6166A4-EC6B-4CFF-BE53-A083DD303985}" type="sibTrans" cxnId="{A7F02975-A50A-4C96-9FC9-A767FB988056}">
      <dgm:prSet/>
      <dgm:spPr/>
      <dgm:t>
        <a:bodyPr/>
        <a:lstStyle/>
        <a:p>
          <a:endParaRPr lang="en-US"/>
        </a:p>
      </dgm:t>
    </dgm:pt>
    <dgm:pt modelId="{A2FE8638-B72C-4513-A122-7A1AB931F9BA}">
      <dgm:prSet/>
      <dgm:spPr/>
      <dgm:t>
        <a:bodyPr/>
        <a:lstStyle/>
        <a:p>
          <a:r>
            <a:rPr lang="en-US"/>
            <a:t>Is there treatment</a:t>
          </a:r>
        </a:p>
      </dgm:t>
    </dgm:pt>
    <dgm:pt modelId="{5E6D6D50-8CA9-45A9-88E5-3B93F540C9AE}" type="parTrans" cxnId="{940D42A7-41EB-4683-92F5-55E30E98963A}">
      <dgm:prSet/>
      <dgm:spPr/>
      <dgm:t>
        <a:bodyPr/>
        <a:lstStyle/>
        <a:p>
          <a:endParaRPr lang="en-US"/>
        </a:p>
      </dgm:t>
    </dgm:pt>
    <dgm:pt modelId="{AC0B3FDB-6D7A-4DEB-ABD4-B2DA5AB6D54D}" type="sibTrans" cxnId="{940D42A7-41EB-4683-92F5-55E30E98963A}">
      <dgm:prSet/>
      <dgm:spPr/>
      <dgm:t>
        <a:bodyPr/>
        <a:lstStyle/>
        <a:p>
          <a:endParaRPr lang="en-US"/>
        </a:p>
      </dgm:t>
    </dgm:pt>
    <dgm:pt modelId="{52FCC3F2-2181-4073-8EBF-368E54A60CFD}" type="pres">
      <dgm:prSet presAssocID="{20E0AC11-047D-4A9B-B963-FA95C19FF059}" presName="root" presStyleCnt="0">
        <dgm:presLayoutVars>
          <dgm:dir/>
          <dgm:resizeHandles val="exact"/>
        </dgm:presLayoutVars>
      </dgm:prSet>
      <dgm:spPr/>
    </dgm:pt>
    <dgm:pt modelId="{6486FD7C-7163-444D-A46B-8D4AC404C8DC}" type="pres">
      <dgm:prSet presAssocID="{29524DAD-3C3F-49FA-8840-62B80837771F}" presName="compNode" presStyleCnt="0"/>
      <dgm:spPr/>
    </dgm:pt>
    <dgm:pt modelId="{C77B2FD2-F9B5-45EE-A312-64AAA24FF895}" type="pres">
      <dgm:prSet presAssocID="{29524DAD-3C3F-49FA-8840-62B80837771F}" presName="bgRect" presStyleLbl="bgShp" presStyleIdx="0" presStyleCnt="4"/>
      <dgm:spPr/>
    </dgm:pt>
    <dgm:pt modelId="{47338940-95CB-425E-A5CD-36CC366BFFAF}" type="pres">
      <dgm:prSet presAssocID="{29524DAD-3C3F-49FA-8840-62B80837771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51631483-4C9C-4D2C-90BD-B7C6D18715CA}" type="pres">
      <dgm:prSet presAssocID="{29524DAD-3C3F-49FA-8840-62B80837771F}" presName="spaceRect" presStyleCnt="0"/>
      <dgm:spPr/>
    </dgm:pt>
    <dgm:pt modelId="{83BC9023-F188-4F03-A454-8F76EBA6607F}" type="pres">
      <dgm:prSet presAssocID="{29524DAD-3C3F-49FA-8840-62B80837771F}" presName="parTx" presStyleLbl="revTx" presStyleIdx="0" presStyleCnt="4">
        <dgm:presLayoutVars>
          <dgm:chMax val="0"/>
          <dgm:chPref val="0"/>
        </dgm:presLayoutVars>
      </dgm:prSet>
      <dgm:spPr/>
    </dgm:pt>
    <dgm:pt modelId="{A2D48F0B-590F-439E-A9E9-E36BAE354A8A}" type="pres">
      <dgm:prSet presAssocID="{CE332BB0-14C1-46D6-A78B-15F8DBF6B407}" presName="sibTrans" presStyleCnt="0"/>
      <dgm:spPr/>
    </dgm:pt>
    <dgm:pt modelId="{741EECB4-510D-4781-8B38-B7028AD9A578}" type="pres">
      <dgm:prSet presAssocID="{2A50B69F-D6EF-445E-B831-F2C7AD14BDEC}" presName="compNode" presStyleCnt="0"/>
      <dgm:spPr/>
    </dgm:pt>
    <dgm:pt modelId="{E99451B3-D2BB-471B-A89E-7E1C80EBCAEA}" type="pres">
      <dgm:prSet presAssocID="{2A50B69F-D6EF-445E-B831-F2C7AD14BDEC}" presName="bgRect" presStyleLbl="bgShp" presStyleIdx="1" presStyleCnt="4"/>
      <dgm:spPr/>
    </dgm:pt>
    <dgm:pt modelId="{3020B693-D3AF-4514-A247-120865949EB5}" type="pres">
      <dgm:prSet presAssocID="{2A50B69F-D6EF-445E-B831-F2C7AD14BDE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ument"/>
        </a:ext>
      </dgm:extLst>
    </dgm:pt>
    <dgm:pt modelId="{EFD01DBF-C33B-4C08-AE2F-7F87B92C48B3}" type="pres">
      <dgm:prSet presAssocID="{2A50B69F-D6EF-445E-B831-F2C7AD14BDEC}" presName="spaceRect" presStyleCnt="0"/>
      <dgm:spPr/>
    </dgm:pt>
    <dgm:pt modelId="{8F625D05-0B6D-4670-AC44-4C18027D398F}" type="pres">
      <dgm:prSet presAssocID="{2A50B69F-D6EF-445E-B831-F2C7AD14BDEC}" presName="parTx" presStyleLbl="revTx" presStyleIdx="1" presStyleCnt="4">
        <dgm:presLayoutVars>
          <dgm:chMax val="0"/>
          <dgm:chPref val="0"/>
        </dgm:presLayoutVars>
      </dgm:prSet>
      <dgm:spPr/>
    </dgm:pt>
    <dgm:pt modelId="{AC1CA4B9-18CA-4B52-9B92-810546295999}" type="pres">
      <dgm:prSet presAssocID="{213A93A8-65A1-4BFE-9EA1-BD6029B84F29}" presName="sibTrans" presStyleCnt="0"/>
      <dgm:spPr/>
    </dgm:pt>
    <dgm:pt modelId="{53B6FC5E-4A35-45CB-AB8B-1F8E639BF9FC}" type="pres">
      <dgm:prSet presAssocID="{1DF8EF63-D371-4D22-8982-3E6E9E6E8ABB}" presName="compNode" presStyleCnt="0"/>
      <dgm:spPr/>
    </dgm:pt>
    <dgm:pt modelId="{9C132D1F-06BF-431E-90AE-8ECA9523D314}" type="pres">
      <dgm:prSet presAssocID="{1DF8EF63-D371-4D22-8982-3E6E9E6E8ABB}" presName="bgRect" presStyleLbl="bgShp" presStyleIdx="2" presStyleCnt="4"/>
      <dgm:spPr/>
    </dgm:pt>
    <dgm:pt modelId="{192FB320-7810-4E12-93CE-7075B44FE369}" type="pres">
      <dgm:prSet presAssocID="{1DF8EF63-D371-4D22-8982-3E6E9E6E8AB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260F50C5-46E7-4EE2-91EC-9699D1601A71}" type="pres">
      <dgm:prSet presAssocID="{1DF8EF63-D371-4D22-8982-3E6E9E6E8ABB}" presName="spaceRect" presStyleCnt="0"/>
      <dgm:spPr/>
    </dgm:pt>
    <dgm:pt modelId="{F897A6A8-FF81-4AEF-B329-311A179DBEEC}" type="pres">
      <dgm:prSet presAssocID="{1DF8EF63-D371-4D22-8982-3E6E9E6E8ABB}" presName="parTx" presStyleLbl="revTx" presStyleIdx="2" presStyleCnt="4">
        <dgm:presLayoutVars>
          <dgm:chMax val="0"/>
          <dgm:chPref val="0"/>
        </dgm:presLayoutVars>
      </dgm:prSet>
      <dgm:spPr/>
    </dgm:pt>
    <dgm:pt modelId="{0B8FEAC2-4F37-49A4-897A-36120F9E2F6A}" type="pres">
      <dgm:prSet presAssocID="{8C6166A4-EC6B-4CFF-BE53-A083DD303985}" presName="sibTrans" presStyleCnt="0"/>
      <dgm:spPr/>
    </dgm:pt>
    <dgm:pt modelId="{4082164D-310E-410A-894E-81EE2526DA05}" type="pres">
      <dgm:prSet presAssocID="{A2FE8638-B72C-4513-A122-7A1AB931F9BA}" presName="compNode" presStyleCnt="0"/>
      <dgm:spPr/>
    </dgm:pt>
    <dgm:pt modelId="{F71DB94B-F992-485E-8BAF-177FFA1D3D76}" type="pres">
      <dgm:prSet presAssocID="{A2FE8638-B72C-4513-A122-7A1AB931F9BA}" presName="bgRect" presStyleLbl="bgShp" presStyleIdx="3" presStyleCnt="4"/>
      <dgm:spPr/>
    </dgm:pt>
    <dgm:pt modelId="{84021AB9-045D-4062-9097-340D3914226E}" type="pres">
      <dgm:prSet presAssocID="{A2FE8638-B72C-4513-A122-7A1AB931F9B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edicine"/>
        </a:ext>
      </dgm:extLst>
    </dgm:pt>
    <dgm:pt modelId="{578C6C88-9DC0-4560-B03E-7A6E5EB325F4}" type="pres">
      <dgm:prSet presAssocID="{A2FE8638-B72C-4513-A122-7A1AB931F9BA}" presName="spaceRect" presStyleCnt="0"/>
      <dgm:spPr/>
    </dgm:pt>
    <dgm:pt modelId="{D19DC9AF-E560-473B-BDF7-87D6F9ADB323}" type="pres">
      <dgm:prSet presAssocID="{A2FE8638-B72C-4513-A122-7A1AB931F9BA}" presName="parTx" presStyleLbl="revTx" presStyleIdx="3" presStyleCnt="4">
        <dgm:presLayoutVars>
          <dgm:chMax val="0"/>
          <dgm:chPref val="0"/>
        </dgm:presLayoutVars>
      </dgm:prSet>
      <dgm:spPr/>
    </dgm:pt>
  </dgm:ptLst>
  <dgm:cxnLst>
    <dgm:cxn modelId="{E0CD3407-9B84-4DCB-B92D-5675A3983BB3}" type="presOf" srcId="{20E0AC11-047D-4A9B-B963-FA95C19FF059}" destId="{52FCC3F2-2181-4073-8EBF-368E54A60CFD}" srcOrd="0" destOrd="0" presId="urn:microsoft.com/office/officeart/2018/2/layout/IconVerticalSolidList"/>
    <dgm:cxn modelId="{A0C60214-D8CF-467A-A729-286FAA31FB60}" type="presOf" srcId="{A2FE8638-B72C-4513-A122-7A1AB931F9BA}" destId="{D19DC9AF-E560-473B-BDF7-87D6F9ADB323}" srcOrd="0" destOrd="0" presId="urn:microsoft.com/office/officeart/2018/2/layout/IconVerticalSolidList"/>
    <dgm:cxn modelId="{20853D61-33E2-4223-9E15-2F1A5AE92523}" type="presOf" srcId="{2A50B69F-D6EF-445E-B831-F2C7AD14BDEC}" destId="{8F625D05-0B6D-4670-AC44-4C18027D398F}" srcOrd="0" destOrd="0" presId="urn:microsoft.com/office/officeart/2018/2/layout/IconVerticalSolidList"/>
    <dgm:cxn modelId="{6D3C8E46-B558-463A-A68E-709DF05C61CC}" srcId="{20E0AC11-047D-4A9B-B963-FA95C19FF059}" destId="{29524DAD-3C3F-49FA-8840-62B80837771F}" srcOrd="0" destOrd="0" parTransId="{56359981-BD95-4C3A-A67D-F379842D67D1}" sibTransId="{CE332BB0-14C1-46D6-A78B-15F8DBF6B407}"/>
    <dgm:cxn modelId="{EE725747-0A5D-401F-9D21-FAA358DE4E56}" srcId="{20E0AC11-047D-4A9B-B963-FA95C19FF059}" destId="{2A50B69F-D6EF-445E-B831-F2C7AD14BDEC}" srcOrd="1" destOrd="0" parTransId="{8EFC1DFC-8272-4F2F-8971-663226FF7AD4}" sibTransId="{213A93A8-65A1-4BFE-9EA1-BD6029B84F29}"/>
    <dgm:cxn modelId="{2C726748-898B-43F1-BC66-CC0E86B0CEAD}" type="presOf" srcId="{1DF8EF63-D371-4D22-8982-3E6E9E6E8ABB}" destId="{F897A6A8-FF81-4AEF-B329-311A179DBEEC}" srcOrd="0" destOrd="0" presId="urn:microsoft.com/office/officeart/2018/2/layout/IconVerticalSolidList"/>
    <dgm:cxn modelId="{A7F02975-A50A-4C96-9FC9-A767FB988056}" srcId="{20E0AC11-047D-4A9B-B963-FA95C19FF059}" destId="{1DF8EF63-D371-4D22-8982-3E6E9E6E8ABB}" srcOrd="2" destOrd="0" parTransId="{05113427-C920-4CE2-9EAD-8B0101CD343A}" sibTransId="{8C6166A4-EC6B-4CFF-BE53-A083DD303985}"/>
    <dgm:cxn modelId="{940D42A7-41EB-4683-92F5-55E30E98963A}" srcId="{20E0AC11-047D-4A9B-B963-FA95C19FF059}" destId="{A2FE8638-B72C-4513-A122-7A1AB931F9BA}" srcOrd="3" destOrd="0" parTransId="{5E6D6D50-8CA9-45A9-88E5-3B93F540C9AE}" sibTransId="{AC0B3FDB-6D7A-4DEB-ABD4-B2DA5AB6D54D}"/>
    <dgm:cxn modelId="{FA6BBFCC-0E18-4E31-B2BF-617BA35B8FDA}" type="presOf" srcId="{29524DAD-3C3F-49FA-8840-62B80837771F}" destId="{83BC9023-F188-4F03-A454-8F76EBA6607F}" srcOrd="0" destOrd="0" presId="urn:microsoft.com/office/officeart/2018/2/layout/IconVerticalSolidList"/>
    <dgm:cxn modelId="{F760521C-62F1-4096-A214-8489508C903D}" type="presParOf" srcId="{52FCC3F2-2181-4073-8EBF-368E54A60CFD}" destId="{6486FD7C-7163-444D-A46B-8D4AC404C8DC}" srcOrd="0" destOrd="0" presId="urn:microsoft.com/office/officeart/2018/2/layout/IconVerticalSolidList"/>
    <dgm:cxn modelId="{BCEF3339-8E00-4394-9B10-26176A0F849A}" type="presParOf" srcId="{6486FD7C-7163-444D-A46B-8D4AC404C8DC}" destId="{C77B2FD2-F9B5-45EE-A312-64AAA24FF895}" srcOrd="0" destOrd="0" presId="urn:microsoft.com/office/officeart/2018/2/layout/IconVerticalSolidList"/>
    <dgm:cxn modelId="{F9B2593C-60DE-4F6E-A7B2-C5CB5162BC06}" type="presParOf" srcId="{6486FD7C-7163-444D-A46B-8D4AC404C8DC}" destId="{47338940-95CB-425E-A5CD-36CC366BFFAF}" srcOrd="1" destOrd="0" presId="urn:microsoft.com/office/officeart/2018/2/layout/IconVerticalSolidList"/>
    <dgm:cxn modelId="{EAD358D0-233C-4ABD-92A6-BDCF44C93C88}" type="presParOf" srcId="{6486FD7C-7163-444D-A46B-8D4AC404C8DC}" destId="{51631483-4C9C-4D2C-90BD-B7C6D18715CA}" srcOrd="2" destOrd="0" presId="urn:microsoft.com/office/officeart/2018/2/layout/IconVerticalSolidList"/>
    <dgm:cxn modelId="{9CEF1ACD-21AC-4695-8DF5-10E4954F9304}" type="presParOf" srcId="{6486FD7C-7163-444D-A46B-8D4AC404C8DC}" destId="{83BC9023-F188-4F03-A454-8F76EBA6607F}" srcOrd="3" destOrd="0" presId="urn:microsoft.com/office/officeart/2018/2/layout/IconVerticalSolidList"/>
    <dgm:cxn modelId="{7D60CE8E-B8DE-4E35-B822-9211E2F97D0C}" type="presParOf" srcId="{52FCC3F2-2181-4073-8EBF-368E54A60CFD}" destId="{A2D48F0B-590F-439E-A9E9-E36BAE354A8A}" srcOrd="1" destOrd="0" presId="urn:microsoft.com/office/officeart/2018/2/layout/IconVerticalSolidList"/>
    <dgm:cxn modelId="{9C2452AA-3906-46F3-B7F0-5AC11DEC5988}" type="presParOf" srcId="{52FCC3F2-2181-4073-8EBF-368E54A60CFD}" destId="{741EECB4-510D-4781-8B38-B7028AD9A578}" srcOrd="2" destOrd="0" presId="urn:microsoft.com/office/officeart/2018/2/layout/IconVerticalSolidList"/>
    <dgm:cxn modelId="{8BE491C8-4786-49F5-9050-C811181A4C48}" type="presParOf" srcId="{741EECB4-510D-4781-8B38-B7028AD9A578}" destId="{E99451B3-D2BB-471B-A89E-7E1C80EBCAEA}" srcOrd="0" destOrd="0" presId="urn:microsoft.com/office/officeart/2018/2/layout/IconVerticalSolidList"/>
    <dgm:cxn modelId="{F6AE39C3-3C36-4981-B674-1F3A9A51195A}" type="presParOf" srcId="{741EECB4-510D-4781-8B38-B7028AD9A578}" destId="{3020B693-D3AF-4514-A247-120865949EB5}" srcOrd="1" destOrd="0" presId="urn:microsoft.com/office/officeart/2018/2/layout/IconVerticalSolidList"/>
    <dgm:cxn modelId="{31F11EF0-BA01-49DC-859D-39E913A74B56}" type="presParOf" srcId="{741EECB4-510D-4781-8B38-B7028AD9A578}" destId="{EFD01DBF-C33B-4C08-AE2F-7F87B92C48B3}" srcOrd="2" destOrd="0" presId="urn:microsoft.com/office/officeart/2018/2/layout/IconVerticalSolidList"/>
    <dgm:cxn modelId="{E1056FF2-BA34-46C1-8647-A3B3A394EC82}" type="presParOf" srcId="{741EECB4-510D-4781-8B38-B7028AD9A578}" destId="{8F625D05-0B6D-4670-AC44-4C18027D398F}" srcOrd="3" destOrd="0" presId="urn:microsoft.com/office/officeart/2018/2/layout/IconVerticalSolidList"/>
    <dgm:cxn modelId="{94737378-8E7D-47E5-9201-3160B7D2973C}" type="presParOf" srcId="{52FCC3F2-2181-4073-8EBF-368E54A60CFD}" destId="{AC1CA4B9-18CA-4B52-9B92-810546295999}" srcOrd="3" destOrd="0" presId="urn:microsoft.com/office/officeart/2018/2/layout/IconVerticalSolidList"/>
    <dgm:cxn modelId="{8A2AE928-DD18-4BD8-9FBD-BBB79F701A7E}" type="presParOf" srcId="{52FCC3F2-2181-4073-8EBF-368E54A60CFD}" destId="{53B6FC5E-4A35-45CB-AB8B-1F8E639BF9FC}" srcOrd="4" destOrd="0" presId="urn:microsoft.com/office/officeart/2018/2/layout/IconVerticalSolidList"/>
    <dgm:cxn modelId="{774DD076-FE77-4DB3-8DE0-AEFD41DD42C2}" type="presParOf" srcId="{53B6FC5E-4A35-45CB-AB8B-1F8E639BF9FC}" destId="{9C132D1F-06BF-431E-90AE-8ECA9523D314}" srcOrd="0" destOrd="0" presId="urn:microsoft.com/office/officeart/2018/2/layout/IconVerticalSolidList"/>
    <dgm:cxn modelId="{9F2BFB9B-529D-4E05-9BE7-2308C8899F4E}" type="presParOf" srcId="{53B6FC5E-4A35-45CB-AB8B-1F8E639BF9FC}" destId="{192FB320-7810-4E12-93CE-7075B44FE369}" srcOrd="1" destOrd="0" presId="urn:microsoft.com/office/officeart/2018/2/layout/IconVerticalSolidList"/>
    <dgm:cxn modelId="{903D46CE-8949-49B3-ADC6-DF431C9A07B5}" type="presParOf" srcId="{53B6FC5E-4A35-45CB-AB8B-1F8E639BF9FC}" destId="{260F50C5-46E7-4EE2-91EC-9699D1601A71}" srcOrd="2" destOrd="0" presId="urn:microsoft.com/office/officeart/2018/2/layout/IconVerticalSolidList"/>
    <dgm:cxn modelId="{95225227-5789-4E62-B9E6-6E54DCF85825}" type="presParOf" srcId="{53B6FC5E-4A35-45CB-AB8B-1F8E639BF9FC}" destId="{F897A6A8-FF81-4AEF-B329-311A179DBEEC}" srcOrd="3" destOrd="0" presId="urn:microsoft.com/office/officeart/2018/2/layout/IconVerticalSolidList"/>
    <dgm:cxn modelId="{C0C1903B-F2EF-4E9E-8A6B-66EBA44532ED}" type="presParOf" srcId="{52FCC3F2-2181-4073-8EBF-368E54A60CFD}" destId="{0B8FEAC2-4F37-49A4-897A-36120F9E2F6A}" srcOrd="5" destOrd="0" presId="urn:microsoft.com/office/officeart/2018/2/layout/IconVerticalSolidList"/>
    <dgm:cxn modelId="{5EEE3189-CCC8-4BDD-9BC2-1B586457B100}" type="presParOf" srcId="{52FCC3F2-2181-4073-8EBF-368E54A60CFD}" destId="{4082164D-310E-410A-894E-81EE2526DA05}" srcOrd="6" destOrd="0" presId="urn:microsoft.com/office/officeart/2018/2/layout/IconVerticalSolidList"/>
    <dgm:cxn modelId="{62182795-A0BC-40D4-982D-0344B2FC06C0}" type="presParOf" srcId="{4082164D-310E-410A-894E-81EE2526DA05}" destId="{F71DB94B-F992-485E-8BAF-177FFA1D3D76}" srcOrd="0" destOrd="0" presId="urn:microsoft.com/office/officeart/2018/2/layout/IconVerticalSolidList"/>
    <dgm:cxn modelId="{85CCA825-CC45-412A-98E1-BF7F148441DF}" type="presParOf" srcId="{4082164D-310E-410A-894E-81EE2526DA05}" destId="{84021AB9-045D-4062-9097-340D3914226E}" srcOrd="1" destOrd="0" presId="urn:microsoft.com/office/officeart/2018/2/layout/IconVerticalSolidList"/>
    <dgm:cxn modelId="{6CD95AE4-B01E-4DB7-B13D-BE684C497B08}" type="presParOf" srcId="{4082164D-310E-410A-894E-81EE2526DA05}" destId="{578C6C88-9DC0-4560-B03E-7A6E5EB325F4}" srcOrd="2" destOrd="0" presId="urn:microsoft.com/office/officeart/2018/2/layout/IconVerticalSolidList"/>
    <dgm:cxn modelId="{A8E33628-22C9-4B6E-B5FA-D84545628AC2}" type="presParOf" srcId="{4082164D-310E-410A-894E-81EE2526DA05}" destId="{D19DC9AF-E560-473B-BDF7-87D6F9ADB32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0D0BB8-711D-42D1-A6E8-2728783BFBAC}">
      <dsp:nvSpPr>
        <dsp:cNvPr id="0" name=""/>
        <dsp:cNvSpPr/>
      </dsp:nvSpPr>
      <dsp:spPr>
        <a:xfrm>
          <a:off x="0" y="314445"/>
          <a:ext cx="7115498" cy="3528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5EA73E7-F6ED-4D15-88C6-B2B1999EDED4}">
      <dsp:nvSpPr>
        <dsp:cNvPr id="0" name=""/>
        <dsp:cNvSpPr/>
      </dsp:nvSpPr>
      <dsp:spPr>
        <a:xfrm>
          <a:off x="355774" y="107805"/>
          <a:ext cx="4980848" cy="41328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88264" tIns="0" rIns="188264" bIns="0" numCol="1" spcCol="1270" anchor="ctr" anchorCtr="0">
          <a:noAutofit/>
        </a:bodyPr>
        <a:lstStyle/>
        <a:p>
          <a:pPr marL="0" lvl="0" indent="0" algn="l" defTabSz="889000">
            <a:lnSpc>
              <a:spcPct val="90000"/>
            </a:lnSpc>
            <a:spcBef>
              <a:spcPct val="0"/>
            </a:spcBef>
            <a:spcAft>
              <a:spcPct val="35000"/>
            </a:spcAft>
            <a:buNone/>
          </a:pPr>
          <a:r>
            <a:rPr lang="en-GB" sz="2000" b="1" kern="1200" dirty="0"/>
            <a:t>Some common symptom patterns:</a:t>
          </a:r>
          <a:endParaRPr lang="en-US" sz="2000" kern="1200" dirty="0"/>
        </a:p>
      </dsp:txBody>
      <dsp:txXfrm>
        <a:off x="375949" y="127980"/>
        <a:ext cx="4940498" cy="372930"/>
      </dsp:txXfrm>
    </dsp:sp>
    <dsp:sp modelId="{6387269C-500D-4EB6-80EB-07C4D4F0F307}">
      <dsp:nvSpPr>
        <dsp:cNvPr id="0" name=""/>
        <dsp:cNvSpPr/>
      </dsp:nvSpPr>
      <dsp:spPr>
        <a:xfrm>
          <a:off x="0" y="949485"/>
          <a:ext cx="7115498" cy="727649"/>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52242" tIns="291592" rIns="552242" bIns="142240" numCol="1" spcCol="1270" anchor="t" anchorCtr="0">
          <a:noAutofit/>
        </a:bodyPr>
        <a:lstStyle/>
        <a:p>
          <a:pPr marL="228600" lvl="1" indent="-228600" algn="l" defTabSz="889000">
            <a:lnSpc>
              <a:spcPct val="90000"/>
            </a:lnSpc>
            <a:spcBef>
              <a:spcPct val="0"/>
            </a:spcBef>
            <a:spcAft>
              <a:spcPct val="15000"/>
            </a:spcAft>
            <a:buChar char="•"/>
          </a:pPr>
          <a:r>
            <a:rPr lang="en-GB" sz="2000" kern="1200" dirty="0" err="1"/>
            <a:t>Fatiguable</a:t>
          </a:r>
          <a:r>
            <a:rPr lang="en-GB" sz="2000" kern="1200" dirty="0"/>
            <a:t> weakness</a:t>
          </a:r>
          <a:endParaRPr lang="en-US" sz="2000" kern="1200" dirty="0"/>
        </a:p>
      </dsp:txBody>
      <dsp:txXfrm>
        <a:off x="0" y="949485"/>
        <a:ext cx="7115498" cy="727649"/>
      </dsp:txXfrm>
    </dsp:sp>
    <dsp:sp modelId="{65FA1781-8191-4E1F-917C-40539761897F}">
      <dsp:nvSpPr>
        <dsp:cNvPr id="0" name=""/>
        <dsp:cNvSpPr/>
      </dsp:nvSpPr>
      <dsp:spPr>
        <a:xfrm>
          <a:off x="355774" y="742845"/>
          <a:ext cx="4980848" cy="41328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88264" tIns="0" rIns="188264" bIns="0" numCol="1" spcCol="1270" anchor="ctr" anchorCtr="0">
          <a:noAutofit/>
        </a:bodyPr>
        <a:lstStyle/>
        <a:p>
          <a:pPr marL="0" lvl="0" indent="0" algn="l" defTabSz="889000">
            <a:lnSpc>
              <a:spcPct val="90000"/>
            </a:lnSpc>
            <a:spcBef>
              <a:spcPct val="0"/>
            </a:spcBef>
            <a:spcAft>
              <a:spcPct val="35000"/>
            </a:spcAft>
            <a:buNone/>
          </a:pPr>
          <a:r>
            <a:rPr lang="en-GB" sz="2000" kern="1200"/>
            <a:t>NMJ</a:t>
          </a:r>
          <a:endParaRPr lang="en-US" sz="2000" kern="1200"/>
        </a:p>
      </dsp:txBody>
      <dsp:txXfrm>
        <a:off x="375949" y="763020"/>
        <a:ext cx="4940498" cy="372930"/>
      </dsp:txXfrm>
    </dsp:sp>
    <dsp:sp modelId="{727CC87C-AC6D-462E-8B49-096DE6B22361}">
      <dsp:nvSpPr>
        <dsp:cNvPr id="0" name=""/>
        <dsp:cNvSpPr/>
      </dsp:nvSpPr>
      <dsp:spPr>
        <a:xfrm>
          <a:off x="0" y="1959375"/>
          <a:ext cx="7115498" cy="1058400"/>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52242" tIns="291592" rIns="552242" bIns="142240" numCol="1" spcCol="1270" anchor="t" anchorCtr="0">
          <a:noAutofit/>
        </a:bodyPr>
        <a:lstStyle/>
        <a:p>
          <a:pPr marL="228600" lvl="1" indent="-228600" algn="l" defTabSz="889000">
            <a:lnSpc>
              <a:spcPct val="90000"/>
            </a:lnSpc>
            <a:spcBef>
              <a:spcPct val="0"/>
            </a:spcBef>
            <a:spcAft>
              <a:spcPct val="15000"/>
            </a:spcAft>
            <a:buChar char="•"/>
          </a:pPr>
          <a:r>
            <a:rPr lang="en-GB" sz="2000" kern="1200"/>
            <a:t>Dysarthria, dysphagia</a:t>
          </a:r>
          <a:endParaRPr lang="en-US" sz="2000" kern="1200"/>
        </a:p>
        <a:p>
          <a:pPr marL="228600" lvl="1" indent="-228600" algn="l" defTabSz="889000">
            <a:lnSpc>
              <a:spcPct val="90000"/>
            </a:lnSpc>
            <a:spcBef>
              <a:spcPct val="0"/>
            </a:spcBef>
            <a:spcAft>
              <a:spcPct val="15000"/>
            </a:spcAft>
            <a:buChar char="•"/>
          </a:pPr>
          <a:r>
            <a:rPr lang="en-GB" sz="2000" kern="1200"/>
            <a:t>Distal weakness (and numbness)</a:t>
          </a:r>
          <a:endParaRPr lang="en-US" sz="2000" kern="1200"/>
        </a:p>
      </dsp:txBody>
      <dsp:txXfrm>
        <a:off x="0" y="1959375"/>
        <a:ext cx="7115498" cy="1058400"/>
      </dsp:txXfrm>
    </dsp:sp>
    <dsp:sp modelId="{04C87654-E60D-4223-B83B-50B13997BA84}">
      <dsp:nvSpPr>
        <dsp:cNvPr id="0" name=""/>
        <dsp:cNvSpPr/>
      </dsp:nvSpPr>
      <dsp:spPr>
        <a:xfrm>
          <a:off x="355774" y="1752735"/>
          <a:ext cx="4980848" cy="413280"/>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88264" tIns="0" rIns="188264" bIns="0" numCol="1" spcCol="1270" anchor="ctr" anchorCtr="0">
          <a:noAutofit/>
        </a:bodyPr>
        <a:lstStyle/>
        <a:p>
          <a:pPr marL="0" lvl="0" indent="0" algn="l" defTabSz="889000">
            <a:lnSpc>
              <a:spcPct val="90000"/>
            </a:lnSpc>
            <a:spcBef>
              <a:spcPct val="0"/>
            </a:spcBef>
            <a:spcAft>
              <a:spcPct val="35000"/>
            </a:spcAft>
            <a:buNone/>
          </a:pPr>
          <a:r>
            <a:rPr lang="en-GB" sz="2000" kern="1200"/>
            <a:t>LMN</a:t>
          </a:r>
          <a:endParaRPr lang="en-US" sz="2000" kern="1200"/>
        </a:p>
      </dsp:txBody>
      <dsp:txXfrm>
        <a:off x="375949" y="1772910"/>
        <a:ext cx="4940498" cy="372930"/>
      </dsp:txXfrm>
    </dsp:sp>
    <dsp:sp modelId="{247386E9-0F13-44D6-91CD-269811FD5579}">
      <dsp:nvSpPr>
        <dsp:cNvPr id="0" name=""/>
        <dsp:cNvSpPr/>
      </dsp:nvSpPr>
      <dsp:spPr>
        <a:xfrm>
          <a:off x="0" y="3300015"/>
          <a:ext cx="7115498" cy="99225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52242" tIns="291592" rIns="552242" bIns="142240" numCol="1" spcCol="1270" anchor="t" anchorCtr="0">
          <a:noAutofit/>
        </a:bodyPr>
        <a:lstStyle/>
        <a:p>
          <a:pPr marL="228600" lvl="1" indent="-228600" algn="l" defTabSz="889000">
            <a:lnSpc>
              <a:spcPct val="90000"/>
            </a:lnSpc>
            <a:spcBef>
              <a:spcPct val="0"/>
            </a:spcBef>
            <a:spcAft>
              <a:spcPct val="15000"/>
            </a:spcAft>
            <a:buChar char="•"/>
          </a:pPr>
          <a:r>
            <a:rPr lang="en-GB" sz="2000" kern="1200" dirty="0"/>
            <a:t>Dexterity, dragging foot, exertional worsening, clonus, spasms (and sphincter disturbance)</a:t>
          </a:r>
          <a:endParaRPr lang="en-US" sz="2000" kern="1200" dirty="0"/>
        </a:p>
      </dsp:txBody>
      <dsp:txXfrm>
        <a:off x="0" y="3300015"/>
        <a:ext cx="7115498" cy="992250"/>
      </dsp:txXfrm>
    </dsp:sp>
    <dsp:sp modelId="{18871530-9363-4437-9694-C3EBD2450175}">
      <dsp:nvSpPr>
        <dsp:cNvPr id="0" name=""/>
        <dsp:cNvSpPr/>
      </dsp:nvSpPr>
      <dsp:spPr>
        <a:xfrm>
          <a:off x="355774" y="3093375"/>
          <a:ext cx="4980848" cy="41328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88264" tIns="0" rIns="188264" bIns="0" numCol="1" spcCol="1270" anchor="ctr" anchorCtr="0">
          <a:noAutofit/>
        </a:bodyPr>
        <a:lstStyle/>
        <a:p>
          <a:pPr marL="0" lvl="0" indent="0" algn="l" defTabSz="889000">
            <a:lnSpc>
              <a:spcPct val="90000"/>
            </a:lnSpc>
            <a:spcBef>
              <a:spcPct val="0"/>
            </a:spcBef>
            <a:spcAft>
              <a:spcPct val="35000"/>
            </a:spcAft>
            <a:buNone/>
          </a:pPr>
          <a:r>
            <a:rPr lang="en-GB" sz="2000" kern="1200"/>
            <a:t>UMN</a:t>
          </a:r>
          <a:endParaRPr lang="en-US" sz="2000" kern="1200"/>
        </a:p>
      </dsp:txBody>
      <dsp:txXfrm>
        <a:off x="375949" y="3113550"/>
        <a:ext cx="4940498" cy="372930"/>
      </dsp:txXfrm>
    </dsp:sp>
    <dsp:sp modelId="{65586D4D-4EE2-42BF-985C-D2CB6D55587F}">
      <dsp:nvSpPr>
        <dsp:cNvPr id="0" name=""/>
        <dsp:cNvSpPr/>
      </dsp:nvSpPr>
      <dsp:spPr>
        <a:xfrm>
          <a:off x="0" y="4574505"/>
          <a:ext cx="7115498" cy="727649"/>
        </a:xfrm>
        <a:prstGeom prst="rect">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52242" tIns="291592" rIns="552242" bIns="142240" numCol="1" spcCol="1270" anchor="t" anchorCtr="0">
          <a:noAutofit/>
        </a:bodyPr>
        <a:lstStyle/>
        <a:p>
          <a:pPr marL="228600" lvl="1" indent="-228600" algn="l" defTabSz="889000">
            <a:lnSpc>
              <a:spcPct val="90000"/>
            </a:lnSpc>
            <a:spcBef>
              <a:spcPct val="0"/>
            </a:spcBef>
            <a:spcAft>
              <a:spcPct val="15000"/>
            </a:spcAft>
            <a:buChar char="•"/>
          </a:pPr>
          <a:r>
            <a:rPr lang="en-GB" sz="2000" kern="1200" dirty="0"/>
            <a:t>Aching, slowing up, shuffling, dexterity, handwriting</a:t>
          </a:r>
          <a:endParaRPr lang="en-US" sz="2000" kern="1200" dirty="0"/>
        </a:p>
      </dsp:txBody>
      <dsp:txXfrm>
        <a:off x="0" y="4574505"/>
        <a:ext cx="7115498" cy="727649"/>
      </dsp:txXfrm>
    </dsp:sp>
    <dsp:sp modelId="{6C883DBA-232D-4FA1-B1EE-A6EE93C7539E}">
      <dsp:nvSpPr>
        <dsp:cNvPr id="0" name=""/>
        <dsp:cNvSpPr/>
      </dsp:nvSpPr>
      <dsp:spPr>
        <a:xfrm>
          <a:off x="355774" y="4367865"/>
          <a:ext cx="4980848" cy="41328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88264" tIns="0" rIns="188264" bIns="0" numCol="1" spcCol="1270" anchor="ctr" anchorCtr="0">
          <a:noAutofit/>
        </a:bodyPr>
        <a:lstStyle/>
        <a:p>
          <a:pPr marL="0" lvl="0" indent="0" algn="l" defTabSz="889000">
            <a:lnSpc>
              <a:spcPct val="90000"/>
            </a:lnSpc>
            <a:spcBef>
              <a:spcPct val="0"/>
            </a:spcBef>
            <a:spcAft>
              <a:spcPct val="35000"/>
            </a:spcAft>
            <a:buNone/>
          </a:pPr>
          <a:r>
            <a:rPr lang="en-GB" sz="2000" kern="1200" dirty="0"/>
            <a:t>Extrapyramidal</a:t>
          </a:r>
          <a:endParaRPr lang="en-US" sz="2000" kern="1200" dirty="0"/>
        </a:p>
      </dsp:txBody>
      <dsp:txXfrm>
        <a:off x="375949" y="4388040"/>
        <a:ext cx="4940498" cy="372930"/>
      </dsp:txXfrm>
    </dsp:sp>
    <dsp:sp modelId="{0E09D8EB-1BF3-4B10-B814-9D40BFD0FE7F}">
      <dsp:nvSpPr>
        <dsp:cNvPr id="0" name=""/>
        <dsp:cNvSpPr/>
      </dsp:nvSpPr>
      <dsp:spPr>
        <a:xfrm>
          <a:off x="0" y="5584394"/>
          <a:ext cx="7115498" cy="727649"/>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52242" tIns="291592" rIns="552242" bIns="142240" numCol="1" spcCol="1270" anchor="t" anchorCtr="0">
          <a:noAutofit/>
        </a:bodyPr>
        <a:lstStyle/>
        <a:p>
          <a:pPr marL="228600" lvl="1" indent="-228600" algn="l" defTabSz="889000">
            <a:lnSpc>
              <a:spcPct val="90000"/>
            </a:lnSpc>
            <a:spcBef>
              <a:spcPct val="0"/>
            </a:spcBef>
            <a:spcAft>
              <a:spcPct val="15000"/>
            </a:spcAft>
            <a:buChar char="•"/>
          </a:pPr>
          <a:r>
            <a:rPr lang="en-GB" sz="2000" kern="1200" dirty="0"/>
            <a:t>Slurring of speech, clumsiness, unsteadiness</a:t>
          </a:r>
          <a:endParaRPr lang="en-US" sz="2000" kern="1200" dirty="0"/>
        </a:p>
      </dsp:txBody>
      <dsp:txXfrm>
        <a:off x="0" y="5584394"/>
        <a:ext cx="7115498" cy="727649"/>
      </dsp:txXfrm>
    </dsp:sp>
    <dsp:sp modelId="{E550C672-2273-45FB-A0C3-2AF0CE7F12B4}">
      <dsp:nvSpPr>
        <dsp:cNvPr id="0" name=""/>
        <dsp:cNvSpPr/>
      </dsp:nvSpPr>
      <dsp:spPr>
        <a:xfrm>
          <a:off x="355774" y="5377755"/>
          <a:ext cx="4980848" cy="41328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88264" tIns="0" rIns="188264" bIns="0" numCol="1" spcCol="1270" anchor="ctr" anchorCtr="0">
          <a:noAutofit/>
        </a:bodyPr>
        <a:lstStyle/>
        <a:p>
          <a:pPr marL="0" lvl="0" indent="0" algn="l" defTabSz="889000">
            <a:lnSpc>
              <a:spcPct val="90000"/>
            </a:lnSpc>
            <a:spcBef>
              <a:spcPct val="0"/>
            </a:spcBef>
            <a:spcAft>
              <a:spcPct val="35000"/>
            </a:spcAft>
            <a:buNone/>
          </a:pPr>
          <a:r>
            <a:rPr lang="en-GB" sz="2000" kern="1200" dirty="0"/>
            <a:t>Cerebellar</a:t>
          </a:r>
          <a:endParaRPr lang="en-US" sz="2000" kern="1200" dirty="0"/>
        </a:p>
      </dsp:txBody>
      <dsp:txXfrm>
        <a:off x="375949" y="5397930"/>
        <a:ext cx="4940498" cy="3729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4DEBFD-DE0F-4939-BDE6-7AC1F31A6984}">
      <dsp:nvSpPr>
        <dsp:cNvPr id="0" name=""/>
        <dsp:cNvSpPr/>
      </dsp:nvSpPr>
      <dsp:spPr>
        <a:xfrm>
          <a:off x="0" y="67274"/>
          <a:ext cx="6666833" cy="1430105"/>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GB" sz="3600" kern="1200"/>
            <a:t>What do </a:t>
          </a:r>
          <a:r>
            <a:rPr lang="en-GB" sz="3600" b="1" i="1" kern="1200"/>
            <a:t>you</a:t>
          </a:r>
          <a:r>
            <a:rPr lang="en-GB" sz="3600" kern="1200"/>
            <a:t> think is wrong? </a:t>
          </a:r>
          <a:endParaRPr lang="en-US" sz="3600" kern="1200"/>
        </a:p>
      </dsp:txBody>
      <dsp:txXfrm>
        <a:off x="69812" y="137086"/>
        <a:ext cx="6527209" cy="1290481"/>
      </dsp:txXfrm>
    </dsp:sp>
    <dsp:sp modelId="{8EA71EF6-E25C-4328-8CA9-C19BCFF1028C}">
      <dsp:nvSpPr>
        <dsp:cNvPr id="0" name=""/>
        <dsp:cNvSpPr/>
      </dsp:nvSpPr>
      <dsp:spPr>
        <a:xfrm>
          <a:off x="0" y="1497379"/>
          <a:ext cx="6666833" cy="2459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672" tIns="45720" rIns="256032" bIns="45720" numCol="1" spcCol="1270" anchor="t" anchorCtr="0">
          <a:noAutofit/>
        </a:bodyPr>
        <a:lstStyle/>
        <a:p>
          <a:pPr marL="285750" lvl="1" indent="-285750" algn="l" defTabSz="1244600">
            <a:lnSpc>
              <a:spcPct val="90000"/>
            </a:lnSpc>
            <a:spcBef>
              <a:spcPct val="0"/>
            </a:spcBef>
            <a:spcAft>
              <a:spcPct val="20000"/>
            </a:spcAft>
            <a:buChar char="•"/>
          </a:pPr>
          <a:r>
            <a:rPr lang="en-GB" sz="2800" kern="1200"/>
            <a:t>Brain tumour (headache)</a:t>
          </a:r>
          <a:endParaRPr lang="en-US" sz="2800" kern="1200"/>
        </a:p>
        <a:p>
          <a:pPr marL="285750" lvl="1" indent="-285750" algn="l" defTabSz="1244600">
            <a:lnSpc>
              <a:spcPct val="90000"/>
            </a:lnSpc>
            <a:spcBef>
              <a:spcPct val="0"/>
            </a:spcBef>
            <a:spcAft>
              <a:spcPct val="20000"/>
            </a:spcAft>
            <a:buChar char="•"/>
          </a:pPr>
          <a:r>
            <a:rPr lang="en-GB" sz="2800" kern="1200"/>
            <a:t>Multiple sclerosis (tingling)</a:t>
          </a:r>
          <a:endParaRPr lang="en-US" sz="2800" kern="1200"/>
        </a:p>
        <a:p>
          <a:pPr marL="285750" lvl="1" indent="-285750" algn="l" defTabSz="1244600">
            <a:lnSpc>
              <a:spcPct val="90000"/>
            </a:lnSpc>
            <a:spcBef>
              <a:spcPct val="0"/>
            </a:spcBef>
            <a:spcAft>
              <a:spcPct val="20000"/>
            </a:spcAft>
            <a:buChar char="•"/>
          </a:pPr>
          <a:r>
            <a:rPr lang="en-GB" sz="2800" kern="1200"/>
            <a:t>Parkinson’s (tremor)</a:t>
          </a:r>
          <a:endParaRPr lang="en-US" sz="2800" kern="1200"/>
        </a:p>
        <a:p>
          <a:pPr marL="285750" lvl="1" indent="-285750" algn="l" defTabSz="1244600">
            <a:lnSpc>
              <a:spcPct val="90000"/>
            </a:lnSpc>
            <a:spcBef>
              <a:spcPct val="0"/>
            </a:spcBef>
            <a:spcAft>
              <a:spcPct val="20000"/>
            </a:spcAft>
            <a:buChar char="•"/>
          </a:pPr>
          <a:r>
            <a:rPr lang="en-GB" sz="2800" kern="1200"/>
            <a:t>Alzheimer’s (forgetfulness)</a:t>
          </a:r>
          <a:endParaRPr lang="en-US" sz="2800" kern="1200"/>
        </a:p>
        <a:p>
          <a:pPr marL="285750" lvl="1" indent="-285750" algn="l" defTabSz="1244600">
            <a:lnSpc>
              <a:spcPct val="90000"/>
            </a:lnSpc>
            <a:spcBef>
              <a:spcPct val="0"/>
            </a:spcBef>
            <a:spcAft>
              <a:spcPct val="20000"/>
            </a:spcAft>
            <a:buChar char="•"/>
          </a:pPr>
          <a:r>
            <a:rPr lang="en-GB" sz="2800" kern="1200"/>
            <a:t>Epilepsy (faints)</a:t>
          </a:r>
          <a:endParaRPr lang="en-US" sz="2800" kern="1200"/>
        </a:p>
      </dsp:txBody>
      <dsp:txXfrm>
        <a:off x="0" y="1497379"/>
        <a:ext cx="6666833" cy="2459160"/>
      </dsp:txXfrm>
    </dsp:sp>
    <dsp:sp modelId="{5A5605A9-D789-42DC-9AEC-4155C8803E9E}">
      <dsp:nvSpPr>
        <dsp:cNvPr id="0" name=""/>
        <dsp:cNvSpPr/>
      </dsp:nvSpPr>
      <dsp:spPr>
        <a:xfrm>
          <a:off x="0" y="3956540"/>
          <a:ext cx="6666833" cy="1430105"/>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GB" sz="3600" kern="1200"/>
            <a:t>What are you hoping for from this consultation?</a:t>
          </a:r>
          <a:endParaRPr lang="en-US" sz="3600" kern="1200"/>
        </a:p>
      </dsp:txBody>
      <dsp:txXfrm>
        <a:off x="69812" y="4026352"/>
        <a:ext cx="6527209" cy="12904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7B2FD2-F9B5-45EE-A312-64AAA24FF895}">
      <dsp:nvSpPr>
        <dsp:cNvPr id="0" name=""/>
        <dsp:cNvSpPr/>
      </dsp:nvSpPr>
      <dsp:spPr>
        <a:xfrm>
          <a:off x="0" y="2442"/>
          <a:ext cx="6513603" cy="1238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338940-95CB-425E-A5CD-36CC366BFFAF}">
      <dsp:nvSpPr>
        <dsp:cNvPr id="0" name=""/>
        <dsp:cNvSpPr/>
      </dsp:nvSpPr>
      <dsp:spPr>
        <a:xfrm>
          <a:off x="374497" y="280994"/>
          <a:ext cx="680904" cy="6809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3BC9023-F188-4F03-A454-8F76EBA6607F}">
      <dsp:nvSpPr>
        <dsp:cNvPr id="0" name=""/>
        <dsp:cNvSpPr/>
      </dsp:nvSpPr>
      <dsp:spPr>
        <a:xfrm>
          <a:off x="1429899" y="2442"/>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90000"/>
            </a:lnSpc>
            <a:spcBef>
              <a:spcPct val="0"/>
            </a:spcBef>
            <a:spcAft>
              <a:spcPct val="35000"/>
            </a:spcAft>
            <a:buNone/>
          </a:pPr>
          <a:r>
            <a:rPr lang="en-US" sz="2200" kern="1200"/>
            <a:t>Is there a lesion</a:t>
          </a:r>
        </a:p>
      </dsp:txBody>
      <dsp:txXfrm>
        <a:off x="1429899" y="2442"/>
        <a:ext cx="5083704" cy="1238008"/>
      </dsp:txXfrm>
    </dsp:sp>
    <dsp:sp modelId="{E99451B3-D2BB-471B-A89E-7E1C80EBCAEA}">
      <dsp:nvSpPr>
        <dsp:cNvPr id="0" name=""/>
        <dsp:cNvSpPr/>
      </dsp:nvSpPr>
      <dsp:spPr>
        <a:xfrm>
          <a:off x="0" y="1549953"/>
          <a:ext cx="6513603" cy="1238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20B693-D3AF-4514-A247-120865949EB5}">
      <dsp:nvSpPr>
        <dsp:cNvPr id="0" name=""/>
        <dsp:cNvSpPr/>
      </dsp:nvSpPr>
      <dsp:spPr>
        <a:xfrm>
          <a:off x="374497" y="1828505"/>
          <a:ext cx="680904" cy="6809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F625D05-0B6D-4670-AC44-4C18027D398F}">
      <dsp:nvSpPr>
        <dsp:cNvPr id="0" name=""/>
        <dsp:cNvSpPr/>
      </dsp:nvSpPr>
      <dsp:spPr>
        <a:xfrm>
          <a:off x="1429899" y="1549953"/>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90000"/>
            </a:lnSpc>
            <a:spcBef>
              <a:spcPct val="0"/>
            </a:spcBef>
            <a:spcAft>
              <a:spcPct val="35000"/>
            </a:spcAft>
            <a:buNone/>
          </a:pPr>
          <a:r>
            <a:rPr lang="en-US" sz="2200" kern="1200"/>
            <a:t>Where is the lesion</a:t>
          </a:r>
        </a:p>
      </dsp:txBody>
      <dsp:txXfrm>
        <a:off x="1429899" y="1549953"/>
        <a:ext cx="5083704" cy="1238008"/>
      </dsp:txXfrm>
    </dsp:sp>
    <dsp:sp modelId="{9C132D1F-06BF-431E-90AE-8ECA9523D314}">
      <dsp:nvSpPr>
        <dsp:cNvPr id="0" name=""/>
        <dsp:cNvSpPr/>
      </dsp:nvSpPr>
      <dsp:spPr>
        <a:xfrm>
          <a:off x="0" y="3097464"/>
          <a:ext cx="6513603" cy="1238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2FB320-7810-4E12-93CE-7075B44FE369}">
      <dsp:nvSpPr>
        <dsp:cNvPr id="0" name=""/>
        <dsp:cNvSpPr/>
      </dsp:nvSpPr>
      <dsp:spPr>
        <a:xfrm>
          <a:off x="374497" y="3376015"/>
          <a:ext cx="680904" cy="6809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897A6A8-FF81-4AEF-B329-311A179DBEEC}">
      <dsp:nvSpPr>
        <dsp:cNvPr id="0" name=""/>
        <dsp:cNvSpPr/>
      </dsp:nvSpPr>
      <dsp:spPr>
        <a:xfrm>
          <a:off x="1429899" y="309746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90000"/>
            </a:lnSpc>
            <a:spcBef>
              <a:spcPct val="0"/>
            </a:spcBef>
            <a:spcAft>
              <a:spcPct val="35000"/>
            </a:spcAft>
            <a:buNone/>
          </a:pPr>
          <a:r>
            <a:rPr lang="en-US" sz="2200" kern="1200"/>
            <a:t>What is the lesion</a:t>
          </a:r>
        </a:p>
      </dsp:txBody>
      <dsp:txXfrm>
        <a:off x="1429899" y="3097464"/>
        <a:ext cx="5083704" cy="1238008"/>
      </dsp:txXfrm>
    </dsp:sp>
    <dsp:sp modelId="{F71DB94B-F992-485E-8BAF-177FFA1D3D76}">
      <dsp:nvSpPr>
        <dsp:cNvPr id="0" name=""/>
        <dsp:cNvSpPr/>
      </dsp:nvSpPr>
      <dsp:spPr>
        <a:xfrm>
          <a:off x="0" y="4644974"/>
          <a:ext cx="6513603" cy="1238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021AB9-045D-4062-9097-340D3914226E}">
      <dsp:nvSpPr>
        <dsp:cNvPr id="0" name=""/>
        <dsp:cNvSpPr/>
      </dsp:nvSpPr>
      <dsp:spPr>
        <a:xfrm>
          <a:off x="374497" y="4923526"/>
          <a:ext cx="680904" cy="68090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19DC9AF-E560-473B-BDF7-87D6F9ADB323}">
      <dsp:nvSpPr>
        <dsp:cNvPr id="0" name=""/>
        <dsp:cNvSpPr/>
      </dsp:nvSpPr>
      <dsp:spPr>
        <a:xfrm>
          <a:off x="1429899" y="464497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90000"/>
            </a:lnSpc>
            <a:spcBef>
              <a:spcPct val="0"/>
            </a:spcBef>
            <a:spcAft>
              <a:spcPct val="35000"/>
            </a:spcAft>
            <a:buNone/>
          </a:pPr>
          <a:r>
            <a:rPr lang="en-US" sz="2200" kern="1200"/>
            <a:t>Is there treatment</a:t>
          </a:r>
        </a:p>
      </dsp:txBody>
      <dsp:txXfrm>
        <a:off x="1429899" y="4644974"/>
        <a:ext cx="5083704" cy="123800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37CBC4-243F-4012-A11B-DFFF0E01ACB8}" type="datetimeFigureOut">
              <a:rPr lang="en-US" smtClean="0"/>
              <a:t>3/19/2024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2A3ABF-0FEF-4570-BBE2-9CBB913F86DB}" type="slidenum">
              <a:rPr lang="en-US" smtClean="0"/>
              <a:t>‹#›</a:t>
            </a:fld>
            <a:endParaRPr lang="en-US"/>
          </a:p>
        </p:txBody>
      </p:sp>
    </p:spTree>
    <p:extLst>
      <p:ext uri="{BB962C8B-B14F-4D97-AF65-F5344CB8AC3E}">
        <p14:creationId xmlns:p14="http://schemas.microsoft.com/office/powerpoint/2010/main" val="567079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D242B97-07FD-47FC-BE17-4472270BEE8A}" type="slidenum">
              <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1</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148" name="Rectangle 2"/>
          <p:cNvSpPr>
            <a:spLocks noGrp="1" noRot="1" noChangeAspect="1" noChangeArrowheads="1" noTextEdit="1"/>
          </p:cNvSpPr>
          <p:nvPr>
            <p:ph type="sldImg"/>
          </p:nvPr>
        </p:nvSpPr>
        <p:spPr>
          <a:ln/>
        </p:spPr>
      </p:sp>
      <p:sp>
        <p:nvSpPr>
          <p:cNvPr id="614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87263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8F77F2-978E-4E95-8FD8-1DCF37BEF833}" type="slidenum">
              <a:rPr kumimoji="0" lang="ar-SA" alt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4722" name="Rectangle 2"/>
          <p:cNvSpPr>
            <a:spLocks noGrp="1" noRot="1" noChangeAspect="1" noChangeArrowheads="1" noTextEdit="1"/>
          </p:cNvSpPr>
          <p:nvPr>
            <p:ph type="sldImg"/>
          </p:nvPr>
        </p:nvSpPr>
        <p:spPr>
          <a:ln/>
        </p:spPr>
      </p:sp>
      <p:sp>
        <p:nvSpPr>
          <p:cNvPr id="1054723" name="Rectangle 3"/>
          <p:cNvSpPr>
            <a:spLocks noGrp="1" noChangeArrowheads="1"/>
          </p:cNvSpPr>
          <p:nvPr>
            <p:ph type="body" idx="1"/>
          </p:nvPr>
        </p:nvSpPr>
        <p:spPr/>
        <p:txBody>
          <a:bodyPr/>
          <a:lstStyle/>
          <a:p>
            <a:endParaRPr lang="en-GB" altLang="en-US"/>
          </a:p>
        </p:txBody>
      </p:sp>
    </p:spTree>
    <p:extLst>
      <p:ext uri="{BB962C8B-B14F-4D97-AF65-F5344CB8AC3E}">
        <p14:creationId xmlns:p14="http://schemas.microsoft.com/office/powerpoint/2010/main" val="2690477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234823-D3E4-4003-B648-9745DCACA5DE}" type="slidenum">
              <a:rPr kumimoji="0" lang="ar-SA" alt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6770" name="Rectangle 2"/>
          <p:cNvSpPr>
            <a:spLocks noGrp="1" noRot="1" noChangeAspect="1" noChangeArrowheads="1" noTextEdit="1"/>
          </p:cNvSpPr>
          <p:nvPr>
            <p:ph type="sldImg"/>
          </p:nvPr>
        </p:nvSpPr>
        <p:spPr>
          <a:ln/>
        </p:spPr>
      </p:sp>
      <p:sp>
        <p:nvSpPr>
          <p:cNvPr id="1056771" name="Rectangle 3"/>
          <p:cNvSpPr>
            <a:spLocks noGrp="1" noChangeArrowheads="1"/>
          </p:cNvSpPr>
          <p:nvPr>
            <p:ph type="body" idx="1"/>
          </p:nvPr>
        </p:nvSpPr>
        <p:spPr/>
        <p:txBody>
          <a:bodyPr/>
          <a:lstStyle/>
          <a:p>
            <a:endParaRPr lang="en-GB" altLang="en-US"/>
          </a:p>
        </p:txBody>
      </p:sp>
    </p:spTree>
    <p:extLst>
      <p:ext uri="{BB962C8B-B14F-4D97-AF65-F5344CB8AC3E}">
        <p14:creationId xmlns:p14="http://schemas.microsoft.com/office/powerpoint/2010/main" val="2249216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AD286-B2B3-4DA3-9340-8915DD516CC5}" type="slidenum">
              <a:rPr kumimoji="0" lang="ar-SA" alt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2914" name="Rectangle 2"/>
          <p:cNvSpPr>
            <a:spLocks noGrp="1" noRot="1" noChangeAspect="1" noChangeArrowheads="1" noTextEdit="1"/>
          </p:cNvSpPr>
          <p:nvPr>
            <p:ph type="sldImg"/>
          </p:nvPr>
        </p:nvSpPr>
        <p:spPr>
          <a:ln/>
        </p:spPr>
      </p:sp>
      <p:sp>
        <p:nvSpPr>
          <p:cNvPr id="1062915" name="Rectangle 3"/>
          <p:cNvSpPr>
            <a:spLocks noGrp="1" noChangeArrowheads="1"/>
          </p:cNvSpPr>
          <p:nvPr>
            <p:ph type="body" idx="1"/>
          </p:nvPr>
        </p:nvSpPr>
        <p:spPr/>
        <p:txBody>
          <a:bodyPr/>
          <a:lstStyle/>
          <a:p>
            <a:endParaRPr lang="en-GB" altLang="en-US"/>
          </a:p>
        </p:txBody>
      </p:sp>
    </p:spTree>
    <p:extLst>
      <p:ext uri="{BB962C8B-B14F-4D97-AF65-F5344CB8AC3E}">
        <p14:creationId xmlns:p14="http://schemas.microsoft.com/office/powerpoint/2010/main" val="3522812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83C31F-6BA3-4BE0-B422-7AA476191E5E}" type="slidenum">
              <a:rPr kumimoji="0" lang="ar-SA" alt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9538" name="Rectangle 2"/>
          <p:cNvSpPr>
            <a:spLocks noGrp="1" noRot="1" noChangeAspect="1" noChangeArrowheads="1" noTextEdit="1"/>
          </p:cNvSpPr>
          <p:nvPr>
            <p:ph type="sldImg"/>
          </p:nvPr>
        </p:nvSpPr>
        <p:spPr>
          <a:ln/>
        </p:spPr>
      </p:sp>
      <p:sp>
        <p:nvSpPr>
          <p:cNvPr id="1089539" name="Rectangle 3"/>
          <p:cNvSpPr>
            <a:spLocks noGrp="1" noChangeArrowheads="1"/>
          </p:cNvSpPr>
          <p:nvPr>
            <p:ph type="body" idx="1"/>
          </p:nvPr>
        </p:nvSpPr>
        <p:spPr/>
        <p:txBody>
          <a:bodyPr/>
          <a:lstStyle/>
          <a:p>
            <a:endParaRPr lang="en-GB" altLang="en-US"/>
          </a:p>
        </p:txBody>
      </p:sp>
    </p:spTree>
    <p:extLst>
      <p:ext uri="{BB962C8B-B14F-4D97-AF65-F5344CB8AC3E}">
        <p14:creationId xmlns:p14="http://schemas.microsoft.com/office/powerpoint/2010/main" val="419659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83C31F-6BA3-4BE0-B422-7AA476191E5E}" type="slidenum">
              <a:rPr kumimoji="0" lang="ar-SA" alt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9538" name="Rectangle 2"/>
          <p:cNvSpPr>
            <a:spLocks noGrp="1" noRot="1" noChangeAspect="1" noChangeArrowheads="1" noTextEdit="1"/>
          </p:cNvSpPr>
          <p:nvPr>
            <p:ph type="sldImg"/>
          </p:nvPr>
        </p:nvSpPr>
        <p:spPr>
          <a:ln/>
        </p:spPr>
      </p:sp>
      <p:sp>
        <p:nvSpPr>
          <p:cNvPr id="1089539" name="Rectangle 3"/>
          <p:cNvSpPr>
            <a:spLocks noGrp="1" noChangeArrowheads="1"/>
          </p:cNvSpPr>
          <p:nvPr>
            <p:ph type="body" idx="1"/>
          </p:nvPr>
        </p:nvSpPr>
        <p:spPr/>
        <p:txBody>
          <a:bodyPr/>
          <a:lstStyle/>
          <a:p>
            <a:endParaRPr lang="en-GB" altLang="en-US"/>
          </a:p>
        </p:txBody>
      </p:sp>
    </p:spTree>
    <p:extLst>
      <p:ext uri="{BB962C8B-B14F-4D97-AF65-F5344CB8AC3E}">
        <p14:creationId xmlns:p14="http://schemas.microsoft.com/office/powerpoint/2010/main" val="649708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83C31F-6BA3-4BE0-B422-7AA476191E5E}" type="slidenum">
              <a:rPr kumimoji="0" lang="ar-SA" alt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9538" name="Rectangle 2"/>
          <p:cNvSpPr>
            <a:spLocks noGrp="1" noRot="1" noChangeAspect="1" noChangeArrowheads="1" noTextEdit="1"/>
          </p:cNvSpPr>
          <p:nvPr>
            <p:ph type="sldImg"/>
          </p:nvPr>
        </p:nvSpPr>
        <p:spPr>
          <a:ln/>
        </p:spPr>
      </p:sp>
      <p:sp>
        <p:nvSpPr>
          <p:cNvPr id="1089539" name="Rectangle 3"/>
          <p:cNvSpPr>
            <a:spLocks noGrp="1" noChangeArrowheads="1"/>
          </p:cNvSpPr>
          <p:nvPr>
            <p:ph type="body" idx="1"/>
          </p:nvPr>
        </p:nvSpPr>
        <p:spPr/>
        <p:txBody>
          <a:bodyPr/>
          <a:lstStyle/>
          <a:p>
            <a:endParaRPr lang="en-GB" altLang="en-US"/>
          </a:p>
        </p:txBody>
      </p:sp>
    </p:spTree>
    <p:extLst>
      <p:ext uri="{BB962C8B-B14F-4D97-AF65-F5344CB8AC3E}">
        <p14:creationId xmlns:p14="http://schemas.microsoft.com/office/powerpoint/2010/main" val="14760082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12CCD3-B0E5-42A0-84B7-92F20109C6C7}" type="slidenum">
              <a:rPr kumimoji="0" lang="ar-SA" alt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7010" name="Rectangle 2"/>
          <p:cNvSpPr>
            <a:spLocks noGrp="1" noRot="1" noChangeAspect="1" noChangeArrowheads="1" noTextEdit="1"/>
          </p:cNvSpPr>
          <p:nvPr>
            <p:ph type="sldImg"/>
          </p:nvPr>
        </p:nvSpPr>
        <p:spPr>
          <a:ln/>
        </p:spPr>
      </p:sp>
      <p:sp>
        <p:nvSpPr>
          <p:cNvPr id="1067011" name="Rectangle 3"/>
          <p:cNvSpPr>
            <a:spLocks noGrp="1" noChangeArrowheads="1"/>
          </p:cNvSpPr>
          <p:nvPr>
            <p:ph type="body" idx="1"/>
          </p:nvPr>
        </p:nvSpPr>
        <p:spPr/>
        <p:txBody>
          <a:bodyPr/>
          <a:lstStyle/>
          <a:p>
            <a:endParaRPr lang="en-GB" altLang="en-US"/>
          </a:p>
        </p:txBody>
      </p:sp>
    </p:spTree>
    <p:extLst>
      <p:ext uri="{BB962C8B-B14F-4D97-AF65-F5344CB8AC3E}">
        <p14:creationId xmlns:p14="http://schemas.microsoft.com/office/powerpoint/2010/main" val="38459672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FC601F-0846-4080-B950-A11CE04AE0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6325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buFont typeface="Wingdings" panose="05000000000000000000" pitchFamily="2" charset="2"/>
              <a:buNone/>
              <a:defRPr/>
            </a:pPr>
            <a:r>
              <a:rPr lang="en-US" altLang="ar-SA" dirty="0"/>
              <a:t>Sphincters</a:t>
            </a:r>
          </a:p>
          <a:p>
            <a:pPr eaLnBrk="1" hangingPunct="1">
              <a:lnSpc>
                <a:spcPct val="90000"/>
              </a:lnSpc>
              <a:buFont typeface="Wingdings" panose="05000000000000000000" pitchFamily="2" charset="2"/>
              <a:buNone/>
              <a:defRPr/>
            </a:pPr>
            <a:r>
              <a:rPr lang="en-US" altLang="ar-SA" dirty="0"/>
              <a:t>Swallowing</a:t>
            </a:r>
          </a:p>
          <a:p>
            <a:pPr eaLnBrk="1" hangingPunct="1">
              <a:lnSpc>
                <a:spcPct val="90000"/>
              </a:lnSpc>
              <a:buFont typeface="Wingdings" panose="05000000000000000000" pitchFamily="2" charset="2"/>
              <a:buNone/>
              <a:defRPr/>
            </a:pPr>
            <a:r>
              <a:rPr lang="en-US" altLang="ar-SA" dirty="0"/>
              <a:t>Speech: dysphasia, dysphonia</a:t>
            </a:r>
          </a:p>
          <a:p>
            <a:pPr eaLnBrk="1" hangingPunct="1">
              <a:lnSpc>
                <a:spcPct val="90000"/>
              </a:lnSpc>
              <a:buFont typeface="Wingdings" panose="05000000000000000000" pitchFamily="2" charset="2"/>
              <a:buNone/>
              <a:defRPr/>
            </a:pPr>
            <a:r>
              <a:rPr lang="en-US" altLang="ar-SA" dirty="0"/>
              <a:t>Vision</a:t>
            </a:r>
          </a:p>
          <a:p>
            <a:pPr eaLnBrk="1" hangingPunct="1">
              <a:lnSpc>
                <a:spcPct val="80000"/>
              </a:lnSpc>
              <a:buFont typeface="Wingdings" panose="05000000000000000000" pitchFamily="2" charset="2"/>
              <a:buNone/>
              <a:defRPr/>
            </a:pPr>
            <a:endParaRPr lang="en-US" altLang="ar-SA" dirty="0"/>
          </a:p>
          <a:p>
            <a:pPr eaLnBrk="1" hangingPunct="1">
              <a:lnSpc>
                <a:spcPct val="80000"/>
              </a:lnSpc>
              <a:buFont typeface="Wingdings" panose="05000000000000000000" pitchFamily="2" charset="2"/>
              <a:buNone/>
              <a:defRPr/>
            </a:pPr>
            <a:endParaRPr lang="en-US" altLang="ar-SA"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FC601F-0846-4080-B950-A11CE04AE0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1603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FC601F-0846-4080-B950-A11CE04AE0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7827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7A55A30-48C7-441F-A180-EC2050798DAC}"/>
              </a:ext>
            </a:extLst>
          </p:cNvPr>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BA34E-992E-4F38-8726-8D6B448642A8}" type="slidenum">
              <a:rPr kumimoji="0" lang="ar-SA" alt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alt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056770" name="Rectangle 2">
            <a:extLst>
              <a:ext uri="{FF2B5EF4-FFF2-40B4-BE49-F238E27FC236}">
                <a16:creationId xmlns:a16="http://schemas.microsoft.com/office/drawing/2014/main" id="{EBEFA6D6-233B-4372-B72B-1D15768F6384}"/>
              </a:ext>
            </a:extLst>
          </p:cNvPr>
          <p:cNvSpPr>
            <a:spLocks noGrp="1" noRot="1" noChangeAspect="1" noChangeArrowheads="1" noTextEdit="1"/>
          </p:cNvSpPr>
          <p:nvPr>
            <p:ph type="sldImg"/>
          </p:nvPr>
        </p:nvSpPr>
        <p:spPr>
          <a:ln/>
        </p:spPr>
      </p:sp>
      <p:sp>
        <p:nvSpPr>
          <p:cNvPr id="1056771" name="Rectangle 3">
            <a:extLst>
              <a:ext uri="{FF2B5EF4-FFF2-40B4-BE49-F238E27FC236}">
                <a16:creationId xmlns:a16="http://schemas.microsoft.com/office/drawing/2014/main" id="{E8FB58C3-8802-4D06-9714-8C202B68EB8D}"/>
              </a:ext>
            </a:extLst>
          </p:cNvPr>
          <p:cNvSpPr>
            <a:spLocks noGrp="1" noChangeArrowheads="1"/>
          </p:cNvSpPr>
          <p:nvPr>
            <p:ph type="body" idx="1"/>
          </p:nvPr>
        </p:nvSpPr>
        <p:spPr/>
        <p:txBody>
          <a:bodyPr/>
          <a:lstStyle/>
          <a:p>
            <a:endParaRPr lang="en-GB" altLang="ar-SA"/>
          </a:p>
        </p:txBody>
      </p:sp>
    </p:spTree>
    <p:extLst>
      <p:ext uri="{BB962C8B-B14F-4D97-AF65-F5344CB8AC3E}">
        <p14:creationId xmlns:p14="http://schemas.microsoft.com/office/powerpoint/2010/main" val="20637280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83DE6C-C290-436D-878A-43EB1930219B}" type="slidenum">
              <a:rPr kumimoji="0" lang="en-US" altLang="ar-SA"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altLang="ar-SA"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ar-SA" b="1">
                <a:latin typeface="Arial" panose="020B0604020202020204" pitchFamily="34" charset="0"/>
              </a:rPr>
              <a:t>Brain has no pain nerve endings so headaches are uncommon as the </a:t>
            </a:r>
            <a:r>
              <a:rPr lang="en-US" altLang="ar-SA" b="1" u="sng">
                <a:latin typeface="Arial" panose="020B0604020202020204" pitchFamily="34" charset="0"/>
              </a:rPr>
              <a:t>INITIAL</a:t>
            </a:r>
            <a:r>
              <a:rPr lang="en-US" altLang="ar-SA" b="1">
                <a:latin typeface="Arial" panose="020B0604020202020204" pitchFamily="34" charset="0"/>
              </a:rPr>
              <a:t> Sx of a brain tumor</a:t>
            </a:r>
          </a:p>
          <a:p>
            <a:pPr eaLnBrk="1" hangingPunct="1"/>
            <a:endParaRPr lang="en-US" altLang="ar-SA" b="1">
              <a:latin typeface="Arial" panose="020B0604020202020204" pitchFamily="34" charset="0"/>
            </a:endParaRPr>
          </a:p>
          <a:p>
            <a:pPr eaLnBrk="1" hangingPunct="1"/>
            <a:r>
              <a:rPr lang="en-US" altLang="ar-SA" b="1">
                <a:latin typeface="Arial" panose="020B0604020202020204" pitchFamily="34" charset="0"/>
              </a:rPr>
              <a:t>Suspect underlying lesion if the headache always occurs on one side</a:t>
            </a:r>
          </a:p>
          <a:p>
            <a:pPr eaLnBrk="1" hangingPunct="1"/>
            <a:endParaRPr lang="en-US" altLang="ar-SA" b="1">
              <a:latin typeface="Arial" panose="020B0604020202020204" pitchFamily="34" charset="0"/>
            </a:endParaRPr>
          </a:p>
          <a:p>
            <a:pPr eaLnBrk="1" hangingPunct="1"/>
            <a:r>
              <a:rPr lang="en-US" altLang="ar-SA" b="1">
                <a:latin typeface="Arial" panose="020B0604020202020204" pitchFamily="34" charset="0"/>
              </a:rPr>
              <a:t>P.M. headaches may represent:</a:t>
            </a:r>
          </a:p>
          <a:p>
            <a:pPr eaLnBrk="1" hangingPunct="1"/>
            <a:r>
              <a:rPr lang="en-US" altLang="ar-SA" b="1">
                <a:latin typeface="Arial" panose="020B0604020202020204" pitchFamily="34" charset="0"/>
              </a:rPr>
              <a:t>	cluster headaches</a:t>
            </a:r>
          </a:p>
          <a:p>
            <a:pPr eaLnBrk="1" hangingPunct="1"/>
            <a:r>
              <a:rPr lang="en-US" altLang="ar-SA" b="1">
                <a:latin typeface="Arial" panose="020B0604020202020204" pitchFamily="34" charset="0"/>
              </a:rPr>
              <a:t>	intracranial lesions</a:t>
            </a:r>
          </a:p>
          <a:p>
            <a:pPr eaLnBrk="1" hangingPunct="1"/>
            <a:endParaRPr lang="en-US" altLang="ar-SA" b="1">
              <a:latin typeface="Arial" panose="020B0604020202020204" pitchFamily="34" charset="0"/>
            </a:endParaRPr>
          </a:p>
          <a:p>
            <a:pPr eaLnBrk="1" hangingPunct="1"/>
            <a:endParaRPr lang="en-US" altLang="ar-SA" b="1">
              <a:latin typeface="Arial" panose="020B0604020202020204" pitchFamily="34" charset="0"/>
            </a:endParaRPr>
          </a:p>
        </p:txBody>
      </p:sp>
    </p:spTree>
    <p:extLst>
      <p:ext uri="{BB962C8B-B14F-4D97-AF65-F5344CB8AC3E}">
        <p14:creationId xmlns:p14="http://schemas.microsoft.com/office/powerpoint/2010/main" val="175906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Consciousness</a:t>
            </a:r>
          </a:p>
          <a:p>
            <a:r>
              <a:rPr lang="en-US" dirty="0"/>
              <a:t>Hallucination</a:t>
            </a:r>
          </a:p>
          <a:p>
            <a:r>
              <a:rPr lang="en-US" dirty="0"/>
              <a:t>Memory  (recent, remote, routes, faces)</a:t>
            </a:r>
          </a:p>
          <a:p>
            <a:r>
              <a:rPr lang="en-US" dirty="0"/>
              <a:t>Language </a:t>
            </a:r>
          </a:p>
          <a:p>
            <a:r>
              <a:rPr lang="en-US" dirty="0"/>
              <a:t>Arithmetic</a:t>
            </a:r>
          </a:p>
          <a:p>
            <a:r>
              <a:rPr lang="en-US" dirty="0"/>
              <a:t>Planning</a:t>
            </a:r>
          </a:p>
          <a:p>
            <a:endParaRPr lang="en-US" dirty="0"/>
          </a:p>
        </p:txBody>
      </p:sp>
      <p:sp>
        <p:nvSpPr>
          <p:cNvPr id="4" name="Slide Number Placeholder 3"/>
          <p:cNvSpPr>
            <a:spLocks noGrp="1"/>
          </p:cNvSpPr>
          <p:nvPr>
            <p:ph type="sldNum" sz="quarter" idx="5"/>
          </p:nvPr>
        </p:nvSpPr>
        <p:spPr/>
        <p:txBody>
          <a:bodyPr/>
          <a:lstStyle/>
          <a:p>
            <a:fld id="{AB2A3ABF-0FEF-4570-BBE2-9CBB913F86DB}" type="slidenum">
              <a:rPr lang="en-US" smtClean="0"/>
              <a:t>11</a:t>
            </a:fld>
            <a:endParaRPr lang="en-US"/>
          </a:p>
        </p:txBody>
      </p:sp>
    </p:spTree>
    <p:extLst>
      <p:ext uri="{BB962C8B-B14F-4D97-AF65-F5344CB8AC3E}">
        <p14:creationId xmlns:p14="http://schemas.microsoft.com/office/powerpoint/2010/main" val="2293893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endParaRPr lang="ar-EG">
              <a:latin typeface="Arial" pitchFamily="34" charset="0"/>
            </a:endParaRPr>
          </a:p>
        </p:txBody>
      </p:sp>
      <p:sp>
        <p:nvSpPr>
          <p:cNvPr id="78852"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59854F-FD0A-4614-BC4F-A7FFA06FA4C0}"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939858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p:spPr>
        <p:txBody>
          <a:bodyPr/>
          <a:lstStyle/>
          <a:p>
            <a:endParaRPr lang="ar-EG">
              <a:latin typeface="Arial" pitchFamily="34" charset="0"/>
            </a:endParaRPr>
          </a:p>
        </p:txBody>
      </p:sp>
      <p:sp>
        <p:nvSpPr>
          <p:cNvPr id="79876"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43F771-EE27-4D4D-90A3-7909D0B892A1}"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249739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p:spPr>
        <p:txBody>
          <a:bodyPr/>
          <a:lstStyle/>
          <a:p>
            <a:endParaRPr lang="ar-EG">
              <a:latin typeface="Arial" pitchFamily="34" charset="0"/>
            </a:endParaRPr>
          </a:p>
        </p:txBody>
      </p:sp>
      <p:sp>
        <p:nvSpPr>
          <p:cNvPr id="80900"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4D38B6-55F1-4C7F-ADA9-A6FD9744048C}"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1186098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61CC6-A7FE-4152-A4CF-02F5EE404457}" type="slidenum">
              <a:rPr kumimoji="0" lang="ar-SA" alt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7730" name="Rectangle 2"/>
          <p:cNvSpPr>
            <a:spLocks noGrp="1" noRot="1" noChangeAspect="1" noChangeArrowheads="1" noTextEdit="1"/>
          </p:cNvSpPr>
          <p:nvPr>
            <p:ph type="sldImg"/>
          </p:nvPr>
        </p:nvSpPr>
        <p:spPr>
          <a:ln/>
        </p:spPr>
      </p:sp>
      <p:sp>
        <p:nvSpPr>
          <p:cNvPr id="1097731" name="Rectangle 3"/>
          <p:cNvSpPr>
            <a:spLocks noGrp="1" noChangeArrowheads="1"/>
          </p:cNvSpPr>
          <p:nvPr>
            <p:ph type="body" idx="1"/>
          </p:nvPr>
        </p:nvSpPr>
        <p:spPr/>
        <p:txBody>
          <a:bodyPr/>
          <a:lstStyle/>
          <a:p>
            <a:endParaRPr lang="en-GB" altLang="en-US"/>
          </a:p>
        </p:txBody>
      </p:sp>
    </p:spTree>
    <p:extLst>
      <p:ext uri="{BB962C8B-B14F-4D97-AF65-F5344CB8AC3E}">
        <p14:creationId xmlns:p14="http://schemas.microsoft.com/office/powerpoint/2010/main" val="4255535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39C93-B4D3-46C0-99BF-34EB65520032}" type="slidenum">
              <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001" name="Rectangle 1"/>
          <p:cNvSpPr txBox="1">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800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783473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9A1173-61D8-420E-B4A2-7CC7B13941A8}" type="slidenum">
              <a:rPr kumimoji="0" lang="ar-SA" alt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5442" name="Rectangle 2"/>
          <p:cNvSpPr>
            <a:spLocks noGrp="1" noRot="1" noChangeAspect="1" noChangeArrowheads="1" noTextEdit="1"/>
          </p:cNvSpPr>
          <p:nvPr>
            <p:ph type="sldImg"/>
          </p:nvPr>
        </p:nvSpPr>
        <p:spPr>
          <a:ln/>
        </p:spPr>
      </p:sp>
      <p:sp>
        <p:nvSpPr>
          <p:cNvPr id="1085443" name="Rectangle 3"/>
          <p:cNvSpPr>
            <a:spLocks noGrp="1" noChangeArrowheads="1"/>
          </p:cNvSpPr>
          <p:nvPr>
            <p:ph type="body" idx="1"/>
          </p:nvPr>
        </p:nvSpPr>
        <p:spPr/>
        <p:txBody>
          <a:bodyPr/>
          <a:lstStyle/>
          <a:p>
            <a:endParaRPr lang="en-GB" altLang="en-US"/>
          </a:p>
        </p:txBody>
      </p:sp>
    </p:spTree>
    <p:extLst>
      <p:ext uri="{BB962C8B-B14F-4D97-AF65-F5344CB8AC3E}">
        <p14:creationId xmlns:p14="http://schemas.microsoft.com/office/powerpoint/2010/main" val="3617410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2DD29-45E7-ABB4-7441-A000CF0C5D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D1FD795-4C19-3B8D-7154-311DE7AA2C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C2BA1E-A4F9-C7D6-0060-2A803BA29F9B}"/>
              </a:ext>
            </a:extLst>
          </p:cNvPr>
          <p:cNvSpPr>
            <a:spLocks noGrp="1"/>
          </p:cNvSpPr>
          <p:nvPr>
            <p:ph type="dt" sz="half" idx="10"/>
          </p:nvPr>
        </p:nvSpPr>
        <p:spPr/>
        <p:txBody>
          <a:bodyPr/>
          <a:lstStyle/>
          <a:p>
            <a:fld id="{C03E0979-5CC8-4198-93FC-AA1A9086BF42}" type="datetimeFigureOut">
              <a:rPr lang="en-US" smtClean="0"/>
              <a:t>3/19/2024</a:t>
            </a:fld>
            <a:endParaRPr lang="en-US"/>
          </a:p>
        </p:txBody>
      </p:sp>
      <p:sp>
        <p:nvSpPr>
          <p:cNvPr id="5" name="Footer Placeholder 4">
            <a:extLst>
              <a:ext uri="{FF2B5EF4-FFF2-40B4-BE49-F238E27FC236}">
                <a16:creationId xmlns:a16="http://schemas.microsoft.com/office/drawing/2014/main" id="{5B66A391-335D-B799-8E95-6509313625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5DAD9B-BC85-76A2-520E-DB6421946DD4}"/>
              </a:ext>
            </a:extLst>
          </p:cNvPr>
          <p:cNvSpPr>
            <a:spLocks noGrp="1"/>
          </p:cNvSpPr>
          <p:nvPr>
            <p:ph type="sldNum" sz="quarter" idx="12"/>
          </p:nvPr>
        </p:nvSpPr>
        <p:spPr/>
        <p:txBody>
          <a:bodyPr/>
          <a:lstStyle/>
          <a:p>
            <a:fld id="{DD32F4B2-C113-4B26-8272-BA10283339F8}" type="slidenum">
              <a:rPr lang="en-US" smtClean="0"/>
              <a:t>‹#›</a:t>
            </a:fld>
            <a:endParaRPr lang="en-US"/>
          </a:p>
        </p:txBody>
      </p:sp>
    </p:spTree>
    <p:extLst>
      <p:ext uri="{BB962C8B-B14F-4D97-AF65-F5344CB8AC3E}">
        <p14:creationId xmlns:p14="http://schemas.microsoft.com/office/powerpoint/2010/main" val="3084678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BC601-F49A-657F-7EB4-B928869848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BCDB73-B002-A3F3-DE4A-6202E0C76CE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3C3B41-42DC-D9DE-E22E-328CAD173247}"/>
              </a:ext>
            </a:extLst>
          </p:cNvPr>
          <p:cNvSpPr>
            <a:spLocks noGrp="1"/>
          </p:cNvSpPr>
          <p:nvPr>
            <p:ph type="dt" sz="half" idx="10"/>
          </p:nvPr>
        </p:nvSpPr>
        <p:spPr/>
        <p:txBody>
          <a:bodyPr/>
          <a:lstStyle/>
          <a:p>
            <a:fld id="{C03E0979-5CC8-4198-93FC-AA1A9086BF42}" type="datetimeFigureOut">
              <a:rPr lang="en-US" smtClean="0"/>
              <a:t>3/19/2024</a:t>
            </a:fld>
            <a:endParaRPr lang="en-US"/>
          </a:p>
        </p:txBody>
      </p:sp>
      <p:sp>
        <p:nvSpPr>
          <p:cNvPr id="5" name="Footer Placeholder 4">
            <a:extLst>
              <a:ext uri="{FF2B5EF4-FFF2-40B4-BE49-F238E27FC236}">
                <a16:creationId xmlns:a16="http://schemas.microsoft.com/office/drawing/2014/main" id="{DBB6E9DA-A535-538F-BCDF-00791F0321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3FCA9A-D476-E602-E80A-2A60D71FA5F0}"/>
              </a:ext>
            </a:extLst>
          </p:cNvPr>
          <p:cNvSpPr>
            <a:spLocks noGrp="1"/>
          </p:cNvSpPr>
          <p:nvPr>
            <p:ph type="sldNum" sz="quarter" idx="12"/>
          </p:nvPr>
        </p:nvSpPr>
        <p:spPr/>
        <p:txBody>
          <a:bodyPr/>
          <a:lstStyle/>
          <a:p>
            <a:fld id="{DD32F4B2-C113-4B26-8272-BA10283339F8}" type="slidenum">
              <a:rPr lang="en-US" smtClean="0"/>
              <a:t>‹#›</a:t>
            </a:fld>
            <a:endParaRPr lang="en-US"/>
          </a:p>
        </p:txBody>
      </p:sp>
    </p:spTree>
    <p:extLst>
      <p:ext uri="{BB962C8B-B14F-4D97-AF65-F5344CB8AC3E}">
        <p14:creationId xmlns:p14="http://schemas.microsoft.com/office/powerpoint/2010/main" val="637963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DC0F50-5F73-DEAD-051B-3C838757BC8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4BB630-8B0C-45BC-A3F4-0E67B95950D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9CBA8E-A5E9-49E5-7975-824C31CBC93D}"/>
              </a:ext>
            </a:extLst>
          </p:cNvPr>
          <p:cNvSpPr>
            <a:spLocks noGrp="1"/>
          </p:cNvSpPr>
          <p:nvPr>
            <p:ph type="dt" sz="half" idx="10"/>
          </p:nvPr>
        </p:nvSpPr>
        <p:spPr/>
        <p:txBody>
          <a:bodyPr/>
          <a:lstStyle/>
          <a:p>
            <a:fld id="{C03E0979-5CC8-4198-93FC-AA1A9086BF42}" type="datetimeFigureOut">
              <a:rPr lang="en-US" smtClean="0"/>
              <a:t>3/19/2024</a:t>
            </a:fld>
            <a:endParaRPr lang="en-US"/>
          </a:p>
        </p:txBody>
      </p:sp>
      <p:sp>
        <p:nvSpPr>
          <p:cNvPr id="5" name="Footer Placeholder 4">
            <a:extLst>
              <a:ext uri="{FF2B5EF4-FFF2-40B4-BE49-F238E27FC236}">
                <a16:creationId xmlns:a16="http://schemas.microsoft.com/office/drawing/2014/main" id="{3DBB06C5-B028-C425-1C28-BF9425F991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DEA3C6-D2C4-7A22-D393-C1C1FD29C5DE}"/>
              </a:ext>
            </a:extLst>
          </p:cNvPr>
          <p:cNvSpPr>
            <a:spLocks noGrp="1"/>
          </p:cNvSpPr>
          <p:nvPr>
            <p:ph type="sldNum" sz="quarter" idx="12"/>
          </p:nvPr>
        </p:nvSpPr>
        <p:spPr/>
        <p:txBody>
          <a:bodyPr/>
          <a:lstStyle/>
          <a:p>
            <a:fld id="{DD32F4B2-C113-4B26-8272-BA10283339F8}" type="slidenum">
              <a:rPr lang="en-US" smtClean="0"/>
              <a:t>‹#›</a:t>
            </a:fld>
            <a:endParaRPr lang="en-US"/>
          </a:p>
        </p:txBody>
      </p:sp>
    </p:spTree>
    <p:extLst>
      <p:ext uri="{BB962C8B-B14F-4D97-AF65-F5344CB8AC3E}">
        <p14:creationId xmlns:p14="http://schemas.microsoft.com/office/powerpoint/2010/main" val="8370590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4CE45-1D6F-F4EB-1156-DE4A3B07DF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6577C8C-ECD5-6095-B99B-9C7E61AF02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DEF1E41-EFD6-1710-5249-C9A3C9CDB470}"/>
              </a:ext>
            </a:extLst>
          </p:cNvPr>
          <p:cNvSpPr>
            <a:spLocks noGrp="1"/>
          </p:cNvSpPr>
          <p:nvPr>
            <p:ph type="dt" sz="half" idx="10"/>
          </p:nvPr>
        </p:nvSpPr>
        <p:spPr/>
        <p:txBody>
          <a:bodyPr/>
          <a:lstStyle/>
          <a:p>
            <a:fld id="{48A87A34-81AB-432B-8DAE-1953F412C126}" type="datetimeFigureOut">
              <a:rPr lang="en-US" smtClean="0"/>
              <a:t>3/19/2024</a:t>
            </a:fld>
            <a:endParaRPr lang="en-US" dirty="0"/>
          </a:p>
        </p:txBody>
      </p:sp>
      <p:sp>
        <p:nvSpPr>
          <p:cNvPr id="5" name="Footer Placeholder 4">
            <a:extLst>
              <a:ext uri="{FF2B5EF4-FFF2-40B4-BE49-F238E27FC236}">
                <a16:creationId xmlns:a16="http://schemas.microsoft.com/office/drawing/2014/main" id="{4EEC5721-2153-6469-BAC4-49B489709CC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260A58B-6A9E-C80D-F001-36711DE54159}"/>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77824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8EDD0-6B40-EEDD-4F00-4EF66BA3363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095B4A5-E17C-6B77-35AB-C63666BA2E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1B0F66-5ACC-AD47-C0A0-7B756D74FBC0}"/>
              </a:ext>
            </a:extLst>
          </p:cNvPr>
          <p:cNvSpPr>
            <a:spLocks noGrp="1"/>
          </p:cNvSpPr>
          <p:nvPr>
            <p:ph type="dt" sz="half" idx="10"/>
          </p:nvPr>
        </p:nvSpPr>
        <p:spPr/>
        <p:txBody>
          <a:bodyPr/>
          <a:lstStyle/>
          <a:p>
            <a:fld id="{48A87A34-81AB-432B-8DAE-1953F412C126}" type="datetimeFigureOut">
              <a:rPr lang="en-US" smtClean="0"/>
              <a:t>3/19/2024</a:t>
            </a:fld>
            <a:endParaRPr lang="en-US" dirty="0"/>
          </a:p>
        </p:txBody>
      </p:sp>
      <p:sp>
        <p:nvSpPr>
          <p:cNvPr id="5" name="Footer Placeholder 4">
            <a:extLst>
              <a:ext uri="{FF2B5EF4-FFF2-40B4-BE49-F238E27FC236}">
                <a16:creationId xmlns:a16="http://schemas.microsoft.com/office/drawing/2014/main" id="{B2C943D2-2E83-6A61-6C0A-4BDB207C145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527D917-4A45-846A-709F-29E13E1D67A0}"/>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600354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AE985-D069-81B2-F110-7C5CBE4F01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86BEA77-7C2D-D1B1-4FE7-2784BF0A45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4BB36B-54CC-6CAC-54F3-4233FD498AF7}"/>
              </a:ext>
            </a:extLst>
          </p:cNvPr>
          <p:cNvSpPr>
            <a:spLocks noGrp="1"/>
          </p:cNvSpPr>
          <p:nvPr>
            <p:ph type="dt" sz="half" idx="10"/>
          </p:nvPr>
        </p:nvSpPr>
        <p:spPr/>
        <p:txBody>
          <a:bodyPr/>
          <a:lstStyle/>
          <a:p>
            <a:fld id="{48A87A34-81AB-432B-8DAE-1953F412C126}" type="datetimeFigureOut">
              <a:rPr lang="en-US" smtClean="0"/>
              <a:pPr/>
              <a:t>3/19/2024</a:t>
            </a:fld>
            <a:endParaRPr lang="en-US" dirty="0"/>
          </a:p>
        </p:txBody>
      </p:sp>
      <p:sp>
        <p:nvSpPr>
          <p:cNvPr id="5" name="Footer Placeholder 4">
            <a:extLst>
              <a:ext uri="{FF2B5EF4-FFF2-40B4-BE49-F238E27FC236}">
                <a16:creationId xmlns:a16="http://schemas.microsoft.com/office/drawing/2014/main" id="{76E42002-E04D-4DFB-F8AA-41DBECAA668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F900864-372D-3FE5-6005-FA6C93148DBA}"/>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442216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BBEF7-CBE2-9B8C-28B5-D0319875022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A0D4CDD-9C54-44E5-D1D7-8E7A2A2AE1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3F42FDD-F4FD-A951-196D-5166D1E26E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D671C34-20D5-8432-FE49-8F6B9D501147}"/>
              </a:ext>
            </a:extLst>
          </p:cNvPr>
          <p:cNvSpPr>
            <a:spLocks noGrp="1"/>
          </p:cNvSpPr>
          <p:nvPr>
            <p:ph type="dt" sz="half" idx="10"/>
          </p:nvPr>
        </p:nvSpPr>
        <p:spPr/>
        <p:txBody>
          <a:bodyPr/>
          <a:lstStyle/>
          <a:p>
            <a:fld id="{48A87A34-81AB-432B-8DAE-1953F412C126}" type="datetimeFigureOut">
              <a:rPr lang="en-US" smtClean="0"/>
              <a:t>3/19/2024</a:t>
            </a:fld>
            <a:endParaRPr lang="en-US" dirty="0"/>
          </a:p>
        </p:txBody>
      </p:sp>
      <p:sp>
        <p:nvSpPr>
          <p:cNvPr id="6" name="Footer Placeholder 5">
            <a:extLst>
              <a:ext uri="{FF2B5EF4-FFF2-40B4-BE49-F238E27FC236}">
                <a16:creationId xmlns:a16="http://schemas.microsoft.com/office/drawing/2014/main" id="{721EB073-6992-AE9A-170F-8E6DE2C5516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1CE3C52-CC3D-6890-122B-0A062DE2AB20}"/>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525076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CBA93-186D-86A2-A096-0503A4338F2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F9C41FA-19E9-B151-BBAB-A37D2C938D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D054E9-6A67-5856-4B72-63E48FE830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A4C3F54-2AE4-D7AF-B58B-77B3F11B66C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2A8A94-D755-299B-0F6E-63A2DD0DB3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49FFCCF-EE7A-011A-1346-880F3250F3E8}"/>
              </a:ext>
            </a:extLst>
          </p:cNvPr>
          <p:cNvSpPr>
            <a:spLocks noGrp="1"/>
          </p:cNvSpPr>
          <p:nvPr>
            <p:ph type="dt" sz="half" idx="10"/>
          </p:nvPr>
        </p:nvSpPr>
        <p:spPr/>
        <p:txBody>
          <a:bodyPr/>
          <a:lstStyle/>
          <a:p>
            <a:fld id="{48A87A34-81AB-432B-8DAE-1953F412C126}" type="datetimeFigureOut">
              <a:rPr lang="en-US" smtClean="0"/>
              <a:t>3/19/2024</a:t>
            </a:fld>
            <a:endParaRPr lang="en-US" dirty="0"/>
          </a:p>
        </p:txBody>
      </p:sp>
      <p:sp>
        <p:nvSpPr>
          <p:cNvPr id="8" name="Footer Placeholder 7">
            <a:extLst>
              <a:ext uri="{FF2B5EF4-FFF2-40B4-BE49-F238E27FC236}">
                <a16:creationId xmlns:a16="http://schemas.microsoft.com/office/drawing/2014/main" id="{7DE70FF9-1AD0-82B7-E986-44A2D364A91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4076375-73F7-90C8-8E92-E240F09BE24E}"/>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258238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B9DED-13D7-2708-9334-D9B6F60C095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A77B15D-D3D7-4229-DF62-FB387D28F08F}"/>
              </a:ext>
            </a:extLst>
          </p:cNvPr>
          <p:cNvSpPr>
            <a:spLocks noGrp="1"/>
          </p:cNvSpPr>
          <p:nvPr>
            <p:ph type="dt" sz="half" idx="10"/>
          </p:nvPr>
        </p:nvSpPr>
        <p:spPr/>
        <p:txBody>
          <a:bodyPr/>
          <a:lstStyle/>
          <a:p>
            <a:fld id="{48A87A34-81AB-432B-8DAE-1953F412C126}" type="datetimeFigureOut">
              <a:rPr lang="en-US" smtClean="0"/>
              <a:t>3/19/2024</a:t>
            </a:fld>
            <a:endParaRPr lang="en-US" dirty="0"/>
          </a:p>
        </p:txBody>
      </p:sp>
      <p:sp>
        <p:nvSpPr>
          <p:cNvPr id="4" name="Footer Placeholder 3">
            <a:extLst>
              <a:ext uri="{FF2B5EF4-FFF2-40B4-BE49-F238E27FC236}">
                <a16:creationId xmlns:a16="http://schemas.microsoft.com/office/drawing/2014/main" id="{D3BAD355-C844-0722-929D-B06B8E1446A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55DD15E-2FE6-455D-B5CC-7F8FFFED9B57}"/>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895810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22E415-DF90-44D1-D415-CA8E7FF3DA5E}"/>
              </a:ext>
            </a:extLst>
          </p:cNvPr>
          <p:cNvSpPr>
            <a:spLocks noGrp="1"/>
          </p:cNvSpPr>
          <p:nvPr>
            <p:ph type="dt" sz="half" idx="10"/>
          </p:nvPr>
        </p:nvSpPr>
        <p:spPr/>
        <p:txBody>
          <a:bodyPr/>
          <a:lstStyle/>
          <a:p>
            <a:fld id="{48A87A34-81AB-432B-8DAE-1953F412C126}" type="datetimeFigureOut">
              <a:rPr lang="en-US" smtClean="0"/>
              <a:t>3/19/2024</a:t>
            </a:fld>
            <a:endParaRPr lang="en-US" dirty="0"/>
          </a:p>
        </p:txBody>
      </p:sp>
      <p:sp>
        <p:nvSpPr>
          <p:cNvPr id="3" name="Footer Placeholder 2">
            <a:extLst>
              <a:ext uri="{FF2B5EF4-FFF2-40B4-BE49-F238E27FC236}">
                <a16:creationId xmlns:a16="http://schemas.microsoft.com/office/drawing/2014/main" id="{1E586582-2920-3166-0CD1-EBCD94BB183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1E9C04A-0CFD-86E3-3B78-E2B7A19BA327}"/>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758738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971E7-6761-6BF3-7EBF-95D3809893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DF30A2B-97D9-A338-3C86-7443E50AEC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3EEC798-5F14-8709-BB31-17F6A2D253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B96BDF-6B08-B4DB-D5D8-D97E4FB9DF3E}"/>
              </a:ext>
            </a:extLst>
          </p:cNvPr>
          <p:cNvSpPr>
            <a:spLocks noGrp="1"/>
          </p:cNvSpPr>
          <p:nvPr>
            <p:ph type="dt" sz="half" idx="10"/>
          </p:nvPr>
        </p:nvSpPr>
        <p:spPr/>
        <p:txBody>
          <a:bodyPr/>
          <a:lstStyle/>
          <a:p>
            <a:fld id="{48A87A34-81AB-432B-8DAE-1953F412C126}" type="datetimeFigureOut">
              <a:rPr lang="en-US" smtClean="0"/>
              <a:t>3/19/2024</a:t>
            </a:fld>
            <a:endParaRPr lang="en-US" dirty="0"/>
          </a:p>
        </p:txBody>
      </p:sp>
      <p:sp>
        <p:nvSpPr>
          <p:cNvPr id="6" name="Footer Placeholder 5">
            <a:extLst>
              <a:ext uri="{FF2B5EF4-FFF2-40B4-BE49-F238E27FC236}">
                <a16:creationId xmlns:a16="http://schemas.microsoft.com/office/drawing/2014/main" id="{FCBFA355-9C9C-7DEA-AD9F-FE8B7809B38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8B4F552-0C54-6ACF-4470-BB7D8CD8BDC5}"/>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59418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5D566-B1E4-D946-52D6-F7C6036665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F7055C-53F7-7293-6205-AC76572B35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79FF64-9333-DA42-FA82-369F6F26F290}"/>
              </a:ext>
            </a:extLst>
          </p:cNvPr>
          <p:cNvSpPr>
            <a:spLocks noGrp="1"/>
          </p:cNvSpPr>
          <p:nvPr>
            <p:ph type="dt" sz="half" idx="10"/>
          </p:nvPr>
        </p:nvSpPr>
        <p:spPr/>
        <p:txBody>
          <a:bodyPr/>
          <a:lstStyle/>
          <a:p>
            <a:fld id="{C03E0979-5CC8-4198-93FC-AA1A9086BF42}" type="datetimeFigureOut">
              <a:rPr lang="en-US" smtClean="0"/>
              <a:t>3/19/2024</a:t>
            </a:fld>
            <a:endParaRPr lang="en-US"/>
          </a:p>
        </p:txBody>
      </p:sp>
      <p:sp>
        <p:nvSpPr>
          <p:cNvPr id="5" name="Footer Placeholder 4">
            <a:extLst>
              <a:ext uri="{FF2B5EF4-FFF2-40B4-BE49-F238E27FC236}">
                <a16:creationId xmlns:a16="http://schemas.microsoft.com/office/drawing/2014/main" id="{10960A24-F39E-EFB4-538C-989460FB71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E9D3CB-55A0-5532-3761-4DAC08FB7ACC}"/>
              </a:ext>
            </a:extLst>
          </p:cNvPr>
          <p:cNvSpPr>
            <a:spLocks noGrp="1"/>
          </p:cNvSpPr>
          <p:nvPr>
            <p:ph type="sldNum" sz="quarter" idx="12"/>
          </p:nvPr>
        </p:nvSpPr>
        <p:spPr/>
        <p:txBody>
          <a:bodyPr/>
          <a:lstStyle/>
          <a:p>
            <a:fld id="{DD32F4B2-C113-4B26-8272-BA10283339F8}" type="slidenum">
              <a:rPr lang="en-US" smtClean="0"/>
              <a:t>‹#›</a:t>
            </a:fld>
            <a:endParaRPr lang="en-US"/>
          </a:p>
        </p:txBody>
      </p:sp>
    </p:spTree>
    <p:extLst>
      <p:ext uri="{BB962C8B-B14F-4D97-AF65-F5344CB8AC3E}">
        <p14:creationId xmlns:p14="http://schemas.microsoft.com/office/powerpoint/2010/main" val="23102385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6B1F6-9C45-A81B-06A1-840167CE4D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81B1D23-84D0-4DC2-4CFC-45DA1E47E0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918541C-3893-9897-FD2E-30004E2997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69745-429F-752F-D592-DF29958A9F13}"/>
              </a:ext>
            </a:extLst>
          </p:cNvPr>
          <p:cNvSpPr>
            <a:spLocks noGrp="1"/>
          </p:cNvSpPr>
          <p:nvPr>
            <p:ph type="dt" sz="half" idx="10"/>
          </p:nvPr>
        </p:nvSpPr>
        <p:spPr/>
        <p:txBody>
          <a:bodyPr/>
          <a:lstStyle/>
          <a:p>
            <a:fld id="{48A87A34-81AB-432B-8DAE-1953F412C126}" type="datetimeFigureOut">
              <a:rPr lang="en-US" smtClean="0"/>
              <a:t>3/19/2024</a:t>
            </a:fld>
            <a:endParaRPr lang="en-US" dirty="0"/>
          </a:p>
        </p:txBody>
      </p:sp>
      <p:sp>
        <p:nvSpPr>
          <p:cNvPr id="6" name="Footer Placeholder 5">
            <a:extLst>
              <a:ext uri="{FF2B5EF4-FFF2-40B4-BE49-F238E27FC236}">
                <a16:creationId xmlns:a16="http://schemas.microsoft.com/office/drawing/2014/main" id="{D5394382-ACF6-CB56-9460-ABF0ABDFF90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336D50C-2569-F3EA-97B2-551A0AB7F017}"/>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266999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5B061-C258-6702-3AF4-79545286CEA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A5F2BFB-B649-3FC2-E16C-C97C201E08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2E41C42-7035-E60A-17A6-97C459DF9610}"/>
              </a:ext>
            </a:extLst>
          </p:cNvPr>
          <p:cNvSpPr>
            <a:spLocks noGrp="1"/>
          </p:cNvSpPr>
          <p:nvPr>
            <p:ph type="dt" sz="half" idx="10"/>
          </p:nvPr>
        </p:nvSpPr>
        <p:spPr/>
        <p:txBody>
          <a:bodyPr/>
          <a:lstStyle/>
          <a:p>
            <a:fld id="{48A87A34-81AB-432B-8DAE-1953F412C126}" type="datetimeFigureOut">
              <a:rPr lang="en-US" smtClean="0"/>
              <a:t>3/19/2024</a:t>
            </a:fld>
            <a:endParaRPr lang="en-US" dirty="0"/>
          </a:p>
        </p:txBody>
      </p:sp>
      <p:sp>
        <p:nvSpPr>
          <p:cNvPr id="5" name="Footer Placeholder 4">
            <a:extLst>
              <a:ext uri="{FF2B5EF4-FFF2-40B4-BE49-F238E27FC236}">
                <a16:creationId xmlns:a16="http://schemas.microsoft.com/office/drawing/2014/main" id="{4993AB83-43CD-DB2D-8489-A2C58F3410C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B41B14-5C01-0D29-6678-DC577CC5BE21}"/>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746035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056369-E381-00FE-0394-04CE65D406F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553E774-6AE3-E287-C69A-AB506FB46E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7C2FC81-A3E3-B5BA-CB07-E2D9BE01A5C5}"/>
              </a:ext>
            </a:extLst>
          </p:cNvPr>
          <p:cNvSpPr>
            <a:spLocks noGrp="1"/>
          </p:cNvSpPr>
          <p:nvPr>
            <p:ph type="dt" sz="half" idx="10"/>
          </p:nvPr>
        </p:nvSpPr>
        <p:spPr/>
        <p:txBody>
          <a:bodyPr/>
          <a:lstStyle/>
          <a:p>
            <a:fld id="{48A87A34-81AB-432B-8DAE-1953F412C126}" type="datetimeFigureOut">
              <a:rPr lang="en-US" smtClean="0"/>
              <a:pPr/>
              <a:t>3/19/2024</a:t>
            </a:fld>
            <a:endParaRPr lang="en-US" dirty="0"/>
          </a:p>
        </p:txBody>
      </p:sp>
      <p:sp>
        <p:nvSpPr>
          <p:cNvPr id="5" name="Footer Placeholder 4">
            <a:extLst>
              <a:ext uri="{FF2B5EF4-FFF2-40B4-BE49-F238E27FC236}">
                <a16:creationId xmlns:a16="http://schemas.microsoft.com/office/drawing/2014/main" id="{8D625D6F-FC04-DB4C-7333-175C8DF9357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32C6798-6787-DDFB-8B1E-E58B48990A10}"/>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5060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08B76-1E39-E9DA-AC21-986F61A35A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8F6AE6-0606-784A-0096-75D36733A9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F64958-099A-DCD4-7D96-5AC24D48549B}"/>
              </a:ext>
            </a:extLst>
          </p:cNvPr>
          <p:cNvSpPr>
            <a:spLocks noGrp="1"/>
          </p:cNvSpPr>
          <p:nvPr>
            <p:ph type="dt" sz="half" idx="10"/>
          </p:nvPr>
        </p:nvSpPr>
        <p:spPr/>
        <p:txBody>
          <a:bodyPr/>
          <a:lstStyle/>
          <a:p>
            <a:fld id="{C03E0979-5CC8-4198-93FC-AA1A9086BF42}" type="datetimeFigureOut">
              <a:rPr lang="en-US" smtClean="0"/>
              <a:t>3/19/2024</a:t>
            </a:fld>
            <a:endParaRPr lang="en-US"/>
          </a:p>
        </p:txBody>
      </p:sp>
      <p:sp>
        <p:nvSpPr>
          <p:cNvPr id="5" name="Footer Placeholder 4">
            <a:extLst>
              <a:ext uri="{FF2B5EF4-FFF2-40B4-BE49-F238E27FC236}">
                <a16:creationId xmlns:a16="http://schemas.microsoft.com/office/drawing/2014/main" id="{36142254-3EB3-3E29-9003-0C89A1AA3F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1702D0-480F-D8E2-0F7D-78761630C9F7}"/>
              </a:ext>
            </a:extLst>
          </p:cNvPr>
          <p:cNvSpPr>
            <a:spLocks noGrp="1"/>
          </p:cNvSpPr>
          <p:nvPr>
            <p:ph type="sldNum" sz="quarter" idx="12"/>
          </p:nvPr>
        </p:nvSpPr>
        <p:spPr/>
        <p:txBody>
          <a:bodyPr/>
          <a:lstStyle/>
          <a:p>
            <a:fld id="{DD32F4B2-C113-4B26-8272-BA10283339F8}" type="slidenum">
              <a:rPr lang="en-US" smtClean="0"/>
              <a:t>‹#›</a:t>
            </a:fld>
            <a:endParaRPr lang="en-US"/>
          </a:p>
        </p:txBody>
      </p:sp>
    </p:spTree>
    <p:extLst>
      <p:ext uri="{BB962C8B-B14F-4D97-AF65-F5344CB8AC3E}">
        <p14:creationId xmlns:p14="http://schemas.microsoft.com/office/powerpoint/2010/main" val="2538427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65EE8-2B9D-64A7-3328-99601A57F1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D03F14-2817-A570-A1A0-D0FEECE9E1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C989AB-BE28-F4D1-4C0C-D0333CD7AAF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CC39685-E824-D5DF-2617-73C2BD24CA36}"/>
              </a:ext>
            </a:extLst>
          </p:cNvPr>
          <p:cNvSpPr>
            <a:spLocks noGrp="1"/>
          </p:cNvSpPr>
          <p:nvPr>
            <p:ph type="dt" sz="half" idx="10"/>
          </p:nvPr>
        </p:nvSpPr>
        <p:spPr/>
        <p:txBody>
          <a:bodyPr/>
          <a:lstStyle/>
          <a:p>
            <a:fld id="{C03E0979-5CC8-4198-93FC-AA1A9086BF42}" type="datetimeFigureOut">
              <a:rPr lang="en-US" smtClean="0"/>
              <a:t>3/19/2024</a:t>
            </a:fld>
            <a:endParaRPr lang="en-US"/>
          </a:p>
        </p:txBody>
      </p:sp>
      <p:sp>
        <p:nvSpPr>
          <p:cNvPr id="6" name="Footer Placeholder 5">
            <a:extLst>
              <a:ext uri="{FF2B5EF4-FFF2-40B4-BE49-F238E27FC236}">
                <a16:creationId xmlns:a16="http://schemas.microsoft.com/office/drawing/2014/main" id="{59067A3A-8A5D-1ECB-A618-F7E84BFC80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81FDCE-725F-7367-90B6-B77A51939092}"/>
              </a:ext>
            </a:extLst>
          </p:cNvPr>
          <p:cNvSpPr>
            <a:spLocks noGrp="1"/>
          </p:cNvSpPr>
          <p:nvPr>
            <p:ph type="sldNum" sz="quarter" idx="12"/>
          </p:nvPr>
        </p:nvSpPr>
        <p:spPr/>
        <p:txBody>
          <a:bodyPr/>
          <a:lstStyle/>
          <a:p>
            <a:fld id="{DD32F4B2-C113-4B26-8272-BA10283339F8}" type="slidenum">
              <a:rPr lang="en-US" smtClean="0"/>
              <a:t>‹#›</a:t>
            </a:fld>
            <a:endParaRPr lang="en-US"/>
          </a:p>
        </p:txBody>
      </p:sp>
    </p:spTree>
    <p:extLst>
      <p:ext uri="{BB962C8B-B14F-4D97-AF65-F5344CB8AC3E}">
        <p14:creationId xmlns:p14="http://schemas.microsoft.com/office/powerpoint/2010/main" val="1035180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C42EC-23CC-029D-81B5-77C0CBAAD25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D830612-096E-8644-53C2-CDABFF6D23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449273-0416-C896-D9F0-C9B2AEE1A7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25C1A9-D861-BC04-D62D-B5F37C3CC8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A8A938-DABA-4628-22C5-A4CE0099C2E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55F384-BA2A-53FF-A7EE-835FF730C564}"/>
              </a:ext>
            </a:extLst>
          </p:cNvPr>
          <p:cNvSpPr>
            <a:spLocks noGrp="1"/>
          </p:cNvSpPr>
          <p:nvPr>
            <p:ph type="dt" sz="half" idx="10"/>
          </p:nvPr>
        </p:nvSpPr>
        <p:spPr/>
        <p:txBody>
          <a:bodyPr/>
          <a:lstStyle/>
          <a:p>
            <a:fld id="{C03E0979-5CC8-4198-93FC-AA1A9086BF42}" type="datetimeFigureOut">
              <a:rPr lang="en-US" smtClean="0"/>
              <a:t>3/19/2024</a:t>
            </a:fld>
            <a:endParaRPr lang="en-US"/>
          </a:p>
        </p:txBody>
      </p:sp>
      <p:sp>
        <p:nvSpPr>
          <p:cNvPr id="8" name="Footer Placeholder 7">
            <a:extLst>
              <a:ext uri="{FF2B5EF4-FFF2-40B4-BE49-F238E27FC236}">
                <a16:creationId xmlns:a16="http://schemas.microsoft.com/office/drawing/2014/main" id="{EA7FD465-F8B4-A1BB-4DED-F0A0ECBB3A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EA9B2F3-827E-927B-D946-1E9AF80E8B14}"/>
              </a:ext>
            </a:extLst>
          </p:cNvPr>
          <p:cNvSpPr>
            <a:spLocks noGrp="1"/>
          </p:cNvSpPr>
          <p:nvPr>
            <p:ph type="sldNum" sz="quarter" idx="12"/>
          </p:nvPr>
        </p:nvSpPr>
        <p:spPr/>
        <p:txBody>
          <a:bodyPr/>
          <a:lstStyle/>
          <a:p>
            <a:fld id="{DD32F4B2-C113-4B26-8272-BA10283339F8}" type="slidenum">
              <a:rPr lang="en-US" smtClean="0"/>
              <a:t>‹#›</a:t>
            </a:fld>
            <a:endParaRPr lang="en-US"/>
          </a:p>
        </p:txBody>
      </p:sp>
    </p:spTree>
    <p:extLst>
      <p:ext uri="{BB962C8B-B14F-4D97-AF65-F5344CB8AC3E}">
        <p14:creationId xmlns:p14="http://schemas.microsoft.com/office/powerpoint/2010/main" val="4287048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DCE46-565F-3592-4C5F-6F57E313E5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D979EE-7DEE-EF71-BE13-AC7574FD4444}"/>
              </a:ext>
            </a:extLst>
          </p:cNvPr>
          <p:cNvSpPr>
            <a:spLocks noGrp="1"/>
          </p:cNvSpPr>
          <p:nvPr>
            <p:ph type="dt" sz="half" idx="10"/>
          </p:nvPr>
        </p:nvSpPr>
        <p:spPr/>
        <p:txBody>
          <a:bodyPr/>
          <a:lstStyle/>
          <a:p>
            <a:fld id="{C03E0979-5CC8-4198-93FC-AA1A9086BF42}" type="datetimeFigureOut">
              <a:rPr lang="en-US" smtClean="0"/>
              <a:t>3/19/2024</a:t>
            </a:fld>
            <a:endParaRPr lang="en-US"/>
          </a:p>
        </p:txBody>
      </p:sp>
      <p:sp>
        <p:nvSpPr>
          <p:cNvPr id="4" name="Footer Placeholder 3">
            <a:extLst>
              <a:ext uri="{FF2B5EF4-FFF2-40B4-BE49-F238E27FC236}">
                <a16:creationId xmlns:a16="http://schemas.microsoft.com/office/drawing/2014/main" id="{2ADFD3DE-5429-D8C4-73AE-30DC6A958C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BA6CF32-30AA-2CC5-E9A1-382E5F9029F9}"/>
              </a:ext>
            </a:extLst>
          </p:cNvPr>
          <p:cNvSpPr>
            <a:spLocks noGrp="1"/>
          </p:cNvSpPr>
          <p:nvPr>
            <p:ph type="sldNum" sz="quarter" idx="12"/>
          </p:nvPr>
        </p:nvSpPr>
        <p:spPr/>
        <p:txBody>
          <a:bodyPr/>
          <a:lstStyle/>
          <a:p>
            <a:fld id="{DD32F4B2-C113-4B26-8272-BA10283339F8}" type="slidenum">
              <a:rPr lang="en-US" smtClean="0"/>
              <a:t>‹#›</a:t>
            </a:fld>
            <a:endParaRPr lang="en-US"/>
          </a:p>
        </p:txBody>
      </p:sp>
    </p:spTree>
    <p:extLst>
      <p:ext uri="{BB962C8B-B14F-4D97-AF65-F5344CB8AC3E}">
        <p14:creationId xmlns:p14="http://schemas.microsoft.com/office/powerpoint/2010/main" val="1318404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82E9F-0F61-6A67-A075-3C100C6AE226}"/>
              </a:ext>
            </a:extLst>
          </p:cNvPr>
          <p:cNvSpPr>
            <a:spLocks noGrp="1"/>
          </p:cNvSpPr>
          <p:nvPr>
            <p:ph type="dt" sz="half" idx="10"/>
          </p:nvPr>
        </p:nvSpPr>
        <p:spPr/>
        <p:txBody>
          <a:bodyPr/>
          <a:lstStyle/>
          <a:p>
            <a:fld id="{C03E0979-5CC8-4198-93FC-AA1A9086BF42}" type="datetimeFigureOut">
              <a:rPr lang="en-US" smtClean="0"/>
              <a:t>3/19/2024</a:t>
            </a:fld>
            <a:endParaRPr lang="en-US"/>
          </a:p>
        </p:txBody>
      </p:sp>
      <p:sp>
        <p:nvSpPr>
          <p:cNvPr id="3" name="Footer Placeholder 2">
            <a:extLst>
              <a:ext uri="{FF2B5EF4-FFF2-40B4-BE49-F238E27FC236}">
                <a16:creationId xmlns:a16="http://schemas.microsoft.com/office/drawing/2014/main" id="{3FC5BD87-60A5-9977-FD46-B70157C02BE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1666B2-BFD6-1932-F3E5-D4443B46DB65}"/>
              </a:ext>
            </a:extLst>
          </p:cNvPr>
          <p:cNvSpPr>
            <a:spLocks noGrp="1"/>
          </p:cNvSpPr>
          <p:nvPr>
            <p:ph type="sldNum" sz="quarter" idx="12"/>
          </p:nvPr>
        </p:nvSpPr>
        <p:spPr/>
        <p:txBody>
          <a:bodyPr/>
          <a:lstStyle/>
          <a:p>
            <a:fld id="{DD32F4B2-C113-4B26-8272-BA10283339F8}" type="slidenum">
              <a:rPr lang="en-US" smtClean="0"/>
              <a:t>‹#›</a:t>
            </a:fld>
            <a:endParaRPr lang="en-US"/>
          </a:p>
        </p:txBody>
      </p:sp>
    </p:spTree>
    <p:extLst>
      <p:ext uri="{BB962C8B-B14F-4D97-AF65-F5344CB8AC3E}">
        <p14:creationId xmlns:p14="http://schemas.microsoft.com/office/powerpoint/2010/main" val="1146735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FDD65-54E4-A179-67DE-7775FC8BBA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6EC4FDF-9446-E538-E199-A104228C86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0CE9E0-D000-E557-447B-E91D80CD17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6B6F52-69F1-C58D-DA15-7D2E0C23029A}"/>
              </a:ext>
            </a:extLst>
          </p:cNvPr>
          <p:cNvSpPr>
            <a:spLocks noGrp="1"/>
          </p:cNvSpPr>
          <p:nvPr>
            <p:ph type="dt" sz="half" idx="10"/>
          </p:nvPr>
        </p:nvSpPr>
        <p:spPr/>
        <p:txBody>
          <a:bodyPr/>
          <a:lstStyle/>
          <a:p>
            <a:fld id="{C03E0979-5CC8-4198-93FC-AA1A9086BF42}" type="datetimeFigureOut">
              <a:rPr lang="en-US" smtClean="0"/>
              <a:t>3/19/2024</a:t>
            </a:fld>
            <a:endParaRPr lang="en-US"/>
          </a:p>
        </p:txBody>
      </p:sp>
      <p:sp>
        <p:nvSpPr>
          <p:cNvPr id="6" name="Footer Placeholder 5">
            <a:extLst>
              <a:ext uri="{FF2B5EF4-FFF2-40B4-BE49-F238E27FC236}">
                <a16:creationId xmlns:a16="http://schemas.microsoft.com/office/drawing/2014/main" id="{05271C15-5CAF-B392-2AC2-FEB2DB6EF1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9D368F-A784-AB36-3B3E-6C47E289EC1F}"/>
              </a:ext>
            </a:extLst>
          </p:cNvPr>
          <p:cNvSpPr>
            <a:spLocks noGrp="1"/>
          </p:cNvSpPr>
          <p:nvPr>
            <p:ph type="sldNum" sz="quarter" idx="12"/>
          </p:nvPr>
        </p:nvSpPr>
        <p:spPr/>
        <p:txBody>
          <a:bodyPr/>
          <a:lstStyle/>
          <a:p>
            <a:fld id="{DD32F4B2-C113-4B26-8272-BA10283339F8}" type="slidenum">
              <a:rPr lang="en-US" smtClean="0"/>
              <a:t>‹#›</a:t>
            </a:fld>
            <a:endParaRPr lang="en-US"/>
          </a:p>
        </p:txBody>
      </p:sp>
    </p:spTree>
    <p:extLst>
      <p:ext uri="{BB962C8B-B14F-4D97-AF65-F5344CB8AC3E}">
        <p14:creationId xmlns:p14="http://schemas.microsoft.com/office/powerpoint/2010/main" val="3055412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F6B29-DDAF-D3F0-6373-DF3ACFB5B3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1CFB400-0617-ABB7-3BDB-A4C74F40A9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D23682-108C-ECF4-11B1-8E9A5706A6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38243-0F09-8E12-EC4D-0778D05D0415}"/>
              </a:ext>
            </a:extLst>
          </p:cNvPr>
          <p:cNvSpPr>
            <a:spLocks noGrp="1"/>
          </p:cNvSpPr>
          <p:nvPr>
            <p:ph type="dt" sz="half" idx="10"/>
          </p:nvPr>
        </p:nvSpPr>
        <p:spPr/>
        <p:txBody>
          <a:bodyPr/>
          <a:lstStyle/>
          <a:p>
            <a:fld id="{C03E0979-5CC8-4198-93FC-AA1A9086BF42}" type="datetimeFigureOut">
              <a:rPr lang="en-US" smtClean="0"/>
              <a:t>3/19/2024</a:t>
            </a:fld>
            <a:endParaRPr lang="en-US"/>
          </a:p>
        </p:txBody>
      </p:sp>
      <p:sp>
        <p:nvSpPr>
          <p:cNvPr id="6" name="Footer Placeholder 5">
            <a:extLst>
              <a:ext uri="{FF2B5EF4-FFF2-40B4-BE49-F238E27FC236}">
                <a16:creationId xmlns:a16="http://schemas.microsoft.com/office/drawing/2014/main" id="{B529127F-2A39-2287-70FD-0AA9E299B9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A21FF7-1FC2-D2DE-45E2-5921CCCA1310}"/>
              </a:ext>
            </a:extLst>
          </p:cNvPr>
          <p:cNvSpPr>
            <a:spLocks noGrp="1"/>
          </p:cNvSpPr>
          <p:nvPr>
            <p:ph type="sldNum" sz="quarter" idx="12"/>
          </p:nvPr>
        </p:nvSpPr>
        <p:spPr/>
        <p:txBody>
          <a:bodyPr/>
          <a:lstStyle/>
          <a:p>
            <a:fld id="{DD32F4B2-C113-4B26-8272-BA10283339F8}" type="slidenum">
              <a:rPr lang="en-US" smtClean="0"/>
              <a:t>‹#›</a:t>
            </a:fld>
            <a:endParaRPr lang="en-US"/>
          </a:p>
        </p:txBody>
      </p:sp>
    </p:spTree>
    <p:extLst>
      <p:ext uri="{BB962C8B-B14F-4D97-AF65-F5344CB8AC3E}">
        <p14:creationId xmlns:p14="http://schemas.microsoft.com/office/powerpoint/2010/main" val="246590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C05558-EBDB-0FAB-9FD9-E37CC2240F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0414EC-1CBF-7F2F-1650-C8A15F7F1C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40CAFC-4B9F-B9D0-730C-6D2F915E0B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3E0979-5CC8-4198-93FC-AA1A9086BF42}" type="datetimeFigureOut">
              <a:rPr lang="en-US" smtClean="0"/>
              <a:t>3/19/2024</a:t>
            </a:fld>
            <a:endParaRPr lang="en-US"/>
          </a:p>
        </p:txBody>
      </p:sp>
      <p:sp>
        <p:nvSpPr>
          <p:cNvPr id="5" name="Footer Placeholder 4">
            <a:extLst>
              <a:ext uri="{FF2B5EF4-FFF2-40B4-BE49-F238E27FC236}">
                <a16:creationId xmlns:a16="http://schemas.microsoft.com/office/drawing/2014/main" id="{A690ECBA-627C-E61A-E24B-266DE7599A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1949B1F-85D8-B003-7C81-13D7707D77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32F4B2-C113-4B26-8272-BA10283339F8}" type="slidenum">
              <a:rPr lang="en-US" smtClean="0"/>
              <a:t>‹#›</a:t>
            </a:fld>
            <a:endParaRPr lang="en-US"/>
          </a:p>
        </p:txBody>
      </p:sp>
    </p:spTree>
    <p:extLst>
      <p:ext uri="{BB962C8B-B14F-4D97-AF65-F5344CB8AC3E}">
        <p14:creationId xmlns:p14="http://schemas.microsoft.com/office/powerpoint/2010/main" val="12120795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C2B5EC-C195-9503-872F-11803672F6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B7AE450-2A0D-D44B-229A-D42CCB2F15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D1E0889-BDE7-B378-22BC-D5CEA9CDF3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pPr/>
              <a:t>3/19/2024</a:t>
            </a:fld>
            <a:endParaRPr lang="en-US" dirty="0"/>
          </a:p>
        </p:txBody>
      </p:sp>
      <p:sp>
        <p:nvSpPr>
          <p:cNvPr id="5" name="Footer Placeholder 4">
            <a:extLst>
              <a:ext uri="{FF2B5EF4-FFF2-40B4-BE49-F238E27FC236}">
                <a16:creationId xmlns:a16="http://schemas.microsoft.com/office/drawing/2014/main" id="{3CF01CD8-E1B3-85DF-2139-B17CCDD4A9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B013185-5EF4-280E-A1CF-BA5FEC809C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8870627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late.com/technology/2016/03/how-big-is-the-brain-who-knows-even-our-best-efforts-to-calculate-its-capacity-are-flawed-and-meaningless.html" TargetMode="External"/><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spanishphoneticsandphonology.pressbooks.sunycreate.cloud/front-matter/introduction/" TargetMode="External"/><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en.wikipedia.org/wiki/Hydrocephalus"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flickr.com/photos/132318516@N08/24414866102"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hyperlink" Target="https://creativecommons.org/licenses/by/3.0/" TargetMode="External"/><Relationship Id="rId5" Type="http://schemas.openxmlformats.org/officeDocument/2006/relationships/image" Target="../media/image23.jpeg"/><Relationship Id="rId4" Type="http://schemas.openxmlformats.org/officeDocument/2006/relationships/hyperlink" Target="http://ifpnews.com/exclusive/iran-produces-new-herbal-drug-for-migraine/"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en.wikipedia.org/wiki/Physical_examination" TargetMode="External"/><Relationship Id="rId2" Type="http://schemas.openxmlformats.org/officeDocument/2006/relationships/hyperlink" Target="http://en.wikipedia.org/wiki/Medical_history" TargetMode="External"/><Relationship Id="rId1" Type="http://schemas.openxmlformats.org/officeDocument/2006/relationships/slideLayout" Target="../slideLayouts/slideLayout7.xml"/><Relationship Id="rId4" Type="http://schemas.openxmlformats.org/officeDocument/2006/relationships/hyperlink" Target="http://en.wikipedia.org/wiki/Diagnosis"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http://www.dkimages.com/discover/previews/751/439176.JPG" TargetMode="External"/><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en.wikipedia.org/wiki/Clonic_seizure" TargetMode="External"/><Relationship Id="rId7" Type="http://schemas.openxmlformats.org/officeDocument/2006/relationships/image" Target="../media/image34.png"/><Relationship Id="rId2" Type="http://schemas.openxmlformats.org/officeDocument/2006/relationships/hyperlink" Target="http://en.wikipedia.org/wiki/Myoclonus" TargetMode="Externa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hyperlink" Target="http://en.wikipedia.org/wiki/Atonic_seizure" TargetMode="External"/><Relationship Id="rId4" Type="http://schemas.openxmlformats.org/officeDocument/2006/relationships/hyperlink" Target="http://en.wikipedia.org/wiki/Tonic%E2%80%93clonic_seizure"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7.xml"/><Relationship Id="rId1" Type="http://schemas.openxmlformats.org/officeDocument/2006/relationships/slideLayout" Target="../slideLayouts/slideLayout17.xml"/><Relationship Id="rId5" Type="http://schemas.openxmlformats.org/officeDocument/2006/relationships/hyperlink" Target="https://creativecommons.org/licenses/by-nc-sa/3.0/" TargetMode="External"/><Relationship Id="rId4" Type="http://schemas.openxmlformats.org/officeDocument/2006/relationships/hyperlink" Target="https://humannhealth.com/early-signs-symptoms-stroke/5034/" TargetMode="Externa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3.xml"/><Relationship Id="rId1" Type="http://schemas.openxmlformats.org/officeDocument/2006/relationships/tags" Target="../tags/tag1.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3.xml.rels><?xml version="1.0" encoding="UTF-8" standalone="yes"?>
<Relationships xmlns="http://schemas.openxmlformats.org/package/2006/relationships"><Relationship Id="rId3" Type="http://schemas.openxmlformats.org/officeDocument/2006/relationships/hyperlink" Target="https://freepngimg.com/png/88497-information-human-text-faq-question-behavior" TargetMode="External"/><Relationship Id="rId7" Type="http://schemas.openxmlformats.org/officeDocument/2006/relationships/hyperlink" Target="https://creativecommons.org/licenses/by/3.0/" TargetMode="External"/><Relationship Id="rId2" Type="http://schemas.openxmlformats.org/officeDocument/2006/relationships/image" Target="../media/image45.png"/><Relationship Id="rId1" Type="http://schemas.openxmlformats.org/officeDocument/2006/relationships/slideLayout" Target="../slideLayouts/slideLayout18.xml"/><Relationship Id="rId6" Type="http://schemas.openxmlformats.org/officeDocument/2006/relationships/hyperlink" Target="https://creativecommons.org/licenses/by-nc/3.0/" TargetMode="External"/><Relationship Id="rId5" Type="http://schemas.openxmlformats.org/officeDocument/2006/relationships/hyperlink" Target="https://www.flickr.com/photos/us_mission_canada/14290009691" TargetMode="External"/><Relationship Id="rId4" Type="http://schemas.openxmlformats.org/officeDocument/2006/relationships/image" Target="../media/image46.jpg"/></Relationships>
</file>

<file path=ppt/slides/_rels/slide7.xml.rels><?xml version="1.0" encoding="UTF-8" standalone="yes"?>
<Relationships xmlns="http://schemas.openxmlformats.org/package/2006/relationships"><Relationship Id="rId3" Type="http://schemas.openxmlformats.org/officeDocument/2006/relationships/hyperlink" Target="https://www.daklex.com/patients/patient-information/" TargetMode="External"/><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130" name="Rectangle 512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6" name="Picture 5125" descr="Computer Generated Lights">
            <a:extLst>
              <a:ext uri="{FF2B5EF4-FFF2-40B4-BE49-F238E27FC236}">
                <a16:creationId xmlns:a16="http://schemas.microsoft.com/office/drawing/2014/main" id="{406CBA4E-2357-9241-ABAA-7EF14EDF067F}"/>
              </a:ext>
            </a:extLst>
          </p:cNvPr>
          <p:cNvPicPr>
            <a:picLocks noChangeAspect="1"/>
          </p:cNvPicPr>
          <p:nvPr/>
        </p:nvPicPr>
        <p:blipFill rotWithShape="1">
          <a:blip r:embed="rId3">
            <a:alphaModFix amt="50000"/>
          </a:blip>
          <a:srcRect t="7659" b="16328"/>
          <a:stretch/>
        </p:blipFill>
        <p:spPr>
          <a:xfrm>
            <a:off x="20" y="1"/>
            <a:ext cx="12191980" cy="6857999"/>
          </a:xfrm>
          <a:prstGeom prst="rect">
            <a:avLst/>
          </a:prstGeom>
        </p:spPr>
      </p:pic>
      <p:sp>
        <p:nvSpPr>
          <p:cNvPr id="5123" name="Rectangle 2"/>
          <p:cNvSpPr>
            <a:spLocks noGrp="1" noChangeArrowheads="1"/>
          </p:cNvSpPr>
          <p:nvPr>
            <p:ph type="ctrTitle"/>
          </p:nvPr>
        </p:nvSpPr>
        <p:spPr>
          <a:xfrm>
            <a:off x="1524000" y="1122362"/>
            <a:ext cx="9144000" cy="2900518"/>
          </a:xfrm>
        </p:spPr>
        <p:txBody>
          <a:bodyPr>
            <a:normAutofit/>
          </a:bodyPr>
          <a:lstStyle/>
          <a:p>
            <a:pPr eaLnBrk="1" hangingPunct="1"/>
            <a:r>
              <a:rPr lang="en-US" altLang="en-US" b="1" dirty="0"/>
              <a:t>HISTORY TAKING IN NEUROLOGY </a:t>
            </a:r>
            <a:r>
              <a:rPr lang="en-US" altLang="en-US" b="1" dirty="0">
                <a:solidFill>
                  <a:srgbClr val="FFFFFF"/>
                </a:solidFill>
              </a:rPr>
              <a:t>	</a:t>
            </a:r>
          </a:p>
        </p:txBody>
      </p:sp>
      <p:sp>
        <p:nvSpPr>
          <p:cNvPr id="5124" name="Rectangle 3"/>
          <p:cNvSpPr>
            <a:spLocks noGrp="1" noChangeArrowheads="1"/>
          </p:cNvSpPr>
          <p:nvPr>
            <p:ph type="subTitle" idx="1"/>
          </p:nvPr>
        </p:nvSpPr>
        <p:spPr>
          <a:xfrm>
            <a:off x="1524000" y="4159404"/>
            <a:ext cx="9144000" cy="1098395"/>
          </a:xfrm>
        </p:spPr>
        <p:txBody>
          <a:bodyPr>
            <a:normAutofit fontScale="55000" lnSpcReduction="20000"/>
          </a:bodyPr>
          <a:lstStyle/>
          <a:p>
            <a:pPr eaLnBrk="1" hangingPunct="1"/>
            <a:endParaRPr lang="en-US" altLang="en-US" dirty="0">
              <a:solidFill>
                <a:srgbClr val="FFFFFF"/>
              </a:solidFill>
            </a:endParaRPr>
          </a:p>
          <a:p>
            <a:pPr eaLnBrk="1" hangingPunct="1"/>
            <a:r>
              <a:rPr lang="en-US" altLang="en-US" b="1" dirty="0">
                <a:solidFill>
                  <a:srgbClr val="FFFFFF"/>
                </a:solidFill>
              </a:rPr>
              <a:t>Introduction to clinical medicine</a:t>
            </a:r>
          </a:p>
          <a:p>
            <a:pPr eaLnBrk="1" hangingPunct="1"/>
            <a:r>
              <a:rPr lang="en-US" altLang="en-US" b="1" dirty="0">
                <a:solidFill>
                  <a:srgbClr val="FFFFFF"/>
                </a:solidFill>
              </a:rPr>
              <a:t>Dr Nada Abdelrahman</a:t>
            </a:r>
          </a:p>
          <a:p>
            <a:pPr eaLnBrk="1" hangingPunct="1"/>
            <a:r>
              <a:rPr lang="en-US" altLang="en-US" b="1" dirty="0">
                <a:solidFill>
                  <a:srgbClr val="FFFFFF"/>
                </a:solidFill>
              </a:rPr>
              <a:t>Associate Professor of internal medicine</a:t>
            </a:r>
          </a:p>
          <a:p>
            <a:pPr eaLnBrk="1" hangingPunct="1"/>
            <a:endParaRPr lang="en-US" altLang="en-US" b="1" dirty="0">
              <a:solidFill>
                <a:srgbClr val="FFFFFF"/>
              </a:solidFill>
            </a:endParaRPr>
          </a:p>
          <a:p>
            <a:pPr eaLnBrk="1" hangingPunct="1"/>
            <a:endParaRPr lang="en-US" altLang="en-US" b="1" dirty="0">
              <a:solidFill>
                <a:srgbClr val="FFFFFF"/>
              </a:solidFill>
            </a:endParaRPr>
          </a:p>
          <a:p>
            <a:pPr eaLnBrk="1" hangingPunct="1"/>
            <a:endParaRPr lang="en-US" altLang="en-US" b="1" dirty="0">
              <a:solidFill>
                <a:srgbClr val="FFFFFF"/>
              </a:solidFill>
            </a:endParaRPr>
          </a:p>
          <a:p>
            <a:pPr eaLnBrk="1" hangingPunct="1"/>
            <a:endParaRPr lang="en-US" altLang="en-US" b="1" dirty="0">
              <a:solidFill>
                <a:srgbClr val="FFFFFF"/>
              </a:solidFill>
            </a:endParaRPr>
          </a:p>
        </p:txBody>
      </p:sp>
    </p:spTree>
    <p:extLst>
      <p:ext uri="{BB962C8B-B14F-4D97-AF65-F5344CB8AC3E}">
        <p14:creationId xmlns:p14="http://schemas.microsoft.com/office/powerpoint/2010/main" val="36443414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48" name="Rectangle 10247">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ue x-ray of a human brain">
            <a:extLst>
              <a:ext uri="{FF2B5EF4-FFF2-40B4-BE49-F238E27FC236}">
                <a16:creationId xmlns:a16="http://schemas.microsoft.com/office/drawing/2014/main" id="{BFA359B7-C4D9-442B-EA8D-0007D1285A8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18116" b="9089"/>
          <a:stretch/>
        </p:blipFill>
        <p:spPr>
          <a:xfrm>
            <a:off x="3522468" y="10"/>
            <a:ext cx="8669532" cy="6857990"/>
          </a:xfrm>
          <a:prstGeom prst="rect">
            <a:avLst/>
          </a:prstGeom>
        </p:spPr>
      </p:pic>
      <p:sp>
        <p:nvSpPr>
          <p:cNvPr id="10250" name="Rectangle 10249">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42" name="Rectangle 2"/>
          <p:cNvSpPr>
            <a:spLocks noGrp="1" noChangeArrowheads="1"/>
          </p:cNvSpPr>
          <p:nvPr>
            <p:ph type="title"/>
          </p:nvPr>
        </p:nvSpPr>
        <p:spPr>
          <a:xfrm>
            <a:off x="371094" y="1161288"/>
            <a:ext cx="5134356" cy="540637"/>
          </a:xfrm>
        </p:spPr>
        <p:txBody>
          <a:bodyPr anchor="b">
            <a:normAutofit/>
          </a:bodyPr>
          <a:lstStyle/>
          <a:p>
            <a:pPr eaLnBrk="1" hangingPunct="1"/>
            <a:r>
              <a:rPr lang="en-US" altLang="en-US" sz="2400" b="1" dirty="0">
                <a:solidFill>
                  <a:schemeClr val="bg1"/>
                </a:solidFill>
              </a:rPr>
              <a:t>SYSTEMATIC NEUROLOGICAL ENQUIRY</a:t>
            </a:r>
          </a:p>
        </p:txBody>
      </p:sp>
      <p:sp>
        <p:nvSpPr>
          <p:cNvPr id="10252" name="Rectangle 1025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254" name="Rectangle 1025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43" name="Rectangle 3"/>
          <p:cNvSpPr>
            <a:spLocks noGrp="1" noChangeArrowheads="1"/>
          </p:cNvSpPr>
          <p:nvPr>
            <p:ph idx="1"/>
          </p:nvPr>
        </p:nvSpPr>
        <p:spPr>
          <a:xfrm>
            <a:off x="489544" y="2562819"/>
            <a:ext cx="7744207" cy="4048124"/>
          </a:xfrm>
        </p:spPr>
        <p:txBody>
          <a:bodyPr anchor="t">
            <a:normAutofit/>
          </a:bodyPr>
          <a:lstStyle/>
          <a:p>
            <a:r>
              <a:rPr lang="en-US" altLang="en-US" sz="2600" dirty="0">
                <a:solidFill>
                  <a:schemeClr val="bg1"/>
                </a:solidFill>
              </a:rPr>
              <a:t>Symptoms related to Higher functions: Headaches, blackouts, fits, LOC; Mental or cognitive decline and speech</a:t>
            </a:r>
          </a:p>
          <a:p>
            <a:pPr eaLnBrk="1" hangingPunct="1"/>
            <a:r>
              <a:rPr lang="en-US" altLang="en-US" sz="2600" dirty="0">
                <a:solidFill>
                  <a:schemeClr val="bg1"/>
                </a:solidFill>
              </a:rPr>
              <a:t>Cranial nerve dysfunction</a:t>
            </a:r>
          </a:p>
          <a:p>
            <a:pPr marL="342900" lvl="1" indent="-342900"/>
            <a:r>
              <a:rPr lang="en-US" altLang="en-US" sz="2600" dirty="0">
                <a:solidFill>
                  <a:schemeClr val="bg1"/>
                </a:solidFill>
              </a:rPr>
              <a:t>Symptoms related to </a:t>
            </a:r>
            <a:r>
              <a:rPr lang="en-US" sz="2600" dirty="0">
                <a:solidFill>
                  <a:schemeClr val="bg1"/>
                </a:solidFill>
              </a:rPr>
              <a:t>↑ ICT</a:t>
            </a:r>
          </a:p>
          <a:p>
            <a:pPr eaLnBrk="1" hangingPunct="1"/>
            <a:r>
              <a:rPr lang="en-US" altLang="en-US" sz="2600" dirty="0">
                <a:solidFill>
                  <a:schemeClr val="bg1"/>
                </a:solidFill>
              </a:rPr>
              <a:t>Motor dysfunction</a:t>
            </a:r>
          </a:p>
          <a:p>
            <a:pPr eaLnBrk="1" hangingPunct="1"/>
            <a:r>
              <a:rPr lang="en-US" altLang="en-US" sz="2600" dirty="0">
                <a:solidFill>
                  <a:schemeClr val="bg1"/>
                </a:solidFill>
              </a:rPr>
              <a:t>Sensory dysfunction</a:t>
            </a:r>
          </a:p>
          <a:p>
            <a:pPr eaLnBrk="1" hangingPunct="1"/>
            <a:r>
              <a:rPr lang="en-US" altLang="en-US" sz="2600" dirty="0">
                <a:solidFill>
                  <a:schemeClr val="bg1"/>
                </a:solidFill>
              </a:rPr>
              <a:t>Coordination + balance dysfunction including gait</a:t>
            </a:r>
          </a:p>
          <a:p>
            <a:pPr marL="342900" lvl="1" indent="-342900"/>
            <a:r>
              <a:rPr lang="en-US" sz="2600" dirty="0">
                <a:solidFill>
                  <a:schemeClr val="bg1"/>
                </a:solidFill>
              </a:rPr>
              <a:t>Sphincter : </a:t>
            </a:r>
            <a:r>
              <a:rPr lang="en-US" altLang="en-US" sz="2600" dirty="0">
                <a:solidFill>
                  <a:schemeClr val="bg1"/>
                </a:solidFill>
              </a:rPr>
              <a:t>Bladder, rectal and sexual dysfunction</a:t>
            </a:r>
          </a:p>
        </p:txBody>
      </p:sp>
    </p:spTree>
    <p:extLst>
      <p:ext uri="{BB962C8B-B14F-4D97-AF65-F5344CB8AC3E}">
        <p14:creationId xmlns:p14="http://schemas.microsoft.com/office/powerpoint/2010/main" val="1422216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 calcmode="lin" valueType="num">
                                      <p:cBhvr>
                                        <p:cTn id="7" dur="1000" fill="hold"/>
                                        <p:tgtEl>
                                          <p:spTgt spid="1024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024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024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024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0243">
                                            <p:txEl>
                                              <p:pRg st="1" end="1"/>
                                            </p:txEl>
                                          </p:spTgt>
                                        </p:tgtEl>
                                        <p:attrNameLst>
                                          <p:attrName>style.visibility</p:attrName>
                                        </p:attrNameLst>
                                      </p:cBhvr>
                                      <p:to>
                                        <p:strVal val="visible"/>
                                      </p:to>
                                    </p:set>
                                    <p:anim calcmode="lin" valueType="num">
                                      <p:cBhvr>
                                        <p:cTn id="15" dur="1000" fill="hold"/>
                                        <p:tgtEl>
                                          <p:spTgt spid="1024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024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024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10243">
                                            <p:txEl>
                                              <p:pRg st="1" end="1"/>
                                            </p:txEl>
                                          </p:spTgt>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10243">
                                            <p:txEl>
                                              <p:pRg st="2" end="2"/>
                                            </p:txEl>
                                          </p:spTgt>
                                        </p:tgtEl>
                                        <p:attrNameLst>
                                          <p:attrName>style.visibility</p:attrName>
                                        </p:attrNameLst>
                                      </p:cBhvr>
                                      <p:to>
                                        <p:strVal val="visible"/>
                                      </p:to>
                                    </p:set>
                                    <p:anim calcmode="lin" valueType="num">
                                      <p:cBhvr>
                                        <p:cTn id="21" dur="1000" fill="hold"/>
                                        <p:tgtEl>
                                          <p:spTgt spid="10243">
                                            <p:txEl>
                                              <p:pRg st="2" end="2"/>
                                            </p:txEl>
                                          </p:spTgt>
                                        </p:tgtEl>
                                        <p:attrNameLst>
                                          <p:attrName>ppt_w</p:attrName>
                                        </p:attrNameLst>
                                      </p:cBhvr>
                                      <p:tavLst>
                                        <p:tav tm="0">
                                          <p:val>
                                            <p:fltVal val="0"/>
                                          </p:val>
                                        </p:tav>
                                        <p:tav tm="100000">
                                          <p:val>
                                            <p:strVal val="#ppt_w"/>
                                          </p:val>
                                        </p:tav>
                                      </p:tavLst>
                                    </p:anim>
                                    <p:anim calcmode="lin" valueType="num">
                                      <p:cBhvr>
                                        <p:cTn id="22" dur="1000" fill="hold"/>
                                        <p:tgtEl>
                                          <p:spTgt spid="10243">
                                            <p:txEl>
                                              <p:pRg st="2" end="2"/>
                                            </p:txEl>
                                          </p:spTgt>
                                        </p:tgtEl>
                                        <p:attrNameLst>
                                          <p:attrName>ppt_h</p:attrName>
                                        </p:attrNameLst>
                                      </p:cBhvr>
                                      <p:tavLst>
                                        <p:tav tm="0">
                                          <p:val>
                                            <p:fltVal val="0"/>
                                          </p:val>
                                        </p:tav>
                                        <p:tav tm="100000">
                                          <p:val>
                                            <p:strVal val="#ppt_h"/>
                                          </p:val>
                                        </p:tav>
                                      </p:tavLst>
                                    </p:anim>
                                    <p:anim calcmode="lin" valueType="num">
                                      <p:cBhvr>
                                        <p:cTn id="23" dur="1000" fill="hold"/>
                                        <p:tgtEl>
                                          <p:spTgt spid="10243">
                                            <p:txEl>
                                              <p:pRg st="2" end="2"/>
                                            </p:txEl>
                                          </p:spTgt>
                                        </p:tgtEl>
                                        <p:attrNameLst>
                                          <p:attrName>style.rotation</p:attrName>
                                        </p:attrNameLst>
                                      </p:cBhvr>
                                      <p:tavLst>
                                        <p:tav tm="0">
                                          <p:val>
                                            <p:fltVal val="90"/>
                                          </p:val>
                                        </p:tav>
                                        <p:tav tm="100000">
                                          <p:val>
                                            <p:fltVal val="0"/>
                                          </p:val>
                                        </p:tav>
                                      </p:tavLst>
                                    </p:anim>
                                    <p:animEffect transition="in" filter="fade">
                                      <p:cBhvr>
                                        <p:cTn id="24" dur="1000"/>
                                        <p:tgtEl>
                                          <p:spTgt spid="1024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10243">
                                            <p:txEl>
                                              <p:pRg st="3" end="3"/>
                                            </p:txEl>
                                          </p:spTgt>
                                        </p:tgtEl>
                                        <p:attrNameLst>
                                          <p:attrName>style.visibility</p:attrName>
                                        </p:attrNameLst>
                                      </p:cBhvr>
                                      <p:to>
                                        <p:strVal val="visible"/>
                                      </p:to>
                                    </p:set>
                                    <p:anim calcmode="lin" valueType="num">
                                      <p:cBhvr>
                                        <p:cTn id="29" dur="1000" fill="hold"/>
                                        <p:tgtEl>
                                          <p:spTgt spid="10243">
                                            <p:txEl>
                                              <p:pRg st="3" end="3"/>
                                            </p:txEl>
                                          </p:spTgt>
                                        </p:tgtEl>
                                        <p:attrNameLst>
                                          <p:attrName>ppt_w</p:attrName>
                                        </p:attrNameLst>
                                      </p:cBhvr>
                                      <p:tavLst>
                                        <p:tav tm="0">
                                          <p:val>
                                            <p:fltVal val="0"/>
                                          </p:val>
                                        </p:tav>
                                        <p:tav tm="100000">
                                          <p:val>
                                            <p:strVal val="#ppt_w"/>
                                          </p:val>
                                        </p:tav>
                                      </p:tavLst>
                                    </p:anim>
                                    <p:anim calcmode="lin" valueType="num">
                                      <p:cBhvr>
                                        <p:cTn id="30" dur="1000" fill="hold"/>
                                        <p:tgtEl>
                                          <p:spTgt spid="10243">
                                            <p:txEl>
                                              <p:pRg st="3" end="3"/>
                                            </p:txEl>
                                          </p:spTgt>
                                        </p:tgtEl>
                                        <p:attrNameLst>
                                          <p:attrName>ppt_h</p:attrName>
                                        </p:attrNameLst>
                                      </p:cBhvr>
                                      <p:tavLst>
                                        <p:tav tm="0">
                                          <p:val>
                                            <p:fltVal val="0"/>
                                          </p:val>
                                        </p:tav>
                                        <p:tav tm="100000">
                                          <p:val>
                                            <p:strVal val="#ppt_h"/>
                                          </p:val>
                                        </p:tav>
                                      </p:tavLst>
                                    </p:anim>
                                    <p:anim calcmode="lin" valueType="num">
                                      <p:cBhvr>
                                        <p:cTn id="31" dur="1000" fill="hold"/>
                                        <p:tgtEl>
                                          <p:spTgt spid="10243">
                                            <p:txEl>
                                              <p:pRg st="3" end="3"/>
                                            </p:txEl>
                                          </p:spTgt>
                                        </p:tgtEl>
                                        <p:attrNameLst>
                                          <p:attrName>style.rotation</p:attrName>
                                        </p:attrNameLst>
                                      </p:cBhvr>
                                      <p:tavLst>
                                        <p:tav tm="0">
                                          <p:val>
                                            <p:fltVal val="90"/>
                                          </p:val>
                                        </p:tav>
                                        <p:tav tm="100000">
                                          <p:val>
                                            <p:fltVal val="0"/>
                                          </p:val>
                                        </p:tav>
                                      </p:tavLst>
                                    </p:anim>
                                    <p:animEffect transition="in" filter="fade">
                                      <p:cBhvr>
                                        <p:cTn id="32" dur="1000"/>
                                        <p:tgtEl>
                                          <p:spTgt spid="1024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0243">
                                            <p:txEl>
                                              <p:pRg st="4" end="4"/>
                                            </p:txEl>
                                          </p:spTgt>
                                        </p:tgtEl>
                                        <p:attrNameLst>
                                          <p:attrName>style.visibility</p:attrName>
                                        </p:attrNameLst>
                                      </p:cBhvr>
                                      <p:to>
                                        <p:strVal val="visible"/>
                                      </p:to>
                                    </p:set>
                                    <p:anim calcmode="lin" valueType="num">
                                      <p:cBhvr>
                                        <p:cTn id="37" dur="1000" fill="hold"/>
                                        <p:tgtEl>
                                          <p:spTgt spid="10243">
                                            <p:txEl>
                                              <p:pRg st="4" end="4"/>
                                            </p:txEl>
                                          </p:spTgt>
                                        </p:tgtEl>
                                        <p:attrNameLst>
                                          <p:attrName>ppt_w</p:attrName>
                                        </p:attrNameLst>
                                      </p:cBhvr>
                                      <p:tavLst>
                                        <p:tav tm="0">
                                          <p:val>
                                            <p:fltVal val="0"/>
                                          </p:val>
                                        </p:tav>
                                        <p:tav tm="100000">
                                          <p:val>
                                            <p:strVal val="#ppt_w"/>
                                          </p:val>
                                        </p:tav>
                                      </p:tavLst>
                                    </p:anim>
                                    <p:anim calcmode="lin" valueType="num">
                                      <p:cBhvr>
                                        <p:cTn id="38" dur="1000" fill="hold"/>
                                        <p:tgtEl>
                                          <p:spTgt spid="10243">
                                            <p:txEl>
                                              <p:pRg st="4" end="4"/>
                                            </p:txEl>
                                          </p:spTgt>
                                        </p:tgtEl>
                                        <p:attrNameLst>
                                          <p:attrName>ppt_h</p:attrName>
                                        </p:attrNameLst>
                                      </p:cBhvr>
                                      <p:tavLst>
                                        <p:tav tm="0">
                                          <p:val>
                                            <p:fltVal val="0"/>
                                          </p:val>
                                        </p:tav>
                                        <p:tav tm="100000">
                                          <p:val>
                                            <p:strVal val="#ppt_h"/>
                                          </p:val>
                                        </p:tav>
                                      </p:tavLst>
                                    </p:anim>
                                    <p:anim calcmode="lin" valueType="num">
                                      <p:cBhvr>
                                        <p:cTn id="39" dur="1000" fill="hold"/>
                                        <p:tgtEl>
                                          <p:spTgt spid="10243">
                                            <p:txEl>
                                              <p:pRg st="4" end="4"/>
                                            </p:txEl>
                                          </p:spTgt>
                                        </p:tgtEl>
                                        <p:attrNameLst>
                                          <p:attrName>style.rotation</p:attrName>
                                        </p:attrNameLst>
                                      </p:cBhvr>
                                      <p:tavLst>
                                        <p:tav tm="0">
                                          <p:val>
                                            <p:fltVal val="90"/>
                                          </p:val>
                                        </p:tav>
                                        <p:tav tm="100000">
                                          <p:val>
                                            <p:fltVal val="0"/>
                                          </p:val>
                                        </p:tav>
                                      </p:tavLst>
                                    </p:anim>
                                    <p:animEffect transition="in" filter="fade">
                                      <p:cBhvr>
                                        <p:cTn id="40" dur="1000"/>
                                        <p:tgtEl>
                                          <p:spTgt spid="10243">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grpId="0" nodeType="clickEffect">
                                  <p:stCondLst>
                                    <p:cond delay="0"/>
                                  </p:stCondLst>
                                  <p:childTnLst>
                                    <p:set>
                                      <p:cBhvr>
                                        <p:cTn id="44" dur="1" fill="hold">
                                          <p:stCondLst>
                                            <p:cond delay="0"/>
                                          </p:stCondLst>
                                        </p:cTn>
                                        <p:tgtEl>
                                          <p:spTgt spid="10243">
                                            <p:txEl>
                                              <p:pRg st="5" end="5"/>
                                            </p:txEl>
                                          </p:spTgt>
                                        </p:tgtEl>
                                        <p:attrNameLst>
                                          <p:attrName>style.visibility</p:attrName>
                                        </p:attrNameLst>
                                      </p:cBhvr>
                                      <p:to>
                                        <p:strVal val="visible"/>
                                      </p:to>
                                    </p:set>
                                    <p:anim calcmode="lin" valueType="num">
                                      <p:cBhvr>
                                        <p:cTn id="45" dur="1000" fill="hold"/>
                                        <p:tgtEl>
                                          <p:spTgt spid="10243">
                                            <p:txEl>
                                              <p:pRg st="5" end="5"/>
                                            </p:txEl>
                                          </p:spTgt>
                                        </p:tgtEl>
                                        <p:attrNameLst>
                                          <p:attrName>ppt_w</p:attrName>
                                        </p:attrNameLst>
                                      </p:cBhvr>
                                      <p:tavLst>
                                        <p:tav tm="0">
                                          <p:val>
                                            <p:fltVal val="0"/>
                                          </p:val>
                                        </p:tav>
                                        <p:tav tm="100000">
                                          <p:val>
                                            <p:strVal val="#ppt_w"/>
                                          </p:val>
                                        </p:tav>
                                      </p:tavLst>
                                    </p:anim>
                                    <p:anim calcmode="lin" valueType="num">
                                      <p:cBhvr>
                                        <p:cTn id="46" dur="1000" fill="hold"/>
                                        <p:tgtEl>
                                          <p:spTgt spid="10243">
                                            <p:txEl>
                                              <p:pRg st="5" end="5"/>
                                            </p:txEl>
                                          </p:spTgt>
                                        </p:tgtEl>
                                        <p:attrNameLst>
                                          <p:attrName>ppt_h</p:attrName>
                                        </p:attrNameLst>
                                      </p:cBhvr>
                                      <p:tavLst>
                                        <p:tav tm="0">
                                          <p:val>
                                            <p:fltVal val="0"/>
                                          </p:val>
                                        </p:tav>
                                        <p:tav tm="100000">
                                          <p:val>
                                            <p:strVal val="#ppt_h"/>
                                          </p:val>
                                        </p:tav>
                                      </p:tavLst>
                                    </p:anim>
                                    <p:anim calcmode="lin" valueType="num">
                                      <p:cBhvr>
                                        <p:cTn id="47" dur="1000" fill="hold"/>
                                        <p:tgtEl>
                                          <p:spTgt spid="10243">
                                            <p:txEl>
                                              <p:pRg st="5" end="5"/>
                                            </p:txEl>
                                          </p:spTgt>
                                        </p:tgtEl>
                                        <p:attrNameLst>
                                          <p:attrName>style.rotation</p:attrName>
                                        </p:attrNameLst>
                                      </p:cBhvr>
                                      <p:tavLst>
                                        <p:tav tm="0">
                                          <p:val>
                                            <p:fltVal val="90"/>
                                          </p:val>
                                        </p:tav>
                                        <p:tav tm="100000">
                                          <p:val>
                                            <p:fltVal val="0"/>
                                          </p:val>
                                        </p:tav>
                                      </p:tavLst>
                                    </p:anim>
                                    <p:animEffect transition="in" filter="fade">
                                      <p:cBhvr>
                                        <p:cTn id="48" dur="1000"/>
                                        <p:tgtEl>
                                          <p:spTgt spid="10243">
                                            <p:txEl>
                                              <p:pRg st="5" end="5"/>
                                            </p:txEl>
                                          </p:spTgt>
                                        </p:tgtEl>
                                      </p:cBhvr>
                                    </p:animEffect>
                                  </p:childTnLst>
                                </p:cTn>
                              </p:par>
                              <p:par>
                                <p:cTn id="49" presetID="31" presetClass="entr" presetSubtype="0" fill="hold" grpId="0" nodeType="withEffect">
                                  <p:stCondLst>
                                    <p:cond delay="0"/>
                                  </p:stCondLst>
                                  <p:childTnLst>
                                    <p:set>
                                      <p:cBhvr>
                                        <p:cTn id="50" dur="1" fill="hold">
                                          <p:stCondLst>
                                            <p:cond delay="0"/>
                                          </p:stCondLst>
                                        </p:cTn>
                                        <p:tgtEl>
                                          <p:spTgt spid="10243">
                                            <p:txEl>
                                              <p:pRg st="6" end="6"/>
                                            </p:txEl>
                                          </p:spTgt>
                                        </p:tgtEl>
                                        <p:attrNameLst>
                                          <p:attrName>style.visibility</p:attrName>
                                        </p:attrNameLst>
                                      </p:cBhvr>
                                      <p:to>
                                        <p:strVal val="visible"/>
                                      </p:to>
                                    </p:set>
                                    <p:anim calcmode="lin" valueType="num">
                                      <p:cBhvr>
                                        <p:cTn id="51" dur="1000" fill="hold"/>
                                        <p:tgtEl>
                                          <p:spTgt spid="10243">
                                            <p:txEl>
                                              <p:pRg st="6" end="6"/>
                                            </p:txEl>
                                          </p:spTgt>
                                        </p:tgtEl>
                                        <p:attrNameLst>
                                          <p:attrName>ppt_w</p:attrName>
                                        </p:attrNameLst>
                                      </p:cBhvr>
                                      <p:tavLst>
                                        <p:tav tm="0">
                                          <p:val>
                                            <p:fltVal val="0"/>
                                          </p:val>
                                        </p:tav>
                                        <p:tav tm="100000">
                                          <p:val>
                                            <p:strVal val="#ppt_w"/>
                                          </p:val>
                                        </p:tav>
                                      </p:tavLst>
                                    </p:anim>
                                    <p:anim calcmode="lin" valueType="num">
                                      <p:cBhvr>
                                        <p:cTn id="52" dur="1000" fill="hold"/>
                                        <p:tgtEl>
                                          <p:spTgt spid="10243">
                                            <p:txEl>
                                              <p:pRg st="6" end="6"/>
                                            </p:txEl>
                                          </p:spTgt>
                                        </p:tgtEl>
                                        <p:attrNameLst>
                                          <p:attrName>ppt_h</p:attrName>
                                        </p:attrNameLst>
                                      </p:cBhvr>
                                      <p:tavLst>
                                        <p:tav tm="0">
                                          <p:val>
                                            <p:fltVal val="0"/>
                                          </p:val>
                                        </p:tav>
                                        <p:tav tm="100000">
                                          <p:val>
                                            <p:strVal val="#ppt_h"/>
                                          </p:val>
                                        </p:tav>
                                      </p:tavLst>
                                    </p:anim>
                                    <p:anim calcmode="lin" valueType="num">
                                      <p:cBhvr>
                                        <p:cTn id="53" dur="1000" fill="hold"/>
                                        <p:tgtEl>
                                          <p:spTgt spid="10243">
                                            <p:txEl>
                                              <p:pRg st="6" end="6"/>
                                            </p:txEl>
                                          </p:spTgt>
                                        </p:tgtEl>
                                        <p:attrNameLst>
                                          <p:attrName>style.rotation</p:attrName>
                                        </p:attrNameLst>
                                      </p:cBhvr>
                                      <p:tavLst>
                                        <p:tav tm="0">
                                          <p:val>
                                            <p:fltVal val="90"/>
                                          </p:val>
                                        </p:tav>
                                        <p:tav tm="100000">
                                          <p:val>
                                            <p:fltVal val="0"/>
                                          </p:val>
                                        </p:tav>
                                      </p:tavLst>
                                    </p:anim>
                                    <p:animEffect transition="in" filter="fade">
                                      <p:cBhvr>
                                        <p:cTn id="54" dur="1000"/>
                                        <p:tgtEl>
                                          <p:spTgt spid="1024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8371" name="Rectangle 2"/>
          <p:cNvSpPr>
            <a:spLocks noGrp="1" noChangeArrowheads="1"/>
          </p:cNvSpPr>
          <p:nvPr>
            <p:ph type="title"/>
          </p:nvPr>
        </p:nvSpPr>
        <p:spPr/>
        <p:txBody>
          <a:bodyPr/>
          <a:lstStyle/>
          <a:p>
            <a:pPr eaLnBrk="1" hangingPunct="1"/>
            <a:r>
              <a:rPr lang="en-ZA" altLang="en-US" sz="3400" b="1" dirty="0">
                <a:solidFill>
                  <a:schemeClr val="bg1"/>
                </a:solidFill>
              </a:rPr>
              <a:t>Symptoms of changes in mental state or cognitive decline</a:t>
            </a:r>
            <a:endParaRPr lang="en-GB" altLang="en-US" sz="3400" b="1" dirty="0">
              <a:solidFill>
                <a:schemeClr val="bg1"/>
              </a:solidFill>
            </a:endParaRPr>
          </a:p>
        </p:txBody>
      </p:sp>
      <p:sp>
        <p:nvSpPr>
          <p:cNvPr id="58372" name="Rectangle 3"/>
          <p:cNvSpPr>
            <a:spLocks noGrp="1" noChangeArrowheads="1"/>
          </p:cNvSpPr>
          <p:nvPr>
            <p:ph idx="1"/>
          </p:nvPr>
        </p:nvSpPr>
        <p:spPr>
          <a:xfrm>
            <a:off x="1386348" y="2133600"/>
            <a:ext cx="10118264" cy="3777622"/>
          </a:xfrm>
        </p:spPr>
        <p:txBody>
          <a:bodyPr>
            <a:noAutofit/>
          </a:bodyPr>
          <a:lstStyle/>
          <a:p>
            <a:pPr eaLnBrk="1" hangingPunct="1"/>
            <a:r>
              <a:rPr lang="en-US" altLang="en-US" sz="2800" dirty="0">
                <a:solidFill>
                  <a:schemeClr val="bg1"/>
                </a:solidFill>
              </a:rPr>
              <a:t>Changes in memory</a:t>
            </a:r>
          </a:p>
          <a:p>
            <a:pPr eaLnBrk="1" hangingPunct="1"/>
            <a:r>
              <a:rPr lang="en-US" altLang="en-US" sz="2800" dirty="0">
                <a:solidFill>
                  <a:schemeClr val="bg1"/>
                </a:solidFill>
              </a:rPr>
              <a:t>State of alertness / drowsiness</a:t>
            </a:r>
          </a:p>
          <a:p>
            <a:pPr eaLnBrk="1" hangingPunct="1"/>
            <a:r>
              <a:rPr lang="en-US" altLang="en-US" sz="2800" dirty="0">
                <a:solidFill>
                  <a:schemeClr val="bg1"/>
                </a:solidFill>
              </a:rPr>
              <a:t>Changes in mood and affect, loss of spontaneity</a:t>
            </a:r>
          </a:p>
          <a:p>
            <a:pPr eaLnBrk="1" hangingPunct="1"/>
            <a:r>
              <a:rPr lang="en-US" altLang="en-US" sz="2800" dirty="0">
                <a:solidFill>
                  <a:schemeClr val="bg1"/>
                </a:solidFill>
              </a:rPr>
              <a:t>Loss of spatial orientation</a:t>
            </a:r>
          </a:p>
          <a:p>
            <a:pPr eaLnBrk="1" hangingPunct="1"/>
            <a:r>
              <a:rPr lang="en-US" altLang="en-US" sz="2800" dirty="0">
                <a:solidFill>
                  <a:schemeClr val="bg1"/>
                </a:solidFill>
              </a:rPr>
              <a:t>Language changes</a:t>
            </a:r>
          </a:p>
          <a:p>
            <a:pPr eaLnBrk="1" hangingPunct="1"/>
            <a:r>
              <a:rPr lang="en-US" altLang="en-US" sz="2800" dirty="0">
                <a:solidFill>
                  <a:schemeClr val="bg1"/>
                </a:solidFill>
              </a:rPr>
              <a:t>Diminished ability to carry out routine activities of daily living</a:t>
            </a:r>
          </a:p>
          <a:p>
            <a:pPr eaLnBrk="1" hangingPunct="1"/>
            <a:endParaRPr lang="en-GB" altLang="en-US" sz="2800" dirty="0">
              <a:solidFill>
                <a:schemeClr val="bg1"/>
              </a:solidFill>
            </a:endParaRPr>
          </a:p>
        </p:txBody>
      </p:sp>
    </p:spTree>
    <p:extLst>
      <p:ext uri="{BB962C8B-B14F-4D97-AF65-F5344CB8AC3E}">
        <p14:creationId xmlns:p14="http://schemas.microsoft.com/office/powerpoint/2010/main" val="18166332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01699B-0DE7-5F75-AAE0-A3941E11B8C0}"/>
              </a:ext>
            </a:extLst>
          </p:cNvPr>
          <p:cNvSpPr>
            <a:spLocks noGrp="1"/>
          </p:cNvSpPr>
          <p:nvPr>
            <p:ph type="title"/>
          </p:nvPr>
        </p:nvSpPr>
        <p:spPr>
          <a:xfrm>
            <a:off x="1028700" y="1967266"/>
            <a:ext cx="2628900" cy="2547257"/>
          </a:xfrm>
          <a:solidFill>
            <a:srgbClr val="FFC000"/>
          </a:solidFill>
        </p:spPr>
        <p:txBody>
          <a:bodyPr vert="horz" lIns="91440" tIns="45720" rIns="91440" bIns="45720" rtlCol="0" anchor="ctr">
            <a:normAutofit/>
          </a:bodyPr>
          <a:lstStyle/>
          <a:p>
            <a:pPr algn="ctr"/>
            <a:r>
              <a:rPr lang="en-US" sz="3600" kern="1200" dirty="0">
                <a:solidFill>
                  <a:srgbClr val="FFFFFF"/>
                </a:solidFill>
                <a:latin typeface="+mj-lt"/>
                <a:ea typeface="+mj-ea"/>
                <a:cs typeface="+mj-cs"/>
              </a:rPr>
              <a:t>Neurological symptoms</a:t>
            </a:r>
            <a:br>
              <a:rPr lang="en-US" sz="3600" kern="1200" dirty="0">
                <a:solidFill>
                  <a:srgbClr val="FFFFFF"/>
                </a:solidFill>
                <a:latin typeface="+mj-lt"/>
                <a:ea typeface="+mj-ea"/>
                <a:cs typeface="+mj-cs"/>
              </a:rPr>
            </a:br>
            <a:r>
              <a:rPr lang="en-US" sz="3600" kern="1200" dirty="0">
                <a:solidFill>
                  <a:srgbClr val="FFFFFF"/>
                </a:solidFill>
                <a:latin typeface="+mj-lt"/>
                <a:ea typeface="+mj-ea"/>
                <a:cs typeface="+mj-cs"/>
              </a:rPr>
              <a:t>Headache</a:t>
            </a:r>
          </a:p>
        </p:txBody>
      </p:sp>
      <p:pic>
        <p:nvPicPr>
          <p:cNvPr id="6" name="Content Placeholder 5">
            <a:extLst>
              <a:ext uri="{FF2B5EF4-FFF2-40B4-BE49-F238E27FC236}">
                <a16:creationId xmlns:a16="http://schemas.microsoft.com/office/drawing/2014/main" id="{B45A1CA8-8CA2-56EB-5BC3-65417727BDE5}"/>
              </a:ext>
            </a:extLst>
          </p:cNvPr>
          <p:cNvPicPr>
            <a:picLocks noGrp="1" noChangeAspect="1"/>
          </p:cNvPicPr>
          <p:nvPr>
            <p:ph idx="1"/>
          </p:nvPr>
        </p:nvPicPr>
        <p:blipFill>
          <a:blip r:embed="rId2"/>
          <a:stretch>
            <a:fillRect/>
          </a:stretch>
        </p:blipFill>
        <p:spPr>
          <a:xfrm>
            <a:off x="4831976" y="186955"/>
            <a:ext cx="6535271" cy="6484090"/>
          </a:xfrm>
          <a:prstGeom prst="rect">
            <a:avLst/>
          </a:prstGeom>
        </p:spPr>
      </p:pic>
    </p:spTree>
    <p:extLst>
      <p:ext uri="{BB962C8B-B14F-4D97-AF65-F5344CB8AC3E}">
        <p14:creationId xmlns:p14="http://schemas.microsoft.com/office/powerpoint/2010/main" val="9056057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3238500" y="242865"/>
            <a:ext cx="7467600" cy="928710"/>
          </a:xfrm>
        </p:spPr>
        <p:txBody>
          <a:bodyPr>
            <a:noAutofit/>
          </a:bodyPr>
          <a:lstStyle/>
          <a:p>
            <a:pPr marL="342900" indent="-342900" algn="ctr">
              <a:spcBef>
                <a:spcPct val="20000"/>
              </a:spcBef>
              <a:defRPr/>
            </a:pPr>
            <a:r>
              <a:rPr lang="en-US" sz="7200" b="1" dirty="0">
                <a:solidFill>
                  <a:schemeClr val="bg1"/>
                </a:solidFill>
              </a:rPr>
              <a:t>Cranial nerves</a:t>
            </a:r>
            <a:endParaRPr lang="en-US" sz="7200" b="1" dirty="0">
              <a:solidFill>
                <a:schemeClr val="bg1"/>
              </a:solidFill>
              <a:latin typeface="+mn-lt"/>
              <a:ea typeface="+mn-ea"/>
              <a:cs typeface="+mn-cs"/>
            </a:endParaRPr>
          </a:p>
        </p:txBody>
      </p:sp>
      <p:sp>
        <p:nvSpPr>
          <p:cNvPr id="6" name="Content Placeholder 5"/>
          <p:cNvSpPr>
            <a:spLocks noGrp="1"/>
          </p:cNvSpPr>
          <p:nvPr>
            <p:ph idx="1"/>
          </p:nvPr>
        </p:nvSpPr>
        <p:spPr>
          <a:xfrm>
            <a:off x="381385" y="1196437"/>
            <a:ext cx="3819140" cy="5566313"/>
          </a:xfrm>
        </p:spPr>
        <p:txBody>
          <a:bodyPr>
            <a:normAutofit/>
          </a:bodyPr>
          <a:lstStyle/>
          <a:p>
            <a:pPr>
              <a:spcBef>
                <a:spcPts val="0"/>
              </a:spcBef>
              <a:buFont typeface="Arial" charset="0"/>
              <a:buChar char="•"/>
              <a:defRPr/>
            </a:pPr>
            <a:r>
              <a:rPr lang="en-US" b="1" dirty="0">
                <a:solidFill>
                  <a:schemeClr val="bg1"/>
                </a:solidFill>
              </a:rPr>
              <a:t>①: Anosmia</a:t>
            </a:r>
          </a:p>
          <a:p>
            <a:pPr>
              <a:spcBef>
                <a:spcPts val="0"/>
              </a:spcBef>
              <a:buNone/>
              <a:defRPr/>
            </a:pPr>
            <a:endParaRPr lang="en-US" dirty="0">
              <a:solidFill>
                <a:schemeClr val="bg1"/>
              </a:solidFill>
            </a:endParaRPr>
          </a:p>
          <a:p>
            <a:pPr marL="342900" lvl="1" indent="-342900">
              <a:spcBef>
                <a:spcPts val="0"/>
              </a:spcBef>
              <a:buFont typeface="Arial" charset="0"/>
              <a:buChar char="•"/>
              <a:defRPr/>
            </a:pPr>
            <a:r>
              <a:rPr lang="en-US" sz="3200" b="1" dirty="0">
                <a:solidFill>
                  <a:schemeClr val="bg1"/>
                </a:solidFill>
              </a:rPr>
              <a:t>②:</a:t>
            </a:r>
          </a:p>
          <a:p>
            <a:pPr marL="742950" lvl="2" indent="-342900">
              <a:spcBef>
                <a:spcPts val="0"/>
              </a:spcBef>
              <a:buFont typeface="Arial" charset="0"/>
              <a:buChar char="•"/>
              <a:defRPr/>
            </a:pPr>
            <a:r>
              <a:rPr lang="en-US" b="1" dirty="0">
                <a:solidFill>
                  <a:schemeClr val="bg1"/>
                </a:solidFill>
              </a:rPr>
              <a:t>Acuity</a:t>
            </a:r>
          </a:p>
          <a:p>
            <a:pPr marL="742950" lvl="2" indent="-342900">
              <a:spcBef>
                <a:spcPts val="0"/>
              </a:spcBef>
              <a:buFont typeface="Arial" charset="0"/>
              <a:buChar char="•"/>
              <a:defRPr/>
            </a:pPr>
            <a:r>
              <a:rPr lang="en-US" b="1" dirty="0">
                <a:solidFill>
                  <a:schemeClr val="bg1"/>
                </a:solidFill>
              </a:rPr>
              <a:t>Field</a:t>
            </a:r>
          </a:p>
          <a:p>
            <a:pPr marL="342900" lvl="1" indent="-342900">
              <a:spcBef>
                <a:spcPts val="0"/>
              </a:spcBef>
              <a:buFont typeface="Arial" charset="0"/>
              <a:buChar char="•"/>
              <a:defRPr/>
            </a:pPr>
            <a:endParaRPr lang="en-US" sz="1800" dirty="0">
              <a:solidFill>
                <a:schemeClr val="bg1"/>
              </a:solidFill>
            </a:endParaRPr>
          </a:p>
          <a:p>
            <a:pPr marL="342900" lvl="1" indent="-342900">
              <a:spcBef>
                <a:spcPts val="0"/>
              </a:spcBef>
              <a:buFont typeface="Arial" charset="0"/>
              <a:buChar char="•"/>
              <a:defRPr/>
            </a:pPr>
            <a:r>
              <a:rPr lang="en-US" sz="3200" b="1" dirty="0">
                <a:solidFill>
                  <a:schemeClr val="bg1"/>
                </a:solidFill>
              </a:rPr>
              <a:t>③,④,⑥:</a:t>
            </a:r>
          </a:p>
          <a:p>
            <a:pPr marL="742950" lvl="2" indent="-342900">
              <a:spcBef>
                <a:spcPts val="0"/>
              </a:spcBef>
              <a:buFont typeface="Arial" charset="0"/>
              <a:buChar char="•"/>
              <a:defRPr/>
            </a:pPr>
            <a:r>
              <a:rPr lang="en-US" b="1" dirty="0" err="1">
                <a:solidFill>
                  <a:schemeClr val="bg1"/>
                </a:solidFill>
              </a:rPr>
              <a:t>Diplopia</a:t>
            </a:r>
            <a:endParaRPr lang="en-US" b="1" dirty="0">
              <a:solidFill>
                <a:schemeClr val="bg1"/>
              </a:solidFill>
            </a:endParaRPr>
          </a:p>
          <a:p>
            <a:pPr marL="742950" lvl="2" indent="-342900">
              <a:spcBef>
                <a:spcPts val="0"/>
              </a:spcBef>
              <a:buFont typeface="Arial" charset="0"/>
              <a:buChar char="•"/>
              <a:defRPr/>
            </a:pPr>
            <a:r>
              <a:rPr lang="en-US" b="1" dirty="0" err="1">
                <a:solidFill>
                  <a:schemeClr val="bg1"/>
                </a:solidFill>
              </a:rPr>
              <a:t>Ptosis</a:t>
            </a:r>
            <a:endParaRPr lang="en-US" b="1" dirty="0">
              <a:solidFill>
                <a:schemeClr val="bg1"/>
              </a:solidFill>
            </a:endParaRPr>
          </a:p>
          <a:p>
            <a:pPr marL="742950" lvl="2" indent="-342900">
              <a:spcBef>
                <a:spcPts val="0"/>
              </a:spcBef>
              <a:buFont typeface="Arial" charset="0"/>
              <a:buChar char="•"/>
              <a:defRPr/>
            </a:pPr>
            <a:r>
              <a:rPr lang="en-US" b="1" dirty="0">
                <a:solidFill>
                  <a:schemeClr val="bg1"/>
                </a:solidFill>
              </a:rPr>
              <a:t>Squint</a:t>
            </a:r>
          </a:p>
          <a:p>
            <a:pPr>
              <a:buFont typeface="Arial" charset="0"/>
              <a:buChar char="•"/>
              <a:defRPr/>
            </a:pPr>
            <a:r>
              <a:rPr lang="en-US" b="1" dirty="0">
                <a:solidFill>
                  <a:schemeClr val="bg1"/>
                </a:solidFill>
              </a:rPr>
              <a:t>⑤:</a:t>
            </a:r>
          </a:p>
          <a:p>
            <a:pPr marL="742950" lvl="2" indent="-342900">
              <a:spcBef>
                <a:spcPts val="0"/>
              </a:spcBef>
              <a:buFont typeface="Arial" charset="0"/>
              <a:buChar char="•"/>
              <a:defRPr/>
            </a:pPr>
            <a:r>
              <a:rPr lang="en-US" b="1" dirty="0">
                <a:solidFill>
                  <a:schemeClr val="bg1"/>
                </a:solidFill>
              </a:rPr>
              <a:t>Sensory</a:t>
            </a:r>
          </a:p>
          <a:p>
            <a:pPr marL="1200150" lvl="3" indent="-342900">
              <a:spcBef>
                <a:spcPts val="0"/>
              </a:spcBef>
              <a:buFont typeface="Arial" charset="0"/>
              <a:buChar char="•"/>
              <a:defRPr/>
            </a:pPr>
            <a:r>
              <a:rPr lang="en-US" sz="2400" b="1" dirty="0" err="1">
                <a:solidFill>
                  <a:schemeClr val="bg1"/>
                </a:solidFill>
              </a:rPr>
              <a:t>Pain,Temp</a:t>
            </a:r>
            <a:endParaRPr lang="en-US" sz="2400" b="1" dirty="0">
              <a:solidFill>
                <a:schemeClr val="bg1"/>
              </a:solidFill>
            </a:endParaRPr>
          </a:p>
          <a:p>
            <a:pPr marL="742950" lvl="2" indent="-342900">
              <a:spcBef>
                <a:spcPts val="0"/>
              </a:spcBef>
              <a:buFont typeface="Arial" charset="0"/>
              <a:buChar char="•"/>
              <a:defRPr/>
            </a:pPr>
            <a:r>
              <a:rPr lang="en-US" b="1" dirty="0">
                <a:solidFill>
                  <a:schemeClr val="bg1"/>
                </a:solidFill>
              </a:rPr>
              <a:t>Motor</a:t>
            </a:r>
          </a:p>
          <a:p>
            <a:pPr marL="1200150" lvl="3" indent="-342900">
              <a:spcBef>
                <a:spcPts val="0"/>
              </a:spcBef>
              <a:buFont typeface="Arial" charset="0"/>
              <a:buChar char="•"/>
              <a:defRPr/>
            </a:pPr>
            <a:r>
              <a:rPr lang="en-US" sz="2400" b="1" dirty="0" err="1">
                <a:solidFill>
                  <a:schemeClr val="bg1"/>
                </a:solidFill>
              </a:rPr>
              <a:t>Masticatication</a:t>
            </a:r>
            <a:r>
              <a:rPr lang="en-US" sz="2400" b="1" dirty="0">
                <a:solidFill>
                  <a:schemeClr val="bg1"/>
                </a:solidFill>
              </a:rPr>
              <a:t>. </a:t>
            </a:r>
          </a:p>
        </p:txBody>
      </p:sp>
      <p:sp>
        <p:nvSpPr>
          <p:cNvPr id="12" name="Content Placeholder 5"/>
          <p:cNvSpPr txBox="1">
            <a:spLocks/>
          </p:cNvSpPr>
          <p:nvPr/>
        </p:nvSpPr>
        <p:spPr bwMode="auto">
          <a:xfrm>
            <a:off x="4476752" y="1284531"/>
            <a:ext cx="3514725" cy="5237723"/>
          </a:xfrm>
          <a:prstGeom prst="rect">
            <a:avLst/>
          </a:prstGeom>
          <a:noFill/>
          <a:ln>
            <a:solidFill>
              <a:srgbClr val="FF0000"/>
            </a:solidFill>
          </a:ln>
        </p:spPr>
        <p:txBody>
          <a:bodyPr/>
          <a:lstStyle/>
          <a:p>
            <a:pPr marL="342900" marR="0" lvl="1" indent="-342900" algn="l" defTabSz="914400" rtl="0" eaLnBrk="0" fontAlgn="auto" latinLnBrk="0" hangingPunct="0">
              <a:lnSpc>
                <a:spcPct val="100000"/>
              </a:lnSpc>
              <a:spcBef>
                <a:spcPct val="20000"/>
              </a:spcBef>
              <a:spcAft>
                <a:spcPts val="0"/>
              </a:spcAft>
              <a:buClrTx/>
              <a:buSzTx/>
              <a:buFont typeface="Arial" charset="0"/>
              <a:buChar char="•"/>
              <a:tabLst/>
              <a:defRPr/>
            </a:pPr>
            <a:r>
              <a:rPr kumimoji="0" lang="en-US" sz="3200" b="1" i="0" u="none" strike="noStrike" kern="1200" cap="none" spc="0" normalizeH="0" baseline="0" noProof="0" dirty="0">
                <a:ln>
                  <a:noFill/>
                </a:ln>
                <a:solidFill>
                  <a:schemeClr val="bg1"/>
                </a:solidFill>
                <a:effectLst/>
                <a:uLnTx/>
                <a:uFillTx/>
                <a:latin typeface="Calibri" panose="020F0502020204030204"/>
                <a:ea typeface="+mn-ea"/>
                <a:cs typeface="+mn-cs"/>
              </a:rPr>
              <a:t>⑦:</a:t>
            </a:r>
          </a:p>
          <a:p>
            <a:pPr marL="742950" marR="0" lvl="2" indent="-342900" algn="l" defTabSz="914400" rtl="0" eaLnBrk="0" fontAlgn="auto" latinLnBrk="0" hangingPunct="0">
              <a:lnSpc>
                <a:spcPct val="100000"/>
              </a:lnSpc>
              <a:spcBef>
                <a:spcPts val="0"/>
              </a:spcBef>
              <a:spcAft>
                <a:spcPts val="0"/>
              </a:spcAft>
              <a:buClrTx/>
              <a:buSzTx/>
              <a:buFont typeface="Arial" charset="0"/>
              <a:buChar char="•"/>
              <a:tabLst/>
              <a:defRPr/>
            </a:pPr>
            <a:r>
              <a:rPr kumimoji="0" lang="en-US" sz="2400" b="1" i="0" u="none" strike="noStrike" kern="1200" cap="none" spc="0" normalizeH="0" baseline="0" noProof="0" dirty="0" err="1">
                <a:ln>
                  <a:noFill/>
                </a:ln>
                <a:solidFill>
                  <a:schemeClr val="bg1"/>
                </a:solidFill>
                <a:effectLst/>
                <a:uLnTx/>
                <a:uFillTx/>
                <a:latin typeface="Calibri" panose="020F0502020204030204"/>
                <a:ea typeface="+mn-ea"/>
                <a:cs typeface="+mn-cs"/>
              </a:rPr>
              <a:t>Sensory</a:t>
            </a:r>
          </a:p>
          <a:p>
            <a:pPr marL="1200150" marR="0" lvl="3" indent="-342900" algn="l" defTabSz="914400" rtl="0" eaLnBrk="0" fontAlgn="auto" latinLnBrk="0" hangingPunct="0">
              <a:lnSpc>
                <a:spcPct val="100000"/>
              </a:lnSpc>
              <a:spcBef>
                <a:spcPts val="0"/>
              </a:spcBef>
              <a:spcAft>
                <a:spcPts val="0"/>
              </a:spcAft>
              <a:buClrTx/>
              <a:buSzTx/>
              <a:buFont typeface="Arial" charset="0"/>
              <a:buChar char="•"/>
              <a:tabLst/>
              <a:defRPr/>
            </a:pPr>
            <a:r>
              <a:rPr kumimoji="0" lang="en-US" sz="2400" b="1" i="0" u="none" strike="noStrike" kern="1200" cap="none" spc="0" normalizeH="0" baseline="0" noProof="0" dirty="0" err="1">
                <a:ln>
                  <a:noFill/>
                </a:ln>
                <a:solidFill>
                  <a:schemeClr val="bg1"/>
                </a:solidFill>
                <a:effectLst/>
                <a:uLnTx/>
                <a:uFillTx/>
                <a:latin typeface="Calibri" panose="020F0502020204030204"/>
                <a:ea typeface="+mn-ea"/>
                <a:cs typeface="+mn-cs"/>
              </a:rPr>
              <a:t>Tast</a:t>
            </a:r>
            <a:r>
              <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rPr>
              <a:t> ant ⅔</a:t>
            </a:r>
          </a:p>
          <a:p>
            <a:pPr marL="742950" marR="0" lvl="2" indent="-342900" algn="l" defTabSz="914400" rtl="0" eaLnBrk="0" fontAlgn="auto" latinLnBrk="0" hangingPunct="0">
              <a:lnSpc>
                <a:spcPct val="100000"/>
              </a:lnSpc>
              <a:spcBef>
                <a:spcPts val="0"/>
              </a:spcBef>
              <a:spcAft>
                <a:spcPts val="0"/>
              </a:spcAft>
              <a:buClrTx/>
              <a:buSzTx/>
              <a:buFont typeface="Arial" charset="0"/>
              <a:buChar char="•"/>
              <a:tabLst/>
              <a:defRPr/>
            </a:pPr>
            <a:r>
              <a:rPr kumimoji="0" lang="en-US" sz="2400" b="1" i="0" u="none" strike="noStrike" kern="1200" cap="none" spc="0" normalizeH="0" baseline="0" noProof="0" dirty="0" err="1">
                <a:ln>
                  <a:noFill/>
                </a:ln>
                <a:solidFill>
                  <a:schemeClr val="bg1"/>
                </a:solidFill>
                <a:effectLst/>
                <a:uLnTx/>
                <a:uFillTx/>
                <a:latin typeface="Calibri" panose="020F0502020204030204"/>
                <a:ea typeface="+mn-ea"/>
                <a:cs typeface="+mn-cs"/>
              </a:rPr>
              <a:t>Motor</a:t>
            </a:r>
          </a:p>
          <a:p>
            <a:pPr marL="973138" marR="0" lvl="3" indent="-234950" algn="l" defTabSz="914400" rtl="0" eaLnBrk="0" fontAlgn="auto" latinLnBrk="0" hangingPunct="0">
              <a:lnSpc>
                <a:spcPct val="100000"/>
              </a:lnSpc>
              <a:spcBef>
                <a:spcPts val="0"/>
              </a:spcBef>
              <a:spcAft>
                <a:spcPts val="0"/>
              </a:spcAft>
              <a:buClrTx/>
              <a:buSzTx/>
              <a:buFont typeface="Arial" charset="0"/>
              <a:buChar char="•"/>
              <a:tabLst/>
              <a:defRPr/>
            </a:pPr>
            <a:r>
              <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rPr>
              <a:t>Eye clos.</a:t>
            </a:r>
          </a:p>
          <a:p>
            <a:pPr marL="973138" marR="0" lvl="3" indent="-234950" algn="l" defTabSz="914400" rtl="0" eaLnBrk="0" fontAlgn="auto" latinLnBrk="0" hangingPunct="0">
              <a:lnSpc>
                <a:spcPct val="100000"/>
              </a:lnSpc>
              <a:spcBef>
                <a:spcPts val="0"/>
              </a:spcBef>
              <a:spcAft>
                <a:spcPts val="0"/>
              </a:spcAft>
              <a:buClrTx/>
              <a:buSzTx/>
              <a:buFont typeface="Arial" charset="0"/>
              <a:buChar char="•"/>
              <a:tabLst/>
              <a:defRPr/>
            </a:pPr>
            <a:r>
              <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rPr>
              <a:t>Mouth clos.</a:t>
            </a:r>
          </a:p>
          <a:p>
            <a:pPr marL="973138" marR="0" lvl="3" indent="-234950" algn="l" defTabSz="914400" rtl="0" eaLnBrk="0" fontAlgn="auto" latinLnBrk="0" hangingPunct="0">
              <a:lnSpc>
                <a:spcPct val="100000"/>
              </a:lnSpc>
              <a:spcBef>
                <a:spcPts val="0"/>
              </a:spcBef>
              <a:spcAft>
                <a:spcPts val="0"/>
              </a:spcAft>
              <a:buClrTx/>
              <a:buSzTx/>
              <a:buFont typeface="Arial" charset="0"/>
              <a:buChar char="•"/>
              <a:tabLst/>
              <a:defRPr/>
            </a:pPr>
            <a:endPar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endParaRPr>
          </a:p>
          <a:p>
            <a:pPr marL="342900" marR="0" lvl="0" indent="-342900" algn="l" defTabSz="914400" rtl="0" eaLnBrk="0" fontAlgn="auto" latinLnBrk="0" hangingPunct="0">
              <a:lnSpc>
                <a:spcPct val="100000"/>
              </a:lnSpc>
              <a:spcBef>
                <a:spcPct val="20000"/>
              </a:spcBef>
              <a:spcAft>
                <a:spcPts val="0"/>
              </a:spcAft>
              <a:buClrTx/>
              <a:buSzTx/>
              <a:buFont typeface="Arial" charset="0"/>
              <a:buChar char="•"/>
              <a:tabLst/>
              <a:defRPr/>
            </a:pPr>
            <a:r>
              <a:rPr kumimoji="0" lang="en-US" sz="3200" b="1" i="0" u="none" strike="noStrike" kern="1200" cap="none" spc="0" normalizeH="0" baseline="0" noProof="0" dirty="0">
                <a:ln>
                  <a:noFill/>
                </a:ln>
                <a:solidFill>
                  <a:schemeClr val="bg1"/>
                </a:solidFill>
                <a:effectLst/>
                <a:uLnTx/>
                <a:uFillTx/>
                <a:latin typeface="Calibri" panose="020F0502020204030204"/>
                <a:ea typeface="+mn-ea"/>
                <a:cs typeface="+mn-cs"/>
              </a:rPr>
              <a:t>⑧:</a:t>
            </a:r>
          </a:p>
          <a:p>
            <a:pPr marL="742950" marR="0" lvl="2" indent="-342900" algn="l" defTabSz="914400" rtl="0" eaLnBrk="0" fontAlgn="auto" latinLnBrk="0" hangingPunct="0">
              <a:lnSpc>
                <a:spcPct val="100000"/>
              </a:lnSpc>
              <a:spcBef>
                <a:spcPts val="0"/>
              </a:spcBef>
              <a:spcAft>
                <a:spcPts val="0"/>
              </a:spcAft>
              <a:buClrTx/>
              <a:buSzTx/>
              <a:buFont typeface="Arial" charset="0"/>
              <a:buChar char="•"/>
              <a:tabLst/>
              <a:defRPr/>
            </a:pPr>
            <a:r>
              <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rPr>
              <a:t>Deaf</a:t>
            </a:r>
          </a:p>
          <a:p>
            <a:pPr marL="742950" marR="0" lvl="2" indent="-342900" algn="l" defTabSz="914400" rtl="0" eaLnBrk="0" fontAlgn="auto" latinLnBrk="0" hangingPunct="0">
              <a:lnSpc>
                <a:spcPct val="100000"/>
              </a:lnSpc>
              <a:spcBef>
                <a:spcPts val="0"/>
              </a:spcBef>
              <a:spcAft>
                <a:spcPts val="0"/>
              </a:spcAft>
              <a:buClrTx/>
              <a:buSzTx/>
              <a:buFont typeface="Arial" charset="0"/>
              <a:buChar char="•"/>
              <a:tabLst/>
              <a:defRPr/>
            </a:pPr>
            <a:r>
              <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rPr>
              <a:t>Tinnitus</a:t>
            </a:r>
          </a:p>
          <a:p>
            <a:pPr marL="742950" marR="0" lvl="2" indent="-342900" algn="l" defTabSz="914400" rtl="0" eaLnBrk="0" fontAlgn="auto" latinLnBrk="0" hangingPunct="0">
              <a:lnSpc>
                <a:spcPct val="100000"/>
              </a:lnSpc>
              <a:spcBef>
                <a:spcPts val="0"/>
              </a:spcBef>
              <a:spcAft>
                <a:spcPts val="0"/>
              </a:spcAft>
              <a:buClrTx/>
              <a:buSzTx/>
              <a:buFont typeface="Arial" charset="0"/>
              <a:buChar char="•"/>
              <a:tabLst/>
              <a:defRPr/>
            </a:pPr>
            <a:r>
              <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rPr>
              <a:t>Vertigo</a:t>
            </a:r>
          </a:p>
          <a:p>
            <a:pPr marL="1200150" marR="0" lvl="3" indent="-342900" algn="l" defTabSz="914400" rtl="0" eaLnBrk="0" fontAlgn="auto" latinLnBrk="0" hangingPunct="0">
              <a:lnSpc>
                <a:spcPct val="100000"/>
              </a:lnSpc>
              <a:spcBef>
                <a:spcPts val="0"/>
              </a:spcBef>
              <a:spcAft>
                <a:spcPts val="0"/>
              </a:spcAft>
              <a:buClrTx/>
              <a:buSzTx/>
              <a:buFont typeface="Arial" charset="0"/>
              <a:buChar char="•"/>
              <a:tabLst/>
              <a:defRPr/>
            </a:pPr>
            <a:endPar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13" name="Content Placeholder 5"/>
          <p:cNvSpPr txBox="1">
            <a:spLocks/>
          </p:cNvSpPr>
          <p:nvPr/>
        </p:nvSpPr>
        <p:spPr bwMode="auto">
          <a:xfrm>
            <a:off x="8664985" y="1171575"/>
            <a:ext cx="3262310" cy="5566313"/>
          </a:xfrm>
          <a:prstGeom prst="rect">
            <a:avLst/>
          </a:prstGeom>
          <a:noFill/>
          <a:ln>
            <a:noFill/>
          </a:ln>
        </p:spPr>
        <p:txBody>
          <a:bodyPr/>
          <a:lstStyle/>
          <a:p>
            <a:pPr marL="342900" marR="0" lvl="0" indent="-342900" algn="l" defTabSz="914400" rtl="0" eaLnBrk="0" fontAlgn="auto" latinLnBrk="0" hangingPunct="0">
              <a:lnSpc>
                <a:spcPct val="100000"/>
              </a:lnSpc>
              <a:spcBef>
                <a:spcPct val="20000"/>
              </a:spcBef>
              <a:spcAft>
                <a:spcPts val="0"/>
              </a:spcAft>
              <a:buClrTx/>
              <a:buSzTx/>
              <a:buFont typeface="Arial" charset="0"/>
              <a:buChar char="•"/>
              <a:tabLst/>
              <a:defRPr/>
            </a:pPr>
            <a:r>
              <a:rPr kumimoji="0" lang="en-US" sz="3200" b="1" i="0" u="none" strike="noStrike" kern="1200" cap="none" spc="0" normalizeH="0" baseline="0" noProof="0" dirty="0">
                <a:ln>
                  <a:noFill/>
                </a:ln>
                <a:solidFill>
                  <a:schemeClr val="bg1"/>
                </a:solidFill>
                <a:effectLst/>
                <a:uLnTx/>
                <a:uFillTx/>
                <a:latin typeface="Calibri" panose="020F0502020204030204"/>
                <a:ea typeface="+mn-ea"/>
                <a:cs typeface="+mn-cs"/>
              </a:rPr>
              <a:t>⑨, ⑩:</a:t>
            </a:r>
          </a:p>
          <a:p>
            <a:pPr marL="342900" marR="0" lvl="0" indent="-342900" algn="l" defTabSz="914400" rtl="0" eaLnBrk="0" fontAlgn="auto" latinLnBrk="0" hangingPunct="0">
              <a:lnSpc>
                <a:spcPct val="100000"/>
              </a:lnSpc>
              <a:spcBef>
                <a:spcPct val="20000"/>
              </a:spcBef>
              <a:spcAft>
                <a:spcPts val="0"/>
              </a:spcAft>
              <a:buClrTx/>
              <a:buSzTx/>
              <a:buFont typeface="Arial" charset="0"/>
              <a:buChar char="•"/>
              <a:tabLst/>
              <a:defRPr/>
            </a:pPr>
            <a:r>
              <a:rPr kumimoji="0" lang="en-US" sz="2400" b="1" i="0" u="none" strike="noStrike" kern="1200" cap="none" spc="0" normalizeH="0" baseline="0" noProof="0" dirty="0" err="1">
                <a:ln>
                  <a:noFill/>
                </a:ln>
                <a:solidFill>
                  <a:schemeClr val="bg1"/>
                </a:solidFill>
                <a:effectLst/>
                <a:uLnTx/>
                <a:uFillTx/>
                <a:latin typeface="Calibri" panose="020F0502020204030204"/>
                <a:ea typeface="+mn-ea"/>
                <a:cs typeface="+mn-cs"/>
              </a:rPr>
              <a:t>Dysph</a:t>
            </a:r>
            <a:r>
              <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chemeClr val="bg1"/>
                </a:solidFill>
                <a:effectLst/>
                <a:uLnTx/>
                <a:uFillTx/>
                <a:latin typeface="Calibri" panose="020F0502020204030204"/>
                <a:ea typeface="+mn-ea"/>
                <a:cs typeface="+mn-cs"/>
              </a:rPr>
              <a:t>phar</a:t>
            </a:r>
            <a:r>
              <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rPr>
              <a:t>)</a:t>
            </a:r>
          </a:p>
          <a:p>
            <a:pPr marL="342900" marR="0" lvl="0" indent="-342900" algn="l" defTabSz="914400" rtl="0" eaLnBrk="0" fontAlgn="auto" latinLnBrk="0" hangingPunct="0">
              <a:lnSpc>
                <a:spcPct val="100000"/>
              </a:lnSpc>
              <a:spcBef>
                <a:spcPct val="20000"/>
              </a:spcBef>
              <a:spcAft>
                <a:spcPts val="0"/>
              </a:spcAft>
              <a:buClrTx/>
              <a:buSzTx/>
              <a:buFont typeface="Arial" charset="0"/>
              <a:buChar char="•"/>
              <a:tabLst/>
              <a:defRPr/>
            </a:pPr>
            <a:r>
              <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rPr>
              <a:t>N. </a:t>
            </a:r>
            <a:r>
              <a:rPr kumimoji="0" lang="en-US" sz="2400" b="1" i="0" u="none" strike="noStrike" kern="1200" cap="none" spc="0" normalizeH="0" baseline="0" noProof="0" dirty="0" err="1">
                <a:ln>
                  <a:noFill/>
                </a:ln>
                <a:solidFill>
                  <a:schemeClr val="bg1"/>
                </a:solidFill>
                <a:effectLst/>
                <a:uLnTx/>
                <a:uFillTx/>
                <a:latin typeface="Calibri" panose="020F0502020204030204"/>
                <a:ea typeface="+mn-ea"/>
                <a:cs typeface="+mn-cs"/>
              </a:rPr>
              <a:t>regur</a:t>
            </a:r>
            <a:r>
              <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chemeClr val="bg1"/>
                </a:solidFill>
                <a:effectLst/>
                <a:uLnTx/>
                <a:uFillTx/>
                <a:latin typeface="Calibri" panose="020F0502020204030204"/>
                <a:ea typeface="+mn-ea"/>
                <a:cs typeface="+mn-cs"/>
              </a:rPr>
              <a:t>palat</a:t>
            </a:r>
            <a:r>
              <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rPr>
              <a:t>)</a:t>
            </a:r>
          </a:p>
          <a:p>
            <a:pPr marL="342900" marR="0" lvl="0" indent="-342900" algn="l" defTabSz="914400" rtl="0" eaLnBrk="0" fontAlgn="auto" latinLnBrk="0" hangingPunct="0">
              <a:lnSpc>
                <a:spcPct val="100000"/>
              </a:lnSpc>
              <a:spcBef>
                <a:spcPct val="20000"/>
              </a:spcBef>
              <a:spcAft>
                <a:spcPts val="0"/>
              </a:spcAft>
              <a:buClrTx/>
              <a:buSzTx/>
              <a:buFont typeface="Arial" charset="0"/>
              <a:buChar char="•"/>
              <a:tabLst/>
              <a:defRPr/>
            </a:pPr>
            <a:r>
              <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rPr>
              <a:t>N. tone (</a:t>
            </a:r>
            <a:r>
              <a:rPr kumimoji="0" lang="en-US" sz="2400" b="1" i="0" u="none" strike="noStrike" kern="1200" cap="none" spc="0" normalizeH="0" baseline="0" noProof="0" dirty="0" err="1">
                <a:ln>
                  <a:noFill/>
                </a:ln>
                <a:solidFill>
                  <a:schemeClr val="bg1"/>
                </a:solidFill>
                <a:effectLst/>
                <a:uLnTx/>
                <a:uFillTx/>
                <a:latin typeface="Calibri" panose="020F0502020204030204"/>
                <a:ea typeface="+mn-ea"/>
                <a:cs typeface="+mn-cs"/>
              </a:rPr>
              <a:t>palat</a:t>
            </a:r>
            <a:r>
              <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rPr>
              <a:t>)</a:t>
            </a:r>
          </a:p>
          <a:p>
            <a:pPr marL="342900" marR="0" lvl="0" indent="-342900" algn="l" defTabSz="914400" rtl="0" eaLnBrk="0" fontAlgn="auto" latinLnBrk="0" hangingPunct="0">
              <a:lnSpc>
                <a:spcPct val="100000"/>
              </a:lnSpc>
              <a:spcBef>
                <a:spcPct val="20000"/>
              </a:spcBef>
              <a:spcAft>
                <a:spcPts val="0"/>
              </a:spcAft>
              <a:buClrTx/>
              <a:buSzTx/>
              <a:buFont typeface="Arial" charset="0"/>
              <a:buChar char="•"/>
              <a:tabLst/>
              <a:defRPr/>
            </a:pPr>
            <a:r>
              <a:rPr kumimoji="0" lang="en-US" sz="2400" b="1" i="0" u="none" strike="noStrike" kern="1200" cap="none" spc="0" normalizeH="0" baseline="0" noProof="0" dirty="0" err="1">
                <a:ln>
                  <a:noFill/>
                </a:ln>
                <a:solidFill>
                  <a:schemeClr val="bg1"/>
                </a:solidFill>
                <a:effectLst/>
                <a:uLnTx/>
                <a:uFillTx/>
                <a:latin typeface="Calibri" panose="020F0502020204030204"/>
                <a:ea typeface="+mn-ea"/>
                <a:cs typeface="+mn-cs"/>
              </a:rPr>
              <a:t>Hoarsn</a:t>
            </a:r>
            <a:r>
              <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chemeClr val="bg1"/>
                </a:solidFill>
                <a:effectLst/>
                <a:uLnTx/>
                <a:uFillTx/>
                <a:latin typeface="Calibri" panose="020F0502020204030204"/>
                <a:ea typeface="+mn-ea"/>
                <a:cs typeface="+mn-cs"/>
              </a:rPr>
              <a:t>lary</a:t>
            </a:r>
            <a:r>
              <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rPr>
              <a:t>)</a:t>
            </a:r>
          </a:p>
          <a:p>
            <a:pPr marL="342900" marR="0" lvl="0" indent="-342900" algn="l" defTabSz="914400" rtl="0" eaLnBrk="0" fontAlgn="auto" latinLnBrk="0" hangingPunct="0">
              <a:lnSpc>
                <a:spcPct val="100000"/>
              </a:lnSpc>
              <a:spcBef>
                <a:spcPct val="20000"/>
              </a:spcBef>
              <a:spcAft>
                <a:spcPts val="0"/>
              </a:spcAft>
              <a:buClrTx/>
              <a:buSzTx/>
              <a:buFont typeface="Arial" charset="0"/>
              <a:buChar char="•"/>
              <a:tabLst/>
              <a:defRPr/>
            </a:pPr>
            <a:r>
              <a:rPr kumimoji="0" lang="en-US" sz="3200" b="1" i="0" u="none" strike="noStrike" kern="1200" cap="none" spc="0" normalizeH="0" baseline="0" noProof="0" dirty="0">
                <a:ln>
                  <a:noFill/>
                </a:ln>
                <a:solidFill>
                  <a:schemeClr val="bg1"/>
                </a:solidFill>
                <a:effectLst/>
                <a:uLnTx/>
                <a:uFillTx/>
                <a:latin typeface="Calibri" panose="020F0502020204030204"/>
                <a:ea typeface="+mn-ea"/>
                <a:cs typeface="+mn-cs"/>
              </a:rPr>
              <a:t>⑪:</a:t>
            </a:r>
          </a:p>
          <a:p>
            <a:pPr marL="342900" marR="0" lvl="0" indent="-342900" algn="l" defTabSz="914400" rtl="0" eaLnBrk="0" fontAlgn="auto" latinLnBrk="0" hangingPunct="0">
              <a:lnSpc>
                <a:spcPct val="100000"/>
              </a:lnSpc>
              <a:spcBef>
                <a:spcPct val="20000"/>
              </a:spcBef>
              <a:spcAft>
                <a:spcPts val="0"/>
              </a:spcAft>
              <a:buClrTx/>
              <a:buSzTx/>
              <a:buFont typeface="Arial" charset="0"/>
              <a:buChar char="•"/>
              <a:tabLst/>
              <a:defRPr/>
            </a:pPr>
            <a:r>
              <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rPr>
              <a:t>Shoulder </a:t>
            </a:r>
            <a:r>
              <a:rPr kumimoji="0" lang="en-US" sz="2400" b="1" i="0" u="none" strike="noStrike" kern="1200" cap="none" spc="0" normalizeH="0" baseline="0" noProof="0" dirty="0" err="1">
                <a:ln>
                  <a:noFill/>
                </a:ln>
                <a:solidFill>
                  <a:schemeClr val="bg1"/>
                </a:solidFill>
                <a:effectLst/>
                <a:uLnTx/>
                <a:uFillTx/>
                <a:latin typeface="Calibri" panose="020F0502020204030204"/>
                <a:ea typeface="+mn-ea"/>
                <a:cs typeface="+mn-cs"/>
              </a:rPr>
              <a:t>elev</a:t>
            </a:r>
            <a:endPar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endParaRPr>
          </a:p>
          <a:p>
            <a:pPr marL="342900" marR="0" lvl="0" indent="-342900" algn="l" defTabSz="914400" rtl="0" eaLnBrk="0" fontAlgn="auto" latinLnBrk="0" hangingPunct="0">
              <a:lnSpc>
                <a:spcPct val="100000"/>
              </a:lnSpc>
              <a:spcBef>
                <a:spcPct val="20000"/>
              </a:spcBef>
              <a:spcAft>
                <a:spcPts val="0"/>
              </a:spcAft>
              <a:buClrTx/>
              <a:buSzTx/>
              <a:buFont typeface="Arial" charset="0"/>
              <a:buChar char="•"/>
              <a:tabLst/>
              <a:defRPr/>
            </a:pPr>
            <a:r>
              <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rPr>
              <a:t>neck side </a:t>
            </a:r>
            <a:r>
              <a:rPr kumimoji="0" lang="en-US" sz="2400" b="1" i="0" u="none" strike="noStrike" kern="1200" cap="none" spc="0" normalizeH="0" baseline="0" noProof="0" dirty="0" err="1">
                <a:ln>
                  <a:noFill/>
                </a:ln>
                <a:solidFill>
                  <a:schemeClr val="bg1"/>
                </a:solidFill>
                <a:effectLst/>
                <a:uLnTx/>
                <a:uFillTx/>
                <a:latin typeface="Calibri" panose="020F0502020204030204"/>
                <a:ea typeface="+mn-ea"/>
                <a:cs typeface="+mn-cs"/>
              </a:rPr>
              <a:t>mov</a:t>
            </a:r>
            <a:endPar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endParaRPr>
          </a:p>
          <a:p>
            <a:pPr marL="342900" marR="0" lvl="0" indent="-342900" algn="l" defTabSz="914400" rtl="0" eaLnBrk="0" fontAlgn="auto" latinLnBrk="0" hangingPunct="0">
              <a:lnSpc>
                <a:spcPct val="100000"/>
              </a:lnSpc>
              <a:spcBef>
                <a:spcPct val="20000"/>
              </a:spcBef>
              <a:spcAft>
                <a:spcPts val="0"/>
              </a:spcAft>
              <a:buClrTx/>
              <a:buSzTx/>
              <a:buFont typeface="Arial" charset="0"/>
              <a:buChar char="•"/>
              <a:tabLst/>
              <a:defRPr/>
            </a:pPr>
            <a:r>
              <a:rPr kumimoji="0" lang="en-US" sz="3200" b="1" i="0" u="none" strike="noStrike" kern="1200" cap="none" spc="0" normalizeH="0" baseline="0" noProof="0" dirty="0">
                <a:ln>
                  <a:noFill/>
                </a:ln>
                <a:solidFill>
                  <a:schemeClr val="bg1"/>
                </a:solidFill>
                <a:effectLst/>
                <a:uLnTx/>
                <a:uFillTx/>
                <a:latin typeface="Calibri" panose="020F0502020204030204"/>
                <a:ea typeface="+mn-ea"/>
                <a:cs typeface="+mn-cs"/>
              </a:rPr>
              <a:t>⑫:</a:t>
            </a:r>
          </a:p>
          <a:p>
            <a:pPr marL="342900" marR="0" lvl="0" indent="-342900" algn="l" defTabSz="914400" rtl="0" eaLnBrk="0" fontAlgn="auto" latinLnBrk="0" hangingPunct="0">
              <a:lnSpc>
                <a:spcPct val="100000"/>
              </a:lnSpc>
              <a:spcBef>
                <a:spcPct val="20000"/>
              </a:spcBef>
              <a:spcAft>
                <a:spcPts val="0"/>
              </a:spcAft>
              <a:buClrTx/>
              <a:buSzTx/>
              <a:buFont typeface="Arial" charset="0"/>
              <a:buChar char="•"/>
              <a:tabLst/>
              <a:defRPr/>
            </a:pPr>
            <a:r>
              <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rPr>
              <a:t>Tongue mov</a:t>
            </a:r>
          </a:p>
        </p:txBody>
      </p:sp>
    </p:spTree>
    <p:extLst>
      <p:ext uri="{BB962C8B-B14F-4D97-AF65-F5344CB8AC3E}">
        <p14:creationId xmlns:p14="http://schemas.microsoft.com/office/powerpoint/2010/main" val="37610775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656" name="Rectangle 27655">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circle with a person's face and waves&#10;&#10;Description automatically generated">
            <a:extLst>
              <a:ext uri="{FF2B5EF4-FFF2-40B4-BE49-F238E27FC236}">
                <a16:creationId xmlns:a16="http://schemas.microsoft.com/office/drawing/2014/main" id="{EC132383-A427-8ADB-E072-2E205CF8654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3474" r="9090" b="14612"/>
          <a:stretch/>
        </p:blipFill>
        <p:spPr>
          <a:xfrm>
            <a:off x="6191250" y="10"/>
            <a:ext cx="6000750" cy="6857990"/>
          </a:xfrm>
          <a:prstGeom prst="rect">
            <a:avLst/>
          </a:prstGeom>
        </p:spPr>
      </p:pic>
      <p:sp>
        <p:nvSpPr>
          <p:cNvPr id="27658" name="Rectangle 27657">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650" name="Title 1"/>
          <p:cNvSpPr>
            <a:spLocks noGrp="1"/>
          </p:cNvSpPr>
          <p:nvPr>
            <p:ph type="title"/>
          </p:nvPr>
        </p:nvSpPr>
        <p:spPr>
          <a:xfrm>
            <a:off x="371093" y="1161288"/>
            <a:ext cx="5143881" cy="1124712"/>
          </a:xfrm>
        </p:spPr>
        <p:txBody>
          <a:bodyPr anchor="b">
            <a:noAutofit/>
          </a:bodyPr>
          <a:lstStyle/>
          <a:p>
            <a:pPr eaLnBrk="1" hangingPunct="1"/>
            <a:r>
              <a:rPr lang="en-US" altLang="en-US" b="1" dirty="0">
                <a:solidFill>
                  <a:schemeClr val="bg1"/>
                </a:solidFill>
              </a:rPr>
              <a:t>“SLURRED SPEECH”: DEFINITIONS</a:t>
            </a:r>
          </a:p>
        </p:txBody>
      </p:sp>
      <p:sp>
        <p:nvSpPr>
          <p:cNvPr id="27660" name="Rectangle 27659">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7662" name="Rectangle 27661">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651" name="Content Placeholder 2"/>
          <p:cNvSpPr>
            <a:spLocks noGrp="1"/>
          </p:cNvSpPr>
          <p:nvPr>
            <p:ph sz="quarter" idx="1"/>
          </p:nvPr>
        </p:nvSpPr>
        <p:spPr>
          <a:xfrm>
            <a:off x="371093" y="2602054"/>
            <a:ext cx="5629658" cy="3939891"/>
          </a:xfrm>
        </p:spPr>
        <p:txBody>
          <a:bodyPr anchor="t">
            <a:normAutofit fontScale="92500" lnSpcReduction="10000"/>
          </a:bodyPr>
          <a:lstStyle/>
          <a:p>
            <a:pPr eaLnBrk="1" hangingPunct="1"/>
            <a:r>
              <a:rPr lang="en-US" altLang="en-US" sz="2400" dirty="0">
                <a:solidFill>
                  <a:schemeClr val="bg1"/>
                </a:solidFill>
                <a:latin typeface="Calibri" panose="020F0502020204030204" pitchFamily="34" charset="0"/>
              </a:rPr>
              <a:t>Problem with articulation or </a:t>
            </a:r>
            <a:r>
              <a:rPr lang="en-US" altLang="en-US" sz="2400" dirty="0" err="1">
                <a:solidFill>
                  <a:schemeClr val="bg1"/>
                </a:solidFill>
                <a:latin typeface="Calibri" panose="020F0502020204030204" pitchFamily="34" charset="0"/>
              </a:rPr>
              <a:t>pronouciation</a:t>
            </a:r>
            <a:r>
              <a:rPr lang="en-US" altLang="en-US" sz="2400" dirty="0">
                <a:solidFill>
                  <a:schemeClr val="bg1"/>
                </a:solidFill>
                <a:latin typeface="Calibri" panose="020F0502020204030204" pitchFamily="34" charset="0"/>
              </a:rPr>
              <a:t> (dysarthria)</a:t>
            </a:r>
          </a:p>
          <a:p>
            <a:pPr eaLnBrk="1" hangingPunct="1"/>
            <a:r>
              <a:rPr lang="en-US" altLang="en-US" sz="2400" dirty="0">
                <a:solidFill>
                  <a:schemeClr val="bg1"/>
                </a:solidFill>
                <a:latin typeface="Calibri" panose="020F0502020204030204" pitchFamily="34" charset="0"/>
              </a:rPr>
              <a:t>Problem with language or word finding (aphasia) </a:t>
            </a:r>
          </a:p>
          <a:p>
            <a:pPr eaLnBrk="1" hangingPunct="1"/>
            <a:r>
              <a:rPr lang="en-US" altLang="en-US" sz="2400" dirty="0">
                <a:solidFill>
                  <a:schemeClr val="bg1"/>
                </a:solidFill>
                <a:latin typeface="Calibri" panose="020F0502020204030204" pitchFamily="34" charset="0"/>
              </a:rPr>
              <a:t>Problem with vocal quality (dysphonia or hypophonia)</a:t>
            </a:r>
          </a:p>
          <a:p>
            <a:pPr eaLnBrk="1" hangingPunct="1"/>
            <a:r>
              <a:rPr lang="en-US" altLang="en-US" sz="2400" dirty="0">
                <a:solidFill>
                  <a:schemeClr val="bg1"/>
                </a:solidFill>
                <a:latin typeface="Calibri" panose="020F0502020204030204" pitchFamily="34" charset="0"/>
              </a:rPr>
              <a:t>Problem of fluency (stutters, stammers, bradyphrenia)</a:t>
            </a:r>
          </a:p>
          <a:p>
            <a:pPr eaLnBrk="1" hangingPunct="1"/>
            <a:r>
              <a:rPr lang="en-US" altLang="en-US" sz="2400" dirty="0">
                <a:solidFill>
                  <a:schemeClr val="bg1"/>
                </a:solidFill>
                <a:latin typeface="Calibri" panose="020F0502020204030204" pitchFamily="34" charset="0"/>
              </a:rPr>
              <a:t>Mumbled speech is not an expressive aphasia</a:t>
            </a:r>
          </a:p>
          <a:p>
            <a:pPr lvl="1" eaLnBrk="1" hangingPunct="1"/>
            <a:r>
              <a:rPr lang="en-US" altLang="en-US" dirty="0">
                <a:solidFill>
                  <a:schemeClr val="bg1"/>
                </a:solidFill>
                <a:latin typeface="Calibri" panose="020F0502020204030204" pitchFamily="34" charset="0"/>
              </a:rPr>
              <a:t>Patient with profound facial weakness with dense hemiplegia may have lost the capacity to articulate but is not aphasic</a:t>
            </a:r>
          </a:p>
        </p:txBody>
      </p:sp>
      <p:sp>
        <p:nvSpPr>
          <p:cNvPr id="6" name="TextBox 5">
            <a:extLst>
              <a:ext uri="{FF2B5EF4-FFF2-40B4-BE49-F238E27FC236}">
                <a16:creationId xmlns:a16="http://schemas.microsoft.com/office/drawing/2014/main" id="{B4093194-E7E0-7BEC-8120-55B7B3E99CB7}"/>
              </a:ext>
            </a:extLst>
          </p:cNvPr>
          <p:cNvSpPr txBox="1"/>
          <p:nvPr/>
        </p:nvSpPr>
        <p:spPr>
          <a:xfrm>
            <a:off x="10678362" y="6657945"/>
            <a:ext cx="1513638" cy="307777"/>
          </a:xfrm>
          <a:prstGeom prst="rect">
            <a:avLst/>
          </a:prstGeom>
          <a:solidFill>
            <a:srgbClr val="000000"/>
          </a:solidFill>
        </p:spPr>
        <p:txBody>
          <a:bodyPr wrap="square" rtlCol="0">
            <a:spAutoFit/>
          </a:bodyPr>
          <a:lstStyle/>
          <a:p>
            <a:pPr algn="r">
              <a:spcAft>
                <a:spcPts val="600"/>
              </a:spcAft>
            </a:pPr>
            <a:r>
              <a:rPr lang="en-US" sz="700">
                <a:solidFill>
                  <a:srgbClr val="FFFFFF"/>
                </a:solidFill>
                <a:hlinkClick r:id="rId3" tooltip="https://spanishphoneticsandphonology.pressbooks.sunycreate.cloud/front-matter/introduction/">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2564867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60" name="Rectangle 23559">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3554" name="Title 1"/>
          <p:cNvSpPr>
            <a:spLocks noGrp="1"/>
          </p:cNvSpPr>
          <p:nvPr>
            <p:ph type="title"/>
          </p:nvPr>
        </p:nvSpPr>
        <p:spPr>
          <a:xfrm>
            <a:off x="1014141" y="1450655"/>
            <a:ext cx="3932030" cy="3956690"/>
          </a:xfrm>
        </p:spPr>
        <p:txBody>
          <a:bodyPr anchor="ctr">
            <a:normAutofit/>
          </a:bodyPr>
          <a:lstStyle/>
          <a:p>
            <a:pPr eaLnBrk="1" hangingPunct="1"/>
            <a:r>
              <a:rPr lang="en-US" altLang="en-US" sz="6800" dirty="0">
                <a:solidFill>
                  <a:schemeClr val="bg1"/>
                </a:solidFill>
              </a:rPr>
              <a:t>DIZZINESS</a:t>
            </a:r>
          </a:p>
        </p:txBody>
      </p:sp>
      <p:cxnSp>
        <p:nvCxnSpPr>
          <p:cNvPr id="23562" name="Straight Connector 23561">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1450655"/>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564" name="Straight Connector 23563">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5408571"/>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555" name="Content Placeholder 2"/>
          <p:cNvSpPr>
            <a:spLocks noGrp="1"/>
          </p:cNvSpPr>
          <p:nvPr>
            <p:ph sz="quarter" idx="1"/>
          </p:nvPr>
        </p:nvSpPr>
        <p:spPr>
          <a:xfrm>
            <a:off x="5229226" y="114300"/>
            <a:ext cx="6648450" cy="6657974"/>
          </a:xfrm>
        </p:spPr>
        <p:txBody>
          <a:bodyPr anchor="ctr">
            <a:normAutofit/>
          </a:bodyPr>
          <a:lstStyle/>
          <a:p>
            <a:pPr eaLnBrk="1" hangingPunct="1"/>
            <a:r>
              <a:rPr lang="en-US" altLang="en-US" dirty="0">
                <a:solidFill>
                  <a:schemeClr val="bg1"/>
                </a:solidFill>
                <a:latin typeface="Calibri" panose="020F0502020204030204" pitchFamily="34" charset="0"/>
              </a:rPr>
              <a:t>Spinning</a:t>
            </a:r>
          </a:p>
          <a:p>
            <a:pPr lvl="1" eaLnBrk="1" hangingPunct="1"/>
            <a:r>
              <a:rPr lang="en-US" altLang="en-US" sz="2800" dirty="0">
                <a:solidFill>
                  <a:schemeClr val="bg1"/>
                </a:solidFill>
                <a:latin typeface="Calibri" panose="020F0502020204030204" pitchFamily="34" charset="0"/>
              </a:rPr>
              <a:t>Fast or Slow rotation</a:t>
            </a:r>
          </a:p>
          <a:p>
            <a:pPr lvl="2" eaLnBrk="1" hangingPunct="1"/>
            <a:r>
              <a:rPr lang="en-US" altLang="en-US" sz="2800" dirty="0">
                <a:solidFill>
                  <a:schemeClr val="bg1"/>
                </a:solidFill>
                <a:latin typeface="Calibri" panose="020F0502020204030204" pitchFamily="34" charset="0"/>
              </a:rPr>
              <a:t>Fast-usually labyrinthian or vestibular</a:t>
            </a:r>
          </a:p>
          <a:p>
            <a:pPr lvl="2" eaLnBrk="1" hangingPunct="1"/>
            <a:r>
              <a:rPr lang="en-US" altLang="en-US" sz="2800" dirty="0">
                <a:solidFill>
                  <a:schemeClr val="bg1"/>
                </a:solidFill>
                <a:latin typeface="Calibri" panose="020F0502020204030204" pitchFamily="34" charset="0"/>
              </a:rPr>
              <a:t>Slower-may be central</a:t>
            </a:r>
          </a:p>
          <a:p>
            <a:pPr lvl="2" eaLnBrk="1" hangingPunct="1"/>
            <a:r>
              <a:rPr lang="en-US" altLang="en-US" sz="2800" dirty="0">
                <a:solidFill>
                  <a:schemeClr val="bg1"/>
                </a:solidFill>
                <a:latin typeface="Calibri" panose="020F0502020204030204" pitchFamily="34" charset="0"/>
              </a:rPr>
              <a:t>Positional</a:t>
            </a:r>
          </a:p>
          <a:p>
            <a:pPr eaLnBrk="1" hangingPunct="1"/>
            <a:r>
              <a:rPr lang="en-US" altLang="en-US" dirty="0">
                <a:solidFill>
                  <a:schemeClr val="bg1"/>
                </a:solidFill>
                <a:latin typeface="Calibri" panose="020F0502020204030204" pitchFamily="34" charset="0"/>
              </a:rPr>
              <a:t>Lightheaded or fainting</a:t>
            </a:r>
          </a:p>
          <a:p>
            <a:pPr lvl="1" eaLnBrk="1" hangingPunct="1"/>
            <a:r>
              <a:rPr lang="en-US" altLang="en-US" sz="2800" dirty="0">
                <a:solidFill>
                  <a:schemeClr val="bg1"/>
                </a:solidFill>
                <a:latin typeface="Calibri" panose="020F0502020204030204" pitchFamily="34" charset="0"/>
              </a:rPr>
              <a:t>Orthostatic?</a:t>
            </a:r>
          </a:p>
          <a:p>
            <a:pPr lvl="1" eaLnBrk="1" hangingPunct="1"/>
            <a:r>
              <a:rPr lang="en-US" altLang="en-US" sz="2800" dirty="0">
                <a:solidFill>
                  <a:schemeClr val="bg1"/>
                </a:solidFill>
                <a:latin typeface="Calibri" panose="020F0502020204030204" pitchFamily="34" charset="0"/>
              </a:rPr>
              <a:t>Hyperventilation?</a:t>
            </a:r>
          </a:p>
          <a:p>
            <a:pPr lvl="1" eaLnBrk="1" hangingPunct="1"/>
            <a:r>
              <a:rPr lang="en-US" altLang="en-US" sz="2800" dirty="0">
                <a:solidFill>
                  <a:schemeClr val="bg1"/>
                </a:solidFill>
                <a:latin typeface="Calibri" panose="020F0502020204030204" pitchFamily="34" charset="0"/>
              </a:rPr>
              <a:t>Hypotension?</a:t>
            </a:r>
          </a:p>
          <a:p>
            <a:pPr eaLnBrk="1" hangingPunct="1"/>
            <a:r>
              <a:rPr lang="en-US" altLang="en-US" dirty="0">
                <a:solidFill>
                  <a:schemeClr val="bg1"/>
                </a:solidFill>
                <a:latin typeface="Calibri" panose="020F0502020204030204" pitchFamily="34" charset="0"/>
              </a:rPr>
              <a:t>“Are you dizzy in your head or in your feet?”</a:t>
            </a:r>
          </a:p>
        </p:txBody>
      </p:sp>
    </p:spTree>
    <p:extLst>
      <p:ext uri="{BB962C8B-B14F-4D97-AF65-F5344CB8AC3E}">
        <p14:creationId xmlns:p14="http://schemas.microsoft.com/office/powerpoint/2010/main" val="21883723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590550" y="242871"/>
            <a:ext cx="7467600" cy="928687"/>
          </a:xfrm>
        </p:spPr>
        <p:txBody>
          <a:bodyPr>
            <a:noAutofit/>
          </a:bodyPr>
          <a:lstStyle/>
          <a:p>
            <a:pPr lvl="1">
              <a:defRPr/>
            </a:pPr>
            <a:r>
              <a:rPr lang="en-US" sz="8800" b="1" kern="1200" dirty="0">
                <a:solidFill>
                  <a:schemeClr val="bg1"/>
                </a:solidFill>
              </a:rPr>
              <a:t>Raised  ICT</a:t>
            </a:r>
            <a:endParaRPr lang="en-US" sz="8800" b="1" dirty="0">
              <a:solidFill>
                <a:schemeClr val="bg1"/>
              </a:solidFill>
            </a:endParaRPr>
          </a:p>
        </p:txBody>
      </p:sp>
      <p:sp>
        <p:nvSpPr>
          <p:cNvPr id="6" name="Content Placeholder 5"/>
          <p:cNvSpPr>
            <a:spLocks noGrp="1"/>
          </p:cNvSpPr>
          <p:nvPr>
            <p:ph idx="1"/>
          </p:nvPr>
        </p:nvSpPr>
        <p:spPr>
          <a:xfrm>
            <a:off x="738437" y="1238233"/>
            <a:ext cx="10863013" cy="5857892"/>
          </a:xfrm>
        </p:spPr>
        <p:txBody>
          <a:bodyPr>
            <a:normAutofit/>
          </a:bodyPr>
          <a:lstStyle/>
          <a:p>
            <a:pPr>
              <a:buFont typeface="Arial" charset="0"/>
              <a:buChar char="•"/>
              <a:defRPr/>
            </a:pPr>
            <a:r>
              <a:rPr lang="en-US" sz="2800" dirty="0">
                <a:solidFill>
                  <a:schemeClr val="bg1"/>
                </a:solidFill>
              </a:rPr>
              <a:t>Headache</a:t>
            </a:r>
          </a:p>
          <a:p>
            <a:pPr>
              <a:buFont typeface="Arial" charset="0"/>
              <a:buChar char="•"/>
              <a:defRPr/>
            </a:pPr>
            <a:r>
              <a:rPr lang="en-US" sz="2800" dirty="0">
                <a:solidFill>
                  <a:schemeClr val="bg1"/>
                </a:solidFill>
              </a:rPr>
              <a:t>Vomiting</a:t>
            </a:r>
          </a:p>
          <a:p>
            <a:pPr>
              <a:buFont typeface="Arial" charset="0"/>
              <a:buChar char="•"/>
              <a:defRPr/>
            </a:pPr>
            <a:r>
              <a:rPr lang="en-US" sz="2800" dirty="0">
                <a:solidFill>
                  <a:schemeClr val="bg1"/>
                </a:solidFill>
              </a:rPr>
              <a:t>Post effect</a:t>
            </a:r>
          </a:p>
          <a:p>
            <a:pPr>
              <a:buFont typeface="Arial" charset="0"/>
              <a:buChar char="•"/>
              <a:defRPr/>
            </a:pPr>
            <a:r>
              <a:rPr lang="en-US" sz="2800" dirty="0">
                <a:solidFill>
                  <a:schemeClr val="bg1"/>
                </a:solidFill>
              </a:rPr>
              <a:t>Papilledema</a:t>
            </a:r>
          </a:p>
          <a:p>
            <a:pPr>
              <a:buFont typeface="Arial" charset="0"/>
              <a:buChar char="•"/>
              <a:defRPr/>
            </a:pPr>
            <a:endParaRPr lang="en-US" sz="2800" dirty="0">
              <a:solidFill>
                <a:schemeClr val="bg1"/>
              </a:solidFill>
            </a:endParaRPr>
          </a:p>
          <a:p>
            <a:pPr>
              <a:buFont typeface="Arial" charset="0"/>
              <a:buChar char="•"/>
              <a:defRPr/>
            </a:pPr>
            <a:endParaRPr lang="en-US" sz="2800" dirty="0">
              <a:solidFill>
                <a:schemeClr val="bg1"/>
              </a:solidFill>
            </a:endParaRPr>
          </a:p>
          <a:p>
            <a:pPr>
              <a:buFont typeface="Arial" charset="0"/>
              <a:buChar char="•"/>
              <a:defRPr/>
            </a:pPr>
            <a:endParaRPr lang="en-US" sz="2800" dirty="0">
              <a:solidFill>
                <a:schemeClr val="bg1"/>
              </a:solidFill>
            </a:endParaRPr>
          </a:p>
          <a:p>
            <a:pPr>
              <a:buFont typeface="Arial" charset="0"/>
              <a:buChar char="•"/>
              <a:defRPr/>
            </a:pPr>
            <a:r>
              <a:rPr lang="en-US" sz="2800" dirty="0">
                <a:solidFill>
                  <a:schemeClr val="bg1"/>
                </a:solidFill>
              </a:rPr>
              <a:t>Loss of Consciousness. </a:t>
            </a:r>
          </a:p>
          <a:p>
            <a:pPr>
              <a:buFont typeface="Arial" charset="0"/>
              <a:buChar char="•"/>
              <a:defRPr/>
            </a:pPr>
            <a:r>
              <a:rPr lang="en-US" sz="2800" dirty="0">
                <a:solidFill>
                  <a:schemeClr val="bg1"/>
                </a:solidFill>
              </a:rPr>
              <a:t>Aura</a:t>
            </a:r>
          </a:p>
          <a:p>
            <a:pPr>
              <a:buFont typeface="Arial" charset="0"/>
              <a:buChar char="•"/>
              <a:defRPr/>
            </a:pPr>
            <a:r>
              <a:rPr lang="en-US" sz="2800" dirty="0">
                <a:solidFill>
                  <a:schemeClr val="bg1"/>
                </a:solidFill>
              </a:rPr>
              <a:t>Generalized Or local</a:t>
            </a:r>
          </a:p>
          <a:p>
            <a:pPr>
              <a:buFont typeface="Arial" charset="0"/>
              <a:buChar char="•"/>
              <a:defRPr/>
            </a:pPr>
            <a:r>
              <a:rPr lang="en-US" sz="2800" dirty="0">
                <a:solidFill>
                  <a:schemeClr val="bg1"/>
                </a:solidFill>
              </a:rPr>
              <a:t>March</a:t>
            </a:r>
          </a:p>
          <a:p>
            <a:pPr>
              <a:buFont typeface="Arial" charset="0"/>
              <a:buChar char="•"/>
              <a:defRPr/>
            </a:pPr>
            <a:endParaRPr lang="en-US" sz="2800" dirty="0">
              <a:solidFill>
                <a:schemeClr val="bg1"/>
              </a:solidFill>
            </a:endParaRPr>
          </a:p>
        </p:txBody>
      </p:sp>
      <p:sp>
        <p:nvSpPr>
          <p:cNvPr id="19" name="Title 4"/>
          <p:cNvSpPr txBox="1">
            <a:spLocks/>
          </p:cNvSpPr>
          <p:nvPr/>
        </p:nvSpPr>
        <p:spPr bwMode="auto">
          <a:xfrm>
            <a:off x="243137" y="3818723"/>
            <a:ext cx="7467600" cy="944562"/>
          </a:xfrm>
          <a:prstGeom prst="rect">
            <a:avLst/>
          </a:prstGeom>
          <a:solidFill>
            <a:schemeClr val="tx2">
              <a:lumMod val="75000"/>
            </a:schemeClr>
          </a:solidFill>
          <a:ln>
            <a:noFill/>
          </a:ln>
        </p:spPr>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B050"/>
                </a:solidFill>
                <a:effectLst/>
                <a:uLnTx/>
                <a:uFillTx/>
                <a:latin typeface="Calibri" pitchFamily="34" charset="0"/>
                <a:ea typeface="+mn-ea"/>
                <a:cs typeface="+mn-cs"/>
              </a:rPr>
              <a:t>Fits</a:t>
            </a:r>
            <a:r>
              <a:rPr kumimoji="0" lang="en-US" sz="4400" b="1" i="0" u="none" strike="noStrike" kern="1200" cap="none" spc="0" normalizeH="0" baseline="0" noProof="0" dirty="0">
                <a:ln>
                  <a:noFill/>
                </a:ln>
                <a:solidFill>
                  <a:srgbClr val="70AD47">
                    <a:lumMod val="75000"/>
                  </a:srgbClr>
                </a:solidFill>
                <a:effectLst/>
                <a:uLnTx/>
                <a:uFillTx/>
                <a:latin typeface="Calibri Light" panose="020F0302020204030204"/>
                <a:ea typeface="+mn-ea"/>
                <a:cs typeface="+mn-cs"/>
              </a:rPr>
              <a:t> </a:t>
            </a:r>
          </a:p>
        </p:txBody>
      </p:sp>
      <p:pic>
        <p:nvPicPr>
          <p:cNvPr id="3" name="Picture 2" descr="A close-up of a brain scan">
            <a:extLst>
              <a:ext uri="{FF2B5EF4-FFF2-40B4-BE49-F238E27FC236}">
                <a16:creationId xmlns:a16="http://schemas.microsoft.com/office/drawing/2014/main" id="{A8DFFD73-22FE-29F7-BD99-A05AD02DEA0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406147" y="536575"/>
            <a:ext cx="4499893" cy="5537200"/>
          </a:xfrm>
          <a:prstGeom prst="rect">
            <a:avLst/>
          </a:prstGeom>
        </p:spPr>
      </p:pic>
      <p:sp>
        <p:nvSpPr>
          <p:cNvPr id="4" name="TextBox 3">
            <a:extLst>
              <a:ext uri="{FF2B5EF4-FFF2-40B4-BE49-F238E27FC236}">
                <a16:creationId xmlns:a16="http://schemas.microsoft.com/office/drawing/2014/main" id="{011D1EB4-9AF7-4137-5C9C-D2B43B6ED593}"/>
              </a:ext>
            </a:extLst>
          </p:cNvPr>
          <p:cNvSpPr txBox="1"/>
          <p:nvPr/>
        </p:nvSpPr>
        <p:spPr>
          <a:xfrm>
            <a:off x="7770563" y="5708650"/>
            <a:ext cx="4178300" cy="230832"/>
          </a:xfrm>
          <a:prstGeom prst="rect">
            <a:avLst/>
          </a:prstGeom>
          <a:noFill/>
        </p:spPr>
        <p:txBody>
          <a:bodyPr wrap="square" rtlCol="0">
            <a:spAutoFit/>
          </a:bodyPr>
          <a:lstStyle/>
          <a:p>
            <a:r>
              <a:rPr lang="en-US" sz="900">
                <a:hlinkClick r:id="rId4" tooltip="https://en.wikipedia.org/wiki/Hydrocephalus"/>
              </a:rPr>
              <a:t>This Photo</a:t>
            </a:r>
            <a:r>
              <a:rPr lang="en-US" sz="900"/>
              <a:t> by Unknown Author is licensed under </a:t>
            </a:r>
            <a:r>
              <a:rPr lang="en-US" sz="900">
                <a:hlinkClick r:id="rId5" tooltip="https://creativecommons.org/licenses/by-sa/3.0/"/>
              </a:rPr>
              <a:t>CC BY-SA</a:t>
            </a:r>
            <a:endParaRPr lang="en-US" sz="900"/>
          </a:p>
        </p:txBody>
      </p:sp>
    </p:spTree>
    <p:extLst>
      <p:ext uri="{BB962C8B-B14F-4D97-AF65-F5344CB8AC3E}">
        <p14:creationId xmlns:p14="http://schemas.microsoft.com/office/powerpoint/2010/main" val="38706408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hild with brown eyes">
            <a:extLst>
              <a:ext uri="{FF2B5EF4-FFF2-40B4-BE49-F238E27FC236}">
                <a16:creationId xmlns:a16="http://schemas.microsoft.com/office/drawing/2014/main" id="{2E404E41-26F8-67FF-B588-13ABD3A3FC20}"/>
              </a:ext>
            </a:extLst>
          </p:cNvPr>
          <p:cNvPicPr>
            <a:picLocks noChangeAspect="1"/>
          </p:cNvPicPr>
          <p:nvPr/>
        </p:nvPicPr>
        <p:blipFill rotWithShape="1">
          <a:blip r:embed="rId2"/>
          <a:srcRect l="2959" r="12658" b="-1"/>
          <a:stretch/>
        </p:blipFill>
        <p:spPr>
          <a:xfrm>
            <a:off x="3522468" y="10"/>
            <a:ext cx="8669532" cy="6857990"/>
          </a:xfrm>
          <a:prstGeom prst="rect">
            <a:avLst/>
          </a:prstGeom>
        </p:spPr>
      </p:pic>
      <p:sp>
        <p:nvSpPr>
          <p:cNvPr id="11" name="Rectangle 10">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71094" y="1161288"/>
            <a:ext cx="3438144" cy="1124712"/>
          </a:xfrm>
        </p:spPr>
        <p:txBody>
          <a:bodyPr anchor="b">
            <a:normAutofit/>
          </a:bodyPr>
          <a:lstStyle/>
          <a:p>
            <a:pPr>
              <a:defRPr/>
            </a:pPr>
            <a:r>
              <a:rPr lang="en-US" sz="2800" b="1" cap="all">
                <a:solidFill>
                  <a:schemeClr val="bg1"/>
                </a:solidFill>
              </a:rPr>
              <a:t>Blurred</a:t>
            </a:r>
            <a:r>
              <a:rPr lang="en-US" sz="2800" b="1">
                <a:solidFill>
                  <a:schemeClr val="bg1"/>
                </a:solidFill>
              </a:rPr>
              <a:t> VISION</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sz="quarter" idx="1"/>
          </p:nvPr>
        </p:nvSpPr>
        <p:spPr>
          <a:xfrm>
            <a:off x="371093" y="2530601"/>
            <a:ext cx="5886831" cy="4185667"/>
          </a:xfrm>
        </p:spPr>
        <p:txBody>
          <a:bodyPr anchor="t">
            <a:normAutofit fontScale="92500" lnSpcReduction="10000"/>
          </a:bodyPr>
          <a:lstStyle/>
          <a:p>
            <a:pPr marL="320040" indent="-320040">
              <a:buFont typeface="Wingdings"/>
              <a:buChar char=""/>
              <a:defRPr/>
            </a:pPr>
            <a:r>
              <a:rPr lang="en-US" sz="2000" dirty="0">
                <a:solidFill>
                  <a:schemeClr val="bg1"/>
                </a:solidFill>
                <a:latin typeface="Calibri" panose="020F0502020204030204" pitchFamily="34" charset="0"/>
              </a:rPr>
              <a:t>Most difficult aspect of the history</a:t>
            </a:r>
          </a:p>
          <a:p>
            <a:pPr marL="320040" indent="-320040">
              <a:buFont typeface="Wingdings"/>
              <a:buChar char=""/>
              <a:defRPr/>
            </a:pPr>
            <a:r>
              <a:rPr lang="en-US" sz="2000" dirty="0">
                <a:solidFill>
                  <a:schemeClr val="bg1"/>
                </a:solidFill>
                <a:latin typeface="Calibri" panose="020F0502020204030204" pitchFamily="34" charset="0"/>
              </a:rPr>
              <a:t>Ask instead:</a:t>
            </a:r>
          </a:p>
          <a:p>
            <a:pPr marL="640080" lvl="1" indent="-274320">
              <a:buFont typeface="Wingdings 2"/>
              <a:buChar char=""/>
              <a:defRPr/>
            </a:pPr>
            <a:r>
              <a:rPr lang="en-US" sz="2000" dirty="0">
                <a:solidFill>
                  <a:schemeClr val="bg1"/>
                </a:solidFill>
                <a:latin typeface="Calibri" panose="020F0502020204030204" pitchFamily="34" charset="0"/>
              </a:rPr>
              <a:t>Double vision?</a:t>
            </a:r>
          </a:p>
          <a:p>
            <a:pPr marL="640080" lvl="1" indent="-274320">
              <a:buFont typeface="Wingdings 2"/>
              <a:buChar char=""/>
              <a:defRPr/>
            </a:pPr>
            <a:r>
              <a:rPr lang="en-US" sz="2000" dirty="0">
                <a:solidFill>
                  <a:schemeClr val="bg1"/>
                </a:solidFill>
                <a:latin typeface="Calibri" panose="020F0502020204030204" pitchFamily="34" charset="0"/>
              </a:rPr>
              <a:t>See something that shouldn’t be there?</a:t>
            </a:r>
          </a:p>
          <a:p>
            <a:pPr lvl="2">
              <a:buFont typeface="Wingdings"/>
              <a:buChar char=""/>
              <a:defRPr/>
            </a:pPr>
            <a:r>
              <a:rPr lang="en-US" dirty="0">
                <a:solidFill>
                  <a:schemeClr val="bg1"/>
                </a:solidFill>
                <a:latin typeface="Calibri" panose="020F0502020204030204" pitchFamily="34" charset="0"/>
              </a:rPr>
              <a:t>Typically of migraine such as scotoma</a:t>
            </a:r>
          </a:p>
          <a:p>
            <a:pPr marL="640080" lvl="1" indent="-274320">
              <a:buFont typeface="Wingdings 2"/>
              <a:buChar char=""/>
              <a:defRPr/>
            </a:pPr>
            <a:r>
              <a:rPr lang="en-US" sz="2000" dirty="0">
                <a:solidFill>
                  <a:schemeClr val="bg1"/>
                </a:solidFill>
                <a:latin typeface="Calibri" panose="020F0502020204030204" pitchFamily="34" charset="0"/>
              </a:rPr>
              <a:t>Is something missing in your vision?</a:t>
            </a:r>
          </a:p>
          <a:p>
            <a:pPr lvl="2">
              <a:buFont typeface="Wingdings"/>
              <a:buChar char=""/>
              <a:defRPr/>
            </a:pPr>
            <a:r>
              <a:rPr lang="en-US" dirty="0">
                <a:solidFill>
                  <a:schemeClr val="bg1"/>
                </a:solidFill>
                <a:latin typeface="Calibri" panose="020F0502020204030204" pitchFamily="34" charset="0"/>
              </a:rPr>
              <a:t>Field cut</a:t>
            </a:r>
          </a:p>
          <a:p>
            <a:pPr lvl="2">
              <a:buFont typeface="Wingdings"/>
              <a:buChar char=""/>
              <a:defRPr/>
            </a:pPr>
            <a:r>
              <a:rPr lang="en-US" dirty="0">
                <a:solidFill>
                  <a:schemeClr val="bg1"/>
                </a:solidFill>
                <a:latin typeface="Calibri" panose="020F0502020204030204" pitchFamily="34" charset="0"/>
              </a:rPr>
              <a:t>Remember that a field cut is usually sensed by the patient as being in one eye</a:t>
            </a:r>
          </a:p>
          <a:p>
            <a:pPr marL="320040" indent="-320040">
              <a:buFont typeface="Wingdings"/>
              <a:buChar char=""/>
              <a:defRPr/>
            </a:pPr>
            <a:r>
              <a:rPr lang="en-US" sz="2000" dirty="0">
                <a:solidFill>
                  <a:schemeClr val="bg1"/>
                </a:solidFill>
                <a:latin typeface="Calibri" panose="020F0502020204030204" pitchFamily="34" charset="0"/>
              </a:rPr>
              <a:t>Speed of onset</a:t>
            </a:r>
          </a:p>
          <a:p>
            <a:pPr marL="640080" lvl="1" indent="-274320">
              <a:buFont typeface="Wingdings 2"/>
              <a:buChar char=""/>
              <a:defRPr/>
            </a:pPr>
            <a:r>
              <a:rPr lang="en-US" sz="2000" dirty="0">
                <a:solidFill>
                  <a:schemeClr val="bg1"/>
                </a:solidFill>
                <a:latin typeface="Calibri" panose="020F0502020204030204" pitchFamily="34" charset="0"/>
              </a:rPr>
              <a:t>Stroke is sudden and dark</a:t>
            </a:r>
          </a:p>
          <a:p>
            <a:pPr marL="640080" lvl="1" indent="-274320">
              <a:buFont typeface="Wingdings 2"/>
              <a:buChar char=""/>
              <a:defRPr/>
            </a:pPr>
            <a:r>
              <a:rPr lang="en-US" sz="2000" dirty="0">
                <a:solidFill>
                  <a:schemeClr val="bg1"/>
                </a:solidFill>
                <a:latin typeface="Calibri" panose="020F0502020204030204" pitchFamily="34" charset="0"/>
              </a:rPr>
              <a:t>Migraine is wavelike in onset and resolution and usually bright</a:t>
            </a:r>
          </a:p>
        </p:txBody>
      </p:sp>
    </p:spTree>
    <p:extLst>
      <p:ext uri="{BB962C8B-B14F-4D97-AF65-F5344CB8AC3E}">
        <p14:creationId xmlns:p14="http://schemas.microsoft.com/office/powerpoint/2010/main" val="27403886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078707" y="376224"/>
            <a:ext cx="7467600" cy="928687"/>
          </a:xfrm>
        </p:spPr>
        <p:txBody>
          <a:bodyPr>
            <a:normAutofit/>
          </a:bodyPr>
          <a:lstStyle/>
          <a:p>
            <a:pPr lvl="1">
              <a:defRPr/>
            </a:pPr>
            <a:r>
              <a:rPr lang="en-US" sz="4400" b="1" kern="1200" dirty="0">
                <a:solidFill>
                  <a:schemeClr val="bg1"/>
                </a:solidFill>
                <a:latin typeface="Calibri" panose="020F0502020204030204" pitchFamily="34" charset="0"/>
                <a:ea typeface="+mn-ea"/>
                <a:cs typeface="+mn-cs"/>
              </a:rPr>
              <a:t>Hypothalamus</a:t>
            </a:r>
          </a:p>
        </p:txBody>
      </p:sp>
      <p:sp>
        <p:nvSpPr>
          <p:cNvPr id="6" name="Content Placeholder 5"/>
          <p:cNvSpPr>
            <a:spLocks noGrp="1"/>
          </p:cNvSpPr>
          <p:nvPr>
            <p:ph idx="1"/>
          </p:nvPr>
        </p:nvSpPr>
        <p:spPr>
          <a:xfrm>
            <a:off x="847726" y="1562101"/>
            <a:ext cx="7929563" cy="4722248"/>
          </a:xfrm>
        </p:spPr>
        <p:txBody>
          <a:bodyPr>
            <a:normAutofit/>
          </a:bodyPr>
          <a:lstStyle/>
          <a:p>
            <a:pPr>
              <a:buNone/>
              <a:defRPr/>
            </a:pPr>
            <a:endParaRPr lang="en-US" dirty="0">
              <a:solidFill>
                <a:schemeClr val="bg1"/>
              </a:solidFill>
            </a:endParaRPr>
          </a:p>
          <a:p>
            <a:pPr>
              <a:defRPr/>
            </a:pPr>
            <a:r>
              <a:rPr lang="en-US" sz="3900" dirty="0">
                <a:solidFill>
                  <a:schemeClr val="bg1"/>
                </a:solidFill>
              </a:rPr>
              <a:t>D.I.</a:t>
            </a:r>
          </a:p>
          <a:p>
            <a:pPr>
              <a:buFont typeface="Arial" charset="0"/>
              <a:buChar char="•"/>
              <a:defRPr/>
            </a:pPr>
            <a:r>
              <a:rPr lang="en-US" sz="3900" dirty="0" err="1">
                <a:solidFill>
                  <a:schemeClr val="bg1"/>
                </a:solidFill>
              </a:rPr>
              <a:t>Polyphagia</a:t>
            </a:r>
            <a:endParaRPr lang="en-US" sz="3900" dirty="0">
              <a:solidFill>
                <a:schemeClr val="bg1"/>
              </a:solidFill>
            </a:endParaRPr>
          </a:p>
          <a:p>
            <a:pPr>
              <a:buFont typeface="Arial" charset="0"/>
              <a:buChar char="•"/>
              <a:defRPr/>
            </a:pPr>
            <a:r>
              <a:rPr lang="en-US" sz="3900" dirty="0" err="1">
                <a:solidFill>
                  <a:schemeClr val="bg1"/>
                </a:solidFill>
              </a:rPr>
              <a:t>Hypogonadal</a:t>
            </a:r>
            <a:endParaRPr lang="en-US" sz="3900" dirty="0">
              <a:solidFill>
                <a:schemeClr val="bg1"/>
              </a:solidFill>
            </a:endParaRPr>
          </a:p>
          <a:p>
            <a:pPr>
              <a:buFont typeface="Arial" charset="0"/>
              <a:buChar char="•"/>
              <a:defRPr/>
            </a:pPr>
            <a:r>
              <a:rPr lang="en-US" sz="3900" dirty="0" err="1">
                <a:solidFill>
                  <a:schemeClr val="bg1"/>
                </a:solidFill>
              </a:rPr>
              <a:t>Hypersomnia</a:t>
            </a:r>
            <a:endParaRPr lang="en-US" sz="3900" dirty="0">
              <a:solidFill>
                <a:schemeClr val="bg1"/>
              </a:solidFill>
            </a:endParaRPr>
          </a:p>
          <a:p>
            <a:pPr>
              <a:buFont typeface="Arial" charset="0"/>
              <a:buChar char="•"/>
              <a:defRPr/>
            </a:pPr>
            <a:r>
              <a:rPr lang="en-US" sz="3900" dirty="0">
                <a:solidFill>
                  <a:schemeClr val="bg1"/>
                </a:solidFill>
              </a:rPr>
              <a:t>Hyperpyrexia</a:t>
            </a:r>
          </a:p>
          <a:p>
            <a:pPr>
              <a:buFont typeface="Arial" charset="0"/>
              <a:buNone/>
              <a:defRPr/>
            </a:pPr>
            <a:endParaRPr lang="en-US" sz="3900" dirty="0">
              <a:solidFill>
                <a:schemeClr val="bg1"/>
              </a:solidFill>
            </a:endParaRPr>
          </a:p>
        </p:txBody>
      </p:sp>
      <p:pic>
        <p:nvPicPr>
          <p:cNvPr id="3" name="Picture 2" descr="A human head with brain and brain parts">
            <a:extLst>
              <a:ext uri="{FF2B5EF4-FFF2-40B4-BE49-F238E27FC236}">
                <a16:creationId xmlns:a16="http://schemas.microsoft.com/office/drawing/2014/main" id="{805C10DC-AF32-C4D5-CD4B-3590277A124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338590" y="-67750"/>
            <a:ext cx="5853410" cy="6858000"/>
          </a:xfrm>
          <a:prstGeom prst="rect">
            <a:avLst/>
          </a:prstGeom>
        </p:spPr>
      </p:pic>
    </p:spTree>
    <p:extLst>
      <p:ext uri="{BB962C8B-B14F-4D97-AF65-F5344CB8AC3E}">
        <p14:creationId xmlns:p14="http://schemas.microsoft.com/office/powerpoint/2010/main" val="24788573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25602" name="Title 1"/>
          <p:cNvSpPr>
            <a:spLocks noGrp="1"/>
          </p:cNvSpPr>
          <p:nvPr>
            <p:ph type="title"/>
          </p:nvPr>
        </p:nvSpPr>
        <p:spPr>
          <a:xfrm>
            <a:off x="727075" y="156368"/>
            <a:ext cx="8153400" cy="990600"/>
          </a:xfrm>
        </p:spPr>
        <p:txBody>
          <a:bodyPr/>
          <a:lstStyle/>
          <a:p>
            <a:pPr algn="ctr" eaLnBrk="1" hangingPunct="1"/>
            <a:r>
              <a:rPr lang="en-US" altLang="en-US" dirty="0">
                <a:solidFill>
                  <a:srgbClr val="FF0000"/>
                </a:solidFill>
              </a:rPr>
              <a:t>NUMBNESS</a:t>
            </a:r>
          </a:p>
        </p:txBody>
      </p:sp>
      <p:sp>
        <p:nvSpPr>
          <p:cNvPr id="18435" name="Content Placeholder 2"/>
          <p:cNvSpPr>
            <a:spLocks noGrp="1"/>
          </p:cNvSpPr>
          <p:nvPr>
            <p:ph sz="quarter" idx="1"/>
          </p:nvPr>
        </p:nvSpPr>
        <p:spPr>
          <a:xfrm>
            <a:off x="522339" y="1335035"/>
            <a:ext cx="7439250" cy="5208639"/>
          </a:xfrm>
        </p:spPr>
        <p:txBody>
          <a:bodyPr>
            <a:noAutofit/>
          </a:bodyPr>
          <a:lstStyle/>
          <a:p>
            <a:pPr eaLnBrk="1" hangingPunct="1"/>
            <a:r>
              <a:rPr lang="en-US" altLang="en-US" sz="3200" dirty="0">
                <a:solidFill>
                  <a:schemeClr val="bg1"/>
                </a:solidFill>
                <a:latin typeface="Calibri" panose="020F0502020204030204" pitchFamily="34" charset="0"/>
              </a:rPr>
              <a:t>Often used interchangeably by the patient for weakness</a:t>
            </a:r>
          </a:p>
          <a:p>
            <a:pPr eaLnBrk="1" hangingPunct="1"/>
            <a:r>
              <a:rPr lang="en-US" altLang="en-US" sz="3200" dirty="0" err="1">
                <a:solidFill>
                  <a:schemeClr val="bg1"/>
                </a:solidFill>
                <a:latin typeface="Calibri" panose="020F0502020204030204" pitchFamily="34" charset="0"/>
              </a:rPr>
              <a:t>Paresthesias</a:t>
            </a:r>
            <a:r>
              <a:rPr lang="en-US" altLang="en-US" sz="3200" dirty="0">
                <a:solidFill>
                  <a:schemeClr val="bg1"/>
                </a:solidFill>
                <a:latin typeface="Calibri" panose="020F0502020204030204" pitchFamily="34" charset="0"/>
              </a:rPr>
              <a:t> = pins and needles</a:t>
            </a:r>
          </a:p>
          <a:p>
            <a:pPr eaLnBrk="1" hangingPunct="1"/>
            <a:r>
              <a:rPr lang="en-US" altLang="en-US" sz="3200" dirty="0" err="1">
                <a:solidFill>
                  <a:schemeClr val="bg1"/>
                </a:solidFill>
                <a:latin typeface="Calibri" panose="020F0502020204030204" pitchFamily="34" charset="0"/>
              </a:rPr>
              <a:t>Dysthesias</a:t>
            </a:r>
            <a:r>
              <a:rPr lang="en-US" altLang="en-US" sz="3200" dirty="0">
                <a:solidFill>
                  <a:schemeClr val="bg1"/>
                </a:solidFill>
                <a:latin typeface="Calibri" panose="020F0502020204030204" pitchFamily="34" charset="0"/>
              </a:rPr>
              <a:t>=unpleasant or unnatural sensation</a:t>
            </a:r>
          </a:p>
          <a:p>
            <a:pPr eaLnBrk="1" hangingPunct="1"/>
            <a:r>
              <a:rPr lang="en-US" altLang="en-US" sz="3200" dirty="0">
                <a:solidFill>
                  <a:schemeClr val="bg1"/>
                </a:solidFill>
                <a:latin typeface="Calibri" panose="020F0502020204030204" pitchFamily="34" charset="0"/>
              </a:rPr>
              <a:t>Anesthesia=no feeling</a:t>
            </a:r>
          </a:p>
          <a:p>
            <a:pPr eaLnBrk="1" hangingPunct="1"/>
            <a:r>
              <a:rPr lang="en-US" altLang="en-US" sz="3200" dirty="0">
                <a:solidFill>
                  <a:schemeClr val="bg1"/>
                </a:solidFill>
                <a:latin typeface="Calibri" panose="020F0502020204030204" pitchFamily="34" charset="0"/>
              </a:rPr>
              <a:t>Anatomical localization</a:t>
            </a:r>
          </a:p>
          <a:p>
            <a:pPr lvl="1" eaLnBrk="1" hangingPunct="1"/>
            <a:r>
              <a:rPr lang="en-US" altLang="en-US" sz="3200" dirty="0">
                <a:solidFill>
                  <a:schemeClr val="bg1"/>
                </a:solidFill>
                <a:latin typeface="Calibri" panose="020F0502020204030204" pitchFamily="34" charset="0"/>
              </a:rPr>
              <a:t>Diagrams of radicular and cutaneous </a:t>
            </a:r>
            <a:r>
              <a:rPr lang="en-US" altLang="en-US" sz="3200" dirty="0" err="1">
                <a:solidFill>
                  <a:schemeClr val="bg1"/>
                </a:solidFill>
                <a:latin typeface="Calibri" panose="020F0502020204030204" pitchFamily="34" charset="0"/>
              </a:rPr>
              <a:t>innvervation</a:t>
            </a:r>
            <a:endParaRPr lang="en-US" altLang="en-US" sz="3200" dirty="0">
              <a:solidFill>
                <a:schemeClr val="bg1"/>
              </a:solidFill>
              <a:latin typeface="Calibri" panose="020F0502020204030204" pitchFamily="34" charset="0"/>
            </a:endParaRPr>
          </a:p>
        </p:txBody>
      </p:sp>
      <p:pic>
        <p:nvPicPr>
          <p:cNvPr id="8" name="Picture 7">
            <a:extLst>
              <a:ext uri="{FF2B5EF4-FFF2-40B4-BE49-F238E27FC236}">
                <a16:creationId xmlns:a16="http://schemas.microsoft.com/office/drawing/2014/main" id="{284020E6-ACD3-EED5-7DD6-7D1C1C4DAB64}"/>
              </a:ext>
            </a:extLst>
          </p:cNvPr>
          <p:cNvPicPr>
            <a:picLocks noChangeAspect="1"/>
          </p:cNvPicPr>
          <p:nvPr/>
        </p:nvPicPr>
        <p:blipFill>
          <a:blip r:embed="rId2"/>
          <a:stretch>
            <a:fillRect/>
          </a:stretch>
        </p:blipFill>
        <p:spPr>
          <a:xfrm>
            <a:off x="7961589" y="227064"/>
            <a:ext cx="3631871" cy="2675576"/>
          </a:xfrm>
          <a:prstGeom prst="rect">
            <a:avLst/>
          </a:prstGeom>
        </p:spPr>
      </p:pic>
      <p:pic>
        <p:nvPicPr>
          <p:cNvPr id="9" name="Picture 8">
            <a:extLst>
              <a:ext uri="{FF2B5EF4-FFF2-40B4-BE49-F238E27FC236}">
                <a16:creationId xmlns:a16="http://schemas.microsoft.com/office/drawing/2014/main" id="{39EBB0EF-8E31-53DD-0241-FB0A34A449C5}"/>
              </a:ext>
            </a:extLst>
          </p:cNvPr>
          <p:cNvPicPr>
            <a:picLocks noChangeAspect="1"/>
          </p:cNvPicPr>
          <p:nvPr/>
        </p:nvPicPr>
        <p:blipFill>
          <a:blip r:embed="rId3"/>
          <a:stretch>
            <a:fillRect/>
          </a:stretch>
        </p:blipFill>
        <p:spPr>
          <a:xfrm>
            <a:off x="8134350" y="3009900"/>
            <a:ext cx="3906208" cy="3329555"/>
          </a:xfrm>
          <a:prstGeom prst="rect">
            <a:avLst/>
          </a:prstGeom>
        </p:spPr>
      </p:pic>
    </p:spTree>
    <p:extLst>
      <p:ext uri="{BB962C8B-B14F-4D97-AF65-F5344CB8AC3E}">
        <p14:creationId xmlns:p14="http://schemas.microsoft.com/office/powerpoint/2010/main" val="38413848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4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85750" y="3429000"/>
            <a:ext cx="6048375" cy="26289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36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“Medicine is learned at the bedside and not in the classroom”. </a:t>
            </a:r>
          </a:p>
          <a:p>
            <a:pPr marL="0" marR="0" lvl="0" indent="-228600" algn="ctr"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5" name="Picture 14" descr="Glasses on top of a book">
            <a:extLst>
              <a:ext uri="{FF2B5EF4-FFF2-40B4-BE49-F238E27FC236}">
                <a16:creationId xmlns:a16="http://schemas.microsoft.com/office/drawing/2014/main" id="{68A1B2B8-8EA8-174B-89FC-75A0910187A7}"/>
              </a:ext>
            </a:extLst>
          </p:cNvPr>
          <p:cNvPicPr>
            <a:picLocks noChangeAspect="1"/>
          </p:cNvPicPr>
          <p:nvPr/>
        </p:nvPicPr>
        <p:blipFill rotWithShape="1">
          <a:blip r:embed="rId2"/>
          <a:srcRect l="4555" r="29197" b="2"/>
          <a:stretch/>
        </p:blipFill>
        <p:spPr>
          <a:xfrm>
            <a:off x="6524941" y="1023779"/>
            <a:ext cx="4810442" cy="4810442"/>
          </a:xfrm>
          <a:custGeom>
            <a:avLst/>
            <a:gdLst/>
            <a:ahLst/>
            <a:cxnLst/>
            <a:rect l="l" t="t" r="r" b="b"/>
            <a:pathLst>
              <a:path w="4810442" h="4810442">
                <a:moveTo>
                  <a:pt x="2405221" y="0"/>
                </a:moveTo>
                <a:cubicBezTo>
                  <a:pt x="3733588" y="0"/>
                  <a:pt x="4810442" y="1076854"/>
                  <a:pt x="4810442" y="2405221"/>
                </a:cubicBezTo>
                <a:cubicBezTo>
                  <a:pt x="4810442" y="3733588"/>
                  <a:pt x="3733588" y="4810442"/>
                  <a:pt x="2405221" y="4810442"/>
                </a:cubicBezTo>
                <a:cubicBezTo>
                  <a:pt x="1076854" y="4810442"/>
                  <a:pt x="0" y="3733588"/>
                  <a:pt x="0" y="2405221"/>
                </a:cubicBezTo>
                <a:cubicBezTo>
                  <a:pt x="0" y="1076854"/>
                  <a:pt x="1076854" y="0"/>
                  <a:pt x="2405221" y="0"/>
                </a:cubicBezTo>
                <a:close/>
              </a:path>
            </a:pathLst>
          </a:custGeom>
        </p:spPr>
      </p:pic>
      <p:sp>
        <p:nvSpPr>
          <p:cNvPr id="4" name="Slide Number Placeholder 3"/>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A496362-CC90-4E4F-95DB-FF4B4BD2B075}" type="slidenum">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04404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096713" name="Rectangle 109671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6715" name="Rectangle 1096714">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6717" name="Rectangle 1096716">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6719" name="Rectangle 1096718">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96721" name="Freeform: Shape 1096720">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96723" name="Rectangle 1096722">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6706" name="Rectangle 2"/>
          <p:cNvSpPr>
            <a:spLocks noGrp="1" noChangeArrowheads="1"/>
          </p:cNvSpPr>
          <p:nvPr>
            <p:ph type="title"/>
          </p:nvPr>
        </p:nvSpPr>
        <p:spPr>
          <a:xfrm>
            <a:off x="586478" y="1683756"/>
            <a:ext cx="3115265" cy="2396359"/>
          </a:xfrm>
        </p:spPr>
        <p:txBody>
          <a:bodyPr anchor="b">
            <a:normAutofit/>
          </a:bodyPr>
          <a:lstStyle/>
          <a:p>
            <a:pPr algn="r"/>
            <a:r>
              <a:rPr lang="en-GB" altLang="en-GB" sz="4000" i="1">
                <a:solidFill>
                  <a:srgbClr val="FFFFFF"/>
                </a:solidFill>
              </a:rPr>
              <a:t>Neurological history taking</a:t>
            </a:r>
          </a:p>
        </p:txBody>
      </p:sp>
      <p:graphicFrame>
        <p:nvGraphicFramePr>
          <p:cNvPr id="1096709" name="Rectangle 3">
            <a:extLst>
              <a:ext uri="{FF2B5EF4-FFF2-40B4-BE49-F238E27FC236}">
                <a16:creationId xmlns:a16="http://schemas.microsoft.com/office/drawing/2014/main" id="{46E51EFC-E643-3F42-6202-FE89BC9BC464}"/>
              </a:ext>
            </a:extLst>
          </p:cNvPr>
          <p:cNvGraphicFramePr>
            <a:graphicFrameLocks noGrp="1"/>
          </p:cNvGraphicFramePr>
          <p:nvPr>
            <p:ph idx="1"/>
          </p:nvPr>
        </p:nvGraphicFramePr>
        <p:xfrm>
          <a:off x="4905052" y="219075"/>
          <a:ext cx="7115498" cy="6419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373714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ZA" altLang="en-US">
                <a:solidFill>
                  <a:schemeClr val="bg1"/>
                </a:solidFill>
              </a:rPr>
              <a:t>Symptoms of Motor Dysfunction</a:t>
            </a:r>
            <a:endParaRPr lang="en-GB" altLang="en-US">
              <a:solidFill>
                <a:schemeClr val="bg1"/>
              </a:solidFill>
            </a:endParaRPr>
          </a:p>
        </p:txBody>
      </p:sp>
      <p:sp>
        <p:nvSpPr>
          <p:cNvPr id="49155" name="Rectangle 3"/>
          <p:cNvSpPr>
            <a:spLocks noGrp="1" noChangeArrowheads="1"/>
          </p:cNvSpPr>
          <p:nvPr>
            <p:ph idx="1"/>
          </p:nvPr>
        </p:nvSpPr>
        <p:spPr>
          <a:xfrm>
            <a:off x="838200" y="2000250"/>
            <a:ext cx="9595362" cy="3777622"/>
          </a:xfrm>
        </p:spPr>
        <p:txBody>
          <a:bodyPr>
            <a:normAutofit/>
          </a:bodyPr>
          <a:lstStyle/>
          <a:p>
            <a:pPr eaLnBrk="1" hangingPunct="1"/>
            <a:r>
              <a:rPr lang="en-US" altLang="en-US" sz="3200" dirty="0">
                <a:solidFill>
                  <a:schemeClr val="bg1"/>
                </a:solidFill>
              </a:rPr>
              <a:t>Weakness – ask about ability to lift arms / objects, grip strength, getting up from a chair / bed, going upstairs</a:t>
            </a:r>
          </a:p>
          <a:p>
            <a:pPr eaLnBrk="1" hangingPunct="1"/>
            <a:r>
              <a:rPr lang="en-US" altLang="en-US" sz="3200" dirty="0">
                <a:solidFill>
                  <a:schemeClr val="bg1"/>
                </a:solidFill>
              </a:rPr>
              <a:t>Wasting / loss of muscle bulk</a:t>
            </a:r>
          </a:p>
          <a:p>
            <a:pPr eaLnBrk="1" hangingPunct="1"/>
            <a:r>
              <a:rPr lang="en-US" altLang="en-US" sz="3200" dirty="0">
                <a:solidFill>
                  <a:schemeClr val="bg1"/>
                </a:solidFill>
              </a:rPr>
              <a:t>Stiffness of limbs</a:t>
            </a:r>
          </a:p>
          <a:p>
            <a:pPr eaLnBrk="1" hangingPunct="1"/>
            <a:r>
              <a:rPr lang="en-US" altLang="en-US" sz="3200" dirty="0">
                <a:solidFill>
                  <a:schemeClr val="bg1"/>
                </a:solidFill>
              </a:rPr>
              <a:t>Gait abnormalities - limping or dragging of legs</a:t>
            </a:r>
          </a:p>
          <a:p>
            <a:pPr eaLnBrk="1" hangingPunct="1"/>
            <a:endParaRPr lang="en-GB" altLang="en-US" dirty="0">
              <a:solidFill>
                <a:schemeClr val="bg1"/>
              </a:solidFill>
            </a:endParaRPr>
          </a:p>
          <a:p>
            <a:pPr eaLnBrk="1" hangingPunct="1"/>
            <a:endParaRPr lang="en-GB" altLang="en-US" dirty="0">
              <a:solidFill>
                <a:schemeClr val="bg1"/>
              </a:solidFill>
            </a:endParaRPr>
          </a:p>
        </p:txBody>
      </p:sp>
    </p:spTree>
    <p:extLst>
      <p:ext uri="{BB962C8B-B14F-4D97-AF65-F5344CB8AC3E}">
        <p14:creationId xmlns:p14="http://schemas.microsoft.com/office/powerpoint/2010/main" val="14800210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ZA" altLang="en-US" sz="3400">
                <a:solidFill>
                  <a:schemeClr val="bg1"/>
                </a:solidFill>
              </a:rPr>
              <a:t>Symptoms of Co-ordinatory Dysfunction or Balance disturbance</a:t>
            </a:r>
            <a:endParaRPr lang="en-GB" altLang="en-US" sz="3400">
              <a:solidFill>
                <a:schemeClr val="bg1"/>
              </a:solidFill>
            </a:endParaRPr>
          </a:p>
        </p:txBody>
      </p:sp>
      <p:sp>
        <p:nvSpPr>
          <p:cNvPr id="54275" name="Rectangle 3"/>
          <p:cNvSpPr>
            <a:spLocks noGrp="1" noChangeArrowheads="1"/>
          </p:cNvSpPr>
          <p:nvPr>
            <p:ph idx="1"/>
          </p:nvPr>
        </p:nvSpPr>
        <p:spPr>
          <a:xfrm>
            <a:off x="1065418" y="1905000"/>
            <a:ext cx="5774915" cy="3777622"/>
          </a:xfrm>
        </p:spPr>
        <p:txBody>
          <a:bodyPr/>
          <a:lstStyle/>
          <a:p>
            <a:pPr eaLnBrk="1" hangingPunct="1"/>
            <a:endParaRPr lang="en-US" altLang="en-US" dirty="0">
              <a:solidFill>
                <a:schemeClr val="bg1"/>
              </a:solidFill>
            </a:endParaRPr>
          </a:p>
          <a:p>
            <a:pPr eaLnBrk="1" hangingPunct="1"/>
            <a:r>
              <a:rPr lang="en-US" altLang="en-US" sz="3200" dirty="0">
                <a:solidFill>
                  <a:schemeClr val="bg1"/>
                </a:solidFill>
              </a:rPr>
              <a:t>Difficulty in walking</a:t>
            </a:r>
          </a:p>
          <a:p>
            <a:pPr eaLnBrk="1" hangingPunct="1"/>
            <a:r>
              <a:rPr lang="en-US" altLang="en-US" sz="3200" dirty="0">
                <a:solidFill>
                  <a:schemeClr val="bg1"/>
                </a:solidFill>
              </a:rPr>
              <a:t>Unsteadiness</a:t>
            </a:r>
          </a:p>
          <a:p>
            <a:pPr eaLnBrk="1" hangingPunct="1"/>
            <a:r>
              <a:rPr lang="en-US" altLang="en-US" sz="3200" dirty="0">
                <a:solidFill>
                  <a:schemeClr val="bg1"/>
                </a:solidFill>
              </a:rPr>
              <a:t>Falls</a:t>
            </a:r>
          </a:p>
          <a:p>
            <a:pPr eaLnBrk="1" hangingPunct="1"/>
            <a:r>
              <a:rPr lang="en-US" altLang="en-US" sz="3200" dirty="0">
                <a:solidFill>
                  <a:schemeClr val="bg1"/>
                </a:solidFill>
              </a:rPr>
              <a:t>Staggering</a:t>
            </a:r>
          </a:p>
          <a:p>
            <a:pPr eaLnBrk="1" hangingPunct="1"/>
            <a:r>
              <a:rPr lang="en-US" altLang="en-US" sz="3200" dirty="0">
                <a:solidFill>
                  <a:schemeClr val="bg1"/>
                </a:solidFill>
              </a:rPr>
              <a:t>Loss of balance in the dark</a:t>
            </a:r>
            <a:endParaRPr lang="en-GB" altLang="en-US" sz="3200" dirty="0">
              <a:solidFill>
                <a:schemeClr val="bg1"/>
              </a:solidFill>
            </a:endParaRPr>
          </a:p>
          <a:p>
            <a:pPr eaLnBrk="1" hangingPunct="1"/>
            <a:endParaRPr lang="en-GB" altLang="en-US" dirty="0">
              <a:solidFill>
                <a:schemeClr val="bg1"/>
              </a:solidFill>
            </a:endParaRPr>
          </a:p>
        </p:txBody>
      </p:sp>
      <p:pic>
        <p:nvPicPr>
          <p:cNvPr id="2" name="Picture 1">
            <a:extLst>
              <a:ext uri="{FF2B5EF4-FFF2-40B4-BE49-F238E27FC236}">
                <a16:creationId xmlns:a16="http://schemas.microsoft.com/office/drawing/2014/main" id="{67EAB182-E289-A594-8E5E-1F08880BF29E}"/>
              </a:ext>
            </a:extLst>
          </p:cNvPr>
          <p:cNvPicPr>
            <a:picLocks noChangeAspect="1"/>
          </p:cNvPicPr>
          <p:nvPr/>
        </p:nvPicPr>
        <p:blipFill>
          <a:blip r:embed="rId2"/>
          <a:stretch>
            <a:fillRect/>
          </a:stretch>
        </p:blipFill>
        <p:spPr>
          <a:xfrm>
            <a:off x="7067550" y="1374836"/>
            <a:ext cx="4514439" cy="5587503"/>
          </a:xfrm>
          <a:prstGeom prst="rect">
            <a:avLst/>
          </a:prstGeom>
        </p:spPr>
      </p:pic>
    </p:spTree>
    <p:extLst>
      <p:ext uri="{BB962C8B-B14F-4D97-AF65-F5344CB8AC3E}">
        <p14:creationId xmlns:p14="http://schemas.microsoft.com/office/powerpoint/2010/main" val="16092483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n-ZA" altLang="en-US" dirty="0">
                <a:solidFill>
                  <a:schemeClr val="bg1"/>
                </a:solidFill>
              </a:rPr>
              <a:t>GAIT ABNORMALITIES</a:t>
            </a:r>
            <a:endParaRPr lang="en-GB" altLang="en-US" dirty="0">
              <a:solidFill>
                <a:schemeClr val="bg1"/>
              </a:solidFill>
            </a:endParaRPr>
          </a:p>
        </p:txBody>
      </p:sp>
      <p:pic>
        <p:nvPicPr>
          <p:cNvPr id="56323" name="Picture 4" descr="437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06129" y="1628775"/>
            <a:ext cx="10751573" cy="4476750"/>
          </a:xfrm>
        </p:spPr>
      </p:pic>
    </p:spTree>
    <p:extLst>
      <p:ext uri="{BB962C8B-B14F-4D97-AF65-F5344CB8AC3E}">
        <p14:creationId xmlns:p14="http://schemas.microsoft.com/office/powerpoint/2010/main" val="24836525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7347" name="Rectangle 2"/>
          <p:cNvSpPr>
            <a:spLocks noGrp="1" noChangeArrowheads="1"/>
          </p:cNvSpPr>
          <p:nvPr>
            <p:ph type="title"/>
          </p:nvPr>
        </p:nvSpPr>
        <p:spPr>
          <a:xfrm>
            <a:off x="838200" y="365126"/>
            <a:ext cx="10515600" cy="916828"/>
          </a:xfrm>
        </p:spPr>
        <p:txBody>
          <a:bodyPr/>
          <a:lstStyle/>
          <a:p>
            <a:pPr eaLnBrk="1" hangingPunct="1"/>
            <a:r>
              <a:rPr lang="en-ZA" altLang="en-US" sz="3400" b="1" dirty="0">
                <a:solidFill>
                  <a:schemeClr val="bg1"/>
                </a:solidFill>
              </a:rPr>
              <a:t>Symptoms of Bladder Dysfunction</a:t>
            </a:r>
            <a:endParaRPr lang="en-GB" altLang="en-US" sz="3400" b="1" dirty="0">
              <a:solidFill>
                <a:schemeClr val="bg1"/>
              </a:solidFill>
            </a:endParaRPr>
          </a:p>
        </p:txBody>
      </p:sp>
      <p:sp>
        <p:nvSpPr>
          <p:cNvPr id="57348" name="Rectangle 3"/>
          <p:cNvSpPr>
            <a:spLocks noGrp="1" noChangeArrowheads="1"/>
          </p:cNvSpPr>
          <p:nvPr>
            <p:ph idx="1"/>
          </p:nvPr>
        </p:nvSpPr>
        <p:spPr>
          <a:xfrm>
            <a:off x="958645" y="1460089"/>
            <a:ext cx="10545967" cy="5279923"/>
          </a:xfrm>
        </p:spPr>
        <p:txBody>
          <a:bodyPr>
            <a:normAutofit fontScale="92500" lnSpcReduction="20000"/>
          </a:bodyPr>
          <a:lstStyle/>
          <a:p>
            <a:pPr eaLnBrk="1" hangingPunct="1"/>
            <a:r>
              <a:rPr lang="en-US" altLang="en-US" sz="3200" dirty="0">
                <a:solidFill>
                  <a:schemeClr val="bg1"/>
                </a:solidFill>
              </a:rPr>
              <a:t>Urinary retention (spinal cord compression or trauma)</a:t>
            </a:r>
          </a:p>
          <a:p>
            <a:pPr eaLnBrk="1" hangingPunct="1"/>
            <a:endParaRPr lang="en-US" altLang="en-US" sz="3200" dirty="0">
              <a:solidFill>
                <a:schemeClr val="bg1"/>
              </a:solidFill>
            </a:endParaRPr>
          </a:p>
          <a:p>
            <a:pPr eaLnBrk="1" hangingPunct="1"/>
            <a:r>
              <a:rPr lang="en-US" altLang="en-US" sz="3200" dirty="0">
                <a:solidFill>
                  <a:schemeClr val="bg1"/>
                </a:solidFill>
              </a:rPr>
              <a:t>Loss of awareness of bladder distension (damage to the frontal lobe as in frontal tumors, bifrontal subdural </a:t>
            </a:r>
            <a:r>
              <a:rPr lang="en-US" altLang="en-US" sz="3200" dirty="0" err="1">
                <a:solidFill>
                  <a:schemeClr val="bg1"/>
                </a:solidFill>
              </a:rPr>
              <a:t>haematomas</a:t>
            </a:r>
            <a:r>
              <a:rPr lang="en-US" altLang="en-US" sz="3200" dirty="0">
                <a:solidFill>
                  <a:schemeClr val="bg1"/>
                </a:solidFill>
              </a:rPr>
              <a:t>)</a:t>
            </a:r>
          </a:p>
          <a:p>
            <a:pPr eaLnBrk="1" hangingPunct="1"/>
            <a:endParaRPr lang="en-US" altLang="en-US" sz="3200" dirty="0">
              <a:solidFill>
                <a:schemeClr val="bg1"/>
              </a:solidFill>
            </a:endParaRPr>
          </a:p>
          <a:p>
            <a:pPr eaLnBrk="1" hangingPunct="1"/>
            <a:r>
              <a:rPr lang="en-US" altLang="en-US" sz="3200" dirty="0">
                <a:solidFill>
                  <a:schemeClr val="bg1"/>
                </a:solidFill>
              </a:rPr>
              <a:t>Frequency, urgency and urge incontinence (damage to the pons or spinal cord resulting in an upper motor neuron lesion)</a:t>
            </a:r>
          </a:p>
          <a:p>
            <a:pPr eaLnBrk="1" hangingPunct="1"/>
            <a:endParaRPr lang="en-US" altLang="en-US" sz="3200" dirty="0">
              <a:solidFill>
                <a:schemeClr val="bg1"/>
              </a:solidFill>
            </a:endParaRPr>
          </a:p>
          <a:p>
            <a:pPr eaLnBrk="1" hangingPunct="1"/>
            <a:r>
              <a:rPr lang="en-US" altLang="en-US" sz="3200" dirty="0">
                <a:solidFill>
                  <a:schemeClr val="bg1"/>
                </a:solidFill>
              </a:rPr>
              <a:t>Overflow incontinence (damage to the pudendal nerve leading to flaccid paralysis of the detrusor muscle of the bladder, resulting in a lower motor </a:t>
            </a:r>
            <a:r>
              <a:rPr lang="en-US" altLang="en-US" sz="3200" dirty="0" err="1">
                <a:solidFill>
                  <a:schemeClr val="bg1"/>
                </a:solidFill>
              </a:rPr>
              <a:t>neurone</a:t>
            </a:r>
            <a:r>
              <a:rPr lang="en-US" altLang="en-US" sz="3200" dirty="0">
                <a:solidFill>
                  <a:schemeClr val="bg1"/>
                </a:solidFill>
              </a:rPr>
              <a:t> lesion)</a:t>
            </a:r>
          </a:p>
          <a:p>
            <a:pPr eaLnBrk="1" hangingPunct="1">
              <a:buFont typeface="Wingdings" panose="05000000000000000000" pitchFamily="2" charset="2"/>
              <a:buNone/>
            </a:pPr>
            <a:r>
              <a:rPr lang="en-GB" altLang="en-US" sz="2600" dirty="0">
                <a:solidFill>
                  <a:schemeClr val="bg1"/>
                </a:solidFill>
              </a:rPr>
              <a:t>    </a:t>
            </a:r>
          </a:p>
          <a:p>
            <a:pPr eaLnBrk="1" hangingPunct="1"/>
            <a:endParaRPr lang="en-GB" altLang="en-US" dirty="0">
              <a:solidFill>
                <a:schemeClr val="bg1"/>
              </a:solidFill>
            </a:endParaRPr>
          </a:p>
        </p:txBody>
      </p:sp>
    </p:spTree>
    <p:extLst>
      <p:ext uri="{BB962C8B-B14F-4D97-AF65-F5344CB8AC3E}">
        <p14:creationId xmlns:p14="http://schemas.microsoft.com/office/powerpoint/2010/main" val="8734479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Date Placeholder 1"/>
          <p:cNvSpPr>
            <a:spLocks noGrp="1"/>
          </p:cNvSpPr>
          <p:nvPr>
            <p:ph type="dt"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2"/>
          <p:cNvSpPr>
            <a:spLocks noGrp="1"/>
          </p:cNvSpPr>
          <p:nvPr>
            <p:ph type="ft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General Examination</a:t>
            </a:r>
          </a:p>
        </p:txBody>
      </p:sp>
      <p:sp>
        <p:nvSpPr>
          <p:cNvPr id="7"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831027-27A4-448E-BC1B-B62B21FFC67F}" type="slidenum">
              <a:rPr kumimoji="0" lang="ar-SA"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169" name="Text Box 1"/>
          <p:cNvSpPr txBox="1">
            <a:spLocks noChangeArrowheads="1"/>
          </p:cNvSpPr>
          <p:nvPr/>
        </p:nvSpPr>
        <p:spPr bwMode="auto">
          <a:xfrm>
            <a:off x="3048000" y="4191001"/>
            <a:ext cx="6324600"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70" name="Text Box 2"/>
          <p:cNvSpPr txBox="1">
            <a:spLocks noChangeArrowheads="1"/>
          </p:cNvSpPr>
          <p:nvPr/>
        </p:nvSpPr>
        <p:spPr bwMode="auto">
          <a:xfrm>
            <a:off x="418487" y="1016160"/>
            <a:ext cx="9382738" cy="51728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CC"/>
                </a:solidFill>
                <a:latin typeface="Times New Roman" panose="02020603050405020304" pitchFamily="18" charset="0"/>
                <a:ea typeface="Times New Roman (Arabic)" charset="0"/>
                <a:cs typeface="Times New Roman (Arabic)"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CC"/>
                </a:solidFill>
                <a:latin typeface="Times New Roman" panose="02020603050405020304" pitchFamily="18" charset="0"/>
                <a:ea typeface="Times New Roman (Arabic)" charset="0"/>
                <a:cs typeface="Times New Roman (Arabic)"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CC"/>
                </a:solidFill>
                <a:latin typeface="Times New Roman" panose="02020603050405020304" pitchFamily="18" charset="0"/>
                <a:ea typeface="Times New Roman (Arabic)" charset="0"/>
                <a:cs typeface="Times New Roman (Arabic)"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CC"/>
                </a:solidFill>
                <a:latin typeface="Times New Roman" panose="02020603050405020304" pitchFamily="18" charset="0"/>
                <a:ea typeface="Times New Roman (Arabic)" charset="0"/>
                <a:cs typeface="Times New Roman (Arabic)"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CC"/>
                </a:solidFill>
                <a:latin typeface="Times New Roman" panose="02020603050405020304" pitchFamily="18" charset="0"/>
                <a:ea typeface="Times New Roman (Arabic)" charset="0"/>
                <a:cs typeface="Times New Roman (Arabic)"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CC"/>
                </a:solidFill>
                <a:latin typeface="Times New Roman" panose="02020603050405020304" pitchFamily="18" charset="0"/>
                <a:ea typeface="Times New Roman (Arabic)" charset="0"/>
                <a:cs typeface="Times New Roman (Arabic)"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CC"/>
                </a:solidFill>
                <a:latin typeface="Times New Roman" panose="02020603050405020304" pitchFamily="18" charset="0"/>
                <a:ea typeface="Times New Roman (Arabic)" charset="0"/>
                <a:cs typeface="Times New Roman (Arabic)"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CC"/>
                </a:solidFill>
                <a:latin typeface="Times New Roman" panose="02020603050405020304" pitchFamily="18" charset="0"/>
                <a:ea typeface="Times New Roman (Arabic)" charset="0"/>
                <a:cs typeface="Times New Roman (Arabic)"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CC"/>
                </a:solidFill>
                <a:latin typeface="Times New Roman" panose="02020603050405020304" pitchFamily="18" charset="0"/>
                <a:ea typeface="Times New Roman (Arabic)" charset="0"/>
                <a:cs typeface="Times New Roman (Arabic)" charset="0"/>
              </a:defRPr>
            </a:lvl9pPr>
          </a:lstStyle>
          <a:p>
            <a:pPr marL="0" marR="0" lvl="0" indent="0" algn="l" defTabSz="914400" rtl="0" eaLnBrk="1" fontAlgn="auto" latinLnBrk="0" hangingPunct="1">
              <a:lnSpc>
                <a:spcPct val="100000"/>
              </a:lnSpc>
              <a:spcBef>
                <a:spcPts val="1750"/>
              </a:spcBef>
              <a:spcAft>
                <a:spcPts val="0"/>
              </a:spcAft>
              <a:buClr>
                <a:srgbClr val="FFFF00"/>
              </a:buClr>
              <a:buSzTx/>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altLang="en-US" sz="2800" b="1" i="0" u="none" strike="noStrike" kern="1200" cap="none" spc="0" normalizeH="0" baseline="0" noProof="0" dirty="0">
                <a:ln>
                  <a:noFill/>
                </a:ln>
                <a:solidFill>
                  <a:prstClr val="white"/>
                </a:solidFill>
                <a:effectLst/>
                <a:uLnTx/>
                <a:uFillTx/>
                <a:latin typeface="Calibri" panose="020F0502020204030204" pitchFamily="34" charset="0"/>
              </a:rPr>
              <a:t>Symptoms are analyzed in relation to each other (</a:t>
            </a: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rPr>
              <a:t>further clarification of each symptom)</a:t>
            </a:r>
            <a:r>
              <a:rPr kumimoji="0" lang="en-US" altLang="en-US" sz="2800" b="1" i="0" u="none" strike="noStrike" kern="1200" cap="none" spc="0" normalizeH="0" baseline="0" noProof="0" dirty="0">
                <a:ln>
                  <a:noFill/>
                </a:ln>
                <a:solidFill>
                  <a:prstClr val="white"/>
                </a:solidFill>
                <a:effectLst/>
                <a:uLnTx/>
                <a:uFillTx/>
                <a:latin typeface="Calibri" panose="020F0502020204030204" pitchFamily="34" charset="0"/>
              </a:rPr>
              <a:t> and chronologically.</a:t>
            </a:r>
          </a:p>
          <a:p>
            <a:pPr marL="0" marR="0" lvl="0" indent="0" algn="l" defTabSz="914400" rtl="0" eaLnBrk="1" fontAlgn="auto" latinLnBrk="0" hangingPunct="1">
              <a:lnSpc>
                <a:spcPct val="100000"/>
              </a:lnSpc>
              <a:spcBef>
                <a:spcPts val="1750"/>
              </a:spcBef>
              <a:spcAft>
                <a:spcPts val="0"/>
              </a:spcAft>
              <a:buClr>
                <a:srgbClr val="FFFF00"/>
              </a:buClr>
              <a:buSzTx/>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altLang="en-US" sz="2800" b="1" i="0" u="none" strike="noStrike" kern="1200" cap="none" spc="0" normalizeH="0" baseline="0" noProof="0" dirty="0">
                <a:ln>
                  <a:noFill/>
                </a:ln>
                <a:solidFill>
                  <a:prstClr val="white"/>
                </a:solidFill>
                <a:effectLst/>
                <a:uLnTx/>
                <a:uFillTx/>
                <a:latin typeface="Calibri" panose="020F0502020204030204" pitchFamily="34" charset="0"/>
              </a:rPr>
              <a:t>Onset : Sudden ,acute or gradual.</a:t>
            </a:r>
          </a:p>
          <a:p>
            <a:pPr marL="0" marR="0" lvl="0" indent="0" algn="l" defTabSz="914400" rtl="0" eaLnBrk="1" fontAlgn="auto" latinLnBrk="0" hangingPunct="1">
              <a:lnSpc>
                <a:spcPct val="50000"/>
              </a:lnSpc>
              <a:spcBef>
                <a:spcPts val="1750"/>
              </a:spcBef>
              <a:spcAft>
                <a:spcPts val="0"/>
              </a:spcAft>
              <a:buClr>
                <a:srgbClr val="FFFF00"/>
              </a:buClr>
              <a:buSzTx/>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altLang="en-US" sz="2800" b="1" i="0" u="none" strike="noStrike" kern="1200" cap="none" spc="0" normalizeH="0" baseline="0" noProof="0" dirty="0">
                <a:ln>
                  <a:noFill/>
                </a:ln>
                <a:solidFill>
                  <a:prstClr val="white"/>
                </a:solidFill>
                <a:effectLst/>
                <a:uLnTx/>
                <a:uFillTx/>
                <a:latin typeface="Calibri" panose="020F0502020204030204" pitchFamily="34" charset="0"/>
              </a:rPr>
              <a:t>Course: - Progressive    </a:t>
            </a:r>
          </a:p>
          <a:p>
            <a:pPr marL="0" marR="0" lvl="0" indent="0" algn="l" defTabSz="914400" rtl="0" eaLnBrk="1" fontAlgn="auto" latinLnBrk="0" hangingPunct="1">
              <a:lnSpc>
                <a:spcPct val="50000"/>
              </a:lnSpc>
              <a:spcBef>
                <a:spcPts val="175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altLang="en-US" sz="2800" b="1" i="0" u="none" strike="noStrike" kern="1200" cap="none" spc="0" normalizeH="0" baseline="0" noProof="0" dirty="0">
                <a:ln>
                  <a:noFill/>
                </a:ln>
                <a:solidFill>
                  <a:prstClr val="white"/>
                </a:solidFill>
                <a:effectLst/>
                <a:uLnTx/>
                <a:uFillTx/>
                <a:latin typeface="Calibri" panose="020F0502020204030204" pitchFamily="34" charset="0"/>
              </a:rPr>
              <a:t>                - Stationary </a:t>
            </a:r>
          </a:p>
          <a:p>
            <a:pPr marL="0" marR="0" lvl="0" indent="0" algn="l" defTabSz="914400" rtl="0" eaLnBrk="1" fontAlgn="auto" latinLnBrk="0" hangingPunct="1">
              <a:lnSpc>
                <a:spcPct val="50000"/>
              </a:lnSpc>
              <a:spcBef>
                <a:spcPts val="175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altLang="en-US" sz="2800" b="1" i="0" u="none" strike="noStrike" kern="1200" cap="none" spc="0" normalizeH="0" baseline="0" noProof="0" dirty="0">
                <a:ln>
                  <a:noFill/>
                </a:ln>
                <a:solidFill>
                  <a:prstClr val="white"/>
                </a:solidFill>
                <a:effectLst/>
                <a:uLnTx/>
                <a:uFillTx/>
                <a:latin typeface="Calibri" panose="020F0502020204030204" pitchFamily="34" charset="0"/>
              </a:rPr>
              <a:t>                - Regressive      </a:t>
            </a:r>
          </a:p>
          <a:p>
            <a:pPr marL="0" marR="0" lvl="0" indent="0" algn="l" defTabSz="914400" rtl="0" eaLnBrk="1" fontAlgn="auto" latinLnBrk="0" hangingPunct="1">
              <a:lnSpc>
                <a:spcPct val="50000"/>
              </a:lnSpc>
              <a:spcBef>
                <a:spcPts val="175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altLang="en-US" sz="2800" b="1" i="0" u="none" strike="noStrike" kern="1200" cap="none" spc="0" normalizeH="0" baseline="0" noProof="0" dirty="0">
                <a:ln>
                  <a:noFill/>
                </a:ln>
                <a:solidFill>
                  <a:prstClr val="white"/>
                </a:solidFill>
                <a:effectLst/>
                <a:uLnTx/>
                <a:uFillTx/>
                <a:latin typeface="Calibri" panose="020F0502020204030204" pitchFamily="34" charset="0"/>
              </a:rPr>
              <a:t>                - Fluctuating</a:t>
            </a:r>
          </a:p>
          <a:p>
            <a:pPr marL="0" marR="0" lvl="0" indent="0" algn="l" defTabSz="914400" rtl="0" eaLnBrk="1" fontAlgn="auto" latinLnBrk="0" hangingPunct="1">
              <a:lnSpc>
                <a:spcPct val="50000"/>
              </a:lnSpc>
              <a:spcBef>
                <a:spcPts val="175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altLang="en-US" sz="2800" b="1" i="0" u="none" strike="noStrike" kern="1200" cap="none" spc="0" normalizeH="0" baseline="0" noProof="0" dirty="0">
                <a:ln>
                  <a:noFill/>
                </a:ln>
                <a:solidFill>
                  <a:prstClr val="white"/>
                </a:solidFill>
                <a:effectLst/>
                <a:uLnTx/>
                <a:uFillTx/>
                <a:latin typeface="Calibri" panose="020F0502020204030204" pitchFamily="34" charset="0"/>
              </a:rPr>
              <a:t>                - Response to </a:t>
            </a:r>
            <a:r>
              <a:rPr kumimoji="0" lang="en-US" altLang="en-US" sz="2800" b="1" i="0" u="none" strike="noStrike" kern="1200" cap="none" spc="0" normalizeH="0" baseline="0" noProof="0" dirty="0" err="1">
                <a:ln>
                  <a:noFill/>
                </a:ln>
                <a:solidFill>
                  <a:prstClr val="white"/>
                </a:solidFill>
                <a:effectLst/>
                <a:uLnTx/>
                <a:uFillTx/>
                <a:latin typeface="Calibri" panose="020F0502020204030204" pitchFamily="34" charset="0"/>
              </a:rPr>
              <a:t>Tx</a:t>
            </a:r>
            <a:endParaRPr kumimoji="0" lang="en-US" altLang="en-US" sz="2800" b="1" i="0" u="none" strike="noStrike" kern="1200" cap="none" spc="0" normalizeH="0" baseline="0" noProof="0" dirty="0">
              <a:ln>
                <a:noFill/>
              </a:ln>
              <a:solidFill>
                <a:prstClr val="white"/>
              </a:solidFill>
              <a:effectLst/>
              <a:uLnTx/>
              <a:uFillTx/>
              <a:latin typeface="Calibri" panose="020F0502020204030204" pitchFamily="34" charset="0"/>
            </a:endParaRPr>
          </a:p>
          <a:p>
            <a:pPr marL="0" marR="0" lvl="0" indent="0" algn="l" defTabSz="914400" rtl="0" eaLnBrk="1" fontAlgn="auto" latinLnBrk="0" hangingPunct="1">
              <a:lnSpc>
                <a:spcPct val="100000"/>
              </a:lnSpc>
              <a:spcBef>
                <a:spcPts val="1750"/>
              </a:spcBef>
              <a:spcAft>
                <a:spcPts val="0"/>
              </a:spcAft>
              <a:buClr>
                <a:srgbClr val="FFFF00"/>
              </a:buClr>
              <a:buSzTx/>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altLang="en-US" sz="2800" b="1" i="0" u="none" strike="noStrike" kern="1200" cap="none" spc="0" normalizeH="0" baseline="0" noProof="0" dirty="0">
                <a:ln>
                  <a:noFill/>
                </a:ln>
                <a:solidFill>
                  <a:prstClr val="white"/>
                </a:solidFill>
                <a:effectLst/>
                <a:uLnTx/>
                <a:uFillTx/>
                <a:latin typeface="Calibri" panose="020F0502020204030204" pitchFamily="34" charset="0"/>
              </a:rPr>
              <a:t> Negative information </a:t>
            </a:r>
            <a:r>
              <a:rPr kumimoji="0" lang="en-US" altLang="en-US" sz="2400" b="1" i="0" u="none" strike="noStrike" kern="1200" cap="none" spc="0" normalizeH="0" baseline="0" noProof="0" dirty="0">
                <a:ln>
                  <a:noFill/>
                </a:ln>
                <a:solidFill>
                  <a:prstClr val="white"/>
                </a:solidFill>
                <a:effectLst/>
                <a:uLnTx/>
                <a:uFillTx/>
                <a:latin typeface="Calibri" panose="020F0502020204030204" pitchFamily="34" charset="0"/>
              </a:rPr>
              <a:t>in some cases may be important</a:t>
            </a:r>
            <a:r>
              <a:rPr kumimoji="0" lang="en-US" altLang="en-US" sz="2800" b="1" i="0" u="none" strike="noStrike" kern="1200" cap="none" spc="0" normalizeH="0" baseline="0" noProof="0" dirty="0">
                <a:ln>
                  <a:noFill/>
                </a:ln>
                <a:solidFill>
                  <a:prstClr val="white"/>
                </a:solidFill>
                <a:effectLst/>
                <a:uLnTx/>
                <a:uFillTx/>
                <a:latin typeface="Calibri" panose="020F0502020204030204" pitchFamily="34" charset="0"/>
              </a:rPr>
              <a:t>  e.g. </a:t>
            </a:r>
          </a:p>
          <a:p>
            <a:pPr marL="0" marR="0" lvl="0" indent="0" algn="l" defTabSz="914400" rtl="0" eaLnBrk="1" fontAlgn="auto" latinLnBrk="0" hangingPunct="1">
              <a:lnSpc>
                <a:spcPct val="100000"/>
              </a:lnSpc>
              <a:spcBef>
                <a:spcPts val="1750"/>
              </a:spcBef>
              <a:spcAft>
                <a:spcPts val="0"/>
              </a:spcAft>
              <a:buClr>
                <a:srgbClr val="FFFF00"/>
              </a:buClr>
              <a:buSzTx/>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rPr>
              <a:t>Follow in chronological order</a:t>
            </a:r>
            <a:endParaRPr kumimoji="0" lang="en-US" altLang="en-US" sz="2800" b="1" i="0" u="none" strike="noStrike" kern="1200" cap="none" spc="0" normalizeH="0" baseline="0" noProof="0" dirty="0">
              <a:ln>
                <a:noFill/>
              </a:ln>
              <a:solidFill>
                <a:prstClr val="white"/>
              </a:solidFill>
              <a:effectLst/>
              <a:uLnTx/>
              <a:uFillTx/>
              <a:latin typeface="Calibri" panose="020F0502020204030204" pitchFamily="34" charset="0"/>
            </a:endParaRPr>
          </a:p>
        </p:txBody>
      </p:sp>
      <p:sp>
        <p:nvSpPr>
          <p:cNvPr id="7171" name="Text Box 3"/>
          <p:cNvSpPr txBox="1">
            <a:spLocks noChangeArrowheads="1"/>
          </p:cNvSpPr>
          <p:nvPr/>
        </p:nvSpPr>
        <p:spPr bwMode="auto">
          <a:xfrm>
            <a:off x="638175" y="238125"/>
            <a:ext cx="8458200"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CC"/>
                </a:solidFill>
                <a:latin typeface="Times New Roman" panose="02020603050405020304" pitchFamily="18" charset="0"/>
                <a:ea typeface="Times New Roman (Arabic)" charset="0"/>
                <a:cs typeface="Times New Roman (Arabic)"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CC"/>
                </a:solidFill>
                <a:latin typeface="Times New Roman" panose="02020603050405020304" pitchFamily="18" charset="0"/>
                <a:ea typeface="Times New Roman (Arabic)" charset="0"/>
                <a:cs typeface="Times New Roman (Arabic)"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CC"/>
                </a:solidFill>
                <a:latin typeface="Times New Roman" panose="02020603050405020304" pitchFamily="18" charset="0"/>
                <a:ea typeface="Times New Roman (Arabic)" charset="0"/>
                <a:cs typeface="Times New Roman (Arabic)"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CC"/>
                </a:solidFill>
                <a:latin typeface="Times New Roman" panose="02020603050405020304" pitchFamily="18" charset="0"/>
                <a:ea typeface="Times New Roman (Arabic)" charset="0"/>
                <a:cs typeface="Times New Roman (Arabic)"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CC"/>
                </a:solidFill>
                <a:latin typeface="Times New Roman" panose="02020603050405020304" pitchFamily="18" charset="0"/>
                <a:ea typeface="Times New Roman (Arabic)" charset="0"/>
                <a:cs typeface="Times New Roman (Arabic)"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CC"/>
                </a:solidFill>
                <a:latin typeface="Times New Roman" panose="02020603050405020304" pitchFamily="18" charset="0"/>
                <a:ea typeface="Times New Roman (Arabic)" charset="0"/>
                <a:cs typeface="Times New Roman (Arabic)"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CC"/>
                </a:solidFill>
                <a:latin typeface="Times New Roman" panose="02020603050405020304" pitchFamily="18" charset="0"/>
                <a:ea typeface="Times New Roman (Arabic)" charset="0"/>
                <a:cs typeface="Times New Roman (Arabic)"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CC"/>
                </a:solidFill>
                <a:latin typeface="Times New Roman" panose="02020603050405020304" pitchFamily="18" charset="0"/>
                <a:ea typeface="Times New Roman (Arabic)" charset="0"/>
                <a:cs typeface="Times New Roman (Arabic)"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CC"/>
                </a:solidFill>
                <a:latin typeface="Times New Roman" panose="02020603050405020304" pitchFamily="18" charset="0"/>
                <a:ea typeface="Times New Roman (Arabic)" charset="0"/>
                <a:cs typeface="Times New Roman (Arabic)" charset="0"/>
              </a:defRPr>
            </a:lvl9pPr>
          </a:lstStyle>
          <a:p>
            <a:pPr marL="0" marR="0" lvl="0" indent="0" algn="l" defTabSz="91440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rPr>
              <a:t>History of the present illness</a:t>
            </a:r>
          </a:p>
        </p:txBody>
      </p:sp>
    </p:spTree>
    <p:extLst>
      <p:ext uri="{BB962C8B-B14F-4D97-AF65-F5344CB8AC3E}">
        <p14:creationId xmlns:p14="http://schemas.microsoft.com/office/powerpoint/2010/main" val="42283750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a:xfrm>
            <a:off x="1524000" y="277814"/>
            <a:ext cx="8229600" cy="477837"/>
          </a:xfrm>
        </p:spPr>
        <p:txBody>
          <a:bodyPr anchorCtr="0">
            <a:noAutofit/>
          </a:bodyPr>
          <a:lstStyle/>
          <a:p>
            <a:r>
              <a:rPr lang="en-US" dirty="0"/>
              <a:t> </a:t>
            </a:r>
            <a:r>
              <a:rPr lang="en-US" b="1" dirty="0">
                <a:solidFill>
                  <a:srgbClr val="FF0000"/>
                </a:solidFill>
              </a:rPr>
              <a:t>Date of onset </a:t>
            </a:r>
          </a:p>
        </p:txBody>
      </p:sp>
      <p:sp>
        <p:nvSpPr>
          <p:cNvPr id="22531" name="Rectangle 3"/>
          <p:cNvSpPr>
            <a:spLocks noGrp="1" noChangeArrowheads="1"/>
          </p:cNvSpPr>
          <p:nvPr>
            <p:ph type="body" idx="4294967295"/>
          </p:nvPr>
        </p:nvSpPr>
        <p:spPr>
          <a:xfrm>
            <a:off x="600075" y="1204913"/>
            <a:ext cx="10553700" cy="5054600"/>
          </a:xfrm>
        </p:spPr>
        <p:txBody>
          <a:bodyPr>
            <a:normAutofit/>
          </a:bodyPr>
          <a:lstStyle/>
          <a:p>
            <a:pPr marL="609600" indent="-609600" algn="just">
              <a:lnSpc>
                <a:spcPct val="80000"/>
              </a:lnSpc>
              <a:buFontTx/>
              <a:buAutoNum type="alphaLcPeriod"/>
            </a:pPr>
            <a:endParaRPr lang="en-US" sz="2800" dirty="0">
              <a:solidFill>
                <a:schemeClr val="bg1"/>
              </a:solidFill>
            </a:endParaRPr>
          </a:p>
          <a:p>
            <a:pPr algn="just">
              <a:lnSpc>
                <a:spcPct val="80000"/>
              </a:lnSpc>
            </a:pPr>
            <a:r>
              <a:rPr lang="en-US" sz="4000" dirty="0">
                <a:solidFill>
                  <a:schemeClr val="bg1"/>
                </a:solidFill>
                <a:latin typeface="Calibri" panose="020F0502020204030204" pitchFamily="34" charset="0"/>
              </a:rPr>
              <a:t>It is often useful to start the History of the Present Illness with the phrase “The patient was perfectly well until …” </a:t>
            </a:r>
          </a:p>
          <a:p>
            <a:pPr algn="just">
              <a:lnSpc>
                <a:spcPct val="80000"/>
              </a:lnSpc>
            </a:pPr>
            <a:endParaRPr lang="en-US" sz="4000" dirty="0">
              <a:solidFill>
                <a:schemeClr val="bg1"/>
              </a:solidFill>
              <a:latin typeface="Calibri" panose="020F0502020204030204" pitchFamily="34" charset="0"/>
            </a:endParaRPr>
          </a:p>
          <a:p>
            <a:pPr algn="just">
              <a:lnSpc>
                <a:spcPct val="80000"/>
              </a:lnSpc>
            </a:pPr>
            <a:r>
              <a:rPr lang="en-US" sz="4000" dirty="0">
                <a:solidFill>
                  <a:schemeClr val="bg1"/>
                </a:solidFill>
                <a:latin typeface="Calibri" panose="020F0502020204030204" pitchFamily="34" charset="0"/>
              </a:rPr>
              <a:t>Development of the signs and symptoms, expressed as chief complaints, should be traced in detail to the present time.</a:t>
            </a:r>
          </a:p>
        </p:txBody>
      </p:sp>
    </p:spTree>
    <p:extLst>
      <p:ext uri="{BB962C8B-B14F-4D97-AF65-F5344CB8AC3E}">
        <p14:creationId xmlns:p14="http://schemas.microsoft.com/office/powerpoint/2010/main" val="41381552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a:xfrm>
            <a:off x="1524000" y="277814"/>
            <a:ext cx="8229600" cy="536575"/>
          </a:xfrm>
        </p:spPr>
        <p:txBody>
          <a:bodyPr anchorCtr="0">
            <a:noAutofit/>
          </a:bodyPr>
          <a:lstStyle/>
          <a:p>
            <a:r>
              <a:rPr lang="en-US" b="1" dirty="0">
                <a:solidFill>
                  <a:srgbClr val="FF0000"/>
                </a:solidFill>
              </a:rPr>
              <a:t>Mode of onset, course and duration </a:t>
            </a:r>
          </a:p>
        </p:txBody>
      </p:sp>
      <p:sp>
        <p:nvSpPr>
          <p:cNvPr id="23555" name="Rectangle 3"/>
          <p:cNvSpPr>
            <a:spLocks noGrp="1" noChangeArrowheads="1"/>
          </p:cNvSpPr>
          <p:nvPr>
            <p:ph type="body" idx="4294967295"/>
          </p:nvPr>
        </p:nvSpPr>
        <p:spPr>
          <a:xfrm>
            <a:off x="678427" y="1643063"/>
            <a:ext cx="11090786" cy="4483100"/>
          </a:xfrm>
        </p:spPr>
        <p:txBody>
          <a:bodyPr>
            <a:normAutofit/>
          </a:bodyPr>
          <a:lstStyle/>
          <a:p>
            <a:pPr>
              <a:lnSpc>
                <a:spcPct val="90000"/>
              </a:lnSpc>
            </a:pPr>
            <a:r>
              <a:rPr lang="en-US" sz="4000" dirty="0">
                <a:solidFill>
                  <a:schemeClr val="bg1"/>
                </a:solidFill>
                <a:latin typeface="Calibri" panose="020F0502020204030204" pitchFamily="34" charset="0"/>
              </a:rPr>
              <a:t>Symptom indicate whether the onset was abrupt or gradual </a:t>
            </a:r>
          </a:p>
          <a:p>
            <a:pPr>
              <a:lnSpc>
                <a:spcPct val="90000"/>
              </a:lnSpc>
            </a:pPr>
            <a:r>
              <a:rPr lang="en-US" sz="4000" dirty="0">
                <a:solidFill>
                  <a:schemeClr val="bg1"/>
                </a:solidFill>
                <a:latin typeface="Calibri" panose="020F0502020204030204" pitchFamily="34" charset="0"/>
              </a:rPr>
              <a:t>Intermittent or persistent</a:t>
            </a:r>
          </a:p>
          <a:p>
            <a:pPr>
              <a:lnSpc>
                <a:spcPct val="90000"/>
              </a:lnSpc>
            </a:pPr>
            <a:r>
              <a:rPr lang="en-US" sz="4000" dirty="0">
                <a:solidFill>
                  <a:schemeClr val="bg1"/>
                </a:solidFill>
                <a:latin typeface="Calibri" panose="020F0502020204030204" pitchFamily="34" charset="0"/>
              </a:rPr>
              <a:t>short lived or constant</a:t>
            </a:r>
          </a:p>
          <a:p>
            <a:pPr>
              <a:lnSpc>
                <a:spcPct val="90000"/>
              </a:lnSpc>
            </a:pPr>
            <a:r>
              <a:rPr lang="en-US" sz="4000" dirty="0">
                <a:solidFill>
                  <a:schemeClr val="bg1"/>
                </a:solidFill>
                <a:latin typeface="Calibri" panose="020F0502020204030204" pitchFamily="34" charset="0"/>
              </a:rPr>
              <a:t>Steady or increasing in severity</a:t>
            </a:r>
          </a:p>
          <a:p>
            <a:pPr>
              <a:lnSpc>
                <a:spcPct val="90000"/>
              </a:lnSpc>
            </a:pPr>
            <a:r>
              <a:rPr lang="en-US" sz="4000" dirty="0">
                <a:solidFill>
                  <a:schemeClr val="bg1"/>
                </a:solidFill>
                <a:latin typeface="Calibri" panose="020F0502020204030204" pitchFamily="34" charset="0"/>
              </a:rPr>
              <a:t>Find out if other signs and symptoms have developed  </a:t>
            </a:r>
          </a:p>
        </p:txBody>
      </p:sp>
    </p:spTree>
    <p:extLst>
      <p:ext uri="{BB962C8B-B14F-4D97-AF65-F5344CB8AC3E}">
        <p14:creationId xmlns:p14="http://schemas.microsoft.com/office/powerpoint/2010/main" val="24605915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1524000" y="274638"/>
            <a:ext cx="8229600" cy="1143000"/>
          </a:xfrm>
        </p:spPr>
        <p:txBody>
          <a:bodyPr anchorCtr="0">
            <a:normAutofit/>
          </a:bodyPr>
          <a:lstStyle/>
          <a:p>
            <a:r>
              <a:rPr lang="en-US" b="1" dirty="0">
                <a:solidFill>
                  <a:srgbClr val="FF0000"/>
                </a:solidFill>
              </a:rPr>
              <a:t>Exacerbations and Remissions </a:t>
            </a:r>
          </a:p>
        </p:txBody>
      </p:sp>
      <p:sp>
        <p:nvSpPr>
          <p:cNvPr id="25603" name="Rectangle 3"/>
          <p:cNvSpPr>
            <a:spLocks noGrp="1" noChangeArrowheads="1"/>
          </p:cNvSpPr>
          <p:nvPr>
            <p:ph type="body" idx="4294967295"/>
          </p:nvPr>
        </p:nvSpPr>
        <p:spPr>
          <a:xfrm>
            <a:off x="1524000" y="1600201"/>
            <a:ext cx="8229600" cy="744793"/>
          </a:xfrm>
        </p:spPr>
        <p:txBody>
          <a:bodyPr>
            <a:normAutofit fontScale="70000" lnSpcReduction="20000"/>
          </a:bodyPr>
          <a:lstStyle/>
          <a:p>
            <a:r>
              <a:rPr lang="en-US" sz="3600" dirty="0">
                <a:solidFill>
                  <a:schemeClr val="bg1"/>
                </a:solidFill>
                <a:latin typeface="Calibri" panose="020F0502020204030204" pitchFamily="34" charset="0"/>
              </a:rPr>
              <a:t>Conditions which exacerbate and remit</a:t>
            </a:r>
          </a:p>
          <a:p>
            <a:pPr>
              <a:buNone/>
            </a:pPr>
            <a:r>
              <a:rPr lang="en-US" dirty="0">
                <a:solidFill>
                  <a:schemeClr val="bg1"/>
                </a:solidFill>
              </a:rPr>
              <a:t>         </a:t>
            </a:r>
          </a:p>
        </p:txBody>
      </p:sp>
      <p:sp>
        <p:nvSpPr>
          <p:cNvPr id="2" name="Rectangle 1"/>
          <p:cNvSpPr/>
          <p:nvPr/>
        </p:nvSpPr>
        <p:spPr>
          <a:xfrm>
            <a:off x="1681316" y="2801882"/>
            <a:ext cx="610075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Light" panose="020F0302020204030204"/>
                <a:ea typeface="+mn-ea"/>
                <a:cs typeface="+mn-cs"/>
              </a:rPr>
              <a:t>Effect of Treatment </a:t>
            </a:r>
          </a:p>
        </p:txBody>
      </p:sp>
      <p:sp>
        <p:nvSpPr>
          <p:cNvPr id="3" name="Rectangle 2"/>
          <p:cNvSpPr/>
          <p:nvPr/>
        </p:nvSpPr>
        <p:spPr>
          <a:xfrm>
            <a:off x="1150374" y="3448213"/>
            <a:ext cx="10456607" cy="2169184"/>
          </a:xfrm>
          <a:prstGeom prst="rect">
            <a:avLst/>
          </a:prstGeom>
        </p:spPr>
        <p:txBody>
          <a:bodyPr wrap="square">
            <a:spAutoFit/>
          </a:bodyPr>
          <a:lstStyle/>
          <a:p>
            <a:pPr marL="339725" marR="0" lvl="0" indent="-339725" algn="just"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Patients may have taken drugs or other forms of therapy</a:t>
            </a:r>
          </a:p>
          <a:p>
            <a:pPr marL="339725" marR="0" lvl="0" indent="-339725" algn="just"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339725" marR="0" lvl="0" indent="-339725" algn="just"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Such drugs may not have been taken properly</a:t>
            </a:r>
          </a:p>
          <a:p>
            <a:pPr marL="339725" marR="0" lvl="0" indent="-339725" algn="just"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adverse effects by themselves  </a:t>
            </a:r>
          </a:p>
          <a:p>
            <a:pPr marL="339725" marR="0" lvl="0" indent="-339725" algn="just"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worsened or alleviated the symptoms </a:t>
            </a:r>
          </a:p>
          <a:p>
            <a:pPr marL="339725" marR="0" lvl="0" indent="-339725" algn="just"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no effect whatsoever except  </a:t>
            </a:r>
          </a:p>
        </p:txBody>
      </p:sp>
    </p:spTree>
    <p:extLst>
      <p:ext uri="{BB962C8B-B14F-4D97-AF65-F5344CB8AC3E}">
        <p14:creationId xmlns:p14="http://schemas.microsoft.com/office/powerpoint/2010/main" val="40161744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1524000" y="277814"/>
            <a:ext cx="8229600" cy="1011237"/>
          </a:xfrm>
        </p:spPr>
        <p:txBody>
          <a:bodyPr anchorCtr="0"/>
          <a:lstStyle/>
          <a:p>
            <a:r>
              <a:rPr lang="en-US" sz="3400" dirty="0">
                <a:solidFill>
                  <a:schemeClr val="bg1"/>
                </a:solidFill>
              </a:rPr>
              <a:t> </a:t>
            </a:r>
            <a:r>
              <a:rPr lang="en-US" sz="3400" b="1" dirty="0">
                <a:solidFill>
                  <a:schemeClr val="bg1"/>
                </a:solidFill>
              </a:rPr>
              <a:t>Past Illness</a:t>
            </a:r>
          </a:p>
        </p:txBody>
      </p:sp>
      <p:sp>
        <p:nvSpPr>
          <p:cNvPr id="29699" name="Rectangle 3"/>
          <p:cNvSpPr>
            <a:spLocks noGrp="1" noChangeArrowheads="1"/>
          </p:cNvSpPr>
          <p:nvPr>
            <p:ph type="body" idx="4294967295"/>
          </p:nvPr>
        </p:nvSpPr>
        <p:spPr>
          <a:xfrm>
            <a:off x="1224115" y="1101060"/>
            <a:ext cx="10781071" cy="5054600"/>
          </a:xfrm>
        </p:spPr>
        <p:txBody>
          <a:bodyPr>
            <a:noAutofit/>
          </a:bodyPr>
          <a:lstStyle/>
          <a:p>
            <a:pPr>
              <a:lnSpc>
                <a:spcPct val="90000"/>
              </a:lnSpc>
            </a:pPr>
            <a:r>
              <a:rPr lang="en-US" sz="2400" dirty="0">
                <a:solidFill>
                  <a:schemeClr val="bg1"/>
                </a:solidFill>
                <a:latin typeface="Calibri" panose="020F0502020204030204" pitchFamily="34" charset="0"/>
              </a:rPr>
              <a:t>Listing of illness unrelated to the present illness, experienced in the past</a:t>
            </a:r>
          </a:p>
          <a:p>
            <a:pPr>
              <a:lnSpc>
                <a:spcPct val="90000"/>
              </a:lnSpc>
            </a:pPr>
            <a:r>
              <a:rPr lang="en-US" sz="2400" dirty="0">
                <a:solidFill>
                  <a:schemeClr val="bg1"/>
                </a:solidFill>
                <a:latin typeface="Calibri" panose="020F0502020204030204" pitchFamily="34" charset="0"/>
              </a:rPr>
              <a:t>Including childhood diseases</a:t>
            </a:r>
          </a:p>
          <a:p>
            <a:pPr>
              <a:lnSpc>
                <a:spcPct val="90000"/>
              </a:lnSpc>
            </a:pPr>
            <a:r>
              <a:rPr lang="en-US" sz="2400" dirty="0">
                <a:solidFill>
                  <a:schemeClr val="bg1"/>
                </a:solidFill>
                <a:latin typeface="Calibri" panose="020F0502020204030204" pitchFamily="34" charset="0"/>
              </a:rPr>
              <a:t>Serious injuries and surgery not requiring hospitalization</a:t>
            </a:r>
          </a:p>
          <a:p>
            <a:pPr>
              <a:lnSpc>
                <a:spcPct val="90000"/>
              </a:lnSpc>
            </a:pPr>
            <a:r>
              <a:rPr lang="en-US" sz="2400" dirty="0">
                <a:solidFill>
                  <a:schemeClr val="bg1"/>
                </a:solidFill>
                <a:latin typeface="Calibri" panose="020F0502020204030204" pitchFamily="34" charset="0"/>
              </a:rPr>
              <a:t>Mention of each disease with an approximate date, severity, duration, complications and sequel (consequences) is essential</a:t>
            </a:r>
          </a:p>
          <a:p>
            <a:pPr>
              <a:lnSpc>
                <a:spcPct val="90000"/>
              </a:lnSpc>
            </a:pPr>
            <a:endParaRPr lang="en-US" sz="2400" dirty="0">
              <a:solidFill>
                <a:schemeClr val="bg1"/>
              </a:solidFill>
              <a:latin typeface="Calibri" panose="020F0502020204030204" pitchFamily="34" charset="0"/>
            </a:endParaRPr>
          </a:p>
          <a:p>
            <a:pPr marL="342900" lvl="1" indent="-342900" eaLnBrk="0" hangingPunct="0">
              <a:spcBef>
                <a:spcPct val="20000"/>
              </a:spcBef>
              <a:defRPr/>
            </a:pPr>
            <a:r>
              <a:rPr lang="en-US" sz="2400" b="1" dirty="0">
                <a:solidFill>
                  <a:schemeClr val="bg1"/>
                </a:solidFill>
              </a:rPr>
              <a:t>2 T        Trauma,   TB</a:t>
            </a:r>
          </a:p>
          <a:p>
            <a:pPr marL="342900" lvl="1" indent="-342900" eaLnBrk="0" hangingPunct="0">
              <a:spcBef>
                <a:spcPct val="20000"/>
              </a:spcBef>
              <a:defRPr/>
            </a:pPr>
            <a:r>
              <a:rPr lang="en-US" sz="2400" b="1" dirty="0">
                <a:solidFill>
                  <a:schemeClr val="bg1"/>
                </a:solidFill>
              </a:rPr>
              <a:t>2 S        Syphilis,   Similar attack </a:t>
            </a:r>
          </a:p>
          <a:p>
            <a:pPr marL="342900" lvl="1" indent="-342900" eaLnBrk="0" hangingPunct="0">
              <a:spcBef>
                <a:spcPct val="20000"/>
              </a:spcBef>
              <a:defRPr/>
            </a:pPr>
            <a:r>
              <a:rPr lang="en-US" sz="2400" b="1" dirty="0">
                <a:solidFill>
                  <a:schemeClr val="bg1"/>
                </a:solidFill>
              </a:rPr>
              <a:t>2 H       HTN,         Heart disease</a:t>
            </a:r>
          </a:p>
          <a:p>
            <a:pPr marL="342900" lvl="1" indent="-342900" eaLnBrk="0" hangingPunct="0">
              <a:spcBef>
                <a:spcPct val="20000"/>
              </a:spcBef>
              <a:defRPr/>
            </a:pPr>
            <a:r>
              <a:rPr lang="en-US" sz="2400" b="1" dirty="0">
                <a:solidFill>
                  <a:schemeClr val="bg1"/>
                </a:solidFill>
              </a:rPr>
              <a:t>2 D       DM, Drugs</a:t>
            </a:r>
          </a:p>
          <a:p>
            <a:pPr marL="342900" lvl="1" indent="-342900" eaLnBrk="0" hangingPunct="0">
              <a:spcBef>
                <a:spcPct val="20000"/>
              </a:spcBef>
              <a:defRPr/>
            </a:pPr>
            <a:r>
              <a:rPr lang="en-US" sz="2400" b="1" dirty="0">
                <a:solidFill>
                  <a:schemeClr val="bg1"/>
                </a:solidFill>
              </a:rPr>
              <a:t>1 E        ENT</a:t>
            </a:r>
          </a:p>
          <a:p>
            <a:pPr marL="342900" lvl="1" indent="-342900" eaLnBrk="0" hangingPunct="0">
              <a:spcBef>
                <a:spcPct val="20000"/>
              </a:spcBef>
              <a:defRPr/>
            </a:pPr>
            <a:r>
              <a:rPr lang="en-US" sz="2400" b="1" dirty="0">
                <a:solidFill>
                  <a:schemeClr val="bg1"/>
                </a:solidFill>
              </a:rPr>
              <a:t>1 F        Fever</a:t>
            </a:r>
          </a:p>
          <a:p>
            <a:pPr marL="0" indent="0">
              <a:lnSpc>
                <a:spcPct val="90000"/>
              </a:lnSpc>
              <a:buNone/>
            </a:pPr>
            <a:r>
              <a:rPr lang="en-US" sz="2400" dirty="0">
                <a:solidFill>
                  <a:schemeClr val="bg1"/>
                </a:solidFill>
                <a:latin typeface="Calibri" panose="020F0502020204030204" pitchFamily="34" charset="0"/>
              </a:rPr>
              <a:t> </a:t>
            </a:r>
          </a:p>
        </p:txBody>
      </p:sp>
    </p:spTree>
    <p:extLst>
      <p:ext uri="{BB962C8B-B14F-4D97-AF65-F5344CB8AC3E}">
        <p14:creationId xmlns:p14="http://schemas.microsoft.com/office/powerpoint/2010/main" val="36796723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Title 1"/>
          <p:cNvSpPr>
            <a:spLocks noGrp="1"/>
          </p:cNvSpPr>
          <p:nvPr>
            <p:ph type="title"/>
          </p:nvPr>
        </p:nvSpPr>
        <p:spPr>
          <a:xfrm>
            <a:off x="5868557" y="1138036"/>
            <a:ext cx="5444382" cy="1402470"/>
          </a:xfrm>
        </p:spPr>
        <p:txBody>
          <a:bodyPr anchor="t">
            <a:normAutofit/>
          </a:bodyPr>
          <a:lstStyle/>
          <a:p>
            <a:pPr eaLnBrk="1" hangingPunct="1"/>
            <a:r>
              <a:rPr lang="en-US" altLang="en-US" sz="3200" dirty="0"/>
              <a:t>Quotable Sir William Osler</a:t>
            </a:r>
          </a:p>
        </p:txBody>
      </p:sp>
      <p:pic>
        <p:nvPicPr>
          <p:cNvPr id="2" name="Picture 1" descr="A person sitting at a desk&#10;&#10;Description automatically generated">
            <a:extLst>
              <a:ext uri="{FF2B5EF4-FFF2-40B4-BE49-F238E27FC236}">
                <a16:creationId xmlns:a16="http://schemas.microsoft.com/office/drawing/2014/main" id="{D9E40B2D-2B3A-A926-EBB8-893E2614452F}"/>
              </a:ext>
            </a:extLst>
          </p:cNvPr>
          <p:cNvPicPr>
            <a:picLocks noChangeAspect="1"/>
          </p:cNvPicPr>
          <p:nvPr/>
        </p:nvPicPr>
        <p:blipFill rotWithShape="1">
          <a:blip r:embed="rId2"/>
          <a:srcRect l="3393"/>
          <a:stretch/>
        </p:blipFill>
        <p:spPr>
          <a:xfrm>
            <a:off x="-1" y="10"/>
            <a:ext cx="5151179" cy="6857990"/>
          </a:xfrm>
          <a:prstGeom prst="rect">
            <a:avLst/>
          </a:prstGeom>
        </p:spPr>
      </p:pic>
      <p:cxnSp>
        <p:nvCxnSpPr>
          <p:cNvPr id="12295" name="Straight Connector 12294">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267" name="Content Placeholder 2"/>
          <p:cNvSpPr>
            <a:spLocks noGrp="1"/>
          </p:cNvSpPr>
          <p:nvPr>
            <p:ph sz="quarter" idx="1"/>
          </p:nvPr>
        </p:nvSpPr>
        <p:spPr>
          <a:xfrm>
            <a:off x="5868557" y="2551176"/>
            <a:ext cx="5444382" cy="3591207"/>
          </a:xfrm>
        </p:spPr>
        <p:txBody>
          <a:bodyPr>
            <a:normAutofit/>
          </a:bodyPr>
          <a:lstStyle/>
          <a:p>
            <a:pPr eaLnBrk="1" hangingPunct="1">
              <a:defRPr/>
            </a:pPr>
            <a:endParaRPr lang="en-US" sz="2000" i="1" dirty="0"/>
          </a:p>
          <a:p>
            <a:pPr eaLnBrk="1" hangingPunct="1">
              <a:defRPr/>
            </a:pPr>
            <a:r>
              <a:rPr lang="en-US" sz="2000" i="1" dirty="0">
                <a:latin typeface="Arial" pitchFamily="34" charset="0"/>
              </a:rPr>
              <a:t>"If you listen carefully to the patient they will tell you the diagnosis“</a:t>
            </a:r>
          </a:p>
          <a:p>
            <a:pPr eaLnBrk="1" hangingPunct="1">
              <a:defRPr/>
            </a:pPr>
            <a:endParaRPr lang="en-US" sz="2000" i="1" dirty="0">
              <a:latin typeface="Arial" pitchFamily="34" charset="0"/>
            </a:endParaRPr>
          </a:p>
          <a:p>
            <a:pPr marL="0" indent="0" algn="ctr" eaLnBrk="1" hangingPunct="1">
              <a:buNone/>
              <a:defRPr/>
            </a:pPr>
            <a:r>
              <a:rPr lang="en-US" sz="2000" i="1" dirty="0">
                <a:latin typeface="Arial" pitchFamily="34" charset="0"/>
              </a:rPr>
              <a:t>“Observe, record, tabulate, communicate. Use your five senses. Learn to see, learn to hear, learn to feel, learn to smell, and know that by practice alone you can become expert.”</a:t>
            </a:r>
          </a:p>
          <a:p>
            <a:pPr eaLnBrk="1" hangingPunct="1">
              <a:defRPr/>
            </a:pPr>
            <a:endParaRPr lang="en-US" sz="2000" dirty="0"/>
          </a:p>
          <a:p>
            <a:pPr eaLnBrk="1" hangingPunct="1">
              <a:defRPr/>
            </a:pPr>
            <a:endParaRPr lang="en-US" sz="2000" dirty="0"/>
          </a:p>
        </p:txBody>
      </p:sp>
      <p:sp>
        <p:nvSpPr>
          <p:cNvPr id="4" name="TextBox 3">
            <a:extLst>
              <a:ext uri="{FF2B5EF4-FFF2-40B4-BE49-F238E27FC236}">
                <a16:creationId xmlns:a16="http://schemas.microsoft.com/office/drawing/2014/main" id="{72B852A5-C553-15E3-EC9B-3148078B7D7A}"/>
              </a:ext>
            </a:extLst>
          </p:cNvPr>
          <p:cNvSpPr txBox="1"/>
          <p:nvPr/>
        </p:nvSpPr>
        <p:spPr>
          <a:xfrm>
            <a:off x="8126889" y="1572576"/>
            <a:ext cx="6097554" cy="369332"/>
          </a:xfrm>
          <a:prstGeom prst="rect">
            <a:avLst/>
          </a:prstGeom>
          <a:noFill/>
        </p:spPr>
        <p:txBody>
          <a:bodyPr wrap="square">
            <a:spAutoFit/>
          </a:bodyPr>
          <a:lstStyle/>
          <a:p>
            <a:r>
              <a:rPr lang="en-US" dirty="0"/>
              <a:t>(1849 – 1919)</a:t>
            </a:r>
          </a:p>
        </p:txBody>
      </p:sp>
    </p:spTree>
    <p:extLst>
      <p:ext uri="{BB962C8B-B14F-4D97-AF65-F5344CB8AC3E}">
        <p14:creationId xmlns:p14="http://schemas.microsoft.com/office/powerpoint/2010/main" val="19422645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anim calcmode="lin" valueType="num">
                                      <p:cBhvr additive="base">
                                        <p:cTn id="7" dur="500" fill="hold"/>
                                        <p:tgtEl>
                                          <p:spTgt spid="11267">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1267">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nodeType="clickEffect">
                                  <p:stCondLst>
                                    <p:cond delay="0"/>
                                  </p:stCondLst>
                                  <p:childTnLst>
                                    <p:set>
                                      <p:cBhvr>
                                        <p:cTn id="12" dur="1" fill="hold">
                                          <p:stCondLst>
                                            <p:cond delay="0"/>
                                          </p:stCondLst>
                                        </p:cTn>
                                        <p:tgtEl>
                                          <p:spTgt spid="11267">
                                            <p:txEl>
                                              <p:pRg st="3" end="3"/>
                                            </p:txEl>
                                          </p:spTgt>
                                        </p:tgtEl>
                                        <p:attrNameLst>
                                          <p:attrName>style.visibility</p:attrName>
                                        </p:attrNameLst>
                                      </p:cBhvr>
                                      <p:to>
                                        <p:strVal val="visible"/>
                                      </p:to>
                                    </p:set>
                                    <p:anim calcmode="lin" valueType="num">
                                      <p:cBhvr additive="base">
                                        <p:cTn id="13" dur="500" fill="hold"/>
                                        <p:tgtEl>
                                          <p:spTgt spid="11267">
                                            <p:txEl>
                                              <p:pRg st="3" end="3"/>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126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1394030" y="614585"/>
            <a:ext cx="8450826" cy="789830"/>
          </a:xfrm>
        </p:spPr>
        <p:txBody>
          <a:bodyPr>
            <a:noAutofit/>
          </a:bodyPr>
          <a:lstStyle/>
          <a:p>
            <a:pPr eaLnBrk="1" hangingPunct="1"/>
            <a:r>
              <a:rPr lang="en-US" altLang="en-US" sz="5400" b="1" dirty="0">
                <a:solidFill>
                  <a:schemeClr val="bg1"/>
                </a:solidFill>
              </a:rPr>
              <a:t>Components of Neurological History</a:t>
            </a:r>
          </a:p>
        </p:txBody>
      </p:sp>
      <p:sp>
        <p:nvSpPr>
          <p:cNvPr id="61443" name="Rectangle 3"/>
          <p:cNvSpPr>
            <a:spLocks noGrp="1" noChangeArrowheads="1"/>
          </p:cNvSpPr>
          <p:nvPr>
            <p:ph idx="1"/>
          </p:nvPr>
        </p:nvSpPr>
        <p:spPr>
          <a:xfrm>
            <a:off x="1014313" y="2186511"/>
            <a:ext cx="8450826" cy="2790825"/>
          </a:xfrm>
        </p:spPr>
        <p:txBody>
          <a:bodyPr>
            <a:normAutofit/>
          </a:bodyPr>
          <a:lstStyle/>
          <a:p>
            <a:pPr eaLnBrk="1" hangingPunct="1"/>
            <a:r>
              <a:rPr lang="en-US" altLang="en-US" sz="2800" dirty="0">
                <a:solidFill>
                  <a:schemeClr val="bg1"/>
                </a:solidFill>
              </a:rPr>
              <a:t>Medications and allergies - past and current medications</a:t>
            </a:r>
          </a:p>
          <a:p>
            <a:pPr eaLnBrk="1" hangingPunct="1">
              <a:buFont typeface="Wingdings" panose="05000000000000000000" pitchFamily="2" charset="2"/>
              <a:buNone/>
            </a:pPr>
            <a:r>
              <a:rPr lang="en-US" altLang="en-US" sz="2800" dirty="0">
                <a:solidFill>
                  <a:schemeClr val="bg1"/>
                </a:solidFill>
              </a:rPr>
              <a:t>        </a:t>
            </a:r>
            <a:r>
              <a:rPr lang="en-US" altLang="en-US" sz="2800" dirty="0" err="1">
                <a:solidFill>
                  <a:schemeClr val="bg1"/>
                </a:solidFill>
              </a:rPr>
              <a:t>e.g</a:t>
            </a:r>
            <a:r>
              <a:rPr lang="en-US" altLang="en-US" sz="2800" dirty="0">
                <a:solidFill>
                  <a:schemeClr val="bg1"/>
                </a:solidFill>
              </a:rPr>
              <a:t> anti-</a:t>
            </a:r>
            <a:r>
              <a:rPr lang="en-US" altLang="en-US" sz="2800" dirty="0" err="1">
                <a:solidFill>
                  <a:schemeClr val="bg1"/>
                </a:solidFill>
              </a:rPr>
              <a:t>convulsants</a:t>
            </a:r>
            <a:r>
              <a:rPr lang="en-US" altLang="en-US" sz="2800" dirty="0">
                <a:solidFill>
                  <a:schemeClr val="bg1"/>
                </a:solidFill>
              </a:rPr>
              <a:t>, OC, steroids, anti-hypertensives, anti-coagulants</a:t>
            </a:r>
            <a:endParaRPr lang="en-GB" altLang="en-US" sz="2800" dirty="0">
              <a:solidFill>
                <a:schemeClr val="bg1"/>
              </a:solidFill>
            </a:endParaRPr>
          </a:p>
          <a:p>
            <a:pPr eaLnBrk="1" hangingPunct="1">
              <a:buFont typeface="Wingdings" panose="05000000000000000000" pitchFamily="2" charset="2"/>
              <a:buNone/>
            </a:pPr>
            <a:endParaRPr lang="en-US" altLang="en-US" sz="2000" dirty="0">
              <a:solidFill>
                <a:schemeClr val="bg1"/>
              </a:solidFill>
            </a:endParaRPr>
          </a:p>
          <a:p>
            <a:pPr eaLnBrk="1" hangingPunct="1">
              <a:buFont typeface="Wingdings" panose="05000000000000000000" pitchFamily="2" charset="2"/>
              <a:buNone/>
            </a:pPr>
            <a:r>
              <a:rPr lang="en-US" altLang="en-US" sz="2000" dirty="0">
                <a:solidFill>
                  <a:schemeClr val="bg1"/>
                </a:solidFill>
              </a:rPr>
              <a:t> </a:t>
            </a:r>
          </a:p>
        </p:txBody>
      </p:sp>
    </p:spTree>
    <p:extLst>
      <p:ext uri="{BB962C8B-B14F-4D97-AF65-F5344CB8AC3E}">
        <p14:creationId xmlns:p14="http://schemas.microsoft.com/office/powerpoint/2010/main" val="27259429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idx="4294967295"/>
          </p:nvPr>
        </p:nvSpPr>
        <p:spPr>
          <a:xfrm>
            <a:off x="1523999" y="277814"/>
            <a:ext cx="9876503" cy="1017586"/>
          </a:xfrm>
        </p:spPr>
        <p:txBody>
          <a:bodyPr anchorCtr="0">
            <a:normAutofit/>
          </a:bodyPr>
          <a:lstStyle/>
          <a:p>
            <a:r>
              <a:rPr lang="en-US" sz="3400" dirty="0">
                <a:solidFill>
                  <a:schemeClr val="bg1"/>
                </a:solidFill>
              </a:rPr>
              <a:t> </a:t>
            </a:r>
            <a:r>
              <a:rPr lang="en-US" sz="6700" dirty="0">
                <a:solidFill>
                  <a:schemeClr val="bg1"/>
                </a:solidFill>
                <a:latin typeface="Calibri" panose="020F0502020204030204" pitchFamily="34" charset="0"/>
              </a:rPr>
              <a:t>Family History</a:t>
            </a:r>
          </a:p>
        </p:txBody>
      </p:sp>
      <p:sp>
        <p:nvSpPr>
          <p:cNvPr id="44035" name="Rectangle 3"/>
          <p:cNvSpPr>
            <a:spLocks noGrp="1" noChangeArrowheads="1"/>
          </p:cNvSpPr>
          <p:nvPr>
            <p:ph type="body" idx="4294967295"/>
          </p:nvPr>
        </p:nvSpPr>
        <p:spPr>
          <a:xfrm>
            <a:off x="899653" y="1295400"/>
            <a:ext cx="11135032" cy="4800600"/>
          </a:xfrm>
        </p:spPr>
        <p:txBody>
          <a:bodyPr>
            <a:normAutofit fontScale="92500"/>
          </a:bodyPr>
          <a:lstStyle/>
          <a:p>
            <a:pPr marL="609600" indent="-609600"/>
            <a:r>
              <a:rPr lang="en-US" sz="4000" dirty="0">
                <a:solidFill>
                  <a:schemeClr val="bg1"/>
                </a:solidFill>
                <a:latin typeface="Calibri" panose="020F0502020204030204" pitchFamily="34" charset="0"/>
              </a:rPr>
              <a:t>Father and mother: Age ,health, date and cause of death.</a:t>
            </a:r>
          </a:p>
          <a:p>
            <a:pPr marL="609600" indent="-609600"/>
            <a:r>
              <a:rPr lang="en-US" sz="4000" dirty="0">
                <a:solidFill>
                  <a:schemeClr val="bg1"/>
                </a:solidFill>
                <a:latin typeface="Calibri" panose="020F0502020204030204" pitchFamily="34" charset="0"/>
              </a:rPr>
              <a:t>Siblings: List with ages, health </a:t>
            </a:r>
          </a:p>
          <a:p>
            <a:pPr marL="609600" indent="-609600">
              <a:buNone/>
            </a:pPr>
            <a:r>
              <a:rPr lang="en-US" sz="4000" dirty="0">
                <a:solidFill>
                  <a:schemeClr val="bg1"/>
                </a:solidFill>
                <a:latin typeface="Calibri" panose="020F0502020204030204" pitchFamily="34" charset="0"/>
              </a:rPr>
              <a:t>    ( if dead, mention cause of death)</a:t>
            </a:r>
          </a:p>
          <a:p>
            <a:pPr lvl="1">
              <a:buFont typeface="Arial" charset="0"/>
              <a:buChar char="–"/>
              <a:defRPr/>
            </a:pPr>
            <a:r>
              <a:rPr lang="en-US" sz="4000" dirty="0">
                <a:solidFill>
                  <a:schemeClr val="bg1"/>
                </a:solidFill>
                <a:latin typeface="Calibri" panose="020F0502020204030204" pitchFamily="34" charset="0"/>
              </a:rPr>
              <a:t>Family disease: </a:t>
            </a:r>
            <a:r>
              <a:rPr lang="en-US" altLang="en-US" sz="4000" dirty="0">
                <a:solidFill>
                  <a:schemeClr val="bg1"/>
                </a:solidFill>
                <a:latin typeface="Calibri" panose="020F0502020204030204" pitchFamily="34" charset="0"/>
              </a:rPr>
              <a:t>CVA or other disease e.g. Huntington’s chorea, </a:t>
            </a:r>
            <a:r>
              <a:rPr lang="en-US" sz="4000" dirty="0">
                <a:solidFill>
                  <a:schemeClr val="bg1"/>
                </a:solidFill>
                <a:latin typeface="Calibri" panose="020F0502020204030204" pitchFamily="34" charset="0"/>
              </a:rPr>
              <a:t>Heredofamilial ataxia. Familial periodic paralysis/ Peroneal mus. Atrophy, diabetes mellitus, hypertensive disorders, </a:t>
            </a:r>
            <a:r>
              <a:rPr lang="en-US" altLang="en-US" sz="4000" dirty="0">
                <a:solidFill>
                  <a:schemeClr val="bg1"/>
                </a:solidFill>
                <a:latin typeface="Calibri" panose="020F0502020204030204" pitchFamily="34" charset="0"/>
              </a:rPr>
              <a:t>and </a:t>
            </a:r>
            <a:r>
              <a:rPr lang="en-US" sz="4000" dirty="0">
                <a:solidFill>
                  <a:schemeClr val="bg1"/>
                </a:solidFill>
                <a:latin typeface="Calibri" panose="020F0502020204030204" pitchFamily="34" charset="0"/>
              </a:rPr>
              <a:t>migraine.</a:t>
            </a:r>
          </a:p>
        </p:txBody>
      </p:sp>
    </p:spTree>
    <p:extLst>
      <p:ext uri="{BB962C8B-B14F-4D97-AF65-F5344CB8AC3E}">
        <p14:creationId xmlns:p14="http://schemas.microsoft.com/office/powerpoint/2010/main" val="27333793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8" name="Rectangle 4"/>
          <p:cNvSpPr>
            <a:spLocks noGrp="1" noChangeArrowheads="1"/>
          </p:cNvSpPr>
          <p:nvPr>
            <p:ph type="title" idx="4294967295"/>
          </p:nvPr>
        </p:nvSpPr>
        <p:spPr>
          <a:xfrm>
            <a:off x="871439" y="304800"/>
            <a:ext cx="8882161" cy="636586"/>
          </a:xfrm>
        </p:spPr>
        <p:txBody>
          <a:bodyPr anchorCtr="0">
            <a:normAutofit fontScale="90000"/>
          </a:bodyPr>
          <a:lstStyle/>
          <a:p>
            <a:r>
              <a:rPr lang="en-US" sz="2900" dirty="0">
                <a:solidFill>
                  <a:schemeClr val="bg1"/>
                </a:solidFill>
              </a:rPr>
              <a:t> </a:t>
            </a:r>
            <a:r>
              <a:rPr lang="en-US" sz="5300" dirty="0">
                <a:solidFill>
                  <a:schemeClr val="bg1"/>
                </a:solidFill>
                <a:latin typeface="Calibri" panose="020F0502020204030204" pitchFamily="34" charset="0"/>
              </a:rPr>
              <a:t>Social /Personal History </a:t>
            </a:r>
          </a:p>
        </p:txBody>
      </p:sp>
      <p:sp>
        <p:nvSpPr>
          <p:cNvPr id="41989" name="Rectangle 5"/>
          <p:cNvSpPr>
            <a:spLocks noGrp="1" noChangeArrowheads="1"/>
          </p:cNvSpPr>
          <p:nvPr>
            <p:ph type="body" idx="4294967295"/>
          </p:nvPr>
        </p:nvSpPr>
        <p:spPr>
          <a:xfrm>
            <a:off x="333375" y="1071715"/>
            <a:ext cx="12124096" cy="5884607"/>
          </a:xfrm>
        </p:spPr>
        <p:txBody>
          <a:bodyPr>
            <a:noAutofit/>
          </a:bodyPr>
          <a:lstStyle/>
          <a:p>
            <a:pPr>
              <a:lnSpc>
                <a:spcPct val="80000"/>
              </a:lnSpc>
            </a:pPr>
            <a:r>
              <a:rPr lang="en-US" sz="2800" dirty="0">
                <a:solidFill>
                  <a:schemeClr val="bg1"/>
                </a:solidFill>
                <a:latin typeface="Calibri" panose="020F0502020204030204" pitchFamily="34" charset="0"/>
              </a:rPr>
              <a:t>Record the personal history as follows:</a:t>
            </a:r>
          </a:p>
          <a:p>
            <a:pPr>
              <a:lnSpc>
                <a:spcPct val="80000"/>
              </a:lnSpc>
            </a:pPr>
            <a:r>
              <a:rPr lang="en-US" sz="2800" dirty="0">
                <a:solidFill>
                  <a:schemeClr val="bg1"/>
                </a:solidFill>
                <a:latin typeface="Calibri" panose="020F0502020204030204" pitchFamily="34" charset="0"/>
              </a:rPr>
              <a:t>Early development: place of birth and early homes, childhood development, health and activities, social and economic status.</a:t>
            </a:r>
          </a:p>
          <a:p>
            <a:pPr>
              <a:lnSpc>
                <a:spcPct val="80000"/>
              </a:lnSpc>
            </a:pPr>
            <a:r>
              <a:rPr lang="en-US" sz="2800" dirty="0">
                <a:solidFill>
                  <a:schemeClr val="bg1"/>
                </a:solidFill>
                <a:latin typeface="Calibri" panose="020F0502020204030204" pitchFamily="34" charset="0"/>
              </a:rPr>
              <a:t>Education: School history, achievements and failures.</a:t>
            </a:r>
          </a:p>
          <a:p>
            <a:pPr>
              <a:lnSpc>
                <a:spcPct val="80000"/>
              </a:lnSpc>
            </a:pPr>
            <a:r>
              <a:rPr lang="en-US" sz="2800" dirty="0">
                <a:solidFill>
                  <a:schemeClr val="bg1"/>
                </a:solidFill>
                <a:latin typeface="Calibri" panose="020F0502020204030204" pitchFamily="34" charset="0"/>
              </a:rPr>
              <a:t>Social activities: Recreation and other activities</a:t>
            </a:r>
          </a:p>
          <a:p>
            <a:pPr>
              <a:lnSpc>
                <a:spcPct val="80000"/>
              </a:lnSpc>
            </a:pPr>
            <a:r>
              <a:rPr lang="en-US" sz="2800" dirty="0">
                <a:solidFill>
                  <a:schemeClr val="bg1"/>
                </a:solidFill>
                <a:latin typeface="Calibri" panose="020F0502020204030204" pitchFamily="34" charset="0"/>
              </a:rPr>
              <a:t>Work record: Age begun, type of work, number of jobs (mention success or failure regarding shift of jobs), industrial hazards and exposures, present work.</a:t>
            </a:r>
          </a:p>
          <a:p>
            <a:pPr>
              <a:lnSpc>
                <a:spcPct val="80000"/>
              </a:lnSpc>
            </a:pPr>
            <a:r>
              <a:rPr lang="en-US" sz="2800" dirty="0">
                <a:solidFill>
                  <a:schemeClr val="bg1"/>
                </a:solidFill>
                <a:latin typeface="Calibri" panose="020F0502020204030204" pitchFamily="34" charset="0"/>
              </a:rPr>
              <a:t>Habits: Dietary, alcohol, tobacco, drugs use, herbs (including </a:t>
            </a:r>
            <a:r>
              <a:rPr lang="en-US" sz="2800" dirty="0" err="1">
                <a:solidFill>
                  <a:schemeClr val="bg1"/>
                </a:solidFill>
                <a:latin typeface="Calibri" panose="020F0502020204030204" pitchFamily="34" charset="0"/>
              </a:rPr>
              <a:t>anthelmintics</a:t>
            </a:r>
            <a:r>
              <a:rPr lang="en-US" sz="2800" dirty="0">
                <a:solidFill>
                  <a:schemeClr val="bg1"/>
                </a:solidFill>
                <a:latin typeface="Calibri" panose="020F0502020204030204" pitchFamily="34" charset="0"/>
              </a:rPr>
              <a:t>), </a:t>
            </a:r>
            <a:r>
              <a:rPr lang="en-US" altLang="en-US" sz="2800" dirty="0">
                <a:solidFill>
                  <a:schemeClr val="bg1"/>
                </a:solidFill>
                <a:latin typeface="Calibri" panose="020F0502020204030204" pitchFamily="34" charset="0"/>
              </a:rPr>
              <a:t>exposure to toxins </a:t>
            </a:r>
            <a:r>
              <a:rPr lang="en-US" altLang="en-US" sz="2800" dirty="0" err="1">
                <a:solidFill>
                  <a:schemeClr val="bg1"/>
                </a:solidFill>
                <a:latin typeface="Calibri" panose="020F0502020204030204" pitchFamily="34" charset="0"/>
              </a:rPr>
              <a:t>e.g</a:t>
            </a:r>
            <a:r>
              <a:rPr lang="en-US" altLang="en-US" sz="2800" dirty="0">
                <a:solidFill>
                  <a:schemeClr val="bg1"/>
                </a:solidFill>
                <a:latin typeface="Calibri" panose="020F0502020204030204" pitchFamily="34" charset="0"/>
              </a:rPr>
              <a:t> heavy metals</a:t>
            </a:r>
          </a:p>
          <a:p>
            <a:pPr>
              <a:lnSpc>
                <a:spcPct val="80000"/>
              </a:lnSpc>
            </a:pPr>
            <a:r>
              <a:rPr lang="en-US" sz="2800" dirty="0">
                <a:solidFill>
                  <a:schemeClr val="bg1"/>
                </a:solidFill>
                <a:latin typeface="Calibri" panose="020F0502020204030204" pitchFamily="34" charset="0"/>
              </a:rPr>
              <a:t>Marital status: Health of wife (or husband), adjustment, number of </a:t>
            </a:r>
            <a:r>
              <a:rPr lang="en-US" sz="2800" dirty="0" err="1">
                <a:solidFill>
                  <a:schemeClr val="bg1"/>
                </a:solidFill>
                <a:latin typeface="Calibri" panose="020F0502020204030204" pitchFamily="34" charset="0"/>
              </a:rPr>
              <a:t>childrenand</a:t>
            </a:r>
            <a:r>
              <a:rPr lang="en-US" sz="2800" dirty="0">
                <a:solidFill>
                  <a:schemeClr val="bg1"/>
                </a:solidFill>
                <a:latin typeface="Calibri" panose="020F0502020204030204" pitchFamily="34" charset="0"/>
              </a:rPr>
              <a:t> their health.</a:t>
            </a:r>
          </a:p>
          <a:p>
            <a:pPr>
              <a:lnSpc>
                <a:spcPct val="80000"/>
              </a:lnSpc>
            </a:pPr>
            <a:r>
              <a:rPr lang="en-US" altLang="en-US" sz="2800" dirty="0">
                <a:solidFill>
                  <a:schemeClr val="bg1"/>
                </a:solidFill>
                <a:latin typeface="Calibri" panose="020F0502020204030204" pitchFamily="34" charset="0"/>
              </a:rPr>
              <a:t>Travel abroad </a:t>
            </a:r>
          </a:p>
        </p:txBody>
      </p:sp>
    </p:spTree>
    <p:extLst>
      <p:ext uri="{BB962C8B-B14F-4D97-AF65-F5344CB8AC3E}">
        <p14:creationId xmlns:p14="http://schemas.microsoft.com/office/powerpoint/2010/main" val="13311639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84418" name="Rectangle 2"/>
          <p:cNvSpPr>
            <a:spLocks noGrp="1" noChangeArrowheads="1"/>
          </p:cNvSpPr>
          <p:nvPr>
            <p:ph type="title"/>
          </p:nvPr>
        </p:nvSpPr>
        <p:spPr/>
        <p:txBody>
          <a:bodyPr/>
          <a:lstStyle/>
          <a:p>
            <a:r>
              <a:rPr lang="en-GB" altLang="en-GB" i="1" dirty="0">
                <a:solidFill>
                  <a:schemeClr val="bg1"/>
                </a:solidFill>
              </a:rPr>
              <a:t>Neurological history taking</a:t>
            </a:r>
          </a:p>
        </p:txBody>
      </p:sp>
      <p:sp>
        <p:nvSpPr>
          <p:cNvPr id="1084419" name="Rectangle 3"/>
          <p:cNvSpPr>
            <a:spLocks noGrp="1" noChangeArrowheads="1"/>
          </p:cNvSpPr>
          <p:nvPr>
            <p:ph idx="1"/>
          </p:nvPr>
        </p:nvSpPr>
        <p:spPr>
          <a:xfrm>
            <a:off x="677333" y="1548581"/>
            <a:ext cx="11008899" cy="4862267"/>
          </a:xfrm>
        </p:spPr>
        <p:txBody>
          <a:bodyPr/>
          <a:lstStyle/>
          <a:p>
            <a:r>
              <a:rPr kumimoji="0" lang="en-US" sz="28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Subjective. This will include those relevant points obtained from the Chief Complaints, the History of the Present Illness, the Functional Inquiry, Personal and Family History.</a:t>
            </a:r>
          </a:p>
          <a:p>
            <a:endParaRPr lang="en-GB" altLang="en-GB" dirty="0">
              <a:solidFill>
                <a:schemeClr val="bg1"/>
              </a:solidFill>
            </a:endParaRPr>
          </a:p>
          <a:p>
            <a:r>
              <a:rPr lang="en-GB" altLang="en-GB" sz="2800" dirty="0">
                <a:solidFill>
                  <a:schemeClr val="bg1"/>
                </a:solidFill>
              </a:rPr>
              <a:t>Summary</a:t>
            </a:r>
          </a:p>
          <a:p>
            <a:pPr lvl="1"/>
            <a:r>
              <a:rPr lang="en-GB" altLang="en-GB" sz="2400" dirty="0">
                <a:solidFill>
                  <a:schemeClr val="bg1"/>
                </a:solidFill>
              </a:rPr>
              <a:t>Key features of each element of the history</a:t>
            </a:r>
          </a:p>
          <a:p>
            <a:pPr lvl="2"/>
            <a:r>
              <a:rPr lang="en-GB" altLang="en-GB" sz="2000" dirty="0">
                <a:solidFill>
                  <a:schemeClr val="bg1"/>
                </a:solidFill>
              </a:rPr>
              <a:t>Presenting complaint(s)</a:t>
            </a:r>
          </a:p>
          <a:p>
            <a:pPr lvl="2"/>
            <a:r>
              <a:rPr lang="en-GB" altLang="en-GB" sz="2000" dirty="0">
                <a:solidFill>
                  <a:schemeClr val="bg1"/>
                </a:solidFill>
              </a:rPr>
              <a:t>Functional enquiry</a:t>
            </a:r>
          </a:p>
          <a:p>
            <a:pPr lvl="2"/>
            <a:r>
              <a:rPr lang="en-GB" altLang="en-GB" sz="2000" dirty="0">
                <a:solidFill>
                  <a:schemeClr val="bg1"/>
                </a:solidFill>
              </a:rPr>
              <a:t>Past medical history</a:t>
            </a:r>
          </a:p>
          <a:p>
            <a:pPr lvl="2"/>
            <a:r>
              <a:rPr lang="en-GB" altLang="en-GB" sz="2000" dirty="0">
                <a:solidFill>
                  <a:schemeClr val="bg1"/>
                </a:solidFill>
              </a:rPr>
              <a:t>Personal, social, family history</a:t>
            </a:r>
          </a:p>
          <a:p>
            <a:pPr lvl="2"/>
            <a:r>
              <a:rPr lang="en-GB" altLang="en-GB" sz="2000" dirty="0">
                <a:solidFill>
                  <a:schemeClr val="bg1"/>
                </a:solidFill>
              </a:rPr>
              <a:t>Formulation</a:t>
            </a:r>
          </a:p>
          <a:p>
            <a:pPr lvl="2"/>
            <a:endParaRPr lang="en-GB" altLang="en-GB" sz="2000" dirty="0">
              <a:solidFill>
                <a:schemeClr val="bg1"/>
              </a:solidFill>
            </a:endParaRPr>
          </a:p>
          <a:p>
            <a:endParaRPr lang="en-GB" altLang="en-GB" dirty="0">
              <a:solidFill>
                <a:schemeClr val="bg1"/>
              </a:solidFill>
            </a:endParaRPr>
          </a:p>
        </p:txBody>
      </p:sp>
    </p:spTree>
    <p:extLst>
      <p:ext uri="{BB962C8B-B14F-4D97-AF65-F5344CB8AC3E}">
        <p14:creationId xmlns:p14="http://schemas.microsoft.com/office/powerpoint/2010/main" val="38237620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053730" name="Rectangle 1053720">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3731"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373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3733" name="Freeform: Shape 1053726">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3698" name="Rectangle 2"/>
          <p:cNvSpPr>
            <a:spLocks noGrp="1" noChangeArrowheads="1"/>
          </p:cNvSpPr>
          <p:nvPr>
            <p:ph type="title"/>
          </p:nvPr>
        </p:nvSpPr>
        <p:spPr>
          <a:xfrm>
            <a:off x="934872" y="982272"/>
            <a:ext cx="3388419" cy="4560970"/>
          </a:xfrm>
        </p:spPr>
        <p:txBody>
          <a:bodyPr>
            <a:normAutofit/>
          </a:bodyPr>
          <a:lstStyle/>
          <a:p>
            <a:r>
              <a:rPr lang="en-GB" altLang="en-GB" sz="4000" i="1">
                <a:solidFill>
                  <a:srgbClr val="FFFFFF"/>
                </a:solidFill>
              </a:rPr>
              <a:t>Neurological history taking</a:t>
            </a:r>
          </a:p>
        </p:txBody>
      </p:sp>
      <p:sp>
        <p:nvSpPr>
          <p:cNvPr id="1053729"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3699" name="Rectangle 3"/>
          <p:cNvSpPr>
            <a:spLocks noGrp="1" noChangeArrowheads="1"/>
          </p:cNvSpPr>
          <p:nvPr>
            <p:ph idx="1"/>
          </p:nvPr>
        </p:nvSpPr>
        <p:spPr>
          <a:xfrm>
            <a:off x="5221862" y="1719618"/>
            <a:ext cx="5948831" cy="4334629"/>
          </a:xfrm>
        </p:spPr>
        <p:txBody>
          <a:bodyPr anchor="ctr">
            <a:normAutofit/>
          </a:bodyPr>
          <a:lstStyle/>
          <a:p>
            <a:pPr lvl="1"/>
            <a:endParaRPr lang="en-GB" altLang="en-GB" dirty="0">
              <a:solidFill>
                <a:srgbClr val="FEFFFF"/>
              </a:solidFill>
            </a:endParaRPr>
          </a:p>
        </p:txBody>
      </p:sp>
    </p:spTree>
    <p:extLst>
      <p:ext uri="{BB962C8B-B14F-4D97-AF65-F5344CB8AC3E}">
        <p14:creationId xmlns:p14="http://schemas.microsoft.com/office/powerpoint/2010/main" val="6556238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04D2CB-A191-4DB7-0D79-261BBAAC330D}"/>
              </a:ext>
            </a:extLst>
          </p:cNvPr>
          <p:cNvSpPr txBox="1"/>
          <p:nvPr/>
        </p:nvSpPr>
        <p:spPr>
          <a:xfrm>
            <a:off x="4099389" y="1825625"/>
            <a:ext cx="6513815" cy="369332"/>
          </a:xfrm>
          <a:prstGeom prst="rect">
            <a:avLst/>
          </a:prstGeom>
          <a:noFill/>
        </p:spPr>
        <p:txBody>
          <a:bodyPr wrap="square" rtlCol="0">
            <a:spAutoFit/>
          </a:bodyPr>
          <a:lstStyle/>
          <a:p>
            <a:r>
              <a:rPr lang="en-US" dirty="0"/>
              <a:t>Headache</a:t>
            </a:r>
          </a:p>
        </p:txBody>
      </p:sp>
      <p:sp>
        <p:nvSpPr>
          <p:cNvPr id="5" name="Rectangle 4">
            <a:extLst>
              <a:ext uri="{FF2B5EF4-FFF2-40B4-BE49-F238E27FC236}">
                <a16:creationId xmlns:a16="http://schemas.microsoft.com/office/drawing/2014/main" id="{F316C2BC-EE18-07F8-6CF1-25D1C10BB483}"/>
              </a:ext>
            </a:extLst>
          </p:cNvPr>
          <p:cNvSpPr/>
          <p:nvPr/>
        </p:nvSpPr>
        <p:spPr>
          <a:xfrm>
            <a:off x="1578796" y="1825625"/>
            <a:ext cx="8953092" cy="2646878"/>
          </a:xfrm>
          <a:prstGeom prst="rect">
            <a:avLst/>
          </a:prstGeom>
          <a:noFill/>
        </p:spPr>
        <p:txBody>
          <a:bodyPr wrap="none" lIns="91440" tIns="45720" rIns="91440" bIns="45720">
            <a:spAutoFit/>
          </a:bodyPr>
          <a:lstStyle/>
          <a:p>
            <a:pPr algn="ctr"/>
            <a:r>
              <a:rPr lang="en-US" sz="16600" b="1" cap="none" spc="0" dirty="0">
                <a:ln w="22225">
                  <a:solidFill>
                    <a:schemeClr val="accent2"/>
                  </a:solidFill>
                  <a:prstDash val="solid"/>
                </a:ln>
                <a:solidFill>
                  <a:schemeClr val="accent2">
                    <a:lumMod val="40000"/>
                    <a:lumOff val="60000"/>
                  </a:schemeClr>
                </a:solidFill>
                <a:effectLst/>
              </a:rPr>
              <a:t>Headache</a:t>
            </a:r>
          </a:p>
        </p:txBody>
      </p:sp>
    </p:spTree>
    <p:extLst>
      <p:ext uri="{BB962C8B-B14F-4D97-AF65-F5344CB8AC3E}">
        <p14:creationId xmlns:p14="http://schemas.microsoft.com/office/powerpoint/2010/main" val="20831012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290" name="Title 1"/>
          <p:cNvSpPr>
            <a:spLocks noGrp="1"/>
          </p:cNvSpPr>
          <p:nvPr>
            <p:ph type="title"/>
          </p:nvPr>
        </p:nvSpPr>
        <p:spPr>
          <a:xfrm>
            <a:off x="533400" y="248212"/>
            <a:ext cx="10515600" cy="1325563"/>
          </a:xfrm>
        </p:spPr>
        <p:txBody>
          <a:bodyPr/>
          <a:lstStyle/>
          <a:p>
            <a:r>
              <a:rPr lang="en-US" altLang="en-US" dirty="0">
                <a:solidFill>
                  <a:schemeClr val="bg1"/>
                </a:solidFill>
              </a:rPr>
              <a:t>HISTORY OF HEADACHE</a:t>
            </a:r>
          </a:p>
        </p:txBody>
      </p:sp>
      <p:sp>
        <p:nvSpPr>
          <p:cNvPr id="12291" name="Content Placeholder 2"/>
          <p:cNvSpPr>
            <a:spLocks noGrp="1"/>
          </p:cNvSpPr>
          <p:nvPr>
            <p:ph idx="1"/>
          </p:nvPr>
        </p:nvSpPr>
        <p:spPr>
          <a:xfrm>
            <a:off x="242428" y="1507100"/>
            <a:ext cx="6539372" cy="5014451"/>
          </a:xfrm>
        </p:spPr>
        <p:txBody>
          <a:bodyPr>
            <a:normAutofit lnSpcReduction="10000"/>
          </a:bodyPr>
          <a:lstStyle/>
          <a:p>
            <a:r>
              <a:rPr lang="en-US" altLang="en-US" sz="2400" dirty="0">
                <a:solidFill>
                  <a:schemeClr val="bg1"/>
                </a:solidFill>
                <a:latin typeface="Calibri" panose="020F0502020204030204" pitchFamily="34" charset="0"/>
              </a:rPr>
              <a:t>A common neurological symptom</a:t>
            </a:r>
          </a:p>
          <a:p>
            <a:r>
              <a:rPr lang="en-US" altLang="en-US" sz="2400" dirty="0">
                <a:solidFill>
                  <a:schemeClr val="bg1"/>
                </a:solidFill>
                <a:latin typeface="Calibri" panose="020F0502020204030204" pitchFamily="34" charset="0"/>
              </a:rPr>
              <a:t>Brain parenchyma is not sensitive to pain as it lacks pain receptors.</a:t>
            </a:r>
          </a:p>
          <a:p>
            <a:r>
              <a:rPr lang="en-US" altLang="en-US" sz="2400" dirty="0">
                <a:solidFill>
                  <a:schemeClr val="bg1"/>
                </a:solidFill>
                <a:latin typeface="Calibri" panose="020F0502020204030204" pitchFamily="34" charset="0"/>
              </a:rPr>
              <a:t>Pain is caused by disturbance of pain-sensitive structures around the brain </a:t>
            </a:r>
            <a:r>
              <a:rPr lang="en-US" altLang="en-US" sz="2400" dirty="0" err="1">
                <a:solidFill>
                  <a:schemeClr val="bg1"/>
                </a:solidFill>
                <a:latin typeface="Calibri" panose="020F0502020204030204" pitchFamily="34" charset="0"/>
              </a:rPr>
              <a:t>e.g</a:t>
            </a:r>
            <a:r>
              <a:rPr lang="en-US" altLang="en-US" sz="2400" dirty="0">
                <a:solidFill>
                  <a:schemeClr val="bg1"/>
                </a:solidFill>
                <a:latin typeface="Calibri" panose="020F0502020204030204" pitchFamily="34" charset="0"/>
              </a:rPr>
              <a:t> extracranial arteries, large veins, cranial and spinal nerves, head and neck muscles, subcutaneous tissue, eyes, ears, sinuses and meninges</a:t>
            </a:r>
          </a:p>
          <a:p>
            <a:r>
              <a:rPr lang="en-US" altLang="en-US" sz="2400" dirty="0">
                <a:solidFill>
                  <a:schemeClr val="bg1"/>
                </a:solidFill>
                <a:latin typeface="Calibri" panose="020F0502020204030204" pitchFamily="34" charset="0"/>
              </a:rPr>
              <a:t>caused by traction and irritation of the meninges and blood vessels</a:t>
            </a:r>
          </a:p>
          <a:p>
            <a:r>
              <a:rPr lang="en-US" altLang="en-US" sz="2400" dirty="0">
                <a:solidFill>
                  <a:schemeClr val="bg1"/>
                </a:solidFill>
                <a:latin typeface="Calibri" panose="020F0502020204030204" pitchFamily="34" charset="0"/>
              </a:rPr>
              <a:t>Pain-sensitive structures are supplied by branches of the trigeminal nerve and upper cervical nerves: this explains the pattern of pain referral seen in intracranial diseases</a:t>
            </a:r>
          </a:p>
          <a:p>
            <a:endParaRPr lang="en-US" altLang="en-US" sz="2800" dirty="0">
              <a:solidFill>
                <a:schemeClr val="bg1"/>
              </a:solidFill>
            </a:endParaRPr>
          </a:p>
          <a:p>
            <a:endParaRPr lang="en-US" altLang="en-US" dirty="0">
              <a:solidFill>
                <a:schemeClr val="bg1"/>
              </a:solidFill>
            </a:endParaRPr>
          </a:p>
        </p:txBody>
      </p:sp>
      <p:pic>
        <p:nvPicPr>
          <p:cNvPr id="2" name="Picture 1">
            <a:extLst>
              <a:ext uri="{FF2B5EF4-FFF2-40B4-BE49-F238E27FC236}">
                <a16:creationId xmlns:a16="http://schemas.microsoft.com/office/drawing/2014/main" id="{E10AD992-0AD7-1CEE-BA3C-CFC19CCBD153}"/>
              </a:ext>
            </a:extLst>
          </p:cNvPr>
          <p:cNvPicPr>
            <a:picLocks noChangeAspect="1"/>
          </p:cNvPicPr>
          <p:nvPr/>
        </p:nvPicPr>
        <p:blipFill>
          <a:blip r:embed="rId2"/>
          <a:stretch>
            <a:fillRect/>
          </a:stretch>
        </p:blipFill>
        <p:spPr>
          <a:xfrm>
            <a:off x="7391401" y="994570"/>
            <a:ext cx="4453396" cy="5177629"/>
          </a:xfrm>
          <a:prstGeom prst="rect">
            <a:avLst/>
          </a:prstGeom>
        </p:spPr>
      </p:pic>
    </p:spTree>
    <p:extLst>
      <p:ext uri="{BB962C8B-B14F-4D97-AF65-F5344CB8AC3E}">
        <p14:creationId xmlns:p14="http://schemas.microsoft.com/office/powerpoint/2010/main" val="3425437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055762" name="Rectangle 1055751">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055763" name="Group 1055753">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055755"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5764"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5757"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55746" name="Rectangle 2"/>
          <p:cNvSpPr>
            <a:spLocks noGrp="1" noChangeArrowheads="1"/>
          </p:cNvSpPr>
          <p:nvPr>
            <p:ph type="title"/>
          </p:nvPr>
        </p:nvSpPr>
        <p:spPr>
          <a:xfrm>
            <a:off x="1098468" y="885651"/>
            <a:ext cx="3229803" cy="4624603"/>
          </a:xfrm>
        </p:spPr>
        <p:txBody>
          <a:bodyPr>
            <a:normAutofit/>
          </a:bodyPr>
          <a:lstStyle/>
          <a:p>
            <a:r>
              <a:rPr lang="en-GB" altLang="en-GB" i="1" dirty="0">
                <a:solidFill>
                  <a:srgbClr val="FFFFFF"/>
                </a:solidFill>
              </a:rPr>
              <a:t>Neurological history taking</a:t>
            </a:r>
          </a:p>
        </p:txBody>
      </p:sp>
      <p:sp>
        <p:nvSpPr>
          <p:cNvPr id="1055747" name="Rectangle 3"/>
          <p:cNvSpPr>
            <a:spLocks noGrp="1" noChangeArrowheads="1"/>
          </p:cNvSpPr>
          <p:nvPr>
            <p:ph idx="1"/>
          </p:nvPr>
        </p:nvSpPr>
        <p:spPr>
          <a:xfrm>
            <a:off x="4978708" y="433633"/>
            <a:ext cx="6814224" cy="6108899"/>
          </a:xfrm>
        </p:spPr>
        <p:txBody>
          <a:bodyPr anchor="ctr">
            <a:normAutofit lnSpcReduction="10000"/>
          </a:bodyPr>
          <a:lstStyle/>
          <a:p>
            <a:r>
              <a:rPr lang="en-GB" altLang="en-GB" dirty="0">
                <a:solidFill>
                  <a:schemeClr val="bg1"/>
                </a:solidFill>
              </a:rPr>
              <a:t>Presenting complaint</a:t>
            </a:r>
          </a:p>
          <a:p>
            <a:pPr lvl="1"/>
            <a:r>
              <a:rPr lang="en-GB" altLang="en-GB" sz="2800" dirty="0">
                <a:solidFill>
                  <a:schemeClr val="bg1"/>
                </a:solidFill>
              </a:rPr>
              <a:t>One or several? Useful to list. </a:t>
            </a:r>
          </a:p>
          <a:p>
            <a:pPr lvl="1"/>
            <a:r>
              <a:rPr lang="en-GB" altLang="en-GB" sz="2800" dirty="0">
                <a:solidFill>
                  <a:schemeClr val="bg1"/>
                </a:solidFill>
              </a:rPr>
              <a:t>Allow uninterrupted narrative, so far as possible</a:t>
            </a:r>
          </a:p>
          <a:p>
            <a:pPr lvl="1"/>
            <a:r>
              <a:rPr lang="en-GB" altLang="en-GB" sz="2800" dirty="0">
                <a:solidFill>
                  <a:schemeClr val="bg1"/>
                </a:solidFill>
              </a:rPr>
              <a:t>Clarify</a:t>
            </a:r>
          </a:p>
          <a:p>
            <a:pPr lvl="2"/>
            <a:r>
              <a:rPr lang="en-GB" altLang="en-GB" sz="2800" dirty="0">
                <a:solidFill>
                  <a:schemeClr val="bg1"/>
                </a:solidFill>
              </a:rPr>
              <a:t>Date of onset</a:t>
            </a:r>
          </a:p>
          <a:p>
            <a:pPr lvl="2"/>
            <a:r>
              <a:rPr lang="en-GB" altLang="en-GB" sz="2800" dirty="0">
                <a:solidFill>
                  <a:schemeClr val="bg1"/>
                </a:solidFill>
              </a:rPr>
              <a:t>Frequency of recurrence</a:t>
            </a:r>
          </a:p>
          <a:p>
            <a:pPr lvl="2"/>
            <a:r>
              <a:rPr lang="en-GB" altLang="en-GB" sz="2800" dirty="0">
                <a:solidFill>
                  <a:schemeClr val="bg1"/>
                </a:solidFill>
              </a:rPr>
              <a:t>Duration of episodes</a:t>
            </a:r>
          </a:p>
          <a:p>
            <a:pPr lvl="2"/>
            <a:r>
              <a:rPr lang="en-GB" altLang="en-GB" sz="2800" dirty="0">
                <a:solidFill>
                  <a:schemeClr val="bg1"/>
                </a:solidFill>
              </a:rPr>
              <a:t>Evolution</a:t>
            </a:r>
          </a:p>
          <a:p>
            <a:pPr lvl="2"/>
            <a:r>
              <a:rPr lang="en-GB" altLang="en-GB" sz="2800" dirty="0">
                <a:solidFill>
                  <a:schemeClr val="bg1"/>
                </a:solidFill>
              </a:rPr>
              <a:t>Nature of main symptom, in detail</a:t>
            </a:r>
          </a:p>
          <a:p>
            <a:pPr lvl="2"/>
            <a:r>
              <a:rPr lang="en-GB" altLang="en-GB" sz="2800" dirty="0">
                <a:solidFill>
                  <a:schemeClr val="bg1"/>
                </a:solidFill>
              </a:rPr>
              <a:t>Associated features</a:t>
            </a:r>
          </a:p>
          <a:p>
            <a:pPr lvl="2"/>
            <a:r>
              <a:rPr lang="en-GB" altLang="en-GB" sz="2800" dirty="0">
                <a:solidFill>
                  <a:schemeClr val="bg1"/>
                </a:solidFill>
              </a:rPr>
              <a:t>Triggers</a:t>
            </a:r>
          </a:p>
          <a:p>
            <a:pPr lvl="2"/>
            <a:r>
              <a:rPr lang="en-GB" altLang="en-GB" sz="2800" dirty="0">
                <a:solidFill>
                  <a:schemeClr val="bg1"/>
                </a:solidFill>
              </a:rPr>
              <a:t>Exacerbating/relieving factors </a:t>
            </a:r>
          </a:p>
          <a:p>
            <a:pPr lvl="2"/>
            <a:r>
              <a:rPr lang="en-GB" altLang="en-GB" sz="2800" dirty="0">
                <a:solidFill>
                  <a:schemeClr val="bg1"/>
                </a:solidFill>
              </a:rPr>
              <a:t>Treatment</a:t>
            </a:r>
          </a:p>
        </p:txBody>
      </p:sp>
    </p:spTree>
    <p:extLst>
      <p:ext uri="{BB962C8B-B14F-4D97-AF65-F5344CB8AC3E}">
        <p14:creationId xmlns:p14="http://schemas.microsoft.com/office/powerpoint/2010/main" val="21258751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30" name="Content Placeholder 5" descr="All headache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476250"/>
            <a:ext cx="8461375" cy="554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31744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61896" name="Rectangle 1061895">
            <a:extLst>
              <a:ext uri="{FF2B5EF4-FFF2-40B4-BE49-F238E27FC236}">
                <a16:creationId xmlns:a16="http://schemas.microsoft.com/office/drawing/2014/main" id="{325166D1-1B21-4128-AC42-61745528E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1890" name="Rectangle 2"/>
          <p:cNvSpPr>
            <a:spLocks noGrp="1" noChangeArrowheads="1"/>
          </p:cNvSpPr>
          <p:nvPr>
            <p:ph type="title"/>
          </p:nvPr>
        </p:nvSpPr>
        <p:spPr>
          <a:xfrm>
            <a:off x="6707568" y="146327"/>
            <a:ext cx="4391024" cy="1323439"/>
          </a:xfrm>
        </p:spPr>
        <p:txBody>
          <a:bodyPr anchor="t">
            <a:normAutofit/>
          </a:bodyPr>
          <a:lstStyle/>
          <a:p>
            <a:pPr algn="ctr"/>
            <a:r>
              <a:rPr lang="en-GB" altLang="en-GB" sz="4000" i="1" dirty="0">
                <a:solidFill>
                  <a:schemeClr val="bg1"/>
                </a:solidFill>
              </a:rPr>
              <a:t>Neurological history taking</a:t>
            </a:r>
          </a:p>
        </p:txBody>
      </p:sp>
      <p:pic>
        <p:nvPicPr>
          <p:cNvPr id="3" name="Picture 2" descr="A person with her hands on her face">
            <a:extLst>
              <a:ext uri="{FF2B5EF4-FFF2-40B4-BE49-F238E27FC236}">
                <a16:creationId xmlns:a16="http://schemas.microsoft.com/office/drawing/2014/main" id="{0B47565D-9108-F2C7-466F-E8CBE7CFE7CD}"/>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5794" r="16544"/>
          <a:stretch/>
        </p:blipFill>
        <p:spPr>
          <a:xfrm>
            <a:off x="20" y="2"/>
            <a:ext cx="6186992" cy="6857998"/>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effectLst>
            <a:outerShdw blurRad="381000" dist="152400" algn="tl" rotWithShape="0">
              <a:prstClr val="black">
                <a:alpha val="10000"/>
              </a:prstClr>
            </a:outerShdw>
          </a:effectLst>
        </p:spPr>
      </p:pic>
      <p:grpSp>
        <p:nvGrpSpPr>
          <p:cNvPr id="1061898" name="Group 1061897">
            <a:extLst>
              <a:ext uri="{FF2B5EF4-FFF2-40B4-BE49-F238E27FC236}">
                <a16:creationId xmlns:a16="http://schemas.microsoft.com/office/drawing/2014/main" id="{E6517BAC-C80F-4065-90D8-703493E0B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68" y="0"/>
            <a:ext cx="874718" cy="6857455"/>
            <a:chOff x="5395368" y="0"/>
            <a:chExt cx="874718" cy="6857455"/>
          </a:xfrm>
        </p:grpSpPr>
        <p:sp>
          <p:nvSpPr>
            <p:cNvPr id="1061899" name="Freeform: Shape 1061898">
              <a:extLst>
                <a:ext uri="{FF2B5EF4-FFF2-40B4-BE49-F238E27FC236}">
                  <a16:creationId xmlns:a16="http://schemas.microsoft.com/office/drawing/2014/main" id="{984DCDA5-A261-4103-B44C-068DCEA033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1900" name="Freeform: Shape 1061899">
              <a:extLst>
                <a:ext uri="{FF2B5EF4-FFF2-40B4-BE49-F238E27FC236}">
                  <a16:creationId xmlns:a16="http://schemas.microsoft.com/office/drawing/2014/main" id="{4E59A2A1-1352-47AA-80C2-0FF53759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5">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61891" name="Rectangle 3"/>
          <p:cNvSpPr>
            <a:spLocks noGrp="1" noChangeArrowheads="1"/>
          </p:cNvSpPr>
          <p:nvPr>
            <p:ph idx="1"/>
          </p:nvPr>
        </p:nvSpPr>
        <p:spPr>
          <a:xfrm>
            <a:off x="6187011" y="1397018"/>
            <a:ext cx="5833539" cy="5095580"/>
          </a:xfrm>
        </p:spPr>
        <p:txBody>
          <a:bodyPr>
            <a:normAutofit fontScale="92500" lnSpcReduction="10000"/>
          </a:bodyPr>
          <a:lstStyle/>
          <a:p>
            <a:r>
              <a:rPr lang="en-GB" altLang="en-GB" sz="2400" dirty="0">
                <a:solidFill>
                  <a:schemeClr val="bg1"/>
                </a:solidFill>
                <a:latin typeface="+mj-lt"/>
                <a:ea typeface="+mj-ea"/>
                <a:cs typeface="+mj-cs"/>
              </a:rPr>
              <a:t>Headache in a 34 yr old woman</a:t>
            </a:r>
          </a:p>
          <a:p>
            <a:pPr marL="342900" lvl="2"/>
            <a:r>
              <a:rPr lang="en-GB" altLang="en-GB" sz="2400" dirty="0">
                <a:solidFill>
                  <a:schemeClr val="bg1"/>
                </a:solidFill>
                <a:latin typeface="+mj-lt"/>
                <a:ea typeface="+mj-ea"/>
                <a:cs typeface="+mj-cs"/>
              </a:rPr>
              <a:t>Onset at puberty</a:t>
            </a:r>
          </a:p>
          <a:p>
            <a:pPr marL="342900" lvl="2"/>
            <a:r>
              <a:rPr lang="en-GB" altLang="en-GB" sz="2400" dirty="0">
                <a:solidFill>
                  <a:schemeClr val="bg1"/>
                </a:solidFill>
                <a:latin typeface="+mj-lt"/>
                <a:ea typeface="+mj-ea"/>
                <a:cs typeface="+mj-cs"/>
              </a:rPr>
              <a:t>Attacks 1-3/month</a:t>
            </a:r>
          </a:p>
          <a:p>
            <a:pPr marL="342900" lvl="2"/>
            <a:r>
              <a:rPr lang="en-GB" altLang="en-GB" sz="2400" dirty="0">
                <a:solidFill>
                  <a:schemeClr val="bg1"/>
                </a:solidFill>
                <a:latin typeface="+mj-lt"/>
                <a:ea typeface="+mj-ea"/>
                <a:cs typeface="+mj-cs"/>
              </a:rPr>
              <a:t>Few hours – 2 days</a:t>
            </a:r>
          </a:p>
          <a:p>
            <a:pPr marL="342900" lvl="2"/>
            <a:r>
              <a:rPr lang="en-GB" altLang="en-GB" sz="2400" dirty="0">
                <a:solidFill>
                  <a:schemeClr val="bg1"/>
                </a:solidFill>
                <a:latin typeface="+mj-lt"/>
                <a:ea typeface="+mj-ea"/>
                <a:cs typeface="+mj-cs"/>
              </a:rPr>
              <a:t>Increasing frequency/intensity past two years</a:t>
            </a:r>
          </a:p>
          <a:p>
            <a:pPr marL="342900" lvl="2"/>
            <a:r>
              <a:rPr lang="en-GB" altLang="en-GB" sz="2400" dirty="0">
                <a:solidFill>
                  <a:schemeClr val="bg1"/>
                </a:solidFill>
                <a:latin typeface="+mj-lt"/>
                <a:ea typeface="+mj-ea"/>
                <a:cs typeface="+mj-cs"/>
              </a:rPr>
              <a:t>Throbbing headache, often unilateral, either side</a:t>
            </a:r>
          </a:p>
          <a:p>
            <a:pPr marL="342900" lvl="2"/>
            <a:r>
              <a:rPr lang="en-GB" altLang="en-GB" sz="2400" dirty="0">
                <a:solidFill>
                  <a:schemeClr val="bg1"/>
                </a:solidFill>
                <a:latin typeface="+mj-lt"/>
                <a:ea typeface="+mj-ea"/>
                <a:cs typeface="+mj-cs"/>
              </a:rPr>
              <a:t>20 minutes visual disturbance, preceding headache; nausea, photo- and phonophobia with headache</a:t>
            </a:r>
          </a:p>
          <a:p>
            <a:pPr marL="342900" lvl="2"/>
            <a:r>
              <a:rPr lang="en-GB" altLang="en-GB" sz="2400" dirty="0">
                <a:solidFill>
                  <a:schemeClr val="bg1"/>
                </a:solidFill>
                <a:latin typeface="+mj-lt"/>
                <a:ea typeface="+mj-ea"/>
                <a:cs typeface="+mj-cs"/>
              </a:rPr>
              <a:t>Sleeping in at the weekend; pre-menstrual week</a:t>
            </a:r>
          </a:p>
          <a:p>
            <a:pPr marL="342900" lvl="2"/>
            <a:r>
              <a:rPr lang="en-GB" altLang="en-GB" sz="2400" dirty="0">
                <a:solidFill>
                  <a:schemeClr val="bg1"/>
                </a:solidFill>
                <a:latin typeface="+mj-lt"/>
                <a:ea typeface="+mj-ea"/>
                <a:cs typeface="+mj-cs"/>
              </a:rPr>
              <a:t>Worse upright, better lying flat in dark room, helped by sleep</a:t>
            </a:r>
          </a:p>
          <a:p>
            <a:pPr marL="342900" lvl="2"/>
            <a:r>
              <a:rPr lang="en-GB" altLang="en-GB" sz="2400" dirty="0">
                <a:solidFill>
                  <a:schemeClr val="bg1"/>
                </a:solidFill>
                <a:latin typeface="+mj-lt"/>
                <a:ea typeface="+mj-ea"/>
                <a:cs typeface="+mj-cs"/>
              </a:rPr>
              <a:t>Helped by aspirin taken early in attack; no help if not. </a:t>
            </a:r>
          </a:p>
        </p:txBody>
      </p:sp>
      <p:sp>
        <p:nvSpPr>
          <p:cNvPr id="4" name="TextBox 3">
            <a:extLst>
              <a:ext uri="{FF2B5EF4-FFF2-40B4-BE49-F238E27FC236}">
                <a16:creationId xmlns:a16="http://schemas.microsoft.com/office/drawing/2014/main" id="{21B573B6-D442-8D2E-EA28-8433E0725BE2}"/>
              </a:ext>
            </a:extLst>
          </p:cNvPr>
          <p:cNvSpPr txBox="1"/>
          <p:nvPr/>
        </p:nvSpPr>
        <p:spPr>
          <a:xfrm>
            <a:off x="10005184" y="6657945"/>
            <a:ext cx="2186816"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GB" sz="700" b="0" i="0" u="none" strike="noStrike" kern="1200" cap="none" spc="0" normalizeH="0" baseline="0" noProof="0">
                <a:ln>
                  <a:noFill/>
                </a:ln>
                <a:solidFill>
                  <a:srgbClr val="FFFFFF"/>
                </a:solidFill>
                <a:effectLst/>
                <a:uLnTx/>
                <a:uFillTx/>
                <a:latin typeface="Calibri" panose="020F0502020204030204"/>
                <a:ea typeface="+mn-ea"/>
                <a:cs typeface="+mn-cs"/>
                <a:hlinkClick r:id="rId4" tooltip="http://ifpnews.com/exclusive/iran-produces-new-herbal-drug-for-migraine/">
                  <a:extLst>
                    <a:ext uri="{A12FA001-AC4F-418D-AE19-62706E023703}">
                      <ahyp:hlinkClr xmlns:ahyp="http://schemas.microsoft.com/office/drawing/2018/hyperlinkcolor" val="tx"/>
                    </a:ext>
                  </a:extLst>
                </a:hlinkClick>
              </a:rPr>
              <a:t>This Photo</a:t>
            </a:r>
            <a:r>
              <a:rPr kumimoji="0" lang="en-GB"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GB" sz="700" b="0" i="0" u="none" strike="noStrike" kern="1200" cap="none" spc="0" normalizeH="0" baseline="0" noProof="0">
                <a:ln>
                  <a:noFill/>
                </a:ln>
                <a:solidFill>
                  <a:srgbClr val="FFFFFF"/>
                </a:solidFill>
                <a:effectLst/>
                <a:uLnTx/>
                <a:uFillTx/>
                <a:latin typeface="Calibri" panose="020F0502020204030204"/>
                <a:ea typeface="+mn-ea"/>
                <a:cs typeface="+mn-cs"/>
                <a:hlinkClick r:id="rId6" tooltip="https://creativecommons.org/licenses/by/3.0/">
                  <a:extLst>
                    <a:ext uri="{A12FA001-AC4F-418D-AE19-62706E023703}">
                      <ahyp:hlinkClr xmlns:ahyp="http://schemas.microsoft.com/office/drawing/2018/hyperlinkcolor" val="tx"/>
                    </a:ext>
                  </a:extLst>
                </a:hlinkClick>
              </a:rPr>
              <a:t>CC BY</a:t>
            </a:r>
            <a:endParaRPr kumimoji="0" lang="en-GB"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55187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4" name="Rectangle 6153">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148" name="Rectangle 4"/>
          <p:cNvSpPr>
            <a:spLocks noGrp="1" noChangeArrowheads="1"/>
          </p:cNvSpPr>
          <p:nvPr>
            <p:ph type="title" idx="4294967295"/>
          </p:nvPr>
        </p:nvSpPr>
        <p:spPr>
          <a:xfrm>
            <a:off x="1014141" y="1450655"/>
            <a:ext cx="3932030" cy="3956690"/>
          </a:xfrm>
        </p:spPr>
        <p:txBody>
          <a:bodyPr vert="horz" lIns="91440" tIns="45720" rIns="91440" bIns="45720" rtlCol="0" anchor="ctr" anchorCtr="0">
            <a:normAutofit/>
          </a:bodyPr>
          <a:lstStyle/>
          <a:p>
            <a:r>
              <a:rPr lang="en-US" kern="1200">
                <a:solidFill>
                  <a:schemeClr val="bg1"/>
                </a:solidFill>
                <a:latin typeface="+mj-lt"/>
                <a:ea typeface="+mj-ea"/>
                <a:cs typeface="+mj-cs"/>
              </a:rPr>
              <a:t>INTRODUCTION</a:t>
            </a:r>
          </a:p>
        </p:txBody>
      </p:sp>
      <p:cxnSp>
        <p:nvCxnSpPr>
          <p:cNvPr id="6156" name="Straight Connector 6155">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1450655"/>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158" name="Straight Connector 6157">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5408571"/>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149" name="Rectangle 5"/>
          <p:cNvSpPr>
            <a:spLocks noGrp="1" noChangeArrowheads="1"/>
          </p:cNvSpPr>
          <p:nvPr>
            <p:ph type="body" idx="4294967295"/>
          </p:nvPr>
        </p:nvSpPr>
        <p:spPr>
          <a:xfrm>
            <a:off x="5682912" y="278501"/>
            <a:ext cx="6223142" cy="6197712"/>
          </a:xfrm>
        </p:spPr>
        <p:txBody>
          <a:bodyPr vert="horz" lIns="91440" tIns="45720" rIns="91440" bIns="45720" rtlCol="0" anchor="ctr">
            <a:normAutofit/>
          </a:bodyPr>
          <a:lstStyle/>
          <a:p>
            <a:r>
              <a:rPr lang="en-US" dirty="0">
                <a:solidFill>
                  <a:schemeClr val="bg1"/>
                </a:solidFill>
              </a:rPr>
              <a:t>complete medical evaluation includes </a:t>
            </a:r>
          </a:p>
          <a:p>
            <a:r>
              <a:rPr lang="en-US" dirty="0">
                <a:solidFill>
                  <a:schemeClr val="bg1"/>
                </a:solidFill>
                <a:hlinkClick r:id="rId2" tooltip="Medical history"/>
              </a:rPr>
              <a:t>medical history</a:t>
            </a:r>
            <a:endParaRPr lang="en-US" dirty="0">
              <a:solidFill>
                <a:schemeClr val="bg1"/>
              </a:solidFill>
            </a:endParaRPr>
          </a:p>
          <a:p>
            <a:r>
              <a:rPr lang="en-US" dirty="0">
                <a:solidFill>
                  <a:schemeClr val="bg1"/>
                </a:solidFill>
                <a:hlinkClick r:id="rId3" tooltip="Physical examination"/>
              </a:rPr>
              <a:t>physical examination</a:t>
            </a:r>
            <a:endParaRPr lang="en-US" dirty="0">
              <a:solidFill>
                <a:schemeClr val="bg1"/>
              </a:solidFill>
            </a:endParaRPr>
          </a:p>
          <a:p>
            <a:r>
              <a:rPr lang="en-US" dirty="0">
                <a:solidFill>
                  <a:schemeClr val="bg1"/>
                </a:solidFill>
              </a:rPr>
              <a:t>Appropriate laboratory or imaging studies</a:t>
            </a:r>
          </a:p>
          <a:p>
            <a:r>
              <a:rPr lang="en-US" dirty="0">
                <a:solidFill>
                  <a:schemeClr val="bg1"/>
                </a:solidFill>
              </a:rPr>
              <a:t>analysis of data </a:t>
            </a:r>
          </a:p>
          <a:p>
            <a:r>
              <a:rPr lang="en-US" dirty="0">
                <a:solidFill>
                  <a:schemeClr val="bg1"/>
                </a:solidFill>
                <a:hlinkClick r:id="rId4" tooltip="Diagnosis"/>
              </a:rPr>
              <a:t>Diagnoses</a:t>
            </a:r>
            <a:endParaRPr lang="en-US" dirty="0">
              <a:solidFill>
                <a:schemeClr val="bg1"/>
              </a:solidFill>
            </a:endParaRPr>
          </a:p>
          <a:p>
            <a:r>
              <a:rPr lang="en-US" dirty="0">
                <a:solidFill>
                  <a:schemeClr val="bg1"/>
                </a:solidFill>
              </a:rPr>
              <a:t>Treatment plan </a:t>
            </a:r>
            <a:endParaRPr lang="en-US" sz="2000" dirty="0">
              <a:solidFill>
                <a:schemeClr val="bg1"/>
              </a:solidFill>
            </a:endParaRPr>
          </a:p>
        </p:txBody>
      </p:sp>
    </p:spTree>
    <p:extLst>
      <p:ext uri="{BB962C8B-B14F-4D97-AF65-F5344CB8AC3E}">
        <p14:creationId xmlns:p14="http://schemas.microsoft.com/office/powerpoint/2010/main" val="36188240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40" name="Rectangle 18439">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434" name="Rectangle 2"/>
          <p:cNvSpPr>
            <a:spLocks noGrp="1" noChangeArrowheads="1"/>
          </p:cNvSpPr>
          <p:nvPr>
            <p:ph type="title"/>
          </p:nvPr>
        </p:nvSpPr>
        <p:spPr>
          <a:xfrm>
            <a:off x="838200" y="448721"/>
            <a:ext cx="4707671" cy="1225650"/>
          </a:xfrm>
        </p:spPr>
        <p:txBody>
          <a:bodyPr anchor="b">
            <a:normAutofit/>
          </a:bodyPr>
          <a:lstStyle/>
          <a:p>
            <a:pPr eaLnBrk="1" hangingPunct="1"/>
            <a:r>
              <a:rPr lang="en-ZA" altLang="en-US" sz="3800">
                <a:solidFill>
                  <a:schemeClr val="bg1"/>
                </a:solidFill>
              </a:rPr>
              <a:t>MIGRAINE</a:t>
            </a:r>
            <a:endParaRPr lang="en-GB" altLang="en-US" sz="3800">
              <a:solidFill>
                <a:schemeClr val="bg1"/>
              </a:solidFill>
            </a:endParaRPr>
          </a:p>
        </p:txBody>
      </p:sp>
      <p:cxnSp>
        <p:nvCxnSpPr>
          <p:cNvPr id="18442" name="Straight Connector 18441">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8435" name="Rectangle 3"/>
          <p:cNvSpPr>
            <a:spLocks noGrp="1" noChangeArrowheads="1"/>
          </p:cNvSpPr>
          <p:nvPr>
            <p:ph idx="1"/>
          </p:nvPr>
        </p:nvSpPr>
        <p:spPr>
          <a:xfrm>
            <a:off x="897769" y="1909192"/>
            <a:ext cx="4586513" cy="3647710"/>
          </a:xfrm>
        </p:spPr>
        <p:txBody>
          <a:bodyPr>
            <a:normAutofit/>
          </a:bodyPr>
          <a:lstStyle/>
          <a:p>
            <a:pPr eaLnBrk="1" hangingPunct="1"/>
            <a:r>
              <a:rPr lang="en-ZA" altLang="en-US" sz="2000">
                <a:solidFill>
                  <a:schemeClr val="bg1"/>
                </a:solidFill>
              </a:rPr>
              <a:t>More common in women</a:t>
            </a:r>
          </a:p>
          <a:p>
            <a:pPr eaLnBrk="1" hangingPunct="1"/>
            <a:r>
              <a:rPr lang="en-ZA" altLang="en-US" sz="2000">
                <a:solidFill>
                  <a:schemeClr val="bg1"/>
                </a:solidFill>
              </a:rPr>
              <a:t>Usually one sided</a:t>
            </a:r>
          </a:p>
          <a:p>
            <a:pPr eaLnBrk="1" hangingPunct="1"/>
            <a:r>
              <a:rPr lang="en-ZA" altLang="en-US" sz="2000">
                <a:solidFill>
                  <a:schemeClr val="bg1"/>
                </a:solidFill>
              </a:rPr>
              <a:t>Throbbing</a:t>
            </a:r>
          </a:p>
          <a:p>
            <a:pPr eaLnBrk="1" hangingPunct="1"/>
            <a:r>
              <a:rPr lang="en-ZA" altLang="en-US" sz="2000">
                <a:solidFill>
                  <a:schemeClr val="bg1"/>
                </a:solidFill>
              </a:rPr>
              <a:t>Mild to severe pain</a:t>
            </a:r>
          </a:p>
          <a:p>
            <a:pPr eaLnBrk="1" hangingPunct="1"/>
            <a:r>
              <a:rPr lang="en-ZA" altLang="en-US" sz="2000">
                <a:solidFill>
                  <a:schemeClr val="bg1"/>
                </a:solidFill>
              </a:rPr>
              <a:t>Nausea and vomiting</a:t>
            </a:r>
          </a:p>
          <a:p>
            <a:pPr eaLnBrk="1" hangingPunct="1"/>
            <a:r>
              <a:rPr lang="en-ZA" altLang="en-US" sz="2000">
                <a:solidFill>
                  <a:schemeClr val="bg1"/>
                </a:solidFill>
              </a:rPr>
              <a:t>Photophobia/phonophobia</a:t>
            </a:r>
          </a:p>
          <a:p>
            <a:pPr eaLnBrk="1" hangingPunct="1"/>
            <a:r>
              <a:rPr lang="en-ZA" altLang="en-US" sz="2000">
                <a:solidFill>
                  <a:schemeClr val="bg1"/>
                </a:solidFill>
              </a:rPr>
              <a:t>Visual aura or photopsia</a:t>
            </a:r>
          </a:p>
          <a:p>
            <a:pPr eaLnBrk="1" hangingPunct="1"/>
            <a:r>
              <a:rPr lang="en-ZA" altLang="en-US" sz="2000">
                <a:solidFill>
                  <a:schemeClr val="bg1"/>
                </a:solidFill>
              </a:rPr>
              <a:t>Lasts for several hours</a:t>
            </a:r>
            <a:endParaRPr lang="en-GB" altLang="en-US" sz="2000">
              <a:solidFill>
                <a:schemeClr val="bg1"/>
              </a:solidFill>
            </a:endParaRPr>
          </a:p>
        </p:txBody>
      </p:sp>
      <p:cxnSp>
        <p:nvCxnSpPr>
          <p:cNvPr id="18444" name="Straight Connector 18443">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 name="Picture 1" descr="A person with a headband&#10;&#10;Description automatically generated">
            <a:extLst>
              <a:ext uri="{FF2B5EF4-FFF2-40B4-BE49-F238E27FC236}">
                <a16:creationId xmlns:a16="http://schemas.microsoft.com/office/drawing/2014/main" id="{F3D2448C-6745-3607-3035-3A15FC228FD4}"/>
              </a:ext>
            </a:extLst>
          </p:cNvPr>
          <p:cNvPicPr>
            <a:picLocks noChangeAspect="1"/>
          </p:cNvPicPr>
          <p:nvPr/>
        </p:nvPicPr>
        <p:blipFill>
          <a:blip r:embed="rId2"/>
          <a:stretch>
            <a:fillRect/>
          </a:stretch>
        </p:blipFill>
        <p:spPr>
          <a:xfrm>
            <a:off x="6525453" y="1452792"/>
            <a:ext cx="5666547" cy="3952416"/>
          </a:xfrm>
          <a:prstGeom prst="rect">
            <a:avLst/>
          </a:prstGeom>
        </p:spPr>
      </p:pic>
    </p:spTree>
    <p:extLst>
      <p:ext uri="{BB962C8B-B14F-4D97-AF65-F5344CB8AC3E}">
        <p14:creationId xmlns:p14="http://schemas.microsoft.com/office/powerpoint/2010/main" val="4139022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92" name="Rectangle 16391">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386" name="Rectangle 2"/>
          <p:cNvSpPr>
            <a:spLocks noGrp="1" noChangeArrowheads="1"/>
          </p:cNvSpPr>
          <p:nvPr>
            <p:ph type="title"/>
          </p:nvPr>
        </p:nvSpPr>
        <p:spPr>
          <a:xfrm>
            <a:off x="838200" y="448721"/>
            <a:ext cx="4707671" cy="1225650"/>
          </a:xfrm>
        </p:spPr>
        <p:txBody>
          <a:bodyPr anchor="b">
            <a:normAutofit/>
          </a:bodyPr>
          <a:lstStyle/>
          <a:p>
            <a:pPr eaLnBrk="1" hangingPunct="1"/>
            <a:r>
              <a:rPr lang="en-ZA" altLang="en-US" sz="3800">
                <a:solidFill>
                  <a:schemeClr val="bg1"/>
                </a:solidFill>
              </a:rPr>
              <a:t>TENSION HEADACHES</a:t>
            </a:r>
            <a:endParaRPr lang="en-GB" altLang="en-US" sz="3800">
              <a:solidFill>
                <a:schemeClr val="bg1"/>
              </a:solidFill>
            </a:endParaRPr>
          </a:p>
        </p:txBody>
      </p:sp>
      <p:cxnSp>
        <p:nvCxnSpPr>
          <p:cNvPr id="16394" name="Straight Connector 16393">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387" name="Rectangle 3"/>
          <p:cNvSpPr>
            <a:spLocks noGrp="1" noChangeArrowheads="1"/>
          </p:cNvSpPr>
          <p:nvPr>
            <p:ph idx="1"/>
          </p:nvPr>
        </p:nvSpPr>
        <p:spPr>
          <a:xfrm>
            <a:off x="897769" y="1909192"/>
            <a:ext cx="4586513" cy="3647710"/>
          </a:xfrm>
        </p:spPr>
        <p:txBody>
          <a:bodyPr>
            <a:normAutofit/>
          </a:bodyPr>
          <a:lstStyle/>
          <a:p>
            <a:pPr eaLnBrk="1" hangingPunct="1"/>
            <a:r>
              <a:rPr lang="en-ZA" altLang="en-US" sz="2000">
                <a:solidFill>
                  <a:schemeClr val="bg1"/>
                </a:solidFill>
              </a:rPr>
              <a:t>Pain usually bilateral, fronto-occipital</a:t>
            </a:r>
          </a:p>
          <a:p>
            <a:pPr eaLnBrk="1" hangingPunct="1"/>
            <a:r>
              <a:rPr lang="en-ZA" altLang="en-US" sz="2000">
                <a:solidFill>
                  <a:schemeClr val="bg1"/>
                </a:solidFill>
              </a:rPr>
              <a:t>Throbbing in nature</a:t>
            </a:r>
          </a:p>
          <a:p>
            <a:pPr eaLnBrk="1" hangingPunct="1"/>
            <a:r>
              <a:rPr lang="en-ZA" altLang="en-US" sz="2000">
                <a:solidFill>
                  <a:schemeClr val="bg1"/>
                </a:solidFill>
              </a:rPr>
              <a:t>Mild to moderate pain</a:t>
            </a:r>
          </a:p>
          <a:p>
            <a:pPr eaLnBrk="1" hangingPunct="1"/>
            <a:r>
              <a:rPr lang="en-ZA" altLang="en-US" sz="2000">
                <a:solidFill>
                  <a:schemeClr val="bg1"/>
                </a:solidFill>
              </a:rPr>
              <a:t>Tight band sensation</a:t>
            </a:r>
          </a:p>
          <a:p>
            <a:pPr eaLnBrk="1" hangingPunct="1"/>
            <a:r>
              <a:rPr lang="en-ZA" altLang="en-US" sz="2000">
                <a:solidFill>
                  <a:schemeClr val="bg1"/>
                </a:solidFill>
              </a:rPr>
              <a:t>Pressure behind eyes</a:t>
            </a:r>
          </a:p>
          <a:p>
            <a:pPr eaLnBrk="1" hangingPunct="1"/>
            <a:r>
              <a:rPr lang="en-ZA" altLang="en-US" sz="2000">
                <a:solidFill>
                  <a:schemeClr val="bg1"/>
                </a:solidFill>
              </a:rPr>
              <a:t>Precipitants: worry, stress, noise, etc</a:t>
            </a:r>
          </a:p>
          <a:p>
            <a:pPr eaLnBrk="1" hangingPunct="1">
              <a:buFont typeface="Wingdings" panose="05000000000000000000" pitchFamily="2" charset="2"/>
              <a:buNone/>
            </a:pPr>
            <a:endParaRPr lang="en-GB" altLang="en-US" sz="2000">
              <a:solidFill>
                <a:schemeClr val="bg1"/>
              </a:solidFill>
            </a:endParaRPr>
          </a:p>
        </p:txBody>
      </p:sp>
      <p:cxnSp>
        <p:nvCxnSpPr>
          <p:cNvPr id="16396" name="Straight Connector 16395">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8695440-107C-E13C-7669-9AA05F17B21B}"/>
              </a:ext>
            </a:extLst>
          </p:cNvPr>
          <p:cNvPicPr>
            <a:picLocks noChangeAspect="1"/>
          </p:cNvPicPr>
          <p:nvPr/>
        </p:nvPicPr>
        <p:blipFill rotWithShape="1">
          <a:blip r:embed="rId2"/>
          <a:srcRect l="28527" r="1" b="1"/>
          <a:stretch/>
        </p:blipFill>
        <p:spPr>
          <a:xfrm>
            <a:off x="6525453" y="10"/>
            <a:ext cx="5666547" cy="6857990"/>
          </a:xfrm>
          <a:prstGeom prst="rect">
            <a:avLst/>
          </a:prstGeom>
        </p:spPr>
      </p:pic>
    </p:spTree>
    <p:extLst>
      <p:ext uri="{BB962C8B-B14F-4D97-AF65-F5344CB8AC3E}">
        <p14:creationId xmlns:p14="http://schemas.microsoft.com/office/powerpoint/2010/main" val="4076532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8" name="Rectangle 2048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482" name="Rectangle 2"/>
          <p:cNvSpPr>
            <a:spLocks noGrp="1" noChangeArrowheads="1"/>
          </p:cNvSpPr>
          <p:nvPr>
            <p:ph type="title"/>
          </p:nvPr>
        </p:nvSpPr>
        <p:spPr>
          <a:xfrm>
            <a:off x="838200" y="448721"/>
            <a:ext cx="4707671" cy="1225650"/>
          </a:xfrm>
        </p:spPr>
        <p:txBody>
          <a:bodyPr anchor="b">
            <a:normAutofit/>
          </a:bodyPr>
          <a:lstStyle/>
          <a:p>
            <a:pPr eaLnBrk="1" hangingPunct="1"/>
            <a:r>
              <a:rPr lang="en-ZA" altLang="en-US" sz="3800">
                <a:solidFill>
                  <a:schemeClr val="bg1"/>
                </a:solidFill>
              </a:rPr>
              <a:t>CLUSTER HEADACHES</a:t>
            </a:r>
            <a:endParaRPr lang="en-GB" altLang="en-US" sz="3800">
              <a:solidFill>
                <a:schemeClr val="bg1"/>
              </a:solidFill>
            </a:endParaRPr>
          </a:p>
        </p:txBody>
      </p:sp>
      <p:cxnSp>
        <p:nvCxnSpPr>
          <p:cNvPr id="20490" name="Straight Connector 20489">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0483" name="Rectangle 3"/>
          <p:cNvSpPr>
            <a:spLocks noGrp="1" noChangeArrowheads="1"/>
          </p:cNvSpPr>
          <p:nvPr>
            <p:ph idx="1"/>
          </p:nvPr>
        </p:nvSpPr>
        <p:spPr>
          <a:xfrm>
            <a:off x="897769" y="1909192"/>
            <a:ext cx="4586513" cy="3647710"/>
          </a:xfrm>
        </p:spPr>
        <p:txBody>
          <a:bodyPr>
            <a:normAutofit/>
          </a:bodyPr>
          <a:lstStyle/>
          <a:p>
            <a:pPr eaLnBrk="1" hangingPunct="1"/>
            <a:r>
              <a:rPr lang="en-ZA" altLang="en-US" sz="1900" dirty="0">
                <a:solidFill>
                  <a:schemeClr val="bg1"/>
                </a:solidFill>
              </a:rPr>
              <a:t>More common in men</a:t>
            </a:r>
          </a:p>
          <a:p>
            <a:pPr eaLnBrk="1" hangingPunct="1"/>
            <a:r>
              <a:rPr lang="en-ZA" altLang="en-US" sz="1900" dirty="0">
                <a:solidFill>
                  <a:schemeClr val="bg1"/>
                </a:solidFill>
              </a:rPr>
              <a:t>Excruciating unilateral pain around one eye</a:t>
            </a:r>
          </a:p>
          <a:p>
            <a:pPr eaLnBrk="1" hangingPunct="1"/>
            <a:r>
              <a:rPr lang="en-ZA" altLang="en-US" sz="1900" dirty="0">
                <a:solidFill>
                  <a:schemeClr val="bg1"/>
                </a:solidFill>
              </a:rPr>
              <a:t>Drooping eyelid</a:t>
            </a:r>
          </a:p>
          <a:p>
            <a:pPr eaLnBrk="1" hangingPunct="1"/>
            <a:r>
              <a:rPr lang="en-ZA" altLang="en-US" sz="1900" dirty="0">
                <a:solidFill>
                  <a:schemeClr val="bg1"/>
                </a:solidFill>
              </a:rPr>
              <a:t>Redness or tearing of one eye</a:t>
            </a:r>
          </a:p>
          <a:p>
            <a:pPr eaLnBrk="1" hangingPunct="1"/>
            <a:r>
              <a:rPr lang="en-ZA" altLang="en-US" sz="1900" dirty="0">
                <a:solidFill>
                  <a:schemeClr val="bg1"/>
                </a:solidFill>
              </a:rPr>
              <a:t>Nasal stuffiness</a:t>
            </a:r>
          </a:p>
          <a:p>
            <a:pPr eaLnBrk="1" hangingPunct="1"/>
            <a:r>
              <a:rPr lang="en-ZA" altLang="en-US" sz="1900" dirty="0">
                <a:solidFill>
                  <a:schemeClr val="bg1"/>
                </a:solidFill>
              </a:rPr>
              <a:t>Pain is brief, occurring repeatedly for weeks (in clusters) followed by a few months rest before another cluster occurs</a:t>
            </a:r>
          </a:p>
          <a:p>
            <a:pPr eaLnBrk="1" hangingPunct="1"/>
            <a:r>
              <a:rPr lang="en-ZA" altLang="en-US" sz="1900" dirty="0">
                <a:solidFill>
                  <a:schemeClr val="bg1"/>
                </a:solidFill>
              </a:rPr>
              <a:t>Attacks often provoked by alcohol</a:t>
            </a:r>
          </a:p>
          <a:p>
            <a:pPr eaLnBrk="1" hangingPunct="1"/>
            <a:endParaRPr lang="en-GB" altLang="en-US" sz="1900" dirty="0">
              <a:solidFill>
                <a:schemeClr val="bg1"/>
              </a:solidFill>
            </a:endParaRPr>
          </a:p>
        </p:txBody>
      </p:sp>
      <p:cxnSp>
        <p:nvCxnSpPr>
          <p:cNvPr id="20492" name="Straight Connector 20491">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727B1388-724D-F45D-54F0-6E4DD7224A9A}"/>
              </a:ext>
            </a:extLst>
          </p:cNvPr>
          <p:cNvPicPr>
            <a:picLocks noChangeAspect="1"/>
          </p:cNvPicPr>
          <p:nvPr/>
        </p:nvPicPr>
        <p:blipFill>
          <a:blip r:embed="rId2"/>
          <a:stretch>
            <a:fillRect/>
          </a:stretch>
        </p:blipFill>
        <p:spPr>
          <a:xfrm>
            <a:off x="5952825" y="0"/>
            <a:ext cx="3493311" cy="4057650"/>
          </a:xfrm>
          <a:prstGeom prst="rect">
            <a:avLst/>
          </a:prstGeom>
        </p:spPr>
      </p:pic>
      <p:pic>
        <p:nvPicPr>
          <p:cNvPr id="2" name="Picture 1">
            <a:extLst>
              <a:ext uri="{FF2B5EF4-FFF2-40B4-BE49-F238E27FC236}">
                <a16:creationId xmlns:a16="http://schemas.microsoft.com/office/drawing/2014/main" id="{7EF63D99-A740-6383-A833-A9B86B61C267}"/>
              </a:ext>
            </a:extLst>
          </p:cNvPr>
          <p:cNvPicPr>
            <a:picLocks noChangeAspect="1"/>
          </p:cNvPicPr>
          <p:nvPr/>
        </p:nvPicPr>
        <p:blipFill rotWithShape="1">
          <a:blip r:embed="rId3"/>
          <a:srcRect l="1" r="-514" b="12418"/>
          <a:stretch/>
        </p:blipFill>
        <p:spPr>
          <a:xfrm>
            <a:off x="6239176" y="2931215"/>
            <a:ext cx="5695649" cy="3647710"/>
          </a:xfrm>
          <a:prstGeom prst="rect">
            <a:avLst/>
          </a:prstGeom>
        </p:spPr>
      </p:pic>
    </p:spTree>
    <p:extLst>
      <p:ext uri="{BB962C8B-B14F-4D97-AF65-F5344CB8AC3E}">
        <p14:creationId xmlns:p14="http://schemas.microsoft.com/office/powerpoint/2010/main" val="30799876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001699B-0DE7-5F75-AAE0-A3941E11B8C0}"/>
              </a:ext>
            </a:extLst>
          </p:cNvPr>
          <p:cNvSpPr>
            <a:spLocks noGrp="1"/>
          </p:cNvSpPr>
          <p:nvPr>
            <p:ph type="title"/>
          </p:nvPr>
        </p:nvSpPr>
        <p:spPr>
          <a:xfrm>
            <a:off x="1028700" y="1967266"/>
            <a:ext cx="2628900" cy="2547257"/>
          </a:xfrm>
          <a:solidFill>
            <a:srgbClr val="FFC000"/>
          </a:solidFill>
        </p:spPr>
        <p:txBody>
          <a:bodyPr vert="horz" lIns="91440" tIns="45720" rIns="91440" bIns="45720" rtlCol="0" anchor="ctr">
            <a:normAutofit/>
          </a:bodyPr>
          <a:lstStyle/>
          <a:p>
            <a:pPr algn="ctr"/>
            <a:r>
              <a:rPr lang="en-US" sz="3600" kern="1200" dirty="0">
                <a:solidFill>
                  <a:srgbClr val="FFFFFF"/>
                </a:solidFill>
                <a:latin typeface="+mj-lt"/>
                <a:ea typeface="+mj-ea"/>
                <a:cs typeface="+mj-cs"/>
              </a:rPr>
              <a:t>Neurological symptoms</a:t>
            </a:r>
            <a:br>
              <a:rPr lang="en-US" sz="3600" kern="1200" dirty="0">
                <a:solidFill>
                  <a:srgbClr val="FFFFFF"/>
                </a:solidFill>
                <a:latin typeface="+mj-lt"/>
                <a:ea typeface="+mj-ea"/>
                <a:cs typeface="+mj-cs"/>
              </a:rPr>
            </a:br>
            <a:r>
              <a:rPr lang="en-US" sz="3600" kern="1200" dirty="0">
                <a:solidFill>
                  <a:srgbClr val="FFFFFF"/>
                </a:solidFill>
                <a:latin typeface="+mj-lt"/>
                <a:ea typeface="+mj-ea"/>
                <a:cs typeface="+mj-cs"/>
              </a:rPr>
              <a:t>Headache</a:t>
            </a:r>
          </a:p>
        </p:txBody>
      </p:sp>
      <p:pic>
        <p:nvPicPr>
          <p:cNvPr id="5" name="Content Placeholder 4">
            <a:extLst>
              <a:ext uri="{FF2B5EF4-FFF2-40B4-BE49-F238E27FC236}">
                <a16:creationId xmlns:a16="http://schemas.microsoft.com/office/drawing/2014/main" id="{237105E8-D189-F57C-621E-EA9F277AF1C8}"/>
              </a:ext>
            </a:extLst>
          </p:cNvPr>
          <p:cNvPicPr>
            <a:picLocks noGrp="1" noChangeAspect="1"/>
          </p:cNvPicPr>
          <p:nvPr>
            <p:ph idx="1"/>
          </p:nvPr>
        </p:nvPicPr>
        <p:blipFill>
          <a:blip r:embed="rId2"/>
          <a:stretch>
            <a:fillRect/>
          </a:stretch>
        </p:blipFill>
        <p:spPr>
          <a:xfrm>
            <a:off x="4985003" y="81592"/>
            <a:ext cx="6489575" cy="6694815"/>
          </a:xfrm>
          <a:prstGeom prst="rect">
            <a:avLst/>
          </a:prstGeom>
        </p:spPr>
      </p:pic>
    </p:spTree>
    <p:extLst>
      <p:ext uri="{BB962C8B-B14F-4D97-AF65-F5344CB8AC3E}">
        <p14:creationId xmlns:p14="http://schemas.microsoft.com/office/powerpoint/2010/main" val="331161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001699B-0DE7-5F75-AAE0-A3941E11B8C0}"/>
              </a:ext>
            </a:extLst>
          </p:cNvPr>
          <p:cNvSpPr>
            <a:spLocks noGrp="1"/>
          </p:cNvSpPr>
          <p:nvPr>
            <p:ph type="title"/>
          </p:nvPr>
        </p:nvSpPr>
        <p:spPr>
          <a:xfrm>
            <a:off x="1028700" y="1967266"/>
            <a:ext cx="2628900" cy="2547257"/>
          </a:xfrm>
          <a:solidFill>
            <a:srgbClr val="FFC000"/>
          </a:solidFill>
        </p:spPr>
        <p:txBody>
          <a:bodyPr vert="horz" lIns="91440" tIns="45720" rIns="91440" bIns="45720" rtlCol="0" anchor="ctr">
            <a:normAutofit/>
          </a:bodyPr>
          <a:lstStyle/>
          <a:p>
            <a:pPr algn="ctr"/>
            <a:r>
              <a:rPr lang="en-US" sz="3600" kern="1200" dirty="0">
                <a:solidFill>
                  <a:srgbClr val="FFFFFF"/>
                </a:solidFill>
                <a:latin typeface="+mj-lt"/>
                <a:ea typeface="+mj-ea"/>
                <a:cs typeface="+mj-cs"/>
              </a:rPr>
              <a:t>Neurological symptoms</a:t>
            </a:r>
            <a:br>
              <a:rPr lang="en-US" sz="3600" kern="1200" dirty="0">
                <a:solidFill>
                  <a:srgbClr val="FFFFFF"/>
                </a:solidFill>
                <a:latin typeface="+mj-lt"/>
                <a:ea typeface="+mj-ea"/>
                <a:cs typeface="+mj-cs"/>
              </a:rPr>
            </a:br>
            <a:r>
              <a:rPr lang="en-US" sz="3600" kern="1200" dirty="0">
                <a:solidFill>
                  <a:srgbClr val="FFFFFF"/>
                </a:solidFill>
                <a:latin typeface="+mj-lt"/>
                <a:ea typeface="+mj-ea"/>
                <a:cs typeface="+mj-cs"/>
              </a:rPr>
              <a:t>Headache</a:t>
            </a:r>
          </a:p>
        </p:txBody>
      </p:sp>
      <p:pic>
        <p:nvPicPr>
          <p:cNvPr id="6" name="Content Placeholder 5">
            <a:extLst>
              <a:ext uri="{FF2B5EF4-FFF2-40B4-BE49-F238E27FC236}">
                <a16:creationId xmlns:a16="http://schemas.microsoft.com/office/drawing/2014/main" id="{09E94434-9CC8-0800-0028-CB4DC41707E8}"/>
              </a:ext>
            </a:extLst>
          </p:cNvPr>
          <p:cNvPicPr>
            <a:picLocks noGrp="1" noChangeAspect="1"/>
          </p:cNvPicPr>
          <p:nvPr>
            <p:ph idx="1"/>
          </p:nvPr>
        </p:nvPicPr>
        <p:blipFill>
          <a:blip r:embed="rId2"/>
          <a:stretch>
            <a:fillRect/>
          </a:stretch>
        </p:blipFill>
        <p:spPr>
          <a:xfrm>
            <a:off x="4781550" y="1574019"/>
            <a:ext cx="6381750" cy="3740931"/>
          </a:xfrm>
          <a:prstGeom prst="rect">
            <a:avLst/>
          </a:prstGeom>
        </p:spPr>
      </p:pic>
    </p:spTree>
    <p:extLst>
      <p:ext uri="{BB962C8B-B14F-4D97-AF65-F5344CB8AC3E}">
        <p14:creationId xmlns:p14="http://schemas.microsoft.com/office/powerpoint/2010/main" val="25760028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60" name="Rectangle 23559">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554" name="Rectangle 2"/>
          <p:cNvSpPr>
            <a:spLocks noGrp="1" noChangeArrowheads="1"/>
          </p:cNvSpPr>
          <p:nvPr>
            <p:ph type="title"/>
          </p:nvPr>
        </p:nvSpPr>
        <p:spPr>
          <a:xfrm>
            <a:off x="925217" y="867623"/>
            <a:ext cx="4707671" cy="1225650"/>
          </a:xfrm>
        </p:spPr>
        <p:txBody>
          <a:bodyPr anchor="b">
            <a:normAutofit/>
          </a:bodyPr>
          <a:lstStyle/>
          <a:p>
            <a:pPr eaLnBrk="1" hangingPunct="1"/>
            <a:r>
              <a:rPr lang="en-ZA" altLang="en-US" sz="3800" dirty="0">
                <a:solidFill>
                  <a:schemeClr val="bg1"/>
                </a:solidFill>
              </a:rPr>
              <a:t>MENINGITIS</a:t>
            </a:r>
            <a:endParaRPr lang="en-GB" altLang="en-US" sz="3800" dirty="0">
              <a:solidFill>
                <a:schemeClr val="bg1"/>
              </a:solidFill>
            </a:endParaRPr>
          </a:p>
        </p:txBody>
      </p:sp>
      <p:sp>
        <p:nvSpPr>
          <p:cNvPr id="23555" name="Rectangle 3"/>
          <p:cNvSpPr>
            <a:spLocks noGrp="1" noChangeArrowheads="1"/>
          </p:cNvSpPr>
          <p:nvPr>
            <p:ph idx="1"/>
          </p:nvPr>
        </p:nvSpPr>
        <p:spPr>
          <a:xfrm>
            <a:off x="1020467" y="2716316"/>
            <a:ext cx="4707671" cy="2838110"/>
          </a:xfrm>
        </p:spPr>
        <p:txBody>
          <a:bodyPr>
            <a:normAutofit fontScale="70000" lnSpcReduction="20000"/>
          </a:bodyPr>
          <a:lstStyle/>
          <a:p>
            <a:pPr eaLnBrk="1" hangingPunct="1"/>
            <a:r>
              <a:rPr lang="en-ZA" altLang="en-US" sz="3500" dirty="0">
                <a:solidFill>
                  <a:schemeClr val="bg1"/>
                </a:solidFill>
              </a:rPr>
              <a:t>Headache</a:t>
            </a:r>
          </a:p>
          <a:p>
            <a:pPr eaLnBrk="1" hangingPunct="1"/>
            <a:r>
              <a:rPr lang="en-ZA" altLang="en-US" sz="3500" dirty="0">
                <a:solidFill>
                  <a:schemeClr val="bg1"/>
                </a:solidFill>
              </a:rPr>
              <a:t>Stiff neck</a:t>
            </a:r>
          </a:p>
          <a:p>
            <a:pPr eaLnBrk="1" hangingPunct="1"/>
            <a:r>
              <a:rPr lang="en-ZA" altLang="en-US" sz="3500" dirty="0">
                <a:solidFill>
                  <a:schemeClr val="bg1"/>
                </a:solidFill>
              </a:rPr>
              <a:t>Fever</a:t>
            </a:r>
          </a:p>
          <a:p>
            <a:pPr eaLnBrk="1" hangingPunct="1"/>
            <a:r>
              <a:rPr lang="en-ZA" altLang="en-US" sz="3500" dirty="0">
                <a:solidFill>
                  <a:schemeClr val="bg1"/>
                </a:solidFill>
              </a:rPr>
              <a:t>Nausea and vomiting</a:t>
            </a:r>
          </a:p>
          <a:p>
            <a:pPr eaLnBrk="1" hangingPunct="1"/>
            <a:r>
              <a:rPr lang="en-ZA" altLang="en-US" sz="3500" dirty="0">
                <a:solidFill>
                  <a:schemeClr val="bg1"/>
                </a:solidFill>
              </a:rPr>
              <a:t>Photophobia</a:t>
            </a:r>
          </a:p>
          <a:p>
            <a:pPr eaLnBrk="1" hangingPunct="1"/>
            <a:r>
              <a:rPr lang="en-ZA" altLang="en-US" sz="3500" dirty="0">
                <a:solidFill>
                  <a:schemeClr val="bg1"/>
                </a:solidFill>
              </a:rPr>
              <a:t>Drowsiness</a:t>
            </a:r>
          </a:p>
          <a:p>
            <a:pPr eaLnBrk="1" hangingPunct="1"/>
            <a:r>
              <a:rPr lang="en-ZA" altLang="en-US" sz="3500" dirty="0">
                <a:solidFill>
                  <a:schemeClr val="bg1"/>
                </a:solidFill>
              </a:rPr>
              <a:t>Confusion</a:t>
            </a:r>
          </a:p>
          <a:p>
            <a:pPr eaLnBrk="1" hangingPunct="1">
              <a:buFont typeface="Wingdings" panose="05000000000000000000" pitchFamily="2" charset="2"/>
              <a:buNone/>
            </a:pPr>
            <a:endParaRPr lang="en-GB" altLang="en-US" sz="1400" dirty="0">
              <a:solidFill>
                <a:schemeClr val="bg1"/>
              </a:solidFill>
            </a:endParaRPr>
          </a:p>
        </p:txBody>
      </p:sp>
      <p:pic>
        <p:nvPicPr>
          <p:cNvPr id="2" name="Picture 1">
            <a:extLst>
              <a:ext uri="{FF2B5EF4-FFF2-40B4-BE49-F238E27FC236}">
                <a16:creationId xmlns:a16="http://schemas.microsoft.com/office/drawing/2014/main" id="{C08AC11C-347D-C18C-A9D4-E28457438A09}"/>
              </a:ext>
            </a:extLst>
          </p:cNvPr>
          <p:cNvPicPr>
            <a:picLocks noChangeAspect="1"/>
          </p:cNvPicPr>
          <p:nvPr/>
        </p:nvPicPr>
        <p:blipFill rotWithShape="1">
          <a:blip r:embed="rId2"/>
          <a:srcRect l="24585"/>
          <a:stretch/>
        </p:blipFill>
        <p:spPr>
          <a:xfrm>
            <a:off x="6735467" y="977900"/>
            <a:ext cx="5037433" cy="4826000"/>
          </a:xfrm>
          <a:prstGeom prst="rect">
            <a:avLst/>
          </a:prstGeom>
        </p:spPr>
      </p:pic>
      <p:sp>
        <p:nvSpPr>
          <p:cNvPr id="23562" name="Rectangle 23561">
            <a:extLst>
              <a:ext uri="{FF2B5EF4-FFF2-40B4-BE49-F238E27FC236}">
                <a16:creationId xmlns:a16="http://schemas.microsoft.com/office/drawing/2014/main" id="{C61F2F60-14E3-4196-B7CE-175E46F04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596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15760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8" name="Rectangle 2560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602" name="Rectangle 2"/>
          <p:cNvSpPr>
            <a:spLocks noGrp="1" noChangeArrowheads="1"/>
          </p:cNvSpPr>
          <p:nvPr>
            <p:ph type="title"/>
          </p:nvPr>
        </p:nvSpPr>
        <p:spPr>
          <a:xfrm>
            <a:off x="1295400" y="669925"/>
            <a:ext cx="4800600" cy="1325563"/>
          </a:xfrm>
        </p:spPr>
        <p:txBody>
          <a:bodyPr anchor="b">
            <a:normAutofit/>
          </a:bodyPr>
          <a:lstStyle/>
          <a:p>
            <a:pPr eaLnBrk="1" hangingPunct="1"/>
            <a:r>
              <a:rPr lang="en-ZA" altLang="en-US">
                <a:solidFill>
                  <a:schemeClr val="bg1"/>
                </a:solidFill>
              </a:rPr>
              <a:t>HEADACHE RELATED TO </a:t>
            </a:r>
            <a:r>
              <a:rPr lang="en-ZA" altLang="en-US">
                <a:solidFill>
                  <a:schemeClr val="bg1"/>
                </a:solidFill>
                <a:cs typeface="Arial" panose="020B0604020202020204" pitchFamily="34" charset="0"/>
              </a:rPr>
              <a:t>↑ICP</a:t>
            </a:r>
            <a:endParaRPr lang="en-GB" altLang="en-US">
              <a:solidFill>
                <a:schemeClr val="bg1"/>
              </a:solidFill>
              <a:cs typeface="Arial" panose="020B0604020202020204" pitchFamily="34" charset="0"/>
            </a:endParaRPr>
          </a:p>
        </p:txBody>
      </p:sp>
      <p:cxnSp>
        <p:nvCxnSpPr>
          <p:cNvPr id="25610" name="Straight Connector 2560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5603" name="Rectangle 3"/>
          <p:cNvSpPr>
            <a:spLocks noGrp="1" noChangeArrowheads="1"/>
          </p:cNvSpPr>
          <p:nvPr>
            <p:ph idx="1"/>
          </p:nvPr>
        </p:nvSpPr>
        <p:spPr>
          <a:xfrm>
            <a:off x="714375" y="2288833"/>
            <a:ext cx="5715000" cy="4197692"/>
          </a:xfrm>
        </p:spPr>
        <p:txBody>
          <a:bodyPr>
            <a:normAutofit/>
          </a:bodyPr>
          <a:lstStyle/>
          <a:p>
            <a:pPr eaLnBrk="1" hangingPunct="1"/>
            <a:r>
              <a:rPr lang="en-ZA" altLang="en-US" dirty="0">
                <a:solidFill>
                  <a:schemeClr val="bg1"/>
                </a:solidFill>
              </a:rPr>
              <a:t>Dull ache</a:t>
            </a:r>
          </a:p>
          <a:p>
            <a:pPr eaLnBrk="1" hangingPunct="1"/>
            <a:r>
              <a:rPr lang="en-ZA" altLang="en-US" dirty="0">
                <a:solidFill>
                  <a:schemeClr val="bg1"/>
                </a:solidFill>
              </a:rPr>
              <a:t>Worse on waking in the morning, improves through the day</a:t>
            </a:r>
          </a:p>
          <a:p>
            <a:pPr eaLnBrk="1" hangingPunct="1"/>
            <a:r>
              <a:rPr lang="en-ZA" altLang="en-US" dirty="0">
                <a:solidFill>
                  <a:schemeClr val="bg1"/>
                </a:solidFill>
              </a:rPr>
              <a:t>Made worse by coughing, sneezing, straining, bending forward or lying down</a:t>
            </a:r>
          </a:p>
          <a:p>
            <a:pPr eaLnBrk="1" hangingPunct="1"/>
            <a:r>
              <a:rPr lang="en-ZA" altLang="en-US" dirty="0">
                <a:solidFill>
                  <a:schemeClr val="bg1"/>
                </a:solidFill>
              </a:rPr>
              <a:t>Worsens progressively</a:t>
            </a:r>
          </a:p>
          <a:p>
            <a:pPr eaLnBrk="1" hangingPunct="1"/>
            <a:r>
              <a:rPr lang="en-ZA" altLang="en-US" dirty="0">
                <a:solidFill>
                  <a:schemeClr val="bg1"/>
                </a:solidFill>
              </a:rPr>
              <a:t>Associated with morning vomiting</a:t>
            </a:r>
          </a:p>
          <a:p>
            <a:pPr eaLnBrk="1" hangingPunct="1">
              <a:buFont typeface="Wingdings" panose="05000000000000000000" pitchFamily="2" charset="2"/>
              <a:buNone/>
            </a:pPr>
            <a:endParaRPr lang="en-GB" altLang="en-US" sz="2000" dirty="0">
              <a:solidFill>
                <a:schemeClr val="bg1"/>
              </a:solidFill>
            </a:endParaRPr>
          </a:p>
        </p:txBody>
      </p:sp>
      <p:pic>
        <p:nvPicPr>
          <p:cNvPr id="2" name="Picture 1">
            <a:extLst>
              <a:ext uri="{FF2B5EF4-FFF2-40B4-BE49-F238E27FC236}">
                <a16:creationId xmlns:a16="http://schemas.microsoft.com/office/drawing/2014/main" id="{F1A0FC34-B4A5-8C3F-777F-290959D8D090}"/>
              </a:ext>
            </a:extLst>
          </p:cNvPr>
          <p:cNvPicPr>
            <a:picLocks noChangeAspect="1"/>
          </p:cNvPicPr>
          <p:nvPr/>
        </p:nvPicPr>
        <p:blipFill>
          <a:blip r:embed="rId2"/>
          <a:stretch>
            <a:fillRect/>
          </a:stretch>
        </p:blipFill>
        <p:spPr>
          <a:xfrm>
            <a:off x="7172527" y="1020845"/>
            <a:ext cx="4562263" cy="4816310"/>
          </a:xfrm>
          <a:prstGeom prst="rect">
            <a:avLst/>
          </a:prstGeom>
        </p:spPr>
      </p:pic>
      <p:cxnSp>
        <p:nvCxnSpPr>
          <p:cNvPr id="25612" name="Straight Connector 25611">
            <a:extLst>
              <a:ext uri="{FF2B5EF4-FFF2-40B4-BE49-F238E27FC236}">
                <a16:creationId xmlns:a16="http://schemas.microsoft.com/office/drawing/2014/main" id="{B7188D9B-1674-419B-A379-D1632A7EC3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29053"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4483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59" name="Rectangle 31758">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747" name="Rectangle 2"/>
          <p:cNvSpPr>
            <a:spLocks noGrp="1" noChangeArrowheads="1"/>
          </p:cNvSpPr>
          <p:nvPr>
            <p:ph type="title"/>
          </p:nvPr>
        </p:nvSpPr>
        <p:spPr>
          <a:xfrm>
            <a:off x="1295400" y="669925"/>
            <a:ext cx="4800600" cy="1325563"/>
          </a:xfrm>
        </p:spPr>
        <p:txBody>
          <a:bodyPr vert="horz" lIns="91440" tIns="45720" rIns="91440" bIns="45720" rtlCol="0" anchor="b">
            <a:normAutofit/>
          </a:bodyPr>
          <a:lstStyle/>
          <a:p>
            <a:r>
              <a:rPr lang="en-US" altLang="en-US" kern="1200">
                <a:solidFill>
                  <a:schemeClr val="bg1"/>
                </a:solidFill>
                <a:latin typeface="+mj-lt"/>
                <a:ea typeface="+mj-ea"/>
                <a:cs typeface="+mj-cs"/>
              </a:rPr>
              <a:t>HISTORY OF SEIZURES</a:t>
            </a:r>
          </a:p>
        </p:txBody>
      </p:sp>
      <p:cxnSp>
        <p:nvCxnSpPr>
          <p:cNvPr id="31760" name="Straight Connector 3175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5371444-9C02-0A74-631B-83447E5C9D08}"/>
              </a:ext>
            </a:extLst>
          </p:cNvPr>
          <p:cNvSpPr txBox="1"/>
          <p:nvPr/>
        </p:nvSpPr>
        <p:spPr>
          <a:xfrm>
            <a:off x="142977" y="2210736"/>
            <a:ext cx="7343774" cy="4337254"/>
          </a:xfrm>
          <a:prstGeom prst="rect">
            <a:avLst/>
          </a:prstGeom>
        </p:spPr>
        <p:txBody>
          <a:bodyPr vert="horz" lIns="91440" tIns="45720" rIns="91440" bIns="45720" rtlCol="0">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Any clinical event caused by abnormal electrical discharge in the brain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Role of inhibitory neurotransmitter, gamma amino butyric acid (GABA) and various excitatory neurotransmitters (acetylcholine, amino acids such as glutamate and aspartate)</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Epilepsy is the tendency to have recurrent seizures (fits)</a:t>
            </a:r>
          </a:p>
        </p:txBody>
      </p:sp>
      <p:pic>
        <p:nvPicPr>
          <p:cNvPr id="31748" name="Picture 4" descr="http://www.dkimages.com/discover/previews/751/439176.JPG"/>
          <p:cNvPicPr>
            <a:picLocks noGrp="1" noChangeAspect="1" noChangeArrowheads="1"/>
          </p:cNvPicPr>
          <p:nvPr>
            <p:ph idx="1"/>
          </p:nvPr>
        </p:nvPicPr>
        <p:blipFill>
          <a:blip r:embed="rId2" r:link="rId3">
            <a:extLst>
              <a:ext uri="{28A0092B-C50C-407E-A947-70E740481C1C}">
                <a14:useLocalDpi xmlns:a14="http://schemas.microsoft.com/office/drawing/2010/main" val="0"/>
              </a:ext>
            </a:extLst>
          </a:blip>
          <a:stretch>
            <a:fillRect/>
          </a:stretch>
        </p:blipFill>
        <p:spPr>
          <a:xfrm>
            <a:off x="7629727" y="1689631"/>
            <a:ext cx="4562263" cy="3478725"/>
          </a:xfrm>
          <a:prstGeom prst="rect">
            <a:avLst/>
          </a:prstGeom>
        </p:spPr>
      </p:pic>
      <p:cxnSp>
        <p:nvCxnSpPr>
          <p:cNvPr id="31761" name="Straight Connector 31760">
            <a:extLst>
              <a:ext uri="{FF2B5EF4-FFF2-40B4-BE49-F238E27FC236}">
                <a16:creationId xmlns:a16="http://schemas.microsoft.com/office/drawing/2014/main" id="{B7188D9B-1674-419B-A379-D1632A7EC3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29053"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47193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9" name="Rectangle 33798">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794" name="Title 1"/>
          <p:cNvSpPr>
            <a:spLocks noGrp="1"/>
          </p:cNvSpPr>
          <p:nvPr>
            <p:ph type="title"/>
          </p:nvPr>
        </p:nvSpPr>
        <p:spPr>
          <a:xfrm>
            <a:off x="1295400" y="669925"/>
            <a:ext cx="4800600" cy="1325563"/>
          </a:xfrm>
        </p:spPr>
        <p:txBody>
          <a:bodyPr anchor="b">
            <a:normAutofit/>
          </a:bodyPr>
          <a:lstStyle/>
          <a:p>
            <a:r>
              <a:rPr lang="en-US" altLang="en-US">
                <a:solidFill>
                  <a:schemeClr val="bg1"/>
                </a:solidFill>
              </a:rPr>
              <a:t>SEIZURE CLASSIFICATION</a:t>
            </a:r>
          </a:p>
        </p:txBody>
      </p:sp>
      <p:cxnSp>
        <p:nvCxnSpPr>
          <p:cNvPr id="33801" name="Straight Connector 33800">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0723" name="Content Placeholder 2"/>
          <p:cNvSpPr>
            <a:spLocks noGrp="1"/>
          </p:cNvSpPr>
          <p:nvPr>
            <p:ph idx="1"/>
          </p:nvPr>
        </p:nvSpPr>
        <p:spPr>
          <a:xfrm>
            <a:off x="276222" y="2069552"/>
            <a:ext cx="5886450" cy="4445342"/>
          </a:xfrm>
        </p:spPr>
        <p:txBody>
          <a:bodyPr>
            <a:normAutofit/>
          </a:bodyPr>
          <a:lstStyle/>
          <a:p>
            <a:pPr>
              <a:buFont typeface="Wingdings" panose="05000000000000000000" pitchFamily="2" charset="2"/>
              <a:buNone/>
              <a:defRPr/>
            </a:pPr>
            <a:r>
              <a:rPr lang="en-US" sz="1600" dirty="0">
                <a:solidFill>
                  <a:schemeClr val="bg1"/>
                </a:solidFill>
              </a:rPr>
              <a:t>Depending on the source of the seizure within the brain:</a:t>
            </a:r>
          </a:p>
          <a:p>
            <a:pPr>
              <a:buFont typeface="Wingdings" panose="05000000000000000000" pitchFamily="2" charset="2"/>
              <a:buNone/>
              <a:defRPr/>
            </a:pPr>
            <a:endParaRPr lang="en-US" sz="1600" dirty="0">
              <a:solidFill>
                <a:schemeClr val="bg1"/>
              </a:solidFill>
            </a:endParaRPr>
          </a:p>
          <a:p>
            <a:pPr>
              <a:buFont typeface="Wingdings" panose="05000000000000000000" pitchFamily="2" charset="2"/>
              <a:buNone/>
              <a:defRPr/>
            </a:pPr>
            <a:r>
              <a:rPr lang="en-US" sz="1600" b="1" u="sng" dirty="0">
                <a:solidFill>
                  <a:schemeClr val="bg1"/>
                </a:solidFill>
              </a:rPr>
              <a:t>Localized – Partial - seizures</a:t>
            </a:r>
          </a:p>
          <a:p>
            <a:pPr>
              <a:defRPr/>
            </a:pPr>
            <a:r>
              <a:rPr lang="en-US" sz="1600" dirty="0">
                <a:solidFill>
                  <a:schemeClr val="bg1"/>
                </a:solidFill>
              </a:rPr>
              <a:t>Simple partial - if consciousness not affected </a:t>
            </a:r>
          </a:p>
          <a:p>
            <a:pPr>
              <a:defRPr/>
            </a:pPr>
            <a:r>
              <a:rPr lang="en-US" sz="1600" dirty="0">
                <a:solidFill>
                  <a:schemeClr val="bg1"/>
                </a:solidFill>
              </a:rPr>
              <a:t>Complex partial - if consciousness is affected</a:t>
            </a:r>
          </a:p>
          <a:p>
            <a:pPr>
              <a:buFont typeface="Wingdings" panose="05000000000000000000" pitchFamily="2" charset="2"/>
              <a:buNone/>
              <a:defRPr/>
            </a:pPr>
            <a:r>
              <a:rPr lang="en-US" sz="1600" b="1" u="sng" dirty="0">
                <a:solidFill>
                  <a:schemeClr val="bg1"/>
                </a:solidFill>
              </a:rPr>
              <a:t>Generalized seizures</a:t>
            </a:r>
          </a:p>
          <a:p>
            <a:pPr>
              <a:defRPr/>
            </a:pPr>
            <a:r>
              <a:rPr lang="en-US" sz="1600" dirty="0">
                <a:solidFill>
                  <a:schemeClr val="bg1"/>
                </a:solidFill>
              </a:rPr>
              <a:t>All involve loss of consciousness</a:t>
            </a:r>
          </a:p>
          <a:p>
            <a:pPr>
              <a:defRPr/>
            </a:pPr>
            <a:r>
              <a:rPr lang="en-US" sz="1600" dirty="0">
                <a:solidFill>
                  <a:schemeClr val="bg1"/>
                </a:solidFill>
              </a:rPr>
              <a:t>Further divided according to the effect on the body -include </a:t>
            </a:r>
            <a:r>
              <a:rPr lang="en-US" sz="1600" u="sng" dirty="0">
                <a:solidFill>
                  <a:schemeClr val="bg1"/>
                </a:solidFill>
              </a:rPr>
              <a:t>absence, </a:t>
            </a:r>
            <a:r>
              <a:rPr lang="en-US" sz="1600" u="sng" dirty="0">
                <a:solidFill>
                  <a:schemeClr val="bg1"/>
                </a:solidFill>
                <a:hlinkClick r:id="rId2" action="ppaction://hlinkfile" tooltip="Myoclonus"/>
              </a:rPr>
              <a:t>myoclonic</a:t>
            </a:r>
            <a:r>
              <a:rPr lang="en-US" sz="1600" u="sng" dirty="0">
                <a:solidFill>
                  <a:schemeClr val="bg1"/>
                </a:solidFill>
              </a:rPr>
              <a:t>, </a:t>
            </a:r>
            <a:r>
              <a:rPr lang="en-US" sz="1600" u="sng" dirty="0" err="1">
                <a:solidFill>
                  <a:schemeClr val="bg1"/>
                </a:solidFill>
                <a:hlinkClick r:id="rId3" action="ppaction://hlinkfile" tooltip="Clonic seizure"/>
              </a:rPr>
              <a:t>clonic</a:t>
            </a:r>
            <a:r>
              <a:rPr lang="en-US" sz="1600" u="sng" dirty="0">
                <a:solidFill>
                  <a:schemeClr val="bg1"/>
                </a:solidFill>
              </a:rPr>
              <a:t>, tonic, </a:t>
            </a:r>
            <a:r>
              <a:rPr lang="en-US" sz="1600" u="sng" dirty="0">
                <a:solidFill>
                  <a:schemeClr val="bg1"/>
                </a:solidFill>
                <a:hlinkClick r:id="rId4" action="ppaction://hlinkfile" tooltip="Tonic–clonic seizure"/>
              </a:rPr>
              <a:t>tonic–</a:t>
            </a:r>
            <a:r>
              <a:rPr lang="en-US" sz="1600" u="sng" dirty="0" err="1">
                <a:solidFill>
                  <a:schemeClr val="bg1"/>
                </a:solidFill>
                <a:hlinkClick r:id="rId4" action="ppaction://hlinkfile" tooltip="Tonic–clonic seizure"/>
              </a:rPr>
              <a:t>clonic</a:t>
            </a:r>
            <a:r>
              <a:rPr lang="en-US" sz="1600" u="sng" dirty="0">
                <a:solidFill>
                  <a:schemeClr val="bg1"/>
                </a:solidFill>
              </a:rPr>
              <a:t>, and </a:t>
            </a:r>
            <a:r>
              <a:rPr lang="en-US" sz="1600" u="sng" dirty="0">
                <a:solidFill>
                  <a:schemeClr val="bg1"/>
                </a:solidFill>
                <a:hlinkClick r:id="rId5" action="ppaction://hlinkfile" tooltip="Atonic seizure"/>
              </a:rPr>
              <a:t>atonic</a:t>
            </a:r>
            <a:r>
              <a:rPr lang="en-US" sz="1600" u="sng" dirty="0">
                <a:solidFill>
                  <a:schemeClr val="bg1"/>
                </a:solidFill>
              </a:rPr>
              <a:t> seizures.</a:t>
            </a:r>
          </a:p>
          <a:p>
            <a:pPr>
              <a:buFont typeface="Wingdings" panose="05000000000000000000" pitchFamily="2" charset="2"/>
              <a:buNone/>
              <a:defRPr/>
            </a:pPr>
            <a:endParaRPr lang="en-US" sz="1600" dirty="0">
              <a:solidFill>
                <a:schemeClr val="bg1"/>
              </a:solidFill>
            </a:endParaRPr>
          </a:p>
          <a:p>
            <a:pPr>
              <a:defRPr/>
            </a:pPr>
            <a:r>
              <a:rPr lang="en-US" sz="1600" dirty="0">
                <a:solidFill>
                  <a:schemeClr val="bg1"/>
                </a:solidFill>
              </a:rPr>
              <a:t>Partial seizure may spread within the brain. This is known as secondary generalization</a:t>
            </a:r>
          </a:p>
          <a:p>
            <a:pPr>
              <a:defRPr/>
            </a:pPr>
            <a:endParaRPr lang="en-US" sz="1300" dirty="0">
              <a:solidFill>
                <a:schemeClr val="bg1"/>
              </a:solidFill>
            </a:endParaRPr>
          </a:p>
        </p:txBody>
      </p:sp>
      <p:pic>
        <p:nvPicPr>
          <p:cNvPr id="2" name="Picture 1">
            <a:extLst>
              <a:ext uri="{FF2B5EF4-FFF2-40B4-BE49-F238E27FC236}">
                <a16:creationId xmlns:a16="http://schemas.microsoft.com/office/drawing/2014/main" id="{67A7ADB2-57D4-E770-95DD-B8EA18A7FF98}"/>
              </a:ext>
            </a:extLst>
          </p:cNvPr>
          <p:cNvPicPr>
            <a:picLocks noChangeAspect="1"/>
          </p:cNvPicPr>
          <p:nvPr/>
        </p:nvPicPr>
        <p:blipFill>
          <a:blip r:embed="rId6"/>
          <a:stretch>
            <a:fillRect/>
          </a:stretch>
        </p:blipFill>
        <p:spPr>
          <a:xfrm>
            <a:off x="6972502" y="167380"/>
            <a:ext cx="4562263" cy="3080645"/>
          </a:xfrm>
          <a:prstGeom prst="rect">
            <a:avLst/>
          </a:prstGeom>
        </p:spPr>
      </p:pic>
      <p:cxnSp>
        <p:nvCxnSpPr>
          <p:cNvPr id="33803" name="Straight Connector 33802">
            <a:extLst>
              <a:ext uri="{FF2B5EF4-FFF2-40B4-BE49-F238E27FC236}">
                <a16:creationId xmlns:a16="http://schemas.microsoft.com/office/drawing/2014/main" id="{B7188D9B-1674-419B-A379-D1632A7EC3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29053"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7E887907-6962-8575-EA89-8EDAFBC8A0A0}"/>
              </a:ext>
            </a:extLst>
          </p:cNvPr>
          <p:cNvPicPr>
            <a:picLocks noChangeAspect="1"/>
          </p:cNvPicPr>
          <p:nvPr/>
        </p:nvPicPr>
        <p:blipFill>
          <a:blip r:embed="rId7"/>
          <a:stretch>
            <a:fillRect/>
          </a:stretch>
        </p:blipFill>
        <p:spPr>
          <a:xfrm>
            <a:off x="7134229" y="3429000"/>
            <a:ext cx="4141378" cy="3033589"/>
          </a:xfrm>
          <a:prstGeom prst="rect">
            <a:avLst/>
          </a:prstGeom>
        </p:spPr>
      </p:pic>
    </p:spTree>
    <p:extLst>
      <p:ext uri="{BB962C8B-B14F-4D97-AF65-F5344CB8AC3E}">
        <p14:creationId xmlns:p14="http://schemas.microsoft.com/office/powerpoint/2010/main" val="79334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917575" y="371475"/>
            <a:ext cx="6268899" cy="1036638"/>
          </a:xfrm>
        </p:spPr>
        <p:txBody>
          <a:bodyPr/>
          <a:lstStyle/>
          <a:p>
            <a:pPr eaLnBrk="1" hangingPunct="1"/>
            <a:r>
              <a:rPr lang="en-US" altLang="en-US" dirty="0">
                <a:solidFill>
                  <a:schemeClr val="bg1"/>
                </a:solidFill>
              </a:rPr>
              <a:t>HISTORY OF SEIZURES</a:t>
            </a:r>
          </a:p>
        </p:txBody>
      </p:sp>
      <p:sp>
        <p:nvSpPr>
          <p:cNvPr id="43011" name="Rectangle 3"/>
          <p:cNvSpPr>
            <a:spLocks noGrp="1" noChangeArrowheads="1"/>
          </p:cNvSpPr>
          <p:nvPr>
            <p:ph idx="1"/>
          </p:nvPr>
        </p:nvSpPr>
        <p:spPr>
          <a:xfrm>
            <a:off x="514351" y="1730375"/>
            <a:ext cx="7296150" cy="4351338"/>
          </a:xfrm>
        </p:spPr>
        <p:txBody>
          <a:bodyPr>
            <a:normAutofit/>
          </a:bodyPr>
          <a:lstStyle/>
          <a:p>
            <a:pPr eaLnBrk="1" hangingPunct="1"/>
            <a:r>
              <a:rPr lang="en-US" altLang="en-US" sz="2600" dirty="0">
                <a:solidFill>
                  <a:schemeClr val="bg1"/>
                </a:solidFill>
              </a:rPr>
              <a:t>Obtain a description of the seizure/s:</a:t>
            </a:r>
          </a:p>
          <a:p>
            <a:pPr eaLnBrk="1" hangingPunct="1"/>
            <a:r>
              <a:rPr lang="en-US" altLang="en-US" sz="2600" dirty="0">
                <a:solidFill>
                  <a:schemeClr val="bg1"/>
                </a:solidFill>
              </a:rPr>
              <a:t>From patient and witness (NB blackouts, faints, fits, loss of consciousness)</a:t>
            </a:r>
          </a:p>
          <a:p>
            <a:pPr eaLnBrk="1" hangingPunct="1"/>
            <a:r>
              <a:rPr lang="en-US" altLang="en-US" sz="2600" dirty="0">
                <a:solidFill>
                  <a:schemeClr val="bg1"/>
                </a:solidFill>
              </a:rPr>
              <a:t>What happens at the onset of the fit?</a:t>
            </a:r>
          </a:p>
          <a:p>
            <a:pPr eaLnBrk="1" hangingPunct="1"/>
            <a:r>
              <a:rPr lang="en-US" altLang="en-US" sz="2600" dirty="0">
                <a:solidFill>
                  <a:schemeClr val="bg1"/>
                </a:solidFill>
              </a:rPr>
              <a:t>What happens during the fit?</a:t>
            </a:r>
          </a:p>
          <a:p>
            <a:pPr eaLnBrk="1" hangingPunct="1"/>
            <a:r>
              <a:rPr lang="en-US" altLang="en-US" sz="2600" dirty="0">
                <a:solidFill>
                  <a:schemeClr val="bg1"/>
                </a:solidFill>
              </a:rPr>
              <a:t>Does the patient fall or remain standing or sitting?</a:t>
            </a:r>
          </a:p>
          <a:p>
            <a:pPr eaLnBrk="1" hangingPunct="1"/>
            <a:r>
              <a:rPr lang="en-US" altLang="en-US" sz="2600" dirty="0">
                <a:solidFill>
                  <a:schemeClr val="bg1"/>
                </a:solidFill>
              </a:rPr>
              <a:t>How does the fit end?</a:t>
            </a:r>
          </a:p>
          <a:p>
            <a:pPr eaLnBrk="1" hangingPunct="1"/>
            <a:r>
              <a:rPr lang="en-US" altLang="en-US" sz="2600" dirty="0">
                <a:solidFill>
                  <a:schemeClr val="bg1"/>
                </a:solidFill>
              </a:rPr>
              <a:t>Confusion or other post-ictal symptoms?</a:t>
            </a:r>
          </a:p>
        </p:txBody>
      </p:sp>
      <p:pic>
        <p:nvPicPr>
          <p:cNvPr id="2" name="Picture 1">
            <a:extLst>
              <a:ext uri="{FF2B5EF4-FFF2-40B4-BE49-F238E27FC236}">
                <a16:creationId xmlns:a16="http://schemas.microsoft.com/office/drawing/2014/main" id="{795D969A-AD3D-8A5B-4A7E-F580DEFBB30D}"/>
              </a:ext>
            </a:extLst>
          </p:cNvPr>
          <p:cNvPicPr>
            <a:picLocks noChangeAspect="1"/>
          </p:cNvPicPr>
          <p:nvPr/>
        </p:nvPicPr>
        <p:blipFill>
          <a:blip r:embed="rId2"/>
          <a:stretch>
            <a:fillRect/>
          </a:stretch>
        </p:blipFill>
        <p:spPr>
          <a:xfrm>
            <a:off x="8783839" y="94199"/>
            <a:ext cx="2682472" cy="6669602"/>
          </a:xfrm>
          <a:prstGeom prst="rect">
            <a:avLst/>
          </a:prstGeom>
        </p:spPr>
      </p:pic>
    </p:spTree>
    <p:extLst>
      <p:ext uri="{BB962C8B-B14F-4D97-AF65-F5344CB8AC3E}">
        <p14:creationId xmlns:p14="http://schemas.microsoft.com/office/powerpoint/2010/main" val="842325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a:xfrm>
            <a:off x="707009" y="458587"/>
            <a:ext cx="6306533" cy="894160"/>
          </a:xfrm>
        </p:spPr>
        <p:txBody>
          <a:bodyPr vert="horz" lIns="91440" tIns="45720" rIns="91440" bIns="45720" rtlCol="0" anchor="b" anchorCtr="0">
            <a:noAutofit/>
          </a:bodyPr>
          <a:lstStyle/>
          <a:p>
            <a:pPr algn="ctr"/>
            <a:r>
              <a:rPr lang="en-US" sz="4000" b="1" dirty="0">
                <a:solidFill>
                  <a:schemeClr val="bg1"/>
                </a:solidFill>
              </a:rPr>
              <a:t>The “ Classic” History Taking Sequence </a:t>
            </a:r>
          </a:p>
        </p:txBody>
      </p:sp>
      <p:sp>
        <p:nvSpPr>
          <p:cNvPr id="16387" name="Rectangle 3"/>
          <p:cNvSpPr>
            <a:spLocks noGrp="1" noChangeArrowheads="1"/>
          </p:cNvSpPr>
          <p:nvPr>
            <p:ph type="body" idx="4294967295"/>
          </p:nvPr>
        </p:nvSpPr>
        <p:spPr>
          <a:xfrm>
            <a:off x="546754" y="1378460"/>
            <a:ext cx="6466788" cy="5263901"/>
          </a:xfrm>
        </p:spPr>
        <p:txBody>
          <a:bodyPr vert="horz" lIns="91440" tIns="45720" rIns="91440" bIns="45720" rtlCol="0" anchor="t">
            <a:normAutofit/>
          </a:bodyPr>
          <a:lstStyle/>
          <a:p>
            <a:pPr marL="0"/>
            <a:r>
              <a:rPr lang="en-US" sz="2000" dirty="0">
                <a:solidFill>
                  <a:schemeClr val="bg1"/>
                </a:solidFill>
              </a:rPr>
              <a:t>The order are :-</a:t>
            </a:r>
          </a:p>
          <a:p>
            <a:r>
              <a:rPr lang="en-US" sz="2000" dirty="0">
                <a:solidFill>
                  <a:schemeClr val="bg1"/>
                </a:solidFill>
              </a:rPr>
              <a:t> Identification</a:t>
            </a:r>
          </a:p>
          <a:p>
            <a:r>
              <a:rPr lang="en-US" sz="2000" dirty="0">
                <a:solidFill>
                  <a:schemeClr val="bg1"/>
                </a:solidFill>
              </a:rPr>
              <a:t>Chief Complaints</a:t>
            </a:r>
          </a:p>
          <a:p>
            <a:r>
              <a:rPr lang="en-US" sz="2000" dirty="0">
                <a:solidFill>
                  <a:schemeClr val="bg1"/>
                </a:solidFill>
              </a:rPr>
              <a:t>History of Present Illness</a:t>
            </a:r>
          </a:p>
          <a:p>
            <a:r>
              <a:rPr lang="en-US" sz="2000" dirty="0">
                <a:solidFill>
                  <a:schemeClr val="bg1"/>
                </a:solidFill>
              </a:rPr>
              <a:t>Functional Inquiry ( System Review)</a:t>
            </a:r>
          </a:p>
          <a:p>
            <a:r>
              <a:rPr lang="en-US" sz="2000" dirty="0">
                <a:solidFill>
                  <a:schemeClr val="bg1"/>
                </a:solidFill>
              </a:rPr>
              <a:t>Past Illness including Previous Admission</a:t>
            </a:r>
          </a:p>
          <a:p>
            <a:r>
              <a:rPr lang="en-US" sz="2000" dirty="0">
                <a:solidFill>
                  <a:schemeClr val="bg1"/>
                </a:solidFill>
              </a:rPr>
              <a:t>Family History</a:t>
            </a:r>
          </a:p>
          <a:p>
            <a:r>
              <a:rPr lang="en-US" sz="2000" dirty="0">
                <a:solidFill>
                  <a:schemeClr val="bg1"/>
                </a:solidFill>
              </a:rPr>
              <a:t>Drug History</a:t>
            </a:r>
          </a:p>
          <a:p>
            <a:r>
              <a:rPr lang="en-US" sz="2000" dirty="0">
                <a:solidFill>
                  <a:schemeClr val="bg1"/>
                </a:solidFill>
              </a:rPr>
              <a:t>Personal/social History</a:t>
            </a:r>
          </a:p>
          <a:p>
            <a:r>
              <a:rPr lang="en-US" sz="2000" dirty="0">
                <a:solidFill>
                  <a:schemeClr val="bg1"/>
                </a:solidFill>
              </a:rPr>
              <a:t>Physical Examination</a:t>
            </a:r>
          </a:p>
          <a:p>
            <a:r>
              <a:rPr lang="en-US" sz="2000" dirty="0">
                <a:solidFill>
                  <a:schemeClr val="bg1"/>
                </a:solidFill>
              </a:rPr>
              <a:t>Summary</a:t>
            </a:r>
          </a:p>
          <a:p>
            <a:r>
              <a:rPr lang="en-US" sz="2000" dirty="0">
                <a:solidFill>
                  <a:schemeClr val="bg1"/>
                </a:solidFill>
              </a:rPr>
              <a:t>Differential Diagnosis</a:t>
            </a:r>
          </a:p>
          <a:p>
            <a:r>
              <a:rPr lang="en-US" sz="2000" dirty="0">
                <a:solidFill>
                  <a:schemeClr val="bg1"/>
                </a:solidFill>
              </a:rPr>
              <a:t>Discussion of Differential Diagnosis </a:t>
            </a:r>
            <a:endParaRPr lang="en-US" sz="1000" dirty="0">
              <a:solidFill>
                <a:schemeClr val="bg1"/>
              </a:solidFill>
            </a:endParaRPr>
          </a:p>
        </p:txBody>
      </p:sp>
      <p:pic>
        <p:nvPicPr>
          <p:cNvPr id="16389" name="Picture 16388" descr="Desk with stethoscope and computer keyboard">
            <a:extLst>
              <a:ext uri="{FF2B5EF4-FFF2-40B4-BE49-F238E27FC236}">
                <a16:creationId xmlns:a16="http://schemas.microsoft.com/office/drawing/2014/main" id="{3F25FD44-6127-5E8B-84A0-915D1A186D3E}"/>
              </a:ext>
            </a:extLst>
          </p:cNvPr>
          <p:cNvPicPr>
            <a:picLocks noChangeAspect="1"/>
          </p:cNvPicPr>
          <p:nvPr/>
        </p:nvPicPr>
        <p:blipFill rotWithShape="1">
          <a:blip r:embed="rId2"/>
          <a:srcRect l="52102" r="-1" b="-1"/>
          <a:stretch/>
        </p:blipFill>
        <p:spPr>
          <a:xfrm>
            <a:off x="7270812" y="9"/>
            <a:ext cx="4921187" cy="6642353"/>
          </a:xfrm>
          <a:prstGeom prst="rect">
            <a:avLst/>
          </a:prstGeom>
        </p:spPr>
      </p:pic>
      <p:grpSp>
        <p:nvGrpSpPr>
          <p:cNvPr id="16393" name="Group 16392">
            <a:extLst>
              <a:ext uri="{FF2B5EF4-FFF2-40B4-BE49-F238E27FC236}">
                <a16:creationId xmlns:a16="http://schemas.microsoft.com/office/drawing/2014/main" id="{8CE57D37-C2D0-066B-1AE3-6F4244344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6394" name="Rectangle 16393">
              <a:extLst>
                <a:ext uri="{FF2B5EF4-FFF2-40B4-BE49-F238E27FC236}">
                  <a16:creationId xmlns:a16="http://schemas.microsoft.com/office/drawing/2014/main" id="{A24DCA44-89CF-872A-903F-96C50780E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6395" name="Rectangle 16394">
              <a:extLst>
                <a:ext uri="{FF2B5EF4-FFF2-40B4-BE49-F238E27FC236}">
                  <a16:creationId xmlns:a16="http://schemas.microsoft.com/office/drawing/2014/main" id="{4B0CC4F5-AC85-FFFA-7EB5-33C4FCE90A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Tree>
    <p:extLst>
      <p:ext uri="{BB962C8B-B14F-4D97-AF65-F5344CB8AC3E}">
        <p14:creationId xmlns:p14="http://schemas.microsoft.com/office/powerpoint/2010/main" val="5560163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Title 1"/>
          <p:cNvSpPr>
            <a:spLocks noGrp="1"/>
          </p:cNvSpPr>
          <p:nvPr>
            <p:ph type="title"/>
          </p:nvPr>
        </p:nvSpPr>
        <p:spPr>
          <a:xfrm>
            <a:off x="942975" y="336550"/>
            <a:ext cx="10515600" cy="1325563"/>
          </a:xfrm>
        </p:spPr>
        <p:txBody>
          <a:bodyPr/>
          <a:lstStyle/>
          <a:p>
            <a:r>
              <a:rPr lang="en-US" altLang="en-US" dirty="0">
                <a:solidFill>
                  <a:schemeClr val="bg1"/>
                </a:solidFill>
              </a:rPr>
              <a:t>SEIZURE AND SYNCOPE</a:t>
            </a:r>
          </a:p>
        </p:txBody>
      </p:sp>
      <p:sp>
        <p:nvSpPr>
          <p:cNvPr id="3" name="Content Placeholder 2"/>
          <p:cNvSpPr>
            <a:spLocks noGrp="1"/>
          </p:cNvSpPr>
          <p:nvPr>
            <p:ph idx="1"/>
          </p:nvPr>
        </p:nvSpPr>
        <p:spPr>
          <a:xfrm>
            <a:off x="1446878" y="1662112"/>
            <a:ext cx="10162509" cy="4586287"/>
          </a:xfrm>
        </p:spPr>
        <p:txBody>
          <a:bodyPr>
            <a:normAutofit/>
          </a:bodyPr>
          <a:lstStyle/>
          <a:p>
            <a:pPr>
              <a:defRPr/>
            </a:pPr>
            <a:r>
              <a:rPr lang="en-US" dirty="0">
                <a:solidFill>
                  <a:schemeClr val="bg1"/>
                </a:solidFill>
              </a:rPr>
              <a:t>Features helpful in distinguishing the two:</a:t>
            </a:r>
          </a:p>
          <a:p>
            <a:pPr>
              <a:buFont typeface="Wingdings" panose="05000000000000000000" pitchFamily="2" charset="2"/>
              <a:buNone/>
              <a:defRPr/>
            </a:pPr>
            <a:r>
              <a:rPr lang="en-US" dirty="0">
                <a:solidFill>
                  <a:schemeClr val="bg1"/>
                </a:solidFill>
              </a:rPr>
              <a:t>                                                       Seizure         Syncope</a:t>
            </a:r>
          </a:p>
          <a:p>
            <a:pPr>
              <a:defRPr/>
            </a:pPr>
            <a:r>
              <a:rPr lang="en-US" dirty="0">
                <a:solidFill>
                  <a:schemeClr val="bg1"/>
                </a:solidFill>
              </a:rPr>
              <a:t>Aura                                             +                   -</a:t>
            </a:r>
          </a:p>
          <a:p>
            <a:pPr>
              <a:defRPr/>
            </a:pPr>
            <a:r>
              <a:rPr lang="en-US" dirty="0">
                <a:solidFill>
                  <a:schemeClr val="bg1"/>
                </a:solidFill>
              </a:rPr>
              <a:t>Cyanosis                                     +                   -</a:t>
            </a:r>
          </a:p>
          <a:p>
            <a:pPr>
              <a:defRPr/>
            </a:pPr>
            <a:r>
              <a:rPr lang="en-US" dirty="0">
                <a:solidFill>
                  <a:schemeClr val="bg1"/>
                </a:solidFill>
              </a:rPr>
              <a:t>Tongue-biting                            +                   -</a:t>
            </a:r>
          </a:p>
          <a:p>
            <a:pPr>
              <a:defRPr/>
            </a:pPr>
            <a:r>
              <a:rPr lang="en-US" dirty="0">
                <a:solidFill>
                  <a:schemeClr val="bg1"/>
                </a:solidFill>
              </a:rPr>
              <a:t>Post-ictal confusion,                +                   -</a:t>
            </a:r>
          </a:p>
          <a:p>
            <a:pPr>
              <a:defRPr/>
            </a:pPr>
            <a:r>
              <a:rPr lang="en-US" dirty="0">
                <a:solidFill>
                  <a:schemeClr val="bg1"/>
                </a:solidFill>
              </a:rPr>
              <a:t>headache and amnesia           +                   -</a:t>
            </a:r>
          </a:p>
          <a:p>
            <a:pPr>
              <a:defRPr/>
            </a:pPr>
            <a:r>
              <a:rPr lang="en-US" dirty="0">
                <a:solidFill>
                  <a:schemeClr val="bg1"/>
                </a:solidFill>
              </a:rPr>
              <a:t>Rapid recovery                          -                   +           </a:t>
            </a:r>
          </a:p>
        </p:txBody>
      </p:sp>
    </p:spTree>
    <p:extLst>
      <p:ext uri="{BB962C8B-B14F-4D97-AF65-F5344CB8AC3E}">
        <p14:creationId xmlns:p14="http://schemas.microsoft.com/office/powerpoint/2010/main" val="24879186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4"/>
          <p:cNvSpPr>
            <a:spLocks noGrp="1" noChangeArrowheads="1"/>
          </p:cNvSpPr>
          <p:nvPr>
            <p:ph type="title"/>
          </p:nvPr>
        </p:nvSpPr>
        <p:spPr>
          <a:xfrm>
            <a:off x="600074" y="268288"/>
            <a:ext cx="9293225" cy="1143000"/>
          </a:xfrm>
        </p:spPr>
        <p:txBody>
          <a:bodyPr anchor="ctr">
            <a:normAutofit/>
          </a:bodyPr>
          <a:lstStyle/>
          <a:p>
            <a:pPr eaLnBrk="1" hangingPunct="1"/>
            <a:r>
              <a:rPr lang="en-US" altLang="en-US" sz="6000" dirty="0">
                <a:solidFill>
                  <a:schemeClr val="bg1"/>
                </a:solidFill>
              </a:rPr>
              <a:t>HISTORY OF SEIZURES </a:t>
            </a:r>
          </a:p>
        </p:txBody>
      </p:sp>
      <p:sp>
        <p:nvSpPr>
          <p:cNvPr id="44034" name="Rectangle 3"/>
          <p:cNvSpPr>
            <a:spLocks noGrp="1" noChangeArrowheads="1"/>
          </p:cNvSpPr>
          <p:nvPr>
            <p:ph idx="1"/>
          </p:nvPr>
        </p:nvSpPr>
        <p:spPr>
          <a:xfrm>
            <a:off x="507999" y="1312862"/>
            <a:ext cx="9293225" cy="5276849"/>
          </a:xfrm>
        </p:spPr>
        <p:txBody>
          <a:bodyPr>
            <a:normAutofit fontScale="92500" lnSpcReduction="20000"/>
          </a:bodyPr>
          <a:lstStyle/>
          <a:p>
            <a:pPr eaLnBrk="1" hangingPunct="1"/>
            <a:r>
              <a:rPr lang="en-US" altLang="en-US" sz="3600" dirty="0">
                <a:solidFill>
                  <a:schemeClr val="bg1"/>
                </a:solidFill>
              </a:rPr>
              <a:t>Is there incontinence, any injury or tongue biting?</a:t>
            </a:r>
          </a:p>
          <a:p>
            <a:r>
              <a:rPr lang="en-US" altLang="en-US" sz="3600" dirty="0">
                <a:solidFill>
                  <a:schemeClr val="bg1"/>
                </a:solidFill>
              </a:rPr>
              <a:t>Change in seizure pattern</a:t>
            </a:r>
          </a:p>
          <a:p>
            <a:pPr eaLnBrk="1" hangingPunct="1"/>
            <a:r>
              <a:rPr lang="en-US" altLang="en-US" sz="3600" dirty="0">
                <a:solidFill>
                  <a:schemeClr val="bg1"/>
                </a:solidFill>
              </a:rPr>
              <a:t>Frequency of seizures?</a:t>
            </a:r>
          </a:p>
          <a:p>
            <a:pPr eaLnBrk="1" hangingPunct="1"/>
            <a:r>
              <a:rPr lang="en-US" altLang="en-US" sz="3600" dirty="0">
                <a:solidFill>
                  <a:schemeClr val="bg1"/>
                </a:solidFill>
              </a:rPr>
              <a:t>When do the seizures occur?</a:t>
            </a:r>
          </a:p>
          <a:p>
            <a:r>
              <a:rPr lang="en-US" altLang="en-US" sz="3600" dirty="0">
                <a:solidFill>
                  <a:schemeClr val="bg1"/>
                </a:solidFill>
              </a:rPr>
              <a:t>Head trauma or brain illness (especially in adult onset epilepsy)</a:t>
            </a:r>
          </a:p>
          <a:p>
            <a:r>
              <a:rPr lang="en-US" altLang="en-US" sz="3600" dirty="0">
                <a:solidFill>
                  <a:schemeClr val="bg1"/>
                </a:solidFill>
              </a:rPr>
              <a:t>Birth history (especially in early  onset seizures)</a:t>
            </a:r>
          </a:p>
          <a:p>
            <a:r>
              <a:rPr lang="en-US" altLang="en-US" sz="3600" dirty="0">
                <a:solidFill>
                  <a:schemeClr val="bg1"/>
                </a:solidFill>
              </a:rPr>
              <a:t>Family history of seizures</a:t>
            </a:r>
          </a:p>
          <a:p>
            <a:pPr eaLnBrk="1" hangingPunct="1"/>
            <a:r>
              <a:rPr lang="en-US" altLang="en-US" sz="3600" dirty="0">
                <a:solidFill>
                  <a:schemeClr val="bg1"/>
                </a:solidFill>
              </a:rPr>
              <a:t>What medication is taken?</a:t>
            </a:r>
          </a:p>
          <a:p>
            <a:pPr eaLnBrk="1" hangingPunct="1"/>
            <a:r>
              <a:rPr lang="en-US" altLang="en-US" sz="3600" dirty="0">
                <a:solidFill>
                  <a:schemeClr val="bg1"/>
                </a:solidFill>
              </a:rPr>
              <a:t>History of past/ current medication, compliance and response to medication</a:t>
            </a:r>
          </a:p>
          <a:p>
            <a:pPr eaLnBrk="1" hangingPunct="1"/>
            <a:endParaRPr lang="en-US" altLang="en-US" sz="3600" dirty="0">
              <a:solidFill>
                <a:schemeClr val="bg1"/>
              </a:solidFill>
            </a:endParaRPr>
          </a:p>
        </p:txBody>
      </p:sp>
    </p:spTree>
    <p:extLst>
      <p:ext uri="{BB962C8B-B14F-4D97-AF65-F5344CB8AC3E}">
        <p14:creationId xmlns:p14="http://schemas.microsoft.com/office/powerpoint/2010/main" val="28337863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6738" name="Rectangle 4"/>
          <p:cNvSpPr>
            <a:spLocks noChangeArrowheads="1"/>
          </p:cNvSpPr>
          <p:nvPr/>
        </p:nvSpPr>
        <p:spPr bwMode="auto">
          <a:xfrm>
            <a:off x="974621" y="1738070"/>
            <a:ext cx="10078065" cy="3539430"/>
          </a:xfrm>
          <a:prstGeom prst="rect">
            <a:avLst/>
          </a:prstGeom>
          <a:noFill/>
          <a:ln w="9525">
            <a:noFill/>
            <a:miter lim="800000"/>
            <a:headEnd/>
            <a:tailEnd/>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Black" pitchFamily="34" charset="0"/>
                <a:ea typeface="+mn-ea"/>
                <a:cs typeface="+mn-cs"/>
              </a:rPr>
              <a:t> </a:t>
            </a:r>
            <a:r>
              <a:rPr kumimoji="0" lang="en-US" sz="2800" b="0" i="0" u="none" strike="noStrike" kern="1200" cap="none" spc="0" normalizeH="0" baseline="0" noProof="0" dirty="0">
                <a:ln>
                  <a:noFill/>
                </a:ln>
                <a:solidFill>
                  <a:srgbClr val="FF0000"/>
                </a:solidFill>
                <a:effectLst/>
                <a:uLnTx/>
                <a:uFillTx/>
                <a:latin typeface="Arial Black" pitchFamily="34" charset="0"/>
                <a:ea typeface="+mn-ea"/>
                <a:cs typeface="+mn-cs"/>
              </a:rPr>
              <a:t>Differential Diagnosis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 Black" pitchFamily="34" charset="0"/>
              <a:ea typeface="+mn-ea"/>
              <a:cs typeface="+mn-cs"/>
            </a:endParaRPr>
          </a:p>
          <a:p>
            <a:pPr marL="457200" lvl="0" indent="-457200">
              <a:buFont typeface="Arial" panose="020B0604020202020204" pitchFamily="34" charset="0"/>
              <a:buChar char="•"/>
            </a:pPr>
            <a:r>
              <a:rPr kumimoji="0" lang="en-US" sz="28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Different possible diagnosis should be listed in the order of priorities, i.e. the most likely diagnosis on top of the list and the least likely diagnosis at the end of  the list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The differential diagnosis must include only those conditions that are relevant to the presenting problem(s)</a:t>
            </a:r>
          </a:p>
        </p:txBody>
      </p:sp>
    </p:spTree>
    <p:extLst>
      <p:ext uri="{BB962C8B-B14F-4D97-AF65-F5344CB8AC3E}">
        <p14:creationId xmlns:p14="http://schemas.microsoft.com/office/powerpoint/2010/main" val="17062745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7762" name="Rectangle 4"/>
          <p:cNvSpPr>
            <a:spLocks noChangeArrowheads="1"/>
          </p:cNvSpPr>
          <p:nvPr/>
        </p:nvSpPr>
        <p:spPr bwMode="auto">
          <a:xfrm>
            <a:off x="914400" y="912069"/>
            <a:ext cx="10913806" cy="5078313"/>
          </a:xfrm>
          <a:prstGeom prst="rect">
            <a:avLst/>
          </a:prstGeom>
          <a:noFill/>
          <a:ln w="9525">
            <a:noFill/>
            <a:miter lim="800000"/>
            <a:headEnd/>
            <a:tailEnd/>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Discussion of Differential Diagnosis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A logical approach to the discussion of a given list of possible diagnoses will require a careful analysis of the history, the physical findings, and the appropriate investigation relevant to the presenting problem(s) before arriving at a plausible final diagnosis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Discussion of the differential diagnosis must start from the bottom of the list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This will permit a step by step exclusion of the least likely conditions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The diagnosis must be confirmed by laboratory and other diagnostic tests and procedure</a:t>
            </a:r>
          </a:p>
        </p:txBody>
      </p:sp>
    </p:spTree>
    <p:extLst>
      <p:ext uri="{BB962C8B-B14F-4D97-AF65-F5344CB8AC3E}">
        <p14:creationId xmlns:p14="http://schemas.microsoft.com/office/powerpoint/2010/main" val="30299786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8533" name="Rectangle 1088532">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856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8514" name="Rectangle 2"/>
          <p:cNvSpPr>
            <a:spLocks noGrp="1" noChangeArrowheads="1"/>
          </p:cNvSpPr>
          <p:nvPr>
            <p:ph type="title"/>
          </p:nvPr>
        </p:nvSpPr>
        <p:spPr>
          <a:xfrm>
            <a:off x="8172027" y="643468"/>
            <a:ext cx="3363974" cy="832908"/>
          </a:xfrm>
          <a:noFill/>
          <a:ln w="19050">
            <a:solidFill>
              <a:schemeClr val="bg1"/>
            </a:solidFill>
          </a:ln>
        </p:spPr>
        <p:txBody>
          <a:bodyPr wrap="square">
            <a:normAutofit fontScale="90000"/>
          </a:bodyPr>
          <a:lstStyle/>
          <a:p>
            <a:pPr algn="ctr"/>
            <a:r>
              <a:rPr lang="en-GB" altLang="en-GB" sz="2800" i="1" dirty="0">
                <a:solidFill>
                  <a:schemeClr val="bg1"/>
                </a:solidFill>
              </a:rPr>
              <a:t>Neurological history taking</a:t>
            </a:r>
          </a:p>
        </p:txBody>
      </p:sp>
      <p:pic>
        <p:nvPicPr>
          <p:cNvPr id="1088517" name="Picture 1088516" descr="Computer Generated Lights">
            <a:extLst>
              <a:ext uri="{FF2B5EF4-FFF2-40B4-BE49-F238E27FC236}">
                <a16:creationId xmlns:a16="http://schemas.microsoft.com/office/drawing/2014/main" id="{2B90E983-25DF-359B-5EAD-127602BAD26E}"/>
              </a:ext>
            </a:extLst>
          </p:cNvPr>
          <p:cNvPicPr>
            <a:picLocks noChangeAspect="1"/>
          </p:cNvPicPr>
          <p:nvPr/>
        </p:nvPicPr>
        <p:blipFill rotWithShape="1">
          <a:blip r:embed="rId3"/>
          <a:srcRect l="3604" r="14041" b="-2"/>
          <a:stretch/>
        </p:blipFill>
        <p:spPr>
          <a:xfrm>
            <a:off x="764488" y="643467"/>
            <a:ext cx="6020919" cy="5410199"/>
          </a:xfrm>
          <a:prstGeom prst="rect">
            <a:avLst/>
          </a:prstGeom>
        </p:spPr>
      </p:pic>
      <p:sp>
        <p:nvSpPr>
          <p:cNvPr id="1088515" name="Rectangle 3"/>
          <p:cNvSpPr>
            <a:spLocks noGrp="1" noChangeArrowheads="1"/>
          </p:cNvSpPr>
          <p:nvPr>
            <p:ph idx="1"/>
          </p:nvPr>
        </p:nvSpPr>
        <p:spPr>
          <a:xfrm>
            <a:off x="8063538" y="1640754"/>
            <a:ext cx="3937962" cy="5007695"/>
          </a:xfrm>
        </p:spPr>
        <p:txBody>
          <a:bodyPr>
            <a:normAutofit/>
          </a:bodyPr>
          <a:lstStyle/>
          <a:p>
            <a:endParaRPr lang="en-GB" altLang="en-GB" sz="1600" dirty="0">
              <a:solidFill>
                <a:schemeClr val="bg1"/>
              </a:solidFill>
            </a:endParaRPr>
          </a:p>
          <a:p>
            <a:r>
              <a:rPr lang="en-GB" altLang="en-GB" sz="2000" b="1" dirty="0">
                <a:solidFill>
                  <a:schemeClr val="bg1"/>
                </a:solidFill>
              </a:rPr>
              <a:t>Diagnostic hypothesis – where, then what?</a:t>
            </a:r>
          </a:p>
          <a:p>
            <a:endParaRPr lang="en-GB" altLang="en-GB" sz="2000" b="1" dirty="0">
              <a:solidFill>
                <a:schemeClr val="bg1"/>
              </a:solidFill>
            </a:endParaRPr>
          </a:p>
          <a:p>
            <a:pPr lvl="1"/>
            <a:r>
              <a:rPr lang="en-GB" altLang="en-GB" sz="2000" b="1" dirty="0">
                <a:solidFill>
                  <a:schemeClr val="bg1"/>
                </a:solidFill>
              </a:rPr>
              <a:t>Where?</a:t>
            </a:r>
          </a:p>
          <a:p>
            <a:pPr lvl="2"/>
            <a:r>
              <a:rPr lang="en-GB" altLang="en-GB" b="1" dirty="0">
                <a:solidFill>
                  <a:schemeClr val="bg1"/>
                </a:solidFill>
              </a:rPr>
              <a:t>Muscle</a:t>
            </a:r>
          </a:p>
          <a:p>
            <a:pPr lvl="2"/>
            <a:r>
              <a:rPr lang="en-GB" altLang="en-GB" b="1" dirty="0">
                <a:solidFill>
                  <a:schemeClr val="bg1"/>
                </a:solidFill>
              </a:rPr>
              <a:t>NMJ</a:t>
            </a:r>
          </a:p>
          <a:p>
            <a:pPr lvl="2"/>
            <a:r>
              <a:rPr lang="en-GB" altLang="en-GB" b="1" dirty="0">
                <a:solidFill>
                  <a:schemeClr val="bg1"/>
                </a:solidFill>
              </a:rPr>
              <a:t>Peripheral nerve</a:t>
            </a:r>
          </a:p>
          <a:p>
            <a:pPr lvl="2"/>
            <a:r>
              <a:rPr lang="en-GB" altLang="en-GB" b="1" dirty="0">
                <a:solidFill>
                  <a:schemeClr val="bg1"/>
                </a:solidFill>
              </a:rPr>
              <a:t>Spinal cord</a:t>
            </a:r>
          </a:p>
          <a:p>
            <a:pPr lvl="2"/>
            <a:r>
              <a:rPr lang="en-GB" altLang="en-GB" b="1" dirty="0">
                <a:solidFill>
                  <a:schemeClr val="bg1"/>
                </a:solidFill>
              </a:rPr>
              <a:t>Brain</a:t>
            </a:r>
          </a:p>
          <a:p>
            <a:pPr lvl="3"/>
            <a:r>
              <a:rPr lang="en-GB" altLang="en-GB" sz="2000" b="1" dirty="0">
                <a:solidFill>
                  <a:schemeClr val="bg1"/>
                </a:solidFill>
              </a:rPr>
              <a:t>Brain stem, cerebellum, thalamus, basal ganglia, cortex/lobe</a:t>
            </a:r>
          </a:p>
          <a:p>
            <a:pPr lvl="1"/>
            <a:endParaRPr lang="en-GB" altLang="en-GB" sz="1600" dirty="0">
              <a:solidFill>
                <a:schemeClr val="bg1"/>
              </a:solidFill>
            </a:endParaRPr>
          </a:p>
        </p:txBody>
      </p:sp>
    </p:spTree>
    <p:extLst>
      <p:ext uri="{BB962C8B-B14F-4D97-AF65-F5344CB8AC3E}">
        <p14:creationId xmlns:p14="http://schemas.microsoft.com/office/powerpoint/2010/main" val="5508340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8533" name="Rectangle 1088532">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856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8514" name="Rectangle 2"/>
          <p:cNvSpPr>
            <a:spLocks noGrp="1" noChangeArrowheads="1"/>
          </p:cNvSpPr>
          <p:nvPr>
            <p:ph type="title"/>
          </p:nvPr>
        </p:nvSpPr>
        <p:spPr>
          <a:xfrm>
            <a:off x="7981527" y="209551"/>
            <a:ext cx="3363974" cy="832908"/>
          </a:xfrm>
          <a:noFill/>
          <a:ln w="19050">
            <a:solidFill>
              <a:schemeClr val="bg1"/>
            </a:solidFill>
          </a:ln>
        </p:spPr>
        <p:txBody>
          <a:bodyPr wrap="square">
            <a:normAutofit fontScale="90000"/>
          </a:bodyPr>
          <a:lstStyle/>
          <a:p>
            <a:pPr algn="ctr"/>
            <a:r>
              <a:rPr lang="en-GB" altLang="en-GB" sz="2800" i="1" dirty="0">
                <a:solidFill>
                  <a:schemeClr val="bg1"/>
                </a:solidFill>
              </a:rPr>
              <a:t>Neurological history taking</a:t>
            </a:r>
          </a:p>
        </p:txBody>
      </p:sp>
      <p:pic>
        <p:nvPicPr>
          <p:cNvPr id="1088517" name="Picture 1088516" descr="Computer Generated Lights">
            <a:extLst>
              <a:ext uri="{FF2B5EF4-FFF2-40B4-BE49-F238E27FC236}">
                <a16:creationId xmlns:a16="http://schemas.microsoft.com/office/drawing/2014/main" id="{2B90E983-25DF-359B-5EAD-127602BAD26E}"/>
              </a:ext>
            </a:extLst>
          </p:cNvPr>
          <p:cNvPicPr>
            <a:picLocks noChangeAspect="1"/>
          </p:cNvPicPr>
          <p:nvPr/>
        </p:nvPicPr>
        <p:blipFill rotWithShape="1">
          <a:blip r:embed="rId3"/>
          <a:srcRect l="3604" r="14041" b="-2"/>
          <a:stretch/>
        </p:blipFill>
        <p:spPr>
          <a:xfrm>
            <a:off x="764488" y="643467"/>
            <a:ext cx="6020919" cy="5410199"/>
          </a:xfrm>
          <a:prstGeom prst="rect">
            <a:avLst/>
          </a:prstGeom>
        </p:spPr>
      </p:pic>
      <p:sp>
        <p:nvSpPr>
          <p:cNvPr id="1088515" name="Rectangle 3"/>
          <p:cNvSpPr>
            <a:spLocks noGrp="1" noChangeArrowheads="1"/>
          </p:cNvSpPr>
          <p:nvPr>
            <p:ph idx="1"/>
          </p:nvPr>
        </p:nvSpPr>
        <p:spPr>
          <a:xfrm>
            <a:off x="7800975" y="1164504"/>
            <a:ext cx="4118514" cy="5369646"/>
          </a:xfrm>
        </p:spPr>
        <p:txBody>
          <a:bodyPr>
            <a:normAutofit/>
          </a:bodyPr>
          <a:lstStyle/>
          <a:p>
            <a:endParaRPr lang="en-GB" altLang="en-GB" sz="1600" dirty="0">
              <a:solidFill>
                <a:schemeClr val="bg1"/>
              </a:solidFill>
            </a:endParaRPr>
          </a:p>
          <a:p>
            <a:pPr>
              <a:lnSpc>
                <a:spcPct val="90000"/>
              </a:lnSpc>
            </a:pPr>
            <a:r>
              <a:rPr lang="en-GB" altLang="en-GB" sz="3200" dirty="0">
                <a:solidFill>
                  <a:schemeClr val="bg1"/>
                </a:solidFill>
              </a:rPr>
              <a:t>Diagnostic hypothesis – where, then what?</a:t>
            </a:r>
          </a:p>
          <a:p>
            <a:pPr>
              <a:lnSpc>
                <a:spcPct val="90000"/>
              </a:lnSpc>
            </a:pPr>
            <a:endParaRPr lang="en-GB" altLang="en-GB" sz="3200" dirty="0">
              <a:solidFill>
                <a:schemeClr val="bg1"/>
              </a:solidFill>
            </a:endParaRPr>
          </a:p>
          <a:p>
            <a:pPr lvl="1">
              <a:lnSpc>
                <a:spcPct val="90000"/>
              </a:lnSpc>
            </a:pPr>
            <a:r>
              <a:rPr lang="en-GB" altLang="en-GB" sz="2800" dirty="0">
                <a:solidFill>
                  <a:schemeClr val="bg1"/>
                </a:solidFill>
              </a:rPr>
              <a:t>What? </a:t>
            </a:r>
          </a:p>
          <a:p>
            <a:pPr lvl="1">
              <a:lnSpc>
                <a:spcPct val="90000"/>
              </a:lnSpc>
              <a:buFontTx/>
              <a:buNone/>
            </a:pPr>
            <a:r>
              <a:rPr lang="en-GB" altLang="en-GB" sz="2800" dirty="0" err="1">
                <a:solidFill>
                  <a:schemeClr val="bg1"/>
                </a:solidFill>
              </a:rPr>
              <a:t>eg</a:t>
            </a:r>
            <a:r>
              <a:rPr lang="en-GB" altLang="en-GB" sz="2800" dirty="0">
                <a:solidFill>
                  <a:schemeClr val="bg1"/>
                </a:solidFill>
              </a:rPr>
              <a:t> spinal cord syndrome:</a:t>
            </a:r>
          </a:p>
          <a:p>
            <a:pPr lvl="2">
              <a:lnSpc>
                <a:spcPct val="90000"/>
              </a:lnSpc>
            </a:pPr>
            <a:r>
              <a:rPr lang="en-GB" altLang="en-GB" sz="2400" dirty="0">
                <a:solidFill>
                  <a:schemeClr val="bg1"/>
                </a:solidFill>
              </a:rPr>
              <a:t>Compression</a:t>
            </a:r>
          </a:p>
          <a:p>
            <a:pPr lvl="3">
              <a:lnSpc>
                <a:spcPct val="90000"/>
              </a:lnSpc>
            </a:pPr>
            <a:r>
              <a:rPr lang="en-GB" altLang="en-GB" sz="2000" dirty="0">
                <a:solidFill>
                  <a:schemeClr val="bg1"/>
                </a:solidFill>
              </a:rPr>
              <a:t>Disc</a:t>
            </a:r>
          </a:p>
          <a:p>
            <a:pPr lvl="3">
              <a:lnSpc>
                <a:spcPct val="90000"/>
              </a:lnSpc>
            </a:pPr>
            <a:r>
              <a:rPr lang="en-GB" altLang="en-GB" sz="2000" dirty="0">
                <a:solidFill>
                  <a:schemeClr val="bg1"/>
                </a:solidFill>
              </a:rPr>
              <a:t>tumour</a:t>
            </a:r>
          </a:p>
          <a:p>
            <a:pPr lvl="2">
              <a:lnSpc>
                <a:spcPct val="90000"/>
              </a:lnSpc>
            </a:pPr>
            <a:r>
              <a:rPr lang="en-GB" altLang="en-GB" sz="2400" dirty="0">
                <a:solidFill>
                  <a:schemeClr val="bg1"/>
                </a:solidFill>
              </a:rPr>
              <a:t>Demyelination</a:t>
            </a:r>
          </a:p>
          <a:p>
            <a:pPr lvl="2">
              <a:lnSpc>
                <a:spcPct val="90000"/>
              </a:lnSpc>
            </a:pPr>
            <a:r>
              <a:rPr lang="en-GB" altLang="en-GB" sz="2400" dirty="0">
                <a:solidFill>
                  <a:schemeClr val="bg1"/>
                </a:solidFill>
              </a:rPr>
              <a:t>Stroke…</a:t>
            </a:r>
          </a:p>
          <a:p>
            <a:pPr lvl="1"/>
            <a:endParaRPr lang="en-GB" altLang="en-GB" sz="1600" dirty="0">
              <a:solidFill>
                <a:schemeClr val="bg1"/>
              </a:solidFill>
            </a:endParaRPr>
          </a:p>
        </p:txBody>
      </p:sp>
    </p:spTree>
    <p:extLst>
      <p:ext uri="{BB962C8B-B14F-4D97-AF65-F5344CB8AC3E}">
        <p14:creationId xmlns:p14="http://schemas.microsoft.com/office/powerpoint/2010/main" val="17323637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8533" name="Rectangle 1088532">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856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88517" name="Picture 1088516" descr="Computer Generated Lights">
            <a:extLst>
              <a:ext uri="{FF2B5EF4-FFF2-40B4-BE49-F238E27FC236}">
                <a16:creationId xmlns:a16="http://schemas.microsoft.com/office/drawing/2014/main" id="{2B90E983-25DF-359B-5EAD-127602BAD26E}"/>
              </a:ext>
            </a:extLst>
          </p:cNvPr>
          <p:cNvPicPr>
            <a:picLocks noChangeAspect="1"/>
          </p:cNvPicPr>
          <p:nvPr/>
        </p:nvPicPr>
        <p:blipFill rotWithShape="1">
          <a:blip r:embed="rId3"/>
          <a:srcRect l="3604" r="14041" b="-2"/>
          <a:stretch/>
        </p:blipFill>
        <p:spPr>
          <a:xfrm>
            <a:off x="764488" y="643467"/>
            <a:ext cx="6020919" cy="5410199"/>
          </a:xfrm>
          <a:prstGeom prst="rect">
            <a:avLst/>
          </a:prstGeom>
        </p:spPr>
      </p:pic>
      <p:sp>
        <p:nvSpPr>
          <p:cNvPr id="1088515" name="Rectangle 3"/>
          <p:cNvSpPr>
            <a:spLocks noGrp="1" noChangeArrowheads="1"/>
          </p:cNvSpPr>
          <p:nvPr>
            <p:ph idx="1"/>
          </p:nvPr>
        </p:nvSpPr>
        <p:spPr>
          <a:xfrm>
            <a:off x="7639050" y="173904"/>
            <a:ext cx="4438650" cy="6474546"/>
          </a:xfrm>
        </p:spPr>
        <p:txBody>
          <a:bodyPr>
            <a:normAutofit/>
          </a:bodyPr>
          <a:lstStyle/>
          <a:p>
            <a:endParaRPr lang="en-GB" altLang="en-GB" sz="1600" dirty="0">
              <a:solidFill>
                <a:schemeClr val="bg1"/>
              </a:solidFill>
            </a:endParaRPr>
          </a:p>
          <a:p>
            <a:pPr>
              <a:lnSpc>
                <a:spcPct val="80000"/>
              </a:lnSpc>
            </a:pPr>
            <a:r>
              <a:rPr lang="en-GB" altLang="en-GB" sz="2400" dirty="0" err="1">
                <a:solidFill>
                  <a:schemeClr val="bg1"/>
                </a:solidFill>
              </a:rPr>
              <a:t>Whats’</a:t>
            </a:r>
            <a:endParaRPr lang="en-GB" altLang="en-GB" sz="2400" dirty="0">
              <a:solidFill>
                <a:schemeClr val="bg1"/>
              </a:solidFill>
            </a:endParaRPr>
          </a:p>
          <a:p>
            <a:pPr lvl="1">
              <a:lnSpc>
                <a:spcPct val="80000"/>
              </a:lnSpc>
            </a:pPr>
            <a:r>
              <a:rPr lang="en-GB" altLang="en-GB" sz="2000" dirty="0">
                <a:solidFill>
                  <a:schemeClr val="bg1"/>
                </a:solidFill>
              </a:rPr>
              <a:t>Inherited vs acquired</a:t>
            </a:r>
          </a:p>
          <a:p>
            <a:pPr lvl="1">
              <a:lnSpc>
                <a:spcPct val="80000"/>
              </a:lnSpc>
            </a:pPr>
            <a:r>
              <a:rPr lang="en-GB" altLang="en-GB" sz="2000" b="1" dirty="0">
                <a:solidFill>
                  <a:schemeClr val="bg1"/>
                </a:solidFill>
              </a:rPr>
              <a:t>V</a:t>
            </a:r>
            <a:r>
              <a:rPr lang="en-GB" altLang="en-GB" sz="2000" dirty="0">
                <a:solidFill>
                  <a:schemeClr val="bg1"/>
                </a:solidFill>
              </a:rPr>
              <a:t>ascular</a:t>
            </a:r>
          </a:p>
          <a:p>
            <a:pPr lvl="1">
              <a:lnSpc>
                <a:spcPct val="80000"/>
              </a:lnSpc>
            </a:pPr>
            <a:r>
              <a:rPr lang="en-GB" altLang="en-GB" sz="2000" b="1" dirty="0">
                <a:solidFill>
                  <a:schemeClr val="bg1"/>
                </a:solidFill>
              </a:rPr>
              <a:t>I</a:t>
            </a:r>
            <a:r>
              <a:rPr lang="en-GB" altLang="en-GB" sz="2000" dirty="0">
                <a:solidFill>
                  <a:schemeClr val="bg1"/>
                </a:solidFill>
              </a:rPr>
              <a:t>nflammatory</a:t>
            </a:r>
          </a:p>
          <a:p>
            <a:pPr lvl="1">
              <a:lnSpc>
                <a:spcPct val="80000"/>
              </a:lnSpc>
            </a:pPr>
            <a:r>
              <a:rPr lang="en-GB" altLang="en-GB" sz="2000" b="1" dirty="0">
                <a:solidFill>
                  <a:schemeClr val="bg1"/>
                </a:solidFill>
              </a:rPr>
              <a:t>N</a:t>
            </a:r>
            <a:r>
              <a:rPr lang="en-GB" altLang="en-GB" sz="2000" dirty="0">
                <a:solidFill>
                  <a:schemeClr val="bg1"/>
                </a:solidFill>
              </a:rPr>
              <a:t>eoplastic</a:t>
            </a:r>
          </a:p>
          <a:p>
            <a:pPr lvl="1">
              <a:lnSpc>
                <a:spcPct val="80000"/>
              </a:lnSpc>
            </a:pPr>
            <a:r>
              <a:rPr lang="en-GB" altLang="en-GB" sz="2000" b="1" dirty="0">
                <a:solidFill>
                  <a:schemeClr val="bg1"/>
                </a:solidFill>
              </a:rPr>
              <a:t>T</a:t>
            </a:r>
            <a:r>
              <a:rPr lang="en-GB" altLang="en-GB" sz="2000" dirty="0">
                <a:solidFill>
                  <a:schemeClr val="bg1"/>
                </a:solidFill>
              </a:rPr>
              <a:t>raumatic</a:t>
            </a:r>
          </a:p>
          <a:p>
            <a:pPr lvl="1">
              <a:lnSpc>
                <a:spcPct val="80000"/>
              </a:lnSpc>
            </a:pPr>
            <a:r>
              <a:rPr lang="en-GB" altLang="en-GB" sz="2000" b="1" dirty="0">
                <a:solidFill>
                  <a:schemeClr val="bg1"/>
                </a:solidFill>
              </a:rPr>
              <a:t>A</a:t>
            </a:r>
            <a:r>
              <a:rPr lang="en-GB" altLang="en-GB" sz="2000" dirty="0">
                <a:solidFill>
                  <a:schemeClr val="bg1"/>
                </a:solidFill>
              </a:rPr>
              <a:t>llergic</a:t>
            </a:r>
          </a:p>
          <a:p>
            <a:pPr lvl="1">
              <a:lnSpc>
                <a:spcPct val="80000"/>
              </a:lnSpc>
            </a:pPr>
            <a:r>
              <a:rPr lang="en-GB" altLang="en-GB" sz="2000" b="1" dirty="0">
                <a:solidFill>
                  <a:schemeClr val="bg1"/>
                </a:solidFill>
              </a:rPr>
              <a:t>M</a:t>
            </a:r>
            <a:r>
              <a:rPr lang="en-GB" altLang="en-GB" sz="2000" dirty="0">
                <a:solidFill>
                  <a:schemeClr val="bg1"/>
                </a:solidFill>
              </a:rPr>
              <a:t>etabolic</a:t>
            </a:r>
          </a:p>
          <a:p>
            <a:pPr lvl="1">
              <a:lnSpc>
                <a:spcPct val="80000"/>
              </a:lnSpc>
            </a:pPr>
            <a:r>
              <a:rPr lang="en-GB" altLang="en-GB" sz="2000" b="1" dirty="0">
                <a:solidFill>
                  <a:schemeClr val="bg1"/>
                </a:solidFill>
              </a:rPr>
              <a:t>E</a:t>
            </a:r>
            <a:r>
              <a:rPr lang="en-GB" altLang="en-GB" sz="2000" dirty="0">
                <a:solidFill>
                  <a:schemeClr val="bg1"/>
                </a:solidFill>
              </a:rPr>
              <a:t>ndocrine</a:t>
            </a:r>
          </a:p>
          <a:p>
            <a:pPr lvl="1">
              <a:lnSpc>
                <a:spcPct val="80000"/>
              </a:lnSpc>
            </a:pPr>
            <a:r>
              <a:rPr lang="en-GB" altLang="en-GB" sz="2000" b="1" dirty="0">
                <a:solidFill>
                  <a:schemeClr val="bg1"/>
                </a:solidFill>
              </a:rPr>
              <a:t>D</a:t>
            </a:r>
            <a:r>
              <a:rPr lang="en-GB" altLang="en-GB" sz="2000" dirty="0">
                <a:solidFill>
                  <a:schemeClr val="bg1"/>
                </a:solidFill>
              </a:rPr>
              <a:t>rugs</a:t>
            </a:r>
          </a:p>
          <a:p>
            <a:pPr lvl="1">
              <a:lnSpc>
                <a:spcPct val="80000"/>
              </a:lnSpc>
            </a:pPr>
            <a:r>
              <a:rPr lang="en-GB" altLang="en-GB" sz="2000" b="1" dirty="0">
                <a:solidFill>
                  <a:schemeClr val="bg1"/>
                </a:solidFill>
              </a:rPr>
              <a:t>I</a:t>
            </a:r>
            <a:r>
              <a:rPr lang="en-GB" altLang="en-GB" sz="2000" dirty="0">
                <a:solidFill>
                  <a:schemeClr val="bg1"/>
                </a:solidFill>
              </a:rPr>
              <a:t>atrogenic </a:t>
            </a:r>
          </a:p>
          <a:p>
            <a:pPr lvl="1">
              <a:lnSpc>
                <a:spcPct val="80000"/>
              </a:lnSpc>
            </a:pPr>
            <a:r>
              <a:rPr lang="en-GB" altLang="en-GB" sz="2000" b="1" dirty="0">
                <a:solidFill>
                  <a:schemeClr val="bg1"/>
                </a:solidFill>
              </a:rPr>
              <a:t>P</a:t>
            </a:r>
            <a:r>
              <a:rPr lang="en-GB" altLang="en-GB" sz="2000" dirty="0">
                <a:solidFill>
                  <a:schemeClr val="bg1"/>
                </a:solidFill>
              </a:rPr>
              <a:t>sychiatric</a:t>
            </a:r>
          </a:p>
          <a:p>
            <a:pPr lvl="1">
              <a:lnSpc>
                <a:spcPct val="80000"/>
              </a:lnSpc>
            </a:pPr>
            <a:r>
              <a:rPr lang="en-GB" altLang="en-GB" sz="2000" dirty="0">
                <a:solidFill>
                  <a:schemeClr val="bg1"/>
                </a:solidFill>
              </a:rPr>
              <a:t>Mechanical/Structural</a:t>
            </a:r>
          </a:p>
          <a:p>
            <a:pPr lvl="1">
              <a:lnSpc>
                <a:spcPct val="80000"/>
              </a:lnSpc>
            </a:pPr>
            <a:r>
              <a:rPr lang="en-GB" altLang="en-GB" sz="2000" dirty="0">
                <a:solidFill>
                  <a:schemeClr val="bg1"/>
                </a:solidFill>
              </a:rPr>
              <a:t>Degenerative</a:t>
            </a:r>
          </a:p>
          <a:p>
            <a:pPr lvl="1">
              <a:lnSpc>
                <a:spcPct val="80000"/>
              </a:lnSpc>
            </a:pPr>
            <a:r>
              <a:rPr lang="en-GB" altLang="en-GB" sz="2000" dirty="0">
                <a:solidFill>
                  <a:schemeClr val="bg1"/>
                </a:solidFill>
              </a:rPr>
              <a:t>Deficiency</a:t>
            </a:r>
          </a:p>
          <a:p>
            <a:pPr lvl="1">
              <a:lnSpc>
                <a:spcPct val="80000"/>
              </a:lnSpc>
            </a:pPr>
            <a:r>
              <a:rPr lang="en-GB" altLang="en-GB" sz="2000" dirty="0">
                <a:solidFill>
                  <a:schemeClr val="bg1"/>
                </a:solidFill>
              </a:rPr>
              <a:t>Sleep-related</a:t>
            </a:r>
          </a:p>
          <a:p>
            <a:pPr lvl="1">
              <a:lnSpc>
                <a:spcPct val="80000"/>
              </a:lnSpc>
            </a:pPr>
            <a:r>
              <a:rPr lang="en-GB" altLang="en-GB" sz="2000" dirty="0">
                <a:solidFill>
                  <a:schemeClr val="bg1"/>
                </a:solidFill>
              </a:rPr>
              <a:t>Physiological</a:t>
            </a:r>
            <a:endParaRPr lang="en-GB" altLang="en-GB" sz="1600" dirty="0">
              <a:solidFill>
                <a:schemeClr val="bg1"/>
              </a:solidFill>
            </a:endParaRPr>
          </a:p>
        </p:txBody>
      </p:sp>
      <p:sp>
        <p:nvSpPr>
          <p:cNvPr id="1088514" name="Rectangle 2"/>
          <p:cNvSpPr>
            <a:spLocks noGrp="1" noChangeArrowheads="1"/>
          </p:cNvSpPr>
          <p:nvPr>
            <p:ph type="title"/>
          </p:nvPr>
        </p:nvSpPr>
        <p:spPr>
          <a:xfrm>
            <a:off x="1971252" y="2722371"/>
            <a:ext cx="3363974" cy="832908"/>
          </a:xfrm>
          <a:noFill/>
          <a:ln w="19050">
            <a:solidFill>
              <a:schemeClr val="bg1"/>
            </a:solidFill>
          </a:ln>
        </p:spPr>
        <p:txBody>
          <a:bodyPr wrap="square">
            <a:normAutofit fontScale="90000"/>
          </a:bodyPr>
          <a:lstStyle/>
          <a:p>
            <a:pPr algn="ctr"/>
            <a:r>
              <a:rPr lang="en-GB" altLang="en-GB" sz="2800" i="1" dirty="0">
                <a:solidFill>
                  <a:schemeClr val="bg1"/>
                </a:solidFill>
              </a:rPr>
              <a:t>Neurological history taking</a:t>
            </a:r>
          </a:p>
        </p:txBody>
      </p:sp>
    </p:spTree>
    <p:extLst>
      <p:ext uri="{BB962C8B-B14F-4D97-AF65-F5344CB8AC3E}">
        <p14:creationId xmlns:p14="http://schemas.microsoft.com/office/powerpoint/2010/main" val="5727262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65993" name="Rectangle 106599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5995" name="Rectangle 1065994">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5997" name="Rectangle 1065996">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5999" name="Rectangle 1065998">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66001" name="Freeform: Shape 1066000">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66003" name="Rectangle 1066002">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5986" name="Rectangle 2"/>
          <p:cNvSpPr>
            <a:spLocks noGrp="1" noChangeArrowheads="1"/>
          </p:cNvSpPr>
          <p:nvPr>
            <p:ph type="title"/>
          </p:nvPr>
        </p:nvSpPr>
        <p:spPr>
          <a:xfrm>
            <a:off x="586478" y="1683756"/>
            <a:ext cx="3115265" cy="2396359"/>
          </a:xfrm>
        </p:spPr>
        <p:txBody>
          <a:bodyPr anchor="b">
            <a:normAutofit/>
          </a:bodyPr>
          <a:lstStyle/>
          <a:p>
            <a:pPr algn="r"/>
            <a:r>
              <a:rPr lang="en-GB" altLang="en-GB" sz="4000" i="1" dirty="0">
                <a:solidFill>
                  <a:srgbClr val="FFFFFF"/>
                </a:solidFill>
              </a:rPr>
              <a:t>Neurological history taking</a:t>
            </a:r>
          </a:p>
        </p:txBody>
      </p:sp>
      <p:graphicFrame>
        <p:nvGraphicFramePr>
          <p:cNvPr id="1065989" name="Rectangle 3">
            <a:extLst>
              <a:ext uri="{FF2B5EF4-FFF2-40B4-BE49-F238E27FC236}">
                <a16:creationId xmlns:a16="http://schemas.microsoft.com/office/drawing/2014/main" id="{E40EB765-F7FA-BD0F-1261-E972F722CA22}"/>
              </a:ext>
            </a:extLst>
          </p:cNvPr>
          <p:cNvGraphicFramePr>
            <a:graphicFrameLocks noGrp="1"/>
          </p:cNvGraphicFramePr>
          <p:nvPr>
            <p:ph idx="1"/>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424212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16BF4F81-CE79-4A24-860D-9959FF716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9278" y="484632"/>
            <a:ext cx="4189913" cy="5852642"/>
          </a:xfrm>
          <a:prstGeom prst="rect">
            <a:avLst/>
          </a:prstGeom>
          <a:solidFill>
            <a:schemeClr val="bg2"/>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p:cNvSpPr>
            <a:spLocks noGrp="1"/>
          </p:cNvSpPr>
          <p:nvPr>
            <p:ph type="title"/>
          </p:nvPr>
        </p:nvSpPr>
        <p:spPr>
          <a:xfrm>
            <a:off x="3434736" y="56243"/>
            <a:ext cx="7933990" cy="919279"/>
          </a:xfrm>
        </p:spPr>
        <p:txBody>
          <a:bodyPr vert="horz" lIns="91440" tIns="45720" rIns="91440" bIns="45720" rtlCol="0" anchor="ctr">
            <a:normAutofit fontScale="90000"/>
          </a:bodyPr>
          <a:lstStyle/>
          <a:p>
            <a:r>
              <a:rPr lang="en-US" sz="3700" b="1" dirty="0"/>
              <a:t>Cerebrovascular Accidents (Stroke) </a:t>
            </a:r>
            <a:br>
              <a:rPr lang="en-US" sz="3700" b="1" dirty="0"/>
            </a:br>
            <a:endParaRPr lang="en-US" sz="3700" b="1" dirty="0"/>
          </a:p>
        </p:txBody>
      </p:sp>
      <p:sp>
        <p:nvSpPr>
          <p:cNvPr id="3" name="Rectangle 2"/>
          <p:cNvSpPr/>
          <p:nvPr/>
        </p:nvSpPr>
        <p:spPr>
          <a:xfrm>
            <a:off x="377073" y="448538"/>
            <a:ext cx="4314156" cy="5888736"/>
          </a:xfrm>
          <a:prstGeom prst="rect">
            <a:avLst/>
          </a:prstGeom>
        </p:spPr>
        <p:txBody>
          <a:bodyPr vert="horz" lIns="91440" tIns="45720" rIns="91440" bIns="45720" rtlCol="0">
            <a:normAutofit fontScale="40000" lnSpcReduction="20000"/>
          </a:bodyPr>
          <a:lstStyle/>
          <a:p>
            <a:pPr marL="57150" marR="0" lvl="0" indent="0" algn="l" defTabSz="914400" rtl="0" eaLnBrk="1" fontAlgn="auto" latinLnBrk="0" hangingPunct="1">
              <a:lnSpc>
                <a:spcPct val="90000"/>
              </a:lnSpc>
              <a:spcBef>
                <a:spcPts val="0"/>
              </a:spcBef>
              <a:spcAft>
                <a:spcPts val="600"/>
              </a:spcAft>
              <a:buClrTx/>
              <a:buSzTx/>
              <a:buFontTx/>
              <a:buNone/>
              <a:tabLst/>
              <a:defRPr/>
            </a:pPr>
            <a:r>
              <a:rPr kumimoji="0" lang="en-US" sz="5100" b="1" i="0" u="none" strike="noStrike" kern="1200" cap="none" spc="0" normalizeH="0" baseline="0" noProof="0" dirty="0">
                <a:ln>
                  <a:noFill/>
                </a:ln>
                <a:solidFill>
                  <a:prstClr val="black"/>
                </a:solidFill>
                <a:effectLst/>
                <a:uLnTx/>
                <a:uFillTx/>
                <a:latin typeface="Calibri" panose="020F0502020204030204"/>
                <a:ea typeface="+mn-ea"/>
                <a:cs typeface="+mn-cs"/>
              </a:rPr>
              <a:t>Common presenting complaints – </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5100" b="0" i="0" u="none" strike="noStrike" kern="1200" cap="none" spc="0" normalizeH="0" baseline="0" noProof="0" dirty="0">
                <a:ln>
                  <a:noFill/>
                </a:ln>
                <a:solidFill>
                  <a:prstClr val="black"/>
                </a:solidFill>
                <a:effectLst/>
                <a:uLnTx/>
                <a:uFillTx/>
                <a:latin typeface="Calibri" panose="020F0502020204030204"/>
                <a:ea typeface="+mn-ea"/>
                <a:cs typeface="+mn-cs"/>
              </a:rPr>
              <a:t>Weakness on one side of the body. </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5100" b="0" i="0" u="none" strike="noStrike" kern="1200" cap="none" spc="0" normalizeH="0" baseline="0" noProof="0" dirty="0">
                <a:ln>
                  <a:noFill/>
                </a:ln>
                <a:solidFill>
                  <a:prstClr val="black"/>
                </a:solidFill>
                <a:effectLst/>
                <a:uLnTx/>
                <a:uFillTx/>
                <a:latin typeface="Calibri" panose="020F0502020204030204"/>
                <a:ea typeface="+mn-ea"/>
                <a:cs typeface="+mn-cs"/>
              </a:rPr>
              <a:t>Facial deviation or asymmetry. </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5100" b="0" i="0" u="none" strike="noStrike" kern="1200" cap="none" spc="0" normalizeH="0" baseline="0" noProof="0" dirty="0">
                <a:ln>
                  <a:noFill/>
                </a:ln>
                <a:solidFill>
                  <a:prstClr val="black"/>
                </a:solidFill>
                <a:effectLst/>
                <a:uLnTx/>
                <a:uFillTx/>
                <a:latin typeface="Calibri" panose="020F0502020204030204"/>
                <a:ea typeface="+mn-ea"/>
                <a:cs typeface="+mn-cs"/>
              </a:rPr>
              <a:t>Loss of consciousness. </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5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7150" marR="0" lvl="0" indent="0" algn="l" defTabSz="914400" rtl="0" eaLnBrk="1" fontAlgn="auto" latinLnBrk="0" hangingPunct="1">
              <a:lnSpc>
                <a:spcPct val="90000"/>
              </a:lnSpc>
              <a:spcBef>
                <a:spcPts val="0"/>
              </a:spcBef>
              <a:spcAft>
                <a:spcPts val="600"/>
              </a:spcAft>
              <a:buClrTx/>
              <a:buSzTx/>
              <a:buFontTx/>
              <a:buNone/>
              <a:tabLst/>
              <a:defRPr/>
            </a:pPr>
            <a:r>
              <a:rPr kumimoji="0" lang="en-US" sz="5100" b="1" i="0" u="none" strike="noStrike" kern="1200" cap="none" spc="0" normalizeH="0" baseline="0" noProof="0" dirty="0">
                <a:ln>
                  <a:noFill/>
                </a:ln>
                <a:solidFill>
                  <a:prstClr val="black"/>
                </a:solidFill>
                <a:effectLst/>
                <a:uLnTx/>
                <a:uFillTx/>
                <a:latin typeface="Calibri" panose="020F0502020204030204"/>
                <a:ea typeface="+mn-ea"/>
                <a:cs typeface="+mn-cs"/>
              </a:rPr>
              <a:t>History of presenting illness – </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5100" b="0" i="0" u="none" strike="noStrike" kern="1200" cap="none" spc="0" normalizeH="0" baseline="0" noProof="0" dirty="0">
                <a:ln>
                  <a:noFill/>
                </a:ln>
                <a:solidFill>
                  <a:prstClr val="black"/>
                </a:solidFill>
                <a:effectLst/>
                <a:uLnTx/>
                <a:uFillTx/>
                <a:latin typeface="Calibri" panose="020F0502020204030204"/>
                <a:ea typeface="+mn-ea"/>
                <a:cs typeface="+mn-cs"/>
              </a:rPr>
              <a:t>Start ((as my patient was apparently asymptomatic _ days back when he developed weakness on one side of the body.)) </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5100" b="0" i="0" u="none" strike="noStrike" kern="1200" cap="none" spc="0" normalizeH="0" baseline="0" noProof="0" dirty="0">
                <a:ln>
                  <a:noFill/>
                </a:ln>
                <a:solidFill>
                  <a:prstClr val="black"/>
                </a:solidFill>
                <a:effectLst/>
                <a:uLnTx/>
                <a:uFillTx/>
                <a:latin typeface="Calibri" panose="020F0502020204030204"/>
                <a:ea typeface="+mn-ea"/>
                <a:cs typeface="+mn-cs"/>
              </a:rPr>
              <a:t>The weakness was acute/insidious in onset and gradually progressive/static in nature.  </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5100" b="0" i="0" u="none" strike="noStrike" kern="1200" cap="none" spc="0" normalizeH="0" baseline="0" noProof="0" dirty="0">
                <a:ln>
                  <a:noFill/>
                </a:ln>
                <a:solidFill>
                  <a:prstClr val="black"/>
                </a:solidFill>
                <a:effectLst/>
                <a:uLnTx/>
                <a:uFillTx/>
                <a:latin typeface="Calibri" panose="020F0502020204030204"/>
                <a:ea typeface="+mn-ea"/>
                <a:cs typeface="+mn-cs"/>
              </a:rPr>
              <a:t>Activity Pt was involved in at the time when this weakness developed. </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5100" b="0" i="0" u="none" strike="noStrike" kern="1200" cap="none" spc="0" normalizeH="0" baseline="0" noProof="0" dirty="0">
                <a:ln>
                  <a:noFill/>
                </a:ln>
                <a:solidFill>
                  <a:prstClr val="black"/>
                </a:solidFill>
                <a:effectLst/>
                <a:uLnTx/>
                <a:uFillTx/>
                <a:latin typeface="Calibri" panose="020F0502020204030204"/>
                <a:ea typeface="+mn-ea"/>
                <a:cs typeface="+mn-cs"/>
              </a:rPr>
              <a:t> PT fell down and hurt themselves as the attack occurred.</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altLang="ar-SA" sz="51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What limb(s) or muscles affected; affected equally or not?</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altLang="ar-SA" sz="51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altLang="ar-SA" sz="51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First time or a previous similar condition had occurred.</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descr="Graphical user interface, website&#10;&#10;Description automatically generated">
            <a:extLst>
              <a:ext uri="{FF2B5EF4-FFF2-40B4-BE49-F238E27FC236}">
                <a16:creationId xmlns:a16="http://schemas.microsoft.com/office/drawing/2014/main" id="{AC0F8E05-CDE4-562D-B053-94B4AA01FAD6}"/>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1780" r="41280"/>
          <a:stretch/>
        </p:blipFill>
        <p:spPr>
          <a:xfrm>
            <a:off x="5170507" y="484633"/>
            <a:ext cx="6542215" cy="5888736"/>
          </a:xfrm>
          <a:prstGeom prst="rect">
            <a:avLst/>
          </a:prstGeom>
        </p:spPr>
      </p:pic>
      <p:sp>
        <p:nvSpPr>
          <p:cNvPr id="6" name="TextBox 5">
            <a:extLst>
              <a:ext uri="{FF2B5EF4-FFF2-40B4-BE49-F238E27FC236}">
                <a16:creationId xmlns:a16="http://schemas.microsoft.com/office/drawing/2014/main" id="{87491A28-973E-7608-4A9A-1130472E84CC}"/>
              </a:ext>
            </a:extLst>
          </p:cNvPr>
          <p:cNvSpPr txBox="1"/>
          <p:nvPr/>
        </p:nvSpPr>
        <p:spPr>
          <a:xfrm>
            <a:off x="9272631" y="6173314"/>
            <a:ext cx="2440091"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GB" sz="700" b="0" i="0" u="none" strike="noStrike" kern="1200" cap="none" spc="0" normalizeH="0" baseline="0" noProof="0">
                <a:ln>
                  <a:noFill/>
                </a:ln>
                <a:solidFill>
                  <a:srgbClr val="FFFFFF"/>
                </a:solidFill>
                <a:effectLst/>
                <a:uLnTx/>
                <a:uFillTx/>
                <a:latin typeface="Calibri" panose="020F0502020204030204"/>
                <a:ea typeface="+mn-ea"/>
                <a:cs typeface="+mn-cs"/>
                <a:hlinkClick r:id="rId4" tooltip="https://humannhealth.com/early-signs-symptoms-stroke/5034/">
                  <a:extLst>
                    <a:ext uri="{A12FA001-AC4F-418D-AE19-62706E023703}">
                      <ahyp:hlinkClr xmlns:ahyp="http://schemas.microsoft.com/office/drawing/2018/hyperlinkcolor" val="tx"/>
                    </a:ext>
                  </a:extLst>
                </a:hlinkClick>
              </a:rPr>
              <a:t>This Photo</a:t>
            </a:r>
            <a:r>
              <a:rPr kumimoji="0" lang="en-GB"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GB" sz="700" b="0" i="0" u="none" strike="noStrike" kern="1200" cap="none" spc="0" normalizeH="0" baseline="0" noProof="0">
                <a:ln>
                  <a:noFill/>
                </a:ln>
                <a:solidFill>
                  <a:srgbClr val="FFFFFF"/>
                </a:solidFill>
                <a:effectLst/>
                <a:uLnTx/>
                <a:uFillTx/>
                <a:latin typeface="Calibri" panose="020F0502020204030204"/>
                <a:ea typeface="+mn-ea"/>
                <a:cs typeface="+mn-cs"/>
                <a:hlinkClick r:id="rId5" tooltip="https://creativecommons.org/licenses/by-nc-sa/3.0/">
                  <a:extLst>
                    <a:ext uri="{A12FA001-AC4F-418D-AE19-62706E023703}">
                      <ahyp:hlinkClr xmlns:ahyp="http://schemas.microsoft.com/office/drawing/2018/hyperlinkcolor" val="tx"/>
                    </a:ext>
                  </a:extLst>
                </a:hlinkClick>
              </a:rPr>
              <a:t>CC BY-SA-NC</a:t>
            </a:r>
            <a:endParaRPr kumimoji="0" lang="en-GB"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33124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49E89B-63A5-45DA-A170-5B661FCE4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D714AD-9E94-4752-AA45-D4B0EAAB5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52"/>
            <a:ext cx="4444163" cy="6323347"/>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99411" y="767258"/>
            <a:ext cx="3209335" cy="5323484"/>
          </a:xfrm>
        </p:spPr>
        <p:txBody>
          <a:bodyPr vert="horz" lIns="91440" tIns="45720" rIns="91440" bIns="45720" rtlCol="0" anchor="ctr">
            <a:normAutofit/>
          </a:bodyPr>
          <a:lstStyle/>
          <a:p>
            <a:pPr algn="ctr"/>
            <a:r>
              <a:rPr lang="en-US" sz="2800" kern="1200" dirty="0">
                <a:solidFill>
                  <a:schemeClr val="bg1"/>
                </a:solidFill>
                <a:latin typeface="+mj-lt"/>
                <a:ea typeface="+mj-ea"/>
                <a:cs typeface="+mj-cs"/>
              </a:rPr>
              <a:t>Important points during the pre -weakness</a:t>
            </a:r>
          </a:p>
        </p:txBody>
      </p:sp>
      <p:sp>
        <p:nvSpPr>
          <p:cNvPr id="12" name="Rectangle 11">
            <a:extLst>
              <a:ext uri="{FF2B5EF4-FFF2-40B4-BE49-F238E27FC236}">
                <a16:creationId xmlns:a16="http://schemas.microsoft.com/office/drawing/2014/main" id="{7FF89E09-42FB-4694-96E4-95652B1D83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83158" y="3396997"/>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lumMod val="50000"/>
                </a:srgbClr>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5D3C032-881F-4579-A4BF-0FA966E9F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70645"/>
            <a:ext cx="12192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lumMod val="50000"/>
                </a:srgbClr>
              </a:solidFill>
              <a:effectLst/>
              <a:uLnTx/>
              <a:uFillTx/>
              <a:latin typeface="Calibri" panose="020F0502020204030204"/>
              <a:ea typeface="+mn-ea"/>
              <a:cs typeface="+mn-cs"/>
            </a:endParaRPr>
          </a:p>
        </p:txBody>
      </p:sp>
      <p:sp>
        <p:nvSpPr>
          <p:cNvPr id="3" name="Rectangle 2"/>
          <p:cNvSpPr/>
          <p:nvPr/>
        </p:nvSpPr>
        <p:spPr>
          <a:xfrm>
            <a:off x="4695824" y="767258"/>
            <a:ext cx="7408192" cy="5323484"/>
          </a:xfrm>
          <a:prstGeom prst="rect">
            <a:avLst/>
          </a:prstGeom>
        </p:spPr>
        <p:txBody>
          <a:bodyPr vert="horz" lIns="91440" tIns="45720" rIns="91440" bIns="45720" rtlCol="0" anchor="ctr">
            <a:normAutofit fontScale="62500" lnSpcReduction="20000"/>
          </a:bodyPr>
          <a:lstStyle/>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altLang="ar-SA"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Associated sensory symptoms: e.g. </a:t>
            </a:r>
            <a:r>
              <a:rPr kumimoji="0" lang="en-US" altLang="ar-SA" sz="28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parasthesia</a:t>
            </a:r>
            <a:r>
              <a:rPr kumimoji="0" lang="en-US" altLang="ar-SA"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numbness, tingling, loss of awareness of the limb(s).</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altLang="ar-SA"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Current functional status of affected limb(s): </a:t>
            </a:r>
          </a:p>
          <a:p>
            <a:pPr marL="461963" marR="0" lvl="0" indent="-233363" algn="l"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UL: lifting objects, writing, dressing,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etc</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519113" marR="0" lvl="0" indent="-290513" algn="l"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LL: walking independently or with aid, using wheelchair….etc.</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Any history of headache, vomiting, dizziness,</a:t>
            </a:r>
            <a:r>
              <a:rPr kumimoji="0" lang="en-US" altLang="ar-SA"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altLang="ar-SA" sz="29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status of consciousness</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 </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Facial deviation:  Ask to which side the angle of mouth/face is deviated, any history of slurred speech, drooling of saliva, difficulty in drinking liquids and regurgitation of food after the stroke attack. </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Seizures: History of abnormal body movements, tongue biting, up rolling of eyes and frothy secretions from the mouth. </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Embolic evidence – History of chest pain, dyspnea and palpitations. </a:t>
            </a:r>
          </a:p>
        </p:txBody>
      </p:sp>
    </p:spTree>
    <p:extLst>
      <p:ext uri="{BB962C8B-B14F-4D97-AF65-F5344CB8AC3E}">
        <p14:creationId xmlns:p14="http://schemas.microsoft.com/office/powerpoint/2010/main" val="36509277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75" name="Rectangle 15374">
            <a:extLst>
              <a:ext uri="{FF2B5EF4-FFF2-40B4-BE49-F238E27FC236}">
                <a16:creationId xmlns:a16="http://schemas.microsoft.com/office/drawing/2014/main" id="{375B19E4-0108-41C4-8DB1-11BAE0B49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362" name="Title 6"/>
          <p:cNvSpPr>
            <a:spLocks noGrp="1"/>
          </p:cNvSpPr>
          <p:nvPr>
            <p:ph type="title"/>
          </p:nvPr>
        </p:nvSpPr>
        <p:spPr>
          <a:xfrm>
            <a:off x="5919411" y="224978"/>
            <a:ext cx="5974081" cy="1325563"/>
          </a:xfrm>
        </p:spPr>
        <p:txBody>
          <a:bodyPr anchor="b">
            <a:noAutofit/>
          </a:bodyPr>
          <a:lstStyle/>
          <a:p>
            <a:pPr algn="ctr"/>
            <a:r>
              <a:rPr lang="en-US" altLang="en-US" sz="3600" b="1" dirty="0">
                <a:solidFill>
                  <a:schemeClr val="bg1"/>
                </a:solidFill>
              </a:rPr>
              <a:t>What Is The Integral Distinction Of The Neurological History?</a:t>
            </a:r>
          </a:p>
        </p:txBody>
      </p:sp>
      <p:pic>
        <p:nvPicPr>
          <p:cNvPr id="15364" name="Picture 15363" descr="Scan of a human brain in a neurology clinic">
            <a:extLst>
              <a:ext uri="{FF2B5EF4-FFF2-40B4-BE49-F238E27FC236}">
                <a16:creationId xmlns:a16="http://schemas.microsoft.com/office/drawing/2014/main" id="{5890DC53-D9F0-E3A1-1919-BE0AF45BB252}"/>
              </a:ext>
            </a:extLst>
          </p:cNvPr>
          <p:cNvPicPr>
            <a:picLocks noChangeAspect="1"/>
          </p:cNvPicPr>
          <p:nvPr/>
        </p:nvPicPr>
        <p:blipFill rotWithShape="1">
          <a:blip r:embed="rId2"/>
          <a:srcRect l="40833"/>
          <a:stretch/>
        </p:blipFill>
        <p:spPr>
          <a:xfrm>
            <a:off x="-1" y="-2"/>
            <a:ext cx="5410198" cy="6858002"/>
          </a:xfrm>
          <a:prstGeom prst="rect">
            <a:avLst/>
          </a:prstGeom>
        </p:spPr>
      </p:pic>
      <p:cxnSp>
        <p:nvCxnSpPr>
          <p:cNvPr id="15377" name="Straight Connector 15376">
            <a:extLst>
              <a:ext uri="{FF2B5EF4-FFF2-40B4-BE49-F238E27FC236}">
                <a16:creationId xmlns:a16="http://schemas.microsoft.com/office/drawing/2014/main" id="{CEA14AE1-71AB-4B18-826E-F563FF4288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2916"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379" name="Straight Connector 15378">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17920" y="2026340"/>
            <a:ext cx="5974081"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Content Placeholder 7"/>
          <p:cNvSpPr>
            <a:spLocks noGrp="1"/>
          </p:cNvSpPr>
          <p:nvPr>
            <p:ph sz="quarter" idx="1"/>
          </p:nvPr>
        </p:nvSpPr>
        <p:spPr>
          <a:xfrm>
            <a:off x="5793113" y="2051089"/>
            <a:ext cx="6169501" cy="4581929"/>
          </a:xfrm>
        </p:spPr>
        <p:txBody>
          <a:bodyPr>
            <a:normAutofit fontScale="92500"/>
          </a:bodyPr>
          <a:lstStyle/>
          <a:p>
            <a:pPr marL="0" indent="0">
              <a:buNone/>
              <a:defRPr/>
            </a:pPr>
            <a:endParaRPr lang="en-US" sz="1700" dirty="0">
              <a:solidFill>
                <a:schemeClr val="bg1"/>
              </a:solidFill>
              <a:latin typeface="Arial" pitchFamily="34" charset="0"/>
            </a:endParaRPr>
          </a:p>
          <a:p>
            <a:pPr marL="0" indent="0" algn="ctr">
              <a:buNone/>
              <a:defRPr/>
            </a:pPr>
            <a:r>
              <a:rPr lang="en-US" dirty="0">
                <a:solidFill>
                  <a:schemeClr val="bg1"/>
                </a:solidFill>
                <a:latin typeface="Arial" pitchFamily="34" charset="0"/>
              </a:rPr>
              <a:t>The neurological history should be a focused, goal-directed exercise that answers the following questions:</a:t>
            </a:r>
          </a:p>
          <a:p>
            <a:pPr marL="0" indent="0">
              <a:buNone/>
              <a:defRPr/>
            </a:pPr>
            <a:endParaRPr lang="en-US" dirty="0">
              <a:solidFill>
                <a:schemeClr val="bg1"/>
              </a:solidFill>
              <a:latin typeface="Arial" pitchFamily="34" charset="0"/>
            </a:endParaRPr>
          </a:p>
          <a:p>
            <a:pPr>
              <a:defRPr/>
            </a:pPr>
            <a:r>
              <a:rPr lang="en-US" dirty="0">
                <a:solidFill>
                  <a:schemeClr val="bg1"/>
                </a:solidFill>
                <a:latin typeface="Arial" pitchFamily="34" charset="0"/>
              </a:rPr>
              <a:t>Where in the NS is the lesion? </a:t>
            </a:r>
          </a:p>
          <a:p>
            <a:pPr>
              <a:defRPr/>
            </a:pPr>
            <a:r>
              <a:rPr lang="en-US" dirty="0">
                <a:solidFill>
                  <a:schemeClr val="bg1"/>
                </a:solidFill>
                <a:latin typeface="Arial" pitchFamily="34" charset="0"/>
              </a:rPr>
              <a:t>What is the pathological process (e.g. inflammatory, vascular, infectious)?</a:t>
            </a:r>
          </a:p>
          <a:p>
            <a:pPr>
              <a:defRPr/>
            </a:pPr>
            <a:r>
              <a:rPr lang="en-US" dirty="0">
                <a:solidFill>
                  <a:schemeClr val="bg1"/>
                </a:solidFill>
                <a:latin typeface="Arial" pitchFamily="34" charset="0"/>
              </a:rPr>
              <a:t>Is this a purely neurological problem or a neurological manifestation of a systemic disease?</a:t>
            </a:r>
          </a:p>
        </p:txBody>
      </p:sp>
    </p:spTree>
    <p:extLst>
      <p:ext uri="{BB962C8B-B14F-4D97-AF65-F5344CB8AC3E}">
        <p14:creationId xmlns:p14="http://schemas.microsoft.com/office/powerpoint/2010/main" val="21870414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 calcmode="lin" valueType="num">
                                      <p:cBhvr additive="base">
                                        <p:cTn id="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anim calcmode="lin" valueType="num">
                                      <p:cBhvr additive="base">
                                        <p:cTn id="13"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xEl>
                                              <p:pRg st="5" end="5"/>
                                            </p:txEl>
                                          </p:spTgt>
                                        </p:tgtEl>
                                        <p:attrNameLst>
                                          <p:attrName>style.visibility</p:attrName>
                                        </p:attrNameLst>
                                      </p:cBhvr>
                                      <p:to>
                                        <p:strVal val="visible"/>
                                      </p:to>
                                    </p:set>
                                    <p:anim calcmode="lin" valueType="num">
                                      <p:cBhvr additive="base">
                                        <p:cTn id="25"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49E89B-63A5-45DA-A170-5B661FCE4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D714AD-9E94-4752-AA45-D4B0EAAB5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52"/>
            <a:ext cx="4444163" cy="6323347"/>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99411" y="767258"/>
            <a:ext cx="3209335" cy="5323484"/>
          </a:xfrm>
        </p:spPr>
        <p:txBody>
          <a:bodyPr vert="horz" lIns="91440" tIns="45720" rIns="91440" bIns="45720" rtlCol="0" anchor="ctr">
            <a:normAutofit/>
          </a:bodyPr>
          <a:lstStyle/>
          <a:p>
            <a:pPr algn="ctr"/>
            <a:r>
              <a:rPr lang="en-US" sz="2800" kern="1200">
                <a:solidFill>
                  <a:schemeClr val="bg1"/>
                </a:solidFill>
                <a:latin typeface="+mj-lt"/>
                <a:ea typeface="+mj-ea"/>
                <a:cs typeface="+mj-cs"/>
              </a:rPr>
              <a:t>History Taking   </a:t>
            </a:r>
            <a:br>
              <a:rPr lang="en-US" sz="2800" kern="1200">
                <a:solidFill>
                  <a:schemeClr val="bg1"/>
                </a:solidFill>
                <a:latin typeface="+mj-lt"/>
                <a:ea typeface="+mj-ea"/>
                <a:cs typeface="+mj-cs"/>
              </a:rPr>
            </a:br>
            <a:endParaRPr lang="en-US" sz="2800" kern="1200">
              <a:solidFill>
                <a:schemeClr val="bg1"/>
              </a:solidFill>
              <a:latin typeface="+mj-lt"/>
              <a:ea typeface="+mj-ea"/>
              <a:cs typeface="+mj-cs"/>
            </a:endParaRPr>
          </a:p>
        </p:txBody>
      </p:sp>
      <p:sp>
        <p:nvSpPr>
          <p:cNvPr id="12" name="Rectangle 11">
            <a:extLst>
              <a:ext uri="{FF2B5EF4-FFF2-40B4-BE49-F238E27FC236}">
                <a16:creationId xmlns:a16="http://schemas.microsoft.com/office/drawing/2014/main" id="{7FF89E09-42FB-4694-96E4-95652B1D83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83158" y="3396997"/>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lumMod val="50000"/>
                </a:srgbClr>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5D3C032-881F-4579-A4BF-0FA966E9F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70645"/>
            <a:ext cx="12192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lumMod val="50000"/>
                </a:srgbClr>
              </a:solidFill>
              <a:effectLst/>
              <a:uLnTx/>
              <a:uFillTx/>
              <a:latin typeface="Calibri" panose="020F0502020204030204"/>
              <a:ea typeface="+mn-ea"/>
              <a:cs typeface="+mn-cs"/>
            </a:endParaRPr>
          </a:p>
        </p:txBody>
      </p:sp>
      <p:sp>
        <p:nvSpPr>
          <p:cNvPr id="3" name="Rectangle 2"/>
          <p:cNvSpPr/>
          <p:nvPr/>
        </p:nvSpPr>
        <p:spPr>
          <a:xfrm>
            <a:off x="4686300" y="619125"/>
            <a:ext cx="7239000" cy="6174865"/>
          </a:xfrm>
          <a:prstGeom prst="rect">
            <a:avLst/>
          </a:prstGeom>
        </p:spPr>
        <p:txBody>
          <a:bodyPr vert="horz" lIns="91440" tIns="45720" rIns="91440" bIns="45720" rtlCol="0" anchor="ctr">
            <a:normAutofit fontScale="92500"/>
          </a:bodyPr>
          <a:lstStyle/>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Incontinence of stools and urine. </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Blurring/loss of vision. </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Any history of recent head injury/trauma. </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Past history –episode of TIAs, </a:t>
            </a:r>
            <a:r>
              <a:rPr kumimoji="0" lang="en-US" altLang="ar-SA"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Previous stroke: when, cause, course and outcome. Trauma (Subdural </a:t>
            </a:r>
            <a:r>
              <a:rPr kumimoji="0" lang="en-US" altLang="ar-SA" sz="32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haematoma</a:t>
            </a:r>
            <a:r>
              <a:rPr kumimoji="0" lang="en-US" altLang="ar-SA"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RHD (MS &amp; AF)</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Predisposing factors like Hypertension and Diabetes (</a:t>
            </a:r>
            <a:r>
              <a:rPr kumimoji="0" lang="en-US" altLang="ar-SA"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duration, TTT, control, regular follow up)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Smoking, and Alcohol. </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History of intake of drugs like OCPs, Aspirin, Warfarin, Hormones, etc. </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Family history of stroke.</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48175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48" name="Rectangle 10247">
            <a:extLst>
              <a:ext uri="{FF2B5EF4-FFF2-40B4-BE49-F238E27FC236}">
                <a16:creationId xmlns:a16="http://schemas.microsoft.com/office/drawing/2014/main" id="{8249E89B-63A5-45DA-A170-5B661FCE4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50" name="Rectangle 10249">
            <a:extLst>
              <a:ext uri="{FF2B5EF4-FFF2-40B4-BE49-F238E27FC236}">
                <a16:creationId xmlns:a16="http://schemas.microsoft.com/office/drawing/2014/main" id="{A5D714AD-9E94-4752-AA45-D4B0EAAB5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52"/>
            <a:ext cx="4444163" cy="6323347"/>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42" name="Rectangle 2"/>
          <p:cNvSpPr>
            <a:spLocks noGrp="1" noChangeArrowheads="1"/>
          </p:cNvSpPr>
          <p:nvPr>
            <p:ph type="title"/>
          </p:nvPr>
        </p:nvSpPr>
        <p:spPr>
          <a:xfrm>
            <a:off x="599411" y="767258"/>
            <a:ext cx="3209335" cy="5323484"/>
          </a:xfrm>
        </p:spPr>
        <p:txBody>
          <a:bodyPr>
            <a:normAutofit/>
          </a:bodyPr>
          <a:lstStyle/>
          <a:p>
            <a:pPr algn="ctr" eaLnBrk="1" hangingPunct="1">
              <a:defRPr/>
            </a:pPr>
            <a:r>
              <a:rPr lang="en-US" sz="2800">
                <a:solidFill>
                  <a:schemeClr val="bg1"/>
                </a:solidFill>
              </a:rPr>
              <a:t>Headache History</a:t>
            </a:r>
          </a:p>
        </p:txBody>
      </p:sp>
      <p:sp>
        <p:nvSpPr>
          <p:cNvPr id="10252" name="Rectangle 10251">
            <a:extLst>
              <a:ext uri="{FF2B5EF4-FFF2-40B4-BE49-F238E27FC236}">
                <a16:creationId xmlns:a16="http://schemas.microsoft.com/office/drawing/2014/main" id="{7FF89E09-42FB-4694-96E4-95652B1D83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83158" y="3396997"/>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lumMod val="50000"/>
                </a:srgbClr>
              </a:solidFill>
              <a:effectLst/>
              <a:uLnTx/>
              <a:uFillTx/>
              <a:latin typeface="Calibri" panose="020F0502020204030204"/>
              <a:ea typeface="+mn-ea"/>
              <a:cs typeface="+mn-cs"/>
            </a:endParaRPr>
          </a:p>
        </p:txBody>
      </p:sp>
      <p:sp>
        <p:nvSpPr>
          <p:cNvPr id="10254" name="Rectangle 10253">
            <a:extLst>
              <a:ext uri="{FF2B5EF4-FFF2-40B4-BE49-F238E27FC236}">
                <a16:creationId xmlns:a16="http://schemas.microsoft.com/office/drawing/2014/main" id="{25D3C032-881F-4579-A4BF-0FA966E9F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70645"/>
            <a:ext cx="12192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lumMod val="50000"/>
                </a:srgbClr>
              </a:solidFill>
              <a:effectLst/>
              <a:uLnTx/>
              <a:uFillTx/>
              <a:latin typeface="Calibri" panose="020F0502020204030204"/>
              <a:ea typeface="+mn-ea"/>
              <a:cs typeface="+mn-cs"/>
            </a:endParaRPr>
          </a:p>
        </p:txBody>
      </p:sp>
      <p:sp>
        <p:nvSpPr>
          <p:cNvPr id="10243" name="Rectangle 3"/>
          <p:cNvSpPr>
            <a:spLocks noGrp="1" noChangeArrowheads="1"/>
          </p:cNvSpPr>
          <p:nvPr>
            <p:ph idx="1"/>
          </p:nvPr>
        </p:nvSpPr>
        <p:spPr>
          <a:xfrm>
            <a:off x="4743451" y="767258"/>
            <a:ext cx="7315200" cy="5804992"/>
          </a:xfrm>
        </p:spPr>
        <p:txBody>
          <a:bodyPr anchor="ctr">
            <a:normAutofit/>
          </a:bodyPr>
          <a:lstStyle/>
          <a:p>
            <a:pPr eaLnBrk="1" hangingPunct="1">
              <a:defRPr/>
            </a:pPr>
            <a:r>
              <a:rPr lang="en-US" sz="2000" dirty="0"/>
              <a:t>Location</a:t>
            </a:r>
          </a:p>
          <a:p>
            <a:pPr lvl="1" eaLnBrk="1" hangingPunct="1">
              <a:defRPr/>
            </a:pPr>
            <a:r>
              <a:rPr lang="en-US" sz="2000" dirty="0"/>
              <a:t>Unilateral ~ migraine</a:t>
            </a:r>
          </a:p>
          <a:p>
            <a:pPr lvl="1" eaLnBrk="1" hangingPunct="1">
              <a:defRPr/>
            </a:pPr>
            <a:r>
              <a:rPr lang="en-US" sz="2000" dirty="0"/>
              <a:t>Periorbital (+/- visual disturbance) ~ glaucoma/uveitis</a:t>
            </a:r>
          </a:p>
          <a:p>
            <a:pPr lvl="1" eaLnBrk="1" hangingPunct="1">
              <a:defRPr/>
            </a:pPr>
            <a:r>
              <a:rPr lang="en-US" sz="2000" dirty="0"/>
              <a:t>Parietal/Occipital ~ tension</a:t>
            </a:r>
          </a:p>
          <a:p>
            <a:pPr lvl="1" eaLnBrk="1" hangingPunct="1">
              <a:defRPr/>
            </a:pPr>
            <a:r>
              <a:rPr lang="en-US" sz="2000" dirty="0"/>
              <a:t>Neck ~ meningitis or Subarachnoid hemorrhage</a:t>
            </a:r>
          </a:p>
          <a:p>
            <a:pPr eaLnBrk="1" hangingPunct="1">
              <a:defRPr/>
            </a:pPr>
            <a:r>
              <a:rPr lang="en-US" sz="2000" dirty="0"/>
              <a:t>Quality</a:t>
            </a:r>
          </a:p>
          <a:p>
            <a:pPr lvl="1" eaLnBrk="1" hangingPunct="1">
              <a:defRPr/>
            </a:pPr>
            <a:r>
              <a:rPr lang="en-US" sz="2000" dirty="0"/>
              <a:t>“Throbbing” ~ vascular</a:t>
            </a:r>
          </a:p>
          <a:p>
            <a:pPr lvl="1" eaLnBrk="1" hangingPunct="1">
              <a:defRPr/>
            </a:pPr>
            <a:r>
              <a:rPr lang="en-US" sz="2000" dirty="0"/>
              <a:t>“Intermittent jabbing” ~ Trigeminal neuralgia</a:t>
            </a:r>
          </a:p>
          <a:p>
            <a:pPr lvl="1" eaLnBrk="1" hangingPunct="1">
              <a:defRPr/>
            </a:pPr>
            <a:r>
              <a:rPr lang="en-US" sz="2000" dirty="0"/>
              <a:t>“Pressure” ~ sinus</a:t>
            </a:r>
          </a:p>
          <a:p>
            <a:pPr eaLnBrk="1" hangingPunct="1">
              <a:defRPr/>
            </a:pPr>
            <a:r>
              <a:rPr lang="en-US" sz="2000" dirty="0"/>
              <a:t>Radiation?</a:t>
            </a:r>
          </a:p>
          <a:p>
            <a:pPr eaLnBrk="1" hangingPunct="1">
              <a:defRPr/>
            </a:pPr>
            <a:r>
              <a:rPr lang="en-US" sz="2000" dirty="0"/>
              <a:t>Severity</a:t>
            </a:r>
          </a:p>
          <a:p>
            <a:pPr eaLnBrk="1" hangingPunct="1">
              <a:defRPr/>
            </a:pPr>
            <a:r>
              <a:rPr lang="en-US" sz="2000" dirty="0"/>
              <a:t>Timing</a:t>
            </a:r>
          </a:p>
          <a:p>
            <a:pPr lvl="1" eaLnBrk="1" hangingPunct="1">
              <a:defRPr/>
            </a:pPr>
            <a:r>
              <a:rPr lang="en-US" sz="2000" dirty="0"/>
              <a:t>Constant vs. intermittent</a:t>
            </a:r>
          </a:p>
          <a:p>
            <a:pPr lvl="1" eaLnBrk="1" hangingPunct="1">
              <a:defRPr/>
            </a:pPr>
            <a:r>
              <a:rPr lang="en-US" sz="2000" dirty="0"/>
              <a:t>Worse in a.m. or p.m.</a:t>
            </a:r>
          </a:p>
          <a:p>
            <a:pPr eaLnBrk="1" hangingPunct="1">
              <a:defRPr/>
            </a:pPr>
            <a:r>
              <a:rPr lang="en-US" sz="2000" b="1" dirty="0">
                <a:effectLst>
                  <a:outerShdw blurRad="38100" dist="38100" dir="2700000" algn="tl">
                    <a:srgbClr val="FFFFFF"/>
                  </a:outerShdw>
                </a:effectLst>
              </a:rPr>
              <a:t>Worst headache ever?????</a:t>
            </a:r>
            <a:endParaRPr lang="en-US" sz="1700" b="1" dirty="0">
              <a:effectLst>
                <a:outerShdw blurRad="38100" dist="38100" dir="2700000" algn="tl">
                  <a:srgbClr val="FFFFFF"/>
                </a:outerShdw>
              </a:effectLst>
            </a:endParaRPr>
          </a:p>
        </p:txBody>
      </p:sp>
    </p:spTree>
    <p:custDataLst>
      <p:tags r:id="rId1"/>
    </p:custDataLst>
    <p:extLst>
      <p:ext uri="{BB962C8B-B14F-4D97-AF65-F5344CB8AC3E}">
        <p14:creationId xmlns:p14="http://schemas.microsoft.com/office/powerpoint/2010/main" val="3609616061"/>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01" name="Freeform: Shape 8200">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94" name="Rectangle 2"/>
          <p:cNvSpPr>
            <a:spLocks noGrp="1" noChangeArrowheads="1"/>
          </p:cNvSpPr>
          <p:nvPr>
            <p:ph type="title"/>
          </p:nvPr>
        </p:nvSpPr>
        <p:spPr>
          <a:xfrm>
            <a:off x="863029" y="1012004"/>
            <a:ext cx="3416158" cy="4795408"/>
          </a:xfrm>
        </p:spPr>
        <p:txBody>
          <a:bodyPr>
            <a:normAutofit/>
          </a:bodyPr>
          <a:lstStyle/>
          <a:p>
            <a:pPr eaLnBrk="1" hangingPunct="1"/>
            <a:r>
              <a:rPr lang="en-US" altLang="en-US">
                <a:solidFill>
                  <a:srgbClr val="FFFFFF"/>
                </a:solidFill>
              </a:rPr>
              <a:t>Questions to be answered!!!</a:t>
            </a:r>
          </a:p>
        </p:txBody>
      </p:sp>
      <p:graphicFrame>
        <p:nvGraphicFramePr>
          <p:cNvPr id="8197" name="Rectangle 3">
            <a:extLst>
              <a:ext uri="{FF2B5EF4-FFF2-40B4-BE49-F238E27FC236}">
                <a16:creationId xmlns:a16="http://schemas.microsoft.com/office/drawing/2014/main" id="{5135154D-765F-4E18-8C61-239773DE12AC}"/>
              </a:ext>
            </a:extLst>
          </p:cNvPr>
          <p:cNvGraphicFramePr>
            <a:graphicFrameLocks noGrp="1"/>
          </p:cNvGraphicFramePr>
          <p:nvPr>
            <p:ph idx="1"/>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911327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4D3D850-2041-4B7C-AED9-54DA385B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Icon&#10;&#10;Description automatically generated">
            <a:extLst>
              <a:ext uri="{FF2B5EF4-FFF2-40B4-BE49-F238E27FC236}">
                <a16:creationId xmlns:a16="http://schemas.microsoft.com/office/drawing/2014/main" id="{574CA7C9-C4C0-413B-0DFB-3FD538A7A5F3}"/>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6303" r="4808"/>
          <a:stretch/>
        </p:blipFill>
        <p:spPr>
          <a:xfrm>
            <a:off x="43198" y="-100018"/>
            <a:ext cx="6095980" cy="6857990"/>
          </a:xfrm>
          <a:prstGeom prst="rect">
            <a:avLst/>
          </a:prstGeom>
        </p:spPr>
      </p:pic>
      <p:pic>
        <p:nvPicPr>
          <p:cNvPr id="10" name="Picture 9" descr="A person holding their hands up&#10;&#10;Description automatically generated with low confidence">
            <a:extLst>
              <a:ext uri="{FF2B5EF4-FFF2-40B4-BE49-F238E27FC236}">
                <a16:creationId xmlns:a16="http://schemas.microsoft.com/office/drawing/2014/main" id="{4451FE56-D785-C151-9D50-F85D10D9978F}"/>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40410" r="255" b="-1"/>
          <a:stretch/>
        </p:blipFill>
        <p:spPr>
          <a:xfrm>
            <a:off x="6096000" y="10"/>
            <a:ext cx="6096000" cy="6857990"/>
          </a:xfrm>
          <a:prstGeom prst="rect">
            <a:avLst/>
          </a:prstGeom>
        </p:spPr>
      </p:pic>
      <p:sp>
        <p:nvSpPr>
          <p:cNvPr id="22" name="Rectangle 2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4058292" y="2386173"/>
            <a:ext cx="4048018" cy="2298843"/>
          </a:xfrm>
          <a:prstGeom prst="rect">
            <a:avLst/>
          </a:prstGeom>
          <a:noFill/>
        </p:spPr>
        <p:txBody>
          <a:bodyPr vert="horz" lIns="91440" tIns="45720" rIns="91440" bIns="45720" rtlCol="0" anchor="ctr">
            <a:normAutofit fontScale="70000" lnSpcReduction="20000"/>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a:ln>
                  <a:noFill/>
                </a:ln>
                <a:solidFill>
                  <a:srgbClr val="080808"/>
                </a:solidFill>
                <a:effectLst/>
                <a:uLnTx/>
                <a:uFillTx/>
                <a:latin typeface="Calibri Light" panose="020F0302020204030204"/>
                <a:ea typeface="+mn-ea"/>
                <a:cs typeface="+mn-cs"/>
              </a:rPr>
              <a:t>References</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a:ln>
                  <a:noFill/>
                </a:ln>
                <a:solidFill>
                  <a:srgbClr val="080808"/>
                </a:solidFill>
                <a:effectLst/>
                <a:uLnTx/>
                <a:uFillTx/>
                <a:latin typeface="Calibri Light" panose="020F0302020204030204"/>
                <a:ea typeface="+mn-ea"/>
                <a:cs typeface="+mn-cs"/>
              </a:rPr>
              <a:t>Macleod 15</a:t>
            </a:r>
            <a:r>
              <a:rPr kumimoji="0" lang="en-US" sz="6000" b="1" i="0" u="none" strike="noStrike" kern="1200" cap="none" spc="0" normalizeH="0" baseline="30000" noProof="0" dirty="0">
                <a:ln>
                  <a:noFill/>
                </a:ln>
                <a:solidFill>
                  <a:srgbClr val="080808"/>
                </a:solidFill>
                <a:effectLst/>
                <a:uLnTx/>
                <a:uFillTx/>
                <a:latin typeface="Calibri Light" panose="020F0302020204030204"/>
                <a:ea typeface="+mn-ea"/>
                <a:cs typeface="+mn-cs"/>
              </a:rPr>
              <a:t>th</a:t>
            </a:r>
            <a:r>
              <a:rPr kumimoji="0" lang="en-US" sz="6000" b="1" i="0" u="none" strike="noStrike" kern="1200" cap="none" spc="0" normalizeH="0" baseline="0" noProof="0" dirty="0">
                <a:ln>
                  <a:noFill/>
                </a:ln>
                <a:solidFill>
                  <a:srgbClr val="080808"/>
                </a:solidFill>
                <a:effectLst/>
                <a:uLnTx/>
                <a:uFillTx/>
                <a:latin typeface="Calibri Light" panose="020F0302020204030204"/>
                <a:ea typeface="+mn-ea"/>
                <a:cs typeface="+mn-cs"/>
              </a:rPr>
              <a:t> : Page 133-169</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srgbClr val="003333"/>
                </a:solidFill>
                <a:effectLst/>
                <a:uLnTx/>
                <a:uFillTx/>
                <a:latin typeface="MyriadPro-Bold"/>
                <a:ea typeface="+mn-ea"/>
                <a:cs typeface="+mn-cs"/>
              </a:rPr>
              <a:t>Talley: 487-499</a:t>
            </a:r>
          </a:p>
          <a:p>
            <a:pPr marL="0" marR="0" lvl="0" indent="0" algn="ctr" defTabSz="914400" rtl="0" eaLnBrk="1" fontAlgn="auto" latinLnBrk="0" hangingPunct="1">
              <a:lnSpc>
                <a:spcPct val="90000"/>
              </a:lnSpc>
              <a:spcBef>
                <a:spcPct val="0"/>
              </a:spcBef>
              <a:spcAft>
                <a:spcPts val="600"/>
              </a:spcAft>
              <a:buClrTx/>
              <a:buSzTx/>
              <a:buFontTx/>
              <a:buNone/>
              <a:tabLst/>
              <a:defRPr/>
            </a:pPr>
            <a:r>
              <a:rPr lang="en-US" sz="4000" b="1" dirty="0">
                <a:solidFill>
                  <a:srgbClr val="003333"/>
                </a:solidFill>
                <a:latin typeface="MyriadPro-Bold"/>
              </a:rPr>
              <a:t>Hutchison: 309-354</a:t>
            </a:r>
          </a:p>
        </p:txBody>
      </p:sp>
      <p:sp>
        <p:nvSpPr>
          <p:cNvPr id="24" name="Frame 2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4C917E89-DA8E-31C3-81D6-932E44503783}"/>
              </a:ext>
            </a:extLst>
          </p:cNvPr>
          <p:cNvSpPr txBox="1"/>
          <p:nvPr/>
        </p:nvSpPr>
        <p:spPr>
          <a:xfrm>
            <a:off x="3776134" y="6657945"/>
            <a:ext cx="2319866"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GB" sz="700" b="0" i="0" u="none" strike="noStrike" kern="1200" cap="none" spc="0" normalizeH="0" baseline="0" noProof="0">
                <a:ln>
                  <a:noFill/>
                </a:ln>
                <a:solidFill>
                  <a:srgbClr val="FFFFFF"/>
                </a:solidFill>
                <a:effectLst/>
                <a:uLnTx/>
                <a:uFillTx/>
                <a:latin typeface="Calibri" panose="020F0502020204030204"/>
                <a:ea typeface="+mn-ea"/>
                <a:cs typeface="+mn-cs"/>
                <a:hlinkClick r:id="rId3" tooltip="https://freepngimg.com/png/88497-information-human-text-faq-question-behavior">
                  <a:extLst>
                    <a:ext uri="{A12FA001-AC4F-418D-AE19-62706E023703}">
                      <ahyp:hlinkClr xmlns:ahyp="http://schemas.microsoft.com/office/drawing/2018/hyperlinkcolor" val="tx"/>
                    </a:ext>
                  </a:extLst>
                </a:hlinkClick>
              </a:rPr>
              <a:t>This Photo</a:t>
            </a:r>
            <a:r>
              <a:rPr kumimoji="0" lang="en-GB"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GB" sz="700" b="0" i="0" u="none" strike="noStrike" kern="1200" cap="none" spc="0" normalizeH="0" baseline="0" noProof="0">
                <a:ln>
                  <a:noFill/>
                </a:ln>
                <a:solidFill>
                  <a:srgbClr val="FFFFFF"/>
                </a:solidFill>
                <a:effectLst/>
                <a:uLnTx/>
                <a:uFillTx/>
                <a:latin typeface="Calibri" panose="020F0502020204030204"/>
                <a:ea typeface="+mn-ea"/>
                <a:cs typeface="+mn-cs"/>
                <a:hlinkClick r:id="rId6" tooltip="https://creativecommons.org/licenses/by-nc/3.0/">
                  <a:extLst>
                    <a:ext uri="{A12FA001-AC4F-418D-AE19-62706E023703}">
                      <ahyp:hlinkClr xmlns:ahyp="http://schemas.microsoft.com/office/drawing/2018/hyperlinkcolor" val="tx"/>
                    </a:ext>
                  </a:extLst>
                </a:hlinkClick>
              </a:rPr>
              <a:t>CC BY-NC</a:t>
            </a:r>
            <a:endParaRPr kumimoji="0" lang="en-GB"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54DB53C0-75EF-5C78-8565-0AB0CC7E188D}"/>
              </a:ext>
            </a:extLst>
          </p:cNvPr>
          <p:cNvSpPr txBox="1"/>
          <p:nvPr/>
        </p:nvSpPr>
        <p:spPr>
          <a:xfrm>
            <a:off x="10005184" y="6657945"/>
            <a:ext cx="2186816"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GB" sz="700" b="0" i="0" u="none" strike="noStrike" kern="1200" cap="none" spc="0" normalizeH="0" baseline="0" noProof="0">
                <a:ln>
                  <a:noFill/>
                </a:ln>
                <a:solidFill>
                  <a:srgbClr val="FFFFFF"/>
                </a:solidFill>
                <a:effectLst/>
                <a:uLnTx/>
                <a:uFillTx/>
                <a:latin typeface="Calibri" panose="020F0502020204030204"/>
                <a:ea typeface="+mn-ea"/>
                <a:cs typeface="+mn-cs"/>
                <a:hlinkClick r:id="rId5" tooltip="https://www.flickr.com/photos/us_mission_canada/14290009691">
                  <a:extLst>
                    <a:ext uri="{A12FA001-AC4F-418D-AE19-62706E023703}">
                      <ahyp:hlinkClr xmlns:ahyp="http://schemas.microsoft.com/office/drawing/2018/hyperlinkcolor" val="tx"/>
                    </a:ext>
                  </a:extLst>
                </a:hlinkClick>
              </a:rPr>
              <a:t>This Photo</a:t>
            </a:r>
            <a:r>
              <a:rPr kumimoji="0" lang="en-GB"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GB" sz="700" b="0" i="0" u="none" strike="noStrike" kern="1200" cap="none" spc="0" normalizeH="0" baseline="0" noProof="0">
                <a:ln>
                  <a:noFill/>
                </a:ln>
                <a:solidFill>
                  <a:srgbClr val="FFFFFF"/>
                </a:solidFill>
                <a:effectLst/>
                <a:uLnTx/>
                <a:uFillTx/>
                <a:latin typeface="Calibri" panose="020F0502020204030204"/>
                <a:ea typeface="+mn-ea"/>
                <a:cs typeface="+mn-cs"/>
                <a:hlinkClick r:id="rId7" tooltip="https://creativecommons.org/licenses/by/3.0/">
                  <a:extLst>
                    <a:ext uri="{A12FA001-AC4F-418D-AE19-62706E023703}">
                      <ahyp:hlinkClr xmlns:ahyp="http://schemas.microsoft.com/office/drawing/2018/hyperlinkcolor" val="tx"/>
                    </a:ext>
                  </a:extLst>
                </a:hlinkClick>
              </a:rPr>
              <a:t>CC BY</a:t>
            </a:r>
            <a:endParaRPr kumimoji="0" lang="en-GB"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1765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32" name="Rectangle 17431">
            <a:extLst>
              <a:ext uri="{FF2B5EF4-FFF2-40B4-BE49-F238E27FC236}">
                <a16:creationId xmlns:a16="http://schemas.microsoft.com/office/drawing/2014/main" id="{B250C39F-3F6C-4D53-86D2-7BC6B2FF60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medical information sheet with a device on it&#10;&#10;Description automatically generated with medium confidence">
            <a:extLst>
              <a:ext uri="{FF2B5EF4-FFF2-40B4-BE49-F238E27FC236}">
                <a16:creationId xmlns:a16="http://schemas.microsoft.com/office/drawing/2014/main" id="{6019CE40-A3D4-CCBC-E60C-B04834A5173B}"/>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984" r="29238" b="-1"/>
          <a:stretch/>
        </p:blipFill>
        <p:spPr>
          <a:xfrm>
            <a:off x="20" y="10"/>
            <a:ext cx="12191980" cy="6857990"/>
          </a:xfrm>
          <a:prstGeom prst="rect">
            <a:avLst/>
          </a:prstGeom>
        </p:spPr>
      </p:pic>
      <p:sp>
        <p:nvSpPr>
          <p:cNvPr id="17434" name="Rectangle 17433">
            <a:extLst>
              <a:ext uri="{FF2B5EF4-FFF2-40B4-BE49-F238E27FC236}">
                <a16:creationId xmlns:a16="http://schemas.microsoft.com/office/drawing/2014/main" id="{70A48D59-8581-41F7-B529-F4617FE07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46000">
                <a:schemeClr val="tx1">
                  <a:lumMod val="95000"/>
                  <a:lumOff val="5000"/>
                </a:schemeClr>
              </a:gs>
              <a:gs pos="90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10" name="Rectangle 2"/>
          <p:cNvSpPr>
            <a:spLocks noGrp="1" noChangeArrowheads="1"/>
          </p:cNvSpPr>
          <p:nvPr>
            <p:ph type="title" idx="4294967295"/>
          </p:nvPr>
        </p:nvSpPr>
        <p:spPr>
          <a:xfrm>
            <a:off x="1104900" y="910431"/>
            <a:ext cx="4724400" cy="1466455"/>
          </a:xfrm>
        </p:spPr>
        <p:txBody>
          <a:bodyPr vert="horz" lIns="91440" tIns="45720" rIns="91440" bIns="45720" rtlCol="0" anchor="b" anchorCtr="0">
            <a:normAutofit/>
          </a:bodyPr>
          <a:lstStyle/>
          <a:p>
            <a:r>
              <a:rPr lang="en-US">
                <a:solidFill>
                  <a:schemeClr val="bg1"/>
                </a:solidFill>
              </a:rPr>
              <a:t> Identification</a:t>
            </a:r>
          </a:p>
        </p:txBody>
      </p:sp>
      <p:sp>
        <p:nvSpPr>
          <p:cNvPr id="17411" name="Rectangle 3"/>
          <p:cNvSpPr>
            <a:spLocks noGrp="1" noChangeArrowheads="1"/>
          </p:cNvSpPr>
          <p:nvPr>
            <p:ph type="body" idx="4294967295"/>
          </p:nvPr>
        </p:nvSpPr>
        <p:spPr>
          <a:xfrm>
            <a:off x="414780" y="2492080"/>
            <a:ext cx="4260916" cy="4134963"/>
          </a:xfrm>
        </p:spPr>
        <p:txBody>
          <a:bodyPr vert="horz" lIns="91440" tIns="45720" rIns="91440" bIns="45720" rtlCol="0">
            <a:normAutofit fontScale="92500" lnSpcReduction="10000"/>
          </a:bodyPr>
          <a:lstStyle/>
          <a:p>
            <a:r>
              <a:rPr lang="en-US" dirty="0">
                <a:solidFill>
                  <a:schemeClr val="bg1"/>
                </a:solidFill>
              </a:rPr>
              <a:t>Name</a:t>
            </a:r>
          </a:p>
          <a:p>
            <a:r>
              <a:rPr lang="en-US" dirty="0">
                <a:solidFill>
                  <a:schemeClr val="bg1"/>
                </a:solidFill>
              </a:rPr>
              <a:t>Age</a:t>
            </a:r>
          </a:p>
          <a:p>
            <a:r>
              <a:rPr lang="en-US" dirty="0">
                <a:solidFill>
                  <a:schemeClr val="bg1"/>
                </a:solidFill>
              </a:rPr>
              <a:t>Sex</a:t>
            </a:r>
          </a:p>
          <a:p>
            <a:r>
              <a:rPr lang="en-US" dirty="0">
                <a:solidFill>
                  <a:schemeClr val="bg1"/>
                </a:solidFill>
              </a:rPr>
              <a:t>Occupation</a:t>
            </a:r>
          </a:p>
          <a:p>
            <a:r>
              <a:rPr lang="en-US" dirty="0">
                <a:solidFill>
                  <a:schemeClr val="bg1"/>
                </a:solidFill>
              </a:rPr>
              <a:t>Tribe/ Address</a:t>
            </a:r>
          </a:p>
          <a:p>
            <a:r>
              <a:rPr lang="en-US" dirty="0">
                <a:solidFill>
                  <a:schemeClr val="bg1"/>
                </a:solidFill>
              </a:rPr>
              <a:t>Contact/Patient number</a:t>
            </a:r>
          </a:p>
          <a:p>
            <a:r>
              <a:rPr lang="en-US" dirty="0">
                <a:solidFill>
                  <a:schemeClr val="bg1"/>
                </a:solidFill>
              </a:rPr>
              <a:t>Right /left hand</a:t>
            </a:r>
          </a:p>
          <a:p>
            <a:r>
              <a:rPr lang="en-US" dirty="0">
                <a:solidFill>
                  <a:schemeClr val="bg1"/>
                </a:solidFill>
              </a:rPr>
              <a:t>Informant</a:t>
            </a:r>
          </a:p>
          <a:p>
            <a:r>
              <a:rPr lang="en-US" dirty="0">
                <a:solidFill>
                  <a:schemeClr val="bg1"/>
                </a:solidFill>
              </a:rPr>
              <a:t>Date of admission </a:t>
            </a:r>
            <a:endParaRPr lang="en-US" sz="1400" dirty="0">
              <a:solidFill>
                <a:schemeClr val="bg1"/>
              </a:solidFill>
            </a:endParaRPr>
          </a:p>
        </p:txBody>
      </p:sp>
      <p:sp>
        <p:nvSpPr>
          <p:cNvPr id="17436" name="Rectangle 17435">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79544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 calcmode="lin" valueType="num">
                                      <p:cBhvr additive="base">
                                        <p:cTn id="7" dur="500" fill="hold"/>
                                        <p:tgtEl>
                                          <p:spTgt spid="174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41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411">
                                            <p:txEl>
                                              <p:pRg st="1" end="1"/>
                                            </p:txEl>
                                          </p:spTgt>
                                        </p:tgtEl>
                                        <p:attrNameLst>
                                          <p:attrName>style.visibility</p:attrName>
                                        </p:attrNameLst>
                                      </p:cBhvr>
                                      <p:to>
                                        <p:strVal val="visible"/>
                                      </p:to>
                                    </p:set>
                                    <p:anim calcmode="lin" valueType="num">
                                      <p:cBhvr additive="base">
                                        <p:cTn id="11" dur="500" fill="hold"/>
                                        <p:tgtEl>
                                          <p:spTgt spid="1741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7411">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411">
                                            <p:txEl>
                                              <p:pRg st="2" end="2"/>
                                            </p:txEl>
                                          </p:spTgt>
                                        </p:tgtEl>
                                        <p:attrNameLst>
                                          <p:attrName>style.visibility</p:attrName>
                                        </p:attrNameLst>
                                      </p:cBhvr>
                                      <p:to>
                                        <p:strVal val="visible"/>
                                      </p:to>
                                    </p:set>
                                    <p:anim calcmode="lin" valueType="num">
                                      <p:cBhvr additive="base">
                                        <p:cTn id="15" dur="500" fill="hold"/>
                                        <p:tgtEl>
                                          <p:spTgt spid="17411">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7411">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7411">
                                            <p:txEl>
                                              <p:pRg st="3" end="3"/>
                                            </p:txEl>
                                          </p:spTgt>
                                        </p:tgtEl>
                                        <p:attrNameLst>
                                          <p:attrName>style.visibility</p:attrName>
                                        </p:attrNameLst>
                                      </p:cBhvr>
                                      <p:to>
                                        <p:strVal val="visible"/>
                                      </p:to>
                                    </p:set>
                                    <p:anim calcmode="lin" valueType="num">
                                      <p:cBhvr additive="base">
                                        <p:cTn id="19" dur="500" fill="hold"/>
                                        <p:tgtEl>
                                          <p:spTgt spid="17411">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411">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7411">
                                            <p:txEl>
                                              <p:pRg st="4" end="4"/>
                                            </p:txEl>
                                          </p:spTgt>
                                        </p:tgtEl>
                                        <p:attrNameLst>
                                          <p:attrName>style.visibility</p:attrName>
                                        </p:attrNameLst>
                                      </p:cBhvr>
                                      <p:to>
                                        <p:strVal val="visible"/>
                                      </p:to>
                                    </p:set>
                                    <p:anim calcmode="lin" valueType="num">
                                      <p:cBhvr additive="base">
                                        <p:cTn id="23" dur="500" fill="hold"/>
                                        <p:tgtEl>
                                          <p:spTgt spid="17411">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7411">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411">
                                            <p:txEl>
                                              <p:pRg st="5" end="5"/>
                                            </p:txEl>
                                          </p:spTgt>
                                        </p:tgtEl>
                                        <p:attrNameLst>
                                          <p:attrName>style.visibility</p:attrName>
                                        </p:attrNameLst>
                                      </p:cBhvr>
                                      <p:to>
                                        <p:strVal val="visible"/>
                                      </p:to>
                                    </p:set>
                                    <p:anim calcmode="lin" valueType="num">
                                      <p:cBhvr additive="base">
                                        <p:cTn id="27" dur="500" fill="hold"/>
                                        <p:tgtEl>
                                          <p:spTgt spid="17411">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411">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iterate type="lt">
                                    <p:tmPct val="0"/>
                                  </p:iterate>
                                  <p:childTnLst>
                                    <p:set>
                                      <p:cBhvr>
                                        <p:cTn id="30" dur="1" fill="hold">
                                          <p:stCondLst>
                                            <p:cond delay="0"/>
                                          </p:stCondLst>
                                        </p:cTn>
                                        <p:tgtEl>
                                          <p:spTgt spid="17411">
                                            <p:txEl>
                                              <p:pRg st="6" end="6"/>
                                            </p:txEl>
                                          </p:spTgt>
                                        </p:tgtEl>
                                        <p:attrNameLst>
                                          <p:attrName>style.visibility</p:attrName>
                                        </p:attrNameLst>
                                      </p:cBhvr>
                                      <p:to>
                                        <p:strVal val="visible"/>
                                      </p:to>
                                    </p:set>
                                    <p:anim calcmode="lin" valueType="num">
                                      <p:cBhvr additive="base">
                                        <p:cTn id="31" dur="500" fill="hold"/>
                                        <p:tgtEl>
                                          <p:spTgt spid="17411">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411">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iterate type="lt">
                                    <p:tmPct val="0"/>
                                  </p:iterate>
                                  <p:childTnLst>
                                    <p:set>
                                      <p:cBhvr>
                                        <p:cTn id="34" dur="1" fill="hold">
                                          <p:stCondLst>
                                            <p:cond delay="0"/>
                                          </p:stCondLst>
                                        </p:cTn>
                                        <p:tgtEl>
                                          <p:spTgt spid="17411">
                                            <p:txEl>
                                              <p:pRg st="7" end="7"/>
                                            </p:txEl>
                                          </p:spTgt>
                                        </p:tgtEl>
                                        <p:attrNameLst>
                                          <p:attrName>style.visibility</p:attrName>
                                        </p:attrNameLst>
                                      </p:cBhvr>
                                      <p:to>
                                        <p:strVal val="visible"/>
                                      </p:to>
                                    </p:set>
                                    <p:anim calcmode="lin" valueType="num">
                                      <p:cBhvr additive="base">
                                        <p:cTn id="35" dur="500" fill="hold"/>
                                        <p:tgtEl>
                                          <p:spTgt spid="17411">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7411">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7411">
                                            <p:txEl>
                                              <p:pRg st="8" end="8"/>
                                            </p:txEl>
                                          </p:spTgt>
                                        </p:tgtEl>
                                        <p:attrNameLst>
                                          <p:attrName>style.visibility</p:attrName>
                                        </p:attrNameLst>
                                      </p:cBhvr>
                                      <p:to>
                                        <p:strVal val="visible"/>
                                      </p:to>
                                    </p:set>
                                    <p:anim calcmode="lin" valueType="num">
                                      <p:cBhvr additive="base">
                                        <p:cTn id="39" dur="500" fill="hold"/>
                                        <p:tgtEl>
                                          <p:spTgt spid="17411">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7411">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mph" presetSubtype="0" fill="hold" nodeType="clickEffect">
                                  <p:stCondLst>
                                    <p:cond delay="0"/>
                                  </p:stCondLst>
                                  <p:iterate type="lt">
                                    <p:tmPct val="4000"/>
                                  </p:iterate>
                                  <p:childTnLst>
                                    <p:set>
                                      <p:cBhvr override="childStyle">
                                        <p:cTn id="44" dur="500" fill="hold"/>
                                        <p:tgtEl>
                                          <p:spTgt spid="17411">
                                            <p:txEl>
                                              <p:pRg st="6" end="6"/>
                                            </p:txEl>
                                          </p:spTgt>
                                        </p:tgtEl>
                                        <p:attrNameLst>
                                          <p:attrName>style.color</p:attrName>
                                        </p:attrNameLst>
                                      </p:cBhvr>
                                      <p:to>
                                        <p:clrVal>
                                          <a:schemeClr val="accent2"/>
                                        </p:clrVal>
                                      </p:to>
                                    </p:set>
                                    <p:set>
                                      <p:cBhvr>
                                        <p:cTn id="45" dur="500" fill="hold"/>
                                        <p:tgtEl>
                                          <p:spTgt spid="17411">
                                            <p:txEl>
                                              <p:pRg st="6" end="6"/>
                                            </p:txEl>
                                          </p:spTgt>
                                        </p:tgtEl>
                                        <p:attrNameLst>
                                          <p:attrName>fillcolor</p:attrName>
                                        </p:attrNameLst>
                                      </p:cBhvr>
                                      <p:to>
                                        <p:clrVal>
                                          <a:schemeClr val="accent2"/>
                                        </p:clrVal>
                                      </p:to>
                                    </p:set>
                                    <p:set>
                                      <p:cBhvr>
                                        <p:cTn id="46" dur="500" fill="hold"/>
                                        <p:tgtEl>
                                          <p:spTgt spid="17411">
                                            <p:txEl>
                                              <p:pRg st="6" end="6"/>
                                            </p:txEl>
                                          </p:spTgt>
                                        </p:tgtEl>
                                        <p:attrNameLst>
                                          <p:attrName>fill.type</p:attrName>
                                        </p:attrNameLst>
                                      </p:cBhvr>
                                      <p:to>
                                        <p:strVal val="solid"/>
                                      </p:to>
                                    </p:set>
                                  </p:childTnLst>
                                </p:cTn>
                              </p:par>
                              <p:par>
                                <p:cTn id="47" presetID="16" presetClass="emph" presetSubtype="0" fill="hold" nodeType="withEffect">
                                  <p:stCondLst>
                                    <p:cond delay="0"/>
                                  </p:stCondLst>
                                  <p:iterate type="lt">
                                    <p:tmPct val="4000"/>
                                  </p:iterate>
                                  <p:childTnLst>
                                    <p:set>
                                      <p:cBhvr override="childStyle">
                                        <p:cTn id="48" dur="500" fill="hold"/>
                                        <p:tgtEl>
                                          <p:spTgt spid="17411">
                                            <p:txEl>
                                              <p:pRg st="7" end="7"/>
                                            </p:txEl>
                                          </p:spTgt>
                                        </p:tgtEl>
                                        <p:attrNameLst>
                                          <p:attrName>style.color</p:attrName>
                                        </p:attrNameLst>
                                      </p:cBhvr>
                                      <p:to>
                                        <p:clrVal>
                                          <a:schemeClr val="accent2"/>
                                        </p:clrVal>
                                      </p:to>
                                    </p:set>
                                    <p:set>
                                      <p:cBhvr>
                                        <p:cTn id="49" dur="500" fill="hold"/>
                                        <p:tgtEl>
                                          <p:spTgt spid="17411">
                                            <p:txEl>
                                              <p:pRg st="7" end="7"/>
                                            </p:txEl>
                                          </p:spTgt>
                                        </p:tgtEl>
                                        <p:attrNameLst>
                                          <p:attrName>fillcolor</p:attrName>
                                        </p:attrNameLst>
                                      </p:cBhvr>
                                      <p:to>
                                        <p:clrVal>
                                          <a:schemeClr val="accent2"/>
                                        </p:clrVal>
                                      </p:to>
                                    </p:set>
                                    <p:set>
                                      <p:cBhvr>
                                        <p:cTn id="50" dur="500" fill="hold"/>
                                        <p:tgtEl>
                                          <p:spTgt spid="17411">
                                            <p:txEl>
                                              <p:pRg st="7" end="7"/>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5763" name="Rectangle 1055762">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55746" name="Rectangle 2">
            <a:extLst>
              <a:ext uri="{FF2B5EF4-FFF2-40B4-BE49-F238E27FC236}">
                <a16:creationId xmlns:a16="http://schemas.microsoft.com/office/drawing/2014/main" id="{74C5EEC8-B9C9-4CF8-A370-EE9755CB7E70}"/>
              </a:ext>
            </a:extLst>
          </p:cNvPr>
          <p:cNvSpPr>
            <a:spLocks noGrp="1" noChangeArrowheads="1"/>
          </p:cNvSpPr>
          <p:nvPr>
            <p:ph type="title"/>
          </p:nvPr>
        </p:nvSpPr>
        <p:spPr>
          <a:xfrm>
            <a:off x="1295400" y="669925"/>
            <a:ext cx="4800600" cy="1325563"/>
          </a:xfrm>
        </p:spPr>
        <p:txBody>
          <a:bodyPr anchor="b">
            <a:normAutofit/>
          </a:bodyPr>
          <a:lstStyle/>
          <a:p>
            <a:r>
              <a:rPr lang="en-GB" altLang="en-GB" i="1">
                <a:solidFill>
                  <a:schemeClr val="bg1"/>
                </a:solidFill>
              </a:rPr>
              <a:t>Neurological history taking</a:t>
            </a:r>
          </a:p>
        </p:txBody>
      </p:sp>
      <p:cxnSp>
        <p:nvCxnSpPr>
          <p:cNvPr id="1055765" name="Straight Connector 1055764">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55747" name="Rectangle 3">
            <a:extLst>
              <a:ext uri="{FF2B5EF4-FFF2-40B4-BE49-F238E27FC236}">
                <a16:creationId xmlns:a16="http://schemas.microsoft.com/office/drawing/2014/main" id="{C3682C9C-7D5B-4065-A565-43B0D019272E}"/>
              </a:ext>
            </a:extLst>
          </p:cNvPr>
          <p:cNvSpPr>
            <a:spLocks noGrp="1" noChangeArrowheads="1"/>
          </p:cNvSpPr>
          <p:nvPr>
            <p:ph type="body" idx="1"/>
          </p:nvPr>
        </p:nvSpPr>
        <p:spPr>
          <a:xfrm>
            <a:off x="259250" y="2204506"/>
            <a:ext cx="5924731" cy="4497951"/>
          </a:xfrm>
        </p:spPr>
        <p:txBody>
          <a:bodyPr>
            <a:normAutofit lnSpcReduction="10000"/>
          </a:bodyPr>
          <a:lstStyle/>
          <a:p>
            <a:r>
              <a:rPr lang="en-GB" altLang="en-GB" sz="1900" dirty="0">
                <a:solidFill>
                  <a:schemeClr val="bg1"/>
                </a:solidFill>
              </a:rPr>
              <a:t>Presenting complaint</a:t>
            </a:r>
          </a:p>
          <a:p>
            <a:pPr lvl="1"/>
            <a:r>
              <a:rPr lang="en-GB" altLang="en-GB" sz="1900" dirty="0">
                <a:solidFill>
                  <a:schemeClr val="bg1"/>
                </a:solidFill>
              </a:rPr>
              <a:t>One or several? Useful to list. </a:t>
            </a:r>
          </a:p>
          <a:p>
            <a:pPr lvl="1"/>
            <a:r>
              <a:rPr lang="en-GB" altLang="en-GB" sz="1900" dirty="0">
                <a:solidFill>
                  <a:schemeClr val="bg1"/>
                </a:solidFill>
              </a:rPr>
              <a:t>Allow uninterrupted narrative, so far as possible</a:t>
            </a:r>
          </a:p>
          <a:p>
            <a:pPr lvl="1"/>
            <a:r>
              <a:rPr lang="en-GB" altLang="en-GB" sz="1900" dirty="0">
                <a:solidFill>
                  <a:schemeClr val="bg1"/>
                </a:solidFill>
              </a:rPr>
              <a:t>Clarify</a:t>
            </a:r>
          </a:p>
          <a:p>
            <a:pPr lvl="2"/>
            <a:r>
              <a:rPr lang="en-GB" altLang="en-GB" sz="1900" dirty="0">
                <a:solidFill>
                  <a:schemeClr val="bg1"/>
                </a:solidFill>
              </a:rPr>
              <a:t>Date of onset</a:t>
            </a:r>
          </a:p>
          <a:p>
            <a:pPr lvl="2"/>
            <a:r>
              <a:rPr lang="en-GB" altLang="en-GB" sz="1900" dirty="0">
                <a:solidFill>
                  <a:schemeClr val="bg1"/>
                </a:solidFill>
              </a:rPr>
              <a:t>Frequency of recurrence</a:t>
            </a:r>
          </a:p>
          <a:p>
            <a:pPr lvl="2"/>
            <a:r>
              <a:rPr lang="en-GB" altLang="en-GB" sz="1900" dirty="0">
                <a:solidFill>
                  <a:schemeClr val="bg1"/>
                </a:solidFill>
              </a:rPr>
              <a:t>Duration of episodes</a:t>
            </a:r>
          </a:p>
          <a:p>
            <a:pPr lvl="2"/>
            <a:r>
              <a:rPr lang="en-GB" altLang="en-GB" sz="1900" dirty="0">
                <a:solidFill>
                  <a:schemeClr val="bg1"/>
                </a:solidFill>
              </a:rPr>
              <a:t>Evolution</a:t>
            </a:r>
          </a:p>
          <a:p>
            <a:pPr lvl="2"/>
            <a:r>
              <a:rPr lang="en-GB" altLang="en-GB" sz="1900" dirty="0">
                <a:solidFill>
                  <a:schemeClr val="bg1"/>
                </a:solidFill>
              </a:rPr>
              <a:t>Nature of main symptom, in detail</a:t>
            </a:r>
          </a:p>
          <a:p>
            <a:pPr lvl="2"/>
            <a:r>
              <a:rPr lang="en-GB" altLang="en-GB" sz="1900" dirty="0">
                <a:solidFill>
                  <a:schemeClr val="bg1"/>
                </a:solidFill>
              </a:rPr>
              <a:t>Tempo</a:t>
            </a:r>
          </a:p>
          <a:p>
            <a:pPr lvl="2"/>
            <a:r>
              <a:rPr lang="en-GB" altLang="en-GB" sz="1900" dirty="0">
                <a:solidFill>
                  <a:schemeClr val="bg1"/>
                </a:solidFill>
              </a:rPr>
              <a:t>Associated features</a:t>
            </a:r>
          </a:p>
          <a:p>
            <a:pPr lvl="2"/>
            <a:r>
              <a:rPr lang="en-GB" altLang="en-GB" sz="1900" dirty="0">
                <a:solidFill>
                  <a:schemeClr val="bg1"/>
                </a:solidFill>
              </a:rPr>
              <a:t>Triggers</a:t>
            </a:r>
          </a:p>
          <a:p>
            <a:pPr lvl="2"/>
            <a:r>
              <a:rPr lang="en-GB" altLang="en-GB" sz="1900" dirty="0">
                <a:solidFill>
                  <a:schemeClr val="bg1"/>
                </a:solidFill>
              </a:rPr>
              <a:t>Exacerbating/relieving factors </a:t>
            </a:r>
          </a:p>
          <a:p>
            <a:pPr lvl="2"/>
            <a:r>
              <a:rPr lang="en-GB" altLang="en-GB" sz="1900" dirty="0">
                <a:solidFill>
                  <a:schemeClr val="bg1"/>
                </a:solidFill>
              </a:rPr>
              <a:t>Treatment</a:t>
            </a:r>
            <a:endParaRPr lang="en-GB" altLang="en-GB" sz="1400" dirty="0">
              <a:solidFill>
                <a:schemeClr val="bg1"/>
              </a:solidFill>
            </a:endParaRPr>
          </a:p>
        </p:txBody>
      </p:sp>
      <p:pic>
        <p:nvPicPr>
          <p:cNvPr id="2" name="Picture 1">
            <a:extLst>
              <a:ext uri="{FF2B5EF4-FFF2-40B4-BE49-F238E27FC236}">
                <a16:creationId xmlns:a16="http://schemas.microsoft.com/office/drawing/2014/main" id="{2738F978-9F69-C50C-42F6-2E14331F7FCD}"/>
              </a:ext>
            </a:extLst>
          </p:cNvPr>
          <p:cNvPicPr>
            <a:picLocks noChangeAspect="1"/>
          </p:cNvPicPr>
          <p:nvPr/>
        </p:nvPicPr>
        <p:blipFill>
          <a:blip r:embed="rId3"/>
          <a:stretch>
            <a:fillRect/>
          </a:stretch>
        </p:blipFill>
        <p:spPr>
          <a:xfrm>
            <a:off x="7275128" y="155543"/>
            <a:ext cx="4190979" cy="3055569"/>
          </a:xfrm>
          <a:prstGeom prst="rect">
            <a:avLst/>
          </a:prstGeom>
        </p:spPr>
      </p:pic>
      <p:cxnSp>
        <p:nvCxnSpPr>
          <p:cNvPr id="1055767" name="Straight Connector 1055766">
            <a:extLst>
              <a:ext uri="{FF2B5EF4-FFF2-40B4-BE49-F238E27FC236}">
                <a16:creationId xmlns:a16="http://schemas.microsoft.com/office/drawing/2014/main" id="{B7188D9B-1674-419B-A379-D1632A7EC3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29053"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BB7FC9E4-5705-322F-7E32-2B41A04BC3D2}"/>
              </a:ext>
            </a:extLst>
          </p:cNvPr>
          <p:cNvPicPr>
            <a:picLocks noChangeAspect="1"/>
          </p:cNvPicPr>
          <p:nvPr/>
        </p:nvPicPr>
        <p:blipFill>
          <a:blip r:embed="rId4"/>
          <a:stretch>
            <a:fillRect/>
          </a:stretch>
        </p:blipFill>
        <p:spPr>
          <a:xfrm>
            <a:off x="7300287" y="3366661"/>
            <a:ext cx="4165819" cy="3335795"/>
          </a:xfrm>
          <a:prstGeom prst="rect">
            <a:avLst/>
          </a:prstGeom>
        </p:spPr>
      </p:pic>
    </p:spTree>
    <p:extLst>
      <p:ext uri="{BB962C8B-B14F-4D97-AF65-F5344CB8AC3E}">
        <p14:creationId xmlns:p14="http://schemas.microsoft.com/office/powerpoint/2010/main" val="37387473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55747">
                                            <p:txEl>
                                              <p:pRg st="0" end="0"/>
                                            </p:txEl>
                                          </p:spTgt>
                                        </p:tgtEl>
                                        <p:attrNameLst>
                                          <p:attrName>style.visibility</p:attrName>
                                        </p:attrNameLst>
                                      </p:cBhvr>
                                      <p:to>
                                        <p:strVal val="visible"/>
                                      </p:to>
                                    </p:set>
                                    <p:anim calcmode="lin" valueType="num">
                                      <p:cBhvr additive="base">
                                        <p:cTn id="7" dur="500" fill="hold"/>
                                        <p:tgtEl>
                                          <p:spTgt spid="10557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5574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55747">
                                            <p:txEl>
                                              <p:pRg st="1" end="1"/>
                                            </p:txEl>
                                          </p:spTgt>
                                        </p:tgtEl>
                                        <p:attrNameLst>
                                          <p:attrName>style.visibility</p:attrName>
                                        </p:attrNameLst>
                                      </p:cBhvr>
                                      <p:to>
                                        <p:strVal val="visible"/>
                                      </p:to>
                                    </p:set>
                                    <p:anim calcmode="lin" valueType="num">
                                      <p:cBhvr additive="base">
                                        <p:cTn id="11" dur="500" fill="hold"/>
                                        <p:tgtEl>
                                          <p:spTgt spid="105574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5574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55747">
                                            <p:txEl>
                                              <p:pRg st="2" end="2"/>
                                            </p:txEl>
                                          </p:spTgt>
                                        </p:tgtEl>
                                        <p:attrNameLst>
                                          <p:attrName>style.visibility</p:attrName>
                                        </p:attrNameLst>
                                      </p:cBhvr>
                                      <p:to>
                                        <p:strVal val="visible"/>
                                      </p:to>
                                    </p:set>
                                    <p:anim calcmode="lin" valueType="num">
                                      <p:cBhvr additive="base">
                                        <p:cTn id="15" dur="500" fill="hold"/>
                                        <p:tgtEl>
                                          <p:spTgt spid="105574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5574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55747">
                                            <p:txEl>
                                              <p:pRg st="3" end="3"/>
                                            </p:txEl>
                                          </p:spTgt>
                                        </p:tgtEl>
                                        <p:attrNameLst>
                                          <p:attrName>style.visibility</p:attrName>
                                        </p:attrNameLst>
                                      </p:cBhvr>
                                      <p:to>
                                        <p:strVal val="visible"/>
                                      </p:to>
                                    </p:set>
                                    <p:anim calcmode="lin" valueType="num">
                                      <p:cBhvr additive="base">
                                        <p:cTn id="19" dur="500" fill="hold"/>
                                        <p:tgtEl>
                                          <p:spTgt spid="105574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5574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55747">
                                            <p:txEl>
                                              <p:pRg st="4" end="4"/>
                                            </p:txEl>
                                          </p:spTgt>
                                        </p:tgtEl>
                                        <p:attrNameLst>
                                          <p:attrName>style.visibility</p:attrName>
                                        </p:attrNameLst>
                                      </p:cBhvr>
                                      <p:to>
                                        <p:strVal val="visible"/>
                                      </p:to>
                                    </p:set>
                                    <p:anim calcmode="lin" valueType="num">
                                      <p:cBhvr additive="base">
                                        <p:cTn id="23" dur="500" fill="hold"/>
                                        <p:tgtEl>
                                          <p:spTgt spid="105574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05574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55747">
                                            <p:txEl>
                                              <p:pRg st="5" end="5"/>
                                            </p:txEl>
                                          </p:spTgt>
                                        </p:tgtEl>
                                        <p:attrNameLst>
                                          <p:attrName>style.visibility</p:attrName>
                                        </p:attrNameLst>
                                      </p:cBhvr>
                                      <p:to>
                                        <p:strVal val="visible"/>
                                      </p:to>
                                    </p:set>
                                    <p:anim calcmode="lin" valueType="num">
                                      <p:cBhvr additive="base">
                                        <p:cTn id="27" dur="500" fill="hold"/>
                                        <p:tgtEl>
                                          <p:spTgt spid="105574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055747">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55747">
                                            <p:txEl>
                                              <p:pRg st="6" end="6"/>
                                            </p:txEl>
                                          </p:spTgt>
                                        </p:tgtEl>
                                        <p:attrNameLst>
                                          <p:attrName>style.visibility</p:attrName>
                                        </p:attrNameLst>
                                      </p:cBhvr>
                                      <p:to>
                                        <p:strVal val="visible"/>
                                      </p:to>
                                    </p:set>
                                    <p:anim calcmode="lin" valueType="num">
                                      <p:cBhvr additive="base">
                                        <p:cTn id="31" dur="500" fill="hold"/>
                                        <p:tgtEl>
                                          <p:spTgt spid="1055747">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55747">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55747">
                                            <p:txEl>
                                              <p:pRg st="7" end="7"/>
                                            </p:txEl>
                                          </p:spTgt>
                                        </p:tgtEl>
                                        <p:attrNameLst>
                                          <p:attrName>style.visibility</p:attrName>
                                        </p:attrNameLst>
                                      </p:cBhvr>
                                      <p:to>
                                        <p:strVal val="visible"/>
                                      </p:to>
                                    </p:set>
                                    <p:anim calcmode="lin" valueType="num">
                                      <p:cBhvr additive="base">
                                        <p:cTn id="35" dur="500" fill="hold"/>
                                        <p:tgtEl>
                                          <p:spTgt spid="1055747">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055747">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055747">
                                            <p:txEl>
                                              <p:pRg st="8" end="8"/>
                                            </p:txEl>
                                          </p:spTgt>
                                        </p:tgtEl>
                                        <p:attrNameLst>
                                          <p:attrName>style.visibility</p:attrName>
                                        </p:attrNameLst>
                                      </p:cBhvr>
                                      <p:to>
                                        <p:strVal val="visible"/>
                                      </p:to>
                                    </p:set>
                                    <p:anim calcmode="lin" valueType="num">
                                      <p:cBhvr additive="base">
                                        <p:cTn id="39" dur="500" fill="hold"/>
                                        <p:tgtEl>
                                          <p:spTgt spid="1055747">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055747">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055747">
                                            <p:txEl>
                                              <p:pRg st="9" end="9"/>
                                            </p:txEl>
                                          </p:spTgt>
                                        </p:tgtEl>
                                        <p:attrNameLst>
                                          <p:attrName>style.visibility</p:attrName>
                                        </p:attrNameLst>
                                      </p:cBhvr>
                                      <p:to>
                                        <p:strVal val="visible"/>
                                      </p:to>
                                    </p:set>
                                    <p:anim calcmode="lin" valueType="num">
                                      <p:cBhvr additive="base">
                                        <p:cTn id="43" dur="500" fill="hold"/>
                                        <p:tgtEl>
                                          <p:spTgt spid="1055747">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055747">
                                            <p:txEl>
                                              <p:pRg st="9" end="9"/>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055747">
                                            <p:txEl>
                                              <p:pRg st="10" end="10"/>
                                            </p:txEl>
                                          </p:spTgt>
                                        </p:tgtEl>
                                        <p:attrNameLst>
                                          <p:attrName>style.visibility</p:attrName>
                                        </p:attrNameLst>
                                      </p:cBhvr>
                                      <p:to>
                                        <p:strVal val="visible"/>
                                      </p:to>
                                    </p:set>
                                    <p:anim calcmode="lin" valueType="num">
                                      <p:cBhvr additive="base">
                                        <p:cTn id="47" dur="500" fill="hold"/>
                                        <p:tgtEl>
                                          <p:spTgt spid="1055747">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055747">
                                            <p:txEl>
                                              <p:pRg st="10" end="10"/>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055747">
                                            <p:txEl>
                                              <p:pRg st="11" end="11"/>
                                            </p:txEl>
                                          </p:spTgt>
                                        </p:tgtEl>
                                        <p:attrNameLst>
                                          <p:attrName>style.visibility</p:attrName>
                                        </p:attrNameLst>
                                      </p:cBhvr>
                                      <p:to>
                                        <p:strVal val="visible"/>
                                      </p:to>
                                    </p:set>
                                    <p:anim calcmode="lin" valueType="num">
                                      <p:cBhvr additive="base">
                                        <p:cTn id="51" dur="500" fill="hold"/>
                                        <p:tgtEl>
                                          <p:spTgt spid="1055747">
                                            <p:txEl>
                                              <p:pRg st="11" end="1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055747">
                                            <p:txEl>
                                              <p:pRg st="11" end="11"/>
                                            </p:txEl>
                                          </p:spTgt>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055747">
                                            <p:txEl>
                                              <p:pRg st="12" end="12"/>
                                            </p:txEl>
                                          </p:spTgt>
                                        </p:tgtEl>
                                        <p:attrNameLst>
                                          <p:attrName>style.visibility</p:attrName>
                                        </p:attrNameLst>
                                      </p:cBhvr>
                                      <p:to>
                                        <p:strVal val="visible"/>
                                      </p:to>
                                    </p:set>
                                    <p:anim calcmode="lin" valueType="num">
                                      <p:cBhvr additive="base">
                                        <p:cTn id="55" dur="500" fill="hold"/>
                                        <p:tgtEl>
                                          <p:spTgt spid="1055747">
                                            <p:txEl>
                                              <p:pRg st="12" end="1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055747">
                                            <p:txEl>
                                              <p:pRg st="12" end="12"/>
                                            </p:txEl>
                                          </p:spTgt>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055747">
                                            <p:txEl>
                                              <p:pRg st="13" end="13"/>
                                            </p:txEl>
                                          </p:spTgt>
                                        </p:tgtEl>
                                        <p:attrNameLst>
                                          <p:attrName>style.visibility</p:attrName>
                                        </p:attrNameLst>
                                      </p:cBhvr>
                                      <p:to>
                                        <p:strVal val="visible"/>
                                      </p:to>
                                    </p:set>
                                    <p:anim calcmode="lin" valueType="num">
                                      <p:cBhvr additive="base">
                                        <p:cTn id="59" dur="500" fill="hold"/>
                                        <p:tgtEl>
                                          <p:spTgt spid="1055747">
                                            <p:txEl>
                                              <p:pRg st="13" end="13"/>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055747">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574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01699B-0DE7-5F75-AAE0-A3941E11B8C0}"/>
              </a:ext>
            </a:extLst>
          </p:cNvPr>
          <p:cNvSpPr>
            <a:spLocks noGrp="1"/>
          </p:cNvSpPr>
          <p:nvPr>
            <p:ph type="title"/>
          </p:nvPr>
        </p:nvSpPr>
        <p:spPr>
          <a:xfrm>
            <a:off x="1028700" y="1967266"/>
            <a:ext cx="2628900" cy="2547257"/>
          </a:xfrm>
          <a:solidFill>
            <a:srgbClr val="FFC000"/>
          </a:solidFill>
        </p:spPr>
        <p:txBody>
          <a:bodyPr vert="horz" lIns="91440" tIns="45720" rIns="91440" bIns="45720" rtlCol="0" anchor="ctr">
            <a:normAutofit/>
          </a:bodyPr>
          <a:lstStyle/>
          <a:p>
            <a:pPr algn="ctr"/>
            <a:r>
              <a:rPr lang="en-US" sz="3600" kern="1200">
                <a:solidFill>
                  <a:srgbClr val="FFFFFF"/>
                </a:solidFill>
                <a:latin typeface="+mj-lt"/>
                <a:ea typeface="+mj-ea"/>
                <a:cs typeface="+mj-cs"/>
              </a:rPr>
              <a:t>Neurological symptoms</a:t>
            </a:r>
          </a:p>
        </p:txBody>
      </p:sp>
      <p:pic>
        <p:nvPicPr>
          <p:cNvPr id="5" name="Content Placeholder 4">
            <a:extLst>
              <a:ext uri="{FF2B5EF4-FFF2-40B4-BE49-F238E27FC236}">
                <a16:creationId xmlns:a16="http://schemas.microsoft.com/office/drawing/2014/main" id="{8F64A891-E7DB-6945-551F-5F0BE8B177E3}"/>
              </a:ext>
            </a:extLst>
          </p:cNvPr>
          <p:cNvPicPr>
            <a:picLocks noGrp="1" noChangeAspect="1"/>
          </p:cNvPicPr>
          <p:nvPr>
            <p:ph idx="1"/>
          </p:nvPr>
        </p:nvPicPr>
        <p:blipFill>
          <a:blip r:embed="rId2"/>
          <a:stretch>
            <a:fillRect/>
          </a:stretch>
        </p:blipFill>
        <p:spPr>
          <a:xfrm>
            <a:off x="5552389" y="136689"/>
            <a:ext cx="5610912" cy="6584622"/>
          </a:xfrm>
          <a:prstGeom prst="rect">
            <a:avLst/>
          </a:prstGeom>
        </p:spPr>
      </p:pic>
    </p:spTree>
    <p:extLst>
      <p:ext uri="{BB962C8B-B14F-4D97-AF65-F5344CB8AC3E}">
        <p14:creationId xmlns:p14="http://schemas.microsoft.com/office/powerpoint/2010/main" val="1224132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TotalTime>
  <Words>3045</Words>
  <Application>Microsoft Office PowerPoint</Application>
  <PresentationFormat>Widescreen</PresentationFormat>
  <Paragraphs>573</Paragraphs>
  <Slides>63</Slides>
  <Notes>20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63</vt:i4>
      </vt:variant>
    </vt:vector>
  </HeadingPairs>
  <TitlesOfParts>
    <vt:vector size="73" baseType="lpstr">
      <vt:lpstr>Arial</vt:lpstr>
      <vt:lpstr>Arial Black</vt:lpstr>
      <vt:lpstr>Calibri</vt:lpstr>
      <vt:lpstr>Calibri Light</vt:lpstr>
      <vt:lpstr>MyriadPro-Bold</vt:lpstr>
      <vt:lpstr>Times New Roman</vt:lpstr>
      <vt:lpstr>Wingdings</vt:lpstr>
      <vt:lpstr>Wingdings 2</vt:lpstr>
      <vt:lpstr>Office Theme</vt:lpstr>
      <vt:lpstr>1_Office Theme</vt:lpstr>
      <vt:lpstr>HISTORY TAKING IN NEUROLOGY  </vt:lpstr>
      <vt:lpstr>PowerPoint Presentation</vt:lpstr>
      <vt:lpstr>Quotable Sir William Osler</vt:lpstr>
      <vt:lpstr>INTRODUCTION</vt:lpstr>
      <vt:lpstr>The “ Classic” History Taking Sequence </vt:lpstr>
      <vt:lpstr>What Is The Integral Distinction Of The Neurological History?</vt:lpstr>
      <vt:lpstr> Identification</vt:lpstr>
      <vt:lpstr>Neurological history taking</vt:lpstr>
      <vt:lpstr>Neurological symptoms</vt:lpstr>
      <vt:lpstr>SYSTEMATIC NEUROLOGICAL ENQUIRY</vt:lpstr>
      <vt:lpstr>Symptoms of changes in mental state or cognitive decline</vt:lpstr>
      <vt:lpstr>Neurological symptoms Headache</vt:lpstr>
      <vt:lpstr>Cranial nerves</vt:lpstr>
      <vt:lpstr>“SLURRED SPEECH”: DEFINITIONS</vt:lpstr>
      <vt:lpstr>DIZZINESS</vt:lpstr>
      <vt:lpstr>Raised  ICT</vt:lpstr>
      <vt:lpstr>Blurred VISION</vt:lpstr>
      <vt:lpstr>Hypothalamus</vt:lpstr>
      <vt:lpstr>NUMBNESS</vt:lpstr>
      <vt:lpstr>Neurological history taking</vt:lpstr>
      <vt:lpstr>Symptoms of Motor Dysfunction</vt:lpstr>
      <vt:lpstr>Symptoms of Co-ordinatory Dysfunction or Balance disturbance</vt:lpstr>
      <vt:lpstr>GAIT ABNORMALITIES</vt:lpstr>
      <vt:lpstr>Symptoms of Bladder Dysfunction</vt:lpstr>
      <vt:lpstr>PowerPoint Presentation</vt:lpstr>
      <vt:lpstr> Date of onset </vt:lpstr>
      <vt:lpstr>Mode of onset, course and duration </vt:lpstr>
      <vt:lpstr>Exacerbations and Remissions </vt:lpstr>
      <vt:lpstr> Past Illness</vt:lpstr>
      <vt:lpstr>Components of Neurological History</vt:lpstr>
      <vt:lpstr> Family History</vt:lpstr>
      <vt:lpstr> Social /Personal History </vt:lpstr>
      <vt:lpstr>Neurological history taking</vt:lpstr>
      <vt:lpstr>Neurological history taking</vt:lpstr>
      <vt:lpstr>PowerPoint Presentation</vt:lpstr>
      <vt:lpstr>HISTORY OF HEADACHE</vt:lpstr>
      <vt:lpstr>Neurological history taking</vt:lpstr>
      <vt:lpstr>PowerPoint Presentation</vt:lpstr>
      <vt:lpstr>Neurological history taking</vt:lpstr>
      <vt:lpstr>MIGRAINE</vt:lpstr>
      <vt:lpstr>TENSION HEADACHES</vt:lpstr>
      <vt:lpstr>CLUSTER HEADACHES</vt:lpstr>
      <vt:lpstr>Neurological symptoms Headache</vt:lpstr>
      <vt:lpstr>Neurological symptoms Headache</vt:lpstr>
      <vt:lpstr>MENINGITIS</vt:lpstr>
      <vt:lpstr>HEADACHE RELATED TO ↑ICP</vt:lpstr>
      <vt:lpstr>HISTORY OF SEIZURES</vt:lpstr>
      <vt:lpstr>SEIZURE CLASSIFICATION</vt:lpstr>
      <vt:lpstr>HISTORY OF SEIZURES</vt:lpstr>
      <vt:lpstr>SEIZURE AND SYNCOPE</vt:lpstr>
      <vt:lpstr>HISTORY OF SEIZURES </vt:lpstr>
      <vt:lpstr>PowerPoint Presentation</vt:lpstr>
      <vt:lpstr>PowerPoint Presentation</vt:lpstr>
      <vt:lpstr>Neurological history taking</vt:lpstr>
      <vt:lpstr>Neurological history taking</vt:lpstr>
      <vt:lpstr>Neurological history taking</vt:lpstr>
      <vt:lpstr>Neurological history taking</vt:lpstr>
      <vt:lpstr>Cerebrovascular Accidents (Stroke)  </vt:lpstr>
      <vt:lpstr>Important points during the pre -weakness</vt:lpstr>
      <vt:lpstr>History Taking    </vt:lpstr>
      <vt:lpstr>Headache History</vt:lpstr>
      <vt:lpstr>Questions to be answered!!!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HISTORY TAKING IN NEUROLOGY</dc:title>
  <dc:creator>Nada Hassan Ahmed Abdelrahman</dc:creator>
  <cp:lastModifiedBy>Dr Nada Abdelrahman</cp:lastModifiedBy>
  <cp:revision>2</cp:revision>
  <dcterms:created xsi:type="dcterms:W3CDTF">2023-10-10T07:17:19Z</dcterms:created>
  <dcterms:modified xsi:type="dcterms:W3CDTF">2024-03-19T00:39:13Z</dcterms:modified>
</cp:coreProperties>
</file>