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60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28" r:id="rId44"/>
    <p:sldId id="349" r:id="rId45"/>
    <p:sldId id="261" r:id="rId4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91"/>
    <a:srgbClr val="0197A7"/>
    <a:srgbClr val="229EB1"/>
    <a:srgbClr val="C7A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 showGuides="1">
      <p:cViewPr varScale="1">
        <p:scale>
          <a:sx n="115" d="100"/>
          <a:sy n="115" d="100"/>
        </p:scale>
        <p:origin x="542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55EDE-9505-41C3-AD99-CB0A461D9BE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0523-A469-4997-A6F6-817B6C26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18" name="مربع نص 17"/>
          <p:cNvSpPr txBox="1"/>
          <p:nvPr userDrawn="1"/>
        </p:nvSpPr>
        <p:spPr>
          <a:xfrm>
            <a:off x="8686800" y="4856118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336C6F-6EAF-4CD9-BB47-AD8A22393DDB}" type="slidenum">
              <a:rPr lang="en-US" sz="900" smtClean="0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‹#›</a:t>
            </a:fld>
            <a:endParaRPr lang="en-US" sz="900" dirty="0">
              <a:solidFill>
                <a:schemeClr val="bg1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  <p:cxnSp>
        <p:nvCxnSpPr>
          <p:cNvPr id="9" name="رابط مستقيم 8"/>
          <p:cNvCxnSpPr/>
          <p:nvPr userDrawn="1"/>
        </p:nvCxnSpPr>
        <p:spPr>
          <a:xfrm>
            <a:off x="914400" y="1368341"/>
            <a:ext cx="3759200" cy="0"/>
          </a:xfrm>
          <a:prstGeom prst="line">
            <a:avLst/>
          </a:prstGeom>
          <a:ln w="19050">
            <a:solidFill>
              <a:srgbClr val="229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عنصر نائب للمحتوى 19"/>
          <p:cNvSpPr>
            <a:spLocks noGrp="1"/>
          </p:cNvSpPr>
          <p:nvPr>
            <p:ph sz="quarter" idx="10" hasCustomPrompt="1"/>
          </p:nvPr>
        </p:nvSpPr>
        <p:spPr>
          <a:xfrm>
            <a:off x="5943601" y="1130300"/>
            <a:ext cx="2349500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400" b="1">
                <a:solidFill>
                  <a:srgbClr val="229EB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 smtClean="0"/>
              <a:t>العنوان الرئيسي</a:t>
            </a:r>
            <a:endParaRPr lang="en-US" dirty="0"/>
          </a:p>
        </p:txBody>
      </p:sp>
      <p:sp>
        <p:nvSpPr>
          <p:cNvPr id="23" name="عنصر نائب للمحتوى 22"/>
          <p:cNvSpPr>
            <a:spLocks noGrp="1"/>
          </p:cNvSpPr>
          <p:nvPr>
            <p:ph sz="quarter" idx="11" hasCustomPrompt="1"/>
          </p:nvPr>
        </p:nvSpPr>
        <p:spPr>
          <a:xfrm>
            <a:off x="914400" y="1803400"/>
            <a:ext cx="7378700" cy="2479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Low" rtl="1">
              <a:buNone/>
              <a:defRPr sz="1600"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 smtClean="0"/>
              <a:t>المحتوى النصي</a:t>
            </a:r>
            <a:endParaRPr lang="en-US" dirty="0"/>
          </a:p>
        </p:txBody>
      </p:sp>
      <p:sp>
        <p:nvSpPr>
          <p:cNvPr id="24" name="عنصر نائب للمحتوى 22"/>
          <p:cNvSpPr>
            <a:spLocks noGrp="1"/>
          </p:cNvSpPr>
          <p:nvPr>
            <p:ph sz="quarter" idx="12" hasCustomPrompt="1"/>
          </p:nvPr>
        </p:nvSpPr>
        <p:spPr>
          <a:xfrm>
            <a:off x="696688" y="4421165"/>
            <a:ext cx="1164307" cy="18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Low" rtl="1">
              <a:buNone/>
              <a:defRPr sz="1100">
                <a:solidFill>
                  <a:srgbClr val="C7A362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 err="1" smtClean="0"/>
              <a:t>إسم</a:t>
            </a:r>
            <a:r>
              <a:rPr lang="ar-SA" dirty="0" smtClean="0"/>
              <a:t> الإدارة هنا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4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8" name="مربع نص 7"/>
          <p:cNvSpPr txBox="1"/>
          <p:nvPr userDrawn="1"/>
        </p:nvSpPr>
        <p:spPr>
          <a:xfrm>
            <a:off x="8686800" y="4856118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336C6F-6EAF-4CD9-BB47-AD8A22393DDB}" type="slidenum">
              <a:rPr lang="en-US" sz="900" smtClean="0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‹#›</a:t>
            </a:fld>
            <a:endParaRPr lang="en-US" sz="900" dirty="0">
              <a:solidFill>
                <a:schemeClr val="bg1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  <p:sp>
        <p:nvSpPr>
          <p:cNvPr id="5" name="مستطيل 4"/>
          <p:cNvSpPr/>
          <p:nvPr userDrawn="1"/>
        </p:nvSpPr>
        <p:spPr>
          <a:xfrm>
            <a:off x="5842000" y="1535954"/>
            <a:ext cx="3302000" cy="2772229"/>
          </a:xfrm>
          <a:prstGeom prst="rect">
            <a:avLst/>
          </a:prstGeom>
          <a:solidFill>
            <a:srgbClr val="229E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 userDrawn="1"/>
        </p:nvSpPr>
        <p:spPr>
          <a:xfrm>
            <a:off x="5539773" y="1442359"/>
            <a:ext cx="3493918" cy="2772229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0" hasCustomPrompt="1"/>
          </p:nvPr>
        </p:nvSpPr>
        <p:spPr>
          <a:xfrm>
            <a:off x="2866572" y="1442359"/>
            <a:ext cx="2349500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400" b="1">
                <a:solidFill>
                  <a:srgbClr val="229EB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 smtClean="0"/>
              <a:t>العنوان الرئيسي</a:t>
            </a:r>
            <a:endParaRPr lang="en-US" dirty="0"/>
          </a:p>
        </p:txBody>
      </p:sp>
      <p:sp>
        <p:nvSpPr>
          <p:cNvPr id="21" name="عنصر نائب للمحتوى 22"/>
          <p:cNvSpPr>
            <a:spLocks noGrp="1"/>
          </p:cNvSpPr>
          <p:nvPr>
            <p:ph sz="quarter" idx="11" hasCustomPrompt="1"/>
          </p:nvPr>
        </p:nvSpPr>
        <p:spPr>
          <a:xfrm>
            <a:off x="609597" y="1886860"/>
            <a:ext cx="4591957" cy="2421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1600"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 smtClean="0"/>
              <a:t>المحتوى النصي</a:t>
            </a:r>
            <a:endParaRPr lang="en-US" dirty="0"/>
          </a:p>
        </p:txBody>
      </p:sp>
      <p:sp>
        <p:nvSpPr>
          <p:cNvPr id="22" name="عنصر نائب للمحتوى 22"/>
          <p:cNvSpPr>
            <a:spLocks noGrp="1"/>
          </p:cNvSpPr>
          <p:nvPr>
            <p:ph sz="quarter" idx="12" hasCustomPrompt="1"/>
          </p:nvPr>
        </p:nvSpPr>
        <p:spPr>
          <a:xfrm>
            <a:off x="290288" y="4423165"/>
            <a:ext cx="1164307" cy="18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Low" rtl="1">
              <a:buNone/>
              <a:defRPr sz="1100">
                <a:solidFill>
                  <a:srgbClr val="C7A362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 err="1" smtClean="0"/>
              <a:t>إسم</a:t>
            </a:r>
            <a:r>
              <a:rPr lang="ar-SA" dirty="0" smtClean="0"/>
              <a:t> الإدارة هنا</a:t>
            </a:r>
            <a:endParaRPr lang="en-US" dirty="0"/>
          </a:p>
        </p:txBody>
      </p:sp>
      <p:sp>
        <p:nvSpPr>
          <p:cNvPr id="24" name="عنصر نائب للصورة 23"/>
          <p:cNvSpPr>
            <a:spLocks noGrp="1"/>
          </p:cNvSpPr>
          <p:nvPr>
            <p:ph type="pic" sz="quarter" idx="13"/>
          </p:nvPr>
        </p:nvSpPr>
        <p:spPr>
          <a:xfrm>
            <a:off x="5943602" y="1443039"/>
            <a:ext cx="3200398" cy="2771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361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2242" y="275771"/>
            <a:ext cx="1506374" cy="29573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6504"/>
            <a:ext cx="9144000" cy="107043"/>
          </a:xfrm>
          <a:prstGeom prst="rect">
            <a:avLst/>
          </a:prstGeom>
        </p:spPr>
      </p:pic>
      <p:sp>
        <p:nvSpPr>
          <p:cNvPr id="19" name="Freeform 5"/>
          <p:cNvSpPr>
            <a:spLocks/>
          </p:cNvSpPr>
          <p:nvPr userDrawn="1"/>
        </p:nvSpPr>
        <p:spPr bwMode="auto">
          <a:xfrm>
            <a:off x="2906713" y="965200"/>
            <a:ext cx="3536950" cy="3176588"/>
          </a:xfrm>
          <a:custGeom>
            <a:avLst/>
            <a:gdLst>
              <a:gd name="T0" fmla="*/ 1364 w 2094"/>
              <a:gd name="T1" fmla="*/ 0 h 1881"/>
              <a:gd name="T2" fmla="*/ 730 w 2094"/>
              <a:gd name="T3" fmla="*/ 0 h 1881"/>
              <a:gd name="T4" fmla="*/ 387 w 2094"/>
              <a:gd name="T5" fmla="*/ 198 h 1881"/>
              <a:gd name="T6" fmla="*/ 72 w 2094"/>
              <a:gd name="T7" fmla="*/ 741 h 1881"/>
              <a:gd name="T8" fmla="*/ 72 w 2094"/>
              <a:gd name="T9" fmla="*/ 1140 h 1881"/>
              <a:gd name="T10" fmla="*/ 387 w 2094"/>
              <a:gd name="T11" fmla="*/ 1683 h 1881"/>
              <a:gd name="T12" fmla="*/ 730 w 2094"/>
              <a:gd name="T13" fmla="*/ 1881 h 1881"/>
              <a:gd name="T14" fmla="*/ 1364 w 2094"/>
              <a:gd name="T15" fmla="*/ 1881 h 1881"/>
              <a:gd name="T16" fmla="*/ 1708 w 2094"/>
              <a:gd name="T17" fmla="*/ 1683 h 1881"/>
              <a:gd name="T18" fmla="*/ 2023 w 2094"/>
              <a:gd name="T19" fmla="*/ 1140 h 1881"/>
              <a:gd name="T20" fmla="*/ 2023 w 2094"/>
              <a:gd name="T21" fmla="*/ 741 h 1881"/>
              <a:gd name="T22" fmla="*/ 1708 w 2094"/>
              <a:gd name="T23" fmla="*/ 198 h 1881"/>
              <a:gd name="T24" fmla="*/ 1364 w 2094"/>
              <a:gd name="T2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94" h="1881">
                <a:moveTo>
                  <a:pt x="1364" y="0"/>
                </a:moveTo>
                <a:cubicBezTo>
                  <a:pt x="730" y="0"/>
                  <a:pt x="730" y="0"/>
                  <a:pt x="730" y="0"/>
                </a:cubicBezTo>
                <a:cubicBezTo>
                  <a:pt x="589" y="0"/>
                  <a:pt x="458" y="75"/>
                  <a:pt x="387" y="198"/>
                </a:cubicBezTo>
                <a:cubicBezTo>
                  <a:pt x="72" y="741"/>
                  <a:pt x="72" y="741"/>
                  <a:pt x="72" y="741"/>
                </a:cubicBezTo>
                <a:cubicBezTo>
                  <a:pt x="0" y="865"/>
                  <a:pt x="0" y="1017"/>
                  <a:pt x="72" y="1140"/>
                </a:cubicBezTo>
                <a:cubicBezTo>
                  <a:pt x="387" y="1683"/>
                  <a:pt x="387" y="1683"/>
                  <a:pt x="387" y="1683"/>
                </a:cubicBezTo>
                <a:cubicBezTo>
                  <a:pt x="458" y="1806"/>
                  <a:pt x="589" y="1881"/>
                  <a:pt x="730" y="1881"/>
                </a:cubicBezTo>
                <a:cubicBezTo>
                  <a:pt x="1364" y="1881"/>
                  <a:pt x="1364" y="1881"/>
                  <a:pt x="1364" y="1881"/>
                </a:cubicBezTo>
                <a:cubicBezTo>
                  <a:pt x="1506" y="1881"/>
                  <a:pt x="1637" y="1806"/>
                  <a:pt x="1708" y="1683"/>
                </a:cubicBezTo>
                <a:cubicBezTo>
                  <a:pt x="2023" y="1140"/>
                  <a:pt x="2023" y="1140"/>
                  <a:pt x="2023" y="1140"/>
                </a:cubicBezTo>
                <a:cubicBezTo>
                  <a:pt x="2094" y="1017"/>
                  <a:pt x="2094" y="865"/>
                  <a:pt x="2023" y="741"/>
                </a:cubicBezTo>
                <a:cubicBezTo>
                  <a:pt x="1708" y="198"/>
                  <a:pt x="1708" y="198"/>
                  <a:pt x="1708" y="198"/>
                </a:cubicBezTo>
                <a:cubicBezTo>
                  <a:pt x="1637" y="75"/>
                  <a:pt x="1506" y="0"/>
                  <a:pt x="1364" y="0"/>
                </a:cubicBezTo>
                <a:close/>
              </a:path>
            </a:pathLst>
          </a:cu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2755900" y="1031875"/>
            <a:ext cx="3502025" cy="3157538"/>
          </a:xfrm>
          <a:custGeom>
            <a:avLst/>
            <a:gdLst>
              <a:gd name="T0" fmla="*/ 1349 w 2073"/>
              <a:gd name="T1" fmla="*/ 0 h 1870"/>
              <a:gd name="T2" fmla="*/ 724 w 2073"/>
              <a:gd name="T3" fmla="*/ 0 h 1870"/>
              <a:gd name="T4" fmla="*/ 383 w 2073"/>
              <a:gd name="T5" fmla="*/ 196 h 1870"/>
              <a:gd name="T6" fmla="*/ 70 w 2073"/>
              <a:gd name="T7" fmla="*/ 738 h 1870"/>
              <a:gd name="T8" fmla="*/ 70 w 2073"/>
              <a:gd name="T9" fmla="*/ 1132 h 1870"/>
              <a:gd name="T10" fmla="*/ 383 w 2073"/>
              <a:gd name="T11" fmla="*/ 1673 h 1870"/>
              <a:gd name="T12" fmla="*/ 724 w 2073"/>
              <a:gd name="T13" fmla="*/ 1870 h 1870"/>
              <a:gd name="T14" fmla="*/ 1349 w 2073"/>
              <a:gd name="T15" fmla="*/ 1870 h 1870"/>
              <a:gd name="T16" fmla="*/ 1690 w 2073"/>
              <a:gd name="T17" fmla="*/ 1673 h 1870"/>
              <a:gd name="T18" fmla="*/ 2003 w 2073"/>
              <a:gd name="T19" fmla="*/ 1132 h 1870"/>
              <a:gd name="T20" fmla="*/ 2003 w 2073"/>
              <a:gd name="T21" fmla="*/ 738 h 1870"/>
              <a:gd name="T22" fmla="*/ 1690 w 2073"/>
              <a:gd name="T23" fmla="*/ 196 h 1870"/>
              <a:gd name="T24" fmla="*/ 1349 w 2073"/>
              <a:gd name="T25" fmla="*/ 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3" h="1870">
                <a:moveTo>
                  <a:pt x="1349" y="0"/>
                </a:moveTo>
                <a:cubicBezTo>
                  <a:pt x="724" y="0"/>
                  <a:pt x="724" y="0"/>
                  <a:pt x="724" y="0"/>
                </a:cubicBezTo>
                <a:cubicBezTo>
                  <a:pt x="583" y="0"/>
                  <a:pt x="453" y="75"/>
                  <a:pt x="383" y="196"/>
                </a:cubicBezTo>
                <a:cubicBezTo>
                  <a:pt x="70" y="738"/>
                  <a:pt x="70" y="738"/>
                  <a:pt x="70" y="738"/>
                </a:cubicBezTo>
                <a:cubicBezTo>
                  <a:pt x="0" y="860"/>
                  <a:pt x="0" y="1010"/>
                  <a:pt x="70" y="1132"/>
                </a:cubicBezTo>
                <a:cubicBezTo>
                  <a:pt x="383" y="1673"/>
                  <a:pt x="383" y="1673"/>
                  <a:pt x="383" y="1673"/>
                </a:cubicBezTo>
                <a:cubicBezTo>
                  <a:pt x="453" y="1795"/>
                  <a:pt x="583" y="1870"/>
                  <a:pt x="724" y="1870"/>
                </a:cubicBezTo>
                <a:cubicBezTo>
                  <a:pt x="1349" y="1870"/>
                  <a:pt x="1349" y="1870"/>
                  <a:pt x="1349" y="1870"/>
                </a:cubicBezTo>
                <a:cubicBezTo>
                  <a:pt x="1490" y="1870"/>
                  <a:pt x="1620" y="1795"/>
                  <a:pt x="1690" y="1673"/>
                </a:cubicBezTo>
                <a:cubicBezTo>
                  <a:pt x="2003" y="1132"/>
                  <a:pt x="2003" y="1132"/>
                  <a:pt x="2003" y="1132"/>
                </a:cubicBezTo>
                <a:cubicBezTo>
                  <a:pt x="2073" y="1010"/>
                  <a:pt x="2073" y="860"/>
                  <a:pt x="2003" y="738"/>
                </a:cubicBezTo>
                <a:cubicBezTo>
                  <a:pt x="1690" y="196"/>
                  <a:pt x="1690" y="196"/>
                  <a:pt x="1690" y="196"/>
                </a:cubicBezTo>
                <a:cubicBezTo>
                  <a:pt x="1620" y="75"/>
                  <a:pt x="1490" y="0"/>
                  <a:pt x="1349" y="0"/>
                </a:cubicBezTo>
                <a:close/>
              </a:path>
            </a:pathLst>
          </a:custGeom>
          <a:solidFill>
            <a:srgbClr val="229E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3" name="عنصر نائب للنص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5483" y="1900237"/>
            <a:ext cx="2220913" cy="13645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ctr">
              <a:lnSpc>
                <a:spcPct val="100000"/>
              </a:lnSpc>
              <a:buNone/>
              <a:defRPr/>
            </a:lvl2pPr>
            <a:lvl3pPr marL="685800" indent="0" algn="ctr">
              <a:lnSpc>
                <a:spcPct val="100000"/>
              </a:lnSpc>
              <a:buNone/>
              <a:defRPr/>
            </a:lvl3pPr>
            <a:lvl4pPr marL="1028700" indent="0" algn="ctr">
              <a:lnSpc>
                <a:spcPct val="100000"/>
              </a:lnSpc>
              <a:buNone/>
              <a:defRPr/>
            </a:lvl4pPr>
            <a:lvl5pPr marL="1371600" indent="0" algn="ctr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ar-SA" dirty="0" smtClean="0"/>
              <a:t>العنــــوان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2906713" y="965200"/>
            <a:ext cx="3536950" cy="3176588"/>
          </a:xfrm>
          <a:custGeom>
            <a:avLst/>
            <a:gdLst>
              <a:gd name="T0" fmla="*/ 1364 w 2094"/>
              <a:gd name="T1" fmla="*/ 0 h 1881"/>
              <a:gd name="T2" fmla="*/ 730 w 2094"/>
              <a:gd name="T3" fmla="*/ 0 h 1881"/>
              <a:gd name="T4" fmla="*/ 387 w 2094"/>
              <a:gd name="T5" fmla="*/ 198 h 1881"/>
              <a:gd name="T6" fmla="*/ 72 w 2094"/>
              <a:gd name="T7" fmla="*/ 741 h 1881"/>
              <a:gd name="T8" fmla="*/ 72 w 2094"/>
              <a:gd name="T9" fmla="*/ 1140 h 1881"/>
              <a:gd name="T10" fmla="*/ 387 w 2094"/>
              <a:gd name="T11" fmla="*/ 1683 h 1881"/>
              <a:gd name="T12" fmla="*/ 730 w 2094"/>
              <a:gd name="T13" fmla="*/ 1881 h 1881"/>
              <a:gd name="T14" fmla="*/ 1364 w 2094"/>
              <a:gd name="T15" fmla="*/ 1881 h 1881"/>
              <a:gd name="T16" fmla="*/ 1708 w 2094"/>
              <a:gd name="T17" fmla="*/ 1683 h 1881"/>
              <a:gd name="T18" fmla="*/ 2023 w 2094"/>
              <a:gd name="T19" fmla="*/ 1140 h 1881"/>
              <a:gd name="T20" fmla="*/ 2023 w 2094"/>
              <a:gd name="T21" fmla="*/ 741 h 1881"/>
              <a:gd name="T22" fmla="*/ 1708 w 2094"/>
              <a:gd name="T23" fmla="*/ 198 h 1881"/>
              <a:gd name="T24" fmla="*/ 1364 w 2094"/>
              <a:gd name="T2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94" h="1881">
                <a:moveTo>
                  <a:pt x="1364" y="0"/>
                </a:moveTo>
                <a:cubicBezTo>
                  <a:pt x="730" y="0"/>
                  <a:pt x="730" y="0"/>
                  <a:pt x="730" y="0"/>
                </a:cubicBezTo>
                <a:cubicBezTo>
                  <a:pt x="589" y="0"/>
                  <a:pt x="458" y="75"/>
                  <a:pt x="387" y="198"/>
                </a:cubicBezTo>
                <a:cubicBezTo>
                  <a:pt x="72" y="741"/>
                  <a:pt x="72" y="741"/>
                  <a:pt x="72" y="741"/>
                </a:cubicBezTo>
                <a:cubicBezTo>
                  <a:pt x="0" y="865"/>
                  <a:pt x="0" y="1017"/>
                  <a:pt x="72" y="1140"/>
                </a:cubicBezTo>
                <a:cubicBezTo>
                  <a:pt x="387" y="1683"/>
                  <a:pt x="387" y="1683"/>
                  <a:pt x="387" y="1683"/>
                </a:cubicBezTo>
                <a:cubicBezTo>
                  <a:pt x="458" y="1806"/>
                  <a:pt x="589" y="1881"/>
                  <a:pt x="730" y="1881"/>
                </a:cubicBezTo>
                <a:cubicBezTo>
                  <a:pt x="1364" y="1881"/>
                  <a:pt x="1364" y="1881"/>
                  <a:pt x="1364" y="1881"/>
                </a:cubicBezTo>
                <a:cubicBezTo>
                  <a:pt x="1506" y="1881"/>
                  <a:pt x="1637" y="1806"/>
                  <a:pt x="1708" y="1683"/>
                </a:cubicBezTo>
                <a:cubicBezTo>
                  <a:pt x="2023" y="1140"/>
                  <a:pt x="2023" y="1140"/>
                  <a:pt x="2023" y="1140"/>
                </a:cubicBezTo>
                <a:cubicBezTo>
                  <a:pt x="2094" y="1017"/>
                  <a:pt x="2094" y="865"/>
                  <a:pt x="2023" y="741"/>
                </a:cubicBezTo>
                <a:cubicBezTo>
                  <a:pt x="1708" y="198"/>
                  <a:pt x="1708" y="198"/>
                  <a:pt x="1708" y="198"/>
                </a:cubicBezTo>
                <a:cubicBezTo>
                  <a:pt x="1637" y="75"/>
                  <a:pt x="1506" y="0"/>
                  <a:pt x="1364" y="0"/>
                </a:cubicBezTo>
                <a:close/>
              </a:path>
            </a:pathLst>
          </a:cu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2755900" y="1031875"/>
            <a:ext cx="3502025" cy="3157538"/>
          </a:xfrm>
          <a:custGeom>
            <a:avLst/>
            <a:gdLst>
              <a:gd name="T0" fmla="*/ 1349 w 2073"/>
              <a:gd name="T1" fmla="*/ 0 h 1870"/>
              <a:gd name="T2" fmla="*/ 724 w 2073"/>
              <a:gd name="T3" fmla="*/ 0 h 1870"/>
              <a:gd name="T4" fmla="*/ 383 w 2073"/>
              <a:gd name="T5" fmla="*/ 196 h 1870"/>
              <a:gd name="T6" fmla="*/ 70 w 2073"/>
              <a:gd name="T7" fmla="*/ 738 h 1870"/>
              <a:gd name="T8" fmla="*/ 70 w 2073"/>
              <a:gd name="T9" fmla="*/ 1132 h 1870"/>
              <a:gd name="T10" fmla="*/ 383 w 2073"/>
              <a:gd name="T11" fmla="*/ 1673 h 1870"/>
              <a:gd name="T12" fmla="*/ 724 w 2073"/>
              <a:gd name="T13" fmla="*/ 1870 h 1870"/>
              <a:gd name="T14" fmla="*/ 1349 w 2073"/>
              <a:gd name="T15" fmla="*/ 1870 h 1870"/>
              <a:gd name="T16" fmla="*/ 1690 w 2073"/>
              <a:gd name="T17" fmla="*/ 1673 h 1870"/>
              <a:gd name="T18" fmla="*/ 2003 w 2073"/>
              <a:gd name="T19" fmla="*/ 1132 h 1870"/>
              <a:gd name="T20" fmla="*/ 2003 w 2073"/>
              <a:gd name="T21" fmla="*/ 738 h 1870"/>
              <a:gd name="T22" fmla="*/ 1690 w 2073"/>
              <a:gd name="T23" fmla="*/ 196 h 1870"/>
              <a:gd name="T24" fmla="*/ 1349 w 2073"/>
              <a:gd name="T25" fmla="*/ 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3" h="1870">
                <a:moveTo>
                  <a:pt x="1349" y="0"/>
                </a:moveTo>
                <a:cubicBezTo>
                  <a:pt x="724" y="0"/>
                  <a:pt x="724" y="0"/>
                  <a:pt x="724" y="0"/>
                </a:cubicBezTo>
                <a:cubicBezTo>
                  <a:pt x="583" y="0"/>
                  <a:pt x="453" y="75"/>
                  <a:pt x="383" y="196"/>
                </a:cubicBezTo>
                <a:cubicBezTo>
                  <a:pt x="70" y="738"/>
                  <a:pt x="70" y="738"/>
                  <a:pt x="70" y="738"/>
                </a:cubicBezTo>
                <a:cubicBezTo>
                  <a:pt x="0" y="860"/>
                  <a:pt x="0" y="1010"/>
                  <a:pt x="70" y="1132"/>
                </a:cubicBezTo>
                <a:cubicBezTo>
                  <a:pt x="383" y="1673"/>
                  <a:pt x="383" y="1673"/>
                  <a:pt x="383" y="1673"/>
                </a:cubicBezTo>
                <a:cubicBezTo>
                  <a:pt x="453" y="1795"/>
                  <a:pt x="583" y="1870"/>
                  <a:pt x="724" y="1870"/>
                </a:cubicBezTo>
                <a:cubicBezTo>
                  <a:pt x="1349" y="1870"/>
                  <a:pt x="1349" y="1870"/>
                  <a:pt x="1349" y="1870"/>
                </a:cubicBezTo>
                <a:cubicBezTo>
                  <a:pt x="1490" y="1870"/>
                  <a:pt x="1620" y="1795"/>
                  <a:pt x="1690" y="1673"/>
                </a:cubicBezTo>
                <a:cubicBezTo>
                  <a:pt x="2003" y="1132"/>
                  <a:pt x="2003" y="1132"/>
                  <a:pt x="2003" y="1132"/>
                </a:cubicBezTo>
                <a:cubicBezTo>
                  <a:pt x="2073" y="1010"/>
                  <a:pt x="2073" y="860"/>
                  <a:pt x="2003" y="738"/>
                </a:cubicBezTo>
                <a:cubicBezTo>
                  <a:pt x="1690" y="196"/>
                  <a:pt x="1690" y="196"/>
                  <a:pt x="1690" y="196"/>
                </a:cubicBezTo>
                <a:cubicBezTo>
                  <a:pt x="1620" y="75"/>
                  <a:pt x="1490" y="0"/>
                  <a:pt x="1349" y="0"/>
                </a:cubicBezTo>
                <a:close/>
              </a:path>
            </a:pathLst>
          </a:custGeom>
          <a:solidFill>
            <a:srgbClr val="BC9A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784475" y="955675"/>
            <a:ext cx="36385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2242" y="275771"/>
            <a:ext cx="1506374" cy="29573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6504"/>
            <a:ext cx="9144000" cy="107043"/>
          </a:xfrm>
          <a:prstGeom prst="rect">
            <a:avLst/>
          </a:prstGeom>
        </p:spPr>
      </p:pic>
      <p:sp>
        <p:nvSpPr>
          <p:cNvPr id="14" name="عنصر نائب للنص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5483" y="1900237"/>
            <a:ext cx="2220913" cy="13645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ctr">
              <a:lnSpc>
                <a:spcPct val="100000"/>
              </a:lnSpc>
              <a:buNone/>
              <a:defRPr/>
            </a:lvl2pPr>
            <a:lvl3pPr marL="685800" indent="0" algn="ctr">
              <a:lnSpc>
                <a:spcPct val="100000"/>
              </a:lnSpc>
              <a:buNone/>
              <a:defRPr/>
            </a:lvl3pPr>
            <a:lvl4pPr marL="1028700" indent="0" algn="ctr">
              <a:lnSpc>
                <a:spcPct val="100000"/>
              </a:lnSpc>
              <a:buNone/>
              <a:defRPr/>
            </a:lvl4pPr>
            <a:lvl5pPr marL="1371600" indent="0" algn="ctr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ar-SA" dirty="0" smtClean="0"/>
              <a:t>العنــــوان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1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2906713" y="965200"/>
            <a:ext cx="3536950" cy="3176588"/>
          </a:xfrm>
          <a:custGeom>
            <a:avLst/>
            <a:gdLst>
              <a:gd name="T0" fmla="*/ 1364 w 2094"/>
              <a:gd name="T1" fmla="*/ 0 h 1881"/>
              <a:gd name="T2" fmla="*/ 730 w 2094"/>
              <a:gd name="T3" fmla="*/ 0 h 1881"/>
              <a:gd name="T4" fmla="*/ 387 w 2094"/>
              <a:gd name="T5" fmla="*/ 198 h 1881"/>
              <a:gd name="T6" fmla="*/ 72 w 2094"/>
              <a:gd name="T7" fmla="*/ 741 h 1881"/>
              <a:gd name="T8" fmla="*/ 72 w 2094"/>
              <a:gd name="T9" fmla="*/ 1140 h 1881"/>
              <a:gd name="T10" fmla="*/ 387 w 2094"/>
              <a:gd name="T11" fmla="*/ 1683 h 1881"/>
              <a:gd name="T12" fmla="*/ 730 w 2094"/>
              <a:gd name="T13" fmla="*/ 1881 h 1881"/>
              <a:gd name="T14" fmla="*/ 1364 w 2094"/>
              <a:gd name="T15" fmla="*/ 1881 h 1881"/>
              <a:gd name="T16" fmla="*/ 1708 w 2094"/>
              <a:gd name="T17" fmla="*/ 1683 h 1881"/>
              <a:gd name="T18" fmla="*/ 2023 w 2094"/>
              <a:gd name="T19" fmla="*/ 1140 h 1881"/>
              <a:gd name="T20" fmla="*/ 2023 w 2094"/>
              <a:gd name="T21" fmla="*/ 741 h 1881"/>
              <a:gd name="T22" fmla="*/ 1708 w 2094"/>
              <a:gd name="T23" fmla="*/ 198 h 1881"/>
              <a:gd name="T24" fmla="*/ 1364 w 2094"/>
              <a:gd name="T2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94" h="1881">
                <a:moveTo>
                  <a:pt x="1364" y="0"/>
                </a:moveTo>
                <a:cubicBezTo>
                  <a:pt x="730" y="0"/>
                  <a:pt x="730" y="0"/>
                  <a:pt x="730" y="0"/>
                </a:cubicBezTo>
                <a:cubicBezTo>
                  <a:pt x="589" y="0"/>
                  <a:pt x="458" y="75"/>
                  <a:pt x="387" y="198"/>
                </a:cubicBezTo>
                <a:cubicBezTo>
                  <a:pt x="72" y="741"/>
                  <a:pt x="72" y="741"/>
                  <a:pt x="72" y="741"/>
                </a:cubicBezTo>
                <a:cubicBezTo>
                  <a:pt x="0" y="865"/>
                  <a:pt x="0" y="1017"/>
                  <a:pt x="72" y="1140"/>
                </a:cubicBezTo>
                <a:cubicBezTo>
                  <a:pt x="387" y="1683"/>
                  <a:pt x="387" y="1683"/>
                  <a:pt x="387" y="1683"/>
                </a:cubicBezTo>
                <a:cubicBezTo>
                  <a:pt x="458" y="1806"/>
                  <a:pt x="589" y="1881"/>
                  <a:pt x="730" y="1881"/>
                </a:cubicBezTo>
                <a:cubicBezTo>
                  <a:pt x="1364" y="1881"/>
                  <a:pt x="1364" y="1881"/>
                  <a:pt x="1364" y="1881"/>
                </a:cubicBezTo>
                <a:cubicBezTo>
                  <a:pt x="1506" y="1881"/>
                  <a:pt x="1637" y="1806"/>
                  <a:pt x="1708" y="1683"/>
                </a:cubicBezTo>
                <a:cubicBezTo>
                  <a:pt x="2023" y="1140"/>
                  <a:pt x="2023" y="1140"/>
                  <a:pt x="2023" y="1140"/>
                </a:cubicBezTo>
                <a:cubicBezTo>
                  <a:pt x="2094" y="1017"/>
                  <a:pt x="2094" y="865"/>
                  <a:pt x="2023" y="741"/>
                </a:cubicBezTo>
                <a:cubicBezTo>
                  <a:pt x="1708" y="198"/>
                  <a:pt x="1708" y="198"/>
                  <a:pt x="1708" y="198"/>
                </a:cubicBezTo>
                <a:cubicBezTo>
                  <a:pt x="1637" y="75"/>
                  <a:pt x="1506" y="0"/>
                  <a:pt x="1364" y="0"/>
                </a:cubicBezTo>
                <a:close/>
              </a:path>
            </a:pathLst>
          </a:cu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2755900" y="1031875"/>
            <a:ext cx="3502025" cy="3157538"/>
          </a:xfrm>
          <a:custGeom>
            <a:avLst/>
            <a:gdLst>
              <a:gd name="T0" fmla="*/ 1349 w 2073"/>
              <a:gd name="T1" fmla="*/ 0 h 1870"/>
              <a:gd name="T2" fmla="*/ 724 w 2073"/>
              <a:gd name="T3" fmla="*/ 0 h 1870"/>
              <a:gd name="T4" fmla="*/ 383 w 2073"/>
              <a:gd name="T5" fmla="*/ 196 h 1870"/>
              <a:gd name="T6" fmla="*/ 70 w 2073"/>
              <a:gd name="T7" fmla="*/ 738 h 1870"/>
              <a:gd name="T8" fmla="*/ 70 w 2073"/>
              <a:gd name="T9" fmla="*/ 1132 h 1870"/>
              <a:gd name="T10" fmla="*/ 383 w 2073"/>
              <a:gd name="T11" fmla="*/ 1673 h 1870"/>
              <a:gd name="T12" fmla="*/ 724 w 2073"/>
              <a:gd name="T13" fmla="*/ 1870 h 1870"/>
              <a:gd name="T14" fmla="*/ 1349 w 2073"/>
              <a:gd name="T15" fmla="*/ 1870 h 1870"/>
              <a:gd name="T16" fmla="*/ 1690 w 2073"/>
              <a:gd name="T17" fmla="*/ 1673 h 1870"/>
              <a:gd name="T18" fmla="*/ 2003 w 2073"/>
              <a:gd name="T19" fmla="*/ 1132 h 1870"/>
              <a:gd name="T20" fmla="*/ 2003 w 2073"/>
              <a:gd name="T21" fmla="*/ 738 h 1870"/>
              <a:gd name="T22" fmla="*/ 1690 w 2073"/>
              <a:gd name="T23" fmla="*/ 196 h 1870"/>
              <a:gd name="T24" fmla="*/ 1349 w 2073"/>
              <a:gd name="T25" fmla="*/ 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3" h="1870">
                <a:moveTo>
                  <a:pt x="1349" y="0"/>
                </a:moveTo>
                <a:cubicBezTo>
                  <a:pt x="724" y="0"/>
                  <a:pt x="724" y="0"/>
                  <a:pt x="724" y="0"/>
                </a:cubicBezTo>
                <a:cubicBezTo>
                  <a:pt x="583" y="0"/>
                  <a:pt x="453" y="75"/>
                  <a:pt x="383" y="196"/>
                </a:cubicBezTo>
                <a:cubicBezTo>
                  <a:pt x="70" y="738"/>
                  <a:pt x="70" y="738"/>
                  <a:pt x="70" y="738"/>
                </a:cubicBezTo>
                <a:cubicBezTo>
                  <a:pt x="0" y="860"/>
                  <a:pt x="0" y="1010"/>
                  <a:pt x="70" y="1132"/>
                </a:cubicBezTo>
                <a:cubicBezTo>
                  <a:pt x="383" y="1673"/>
                  <a:pt x="383" y="1673"/>
                  <a:pt x="383" y="1673"/>
                </a:cubicBezTo>
                <a:cubicBezTo>
                  <a:pt x="453" y="1795"/>
                  <a:pt x="583" y="1870"/>
                  <a:pt x="724" y="1870"/>
                </a:cubicBezTo>
                <a:cubicBezTo>
                  <a:pt x="1349" y="1870"/>
                  <a:pt x="1349" y="1870"/>
                  <a:pt x="1349" y="1870"/>
                </a:cubicBezTo>
                <a:cubicBezTo>
                  <a:pt x="1490" y="1870"/>
                  <a:pt x="1620" y="1795"/>
                  <a:pt x="1690" y="1673"/>
                </a:cubicBezTo>
                <a:cubicBezTo>
                  <a:pt x="2003" y="1132"/>
                  <a:pt x="2003" y="1132"/>
                  <a:pt x="2003" y="1132"/>
                </a:cubicBezTo>
                <a:cubicBezTo>
                  <a:pt x="2073" y="1010"/>
                  <a:pt x="2073" y="860"/>
                  <a:pt x="2003" y="738"/>
                </a:cubicBezTo>
                <a:cubicBezTo>
                  <a:pt x="1690" y="196"/>
                  <a:pt x="1690" y="196"/>
                  <a:pt x="1690" y="196"/>
                </a:cubicBezTo>
                <a:cubicBezTo>
                  <a:pt x="1620" y="75"/>
                  <a:pt x="1490" y="0"/>
                  <a:pt x="134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2242" y="275771"/>
            <a:ext cx="1506374" cy="29573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46504"/>
            <a:ext cx="9144000" cy="107043"/>
          </a:xfrm>
          <a:prstGeom prst="rect">
            <a:avLst/>
          </a:prstGeom>
        </p:spPr>
      </p:pic>
      <p:sp>
        <p:nvSpPr>
          <p:cNvPr id="14" name="عنصر نائب للنص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5483" y="1900237"/>
            <a:ext cx="2220913" cy="13645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ctr">
              <a:lnSpc>
                <a:spcPct val="100000"/>
              </a:lnSpc>
              <a:buNone/>
              <a:defRPr/>
            </a:lvl2pPr>
            <a:lvl3pPr marL="685800" indent="0" algn="ctr">
              <a:lnSpc>
                <a:spcPct val="100000"/>
              </a:lnSpc>
              <a:buNone/>
              <a:defRPr/>
            </a:lvl3pPr>
            <a:lvl4pPr marL="1028700" indent="0" algn="ctr">
              <a:lnSpc>
                <a:spcPct val="100000"/>
              </a:lnSpc>
              <a:buNone/>
              <a:defRPr/>
            </a:lvl4pPr>
            <a:lvl5pPr marL="1371600" indent="0" algn="ctr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ar-SA" dirty="0" smtClean="0"/>
              <a:t>العنــــوان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01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1113588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3498"/>
            <a:ext cx="6798734" cy="75608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933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221600"/>
            <a:ext cx="6798736" cy="3229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993300"/>
                </a:solidFill>
              </a:defRPr>
            </a:lvl2pPr>
            <a:lvl3pPr>
              <a:defRPr sz="2000"/>
            </a:lvl3pPr>
            <a:lvl4pPr>
              <a:defRPr sz="1800">
                <a:solidFill>
                  <a:srgbClr val="993300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1" y="4470400"/>
            <a:ext cx="1148283" cy="209550"/>
          </a:xfrm>
          <a:prstGeom prst="rect">
            <a:avLst/>
          </a:prstGeom>
        </p:spPr>
        <p:txBody>
          <a:bodyPr/>
          <a:lstStyle/>
          <a:p>
            <a:fld id="{42C5E084-4BE7-4D76-9F26-DB4CC525AFF4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6" y="4470400"/>
            <a:ext cx="5104667" cy="209550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4470400"/>
            <a:ext cx="395510" cy="209550"/>
          </a:xfrm>
          <a:prstGeom prst="rect">
            <a:avLst/>
          </a:prstGeom>
        </p:spPr>
        <p:txBody>
          <a:bodyPr/>
          <a:lstStyle/>
          <a:p>
            <a:fld id="{C3D7A61D-07D9-4F20-A6E7-BE73A9A5415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070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6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  <p:sldLayoutId id="2147483672" r:id="rId5"/>
    <p:sldLayoutId id="2147483673" r:id="rId6"/>
    <p:sldLayoutId id="2147483674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" y="0"/>
            <a:ext cx="9134801" cy="5143500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5308979" y="2845359"/>
            <a:ext cx="3548418" cy="1033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 smtClean="0">
                <a:solidFill>
                  <a:schemeClr val="bg1"/>
                </a:solidFill>
              </a:rPr>
              <a:t>أ د / مأمون قرملي      د / آمال ريان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mamoun@mcst.edu.sa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arayan@mcst.edu.sa</a:t>
            </a:r>
          </a:p>
          <a:p>
            <a:pPr algn="ctr"/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79" y="1829692"/>
            <a:ext cx="888085" cy="574993"/>
          </a:xfrm>
          <a:prstGeom prst="rect">
            <a:avLst/>
          </a:prstGeom>
        </p:spPr>
      </p:pic>
      <p:pic>
        <p:nvPicPr>
          <p:cNvPr id="10" name="Picture 4" descr="http://afaal.net/wp-content/uploads/2012/04/medical-ethic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76" y="1829692"/>
            <a:ext cx="844923" cy="5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sz="quarter" idx="10"/>
          </p:nvPr>
        </p:nvSpPr>
        <p:spPr>
          <a:xfrm>
            <a:off x="4293326" y="832391"/>
            <a:ext cx="5024846" cy="444500"/>
          </a:xfrm>
        </p:spPr>
        <p:txBody>
          <a:bodyPr/>
          <a:lstStyle/>
          <a:p>
            <a:pPr algn="ctr"/>
            <a:r>
              <a:rPr lang="x-none" sz="1800"/>
              <a:t>أخلاقيات وقوانين الممارسة الطبية</a:t>
            </a:r>
            <a:br>
              <a:rPr lang="x-none" sz="1800"/>
            </a:br>
            <a:r>
              <a:rPr lang="en-US" sz="1800" dirty="0"/>
              <a:t> 411 </a:t>
            </a:r>
            <a:r>
              <a:rPr lang="x-none" sz="1800" smtClean="0"/>
              <a:t>خلق</a:t>
            </a:r>
            <a:endParaRPr lang="ar-SA" sz="1800" dirty="0"/>
          </a:p>
          <a:p>
            <a:pPr algn="ctr"/>
            <a:r>
              <a:rPr lang="ar-SA" sz="1800" dirty="0" smtClean="0"/>
              <a:t>محاضرة 1</a:t>
            </a:r>
            <a:endParaRPr lang="en-US" sz="1800" dirty="0" smtClean="0"/>
          </a:p>
          <a:p>
            <a:pPr algn="ctr"/>
            <a:r>
              <a:rPr lang="ar-SA" sz="1800" dirty="0"/>
              <a:t>أخلاقيات وقوانين المهنة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70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فضل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x-none" sz="1800"/>
              <a:t>قال الإمام الشافعي 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(</a:t>
            </a: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صنفان لا غنى للناس عنهما</a:t>
            </a: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،</a:t>
            </a: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العلماء لأديانهم والأطباء لأبدانهم</a:t>
            </a: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)</a:t>
            </a:r>
            <a:endParaRPr lang="x-none" sz="200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(</a:t>
            </a: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لا </a:t>
            </a: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أ</a:t>
            </a: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علم علماً بعد الحلال والحرام أنبل من الطب إلا </a:t>
            </a: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أ</a:t>
            </a: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ن أهل الكتاب غلبونا </a:t>
            </a: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عليه) </a:t>
            </a:r>
            <a:r>
              <a:rPr lang="x-none" sz="1000">
                <a:latin typeface="TheSans" pitchFamily="34" charset="-78"/>
                <a:cs typeface="TheSans" pitchFamily="34" charset="-78"/>
              </a:rPr>
              <a:t>الطب النبوي ص 228</a:t>
            </a:r>
            <a:r>
              <a:rPr lang="ar-SA" sz="1000" dirty="0">
                <a:latin typeface="TheSans" pitchFamily="34" charset="-78"/>
                <a:cs typeface="TheSans" pitchFamily="34" charset="-78"/>
              </a:rPr>
              <a:t> </a:t>
            </a:r>
            <a:r>
              <a:rPr lang="x-none" sz="1000">
                <a:latin typeface="TheSans" pitchFamily="34" charset="-78"/>
                <a:cs typeface="TheSans" pitchFamily="34" charset="-78"/>
              </a:rPr>
              <a:t> للحافظ الذهبي ـ رحمه الله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x-none" sz="2000">
                <a:latin typeface="TheSans" pitchFamily="34" charset="-78"/>
                <a:cs typeface="TheSans" pitchFamily="34" charset="-78"/>
              </a:rPr>
              <a:t>ذكرعن بعض الأطباء قوله</a:t>
            </a:r>
            <a:r>
              <a:rPr lang="ar-SA" sz="2000" dirty="0">
                <a:latin typeface="TheSans" pitchFamily="34" charset="-78"/>
                <a:cs typeface="TheSans" pitchFamily="34" charset="-78"/>
              </a:rPr>
              <a:t> : </a:t>
            </a: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ورد الشافعي مصر فذاكرني بالطب حتى ظننت أنه لا يحسن غيره</a:t>
            </a:r>
            <a:r>
              <a:rPr lang="x-none" sz="1000">
                <a:latin typeface="TheSans" pitchFamily="34" charset="-78"/>
                <a:cs typeface="TheSans" pitchFamily="34" charset="-78"/>
              </a:rPr>
              <a:t>) -</a:t>
            </a:r>
            <a:r>
              <a:rPr lang="x-none" sz="1200">
                <a:latin typeface="TheSans" pitchFamily="34" charset="-78"/>
                <a:cs typeface="TheSans" pitchFamily="34" charset="-78"/>
              </a:rPr>
              <a:t>  </a:t>
            </a:r>
            <a:r>
              <a:rPr lang="x-none" sz="1000">
                <a:latin typeface="TheSans" pitchFamily="34" charset="-78"/>
                <a:cs typeface="TheSans" pitchFamily="34" charset="-78"/>
              </a:rPr>
              <a:t>المنهج السوي للسيوطي</a:t>
            </a:r>
            <a:r>
              <a:rPr lang="ar-SA" sz="1000" dirty="0">
                <a:latin typeface="TheSans" pitchFamily="34" charset="-78"/>
                <a:cs typeface="TheSans" pitchFamily="34" charset="-78"/>
              </a:rPr>
              <a:t>)</a:t>
            </a:r>
            <a:endParaRPr lang="x-none" sz="1000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2376" y="1130300"/>
            <a:ext cx="3270725" cy="444500"/>
          </a:xfrm>
        </p:spPr>
        <p:txBody>
          <a:bodyPr/>
          <a:lstStyle/>
          <a:p>
            <a:r>
              <a:rPr lang="x-none"/>
              <a:t>الطب معناه وموضوعه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399"/>
            <a:ext cx="7378700" cy="280954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/>
              <a:t>أما الطب : فقال الجرجاني ـ رحمه الله ـ في معرض تعريفه له إنه </a:t>
            </a:r>
            <a:r>
              <a:rPr lang="x-none">
                <a:solidFill>
                  <a:srgbClr val="018391"/>
                </a:solidFill>
              </a:rPr>
              <a:t>: علمٌ موضوعه بدن الإنسان وأحواله وعوارضه الذاتية من حيث الصحة والمرض </a:t>
            </a:r>
          </a:p>
          <a:p>
            <a:pPr lvl="1">
              <a:lnSpc>
                <a:spcPct val="100000"/>
              </a:lnSpc>
            </a:pPr>
            <a:r>
              <a:rPr lang="x-none" sz="1000">
                <a:latin typeface="TheSans" pitchFamily="34" charset="-78"/>
                <a:cs typeface="TheSans" pitchFamily="34" charset="-78"/>
              </a:rPr>
              <a:t>" التعريفات " ( 2/305 ) للجرجاني </a:t>
            </a:r>
            <a:endParaRPr lang="ar-SA" sz="1000" dirty="0">
              <a:latin typeface="TheSans" pitchFamily="34" charset="-78"/>
              <a:cs typeface="TheSans" pitchFamily="34" charset="-78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/>
              <a:t>وقال ابن منظور ـ رحمه الله تعالى ـ</a:t>
            </a:r>
            <a:endParaRPr lang="ar-SA" dirty="0"/>
          </a:p>
          <a:p>
            <a:pPr>
              <a:lnSpc>
                <a:spcPct val="100000"/>
              </a:lnSpc>
            </a:pPr>
            <a:r>
              <a:rPr lang="ar-SA" dirty="0"/>
              <a:t>    </a:t>
            </a:r>
            <a:r>
              <a:rPr lang="x-none">
                <a:solidFill>
                  <a:srgbClr val="018391"/>
                </a:solidFill>
              </a:rPr>
              <a:t>الطب هو علاج الجسم والنفس. يقال: طبَّهُ طِبَّاً ، إذا داواه  </a:t>
            </a:r>
            <a:r>
              <a:rPr lang="x-none"/>
              <a:t>-لسان العرب " ماد</a:t>
            </a:r>
            <a:r>
              <a:rPr lang="ar-SA" dirty="0"/>
              <a:t>ة: </a:t>
            </a:r>
            <a:r>
              <a:rPr lang="x-none" smtClean="0"/>
              <a:t>طبب</a:t>
            </a:r>
            <a:endParaRPr lang="ar-SA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 smtClean="0">
                <a:latin typeface="TheSans" pitchFamily="34" charset="-78"/>
                <a:cs typeface="TheSans" pitchFamily="34" charset="-78"/>
              </a:rPr>
              <a:t>وقال </a:t>
            </a:r>
            <a:r>
              <a:rPr lang="x-none">
                <a:latin typeface="TheSans" pitchFamily="34" charset="-78"/>
                <a:cs typeface="TheSans" pitchFamily="34" charset="-78"/>
              </a:rPr>
              <a:t>ابن سينا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: " هو علمٌ يعرف منه أحوال بدن الإنسان من جهة ما يصح ويزول عن الصحة ، ليحفظ الصحة حاصلةً ويستردها زائلةً </a:t>
            </a:r>
          </a:p>
          <a:p>
            <a:pPr lvl="1">
              <a:lnSpc>
                <a:spcPct val="100000"/>
              </a:lnSpc>
            </a:pPr>
            <a:r>
              <a:rPr lang="x-none" sz="1000">
                <a:latin typeface="TheSans" pitchFamily="34" charset="-78"/>
                <a:cs typeface="TheSans" pitchFamily="34" charset="-78"/>
              </a:rPr>
              <a:t>" القانون في الطب " ( 1/3 ) ط دار الفكر ، بيروت </a:t>
            </a:r>
            <a:endParaRPr lang="x-none" sz="1000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  <p:pic>
        <p:nvPicPr>
          <p:cNvPr id="6" name="Picture 2" descr="http://www.altibbi.com/global/img/website/med/alternative-medicine_def_1206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96" y="2144192"/>
            <a:ext cx="924092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2376" y="1130300"/>
            <a:ext cx="3270725" cy="444500"/>
          </a:xfrm>
        </p:spPr>
        <p:txBody>
          <a:bodyPr/>
          <a:lstStyle/>
          <a:p>
            <a:r>
              <a:rPr lang="x-none"/>
              <a:t>الطب معناه وموضوعه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 sz="1800"/>
              <a:t>وقال العز بن عبد السلام </a:t>
            </a:r>
            <a:r>
              <a:rPr lang="x-none" sz="1800">
                <a:solidFill>
                  <a:srgbClr val="018391"/>
                </a:solidFill>
              </a:rPr>
              <a:t>: الطِّبُّ كالشرع ، وُضِع لجلب مصالح السلامة والعافية ، ولدرء مفاسد المعاطب والأسقام ، وغاية الطب ومقصده : حفظ الصحة موجودةً ، واستعادتها مفقودةً ، وإزالة العِلَّة ، أو تقليلها بقدر الإمكان ، ولا بد من الوصول إلى ذلك في بعض الأحيان ، من تحمل أدنى المفسدتين لإزالة أعظمهما ، وتفويت أدنى المصلحتين لتحصيل أعظمهما</a:t>
            </a:r>
          </a:p>
          <a:p>
            <a:pPr lvl="1">
              <a:lnSpc>
                <a:spcPct val="100000"/>
              </a:lnSpc>
            </a:pPr>
            <a:r>
              <a:rPr lang="x-none" sz="1000">
                <a:latin typeface="TheSans" pitchFamily="34" charset="-78"/>
                <a:cs typeface="TheSans" pitchFamily="34" charset="-78"/>
              </a:rPr>
              <a:t>" قواعد الأحكام في مصالح الأنام " ( 1 / 4 ) ط 1388 ، دار الشرق</a:t>
            </a:r>
            <a:endParaRPr lang="x-none" sz="1000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  <p:pic>
        <p:nvPicPr>
          <p:cNvPr id="6" name="Picture 2" descr="http://www.altibbi.com/global/img/website/med/alternative-medicine_def_1206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3" y="3992095"/>
            <a:ext cx="924092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أمثلة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x-none"/>
              <a:t>ولا بد من الوصول إلى ذلك في بعض الأحيان من تحمل أدنى المفسدتين لإزالة أعظمهما ، وتفويت أدنى المصلحتين لتحصيل أعظمهما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x-none">
              <a:latin typeface="TheSans" pitchFamily="34" charset="-78"/>
              <a:cs typeface="TheSans" pitchFamily="34" charset="-78"/>
            </a:endParaRP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العمليات الجراحية فيها مفسدة تتحمل لإزالة مفسدة أعظم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العلاج الكيماوي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الإبر وأخذ العينات من الدم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البتر: بتر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العضو 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مفسدة ،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لكن 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موت الإنسان مفسدة </a:t>
            </a:r>
            <a:r>
              <a:rPr lang="ar-SA" dirty="0" smtClean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أعظم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 smtClean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الاجهاض</a:t>
            </a:r>
            <a:endParaRPr lang="x-none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  <p:pic>
        <p:nvPicPr>
          <p:cNvPr id="6" name="Picture 2" descr="http://www.colonhealth-tips.com/image-files/colon_surgery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7774"/>
            <a:ext cx="1174614" cy="12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34519" y="966527"/>
            <a:ext cx="5222355" cy="444500"/>
          </a:xfrm>
        </p:spPr>
        <p:txBody>
          <a:bodyPr/>
          <a:lstStyle/>
          <a:p>
            <a:r>
              <a:rPr lang="x-none"/>
              <a:t>مدار</a:t>
            </a:r>
            <a:r>
              <a:rPr lang="ar-SA" dirty="0"/>
              <a:t> </a:t>
            </a:r>
            <a:r>
              <a:rPr lang="x-none"/>
              <a:t>عمل الطبيب والممارس الصحي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583140"/>
            <a:ext cx="7378700" cy="313898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dirty="0"/>
              <a:t>مدار عمل الطبيب والممارس الصحي</a:t>
            </a:r>
            <a:r>
              <a:rPr lang="x-none"/>
              <a:t> على ثلاثة أشياء : </a:t>
            </a:r>
          </a:p>
          <a:p>
            <a:pPr lvl="1">
              <a:lnSpc>
                <a:spcPct val="110000"/>
              </a:lnSpc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أولاً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: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حفظ الصحة </a:t>
            </a:r>
          </a:p>
          <a:p>
            <a:pPr lvl="1">
              <a:lnSpc>
                <a:spcPct val="110000"/>
              </a:lnSpc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ثانيا: 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الاحتماء عن المؤذي </a:t>
            </a:r>
          </a:p>
          <a:p>
            <a:pPr lvl="1">
              <a:lnSpc>
                <a:spcPct val="110000"/>
              </a:lnSpc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ثالثاً: 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استفراغ المادة الفاسدة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/>
              <a:t>وقد أُشير إلى الثلاثة في القرآن الكريم :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فالأول : من قوله تعالى 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: «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فَمَنْ كَانَ مِنْكُمْ مَرِيضًا أَوْ عَلَى سَفَرٍ فَعِدَّةٌ مِنْ أَيَّامٍ أُ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خر« 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وذلك أن السفر مظنة النصب ، وهو من مغيرات الصحة ، فإذا وقع فيه الصيام ازداد ، فأبيح الفطر إبقاءً على الجسد .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الثاني : وهو الحمية من قوله تعالى 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«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وَلَا تَقْتُلُوا أَنْفُسَكُمْ إِنَّ اللَّهَ كَانَ بِكُمْ رَحِيمًا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»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     فإنه استُنبط منه جواز التيمم عند خوف استعمال الماء البارد .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الثالث : من قوله تعالى 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«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فَمَنْ كَانَ مِنْكُمْ مَرِيضًا أَوْ بِهِ أَذًى مِنْ رَأْسِهِ فَفِدْيَةٌ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»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.. الآية ، فإنه أشير بذلك إلى جواز حلق الرأس الذي منع منه المحرم لاستفراغ الأذى </a:t>
            </a:r>
            <a:endParaRPr lang="x-none" dirty="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حكم تعلم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sz="1800"/>
              <a:t>حاجةُ الناس للأطباء غير خافية على أحد ، ولهذا اقترن وجود الطب بوجود الإنسانية ،</a:t>
            </a:r>
            <a:endParaRPr lang="ar-SA" sz="18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sz="1800"/>
              <a:t>فإن من المقاصد الكلية الكبرى التي اتفقت عليها الشرائع  المحافظة على الحياة الإنسانية ، وهذا يقتضي العلم بالمسالك و</a:t>
            </a:r>
            <a:r>
              <a:rPr lang="ar-SA" sz="1800" dirty="0"/>
              <a:t>ا</a:t>
            </a:r>
            <a:r>
              <a:rPr lang="x-none" sz="1800"/>
              <a:t>لإجراءات الطبية والدوائية التي تحقق ذلك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sz="1800"/>
              <a:t>إن تصدي ثلة من الناس للقيام بهذا المطلب يعدُّ واجباً تلتزم به الأمة حتى يتوفر من أفرادها من يفون بالغرض</a:t>
            </a:r>
            <a:endParaRPr lang="ar-SA" sz="18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sz="1800" b="1"/>
              <a:t>وبهذا يعلم أن تعلم الطب واجبٌ كفائي متى قام به البعض سقط عن الباقين</a:t>
            </a:r>
            <a:endParaRPr lang="x-none" sz="1800" b="1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655093" y="1717152"/>
            <a:ext cx="7806519" cy="15179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201002" y="2253882"/>
            <a:ext cx="6414448" cy="4445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x-none"/>
              <a:t>مفهوم آداب وأخلاق الممارسة المهنية الطبية</a:t>
            </a:r>
            <a:br>
              <a:rPr lang="x-none"/>
            </a:br>
            <a:r>
              <a:rPr lang="x-none"/>
              <a:t>مصادرها وأهمية دراستها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63319" y="1130300"/>
            <a:ext cx="3229782" cy="444500"/>
          </a:xfrm>
        </p:spPr>
        <p:txBody>
          <a:bodyPr/>
          <a:lstStyle/>
          <a:p>
            <a:r>
              <a:rPr lang="x-none"/>
              <a:t>ما الآداب ؟ ما الأخلاق؟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/>
              <a:t>في أبسط تعريف الأخلاق هي </a:t>
            </a:r>
            <a:r>
              <a:rPr lang="ar-SA" dirty="0"/>
              <a:t>:</a:t>
            </a:r>
            <a:endParaRPr lang="x-none"/>
          </a:p>
          <a:p>
            <a:pPr lvl="1">
              <a:lnSpc>
                <a:spcPct val="100000"/>
              </a:lnSpc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أن تعرف ما هو التصرف الصحيح و ما هو التصرف الخطأ ثم أن تفعل ما هو صحيح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 smtClean="0">
                <a:latin typeface="TheSans" pitchFamily="34" charset="-78"/>
                <a:cs typeface="TheSans" pitchFamily="34" charset="-78"/>
              </a:rPr>
              <a:t>لكن </a:t>
            </a:r>
            <a:r>
              <a:rPr lang="x-none" smtClean="0">
                <a:latin typeface="TheSans" pitchFamily="34" charset="-78"/>
                <a:cs typeface="TheSans" pitchFamily="34" charset="-78"/>
              </a:rPr>
              <a:t>التصرف </a:t>
            </a:r>
            <a:r>
              <a:rPr lang="x-none">
                <a:latin typeface="TheSans" pitchFamily="34" charset="-78"/>
                <a:cs typeface="TheSans" pitchFamily="34" charset="-78"/>
              </a:rPr>
              <a:t>الصحيح كثيراً ما تحيطه ظلال الغموض و الحيرة ، بل أن الإنسان كثيراً ما يطلب منه الاختيار بين بديلين يبدو أن كليهما صحيح ...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وصحيح أن غالبية التصرفات الخاطئة تكون واضحة مثل السرقة أو الكذب أو الغش ، و لكن الحياة في الواقع ليست كلها أبيض و أسود .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إن السؤال الصعب ليس هو ما الذي يجب علينا ألا نفعله ، و إنما السؤال الصعب حقيقة هو</a:t>
            </a:r>
            <a:r>
              <a:rPr lang="ar-SA" dirty="0">
                <a:latin typeface="TheSans" pitchFamily="34" charset="-78"/>
                <a:cs typeface="TheSans" pitchFamily="34" charset="-78"/>
              </a:rPr>
              <a:t>:</a:t>
            </a:r>
            <a:r>
              <a:rPr lang="x-none">
                <a:latin typeface="TheSans" pitchFamily="34" charset="-78"/>
                <a:cs typeface="TheSans" pitchFamily="34" charset="-78"/>
              </a:rPr>
              <a:t> ما الذي يجب أن نفعله </a:t>
            </a:r>
            <a:r>
              <a:rPr lang="x-none" smtClean="0">
                <a:latin typeface="TheSans" pitchFamily="34" charset="-78"/>
                <a:cs typeface="TheSans" pitchFamily="34" charset="-78"/>
              </a:rPr>
              <a:t>؟</a:t>
            </a:r>
            <a:endParaRPr lang="x-none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  <p:pic>
        <p:nvPicPr>
          <p:cNvPr id="6" name="Picture 2" descr="http://sunrisedetox.com/images/pg_FAQ_Righ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81" y="368489"/>
            <a:ext cx="781849" cy="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158854" y="1130300"/>
            <a:ext cx="3134247" cy="444500"/>
          </a:xfrm>
        </p:spPr>
        <p:txBody>
          <a:bodyPr/>
          <a:lstStyle/>
          <a:p>
            <a:r>
              <a:rPr lang="x-none"/>
              <a:t>معضلات في التطبيق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/>
              <a:t>أمثلة في عدم وضوح الصواب من الخطأ في التصرفات</a:t>
            </a:r>
            <a:endParaRPr lang="ar-SA" dirty="0"/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الصحيح أن توفر الخدمات الاجتماعية المجانية لكل الناس دون تفرقة بسبب النوع أو اللون ، أو النشأة ، و من الصحيح أيضاً أن تولى عناية خاصة لأولئك الذين تتميز بيئتهم الاجتماعية بدرجة عالية من الحرمان.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الصحيح أن تكتم أسرار المريض الذي ائتمنك عليها ، و الصحيح أيضاً أن تتعاون مع الشرطة بإعطاء معلومات تفيدهم ، مع أنه سبق لك الالتزام بسريتها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  <p:pic>
        <p:nvPicPr>
          <p:cNvPr id="6" name="Picture 2" descr="http://trafcom.typepad.com/.a/6a00d8345169c669e20154345cbf9f970c-32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96" y="483305"/>
            <a:ext cx="1296144" cy="7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54173" y="872148"/>
            <a:ext cx="4648361" cy="444500"/>
          </a:xfrm>
        </p:spPr>
        <p:txBody>
          <a:bodyPr/>
          <a:lstStyle/>
          <a:p>
            <a:r>
              <a:rPr lang="x-none"/>
              <a:t>المراد بالأخلاقيات وبيان مصادرها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/>
              <a:t>عرَّف أهل العلم الأخلاق أو الخُلُق، حيث أوضحوا أن المراد بالخلق الحسن المحمود </a:t>
            </a:r>
            <a:r>
              <a:rPr lang="ar-SA" dirty="0"/>
              <a:t>هو:</a:t>
            </a:r>
            <a:r>
              <a:rPr lang="x-none"/>
              <a:t> </a:t>
            </a:r>
            <a:r>
              <a:rPr lang="x-none" b="1">
                <a:solidFill>
                  <a:srgbClr val="018391"/>
                </a:solidFill>
              </a:rPr>
              <a:t>التخلُّق بأخلاق الشريعة ، والتأدب بآداب الله التي أدَّب بها عباده فيما شرعه لهم</a:t>
            </a:r>
          </a:p>
          <a:p>
            <a:pPr lvl="1">
              <a:lnSpc>
                <a:spcPct val="100000"/>
              </a:lnSpc>
            </a:pPr>
            <a:r>
              <a:rPr lang="x-none" sz="1000">
                <a:latin typeface="TheSans" pitchFamily="34" charset="-78"/>
                <a:cs typeface="TheSans" pitchFamily="34" charset="-78"/>
              </a:rPr>
              <a:t>جامع العلوم والحكم " ( 2/99 ) للحافظ ابن رجب الحنبلي . ط الأولى 1411هـ مؤسسة الرسالة ، بيروت ، تحقيق : شعيب الأرنؤوط و إبراهيم باجس</a:t>
            </a:r>
            <a:endParaRPr lang="x-none" sz="1000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مفردات </a:t>
            </a:r>
            <a:r>
              <a:rPr lang="x-none" smtClean="0"/>
              <a:t>المنهج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x-none"/>
              <a:t>مفهوم آداب الممارسة المهنية الطبية مصادرها وأهمية دراستها</a:t>
            </a:r>
            <a:endParaRPr lang="en-US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x-none"/>
              <a:t>القَسَم الطبي وأهدافه</a:t>
            </a:r>
            <a:endParaRPr lang="en-US" dirty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x-none"/>
              <a:t>أخلاق الطبيب والممارس الصحي وخصائصه</a:t>
            </a:r>
            <a:endParaRPr lang="en-US" dirty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x-none"/>
              <a:t>علاقة الطبيب والممارس الصحي بالمريض</a:t>
            </a:r>
            <a:endParaRPr lang="en-US" dirty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x-none"/>
              <a:t>علاقة الطبيب والممارس الصحي برفقاء العمل</a:t>
            </a:r>
            <a:endParaRPr lang="en-US" dirty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x-none"/>
              <a:t>علاقة الطبيب والممارس الصحي بالمجتمع</a:t>
            </a:r>
            <a:endParaRPr lang="en-US" dirty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x-none"/>
              <a:t>علاقة الطبيب والممارس الصحي مع شركات الصناعة الطبية</a:t>
            </a:r>
            <a:endParaRPr lang="en-US" dirty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x-none"/>
              <a:t>أخلاقيات البحوث الطبية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17158" y="1034766"/>
            <a:ext cx="4171478" cy="444500"/>
          </a:xfrm>
        </p:spPr>
        <p:txBody>
          <a:bodyPr/>
          <a:lstStyle/>
          <a:p>
            <a:r>
              <a:rPr lang="x-none"/>
              <a:t>الأخلاقيات : نطاقها ومصدرها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/>
              <a:t>قال الجرجاني ـ رحمه الله ـ :</a:t>
            </a:r>
          </a:p>
          <a:p>
            <a:pPr lvl="1">
              <a:lnSpc>
                <a:spcPct val="100000"/>
              </a:lnSpc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الخُلُق </a:t>
            </a:r>
            <a:r>
              <a:rPr lang="x-none" b="1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: عبارة عن هيئة للنفس راسخة تصدر عنها الأفعال بسهولة ويسر من غير حاجة إلى فكر وروية</a:t>
            </a:r>
            <a:endParaRPr lang="ar-SA" b="1" dirty="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  <a:p>
            <a:pPr lvl="2">
              <a:lnSpc>
                <a:spcPct val="100000"/>
              </a:lnSpc>
            </a:pPr>
            <a:r>
              <a:rPr lang="x-none" sz="1000">
                <a:latin typeface="TheSans" pitchFamily="34" charset="-78"/>
                <a:cs typeface="TheSans" pitchFamily="34" charset="-78"/>
              </a:rPr>
              <a:t>التعريفات "( 2/136) لعلي بن محمد الجرجاني ، ط 1405 دار الكتاب العربي ، بيروت ، تحقيق: الأبياري</a:t>
            </a:r>
            <a:endParaRPr lang="x-none" sz="1000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158854" y="1130300"/>
            <a:ext cx="3134247" cy="444500"/>
          </a:xfrm>
        </p:spPr>
        <p:txBody>
          <a:bodyPr/>
          <a:lstStyle/>
          <a:p>
            <a:r>
              <a:rPr lang="x-none"/>
              <a:t>حسن الخلق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/>
              <a:t>ومن ذلك قول الترمذي ـ رحمه الله ـ : قال عبد الله بن المبارك : حسن الخلق : </a:t>
            </a:r>
            <a:r>
              <a:rPr lang="x-none" b="1">
                <a:solidFill>
                  <a:srgbClr val="018391"/>
                </a:solidFill>
              </a:rPr>
              <a:t>طلاقة الوجه وبذل المعروف وكف الأذى</a:t>
            </a:r>
          </a:p>
          <a:p>
            <a:pPr lvl="1">
              <a:lnSpc>
                <a:spcPct val="100000"/>
              </a:lnSpc>
            </a:pPr>
            <a:r>
              <a:rPr lang="x-none" sz="1000">
                <a:latin typeface="TheSans" pitchFamily="34" charset="-78"/>
                <a:cs typeface="TheSans" pitchFamily="34" charset="-78"/>
              </a:rPr>
              <a:t>رواه الترمذي بسنده في " جامعه " ( 2005 ) ورواه المروزي في " تعظيم قدر الصلاة " ( 875 )</a:t>
            </a:r>
            <a:endParaRPr lang="x-none" sz="1000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158854" y="1130300"/>
            <a:ext cx="3134247" cy="444500"/>
          </a:xfrm>
        </p:spPr>
        <p:txBody>
          <a:bodyPr/>
          <a:lstStyle/>
          <a:p>
            <a:r>
              <a:rPr lang="x-none"/>
              <a:t>حسن الخلق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/>
              <a:t>وقال العلامة ابن القيم ـ رحمه الله ـ : وقال غيره : </a:t>
            </a:r>
            <a:r>
              <a:rPr lang="x-none">
                <a:solidFill>
                  <a:srgbClr val="018391"/>
                </a:solidFill>
              </a:rPr>
              <a:t>حسن الخُلُق قسمان 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</a:rPr>
              <a:t>أحدهما : مع </a:t>
            </a:r>
            <a:r>
              <a:rPr lang="x-none" b="1">
                <a:solidFill>
                  <a:srgbClr val="018391"/>
                </a:solidFill>
              </a:rPr>
              <a:t>الله</a:t>
            </a:r>
            <a:r>
              <a:rPr lang="x-none">
                <a:solidFill>
                  <a:srgbClr val="018391"/>
                </a:solidFill>
              </a:rPr>
              <a:t> عز وجل ، وهو أن تعلم أن كل ما يكون منك يُوجب عذراً ، وأن كل ما يأتي من الله يُوجب شكراً،</a:t>
            </a:r>
            <a:r>
              <a:rPr lang="ar-SA" dirty="0">
                <a:solidFill>
                  <a:srgbClr val="018391"/>
                </a:solidFill>
              </a:rPr>
              <a:t> </a:t>
            </a:r>
            <a:r>
              <a:rPr lang="x-none">
                <a:solidFill>
                  <a:srgbClr val="018391"/>
                </a:solidFill>
              </a:rPr>
              <a:t>فلا تزال شاكراً له معتذراً إليه ، سائراً إليه بين مطالعة مِنَّتِه وشهود عيبِ نفسك وأعمالك.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</a:rPr>
              <a:t>والثاني : حسن الخلق مع </a:t>
            </a:r>
            <a:r>
              <a:rPr lang="x-none" b="1">
                <a:solidFill>
                  <a:srgbClr val="018391"/>
                </a:solidFill>
              </a:rPr>
              <a:t>الناس</a:t>
            </a:r>
            <a:r>
              <a:rPr lang="x-none">
                <a:solidFill>
                  <a:srgbClr val="018391"/>
                </a:solidFill>
              </a:rPr>
              <a:t> ، وجِماعه أمران: </a:t>
            </a:r>
            <a:r>
              <a:rPr lang="ar-SA" dirty="0">
                <a:solidFill>
                  <a:srgbClr val="018391"/>
                </a:solidFill>
              </a:rPr>
              <a:t> </a:t>
            </a:r>
            <a:r>
              <a:rPr lang="x-none">
                <a:solidFill>
                  <a:srgbClr val="018391"/>
                </a:solidFill>
              </a:rPr>
              <a:t>بذل المعروف قولاً وفعلاً ، وكف الأذى قولاً وفعلاً ، وهذا إنما يقوم على أركانٍ خمسة : العلم والجُود والصبر وطيب العُود وصحة الإسلام .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x-none">
              <a:latin typeface="TheSans" pitchFamily="34" charset="-78"/>
              <a:cs typeface="TheSans" pitchFamily="34" charset="-78"/>
            </a:endParaRPr>
          </a:p>
          <a:p>
            <a:pPr lvl="1">
              <a:lnSpc>
                <a:spcPct val="110000"/>
              </a:lnSpc>
            </a:pPr>
            <a:r>
              <a:rPr lang="x-none" sz="1100">
                <a:latin typeface="TheSans" pitchFamily="34" charset="-78"/>
                <a:cs typeface="TheSans" pitchFamily="34" charset="-78"/>
              </a:rPr>
              <a:t>: " تهذيب السنن " بحاشية " عون المعبود " (13/91 ـ 92) ط دار الكتب العلمية، بيروت، 1410هـ</a:t>
            </a:r>
            <a:endParaRPr lang="x-none" sz="1100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158854" y="1130300"/>
            <a:ext cx="3134247" cy="444500"/>
          </a:xfrm>
        </p:spPr>
        <p:txBody>
          <a:bodyPr/>
          <a:lstStyle/>
          <a:p>
            <a:r>
              <a:rPr lang="x-none"/>
              <a:t>الأخلاق في الإسلام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569493"/>
            <a:ext cx="7378700" cy="338464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/>
              <a:t>قد تكاثرت نصوص الكتاب والسنة المبينة لفضل الأخلاق الحسنة وعلو درجاتها ودرجات العامل بها ، وفيها الحث الأكيد على التحلِّي بها .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ومن ذلك : ما رواه عبد الله بن عمرو بن العاص ـ رضي الله عنهما ـ قال : "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لم يكن رسول الله فاحشاً ولا متفحِّشاً ، وإنه كان يقول " إنَّ خيارَكم أحاسِنَكم أخلاقاً </a:t>
            </a:r>
            <a:r>
              <a:rPr lang="x-none" sz="1200">
                <a:latin typeface="TheSans" pitchFamily="34" charset="-78"/>
                <a:cs typeface="TheSans" pitchFamily="34" charset="-78"/>
              </a:rPr>
              <a:t>" متفق عليه</a:t>
            </a:r>
            <a:endParaRPr lang="ar-SA" sz="1200" dirty="0">
              <a:latin typeface="TheSans" pitchFamily="34" charset="-78"/>
              <a:cs typeface="TheSans" pitchFamily="34" charset="-78"/>
            </a:endParaRP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وفي لفظٍ عند الترمذي أنه عليه الصلاة والسلام قال : " </a:t>
            </a:r>
            <a:r>
              <a:rPr lang="x-none" b="1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إن مِنْ أحبِّكم إليَّ وأقربِكم مني مجلساً يوم القيامة : أحاسِنُكُم أخلاقاً ، وإنَّ أبغضكم إليَّ وأبعدَكم مني مجلساً يوم القيامة </a:t>
            </a:r>
            <a:r>
              <a:rPr lang="x-none" b="1">
                <a:latin typeface="TheSans" pitchFamily="34" charset="-78"/>
                <a:cs typeface="TheSans" pitchFamily="34" charset="-78"/>
              </a:rPr>
              <a:t>.. " الحديث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وما رواه أبو الدرداء ـ رضي الله عنه ـ قال سمعت النبي</a:t>
            </a:r>
            <a:r>
              <a:rPr lang="en-US" dirty="0">
                <a:latin typeface="TheSans" pitchFamily="34" charset="-78"/>
                <a:cs typeface="TheSans" pitchFamily="34" charset="-78"/>
              </a:rPr>
              <a:t> </a:t>
            </a:r>
            <a:r>
              <a:rPr lang="ar-SA" dirty="0">
                <a:latin typeface="TheSans" pitchFamily="34" charset="-78"/>
                <a:cs typeface="TheSans" pitchFamily="34" charset="-78"/>
              </a:rPr>
              <a:t>صلى الله عبيه وسلم </a:t>
            </a:r>
            <a:r>
              <a:rPr lang="x-none">
                <a:latin typeface="TheSans" pitchFamily="34" charset="-78"/>
                <a:cs typeface="TheSans" pitchFamily="34" charset="-78"/>
              </a:rPr>
              <a:t>يقول : "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ما من شيء يوضع في الميزان أثقل من حسن الخُلُق ، وإن صاحب حُسْنِ الخُلُق ليبلغ به درجة صاحب الصوم والصلاة </a:t>
            </a:r>
            <a:r>
              <a:rPr lang="x-none">
                <a:latin typeface="TheSans" pitchFamily="34" charset="-78"/>
                <a:cs typeface="TheSans" pitchFamily="34" charset="-78"/>
              </a:rPr>
              <a:t>" </a:t>
            </a:r>
            <a:r>
              <a:rPr lang="x-none" sz="1200">
                <a:latin typeface="TheSans" pitchFamily="34" charset="-78"/>
                <a:cs typeface="TheSans" pitchFamily="34" charset="-78"/>
              </a:rPr>
              <a:t>رواه أبو داود والترمذي وصححه.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وعن أبي هريرة ـ رضي الله تعالى عنه ـ قال : قال رسول الله</a:t>
            </a:r>
            <a:r>
              <a:rPr lang="en-US" dirty="0">
                <a:latin typeface="TheSans" pitchFamily="34" charset="-78"/>
                <a:cs typeface="TheSans" pitchFamily="34" charset="-78"/>
              </a:rPr>
              <a:t> </a:t>
            </a:r>
            <a:r>
              <a:rPr lang="ar-SA" dirty="0">
                <a:latin typeface="TheSans" pitchFamily="34" charset="-78"/>
                <a:cs typeface="TheSans" pitchFamily="34" charset="-78"/>
              </a:rPr>
              <a:t>صلى الله عليه وسلم: </a:t>
            </a:r>
            <a:r>
              <a:rPr lang="en-US" dirty="0">
                <a:latin typeface="TheSans" pitchFamily="34" charset="-78"/>
                <a:cs typeface="TheSans" pitchFamily="34" charset="-78"/>
              </a:rPr>
              <a:t>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أكمل المؤمنين إيماناً أحسنهم خُلُقاً ، وخياركم خياركم لنسائهم خُلُقاً </a:t>
            </a:r>
            <a:r>
              <a:rPr lang="x-none">
                <a:latin typeface="TheSans" pitchFamily="34" charset="-78"/>
                <a:cs typeface="TheSans" pitchFamily="34" charset="-78"/>
              </a:rPr>
              <a:t>" </a:t>
            </a:r>
            <a:r>
              <a:rPr lang="x-none" sz="1200">
                <a:latin typeface="TheSans" pitchFamily="34" charset="-78"/>
                <a:cs typeface="TheSans" pitchFamily="34" charset="-78"/>
              </a:rPr>
              <a:t>رواه أبو داود والترمذي وصححه</a:t>
            </a:r>
            <a:endParaRPr lang="x-none" sz="1200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684896" y="925584"/>
            <a:ext cx="4894809" cy="444500"/>
          </a:xfrm>
        </p:spPr>
        <p:txBody>
          <a:bodyPr/>
          <a:lstStyle/>
          <a:p>
            <a:r>
              <a:rPr lang="x-none"/>
              <a:t>ما تعريف الأخلاق والآداب المهنية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569493"/>
            <a:ext cx="7378700" cy="3384643"/>
          </a:xfrm>
        </p:spPr>
        <p:txBody>
          <a:bodyPr>
            <a:normAutofit/>
          </a:bodyPr>
          <a:lstStyle/>
          <a:p>
            <a:r>
              <a:rPr lang="x-none" sz="2000"/>
              <a:t>هى مجموعة من معايير السلوك الرسمية و غير الرسمية التى يستخدمها الطبيب و العاملون في المجال الصحي كمرجع يرشد سلوكهم أثناء أداء وظائفهم</a:t>
            </a:r>
            <a:endParaRPr lang="x-none" sz="2000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34771" y="952879"/>
            <a:ext cx="4840217" cy="444500"/>
          </a:xfrm>
        </p:spPr>
        <p:txBody>
          <a:bodyPr/>
          <a:lstStyle/>
          <a:p>
            <a:r>
              <a:rPr lang="x-none"/>
              <a:t>من أين نستمد المبادئ الأخلاقية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/>
              <a:t>تستمد المعايير الأخلاقية من مصدرين رئيسيين :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القيم الانسانية الأساسية المنبثقة من الديانات السماوية 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"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إنما بعثت لأتمم مكارم الأخلاق </a:t>
            </a:r>
            <a:r>
              <a:rPr lang="x-none">
                <a:latin typeface="TheSans" pitchFamily="34" charset="-78"/>
                <a:cs typeface="TheSans" pitchFamily="34" charset="-78"/>
              </a:rPr>
              <a:t>«</a:t>
            </a:r>
            <a:r>
              <a:rPr lang="ar-SA" dirty="0">
                <a:latin typeface="TheSans" pitchFamily="34" charset="-78"/>
                <a:cs typeface="TheSans" pitchFamily="34" charset="-78"/>
              </a:rPr>
              <a:t> </a:t>
            </a:r>
            <a:r>
              <a:rPr lang="ar-SA" sz="1400" dirty="0">
                <a:latin typeface="TheSans" pitchFamily="34" charset="-78"/>
                <a:cs typeface="TheSans" pitchFamily="34" charset="-78"/>
              </a:rPr>
              <a:t>– </a:t>
            </a:r>
            <a:r>
              <a:rPr lang="ar-SA" sz="1000" dirty="0">
                <a:latin typeface="TheSans" pitchFamily="34" charset="-78"/>
                <a:cs typeface="TheSans" pitchFamily="34" charset="-78"/>
              </a:rPr>
              <a:t>رواه أحمد وصححه الألباني</a:t>
            </a:r>
            <a:endParaRPr lang="x-none" sz="1000">
              <a:latin typeface="TheSans" pitchFamily="34" charset="-78"/>
              <a:cs typeface="TheSans" pitchFamily="34" charset="-78"/>
            </a:endParaRP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 من أمثلة هذه القيم</a:t>
            </a:r>
            <a:r>
              <a:rPr lang="ar-SA" dirty="0">
                <a:latin typeface="TheSans" pitchFamily="34" charset="-78"/>
                <a:cs typeface="TheSans" pitchFamily="34" charset="-78"/>
              </a:rPr>
              <a:t>:</a:t>
            </a:r>
            <a:r>
              <a:rPr lang="x-none">
                <a:latin typeface="TheSans" pitchFamily="34" charset="-78"/>
                <a:cs typeface="TheSans" pitchFamily="34" charset="-78"/>
              </a:rPr>
              <a:t> الأمانة والصدق </a:t>
            </a:r>
            <a:r>
              <a:rPr lang="x-none" sz="1800">
                <a:latin typeface="TheSans" pitchFamily="34" charset="-78"/>
                <a:cs typeface="TheSans" pitchFamily="34" charset="-78"/>
              </a:rPr>
              <a:t>وعدم</a:t>
            </a:r>
            <a:r>
              <a:rPr lang="x-none">
                <a:latin typeface="TheSans" pitchFamily="34" charset="-78"/>
                <a:cs typeface="TheSans" pitchFamily="34" charset="-78"/>
              </a:rPr>
              <a:t> إيذاء الغير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الثقافة السائدة في المجتمع و ما يفعله الآخرون 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وهذه لا شك غير ثابتة وعرضة للتغيير والتفسير المختلف والنقض وعدم القناعة.....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المصدر الوحيد للأخلاق لغير المؤمنين بالله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أمثلة على التخبط وعدم الثبات في هذا النوع من الأخلاق</a:t>
            </a:r>
            <a:endParaRPr lang="x-none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03510" y="1130300"/>
            <a:ext cx="4089591" cy="444500"/>
          </a:xfrm>
        </p:spPr>
        <p:txBody>
          <a:bodyPr/>
          <a:lstStyle/>
          <a:p>
            <a:r>
              <a:rPr lang="x-none"/>
              <a:t>الأخلاق المهنية في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في المجال الطبي تتزايد اليوم العناية بأخلاقياتها على نطاق واسع من العالم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سعياً للحفاظ على شرف هذه المهنة الكريمة،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واحتراماً لحقوق الإنسان الذي هو محل للعمل الطبي</a:t>
            </a:r>
            <a:endParaRPr lang="x-none" dirty="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03510" y="1130300"/>
            <a:ext cx="4089591" cy="444500"/>
          </a:xfrm>
        </p:spPr>
        <p:txBody>
          <a:bodyPr/>
          <a:lstStyle/>
          <a:p>
            <a:r>
              <a:rPr lang="x-none"/>
              <a:t>ما المراد بأخلاقيات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علمٌ يضم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الواجبات التي يُلْزِمُ بها النظام الطبي الذي تحدده الجهات المختصة،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وتُلزم به الأخلاق والآداب الشرعية ،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كما أنه يمنع من كل محذور منعه النظام</a:t>
            </a: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أو جاء النهي عنه في قواعد الشريعة وأصولها </a:t>
            </a:r>
            <a:endParaRPr lang="x-none" dirty="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03510" y="1130300"/>
            <a:ext cx="4089591" cy="444500"/>
          </a:xfrm>
        </p:spPr>
        <p:txBody>
          <a:bodyPr/>
          <a:lstStyle/>
          <a:p>
            <a:r>
              <a:rPr lang="x-none"/>
              <a:t>قواعد الأخلاقيات الإسلامية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/>
              <a:t>من مقاصد الشريعة الاسلامية حفظ خمسة أمور: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 sz="28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حفظ الدين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 sz="28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حفظ العقل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 sz="28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حفظ النفس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 sz="28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حفظ النسل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 sz="28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حفظ المال</a:t>
            </a:r>
            <a:endParaRPr lang="x-none" sz="2800" dirty="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03510" y="1130300"/>
            <a:ext cx="4089591" cy="444500"/>
          </a:xfrm>
        </p:spPr>
        <p:txBody>
          <a:bodyPr/>
          <a:lstStyle/>
          <a:p>
            <a:r>
              <a:rPr lang="x-none"/>
              <a:t>مقاصد الشريعة في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المقصد الأول: حفظ الدين: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وهذا المقصد يخص الصحة الجسدية والعقلية؛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فحفظ الدين يتضمن حفظ العبادات، وبالتالي فإن العلاج الطبي يسهم مباشرة في حفظ العبادات عن طريق الحفاظ على الصحة الجيدة، مما يعطي العابد الطاقة الجسدية والعقلية اللازمة للقيام بمسئوليات العبادات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والعبادات الأساسية التي تعتمد على الطاقة الجسدية هي الصلاة، والصوم، والحج. فالجسد الضعيف لا يتمكن من أداء هذه العبادات على أكمل و</a:t>
            </a:r>
            <a:r>
              <a:rPr lang="ar-SA" dirty="0">
                <a:latin typeface="TheSans" pitchFamily="34" charset="-78"/>
                <a:cs typeface="TheSans" pitchFamily="34" charset="-78"/>
              </a:rPr>
              <a:t>جه</a:t>
            </a:r>
            <a:endParaRPr lang="x-none">
              <a:latin typeface="TheSans" pitchFamily="34" charset="-78"/>
              <a:cs typeface="TheSans" pitchFamily="34" charset="-78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وكذلك الصحة المتوازنة ضرورية لفهم العقائد ودرء الفهم الخاطئ للقواعد</a:t>
            </a:r>
            <a:endParaRPr lang="x-none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مفردات </a:t>
            </a:r>
            <a:r>
              <a:rPr lang="x-none" smtClean="0"/>
              <a:t>المنهج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dirty="0"/>
              <a:t>أخلاقيات التعلم على المرضى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dirty="0"/>
              <a:t>الإذن الطبي ورفض العلاج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dirty="0"/>
              <a:t>قانون مزاولة المهن الصحية في المملكة العربية السعودية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dirty="0"/>
              <a:t>حقوق الطبيب والممارس الصحي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dirty="0"/>
              <a:t>واجبات الطبيب والممارس الصحي تجاه المهنة والمؤسسة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المسؤولية القانونية والشرعية للطبيب والممارس الصحي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dirty="0"/>
              <a:t>واجبات الطبيب والممارس الصحي تجاه نفسه، وكيف يهذب أخلاقه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dirty="0"/>
              <a:t>أخلاقيات في الممارسة الطبية وتطبيقاتها العملية</a:t>
            </a:r>
            <a:endParaRPr lang="ar-SA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03510" y="1130300"/>
            <a:ext cx="4089591" cy="444500"/>
          </a:xfrm>
        </p:spPr>
        <p:txBody>
          <a:bodyPr/>
          <a:lstStyle/>
          <a:p>
            <a:r>
              <a:rPr lang="x-none"/>
              <a:t>مقاصد الشريعة في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/>
              <a:t>المقصد الثاني: حفظ النفس: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وهذا هو المقصد الأساسي للطب،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والطب لا يمنع أو يؤجل الموت؛ لأن الموت بيد الله وحده،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لكن الطب يحاول المحافظة على جودة عالية للحياة حتى ميقات الموت، وهذا بالحفاظ على الوظائف الجسدية</a:t>
            </a:r>
            <a:endParaRPr lang="x-none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03510" y="1130300"/>
            <a:ext cx="4089591" cy="444500"/>
          </a:xfrm>
        </p:spPr>
        <p:txBody>
          <a:bodyPr/>
          <a:lstStyle/>
          <a:p>
            <a:r>
              <a:rPr lang="x-none"/>
              <a:t>مقاصد الشريعة في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/>
              <a:t>المقصد الثالث: حفظ النسل: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ويساهم الطب في حفظ النسل</a:t>
            </a:r>
            <a:r>
              <a:rPr lang="x-none">
                <a:latin typeface="TheSans" pitchFamily="34" charset="-78"/>
                <a:cs typeface="TheSans" pitchFamily="34" charset="-78"/>
              </a:rPr>
              <a:t> عن طريق التأكد من: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العناية الجيدة بالأطفال حتى يصبحوا أفرادا أصحاء في المجتمع يمكنهم تقديم نسل جديد ذي صحة جيدة،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وعلاج عقم الذكور والإناث يضمن تكاثرا ناجحا،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والعناية بالسيدات الحوامل</a:t>
            </a:r>
          </a:p>
          <a:p>
            <a:pPr marL="9715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والعناية بالأطفال في مرحلة ما قبل الولادة 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كل هذا يضمن أطفالا أصحاء يكبرون في صحة جيدة</a:t>
            </a:r>
            <a:endParaRPr lang="x-none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03510" y="1130300"/>
            <a:ext cx="4089591" cy="444500"/>
          </a:xfrm>
        </p:spPr>
        <p:txBody>
          <a:bodyPr/>
          <a:lstStyle/>
          <a:p>
            <a:r>
              <a:rPr lang="x-none"/>
              <a:t>مقاصد الشريعة في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المقصد الرابع: حفظ العقل: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يلعب الطب دورا في حفظ العقل </a:t>
            </a:r>
            <a:r>
              <a:rPr lang="x-none">
                <a:latin typeface="TheSans" pitchFamily="34" charset="-78"/>
                <a:cs typeface="TheSans" pitchFamily="34" charset="-78"/>
              </a:rPr>
              <a:t>عن طريق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علاج الأمراض الجسدية حيث إن علاج الجسد من آلامه يزيح الضغط العصبي الذي يؤثر على الحالة العقلية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وكذلك علاج الحالات النفسية لحفظ الوظائف العقلية،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وأيضا علاج إدمان الكحوليات والمخدرات لمنع تدهور الحالة العقلية للإنسان</a:t>
            </a:r>
            <a:endParaRPr lang="x-none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03510" y="1130300"/>
            <a:ext cx="4089591" cy="444500"/>
          </a:xfrm>
        </p:spPr>
        <p:txBody>
          <a:bodyPr/>
          <a:lstStyle/>
          <a:p>
            <a:r>
              <a:rPr lang="x-none"/>
              <a:t>مقاصد الشريعة في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2768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المقصد الخامس: حفظ المال: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يساهم الطب في حفظ المال</a:t>
            </a:r>
            <a:r>
              <a:rPr lang="x-none">
                <a:latin typeface="TheSans" pitchFamily="34" charset="-78"/>
                <a:cs typeface="TheSans" pitchFamily="34" charset="-78"/>
              </a:rPr>
              <a:t>،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حيث إن أموال أي مجتمع تعتمد على الأنشطة المنتجة التي يقوم بها المواطنون الأصحاء، وبالتالي فإن المحافظة على صحة الأجيال وعلاج أي أمراض يضمن الحفاظ على الأموال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ونجد المجتمعات ذات الصحة العامة المتدنية أقل إنتاجا من المجتمعات ذات الصحة العامة الجيدة</a:t>
            </a:r>
            <a:endParaRPr lang="x-none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714370" y="1717152"/>
            <a:ext cx="5616624" cy="15179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347932" y="2253882"/>
            <a:ext cx="2349500" cy="444500"/>
          </a:xfrm>
        </p:spPr>
        <p:txBody>
          <a:bodyPr/>
          <a:lstStyle/>
          <a:p>
            <a:pPr algn="ctr"/>
            <a:r>
              <a:rPr lang="x-none"/>
              <a:t>القَسَم</a:t>
            </a:r>
            <a:r>
              <a:rPr lang="ar-SA" dirty="0"/>
              <a:t> الطبي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872251" y="1130300"/>
            <a:ext cx="3420850" cy="444500"/>
          </a:xfrm>
        </p:spPr>
        <p:txBody>
          <a:bodyPr/>
          <a:lstStyle/>
          <a:p>
            <a:r>
              <a:rPr lang="ar-SA" dirty="0"/>
              <a:t>أهمية </a:t>
            </a:r>
            <a:r>
              <a:rPr lang="x-none"/>
              <a:t>القَسَم</a:t>
            </a:r>
            <a:r>
              <a:rPr lang="ar-SA" dirty="0"/>
              <a:t> الطبي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</a:rPr>
              <a:t>القَسَم</a:t>
            </a:r>
            <a:r>
              <a:rPr lang="ar-SA" dirty="0">
                <a:solidFill>
                  <a:srgbClr val="018391"/>
                </a:solidFill>
              </a:rPr>
              <a:t> مثل المبايعة يشير الى أهمية وخطورة ما سيقدم عليه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TheSans" pitchFamily="34" charset="-78"/>
                <a:cs typeface="TheSans" pitchFamily="34" charset="-78"/>
              </a:rPr>
              <a:t>مبايعة الرسول صلى الله عليه وسلم للصحابة وللنساء منهن بيعة خاصة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TheSans" pitchFamily="34" charset="-78"/>
                <a:cs typeface="TheSans" pitchFamily="34" charset="-78"/>
              </a:rPr>
              <a:t>مبايعة الإمام – ولي الأمر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TheSans" pitchFamily="34" charset="-78"/>
                <a:cs typeface="TheSans" pitchFamily="34" charset="-78"/>
              </a:rPr>
              <a:t>قسم الخريجين – العسكرية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TheSans" pitchFamily="34" charset="-78"/>
                <a:cs typeface="TheSans" pitchFamily="34" charset="-78"/>
              </a:rPr>
              <a:t>القسم الطبي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872251" y="1130300"/>
            <a:ext cx="3420850" cy="444500"/>
          </a:xfrm>
        </p:spPr>
        <p:txBody>
          <a:bodyPr/>
          <a:lstStyle/>
          <a:p>
            <a:r>
              <a:rPr lang="ar-SA" dirty="0"/>
              <a:t>أهمية </a:t>
            </a:r>
            <a:r>
              <a:rPr lang="x-none"/>
              <a:t>القَسَم</a:t>
            </a:r>
            <a:r>
              <a:rPr lang="ar-SA" dirty="0"/>
              <a:t> الطبي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018391"/>
                </a:solidFill>
              </a:rPr>
              <a:t>ومما يجدر أن يُنبَّه إليه هنا : أن القَسَم الذي يؤديه الطبيب لدى تأهله لمهنة الطب لن يكون مانعاً لمن ضعفت نفسه من الإخلال بمقتضيات مهنته</a:t>
            </a:r>
            <a:r>
              <a:rPr lang="en-US" dirty="0">
                <a:solidFill>
                  <a:srgbClr val="018391"/>
                </a:solidFill>
              </a:rPr>
              <a:t> </a:t>
            </a:r>
            <a:r>
              <a:rPr lang="ar-SA" dirty="0"/>
              <a:t>ولكن بسبب: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الوازع الديني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x-none">
                <a:latin typeface="TheSans" pitchFamily="34" charset="-78"/>
                <a:cs typeface="TheSans" pitchFamily="34" charset="-78"/>
              </a:rPr>
              <a:t>والسمو الأخلاقي الذي تمثله الأمانة بمفهومها الواسع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ومتى ضعف أو قلَّ تأثير هذين الأمرين كان الإخلال بأخلاق مهنة الطب بحسب ما نقص منهما </a:t>
            </a:r>
            <a:endParaRPr lang="x-none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872251" y="1130300"/>
            <a:ext cx="3420850" cy="444500"/>
          </a:xfrm>
        </p:spPr>
        <p:txBody>
          <a:bodyPr/>
          <a:lstStyle/>
          <a:p>
            <a:r>
              <a:rPr lang="ar-SA" dirty="0"/>
              <a:t>تاريخ </a:t>
            </a:r>
            <a:r>
              <a:rPr lang="x-none"/>
              <a:t>القَسَم الطبي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18391"/>
                </a:solidFill>
              </a:rPr>
              <a:t>أقدم ما وصل الينا هو </a:t>
            </a:r>
            <a:r>
              <a:rPr lang="x-none">
                <a:solidFill>
                  <a:srgbClr val="018391"/>
                </a:solidFill>
              </a:rPr>
              <a:t>قَسَم</a:t>
            </a:r>
            <a:r>
              <a:rPr lang="ar-SA" dirty="0">
                <a:solidFill>
                  <a:srgbClr val="018391"/>
                </a:solidFill>
              </a:rPr>
              <a:t> أبوقراط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TheSans" pitchFamily="34" charset="-78"/>
                <a:cs typeface="TheSans" pitchFamily="34" charset="-78"/>
              </a:rPr>
              <a:t>القرن الخامس قبل الميلاد</a:t>
            </a:r>
            <a:endParaRPr lang="x-none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872251" y="1130300"/>
            <a:ext cx="3420850" cy="444500"/>
          </a:xfrm>
        </p:spPr>
        <p:txBody>
          <a:bodyPr/>
          <a:lstStyle/>
          <a:p>
            <a:r>
              <a:rPr lang="x-none"/>
              <a:t>قَسَم </a:t>
            </a:r>
            <a:r>
              <a:rPr lang="x-none" smtClean="0"/>
              <a:t>أبقراط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x-none"/>
              <a:t>وقد </a:t>
            </a:r>
            <a:r>
              <a:rPr lang="ar-SA" dirty="0"/>
              <a:t>ترجم</a:t>
            </a:r>
            <a:r>
              <a:rPr lang="x-none"/>
              <a:t> القَسَم ، كما تُرجمت كتب (أبقراط) إلى معظم لغات العالم ، ومنها اللغة العربية ، وكان هذا وقتَ نشاط حركة الترجمة في العصر العباسي ، وقد أورده ابن أبي أُصيبعة ـ رحمه الله ـ في كتابه " عيون الأنباء في طبقات الأطباء "[29] </a:t>
            </a:r>
          </a:p>
          <a:p>
            <a:r>
              <a:rPr lang="x-none"/>
              <a:t>ومما جاء في قَسَم أبقراط :</a:t>
            </a:r>
          </a:p>
          <a:p>
            <a:pPr lvl="1"/>
            <a:r>
              <a:rPr lang="x-none">
                <a:latin typeface="TheSans" pitchFamily="34" charset="-78"/>
                <a:cs typeface="TheSans" pitchFamily="34" charset="-78"/>
              </a:rPr>
              <a:t>" </a:t>
            </a: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إني أُقسم بالله ربِّ الحياة والموت ، وواهب الصحة ، وخالق الشفاء وكل علاج ، وأُقسم بأسقليبيوس وأُقسم بأولياء الله من الرجال والنساء جميعاً ، وأُشهدهم جميعاً على أني أَفِي بهذه اليمين وهذا الشرط ، وأرى أنَّ المعلِّم لي هذه الصناعة بمنزلة آبائي ، وأواسيه في معاشي، وإذا احتاج إلى مالٍ واسيته وواصلته من مالي </a:t>
            </a:r>
            <a:r>
              <a:rPr lang="x-none">
                <a:latin typeface="TheSans" pitchFamily="34" charset="-78"/>
                <a:cs typeface="TheSans" pitchFamily="34" charset="-78"/>
              </a:rPr>
              <a:t>".</a:t>
            </a:r>
            <a:endParaRPr lang="x-none" dirty="0"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872251" y="1130300"/>
            <a:ext cx="3420850" cy="444500"/>
          </a:xfrm>
        </p:spPr>
        <p:txBody>
          <a:bodyPr/>
          <a:lstStyle/>
          <a:p>
            <a:r>
              <a:rPr lang="x-none"/>
              <a:t>قَسَم </a:t>
            </a:r>
            <a:r>
              <a:rPr lang="x-none" smtClean="0"/>
              <a:t>أبقراط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x-none"/>
              <a:t>وجاء فيه : " </a:t>
            </a:r>
            <a:endParaRPr lang="ar-SA" dirty="0"/>
          </a:p>
          <a:p>
            <a:pPr lvl="1">
              <a:lnSpc>
                <a:spcPct val="110000"/>
              </a:lnSpc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وأقصد في جميع التدابير ، بقدر طاقتي ، منفعة المرضى ، وأما الأشياء التي تضر بهم وتُدنِي منهم بالجورعليهم فأمنع منها بحسب رأيي ، ولا أعطي إذا طُلِبَ مني دواءً قتَّالاً ، ولا أُشير أيضاً بمثل هذه المشورة ، وكذلك أيضاً لا أرى أن أُدني من النسوة (فرزجة) تُسقط الجنين ، وأحفظ نفسي في تدبيري وصناعتي على الزكاة والطهارة ،ولا أشق ـ أيضاً ـ عن من في مثانته حجارة ، ولكن أترك ذلك إلى من كانت حِرفتُه هذا العمل ، وكل المنازل التي أدخلها إنما أدخلها لمنفعة المرضى،وأنا بحالٍ خارجةٍ عن كل جورٍ وظلمٍ وفسادٍ إراديٍّ مقصود إليه في سائر الأشياء </a:t>
            </a:r>
            <a:r>
              <a:rPr lang="x-none">
                <a:latin typeface="TheSans" pitchFamily="34" charset="-78"/>
                <a:cs typeface="TheSans" pitchFamily="34" charset="-78"/>
              </a:rPr>
              <a:t>".</a:t>
            </a:r>
          </a:p>
          <a:p>
            <a:pPr>
              <a:lnSpc>
                <a:spcPct val="110000"/>
              </a:lnSpc>
            </a:pPr>
            <a:r>
              <a:rPr lang="x-none"/>
              <a:t>وفي تمامه قال : «</a:t>
            </a:r>
            <a:endParaRPr lang="ar-SA" dirty="0"/>
          </a:p>
          <a:p>
            <a:pPr lvl="1">
              <a:lnSpc>
                <a:spcPct val="110000"/>
              </a:lnSpc>
            </a:pPr>
            <a:r>
              <a:rPr lang="x-none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فمن أكمل هذه اليمين ولم يفسد شيئاً كان له أن يكمل تدبيره وصناعته على أفضل الأحوال وأجملها،وأن يحمده جميع الناس فيما يأتي من الزمان دائماً ، ومن تجاوز ذلك كان بضده </a:t>
            </a:r>
            <a:endParaRPr lang="x-none" dirty="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ar-SA" dirty="0"/>
              <a:t>طرق الدراسة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sz="2400" dirty="0"/>
              <a:t>محاضرات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sz="2400" dirty="0"/>
              <a:t>نقاش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sz="2400" dirty="0"/>
              <a:t>ورش عمل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ar-SA" sz="2400" dirty="0"/>
              <a:t>محاكاة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  <p:pic>
        <p:nvPicPr>
          <p:cNvPr id="6" name="Picture 2" descr="http://upload.wikimedia.org/wikipedia/commons/8/82/Discu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4" y="1963786"/>
            <a:ext cx="3264297" cy="14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35021" y="1007468"/>
            <a:ext cx="4458080" cy="444500"/>
          </a:xfrm>
        </p:spPr>
        <p:txBody>
          <a:bodyPr/>
          <a:lstStyle/>
          <a:p>
            <a:r>
              <a:rPr lang="ar-SA" altLang="en-US" dirty="0"/>
              <a:t>المبادئ الرئسية لقسم أبقراط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altLang="en-US" dirty="0"/>
              <a:t>إجلال أساتذة الطب.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altLang="en-US" dirty="0"/>
              <a:t>لا يُجاز في المهنة إلا من يتمسك بأخلاقيات القَسمْ.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altLang="en-US" dirty="0"/>
              <a:t>مزاولة المهنة بهدف فائدة المريض وتلافي ضرره.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altLang="en-US" dirty="0"/>
              <a:t>الابتعاد عن كل ما من شأنه إسقاط الجنين من أدوية أو مواد.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altLang="en-US" dirty="0"/>
              <a:t>دخول منازل المرضى من أجل مصلحة المريض.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altLang="en-US" dirty="0"/>
              <a:t>الامتناع عن الأذى والفساد.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SA" altLang="en-US" dirty="0"/>
              <a:t>احترام سرية العلاقة بين الطبيب والمريض.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35021" y="1007468"/>
            <a:ext cx="4458080" cy="444500"/>
          </a:xfrm>
        </p:spPr>
        <p:txBody>
          <a:bodyPr/>
          <a:lstStyle/>
          <a:p>
            <a:r>
              <a:rPr lang="x-none"/>
              <a:t>الدستور الإسلامي للمهن الطبية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>
                <a:solidFill>
                  <a:srgbClr val="018391"/>
                </a:solidFill>
              </a:rPr>
              <a:t>في عام 1401هـ سعى القائمون والمشاركون في المؤتمر العالمي الأول للطب الإسلامي ، المنعقد في الكويت لصياغة قَسَمٍ يحقق المقصد الأخلاقي في الطب مع توافقه مع الشريعة الإسلامية في ألفاظه ، وجاء نصه</a:t>
            </a:r>
            <a:endParaRPr lang="x-none" dirty="0">
              <a:solidFill>
                <a:srgbClr val="01839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35021" y="1007468"/>
            <a:ext cx="4458080" cy="444500"/>
          </a:xfrm>
        </p:spPr>
        <p:txBody>
          <a:bodyPr/>
          <a:lstStyle/>
          <a:p>
            <a:r>
              <a:rPr lang="x-none"/>
              <a:t>الدستور الإسلامي للمهن الطبية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803400"/>
            <a:ext cx="7378700" cy="30279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أقسم بالله العظيم : </a:t>
            </a: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أن أراقب الله في مهنتي</a:t>
            </a: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وأن أصون حياة الإنسان في كافة أدوارها ، في كل الظروف والأحوال ، باذلاً وسعي إلى استنقاذها من الهلاك والمرض والألم والقلق </a:t>
            </a: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وأن أحفظ للناس كرامتهم ، وأستر عورتهم ، وأكتُمَ سِرَّهُم</a:t>
            </a: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وأن أكون على الدوام من وسائل رحمة الله [34]</a:t>
            </a:r>
            <a:endParaRPr lang="ar-SA" dirty="0">
              <a:solidFill>
                <a:srgbClr val="018391"/>
              </a:solidFill>
            </a:endParaRP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 باذلاً رعايتي الطبية للقريب والبعيد ، للصالح والخاطئ[35] ، والصديق والعدو .</a:t>
            </a: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وأن أُثابر على طلب العلم ، أسخره لنفع الإنسان ، لا لأذاه</a:t>
            </a: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وأن أُوَقِّر من علَّمني ، وأُعلم من يصغُرُني ، وأكون أخاً لكل زميلٍ في المهنة الطبية [36]، متعاونين على البر والتقوى </a:t>
            </a: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وأن تكون حياتي مصداق إيماني في سري وعلانيتي،نقيةً مما يشينها تجاه الله ورسوله والمؤمنين</a:t>
            </a:r>
          </a:p>
          <a:p>
            <a:pPr>
              <a:lnSpc>
                <a:spcPct val="120000"/>
              </a:lnSpc>
            </a:pPr>
            <a:r>
              <a:rPr lang="x-none">
                <a:solidFill>
                  <a:srgbClr val="018391"/>
                </a:solidFill>
              </a:rPr>
              <a:t>والله على ما أقول شهيد " [37]</a:t>
            </a:r>
            <a:endParaRPr lang="x-none" dirty="0">
              <a:solidFill>
                <a:srgbClr val="01839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ayan.MCST\Desktop\القسم2018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1132744"/>
            <a:ext cx="7274257" cy="34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cienceofstrategy.org/main/files/images/summa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9" y="2512096"/>
            <a:ext cx="2376264" cy="15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الخلاصة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800" dirty="0"/>
              <a:t>الطب ومكانته وفضله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/>
              <a:t>تعريف الأخلاق و</a:t>
            </a:r>
            <a:r>
              <a:rPr lang="ar-SA" sz="1800" dirty="0"/>
              <a:t>مصادر</a:t>
            </a:r>
            <a:r>
              <a:rPr lang="x-none" sz="1800"/>
              <a:t>ها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/>
              <a:t>ارتباط الأخلاق بمهنة الطب ارتباط و</a:t>
            </a:r>
            <a:r>
              <a:rPr lang="ar-SA" sz="1800" dirty="0"/>
              <a:t>ثيق</a:t>
            </a:r>
            <a:r>
              <a:rPr lang="x-none" sz="1800"/>
              <a:t> منذ أقدم العصور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/>
              <a:t>بحثت الحضارات في الأسس الأخلاقية لمهنة الطب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/>
              <a:t>كمال الأسس الأخلاقية في المنهج الإسلامي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/>
              <a:t>القَسَم الطبي</a:t>
            </a:r>
            <a:endParaRPr lang="x-none" sz="1800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" y="0"/>
            <a:ext cx="91348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ar-SA" dirty="0"/>
              <a:t>طرق التقييم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dirty="0"/>
              <a:t>الإ</a:t>
            </a:r>
            <a:r>
              <a:rPr lang="x-none" sz="2400"/>
              <a:t>متحان </a:t>
            </a:r>
            <a:r>
              <a:rPr lang="ar-SA" sz="2400" dirty="0"/>
              <a:t>التحريري الفصلي - 1          30 </a:t>
            </a:r>
            <a:r>
              <a:rPr lang="x-none" sz="2400"/>
              <a:t>درجة</a:t>
            </a:r>
            <a:endParaRPr lang="ar-SA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ar-SA" sz="2400" dirty="0"/>
              <a:t>الإ</a:t>
            </a:r>
            <a:r>
              <a:rPr lang="x-none" sz="2400"/>
              <a:t>متحان </a:t>
            </a:r>
            <a:r>
              <a:rPr lang="ar-SA" sz="2400" dirty="0"/>
              <a:t>التحريري الفصلي - 2          30 </a:t>
            </a:r>
            <a:r>
              <a:rPr lang="x-none" sz="2400"/>
              <a:t>درجة</a:t>
            </a:r>
            <a:endParaRPr lang="ar-S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/>
              <a:t>امتحان نهائي</a:t>
            </a:r>
            <a:r>
              <a:rPr lang="ar-SA" sz="2400" dirty="0"/>
              <a:t>                                 40 درجة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المراجع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أخلاقيات مهنة الطب : دليل إرشادي للممارسين الصحيين ـ صادر عن الهيئة السعودية للتخصصات الصحية </a:t>
            </a: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/>
              <a:t>قانون مزاولة المهن الصحية في المملكة العربية السعودية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أخلاقيات الطبيب المسلم ـ د . سعد بن ناصر الشثري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الطبابة أخلاقيات وسلوك – د عبد الجبار ديّة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كتاب فقه الطب وأخلاقيات الطبيب - عاطف محمد أبو هربيد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 أحكام التداوي ـ د. محمد علي البار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أحكام الجراحة الطبية والآثار المترتبة عليها ـ د . محمد بن المختار الشنقيطي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فتاوى المجامع الفقهية وهيئة كبار العلماء واللجنة الدائمة للإفتاء بالمملكة</a:t>
            </a:r>
            <a:endParaRPr lang="x-none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714370" y="1717152"/>
            <a:ext cx="5616624" cy="15179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347932" y="2253882"/>
            <a:ext cx="2349500" cy="444500"/>
          </a:xfrm>
        </p:spPr>
        <p:txBody>
          <a:bodyPr/>
          <a:lstStyle/>
          <a:p>
            <a:pPr algn="ctr"/>
            <a:r>
              <a:rPr lang="ar-SA" dirty="0" smtClean="0"/>
              <a:t>مقدمة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أنواع الطِّبُّ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0" y="1798978"/>
            <a:ext cx="7378700" cy="24840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/>
              <a:t>طِبُّ قَلْبٍ، </a:t>
            </a:r>
            <a:r>
              <a:rPr lang="x-none" sz="1800" smtClean="0"/>
              <a:t>ومعالجته</a:t>
            </a:r>
            <a:r>
              <a:rPr lang="ar-SA" sz="1800" dirty="0"/>
              <a:t> </a:t>
            </a:r>
            <a:r>
              <a:rPr lang="x-none" sz="1800" smtClean="0"/>
              <a:t>خاصة </a:t>
            </a:r>
            <a:r>
              <a:rPr lang="x-none" sz="1800"/>
              <a:t>بما جاء به الرسول عليه الصلاة والسلام عن ربِّه </a:t>
            </a:r>
            <a:r>
              <a:rPr lang="x-none" sz="1800" smtClean="0"/>
              <a:t>سبحانه </a:t>
            </a:r>
            <a:r>
              <a:rPr lang="x-none" sz="1800"/>
              <a:t>وتعالى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/>
              <a:t>طب جسد ، فمنه ما جاء في المنقول عنه صلى الله عليه وسلم</a:t>
            </a:r>
            <a:r>
              <a:rPr lang="en-US" sz="1800" dirty="0"/>
              <a:t>، </a:t>
            </a:r>
            <a:r>
              <a:rPr lang="x-none" sz="1800"/>
              <a:t>ومنه ما جاء عن غيره ، وغالبه راجع إلى التجربة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  <p:pic>
        <p:nvPicPr>
          <p:cNvPr id="6" name="Picture 2" descr="http://www.iima-med.com/wp-content/uploads/Cardi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3" y="2213567"/>
            <a:ext cx="1752129" cy="6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x-none"/>
              <a:t>فضل الطب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sz="1800"/>
              <a:t>قال الإمام النووي: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(</a:t>
            </a: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وأما العلوم العقلية فمنها ما هو فرض كفاية كالطب والحساب المحتاج </a:t>
            </a: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إ</a:t>
            </a: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ليه</a:t>
            </a:r>
            <a:r>
              <a:rPr lang="ar-SA" sz="2000" dirty="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)</a:t>
            </a:r>
            <a:endParaRPr lang="x-none" sz="200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sz="1800"/>
              <a:t>ما معنى فرض الكفاية؟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فرض الكفاية ‏:‏ فهو ما يقصد حصوله من غير نظر بالذات إلى فاعله ‏,‏ فهو واجب على الكل ‏,‏ ويسقط الوجوب بفعل البعض ‏,‏ ويأثم الكل بتركه  - مثال: صلاة العيد والجنازة</a:t>
            </a:r>
          </a:p>
          <a:p>
            <a:pPr marL="6286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x-none" sz="2000">
                <a:solidFill>
                  <a:srgbClr val="018391"/>
                </a:solidFill>
                <a:latin typeface="TheSans" pitchFamily="34" charset="-78"/>
                <a:cs typeface="TheSans" pitchFamily="34" charset="-78"/>
              </a:rPr>
              <a:t>وأما فرض العين ‏:‏ فهو المنظور بالذات إلى فاعله</a:t>
            </a:r>
            <a:endParaRPr lang="x-none" sz="2000" dirty="0">
              <a:solidFill>
                <a:srgbClr val="018391"/>
              </a:solidFill>
              <a:latin typeface="TheSans" pitchFamily="34" charset="-78"/>
              <a:cs typeface="TheSans" pitchFamily="34" charset="-7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696688" y="4421165"/>
            <a:ext cx="1164307" cy="181019"/>
          </a:xfrm>
        </p:spPr>
        <p:txBody>
          <a:bodyPr/>
          <a:lstStyle/>
          <a:p>
            <a:pPr algn="ctr"/>
            <a:r>
              <a:rPr lang="ar-SA" dirty="0" smtClean="0"/>
              <a:t>كلية الطب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2726</Words>
  <Application>Microsoft Office PowerPoint</Application>
  <PresentationFormat>On-screen Show (16:9)</PresentationFormat>
  <Paragraphs>275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TheSans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AMAL HASAN ABDU</cp:lastModifiedBy>
  <cp:revision>78</cp:revision>
  <dcterms:created xsi:type="dcterms:W3CDTF">2020-06-29T07:54:54Z</dcterms:created>
  <dcterms:modified xsi:type="dcterms:W3CDTF">2024-01-22T17:36:00Z</dcterms:modified>
</cp:coreProperties>
</file>