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97" r:id="rId2"/>
    <p:sldId id="298" r:id="rId3"/>
    <p:sldId id="325" r:id="rId4"/>
    <p:sldId id="326" r:id="rId5"/>
    <p:sldId id="328" r:id="rId6"/>
    <p:sldId id="329" r:id="rId7"/>
    <p:sldId id="330" r:id="rId8"/>
    <p:sldId id="331" r:id="rId9"/>
    <p:sldId id="332"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53" r:id="rId25"/>
    <p:sldId id="348" r:id="rId26"/>
    <p:sldId id="349" r:id="rId27"/>
    <p:sldId id="350" r:id="rId28"/>
    <p:sldId id="351" r:id="rId29"/>
    <p:sldId id="352" r:id="rId30"/>
    <p:sldId id="333" r:id="rId31"/>
    <p:sldId id="261" r:id="rId32"/>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9EB1"/>
    <a:srgbClr val="C7A3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115" d="100"/>
          <a:sy n="115" d="100"/>
        </p:scale>
        <p:origin x="542" y="6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55EDE-9505-41C3-AD99-CB0A461D9BEE}" type="datetimeFigureOut">
              <a:rPr lang="en-US" smtClean="0"/>
              <a:t>1/29/2024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610523-A469-4997-A6F6-817B6C260E6A}" type="slidenum">
              <a:rPr lang="en-US" smtClean="0"/>
              <a:t>‹#›</a:t>
            </a:fld>
            <a:endParaRPr lang="en-US"/>
          </a:p>
        </p:txBody>
      </p:sp>
    </p:spTree>
    <p:extLst>
      <p:ext uri="{BB962C8B-B14F-4D97-AF65-F5344CB8AC3E}">
        <p14:creationId xmlns:p14="http://schemas.microsoft.com/office/powerpoint/2010/main" val="18884306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pic>
        <p:nvPicPr>
          <p:cNvPr id="8" name="صورة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 y="0"/>
            <a:ext cx="9143111" cy="5143500"/>
          </a:xfrm>
          <a:prstGeom prst="rect">
            <a:avLst/>
          </a:prstGeom>
        </p:spPr>
      </p:pic>
    </p:spTree>
    <p:extLst>
      <p:ext uri="{BB962C8B-B14F-4D97-AF65-F5344CB8AC3E}">
        <p14:creationId xmlns:p14="http://schemas.microsoft.com/office/powerpoint/2010/main" val="1527414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pic>
        <p:nvPicPr>
          <p:cNvPr id="17" name="صورة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 y="0"/>
            <a:ext cx="9143111" cy="5143500"/>
          </a:xfrm>
          <a:prstGeom prst="rect">
            <a:avLst/>
          </a:prstGeom>
        </p:spPr>
      </p:pic>
      <p:sp>
        <p:nvSpPr>
          <p:cNvPr id="18" name="مربع نص 17"/>
          <p:cNvSpPr txBox="1"/>
          <p:nvPr userDrawn="1"/>
        </p:nvSpPr>
        <p:spPr>
          <a:xfrm>
            <a:off x="8686800" y="4856118"/>
            <a:ext cx="304800" cy="230832"/>
          </a:xfrm>
          <a:prstGeom prst="rect">
            <a:avLst/>
          </a:prstGeom>
          <a:noFill/>
        </p:spPr>
        <p:txBody>
          <a:bodyPr wrap="square" rtlCol="0">
            <a:spAutoFit/>
          </a:bodyPr>
          <a:lstStyle/>
          <a:p>
            <a:fld id="{0A336C6F-6EAF-4CD9-BB47-AD8A22393DDB}" type="slidenum">
              <a:rPr lang="en-US" sz="900" smtClean="0">
                <a:solidFill>
                  <a:schemeClr val="bg1"/>
                </a:solidFill>
                <a:latin typeface="TheSans" panose="020B0503040302020203" pitchFamily="34" charset="-78"/>
                <a:cs typeface="TheSans" panose="020B0503040302020203" pitchFamily="34" charset="-78"/>
              </a:rPr>
              <a:t>‹#›</a:t>
            </a:fld>
            <a:endParaRPr lang="en-US" sz="900" dirty="0">
              <a:solidFill>
                <a:schemeClr val="bg1"/>
              </a:solidFill>
              <a:latin typeface="TheSans" panose="020B0503040302020203" pitchFamily="34" charset="-78"/>
              <a:cs typeface="TheSans" panose="020B0503040302020203" pitchFamily="34" charset="-78"/>
            </a:endParaRPr>
          </a:p>
        </p:txBody>
      </p:sp>
      <p:cxnSp>
        <p:nvCxnSpPr>
          <p:cNvPr id="9" name="رابط مستقيم 8"/>
          <p:cNvCxnSpPr/>
          <p:nvPr userDrawn="1"/>
        </p:nvCxnSpPr>
        <p:spPr>
          <a:xfrm>
            <a:off x="914400" y="1368341"/>
            <a:ext cx="3759200" cy="0"/>
          </a:xfrm>
          <a:prstGeom prst="line">
            <a:avLst/>
          </a:prstGeom>
          <a:ln w="19050">
            <a:solidFill>
              <a:srgbClr val="229EB1"/>
            </a:solidFill>
          </a:ln>
        </p:spPr>
        <p:style>
          <a:lnRef idx="1">
            <a:schemeClr val="accent1"/>
          </a:lnRef>
          <a:fillRef idx="0">
            <a:schemeClr val="accent1"/>
          </a:fillRef>
          <a:effectRef idx="0">
            <a:schemeClr val="accent1"/>
          </a:effectRef>
          <a:fontRef idx="minor">
            <a:schemeClr val="tx1"/>
          </a:fontRef>
        </p:style>
      </p:cxnSp>
      <p:sp>
        <p:nvSpPr>
          <p:cNvPr id="20" name="عنصر نائب للمحتوى 19"/>
          <p:cNvSpPr>
            <a:spLocks noGrp="1"/>
          </p:cNvSpPr>
          <p:nvPr>
            <p:ph sz="quarter" idx="10" hasCustomPrompt="1"/>
          </p:nvPr>
        </p:nvSpPr>
        <p:spPr>
          <a:xfrm>
            <a:off x="5943601" y="1130300"/>
            <a:ext cx="2349500" cy="444500"/>
          </a:xfrm>
          <a:prstGeom prst="rect">
            <a:avLst/>
          </a:prstGeom>
        </p:spPr>
        <p:txBody>
          <a:bodyPr>
            <a:noAutofit/>
          </a:bodyPr>
          <a:lstStyle>
            <a:lvl1pPr marL="0" indent="0" algn="r" rtl="1">
              <a:buNone/>
              <a:defRPr sz="2400" b="1">
                <a:solidFill>
                  <a:srgbClr val="229EB1"/>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smtClean="0"/>
              <a:t>العنوان الرئيسي</a:t>
            </a:r>
            <a:endParaRPr lang="en-US" dirty="0"/>
          </a:p>
        </p:txBody>
      </p:sp>
      <p:sp>
        <p:nvSpPr>
          <p:cNvPr id="23" name="عنصر نائب للمحتوى 22"/>
          <p:cNvSpPr>
            <a:spLocks noGrp="1"/>
          </p:cNvSpPr>
          <p:nvPr>
            <p:ph sz="quarter" idx="11" hasCustomPrompt="1"/>
          </p:nvPr>
        </p:nvSpPr>
        <p:spPr>
          <a:xfrm>
            <a:off x="914400" y="1803400"/>
            <a:ext cx="7378700" cy="2479675"/>
          </a:xfrm>
          <a:prstGeom prst="rect">
            <a:avLst/>
          </a:prstGeom>
        </p:spPr>
        <p:txBody>
          <a:bodyPr>
            <a:normAutofit/>
          </a:bodyPr>
          <a:lstStyle>
            <a:lvl1pPr marL="0" indent="0" algn="justLow" rtl="1">
              <a:buNone/>
              <a:defRPr sz="1600">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smtClean="0"/>
              <a:t>المحتوى النصي</a:t>
            </a:r>
            <a:endParaRPr lang="en-US" dirty="0"/>
          </a:p>
        </p:txBody>
      </p:sp>
      <p:sp>
        <p:nvSpPr>
          <p:cNvPr id="24" name="عنصر نائب للمحتوى 22"/>
          <p:cNvSpPr>
            <a:spLocks noGrp="1"/>
          </p:cNvSpPr>
          <p:nvPr>
            <p:ph sz="quarter" idx="12" hasCustomPrompt="1"/>
          </p:nvPr>
        </p:nvSpPr>
        <p:spPr>
          <a:xfrm>
            <a:off x="696688" y="4421165"/>
            <a:ext cx="1164307" cy="181019"/>
          </a:xfrm>
          <a:prstGeom prst="rect">
            <a:avLst/>
          </a:prstGeom>
        </p:spPr>
        <p:txBody>
          <a:bodyPr>
            <a:noAutofit/>
          </a:bodyPr>
          <a:lstStyle>
            <a:lvl1pPr marL="0" indent="0" algn="justLow" rtl="1">
              <a:buNone/>
              <a:defRPr sz="1100">
                <a:solidFill>
                  <a:srgbClr val="C7A362"/>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err="1" smtClean="0"/>
              <a:t>إسم</a:t>
            </a:r>
            <a:r>
              <a:rPr lang="ar-SA" dirty="0" smtClean="0"/>
              <a:t> الإدارة هنا</a:t>
            </a:r>
            <a:endParaRPr lang="en-US" dirty="0"/>
          </a:p>
        </p:txBody>
      </p:sp>
    </p:spTree>
    <p:extLst>
      <p:ext uri="{BB962C8B-B14F-4D97-AF65-F5344CB8AC3E}">
        <p14:creationId xmlns:p14="http://schemas.microsoft.com/office/powerpoint/2010/main" val="30221490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mp; Photo">
    <p:spTree>
      <p:nvGrpSpPr>
        <p:cNvPr id="1" name=""/>
        <p:cNvGrpSpPr/>
        <p:nvPr/>
      </p:nvGrpSpPr>
      <p:grpSpPr>
        <a:xfrm>
          <a:off x="0" y="0"/>
          <a:ext cx="0" cy="0"/>
          <a:chOff x="0" y="0"/>
          <a:chExt cx="0" cy="0"/>
        </a:xfrm>
      </p:grpSpPr>
      <p:pic>
        <p:nvPicPr>
          <p:cNvPr id="2" name="صورة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 y="0"/>
            <a:ext cx="9143111" cy="5143500"/>
          </a:xfrm>
          <a:prstGeom prst="rect">
            <a:avLst/>
          </a:prstGeom>
        </p:spPr>
      </p:pic>
      <p:sp>
        <p:nvSpPr>
          <p:cNvPr id="8" name="مربع نص 7"/>
          <p:cNvSpPr txBox="1"/>
          <p:nvPr userDrawn="1"/>
        </p:nvSpPr>
        <p:spPr>
          <a:xfrm>
            <a:off x="8686800" y="4856118"/>
            <a:ext cx="304800" cy="230832"/>
          </a:xfrm>
          <a:prstGeom prst="rect">
            <a:avLst/>
          </a:prstGeom>
          <a:noFill/>
        </p:spPr>
        <p:txBody>
          <a:bodyPr wrap="square" rtlCol="0">
            <a:spAutoFit/>
          </a:bodyPr>
          <a:lstStyle/>
          <a:p>
            <a:fld id="{0A336C6F-6EAF-4CD9-BB47-AD8A22393DDB}" type="slidenum">
              <a:rPr lang="en-US" sz="900" smtClean="0">
                <a:solidFill>
                  <a:schemeClr val="bg1"/>
                </a:solidFill>
                <a:latin typeface="TheSans" panose="020B0503040302020203" pitchFamily="34" charset="-78"/>
                <a:cs typeface="TheSans" panose="020B0503040302020203" pitchFamily="34" charset="-78"/>
              </a:rPr>
              <a:t>‹#›</a:t>
            </a:fld>
            <a:endParaRPr lang="en-US" sz="900" dirty="0">
              <a:solidFill>
                <a:schemeClr val="bg1"/>
              </a:solidFill>
              <a:latin typeface="TheSans" panose="020B0503040302020203" pitchFamily="34" charset="-78"/>
              <a:cs typeface="TheSans" panose="020B0503040302020203" pitchFamily="34" charset="-78"/>
            </a:endParaRPr>
          </a:p>
        </p:txBody>
      </p:sp>
      <p:sp>
        <p:nvSpPr>
          <p:cNvPr id="5" name="مستطيل 4"/>
          <p:cNvSpPr/>
          <p:nvPr userDrawn="1"/>
        </p:nvSpPr>
        <p:spPr>
          <a:xfrm>
            <a:off x="5842000" y="1535954"/>
            <a:ext cx="3302000" cy="2772229"/>
          </a:xfrm>
          <a:prstGeom prst="rect">
            <a:avLst/>
          </a:prstGeom>
          <a:solidFill>
            <a:srgbClr val="229EB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ستطيل 5"/>
          <p:cNvSpPr/>
          <p:nvPr userDrawn="1"/>
        </p:nvSpPr>
        <p:spPr>
          <a:xfrm>
            <a:off x="5539773" y="1442359"/>
            <a:ext cx="3493918" cy="2772229"/>
          </a:xfrm>
          <a:prstGeom prst="rect">
            <a:avLst/>
          </a:prstGeom>
          <a:no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عنصر نائب للمحتوى 19"/>
          <p:cNvSpPr>
            <a:spLocks noGrp="1"/>
          </p:cNvSpPr>
          <p:nvPr>
            <p:ph sz="quarter" idx="10" hasCustomPrompt="1"/>
          </p:nvPr>
        </p:nvSpPr>
        <p:spPr>
          <a:xfrm>
            <a:off x="2866572" y="1442359"/>
            <a:ext cx="2349500" cy="444500"/>
          </a:xfrm>
          <a:prstGeom prst="rect">
            <a:avLst/>
          </a:prstGeom>
        </p:spPr>
        <p:txBody>
          <a:bodyPr>
            <a:noAutofit/>
          </a:bodyPr>
          <a:lstStyle>
            <a:lvl1pPr marL="0" indent="0" algn="r" rtl="1">
              <a:buNone/>
              <a:defRPr sz="2400" b="1">
                <a:solidFill>
                  <a:srgbClr val="229EB1"/>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smtClean="0"/>
              <a:t>العنوان الرئيسي</a:t>
            </a:r>
            <a:endParaRPr lang="en-US" dirty="0"/>
          </a:p>
        </p:txBody>
      </p:sp>
      <p:sp>
        <p:nvSpPr>
          <p:cNvPr id="21" name="عنصر نائب للمحتوى 22"/>
          <p:cNvSpPr>
            <a:spLocks noGrp="1"/>
          </p:cNvSpPr>
          <p:nvPr>
            <p:ph sz="quarter" idx="11" hasCustomPrompt="1"/>
          </p:nvPr>
        </p:nvSpPr>
        <p:spPr>
          <a:xfrm>
            <a:off x="609597" y="1886860"/>
            <a:ext cx="4591957" cy="2421324"/>
          </a:xfrm>
          <a:prstGeom prst="rect">
            <a:avLst/>
          </a:prstGeom>
        </p:spPr>
        <p:txBody>
          <a:bodyPr>
            <a:normAutofit/>
          </a:bodyPr>
          <a:lstStyle>
            <a:lvl1pPr marL="0" indent="0" algn="r" rtl="1">
              <a:buNone/>
              <a:defRPr sz="1600">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smtClean="0"/>
              <a:t>المحتوى النصي</a:t>
            </a:r>
            <a:endParaRPr lang="en-US" dirty="0"/>
          </a:p>
        </p:txBody>
      </p:sp>
      <p:sp>
        <p:nvSpPr>
          <p:cNvPr id="22" name="عنصر نائب للمحتوى 22"/>
          <p:cNvSpPr>
            <a:spLocks noGrp="1"/>
          </p:cNvSpPr>
          <p:nvPr>
            <p:ph sz="quarter" idx="12" hasCustomPrompt="1"/>
          </p:nvPr>
        </p:nvSpPr>
        <p:spPr>
          <a:xfrm>
            <a:off x="290288" y="4423165"/>
            <a:ext cx="1164307" cy="181019"/>
          </a:xfrm>
          <a:prstGeom prst="rect">
            <a:avLst/>
          </a:prstGeom>
        </p:spPr>
        <p:txBody>
          <a:bodyPr>
            <a:noAutofit/>
          </a:bodyPr>
          <a:lstStyle>
            <a:lvl1pPr marL="0" indent="0" algn="justLow" rtl="1">
              <a:buNone/>
              <a:defRPr sz="1100">
                <a:solidFill>
                  <a:srgbClr val="C7A362"/>
                </a:solidFill>
                <a:latin typeface="TheSans" panose="020B0503040302020203" pitchFamily="34" charset="-78"/>
                <a:cs typeface="TheSans" panose="020B0503040302020203" pitchFamily="34" charset="-78"/>
              </a:defRPr>
            </a:lvl1pPr>
            <a:lvl2pPr marL="342900" indent="0" algn="r" rtl="1">
              <a:buNone/>
              <a:defRPr/>
            </a:lvl2pPr>
            <a:lvl3pPr marL="685800" indent="0" algn="r" rtl="1">
              <a:buNone/>
              <a:defRPr/>
            </a:lvl3pPr>
            <a:lvl4pPr marL="1028700" indent="0" algn="r" rtl="1">
              <a:buNone/>
              <a:defRPr/>
            </a:lvl4pPr>
            <a:lvl5pPr marL="1371600" indent="0" algn="r" rtl="1">
              <a:buNone/>
              <a:defRPr/>
            </a:lvl5pPr>
          </a:lstStyle>
          <a:p>
            <a:pPr lvl="0"/>
            <a:r>
              <a:rPr lang="ar-SA" dirty="0" err="1" smtClean="0"/>
              <a:t>إسم</a:t>
            </a:r>
            <a:r>
              <a:rPr lang="ar-SA" dirty="0" smtClean="0"/>
              <a:t> الإدارة هنا</a:t>
            </a:r>
            <a:endParaRPr lang="en-US" dirty="0"/>
          </a:p>
        </p:txBody>
      </p:sp>
      <p:sp>
        <p:nvSpPr>
          <p:cNvPr id="24" name="عنصر نائب للصورة 23"/>
          <p:cNvSpPr>
            <a:spLocks noGrp="1"/>
          </p:cNvSpPr>
          <p:nvPr>
            <p:ph type="pic" sz="quarter" idx="13"/>
          </p:nvPr>
        </p:nvSpPr>
        <p:spPr>
          <a:xfrm>
            <a:off x="5943602" y="1443039"/>
            <a:ext cx="3200398" cy="2771550"/>
          </a:xfrm>
          <a:prstGeom prst="rect">
            <a:avLst/>
          </a:prstGeom>
        </p:spPr>
        <p:txBody>
          <a:bodyPr/>
          <a:lstStyle/>
          <a:p>
            <a:endParaRPr lang="en-US" dirty="0"/>
          </a:p>
        </p:txBody>
      </p:sp>
    </p:spTree>
    <p:extLst>
      <p:ext uri="{BB962C8B-B14F-4D97-AF65-F5344CB8AC3E}">
        <p14:creationId xmlns:p14="http://schemas.microsoft.com/office/powerpoint/2010/main" val="2563236141"/>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pic>
        <p:nvPicPr>
          <p:cNvPr id="10" name="صورة 9"/>
          <p:cNvPicPr>
            <a:picLocks noChangeAspect="1"/>
          </p:cNvPicPr>
          <p:nvPr userDrawn="1"/>
        </p:nvPicPr>
        <p:blipFill>
          <a:blip r:embed="rId2"/>
          <a:stretch>
            <a:fillRect/>
          </a:stretch>
        </p:blipFill>
        <p:spPr>
          <a:xfrm>
            <a:off x="7302242" y="275771"/>
            <a:ext cx="1506374" cy="295730"/>
          </a:xfrm>
          <a:prstGeom prst="rect">
            <a:avLst/>
          </a:prstGeom>
        </p:spPr>
      </p:pic>
      <p:pic>
        <p:nvPicPr>
          <p:cNvPr id="11" name="صورة 10"/>
          <p:cNvPicPr>
            <a:picLocks noChangeAspect="1"/>
          </p:cNvPicPr>
          <p:nvPr userDrawn="1"/>
        </p:nvPicPr>
        <p:blipFill>
          <a:blip r:embed="rId3"/>
          <a:stretch>
            <a:fillRect/>
          </a:stretch>
        </p:blipFill>
        <p:spPr>
          <a:xfrm>
            <a:off x="0" y="5046504"/>
            <a:ext cx="9144000" cy="107043"/>
          </a:xfrm>
          <a:prstGeom prst="rect">
            <a:avLst/>
          </a:prstGeom>
        </p:spPr>
      </p:pic>
      <p:sp>
        <p:nvSpPr>
          <p:cNvPr id="19" name="Freeform 5"/>
          <p:cNvSpPr>
            <a:spLocks/>
          </p:cNvSpPr>
          <p:nvPr userDrawn="1"/>
        </p:nvSpPr>
        <p:spPr bwMode="auto">
          <a:xfrm>
            <a:off x="2906713" y="965200"/>
            <a:ext cx="3536950" cy="3176588"/>
          </a:xfrm>
          <a:custGeom>
            <a:avLst/>
            <a:gdLst>
              <a:gd name="T0" fmla="*/ 1364 w 2094"/>
              <a:gd name="T1" fmla="*/ 0 h 1881"/>
              <a:gd name="T2" fmla="*/ 730 w 2094"/>
              <a:gd name="T3" fmla="*/ 0 h 1881"/>
              <a:gd name="T4" fmla="*/ 387 w 2094"/>
              <a:gd name="T5" fmla="*/ 198 h 1881"/>
              <a:gd name="T6" fmla="*/ 72 w 2094"/>
              <a:gd name="T7" fmla="*/ 741 h 1881"/>
              <a:gd name="T8" fmla="*/ 72 w 2094"/>
              <a:gd name="T9" fmla="*/ 1140 h 1881"/>
              <a:gd name="T10" fmla="*/ 387 w 2094"/>
              <a:gd name="T11" fmla="*/ 1683 h 1881"/>
              <a:gd name="T12" fmla="*/ 730 w 2094"/>
              <a:gd name="T13" fmla="*/ 1881 h 1881"/>
              <a:gd name="T14" fmla="*/ 1364 w 2094"/>
              <a:gd name="T15" fmla="*/ 1881 h 1881"/>
              <a:gd name="T16" fmla="*/ 1708 w 2094"/>
              <a:gd name="T17" fmla="*/ 1683 h 1881"/>
              <a:gd name="T18" fmla="*/ 2023 w 2094"/>
              <a:gd name="T19" fmla="*/ 1140 h 1881"/>
              <a:gd name="T20" fmla="*/ 2023 w 2094"/>
              <a:gd name="T21" fmla="*/ 741 h 1881"/>
              <a:gd name="T22" fmla="*/ 1708 w 2094"/>
              <a:gd name="T23" fmla="*/ 198 h 1881"/>
              <a:gd name="T24" fmla="*/ 1364 w 2094"/>
              <a:gd name="T25" fmla="*/ 0 h 1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4" h="1881">
                <a:moveTo>
                  <a:pt x="1364" y="0"/>
                </a:moveTo>
                <a:cubicBezTo>
                  <a:pt x="730" y="0"/>
                  <a:pt x="730" y="0"/>
                  <a:pt x="730" y="0"/>
                </a:cubicBezTo>
                <a:cubicBezTo>
                  <a:pt x="589" y="0"/>
                  <a:pt x="458" y="75"/>
                  <a:pt x="387" y="198"/>
                </a:cubicBezTo>
                <a:cubicBezTo>
                  <a:pt x="72" y="741"/>
                  <a:pt x="72" y="741"/>
                  <a:pt x="72" y="741"/>
                </a:cubicBezTo>
                <a:cubicBezTo>
                  <a:pt x="0" y="865"/>
                  <a:pt x="0" y="1017"/>
                  <a:pt x="72" y="1140"/>
                </a:cubicBezTo>
                <a:cubicBezTo>
                  <a:pt x="387" y="1683"/>
                  <a:pt x="387" y="1683"/>
                  <a:pt x="387" y="1683"/>
                </a:cubicBezTo>
                <a:cubicBezTo>
                  <a:pt x="458" y="1806"/>
                  <a:pt x="589" y="1881"/>
                  <a:pt x="730" y="1881"/>
                </a:cubicBezTo>
                <a:cubicBezTo>
                  <a:pt x="1364" y="1881"/>
                  <a:pt x="1364" y="1881"/>
                  <a:pt x="1364" y="1881"/>
                </a:cubicBezTo>
                <a:cubicBezTo>
                  <a:pt x="1506" y="1881"/>
                  <a:pt x="1637" y="1806"/>
                  <a:pt x="1708" y="1683"/>
                </a:cubicBezTo>
                <a:cubicBezTo>
                  <a:pt x="2023" y="1140"/>
                  <a:pt x="2023" y="1140"/>
                  <a:pt x="2023" y="1140"/>
                </a:cubicBezTo>
                <a:cubicBezTo>
                  <a:pt x="2094" y="1017"/>
                  <a:pt x="2094" y="865"/>
                  <a:pt x="2023" y="741"/>
                </a:cubicBezTo>
                <a:cubicBezTo>
                  <a:pt x="1708" y="198"/>
                  <a:pt x="1708" y="198"/>
                  <a:pt x="1708" y="198"/>
                </a:cubicBezTo>
                <a:cubicBezTo>
                  <a:pt x="1637" y="75"/>
                  <a:pt x="1506" y="0"/>
                  <a:pt x="1364" y="0"/>
                </a:cubicBezTo>
                <a:close/>
              </a:path>
            </a:pathLst>
          </a:custGeom>
          <a:noFill/>
          <a:ln w="14288" cap="flat">
            <a:solidFill>
              <a:srgbClr val="DADAD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rtl="0"/>
            <a:endParaRPr lang="en-US"/>
          </a:p>
        </p:txBody>
      </p:sp>
      <p:sp>
        <p:nvSpPr>
          <p:cNvPr id="20" name="Freeform 6"/>
          <p:cNvSpPr>
            <a:spLocks/>
          </p:cNvSpPr>
          <p:nvPr userDrawn="1"/>
        </p:nvSpPr>
        <p:spPr bwMode="auto">
          <a:xfrm>
            <a:off x="2755900" y="1031875"/>
            <a:ext cx="3502025" cy="3157538"/>
          </a:xfrm>
          <a:custGeom>
            <a:avLst/>
            <a:gdLst>
              <a:gd name="T0" fmla="*/ 1349 w 2073"/>
              <a:gd name="T1" fmla="*/ 0 h 1870"/>
              <a:gd name="T2" fmla="*/ 724 w 2073"/>
              <a:gd name="T3" fmla="*/ 0 h 1870"/>
              <a:gd name="T4" fmla="*/ 383 w 2073"/>
              <a:gd name="T5" fmla="*/ 196 h 1870"/>
              <a:gd name="T6" fmla="*/ 70 w 2073"/>
              <a:gd name="T7" fmla="*/ 738 h 1870"/>
              <a:gd name="T8" fmla="*/ 70 w 2073"/>
              <a:gd name="T9" fmla="*/ 1132 h 1870"/>
              <a:gd name="T10" fmla="*/ 383 w 2073"/>
              <a:gd name="T11" fmla="*/ 1673 h 1870"/>
              <a:gd name="T12" fmla="*/ 724 w 2073"/>
              <a:gd name="T13" fmla="*/ 1870 h 1870"/>
              <a:gd name="T14" fmla="*/ 1349 w 2073"/>
              <a:gd name="T15" fmla="*/ 1870 h 1870"/>
              <a:gd name="T16" fmla="*/ 1690 w 2073"/>
              <a:gd name="T17" fmla="*/ 1673 h 1870"/>
              <a:gd name="T18" fmla="*/ 2003 w 2073"/>
              <a:gd name="T19" fmla="*/ 1132 h 1870"/>
              <a:gd name="T20" fmla="*/ 2003 w 2073"/>
              <a:gd name="T21" fmla="*/ 738 h 1870"/>
              <a:gd name="T22" fmla="*/ 1690 w 2073"/>
              <a:gd name="T23" fmla="*/ 196 h 1870"/>
              <a:gd name="T24" fmla="*/ 1349 w 2073"/>
              <a:gd name="T25" fmla="*/ 0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73" h="1870">
                <a:moveTo>
                  <a:pt x="1349" y="0"/>
                </a:moveTo>
                <a:cubicBezTo>
                  <a:pt x="724" y="0"/>
                  <a:pt x="724" y="0"/>
                  <a:pt x="724" y="0"/>
                </a:cubicBezTo>
                <a:cubicBezTo>
                  <a:pt x="583" y="0"/>
                  <a:pt x="453" y="75"/>
                  <a:pt x="383" y="196"/>
                </a:cubicBezTo>
                <a:cubicBezTo>
                  <a:pt x="70" y="738"/>
                  <a:pt x="70" y="738"/>
                  <a:pt x="70" y="738"/>
                </a:cubicBezTo>
                <a:cubicBezTo>
                  <a:pt x="0" y="860"/>
                  <a:pt x="0" y="1010"/>
                  <a:pt x="70" y="1132"/>
                </a:cubicBezTo>
                <a:cubicBezTo>
                  <a:pt x="383" y="1673"/>
                  <a:pt x="383" y="1673"/>
                  <a:pt x="383" y="1673"/>
                </a:cubicBezTo>
                <a:cubicBezTo>
                  <a:pt x="453" y="1795"/>
                  <a:pt x="583" y="1870"/>
                  <a:pt x="724" y="1870"/>
                </a:cubicBezTo>
                <a:cubicBezTo>
                  <a:pt x="1349" y="1870"/>
                  <a:pt x="1349" y="1870"/>
                  <a:pt x="1349" y="1870"/>
                </a:cubicBezTo>
                <a:cubicBezTo>
                  <a:pt x="1490" y="1870"/>
                  <a:pt x="1620" y="1795"/>
                  <a:pt x="1690" y="1673"/>
                </a:cubicBezTo>
                <a:cubicBezTo>
                  <a:pt x="2003" y="1132"/>
                  <a:pt x="2003" y="1132"/>
                  <a:pt x="2003" y="1132"/>
                </a:cubicBezTo>
                <a:cubicBezTo>
                  <a:pt x="2073" y="1010"/>
                  <a:pt x="2073" y="860"/>
                  <a:pt x="2003" y="738"/>
                </a:cubicBezTo>
                <a:cubicBezTo>
                  <a:pt x="1690" y="196"/>
                  <a:pt x="1690" y="196"/>
                  <a:pt x="1690" y="196"/>
                </a:cubicBezTo>
                <a:cubicBezTo>
                  <a:pt x="1620" y="75"/>
                  <a:pt x="1490" y="0"/>
                  <a:pt x="1349" y="0"/>
                </a:cubicBezTo>
                <a:close/>
              </a:path>
            </a:pathLst>
          </a:custGeom>
          <a:solidFill>
            <a:srgbClr val="229EB1"/>
          </a:solidFill>
          <a:ln>
            <a:noFill/>
          </a:ln>
        </p:spPr>
        <p:txBody>
          <a:bodyPr vert="horz" wrap="square" lIns="91440" tIns="45720" rIns="91440" bIns="45720" numCol="1" anchor="t" anchorCtr="0" compatLnSpc="1">
            <a:prstTxWarp prst="textNoShape">
              <a:avLst/>
            </a:prstTxWarp>
          </a:bodyPr>
          <a:lstStyle/>
          <a:p>
            <a:pPr rtl="0"/>
            <a:endParaRPr lang="en-US"/>
          </a:p>
        </p:txBody>
      </p:sp>
      <p:sp>
        <p:nvSpPr>
          <p:cNvPr id="23" name="عنصر نائب للنص 22"/>
          <p:cNvSpPr>
            <a:spLocks noGrp="1"/>
          </p:cNvSpPr>
          <p:nvPr>
            <p:ph type="body" sz="quarter" idx="10" hasCustomPrompt="1"/>
          </p:nvPr>
        </p:nvSpPr>
        <p:spPr>
          <a:xfrm>
            <a:off x="3425483" y="1900237"/>
            <a:ext cx="2220913" cy="1364569"/>
          </a:xfrm>
          <a:prstGeom prst="rect">
            <a:avLst/>
          </a:prstGeom>
        </p:spPr>
        <p:txBody>
          <a:bodyPr>
            <a:normAutofit/>
          </a:bodyPr>
          <a:lstStyle>
            <a:lvl1pPr marL="0" indent="0" algn="ctr">
              <a:lnSpc>
                <a:spcPct val="100000"/>
              </a:lnSpc>
              <a:buNone/>
              <a:defRPr sz="4000" b="1">
                <a:solidFill>
                  <a:schemeClr val="bg1"/>
                </a:solidFill>
                <a:latin typeface="TheSans" panose="020B0503040302020203" pitchFamily="34" charset="-78"/>
                <a:cs typeface="TheSans" panose="020B0503040302020203" pitchFamily="34" charset="-78"/>
              </a:defRPr>
            </a:lvl1pPr>
            <a:lvl2pPr marL="342900" indent="0" algn="ctr">
              <a:lnSpc>
                <a:spcPct val="100000"/>
              </a:lnSpc>
              <a:buNone/>
              <a:defRPr/>
            </a:lvl2pPr>
            <a:lvl3pPr marL="685800" indent="0" algn="ctr">
              <a:lnSpc>
                <a:spcPct val="100000"/>
              </a:lnSpc>
              <a:buNone/>
              <a:defRPr/>
            </a:lvl3pPr>
            <a:lvl4pPr marL="1028700" indent="0" algn="ctr">
              <a:lnSpc>
                <a:spcPct val="100000"/>
              </a:lnSpc>
              <a:buNone/>
              <a:defRPr/>
            </a:lvl4pPr>
            <a:lvl5pPr marL="1371600" indent="0" algn="ctr">
              <a:lnSpc>
                <a:spcPct val="100000"/>
              </a:lnSpc>
              <a:buNone/>
              <a:defRPr/>
            </a:lvl5pPr>
          </a:lstStyle>
          <a:p>
            <a:pPr lvl="0"/>
            <a:r>
              <a:rPr lang="ar-SA" dirty="0" smtClean="0"/>
              <a:t>العنــــوان الرئيسي</a:t>
            </a:r>
            <a:endParaRPr lang="en-US" dirty="0"/>
          </a:p>
        </p:txBody>
      </p:sp>
    </p:spTree>
    <p:extLst>
      <p:ext uri="{BB962C8B-B14F-4D97-AF65-F5344CB8AC3E}">
        <p14:creationId xmlns:p14="http://schemas.microsoft.com/office/powerpoint/2010/main" val="3202301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5" name="Freeform 5"/>
          <p:cNvSpPr>
            <a:spLocks/>
          </p:cNvSpPr>
          <p:nvPr userDrawn="1"/>
        </p:nvSpPr>
        <p:spPr bwMode="auto">
          <a:xfrm>
            <a:off x="2906713" y="965200"/>
            <a:ext cx="3536950" cy="3176588"/>
          </a:xfrm>
          <a:custGeom>
            <a:avLst/>
            <a:gdLst>
              <a:gd name="T0" fmla="*/ 1364 w 2094"/>
              <a:gd name="T1" fmla="*/ 0 h 1881"/>
              <a:gd name="T2" fmla="*/ 730 w 2094"/>
              <a:gd name="T3" fmla="*/ 0 h 1881"/>
              <a:gd name="T4" fmla="*/ 387 w 2094"/>
              <a:gd name="T5" fmla="*/ 198 h 1881"/>
              <a:gd name="T6" fmla="*/ 72 w 2094"/>
              <a:gd name="T7" fmla="*/ 741 h 1881"/>
              <a:gd name="T8" fmla="*/ 72 w 2094"/>
              <a:gd name="T9" fmla="*/ 1140 h 1881"/>
              <a:gd name="T10" fmla="*/ 387 w 2094"/>
              <a:gd name="T11" fmla="*/ 1683 h 1881"/>
              <a:gd name="T12" fmla="*/ 730 w 2094"/>
              <a:gd name="T13" fmla="*/ 1881 h 1881"/>
              <a:gd name="T14" fmla="*/ 1364 w 2094"/>
              <a:gd name="T15" fmla="*/ 1881 h 1881"/>
              <a:gd name="T16" fmla="*/ 1708 w 2094"/>
              <a:gd name="T17" fmla="*/ 1683 h 1881"/>
              <a:gd name="T18" fmla="*/ 2023 w 2094"/>
              <a:gd name="T19" fmla="*/ 1140 h 1881"/>
              <a:gd name="T20" fmla="*/ 2023 w 2094"/>
              <a:gd name="T21" fmla="*/ 741 h 1881"/>
              <a:gd name="T22" fmla="*/ 1708 w 2094"/>
              <a:gd name="T23" fmla="*/ 198 h 1881"/>
              <a:gd name="T24" fmla="*/ 1364 w 2094"/>
              <a:gd name="T25" fmla="*/ 0 h 1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4" h="1881">
                <a:moveTo>
                  <a:pt x="1364" y="0"/>
                </a:moveTo>
                <a:cubicBezTo>
                  <a:pt x="730" y="0"/>
                  <a:pt x="730" y="0"/>
                  <a:pt x="730" y="0"/>
                </a:cubicBezTo>
                <a:cubicBezTo>
                  <a:pt x="589" y="0"/>
                  <a:pt x="458" y="75"/>
                  <a:pt x="387" y="198"/>
                </a:cubicBezTo>
                <a:cubicBezTo>
                  <a:pt x="72" y="741"/>
                  <a:pt x="72" y="741"/>
                  <a:pt x="72" y="741"/>
                </a:cubicBezTo>
                <a:cubicBezTo>
                  <a:pt x="0" y="865"/>
                  <a:pt x="0" y="1017"/>
                  <a:pt x="72" y="1140"/>
                </a:cubicBezTo>
                <a:cubicBezTo>
                  <a:pt x="387" y="1683"/>
                  <a:pt x="387" y="1683"/>
                  <a:pt x="387" y="1683"/>
                </a:cubicBezTo>
                <a:cubicBezTo>
                  <a:pt x="458" y="1806"/>
                  <a:pt x="589" y="1881"/>
                  <a:pt x="730" y="1881"/>
                </a:cubicBezTo>
                <a:cubicBezTo>
                  <a:pt x="1364" y="1881"/>
                  <a:pt x="1364" y="1881"/>
                  <a:pt x="1364" y="1881"/>
                </a:cubicBezTo>
                <a:cubicBezTo>
                  <a:pt x="1506" y="1881"/>
                  <a:pt x="1637" y="1806"/>
                  <a:pt x="1708" y="1683"/>
                </a:cubicBezTo>
                <a:cubicBezTo>
                  <a:pt x="2023" y="1140"/>
                  <a:pt x="2023" y="1140"/>
                  <a:pt x="2023" y="1140"/>
                </a:cubicBezTo>
                <a:cubicBezTo>
                  <a:pt x="2094" y="1017"/>
                  <a:pt x="2094" y="865"/>
                  <a:pt x="2023" y="741"/>
                </a:cubicBezTo>
                <a:cubicBezTo>
                  <a:pt x="1708" y="198"/>
                  <a:pt x="1708" y="198"/>
                  <a:pt x="1708" y="198"/>
                </a:cubicBezTo>
                <a:cubicBezTo>
                  <a:pt x="1637" y="75"/>
                  <a:pt x="1506" y="0"/>
                  <a:pt x="1364" y="0"/>
                </a:cubicBezTo>
                <a:close/>
              </a:path>
            </a:pathLst>
          </a:custGeom>
          <a:noFill/>
          <a:ln w="14288" cap="flat">
            <a:solidFill>
              <a:srgbClr val="DADAD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rtl="0"/>
            <a:endParaRPr lang="en-US"/>
          </a:p>
        </p:txBody>
      </p:sp>
      <p:sp>
        <p:nvSpPr>
          <p:cNvPr id="6" name="Freeform 6"/>
          <p:cNvSpPr>
            <a:spLocks/>
          </p:cNvSpPr>
          <p:nvPr userDrawn="1"/>
        </p:nvSpPr>
        <p:spPr bwMode="auto">
          <a:xfrm>
            <a:off x="2755900" y="1031875"/>
            <a:ext cx="3502025" cy="3157538"/>
          </a:xfrm>
          <a:custGeom>
            <a:avLst/>
            <a:gdLst>
              <a:gd name="T0" fmla="*/ 1349 w 2073"/>
              <a:gd name="T1" fmla="*/ 0 h 1870"/>
              <a:gd name="T2" fmla="*/ 724 w 2073"/>
              <a:gd name="T3" fmla="*/ 0 h 1870"/>
              <a:gd name="T4" fmla="*/ 383 w 2073"/>
              <a:gd name="T5" fmla="*/ 196 h 1870"/>
              <a:gd name="T6" fmla="*/ 70 w 2073"/>
              <a:gd name="T7" fmla="*/ 738 h 1870"/>
              <a:gd name="T8" fmla="*/ 70 w 2073"/>
              <a:gd name="T9" fmla="*/ 1132 h 1870"/>
              <a:gd name="T10" fmla="*/ 383 w 2073"/>
              <a:gd name="T11" fmla="*/ 1673 h 1870"/>
              <a:gd name="T12" fmla="*/ 724 w 2073"/>
              <a:gd name="T13" fmla="*/ 1870 h 1870"/>
              <a:gd name="T14" fmla="*/ 1349 w 2073"/>
              <a:gd name="T15" fmla="*/ 1870 h 1870"/>
              <a:gd name="T16" fmla="*/ 1690 w 2073"/>
              <a:gd name="T17" fmla="*/ 1673 h 1870"/>
              <a:gd name="T18" fmla="*/ 2003 w 2073"/>
              <a:gd name="T19" fmla="*/ 1132 h 1870"/>
              <a:gd name="T20" fmla="*/ 2003 w 2073"/>
              <a:gd name="T21" fmla="*/ 738 h 1870"/>
              <a:gd name="T22" fmla="*/ 1690 w 2073"/>
              <a:gd name="T23" fmla="*/ 196 h 1870"/>
              <a:gd name="T24" fmla="*/ 1349 w 2073"/>
              <a:gd name="T25" fmla="*/ 0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73" h="1870">
                <a:moveTo>
                  <a:pt x="1349" y="0"/>
                </a:moveTo>
                <a:cubicBezTo>
                  <a:pt x="724" y="0"/>
                  <a:pt x="724" y="0"/>
                  <a:pt x="724" y="0"/>
                </a:cubicBezTo>
                <a:cubicBezTo>
                  <a:pt x="583" y="0"/>
                  <a:pt x="453" y="75"/>
                  <a:pt x="383" y="196"/>
                </a:cubicBezTo>
                <a:cubicBezTo>
                  <a:pt x="70" y="738"/>
                  <a:pt x="70" y="738"/>
                  <a:pt x="70" y="738"/>
                </a:cubicBezTo>
                <a:cubicBezTo>
                  <a:pt x="0" y="860"/>
                  <a:pt x="0" y="1010"/>
                  <a:pt x="70" y="1132"/>
                </a:cubicBezTo>
                <a:cubicBezTo>
                  <a:pt x="383" y="1673"/>
                  <a:pt x="383" y="1673"/>
                  <a:pt x="383" y="1673"/>
                </a:cubicBezTo>
                <a:cubicBezTo>
                  <a:pt x="453" y="1795"/>
                  <a:pt x="583" y="1870"/>
                  <a:pt x="724" y="1870"/>
                </a:cubicBezTo>
                <a:cubicBezTo>
                  <a:pt x="1349" y="1870"/>
                  <a:pt x="1349" y="1870"/>
                  <a:pt x="1349" y="1870"/>
                </a:cubicBezTo>
                <a:cubicBezTo>
                  <a:pt x="1490" y="1870"/>
                  <a:pt x="1620" y="1795"/>
                  <a:pt x="1690" y="1673"/>
                </a:cubicBezTo>
                <a:cubicBezTo>
                  <a:pt x="2003" y="1132"/>
                  <a:pt x="2003" y="1132"/>
                  <a:pt x="2003" y="1132"/>
                </a:cubicBezTo>
                <a:cubicBezTo>
                  <a:pt x="2073" y="1010"/>
                  <a:pt x="2073" y="860"/>
                  <a:pt x="2003" y="738"/>
                </a:cubicBezTo>
                <a:cubicBezTo>
                  <a:pt x="1690" y="196"/>
                  <a:pt x="1690" y="196"/>
                  <a:pt x="1690" y="196"/>
                </a:cubicBezTo>
                <a:cubicBezTo>
                  <a:pt x="1620" y="75"/>
                  <a:pt x="1490" y="0"/>
                  <a:pt x="1349" y="0"/>
                </a:cubicBezTo>
                <a:close/>
              </a:path>
            </a:pathLst>
          </a:custGeom>
          <a:solidFill>
            <a:srgbClr val="BC9A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rtl="0"/>
            <a:endParaRPr lang="en-US"/>
          </a:p>
        </p:txBody>
      </p:sp>
      <p:sp>
        <p:nvSpPr>
          <p:cNvPr id="4" name="AutoShape 3"/>
          <p:cNvSpPr>
            <a:spLocks noChangeAspect="1" noChangeArrowheads="1" noTextEdit="1"/>
          </p:cNvSpPr>
          <p:nvPr userDrawn="1"/>
        </p:nvSpPr>
        <p:spPr bwMode="auto">
          <a:xfrm>
            <a:off x="2784475" y="955675"/>
            <a:ext cx="3638550" cy="323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 name="صورة 9"/>
          <p:cNvPicPr>
            <a:picLocks noChangeAspect="1"/>
          </p:cNvPicPr>
          <p:nvPr userDrawn="1"/>
        </p:nvPicPr>
        <p:blipFill>
          <a:blip r:embed="rId2"/>
          <a:stretch>
            <a:fillRect/>
          </a:stretch>
        </p:blipFill>
        <p:spPr>
          <a:xfrm>
            <a:off x="7302242" y="275771"/>
            <a:ext cx="1506374" cy="295730"/>
          </a:xfrm>
          <a:prstGeom prst="rect">
            <a:avLst/>
          </a:prstGeom>
        </p:spPr>
      </p:pic>
      <p:pic>
        <p:nvPicPr>
          <p:cNvPr id="11" name="صورة 10"/>
          <p:cNvPicPr>
            <a:picLocks noChangeAspect="1"/>
          </p:cNvPicPr>
          <p:nvPr userDrawn="1"/>
        </p:nvPicPr>
        <p:blipFill>
          <a:blip r:embed="rId3"/>
          <a:stretch>
            <a:fillRect/>
          </a:stretch>
        </p:blipFill>
        <p:spPr>
          <a:xfrm>
            <a:off x="0" y="5046504"/>
            <a:ext cx="9144000" cy="107043"/>
          </a:xfrm>
          <a:prstGeom prst="rect">
            <a:avLst/>
          </a:prstGeom>
        </p:spPr>
      </p:pic>
      <p:sp>
        <p:nvSpPr>
          <p:cNvPr id="14" name="عنصر نائب للنص 22"/>
          <p:cNvSpPr>
            <a:spLocks noGrp="1"/>
          </p:cNvSpPr>
          <p:nvPr>
            <p:ph type="body" sz="quarter" idx="10" hasCustomPrompt="1"/>
          </p:nvPr>
        </p:nvSpPr>
        <p:spPr>
          <a:xfrm>
            <a:off x="3425483" y="1900237"/>
            <a:ext cx="2220913" cy="1364569"/>
          </a:xfrm>
          <a:prstGeom prst="rect">
            <a:avLst/>
          </a:prstGeom>
        </p:spPr>
        <p:txBody>
          <a:bodyPr>
            <a:normAutofit/>
          </a:bodyPr>
          <a:lstStyle>
            <a:lvl1pPr marL="0" indent="0" algn="ctr">
              <a:lnSpc>
                <a:spcPct val="100000"/>
              </a:lnSpc>
              <a:buNone/>
              <a:defRPr sz="4000" b="1">
                <a:solidFill>
                  <a:schemeClr val="bg1"/>
                </a:solidFill>
                <a:latin typeface="TheSans" panose="020B0503040302020203" pitchFamily="34" charset="-78"/>
                <a:cs typeface="TheSans" panose="020B0503040302020203" pitchFamily="34" charset="-78"/>
              </a:defRPr>
            </a:lvl1pPr>
            <a:lvl2pPr marL="342900" indent="0" algn="ctr">
              <a:lnSpc>
                <a:spcPct val="100000"/>
              </a:lnSpc>
              <a:buNone/>
              <a:defRPr/>
            </a:lvl2pPr>
            <a:lvl3pPr marL="685800" indent="0" algn="ctr">
              <a:lnSpc>
                <a:spcPct val="100000"/>
              </a:lnSpc>
              <a:buNone/>
              <a:defRPr/>
            </a:lvl3pPr>
            <a:lvl4pPr marL="1028700" indent="0" algn="ctr">
              <a:lnSpc>
                <a:spcPct val="100000"/>
              </a:lnSpc>
              <a:buNone/>
              <a:defRPr/>
            </a:lvl4pPr>
            <a:lvl5pPr marL="1371600" indent="0" algn="ctr">
              <a:lnSpc>
                <a:spcPct val="100000"/>
              </a:lnSpc>
              <a:buNone/>
              <a:defRPr/>
            </a:lvl5pPr>
          </a:lstStyle>
          <a:p>
            <a:pPr lvl="0"/>
            <a:r>
              <a:rPr lang="ar-SA" dirty="0" smtClean="0"/>
              <a:t>العنــــوان الرئيسي</a:t>
            </a:r>
            <a:endParaRPr lang="en-US" dirty="0"/>
          </a:p>
        </p:txBody>
      </p:sp>
    </p:spTree>
    <p:extLst>
      <p:ext uri="{BB962C8B-B14F-4D97-AF65-F5344CB8AC3E}">
        <p14:creationId xmlns:p14="http://schemas.microsoft.com/office/powerpoint/2010/main" val="31452183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5" name="Freeform 5"/>
          <p:cNvSpPr>
            <a:spLocks/>
          </p:cNvSpPr>
          <p:nvPr userDrawn="1"/>
        </p:nvSpPr>
        <p:spPr bwMode="auto">
          <a:xfrm>
            <a:off x="2906713" y="965200"/>
            <a:ext cx="3536950" cy="3176588"/>
          </a:xfrm>
          <a:custGeom>
            <a:avLst/>
            <a:gdLst>
              <a:gd name="T0" fmla="*/ 1364 w 2094"/>
              <a:gd name="T1" fmla="*/ 0 h 1881"/>
              <a:gd name="T2" fmla="*/ 730 w 2094"/>
              <a:gd name="T3" fmla="*/ 0 h 1881"/>
              <a:gd name="T4" fmla="*/ 387 w 2094"/>
              <a:gd name="T5" fmla="*/ 198 h 1881"/>
              <a:gd name="T6" fmla="*/ 72 w 2094"/>
              <a:gd name="T7" fmla="*/ 741 h 1881"/>
              <a:gd name="T8" fmla="*/ 72 w 2094"/>
              <a:gd name="T9" fmla="*/ 1140 h 1881"/>
              <a:gd name="T10" fmla="*/ 387 w 2094"/>
              <a:gd name="T11" fmla="*/ 1683 h 1881"/>
              <a:gd name="T12" fmla="*/ 730 w 2094"/>
              <a:gd name="T13" fmla="*/ 1881 h 1881"/>
              <a:gd name="T14" fmla="*/ 1364 w 2094"/>
              <a:gd name="T15" fmla="*/ 1881 h 1881"/>
              <a:gd name="T16" fmla="*/ 1708 w 2094"/>
              <a:gd name="T17" fmla="*/ 1683 h 1881"/>
              <a:gd name="T18" fmla="*/ 2023 w 2094"/>
              <a:gd name="T19" fmla="*/ 1140 h 1881"/>
              <a:gd name="T20" fmla="*/ 2023 w 2094"/>
              <a:gd name="T21" fmla="*/ 741 h 1881"/>
              <a:gd name="T22" fmla="*/ 1708 w 2094"/>
              <a:gd name="T23" fmla="*/ 198 h 1881"/>
              <a:gd name="T24" fmla="*/ 1364 w 2094"/>
              <a:gd name="T25" fmla="*/ 0 h 1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4" h="1881">
                <a:moveTo>
                  <a:pt x="1364" y="0"/>
                </a:moveTo>
                <a:cubicBezTo>
                  <a:pt x="730" y="0"/>
                  <a:pt x="730" y="0"/>
                  <a:pt x="730" y="0"/>
                </a:cubicBezTo>
                <a:cubicBezTo>
                  <a:pt x="589" y="0"/>
                  <a:pt x="458" y="75"/>
                  <a:pt x="387" y="198"/>
                </a:cubicBezTo>
                <a:cubicBezTo>
                  <a:pt x="72" y="741"/>
                  <a:pt x="72" y="741"/>
                  <a:pt x="72" y="741"/>
                </a:cubicBezTo>
                <a:cubicBezTo>
                  <a:pt x="0" y="865"/>
                  <a:pt x="0" y="1017"/>
                  <a:pt x="72" y="1140"/>
                </a:cubicBezTo>
                <a:cubicBezTo>
                  <a:pt x="387" y="1683"/>
                  <a:pt x="387" y="1683"/>
                  <a:pt x="387" y="1683"/>
                </a:cubicBezTo>
                <a:cubicBezTo>
                  <a:pt x="458" y="1806"/>
                  <a:pt x="589" y="1881"/>
                  <a:pt x="730" y="1881"/>
                </a:cubicBezTo>
                <a:cubicBezTo>
                  <a:pt x="1364" y="1881"/>
                  <a:pt x="1364" y="1881"/>
                  <a:pt x="1364" y="1881"/>
                </a:cubicBezTo>
                <a:cubicBezTo>
                  <a:pt x="1506" y="1881"/>
                  <a:pt x="1637" y="1806"/>
                  <a:pt x="1708" y="1683"/>
                </a:cubicBezTo>
                <a:cubicBezTo>
                  <a:pt x="2023" y="1140"/>
                  <a:pt x="2023" y="1140"/>
                  <a:pt x="2023" y="1140"/>
                </a:cubicBezTo>
                <a:cubicBezTo>
                  <a:pt x="2094" y="1017"/>
                  <a:pt x="2094" y="865"/>
                  <a:pt x="2023" y="741"/>
                </a:cubicBezTo>
                <a:cubicBezTo>
                  <a:pt x="1708" y="198"/>
                  <a:pt x="1708" y="198"/>
                  <a:pt x="1708" y="198"/>
                </a:cubicBezTo>
                <a:cubicBezTo>
                  <a:pt x="1637" y="75"/>
                  <a:pt x="1506" y="0"/>
                  <a:pt x="1364" y="0"/>
                </a:cubicBezTo>
                <a:close/>
              </a:path>
            </a:pathLst>
          </a:custGeom>
          <a:noFill/>
          <a:ln w="14288" cap="flat">
            <a:solidFill>
              <a:srgbClr val="DADADA"/>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rtl="0"/>
            <a:endParaRPr lang="en-US"/>
          </a:p>
        </p:txBody>
      </p:sp>
      <p:sp>
        <p:nvSpPr>
          <p:cNvPr id="6" name="Freeform 6"/>
          <p:cNvSpPr>
            <a:spLocks/>
          </p:cNvSpPr>
          <p:nvPr userDrawn="1"/>
        </p:nvSpPr>
        <p:spPr bwMode="auto">
          <a:xfrm>
            <a:off x="2755900" y="1031875"/>
            <a:ext cx="3502025" cy="3157538"/>
          </a:xfrm>
          <a:custGeom>
            <a:avLst/>
            <a:gdLst>
              <a:gd name="T0" fmla="*/ 1349 w 2073"/>
              <a:gd name="T1" fmla="*/ 0 h 1870"/>
              <a:gd name="T2" fmla="*/ 724 w 2073"/>
              <a:gd name="T3" fmla="*/ 0 h 1870"/>
              <a:gd name="T4" fmla="*/ 383 w 2073"/>
              <a:gd name="T5" fmla="*/ 196 h 1870"/>
              <a:gd name="T6" fmla="*/ 70 w 2073"/>
              <a:gd name="T7" fmla="*/ 738 h 1870"/>
              <a:gd name="T8" fmla="*/ 70 w 2073"/>
              <a:gd name="T9" fmla="*/ 1132 h 1870"/>
              <a:gd name="T10" fmla="*/ 383 w 2073"/>
              <a:gd name="T11" fmla="*/ 1673 h 1870"/>
              <a:gd name="T12" fmla="*/ 724 w 2073"/>
              <a:gd name="T13" fmla="*/ 1870 h 1870"/>
              <a:gd name="T14" fmla="*/ 1349 w 2073"/>
              <a:gd name="T15" fmla="*/ 1870 h 1870"/>
              <a:gd name="T16" fmla="*/ 1690 w 2073"/>
              <a:gd name="T17" fmla="*/ 1673 h 1870"/>
              <a:gd name="T18" fmla="*/ 2003 w 2073"/>
              <a:gd name="T19" fmla="*/ 1132 h 1870"/>
              <a:gd name="T20" fmla="*/ 2003 w 2073"/>
              <a:gd name="T21" fmla="*/ 738 h 1870"/>
              <a:gd name="T22" fmla="*/ 1690 w 2073"/>
              <a:gd name="T23" fmla="*/ 196 h 1870"/>
              <a:gd name="T24" fmla="*/ 1349 w 2073"/>
              <a:gd name="T25" fmla="*/ 0 h 1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73" h="1870">
                <a:moveTo>
                  <a:pt x="1349" y="0"/>
                </a:moveTo>
                <a:cubicBezTo>
                  <a:pt x="724" y="0"/>
                  <a:pt x="724" y="0"/>
                  <a:pt x="724" y="0"/>
                </a:cubicBezTo>
                <a:cubicBezTo>
                  <a:pt x="583" y="0"/>
                  <a:pt x="453" y="75"/>
                  <a:pt x="383" y="196"/>
                </a:cubicBezTo>
                <a:cubicBezTo>
                  <a:pt x="70" y="738"/>
                  <a:pt x="70" y="738"/>
                  <a:pt x="70" y="738"/>
                </a:cubicBezTo>
                <a:cubicBezTo>
                  <a:pt x="0" y="860"/>
                  <a:pt x="0" y="1010"/>
                  <a:pt x="70" y="1132"/>
                </a:cubicBezTo>
                <a:cubicBezTo>
                  <a:pt x="383" y="1673"/>
                  <a:pt x="383" y="1673"/>
                  <a:pt x="383" y="1673"/>
                </a:cubicBezTo>
                <a:cubicBezTo>
                  <a:pt x="453" y="1795"/>
                  <a:pt x="583" y="1870"/>
                  <a:pt x="724" y="1870"/>
                </a:cubicBezTo>
                <a:cubicBezTo>
                  <a:pt x="1349" y="1870"/>
                  <a:pt x="1349" y="1870"/>
                  <a:pt x="1349" y="1870"/>
                </a:cubicBezTo>
                <a:cubicBezTo>
                  <a:pt x="1490" y="1870"/>
                  <a:pt x="1620" y="1795"/>
                  <a:pt x="1690" y="1673"/>
                </a:cubicBezTo>
                <a:cubicBezTo>
                  <a:pt x="2003" y="1132"/>
                  <a:pt x="2003" y="1132"/>
                  <a:pt x="2003" y="1132"/>
                </a:cubicBezTo>
                <a:cubicBezTo>
                  <a:pt x="2073" y="1010"/>
                  <a:pt x="2073" y="860"/>
                  <a:pt x="2003" y="738"/>
                </a:cubicBezTo>
                <a:cubicBezTo>
                  <a:pt x="1690" y="196"/>
                  <a:pt x="1690" y="196"/>
                  <a:pt x="1690" y="196"/>
                </a:cubicBezTo>
                <a:cubicBezTo>
                  <a:pt x="1620" y="75"/>
                  <a:pt x="1490" y="0"/>
                  <a:pt x="1349" y="0"/>
                </a:cubicBezTo>
                <a:close/>
              </a:path>
            </a:pathLst>
          </a:custGeom>
          <a:solidFill>
            <a:schemeClr val="bg1">
              <a:lumMod val="50000"/>
            </a:schemeClr>
          </a:solidFill>
          <a:ln>
            <a:noFill/>
          </a:ln>
        </p:spPr>
        <p:txBody>
          <a:bodyPr vert="horz" wrap="square" lIns="91440" tIns="45720" rIns="91440" bIns="45720" numCol="1" anchor="t" anchorCtr="0" compatLnSpc="1">
            <a:prstTxWarp prst="textNoShape">
              <a:avLst/>
            </a:prstTxWarp>
          </a:bodyPr>
          <a:lstStyle/>
          <a:p>
            <a:pPr rtl="0"/>
            <a:endParaRPr lang="en-US"/>
          </a:p>
        </p:txBody>
      </p:sp>
      <p:pic>
        <p:nvPicPr>
          <p:cNvPr id="10" name="صورة 9"/>
          <p:cNvPicPr>
            <a:picLocks noChangeAspect="1"/>
          </p:cNvPicPr>
          <p:nvPr userDrawn="1"/>
        </p:nvPicPr>
        <p:blipFill>
          <a:blip r:embed="rId2"/>
          <a:stretch>
            <a:fillRect/>
          </a:stretch>
        </p:blipFill>
        <p:spPr>
          <a:xfrm>
            <a:off x="7302242" y="275771"/>
            <a:ext cx="1506374" cy="295730"/>
          </a:xfrm>
          <a:prstGeom prst="rect">
            <a:avLst/>
          </a:prstGeom>
        </p:spPr>
      </p:pic>
      <p:pic>
        <p:nvPicPr>
          <p:cNvPr id="11" name="صورة 10"/>
          <p:cNvPicPr>
            <a:picLocks noChangeAspect="1"/>
          </p:cNvPicPr>
          <p:nvPr userDrawn="1"/>
        </p:nvPicPr>
        <p:blipFill>
          <a:blip r:embed="rId3"/>
          <a:stretch>
            <a:fillRect/>
          </a:stretch>
        </p:blipFill>
        <p:spPr>
          <a:xfrm>
            <a:off x="0" y="5046504"/>
            <a:ext cx="9144000" cy="107043"/>
          </a:xfrm>
          <a:prstGeom prst="rect">
            <a:avLst/>
          </a:prstGeom>
        </p:spPr>
      </p:pic>
      <p:sp>
        <p:nvSpPr>
          <p:cNvPr id="14" name="عنصر نائب للنص 22"/>
          <p:cNvSpPr>
            <a:spLocks noGrp="1"/>
          </p:cNvSpPr>
          <p:nvPr>
            <p:ph type="body" sz="quarter" idx="10" hasCustomPrompt="1"/>
          </p:nvPr>
        </p:nvSpPr>
        <p:spPr>
          <a:xfrm>
            <a:off x="3425483" y="1900237"/>
            <a:ext cx="2220913" cy="1364569"/>
          </a:xfrm>
          <a:prstGeom prst="rect">
            <a:avLst/>
          </a:prstGeom>
        </p:spPr>
        <p:txBody>
          <a:bodyPr>
            <a:normAutofit/>
          </a:bodyPr>
          <a:lstStyle>
            <a:lvl1pPr marL="0" indent="0" algn="ctr">
              <a:lnSpc>
                <a:spcPct val="100000"/>
              </a:lnSpc>
              <a:buNone/>
              <a:defRPr sz="4000" b="1">
                <a:solidFill>
                  <a:schemeClr val="bg1"/>
                </a:solidFill>
                <a:latin typeface="TheSans" panose="020B0503040302020203" pitchFamily="34" charset="-78"/>
                <a:cs typeface="TheSans" panose="020B0503040302020203" pitchFamily="34" charset="-78"/>
              </a:defRPr>
            </a:lvl1pPr>
            <a:lvl2pPr marL="342900" indent="0" algn="ctr">
              <a:lnSpc>
                <a:spcPct val="100000"/>
              </a:lnSpc>
              <a:buNone/>
              <a:defRPr/>
            </a:lvl2pPr>
            <a:lvl3pPr marL="685800" indent="0" algn="ctr">
              <a:lnSpc>
                <a:spcPct val="100000"/>
              </a:lnSpc>
              <a:buNone/>
              <a:defRPr/>
            </a:lvl3pPr>
            <a:lvl4pPr marL="1028700" indent="0" algn="ctr">
              <a:lnSpc>
                <a:spcPct val="100000"/>
              </a:lnSpc>
              <a:buNone/>
              <a:defRPr/>
            </a:lvl4pPr>
            <a:lvl5pPr marL="1371600" indent="0" algn="ctr">
              <a:lnSpc>
                <a:spcPct val="100000"/>
              </a:lnSpc>
              <a:buNone/>
              <a:defRPr/>
            </a:lvl5pPr>
          </a:lstStyle>
          <a:p>
            <a:pPr lvl="0"/>
            <a:r>
              <a:rPr lang="ar-SA" dirty="0" smtClean="0"/>
              <a:t>العنــــوان الرئيسي</a:t>
            </a:r>
            <a:endParaRPr lang="en-US" dirty="0"/>
          </a:p>
        </p:txBody>
      </p:sp>
    </p:spTree>
    <p:extLst>
      <p:ext uri="{BB962C8B-B14F-4D97-AF65-F5344CB8AC3E}">
        <p14:creationId xmlns:p14="http://schemas.microsoft.com/office/powerpoint/2010/main" val="38389608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6690172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6636220"/>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4" r:id="rId4"/>
    <p:sldLayoutId id="2147483672" r:id="rId5"/>
    <p:sldLayoutId id="2147483673" r:id="rId6"/>
    <p:sldLayoutId id="2147483674" r:id="rId7"/>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578" y="0"/>
            <a:ext cx="9134801" cy="5143500"/>
          </a:xfrm>
          <a:prstGeom prst="rect">
            <a:avLst/>
          </a:prstGeom>
        </p:spPr>
      </p:pic>
      <p:sp>
        <p:nvSpPr>
          <p:cNvPr id="5" name="Content Placeholder 1"/>
          <p:cNvSpPr>
            <a:spLocks noGrp="1"/>
          </p:cNvSpPr>
          <p:nvPr>
            <p:ph sz="quarter" idx="10"/>
          </p:nvPr>
        </p:nvSpPr>
        <p:spPr>
          <a:xfrm>
            <a:off x="4293326" y="832391"/>
            <a:ext cx="5024846" cy="444500"/>
          </a:xfrm>
        </p:spPr>
        <p:txBody>
          <a:bodyPr/>
          <a:lstStyle/>
          <a:p>
            <a:pPr algn="ctr"/>
            <a:r>
              <a:rPr lang="x-none" sz="1800"/>
              <a:t>أخلاقيات وقوانين الممارسة الطبية</a:t>
            </a:r>
            <a:br>
              <a:rPr lang="x-none" sz="1800"/>
            </a:br>
            <a:r>
              <a:rPr lang="en-US" sz="1800" dirty="0"/>
              <a:t> 411 </a:t>
            </a:r>
            <a:r>
              <a:rPr lang="x-none" sz="1800" smtClean="0"/>
              <a:t>خلق</a:t>
            </a:r>
            <a:endParaRPr lang="ar-SA" sz="1800" dirty="0"/>
          </a:p>
          <a:p>
            <a:pPr algn="ctr"/>
            <a:r>
              <a:rPr lang="ar-SA" sz="1800" dirty="0" smtClean="0"/>
              <a:t>محاضرة 2</a:t>
            </a:r>
            <a:endParaRPr lang="en-US" sz="1800" dirty="0" smtClean="0"/>
          </a:p>
          <a:p>
            <a:pPr algn="ctr"/>
            <a:r>
              <a:rPr lang="ar-SA" sz="1800" dirty="0"/>
              <a:t>حقوق الأطباء والعاملين في المجال الصحي</a:t>
            </a:r>
            <a:endParaRPr lang="en-US" sz="1800" dirty="0" smtClean="0"/>
          </a:p>
        </p:txBody>
      </p:sp>
      <p:sp>
        <p:nvSpPr>
          <p:cNvPr id="8" name="Subtitle 5"/>
          <p:cNvSpPr txBox="1">
            <a:spLocks/>
          </p:cNvSpPr>
          <p:nvPr/>
        </p:nvSpPr>
        <p:spPr>
          <a:xfrm>
            <a:off x="5308979" y="2845359"/>
            <a:ext cx="3548418" cy="1033238"/>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ctr"/>
            <a:endParaRPr lang="x-none" dirty="0">
              <a:solidFill>
                <a:schemeClr val="bg1"/>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39079" y="1829692"/>
            <a:ext cx="888085" cy="574993"/>
          </a:xfrm>
          <a:prstGeom prst="rect">
            <a:avLst/>
          </a:prstGeom>
        </p:spPr>
      </p:pic>
      <p:pic>
        <p:nvPicPr>
          <p:cNvPr id="10" name="Picture 4" descr="http://afaal.net/wp-content/uploads/2012/04/medical-ethics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36476" y="1829692"/>
            <a:ext cx="844923" cy="547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0990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١- الاحترام وحسن المعاملة </a:t>
            </a:r>
            <a:endParaRPr lang="en-US"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dirty="0">
                <a:sym typeface="Times New Roman"/>
              </a:rPr>
              <a:t>عدم التشهير بالطبيب </a:t>
            </a:r>
            <a:r>
              <a:rPr lang="ar-SA" dirty="0" smtClean="0">
                <a:sym typeface="Times New Roman"/>
              </a:rPr>
              <a:t>وإن </a:t>
            </a:r>
            <a:r>
              <a:rPr lang="ar-SA" dirty="0">
                <a:sym typeface="Times New Roman"/>
              </a:rPr>
              <a:t>أخطأ الطبيب ، </a:t>
            </a:r>
            <a:r>
              <a:rPr lang="ar-SA" dirty="0" smtClean="0">
                <a:sym typeface="Times New Roman"/>
              </a:rPr>
              <a:t>لأن:</a:t>
            </a:r>
            <a:endParaRPr lang="ar-SA" dirty="0">
              <a:sym typeface="Times New Roman"/>
            </a:endParaRPr>
          </a:p>
          <a:p>
            <a:pPr marL="628650" lvl="1" indent="-285750">
              <a:buFont typeface="Arial" panose="020B0604020202020204" pitchFamily="34" charset="0"/>
              <a:buChar char="•"/>
            </a:pPr>
            <a:r>
              <a:rPr lang="ar-SA" sz="1500" dirty="0">
                <a:latin typeface="TheSans" pitchFamily="34" charset="-78"/>
                <a:cs typeface="TheSans" pitchFamily="34" charset="-78"/>
                <a:sym typeface="Times New Roman"/>
              </a:rPr>
              <a:t> العصمة </a:t>
            </a:r>
            <a:r>
              <a:rPr lang="ar-SA" sz="1500" dirty="0" smtClean="0">
                <a:latin typeface="TheSans" pitchFamily="34" charset="-78"/>
                <a:cs typeface="TheSans" pitchFamily="34" charset="-78"/>
                <a:sym typeface="Times New Roman"/>
              </a:rPr>
              <a:t>من </a:t>
            </a:r>
            <a:r>
              <a:rPr lang="ar-SA" sz="1500" dirty="0">
                <a:latin typeface="TheSans" pitchFamily="34" charset="-78"/>
                <a:cs typeface="TheSans" pitchFamily="34" charset="-78"/>
                <a:sym typeface="Times New Roman"/>
              </a:rPr>
              <a:t>الخطأ لله وحده</a:t>
            </a:r>
          </a:p>
          <a:p>
            <a:pPr marL="285750" lvl="0" indent="-285750">
              <a:buFont typeface="Arial" panose="020B0604020202020204" pitchFamily="34" charset="0"/>
              <a:buChar char="•"/>
            </a:pPr>
            <a:r>
              <a:rPr lang="ar-SA" dirty="0">
                <a:sym typeface="Times New Roman"/>
              </a:rPr>
              <a:t>ينبغي أن يصحح الخطأ بالطرق المناسبة والتي تفترض أن الخطأ في الأصل غير مقصود ، ويتدارك بأسرع ما يمكن </a:t>
            </a:r>
          </a:p>
          <a:p>
            <a:pPr marL="285750" lvl="0" indent="-285750">
              <a:buFont typeface="Arial" panose="020B0604020202020204" pitchFamily="34" charset="0"/>
              <a:buChar char="•"/>
            </a:pPr>
            <a:r>
              <a:rPr lang="ar-SA" sz="1700" b="1" dirty="0">
                <a:solidFill>
                  <a:srgbClr val="018391"/>
                </a:solidFill>
                <a:sym typeface="Times New Roman"/>
              </a:rPr>
              <a:t>لا يشهر بالطبيب ويقدح في علمه ومؤهلاته بين الناس وعلى صفحات الصحف السيارة دونما تثبت ، كما يحدث كثيرا</a:t>
            </a:r>
          </a:p>
          <a:p>
            <a:pPr marL="285750" lvl="0" indent="-285750">
              <a:buFont typeface="Arial" panose="020B0604020202020204" pitchFamily="34" charset="0"/>
              <a:buChar char="•"/>
            </a:pPr>
            <a:r>
              <a:rPr lang="ar-SA" dirty="0">
                <a:sym typeface="Times New Roman"/>
              </a:rPr>
              <a:t>وإن كان الأمر يستحق محاكمة قانونية يترك الأمر للقضاء ليقول كلمته دونما تشهير بالطبيب وفريقه</a:t>
            </a:r>
          </a:p>
          <a:p>
            <a:pPr marL="285750" lvl="0" indent="-285750">
              <a:buFont typeface="Arial" panose="020B0604020202020204" pitchFamily="34" charset="0"/>
              <a:buChar char="•"/>
            </a:pPr>
            <a:r>
              <a:rPr lang="ar-SA" dirty="0">
                <a:sym typeface="Times New Roman"/>
              </a:rPr>
              <a:t>لأن ذلك يفقد الناس ثقتهم في الطب والأطباء ويهول من أخطاء قد تكون صغيرة أو غير حاصلة أصلا </a:t>
            </a:r>
          </a:p>
          <a:p>
            <a:pPr marL="285750" lvl="0" indent="-285750">
              <a:buFont typeface="Arial" panose="020B0604020202020204" pitchFamily="34" charset="0"/>
              <a:buChar char="•"/>
            </a:pPr>
            <a:endParaRPr lang="ar-SA" dirty="0">
              <a:latin typeface="TheSans" pitchFamily="34" charset="-78"/>
              <a:cs typeface="TheSans" pitchFamily="34" charset="-78"/>
              <a:sym typeface="Times New Roman"/>
            </a:endParaRP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575469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١- الاحترام وحسن المعاملة </a:t>
            </a:r>
            <a:endParaRPr lang="en-US"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sz="1500" dirty="0">
                <a:sym typeface="Times New Roman"/>
              </a:rPr>
              <a:t>ينبغي على أولي الأمر أن يعملوا على ضبط ما يؤدي إلى شائعات مضرة قد لا تكون مبنية على حقائق واقعة</a:t>
            </a:r>
          </a:p>
          <a:p>
            <a:pPr marL="285750" lvl="0" indent="-285750">
              <a:buFont typeface="Arial" panose="020B0604020202020204" pitchFamily="34" charset="0"/>
              <a:buChar char="•"/>
            </a:pPr>
            <a:r>
              <a:rPr lang="ar-SA" sz="1500" dirty="0">
                <a:sym typeface="Times New Roman"/>
              </a:rPr>
              <a:t>وينبغي على الصحافيين والمسؤولين في الصحف مراعاة ذلك</a:t>
            </a:r>
          </a:p>
          <a:p>
            <a:pPr marL="285750" lvl="0" indent="-285750">
              <a:buFont typeface="Arial" panose="020B0604020202020204" pitchFamily="34" charset="0"/>
              <a:buChar char="•"/>
            </a:pPr>
            <a:endParaRPr lang="ar-SA" sz="1550" b="1" dirty="0">
              <a:solidFill>
                <a:srgbClr val="018391"/>
              </a:solidFill>
              <a:sym typeface="Times New Roman"/>
            </a:endParaRPr>
          </a:p>
          <a:p>
            <a:pPr marL="285750" lvl="0" indent="-285750">
              <a:buFont typeface="Arial" panose="020B0604020202020204" pitchFamily="34" charset="0"/>
              <a:buChar char="•"/>
            </a:pPr>
            <a:r>
              <a:rPr lang="ar-SA" sz="1550" b="1" dirty="0">
                <a:solidFill>
                  <a:srgbClr val="018391"/>
                </a:solidFill>
                <a:sym typeface="Times New Roman"/>
              </a:rPr>
              <a:t>حتى لا يؤدي نشر مثل هذه الأمور إلى أضرار كثيرة على الطبيب وعلى المجتمع عامة متمثلة في فقدان الثقة والتوجس من كل ما يمت للطب بصلة </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630951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2- العدالة في الأجور وساعات العمل</a:t>
            </a:r>
            <a:endParaRPr lang="en-US" sz="1800" dirty="0"/>
          </a:p>
        </p:txBody>
      </p:sp>
      <p:sp>
        <p:nvSpPr>
          <p:cNvPr id="3" name="Content Placeholder 2"/>
          <p:cNvSpPr>
            <a:spLocks noGrp="1"/>
          </p:cNvSpPr>
          <p:nvPr>
            <p:ph sz="quarter" idx="11"/>
          </p:nvPr>
        </p:nvSpPr>
        <p:spPr/>
        <p:txBody>
          <a:bodyPr>
            <a:normAutofit lnSpcReduction="10000"/>
          </a:bodyPr>
          <a:lstStyle/>
          <a:p>
            <a:pPr marL="285750" lvl="0" indent="-285750">
              <a:buFont typeface="Arial" panose="020B0604020202020204" pitchFamily="34" charset="0"/>
              <a:buChar char="•"/>
            </a:pPr>
            <a:r>
              <a:rPr lang="ar-SA" b="1" i="1" dirty="0"/>
              <a:t>تحقق الأجر المستحق على قدر الجهد والمشقة </a:t>
            </a:r>
          </a:p>
          <a:p>
            <a:pPr lvl="1"/>
            <a:r>
              <a:rPr lang="ar-SA" dirty="0">
                <a:latin typeface="TheSans" pitchFamily="34" charset="-78"/>
                <a:cs typeface="TheSans" pitchFamily="34" charset="-78"/>
                <a:sym typeface="Times New Roman"/>
              </a:rPr>
              <a:t>كثيرا ما يغمط الأطباء العاملون في الحقل الطبي حقهم في الأجور</a:t>
            </a:r>
          </a:p>
          <a:p>
            <a:pPr lvl="1"/>
            <a:r>
              <a:rPr lang="ar-SA" dirty="0">
                <a:latin typeface="TheSans" pitchFamily="34" charset="-78"/>
                <a:cs typeface="TheSans" pitchFamily="34" charset="-78"/>
                <a:sym typeface="Times New Roman"/>
              </a:rPr>
              <a:t> خاصة في بعض المؤسسات الطبية الخاصة التي تضع الربح المادي نصب أعينها في المقام الأول . فلا يعامل هؤلاء حسب خبرتهم أو مؤهلاتهم</a:t>
            </a:r>
          </a:p>
          <a:p>
            <a:pPr lvl="1"/>
            <a:r>
              <a:rPr lang="ar-SA" dirty="0">
                <a:latin typeface="TheSans" pitchFamily="34" charset="-78"/>
                <a:cs typeface="TheSans" pitchFamily="34" charset="-78"/>
                <a:sym typeface="Times New Roman"/>
              </a:rPr>
              <a:t>ينعكس سلبا على أدائهم المهني أو معاملتهم لمرضاهم </a:t>
            </a:r>
          </a:p>
          <a:p>
            <a:pPr lvl="1"/>
            <a:r>
              <a:rPr lang="ar-SA" sz="1550" b="1" dirty="0">
                <a:solidFill>
                  <a:srgbClr val="018391"/>
                </a:solidFill>
                <a:latin typeface="TheSans" panose="020B0503040302020203" pitchFamily="34" charset="-78"/>
                <a:cs typeface="TheSans" panose="020B0503040302020203" pitchFamily="34" charset="-78"/>
                <a:sym typeface="Times New Roman"/>
              </a:rPr>
              <a:t>الحل: تحديد حد أدنى للأجور حسب الخبرة والمؤهل والمرتبة - من الجهات المسؤولة</a:t>
            </a:r>
          </a:p>
          <a:p>
            <a:pPr marL="285750" lvl="0" indent="-285750">
              <a:buFont typeface="Arial" panose="020B0604020202020204" pitchFamily="34" charset="0"/>
              <a:buChar char="•"/>
            </a:pPr>
            <a:r>
              <a:rPr lang="ar-SA" b="1" dirty="0">
                <a:sym typeface="Times New Roman"/>
              </a:rPr>
              <a:t>تساوي الأجور لأصحاب الخبرة والمؤهل المماثل في كافة القطاعات دون تفضيل البعض بسبب اللون أو الأصل أو نحو ذلك من المقاييس التي نهى عنها الإسلام</a:t>
            </a:r>
          </a:p>
          <a:p>
            <a:pPr lvl="1"/>
            <a:r>
              <a:rPr lang="ar-SA" sz="1550" b="1" dirty="0">
                <a:solidFill>
                  <a:srgbClr val="018391"/>
                </a:solidFill>
                <a:latin typeface="TheSans" panose="020B0503040302020203" pitchFamily="34" charset="-78"/>
                <a:cs typeface="TheSans" panose="020B0503040302020203" pitchFamily="34" charset="-78"/>
                <a:sym typeface="Times New Roman"/>
              </a:rPr>
              <a:t>قال الإمام علي كرم الله وجهه: “ قيمة المرء ما يحسنه “</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2216046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2- العدالة في الأجور وساعات العمل</a:t>
            </a:r>
            <a:endParaRPr lang="en-US" sz="1800"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sz="1550" b="1" dirty="0">
                <a:solidFill>
                  <a:srgbClr val="018391"/>
                </a:solidFill>
                <a:sym typeface="Times New Roman"/>
              </a:rPr>
              <a:t>ضبط ساعات العمل بحيث لا تزيد على حد معقول</a:t>
            </a:r>
          </a:p>
          <a:p>
            <a:pPr lvl="1"/>
            <a:r>
              <a:rPr lang="ar-SA" dirty="0">
                <a:latin typeface="TheSans" pitchFamily="34" charset="-78"/>
                <a:cs typeface="TheSans" pitchFamily="34" charset="-78"/>
                <a:sym typeface="Times New Roman"/>
              </a:rPr>
              <a:t>بعض المؤسسات الطبية تطالب منسوبيها بالعمل لساعات طويلة بسبب نقص الطاقات البشرية</a:t>
            </a:r>
          </a:p>
          <a:p>
            <a:pPr lvl="1"/>
            <a:r>
              <a:rPr lang="ar-SA" dirty="0">
                <a:latin typeface="TheSans" pitchFamily="34" charset="-78"/>
                <a:cs typeface="TheSans" pitchFamily="34" charset="-78"/>
                <a:sym typeface="Times New Roman"/>
              </a:rPr>
              <a:t>العمل بعد ساعات المناوبات الشاقة</a:t>
            </a:r>
          </a:p>
          <a:p>
            <a:pPr lvl="1"/>
            <a:r>
              <a:rPr lang="ar-SA" dirty="0">
                <a:latin typeface="TheSans" pitchFamily="34" charset="-78"/>
                <a:cs typeface="TheSans" pitchFamily="34" charset="-78"/>
                <a:sym typeface="Times New Roman"/>
              </a:rPr>
              <a:t>وهذا إن زاد عن حد معقول فيه إجحاف بحق هؤلاء العاملين كما لا يخلو من خطورة على المرضى إذ أن الطبيب المجهد أو الممرضة المرهقة عرضة للأخطاء الطبية التي قد لا تحمد عقباها</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126567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2000" dirty="0"/>
              <a:t>٣- عدم التدخل في القرار الطبي</a:t>
            </a:r>
            <a:endParaRPr lang="en-US" sz="2000"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dirty="0">
                <a:sym typeface="Times New Roman"/>
              </a:rPr>
              <a:t>يترك </a:t>
            </a:r>
            <a:r>
              <a:rPr lang="ar-SA" b="1" dirty="0">
                <a:solidFill>
                  <a:srgbClr val="018391"/>
                </a:solidFill>
                <a:sym typeface="Times New Roman"/>
              </a:rPr>
              <a:t>القرار الطبي للطبيب </a:t>
            </a:r>
            <a:r>
              <a:rPr lang="ar-SA" dirty="0">
                <a:sym typeface="Times New Roman"/>
              </a:rPr>
              <a:t>والمريض حسب حالة المريض دون تأثير ( بترهيب أو ترغيب ) من </a:t>
            </a:r>
          </a:p>
          <a:p>
            <a:pPr marL="628650" lvl="1" indent="-285750">
              <a:buFont typeface="Arial" panose="020B0604020202020204" pitchFamily="34" charset="0"/>
              <a:buChar char="•"/>
            </a:pPr>
            <a:r>
              <a:rPr lang="ar-SA" sz="1600" dirty="0">
                <a:latin typeface="TheSans" pitchFamily="34" charset="-78"/>
                <a:cs typeface="TheSans" pitchFamily="34" charset="-78"/>
                <a:sym typeface="Times New Roman"/>
              </a:rPr>
              <a:t>إدارة المؤسسة التي يعمل فيها</a:t>
            </a:r>
          </a:p>
          <a:p>
            <a:pPr marL="628650" lvl="1" indent="-285750">
              <a:buFont typeface="Arial" panose="020B0604020202020204" pitchFamily="34" charset="0"/>
              <a:buChar char="•"/>
            </a:pPr>
            <a:r>
              <a:rPr lang="ar-SA" sz="1600" dirty="0">
                <a:latin typeface="TheSans" pitchFamily="34" charset="-78"/>
                <a:cs typeface="TheSans" pitchFamily="34" charset="-78"/>
                <a:sym typeface="Times New Roman"/>
              </a:rPr>
              <a:t>أو ذوي المريض</a:t>
            </a:r>
          </a:p>
          <a:p>
            <a:pPr marL="628650" lvl="1" indent="-285750">
              <a:buFont typeface="Arial" panose="020B0604020202020204" pitchFamily="34" charset="0"/>
              <a:buChar char="•"/>
            </a:pPr>
            <a:r>
              <a:rPr lang="ar-SA" sz="1600" dirty="0">
                <a:latin typeface="TheSans" pitchFamily="34" charset="-78"/>
                <a:cs typeface="TheSans" pitchFamily="34" charset="-78"/>
                <a:sym typeface="Times New Roman"/>
              </a:rPr>
              <a:t>أو غيرهم من ذوي السلطان</a:t>
            </a:r>
          </a:p>
          <a:p>
            <a:pPr marL="285750" lvl="0" indent="-285750">
              <a:buFont typeface="Arial" panose="020B0604020202020204" pitchFamily="34" charset="0"/>
              <a:buChar char="•"/>
            </a:pPr>
            <a:r>
              <a:rPr lang="ar-SA" b="1" dirty="0">
                <a:solidFill>
                  <a:srgbClr val="018391"/>
                </a:solidFill>
                <a:sym typeface="Times New Roman"/>
              </a:rPr>
              <a:t>الضغط في تشخيص أو علاج </a:t>
            </a:r>
          </a:p>
          <a:p>
            <a:pPr marL="628650" lvl="1" indent="-285750">
              <a:buFont typeface="Arial" panose="020B0604020202020204" pitchFamily="34" charset="0"/>
              <a:buChar char="•"/>
            </a:pPr>
            <a:r>
              <a:rPr lang="ar-SA" sz="1600" dirty="0">
                <a:latin typeface="TheSans" pitchFamily="34" charset="-78"/>
                <a:cs typeface="TheSans" pitchFamily="34" charset="-78"/>
                <a:sym typeface="Times New Roman"/>
              </a:rPr>
              <a:t>استخدام جهاز جديد</a:t>
            </a:r>
          </a:p>
          <a:p>
            <a:pPr marL="628650" lvl="1" indent="-285750">
              <a:buFont typeface="Arial" panose="020B0604020202020204" pitchFamily="34" charset="0"/>
              <a:buChar char="•"/>
            </a:pPr>
            <a:r>
              <a:rPr lang="ar-SA" sz="1600" dirty="0">
                <a:latin typeface="TheSans" pitchFamily="34" charset="-78"/>
                <a:cs typeface="TheSans" pitchFamily="34" charset="-78"/>
                <a:sym typeface="Times New Roman"/>
              </a:rPr>
              <a:t>اختيار خطة العلاج والأدوية</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6750882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٤- الحماية من الأضرار في بيئة العمل</a:t>
            </a:r>
            <a:endParaRPr lang="en-US" sz="18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lnSpc>
                <a:spcPct val="120000"/>
              </a:lnSpc>
              <a:buFont typeface="Arial" panose="020B0604020202020204" pitchFamily="34" charset="0"/>
              <a:buChar char="•"/>
            </a:pPr>
            <a:r>
              <a:rPr lang="ar-SA" sz="1400" b="1" dirty="0">
                <a:solidFill>
                  <a:srgbClr val="018391"/>
                </a:solidFill>
                <a:sym typeface="Times New Roman"/>
              </a:rPr>
              <a:t>على المجتمع أن يسن النظم التي تحمي العاملين في الحقل الطبي من الأضرار الصحية والمادية التي تقع بسبب الممارسة الطبية </a:t>
            </a:r>
            <a:r>
              <a:rPr lang="ar-SA" sz="1100" dirty="0">
                <a:sym typeface="Times New Roman"/>
              </a:rPr>
              <a:t>، وفي حالة وقوع مثل هذه الأضرار أن يعوض المصابون تعويضات مجزية - مثال:</a:t>
            </a:r>
          </a:p>
          <a:p>
            <a:pPr marL="514350" lvl="1" indent="-171450">
              <a:lnSpc>
                <a:spcPct val="120000"/>
              </a:lnSpc>
              <a:buFont typeface="Arial" panose="020B0604020202020204" pitchFamily="34" charset="0"/>
              <a:buChar char="•"/>
            </a:pPr>
            <a:r>
              <a:rPr lang="ar-SA" sz="1200" dirty="0">
                <a:latin typeface="TheSans" pitchFamily="34" charset="-78"/>
                <a:cs typeface="TheSans" pitchFamily="34" charset="-78"/>
                <a:sym typeface="Times New Roman"/>
              </a:rPr>
              <a:t> التأكد من سلامة العاملين من المواد المشعة وأن أجسامهم لم تتعرض لجرعات تفوق حد السلامة المتعارف عليها عالميا . وهذا يتطلب</a:t>
            </a:r>
          </a:p>
          <a:p>
            <a:pPr marL="857250" lvl="2" indent="-171450">
              <a:lnSpc>
                <a:spcPct val="120000"/>
              </a:lnSpc>
              <a:buFont typeface="Arial" panose="020B0604020202020204" pitchFamily="34" charset="0"/>
              <a:buChar char="•"/>
            </a:pPr>
            <a:r>
              <a:rPr lang="ar-SA" sz="1000" dirty="0">
                <a:latin typeface="TheSans" pitchFamily="34" charset="-78"/>
                <a:cs typeface="TheSans" pitchFamily="34" charset="-78"/>
                <a:sym typeface="Times New Roman"/>
              </a:rPr>
              <a:t>أن تكون الأجهزة الكاشفة للإشعاع في المستوى المطلوب</a:t>
            </a:r>
          </a:p>
          <a:p>
            <a:pPr marL="857250" lvl="2" indent="-171450">
              <a:lnSpc>
                <a:spcPct val="120000"/>
              </a:lnSpc>
              <a:buFont typeface="Arial" panose="020B0604020202020204" pitchFamily="34" charset="0"/>
              <a:buChar char="•"/>
            </a:pPr>
            <a:r>
              <a:rPr lang="ar-SA" sz="1000" dirty="0">
                <a:latin typeface="TheSans" pitchFamily="34" charset="-78"/>
                <a:cs typeface="TheSans" pitchFamily="34" charset="-78"/>
                <a:sym typeface="Times New Roman"/>
              </a:rPr>
              <a:t>وأن تكون عاملة فعلا</a:t>
            </a:r>
          </a:p>
          <a:p>
            <a:pPr marL="857250" lvl="2" indent="-171450">
              <a:lnSpc>
                <a:spcPct val="120000"/>
              </a:lnSpc>
              <a:buFont typeface="Arial" panose="020B0604020202020204" pitchFamily="34" charset="0"/>
              <a:buChar char="•"/>
            </a:pPr>
            <a:r>
              <a:rPr lang="ar-SA" sz="1000" dirty="0">
                <a:latin typeface="TheSans" pitchFamily="34" charset="-78"/>
                <a:cs typeface="TheSans" pitchFamily="34" charset="-78"/>
                <a:sym typeface="Times New Roman"/>
              </a:rPr>
              <a:t>وأن تفحص دوريا للتأكد من سلامتها وفعاليتها</a:t>
            </a:r>
          </a:p>
          <a:p>
            <a:pPr marL="514350" lvl="1" indent="-171450">
              <a:lnSpc>
                <a:spcPct val="120000"/>
              </a:lnSpc>
              <a:buFont typeface="Arial" panose="020B0604020202020204" pitchFamily="34" charset="0"/>
              <a:buChar char="•"/>
            </a:pPr>
            <a:r>
              <a:rPr lang="ar-SA" sz="1200" dirty="0">
                <a:latin typeface="TheSans" pitchFamily="34" charset="-78"/>
                <a:cs typeface="TheSans" pitchFamily="34" charset="-78"/>
                <a:sym typeface="Times New Roman"/>
              </a:rPr>
              <a:t>حماية العاملين في تخصصات يتعرضون من خلالها للأمراض المعدية ، كالأمراض الجرثومية أو الحموية المختلفة سواء كان ذلك بسبب</a:t>
            </a:r>
          </a:p>
          <a:p>
            <a:pPr marL="857250" lvl="2" indent="-171450">
              <a:lnSpc>
                <a:spcPct val="120000"/>
              </a:lnSpc>
              <a:buFont typeface="Arial" panose="020B0604020202020204" pitchFamily="34" charset="0"/>
              <a:buChar char="•"/>
            </a:pPr>
            <a:r>
              <a:rPr lang="ar-SA" sz="1000" dirty="0">
                <a:latin typeface="TheSans" pitchFamily="34" charset="-78"/>
                <a:cs typeface="TheSans" pitchFamily="34" charset="-78"/>
                <a:sym typeface="Times New Roman"/>
              </a:rPr>
              <a:t>تطبيب المصابين بهذه الأمراض أو</a:t>
            </a:r>
          </a:p>
          <a:p>
            <a:pPr marL="857250" lvl="2" indent="-171450">
              <a:lnSpc>
                <a:spcPct val="120000"/>
              </a:lnSpc>
              <a:buFont typeface="Arial" panose="020B0604020202020204" pitchFamily="34" charset="0"/>
              <a:buChar char="•"/>
            </a:pPr>
            <a:r>
              <a:rPr lang="ar-SA" sz="1000" dirty="0">
                <a:latin typeface="TheSans" pitchFamily="34" charset="-78"/>
                <a:cs typeface="TheSans" pitchFamily="34" charset="-78"/>
                <a:sym typeface="Times New Roman"/>
              </a:rPr>
              <a:t>بسبب فحص عينات أخذت من دمائهم أو إفرازاتهم ويتعرض لها العاملون في المختبرات والذين يعالجون هذه العينات في مراحلها المختلفة</a:t>
            </a:r>
          </a:p>
          <a:p>
            <a:pPr marL="514350" lvl="1" indent="-171450">
              <a:lnSpc>
                <a:spcPct val="120000"/>
              </a:lnSpc>
              <a:buFont typeface="Arial" panose="020B0604020202020204" pitchFamily="34" charset="0"/>
              <a:buChar char="•"/>
            </a:pPr>
            <a:r>
              <a:rPr lang="ar-SA" sz="1200" dirty="0">
                <a:latin typeface="TheSans" pitchFamily="34" charset="-78"/>
                <a:cs typeface="TheSans" pitchFamily="34" charset="-78"/>
                <a:sym typeface="Times New Roman"/>
              </a:rPr>
              <a:t>الحماية من الأضرار النفسية</a:t>
            </a:r>
            <a:endParaRPr lang="en-US" sz="1200" dirty="0">
              <a:latin typeface="TheSans" pitchFamily="34" charset="-78"/>
              <a:cs typeface="TheSans" pitchFamily="34" charset="-78"/>
              <a:sym typeface="Times New Roman"/>
            </a:endParaRP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4274327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٥- التأمين ضد الأخطاء غير المقصودة</a:t>
            </a:r>
            <a:endParaRPr lang="en-US" sz="18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buFont typeface="Arial" panose="020B0604020202020204" pitchFamily="34" charset="0"/>
              <a:buChar char="•"/>
            </a:pPr>
            <a:r>
              <a:rPr lang="ar-SA" dirty="0">
                <a:sym typeface="Times New Roman"/>
              </a:rPr>
              <a:t>من أكبر المشكلات التي تواجه الطب والعاملين في كثير من البلدان ، خاصة البلاد الغربية ، المبالغة في تصيد أخطاء العاملين في الحقل الطبي ورفع الدعاوى القانونية عليهم وتحميلهم الكثير من التعويضات المادية عن أضرار حسية أو معنوية</a:t>
            </a:r>
          </a:p>
          <a:p>
            <a:pPr marL="628650" lvl="1" indent="-285750">
              <a:buFont typeface="Arial" panose="020B0604020202020204" pitchFamily="34" charset="0"/>
              <a:buChar char="•"/>
            </a:pPr>
            <a:r>
              <a:rPr lang="ar-SA" dirty="0">
                <a:latin typeface="TheSans" pitchFamily="34" charset="-78"/>
                <a:cs typeface="TheSans" pitchFamily="34" charset="-78"/>
                <a:sym typeface="Times New Roman"/>
              </a:rPr>
              <a:t> وقد يكون بعض ذلك حقا ولا مناص منه</a:t>
            </a:r>
          </a:p>
          <a:p>
            <a:pPr marL="628650" lvl="1" indent="-285750">
              <a:buFont typeface="Arial" panose="020B0604020202020204" pitchFamily="34" charset="0"/>
              <a:buChar char="•"/>
            </a:pPr>
            <a:r>
              <a:rPr lang="ar-SA" sz="1300" b="1" dirty="0">
                <a:solidFill>
                  <a:srgbClr val="018391"/>
                </a:solidFill>
                <a:latin typeface="TheSans" panose="020B0503040302020203" pitchFamily="34" charset="-78"/>
                <a:cs typeface="TheSans" panose="020B0503040302020203" pitchFamily="34" charset="-78"/>
                <a:sym typeface="Times New Roman"/>
              </a:rPr>
              <a:t>إلا أن القضايا الطبية الشرعية في أكثر الأحيان متشابكة ومتداخلة ، ويندر أن يكون الخطأ الطبي بسبب شخص واحد ، وإنما تتداخل ظروف وملابسات عديدة تتسبب في مجموعها في الخطأ غير المقصود</a:t>
            </a:r>
          </a:p>
          <a:p>
            <a:pPr marL="971550" lvl="2" indent="-285750">
              <a:buFont typeface="Arial" panose="020B0604020202020204" pitchFamily="34" charset="0"/>
              <a:buChar char="•"/>
            </a:pPr>
            <a:r>
              <a:rPr lang="ar-SA" sz="1200" dirty="0">
                <a:latin typeface="TheSans" pitchFamily="34" charset="-78"/>
                <a:cs typeface="TheSans" pitchFamily="34" charset="-78"/>
                <a:sym typeface="Times New Roman"/>
              </a:rPr>
              <a:t>الأجهزة المتوفرة - ساعات العمل - قلة العاملين - قلة الخبرات المتوفرة</a:t>
            </a:r>
          </a:p>
          <a:p>
            <a:pPr marL="628650" lvl="1" indent="-285750">
              <a:buFont typeface="Arial" panose="020B0604020202020204" pitchFamily="34" charset="0"/>
              <a:buChar char="•"/>
            </a:pPr>
            <a:r>
              <a:rPr lang="ar-SA" dirty="0">
                <a:latin typeface="TheSans" pitchFamily="34" charset="-78"/>
                <a:cs typeface="TheSans" pitchFamily="34" charset="-78"/>
                <a:sym typeface="Times New Roman"/>
              </a:rPr>
              <a:t>ولذا فإن تحميل الخطأ لفرد واحدد من الفريق الطبي فيه كثير من التبسيط المخل للأمور</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20744044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٥- التأمين ضد الأخطاء غير المقصودة</a:t>
            </a:r>
            <a:endParaRPr lang="en-US" sz="18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buFont typeface="Arial" panose="020B0604020202020204" pitchFamily="34" charset="0"/>
              <a:buChar char="•"/>
            </a:pPr>
            <a:r>
              <a:rPr lang="ar-SA" b="1" dirty="0">
                <a:solidFill>
                  <a:srgbClr val="018391"/>
                </a:solidFill>
                <a:sym typeface="Times New Roman"/>
              </a:rPr>
              <a:t>كما أن قضايا الطب الشرعي تأخذ في إجراءاتها وقتا طويلا وتستنزف الكثير من جهد ووقت المدعى عليهم - وقد تستغرق سنوات</a:t>
            </a:r>
          </a:p>
          <a:p>
            <a:pPr marL="285750" lvl="0" indent="-285750">
              <a:buFont typeface="Arial" panose="020B0604020202020204" pitchFamily="34" charset="0"/>
              <a:buChar char="•"/>
            </a:pPr>
            <a:r>
              <a:rPr lang="ar-SA" dirty="0">
                <a:sym typeface="Times New Roman"/>
              </a:rPr>
              <a:t>وحتى يظهر الحق في حينه يكون المدعي عليهم في الحقل الطبي قد تضرروا أضرارا لا يلتفت إليها فيما بعد في أكثر الأحيان ، مثل:</a:t>
            </a:r>
          </a:p>
          <a:p>
            <a:pPr marL="628650" lvl="1" indent="-285750">
              <a:buFont typeface="Arial" panose="020B0604020202020204" pitchFamily="34" charset="0"/>
              <a:buChar char="•"/>
            </a:pPr>
            <a:r>
              <a:rPr lang="ar-SA" dirty="0">
                <a:latin typeface="TheSans" pitchFamily="34" charset="-78"/>
                <a:cs typeface="TheSans" pitchFamily="34" charset="-78"/>
                <a:sym typeface="Times New Roman"/>
              </a:rPr>
              <a:t>الحرمان من السفر مدة طويلة</a:t>
            </a:r>
          </a:p>
          <a:p>
            <a:pPr marL="628650" lvl="1" indent="-285750">
              <a:buFont typeface="Arial" panose="020B0604020202020204" pitchFamily="34" charset="0"/>
              <a:buChar char="•"/>
            </a:pPr>
            <a:r>
              <a:rPr lang="ar-SA" dirty="0">
                <a:latin typeface="TheSans" pitchFamily="34" charset="-78"/>
                <a:cs typeface="TheSans" pitchFamily="34" charset="-78"/>
                <a:sym typeface="Times New Roman"/>
              </a:rPr>
              <a:t>قد يوقف بعضهم عن العمل لمدة طويلة دون تأمين مصدر رزق له</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40883683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٥- التأمين ضد الأخطاء غير المقصودة</a:t>
            </a:r>
            <a:endParaRPr lang="en-US" sz="18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buFont typeface="Arial" panose="020B0604020202020204" pitchFamily="34" charset="0"/>
              <a:buChar char="•"/>
            </a:pPr>
            <a:r>
              <a:rPr lang="ar-SA" dirty="0"/>
              <a:t>الحل: </a:t>
            </a:r>
            <a:r>
              <a:rPr lang="ar-SA" b="1" dirty="0">
                <a:solidFill>
                  <a:srgbClr val="018391"/>
                </a:solidFill>
              </a:rPr>
              <a:t>دراسة المشكلة بشكل جاد</a:t>
            </a:r>
          </a:p>
          <a:p>
            <a:pPr marL="285750" lvl="0" indent="-285750">
              <a:buFont typeface="Arial" panose="020B0604020202020204" pitchFamily="34" charset="0"/>
              <a:buChar char="•"/>
            </a:pPr>
            <a:r>
              <a:rPr lang="ar-SA" dirty="0">
                <a:sym typeface="Times New Roman"/>
              </a:rPr>
              <a:t>استحداث نوع من التأمين المقبول شرعا ، مثل </a:t>
            </a:r>
            <a:r>
              <a:rPr lang="ar-SA" b="1" dirty="0">
                <a:solidFill>
                  <a:srgbClr val="018391"/>
                </a:solidFill>
                <a:sym typeface="Times New Roman"/>
              </a:rPr>
              <a:t>التأمين التعاوني</a:t>
            </a:r>
          </a:p>
          <a:p>
            <a:pPr marL="514350" lvl="1" indent="-171450">
              <a:buFont typeface="Arial" panose="020B0604020202020204" pitchFamily="34" charset="0"/>
              <a:buChar char="•"/>
            </a:pPr>
            <a:r>
              <a:rPr lang="ar-SA" sz="1100" dirty="0">
                <a:latin typeface="TheSans" pitchFamily="34" charset="-78"/>
                <a:cs typeface="TheSans" pitchFamily="34" charset="-78"/>
                <a:sym typeface="Times New Roman"/>
              </a:rPr>
              <a:t>بحيث يكون العاملون في الفريق الطبي تحت الحماية من التعويضات الضخمة في حالة حدوث خطأ طبي غير مقصود</a:t>
            </a:r>
          </a:p>
          <a:p>
            <a:pPr marL="285750" lvl="0" indent="-285750">
              <a:buFont typeface="Arial" panose="020B0604020202020204" pitchFamily="34" charset="0"/>
              <a:buChar char="•"/>
            </a:pPr>
            <a:r>
              <a:rPr lang="ar-SA" dirty="0">
                <a:sym typeface="Times New Roman"/>
              </a:rPr>
              <a:t>استحداث </a:t>
            </a:r>
            <a:r>
              <a:rPr lang="ar-SA" b="1" dirty="0">
                <a:solidFill>
                  <a:srgbClr val="018391"/>
                </a:solidFill>
                <a:sym typeface="Times New Roman"/>
              </a:rPr>
              <a:t>نظام دفوع قانونية </a:t>
            </a:r>
            <a:r>
              <a:rPr lang="ar-SA" dirty="0">
                <a:sym typeface="Times New Roman"/>
              </a:rPr>
              <a:t>نيابة عن المتهمين من الفريق الطبي وعدم إضاعة أوقاتهم في المحاكم لمدد طويلة ولجلسات متكررة ، كثيرا ما يتسبب الشاكون في تأجيلها بعدم الحضور أو نحو ذلك . وأن تقتصر الجلسات التي يمثل فيها المتهمون من الفريق الطبي إلى أقل عدد ممكن منها</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29477081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800" dirty="0"/>
              <a:t>٥- التأمين ضد الأخطاء غير المقصودة</a:t>
            </a:r>
            <a:endParaRPr lang="en-US" sz="18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buFont typeface="Arial" panose="020B0604020202020204" pitchFamily="34" charset="0"/>
              <a:buChar char="•"/>
            </a:pPr>
            <a:r>
              <a:rPr lang="ar-SA" dirty="0">
                <a:sym typeface="Times New Roman"/>
              </a:rPr>
              <a:t>النظر في إمكانية </a:t>
            </a:r>
            <a:r>
              <a:rPr lang="ar-SA" b="1" dirty="0">
                <a:solidFill>
                  <a:srgbClr val="018391"/>
                </a:solidFill>
                <a:sym typeface="Times New Roman"/>
              </a:rPr>
              <a:t>إشراك المؤسسات الطبية في تحمل مسؤولياتها</a:t>
            </a:r>
            <a:r>
              <a:rPr lang="ar-SA" b="1" dirty="0">
                <a:sym typeface="Times New Roman"/>
              </a:rPr>
              <a:t> </a:t>
            </a:r>
            <a:r>
              <a:rPr lang="ar-SA" dirty="0">
                <a:sym typeface="Times New Roman"/>
              </a:rPr>
              <a:t>تجاه العاملين فيها وعدم التخلي عنهم وتحميلهم كل أعباء الأخطاء الطبية التي قد يكون النظام الإداري أو النقص في المعدات أو الكفاءات البشرية أحد الأسباب المساهمة في حدوث الخطأ</a:t>
            </a:r>
          </a:p>
          <a:p>
            <a:pPr marL="285750" lvl="0" indent="-285750">
              <a:buFont typeface="Arial" panose="020B0604020202020204" pitchFamily="34" charset="0"/>
              <a:buChar char="•"/>
            </a:pPr>
            <a:r>
              <a:rPr lang="ar-SA" b="1" dirty="0">
                <a:solidFill>
                  <a:srgbClr val="018391"/>
                </a:solidFill>
                <a:sym typeface="Times New Roman"/>
              </a:rPr>
              <a:t>التفريق الواضح بين الحق العام ( الذي يتطلب عقوبات إدارية تلحق بالمقصرين من الفريق الطبي ) والحق الخاص </a:t>
            </a:r>
            <a:r>
              <a:rPr lang="ar-SA" dirty="0">
                <a:sym typeface="Times New Roman"/>
              </a:rPr>
              <a:t>الذي يطالب به الذين يرفعون دعاوى قانونية ضد الفريق الطبي ( مما يتطلب فرض تعويضات مثل الدية أو الأرش(دون النفس)</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068966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1714370" y="1717152"/>
            <a:ext cx="5616624" cy="1517960"/>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a:p>
        </p:txBody>
      </p:sp>
      <p:sp>
        <p:nvSpPr>
          <p:cNvPr id="2" name="Content Placeholder 1"/>
          <p:cNvSpPr>
            <a:spLocks noGrp="1"/>
          </p:cNvSpPr>
          <p:nvPr>
            <p:ph sz="quarter" idx="10"/>
          </p:nvPr>
        </p:nvSpPr>
        <p:spPr>
          <a:xfrm>
            <a:off x="3347932" y="2253882"/>
            <a:ext cx="2349500" cy="444500"/>
          </a:xfrm>
        </p:spPr>
        <p:txBody>
          <a:bodyPr/>
          <a:lstStyle/>
          <a:p>
            <a:pPr algn="ctr"/>
            <a:r>
              <a:rPr lang="ar-SA" dirty="0" smtClean="0"/>
              <a:t>مقدمة</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4284700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728754" y="1130300"/>
            <a:ext cx="3564348" cy="444500"/>
          </a:xfrm>
        </p:spPr>
        <p:txBody>
          <a:bodyPr/>
          <a:lstStyle/>
          <a:p>
            <a:r>
              <a:rPr lang="ar-SA" sz="1400" dirty="0"/>
              <a:t>٦- حق الطبيب في الامتناع عن علاج المريض</a:t>
            </a:r>
            <a:endParaRPr lang="en-US" sz="14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buFont typeface="Arial" panose="020B0604020202020204" pitchFamily="34" charset="0"/>
              <a:buChar char="•"/>
            </a:pPr>
            <a:r>
              <a:rPr lang="ar-SA" dirty="0">
                <a:sym typeface="Times New Roman"/>
              </a:rPr>
              <a:t>جاء في مذكرة ( أخلاقيات مهنة الطب ) التي أعدتها الهيئة السعودية للمهن الطبية الآتي : </a:t>
            </a:r>
          </a:p>
          <a:p>
            <a:pPr lvl="1"/>
            <a:r>
              <a:rPr lang="ar-SA" sz="1600" b="1" dirty="0">
                <a:solidFill>
                  <a:srgbClr val="018391"/>
                </a:solidFill>
                <a:latin typeface="TheSans" panose="020B0503040302020203" pitchFamily="34" charset="-78"/>
                <a:cs typeface="TheSans" panose="020B0503040302020203" pitchFamily="34" charset="-78"/>
                <a:sym typeface="Times New Roman"/>
              </a:rPr>
              <a:t>" يمكن للطبيب ـ في غير الحالات الإسعافية ـ أن يمتنع عن علاج مريض لأسباب شخصية أو مهنية قد تؤدي إلى الإخلال بجودة الخدمة المقدمة للمريض ، شريطة أن لا يضر ذلك بصحة المريض وأن يوجد من يقوم بعلاج المريض بدلا عنه “</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434768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728754" y="1130300"/>
            <a:ext cx="3564348" cy="444500"/>
          </a:xfrm>
        </p:spPr>
        <p:txBody>
          <a:bodyPr/>
          <a:lstStyle/>
          <a:p>
            <a:r>
              <a:rPr lang="ar-SA" sz="1400" dirty="0"/>
              <a:t>٦- حق الطبيب في الامتناع عن علاج المريض</a:t>
            </a:r>
            <a:endParaRPr lang="en-US" sz="1400" dirty="0"/>
          </a:p>
        </p:txBody>
      </p:sp>
      <p:sp>
        <p:nvSpPr>
          <p:cNvPr id="3" name="Content Placeholder 2"/>
          <p:cNvSpPr>
            <a:spLocks noGrp="1"/>
          </p:cNvSpPr>
          <p:nvPr>
            <p:ph sz="quarter" idx="11"/>
          </p:nvPr>
        </p:nvSpPr>
        <p:spPr>
          <a:xfrm>
            <a:off x="914400" y="1803400"/>
            <a:ext cx="7378700" cy="2646680"/>
          </a:xfrm>
        </p:spPr>
        <p:txBody>
          <a:bodyPr>
            <a:normAutofit lnSpcReduction="10000"/>
          </a:bodyPr>
          <a:lstStyle/>
          <a:p>
            <a:pPr lvl="0"/>
            <a:r>
              <a:rPr lang="ar-SA" b="1" dirty="0">
                <a:sym typeface="Times New Roman"/>
              </a:rPr>
              <a:t>الضوابط لذلك:</a:t>
            </a:r>
          </a:p>
          <a:p>
            <a:pPr marL="469900" indent="-457200">
              <a:buFont typeface="+mj-lt"/>
              <a:buAutoNum type="arabicPeriod"/>
            </a:pPr>
            <a:r>
              <a:rPr lang="ar-SA" sz="1700" b="1" dirty="0">
                <a:solidFill>
                  <a:srgbClr val="018391"/>
                </a:solidFill>
                <a:sym typeface="Times New Roman"/>
              </a:rPr>
              <a:t>ألا تكون حالة المريض حالة إسعافية تتطلب إجراء طبيا عاجلا ، وكان الطبيب صاحب الشأن في هذه القضية هو الطبيب المباشر لحالة المريض</a:t>
            </a:r>
          </a:p>
          <a:p>
            <a:pPr lvl="1"/>
            <a:r>
              <a:rPr lang="ar-SA" sz="1300" dirty="0">
                <a:latin typeface="TheSans" pitchFamily="34" charset="-78"/>
                <a:cs typeface="TheSans" pitchFamily="34" charset="-78"/>
                <a:sym typeface="Times New Roman"/>
              </a:rPr>
              <a:t>ففي هذه الحالة يجب على الطبيب أن يقدم القدر المناسب من الطبيب للمريض بصرف النظر عن رأيه في متابعة العلاج فيما بعد . وليس له أن يرفض علاج المريض في مثل هذه الظروف إلا إذا توفر طبيب آخر بقدر مماثل من الكفاءة وفي الوقت المطلوب دونما تأخير قد يضر بصحة المريض . </a:t>
            </a:r>
          </a:p>
          <a:p>
            <a:pPr marL="469900" indent="-457200">
              <a:buFont typeface="+mj-lt"/>
              <a:buAutoNum type="arabicPeriod"/>
            </a:pPr>
            <a:r>
              <a:rPr lang="ar-SA" sz="1700" b="1" dirty="0">
                <a:solidFill>
                  <a:srgbClr val="018391"/>
                </a:solidFill>
                <a:sym typeface="Times New Roman"/>
              </a:rPr>
              <a:t>ينبغي أن يكون سبب الامتناع عن العلاج سببا مناسبا للمبادئ الطبية العليا وفي مصلحة المريض ، وليس كيدا به</a:t>
            </a:r>
          </a:p>
          <a:p>
            <a:pPr lvl="1"/>
            <a:r>
              <a:rPr lang="ar-SA" sz="1300" dirty="0">
                <a:latin typeface="TheSans" pitchFamily="34" charset="-78"/>
                <a:cs typeface="TheSans" pitchFamily="34" charset="-78"/>
                <a:sym typeface="Times New Roman"/>
              </a:rPr>
              <a:t>مثال ذلك أن يكون هناك من هو أقدر على علاج المريض من الطبيب صاحب الشأن في هذه المسألة ، أو أن يتهم الطبيب قدرته على اتخاذ القرار الصائب بسبب قربه الشديد عاطفيا من المريض ، كأن يكون المريض أحد أقربائه الأقربين كالابن أو الزوج ، أو يكون صديقا حميما أو نحو ذلك . ففي مثل هذه الظروف يحسن بالطبيب أن يوكل أمر علاج مثل هؤلاء الأشخاص إلى طبيب آخر يثق في قدرته على اتخاذ القرارات الطبية المناسبة دونما تأثر بعاطفة نحو المريض</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645243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728754" y="1130300"/>
            <a:ext cx="3564348" cy="444500"/>
          </a:xfrm>
        </p:spPr>
        <p:txBody>
          <a:bodyPr/>
          <a:lstStyle/>
          <a:p>
            <a:r>
              <a:rPr lang="ar-SA" sz="1400" dirty="0"/>
              <a:t>٦- حق الطبيب في الامتناع عن علاج المريض</a:t>
            </a:r>
            <a:endParaRPr lang="en-US" sz="1400" dirty="0"/>
          </a:p>
        </p:txBody>
      </p:sp>
      <p:sp>
        <p:nvSpPr>
          <p:cNvPr id="3" name="Content Placeholder 2"/>
          <p:cNvSpPr>
            <a:spLocks noGrp="1"/>
          </p:cNvSpPr>
          <p:nvPr>
            <p:ph sz="quarter" idx="11"/>
          </p:nvPr>
        </p:nvSpPr>
        <p:spPr>
          <a:xfrm>
            <a:off x="914400" y="1803400"/>
            <a:ext cx="7378700" cy="2646680"/>
          </a:xfrm>
        </p:spPr>
        <p:txBody>
          <a:bodyPr>
            <a:normAutofit/>
          </a:bodyPr>
          <a:lstStyle/>
          <a:p>
            <a:pPr lvl="0"/>
            <a:r>
              <a:rPr lang="ar-SA" b="1" dirty="0">
                <a:sym typeface="Times New Roman"/>
              </a:rPr>
              <a:t>الضوابط لذلك:</a:t>
            </a:r>
          </a:p>
          <a:p>
            <a:pPr marL="527050" indent="-514350">
              <a:buFont typeface="+mj-lt"/>
              <a:buAutoNum type="arabicPeriod" startAt="3"/>
            </a:pPr>
            <a:r>
              <a:rPr lang="ar-SA" b="1" dirty="0">
                <a:solidFill>
                  <a:srgbClr val="018391"/>
                </a:solidFill>
                <a:sym typeface="Times New Roman"/>
              </a:rPr>
              <a:t>لا يجوز للطبيب أن يمتنع عن علاج مريض ما لأسباب عرقية أو سياسية أو عقائدية </a:t>
            </a:r>
          </a:p>
          <a:p>
            <a:pPr lvl="1"/>
            <a:r>
              <a:rPr lang="ar-SA" sz="1600" b="1" dirty="0">
                <a:solidFill>
                  <a:srgbClr val="018391"/>
                </a:solidFill>
                <a:latin typeface="TheSans" panose="020B0503040302020203" pitchFamily="34" charset="-78"/>
                <a:cs typeface="TheSans" panose="020B0503040302020203" pitchFamily="34" charset="-78"/>
                <a:sym typeface="Times New Roman"/>
              </a:rPr>
              <a:t>بل يجب أن يبذل جهده الطبي لمن كان محتاجا ولو خالفه الرأي أو كانت بينهما عداوة ما ، خاصة إذا لم يكن هناك من يقوم بالمهمة الطبية بالقدر الذي يقدر عليه الطبيب المعني بهذه المسألة</a:t>
            </a:r>
          </a:p>
          <a:p>
            <a:pPr marL="469900" indent="-457200">
              <a:buFont typeface="+mj-lt"/>
              <a:buAutoNum type="arabicPeriod" startAt="3"/>
            </a:pPr>
            <a:r>
              <a:rPr lang="ar-SA" b="1" dirty="0">
                <a:solidFill>
                  <a:srgbClr val="018391"/>
                </a:solidFill>
                <a:sym typeface="Times New Roman"/>
              </a:rPr>
              <a:t>في حالة رغبة الطبيب أن يوكل علاج المريض إلى طبيب آخر ينبغي أن يتأكد من وجود الطبيب الآخر وأنه لن يحصل ضرر للمريض بسبب التأخير أو عدم الكفاءة أو نحو ذلك</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237334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1600" dirty="0"/>
              <a:t>٧- الموازنة بين علاج المريض والتكاليف</a:t>
            </a:r>
            <a:endParaRPr lang="en-US" sz="1600" dirty="0"/>
          </a:p>
        </p:txBody>
      </p:sp>
      <p:sp>
        <p:nvSpPr>
          <p:cNvPr id="3" name="Content Placeholder 2"/>
          <p:cNvSpPr>
            <a:spLocks noGrp="1"/>
          </p:cNvSpPr>
          <p:nvPr>
            <p:ph sz="quarter" idx="11"/>
          </p:nvPr>
        </p:nvSpPr>
        <p:spPr>
          <a:xfrm>
            <a:off x="914400" y="1803400"/>
            <a:ext cx="7378700" cy="2646680"/>
          </a:xfrm>
        </p:spPr>
        <p:txBody>
          <a:bodyPr>
            <a:normAutofit/>
          </a:bodyPr>
          <a:lstStyle/>
          <a:p>
            <a:pPr marL="285750" lvl="0" indent="-285750">
              <a:buFont typeface="Arial" panose="020B0604020202020204" pitchFamily="34" charset="0"/>
              <a:buChar char="•"/>
            </a:pPr>
            <a:r>
              <a:rPr lang="ar-SA" b="1" dirty="0">
                <a:solidFill>
                  <a:srgbClr val="018391"/>
                </a:solidFill>
                <a:sym typeface="Times New Roman"/>
              </a:rPr>
              <a:t>كثير ما تعرض الطبيب لضغوط كثيرة من جهات نافذة لبذل كل ما هو ممكن وغير ممكن لعلاج شخص ما . وقد يكون العلاج غير مجد أصلا لتفشي مرض معين ، مثل ما قد يحدث في حالات السرطانات المنتشرة انتشارا لا يرجى معه إمكانية استئصالها </a:t>
            </a:r>
          </a:p>
          <a:p>
            <a:pPr marL="628650" lvl="1" indent="-285750">
              <a:buFont typeface="Arial" panose="020B0604020202020204" pitchFamily="34" charset="0"/>
              <a:buChar char="•"/>
            </a:pPr>
            <a:r>
              <a:rPr lang="ar-SA" sz="1200" dirty="0">
                <a:latin typeface="TheSans" pitchFamily="34" charset="-78"/>
                <a:cs typeface="TheSans" pitchFamily="34" charset="-78"/>
                <a:sym typeface="Times New Roman"/>
              </a:rPr>
              <a:t>ففي مثل هذه الحالات يكون من حق المريض وذويه أن يستوثقوا من التشخيص ومن بدائل العلاج</a:t>
            </a:r>
          </a:p>
          <a:p>
            <a:pPr marL="628650" lvl="1" indent="-285750">
              <a:buFont typeface="Arial" panose="020B0604020202020204" pitchFamily="34" charset="0"/>
              <a:buChar char="•"/>
            </a:pPr>
            <a:r>
              <a:rPr lang="ar-SA" sz="1200" dirty="0">
                <a:latin typeface="TheSans" pitchFamily="34" charset="-78"/>
                <a:cs typeface="TheSans" pitchFamily="34" charset="-78"/>
                <a:sym typeface="Times New Roman"/>
              </a:rPr>
              <a:t> ولكن من غير المقبول أن يطلب من الطبيب كتابة تقرير طبي قد يكون فيه تخفيف من الواقع عن درجة المرض أو نحو ذلك من العبارات التي قد تخلو من الدقة</a:t>
            </a:r>
          </a:p>
          <a:p>
            <a:pPr marL="628650" lvl="1" indent="-285750">
              <a:buFont typeface="Arial" panose="020B0604020202020204" pitchFamily="34" charset="0"/>
              <a:buChar char="•"/>
            </a:pPr>
            <a:r>
              <a:rPr lang="ar-SA" sz="1200" dirty="0">
                <a:latin typeface="TheSans" pitchFamily="34" charset="-78"/>
                <a:cs typeface="TheSans" pitchFamily="34" charset="-78"/>
                <a:sym typeface="Times New Roman"/>
              </a:rPr>
              <a:t>ومع تسليمنا جدلا بأنه لا ينبغي للطبيب أصلا أن يستجيب لمثل هذا الضغوط ويكتب تقارير تفتقر إلى الأمانة الطبية والعلمية ، إلا أنه في المقابل ، ينبغي على جمهور المرضى وذويهم ألا يضعوا الطبيب في هذا الموقف أصلا ويحترموا قراره ، ولهم الحق في استشارة غيره من الأطباء في ذات التخصص</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8889444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ar-SA" dirty="0"/>
              <a:t>٨- التدريب والتطوير</a:t>
            </a:r>
            <a:endParaRPr lang="en-US" dirty="0"/>
          </a:p>
        </p:txBody>
      </p:sp>
      <p:sp>
        <p:nvSpPr>
          <p:cNvPr id="3" name="Content Placeholder 2"/>
          <p:cNvSpPr>
            <a:spLocks noGrp="1"/>
          </p:cNvSpPr>
          <p:nvPr>
            <p:ph sz="quarter" idx="11"/>
          </p:nvPr>
        </p:nvSpPr>
        <p:spPr/>
        <p:txBody>
          <a:bodyPr/>
          <a:lstStyle/>
          <a:p>
            <a:r>
              <a:rPr lang="ar-SA" dirty="0" smtClean="0"/>
              <a:t>جاء بقانون مزاولة المهنة المادة السابعة بالفصل الثاني:</a:t>
            </a:r>
          </a:p>
          <a:p>
            <a:r>
              <a:rPr lang="ar-SA" dirty="0"/>
              <a:t>7-1 تتم تنمية المعلومات عن طريق حضور المؤتمرات والندوات العلمية والتدريبية والمحاضرات والمشاركة في البحوث وتوفير مصادر المعلومات للممارسين الصحيين، ويؤخذ ذلك في الاعتبار عند النظر في الترقيات أو إعادة التسجيل أو تجديد الترخيص بمزاولة المهنة</a:t>
            </a:r>
            <a:r>
              <a:rPr lang="en-US" dirty="0"/>
              <a:t>.</a:t>
            </a:r>
          </a:p>
          <a:p>
            <a:r>
              <a:rPr lang="ar-SA" dirty="0"/>
              <a:t>7-2 تضع الهيئة للممارس الصحي ولإدارات المنشآت الصحية ضوابط تنمية المعلومات على أن تشمل ساعات التعليم الصحي المستمر والساعات المعترف بها للتدريب ونوع الدورات المطلوبة على أن يكون ذلك في مجال التخصص المهني للممارس الصحي وتنشر هذه الضوابط بالطريقة الإعلامية المناسبة، ويتعين على المنشأة الصحية تمكين الممارس الصحي من استكمال ساعات التعليم المستمر المقررة بما لا يتعارض مع التزام الممارس الصحي تجاه المرضى</a:t>
            </a:r>
            <a:endParaRPr lang="en-US" dirty="0"/>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val="1379017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٨- التدريب والتطوير</a:t>
            </a:r>
            <a:endParaRPr lang="en-US"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b="1" dirty="0">
                <a:solidFill>
                  <a:srgbClr val="018391"/>
                </a:solidFill>
              </a:rPr>
              <a:t>الحصول على تدريب مناسب</a:t>
            </a:r>
          </a:p>
          <a:p>
            <a:pPr marL="628650" lvl="1" indent="-285750">
              <a:buFont typeface="Arial" panose="020B0604020202020204" pitchFamily="34" charset="0"/>
              <a:buChar char="•"/>
            </a:pPr>
            <a:r>
              <a:rPr lang="ar-SA" sz="1200" dirty="0">
                <a:latin typeface="TheSans" pitchFamily="34" charset="-78"/>
                <a:cs typeface="TheSans" pitchFamily="34" charset="-78"/>
              </a:rPr>
              <a:t>من السابقين وأصحاب الخبرات</a:t>
            </a:r>
          </a:p>
          <a:p>
            <a:pPr marL="628650" lvl="1" indent="-285750">
              <a:buFont typeface="Arial" panose="020B0604020202020204" pitchFamily="34" charset="0"/>
              <a:buChar char="•"/>
            </a:pPr>
            <a:r>
              <a:rPr lang="ar-SA" sz="1200" dirty="0">
                <a:latin typeface="TheSans" pitchFamily="34" charset="-78"/>
                <a:cs typeface="TheSans" pitchFamily="34" charset="-78"/>
              </a:rPr>
              <a:t>التمكين من حضور المؤتمرات والدورات</a:t>
            </a:r>
          </a:p>
          <a:p>
            <a:pPr marL="971550" lvl="2" indent="-285750">
              <a:buFont typeface="Arial" panose="020B0604020202020204" pitchFamily="34" charset="0"/>
              <a:buChar char="•"/>
            </a:pPr>
            <a:r>
              <a:rPr lang="ar-SA" sz="1100" dirty="0">
                <a:latin typeface="TheSans" pitchFamily="34" charset="-78"/>
                <a:cs typeface="TheSans" pitchFamily="34" charset="-78"/>
              </a:rPr>
              <a:t>مرتبطة بتجديد الترخيص</a:t>
            </a:r>
          </a:p>
          <a:p>
            <a:pPr marL="628650" lvl="1" indent="-285750">
              <a:buFont typeface="Arial" panose="020B0604020202020204" pitchFamily="34" charset="0"/>
              <a:buChar char="•"/>
            </a:pPr>
            <a:r>
              <a:rPr lang="ar-SA" sz="1200" dirty="0">
                <a:latin typeface="TheSans" pitchFamily="34" charset="-78"/>
                <a:cs typeface="TheSans" pitchFamily="34" charset="-78"/>
              </a:rPr>
              <a:t>برامج تدريب منهجية - حسب الإمكانات المتوفرة</a:t>
            </a:r>
          </a:p>
          <a:p>
            <a:pPr marL="285750" lvl="0" indent="-285750">
              <a:buFont typeface="Arial" panose="020B0604020202020204" pitchFamily="34" charset="0"/>
              <a:buChar char="•"/>
            </a:pPr>
            <a:r>
              <a:rPr lang="ar-SA" b="1" dirty="0">
                <a:solidFill>
                  <a:srgbClr val="018391"/>
                </a:solidFill>
              </a:rPr>
              <a:t>توفير فرص للتطوير</a:t>
            </a:r>
          </a:p>
          <a:p>
            <a:pPr marL="628650" lvl="1" indent="-285750">
              <a:buFont typeface="Arial" panose="020B0604020202020204" pitchFamily="34" charset="0"/>
              <a:buChar char="•"/>
            </a:pPr>
            <a:r>
              <a:rPr lang="ar-SA" sz="1200" dirty="0">
                <a:latin typeface="TheSans" pitchFamily="34" charset="-78"/>
                <a:cs typeface="TheSans" pitchFamily="34" charset="-78"/>
              </a:rPr>
              <a:t>أجهزة - استقدام زائرين - زيارة مراكز أخرى</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9021448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2000" dirty="0"/>
              <a:t>٩- توفير الجو المناسب للعمل</a:t>
            </a:r>
            <a:endParaRPr lang="en-US" sz="2000"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dirty="0"/>
              <a:t>ساعات العمل والمناوبات</a:t>
            </a:r>
          </a:p>
          <a:p>
            <a:pPr marL="285750" lvl="0" indent="-285750">
              <a:buFont typeface="Arial" panose="020B0604020202020204" pitchFamily="34" charset="0"/>
              <a:buChar char="•"/>
            </a:pPr>
            <a:r>
              <a:rPr lang="ar-SA" b="1" dirty="0">
                <a:solidFill>
                  <a:srgbClr val="018391"/>
                </a:solidFill>
              </a:rPr>
              <a:t>توفير أماكن مناسبة للأكل والشرب وقضاء الحاجة والراحة وتغيير الملابس ووضع الحاجيات والنوم للمناوبين</a:t>
            </a:r>
          </a:p>
          <a:p>
            <a:pPr marL="285750" lvl="0" indent="-285750">
              <a:buFont typeface="Arial" panose="020B0604020202020204" pitchFamily="34" charset="0"/>
              <a:buChar char="•"/>
            </a:pPr>
            <a:r>
              <a:rPr lang="ar-SA" dirty="0"/>
              <a:t>الأمن والأمان</a:t>
            </a:r>
          </a:p>
          <a:p>
            <a:pPr marL="285750" lvl="0" indent="-285750">
              <a:buFont typeface="Arial" panose="020B0604020202020204" pitchFamily="34" charset="0"/>
              <a:buChar char="•"/>
            </a:pPr>
            <a:r>
              <a:rPr lang="ar-SA" b="1" dirty="0">
                <a:solidFill>
                  <a:srgbClr val="018391"/>
                </a:solidFill>
              </a:rPr>
              <a:t>المساواة في الترقية حسب المؤهلات والخبرة</a:t>
            </a:r>
          </a:p>
          <a:p>
            <a:pPr marL="285750" lvl="0" indent="-285750">
              <a:buFont typeface="Arial" panose="020B0604020202020204" pitchFamily="34" charset="0"/>
              <a:buChar char="•"/>
            </a:pPr>
            <a:r>
              <a:rPr lang="ar-SA" dirty="0"/>
              <a:t>المساواة في فرص التدريب والإنتداب</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2920950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sz="2000" dirty="0"/>
              <a:t>٩- توفير الجو المناسب للعمل</a:t>
            </a:r>
            <a:endParaRPr lang="en-US" sz="2000"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dirty="0"/>
              <a:t>ساعات العمل والمناوبات</a:t>
            </a:r>
          </a:p>
          <a:p>
            <a:pPr marL="628650" lvl="1" indent="-285750">
              <a:buFont typeface="Arial" panose="020B0604020202020204" pitchFamily="34" charset="0"/>
              <a:buChar char="•"/>
            </a:pPr>
            <a:r>
              <a:rPr lang="ar-SA" sz="1200" dirty="0">
                <a:latin typeface="TheSans" pitchFamily="34" charset="-78"/>
                <a:cs typeface="TheSans" pitchFamily="34" charset="-78"/>
              </a:rPr>
              <a:t>ما المشاكل وما هي الحلول</a:t>
            </a:r>
          </a:p>
          <a:p>
            <a:pPr marL="285750" lvl="0" indent="-285750">
              <a:buFont typeface="Arial" panose="020B0604020202020204" pitchFamily="34" charset="0"/>
              <a:buChar char="•"/>
            </a:pPr>
            <a:r>
              <a:rPr lang="ar-SA" b="1" dirty="0">
                <a:solidFill>
                  <a:srgbClr val="018391"/>
                </a:solidFill>
              </a:rPr>
              <a:t>أماكن الراحة وتغيير الملابس وحفظ الحاجيات</a:t>
            </a:r>
          </a:p>
          <a:p>
            <a:pPr marL="285750" lvl="0" indent="-285750">
              <a:buFont typeface="Arial" panose="020B0604020202020204" pitchFamily="34" charset="0"/>
              <a:buChar char="•"/>
            </a:pPr>
            <a:r>
              <a:rPr lang="ar-SA" dirty="0"/>
              <a:t>الحماية من الاختلاط والتبرج والتحرش</a:t>
            </a:r>
          </a:p>
          <a:p>
            <a:pPr marL="285750" lvl="0" indent="-285750">
              <a:buFont typeface="Arial" panose="020B0604020202020204" pitchFamily="34" charset="0"/>
              <a:buChar char="•"/>
            </a:pPr>
            <a:r>
              <a:rPr lang="ar-SA" b="1" dirty="0">
                <a:solidFill>
                  <a:srgbClr val="018391"/>
                </a:solidFill>
              </a:rPr>
              <a:t>المساواة في الرواتب والميزات والترقيات</a:t>
            </a:r>
          </a:p>
          <a:p>
            <a:pPr marL="285750" lvl="0" indent="-285750">
              <a:buFont typeface="Arial" panose="020B0604020202020204" pitchFamily="34" charset="0"/>
              <a:buChar char="•"/>
            </a:pPr>
            <a:r>
              <a:rPr lang="ar-SA" dirty="0"/>
              <a:t>توفير حضانة للأطفال والعناية بهم</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6753743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١٠- حقوق أخرى</a:t>
            </a:r>
            <a:endParaRPr lang="en-US"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b="1" dirty="0">
                <a:solidFill>
                  <a:srgbClr val="018391"/>
                </a:solidFill>
              </a:rPr>
              <a:t>حق الانتقال من جهة عمل لأخرى عند انتهاء العقد</a:t>
            </a:r>
          </a:p>
          <a:p>
            <a:pPr marL="285750" lvl="0" indent="-285750">
              <a:buFont typeface="Arial" panose="020B0604020202020204" pitchFamily="34" charset="0"/>
              <a:buChar char="•"/>
            </a:pPr>
            <a:r>
              <a:rPr lang="ar-SA" dirty="0"/>
              <a:t>تسهيل الاجراءات الرسمية والقانونية اللازمة</a:t>
            </a:r>
          </a:p>
          <a:p>
            <a:pPr marL="628650" lvl="1" indent="-285750">
              <a:buFont typeface="Arial" panose="020B0604020202020204" pitchFamily="34" charset="0"/>
              <a:buChar char="•"/>
            </a:pPr>
            <a:r>
              <a:rPr lang="ar-SA" sz="1200" dirty="0">
                <a:latin typeface="TheSans" pitchFamily="34" charset="-78"/>
                <a:cs typeface="TheSans" pitchFamily="34" charset="-78"/>
              </a:rPr>
              <a:t>تأشيرات - تصاريح عمل - تجديد الترخيص المهني</a:t>
            </a:r>
          </a:p>
          <a:p>
            <a:pPr marL="285750" lvl="0" indent="-285750">
              <a:buFont typeface="Arial" panose="020B0604020202020204" pitchFamily="34" charset="0"/>
              <a:buChar char="•"/>
            </a:pPr>
            <a:r>
              <a:rPr lang="ar-SA" dirty="0"/>
              <a:t>توفير الخدمات التي تساعد في التركيز على العمل</a:t>
            </a:r>
          </a:p>
          <a:p>
            <a:pPr marL="628650" lvl="1" indent="-285750">
              <a:buFont typeface="Arial" panose="020B0604020202020204" pitchFamily="34" charset="0"/>
              <a:buChar char="•"/>
            </a:pPr>
            <a:r>
              <a:rPr lang="ar-SA" sz="1200" dirty="0">
                <a:latin typeface="TheSans" pitchFamily="34" charset="-78"/>
                <a:cs typeface="TheSans" pitchFamily="34" charset="-78"/>
              </a:rPr>
              <a:t>الجوازات - معاملات - بنوك - </a:t>
            </a:r>
          </a:p>
          <a:p>
            <a:pPr marL="285750" lvl="0" indent="-285750">
              <a:buFont typeface="Arial" panose="020B0604020202020204" pitchFamily="34" charset="0"/>
              <a:buChar char="•"/>
            </a:pPr>
            <a:r>
              <a:rPr lang="ar-SA" b="1" dirty="0">
                <a:solidFill>
                  <a:srgbClr val="018391"/>
                </a:solidFill>
              </a:rPr>
              <a:t>العدالة في منح الإجازات وفي تطبيقها</a:t>
            </a:r>
          </a:p>
          <a:p>
            <a:pPr marL="628650" lvl="1" indent="-285750">
              <a:buFont typeface="Arial" panose="020B0604020202020204" pitchFamily="34" charset="0"/>
              <a:buChar char="•"/>
            </a:pPr>
            <a:r>
              <a:rPr lang="ar-SA" sz="1200" dirty="0">
                <a:latin typeface="TheSans" pitchFamily="34" charset="-78"/>
                <a:cs typeface="TheSans" pitchFamily="34" charset="-78"/>
              </a:rPr>
              <a:t>الأعياد - الإجازة الصيفية</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506779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1714370" y="1717152"/>
            <a:ext cx="5616624" cy="1517960"/>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a:p>
        </p:txBody>
      </p:sp>
      <p:sp>
        <p:nvSpPr>
          <p:cNvPr id="2" name="Content Placeholder 1"/>
          <p:cNvSpPr>
            <a:spLocks noGrp="1"/>
          </p:cNvSpPr>
          <p:nvPr>
            <p:ph sz="quarter" idx="10"/>
          </p:nvPr>
        </p:nvSpPr>
        <p:spPr>
          <a:xfrm>
            <a:off x="3347932" y="2253882"/>
            <a:ext cx="2349500" cy="444500"/>
          </a:xfrm>
        </p:spPr>
        <p:txBody>
          <a:bodyPr/>
          <a:lstStyle/>
          <a:p>
            <a:pPr algn="ctr"/>
            <a:r>
              <a:rPr lang="ar-SA" dirty="0" smtClean="0"/>
              <a:t>الخلاصة</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
        <p:nvSpPr>
          <p:cNvPr id="7" name="Content Placeholder 2"/>
          <p:cNvSpPr>
            <a:spLocks noGrp="1"/>
          </p:cNvSpPr>
          <p:nvPr>
            <p:ph sz="quarter" idx="11"/>
          </p:nvPr>
        </p:nvSpPr>
        <p:spPr>
          <a:xfrm>
            <a:off x="1497874" y="3622766"/>
            <a:ext cx="5895704" cy="703852"/>
          </a:xfrm>
        </p:spPr>
        <p:txBody>
          <a:bodyPr>
            <a:normAutofit/>
          </a:bodyPr>
          <a:lstStyle/>
          <a:p>
            <a:r>
              <a:rPr lang="ar-SA" sz="1800" dirty="0">
                <a:solidFill>
                  <a:srgbClr val="018391"/>
                </a:solidFill>
              </a:rPr>
              <a:t>للعاملين في المجال الصحي حقوق كما أن عليهم واجبات</a:t>
            </a:r>
          </a:p>
        </p:txBody>
      </p:sp>
    </p:spTree>
    <p:extLst>
      <p:ext uri="{BB962C8B-B14F-4D97-AF65-F5344CB8AC3E}">
        <p14:creationId xmlns:p14="http://schemas.microsoft.com/office/powerpoint/2010/main" val="3902350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914400" y="1798978"/>
            <a:ext cx="7378700" cy="2484097"/>
          </a:xfrm>
        </p:spPr>
        <p:txBody>
          <a:bodyPr>
            <a:normAutofit/>
          </a:bodyPr>
          <a:lstStyle/>
          <a:p>
            <a:pPr marL="285750" indent="-285750">
              <a:buFont typeface="Arial" panose="020B0604020202020204" pitchFamily="34" charset="0"/>
              <a:buChar char="•"/>
            </a:pPr>
            <a:r>
              <a:rPr lang="ar-SA" sz="1800" dirty="0"/>
              <a:t>تستفيض كتب أخلاقيات الطب والأطباء فيما يجب على الأطباء والعاملين في المجال الصحي نحو المرضى والمجتمع وزملاء </a:t>
            </a:r>
            <a:r>
              <a:rPr lang="ar-SA" sz="1800" dirty="0" smtClean="0"/>
              <a:t>العمل</a:t>
            </a:r>
          </a:p>
          <a:p>
            <a:pPr marL="285750" indent="-285750">
              <a:buFont typeface="Arial" panose="020B0604020202020204" pitchFamily="34" charset="0"/>
              <a:buChar char="•"/>
            </a:pPr>
            <a:endParaRPr lang="ar-SA" sz="1800" dirty="0"/>
          </a:p>
          <a:p>
            <a:pPr marL="285750" indent="-285750">
              <a:buFont typeface="Arial" panose="020B0604020202020204" pitchFamily="34" charset="0"/>
              <a:buChar char="•"/>
            </a:pPr>
            <a:r>
              <a:rPr lang="ar-SA" sz="1800" dirty="0">
                <a:solidFill>
                  <a:srgbClr val="018391"/>
                </a:solidFill>
              </a:rPr>
              <a:t>إلا أنه نادرا ما نرى من يتحدث عن واجبات المجتمع والمؤسسات الصحية نحو الأطباء والعاملين في المجال الصحي</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4744271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49674" y="1791460"/>
            <a:ext cx="1395619" cy="1282548"/>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9432" y="743123"/>
            <a:ext cx="1450539" cy="1318085"/>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5052" y="126081"/>
            <a:ext cx="1402080" cy="1276086"/>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9432" y="2921315"/>
            <a:ext cx="1450539" cy="1318085"/>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5051" y="3474527"/>
            <a:ext cx="1402080" cy="1276086"/>
          </a:xfrm>
          <a:prstGeom prst="rect">
            <a:avLst/>
          </a:prstGeom>
        </p:spPr>
      </p:pic>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116" y="743124"/>
            <a:ext cx="1450539" cy="1318085"/>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6116" y="2921315"/>
            <a:ext cx="1450539" cy="1318085"/>
          </a:xfrm>
          <a:prstGeom prst="rect">
            <a:avLst/>
          </a:prstGeom>
        </p:spPr>
      </p:pic>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5365" y="1793390"/>
            <a:ext cx="1395619" cy="1282548"/>
          </a:xfrm>
          <a:prstGeom prst="rect">
            <a:avLst/>
          </a:prstGeom>
        </p:spPr>
      </p:pic>
      <p:pic>
        <p:nvPicPr>
          <p:cNvPr id="16" name="Picture 15"/>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405052" y="1769783"/>
            <a:ext cx="1402080" cy="1276086"/>
          </a:xfrm>
          <a:prstGeom prst="rect">
            <a:avLst/>
          </a:prstGeom>
        </p:spPr>
      </p:pic>
      <p:sp>
        <p:nvSpPr>
          <p:cNvPr id="22" name="Content Placeholder 2"/>
          <p:cNvSpPr txBox="1">
            <a:spLocks/>
          </p:cNvSpPr>
          <p:nvPr/>
        </p:nvSpPr>
        <p:spPr>
          <a:xfrm>
            <a:off x="3533439" y="335801"/>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1-  الاحترام وحسن المعاملة</a:t>
            </a:r>
          </a:p>
        </p:txBody>
      </p:sp>
      <p:sp>
        <p:nvSpPr>
          <p:cNvPr id="23" name="Content Placeholder 2"/>
          <p:cNvSpPr txBox="1">
            <a:spLocks/>
          </p:cNvSpPr>
          <p:nvPr/>
        </p:nvSpPr>
        <p:spPr>
          <a:xfrm>
            <a:off x="5096627" y="943293"/>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2- العدالة في أجور وساعات العمل</a:t>
            </a:r>
          </a:p>
        </p:txBody>
      </p:sp>
      <p:sp>
        <p:nvSpPr>
          <p:cNvPr id="24" name="Content Placeholder 2"/>
          <p:cNvSpPr txBox="1">
            <a:spLocks/>
          </p:cNvSpPr>
          <p:nvPr/>
        </p:nvSpPr>
        <p:spPr>
          <a:xfrm>
            <a:off x="6233096" y="1958023"/>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3- عدم التدخل في القرار الطبي</a:t>
            </a:r>
          </a:p>
        </p:txBody>
      </p:sp>
      <p:sp>
        <p:nvSpPr>
          <p:cNvPr id="25" name="Content Placeholder 2"/>
          <p:cNvSpPr txBox="1">
            <a:spLocks/>
          </p:cNvSpPr>
          <p:nvPr/>
        </p:nvSpPr>
        <p:spPr>
          <a:xfrm>
            <a:off x="5097622" y="3075938"/>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4- الحماية من الأضرار في بيئة العمل</a:t>
            </a:r>
          </a:p>
        </p:txBody>
      </p:sp>
      <p:sp>
        <p:nvSpPr>
          <p:cNvPr id="26" name="Content Placeholder 2"/>
          <p:cNvSpPr txBox="1">
            <a:spLocks/>
          </p:cNvSpPr>
          <p:nvPr/>
        </p:nvSpPr>
        <p:spPr>
          <a:xfrm>
            <a:off x="3533439" y="3581033"/>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5- التأمين ضد الأخطاء الغير مقصودة</a:t>
            </a:r>
          </a:p>
        </p:txBody>
      </p:sp>
      <p:sp>
        <p:nvSpPr>
          <p:cNvPr id="27" name="Content Placeholder 2"/>
          <p:cNvSpPr txBox="1">
            <a:spLocks/>
          </p:cNvSpPr>
          <p:nvPr/>
        </p:nvSpPr>
        <p:spPr>
          <a:xfrm>
            <a:off x="1997789" y="3082516"/>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6- حق الطبيب في الامتناع عن علاج المريض</a:t>
            </a:r>
          </a:p>
        </p:txBody>
      </p:sp>
      <p:sp>
        <p:nvSpPr>
          <p:cNvPr id="28" name="Content Placeholder 2"/>
          <p:cNvSpPr txBox="1">
            <a:spLocks/>
          </p:cNvSpPr>
          <p:nvPr/>
        </p:nvSpPr>
        <p:spPr>
          <a:xfrm>
            <a:off x="742927" y="1913903"/>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7- الموازنة بين علاج المريض والتكاليف</a:t>
            </a:r>
          </a:p>
        </p:txBody>
      </p:sp>
      <p:sp>
        <p:nvSpPr>
          <p:cNvPr id="29" name="Content Placeholder 2"/>
          <p:cNvSpPr txBox="1">
            <a:spLocks/>
          </p:cNvSpPr>
          <p:nvPr/>
        </p:nvSpPr>
        <p:spPr>
          <a:xfrm>
            <a:off x="1997788" y="1095758"/>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solidFill>
                  <a:schemeClr val="bg1"/>
                </a:solidFill>
                <a:latin typeface="TheSans" panose="020B0503040302020203" pitchFamily="34" charset="-78"/>
                <a:cs typeface="TheSans" panose="020B0503040302020203" pitchFamily="34" charset="-78"/>
              </a:rPr>
              <a:t>8- التدريب والتطوير</a:t>
            </a:r>
          </a:p>
        </p:txBody>
      </p:sp>
      <p:sp>
        <p:nvSpPr>
          <p:cNvPr id="30" name="Content Placeholder 2"/>
          <p:cNvSpPr txBox="1">
            <a:spLocks/>
          </p:cNvSpPr>
          <p:nvPr/>
        </p:nvSpPr>
        <p:spPr>
          <a:xfrm>
            <a:off x="3503813" y="1875706"/>
            <a:ext cx="1395619" cy="1117915"/>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latin typeface="TheSans" panose="020B0503040302020203" pitchFamily="34" charset="-78"/>
                <a:cs typeface="TheSans" panose="020B0503040302020203" pitchFamily="34" charset="-78"/>
              </a:rPr>
              <a:t>9- توفير الجو المناسب لعمل المرأة</a:t>
            </a:r>
          </a:p>
        </p:txBody>
      </p:sp>
      <p:sp>
        <p:nvSpPr>
          <p:cNvPr id="31" name="Content Placeholder 2"/>
          <p:cNvSpPr txBox="1">
            <a:spLocks/>
          </p:cNvSpPr>
          <p:nvPr/>
        </p:nvSpPr>
        <p:spPr>
          <a:xfrm>
            <a:off x="367301" y="4338904"/>
            <a:ext cx="1630487" cy="294056"/>
          </a:xfrm>
          <a:prstGeom prst="rect">
            <a:avLst/>
          </a:prstGeom>
        </p:spPr>
        <p:txBody>
          <a:bodyPr>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42900" lvl="1" indent="0" algn="ctr" rtl="1">
              <a:lnSpc>
                <a:spcPct val="110000"/>
              </a:lnSpc>
              <a:buNone/>
            </a:pPr>
            <a:r>
              <a:rPr lang="ar-SA" sz="1400" dirty="0" smtClean="0">
                <a:latin typeface="TheSans" panose="020B0503040302020203" pitchFamily="34" charset="-78"/>
                <a:cs typeface="TheSans" panose="020B0503040302020203" pitchFamily="34" charset="-78"/>
              </a:rPr>
              <a:t>10- حقوق أخرى ...</a:t>
            </a:r>
          </a:p>
        </p:txBody>
      </p:sp>
      <p:grpSp>
        <p:nvGrpSpPr>
          <p:cNvPr id="18" name="Group 17"/>
          <p:cNvGrpSpPr/>
          <p:nvPr/>
        </p:nvGrpSpPr>
        <p:grpSpPr>
          <a:xfrm>
            <a:off x="6892828" y="711776"/>
            <a:ext cx="2125672" cy="365964"/>
            <a:chOff x="1201002" y="2151017"/>
            <a:chExt cx="2125672" cy="365964"/>
          </a:xfrm>
        </p:grpSpPr>
        <p:sp>
          <p:nvSpPr>
            <p:cNvPr id="34" name="Horizontal Scroll 33"/>
            <p:cNvSpPr/>
            <p:nvPr/>
          </p:nvSpPr>
          <p:spPr>
            <a:xfrm>
              <a:off x="1201002" y="2151017"/>
              <a:ext cx="2035653" cy="365964"/>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a:p>
          </p:txBody>
        </p:sp>
        <p:sp>
          <p:nvSpPr>
            <p:cNvPr id="35" name="Content Placeholder 1"/>
            <p:cNvSpPr txBox="1">
              <a:spLocks/>
            </p:cNvSpPr>
            <p:nvPr/>
          </p:nvSpPr>
          <p:spPr>
            <a:xfrm>
              <a:off x="1201002" y="2253882"/>
              <a:ext cx="2125672" cy="21897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ar-SA" sz="800" b="1" dirty="0">
                  <a:solidFill>
                    <a:srgbClr val="229EB1"/>
                  </a:solidFill>
                  <a:latin typeface="TheSans" panose="020B0503040302020203" pitchFamily="34" charset="-78"/>
                  <a:cs typeface="TheSans" panose="020B0503040302020203" pitchFamily="34" charset="-78"/>
                </a:rPr>
                <a:t>حقوق الأطباء والعاملين في المجال الصحي</a:t>
              </a:r>
              <a:endParaRPr lang="en-US" sz="800" b="1" dirty="0">
                <a:solidFill>
                  <a:srgbClr val="229EB1"/>
                </a:solidFill>
                <a:latin typeface="TheSans" panose="020B0503040302020203" pitchFamily="34" charset="-78"/>
                <a:cs typeface="TheSans" panose="020B0503040302020203" pitchFamily="34" charset="-78"/>
              </a:endParaRPr>
            </a:p>
          </p:txBody>
        </p:sp>
      </p:grpSp>
    </p:spTree>
    <p:extLst>
      <p:ext uri="{BB962C8B-B14F-4D97-AF65-F5344CB8AC3E}">
        <p14:creationId xmlns:p14="http://schemas.microsoft.com/office/powerpoint/2010/main" val="27330753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99" y="0"/>
            <a:ext cx="9134801" cy="5143500"/>
          </a:xfrm>
          <a:prstGeom prst="rect">
            <a:avLst/>
          </a:prstGeom>
        </p:spPr>
      </p:pic>
    </p:spTree>
    <p:extLst>
      <p:ext uri="{BB962C8B-B14F-4D97-AF65-F5344CB8AC3E}">
        <p14:creationId xmlns:p14="http://schemas.microsoft.com/office/powerpoint/2010/main" val="2735490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914400" y="1798978"/>
            <a:ext cx="7378700" cy="2484097"/>
          </a:xfrm>
        </p:spPr>
        <p:txBody>
          <a:bodyPr>
            <a:normAutofit/>
          </a:bodyPr>
          <a:lstStyle/>
          <a:p>
            <a:pPr marL="285750" indent="-285750">
              <a:buFont typeface="Arial" panose="020B0604020202020204" pitchFamily="34" charset="0"/>
              <a:buChar char="•"/>
            </a:pPr>
            <a:r>
              <a:rPr lang="ar-SA" sz="1800" dirty="0"/>
              <a:t>وهذا أمر مهم جدا ويأتي ناتجا طبيعيا لسلوك الأطباء وأدائهم</a:t>
            </a:r>
          </a:p>
          <a:p>
            <a:pPr marL="285750" indent="-285750">
              <a:buFont typeface="Arial" panose="020B0604020202020204" pitchFamily="34" charset="0"/>
              <a:buChar char="•"/>
            </a:pPr>
            <a:r>
              <a:rPr lang="ar-SA" sz="1800" dirty="0">
                <a:solidFill>
                  <a:srgbClr val="018391"/>
                </a:solidFill>
              </a:rPr>
              <a:t>فإن كان أداؤهم وسلوكهم كما يتوقع منهم حسنا ودقة وأمانة، بادلهم المجتمع بالامتنان والعرفان وحسن المعاملة</a:t>
            </a:r>
          </a:p>
          <a:p>
            <a:pPr marL="285750" indent="-285750">
              <a:buFont typeface="Arial" panose="020B0604020202020204" pitchFamily="34" charset="0"/>
              <a:buChar char="•"/>
            </a:pPr>
            <a:r>
              <a:rPr lang="ar-SA" sz="1800" dirty="0"/>
              <a:t>وإن كانت الأخرى فإن العاملين في الحقل الطبي يهدمون صروحهم بأنفسهم ويجلبون على أنفسهم النقد والاستهجان وغير ذلك مما لا يليق بالعلاقة بين الطبيب ومجتمعه وما يفترضه الذوق السليم في المجتمع السليم</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263607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rizontal Scroll 5"/>
          <p:cNvSpPr/>
          <p:nvPr/>
        </p:nvSpPr>
        <p:spPr>
          <a:xfrm>
            <a:off x="655093" y="1717152"/>
            <a:ext cx="7806519" cy="1517960"/>
          </a:xfrm>
          <a:prstGeom prst="horizontalScroll">
            <a:avLst/>
          </a:prstGeom>
        </p:spPr>
        <p:style>
          <a:lnRef idx="1">
            <a:schemeClr val="accent6"/>
          </a:lnRef>
          <a:fillRef idx="2">
            <a:schemeClr val="accent6"/>
          </a:fillRef>
          <a:effectRef idx="1">
            <a:schemeClr val="accent6"/>
          </a:effectRef>
          <a:fontRef idx="minor">
            <a:schemeClr val="dk1"/>
          </a:fontRef>
        </p:style>
        <p:txBody>
          <a:bodyPr rtlCol="1" anchor="ctr"/>
          <a:lstStyle/>
          <a:p>
            <a:pPr algn="ctr"/>
            <a:endParaRPr lang="ar-SA"/>
          </a:p>
        </p:txBody>
      </p:sp>
      <p:sp>
        <p:nvSpPr>
          <p:cNvPr id="2" name="Content Placeholder 1"/>
          <p:cNvSpPr>
            <a:spLocks noGrp="1"/>
          </p:cNvSpPr>
          <p:nvPr>
            <p:ph sz="quarter" idx="10"/>
          </p:nvPr>
        </p:nvSpPr>
        <p:spPr>
          <a:xfrm>
            <a:off x="1201002" y="2253882"/>
            <a:ext cx="6414448" cy="444500"/>
          </a:xfrm>
        </p:spPr>
        <p:txBody>
          <a:bodyPr/>
          <a:lstStyle/>
          <a:p>
            <a:pPr algn="ctr"/>
            <a:r>
              <a:rPr lang="ar-SA" dirty="0"/>
              <a:t>حقوق الأطباء والعاملين في المجال الصحي</a:t>
            </a:r>
            <a:endParaRPr lang="en-US" dirty="0"/>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485952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914400" y="1798978"/>
            <a:ext cx="7378700" cy="2484097"/>
          </a:xfrm>
        </p:spPr>
        <p:txBody>
          <a:bodyPr>
            <a:normAutofit fontScale="70000" lnSpcReduction="20000"/>
          </a:bodyPr>
          <a:lstStyle/>
          <a:p>
            <a:pPr marL="342900" indent="-342900">
              <a:buFont typeface="+mj-lt"/>
              <a:buAutoNum type="arabicPeriod"/>
            </a:pPr>
            <a:r>
              <a:rPr lang="ar-SA" sz="1800" dirty="0"/>
              <a:t>الاحترام وحسن المعاملة</a:t>
            </a:r>
          </a:p>
          <a:p>
            <a:pPr marL="342900" indent="-342900">
              <a:buFont typeface="+mj-lt"/>
              <a:buAutoNum type="arabicPeriod"/>
            </a:pPr>
            <a:r>
              <a:rPr lang="ar-SA" sz="1900" dirty="0">
                <a:solidFill>
                  <a:srgbClr val="018391"/>
                </a:solidFill>
              </a:rPr>
              <a:t>العدالة في أجور وساعات العمل</a:t>
            </a:r>
          </a:p>
          <a:p>
            <a:pPr marL="342900" indent="-342900">
              <a:buFont typeface="+mj-lt"/>
              <a:buAutoNum type="arabicPeriod"/>
            </a:pPr>
            <a:r>
              <a:rPr lang="ar-SA" sz="1800" dirty="0"/>
              <a:t>عدم التدخل في القرار الطبي</a:t>
            </a:r>
          </a:p>
          <a:p>
            <a:pPr marL="342900" indent="-342900">
              <a:buFont typeface="+mj-lt"/>
              <a:buAutoNum type="arabicPeriod"/>
            </a:pPr>
            <a:r>
              <a:rPr lang="ar-SA" sz="1900" dirty="0">
                <a:solidFill>
                  <a:srgbClr val="018391"/>
                </a:solidFill>
              </a:rPr>
              <a:t>الحماية من الأضرار الناتجة عن بيئة العمل</a:t>
            </a:r>
          </a:p>
          <a:p>
            <a:pPr marL="342900" indent="-342900">
              <a:buFont typeface="+mj-lt"/>
              <a:buAutoNum type="arabicPeriod"/>
            </a:pPr>
            <a:r>
              <a:rPr lang="ar-SA" sz="1800" dirty="0"/>
              <a:t>التأمين في مواجهة ما يترتب على الأخطاء الطبية غير المقصودة</a:t>
            </a:r>
          </a:p>
          <a:p>
            <a:pPr marL="342900" indent="-342900">
              <a:buFont typeface="+mj-lt"/>
              <a:buAutoNum type="arabicPeriod"/>
            </a:pPr>
            <a:r>
              <a:rPr lang="ar-SA" sz="1900" dirty="0">
                <a:solidFill>
                  <a:srgbClr val="018391"/>
                </a:solidFill>
              </a:rPr>
              <a:t>حق الطبيب في الامتناع عن علاج المريض وضوابطه </a:t>
            </a:r>
          </a:p>
          <a:p>
            <a:pPr marL="342900" indent="-342900">
              <a:buFont typeface="+mj-lt"/>
              <a:buAutoNum type="arabicPeriod"/>
            </a:pPr>
            <a:r>
              <a:rPr lang="ar-SA" sz="1800" dirty="0"/>
              <a:t>الموازنة بين علاج المريض والتكاليف المادية على المريض والمنشأة أو الدولة</a:t>
            </a:r>
          </a:p>
          <a:p>
            <a:pPr marL="342900" indent="-342900">
              <a:buFont typeface="+mj-lt"/>
              <a:buAutoNum type="arabicPeriod"/>
            </a:pPr>
            <a:r>
              <a:rPr lang="ar-SA" sz="1900" dirty="0">
                <a:solidFill>
                  <a:srgbClr val="018391"/>
                </a:solidFill>
              </a:rPr>
              <a:t>حق التدريب والتطوير</a:t>
            </a:r>
          </a:p>
          <a:p>
            <a:pPr marL="342900" indent="-342900">
              <a:buFont typeface="+mj-lt"/>
              <a:buAutoNum type="arabicPeriod"/>
            </a:pPr>
            <a:r>
              <a:rPr lang="ar-SA" sz="1800" dirty="0"/>
              <a:t>توفير الجو المناسب للعمل</a:t>
            </a:r>
          </a:p>
          <a:p>
            <a:r>
              <a:rPr lang="ar-SA" sz="1900" smtClean="0">
                <a:solidFill>
                  <a:srgbClr val="018391"/>
                </a:solidFill>
              </a:rPr>
              <a:t>10.حقوق </a:t>
            </a:r>
            <a:r>
              <a:rPr lang="ar-SA" sz="1900" dirty="0">
                <a:solidFill>
                  <a:srgbClr val="018391"/>
                </a:solidFill>
              </a:rPr>
              <a:t>أخرى</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2111789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١- الاحترام وحسن المعاملة </a:t>
            </a:r>
            <a:endParaRPr lang="en-US" dirty="0"/>
          </a:p>
        </p:txBody>
      </p:sp>
      <p:sp>
        <p:nvSpPr>
          <p:cNvPr id="3" name="Content Placeholder 2"/>
          <p:cNvSpPr>
            <a:spLocks noGrp="1"/>
          </p:cNvSpPr>
          <p:nvPr>
            <p:ph sz="quarter" idx="11"/>
          </p:nvPr>
        </p:nvSpPr>
        <p:spPr/>
        <p:txBody>
          <a:bodyPr>
            <a:normAutofit/>
          </a:bodyPr>
          <a:lstStyle/>
          <a:p>
            <a:pPr marL="285750" indent="-285750">
              <a:lnSpc>
                <a:spcPct val="110000"/>
              </a:lnSpc>
              <a:buFont typeface="Arial" panose="020B0604020202020204" pitchFamily="34" charset="0"/>
              <a:buChar char="•"/>
            </a:pPr>
            <a:r>
              <a:rPr lang="ar-SA" sz="1800" dirty="0">
                <a:solidFill>
                  <a:srgbClr val="018391"/>
                </a:solidFill>
              </a:rPr>
              <a:t>الأساس في الدافع للمهنة حب مساعدة الآخرين والبذل لهم</a:t>
            </a:r>
          </a:p>
          <a:p>
            <a:pPr marL="628650" lvl="1" indent="-285750">
              <a:lnSpc>
                <a:spcPct val="110000"/>
              </a:lnSpc>
              <a:buFont typeface="Arial" panose="020B0604020202020204" pitchFamily="34" charset="0"/>
              <a:buChar char="•"/>
            </a:pPr>
            <a:r>
              <a:rPr lang="ar-SA" sz="1600" dirty="0">
                <a:latin typeface="TheSans" panose="020B0503040302020203" pitchFamily="34" charset="-78"/>
                <a:cs typeface="TheSans" panose="020B0503040302020203" pitchFamily="34" charset="-78"/>
              </a:rPr>
              <a:t>دراسة طويلة وصعبة وخبرات تتكون مع الزمن</a:t>
            </a:r>
          </a:p>
          <a:p>
            <a:pPr marL="628650" lvl="1" indent="-285750">
              <a:lnSpc>
                <a:spcPct val="110000"/>
              </a:lnSpc>
              <a:buFont typeface="Arial" panose="020B0604020202020204" pitchFamily="34" charset="0"/>
              <a:buChar char="•"/>
            </a:pPr>
            <a:r>
              <a:rPr lang="ar-SA" sz="1600" dirty="0">
                <a:latin typeface="TheSans" panose="020B0503040302020203" pitchFamily="34" charset="-78"/>
                <a:cs typeface="TheSans" panose="020B0503040302020203" pitchFamily="34" charset="-78"/>
              </a:rPr>
              <a:t>مهنة شاقة</a:t>
            </a:r>
          </a:p>
          <a:p>
            <a:pPr marL="628650" lvl="1" indent="-285750">
              <a:lnSpc>
                <a:spcPct val="110000"/>
              </a:lnSpc>
              <a:buFont typeface="Arial" panose="020B0604020202020204" pitchFamily="34" charset="0"/>
              <a:buChar char="•"/>
            </a:pPr>
            <a:r>
              <a:rPr lang="ar-SA" sz="1600" dirty="0">
                <a:latin typeface="TheSans" panose="020B0503040302020203" pitchFamily="34" charset="-78"/>
                <a:cs typeface="TheSans" panose="020B0503040302020203" pitchFamily="34" charset="-78"/>
              </a:rPr>
              <a:t>الطب علم صعب متشعب وفيه جوانب انسانية لصيقة </a:t>
            </a:r>
          </a:p>
          <a:p>
            <a:pPr marL="628650" lvl="1" indent="-285750">
              <a:lnSpc>
                <a:spcPct val="110000"/>
              </a:lnSpc>
              <a:buFont typeface="Arial" panose="020B0604020202020204" pitchFamily="34" charset="0"/>
              <a:buChar char="•"/>
            </a:pPr>
            <a:r>
              <a:rPr lang="ar-SA" sz="1600" dirty="0">
                <a:latin typeface="TheSans" panose="020B0503040302020203" pitchFamily="34" charset="-78"/>
                <a:cs typeface="TheSans" panose="020B0503040302020203" pitchFamily="34" charset="-78"/>
              </a:rPr>
              <a:t>الطبيب في مقام</a:t>
            </a:r>
          </a:p>
          <a:p>
            <a:pPr marL="971550" lvl="2" indent="-28575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الناصح والمرشد لمن كان جاهلاً</a:t>
            </a:r>
          </a:p>
          <a:p>
            <a:pPr marL="971550" lvl="2" indent="-285750">
              <a:lnSpc>
                <a:spcPct val="110000"/>
              </a:lnSpc>
              <a:buFont typeface="Arial" panose="020B0604020202020204" pitchFamily="34" charset="0"/>
              <a:buChar char="•"/>
            </a:pPr>
            <a:r>
              <a:rPr lang="ar-SA" sz="1400" dirty="0">
                <a:latin typeface="TheSans" panose="020B0503040302020203" pitchFamily="34" charset="-78"/>
                <a:cs typeface="TheSans" panose="020B0503040302020203" pitchFamily="34" charset="-78"/>
              </a:rPr>
              <a:t>والمذكر لمن كان غافلاً</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6111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١- الاحترام وحسن المعاملة </a:t>
            </a:r>
            <a:endParaRPr lang="en-US" dirty="0"/>
          </a:p>
        </p:txBody>
      </p:sp>
      <p:sp>
        <p:nvSpPr>
          <p:cNvPr id="3" name="Content Placeholder 2"/>
          <p:cNvSpPr>
            <a:spLocks noGrp="1"/>
          </p:cNvSpPr>
          <p:nvPr>
            <p:ph sz="quarter" idx="11"/>
          </p:nvPr>
        </p:nvSpPr>
        <p:spPr/>
        <p:txBody>
          <a:bodyPr>
            <a:normAutofit/>
          </a:bodyPr>
          <a:lstStyle/>
          <a:p>
            <a:pPr marL="285750" indent="-285750">
              <a:lnSpc>
                <a:spcPct val="110000"/>
              </a:lnSpc>
              <a:buFont typeface="Arial" panose="020B0604020202020204" pitchFamily="34" charset="0"/>
              <a:buChar char="•"/>
            </a:pPr>
            <a:r>
              <a:rPr lang="ar-SA" sz="1800" dirty="0"/>
              <a:t>إن المـعلــم والطبيــب كلاهمــا               لا ينصحان إن همــا لم يكرمــا</a:t>
            </a:r>
          </a:p>
          <a:p>
            <a:pPr marL="285750" indent="-285750">
              <a:lnSpc>
                <a:spcPct val="110000"/>
              </a:lnSpc>
              <a:buFont typeface="Arial" panose="020B0604020202020204" pitchFamily="34" charset="0"/>
              <a:buChar char="•"/>
            </a:pPr>
            <a:r>
              <a:rPr lang="ar-SA" sz="1800" dirty="0"/>
              <a:t> فاصبر لدائك إن جفوت طبيبـه              واصبر لجهلك إن جفوت معلما</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3554486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545874" y="1130300"/>
            <a:ext cx="3747227" cy="444500"/>
          </a:xfrm>
        </p:spPr>
        <p:txBody>
          <a:bodyPr/>
          <a:lstStyle/>
          <a:p>
            <a:r>
              <a:rPr lang="ar-SA" dirty="0"/>
              <a:t>١- الاحترام وحسن المعاملة </a:t>
            </a:r>
            <a:endParaRPr lang="en-US" dirty="0"/>
          </a:p>
        </p:txBody>
      </p:sp>
      <p:sp>
        <p:nvSpPr>
          <p:cNvPr id="3" name="Content Placeholder 2"/>
          <p:cNvSpPr>
            <a:spLocks noGrp="1"/>
          </p:cNvSpPr>
          <p:nvPr>
            <p:ph sz="quarter" idx="11"/>
          </p:nvPr>
        </p:nvSpPr>
        <p:spPr/>
        <p:txBody>
          <a:bodyPr>
            <a:normAutofit/>
          </a:bodyPr>
          <a:lstStyle/>
          <a:p>
            <a:pPr marL="285750" lvl="0" indent="-285750">
              <a:buFont typeface="Arial" panose="020B0604020202020204" pitchFamily="34" charset="0"/>
              <a:buChar char="•"/>
            </a:pPr>
            <a:r>
              <a:rPr lang="ar-SA" sz="1550" b="1" dirty="0">
                <a:solidFill>
                  <a:srgbClr val="018391"/>
                </a:solidFill>
                <a:sym typeface="Times New Roman"/>
              </a:rPr>
              <a:t>أن يكون الطبيب وفريقه محل احترام عامة الناس ، ويوجه الصغار والكبار لهذا الأدب</a:t>
            </a:r>
          </a:p>
          <a:p>
            <a:pPr marL="285750" lvl="0" indent="-285750">
              <a:buFont typeface="Arial" panose="020B0604020202020204" pitchFamily="34" charset="0"/>
              <a:buChar char="•"/>
            </a:pPr>
            <a:r>
              <a:rPr lang="ar-SA" dirty="0">
                <a:sym typeface="Times New Roman"/>
              </a:rPr>
              <a:t>فكثيرا ما ينظر بعض الجهلاء إلى الطبيب على أنه أجير لا حق له غير أجره المادي الذي تعطيه له الدولة أو المؤسسة أو الفرد</a:t>
            </a:r>
          </a:p>
          <a:p>
            <a:pPr marL="628650" lvl="1" indent="-285750">
              <a:buFont typeface="Arial" panose="020B0604020202020204" pitchFamily="34" charset="0"/>
              <a:buChar char="•"/>
            </a:pPr>
            <a:r>
              <a:rPr lang="ar-SA" sz="1200" dirty="0">
                <a:latin typeface="TheSans" panose="020B0503040302020203" pitchFamily="34" charset="-78"/>
                <a:cs typeface="TheSans" panose="020B0503040302020203" pitchFamily="34" charset="-78"/>
                <a:sym typeface="Times New Roman"/>
              </a:rPr>
              <a:t>مثال: انت ما عطوك فلوس وجابوك الا لتخدمنا</a:t>
            </a:r>
          </a:p>
        </p:txBody>
      </p:sp>
      <p:sp>
        <p:nvSpPr>
          <p:cNvPr id="5" name="Content Placeholder 3"/>
          <p:cNvSpPr>
            <a:spLocks noGrp="1"/>
          </p:cNvSpPr>
          <p:nvPr>
            <p:ph sz="quarter" idx="12"/>
          </p:nvPr>
        </p:nvSpPr>
        <p:spPr>
          <a:xfrm>
            <a:off x="696688" y="4421165"/>
            <a:ext cx="1164307" cy="181019"/>
          </a:xfrm>
        </p:spPr>
        <p:txBody>
          <a:bodyPr/>
          <a:lstStyle/>
          <a:p>
            <a:pPr algn="ctr"/>
            <a:r>
              <a:rPr lang="ar-SA" dirty="0" smtClean="0"/>
              <a:t>كلية الطب</a:t>
            </a:r>
            <a:endParaRPr lang="en-US" dirty="0"/>
          </a:p>
        </p:txBody>
      </p:sp>
    </p:spTree>
    <p:extLst>
      <p:ext uri="{BB962C8B-B14F-4D97-AF65-F5344CB8AC3E}">
        <p14:creationId xmlns:p14="http://schemas.microsoft.com/office/powerpoint/2010/main" val="1488264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نسق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نسق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TotalTime>
  <Words>2021</Words>
  <Application>Microsoft Office PowerPoint</Application>
  <PresentationFormat>On-screen Show (16:9)</PresentationFormat>
  <Paragraphs>190</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TheSans</vt:lpstr>
      <vt:lpstr>Times New Roman</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ACER</dc:creator>
  <cp:lastModifiedBy>AMAL HASAN ABDU</cp:lastModifiedBy>
  <cp:revision>68</cp:revision>
  <dcterms:created xsi:type="dcterms:W3CDTF">2020-06-29T07:54:54Z</dcterms:created>
  <dcterms:modified xsi:type="dcterms:W3CDTF">2024-01-29T12:29:37Z</dcterms:modified>
</cp:coreProperties>
</file>