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97" r:id="rId2"/>
    <p:sldId id="393" r:id="rId3"/>
    <p:sldId id="394" r:id="rId4"/>
    <p:sldId id="395" r:id="rId5"/>
    <p:sldId id="396" r:id="rId6"/>
    <p:sldId id="397" r:id="rId7"/>
    <p:sldId id="398" r:id="rId8"/>
    <p:sldId id="399" r:id="rId9"/>
    <p:sldId id="400" r:id="rId10"/>
    <p:sldId id="401" r:id="rId11"/>
    <p:sldId id="402" r:id="rId12"/>
    <p:sldId id="404" r:id="rId13"/>
    <p:sldId id="405" r:id="rId14"/>
    <p:sldId id="406" r:id="rId15"/>
    <p:sldId id="407" r:id="rId16"/>
    <p:sldId id="408" r:id="rId17"/>
    <p:sldId id="409" r:id="rId18"/>
    <p:sldId id="410" r:id="rId19"/>
    <p:sldId id="411" r:id="rId20"/>
    <p:sldId id="412" r:id="rId21"/>
    <p:sldId id="413" r:id="rId22"/>
    <p:sldId id="415" r:id="rId23"/>
    <p:sldId id="416" r:id="rId24"/>
    <p:sldId id="417" r:id="rId25"/>
    <p:sldId id="418" r:id="rId26"/>
    <p:sldId id="420" r:id="rId27"/>
    <p:sldId id="419" r:id="rId28"/>
    <p:sldId id="421" r:id="rId29"/>
    <p:sldId id="422" r:id="rId30"/>
    <p:sldId id="423" r:id="rId31"/>
    <p:sldId id="424" r:id="rId32"/>
    <p:sldId id="425" r:id="rId33"/>
    <p:sldId id="426" r:id="rId34"/>
    <p:sldId id="427" r:id="rId35"/>
    <p:sldId id="352" r:id="rId36"/>
    <p:sldId id="414" r:id="rId37"/>
    <p:sldId id="261" r:id="rId38"/>
  </p:sldIdLst>
  <p:sldSz cx="9144000" cy="5143500" type="screen16x9"/>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9EB1"/>
    <a:srgbClr val="C7A3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6197" autoAdjust="0"/>
  </p:normalViewPr>
  <p:slideViewPr>
    <p:cSldViewPr snapToGrid="0" showGuides="1">
      <p:cViewPr varScale="1">
        <p:scale>
          <a:sx n="158" d="100"/>
          <a:sy n="158" d="100"/>
        </p:scale>
        <p:origin x="200" y="296"/>
      </p:cViewPr>
      <p:guideLst>
        <p:guide orient="horz" pos="1620"/>
        <p:guide pos="2880"/>
      </p:guideLst>
    </p:cSldViewPr>
  </p:slideViewPr>
  <p:outlineViewPr>
    <p:cViewPr>
      <p:scale>
        <a:sx n="33" d="100"/>
        <a:sy n="33" d="100"/>
      </p:scale>
      <p:origin x="0" y="395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ralk F" userId="0ce5ef93c6cc7083" providerId="LiveId" clId="{46E27A46-D377-4846-BCAE-D3E1FBEEF839}"/>
    <pc:docChg chg="modSld">
      <pc:chgData name="Dralk F" userId="0ce5ef93c6cc7083" providerId="LiveId" clId="{46E27A46-D377-4846-BCAE-D3E1FBEEF839}" dt="2024-02-08T08:13:06.638" v="4" actId="20577"/>
      <pc:docMkLst>
        <pc:docMk/>
      </pc:docMkLst>
      <pc:sldChg chg="modSp mod">
        <pc:chgData name="Dralk F" userId="0ce5ef93c6cc7083" providerId="LiveId" clId="{46E27A46-D377-4846-BCAE-D3E1FBEEF839}" dt="2024-02-08T08:13:06.638" v="4" actId="20577"/>
        <pc:sldMkLst>
          <pc:docMk/>
          <pc:sldMk cId="1310614114" sldId="426"/>
        </pc:sldMkLst>
        <pc:spChg chg="mod">
          <ac:chgData name="Dralk F" userId="0ce5ef93c6cc7083" providerId="LiveId" clId="{46E27A46-D377-4846-BCAE-D3E1FBEEF839}" dt="2024-02-08T08:13:06.638" v="4" actId="20577"/>
          <ac:spMkLst>
            <pc:docMk/>
            <pc:sldMk cId="1310614114" sldId="426"/>
            <ac:spMk id="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B55EDE-9505-41C3-AD99-CB0A461D9BEE}" type="datetimeFigureOut">
              <a:rPr lang="en-US" smtClean="0"/>
              <a:t>2/8/24</a:t>
            </a:fld>
            <a:endParaRPr lang="en-US"/>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تذييل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610523-A469-4997-A6F6-817B6C260E6A}" type="slidenum">
              <a:rPr lang="en-US" smtClean="0"/>
              <a:t>‹#›</a:t>
            </a:fld>
            <a:endParaRPr lang="en-US"/>
          </a:p>
        </p:txBody>
      </p:sp>
    </p:spTree>
    <p:extLst>
      <p:ext uri="{BB962C8B-B14F-4D97-AF65-F5344CB8AC3E}">
        <p14:creationId xmlns:p14="http://schemas.microsoft.com/office/powerpoint/2010/main" val="1888430651"/>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pic>
        <p:nvPicPr>
          <p:cNvPr id="8" name="صورة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4" y="0"/>
            <a:ext cx="9143111" cy="5143500"/>
          </a:xfrm>
          <a:prstGeom prst="rect">
            <a:avLst/>
          </a:prstGeom>
        </p:spPr>
      </p:pic>
    </p:spTree>
    <p:extLst>
      <p:ext uri="{BB962C8B-B14F-4D97-AF65-F5344CB8AC3E}">
        <p14:creationId xmlns:p14="http://schemas.microsoft.com/office/powerpoint/2010/main" val="152741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pic>
        <p:nvPicPr>
          <p:cNvPr id="17" name="صورة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4" y="0"/>
            <a:ext cx="9143111" cy="5143500"/>
          </a:xfrm>
          <a:prstGeom prst="rect">
            <a:avLst/>
          </a:prstGeom>
        </p:spPr>
      </p:pic>
      <p:sp>
        <p:nvSpPr>
          <p:cNvPr id="18" name="مربع نص 17"/>
          <p:cNvSpPr txBox="1"/>
          <p:nvPr userDrawn="1"/>
        </p:nvSpPr>
        <p:spPr>
          <a:xfrm>
            <a:off x="8686800" y="4856118"/>
            <a:ext cx="304800" cy="230832"/>
          </a:xfrm>
          <a:prstGeom prst="rect">
            <a:avLst/>
          </a:prstGeom>
          <a:noFill/>
        </p:spPr>
        <p:txBody>
          <a:bodyPr wrap="square" rtlCol="0">
            <a:spAutoFit/>
          </a:bodyPr>
          <a:lstStyle/>
          <a:p>
            <a:fld id="{0A336C6F-6EAF-4CD9-BB47-AD8A22393DDB}" type="slidenum">
              <a:rPr lang="en-US" sz="900" smtClean="0">
                <a:solidFill>
                  <a:schemeClr val="bg1"/>
                </a:solidFill>
                <a:latin typeface="TheSans" panose="020B0503040302020203" pitchFamily="34" charset="-78"/>
                <a:cs typeface="TheSans" panose="020B0503040302020203" pitchFamily="34" charset="-78"/>
              </a:rPr>
              <a:t>‹#›</a:t>
            </a:fld>
            <a:endParaRPr lang="en-US" sz="900" dirty="0">
              <a:solidFill>
                <a:schemeClr val="bg1"/>
              </a:solidFill>
              <a:latin typeface="TheSans" panose="020B0503040302020203" pitchFamily="34" charset="-78"/>
              <a:cs typeface="TheSans" panose="020B0503040302020203" pitchFamily="34" charset="-78"/>
            </a:endParaRPr>
          </a:p>
        </p:txBody>
      </p:sp>
      <p:cxnSp>
        <p:nvCxnSpPr>
          <p:cNvPr id="9" name="رابط مستقيم 8"/>
          <p:cNvCxnSpPr/>
          <p:nvPr userDrawn="1"/>
        </p:nvCxnSpPr>
        <p:spPr>
          <a:xfrm>
            <a:off x="914400" y="1368341"/>
            <a:ext cx="3759200" cy="0"/>
          </a:xfrm>
          <a:prstGeom prst="line">
            <a:avLst/>
          </a:prstGeom>
          <a:ln w="19050">
            <a:solidFill>
              <a:srgbClr val="229EB1"/>
            </a:solidFill>
          </a:ln>
        </p:spPr>
        <p:style>
          <a:lnRef idx="1">
            <a:schemeClr val="accent1"/>
          </a:lnRef>
          <a:fillRef idx="0">
            <a:schemeClr val="accent1"/>
          </a:fillRef>
          <a:effectRef idx="0">
            <a:schemeClr val="accent1"/>
          </a:effectRef>
          <a:fontRef idx="minor">
            <a:schemeClr val="tx1"/>
          </a:fontRef>
        </p:style>
      </p:cxnSp>
      <p:sp>
        <p:nvSpPr>
          <p:cNvPr id="20" name="عنصر نائب للمحتوى 19"/>
          <p:cNvSpPr>
            <a:spLocks noGrp="1"/>
          </p:cNvSpPr>
          <p:nvPr>
            <p:ph sz="quarter" idx="10" hasCustomPrompt="1"/>
          </p:nvPr>
        </p:nvSpPr>
        <p:spPr>
          <a:xfrm>
            <a:off x="5943601" y="1130300"/>
            <a:ext cx="2349500" cy="444500"/>
          </a:xfrm>
          <a:prstGeom prst="rect">
            <a:avLst/>
          </a:prstGeom>
        </p:spPr>
        <p:txBody>
          <a:bodyPr>
            <a:noAutofit/>
          </a:bodyPr>
          <a:lstStyle>
            <a:lvl1pPr marL="0" indent="0" algn="r" rtl="1">
              <a:buNone/>
              <a:defRPr sz="2400" b="1">
                <a:solidFill>
                  <a:srgbClr val="229EB1"/>
                </a:solidFill>
                <a:latin typeface="TheSans" panose="020B0503040302020203" pitchFamily="34" charset="-78"/>
                <a:cs typeface="TheSans" panose="020B0503040302020203" pitchFamily="34" charset="-78"/>
              </a:defRPr>
            </a:lvl1pPr>
            <a:lvl2pPr marL="342900" indent="0" algn="r" rtl="1">
              <a:buNone/>
              <a:defRPr/>
            </a:lvl2pPr>
            <a:lvl3pPr marL="685800" indent="0" algn="r" rtl="1">
              <a:buNone/>
              <a:defRPr/>
            </a:lvl3pPr>
            <a:lvl4pPr marL="1028700" indent="0" algn="r" rtl="1">
              <a:buNone/>
              <a:defRPr/>
            </a:lvl4pPr>
            <a:lvl5pPr marL="1371600" indent="0" algn="r" rtl="1">
              <a:buNone/>
              <a:defRPr/>
            </a:lvl5pPr>
          </a:lstStyle>
          <a:p>
            <a:pPr lvl="0"/>
            <a:r>
              <a:rPr lang="ar-SA" dirty="0"/>
              <a:t>العنوان الرئيسي</a:t>
            </a:r>
            <a:endParaRPr lang="en-US" dirty="0"/>
          </a:p>
        </p:txBody>
      </p:sp>
      <p:sp>
        <p:nvSpPr>
          <p:cNvPr id="23" name="عنصر نائب للمحتوى 22"/>
          <p:cNvSpPr>
            <a:spLocks noGrp="1"/>
          </p:cNvSpPr>
          <p:nvPr>
            <p:ph sz="quarter" idx="11" hasCustomPrompt="1"/>
          </p:nvPr>
        </p:nvSpPr>
        <p:spPr>
          <a:xfrm>
            <a:off x="914400" y="1803400"/>
            <a:ext cx="7378700" cy="2479675"/>
          </a:xfrm>
          <a:prstGeom prst="rect">
            <a:avLst/>
          </a:prstGeom>
        </p:spPr>
        <p:txBody>
          <a:bodyPr>
            <a:normAutofit/>
          </a:bodyPr>
          <a:lstStyle>
            <a:lvl1pPr marL="0" indent="0" algn="justLow" rtl="1">
              <a:buNone/>
              <a:defRPr sz="1600">
                <a:latin typeface="TheSans" panose="020B0503040302020203" pitchFamily="34" charset="-78"/>
                <a:cs typeface="TheSans" panose="020B0503040302020203" pitchFamily="34" charset="-78"/>
              </a:defRPr>
            </a:lvl1pPr>
            <a:lvl2pPr marL="342900" indent="0" algn="r" rtl="1">
              <a:buNone/>
              <a:defRPr/>
            </a:lvl2pPr>
            <a:lvl3pPr marL="685800" indent="0" algn="r" rtl="1">
              <a:buNone/>
              <a:defRPr/>
            </a:lvl3pPr>
            <a:lvl4pPr marL="1028700" indent="0" algn="r" rtl="1">
              <a:buNone/>
              <a:defRPr/>
            </a:lvl4pPr>
            <a:lvl5pPr marL="1371600" indent="0" algn="r" rtl="1">
              <a:buNone/>
              <a:defRPr/>
            </a:lvl5pPr>
          </a:lstStyle>
          <a:p>
            <a:pPr lvl="0"/>
            <a:r>
              <a:rPr lang="ar-SA" dirty="0"/>
              <a:t>المحتوى النصي</a:t>
            </a:r>
            <a:endParaRPr lang="en-US" dirty="0"/>
          </a:p>
        </p:txBody>
      </p:sp>
      <p:sp>
        <p:nvSpPr>
          <p:cNvPr id="24" name="عنصر نائب للمحتوى 22"/>
          <p:cNvSpPr>
            <a:spLocks noGrp="1"/>
          </p:cNvSpPr>
          <p:nvPr>
            <p:ph sz="quarter" idx="12" hasCustomPrompt="1"/>
          </p:nvPr>
        </p:nvSpPr>
        <p:spPr>
          <a:xfrm>
            <a:off x="696688" y="4421165"/>
            <a:ext cx="1164307" cy="181019"/>
          </a:xfrm>
          <a:prstGeom prst="rect">
            <a:avLst/>
          </a:prstGeom>
        </p:spPr>
        <p:txBody>
          <a:bodyPr>
            <a:noAutofit/>
          </a:bodyPr>
          <a:lstStyle>
            <a:lvl1pPr marL="0" indent="0" algn="justLow" rtl="1">
              <a:buNone/>
              <a:defRPr sz="1100">
                <a:solidFill>
                  <a:srgbClr val="C7A362"/>
                </a:solidFill>
                <a:latin typeface="TheSans" panose="020B0503040302020203" pitchFamily="34" charset="-78"/>
                <a:cs typeface="TheSans" panose="020B0503040302020203" pitchFamily="34" charset="-78"/>
              </a:defRPr>
            </a:lvl1pPr>
            <a:lvl2pPr marL="342900" indent="0" algn="r" rtl="1">
              <a:buNone/>
              <a:defRPr/>
            </a:lvl2pPr>
            <a:lvl3pPr marL="685800" indent="0" algn="r" rtl="1">
              <a:buNone/>
              <a:defRPr/>
            </a:lvl3pPr>
            <a:lvl4pPr marL="1028700" indent="0" algn="r" rtl="1">
              <a:buNone/>
              <a:defRPr/>
            </a:lvl4pPr>
            <a:lvl5pPr marL="1371600" indent="0" algn="r" rtl="1">
              <a:buNone/>
              <a:defRPr/>
            </a:lvl5pPr>
          </a:lstStyle>
          <a:p>
            <a:pPr lvl="0"/>
            <a:r>
              <a:rPr lang="ar-SA" dirty="0" err="1"/>
              <a:t>إسم</a:t>
            </a:r>
            <a:r>
              <a:rPr lang="ar-SA" dirty="0"/>
              <a:t> الإدارة هنا</a:t>
            </a:r>
            <a:endParaRPr lang="en-US" dirty="0"/>
          </a:p>
        </p:txBody>
      </p:sp>
    </p:spTree>
    <p:extLst>
      <p:ext uri="{BB962C8B-B14F-4D97-AF65-F5344CB8AC3E}">
        <p14:creationId xmlns:p14="http://schemas.microsoft.com/office/powerpoint/2010/main" val="3022149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amp; Photo">
    <p:spTree>
      <p:nvGrpSpPr>
        <p:cNvPr id="1" name=""/>
        <p:cNvGrpSpPr/>
        <p:nvPr/>
      </p:nvGrpSpPr>
      <p:grpSpPr>
        <a:xfrm>
          <a:off x="0" y="0"/>
          <a:ext cx="0" cy="0"/>
          <a:chOff x="0" y="0"/>
          <a:chExt cx="0" cy="0"/>
        </a:xfrm>
      </p:grpSpPr>
      <p:pic>
        <p:nvPicPr>
          <p:cNvPr id="2" name="صورة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4" y="0"/>
            <a:ext cx="9143111" cy="5143500"/>
          </a:xfrm>
          <a:prstGeom prst="rect">
            <a:avLst/>
          </a:prstGeom>
        </p:spPr>
      </p:pic>
      <p:sp>
        <p:nvSpPr>
          <p:cNvPr id="8" name="مربع نص 7"/>
          <p:cNvSpPr txBox="1"/>
          <p:nvPr userDrawn="1"/>
        </p:nvSpPr>
        <p:spPr>
          <a:xfrm>
            <a:off x="8686800" y="4856118"/>
            <a:ext cx="304800" cy="230832"/>
          </a:xfrm>
          <a:prstGeom prst="rect">
            <a:avLst/>
          </a:prstGeom>
          <a:noFill/>
        </p:spPr>
        <p:txBody>
          <a:bodyPr wrap="square" rtlCol="0">
            <a:spAutoFit/>
          </a:bodyPr>
          <a:lstStyle/>
          <a:p>
            <a:fld id="{0A336C6F-6EAF-4CD9-BB47-AD8A22393DDB}" type="slidenum">
              <a:rPr lang="en-US" sz="900" smtClean="0">
                <a:solidFill>
                  <a:schemeClr val="bg1"/>
                </a:solidFill>
                <a:latin typeface="TheSans" panose="020B0503040302020203" pitchFamily="34" charset="-78"/>
                <a:cs typeface="TheSans" panose="020B0503040302020203" pitchFamily="34" charset="-78"/>
              </a:rPr>
              <a:t>‹#›</a:t>
            </a:fld>
            <a:endParaRPr lang="en-US" sz="900" dirty="0">
              <a:solidFill>
                <a:schemeClr val="bg1"/>
              </a:solidFill>
              <a:latin typeface="TheSans" panose="020B0503040302020203" pitchFamily="34" charset="-78"/>
              <a:cs typeface="TheSans" panose="020B0503040302020203" pitchFamily="34" charset="-78"/>
            </a:endParaRPr>
          </a:p>
        </p:txBody>
      </p:sp>
      <p:sp>
        <p:nvSpPr>
          <p:cNvPr id="5" name="مستطيل 4"/>
          <p:cNvSpPr/>
          <p:nvPr userDrawn="1"/>
        </p:nvSpPr>
        <p:spPr>
          <a:xfrm>
            <a:off x="5842000" y="1535954"/>
            <a:ext cx="3302000" cy="2772229"/>
          </a:xfrm>
          <a:prstGeom prst="rect">
            <a:avLst/>
          </a:prstGeom>
          <a:solidFill>
            <a:srgbClr val="229EB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مستطيل 5"/>
          <p:cNvSpPr/>
          <p:nvPr userDrawn="1"/>
        </p:nvSpPr>
        <p:spPr>
          <a:xfrm>
            <a:off x="5539773" y="1442359"/>
            <a:ext cx="3493918" cy="2772229"/>
          </a:xfrm>
          <a:prstGeom prst="rect">
            <a:avLst/>
          </a:prstGeom>
          <a:no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عنصر نائب للمحتوى 19"/>
          <p:cNvSpPr>
            <a:spLocks noGrp="1"/>
          </p:cNvSpPr>
          <p:nvPr>
            <p:ph sz="quarter" idx="10" hasCustomPrompt="1"/>
          </p:nvPr>
        </p:nvSpPr>
        <p:spPr>
          <a:xfrm>
            <a:off x="2866572" y="1442359"/>
            <a:ext cx="2349500" cy="444500"/>
          </a:xfrm>
          <a:prstGeom prst="rect">
            <a:avLst/>
          </a:prstGeom>
        </p:spPr>
        <p:txBody>
          <a:bodyPr>
            <a:noAutofit/>
          </a:bodyPr>
          <a:lstStyle>
            <a:lvl1pPr marL="0" indent="0" algn="r" rtl="1">
              <a:buNone/>
              <a:defRPr sz="2400" b="1">
                <a:solidFill>
                  <a:srgbClr val="229EB1"/>
                </a:solidFill>
                <a:latin typeface="TheSans" panose="020B0503040302020203" pitchFamily="34" charset="-78"/>
                <a:cs typeface="TheSans" panose="020B0503040302020203" pitchFamily="34" charset="-78"/>
              </a:defRPr>
            </a:lvl1pPr>
            <a:lvl2pPr marL="342900" indent="0" algn="r" rtl="1">
              <a:buNone/>
              <a:defRPr/>
            </a:lvl2pPr>
            <a:lvl3pPr marL="685800" indent="0" algn="r" rtl="1">
              <a:buNone/>
              <a:defRPr/>
            </a:lvl3pPr>
            <a:lvl4pPr marL="1028700" indent="0" algn="r" rtl="1">
              <a:buNone/>
              <a:defRPr/>
            </a:lvl4pPr>
            <a:lvl5pPr marL="1371600" indent="0" algn="r" rtl="1">
              <a:buNone/>
              <a:defRPr/>
            </a:lvl5pPr>
          </a:lstStyle>
          <a:p>
            <a:pPr lvl="0"/>
            <a:r>
              <a:rPr lang="ar-SA" dirty="0"/>
              <a:t>العنوان الرئيسي</a:t>
            </a:r>
            <a:endParaRPr lang="en-US" dirty="0"/>
          </a:p>
        </p:txBody>
      </p:sp>
      <p:sp>
        <p:nvSpPr>
          <p:cNvPr id="21" name="عنصر نائب للمحتوى 22"/>
          <p:cNvSpPr>
            <a:spLocks noGrp="1"/>
          </p:cNvSpPr>
          <p:nvPr>
            <p:ph sz="quarter" idx="11" hasCustomPrompt="1"/>
          </p:nvPr>
        </p:nvSpPr>
        <p:spPr>
          <a:xfrm>
            <a:off x="609597" y="1886860"/>
            <a:ext cx="4591957" cy="2421324"/>
          </a:xfrm>
          <a:prstGeom prst="rect">
            <a:avLst/>
          </a:prstGeom>
        </p:spPr>
        <p:txBody>
          <a:bodyPr>
            <a:normAutofit/>
          </a:bodyPr>
          <a:lstStyle>
            <a:lvl1pPr marL="0" indent="0" algn="r" rtl="1">
              <a:buNone/>
              <a:defRPr sz="1600">
                <a:latin typeface="TheSans" panose="020B0503040302020203" pitchFamily="34" charset="-78"/>
                <a:cs typeface="TheSans" panose="020B0503040302020203" pitchFamily="34" charset="-78"/>
              </a:defRPr>
            </a:lvl1pPr>
            <a:lvl2pPr marL="342900" indent="0" algn="r" rtl="1">
              <a:buNone/>
              <a:defRPr/>
            </a:lvl2pPr>
            <a:lvl3pPr marL="685800" indent="0" algn="r" rtl="1">
              <a:buNone/>
              <a:defRPr/>
            </a:lvl3pPr>
            <a:lvl4pPr marL="1028700" indent="0" algn="r" rtl="1">
              <a:buNone/>
              <a:defRPr/>
            </a:lvl4pPr>
            <a:lvl5pPr marL="1371600" indent="0" algn="r" rtl="1">
              <a:buNone/>
              <a:defRPr/>
            </a:lvl5pPr>
          </a:lstStyle>
          <a:p>
            <a:pPr lvl="0"/>
            <a:r>
              <a:rPr lang="ar-SA" dirty="0"/>
              <a:t>المحتوى النصي</a:t>
            </a:r>
            <a:endParaRPr lang="en-US" dirty="0"/>
          </a:p>
        </p:txBody>
      </p:sp>
      <p:sp>
        <p:nvSpPr>
          <p:cNvPr id="22" name="عنصر نائب للمحتوى 22"/>
          <p:cNvSpPr>
            <a:spLocks noGrp="1"/>
          </p:cNvSpPr>
          <p:nvPr>
            <p:ph sz="quarter" idx="12" hasCustomPrompt="1"/>
          </p:nvPr>
        </p:nvSpPr>
        <p:spPr>
          <a:xfrm>
            <a:off x="290288" y="4423165"/>
            <a:ext cx="1164307" cy="181019"/>
          </a:xfrm>
          <a:prstGeom prst="rect">
            <a:avLst/>
          </a:prstGeom>
        </p:spPr>
        <p:txBody>
          <a:bodyPr>
            <a:noAutofit/>
          </a:bodyPr>
          <a:lstStyle>
            <a:lvl1pPr marL="0" indent="0" algn="justLow" rtl="1">
              <a:buNone/>
              <a:defRPr sz="1100">
                <a:solidFill>
                  <a:srgbClr val="C7A362"/>
                </a:solidFill>
                <a:latin typeface="TheSans" panose="020B0503040302020203" pitchFamily="34" charset="-78"/>
                <a:cs typeface="TheSans" panose="020B0503040302020203" pitchFamily="34" charset="-78"/>
              </a:defRPr>
            </a:lvl1pPr>
            <a:lvl2pPr marL="342900" indent="0" algn="r" rtl="1">
              <a:buNone/>
              <a:defRPr/>
            </a:lvl2pPr>
            <a:lvl3pPr marL="685800" indent="0" algn="r" rtl="1">
              <a:buNone/>
              <a:defRPr/>
            </a:lvl3pPr>
            <a:lvl4pPr marL="1028700" indent="0" algn="r" rtl="1">
              <a:buNone/>
              <a:defRPr/>
            </a:lvl4pPr>
            <a:lvl5pPr marL="1371600" indent="0" algn="r" rtl="1">
              <a:buNone/>
              <a:defRPr/>
            </a:lvl5pPr>
          </a:lstStyle>
          <a:p>
            <a:pPr lvl="0"/>
            <a:r>
              <a:rPr lang="ar-SA" dirty="0" err="1"/>
              <a:t>إسم</a:t>
            </a:r>
            <a:r>
              <a:rPr lang="ar-SA" dirty="0"/>
              <a:t> الإدارة هنا</a:t>
            </a:r>
            <a:endParaRPr lang="en-US" dirty="0"/>
          </a:p>
        </p:txBody>
      </p:sp>
      <p:sp>
        <p:nvSpPr>
          <p:cNvPr id="24" name="عنصر نائب للصورة 23"/>
          <p:cNvSpPr>
            <a:spLocks noGrp="1"/>
          </p:cNvSpPr>
          <p:nvPr>
            <p:ph type="pic" sz="quarter" idx="13"/>
          </p:nvPr>
        </p:nvSpPr>
        <p:spPr>
          <a:xfrm>
            <a:off x="5943602" y="1443039"/>
            <a:ext cx="3200398" cy="2771550"/>
          </a:xfrm>
          <a:prstGeom prst="rect">
            <a:avLst/>
          </a:prstGeom>
        </p:spPr>
        <p:txBody>
          <a:bodyPr/>
          <a:lstStyle/>
          <a:p>
            <a:endParaRPr lang="en-US" dirty="0"/>
          </a:p>
        </p:txBody>
      </p:sp>
    </p:spTree>
    <p:extLst>
      <p:ext uri="{BB962C8B-B14F-4D97-AF65-F5344CB8AC3E}">
        <p14:creationId xmlns:p14="http://schemas.microsoft.com/office/powerpoint/2010/main" val="2563236141"/>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1">
    <p:spTree>
      <p:nvGrpSpPr>
        <p:cNvPr id="1" name=""/>
        <p:cNvGrpSpPr/>
        <p:nvPr/>
      </p:nvGrpSpPr>
      <p:grpSpPr>
        <a:xfrm>
          <a:off x="0" y="0"/>
          <a:ext cx="0" cy="0"/>
          <a:chOff x="0" y="0"/>
          <a:chExt cx="0" cy="0"/>
        </a:xfrm>
      </p:grpSpPr>
      <p:pic>
        <p:nvPicPr>
          <p:cNvPr id="10" name="صورة 9"/>
          <p:cNvPicPr>
            <a:picLocks noChangeAspect="1"/>
          </p:cNvPicPr>
          <p:nvPr userDrawn="1"/>
        </p:nvPicPr>
        <p:blipFill>
          <a:blip r:embed="rId2"/>
          <a:stretch>
            <a:fillRect/>
          </a:stretch>
        </p:blipFill>
        <p:spPr>
          <a:xfrm>
            <a:off x="7302242" y="275771"/>
            <a:ext cx="1506374" cy="295730"/>
          </a:xfrm>
          <a:prstGeom prst="rect">
            <a:avLst/>
          </a:prstGeom>
        </p:spPr>
      </p:pic>
      <p:pic>
        <p:nvPicPr>
          <p:cNvPr id="11" name="صورة 10"/>
          <p:cNvPicPr>
            <a:picLocks noChangeAspect="1"/>
          </p:cNvPicPr>
          <p:nvPr userDrawn="1"/>
        </p:nvPicPr>
        <p:blipFill>
          <a:blip r:embed="rId3"/>
          <a:stretch>
            <a:fillRect/>
          </a:stretch>
        </p:blipFill>
        <p:spPr>
          <a:xfrm>
            <a:off x="0" y="5046504"/>
            <a:ext cx="9144000" cy="107043"/>
          </a:xfrm>
          <a:prstGeom prst="rect">
            <a:avLst/>
          </a:prstGeom>
        </p:spPr>
      </p:pic>
      <p:sp>
        <p:nvSpPr>
          <p:cNvPr id="19" name="Freeform 5"/>
          <p:cNvSpPr>
            <a:spLocks/>
          </p:cNvSpPr>
          <p:nvPr userDrawn="1"/>
        </p:nvSpPr>
        <p:spPr bwMode="auto">
          <a:xfrm>
            <a:off x="2906713" y="965200"/>
            <a:ext cx="3536950" cy="3176588"/>
          </a:xfrm>
          <a:custGeom>
            <a:avLst/>
            <a:gdLst>
              <a:gd name="T0" fmla="*/ 1364 w 2094"/>
              <a:gd name="T1" fmla="*/ 0 h 1881"/>
              <a:gd name="T2" fmla="*/ 730 w 2094"/>
              <a:gd name="T3" fmla="*/ 0 h 1881"/>
              <a:gd name="T4" fmla="*/ 387 w 2094"/>
              <a:gd name="T5" fmla="*/ 198 h 1881"/>
              <a:gd name="T6" fmla="*/ 72 w 2094"/>
              <a:gd name="T7" fmla="*/ 741 h 1881"/>
              <a:gd name="T8" fmla="*/ 72 w 2094"/>
              <a:gd name="T9" fmla="*/ 1140 h 1881"/>
              <a:gd name="T10" fmla="*/ 387 w 2094"/>
              <a:gd name="T11" fmla="*/ 1683 h 1881"/>
              <a:gd name="T12" fmla="*/ 730 w 2094"/>
              <a:gd name="T13" fmla="*/ 1881 h 1881"/>
              <a:gd name="T14" fmla="*/ 1364 w 2094"/>
              <a:gd name="T15" fmla="*/ 1881 h 1881"/>
              <a:gd name="T16" fmla="*/ 1708 w 2094"/>
              <a:gd name="T17" fmla="*/ 1683 h 1881"/>
              <a:gd name="T18" fmla="*/ 2023 w 2094"/>
              <a:gd name="T19" fmla="*/ 1140 h 1881"/>
              <a:gd name="T20" fmla="*/ 2023 w 2094"/>
              <a:gd name="T21" fmla="*/ 741 h 1881"/>
              <a:gd name="T22" fmla="*/ 1708 w 2094"/>
              <a:gd name="T23" fmla="*/ 198 h 1881"/>
              <a:gd name="T24" fmla="*/ 1364 w 2094"/>
              <a:gd name="T25" fmla="*/ 0 h 18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94" h="1881">
                <a:moveTo>
                  <a:pt x="1364" y="0"/>
                </a:moveTo>
                <a:cubicBezTo>
                  <a:pt x="730" y="0"/>
                  <a:pt x="730" y="0"/>
                  <a:pt x="730" y="0"/>
                </a:cubicBezTo>
                <a:cubicBezTo>
                  <a:pt x="589" y="0"/>
                  <a:pt x="458" y="75"/>
                  <a:pt x="387" y="198"/>
                </a:cubicBezTo>
                <a:cubicBezTo>
                  <a:pt x="72" y="741"/>
                  <a:pt x="72" y="741"/>
                  <a:pt x="72" y="741"/>
                </a:cubicBezTo>
                <a:cubicBezTo>
                  <a:pt x="0" y="865"/>
                  <a:pt x="0" y="1017"/>
                  <a:pt x="72" y="1140"/>
                </a:cubicBezTo>
                <a:cubicBezTo>
                  <a:pt x="387" y="1683"/>
                  <a:pt x="387" y="1683"/>
                  <a:pt x="387" y="1683"/>
                </a:cubicBezTo>
                <a:cubicBezTo>
                  <a:pt x="458" y="1806"/>
                  <a:pt x="589" y="1881"/>
                  <a:pt x="730" y="1881"/>
                </a:cubicBezTo>
                <a:cubicBezTo>
                  <a:pt x="1364" y="1881"/>
                  <a:pt x="1364" y="1881"/>
                  <a:pt x="1364" y="1881"/>
                </a:cubicBezTo>
                <a:cubicBezTo>
                  <a:pt x="1506" y="1881"/>
                  <a:pt x="1637" y="1806"/>
                  <a:pt x="1708" y="1683"/>
                </a:cubicBezTo>
                <a:cubicBezTo>
                  <a:pt x="2023" y="1140"/>
                  <a:pt x="2023" y="1140"/>
                  <a:pt x="2023" y="1140"/>
                </a:cubicBezTo>
                <a:cubicBezTo>
                  <a:pt x="2094" y="1017"/>
                  <a:pt x="2094" y="865"/>
                  <a:pt x="2023" y="741"/>
                </a:cubicBezTo>
                <a:cubicBezTo>
                  <a:pt x="1708" y="198"/>
                  <a:pt x="1708" y="198"/>
                  <a:pt x="1708" y="198"/>
                </a:cubicBezTo>
                <a:cubicBezTo>
                  <a:pt x="1637" y="75"/>
                  <a:pt x="1506" y="0"/>
                  <a:pt x="1364" y="0"/>
                </a:cubicBezTo>
                <a:close/>
              </a:path>
            </a:pathLst>
          </a:custGeom>
          <a:noFill/>
          <a:ln w="14288" cap="flat">
            <a:solidFill>
              <a:srgbClr val="DADADA"/>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rtl="0"/>
            <a:endParaRPr lang="en-US"/>
          </a:p>
        </p:txBody>
      </p:sp>
      <p:sp>
        <p:nvSpPr>
          <p:cNvPr id="20" name="Freeform 6"/>
          <p:cNvSpPr>
            <a:spLocks/>
          </p:cNvSpPr>
          <p:nvPr userDrawn="1"/>
        </p:nvSpPr>
        <p:spPr bwMode="auto">
          <a:xfrm>
            <a:off x="2755900" y="1031875"/>
            <a:ext cx="3502025" cy="3157538"/>
          </a:xfrm>
          <a:custGeom>
            <a:avLst/>
            <a:gdLst>
              <a:gd name="T0" fmla="*/ 1349 w 2073"/>
              <a:gd name="T1" fmla="*/ 0 h 1870"/>
              <a:gd name="T2" fmla="*/ 724 w 2073"/>
              <a:gd name="T3" fmla="*/ 0 h 1870"/>
              <a:gd name="T4" fmla="*/ 383 w 2073"/>
              <a:gd name="T5" fmla="*/ 196 h 1870"/>
              <a:gd name="T6" fmla="*/ 70 w 2073"/>
              <a:gd name="T7" fmla="*/ 738 h 1870"/>
              <a:gd name="T8" fmla="*/ 70 w 2073"/>
              <a:gd name="T9" fmla="*/ 1132 h 1870"/>
              <a:gd name="T10" fmla="*/ 383 w 2073"/>
              <a:gd name="T11" fmla="*/ 1673 h 1870"/>
              <a:gd name="T12" fmla="*/ 724 w 2073"/>
              <a:gd name="T13" fmla="*/ 1870 h 1870"/>
              <a:gd name="T14" fmla="*/ 1349 w 2073"/>
              <a:gd name="T15" fmla="*/ 1870 h 1870"/>
              <a:gd name="T16" fmla="*/ 1690 w 2073"/>
              <a:gd name="T17" fmla="*/ 1673 h 1870"/>
              <a:gd name="T18" fmla="*/ 2003 w 2073"/>
              <a:gd name="T19" fmla="*/ 1132 h 1870"/>
              <a:gd name="T20" fmla="*/ 2003 w 2073"/>
              <a:gd name="T21" fmla="*/ 738 h 1870"/>
              <a:gd name="T22" fmla="*/ 1690 w 2073"/>
              <a:gd name="T23" fmla="*/ 196 h 1870"/>
              <a:gd name="T24" fmla="*/ 1349 w 2073"/>
              <a:gd name="T25" fmla="*/ 0 h 1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73" h="1870">
                <a:moveTo>
                  <a:pt x="1349" y="0"/>
                </a:moveTo>
                <a:cubicBezTo>
                  <a:pt x="724" y="0"/>
                  <a:pt x="724" y="0"/>
                  <a:pt x="724" y="0"/>
                </a:cubicBezTo>
                <a:cubicBezTo>
                  <a:pt x="583" y="0"/>
                  <a:pt x="453" y="75"/>
                  <a:pt x="383" y="196"/>
                </a:cubicBezTo>
                <a:cubicBezTo>
                  <a:pt x="70" y="738"/>
                  <a:pt x="70" y="738"/>
                  <a:pt x="70" y="738"/>
                </a:cubicBezTo>
                <a:cubicBezTo>
                  <a:pt x="0" y="860"/>
                  <a:pt x="0" y="1010"/>
                  <a:pt x="70" y="1132"/>
                </a:cubicBezTo>
                <a:cubicBezTo>
                  <a:pt x="383" y="1673"/>
                  <a:pt x="383" y="1673"/>
                  <a:pt x="383" y="1673"/>
                </a:cubicBezTo>
                <a:cubicBezTo>
                  <a:pt x="453" y="1795"/>
                  <a:pt x="583" y="1870"/>
                  <a:pt x="724" y="1870"/>
                </a:cubicBezTo>
                <a:cubicBezTo>
                  <a:pt x="1349" y="1870"/>
                  <a:pt x="1349" y="1870"/>
                  <a:pt x="1349" y="1870"/>
                </a:cubicBezTo>
                <a:cubicBezTo>
                  <a:pt x="1490" y="1870"/>
                  <a:pt x="1620" y="1795"/>
                  <a:pt x="1690" y="1673"/>
                </a:cubicBezTo>
                <a:cubicBezTo>
                  <a:pt x="2003" y="1132"/>
                  <a:pt x="2003" y="1132"/>
                  <a:pt x="2003" y="1132"/>
                </a:cubicBezTo>
                <a:cubicBezTo>
                  <a:pt x="2073" y="1010"/>
                  <a:pt x="2073" y="860"/>
                  <a:pt x="2003" y="738"/>
                </a:cubicBezTo>
                <a:cubicBezTo>
                  <a:pt x="1690" y="196"/>
                  <a:pt x="1690" y="196"/>
                  <a:pt x="1690" y="196"/>
                </a:cubicBezTo>
                <a:cubicBezTo>
                  <a:pt x="1620" y="75"/>
                  <a:pt x="1490" y="0"/>
                  <a:pt x="1349" y="0"/>
                </a:cubicBezTo>
                <a:close/>
              </a:path>
            </a:pathLst>
          </a:custGeom>
          <a:solidFill>
            <a:srgbClr val="229EB1"/>
          </a:solidFill>
          <a:ln>
            <a:noFill/>
          </a:ln>
        </p:spPr>
        <p:txBody>
          <a:bodyPr vert="horz" wrap="square" lIns="91440" tIns="45720" rIns="91440" bIns="45720" numCol="1" anchor="t" anchorCtr="0" compatLnSpc="1">
            <a:prstTxWarp prst="textNoShape">
              <a:avLst/>
            </a:prstTxWarp>
          </a:bodyPr>
          <a:lstStyle/>
          <a:p>
            <a:pPr rtl="0"/>
            <a:endParaRPr lang="en-US"/>
          </a:p>
        </p:txBody>
      </p:sp>
      <p:sp>
        <p:nvSpPr>
          <p:cNvPr id="23" name="عنصر نائب للنص 22"/>
          <p:cNvSpPr>
            <a:spLocks noGrp="1"/>
          </p:cNvSpPr>
          <p:nvPr>
            <p:ph type="body" sz="quarter" idx="10" hasCustomPrompt="1"/>
          </p:nvPr>
        </p:nvSpPr>
        <p:spPr>
          <a:xfrm>
            <a:off x="3425483" y="1900237"/>
            <a:ext cx="2220913" cy="1364569"/>
          </a:xfrm>
          <a:prstGeom prst="rect">
            <a:avLst/>
          </a:prstGeom>
        </p:spPr>
        <p:txBody>
          <a:bodyPr>
            <a:normAutofit/>
          </a:bodyPr>
          <a:lstStyle>
            <a:lvl1pPr marL="0" indent="0" algn="ctr">
              <a:lnSpc>
                <a:spcPct val="100000"/>
              </a:lnSpc>
              <a:buNone/>
              <a:defRPr sz="4000" b="1">
                <a:solidFill>
                  <a:schemeClr val="bg1"/>
                </a:solidFill>
                <a:latin typeface="TheSans" panose="020B0503040302020203" pitchFamily="34" charset="-78"/>
                <a:cs typeface="TheSans" panose="020B0503040302020203" pitchFamily="34" charset="-78"/>
              </a:defRPr>
            </a:lvl1pPr>
            <a:lvl2pPr marL="342900" indent="0" algn="ctr">
              <a:lnSpc>
                <a:spcPct val="100000"/>
              </a:lnSpc>
              <a:buNone/>
              <a:defRPr/>
            </a:lvl2pPr>
            <a:lvl3pPr marL="685800" indent="0" algn="ctr">
              <a:lnSpc>
                <a:spcPct val="100000"/>
              </a:lnSpc>
              <a:buNone/>
              <a:defRPr/>
            </a:lvl3pPr>
            <a:lvl4pPr marL="1028700" indent="0" algn="ctr">
              <a:lnSpc>
                <a:spcPct val="100000"/>
              </a:lnSpc>
              <a:buNone/>
              <a:defRPr/>
            </a:lvl4pPr>
            <a:lvl5pPr marL="1371600" indent="0" algn="ctr">
              <a:lnSpc>
                <a:spcPct val="100000"/>
              </a:lnSpc>
              <a:buNone/>
              <a:defRPr/>
            </a:lvl5pPr>
          </a:lstStyle>
          <a:p>
            <a:pPr lvl="0"/>
            <a:r>
              <a:rPr lang="ar-SA" dirty="0"/>
              <a:t>العنــــوان الرئيسي</a:t>
            </a:r>
            <a:endParaRPr lang="en-US" dirty="0"/>
          </a:p>
        </p:txBody>
      </p:sp>
    </p:spTree>
    <p:extLst>
      <p:ext uri="{BB962C8B-B14F-4D97-AF65-F5344CB8AC3E}">
        <p14:creationId xmlns:p14="http://schemas.microsoft.com/office/powerpoint/2010/main" val="320230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2">
    <p:spTree>
      <p:nvGrpSpPr>
        <p:cNvPr id="1" name=""/>
        <p:cNvGrpSpPr/>
        <p:nvPr/>
      </p:nvGrpSpPr>
      <p:grpSpPr>
        <a:xfrm>
          <a:off x="0" y="0"/>
          <a:ext cx="0" cy="0"/>
          <a:chOff x="0" y="0"/>
          <a:chExt cx="0" cy="0"/>
        </a:xfrm>
      </p:grpSpPr>
      <p:sp>
        <p:nvSpPr>
          <p:cNvPr id="5" name="Freeform 5"/>
          <p:cNvSpPr>
            <a:spLocks/>
          </p:cNvSpPr>
          <p:nvPr userDrawn="1"/>
        </p:nvSpPr>
        <p:spPr bwMode="auto">
          <a:xfrm>
            <a:off x="2906713" y="965200"/>
            <a:ext cx="3536950" cy="3176588"/>
          </a:xfrm>
          <a:custGeom>
            <a:avLst/>
            <a:gdLst>
              <a:gd name="T0" fmla="*/ 1364 w 2094"/>
              <a:gd name="T1" fmla="*/ 0 h 1881"/>
              <a:gd name="T2" fmla="*/ 730 w 2094"/>
              <a:gd name="T3" fmla="*/ 0 h 1881"/>
              <a:gd name="T4" fmla="*/ 387 w 2094"/>
              <a:gd name="T5" fmla="*/ 198 h 1881"/>
              <a:gd name="T6" fmla="*/ 72 w 2094"/>
              <a:gd name="T7" fmla="*/ 741 h 1881"/>
              <a:gd name="T8" fmla="*/ 72 w 2094"/>
              <a:gd name="T9" fmla="*/ 1140 h 1881"/>
              <a:gd name="T10" fmla="*/ 387 w 2094"/>
              <a:gd name="T11" fmla="*/ 1683 h 1881"/>
              <a:gd name="T12" fmla="*/ 730 w 2094"/>
              <a:gd name="T13" fmla="*/ 1881 h 1881"/>
              <a:gd name="T14" fmla="*/ 1364 w 2094"/>
              <a:gd name="T15" fmla="*/ 1881 h 1881"/>
              <a:gd name="T16" fmla="*/ 1708 w 2094"/>
              <a:gd name="T17" fmla="*/ 1683 h 1881"/>
              <a:gd name="T18" fmla="*/ 2023 w 2094"/>
              <a:gd name="T19" fmla="*/ 1140 h 1881"/>
              <a:gd name="T20" fmla="*/ 2023 w 2094"/>
              <a:gd name="T21" fmla="*/ 741 h 1881"/>
              <a:gd name="T22" fmla="*/ 1708 w 2094"/>
              <a:gd name="T23" fmla="*/ 198 h 1881"/>
              <a:gd name="T24" fmla="*/ 1364 w 2094"/>
              <a:gd name="T25" fmla="*/ 0 h 18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94" h="1881">
                <a:moveTo>
                  <a:pt x="1364" y="0"/>
                </a:moveTo>
                <a:cubicBezTo>
                  <a:pt x="730" y="0"/>
                  <a:pt x="730" y="0"/>
                  <a:pt x="730" y="0"/>
                </a:cubicBezTo>
                <a:cubicBezTo>
                  <a:pt x="589" y="0"/>
                  <a:pt x="458" y="75"/>
                  <a:pt x="387" y="198"/>
                </a:cubicBezTo>
                <a:cubicBezTo>
                  <a:pt x="72" y="741"/>
                  <a:pt x="72" y="741"/>
                  <a:pt x="72" y="741"/>
                </a:cubicBezTo>
                <a:cubicBezTo>
                  <a:pt x="0" y="865"/>
                  <a:pt x="0" y="1017"/>
                  <a:pt x="72" y="1140"/>
                </a:cubicBezTo>
                <a:cubicBezTo>
                  <a:pt x="387" y="1683"/>
                  <a:pt x="387" y="1683"/>
                  <a:pt x="387" y="1683"/>
                </a:cubicBezTo>
                <a:cubicBezTo>
                  <a:pt x="458" y="1806"/>
                  <a:pt x="589" y="1881"/>
                  <a:pt x="730" y="1881"/>
                </a:cubicBezTo>
                <a:cubicBezTo>
                  <a:pt x="1364" y="1881"/>
                  <a:pt x="1364" y="1881"/>
                  <a:pt x="1364" y="1881"/>
                </a:cubicBezTo>
                <a:cubicBezTo>
                  <a:pt x="1506" y="1881"/>
                  <a:pt x="1637" y="1806"/>
                  <a:pt x="1708" y="1683"/>
                </a:cubicBezTo>
                <a:cubicBezTo>
                  <a:pt x="2023" y="1140"/>
                  <a:pt x="2023" y="1140"/>
                  <a:pt x="2023" y="1140"/>
                </a:cubicBezTo>
                <a:cubicBezTo>
                  <a:pt x="2094" y="1017"/>
                  <a:pt x="2094" y="865"/>
                  <a:pt x="2023" y="741"/>
                </a:cubicBezTo>
                <a:cubicBezTo>
                  <a:pt x="1708" y="198"/>
                  <a:pt x="1708" y="198"/>
                  <a:pt x="1708" y="198"/>
                </a:cubicBezTo>
                <a:cubicBezTo>
                  <a:pt x="1637" y="75"/>
                  <a:pt x="1506" y="0"/>
                  <a:pt x="1364" y="0"/>
                </a:cubicBezTo>
                <a:close/>
              </a:path>
            </a:pathLst>
          </a:custGeom>
          <a:noFill/>
          <a:ln w="14288" cap="flat">
            <a:solidFill>
              <a:srgbClr val="DADADA"/>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rtl="0"/>
            <a:endParaRPr lang="en-US"/>
          </a:p>
        </p:txBody>
      </p:sp>
      <p:sp>
        <p:nvSpPr>
          <p:cNvPr id="6" name="Freeform 6"/>
          <p:cNvSpPr>
            <a:spLocks/>
          </p:cNvSpPr>
          <p:nvPr userDrawn="1"/>
        </p:nvSpPr>
        <p:spPr bwMode="auto">
          <a:xfrm>
            <a:off x="2755900" y="1031875"/>
            <a:ext cx="3502025" cy="3157538"/>
          </a:xfrm>
          <a:custGeom>
            <a:avLst/>
            <a:gdLst>
              <a:gd name="T0" fmla="*/ 1349 w 2073"/>
              <a:gd name="T1" fmla="*/ 0 h 1870"/>
              <a:gd name="T2" fmla="*/ 724 w 2073"/>
              <a:gd name="T3" fmla="*/ 0 h 1870"/>
              <a:gd name="T4" fmla="*/ 383 w 2073"/>
              <a:gd name="T5" fmla="*/ 196 h 1870"/>
              <a:gd name="T6" fmla="*/ 70 w 2073"/>
              <a:gd name="T7" fmla="*/ 738 h 1870"/>
              <a:gd name="T8" fmla="*/ 70 w 2073"/>
              <a:gd name="T9" fmla="*/ 1132 h 1870"/>
              <a:gd name="T10" fmla="*/ 383 w 2073"/>
              <a:gd name="T11" fmla="*/ 1673 h 1870"/>
              <a:gd name="T12" fmla="*/ 724 w 2073"/>
              <a:gd name="T13" fmla="*/ 1870 h 1870"/>
              <a:gd name="T14" fmla="*/ 1349 w 2073"/>
              <a:gd name="T15" fmla="*/ 1870 h 1870"/>
              <a:gd name="T16" fmla="*/ 1690 w 2073"/>
              <a:gd name="T17" fmla="*/ 1673 h 1870"/>
              <a:gd name="T18" fmla="*/ 2003 w 2073"/>
              <a:gd name="T19" fmla="*/ 1132 h 1870"/>
              <a:gd name="T20" fmla="*/ 2003 w 2073"/>
              <a:gd name="T21" fmla="*/ 738 h 1870"/>
              <a:gd name="T22" fmla="*/ 1690 w 2073"/>
              <a:gd name="T23" fmla="*/ 196 h 1870"/>
              <a:gd name="T24" fmla="*/ 1349 w 2073"/>
              <a:gd name="T25" fmla="*/ 0 h 1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73" h="1870">
                <a:moveTo>
                  <a:pt x="1349" y="0"/>
                </a:moveTo>
                <a:cubicBezTo>
                  <a:pt x="724" y="0"/>
                  <a:pt x="724" y="0"/>
                  <a:pt x="724" y="0"/>
                </a:cubicBezTo>
                <a:cubicBezTo>
                  <a:pt x="583" y="0"/>
                  <a:pt x="453" y="75"/>
                  <a:pt x="383" y="196"/>
                </a:cubicBezTo>
                <a:cubicBezTo>
                  <a:pt x="70" y="738"/>
                  <a:pt x="70" y="738"/>
                  <a:pt x="70" y="738"/>
                </a:cubicBezTo>
                <a:cubicBezTo>
                  <a:pt x="0" y="860"/>
                  <a:pt x="0" y="1010"/>
                  <a:pt x="70" y="1132"/>
                </a:cubicBezTo>
                <a:cubicBezTo>
                  <a:pt x="383" y="1673"/>
                  <a:pt x="383" y="1673"/>
                  <a:pt x="383" y="1673"/>
                </a:cubicBezTo>
                <a:cubicBezTo>
                  <a:pt x="453" y="1795"/>
                  <a:pt x="583" y="1870"/>
                  <a:pt x="724" y="1870"/>
                </a:cubicBezTo>
                <a:cubicBezTo>
                  <a:pt x="1349" y="1870"/>
                  <a:pt x="1349" y="1870"/>
                  <a:pt x="1349" y="1870"/>
                </a:cubicBezTo>
                <a:cubicBezTo>
                  <a:pt x="1490" y="1870"/>
                  <a:pt x="1620" y="1795"/>
                  <a:pt x="1690" y="1673"/>
                </a:cubicBezTo>
                <a:cubicBezTo>
                  <a:pt x="2003" y="1132"/>
                  <a:pt x="2003" y="1132"/>
                  <a:pt x="2003" y="1132"/>
                </a:cubicBezTo>
                <a:cubicBezTo>
                  <a:pt x="2073" y="1010"/>
                  <a:pt x="2073" y="860"/>
                  <a:pt x="2003" y="738"/>
                </a:cubicBezTo>
                <a:cubicBezTo>
                  <a:pt x="1690" y="196"/>
                  <a:pt x="1690" y="196"/>
                  <a:pt x="1690" y="196"/>
                </a:cubicBezTo>
                <a:cubicBezTo>
                  <a:pt x="1620" y="75"/>
                  <a:pt x="1490" y="0"/>
                  <a:pt x="1349" y="0"/>
                </a:cubicBezTo>
                <a:close/>
              </a:path>
            </a:pathLst>
          </a:custGeom>
          <a:solidFill>
            <a:srgbClr val="BC9A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rtl="0"/>
            <a:endParaRPr lang="en-US"/>
          </a:p>
        </p:txBody>
      </p:sp>
      <p:sp>
        <p:nvSpPr>
          <p:cNvPr id="4" name="AutoShape 3"/>
          <p:cNvSpPr>
            <a:spLocks noChangeAspect="1" noChangeArrowheads="1" noTextEdit="1"/>
          </p:cNvSpPr>
          <p:nvPr userDrawn="1"/>
        </p:nvSpPr>
        <p:spPr bwMode="auto">
          <a:xfrm>
            <a:off x="2784475" y="955675"/>
            <a:ext cx="3638550" cy="323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10" name="صورة 9"/>
          <p:cNvPicPr>
            <a:picLocks noChangeAspect="1"/>
          </p:cNvPicPr>
          <p:nvPr userDrawn="1"/>
        </p:nvPicPr>
        <p:blipFill>
          <a:blip r:embed="rId2"/>
          <a:stretch>
            <a:fillRect/>
          </a:stretch>
        </p:blipFill>
        <p:spPr>
          <a:xfrm>
            <a:off x="7302242" y="275771"/>
            <a:ext cx="1506374" cy="295730"/>
          </a:xfrm>
          <a:prstGeom prst="rect">
            <a:avLst/>
          </a:prstGeom>
        </p:spPr>
      </p:pic>
      <p:pic>
        <p:nvPicPr>
          <p:cNvPr id="11" name="صورة 10"/>
          <p:cNvPicPr>
            <a:picLocks noChangeAspect="1"/>
          </p:cNvPicPr>
          <p:nvPr userDrawn="1"/>
        </p:nvPicPr>
        <p:blipFill>
          <a:blip r:embed="rId3"/>
          <a:stretch>
            <a:fillRect/>
          </a:stretch>
        </p:blipFill>
        <p:spPr>
          <a:xfrm>
            <a:off x="0" y="5046504"/>
            <a:ext cx="9144000" cy="107043"/>
          </a:xfrm>
          <a:prstGeom prst="rect">
            <a:avLst/>
          </a:prstGeom>
        </p:spPr>
      </p:pic>
      <p:sp>
        <p:nvSpPr>
          <p:cNvPr id="14" name="عنصر نائب للنص 22"/>
          <p:cNvSpPr>
            <a:spLocks noGrp="1"/>
          </p:cNvSpPr>
          <p:nvPr>
            <p:ph type="body" sz="quarter" idx="10" hasCustomPrompt="1"/>
          </p:nvPr>
        </p:nvSpPr>
        <p:spPr>
          <a:xfrm>
            <a:off x="3425483" y="1900237"/>
            <a:ext cx="2220913" cy="1364569"/>
          </a:xfrm>
          <a:prstGeom prst="rect">
            <a:avLst/>
          </a:prstGeom>
        </p:spPr>
        <p:txBody>
          <a:bodyPr>
            <a:normAutofit/>
          </a:bodyPr>
          <a:lstStyle>
            <a:lvl1pPr marL="0" indent="0" algn="ctr">
              <a:lnSpc>
                <a:spcPct val="100000"/>
              </a:lnSpc>
              <a:buNone/>
              <a:defRPr sz="4000" b="1">
                <a:solidFill>
                  <a:schemeClr val="bg1"/>
                </a:solidFill>
                <a:latin typeface="TheSans" panose="020B0503040302020203" pitchFamily="34" charset="-78"/>
                <a:cs typeface="TheSans" panose="020B0503040302020203" pitchFamily="34" charset="-78"/>
              </a:defRPr>
            </a:lvl1pPr>
            <a:lvl2pPr marL="342900" indent="0" algn="ctr">
              <a:lnSpc>
                <a:spcPct val="100000"/>
              </a:lnSpc>
              <a:buNone/>
              <a:defRPr/>
            </a:lvl2pPr>
            <a:lvl3pPr marL="685800" indent="0" algn="ctr">
              <a:lnSpc>
                <a:spcPct val="100000"/>
              </a:lnSpc>
              <a:buNone/>
              <a:defRPr/>
            </a:lvl3pPr>
            <a:lvl4pPr marL="1028700" indent="0" algn="ctr">
              <a:lnSpc>
                <a:spcPct val="100000"/>
              </a:lnSpc>
              <a:buNone/>
              <a:defRPr/>
            </a:lvl4pPr>
            <a:lvl5pPr marL="1371600" indent="0" algn="ctr">
              <a:lnSpc>
                <a:spcPct val="100000"/>
              </a:lnSpc>
              <a:buNone/>
              <a:defRPr/>
            </a:lvl5pPr>
          </a:lstStyle>
          <a:p>
            <a:pPr lvl="0"/>
            <a:r>
              <a:rPr lang="ar-SA" dirty="0"/>
              <a:t>العنــــوان الرئيسي</a:t>
            </a:r>
            <a:endParaRPr lang="en-US" dirty="0"/>
          </a:p>
        </p:txBody>
      </p:sp>
    </p:spTree>
    <p:extLst>
      <p:ext uri="{BB962C8B-B14F-4D97-AF65-F5344CB8AC3E}">
        <p14:creationId xmlns:p14="http://schemas.microsoft.com/office/powerpoint/2010/main" val="3145218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3">
    <p:spTree>
      <p:nvGrpSpPr>
        <p:cNvPr id="1" name=""/>
        <p:cNvGrpSpPr/>
        <p:nvPr/>
      </p:nvGrpSpPr>
      <p:grpSpPr>
        <a:xfrm>
          <a:off x="0" y="0"/>
          <a:ext cx="0" cy="0"/>
          <a:chOff x="0" y="0"/>
          <a:chExt cx="0" cy="0"/>
        </a:xfrm>
      </p:grpSpPr>
      <p:sp>
        <p:nvSpPr>
          <p:cNvPr id="5" name="Freeform 5"/>
          <p:cNvSpPr>
            <a:spLocks/>
          </p:cNvSpPr>
          <p:nvPr userDrawn="1"/>
        </p:nvSpPr>
        <p:spPr bwMode="auto">
          <a:xfrm>
            <a:off x="2906713" y="965200"/>
            <a:ext cx="3536950" cy="3176588"/>
          </a:xfrm>
          <a:custGeom>
            <a:avLst/>
            <a:gdLst>
              <a:gd name="T0" fmla="*/ 1364 w 2094"/>
              <a:gd name="T1" fmla="*/ 0 h 1881"/>
              <a:gd name="T2" fmla="*/ 730 w 2094"/>
              <a:gd name="T3" fmla="*/ 0 h 1881"/>
              <a:gd name="T4" fmla="*/ 387 w 2094"/>
              <a:gd name="T5" fmla="*/ 198 h 1881"/>
              <a:gd name="T6" fmla="*/ 72 w 2094"/>
              <a:gd name="T7" fmla="*/ 741 h 1881"/>
              <a:gd name="T8" fmla="*/ 72 w 2094"/>
              <a:gd name="T9" fmla="*/ 1140 h 1881"/>
              <a:gd name="T10" fmla="*/ 387 w 2094"/>
              <a:gd name="T11" fmla="*/ 1683 h 1881"/>
              <a:gd name="T12" fmla="*/ 730 w 2094"/>
              <a:gd name="T13" fmla="*/ 1881 h 1881"/>
              <a:gd name="T14" fmla="*/ 1364 w 2094"/>
              <a:gd name="T15" fmla="*/ 1881 h 1881"/>
              <a:gd name="T16" fmla="*/ 1708 w 2094"/>
              <a:gd name="T17" fmla="*/ 1683 h 1881"/>
              <a:gd name="T18" fmla="*/ 2023 w 2094"/>
              <a:gd name="T19" fmla="*/ 1140 h 1881"/>
              <a:gd name="T20" fmla="*/ 2023 w 2094"/>
              <a:gd name="T21" fmla="*/ 741 h 1881"/>
              <a:gd name="T22" fmla="*/ 1708 w 2094"/>
              <a:gd name="T23" fmla="*/ 198 h 1881"/>
              <a:gd name="T24" fmla="*/ 1364 w 2094"/>
              <a:gd name="T25" fmla="*/ 0 h 18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94" h="1881">
                <a:moveTo>
                  <a:pt x="1364" y="0"/>
                </a:moveTo>
                <a:cubicBezTo>
                  <a:pt x="730" y="0"/>
                  <a:pt x="730" y="0"/>
                  <a:pt x="730" y="0"/>
                </a:cubicBezTo>
                <a:cubicBezTo>
                  <a:pt x="589" y="0"/>
                  <a:pt x="458" y="75"/>
                  <a:pt x="387" y="198"/>
                </a:cubicBezTo>
                <a:cubicBezTo>
                  <a:pt x="72" y="741"/>
                  <a:pt x="72" y="741"/>
                  <a:pt x="72" y="741"/>
                </a:cubicBezTo>
                <a:cubicBezTo>
                  <a:pt x="0" y="865"/>
                  <a:pt x="0" y="1017"/>
                  <a:pt x="72" y="1140"/>
                </a:cubicBezTo>
                <a:cubicBezTo>
                  <a:pt x="387" y="1683"/>
                  <a:pt x="387" y="1683"/>
                  <a:pt x="387" y="1683"/>
                </a:cubicBezTo>
                <a:cubicBezTo>
                  <a:pt x="458" y="1806"/>
                  <a:pt x="589" y="1881"/>
                  <a:pt x="730" y="1881"/>
                </a:cubicBezTo>
                <a:cubicBezTo>
                  <a:pt x="1364" y="1881"/>
                  <a:pt x="1364" y="1881"/>
                  <a:pt x="1364" y="1881"/>
                </a:cubicBezTo>
                <a:cubicBezTo>
                  <a:pt x="1506" y="1881"/>
                  <a:pt x="1637" y="1806"/>
                  <a:pt x="1708" y="1683"/>
                </a:cubicBezTo>
                <a:cubicBezTo>
                  <a:pt x="2023" y="1140"/>
                  <a:pt x="2023" y="1140"/>
                  <a:pt x="2023" y="1140"/>
                </a:cubicBezTo>
                <a:cubicBezTo>
                  <a:pt x="2094" y="1017"/>
                  <a:pt x="2094" y="865"/>
                  <a:pt x="2023" y="741"/>
                </a:cubicBezTo>
                <a:cubicBezTo>
                  <a:pt x="1708" y="198"/>
                  <a:pt x="1708" y="198"/>
                  <a:pt x="1708" y="198"/>
                </a:cubicBezTo>
                <a:cubicBezTo>
                  <a:pt x="1637" y="75"/>
                  <a:pt x="1506" y="0"/>
                  <a:pt x="1364" y="0"/>
                </a:cubicBezTo>
                <a:close/>
              </a:path>
            </a:pathLst>
          </a:custGeom>
          <a:noFill/>
          <a:ln w="14288" cap="flat">
            <a:solidFill>
              <a:srgbClr val="DADADA"/>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rtl="0"/>
            <a:endParaRPr lang="en-US"/>
          </a:p>
        </p:txBody>
      </p:sp>
      <p:sp>
        <p:nvSpPr>
          <p:cNvPr id="6" name="Freeform 6"/>
          <p:cNvSpPr>
            <a:spLocks/>
          </p:cNvSpPr>
          <p:nvPr userDrawn="1"/>
        </p:nvSpPr>
        <p:spPr bwMode="auto">
          <a:xfrm>
            <a:off x="2755900" y="1031875"/>
            <a:ext cx="3502025" cy="3157538"/>
          </a:xfrm>
          <a:custGeom>
            <a:avLst/>
            <a:gdLst>
              <a:gd name="T0" fmla="*/ 1349 w 2073"/>
              <a:gd name="T1" fmla="*/ 0 h 1870"/>
              <a:gd name="T2" fmla="*/ 724 w 2073"/>
              <a:gd name="T3" fmla="*/ 0 h 1870"/>
              <a:gd name="T4" fmla="*/ 383 w 2073"/>
              <a:gd name="T5" fmla="*/ 196 h 1870"/>
              <a:gd name="T6" fmla="*/ 70 w 2073"/>
              <a:gd name="T7" fmla="*/ 738 h 1870"/>
              <a:gd name="T8" fmla="*/ 70 w 2073"/>
              <a:gd name="T9" fmla="*/ 1132 h 1870"/>
              <a:gd name="T10" fmla="*/ 383 w 2073"/>
              <a:gd name="T11" fmla="*/ 1673 h 1870"/>
              <a:gd name="T12" fmla="*/ 724 w 2073"/>
              <a:gd name="T13" fmla="*/ 1870 h 1870"/>
              <a:gd name="T14" fmla="*/ 1349 w 2073"/>
              <a:gd name="T15" fmla="*/ 1870 h 1870"/>
              <a:gd name="T16" fmla="*/ 1690 w 2073"/>
              <a:gd name="T17" fmla="*/ 1673 h 1870"/>
              <a:gd name="T18" fmla="*/ 2003 w 2073"/>
              <a:gd name="T19" fmla="*/ 1132 h 1870"/>
              <a:gd name="T20" fmla="*/ 2003 w 2073"/>
              <a:gd name="T21" fmla="*/ 738 h 1870"/>
              <a:gd name="T22" fmla="*/ 1690 w 2073"/>
              <a:gd name="T23" fmla="*/ 196 h 1870"/>
              <a:gd name="T24" fmla="*/ 1349 w 2073"/>
              <a:gd name="T25" fmla="*/ 0 h 1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73" h="1870">
                <a:moveTo>
                  <a:pt x="1349" y="0"/>
                </a:moveTo>
                <a:cubicBezTo>
                  <a:pt x="724" y="0"/>
                  <a:pt x="724" y="0"/>
                  <a:pt x="724" y="0"/>
                </a:cubicBezTo>
                <a:cubicBezTo>
                  <a:pt x="583" y="0"/>
                  <a:pt x="453" y="75"/>
                  <a:pt x="383" y="196"/>
                </a:cubicBezTo>
                <a:cubicBezTo>
                  <a:pt x="70" y="738"/>
                  <a:pt x="70" y="738"/>
                  <a:pt x="70" y="738"/>
                </a:cubicBezTo>
                <a:cubicBezTo>
                  <a:pt x="0" y="860"/>
                  <a:pt x="0" y="1010"/>
                  <a:pt x="70" y="1132"/>
                </a:cubicBezTo>
                <a:cubicBezTo>
                  <a:pt x="383" y="1673"/>
                  <a:pt x="383" y="1673"/>
                  <a:pt x="383" y="1673"/>
                </a:cubicBezTo>
                <a:cubicBezTo>
                  <a:pt x="453" y="1795"/>
                  <a:pt x="583" y="1870"/>
                  <a:pt x="724" y="1870"/>
                </a:cubicBezTo>
                <a:cubicBezTo>
                  <a:pt x="1349" y="1870"/>
                  <a:pt x="1349" y="1870"/>
                  <a:pt x="1349" y="1870"/>
                </a:cubicBezTo>
                <a:cubicBezTo>
                  <a:pt x="1490" y="1870"/>
                  <a:pt x="1620" y="1795"/>
                  <a:pt x="1690" y="1673"/>
                </a:cubicBezTo>
                <a:cubicBezTo>
                  <a:pt x="2003" y="1132"/>
                  <a:pt x="2003" y="1132"/>
                  <a:pt x="2003" y="1132"/>
                </a:cubicBezTo>
                <a:cubicBezTo>
                  <a:pt x="2073" y="1010"/>
                  <a:pt x="2073" y="860"/>
                  <a:pt x="2003" y="738"/>
                </a:cubicBezTo>
                <a:cubicBezTo>
                  <a:pt x="1690" y="196"/>
                  <a:pt x="1690" y="196"/>
                  <a:pt x="1690" y="196"/>
                </a:cubicBezTo>
                <a:cubicBezTo>
                  <a:pt x="1620" y="75"/>
                  <a:pt x="1490" y="0"/>
                  <a:pt x="1349" y="0"/>
                </a:cubicBezTo>
                <a:close/>
              </a:path>
            </a:pathLst>
          </a:custGeom>
          <a:solidFill>
            <a:schemeClr val="bg1">
              <a:lumMod val="50000"/>
            </a:schemeClr>
          </a:solidFill>
          <a:ln>
            <a:noFill/>
          </a:ln>
        </p:spPr>
        <p:txBody>
          <a:bodyPr vert="horz" wrap="square" lIns="91440" tIns="45720" rIns="91440" bIns="45720" numCol="1" anchor="t" anchorCtr="0" compatLnSpc="1">
            <a:prstTxWarp prst="textNoShape">
              <a:avLst/>
            </a:prstTxWarp>
          </a:bodyPr>
          <a:lstStyle/>
          <a:p>
            <a:pPr rtl="0"/>
            <a:endParaRPr lang="en-US"/>
          </a:p>
        </p:txBody>
      </p:sp>
      <p:pic>
        <p:nvPicPr>
          <p:cNvPr id="10" name="صورة 9"/>
          <p:cNvPicPr>
            <a:picLocks noChangeAspect="1"/>
          </p:cNvPicPr>
          <p:nvPr userDrawn="1"/>
        </p:nvPicPr>
        <p:blipFill>
          <a:blip r:embed="rId2"/>
          <a:stretch>
            <a:fillRect/>
          </a:stretch>
        </p:blipFill>
        <p:spPr>
          <a:xfrm>
            <a:off x="7302242" y="275771"/>
            <a:ext cx="1506374" cy="295730"/>
          </a:xfrm>
          <a:prstGeom prst="rect">
            <a:avLst/>
          </a:prstGeom>
        </p:spPr>
      </p:pic>
      <p:pic>
        <p:nvPicPr>
          <p:cNvPr id="11" name="صورة 10"/>
          <p:cNvPicPr>
            <a:picLocks noChangeAspect="1"/>
          </p:cNvPicPr>
          <p:nvPr userDrawn="1"/>
        </p:nvPicPr>
        <p:blipFill>
          <a:blip r:embed="rId3"/>
          <a:stretch>
            <a:fillRect/>
          </a:stretch>
        </p:blipFill>
        <p:spPr>
          <a:xfrm>
            <a:off x="0" y="5046504"/>
            <a:ext cx="9144000" cy="107043"/>
          </a:xfrm>
          <a:prstGeom prst="rect">
            <a:avLst/>
          </a:prstGeom>
        </p:spPr>
      </p:pic>
      <p:sp>
        <p:nvSpPr>
          <p:cNvPr id="14" name="عنصر نائب للنص 22"/>
          <p:cNvSpPr>
            <a:spLocks noGrp="1"/>
          </p:cNvSpPr>
          <p:nvPr>
            <p:ph type="body" sz="quarter" idx="10" hasCustomPrompt="1"/>
          </p:nvPr>
        </p:nvSpPr>
        <p:spPr>
          <a:xfrm>
            <a:off x="3425483" y="1900237"/>
            <a:ext cx="2220913" cy="1364569"/>
          </a:xfrm>
          <a:prstGeom prst="rect">
            <a:avLst/>
          </a:prstGeom>
        </p:spPr>
        <p:txBody>
          <a:bodyPr>
            <a:normAutofit/>
          </a:bodyPr>
          <a:lstStyle>
            <a:lvl1pPr marL="0" indent="0" algn="ctr">
              <a:lnSpc>
                <a:spcPct val="100000"/>
              </a:lnSpc>
              <a:buNone/>
              <a:defRPr sz="4000" b="1">
                <a:solidFill>
                  <a:schemeClr val="bg1"/>
                </a:solidFill>
                <a:latin typeface="TheSans" panose="020B0503040302020203" pitchFamily="34" charset="-78"/>
                <a:cs typeface="TheSans" panose="020B0503040302020203" pitchFamily="34" charset="-78"/>
              </a:defRPr>
            </a:lvl1pPr>
            <a:lvl2pPr marL="342900" indent="0" algn="ctr">
              <a:lnSpc>
                <a:spcPct val="100000"/>
              </a:lnSpc>
              <a:buNone/>
              <a:defRPr/>
            </a:lvl2pPr>
            <a:lvl3pPr marL="685800" indent="0" algn="ctr">
              <a:lnSpc>
                <a:spcPct val="100000"/>
              </a:lnSpc>
              <a:buNone/>
              <a:defRPr/>
            </a:lvl3pPr>
            <a:lvl4pPr marL="1028700" indent="0" algn="ctr">
              <a:lnSpc>
                <a:spcPct val="100000"/>
              </a:lnSpc>
              <a:buNone/>
              <a:defRPr/>
            </a:lvl4pPr>
            <a:lvl5pPr marL="1371600" indent="0" algn="ctr">
              <a:lnSpc>
                <a:spcPct val="100000"/>
              </a:lnSpc>
              <a:buNone/>
              <a:defRPr/>
            </a:lvl5pPr>
          </a:lstStyle>
          <a:p>
            <a:pPr lvl="0"/>
            <a:r>
              <a:rPr lang="ar-SA" dirty="0"/>
              <a:t>العنــــوان الرئيسي</a:t>
            </a:r>
            <a:endParaRPr lang="en-US" dirty="0"/>
          </a:p>
        </p:txBody>
      </p:sp>
    </p:spTree>
    <p:extLst>
      <p:ext uri="{BB962C8B-B14F-4D97-AF65-F5344CB8AC3E}">
        <p14:creationId xmlns:p14="http://schemas.microsoft.com/office/powerpoint/2010/main" val="383896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White">
    <p:spTree>
      <p:nvGrpSpPr>
        <p:cNvPr id="1" name=""/>
        <p:cNvGrpSpPr/>
        <p:nvPr/>
      </p:nvGrpSpPr>
      <p:grpSpPr>
        <a:xfrm>
          <a:off x="0" y="0"/>
          <a:ext cx="0" cy="0"/>
          <a:chOff x="0" y="0"/>
          <a:chExt cx="0" cy="0"/>
        </a:xfrm>
      </p:grpSpPr>
    </p:spTree>
    <p:extLst>
      <p:ext uri="{BB962C8B-B14F-4D97-AF65-F5344CB8AC3E}">
        <p14:creationId xmlns:p14="http://schemas.microsoft.com/office/powerpoint/2010/main" val="669017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6636220"/>
      </p:ext>
    </p:extLst>
  </p:cSld>
  <p:clrMap bg1="lt1" tx1="dk1" bg2="lt2" tx2="dk2" accent1="accent1" accent2="accent2" accent3="accent3" accent4="accent4" accent5="accent5" accent6="accent6" hlink="hlink" folHlink="folHlink"/>
  <p:sldLayoutIdLst>
    <p:sldLayoutId id="2147483663" r:id="rId1"/>
    <p:sldLayoutId id="2147483662" r:id="rId2"/>
    <p:sldLayoutId id="2147483661" r:id="rId3"/>
    <p:sldLayoutId id="2147483664" r:id="rId4"/>
    <p:sldLayoutId id="2147483672" r:id="rId5"/>
    <p:sldLayoutId id="2147483673" r:id="rId6"/>
    <p:sldLayoutId id="2147483674" r:id="rId7"/>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3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99" y="21266"/>
            <a:ext cx="9134801" cy="5143500"/>
          </a:xfrm>
          <a:prstGeom prst="rect">
            <a:avLst/>
          </a:prstGeom>
        </p:spPr>
      </p:pic>
      <p:sp>
        <p:nvSpPr>
          <p:cNvPr id="5" name="Content Placeholder 1"/>
          <p:cNvSpPr>
            <a:spLocks noGrp="1"/>
          </p:cNvSpPr>
          <p:nvPr>
            <p:ph sz="quarter" idx="10"/>
          </p:nvPr>
        </p:nvSpPr>
        <p:spPr>
          <a:xfrm>
            <a:off x="4293326" y="832391"/>
            <a:ext cx="5024846" cy="444500"/>
          </a:xfrm>
        </p:spPr>
        <p:txBody>
          <a:bodyPr/>
          <a:lstStyle/>
          <a:p>
            <a:pPr algn="ctr"/>
            <a:r>
              <a:rPr lang="x-none" sz="1800"/>
              <a:t>أخلاقيات وقوانين الممارسة الطبية</a:t>
            </a:r>
            <a:br>
              <a:rPr lang="x-none" sz="1800"/>
            </a:br>
            <a:r>
              <a:rPr lang="en-US" sz="1800" dirty="0"/>
              <a:t> 411 </a:t>
            </a:r>
            <a:r>
              <a:rPr lang="x-none" sz="1800"/>
              <a:t>خلق</a:t>
            </a:r>
            <a:endParaRPr lang="ar-SA" sz="1800" dirty="0"/>
          </a:p>
          <a:p>
            <a:pPr algn="ctr"/>
            <a:r>
              <a:rPr lang="ar-SA" sz="1800" dirty="0"/>
              <a:t>محاضرة 3</a:t>
            </a:r>
            <a:endParaRPr lang="en-US" sz="1800" dirty="0"/>
          </a:p>
          <a:p>
            <a:pPr algn="ctr"/>
            <a:r>
              <a:rPr lang="ar-SA" sz="1800" dirty="0"/>
              <a:t>علاقة الطبيب والممارس الصحي بالمرضى</a:t>
            </a:r>
            <a:endParaRPr lang="en-US" sz="1800" dirty="0"/>
          </a:p>
        </p:txBody>
      </p:sp>
      <p:sp>
        <p:nvSpPr>
          <p:cNvPr id="8" name="Subtitle 5"/>
          <p:cNvSpPr txBox="1">
            <a:spLocks/>
          </p:cNvSpPr>
          <p:nvPr/>
        </p:nvSpPr>
        <p:spPr>
          <a:xfrm>
            <a:off x="5308979" y="2845359"/>
            <a:ext cx="3548418" cy="1033238"/>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ctr"/>
            <a:endParaRPr lang="x-none" dirty="0">
              <a:solidFill>
                <a:schemeClr val="bg1"/>
              </a:solidFill>
            </a:endParaRPr>
          </a:p>
        </p:txBody>
      </p:sp>
      <p:pic>
        <p:nvPicPr>
          <p:cNvPr id="11" name="Picture 2" descr="C:\Users\mamoun.MCST\Documents\My Dropbox\Screenshots\Screenshot 2014-06-15 07.56.09.png"/>
          <p:cNvPicPr>
            <a:picLocks noChangeAspect="1" noChangeArrowheads="1"/>
          </p:cNvPicPr>
          <p:nvPr/>
        </p:nvPicPr>
        <p:blipFill rotWithShape="1">
          <a:blip r:embed="rId3" cstate="email">
            <a:extLst>
              <a:ext uri="{28A0092B-C50C-407E-A947-70E740481C1C}">
                <a14:useLocalDpi xmlns:a14="http://schemas.microsoft.com/office/drawing/2010/main" val="0"/>
              </a:ext>
            </a:extLst>
          </a:blip>
          <a:srcRect l="34159" t="8308" r="32775" b="9456"/>
          <a:stretch/>
        </p:blipFill>
        <p:spPr bwMode="auto">
          <a:xfrm rot="21444692">
            <a:off x="706855" y="2597431"/>
            <a:ext cx="1174392" cy="1642864"/>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3970990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sz="1600" dirty="0"/>
              <a:t>2- تحقيق مصلحة المريض وحفظ حقوقه</a:t>
            </a:r>
            <a:endParaRPr lang="en-US" sz="1600" dirty="0"/>
          </a:p>
        </p:txBody>
      </p:sp>
      <p:sp>
        <p:nvSpPr>
          <p:cNvPr id="3" name="Content Placeholder 2"/>
          <p:cNvSpPr>
            <a:spLocks noGrp="1"/>
          </p:cNvSpPr>
          <p:nvPr>
            <p:ph sz="quarter" idx="11"/>
          </p:nvPr>
        </p:nvSpPr>
        <p:spPr>
          <a:xfrm>
            <a:off x="531223" y="1803400"/>
            <a:ext cx="7761877" cy="2479675"/>
          </a:xfrm>
        </p:spPr>
        <p:txBody>
          <a:bodyPr>
            <a:normAutofit/>
          </a:bodyPr>
          <a:lstStyle/>
          <a:p>
            <a:pPr marL="1028700" lvl="2" indent="-342900">
              <a:lnSpc>
                <a:spcPct val="110000"/>
              </a:lnSpc>
              <a:buFont typeface="+mj-lt"/>
              <a:buAutoNum type="arabicPeriod" startAt="2"/>
            </a:pPr>
            <a:r>
              <a:rPr lang="ar-SA" sz="1700" dirty="0">
                <a:latin typeface="TheSans" pitchFamily="34" charset="-78"/>
                <a:cs typeface="TheSans" pitchFamily="34" charset="-78"/>
              </a:rPr>
              <a:t>الامتناع عن استخدام طرق تشخيصية أو علاجية غير متعارف عليها أو غير معترف بها علمياً إلا ضمن القيود العلمية والنظامية المعتبرة</a:t>
            </a:r>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Tree>
    <p:extLst>
      <p:ext uri="{BB962C8B-B14F-4D97-AF65-F5344CB8AC3E}">
        <p14:creationId xmlns:p14="http://schemas.microsoft.com/office/powerpoint/2010/main" val="3416155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sz="1600" dirty="0"/>
              <a:t>2- تحقيق مصلحة المريض وحفظ حقوقه</a:t>
            </a:r>
            <a:endParaRPr lang="en-US" sz="1600" dirty="0"/>
          </a:p>
        </p:txBody>
      </p:sp>
      <p:sp>
        <p:nvSpPr>
          <p:cNvPr id="3" name="Content Placeholder 2"/>
          <p:cNvSpPr>
            <a:spLocks noGrp="1"/>
          </p:cNvSpPr>
          <p:nvPr>
            <p:ph sz="quarter" idx="11"/>
          </p:nvPr>
        </p:nvSpPr>
        <p:spPr>
          <a:xfrm>
            <a:off x="531223" y="1803400"/>
            <a:ext cx="7761877" cy="2479675"/>
          </a:xfrm>
        </p:spPr>
        <p:txBody>
          <a:bodyPr>
            <a:normAutofit/>
          </a:bodyPr>
          <a:lstStyle/>
          <a:p>
            <a:pPr marL="1028700" lvl="2" indent="-342900">
              <a:lnSpc>
                <a:spcPct val="110000"/>
              </a:lnSpc>
              <a:buFont typeface="+mj-lt"/>
              <a:buAutoNum type="arabicPeriod" startAt="3"/>
            </a:pPr>
            <a:r>
              <a:rPr lang="ar-SA" sz="1700" dirty="0">
                <a:latin typeface="TheSans" pitchFamily="34" charset="-78"/>
                <a:cs typeface="TheSans" pitchFamily="34" charset="-78"/>
              </a:rPr>
              <a:t>المبادرة إلى إخبار المريض أو من ينوب عنه:</a:t>
            </a:r>
          </a:p>
          <a:p>
            <a:pPr marL="1371600" lvl="3" indent="-342900">
              <a:lnSpc>
                <a:spcPct val="110000"/>
              </a:lnSpc>
              <a:buFont typeface="Arial" panose="020B0604020202020204" pitchFamily="34" charset="0"/>
              <a:buChar char="•"/>
            </a:pPr>
            <a:r>
              <a:rPr lang="ar-SA" sz="1400" dirty="0">
                <a:solidFill>
                  <a:srgbClr val="018391"/>
                </a:solidFill>
                <a:latin typeface="TheSans" panose="020B0503040302020203" pitchFamily="34" charset="-78"/>
                <a:cs typeface="TheSans" panose="020B0503040302020203" pitchFamily="34" charset="-78"/>
              </a:rPr>
              <a:t>بالحالة المريضة وأسبابها ومضاعفاتها،</a:t>
            </a:r>
          </a:p>
          <a:p>
            <a:pPr marL="1371600" lvl="3" indent="-342900">
              <a:lnSpc>
                <a:spcPct val="110000"/>
              </a:lnSpc>
              <a:buFont typeface="Arial" panose="020B0604020202020204" pitchFamily="34" charset="0"/>
              <a:buChar char="•"/>
            </a:pPr>
            <a:r>
              <a:rPr lang="ar-SA" sz="1400" dirty="0">
                <a:solidFill>
                  <a:srgbClr val="018391"/>
                </a:solidFill>
                <a:latin typeface="TheSans" panose="020B0503040302020203" pitchFamily="34" charset="-78"/>
                <a:cs typeface="TheSans" panose="020B0503040302020203" pitchFamily="34" charset="-78"/>
              </a:rPr>
              <a:t>وفائدة الإجراءات التشخيصية والعلاجية،</a:t>
            </a:r>
          </a:p>
          <a:p>
            <a:pPr marL="1371600" lvl="3" indent="-342900">
              <a:lnSpc>
                <a:spcPct val="110000"/>
              </a:lnSpc>
              <a:buFont typeface="Arial" panose="020B0604020202020204" pitchFamily="34" charset="0"/>
              <a:buChar char="•"/>
            </a:pPr>
            <a:r>
              <a:rPr lang="ar-SA" sz="1400" dirty="0">
                <a:solidFill>
                  <a:srgbClr val="018391"/>
                </a:solidFill>
                <a:latin typeface="TheSans" panose="020B0503040302020203" pitchFamily="34" charset="-78"/>
                <a:cs typeface="TheSans" panose="020B0503040302020203" pitchFamily="34" charset="-78"/>
              </a:rPr>
              <a:t>وتعريفهم بالبدائل المناسبة للتشخيص أو العلاج بأسلوب واضح،</a:t>
            </a:r>
          </a:p>
          <a:p>
            <a:pPr marL="1371600" lvl="3" indent="-342900">
              <a:lnSpc>
                <a:spcPct val="110000"/>
              </a:lnSpc>
              <a:buFont typeface="Arial" panose="020B0604020202020204" pitchFamily="34" charset="0"/>
              <a:buChar char="•"/>
            </a:pPr>
            <a:r>
              <a:rPr lang="ar-SA" sz="1400" dirty="0">
                <a:solidFill>
                  <a:srgbClr val="018391"/>
                </a:solidFill>
                <a:latin typeface="TheSans" panose="020B0503040302020203" pitchFamily="34" charset="-78"/>
                <a:cs typeface="TheSans" panose="020B0503040302020203" pitchFamily="34" charset="-78"/>
              </a:rPr>
              <a:t>وتحري الصدق في ذلك</a:t>
            </a:r>
          </a:p>
          <a:p>
            <a:pPr marL="1371600" lvl="3" indent="-342900">
              <a:lnSpc>
                <a:spcPct val="110000"/>
              </a:lnSpc>
              <a:buFont typeface="Arial" panose="020B0604020202020204" pitchFamily="34" charset="0"/>
              <a:buChar char="•"/>
            </a:pPr>
            <a:endParaRPr lang="ar-SA" sz="1400" dirty="0">
              <a:solidFill>
                <a:srgbClr val="018391"/>
              </a:solidFill>
              <a:latin typeface="TheSans" panose="020B0503040302020203" pitchFamily="34" charset="-78"/>
              <a:cs typeface="TheSans" panose="020B0503040302020203" pitchFamily="34" charset="-78"/>
            </a:endParaRPr>
          </a:p>
          <a:p>
            <a:pPr marL="1028700" lvl="2" indent="-342900">
              <a:lnSpc>
                <a:spcPct val="110000"/>
              </a:lnSpc>
              <a:buFont typeface="+mj-lt"/>
              <a:buAutoNum type="arabicPeriod" startAt="3"/>
            </a:pPr>
            <a:endParaRPr lang="ar-SA" sz="1700" dirty="0">
              <a:latin typeface="TheSans" pitchFamily="34" charset="-78"/>
              <a:cs typeface="TheSans" pitchFamily="34" charset="-78"/>
            </a:endParaRPr>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Tree>
    <p:extLst>
      <p:ext uri="{BB962C8B-B14F-4D97-AF65-F5344CB8AC3E}">
        <p14:creationId xmlns:p14="http://schemas.microsoft.com/office/powerpoint/2010/main" val="3694714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sz="1600" dirty="0"/>
              <a:t>2- تحقيق مصلحة المريض وحفظ حقوقه</a:t>
            </a:r>
            <a:endParaRPr lang="en-US" sz="1600" dirty="0"/>
          </a:p>
        </p:txBody>
      </p:sp>
      <p:sp>
        <p:nvSpPr>
          <p:cNvPr id="3" name="Content Placeholder 2"/>
          <p:cNvSpPr>
            <a:spLocks noGrp="1"/>
          </p:cNvSpPr>
          <p:nvPr>
            <p:ph sz="quarter" idx="11"/>
          </p:nvPr>
        </p:nvSpPr>
        <p:spPr>
          <a:xfrm>
            <a:off x="531223" y="1803400"/>
            <a:ext cx="7761877" cy="2479675"/>
          </a:xfrm>
        </p:spPr>
        <p:txBody>
          <a:bodyPr>
            <a:normAutofit lnSpcReduction="10000"/>
          </a:bodyPr>
          <a:lstStyle/>
          <a:p>
            <a:pPr marL="1028700" lvl="2" indent="-342900">
              <a:lnSpc>
                <a:spcPct val="110000"/>
              </a:lnSpc>
              <a:buFont typeface="+mj-lt"/>
              <a:buAutoNum type="arabicPeriod" startAt="4"/>
            </a:pPr>
            <a:r>
              <a:rPr lang="ar-SA" sz="1700" dirty="0">
                <a:latin typeface="TheSans" pitchFamily="34" charset="-78"/>
                <a:cs typeface="TheSans" pitchFamily="34" charset="-78"/>
              </a:rPr>
              <a:t>على الطبيب إحالة المريض إلى طبيب آخر مختص بنوع مرضه أو لديه وسائل أكثر فعالية إذا استدعت حالة المريض ذلك،</a:t>
            </a:r>
          </a:p>
          <a:p>
            <a:pPr marL="1371600" lvl="3" indent="-342900">
              <a:lnSpc>
                <a:spcPct val="110000"/>
              </a:lnSpc>
              <a:buFont typeface="Arial" panose="020B0604020202020204" pitchFamily="34" charset="0"/>
              <a:buChar char="•"/>
            </a:pPr>
            <a:r>
              <a:rPr lang="ar-SA" sz="1400" dirty="0">
                <a:solidFill>
                  <a:srgbClr val="018391"/>
                </a:solidFill>
                <a:latin typeface="TheSans" panose="020B0503040302020203" pitchFamily="34" charset="-78"/>
                <a:cs typeface="TheSans" panose="020B0503040302020203" pitchFamily="34" charset="-78"/>
              </a:rPr>
              <a:t>ولا يجوز له أن يتباطأ في الإحالة متى ما كان ذلك في مصلحة المريض مع تقديم المعلومات اللازمة لعلاجه</a:t>
            </a:r>
          </a:p>
          <a:p>
            <a:pPr marL="1028700" lvl="2" indent="-342900">
              <a:lnSpc>
                <a:spcPct val="110000"/>
              </a:lnSpc>
              <a:buFont typeface="+mj-lt"/>
              <a:buAutoNum type="arabicPeriod" startAt="4"/>
            </a:pPr>
            <a:r>
              <a:rPr lang="ar-SA" sz="1700" dirty="0">
                <a:latin typeface="TheSans" pitchFamily="34" charset="-78"/>
                <a:cs typeface="TheSans" pitchFamily="34" charset="-78"/>
              </a:rPr>
              <a:t>احترام رغبة المريض في الانتقال إلى ممارس صحي آخر، أو في الحصول على المعلومات المدونة بسجله الطبي أو في الحصول على التقرير الطبي اللازم الذي يشرح حالته المرضية، فعلى الطبيب المعالج ألا يمتنع عن تحقيق رغبة المريض، وأن يسهل على المريض الحصول على تلك التقارير والمعلومات</a:t>
            </a:r>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Tree>
    <p:extLst>
      <p:ext uri="{BB962C8B-B14F-4D97-AF65-F5344CB8AC3E}">
        <p14:creationId xmlns:p14="http://schemas.microsoft.com/office/powerpoint/2010/main" val="3865275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sz="1600" dirty="0"/>
              <a:t>2- تحقيق مصلحة المريض وحفظ حقوقه</a:t>
            </a:r>
            <a:endParaRPr lang="en-US" sz="1600" dirty="0"/>
          </a:p>
        </p:txBody>
      </p:sp>
      <p:sp>
        <p:nvSpPr>
          <p:cNvPr id="3" name="Content Placeholder 2"/>
          <p:cNvSpPr>
            <a:spLocks noGrp="1"/>
          </p:cNvSpPr>
          <p:nvPr>
            <p:ph sz="quarter" idx="11"/>
          </p:nvPr>
        </p:nvSpPr>
        <p:spPr>
          <a:xfrm>
            <a:off x="531223" y="1803400"/>
            <a:ext cx="7761877" cy="2479675"/>
          </a:xfrm>
        </p:spPr>
        <p:txBody>
          <a:bodyPr>
            <a:normAutofit/>
          </a:bodyPr>
          <a:lstStyle/>
          <a:p>
            <a:pPr marL="1028700" lvl="2" indent="-342900">
              <a:lnSpc>
                <a:spcPct val="110000"/>
              </a:lnSpc>
              <a:buFont typeface="+mj-lt"/>
              <a:buAutoNum type="arabicPeriod" startAt="6"/>
            </a:pPr>
            <a:r>
              <a:rPr lang="ar-SA" sz="1700" dirty="0">
                <a:latin typeface="TheSans" pitchFamily="34" charset="-78"/>
                <a:cs typeface="TheSans" pitchFamily="34" charset="-78"/>
              </a:rPr>
              <a:t>الاستمرار في تقديم الرعاية الطبية المناسبة للمريض مهما طالت مدة مرضه</a:t>
            </a:r>
          </a:p>
          <a:p>
            <a:pPr marL="1028700" lvl="2" indent="-342900">
              <a:lnSpc>
                <a:spcPct val="110000"/>
              </a:lnSpc>
              <a:buFont typeface="+mj-lt"/>
              <a:buAutoNum type="arabicPeriod" startAt="6"/>
            </a:pPr>
            <a:r>
              <a:rPr lang="ar-SA" sz="1700" dirty="0">
                <a:solidFill>
                  <a:srgbClr val="018391"/>
                </a:solidFill>
                <a:latin typeface="TheSans" panose="020B0503040302020203" pitchFamily="34" charset="-78"/>
                <a:cs typeface="TheSans" panose="020B0503040302020203" pitchFamily="34" charset="-78"/>
              </a:rPr>
              <a:t>عند غياب الممارس الصحي المباشر لحالة المريض فعليه التأكد من تلقي المريض العناية الطبية اللازمة</a:t>
            </a:r>
          </a:p>
          <a:p>
            <a:pPr marL="1028700" lvl="2" indent="-342900">
              <a:lnSpc>
                <a:spcPct val="110000"/>
              </a:lnSpc>
              <a:buFont typeface="+mj-lt"/>
              <a:buAutoNum type="arabicPeriod" startAt="6"/>
            </a:pPr>
            <a:r>
              <a:rPr lang="ar-SA" sz="1700" dirty="0">
                <a:latin typeface="TheSans" pitchFamily="34" charset="-78"/>
                <a:cs typeface="TheSans" pitchFamily="34" charset="-78"/>
              </a:rPr>
              <a:t>الاستمرار في تقديم العلاج اللازم للمريض في الحالات الإسعافية حتى تزول الحاجة إليها أو حتى تنتقل رعايته إلى طبيب كفء</a:t>
            </a:r>
          </a:p>
          <a:p>
            <a:pPr marL="1028700" lvl="2" indent="-342900">
              <a:lnSpc>
                <a:spcPct val="110000"/>
              </a:lnSpc>
              <a:buFont typeface="+mj-lt"/>
              <a:buAutoNum type="arabicPeriod" startAt="6"/>
            </a:pPr>
            <a:endParaRPr lang="ar-SA" sz="1700" dirty="0">
              <a:latin typeface="TheSans" pitchFamily="34" charset="-78"/>
              <a:cs typeface="TheSans" pitchFamily="34" charset="-78"/>
            </a:endParaRPr>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Tree>
    <p:extLst>
      <p:ext uri="{BB962C8B-B14F-4D97-AF65-F5344CB8AC3E}">
        <p14:creationId xmlns:p14="http://schemas.microsoft.com/office/powerpoint/2010/main" val="832067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sz="1600" dirty="0"/>
              <a:t>2- تحقيق مصلحة المريض وحفظ حقوقه</a:t>
            </a:r>
            <a:endParaRPr lang="en-US" sz="1600" dirty="0"/>
          </a:p>
        </p:txBody>
      </p:sp>
      <p:sp>
        <p:nvSpPr>
          <p:cNvPr id="3" name="Content Placeholder 2"/>
          <p:cNvSpPr>
            <a:spLocks noGrp="1"/>
          </p:cNvSpPr>
          <p:nvPr>
            <p:ph sz="quarter" idx="11"/>
          </p:nvPr>
        </p:nvSpPr>
        <p:spPr>
          <a:xfrm>
            <a:off x="531223" y="1803400"/>
            <a:ext cx="7761877" cy="2479675"/>
          </a:xfrm>
        </p:spPr>
        <p:txBody>
          <a:bodyPr>
            <a:normAutofit/>
          </a:bodyPr>
          <a:lstStyle/>
          <a:p>
            <a:pPr marL="1028700" lvl="2" indent="-342900">
              <a:lnSpc>
                <a:spcPct val="110000"/>
              </a:lnSpc>
              <a:buFont typeface="+mj-lt"/>
              <a:buAutoNum type="arabicPeriod" startAt="9"/>
            </a:pPr>
            <a:r>
              <a:rPr lang="ar-SA" sz="1700" dirty="0">
                <a:latin typeface="TheSans" pitchFamily="34" charset="-78"/>
                <a:cs typeface="TheSans" pitchFamily="34" charset="-78"/>
              </a:rPr>
              <a:t>تثقيف المريض عن مرضه خصوصاً وصحته عموماً، وكيفية حفاظه على صحته ووقايته من الأمراض بالطرق والوسائل المناسبة</a:t>
            </a:r>
          </a:p>
          <a:p>
            <a:pPr lvl="2">
              <a:lnSpc>
                <a:spcPct val="110000"/>
              </a:lnSpc>
            </a:pPr>
            <a:r>
              <a:rPr lang="ar-SA" sz="1700" dirty="0">
                <a:solidFill>
                  <a:srgbClr val="018391"/>
                </a:solidFill>
                <a:latin typeface="TheSans" panose="020B0503040302020203" pitchFamily="34" charset="-78"/>
                <a:cs typeface="TheSans" panose="020B0503040302020203" pitchFamily="34" charset="-78"/>
              </a:rPr>
              <a:t>10. الالتزام بالمواعيد المحددة للمريض وعدم إخلافها</a:t>
            </a:r>
          </a:p>
          <a:p>
            <a:pPr marL="1028700" lvl="2" indent="-342900">
              <a:lnSpc>
                <a:spcPct val="110000"/>
              </a:lnSpc>
              <a:buFont typeface="+mj-lt"/>
              <a:buAutoNum type="arabicPeriod" startAt="9"/>
            </a:pPr>
            <a:endParaRPr lang="ar-SA" sz="1700" dirty="0">
              <a:latin typeface="TheSans" pitchFamily="34" charset="-78"/>
              <a:cs typeface="TheSans" pitchFamily="34" charset="-78"/>
            </a:endParaRPr>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Tree>
    <p:extLst>
      <p:ext uri="{BB962C8B-B14F-4D97-AF65-F5344CB8AC3E}">
        <p14:creationId xmlns:p14="http://schemas.microsoft.com/office/powerpoint/2010/main" val="1376188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dirty="0"/>
              <a:t>3- استئذان المريض</a:t>
            </a:r>
            <a:endParaRPr lang="en-US" dirty="0"/>
          </a:p>
        </p:txBody>
      </p:sp>
      <p:sp>
        <p:nvSpPr>
          <p:cNvPr id="3" name="Content Placeholder 2"/>
          <p:cNvSpPr>
            <a:spLocks noGrp="1"/>
          </p:cNvSpPr>
          <p:nvPr>
            <p:ph sz="quarter" idx="11"/>
          </p:nvPr>
        </p:nvSpPr>
        <p:spPr>
          <a:xfrm>
            <a:off x="531223" y="1803400"/>
            <a:ext cx="7761877" cy="2479675"/>
          </a:xfrm>
        </p:spPr>
        <p:txBody>
          <a:bodyPr>
            <a:normAutofit/>
          </a:bodyPr>
          <a:lstStyle/>
          <a:p>
            <a:pPr marL="285750" indent="-285750">
              <a:lnSpc>
                <a:spcPct val="110000"/>
              </a:lnSpc>
              <a:buFont typeface="Arial" panose="020B0604020202020204" pitchFamily="34" charset="0"/>
              <a:buChar char="•"/>
            </a:pPr>
            <a:r>
              <a:rPr lang="ar-SA" sz="1800" dirty="0">
                <a:solidFill>
                  <a:srgbClr val="018391"/>
                </a:solidFill>
              </a:rPr>
              <a:t>يجب أن تؤخذ موافقة المريض البالغ العاقل (ذكراً كان أو أنثى) أو من يمثله، إذا كان لا يعتد بإرادته، قبل القيام بالعمل الطبي أو الجراحي، وذلك لأن بدن الإنسان ونفسه من خصوصياته التي لا يجوز لأحد أن يتصرف فيها بغير رضاه</a:t>
            </a:r>
          </a:p>
          <a:p>
            <a:pPr marL="1028700" lvl="2" indent="-342900">
              <a:lnSpc>
                <a:spcPct val="110000"/>
              </a:lnSpc>
              <a:buFont typeface="Arial" panose="020B0604020202020204" pitchFamily="34" charset="0"/>
              <a:buChar char="•"/>
            </a:pPr>
            <a:r>
              <a:rPr lang="ar-SA" sz="1700" dirty="0">
                <a:latin typeface="TheSans" pitchFamily="34" charset="-78"/>
                <a:cs typeface="TheSans" pitchFamily="34" charset="-78"/>
              </a:rPr>
              <a:t>وحتى يكون إذن المريض معتبراً فلا بد أن تتحقق فيه شروط ستدرس بشكل تفصيلي لاحقاً</a:t>
            </a:r>
          </a:p>
          <a:p>
            <a:pPr marL="971550" lvl="2" indent="-285750">
              <a:lnSpc>
                <a:spcPct val="110000"/>
              </a:lnSpc>
              <a:buFont typeface="Arial" panose="020B0604020202020204" pitchFamily="34" charset="0"/>
              <a:buChar char="•"/>
            </a:pPr>
            <a:endParaRPr lang="ar-SA" sz="1700" dirty="0">
              <a:latin typeface="TheSans" pitchFamily="34" charset="-78"/>
              <a:cs typeface="TheSans" pitchFamily="34" charset="-78"/>
            </a:endParaRPr>
          </a:p>
          <a:p>
            <a:pPr marL="285750" indent="-285750">
              <a:lnSpc>
                <a:spcPct val="110000"/>
              </a:lnSpc>
              <a:buFont typeface="Arial" panose="020B0604020202020204" pitchFamily="34" charset="0"/>
              <a:buChar char="•"/>
            </a:pPr>
            <a:endParaRPr lang="ar-SA" sz="1800" dirty="0"/>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Tree>
    <p:extLst>
      <p:ext uri="{BB962C8B-B14F-4D97-AF65-F5344CB8AC3E}">
        <p14:creationId xmlns:p14="http://schemas.microsoft.com/office/powerpoint/2010/main" val="8975625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dirty="0"/>
              <a:t>4- طمأنة المريض</a:t>
            </a:r>
            <a:endParaRPr lang="en-US" dirty="0"/>
          </a:p>
        </p:txBody>
      </p:sp>
      <p:sp>
        <p:nvSpPr>
          <p:cNvPr id="3" name="Content Placeholder 2"/>
          <p:cNvSpPr>
            <a:spLocks noGrp="1"/>
          </p:cNvSpPr>
          <p:nvPr>
            <p:ph sz="quarter" idx="11"/>
          </p:nvPr>
        </p:nvSpPr>
        <p:spPr>
          <a:xfrm>
            <a:off x="531223" y="1803400"/>
            <a:ext cx="7761877" cy="2479675"/>
          </a:xfrm>
        </p:spPr>
        <p:txBody>
          <a:bodyPr>
            <a:normAutofit lnSpcReduction="10000"/>
          </a:bodyPr>
          <a:lstStyle/>
          <a:p>
            <a:pPr marL="285750" indent="-285750">
              <a:lnSpc>
                <a:spcPct val="110000"/>
              </a:lnSpc>
              <a:buFont typeface="Arial" panose="020B0604020202020204" pitchFamily="34" charset="0"/>
              <a:buChar char="•"/>
            </a:pPr>
            <a:r>
              <a:rPr lang="ar-SA" sz="1800" dirty="0">
                <a:solidFill>
                  <a:srgbClr val="018391"/>
                </a:solidFill>
              </a:rPr>
              <a:t>على الممارس الصحي أن يستخدم مهاراته في طمأنة المريض وتخفيف مصابه</a:t>
            </a:r>
          </a:p>
          <a:p>
            <a:pPr marL="1028700" lvl="2" indent="-342900">
              <a:lnSpc>
                <a:spcPct val="110000"/>
              </a:lnSpc>
              <a:buFont typeface="Arial" panose="020B0604020202020204" pitchFamily="34" charset="0"/>
              <a:buChar char="•"/>
            </a:pPr>
            <a:r>
              <a:rPr lang="ar-SA" sz="1700" dirty="0">
                <a:latin typeface="TheSans" pitchFamily="34" charset="-78"/>
                <a:cs typeface="TheSans" pitchFamily="34" charset="-78"/>
              </a:rPr>
              <a:t>عملاً بقول الرسول صلى الله عليه وسلم "يسروا ولا تعسروا وبشروا ولا تنفروا" رواه البخاري ومسلم</a:t>
            </a:r>
          </a:p>
          <a:p>
            <a:pPr marL="342900" indent="-342900">
              <a:lnSpc>
                <a:spcPct val="110000"/>
              </a:lnSpc>
              <a:buFont typeface="Arial" panose="020B0604020202020204" pitchFamily="34" charset="0"/>
              <a:buChar char="•"/>
            </a:pPr>
            <a:r>
              <a:rPr lang="ar-SA" sz="1800" dirty="0">
                <a:solidFill>
                  <a:srgbClr val="018391"/>
                </a:solidFill>
              </a:rPr>
              <a:t>ومن ذلك القيام بما يلي:</a:t>
            </a:r>
          </a:p>
          <a:p>
            <a:pPr marL="1028700" lvl="2" indent="-342900">
              <a:lnSpc>
                <a:spcPct val="110000"/>
              </a:lnSpc>
              <a:buFont typeface="+mj-lt"/>
              <a:buAutoNum type="arabicPeriod"/>
            </a:pPr>
            <a:r>
              <a:rPr lang="ar-SA" sz="1700" dirty="0">
                <a:latin typeface="TheSans" pitchFamily="34" charset="-78"/>
                <a:cs typeface="TheSans" pitchFamily="34" charset="-78"/>
              </a:rPr>
              <a:t>تلمس احتياجات المريض النفسية واستكشافها</a:t>
            </a:r>
          </a:p>
          <a:p>
            <a:pPr marL="1028700" lvl="2" indent="-342900">
              <a:lnSpc>
                <a:spcPct val="110000"/>
              </a:lnSpc>
              <a:buFont typeface="+mj-lt"/>
              <a:buAutoNum type="arabicPeriod"/>
            </a:pPr>
            <a:r>
              <a:rPr lang="ar-SA" sz="1700" dirty="0">
                <a:latin typeface="TheSans" pitchFamily="34" charset="-78"/>
                <a:cs typeface="TheSans" pitchFamily="34" charset="-78"/>
              </a:rPr>
              <a:t>تزويد المريض بما يكفي من المعلومات عن حالته الصحية بوضوح، والتي تسهم في طمأنته وإزالة مخاوفه</a:t>
            </a:r>
          </a:p>
          <a:p>
            <a:pPr marL="285750" indent="-285750">
              <a:lnSpc>
                <a:spcPct val="110000"/>
              </a:lnSpc>
              <a:buFont typeface="Arial" panose="020B0604020202020204" pitchFamily="34" charset="0"/>
              <a:buChar char="•"/>
            </a:pPr>
            <a:endParaRPr lang="ar-SA" sz="1800" dirty="0"/>
          </a:p>
          <a:p>
            <a:pPr marL="342900" indent="-342900">
              <a:lnSpc>
                <a:spcPct val="110000"/>
              </a:lnSpc>
              <a:buFont typeface="Arial" panose="020B0604020202020204" pitchFamily="34" charset="0"/>
              <a:buChar char="•"/>
            </a:pPr>
            <a:endParaRPr lang="ar-SA" dirty="0">
              <a:latin typeface="TheSans" pitchFamily="34" charset="-78"/>
              <a:cs typeface="TheSans" pitchFamily="34" charset="-78"/>
            </a:endParaRPr>
          </a:p>
          <a:p>
            <a:pPr marL="285750" indent="-285750">
              <a:lnSpc>
                <a:spcPct val="110000"/>
              </a:lnSpc>
              <a:buFont typeface="Arial" panose="020B0604020202020204" pitchFamily="34" charset="0"/>
              <a:buChar char="•"/>
            </a:pPr>
            <a:endParaRPr lang="ar-SA" sz="1800" dirty="0"/>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Tree>
    <p:extLst>
      <p:ext uri="{BB962C8B-B14F-4D97-AF65-F5344CB8AC3E}">
        <p14:creationId xmlns:p14="http://schemas.microsoft.com/office/powerpoint/2010/main" val="14805834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dirty="0"/>
              <a:t>4- طمأنة المريض</a:t>
            </a:r>
            <a:endParaRPr lang="en-US" dirty="0"/>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
        <p:nvSpPr>
          <p:cNvPr id="6" name="Content Placeholder 2"/>
          <p:cNvSpPr>
            <a:spLocks noGrp="1"/>
          </p:cNvSpPr>
          <p:nvPr>
            <p:ph sz="quarter" idx="11"/>
          </p:nvPr>
        </p:nvSpPr>
        <p:spPr>
          <a:xfrm>
            <a:off x="531223" y="1803400"/>
            <a:ext cx="7761877" cy="2479675"/>
          </a:xfrm>
        </p:spPr>
        <p:txBody>
          <a:bodyPr>
            <a:normAutofit/>
          </a:bodyPr>
          <a:lstStyle/>
          <a:p>
            <a:pPr marL="1028700" lvl="2" indent="-342900">
              <a:lnSpc>
                <a:spcPct val="110000"/>
              </a:lnSpc>
              <a:buFont typeface="+mj-lt"/>
              <a:buAutoNum type="arabicPeriod" startAt="3"/>
            </a:pPr>
            <a:r>
              <a:rPr lang="ar-SA" sz="1700" dirty="0">
                <a:latin typeface="TheSans" pitchFamily="34" charset="-78"/>
                <a:cs typeface="TheSans" pitchFamily="34" charset="-78"/>
              </a:rPr>
              <a:t>التفاعل الإيجابي مع مشاعر المريض وأحاسيسه، وتصحيح تصوراته ومعلوماته تجاه المرض والعلاج</a:t>
            </a:r>
          </a:p>
          <a:p>
            <a:pPr marL="1028700" lvl="2" indent="-342900">
              <a:lnSpc>
                <a:spcPct val="110000"/>
              </a:lnSpc>
              <a:buFont typeface="+mj-lt"/>
              <a:buAutoNum type="arabicPeriod" startAt="3"/>
            </a:pPr>
            <a:r>
              <a:rPr lang="ar-SA" sz="1700" dirty="0">
                <a:latin typeface="TheSans" pitchFamily="34" charset="-78"/>
                <a:cs typeface="TheSans" pitchFamily="34" charset="-78"/>
              </a:rPr>
              <a:t>إعطاء المريض الوقت الكافي لاستيعاب ما يقال له، والتعبير عن مشاعره تجاه المرض والعلاج دون استعجال</a:t>
            </a:r>
          </a:p>
          <a:p>
            <a:pPr marL="1314450" lvl="3" indent="-285750">
              <a:lnSpc>
                <a:spcPct val="110000"/>
              </a:lnSpc>
              <a:buFont typeface="Arial" panose="020B0604020202020204" pitchFamily="34" charset="0"/>
              <a:buChar char="•"/>
            </a:pPr>
            <a:endParaRPr lang="ar-SA" sz="1200" dirty="0">
              <a:solidFill>
                <a:srgbClr val="018391"/>
              </a:solidFill>
              <a:latin typeface="TheSans" panose="020B0503040302020203" pitchFamily="34" charset="-78"/>
              <a:cs typeface="TheSans" panose="020B0503040302020203" pitchFamily="34" charset="-78"/>
            </a:endParaRPr>
          </a:p>
          <a:p>
            <a:pPr marL="971550" lvl="2" indent="-285750">
              <a:lnSpc>
                <a:spcPct val="110000"/>
              </a:lnSpc>
              <a:buFont typeface="Arial" panose="020B0604020202020204" pitchFamily="34" charset="0"/>
              <a:buChar char="•"/>
            </a:pPr>
            <a:endParaRPr lang="ar-SA" sz="1700" dirty="0">
              <a:latin typeface="TheSans" pitchFamily="34" charset="-78"/>
              <a:cs typeface="TheSans" pitchFamily="34" charset="-78"/>
            </a:endParaRPr>
          </a:p>
          <a:p>
            <a:pPr marL="285750" indent="-285750">
              <a:lnSpc>
                <a:spcPct val="110000"/>
              </a:lnSpc>
              <a:buFont typeface="Arial" panose="020B0604020202020204" pitchFamily="34" charset="0"/>
              <a:buChar char="•"/>
            </a:pPr>
            <a:endParaRPr lang="ar-SA" sz="1800" dirty="0"/>
          </a:p>
        </p:txBody>
      </p:sp>
    </p:spTree>
    <p:extLst>
      <p:ext uri="{BB962C8B-B14F-4D97-AF65-F5344CB8AC3E}">
        <p14:creationId xmlns:p14="http://schemas.microsoft.com/office/powerpoint/2010/main" val="11625521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dirty="0"/>
              <a:t>4- طمأنة المريض</a:t>
            </a:r>
            <a:endParaRPr lang="en-US" dirty="0"/>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
        <p:nvSpPr>
          <p:cNvPr id="8" name="Content Placeholder 2"/>
          <p:cNvSpPr>
            <a:spLocks noGrp="1"/>
          </p:cNvSpPr>
          <p:nvPr>
            <p:ph sz="quarter" idx="11"/>
          </p:nvPr>
        </p:nvSpPr>
        <p:spPr>
          <a:xfrm>
            <a:off x="531223" y="1803400"/>
            <a:ext cx="7761877" cy="2479675"/>
          </a:xfrm>
        </p:spPr>
        <p:txBody>
          <a:bodyPr>
            <a:normAutofit/>
          </a:bodyPr>
          <a:lstStyle/>
          <a:p>
            <a:pPr marL="1028700" lvl="2" indent="-342900">
              <a:lnSpc>
                <a:spcPct val="110000"/>
              </a:lnSpc>
              <a:buFont typeface="+mj-lt"/>
              <a:buAutoNum type="arabicPeriod" startAt="5"/>
            </a:pPr>
            <a:r>
              <a:rPr lang="ar-SA" sz="1700" dirty="0">
                <a:latin typeface="TheSans" pitchFamily="34" charset="-78"/>
                <a:cs typeface="TheSans" pitchFamily="34" charset="-78"/>
              </a:rPr>
              <a:t>تذكير المريض بأن المرض ابتلاء من الله، وأن فيه تكفيراً ورحمة، مع اختيار الأسلوب والوقت المناسبين</a:t>
            </a:r>
          </a:p>
          <a:p>
            <a:pPr marL="1028700" lvl="2" indent="-342900">
              <a:lnSpc>
                <a:spcPct val="110000"/>
              </a:lnSpc>
              <a:buFont typeface="+mj-lt"/>
              <a:buAutoNum type="arabicPeriod" startAt="5"/>
            </a:pPr>
            <a:r>
              <a:rPr lang="ar-SA" sz="1700" dirty="0">
                <a:latin typeface="TheSans" pitchFamily="34" charset="-78"/>
                <a:cs typeface="TheSans" pitchFamily="34" charset="-78"/>
              </a:rPr>
              <a:t>أن يؤكد الممارس الصحي للمريض استعداده للعناية به والوقوف إلى جانبه</a:t>
            </a:r>
          </a:p>
          <a:p>
            <a:pPr marL="1371600" lvl="3" indent="-342900">
              <a:lnSpc>
                <a:spcPct val="110000"/>
              </a:lnSpc>
              <a:buFont typeface="Arial" panose="020B0604020202020204" pitchFamily="34" charset="0"/>
              <a:buChar char="•"/>
            </a:pPr>
            <a:r>
              <a:rPr lang="ar-SA" sz="1400" dirty="0">
                <a:solidFill>
                  <a:srgbClr val="018391"/>
                </a:solidFill>
                <a:latin typeface="TheSans" panose="020B0503040302020203" pitchFamily="34" charset="-78"/>
                <a:cs typeface="TheSans" panose="020B0503040302020203" pitchFamily="34" charset="-78"/>
              </a:rPr>
              <a:t>وأن يقوم بذلك فعلاً في جميع مراحل المرض، حتى في حالات الأمراض المستعصية</a:t>
            </a:r>
          </a:p>
          <a:p>
            <a:pPr marL="1028700" lvl="2" indent="-342900">
              <a:lnSpc>
                <a:spcPct val="110000"/>
              </a:lnSpc>
              <a:buFont typeface="+mj-lt"/>
              <a:buAutoNum type="arabicPeriod" startAt="5"/>
            </a:pPr>
            <a:endParaRPr lang="ar-SA" sz="1700" dirty="0">
              <a:latin typeface="TheSans" pitchFamily="34" charset="-78"/>
              <a:cs typeface="TheSans" pitchFamily="34" charset="-78"/>
            </a:endParaRPr>
          </a:p>
        </p:txBody>
      </p:sp>
    </p:spTree>
    <p:extLst>
      <p:ext uri="{BB962C8B-B14F-4D97-AF65-F5344CB8AC3E}">
        <p14:creationId xmlns:p14="http://schemas.microsoft.com/office/powerpoint/2010/main" val="21931534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dirty="0"/>
              <a:t>4- طمأنة المريض</a:t>
            </a:r>
            <a:endParaRPr lang="en-US" dirty="0"/>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
        <p:nvSpPr>
          <p:cNvPr id="8" name="Content Placeholder 2"/>
          <p:cNvSpPr>
            <a:spLocks noGrp="1"/>
          </p:cNvSpPr>
          <p:nvPr>
            <p:ph sz="quarter" idx="11"/>
          </p:nvPr>
        </p:nvSpPr>
        <p:spPr>
          <a:xfrm>
            <a:off x="531223" y="1803400"/>
            <a:ext cx="7761877" cy="2479675"/>
          </a:xfrm>
        </p:spPr>
        <p:txBody>
          <a:bodyPr>
            <a:normAutofit/>
          </a:bodyPr>
          <a:lstStyle/>
          <a:p>
            <a:pPr marL="1028700" lvl="2" indent="-342900">
              <a:lnSpc>
                <a:spcPct val="110000"/>
              </a:lnSpc>
              <a:buFont typeface="+mj-lt"/>
              <a:buAutoNum type="arabicPeriod" startAt="7"/>
            </a:pPr>
            <a:r>
              <a:rPr lang="ar-SA" sz="1700" dirty="0">
                <a:latin typeface="TheSans" pitchFamily="34" charset="-78"/>
                <a:cs typeface="TheSans" pitchFamily="34" charset="-78"/>
              </a:rPr>
              <a:t>الدعاء للمريض</a:t>
            </a:r>
          </a:p>
          <a:p>
            <a:pPr marL="1371600" lvl="3" indent="-342900">
              <a:lnSpc>
                <a:spcPct val="110000"/>
              </a:lnSpc>
              <a:buFont typeface="Arial" panose="020B0604020202020204" pitchFamily="34" charset="0"/>
              <a:buChar char="•"/>
            </a:pPr>
            <a:r>
              <a:rPr lang="ar-SA" sz="1400" dirty="0">
                <a:latin typeface="TheSans" panose="020B0503040302020203" pitchFamily="34" charset="-78"/>
                <a:cs typeface="TheSans" panose="020B0503040302020203" pitchFamily="34" charset="-78"/>
              </a:rPr>
              <a:t>كان من هديه صلى الله عليه وسلم إذا أتى مريضاً أن يمسح بيده اليمنى ويقول: </a:t>
            </a:r>
            <a:r>
              <a:rPr lang="ar-SA" sz="1400" dirty="0">
                <a:solidFill>
                  <a:srgbClr val="018391"/>
                </a:solidFill>
                <a:latin typeface="TheSans" panose="020B0503040302020203" pitchFamily="34" charset="-78"/>
                <a:cs typeface="TheSans" panose="020B0503040302020203" pitchFamily="34" charset="-78"/>
              </a:rPr>
              <a:t>"اللهم رب الناس، أذهب البأس، واشف(اشفه و) أنت الشافي، لا شفاء إلا شفاؤك، شفاءً لا يغادر سقماً" </a:t>
            </a:r>
            <a:r>
              <a:rPr lang="ar-SA" sz="1000" dirty="0">
                <a:latin typeface="TheSans" panose="020B0503040302020203" pitchFamily="34" charset="-78"/>
                <a:cs typeface="TheSans" panose="020B0503040302020203" pitchFamily="34" charset="-78"/>
              </a:rPr>
              <a:t>رواه البخاري والترمذي والنسائي</a:t>
            </a:r>
            <a:endParaRPr lang="ar-SA" sz="1400" dirty="0">
              <a:latin typeface="TheSans" panose="020B0503040302020203" pitchFamily="34" charset="-78"/>
              <a:cs typeface="TheSans" panose="020B0503040302020203" pitchFamily="34" charset="-78"/>
            </a:endParaRPr>
          </a:p>
          <a:p>
            <a:pPr marL="1371600" lvl="3" indent="-342900">
              <a:lnSpc>
                <a:spcPct val="110000"/>
              </a:lnSpc>
              <a:buFont typeface="Arial" panose="020B0604020202020204" pitchFamily="34" charset="0"/>
              <a:buChar char="•"/>
            </a:pPr>
            <a:r>
              <a:rPr lang="ar-SA" sz="1400" dirty="0">
                <a:latin typeface="TheSans" panose="020B0503040302020203" pitchFamily="34" charset="-78"/>
                <a:cs typeface="TheSans" panose="020B0503040302020203" pitchFamily="34" charset="-78"/>
              </a:rPr>
              <a:t>قال عليه الصلاة والسلام</a:t>
            </a:r>
            <a:r>
              <a:rPr lang="ar-SA" sz="1400" dirty="0">
                <a:solidFill>
                  <a:srgbClr val="018391"/>
                </a:solidFill>
                <a:latin typeface="TheSans" panose="020B0503040302020203" pitchFamily="34" charset="-78"/>
                <a:cs typeface="TheSans" panose="020B0503040302020203" pitchFamily="34" charset="-78"/>
              </a:rPr>
              <a:t>: "من عاد مريضاً لم يحضره أجله، فقال عنده سبع مرات: أسأل الله العظيم رب العرض العظيم أن يشفيك، إلا عافاه الله من ذلك المرض". </a:t>
            </a:r>
            <a:r>
              <a:rPr lang="ar-SA" sz="1000" dirty="0">
                <a:latin typeface="TheSans" panose="020B0503040302020203" pitchFamily="34" charset="-78"/>
                <a:cs typeface="TheSans" panose="020B0503040302020203" pitchFamily="34" charset="-78"/>
              </a:rPr>
              <a:t>الأحاديث المختارة للضياء المقدسي</a:t>
            </a:r>
          </a:p>
          <a:p>
            <a:pPr marL="1371600" lvl="3" indent="-342900">
              <a:lnSpc>
                <a:spcPct val="110000"/>
              </a:lnSpc>
              <a:buFont typeface="Arial" panose="020B0604020202020204" pitchFamily="34" charset="0"/>
              <a:buChar char="•"/>
            </a:pPr>
            <a:endParaRPr lang="ar-SA" sz="1400" dirty="0">
              <a:solidFill>
                <a:srgbClr val="018391"/>
              </a:solidFill>
              <a:latin typeface="TheSans" panose="020B0503040302020203" pitchFamily="34" charset="-78"/>
              <a:cs typeface="TheSans" panose="020B0503040302020203" pitchFamily="34" charset="-78"/>
            </a:endParaRPr>
          </a:p>
          <a:p>
            <a:pPr marL="1028700" lvl="2" indent="-342900">
              <a:lnSpc>
                <a:spcPct val="110000"/>
              </a:lnSpc>
              <a:buFont typeface="+mj-lt"/>
              <a:buAutoNum type="arabicPeriod" startAt="7"/>
            </a:pPr>
            <a:endParaRPr lang="ar-SA" sz="1700" dirty="0">
              <a:latin typeface="TheSans" pitchFamily="34" charset="-78"/>
              <a:cs typeface="TheSans" pitchFamily="34" charset="-78"/>
            </a:endParaRPr>
          </a:p>
        </p:txBody>
      </p:sp>
    </p:spTree>
    <p:extLst>
      <p:ext uri="{BB962C8B-B14F-4D97-AF65-F5344CB8AC3E}">
        <p14:creationId xmlns:p14="http://schemas.microsoft.com/office/powerpoint/2010/main" val="2387227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dirty="0"/>
              <a:t>الثقة والأمانة</a:t>
            </a:r>
            <a:endParaRPr lang="en-US" dirty="0"/>
          </a:p>
        </p:txBody>
      </p:sp>
      <p:sp>
        <p:nvSpPr>
          <p:cNvPr id="3" name="Content Placeholder 2"/>
          <p:cNvSpPr>
            <a:spLocks noGrp="1"/>
          </p:cNvSpPr>
          <p:nvPr>
            <p:ph sz="quarter" idx="11"/>
          </p:nvPr>
        </p:nvSpPr>
        <p:spPr/>
        <p:txBody>
          <a:bodyPr>
            <a:normAutofit/>
          </a:bodyPr>
          <a:lstStyle/>
          <a:p>
            <a:pPr marL="285750" indent="-285750">
              <a:lnSpc>
                <a:spcPct val="110000"/>
              </a:lnSpc>
              <a:buFont typeface="Arial" panose="020B0604020202020204" pitchFamily="34" charset="0"/>
              <a:buChar char="•"/>
            </a:pPr>
            <a:r>
              <a:rPr lang="ar-SA" sz="1800" dirty="0">
                <a:solidFill>
                  <a:srgbClr val="018391"/>
                </a:solidFill>
              </a:rPr>
              <a:t>تقوم العلاقة بين الممارس الصحي والمريض على أساس الثقة بين الطرفين والأمانة</a:t>
            </a:r>
          </a:p>
          <a:p>
            <a:pPr marL="285750" indent="-285750">
              <a:lnSpc>
                <a:spcPct val="110000"/>
              </a:lnSpc>
              <a:buFont typeface="Arial" panose="020B0604020202020204" pitchFamily="34" charset="0"/>
              <a:buChar char="•"/>
            </a:pPr>
            <a:r>
              <a:rPr lang="ar-SA" sz="1800" dirty="0"/>
              <a:t>فعلى الممارس الصحي أن يقدم الرعاية الطبية اللازمة لمرضاه والتي تقتضيها احتياجاتهم الطبية بدقة وإتقان ساعياً لتحقيق مصلحة المريض، محترماً كرامته، مراعياً حقوقه، وذلك في إطار الاخلاق التي تمليها الشريعة الإسلامية وواجبه المهني</a:t>
            </a:r>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Tree>
    <p:extLst>
      <p:ext uri="{BB962C8B-B14F-4D97-AF65-F5344CB8AC3E}">
        <p14:creationId xmlns:p14="http://schemas.microsoft.com/office/powerpoint/2010/main" val="9537336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dirty="0"/>
              <a:t>4- طمأنة المريض</a:t>
            </a:r>
            <a:endParaRPr lang="en-US" dirty="0"/>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
        <p:nvSpPr>
          <p:cNvPr id="8" name="Content Placeholder 2"/>
          <p:cNvSpPr>
            <a:spLocks noGrp="1"/>
          </p:cNvSpPr>
          <p:nvPr>
            <p:ph sz="quarter" idx="11"/>
          </p:nvPr>
        </p:nvSpPr>
        <p:spPr>
          <a:xfrm>
            <a:off x="531223" y="1803400"/>
            <a:ext cx="7761877" cy="2479675"/>
          </a:xfrm>
        </p:spPr>
        <p:txBody>
          <a:bodyPr>
            <a:normAutofit/>
          </a:bodyPr>
          <a:lstStyle/>
          <a:p>
            <a:pPr marL="1028700" lvl="2" indent="-342900">
              <a:lnSpc>
                <a:spcPct val="110000"/>
              </a:lnSpc>
              <a:buFont typeface="+mj-lt"/>
              <a:buAutoNum type="arabicPeriod" startAt="8"/>
            </a:pPr>
            <a:r>
              <a:rPr lang="ar-SA" sz="1700" dirty="0">
                <a:latin typeface="TheSans" pitchFamily="34" charset="-78"/>
                <a:cs typeface="TheSans" pitchFamily="34" charset="-78"/>
              </a:rPr>
              <a:t>الإخبار عن الأمراض الخطيرة</a:t>
            </a:r>
          </a:p>
          <a:p>
            <a:pPr marL="1371600" lvl="3" indent="-342900">
              <a:lnSpc>
                <a:spcPct val="110000"/>
              </a:lnSpc>
              <a:buFont typeface="Arial" panose="020B0604020202020204" pitchFamily="34" charset="0"/>
              <a:buChar char="•"/>
            </a:pPr>
            <a:r>
              <a:rPr lang="ar-SA" sz="1400" dirty="0">
                <a:latin typeface="TheSans" panose="020B0503040302020203" pitchFamily="34" charset="-78"/>
                <a:cs typeface="TheSans" panose="020B0503040302020203" pitchFamily="34" charset="-78"/>
              </a:rPr>
              <a:t>لا تعارض بن طمأنة المريض وإخباره بمرضه، وإن كان خطيراً ومميتاً</a:t>
            </a:r>
          </a:p>
          <a:p>
            <a:pPr marL="1371600" lvl="3" indent="-342900">
              <a:lnSpc>
                <a:spcPct val="110000"/>
              </a:lnSpc>
              <a:buFont typeface="Arial" panose="020B0604020202020204" pitchFamily="34" charset="0"/>
              <a:buChar char="•"/>
            </a:pPr>
            <a:r>
              <a:rPr lang="ar-SA" sz="1400" dirty="0">
                <a:latin typeface="TheSans" panose="020B0503040302020203" pitchFamily="34" charset="-78"/>
                <a:cs typeface="TheSans" panose="020B0503040302020203" pitchFamily="34" charset="-78"/>
              </a:rPr>
              <a:t>فمن حق المريض أن يتعرف على حالته الصحية ومرضه وأعراضه ومآلاته على وجه العموم،</a:t>
            </a:r>
          </a:p>
          <a:p>
            <a:pPr marL="1371600" lvl="3" indent="-342900">
              <a:lnSpc>
                <a:spcPct val="110000"/>
              </a:lnSpc>
              <a:buFont typeface="Arial" panose="020B0604020202020204" pitchFamily="34" charset="0"/>
              <a:buChar char="•"/>
            </a:pPr>
            <a:r>
              <a:rPr lang="ar-SA" sz="1400" dirty="0">
                <a:latin typeface="TheSans" panose="020B0503040302020203" pitchFamily="34" charset="-78"/>
                <a:cs typeface="TheSans" panose="020B0503040302020203" pitchFamily="34" charset="-78"/>
              </a:rPr>
              <a:t>وإذا طلب المريض تفصيلاً أكثر فينبغي أن يجاب إلى طلبه</a:t>
            </a:r>
          </a:p>
          <a:p>
            <a:pPr marL="1371600" lvl="3" indent="-342900">
              <a:lnSpc>
                <a:spcPct val="110000"/>
              </a:lnSpc>
              <a:buFont typeface="Arial" panose="020B0604020202020204" pitchFamily="34" charset="0"/>
              <a:buChar char="•"/>
            </a:pPr>
            <a:r>
              <a:rPr lang="ar-SA" sz="1400" dirty="0">
                <a:solidFill>
                  <a:srgbClr val="018391"/>
                </a:solidFill>
                <a:latin typeface="TheSans" panose="020B0503040302020203" pitchFamily="34" charset="-78"/>
                <a:cs typeface="TheSans" panose="020B0503040302020203" pitchFamily="34" charset="-78"/>
              </a:rPr>
              <a:t>ويختص الطبيب المعالج بإخبار المريض ولا يترك ذلك لمن هو دونه من الأطباء خاصة، إن لم يكن له خبرة بذلك، مراعياً ما يأتي:</a:t>
            </a:r>
          </a:p>
          <a:p>
            <a:pPr marL="1371600" lvl="3" indent="-342900">
              <a:lnSpc>
                <a:spcPct val="110000"/>
              </a:lnSpc>
              <a:buFont typeface="Arial" panose="020B0604020202020204" pitchFamily="34" charset="0"/>
              <a:buChar char="•"/>
            </a:pPr>
            <a:endParaRPr lang="ar-SA" sz="1400" dirty="0">
              <a:solidFill>
                <a:srgbClr val="018391"/>
              </a:solidFill>
              <a:latin typeface="TheSans" panose="020B0503040302020203" pitchFamily="34" charset="-78"/>
              <a:cs typeface="TheSans" panose="020B0503040302020203" pitchFamily="34" charset="-78"/>
            </a:endParaRPr>
          </a:p>
          <a:p>
            <a:pPr marL="1028700" lvl="2" indent="-342900">
              <a:lnSpc>
                <a:spcPct val="110000"/>
              </a:lnSpc>
              <a:buFont typeface="+mj-lt"/>
              <a:buAutoNum type="arabicPeriod" startAt="8"/>
            </a:pPr>
            <a:endParaRPr lang="ar-SA" sz="1700" dirty="0">
              <a:latin typeface="TheSans" pitchFamily="34" charset="-78"/>
              <a:cs typeface="TheSans" pitchFamily="34" charset="-78"/>
            </a:endParaRPr>
          </a:p>
        </p:txBody>
      </p:sp>
    </p:spTree>
    <p:extLst>
      <p:ext uri="{BB962C8B-B14F-4D97-AF65-F5344CB8AC3E}">
        <p14:creationId xmlns:p14="http://schemas.microsoft.com/office/powerpoint/2010/main" val="14317081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dirty="0"/>
              <a:t>4- طمأنة المريض</a:t>
            </a:r>
            <a:endParaRPr lang="en-US" dirty="0"/>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
        <p:nvSpPr>
          <p:cNvPr id="8" name="Content Placeholder 2"/>
          <p:cNvSpPr>
            <a:spLocks noGrp="1"/>
          </p:cNvSpPr>
          <p:nvPr>
            <p:ph sz="quarter" idx="11"/>
          </p:nvPr>
        </p:nvSpPr>
        <p:spPr>
          <a:xfrm>
            <a:off x="531223" y="1803400"/>
            <a:ext cx="7761877" cy="2479675"/>
          </a:xfrm>
        </p:spPr>
        <p:txBody>
          <a:bodyPr>
            <a:normAutofit/>
          </a:bodyPr>
          <a:lstStyle/>
          <a:p>
            <a:pPr marL="1371600" lvl="3" indent="-342900">
              <a:lnSpc>
                <a:spcPct val="110000"/>
              </a:lnSpc>
              <a:buFont typeface="Arial" panose="020B0604020202020204" pitchFamily="34" charset="0"/>
              <a:buChar char="•"/>
            </a:pPr>
            <a:r>
              <a:rPr lang="ar-SA" sz="1400" u="sng" dirty="0">
                <a:latin typeface="TheSans" panose="020B0503040302020203" pitchFamily="34" charset="-78"/>
                <a:cs typeface="TheSans" panose="020B0503040302020203" pitchFamily="34" charset="-78"/>
              </a:rPr>
              <a:t>أولا</a:t>
            </a:r>
            <a:r>
              <a:rPr lang="ar-SA" sz="1400" dirty="0">
                <a:latin typeface="TheSans" panose="020B0503040302020203" pitchFamily="34" charset="-78"/>
                <a:cs typeface="TheSans" panose="020B0503040302020203" pitchFamily="34" charset="-78"/>
              </a:rPr>
              <a:t>: التدرج وتهيئة المريض نفسياً لتقبل الخبر المفاجئ غير المحمود</a:t>
            </a:r>
          </a:p>
          <a:p>
            <a:pPr marL="1371600" lvl="3" indent="-342900">
              <a:lnSpc>
                <a:spcPct val="110000"/>
              </a:lnSpc>
              <a:buFont typeface="Arial" panose="020B0604020202020204" pitchFamily="34" charset="0"/>
              <a:buChar char="•"/>
            </a:pPr>
            <a:r>
              <a:rPr lang="ar-SA" sz="1400" u="sng" dirty="0">
                <a:latin typeface="TheSans" panose="020B0503040302020203" pitchFamily="34" charset="-78"/>
                <a:cs typeface="TheSans" panose="020B0503040302020203" pitchFamily="34" charset="-78"/>
              </a:rPr>
              <a:t>ثانيا</a:t>
            </a:r>
            <a:r>
              <a:rPr lang="ar-SA" sz="1400" dirty="0">
                <a:latin typeface="TheSans" panose="020B0503040302020203" pitchFamily="34" charset="-78"/>
                <a:cs typeface="TheSans" panose="020B0503040302020203" pitchFamily="34" charset="-78"/>
              </a:rPr>
              <a:t>: الاقتصار على المعلومات التي تفي بمعرفة المريض وفهمه حالته الصحية دون الدخول في تفصيلات قد تزيد من قلقه</a:t>
            </a:r>
          </a:p>
          <a:p>
            <a:pPr marL="1371600" lvl="3" indent="-342900">
              <a:lnSpc>
                <a:spcPct val="110000"/>
              </a:lnSpc>
              <a:buFont typeface="Arial" panose="020B0604020202020204" pitchFamily="34" charset="0"/>
              <a:buChar char="•"/>
            </a:pPr>
            <a:r>
              <a:rPr lang="ar-SA" sz="1400" u="sng" dirty="0">
                <a:latin typeface="TheSans" panose="020B0503040302020203" pitchFamily="34" charset="-78"/>
                <a:cs typeface="TheSans" panose="020B0503040302020203" pitchFamily="34" charset="-78"/>
              </a:rPr>
              <a:t>ثالثا</a:t>
            </a:r>
            <a:r>
              <a:rPr lang="ar-SA" sz="1400" dirty="0">
                <a:latin typeface="TheSans" panose="020B0503040302020203" pitchFamily="34" charset="-78"/>
                <a:cs typeface="TheSans" panose="020B0503040302020203" pitchFamily="34" charset="-78"/>
              </a:rPr>
              <a:t>: اختيار الوقت والمكان المناسبين لإخبار المريض </a:t>
            </a:r>
          </a:p>
          <a:p>
            <a:pPr marL="1714500" lvl="4" indent="-342900">
              <a:lnSpc>
                <a:spcPct val="110000"/>
              </a:lnSpc>
              <a:buFont typeface="Arial" panose="020B0604020202020204" pitchFamily="34" charset="0"/>
              <a:buChar char="•"/>
            </a:pPr>
            <a:r>
              <a:rPr lang="ar-SA" sz="1200" dirty="0">
                <a:solidFill>
                  <a:srgbClr val="018391"/>
                </a:solidFill>
                <a:latin typeface="TheSans" panose="020B0503040302020203" pitchFamily="34" charset="-78"/>
                <a:cs typeface="TheSans" panose="020B0503040302020203" pitchFamily="34" charset="-78"/>
              </a:rPr>
              <a:t>ويفضل الوقت الذي يكون فيه المريض مستقراً نفسياً وجسدياً ومتهيئاً لتقبل الخبر</a:t>
            </a:r>
          </a:p>
          <a:p>
            <a:pPr marL="1714500" lvl="4" indent="-342900">
              <a:lnSpc>
                <a:spcPct val="110000"/>
              </a:lnSpc>
              <a:buFont typeface="Arial" panose="020B0604020202020204" pitchFamily="34" charset="0"/>
              <a:buChar char="•"/>
            </a:pPr>
            <a:r>
              <a:rPr lang="ar-SA" sz="1200" dirty="0">
                <a:solidFill>
                  <a:srgbClr val="018391"/>
                </a:solidFill>
                <a:latin typeface="TheSans" panose="020B0503040302020203" pitchFamily="34" charset="-78"/>
                <a:cs typeface="TheSans" panose="020B0503040302020203" pitchFamily="34" charset="-78"/>
              </a:rPr>
              <a:t>ويفضل وجود أحد الأشخاص الذين يثق بهم بعد استئذانه، فقد يسهل هذا مهمة الطبيب المعالج</a:t>
            </a:r>
          </a:p>
          <a:p>
            <a:pPr marL="1371600" lvl="3" indent="-342900">
              <a:lnSpc>
                <a:spcPct val="110000"/>
              </a:lnSpc>
              <a:buFont typeface="Arial" panose="020B0604020202020204" pitchFamily="34" charset="0"/>
              <a:buChar char="•"/>
            </a:pPr>
            <a:r>
              <a:rPr lang="ar-SA" sz="1400" u="sng" dirty="0">
                <a:latin typeface="TheSans" panose="020B0503040302020203" pitchFamily="34" charset="-78"/>
                <a:cs typeface="TheSans" panose="020B0503040302020203" pitchFamily="34" charset="-78"/>
              </a:rPr>
              <a:t>رابعا</a:t>
            </a:r>
            <a:r>
              <a:rPr lang="ar-SA" sz="1400" dirty="0">
                <a:latin typeface="TheSans" panose="020B0503040302020203" pitchFamily="34" charset="-78"/>
                <a:cs typeface="TheSans" panose="020B0503040302020203" pitchFamily="34" charset="-78"/>
              </a:rPr>
              <a:t>: إعطاء الوقت والاهتمام الكافي للإخبار، فينقل الطبيب هذا الخبر وهو هادئ النفس، مع استخدام مهارات التواصل الفعال</a:t>
            </a:r>
          </a:p>
          <a:p>
            <a:pPr marL="1371600" lvl="3" indent="-342900">
              <a:lnSpc>
                <a:spcPct val="110000"/>
              </a:lnSpc>
              <a:buFont typeface="Arial" panose="020B0604020202020204" pitchFamily="34" charset="0"/>
              <a:buChar char="•"/>
            </a:pPr>
            <a:endParaRPr lang="ar-SA" sz="1700" dirty="0">
              <a:latin typeface="TheSans" pitchFamily="34" charset="-78"/>
              <a:cs typeface="TheSans" pitchFamily="34" charset="-78"/>
            </a:endParaRPr>
          </a:p>
        </p:txBody>
      </p:sp>
    </p:spTree>
    <p:extLst>
      <p:ext uri="{BB962C8B-B14F-4D97-AF65-F5344CB8AC3E}">
        <p14:creationId xmlns:p14="http://schemas.microsoft.com/office/powerpoint/2010/main" val="3804538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dirty="0"/>
              <a:t>4- طمأنة المريض</a:t>
            </a:r>
            <a:endParaRPr lang="en-US" dirty="0"/>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
        <p:nvSpPr>
          <p:cNvPr id="8" name="Content Placeholder 2"/>
          <p:cNvSpPr>
            <a:spLocks noGrp="1"/>
          </p:cNvSpPr>
          <p:nvPr>
            <p:ph sz="quarter" idx="11"/>
          </p:nvPr>
        </p:nvSpPr>
        <p:spPr>
          <a:xfrm>
            <a:off x="531223" y="1803400"/>
            <a:ext cx="7761877" cy="2479675"/>
          </a:xfrm>
        </p:spPr>
        <p:txBody>
          <a:bodyPr>
            <a:normAutofit/>
          </a:bodyPr>
          <a:lstStyle/>
          <a:p>
            <a:pPr marL="1371600" lvl="3" indent="-342900">
              <a:lnSpc>
                <a:spcPct val="110000"/>
              </a:lnSpc>
              <a:buFont typeface="Arial" panose="020B0604020202020204" pitchFamily="34" charset="0"/>
              <a:buChar char="•"/>
            </a:pPr>
            <a:r>
              <a:rPr lang="ar-SA" sz="1400" u="sng" dirty="0">
                <a:latin typeface="TheSans" panose="020B0503040302020203" pitchFamily="34" charset="-78"/>
                <a:cs typeface="TheSans" panose="020B0503040302020203" pitchFamily="34" charset="-78"/>
              </a:rPr>
              <a:t>خامسا</a:t>
            </a:r>
            <a:r>
              <a:rPr lang="ar-SA" sz="1400" dirty="0">
                <a:latin typeface="TheSans" panose="020B0503040302020203" pitchFamily="34" charset="-78"/>
                <a:cs typeface="TheSans" panose="020B0503040302020203" pitchFamily="34" charset="-78"/>
              </a:rPr>
              <a:t>: التركيز على الجوانب الإيجابية التي تؤدي إلى بعث الأمل في نفس المريض</a:t>
            </a:r>
          </a:p>
          <a:p>
            <a:pPr marL="1714500" lvl="4" indent="-342900">
              <a:lnSpc>
                <a:spcPct val="110000"/>
              </a:lnSpc>
              <a:buFont typeface="Arial" panose="020B0604020202020204" pitchFamily="34" charset="0"/>
              <a:buChar char="•"/>
            </a:pPr>
            <a:r>
              <a:rPr lang="ar-SA" sz="1400" dirty="0">
                <a:latin typeface="TheSans" panose="020B0503040302020203" pitchFamily="34" charset="-78"/>
                <a:cs typeface="TheSans" panose="020B0503040302020203" pitchFamily="34" charset="-78"/>
              </a:rPr>
              <a:t>قال الرسول صلى الله عليه وسلم: </a:t>
            </a:r>
            <a:r>
              <a:rPr lang="ar-SA" sz="1400" dirty="0">
                <a:solidFill>
                  <a:srgbClr val="018391"/>
                </a:solidFill>
                <a:latin typeface="TheSans" panose="020B0503040302020203" pitchFamily="34" charset="-78"/>
                <a:cs typeface="TheSans" panose="020B0503040302020203" pitchFamily="34" charset="-78"/>
              </a:rPr>
              <a:t>"يسروا ولا تعسروا وبشروا ولا تنفروا" </a:t>
            </a:r>
            <a:r>
              <a:rPr lang="ar-SA" sz="1100" dirty="0">
                <a:latin typeface="TheSans" panose="020B0503040302020203" pitchFamily="34" charset="-78"/>
                <a:cs typeface="TheSans" panose="020B0503040302020203" pitchFamily="34" charset="-78"/>
              </a:rPr>
              <a:t>رواه البخاري ومسلم</a:t>
            </a:r>
          </a:p>
          <a:p>
            <a:pPr marL="1714500" lvl="4" indent="-342900">
              <a:lnSpc>
                <a:spcPct val="110000"/>
              </a:lnSpc>
              <a:buFont typeface="Arial" panose="020B0604020202020204" pitchFamily="34" charset="0"/>
              <a:buChar char="•"/>
            </a:pPr>
            <a:r>
              <a:rPr lang="ar-SA" sz="1400" dirty="0">
                <a:latin typeface="TheSans" panose="020B0503040302020203" pitchFamily="34" charset="-78"/>
                <a:cs typeface="TheSans" panose="020B0503040302020203" pitchFamily="34" charset="-78"/>
              </a:rPr>
              <a:t>كأن يذكر الطبيب بعض قصص المرضى الذين تجاوزوا المرض، والتطور العلمي في هذا المجال على وجه الخصوص</a:t>
            </a:r>
          </a:p>
          <a:p>
            <a:pPr marL="1371600" lvl="3" indent="-342900">
              <a:lnSpc>
                <a:spcPct val="110000"/>
              </a:lnSpc>
              <a:buFont typeface="Arial" panose="020B0604020202020204" pitchFamily="34" charset="0"/>
              <a:buChar char="•"/>
            </a:pPr>
            <a:r>
              <a:rPr lang="ar-SA" sz="1400" u="sng" dirty="0">
                <a:latin typeface="TheSans" panose="020B0503040302020203" pitchFamily="34" charset="-78"/>
                <a:cs typeface="TheSans" panose="020B0503040302020203" pitchFamily="34" charset="-78"/>
              </a:rPr>
              <a:t>سادسا</a:t>
            </a:r>
            <a:r>
              <a:rPr lang="ar-SA" sz="1400" dirty="0">
                <a:latin typeface="TheSans" panose="020B0503040302020203" pitchFamily="34" charset="-78"/>
                <a:cs typeface="TheSans" panose="020B0503040302020203" pitchFamily="34" charset="-78"/>
              </a:rPr>
              <a:t>: الاستمرار في تخفيف آلام المريض النفسية والجسدية وتقديم الرعاية المطلوبة، وعدم الابتعاد عنه أو إهماله بما يشعره بأن الطبب قد أيس من حالته</a:t>
            </a:r>
          </a:p>
          <a:p>
            <a:pPr marL="1371600" lvl="3" indent="-342900">
              <a:lnSpc>
                <a:spcPct val="110000"/>
              </a:lnSpc>
              <a:buFont typeface="Arial" panose="020B0604020202020204" pitchFamily="34" charset="0"/>
              <a:buChar char="•"/>
            </a:pPr>
            <a:r>
              <a:rPr lang="ar-SA" sz="1400" u="sng" dirty="0">
                <a:latin typeface="TheSans" panose="020B0503040302020203" pitchFamily="34" charset="-78"/>
                <a:cs typeface="TheSans" panose="020B0503040302020203" pitchFamily="34" charset="-78"/>
              </a:rPr>
              <a:t>سابعا</a:t>
            </a:r>
            <a:r>
              <a:rPr lang="ar-SA" sz="1400" dirty="0">
                <a:latin typeface="TheSans" panose="020B0503040302020203" pitchFamily="34" charset="-78"/>
                <a:cs typeface="TheSans" panose="020B0503040302020203" pitchFamily="34" charset="-78"/>
              </a:rPr>
              <a:t>: استخدام الطبيب تقديراته لإخبار المريض بجزء من الحقيقة، أو الاقتصار في بيان ذلك على ذوي المريض إذا رأى أن ذلك أصلح</a:t>
            </a:r>
          </a:p>
          <a:p>
            <a:pPr marL="1371600" lvl="3" indent="-342900">
              <a:lnSpc>
                <a:spcPct val="110000"/>
              </a:lnSpc>
              <a:buFont typeface="Arial" panose="020B0604020202020204" pitchFamily="34" charset="0"/>
              <a:buChar char="•"/>
            </a:pPr>
            <a:endParaRPr lang="ar-SA" sz="1400" dirty="0">
              <a:latin typeface="TheSans" panose="020B0503040302020203" pitchFamily="34" charset="-78"/>
              <a:cs typeface="TheSans" panose="020B0503040302020203" pitchFamily="34" charset="-78"/>
            </a:endParaRPr>
          </a:p>
          <a:p>
            <a:pPr marL="1371600" lvl="3" indent="-342900">
              <a:lnSpc>
                <a:spcPct val="110000"/>
              </a:lnSpc>
              <a:buFont typeface="Arial" panose="020B0604020202020204" pitchFamily="34" charset="0"/>
              <a:buChar char="•"/>
            </a:pPr>
            <a:endParaRPr lang="ar-SA" sz="1700" dirty="0">
              <a:latin typeface="TheSans" pitchFamily="34" charset="-78"/>
              <a:cs typeface="TheSans" pitchFamily="34" charset="-78"/>
            </a:endParaRPr>
          </a:p>
        </p:txBody>
      </p:sp>
    </p:spTree>
    <p:extLst>
      <p:ext uri="{BB962C8B-B14F-4D97-AF65-F5344CB8AC3E}">
        <p14:creationId xmlns:p14="http://schemas.microsoft.com/office/powerpoint/2010/main" val="1760571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dirty="0"/>
              <a:t>4- طمأنة المريض</a:t>
            </a:r>
            <a:endParaRPr lang="en-US" dirty="0"/>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
        <p:nvSpPr>
          <p:cNvPr id="8" name="Content Placeholder 2"/>
          <p:cNvSpPr>
            <a:spLocks noGrp="1"/>
          </p:cNvSpPr>
          <p:nvPr>
            <p:ph sz="quarter" idx="11"/>
          </p:nvPr>
        </p:nvSpPr>
        <p:spPr>
          <a:xfrm>
            <a:off x="531223" y="1803400"/>
            <a:ext cx="7761877" cy="2479675"/>
          </a:xfrm>
        </p:spPr>
        <p:txBody>
          <a:bodyPr>
            <a:normAutofit/>
          </a:bodyPr>
          <a:lstStyle/>
          <a:p>
            <a:pPr marL="1371600" lvl="3" indent="-342900">
              <a:lnSpc>
                <a:spcPct val="110000"/>
              </a:lnSpc>
              <a:buFont typeface="Arial" panose="020B0604020202020204" pitchFamily="34" charset="0"/>
              <a:buChar char="•"/>
            </a:pPr>
            <a:r>
              <a:rPr lang="ar-SA" sz="1400" u="sng" dirty="0">
                <a:latin typeface="TheSans" panose="020B0503040302020203" pitchFamily="34" charset="-78"/>
                <a:cs typeface="TheSans" panose="020B0503040302020203" pitchFamily="34" charset="-78"/>
              </a:rPr>
              <a:t>ثامنا</a:t>
            </a:r>
            <a:r>
              <a:rPr lang="ar-SA" sz="1400" dirty="0">
                <a:latin typeface="TheSans" panose="020B0503040302020203" pitchFamily="34" charset="-78"/>
                <a:cs typeface="TheSans" panose="020B0503040302020203" pitchFamily="34" charset="-78"/>
              </a:rPr>
              <a:t>: يجب على الطبيب والممارسين الصحيين الحصول على تدريب كاف على مهارات الاتصال الفعال في التعامل مع مثل هذه الحالات</a:t>
            </a:r>
          </a:p>
          <a:p>
            <a:pPr marL="1371600" lvl="3" indent="-342900">
              <a:lnSpc>
                <a:spcPct val="110000"/>
              </a:lnSpc>
              <a:buFont typeface="Arial" panose="020B0604020202020204" pitchFamily="34" charset="0"/>
              <a:buChar char="•"/>
            </a:pPr>
            <a:r>
              <a:rPr lang="ar-SA" sz="1400" u="sng" dirty="0">
                <a:latin typeface="TheSans" panose="020B0503040302020203" pitchFamily="34" charset="-78"/>
                <a:cs typeface="TheSans" panose="020B0503040302020203" pitchFamily="34" charset="-78"/>
              </a:rPr>
              <a:t>تاسعا</a:t>
            </a:r>
            <a:r>
              <a:rPr lang="ar-SA" sz="1400" dirty="0">
                <a:latin typeface="TheSans" panose="020B0503040302020203" pitchFamily="34" charset="-78"/>
                <a:cs typeface="TheSans" panose="020B0503040302020203" pitchFamily="34" charset="-78"/>
              </a:rPr>
              <a:t>: يلتزم الممارس الصحي بعدم إخبار المريض بما لم يخول به</a:t>
            </a:r>
          </a:p>
          <a:p>
            <a:pPr marL="1371600" lvl="3" indent="-342900">
              <a:lnSpc>
                <a:spcPct val="110000"/>
              </a:lnSpc>
              <a:buFont typeface="Arial" panose="020B0604020202020204" pitchFamily="34" charset="0"/>
              <a:buChar char="•"/>
            </a:pPr>
            <a:endParaRPr lang="ar-SA" sz="1400" dirty="0">
              <a:latin typeface="TheSans" panose="020B0503040302020203" pitchFamily="34" charset="-78"/>
              <a:cs typeface="TheSans" panose="020B0503040302020203" pitchFamily="34" charset="-78"/>
            </a:endParaRPr>
          </a:p>
          <a:p>
            <a:pPr marL="1371600" lvl="3" indent="-342900">
              <a:lnSpc>
                <a:spcPct val="110000"/>
              </a:lnSpc>
              <a:buFont typeface="Arial" panose="020B0604020202020204" pitchFamily="34" charset="0"/>
              <a:buChar char="•"/>
            </a:pPr>
            <a:endParaRPr lang="ar-SA" sz="1700" dirty="0">
              <a:latin typeface="TheSans" pitchFamily="34" charset="-78"/>
              <a:cs typeface="TheSans" pitchFamily="34" charset="-78"/>
            </a:endParaRPr>
          </a:p>
        </p:txBody>
      </p:sp>
    </p:spTree>
    <p:extLst>
      <p:ext uri="{BB962C8B-B14F-4D97-AF65-F5344CB8AC3E}">
        <p14:creationId xmlns:p14="http://schemas.microsoft.com/office/powerpoint/2010/main" val="36740302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dirty="0"/>
              <a:t>5- حفظ سر المريض وكتمانه</a:t>
            </a:r>
            <a:endParaRPr lang="en-US" dirty="0"/>
          </a:p>
        </p:txBody>
      </p:sp>
      <p:sp>
        <p:nvSpPr>
          <p:cNvPr id="3" name="Content Placeholder 2"/>
          <p:cNvSpPr>
            <a:spLocks noGrp="1"/>
          </p:cNvSpPr>
          <p:nvPr>
            <p:ph sz="quarter" idx="11"/>
          </p:nvPr>
        </p:nvSpPr>
        <p:spPr>
          <a:xfrm>
            <a:off x="531223" y="1803400"/>
            <a:ext cx="7761877" cy="2479675"/>
          </a:xfrm>
        </p:spPr>
        <p:txBody>
          <a:bodyPr>
            <a:normAutofit/>
          </a:bodyPr>
          <a:lstStyle/>
          <a:p>
            <a:pPr marL="285750" indent="-285750">
              <a:lnSpc>
                <a:spcPct val="110000"/>
              </a:lnSpc>
              <a:buFont typeface="Arial" panose="020B0604020202020204" pitchFamily="34" charset="0"/>
              <a:buChar char="•"/>
            </a:pPr>
            <a:r>
              <a:rPr lang="ar-SA" sz="1800" dirty="0"/>
              <a:t>لقد أكدت الشريعة الإسلامية حفظ السر وكتمانه</a:t>
            </a:r>
          </a:p>
          <a:p>
            <a:pPr marL="285750" indent="-285750">
              <a:lnSpc>
                <a:spcPct val="110000"/>
              </a:lnSpc>
              <a:buFont typeface="Arial" panose="020B0604020202020204" pitchFamily="34" charset="0"/>
              <a:buChar char="•"/>
            </a:pPr>
            <a:r>
              <a:rPr lang="ar-SA" sz="1800" dirty="0"/>
              <a:t>وإطلاع الممارس الصحي على أسرار المريض لا يبيح له كشفها والتحدث عنها بما يؤدي إلى إفشائها </a:t>
            </a:r>
            <a:r>
              <a:rPr lang="ar-SA" sz="1800" dirty="0">
                <a:solidFill>
                  <a:srgbClr val="018391"/>
                </a:solidFill>
              </a:rPr>
              <a:t>إلا في الحالات الاستثنائية التالية:</a:t>
            </a:r>
          </a:p>
          <a:p>
            <a:pPr marL="1143000" lvl="2" indent="-457200">
              <a:lnSpc>
                <a:spcPct val="110000"/>
              </a:lnSpc>
              <a:buFont typeface="Arial" panose="020B0604020202020204" pitchFamily="34" charset="0"/>
              <a:buChar char="•"/>
            </a:pPr>
            <a:endParaRPr lang="ar-SA" sz="1100" dirty="0">
              <a:latin typeface="TheSans" pitchFamily="34" charset="-78"/>
              <a:cs typeface="TheSans" pitchFamily="34" charset="-78"/>
            </a:endParaRPr>
          </a:p>
          <a:p>
            <a:pPr marL="800100" lvl="1" indent="-457200">
              <a:lnSpc>
                <a:spcPct val="110000"/>
              </a:lnSpc>
              <a:buFont typeface="+mj-lt"/>
              <a:buAutoNum type="arabicPeriod"/>
            </a:pPr>
            <a:endParaRPr lang="ar-SA" sz="2000" dirty="0"/>
          </a:p>
          <a:p>
            <a:pPr marL="285750" indent="-285750">
              <a:lnSpc>
                <a:spcPct val="110000"/>
              </a:lnSpc>
              <a:buFont typeface="Arial" panose="020B0604020202020204" pitchFamily="34" charset="0"/>
              <a:buChar char="•"/>
            </a:pPr>
            <a:endParaRPr lang="ar-SA" sz="1800" dirty="0"/>
          </a:p>
          <a:p>
            <a:pPr marL="971550" lvl="2" indent="-285750">
              <a:lnSpc>
                <a:spcPct val="110000"/>
              </a:lnSpc>
              <a:buFont typeface="Arial" panose="020B0604020202020204" pitchFamily="34" charset="0"/>
              <a:buChar char="•"/>
            </a:pPr>
            <a:endParaRPr lang="ar-SA" sz="1700" dirty="0">
              <a:latin typeface="TheSans" pitchFamily="34" charset="-78"/>
              <a:cs typeface="TheSans" pitchFamily="34" charset="-78"/>
            </a:endParaRPr>
          </a:p>
          <a:p>
            <a:pPr marL="285750" indent="-285750">
              <a:lnSpc>
                <a:spcPct val="110000"/>
              </a:lnSpc>
              <a:buFont typeface="Arial" panose="020B0604020202020204" pitchFamily="34" charset="0"/>
              <a:buChar char="•"/>
            </a:pPr>
            <a:endParaRPr lang="ar-SA" sz="1800" dirty="0"/>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Tree>
    <p:extLst>
      <p:ext uri="{BB962C8B-B14F-4D97-AF65-F5344CB8AC3E}">
        <p14:creationId xmlns:p14="http://schemas.microsoft.com/office/powerpoint/2010/main" val="724217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dirty="0"/>
              <a:t>5- حفظ سر المريض وكتمانه</a:t>
            </a:r>
            <a:endParaRPr lang="en-US" dirty="0"/>
          </a:p>
        </p:txBody>
      </p:sp>
      <p:sp>
        <p:nvSpPr>
          <p:cNvPr id="3" name="Content Placeholder 2"/>
          <p:cNvSpPr>
            <a:spLocks noGrp="1"/>
          </p:cNvSpPr>
          <p:nvPr>
            <p:ph sz="quarter" idx="11"/>
          </p:nvPr>
        </p:nvSpPr>
        <p:spPr>
          <a:xfrm>
            <a:off x="531223" y="1803400"/>
            <a:ext cx="7761877" cy="2479675"/>
          </a:xfrm>
        </p:spPr>
        <p:txBody>
          <a:bodyPr>
            <a:normAutofit fontScale="92500" lnSpcReduction="20000"/>
          </a:bodyPr>
          <a:lstStyle/>
          <a:p>
            <a:pPr marL="285750" indent="-285750">
              <a:lnSpc>
                <a:spcPct val="110000"/>
              </a:lnSpc>
              <a:buFont typeface="Arial" panose="020B0604020202020204" pitchFamily="34" charset="0"/>
              <a:buChar char="•"/>
            </a:pPr>
            <a:r>
              <a:rPr lang="ar-SA" sz="1800" dirty="0"/>
              <a:t>الحالات الاستثنائية التي يسمح فيها بكشف السر:</a:t>
            </a:r>
          </a:p>
          <a:p>
            <a:pPr marL="800100" lvl="1" indent="-457200">
              <a:lnSpc>
                <a:spcPct val="110000"/>
              </a:lnSpc>
              <a:buFont typeface="+mj-lt"/>
              <a:buAutoNum type="arabicPeriod"/>
            </a:pPr>
            <a:r>
              <a:rPr lang="ar-SA" sz="1400" dirty="0">
                <a:solidFill>
                  <a:srgbClr val="018391"/>
                </a:solidFill>
                <a:latin typeface="TheSans" panose="020B0503040302020203" pitchFamily="34" charset="-78"/>
                <a:cs typeface="TheSans" panose="020B0503040302020203" pitchFamily="34" charset="-78"/>
              </a:rPr>
              <a:t>إذا كان في الإفشاء حماية للمخالطين له من الإصابة بالمرض أو الضرر</a:t>
            </a:r>
          </a:p>
          <a:p>
            <a:pPr marL="1143000" lvl="2" indent="-457200">
              <a:lnSpc>
                <a:spcPct val="110000"/>
              </a:lnSpc>
              <a:buFont typeface="Arial" panose="020B0604020202020204" pitchFamily="34" charset="0"/>
              <a:buChar char="•"/>
            </a:pPr>
            <a:r>
              <a:rPr lang="ar-SA" sz="1100" dirty="0">
                <a:latin typeface="TheSans" pitchFamily="34" charset="-78"/>
                <a:cs typeface="TheSans" pitchFamily="34" charset="-78"/>
              </a:rPr>
              <a:t>مثل الأمراض المعدية أو إدمان المخدرات أو الأمراض النفسية الشديدة،</a:t>
            </a:r>
          </a:p>
          <a:p>
            <a:pPr marL="1143000" lvl="2" indent="-457200">
              <a:lnSpc>
                <a:spcPct val="110000"/>
              </a:lnSpc>
              <a:buFont typeface="Arial" panose="020B0604020202020204" pitchFamily="34" charset="0"/>
              <a:buChar char="•"/>
            </a:pPr>
            <a:r>
              <a:rPr lang="ar-SA" sz="1100" dirty="0">
                <a:latin typeface="TheSans" pitchFamily="34" charset="-78"/>
                <a:cs typeface="TheSans" pitchFamily="34" charset="-78"/>
              </a:rPr>
              <a:t>وفي هذه الحالة يقتصر الإخبار على من يمكن أن يقع عليه الضرر</a:t>
            </a:r>
          </a:p>
          <a:p>
            <a:pPr marL="1143000" lvl="2" indent="-457200">
              <a:lnSpc>
                <a:spcPct val="110000"/>
              </a:lnSpc>
              <a:buFont typeface="Arial" panose="020B0604020202020204" pitchFamily="34" charset="0"/>
              <a:buChar char="•"/>
            </a:pPr>
            <a:endParaRPr lang="ar-SA" sz="1100" dirty="0">
              <a:latin typeface="TheSans" pitchFamily="34" charset="-78"/>
              <a:cs typeface="TheSans" pitchFamily="34" charset="-78"/>
            </a:endParaRPr>
          </a:p>
          <a:p>
            <a:pPr marL="800100" lvl="1" indent="-457200">
              <a:lnSpc>
                <a:spcPct val="110000"/>
              </a:lnSpc>
              <a:buFont typeface="+mj-lt"/>
              <a:buAutoNum type="arabicPeriod"/>
            </a:pPr>
            <a:r>
              <a:rPr lang="ar-SA" sz="1400" dirty="0">
                <a:solidFill>
                  <a:srgbClr val="018391"/>
                </a:solidFill>
                <a:latin typeface="TheSans" panose="020B0503040302020203" pitchFamily="34" charset="-78"/>
                <a:cs typeface="TheSans" panose="020B0503040302020203" pitchFamily="34" charset="-78"/>
              </a:rPr>
              <a:t>اذا ترتب على الإفشاء مصلحة راجحة للمجتمع أو دفع مفسدة عنه،</a:t>
            </a:r>
          </a:p>
          <a:p>
            <a:pPr marL="1143000" lvl="2" indent="-457200">
              <a:lnSpc>
                <a:spcPct val="110000"/>
              </a:lnSpc>
              <a:buFont typeface="Arial" panose="020B0604020202020204" pitchFamily="34" charset="0"/>
              <a:buChar char="•"/>
            </a:pPr>
            <a:r>
              <a:rPr lang="ar-SA" sz="1100" dirty="0">
                <a:latin typeface="TheSans" pitchFamily="34" charset="-78"/>
                <a:cs typeface="TheSans" pitchFamily="34" charset="-78"/>
              </a:rPr>
              <a:t>ويكون التبليغ للجهات الرسمية المختصة فقط، ومن أمثلة ذلك:</a:t>
            </a:r>
          </a:p>
          <a:p>
            <a:pPr marL="1485900" lvl="3" indent="-457200">
              <a:lnSpc>
                <a:spcPct val="110000"/>
              </a:lnSpc>
              <a:buFont typeface="+mj-lt"/>
              <a:buAutoNum type="romanLcPeriod"/>
            </a:pPr>
            <a:r>
              <a:rPr lang="ar-SA" sz="950" dirty="0">
                <a:latin typeface="TheSans" pitchFamily="34" charset="-78"/>
                <a:cs typeface="TheSans" pitchFamily="34" charset="-78"/>
              </a:rPr>
              <a:t>الإبلاغ عن وفاة ناجمة عن حادث جنائي، أو للحيلولة دون إرتكاب جريمة</a:t>
            </a:r>
          </a:p>
          <a:p>
            <a:pPr marL="1485900" lvl="3" indent="-457200">
              <a:lnSpc>
                <a:spcPct val="110000"/>
              </a:lnSpc>
              <a:buFont typeface="+mj-lt"/>
              <a:buAutoNum type="romanLcPeriod"/>
            </a:pPr>
            <a:r>
              <a:rPr lang="ar-SA" sz="950" dirty="0">
                <a:latin typeface="TheSans" pitchFamily="34" charset="-78"/>
                <a:cs typeface="TheSans" pitchFamily="34" charset="-78"/>
              </a:rPr>
              <a:t>التبليغ عن الأمراض السارية أو المعدية</a:t>
            </a:r>
          </a:p>
          <a:p>
            <a:pPr marL="1485900" lvl="3" indent="-457200">
              <a:lnSpc>
                <a:spcPct val="110000"/>
              </a:lnSpc>
              <a:buFont typeface="+mj-lt"/>
              <a:buAutoNum type="romanLcPeriod"/>
            </a:pPr>
            <a:r>
              <a:rPr lang="ar-SA" sz="950" dirty="0">
                <a:latin typeface="TheSans" pitchFamily="34" charset="-78"/>
                <a:cs typeface="TheSans" pitchFamily="34" charset="-78"/>
              </a:rPr>
              <a:t>إذا طلب ذلك من جهة قضائية</a:t>
            </a:r>
          </a:p>
          <a:p>
            <a:pPr marL="1485900" lvl="3" indent="-457200">
              <a:lnSpc>
                <a:spcPct val="110000"/>
              </a:lnSpc>
              <a:buFont typeface="+mj-lt"/>
              <a:buAutoNum type="romanLcPeriod"/>
            </a:pPr>
            <a:r>
              <a:rPr lang="ar-SA" sz="950" dirty="0">
                <a:latin typeface="TheSans" pitchFamily="34" charset="-78"/>
                <a:cs typeface="TheSans" pitchFamily="34" charset="-78"/>
              </a:rPr>
              <a:t>دفع تهمة موجهة إلى الممارس الصحي من المريض أو ذويه تتعلق بكفاءته أو كيفية ممارسته لمهنته، على أن يكون الإفشاء أمام الجهات الرسمية</a:t>
            </a:r>
          </a:p>
          <a:p>
            <a:pPr marL="1485900" lvl="3" indent="-457200">
              <a:lnSpc>
                <a:spcPct val="110000"/>
              </a:lnSpc>
              <a:buFont typeface="+mj-lt"/>
              <a:buAutoNum type="romanLcPeriod"/>
            </a:pPr>
            <a:endParaRPr lang="ar-SA" sz="950" dirty="0">
              <a:latin typeface="TheSans" pitchFamily="34" charset="-78"/>
              <a:cs typeface="TheSans" pitchFamily="34" charset="-78"/>
            </a:endParaRPr>
          </a:p>
          <a:p>
            <a:pPr marL="800100" lvl="1" indent="-457200">
              <a:lnSpc>
                <a:spcPct val="110000"/>
              </a:lnSpc>
              <a:buFont typeface="+mj-lt"/>
              <a:buAutoNum type="arabicPeriod"/>
            </a:pPr>
            <a:endParaRPr lang="ar-SA" sz="2000" dirty="0"/>
          </a:p>
          <a:p>
            <a:pPr marL="285750" indent="-285750">
              <a:lnSpc>
                <a:spcPct val="110000"/>
              </a:lnSpc>
              <a:buFont typeface="Arial" panose="020B0604020202020204" pitchFamily="34" charset="0"/>
              <a:buChar char="•"/>
            </a:pPr>
            <a:endParaRPr lang="ar-SA" sz="1800" dirty="0"/>
          </a:p>
          <a:p>
            <a:pPr marL="971550" lvl="2" indent="-285750">
              <a:lnSpc>
                <a:spcPct val="110000"/>
              </a:lnSpc>
              <a:buFont typeface="Arial" panose="020B0604020202020204" pitchFamily="34" charset="0"/>
              <a:buChar char="•"/>
            </a:pPr>
            <a:endParaRPr lang="ar-SA" sz="1700" dirty="0">
              <a:latin typeface="TheSans" pitchFamily="34" charset="-78"/>
              <a:cs typeface="TheSans" pitchFamily="34" charset="-78"/>
            </a:endParaRPr>
          </a:p>
          <a:p>
            <a:pPr marL="285750" indent="-285750">
              <a:lnSpc>
                <a:spcPct val="110000"/>
              </a:lnSpc>
              <a:buFont typeface="Arial" panose="020B0604020202020204" pitchFamily="34" charset="0"/>
              <a:buChar char="•"/>
            </a:pPr>
            <a:endParaRPr lang="ar-SA" sz="1800" dirty="0"/>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Tree>
    <p:extLst>
      <p:ext uri="{BB962C8B-B14F-4D97-AF65-F5344CB8AC3E}">
        <p14:creationId xmlns:p14="http://schemas.microsoft.com/office/powerpoint/2010/main" val="41587700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dirty="0"/>
              <a:t>5- حفظ سر المريض وكتمانه</a:t>
            </a:r>
            <a:endParaRPr lang="en-US" dirty="0"/>
          </a:p>
        </p:txBody>
      </p:sp>
      <p:sp>
        <p:nvSpPr>
          <p:cNvPr id="3" name="Content Placeholder 2"/>
          <p:cNvSpPr>
            <a:spLocks noGrp="1"/>
          </p:cNvSpPr>
          <p:nvPr>
            <p:ph sz="quarter" idx="11"/>
          </p:nvPr>
        </p:nvSpPr>
        <p:spPr>
          <a:xfrm>
            <a:off x="531223" y="1803400"/>
            <a:ext cx="7761877" cy="2479675"/>
          </a:xfrm>
        </p:spPr>
        <p:txBody>
          <a:bodyPr>
            <a:normAutofit/>
          </a:bodyPr>
          <a:lstStyle/>
          <a:p>
            <a:pPr marL="285750" indent="-285750">
              <a:lnSpc>
                <a:spcPct val="110000"/>
              </a:lnSpc>
              <a:buFont typeface="Arial" panose="020B0604020202020204" pitchFamily="34" charset="0"/>
              <a:buChar char="•"/>
            </a:pPr>
            <a:r>
              <a:rPr lang="ar-SA" sz="1800" dirty="0"/>
              <a:t>الحالات الاستثنائية التي يسمح فيها بكشف السر:</a:t>
            </a:r>
          </a:p>
          <a:p>
            <a:pPr marL="800100" lvl="1" indent="-457200">
              <a:lnSpc>
                <a:spcPct val="110000"/>
              </a:lnSpc>
              <a:buFont typeface="+mj-lt"/>
              <a:buAutoNum type="arabicPeriod" startAt="3"/>
            </a:pPr>
            <a:r>
              <a:rPr lang="ar-SA" sz="1400" dirty="0">
                <a:solidFill>
                  <a:srgbClr val="018391"/>
                </a:solidFill>
                <a:latin typeface="TheSans" panose="020B0503040302020203" pitchFamily="34" charset="-78"/>
                <a:cs typeface="TheSans" panose="020B0503040302020203" pitchFamily="34" charset="-78"/>
              </a:rPr>
              <a:t>إذا كان الإفشاء لذوي المريض أو غيرهم مفيداً لعلاجه فلا مانع من إبلاغهم بعد الحصول على موافقته</a:t>
            </a:r>
          </a:p>
          <a:p>
            <a:pPr marL="1143000" lvl="2" indent="-457200">
              <a:lnSpc>
                <a:spcPct val="110000"/>
              </a:lnSpc>
              <a:buFont typeface="Arial" panose="020B0604020202020204" pitchFamily="34" charset="0"/>
              <a:buChar char="•"/>
            </a:pPr>
            <a:endParaRPr lang="ar-SA" sz="1100" dirty="0">
              <a:latin typeface="TheSans" pitchFamily="34" charset="-78"/>
              <a:cs typeface="TheSans" pitchFamily="34" charset="-78"/>
            </a:endParaRPr>
          </a:p>
          <a:p>
            <a:pPr marL="800100" lvl="1" indent="-457200">
              <a:lnSpc>
                <a:spcPct val="110000"/>
              </a:lnSpc>
              <a:buFont typeface="+mj-lt"/>
              <a:buAutoNum type="arabicPeriod" startAt="3"/>
            </a:pPr>
            <a:r>
              <a:rPr lang="ar-SA" sz="1400" dirty="0">
                <a:solidFill>
                  <a:srgbClr val="018391"/>
                </a:solidFill>
                <a:latin typeface="TheSans" panose="020B0503040302020203" pitchFamily="34" charset="-78"/>
                <a:cs typeface="TheSans" panose="020B0503040302020203" pitchFamily="34" charset="-78"/>
              </a:rPr>
              <a:t>يمكن للممارس الصحي إفشاء بعض أسرار المريض إذا دعت الحاجة إلى ذلك من أجل تعليم أعضاء الفريق الصحي الآخرين، على أن يقتصر ذلك لغرض التعليم فقط، وأن يحافظ على عدم إبراز ما يدل على هوية المريض وشخصيته</a:t>
            </a:r>
          </a:p>
          <a:p>
            <a:pPr marL="1485900" lvl="3" indent="-457200">
              <a:lnSpc>
                <a:spcPct val="110000"/>
              </a:lnSpc>
              <a:buFont typeface="+mj-lt"/>
              <a:buAutoNum type="romanLcPeriod"/>
            </a:pPr>
            <a:endParaRPr lang="ar-SA" sz="950" dirty="0">
              <a:latin typeface="TheSans" pitchFamily="34" charset="-78"/>
              <a:cs typeface="TheSans" pitchFamily="34" charset="-78"/>
            </a:endParaRPr>
          </a:p>
          <a:p>
            <a:pPr marL="800100" lvl="1" indent="-457200">
              <a:lnSpc>
                <a:spcPct val="110000"/>
              </a:lnSpc>
              <a:buFont typeface="+mj-lt"/>
              <a:buAutoNum type="arabicPeriod" startAt="3"/>
            </a:pPr>
            <a:endParaRPr lang="ar-SA" sz="2000" dirty="0"/>
          </a:p>
          <a:p>
            <a:pPr marL="285750" indent="-285750">
              <a:lnSpc>
                <a:spcPct val="110000"/>
              </a:lnSpc>
              <a:buFont typeface="Arial" panose="020B0604020202020204" pitchFamily="34" charset="0"/>
              <a:buChar char="•"/>
            </a:pPr>
            <a:endParaRPr lang="ar-SA" sz="1800" dirty="0"/>
          </a:p>
          <a:p>
            <a:pPr marL="971550" lvl="2" indent="-285750">
              <a:lnSpc>
                <a:spcPct val="110000"/>
              </a:lnSpc>
              <a:buFont typeface="Arial" panose="020B0604020202020204" pitchFamily="34" charset="0"/>
              <a:buChar char="•"/>
            </a:pPr>
            <a:endParaRPr lang="ar-SA" sz="1700" dirty="0">
              <a:latin typeface="TheSans" pitchFamily="34" charset="-78"/>
              <a:cs typeface="TheSans" pitchFamily="34" charset="-78"/>
            </a:endParaRPr>
          </a:p>
          <a:p>
            <a:pPr marL="285750" indent="-285750">
              <a:lnSpc>
                <a:spcPct val="110000"/>
              </a:lnSpc>
              <a:buFont typeface="Arial" panose="020B0604020202020204" pitchFamily="34" charset="0"/>
              <a:buChar char="•"/>
            </a:pPr>
            <a:endParaRPr lang="ar-SA" sz="1800" dirty="0"/>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Tree>
    <p:extLst>
      <p:ext uri="{BB962C8B-B14F-4D97-AF65-F5344CB8AC3E}">
        <p14:creationId xmlns:p14="http://schemas.microsoft.com/office/powerpoint/2010/main" val="38421511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dirty="0"/>
              <a:t>5- حفظ سر المريض وكتمانه</a:t>
            </a:r>
            <a:endParaRPr lang="en-US" dirty="0"/>
          </a:p>
        </p:txBody>
      </p:sp>
      <p:sp>
        <p:nvSpPr>
          <p:cNvPr id="3" name="Content Placeholder 2"/>
          <p:cNvSpPr>
            <a:spLocks noGrp="1"/>
          </p:cNvSpPr>
          <p:nvPr>
            <p:ph sz="quarter" idx="11"/>
          </p:nvPr>
        </p:nvSpPr>
        <p:spPr>
          <a:xfrm>
            <a:off x="531223" y="1803400"/>
            <a:ext cx="7761877" cy="2479675"/>
          </a:xfrm>
        </p:spPr>
        <p:txBody>
          <a:bodyPr>
            <a:normAutofit/>
          </a:bodyPr>
          <a:lstStyle/>
          <a:p>
            <a:pPr marL="285750" indent="-285750">
              <a:lnSpc>
                <a:spcPct val="110000"/>
              </a:lnSpc>
              <a:buFont typeface="Arial" panose="020B0604020202020204" pitchFamily="34" charset="0"/>
              <a:buChar char="•"/>
            </a:pPr>
            <a:r>
              <a:rPr lang="ar-SA" sz="1800" dirty="0"/>
              <a:t>على الطبيب والممارس الصحى تنبيه وإبلاغ السلطات الصحية المختصة في الحالات التالية:-</a:t>
            </a:r>
          </a:p>
          <a:p>
            <a:pPr marL="800100" lvl="1" indent="-457200">
              <a:lnSpc>
                <a:spcPct val="110000"/>
              </a:lnSpc>
              <a:buFont typeface="+mj-lt"/>
              <a:buAutoNum type="arabicPeriod" startAt="3"/>
            </a:pPr>
            <a:r>
              <a:rPr lang="ar-SA" sz="1400" dirty="0">
                <a:solidFill>
                  <a:srgbClr val="018391"/>
                </a:solidFill>
                <a:latin typeface="TheSans" panose="020B0503040302020203" pitchFamily="34" charset="-78"/>
                <a:cs typeface="TheSans" panose="020B0503040302020203" pitchFamily="34" charset="-78"/>
              </a:rPr>
              <a:t>1- حالات المرض الذي يسبب الأوبئة و إنتشار الأمراض المعدية.</a:t>
            </a:r>
          </a:p>
          <a:p>
            <a:pPr marL="800100" lvl="1" indent="-457200">
              <a:lnSpc>
                <a:spcPct val="110000"/>
              </a:lnSpc>
              <a:buFont typeface="+mj-lt"/>
              <a:buAutoNum type="arabicPeriod" startAt="3"/>
            </a:pPr>
            <a:r>
              <a:rPr lang="ar-SA" sz="1400" dirty="0">
                <a:solidFill>
                  <a:srgbClr val="018391"/>
                </a:solidFill>
                <a:latin typeface="TheSans" panose="020B0503040302020203" pitchFamily="34" charset="-78"/>
                <a:cs typeface="TheSans" panose="020B0503040302020203" pitchFamily="34" charset="-78"/>
              </a:rPr>
              <a:t>2- إذا رفض المريض نقل الدم بالرغم من خطورة حالته.</a:t>
            </a:r>
          </a:p>
          <a:p>
            <a:pPr marL="800100" lvl="1" indent="-457200">
              <a:lnSpc>
                <a:spcPct val="110000"/>
              </a:lnSpc>
              <a:buFont typeface="+mj-lt"/>
              <a:buAutoNum type="arabicPeriod" startAt="3"/>
            </a:pPr>
            <a:r>
              <a:rPr lang="ar-SA" sz="1400" dirty="0">
                <a:solidFill>
                  <a:srgbClr val="018391"/>
                </a:solidFill>
                <a:latin typeface="TheSans" panose="020B0503040302020203" pitchFamily="34" charset="-78"/>
                <a:cs typeface="TheSans" panose="020B0503040302020203" pitchFamily="34" charset="-78"/>
              </a:rPr>
              <a:t>3- امتناع المريض عن أخذ اللقاحات التي قررتها السلطات الصحية المختصة.</a:t>
            </a:r>
          </a:p>
          <a:p>
            <a:pPr marL="800100" lvl="1" indent="-457200">
              <a:lnSpc>
                <a:spcPct val="110000"/>
              </a:lnSpc>
              <a:buFont typeface="+mj-lt"/>
              <a:buAutoNum type="arabicPeriod" startAt="3"/>
            </a:pPr>
            <a:r>
              <a:rPr lang="ar-SA" sz="1400" dirty="0">
                <a:solidFill>
                  <a:srgbClr val="018391"/>
                </a:solidFill>
                <a:latin typeface="TheSans" panose="020B0503040302020203" pitchFamily="34" charset="-78"/>
                <a:cs typeface="TheSans" panose="020B0503040302020203" pitchFamily="34" charset="-78"/>
              </a:rPr>
              <a:t>4- حالات الأمراض العصبية والنفسية المصحوبة بالأذى الشخصي أو العام.</a:t>
            </a:r>
          </a:p>
          <a:p>
            <a:pPr marL="1485900" lvl="3" indent="-457200">
              <a:lnSpc>
                <a:spcPct val="110000"/>
              </a:lnSpc>
              <a:buFont typeface="+mj-lt"/>
              <a:buAutoNum type="romanLcPeriod"/>
            </a:pPr>
            <a:endParaRPr lang="ar-SA" sz="950" dirty="0">
              <a:latin typeface="TheSans" pitchFamily="34" charset="-78"/>
              <a:cs typeface="TheSans" pitchFamily="34" charset="-78"/>
            </a:endParaRPr>
          </a:p>
          <a:p>
            <a:pPr marL="800100" lvl="1" indent="-457200">
              <a:lnSpc>
                <a:spcPct val="110000"/>
              </a:lnSpc>
              <a:buFont typeface="+mj-lt"/>
              <a:buAutoNum type="arabicPeriod" startAt="3"/>
            </a:pPr>
            <a:endParaRPr lang="ar-SA" sz="2000" dirty="0"/>
          </a:p>
          <a:p>
            <a:pPr marL="285750" indent="-285750">
              <a:lnSpc>
                <a:spcPct val="110000"/>
              </a:lnSpc>
              <a:buFont typeface="Arial" panose="020B0604020202020204" pitchFamily="34" charset="0"/>
              <a:buChar char="•"/>
            </a:pPr>
            <a:endParaRPr lang="ar-SA" sz="1800" dirty="0"/>
          </a:p>
          <a:p>
            <a:pPr marL="971550" lvl="2" indent="-285750">
              <a:lnSpc>
                <a:spcPct val="110000"/>
              </a:lnSpc>
              <a:buFont typeface="Arial" panose="020B0604020202020204" pitchFamily="34" charset="0"/>
              <a:buChar char="•"/>
            </a:pPr>
            <a:endParaRPr lang="ar-SA" sz="1700" dirty="0">
              <a:latin typeface="TheSans" pitchFamily="34" charset="-78"/>
              <a:cs typeface="TheSans" pitchFamily="34" charset="-78"/>
            </a:endParaRPr>
          </a:p>
          <a:p>
            <a:pPr marL="285750" indent="-285750">
              <a:lnSpc>
                <a:spcPct val="110000"/>
              </a:lnSpc>
              <a:buFont typeface="Arial" panose="020B0604020202020204" pitchFamily="34" charset="0"/>
              <a:buChar char="•"/>
            </a:pPr>
            <a:endParaRPr lang="ar-SA" sz="1800" dirty="0"/>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pic>
        <p:nvPicPr>
          <p:cNvPr id="6" name="Picture 2" descr="http://alshirazi.com/compilations/s_shirazi/poj/bayan_osoul/images/banner.jpg"/>
          <p:cNvPicPr>
            <a:picLocks noChangeAspect="1" noChangeArrowheads="1"/>
          </p:cNvPicPr>
          <p:nvPr/>
        </p:nvPicPr>
        <p:blipFill>
          <a:blip r:embed="rId2"/>
          <a:srcRect/>
          <a:stretch>
            <a:fillRect/>
          </a:stretch>
        </p:blipFill>
        <p:spPr bwMode="auto">
          <a:xfrm>
            <a:off x="2275584" y="306058"/>
            <a:ext cx="1963041" cy="651993"/>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7623480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sz="1800" dirty="0"/>
              <a:t>6- تصوير المرضى وتسجيل أصواتهم</a:t>
            </a:r>
            <a:endParaRPr lang="en-US" sz="1800" dirty="0"/>
          </a:p>
        </p:txBody>
      </p:sp>
      <p:sp>
        <p:nvSpPr>
          <p:cNvPr id="3" name="Content Placeholder 2"/>
          <p:cNvSpPr>
            <a:spLocks noGrp="1"/>
          </p:cNvSpPr>
          <p:nvPr>
            <p:ph sz="quarter" idx="11"/>
          </p:nvPr>
        </p:nvSpPr>
        <p:spPr>
          <a:xfrm>
            <a:off x="531223" y="1803400"/>
            <a:ext cx="7761877" cy="2479675"/>
          </a:xfrm>
        </p:spPr>
        <p:txBody>
          <a:bodyPr>
            <a:normAutofit/>
          </a:bodyPr>
          <a:lstStyle/>
          <a:p>
            <a:pPr marL="285750" indent="-285750">
              <a:lnSpc>
                <a:spcPct val="110000"/>
              </a:lnSpc>
              <a:buFont typeface="Arial" panose="020B0604020202020204" pitchFamily="34" charset="0"/>
              <a:buChar char="•"/>
            </a:pPr>
            <a:r>
              <a:rPr lang="ar-SA" sz="1800" dirty="0"/>
              <a:t>الأصل ألا يتم تصوير المرضى أو أجزاء من أجسامهم إلا</a:t>
            </a:r>
          </a:p>
          <a:p>
            <a:pPr marL="800100" lvl="1" indent="-457200">
              <a:lnSpc>
                <a:spcPct val="110000"/>
              </a:lnSpc>
              <a:buFont typeface="Arial" panose="020B0604020202020204" pitchFamily="34" charset="0"/>
              <a:buChar char="•"/>
            </a:pPr>
            <a:r>
              <a:rPr lang="ar-SA" sz="1400" dirty="0">
                <a:solidFill>
                  <a:srgbClr val="018391"/>
                </a:solidFill>
                <a:latin typeface="TheSans" panose="020B0503040302020203" pitchFamily="34" charset="-78"/>
                <a:cs typeface="TheSans" panose="020B0503040302020203" pitchFamily="34" charset="-78"/>
              </a:rPr>
              <a:t>لضرورة أو حاجة تتطلبها رعايتهم الصحية،</a:t>
            </a:r>
          </a:p>
          <a:p>
            <a:pPr marL="800100" lvl="1" indent="-457200">
              <a:lnSpc>
                <a:spcPct val="110000"/>
              </a:lnSpc>
              <a:buFont typeface="Arial" panose="020B0604020202020204" pitchFamily="34" charset="0"/>
              <a:buChar char="•"/>
            </a:pPr>
            <a:r>
              <a:rPr lang="ar-SA" sz="1400" dirty="0">
                <a:solidFill>
                  <a:srgbClr val="018391"/>
                </a:solidFill>
                <a:latin typeface="TheSans" panose="020B0503040302020203" pitchFamily="34" charset="-78"/>
                <a:cs typeface="TheSans" panose="020B0503040302020203" pitchFamily="34" charset="-78"/>
              </a:rPr>
              <a:t>أو لأغراض التعليم الصحي</a:t>
            </a:r>
          </a:p>
          <a:p>
            <a:pPr marL="800100" lvl="1" indent="-457200">
              <a:lnSpc>
                <a:spcPct val="110000"/>
              </a:lnSpc>
              <a:buFont typeface="Arial" panose="020B0604020202020204" pitchFamily="34" charset="0"/>
              <a:buChar char="•"/>
            </a:pPr>
            <a:r>
              <a:rPr lang="ar-SA" sz="1400" dirty="0">
                <a:solidFill>
                  <a:srgbClr val="018391"/>
                </a:solidFill>
                <a:latin typeface="TheSans" panose="020B0503040302020203" pitchFamily="34" charset="-78"/>
                <a:cs typeface="TheSans" panose="020B0503040302020203" pitchFamily="34" charset="-78"/>
              </a:rPr>
              <a:t>أو لإجراء البحوث الصحية،</a:t>
            </a:r>
          </a:p>
          <a:p>
            <a:pPr marL="1143000" lvl="2" indent="-457200">
              <a:lnSpc>
                <a:spcPct val="110000"/>
              </a:lnSpc>
              <a:buFont typeface="Arial" panose="020B0604020202020204" pitchFamily="34" charset="0"/>
              <a:buChar char="•"/>
            </a:pPr>
            <a:endParaRPr lang="ar-SA" sz="1100" dirty="0">
              <a:latin typeface="TheSans" pitchFamily="34" charset="-78"/>
              <a:cs typeface="TheSans" pitchFamily="34" charset="-78"/>
            </a:endParaRPr>
          </a:p>
          <a:p>
            <a:pPr marL="285750" indent="-285750">
              <a:lnSpc>
                <a:spcPct val="110000"/>
              </a:lnSpc>
              <a:buFont typeface="Arial" panose="020B0604020202020204" pitchFamily="34" charset="0"/>
              <a:buChar char="•"/>
            </a:pPr>
            <a:r>
              <a:rPr lang="ar-SA" sz="1800" dirty="0"/>
              <a:t>وعند الحاجة إلى تصوير المرضى يجب مراعاة الضوابط الآتية:</a:t>
            </a:r>
          </a:p>
          <a:p>
            <a:pPr marL="1485900" lvl="3" indent="-457200">
              <a:lnSpc>
                <a:spcPct val="110000"/>
              </a:lnSpc>
              <a:buFont typeface="+mj-lt"/>
              <a:buAutoNum type="romanLcPeriod"/>
            </a:pPr>
            <a:endParaRPr lang="ar-SA" sz="950" dirty="0">
              <a:latin typeface="TheSans" pitchFamily="34" charset="-78"/>
              <a:cs typeface="TheSans" pitchFamily="34" charset="-78"/>
            </a:endParaRPr>
          </a:p>
          <a:p>
            <a:pPr marL="800100" lvl="1" indent="-457200">
              <a:lnSpc>
                <a:spcPct val="110000"/>
              </a:lnSpc>
              <a:buFont typeface="+mj-lt"/>
              <a:buAutoNum type="arabicPeriod" startAt="3"/>
            </a:pPr>
            <a:endParaRPr lang="ar-SA" sz="2000" dirty="0"/>
          </a:p>
          <a:p>
            <a:pPr marL="285750" indent="-285750">
              <a:lnSpc>
                <a:spcPct val="110000"/>
              </a:lnSpc>
              <a:buFont typeface="Arial" panose="020B0604020202020204" pitchFamily="34" charset="0"/>
              <a:buChar char="•"/>
            </a:pPr>
            <a:endParaRPr lang="ar-SA" sz="1800" dirty="0"/>
          </a:p>
          <a:p>
            <a:pPr marL="971550" lvl="2" indent="-285750">
              <a:lnSpc>
                <a:spcPct val="110000"/>
              </a:lnSpc>
              <a:buFont typeface="Arial" panose="020B0604020202020204" pitchFamily="34" charset="0"/>
              <a:buChar char="•"/>
            </a:pPr>
            <a:endParaRPr lang="ar-SA" sz="1700" dirty="0">
              <a:latin typeface="TheSans" pitchFamily="34" charset="-78"/>
              <a:cs typeface="TheSans" pitchFamily="34" charset="-78"/>
            </a:endParaRPr>
          </a:p>
          <a:p>
            <a:pPr marL="285750" indent="-285750">
              <a:lnSpc>
                <a:spcPct val="110000"/>
              </a:lnSpc>
              <a:buFont typeface="Arial" panose="020B0604020202020204" pitchFamily="34" charset="0"/>
              <a:buChar char="•"/>
            </a:pPr>
            <a:endParaRPr lang="ar-SA" sz="1800" dirty="0"/>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Tree>
    <p:extLst>
      <p:ext uri="{BB962C8B-B14F-4D97-AF65-F5344CB8AC3E}">
        <p14:creationId xmlns:p14="http://schemas.microsoft.com/office/powerpoint/2010/main" val="30737199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sz="1800" dirty="0"/>
              <a:t>6- تصوير المرضى وتسجيل أصواتهم</a:t>
            </a:r>
            <a:endParaRPr lang="en-US" sz="1800" dirty="0"/>
          </a:p>
        </p:txBody>
      </p:sp>
      <p:sp>
        <p:nvSpPr>
          <p:cNvPr id="3" name="Content Placeholder 2"/>
          <p:cNvSpPr>
            <a:spLocks noGrp="1"/>
          </p:cNvSpPr>
          <p:nvPr>
            <p:ph sz="quarter" idx="11"/>
          </p:nvPr>
        </p:nvSpPr>
        <p:spPr>
          <a:xfrm>
            <a:off x="531223" y="1803400"/>
            <a:ext cx="7761877" cy="2479675"/>
          </a:xfrm>
        </p:spPr>
        <p:txBody>
          <a:bodyPr>
            <a:normAutofit/>
          </a:bodyPr>
          <a:lstStyle/>
          <a:p>
            <a:pPr marL="285750" indent="-285750">
              <a:lnSpc>
                <a:spcPct val="110000"/>
              </a:lnSpc>
              <a:buFont typeface="Arial" panose="020B0604020202020204" pitchFamily="34" charset="0"/>
              <a:buChar char="•"/>
            </a:pPr>
            <a:r>
              <a:rPr lang="ar-SA" sz="1800" b="1" dirty="0">
                <a:solidFill>
                  <a:srgbClr val="018391"/>
                </a:solidFill>
              </a:rPr>
              <a:t>ضوابط التصوير والتسجيل:</a:t>
            </a:r>
          </a:p>
          <a:p>
            <a:pPr marL="800100" lvl="1" indent="-457200">
              <a:lnSpc>
                <a:spcPct val="110000"/>
              </a:lnSpc>
              <a:buFont typeface="+mj-lt"/>
              <a:buAutoNum type="arabicPeriod"/>
            </a:pPr>
            <a:r>
              <a:rPr lang="ar-SA" sz="1400" dirty="0">
                <a:latin typeface="TheSans" panose="020B0503040302020203" pitchFamily="34" charset="-78"/>
                <a:cs typeface="TheSans" panose="020B0503040302020203" pitchFamily="34" charset="-78"/>
              </a:rPr>
              <a:t>إخطار المريض بأهمية التصوير وضرورته والغرض منه قبل القيام بالتصوير أو التسجيل، وكيف وأين سيستخدم</a:t>
            </a:r>
          </a:p>
          <a:p>
            <a:pPr marL="800100" lvl="1" indent="-457200">
              <a:lnSpc>
                <a:spcPct val="110000"/>
              </a:lnSpc>
              <a:buFont typeface="+mj-lt"/>
              <a:buAutoNum type="arabicPeriod"/>
            </a:pPr>
            <a:r>
              <a:rPr lang="ar-SA" sz="1400" dirty="0">
                <a:latin typeface="TheSans" panose="020B0503040302020203" pitchFamily="34" charset="-78"/>
                <a:cs typeface="TheSans" panose="020B0503040302020203" pitchFamily="34" charset="-78"/>
              </a:rPr>
              <a:t>أخذ إذن المريض أو من ينوب عنه قبل البدء بعملية التصوير أو التسجيل</a:t>
            </a:r>
          </a:p>
          <a:p>
            <a:pPr marL="800100" lvl="1" indent="-457200">
              <a:lnSpc>
                <a:spcPct val="110000"/>
              </a:lnSpc>
              <a:buFont typeface="+mj-lt"/>
              <a:buAutoNum type="arabicPeriod"/>
            </a:pPr>
            <a:r>
              <a:rPr lang="ar-SA" sz="1400" dirty="0">
                <a:latin typeface="TheSans" panose="020B0503040302020203" pitchFamily="34" charset="-78"/>
                <a:cs typeface="TheSans" panose="020B0503040302020203" pitchFamily="34" charset="-78"/>
              </a:rPr>
              <a:t>عدم ممارسة أي ضغط على المريض من أجل الحصول على التصوير أو التسجيل فضلاً عن إكراهه</a:t>
            </a:r>
          </a:p>
          <a:p>
            <a:pPr marL="1485900" lvl="3" indent="-457200">
              <a:lnSpc>
                <a:spcPct val="110000"/>
              </a:lnSpc>
              <a:buFont typeface="+mj-lt"/>
              <a:buAutoNum type="romanLcPeriod"/>
            </a:pPr>
            <a:endParaRPr lang="ar-SA" sz="950" dirty="0">
              <a:latin typeface="TheSans" pitchFamily="34" charset="-78"/>
              <a:cs typeface="TheSans" pitchFamily="34" charset="-78"/>
            </a:endParaRPr>
          </a:p>
          <a:p>
            <a:pPr marL="800100" lvl="1" indent="-457200">
              <a:lnSpc>
                <a:spcPct val="110000"/>
              </a:lnSpc>
              <a:buFont typeface="+mj-lt"/>
              <a:buAutoNum type="arabicPeriod"/>
            </a:pPr>
            <a:endParaRPr lang="ar-SA" sz="2000" dirty="0"/>
          </a:p>
          <a:p>
            <a:pPr marL="285750" indent="-285750">
              <a:lnSpc>
                <a:spcPct val="110000"/>
              </a:lnSpc>
              <a:buFont typeface="Arial" panose="020B0604020202020204" pitchFamily="34" charset="0"/>
              <a:buChar char="•"/>
            </a:pPr>
            <a:endParaRPr lang="ar-SA" sz="1800" dirty="0"/>
          </a:p>
          <a:p>
            <a:pPr marL="971550" lvl="2" indent="-285750">
              <a:lnSpc>
                <a:spcPct val="110000"/>
              </a:lnSpc>
              <a:buFont typeface="Arial" panose="020B0604020202020204" pitchFamily="34" charset="0"/>
              <a:buChar char="•"/>
            </a:pPr>
            <a:endParaRPr lang="ar-SA" sz="1700" dirty="0">
              <a:latin typeface="TheSans" pitchFamily="34" charset="-78"/>
              <a:cs typeface="TheSans" pitchFamily="34" charset="-78"/>
            </a:endParaRPr>
          </a:p>
          <a:p>
            <a:pPr marL="285750" indent="-285750">
              <a:lnSpc>
                <a:spcPct val="110000"/>
              </a:lnSpc>
              <a:buFont typeface="Arial" panose="020B0604020202020204" pitchFamily="34" charset="0"/>
              <a:buChar char="•"/>
            </a:pPr>
            <a:endParaRPr lang="ar-SA" sz="1800" dirty="0"/>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Tree>
    <p:extLst>
      <p:ext uri="{BB962C8B-B14F-4D97-AF65-F5344CB8AC3E}">
        <p14:creationId xmlns:p14="http://schemas.microsoft.com/office/powerpoint/2010/main" val="1864485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dirty="0"/>
              <a:t>أخلاق التعامل مع المرضى</a:t>
            </a:r>
            <a:endParaRPr lang="en-US" dirty="0"/>
          </a:p>
        </p:txBody>
      </p:sp>
      <p:sp>
        <p:nvSpPr>
          <p:cNvPr id="3" name="Content Placeholder 2"/>
          <p:cNvSpPr>
            <a:spLocks noGrp="1"/>
          </p:cNvSpPr>
          <p:nvPr>
            <p:ph sz="quarter" idx="11"/>
          </p:nvPr>
        </p:nvSpPr>
        <p:spPr/>
        <p:txBody>
          <a:bodyPr>
            <a:normAutofit fontScale="85000" lnSpcReduction="20000"/>
          </a:bodyPr>
          <a:lstStyle/>
          <a:p>
            <a:pPr marL="285750" indent="-285750">
              <a:lnSpc>
                <a:spcPct val="110000"/>
              </a:lnSpc>
              <a:buFont typeface="Arial" panose="020B0604020202020204" pitchFamily="34" charset="0"/>
              <a:buChar char="•"/>
            </a:pPr>
            <a:r>
              <a:rPr lang="ar-SA" sz="1800" dirty="0"/>
              <a:t>1-حسن معاملة المريض</a:t>
            </a:r>
          </a:p>
          <a:p>
            <a:pPr marL="285750" indent="-285750">
              <a:lnSpc>
                <a:spcPct val="110000"/>
              </a:lnSpc>
              <a:buFont typeface="Arial" panose="020B0604020202020204" pitchFamily="34" charset="0"/>
              <a:buChar char="•"/>
            </a:pPr>
            <a:r>
              <a:rPr lang="ar-SA" sz="1800" dirty="0"/>
              <a:t>2- تحقيق مصلحة المريض وحفظ حقوقه</a:t>
            </a:r>
          </a:p>
          <a:p>
            <a:pPr marL="285750" indent="-285750">
              <a:lnSpc>
                <a:spcPct val="110000"/>
              </a:lnSpc>
              <a:buFont typeface="Arial" panose="020B0604020202020204" pitchFamily="34" charset="0"/>
              <a:buChar char="•"/>
            </a:pPr>
            <a:r>
              <a:rPr lang="ar-SA" sz="1800" dirty="0"/>
              <a:t>3-استئذان المريض</a:t>
            </a:r>
          </a:p>
          <a:p>
            <a:pPr marL="285750" indent="-285750">
              <a:lnSpc>
                <a:spcPct val="110000"/>
              </a:lnSpc>
              <a:buFont typeface="Arial" panose="020B0604020202020204" pitchFamily="34" charset="0"/>
              <a:buChar char="•"/>
            </a:pPr>
            <a:r>
              <a:rPr lang="ar-SA" sz="1800" dirty="0"/>
              <a:t>4-طمأنة المريض</a:t>
            </a:r>
          </a:p>
          <a:p>
            <a:pPr marL="285750" indent="-285750">
              <a:lnSpc>
                <a:spcPct val="110000"/>
              </a:lnSpc>
              <a:buFont typeface="Arial" panose="020B0604020202020204" pitchFamily="34" charset="0"/>
              <a:buChar char="•"/>
            </a:pPr>
            <a:r>
              <a:rPr lang="ar-SA" sz="1800" dirty="0"/>
              <a:t>5- حفظ سر المريض وكتمانه</a:t>
            </a:r>
          </a:p>
          <a:p>
            <a:pPr marL="285750" indent="-285750">
              <a:lnSpc>
                <a:spcPct val="110000"/>
              </a:lnSpc>
              <a:buFont typeface="Arial" panose="020B0604020202020204" pitchFamily="34" charset="0"/>
              <a:buChar char="•"/>
            </a:pPr>
            <a:r>
              <a:rPr lang="ar-SA" sz="1800" dirty="0"/>
              <a:t>6-تصوير المرضى وتسجيل أصواتهم</a:t>
            </a:r>
          </a:p>
          <a:p>
            <a:pPr marL="285750" indent="-285750">
              <a:lnSpc>
                <a:spcPct val="110000"/>
              </a:lnSpc>
              <a:buFont typeface="Arial" panose="020B0604020202020204" pitchFamily="34" charset="0"/>
              <a:buChar char="•"/>
            </a:pPr>
            <a:r>
              <a:rPr lang="ar-SA" sz="1800" dirty="0"/>
              <a:t>7-التعامل مع المريض إذا رفض الإجراء الطبي</a:t>
            </a:r>
          </a:p>
          <a:p>
            <a:pPr marL="285750" indent="-285750">
              <a:lnSpc>
                <a:spcPct val="110000"/>
              </a:lnSpc>
              <a:buFont typeface="Arial" panose="020B0604020202020204" pitchFamily="34" charset="0"/>
              <a:buChar char="•"/>
            </a:pPr>
            <a:r>
              <a:rPr lang="ar-SA" sz="1800" dirty="0"/>
              <a:t>8-الاعتذار عن علاج المريض</a:t>
            </a:r>
          </a:p>
          <a:p>
            <a:pPr marL="285750" indent="-285750">
              <a:lnSpc>
                <a:spcPct val="110000"/>
              </a:lnSpc>
              <a:buFont typeface="Arial" panose="020B0604020202020204" pitchFamily="34" charset="0"/>
              <a:buChar char="•"/>
            </a:pPr>
            <a:endParaRPr lang="ar-SA" sz="1800" dirty="0"/>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Tree>
    <p:extLst>
      <p:ext uri="{BB962C8B-B14F-4D97-AF65-F5344CB8AC3E}">
        <p14:creationId xmlns:p14="http://schemas.microsoft.com/office/powerpoint/2010/main" val="4745743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sz="1800" dirty="0"/>
              <a:t>6- تصوير المرضى وتسجيل أصواتهم</a:t>
            </a:r>
            <a:endParaRPr lang="en-US" sz="1800" dirty="0"/>
          </a:p>
        </p:txBody>
      </p:sp>
      <p:sp>
        <p:nvSpPr>
          <p:cNvPr id="3" name="Content Placeholder 2"/>
          <p:cNvSpPr>
            <a:spLocks noGrp="1"/>
          </p:cNvSpPr>
          <p:nvPr>
            <p:ph sz="quarter" idx="11"/>
          </p:nvPr>
        </p:nvSpPr>
        <p:spPr>
          <a:xfrm>
            <a:off x="531223" y="1803400"/>
            <a:ext cx="7761877" cy="2479675"/>
          </a:xfrm>
        </p:spPr>
        <p:txBody>
          <a:bodyPr>
            <a:normAutofit/>
          </a:bodyPr>
          <a:lstStyle/>
          <a:p>
            <a:pPr marL="285750" indent="-285750">
              <a:lnSpc>
                <a:spcPct val="110000"/>
              </a:lnSpc>
              <a:buFont typeface="Arial" panose="020B0604020202020204" pitchFamily="34" charset="0"/>
              <a:buChar char="•"/>
            </a:pPr>
            <a:r>
              <a:rPr lang="ar-SA" sz="1800" b="1" dirty="0">
                <a:solidFill>
                  <a:srgbClr val="018391"/>
                </a:solidFill>
              </a:rPr>
              <a:t>ضوابط التصوير والتسجيل:</a:t>
            </a:r>
          </a:p>
          <a:p>
            <a:pPr marL="800100" lvl="1" indent="-457200">
              <a:lnSpc>
                <a:spcPct val="110000"/>
              </a:lnSpc>
              <a:buFont typeface="+mj-lt"/>
              <a:buAutoNum type="arabicPeriod" startAt="4"/>
            </a:pPr>
            <a:r>
              <a:rPr lang="ar-SA" sz="1400" dirty="0">
                <a:latin typeface="TheSans" panose="020B0503040302020203" pitchFamily="34" charset="-78"/>
                <a:cs typeface="TheSans" panose="020B0503040302020203" pitchFamily="34" charset="-78"/>
              </a:rPr>
              <a:t>التأكد من أن التصوير أو التسجيل يستخدم لأغراض مهمة وضرورية كالرعاية الصحية والتعليم الطبي والبحث العلمي</a:t>
            </a:r>
          </a:p>
          <a:p>
            <a:pPr marL="800100" lvl="1" indent="-457200">
              <a:lnSpc>
                <a:spcPct val="110000"/>
              </a:lnSpc>
              <a:buFont typeface="+mj-lt"/>
              <a:buAutoNum type="arabicPeriod" startAt="4"/>
            </a:pPr>
            <a:r>
              <a:rPr lang="ar-SA" sz="1400" dirty="0">
                <a:latin typeface="TheSans" panose="020B0503040302020203" pitchFamily="34" charset="-78"/>
                <a:cs typeface="TheSans" panose="020B0503040302020203" pitchFamily="34" charset="-78"/>
              </a:rPr>
              <a:t>للمريض الحق في سحب موافقته على التصوير أو التسجيل في أي وقت حتى بعد التصوير أو التسجيل</a:t>
            </a:r>
          </a:p>
          <a:p>
            <a:pPr marL="800100" lvl="1" indent="-457200">
              <a:lnSpc>
                <a:spcPct val="110000"/>
              </a:lnSpc>
              <a:buFont typeface="+mj-lt"/>
              <a:buAutoNum type="arabicPeriod" startAt="4"/>
            </a:pPr>
            <a:r>
              <a:rPr lang="ar-SA" sz="1400" dirty="0">
                <a:latin typeface="TheSans" panose="020B0503040302020203" pitchFamily="34" charset="-78"/>
                <a:cs typeface="TheSans" panose="020B0503040302020203" pitchFamily="34" charset="-78"/>
              </a:rPr>
              <a:t>إذا كان المريض فاقداً للوعي أو قاصراً، يؤخذ موافقة وليه الشرعي، وإذا عاد إلى وعيه فيمكنه سحب الموافقة متى شاء</a:t>
            </a:r>
          </a:p>
          <a:p>
            <a:pPr marL="1485900" lvl="3" indent="-457200">
              <a:lnSpc>
                <a:spcPct val="110000"/>
              </a:lnSpc>
              <a:buFont typeface="+mj-lt"/>
              <a:buAutoNum type="romanLcPeriod"/>
            </a:pPr>
            <a:endParaRPr lang="ar-SA" sz="950" dirty="0">
              <a:latin typeface="TheSans" pitchFamily="34" charset="-78"/>
              <a:cs typeface="TheSans" pitchFamily="34" charset="-78"/>
            </a:endParaRPr>
          </a:p>
          <a:p>
            <a:pPr marL="800100" lvl="1" indent="-457200">
              <a:lnSpc>
                <a:spcPct val="110000"/>
              </a:lnSpc>
              <a:buFont typeface="+mj-lt"/>
              <a:buAutoNum type="arabicPeriod" startAt="4"/>
            </a:pPr>
            <a:endParaRPr lang="ar-SA" sz="2000" dirty="0"/>
          </a:p>
          <a:p>
            <a:pPr marL="285750" indent="-285750">
              <a:lnSpc>
                <a:spcPct val="110000"/>
              </a:lnSpc>
              <a:buFont typeface="Arial" panose="020B0604020202020204" pitchFamily="34" charset="0"/>
              <a:buChar char="•"/>
            </a:pPr>
            <a:endParaRPr lang="ar-SA" sz="1800" dirty="0"/>
          </a:p>
          <a:p>
            <a:pPr marL="971550" lvl="2" indent="-285750">
              <a:lnSpc>
                <a:spcPct val="110000"/>
              </a:lnSpc>
              <a:buFont typeface="Arial" panose="020B0604020202020204" pitchFamily="34" charset="0"/>
              <a:buChar char="•"/>
            </a:pPr>
            <a:endParaRPr lang="ar-SA" sz="1700" dirty="0">
              <a:latin typeface="TheSans" pitchFamily="34" charset="-78"/>
              <a:cs typeface="TheSans" pitchFamily="34" charset="-78"/>
            </a:endParaRPr>
          </a:p>
          <a:p>
            <a:pPr marL="285750" indent="-285750">
              <a:lnSpc>
                <a:spcPct val="110000"/>
              </a:lnSpc>
              <a:buFont typeface="Arial" panose="020B0604020202020204" pitchFamily="34" charset="0"/>
              <a:buChar char="•"/>
            </a:pPr>
            <a:endParaRPr lang="ar-SA" sz="1800" dirty="0"/>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Tree>
    <p:extLst>
      <p:ext uri="{BB962C8B-B14F-4D97-AF65-F5344CB8AC3E}">
        <p14:creationId xmlns:p14="http://schemas.microsoft.com/office/powerpoint/2010/main" val="17911959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sz="1800" dirty="0"/>
              <a:t>6- تصوير المرضى وتسجيل أصواتهم</a:t>
            </a:r>
            <a:endParaRPr lang="en-US" sz="1800" dirty="0"/>
          </a:p>
        </p:txBody>
      </p:sp>
      <p:sp>
        <p:nvSpPr>
          <p:cNvPr id="3" name="Content Placeholder 2"/>
          <p:cNvSpPr>
            <a:spLocks noGrp="1"/>
          </p:cNvSpPr>
          <p:nvPr>
            <p:ph sz="quarter" idx="11"/>
          </p:nvPr>
        </p:nvSpPr>
        <p:spPr>
          <a:xfrm>
            <a:off x="531223" y="1803400"/>
            <a:ext cx="7761877" cy="2479675"/>
          </a:xfrm>
        </p:spPr>
        <p:txBody>
          <a:bodyPr>
            <a:normAutofit/>
          </a:bodyPr>
          <a:lstStyle/>
          <a:p>
            <a:pPr marL="285750" indent="-285750">
              <a:lnSpc>
                <a:spcPct val="110000"/>
              </a:lnSpc>
              <a:buFont typeface="Arial" panose="020B0604020202020204" pitchFamily="34" charset="0"/>
              <a:buChar char="•"/>
            </a:pPr>
            <a:r>
              <a:rPr lang="ar-SA" sz="1800" b="1" dirty="0">
                <a:solidFill>
                  <a:srgbClr val="018391"/>
                </a:solidFill>
              </a:rPr>
              <a:t>ضوابط التصوير والتسجيل:</a:t>
            </a:r>
          </a:p>
          <a:p>
            <a:pPr marL="800100" lvl="1" indent="-457200">
              <a:lnSpc>
                <a:spcPct val="110000"/>
              </a:lnSpc>
              <a:buFont typeface="+mj-lt"/>
              <a:buAutoNum type="arabicPeriod" startAt="7"/>
            </a:pPr>
            <a:r>
              <a:rPr lang="ar-SA" sz="1400" dirty="0">
                <a:latin typeface="TheSans" panose="020B0503040302020203" pitchFamily="34" charset="-78"/>
                <a:cs typeface="TheSans" panose="020B0503040302020203" pitchFamily="34" charset="-78"/>
              </a:rPr>
              <a:t>لا يجوز نشر صور المرضى في وسائل الإعلام المختلفة ومنها وسائل الإعلام الحديثة إلا بموافقة خطية منهم، وألا يكون في هذا النشر ما يدل على شخصية المريض وكشف هويته</a:t>
            </a:r>
          </a:p>
          <a:p>
            <a:pPr marL="1143000" lvl="2" indent="-457200">
              <a:lnSpc>
                <a:spcPct val="110000"/>
              </a:lnSpc>
              <a:buFont typeface="Arial" panose="020B0604020202020204" pitchFamily="34" charset="0"/>
              <a:buChar char="•"/>
            </a:pPr>
            <a:r>
              <a:rPr lang="ar-SA" sz="1100" dirty="0">
                <a:latin typeface="TheSans" panose="020B0503040302020203" pitchFamily="34" charset="-78"/>
                <a:cs typeface="TheSans" panose="020B0503040302020203" pitchFamily="34" charset="-78"/>
              </a:rPr>
              <a:t>وإذا دعت الحاجة إلى نشر صورة الوجه لأغراض التعليم فيجب أن تغطى العينان إلا لضرورة علمية</a:t>
            </a:r>
          </a:p>
          <a:p>
            <a:pPr marL="1143000" lvl="2" indent="-457200">
              <a:lnSpc>
                <a:spcPct val="110000"/>
              </a:lnSpc>
              <a:buFont typeface="Arial" panose="020B0604020202020204" pitchFamily="34" charset="0"/>
              <a:buChar char="•"/>
            </a:pPr>
            <a:r>
              <a:rPr lang="ar-SA" sz="1100" dirty="0">
                <a:latin typeface="TheSans" panose="020B0503040302020203" pitchFamily="34" charset="-78"/>
                <a:cs typeface="TheSans" panose="020B0503040302020203" pitchFamily="34" charset="-78"/>
              </a:rPr>
              <a:t>وأن يراعى في ذلك كله الاحكام الشريعة والأنظمة المعمول بها في المملكة</a:t>
            </a:r>
          </a:p>
          <a:p>
            <a:pPr marL="1485900" lvl="3" indent="-457200">
              <a:lnSpc>
                <a:spcPct val="110000"/>
              </a:lnSpc>
              <a:buFont typeface="+mj-lt"/>
              <a:buAutoNum type="romanLcPeriod"/>
            </a:pPr>
            <a:endParaRPr lang="ar-SA" sz="950" dirty="0">
              <a:latin typeface="TheSans" pitchFamily="34" charset="-78"/>
              <a:cs typeface="TheSans" pitchFamily="34" charset="-78"/>
            </a:endParaRPr>
          </a:p>
          <a:p>
            <a:pPr marL="800100" lvl="1" indent="-457200">
              <a:lnSpc>
                <a:spcPct val="110000"/>
              </a:lnSpc>
              <a:buFont typeface="+mj-lt"/>
              <a:buAutoNum type="arabicPeriod" startAt="7"/>
            </a:pPr>
            <a:endParaRPr lang="ar-SA" sz="2000" dirty="0"/>
          </a:p>
          <a:p>
            <a:pPr marL="285750" indent="-285750">
              <a:lnSpc>
                <a:spcPct val="110000"/>
              </a:lnSpc>
              <a:buFont typeface="Arial" panose="020B0604020202020204" pitchFamily="34" charset="0"/>
              <a:buChar char="•"/>
            </a:pPr>
            <a:endParaRPr lang="ar-SA" sz="1800" dirty="0"/>
          </a:p>
          <a:p>
            <a:pPr marL="971550" lvl="2" indent="-285750">
              <a:lnSpc>
                <a:spcPct val="110000"/>
              </a:lnSpc>
              <a:buFont typeface="Arial" panose="020B0604020202020204" pitchFamily="34" charset="0"/>
              <a:buChar char="•"/>
            </a:pPr>
            <a:endParaRPr lang="ar-SA" sz="1700" dirty="0">
              <a:latin typeface="TheSans" pitchFamily="34" charset="-78"/>
              <a:cs typeface="TheSans" pitchFamily="34" charset="-78"/>
            </a:endParaRPr>
          </a:p>
          <a:p>
            <a:pPr marL="285750" indent="-285750">
              <a:lnSpc>
                <a:spcPct val="110000"/>
              </a:lnSpc>
              <a:buFont typeface="Arial" panose="020B0604020202020204" pitchFamily="34" charset="0"/>
              <a:buChar char="•"/>
            </a:pPr>
            <a:endParaRPr lang="ar-SA" sz="1800" dirty="0"/>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Tree>
    <p:extLst>
      <p:ext uri="{BB962C8B-B14F-4D97-AF65-F5344CB8AC3E}">
        <p14:creationId xmlns:p14="http://schemas.microsoft.com/office/powerpoint/2010/main" val="23185795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sz="1800" dirty="0"/>
              <a:t>6- تصوير المرضى وتسجيل أصواتهم</a:t>
            </a:r>
            <a:endParaRPr lang="en-US" sz="1800" dirty="0"/>
          </a:p>
        </p:txBody>
      </p:sp>
      <p:sp>
        <p:nvSpPr>
          <p:cNvPr id="3" name="Content Placeholder 2"/>
          <p:cNvSpPr>
            <a:spLocks noGrp="1"/>
          </p:cNvSpPr>
          <p:nvPr>
            <p:ph sz="quarter" idx="11"/>
          </p:nvPr>
        </p:nvSpPr>
        <p:spPr>
          <a:xfrm>
            <a:off x="531223" y="1803400"/>
            <a:ext cx="7761877" cy="2479675"/>
          </a:xfrm>
        </p:spPr>
        <p:txBody>
          <a:bodyPr>
            <a:normAutofit/>
          </a:bodyPr>
          <a:lstStyle/>
          <a:p>
            <a:pPr marL="285750" indent="-285750">
              <a:lnSpc>
                <a:spcPct val="110000"/>
              </a:lnSpc>
              <a:buFont typeface="Arial" panose="020B0604020202020204" pitchFamily="34" charset="0"/>
              <a:buChar char="•"/>
            </a:pPr>
            <a:r>
              <a:rPr lang="ar-SA" sz="1800" b="1" dirty="0">
                <a:solidFill>
                  <a:srgbClr val="018391"/>
                </a:solidFill>
              </a:rPr>
              <a:t>ضوابط التصوير والتسجيل:</a:t>
            </a:r>
          </a:p>
          <a:p>
            <a:pPr marL="800100" lvl="1" indent="-457200">
              <a:lnSpc>
                <a:spcPct val="110000"/>
              </a:lnSpc>
              <a:buFont typeface="+mj-lt"/>
              <a:buAutoNum type="arabicPeriod" startAt="8"/>
            </a:pPr>
            <a:r>
              <a:rPr lang="ar-SA" sz="1400" dirty="0">
                <a:latin typeface="TheSans" panose="020B0503040302020203" pitchFamily="34" charset="-78"/>
                <a:cs typeface="TheSans" panose="020B0503040302020203" pitchFamily="34" charset="-78"/>
              </a:rPr>
              <a:t>تنحصر الأشياء التي يسمح بتصويرها والاحتفاظ بها دون الحاجة إلى إذن المريض في ما يأتي:</a:t>
            </a:r>
          </a:p>
          <a:p>
            <a:pPr lvl="2">
              <a:lnSpc>
                <a:spcPct val="110000"/>
              </a:lnSpc>
            </a:pPr>
            <a:r>
              <a:rPr lang="ar-SA" sz="1100" dirty="0">
                <a:latin typeface="TheSans" panose="020B0503040302020203" pitchFamily="34" charset="-78"/>
                <a:cs typeface="TheSans" panose="020B0503040302020203" pitchFamily="34" charset="-78"/>
              </a:rPr>
              <a:t>أ- صور الأجزاء الداخلية من الجسم</a:t>
            </a:r>
          </a:p>
          <a:p>
            <a:pPr lvl="2">
              <a:lnSpc>
                <a:spcPct val="110000"/>
              </a:lnSpc>
            </a:pPr>
            <a:r>
              <a:rPr lang="ar-SA" sz="1100" dirty="0">
                <a:latin typeface="TheSans" panose="020B0503040302020203" pitchFamily="34" charset="-78"/>
                <a:cs typeface="TheSans" panose="020B0503040302020203" pitchFamily="34" charset="-78"/>
              </a:rPr>
              <a:t>ب- صور شرائح الأنسجة</a:t>
            </a:r>
          </a:p>
          <a:p>
            <a:pPr lvl="2">
              <a:lnSpc>
                <a:spcPct val="110000"/>
              </a:lnSpc>
            </a:pPr>
            <a:r>
              <a:rPr lang="ar-SA" sz="1100" dirty="0">
                <a:latin typeface="TheSans" panose="020B0503040302020203" pitchFamily="34" charset="-78"/>
                <a:cs typeface="TheSans" panose="020B0503040302020203" pitchFamily="34" charset="-78"/>
              </a:rPr>
              <a:t>ج- صور المناظير</a:t>
            </a:r>
          </a:p>
          <a:p>
            <a:pPr lvl="2">
              <a:lnSpc>
                <a:spcPct val="110000"/>
              </a:lnSpc>
            </a:pPr>
            <a:r>
              <a:rPr lang="ar-SA" sz="1100" dirty="0">
                <a:latin typeface="TheSans" panose="020B0503040302020203" pitchFamily="34" charset="-78"/>
                <a:cs typeface="TheSans" panose="020B0503040302020203" pitchFamily="34" charset="-78"/>
              </a:rPr>
              <a:t>د- الصور الإشعاعية بكافة أنواعها</a:t>
            </a:r>
          </a:p>
          <a:p>
            <a:pPr marL="1485900" lvl="3" indent="-457200">
              <a:lnSpc>
                <a:spcPct val="110000"/>
              </a:lnSpc>
              <a:buFont typeface="+mj-lt"/>
              <a:buAutoNum type="romanLcPeriod"/>
            </a:pPr>
            <a:endParaRPr lang="ar-SA" sz="950" dirty="0">
              <a:latin typeface="TheSans" pitchFamily="34" charset="-78"/>
              <a:cs typeface="TheSans" pitchFamily="34" charset="-78"/>
            </a:endParaRPr>
          </a:p>
          <a:p>
            <a:pPr marL="800100" lvl="1" indent="-457200">
              <a:lnSpc>
                <a:spcPct val="110000"/>
              </a:lnSpc>
              <a:buFont typeface="+mj-lt"/>
              <a:buAutoNum type="arabicPeriod" startAt="8"/>
            </a:pPr>
            <a:endParaRPr lang="ar-SA" sz="2000" dirty="0"/>
          </a:p>
          <a:p>
            <a:pPr marL="285750" indent="-285750">
              <a:lnSpc>
                <a:spcPct val="110000"/>
              </a:lnSpc>
              <a:buFont typeface="Arial" panose="020B0604020202020204" pitchFamily="34" charset="0"/>
              <a:buChar char="•"/>
            </a:pPr>
            <a:endParaRPr lang="ar-SA" sz="1800" dirty="0"/>
          </a:p>
          <a:p>
            <a:pPr marL="971550" lvl="2" indent="-285750">
              <a:lnSpc>
                <a:spcPct val="110000"/>
              </a:lnSpc>
              <a:buFont typeface="Arial" panose="020B0604020202020204" pitchFamily="34" charset="0"/>
              <a:buChar char="•"/>
            </a:pPr>
            <a:endParaRPr lang="ar-SA" sz="1700" dirty="0">
              <a:latin typeface="TheSans" pitchFamily="34" charset="-78"/>
              <a:cs typeface="TheSans" pitchFamily="34" charset="-78"/>
            </a:endParaRPr>
          </a:p>
          <a:p>
            <a:pPr marL="285750" indent="-285750">
              <a:lnSpc>
                <a:spcPct val="110000"/>
              </a:lnSpc>
              <a:buFont typeface="Arial" panose="020B0604020202020204" pitchFamily="34" charset="0"/>
              <a:buChar char="•"/>
            </a:pPr>
            <a:endParaRPr lang="ar-SA" sz="1800" dirty="0"/>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Tree>
    <p:extLst>
      <p:ext uri="{BB962C8B-B14F-4D97-AF65-F5344CB8AC3E}">
        <p14:creationId xmlns:p14="http://schemas.microsoft.com/office/powerpoint/2010/main" val="9444013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sz="1400" dirty="0"/>
              <a:t>7- التعامل مع المريض إذا رفض الإجراء الطبي</a:t>
            </a:r>
            <a:endParaRPr lang="en-US" sz="1400" dirty="0"/>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
        <p:nvSpPr>
          <p:cNvPr id="7" name="Content Placeholder 2"/>
          <p:cNvSpPr>
            <a:spLocks noGrp="1"/>
          </p:cNvSpPr>
          <p:nvPr>
            <p:ph sz="quarter" idx="11"/>
          </p:nvPr>
        </p:nvSpPr>
        <p:spPr>
          <a:xfrm>
            <a:off x="531223" y="1803400"/>
            <a:ext cx="7761877" cy="2479675"/>
          </a:xfrm>
        </p:spPr>
        <p:txBody>
          <a:bodyPr>
            <a:normAutofit/>
          </a:bodyPr>
          <a:lstStyle/>
          <a:p>
            <a:pPr marL="285750" indent="-285750">
              <a:lnSpc>
                <a:spcPct val="110000"/>
              </a:lnSpc>
              <a:buFont typeface="Arial" panose="020B0604020202020204" pitchFamily="34" charset="0"/>
              <a:buChar char="•"/>
            </a:pPr>
            <a:r>
              <a:rPr lang="ar-SA" sz="1800" dirty="0"/>
              <a:t>في حالة رفض المريض الإجراء الطبي على الممارس الصحي مراعاة التالي:</a:t>
            </a:r>
            <a:r>
              <a:rPr lang="en-US" sz="1800" dirty="0"/>
              <a:t>  z</a:t>
            </a:r>
            <a:endParaRPr lang="ar-SA" sz="1800" dirty="0"/>
          </a:p>
          <a:p>
            <a:pPr marL="800100" lvl="1" indent="-457200">
              <a:lnSpc>
                <a:spcPct val="110000"/>
              </a:lnSpc>
              <a:buFont typeface="+mj-lt"/>
              <a:buAutoNum type="arabicPeriod"/>
            </a:pPr>
            <a:r>
              <a:rPr lang="ar-SA" sz="1400" dirty="0">
                <a:solidFill>
                  <a:srgbClr val="018391"/>
                </a:solidFill>
                <a:latin typeface="TheSans" panose="020B0503040302020203" pitchFamily="34" charset="-78"/>
                <a:cs typeface="TheSans" panose="020B0503040302020203" pitchFamily="34" charset="-78"/>
              </a:rPr>
              <a:t>التأكد أن المريض مدرك لقرار رفضه الإجراء الطبي</a:t>
            </a:r>
          </a:p>
          <a:p>
            <a:pPr marL="800100" lvl="1" indent="-457200">
              <a:lnSpc>
                <a:spcPct val="110000"/>
              </a:lnSpc>
              <a:buFont typeface="+mj-lt"/>
              <a:buAutoNum type="arabicPeriod"/>
            </a:pPr>
            <a:r>
              <a:rPr lang="ar-SA" sz="1400" dirty="0">
                <a:solidFill>
                  <a:srgbClr val="018391"/>
                </a:solidFill>
                <a:latin typeface="TheSans" panose="020B0503040302020203" pitchFamily="34" charset="-78"/>
                <a:cs typeface="TheSans" panose="020B0503040302020203" pitchFamily="34" charset="-78"/>
              </a:rPr>
              <a:t>الاستماع لوجهة نظر المريض واحترام رغبته</a:t>
            </a:r>
          </a:p>
          <a:p>
            <a:pPr marL="800100" lvl="1" indent="-457200">
              <a:lnSpc>
                <a:spcPct val="110000"/>
              </a:lnSpc>
              <a:buFont typeface="+mj-lt"/>
              <a:buAutoNum type="arabicPeriod"/>
            </a:pPr>
            <a:r>
              <a:rPr lang="ar-SA" sz="1400" dirty="0">
                <a:solidFill>
                  <a:srgbClr val="018391"/>
                </a:solidFill>
                <a:latin typeface="TheSans" panose="020B0503040302020203" pitchFamily="34" charset="-78"/>
                <a:cs typeface="TheSans" panose="020B0503040302020203" pitchFamily="34" charset="-78"/>
              </a:rPr>
              <a:t>شرح أهمية الإجراء الطبي، والآثار المترتبة على رفضه بصدق ودون مبالغة</a:t>
            </a:r>
          </a:p>
          <a:p>
            <a:pPr marL="800100" lvl="1" indent="-457200">
              <a:lnSpc>
                <a:spcPct val="110000"/>
              </a:lnSpc>
              <a:buFont typeface="+mj-lt"/>
              <a:buAutoNum type="arabicPeriod"/>
            </a:pPr>
            <a:r>
              <a:rPr lang="ar-SA" sz="1400" dirty="0">
                <a:solidFill>
                  <a:srgbClr val="018391"/>
                </a:solidFill>
                <a:latin typeface="TheSans" panose="020B0503040302020203" pitchFamily="34" charset="-78"/>
                <a:cs typeface="TheSans" panose="020B0503040302020203" pitchFamily="34" charset="-78"/>
              </a:rPr>
              <a:t>في حال كون الممارس الصحي ليس الطبيب المعالج، وعند استمرار المريض في رفض الإجراء الطبي، على الممارس إحالة المريض للطبيب المعالج لاستنفاذ الوسع في إقناع المريض وتعريفه بالبدائل واتخاذ القرار المناسب بعد ذلك</a:t>
            </a:r>
          </a:p>
          <a:p>
            <a:pPr marL="800100" lvl="1" indent="-457200">
              <a:lnSpc>
                <a:spcPct val="110000"/>
              </a:lnSpc>
              <a:buFont typeface="+mj-lt"/>
              <a:buAutoNum type="arabicPeriod"/>
            </a:pPr>
            <a:r>
              <a:rPr lang="ar-SA" sz="1400" dirty="0">
                <a:solidFill>
                  <a:srgbClr val="018391"/>
                </a:solidFill>
                <a:latin typeface="TheSans" panose="020B0503040302020203" pitchFamily="34" charset="-78"/>
                <a:cs typeface="TheSans" panose="020B0503040302020203" pitchFamily="34" charset="-78"/>
              </a:rPr>
              <a:t>تسجيل إقرار المريض كتابياً حتى يخلي الممارس الصحي مسؤوليته</a:t>
            </a:r>
          </a:p>
          <a:p>
            <a:pPr marL="800100" lvl="1" indent="-457200">
              <a:lnSpc>
                <a:spcPct val="110000"/>
              </a:lnSpc>
              <a:buFont typeface="+mj-lt"/>
              <a:buAutoNum type="arabicPeriod"/>
            </a:pPr>
            <a:endParaRPr lang="ar-SA" sz="1400" dirty="0">
              <a:solidFill>
                <a:srgbClr val="018391"/>
              </a:solidFill>
              <a:latin typeface="TheSans" panose="020B0503040302020203" pitchFamily="34" charset="-78"/>
              <a:cs typeface="TheSans" panose="020B0503040302020203" pitchFamily="34" charset="-78"/>
            </a:endParaRPr>
          </a:p>
          <a:p>
            <a:pPr marL="1485900" lvl="3" indent="-457200">
              <a:lnSpc>
                <a:spcPct val="110000"/>
              </a:lnSpc>
              <a:buFont typeface="+mj-lt"/>
              <a:buAutoNum type="romanLcPeriod"/>
            </a:pPr>
            <a:endParaRPr lang="ar-SA" sz="950" dirty="0">
              <a:latin typeface="TheSans" pitchFamily="34" charset="-78"/>
              <a:cs typeface="TheSans" pitchFamily="34" charset="-78"/>
            </a:endParaRPr>
          </a:p>
          <a:p>
            <a:pPr marL="800100" lvl="1" indent="-457200">
              <a:lnSpc>
                <a:spcPct val="110000"/>
              </a:lnSpc>
              <a:buFont typeface="+mj-lt"/>
              <a:buAutoNum type="arabicPeriod"/>
            </a:pPr>
            <a:endParaRPr lang="ar-SA" sz="2000" dirty="0"/>
          </a:p>
          <a:p>
            <a:pPr marL="285750" indent="-285750">
              <a:lnSpc>
                <a:spcPct val="110000"/>
              </a:lnSpc>
              <a:buFont typeface="Arial" panose="020B0604020202020204" pitchFamily="34" charset="0"/>
              <a:buChar char="•"/>
            </a:pPr>
            <a:endParaRPr lang="ar-SA" sz="1800" dirty="0"/>
          </a:p>
          <a:p>
            <a:pPr marL="971550" lvl="2" indent="-285750">
              <a:lnSpc>
                <a:spcPct val="110000"/>
              </a:lnSpc>
              <a:buFont typeface="Arial" panose="020B0604020202020204" pitchFamily="34" charset="0"/>
              <a:buChar char="•"/>
            </a:pPr>
            <a:endParaRPr lang="ar-SA" sz="1700" dirty="0">
              <a:latin typeface="TheSans" pitchFamily="34" charset="-78"/>
              <a:cs typeface="TheSans" pitchFamily="34" charset="-78"/>
            </a:endParaRPr>
          </a:p>
          <a:p>
            <a:pPr marL="285750" indent="-285750">
              <a:lnSpc>
                <a:spcPct val="110000"/>
              </a:lnSpc>
              <a:buFont typeface="Arial" panose="020B0604020202020204" pitchFamily="34" charset="0"/>
              <a:buChar char="•"/>
            </a:pPr>
            <a:endParaRPr lang="ar-SA" sz="1800" dirty="0"/>
          </a:p>
        </p:txBody>
      </p:sp>
    </p:spTree>
    <p:extLst>
      <p:ext uri="{BB962C8B-B14F-4D97-AF65-F5344CB8AC3E}">
        <p14:creationId xmlns:p14="http://schemas.microsoft.com/office/powerpoint/2010/main" val="13106141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sz="1800" dirty="0"/>
              <a:t>8-</a:t>
            </a:r>
            <a:r>
              <a:rPr lang="en-US" sz="1800" dirty="0"/>
              <a:t> </a:t>
            </a:r>
            <a:r>
              <a:rPr lang="ar-SA" sz="1800" dirty="0"/>
              <a:t>الاعتذار عن علاج المريض</a:t>
            </a:r>
            <a:endParaRPr lang="en-US" sz="1800" dirty="0"/>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
        <p:nvSpPr>
          <p:cNvPr id="6" name="Content Placeholder 2"/>
          <p:cNvSpPr>
            <a:spLocks noGrp="1"/>
          </p:cNvSpPr>
          <p:nvPr>
            <p:ph sz="quarter" idx="11"/>
          </p:nvPr>
        </p:nvSpPr>
        <p:spPr>
          <a:xfrm>
            <a:off x="531223" y="1803400"/>
            <a:ext cx="7761877" cy="2479675"/>
          </a:xfrm>
        </p:spPr>
        <p:txBody>
          <a:bodyPr>
            <a:normAutofit/>
          </a:bodyPr>
          <a:lstStyle/>
          <a:p>
            <a:pPr marL="285750" indent="-285750">
              <a:lnSpc>
                <a:spcPct val="110000"/>
              </a:lnSpc>
              <a:buFont typeface="Arial" panose="020B0604020202020204" pitchFamily="34" charset="0"/>
              <a:buChar char="•"/>
            </a:pPr>
            <a:r>
              <a:rPr lang="ar-SA" sz="1800" dirty="0"/>
              <a:t>يمكن للممارس الصحي، في غير الحالات الإسعافية، أن يمتنع عن علاج مريض لأسباب شخصية أو مهنية قد تؤدي إلى الإخلال بجودة الخدمة المقدمة للمريض،</a:t>
            </a:r>
          </a:p>
          <a:p>
            <a:pPr marL="628650" lvl="1" indent="-285750">
              <a:lnSpc>
                <a:spcPct val="110000"/>
              </a:lnSpc>
              <a:buFont typeface="Arial" panose="020B0604020202020204" pitchFamily="34" charset="0"/>
              <a:buChar char="•"/>
            </a:pPr>
            <a:r>
              <a:rPr lang="ar-SA" sz="1400" dirty="0">
                <a:solidFill>
                  <a:srgbClr val="018391"/>
                </a:solidFill>
                <a:latin typeface="TheSans" panose="020B0503040302020203" pitchFamily="34" charset="-78"/>
                <a:cs typeface="TheSans" panose="020B0503040302020203" pitchFamily="34" charset="-78"/>
              </a:rPr>
              <a:t>شريطة ألا يضر ذلك بصحة المريض</a:t>
            </a:r>
          </a:p>
          <a:p>
            <a:pPr marL="628650" lvl="1" indent="-285750">
              <a:lnSpc>
                <a:spcPct val="110000"/>
              </a:lnSpc>
              <a:buFont typeface="Arial" panose="020B0604020202020204" pitchFamily="34" charset="0"/>
              <a:buChar char="•"/>
            </a:pPr>
            <a:r>
              <a:rPr lang="ar-SA" sz="1400" dirty="0">
                <a:solidFill>
                  <a:srgbClr val="018391"/>
                </a:solidFill>
                <a:latin typeface="TheSans" panose="020B0503040302020203" pitchFamily="34" charset="-78"/>
                <a:cs typeface="TheSans" panose="020B0503040302020203" pitchFamily="34" charset="-78"/>
              </a:rPr>
              <a:t>وأن يوجد من يقوم بعلاج المريض بدلاً عنه</a:t>
            </a:r>
          </a:p>
        </p:txBody>
      </p:sp>
    </p:spTree>
    <p:extLst>
      <p:ext uri="{BB962C8B-B14F-4D97-AF65-F5344CB8AC3E}">
        <p14:creationId xmlns:p14="http://schemas.microsoft.com/office/powerpoint/2010/main" val="19427337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orizontal Scroll 5"/>
          <p:cNvSpPr/>
          <p:nvPr/>
        </p:nvSpPr>
        <p:spPr>
          <a:xfrm>
            <a:off x="1714370" y="1717152"/>
            <a:ext cx="5616624" cy="1517960"/>
          </a:xfrm>
          <a:prstGeom prst="horizontalScroll">
            <a:avLst/>
          </a:prstGeom>
        </p:spPr>
        <p:style>
          <a:lnRef idx="1">
            <a:schemeClr val="accent6"/>
          </a:lnRef>
          <a:fillRef idx="2">
            <a:schemeClr val="accent6"/>
          </a:fillRef>
          <a:effectRef idx="1">
            <a:schemeClr val="accent6"/>
          </a:effectRef>
          <a:fontRef idx="minor">
            <a:schemeClr val="dk1"/>
          </a:fontRef>
        </p:style>
        <p:txBody>
          <a:bodyPr rtlCol="1" anchor="ctr"/>
          <a:lstStyle/>
          <a:p>
            <a:pPr algn="ctr"/>
            <a:endParaRPr lang="ar-SA"/>
          </a:p>
        </p:txBody>
      </p:sp>
      <p:sp>
        <p:nvSpPr>
          <p:cNvPr id="2" name="Content Placeholder 1"/>
          <p:cNvSpPr>
            <a:spLocks noGrp="1"/>
          </p:cNvSpPr>
          <p:nvPr>
            <p:ph sz="quarter" idx="10"/>
          </p:nvPr>
        </p:nvSpPr>
        <p:spPr>
          <a:xfrm>
            <a:off x="1898469" y="2253882"/>
            <a:ext cx="5432525" cy="444500"/>
          </a:xfrm>
        </p:spPr>
        <p:txBody>
          <a:bodyPr/>
          <a:lstStyle/>
          <a:p>
            <a:pPr algn="ctr"/>
            <a:r>
              <a:rPr lang="ar-SA" dirty="0"/>
              <a:t>أساس العلاقة بين الممارس والمريض</a:t>
            </a:r>
            <a:endParaRPr lang="en-US" dirty="0"/>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
        <p:nvSpPr>
          <p:cNvPr id="7" name="Content Placeholder 2"/>
          <p:cNvSpPr>
            <a:spLocks noGrp="1"/>
          </p:cNvSpPr>
          <p:nvPr>
            <p:ph sz="quarter" idx="11"/>
          </p:nvPr>
        </p:nvSpPr>
        <p:spPr>
          <a:xfrm>
            <a:off x="1497874" y="3622766"/>
            <a:ext cx="5895704" cy="703852"/>
          </a:xfrm>
        </p:spPr>
        <p:txBody>
          <a:bodyPr>
            <a:normAutofit/>
          </a:bodyPr>
          <a:lstStyle/>
          <a:p>
            <a:pPr algn="ctr"/>
            <a:r>
              <a:rPr lang="ar-SA" sz="1800" dirty="0">
                <a:solidFill>
                  <a:srgbClr val="018391"/>
                </a:solidFill>
              </a:rPr>
              <a:t>الثقة بين الطرفين والأمانة</a:t>
            </a:r>
          </a:p>
        </p:txBody>
      </p:sp>
    </p:spTree>
    <p:extLst>
      <p:ext uri="{BB962C8B-B14F-4D97-AF65-F5344CB8AC3E}">
        <p14:creationId xmlns:p14="http://schemas.microsoft.com/office/powerpoint/2010/main" val="39023502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49674" y="1791460"/>
            <a:ext cx="1395619" cy="1282548"/>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99432" y="743123"/>
            <a:ext cx="1450539" cy="1318085"/>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05052" y="126081"/>
            <a:ext cx="1402080" cy="1276086"/>
          </a:xfrm>
          <a:prstGeom prst="rect">
            <a:avLst/>
          </a:prstGeom>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99432" y="2921315"/>
            <a:ext cx="1450539" cy="1318085"/>
          </a:xfrm>
          <a:prstGeom prst="rect">
            <a:avLst/>
          </a:prstGeom>
        </p:spPr>
      </p:pic>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05051" y="3474527"/>
            <a:ext cx="1402080" cy="1276086"/>
          </a:xfrm>
          <a:prstGeom prst="rect">
            <a:avLst/>
          </a:prstGeom>
        </p:spPr>
      </p:pic>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86116" y="743124"/>
            <a:ext cx="1450539" cy="1318085"/>
          </a:xfrm>
          <a:prstGeom prst="rect">
            <a:avLst/>
          </a:prstGeom>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86116" y="2921315"/>
            <a:ext cx="1450539" cy="1318085"/>
          </a:xfrm>
          <a:prstGeom prst="rect">
            <a:avLst/>
          </a:prstGeom>
        </p:spPr>
      </p:pic>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5365" y="1793390"/>
            <a:ext cx="1395619" cy="1282548"/>
          </a:xfrm>
          <a:prstGeom prst="rect">
            <a:avLst/>
          </a:prstGeom>
        </p:spPr>
      </p:pic>
      <p:sp>
        <p:nvSpPr>
          <p:cNvPr id="22" name="Content Placeholder 2"/>
          <p:cNvSpPr txBox="1">
            <a:spLocks/>
          </p:cNvSpPr>
          <p:nvPr/>
        </p:nvSpPr>
        <p:spPr>
          <a:xfrm>
            <a:off x="3533439" y="335801"/>
            <a:ext cx="1395619" cy="1117915"/>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342900" lvl="1" indent="0" algn="ctr" rtl="1">
              <a:lnSpc>
                <a:spcPct val="110000"/>
              </a:lnSpc>
              <a:buNone/>
            </a:pPr>
            <a:r>
              <a:rPr lang="ar-SA" sz="1400" dirty="0">
                <a:solidFill>
                  <a:schemeClr val="bg1"/>
                </a:solidFill>
                <a:latin typeface="TheSans" panose="020B0503040302020203" pitchFamily="34" charset="-78"/>
                <a:cs typeface="TheSans" panose="020B0503040302020203" pitchFamily="34" charset="-78"/>
              </a:rPr>
              <a:t>1-  حسن معاملة المريض</a:t>
            </a:r>
          </a:p>
        </p:txBody>
      </p:sp>
      <p:sp>
        <p:nvSpPr>
          <p:cNvPr id="23" name="Content Placeholder 2"/>
          <p:cNvSpPr txBox="1">
            <a:spLocks/>
          </p:cNvSpPr>
          <p:nvPr/>
        </p:nvSpPr>
        <p:spPr>
          <a:xfrm>
            <a:off x="5096626" y="888817"/>
            <a:ext cx="1395619" cy="1117915"/>
          </a:xfrm>
          <a:prstGeom prst="rect">
            <a:avLst/>
          </a:prstGeom>
        </p:spPr>
        <p:txBody>
          <a:bodyPr>
            <a:normAutofit fontScale="92500" lnSpcReduction="1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342900" lvl="1" indent="0" algn="ctr" rtl="1">
              <a:lnSpc>
                <a:spcPct val="110000"/>
              </a:lnSpc>
              <a:buNone/>
            </a:pPr>
            <a:r>
              <a:rPr lang="ar-SA" sz="1400" dirty="0">
                <a:solidFill>
                  <a:schemeClr val="bg1"/>
                </a:solidFill>
                <a:latin typeface="TheSans" panose="020B0503040302020203" pitchFamily="34" charset="-78"/>
                <a:cs typeface="TheSans" panose="020B0503040302020203" pitchFamily="34" charset="-78"/>
              </a:rPr>
              <a:t>2- تحقيق مصلحة المريض وحفظ حقوقه</a:t>
            </a:r>
          </a:p>
        </p:txBody>
      </p:sp>
      <p:sp>
        <p:nvSpPr>
          <p:cNvPr id="24" name="Content Placeholder 2"/>
          <p:cNvSpPr txBox="1">
            <a:spLocks/>
          </p:cNvSpPr>
          <p:nvPr/>
        </p:nvSpPr>
        <p:spPr>
          <a:xfrm>
            <a:off x="6259223" y="2148299"/>
            <a:ext cx="1395619" cy="1014729"/>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342900" lvl="1" indent="0" algn="ctr" rtl="1">
              <a:lnSpc>
                <a:spcPct val="110000"/>
              </a:lnSpc>
              <a:buNone/>
            </a:pPr>
            <a:r>
              <a:rPr lang="ar-SA" sz="1400" dirty="0">
                <a:solidFill>
                  <a:schemeClr val="bg1"/>
                </a:solidFill>
                <a:latin typeface="TheSans" panose="020B0503040302020203" pitchFamily="34" charset="-78"/>
                <a:cs typeface="TheSans" panose="020B0503040302020203" pitchFamily="34" charset="-78"/>
              </a:rPr>
              <a:t>3- استئذان المريض</a:t>
            </a:r>
          </a:p>
        </p:txBody>
      </p:sp>
      <p:sp>
        <p:nvSpPr>
          <p:cNvPr id="25" name="Content Placeholder 2"/>
          <p:cNvSpPr txBox="1">
            <a:spLocks/>
          </p:cNvSpPr>
          <p:nvPr/>
        </p:nvSpPr>
        <p:spPr>
          <a:xfrm>
            <a:off x="5097622" y="3283131"/>
            <a:ext cx="1395619" cy="910722"/>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342900" lvl="1" indent="0" algn="ctr" rtl="1">
              <a:lnSpc>
                <a:spcPct val="110000"/>
              </a:lnSpc>
              <a:buNone/>
            </a:pPr>
            <a:r>
              <a:rPr lang="ar-SA" sz="1400" dirty="0">
                <a:solidFill>
                  <a:schemeClr val="bg1"/>
                </a:solidFill>
                <a:latin typeface="TheSans" panose="020B0503040302020203" pitchFamily="34" charset="-78"/>
                <a:cs typeface="TheSans" panose="020B0503040302020203" pitchFamily="34" charset="-78"/>
              </a:rPr>
              <a:t>4- طمأنة المريض</a:t>
            </a:r>
          </a:p>
        </p:txBody>
      </p:sp>
      <p:sp>
        <p:nvSpPr>
          <p:cNvPr id="26" name="Content Placeholder 2"/>
          <p:cNvSpPr txBox="1">
            <a:spLocks/>
          </p:cNvSpPr>
          <p:nvPr/>
        </p:nvSpPr>
        <p:spPr>
          <a:xfrm>
            <a:off x="3533439" y="3738492"/>
            <a:ext cx="1395619" cy="960456"/>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342900" lvl="1" indent="0" algn="ctr" rtl="1">
              <a:lnSpc>
                <a:spcPct val="110000"/>
              </a:lnSpc>
              <a:buNone/>
            </a:pPr>
            <a:r>
              <a:rPr lang="ar-SA" sz="1400" dirty="0">
                <a:solidFill>
                  <a:schemeClr val="bg1"/>
                </a:solidFill>
                <a:latin typeface="TheSans" panose="020B0503040302020203" pitchFamily="34" charset="-78"/>
                <a:cs typeface="TheSans" panose="020B0503040302020203" pitchFamily="34" charset="-78"/>
              </a:rPr>
              <a:t>5- حفظ سر المريض وكتمانه</a:t>
            </a:r>
          </a:p>
        </p:txBody>
      </p:sp>
      <p:sp>
        <p:nvSpPr>
          <p:cNvPr id="27" name="Content Placeholder 2"/>
          <p:cNvSpPr txBox="1">
            <a:spLocks/>
          </p:cNvSpPr>
          <p:nvPr/>
        </p:nvSpPr>
        <p:spPr>
          <a:xfrm>
            <a:off x="1997789" y="3082516"/>
            <a:ext cx="1328885" cy="1117915"/>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342900" lvl="1" indent="0" algn="ctr" rtl="1">
              <a:lnSpc>
                <a:spcPct val="110000"/>
              </a:lnSpc>
              <a:buNone/>
            </a:pPr>
            <a:r>
              <a:rPr lang="ar-SA" sz="1400" dirty="0">
                <a:solidFill>
                  <a:schemeClr val="bg1"/>
                </a:solidFill>
                <a:latin typeface="TheSans" panose="020B0503040302020203" pitchFamily="34" charset="-78"/>
                <a:cs typeface="TheSans" panose="020B0503040302020203" pitchFamily="34" charset="-78"/>
              </a:rPr>
              <a:t>6- تصوير المرضى وتسجيل أصواتهم</a:t>
            </a:r>
          </a:p>
        </p:txBody>
      </p:sp>
      <p:sp>
        <p:nvSpPr>
          <p:cNvPr id="28" name="Content Placeholder 2"/>
          <p:cNvSpPr txBox="1">
            <a:spLocks/>
          </p:cNvSpPr>
          <p:nvPr/>
        </p:nvSpPr>
        <p:spPr>
          <a:xfrm>
            <a:off x="742927" y="1913903"/>
            <a:ext cx="1395619" cy="1117915"/>
          </a:xfrm>
          <a:prstGeom prst="rect">
            <a:avLst/>
          </a:prstGeom>
        </p:spPr>
        <p:txBody>
          <a:bodyPr>
            <a:normAutofit fontScale="92500" lnSpcReduction="1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342900" lvl="1" indent="0" algn="ctr" rtl="1">
              <a:lnSpc>
                <a:spcPct val="110000"/>
              </a:lnSpc>
              <a:buNone/>
            </a:pPr>
            <a:r>
              <a:rPr lang="ar-SA" sz="1400" dirty="0">
                <a:solidFill>
                  <a:schemeClr val="bg1"/>
                </a:solidFill>
                <a:latin typeface="TheSans" panose="020B0503040302020203" pitchFamily="34" charset="-78"/>
                <a:cs typeface="TheSans" panose="020B0503040302020203" pitchFamily="34" charset="-78"/>
              </a:rPr>
              <a:t>7- التعامل مع المريض إذا رفض الإجراء الطبي</a:t>
            </a:r>
          </a:p>
        </p:txBody>
      </p:sp>
      <p:sp>
        <p:nvSpPr>
          <p:cNvPr id="29" name="Content Placeholder 2"/>
          <p:cNvSpPr txBox="1">
            <a:spLocks/>
          </p:cNvSpPr>
          <p:nvPr/>
        </p:nvSpPr>
        <p:spPr>
          <a:xfrm>
            <a:off x="2009432" y="1011445"/>
            <a:ext cx="1395619" cy="1117915"/>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342900" lvl="1" indent="0" algn="ctr" rtl="1">
              <a:lnSpc>
                <a:spcPct val="110000"/>
              </a:lnSpc>
              <a:buNone/>
            </a:pPr>
            <a:r>
              <a:rPr lang="ar-SA" sz="1400" dirty="0">
                <a:solidFill>
                  <a:schemeClr val="bg1"/>
                </a:solidFill>
                <a:latin typeface="TheSans" panose="020B0503040302020203" pitchFamily="34" charset="-78"/>
                <a:cs typeface="TheSans" panose="020B0503040302020203" pitchFamily="34" charset="-78"/>
              </a:rPr>
              <a:t>8- الاعتذار عن علاج المريض</a:t>
            </a:r>
          </a:p>
        </p:txBody>
      </p:sp>
      <p:grpSp>
        <p:nvGrpSpPr>
          <p:cNvPr id="18" name="Group 17"/>
          <p:cNvGrpSpPr/>
          <p:nvPr/>
        </p:nvGrpSpPr>
        <p:grpSpPr>
          <a:xfrm>
            <a:off x="6892828" y="711776"/>
            <a:ext cx="2125672" cy="365964"/>
            <a:chOff x="1201002" y="2151017"/>
            <a:chExt cx="2125672" cy="365964"/>
          </a:xfrm>
        </p:grpSpPr>
        <p:sp>
          <p:nvSpPr>
            <p:cNvPr id="34" name="Horizontal Scroll 33"/>
            <p:cNvSpPr/>
            <p:nvPr/>
          </p:nvSpPr>
          <p:spPr>
            <a:xfrm>
              <a:off x="1201002" y="2151017"/>
              <a:ext cx="2035653" cy="365964"/>
            </a:xfrm>
            <a:prstGeom prst="horizontalScroll">
              <a:avLst/>
            </a:prstGeom>
          </p:spPr>
          <p:style>
            <a:lnRef idx="1">
              <a:schemeClr val="accent6"/>
            </a:lnRef>
            <a:fillRef idx="2">
              <a:schemeClr val="accent6"/>
            </a:fillRef>
            <a:effectRef idx="1">
              <a:schemeClr val="accent6"/>
            </a:effectRef>
            <a:fontRef idx="minor">
              <a:schemeClr val="dk1"/>
            </a:fontRef>
          </p:style>
          <p:txBody>
            <a:bodyPr rtlCol="1" anchor="ctr"/>
            <a:lstStyle/>
            <a:p>
              <a:pPr algn="ctr"/>
              <a:endParaRPr lang="ar-SA"/>
            </a:p>
          </p:txBody>
        </p:sp>
        <p:sp>
          <p:nvSpPr>
            <p:cNvPr id="35" name="Content Placeholder 1"/>
            <p:cNvSpPr txBox="1">
              <a:spLocks/>
            </p:cNvSpPr>
            <p:nvPr/>
          </p:nvSpPr>
          <p:spPr>
            <a:xfrm>
              <a:off x="1201002" y="2253882"/>
              <a:ext cx="2125672" cy="218978"/>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ar-SA" sz="800" b="1" dirty="0">
                  <a:solidFill>
                    <a:srgbClr val="229EB1"/>
                  </a:solidFill>
                  <a:latin typeface="TheSans" panose="020B0503040302020203" pitchFamily="34" charset="-78"/>
                  <a:cs typeface="TheSans" panose="020B0503040302020203" pitchFamily="34" charset="-78"/>
                </a:rPr>
                <a:t>أخلاق التعامل مع المرضى</a:t>
              </a:r>
            </a:p>
          </p:txBody>
        </p:sp>
      </p:grpSp>
    </p:spTree>
    <p:extLst>
      <p:ext uri="{BB962C8B-B14F-4D97-AF65-F5344CB8AC3E}">
        <p14:creationId xmlns:p14="http://schemas.microsoft.com/office/powerpoint/2010/main" val="39892673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99" y="0"/>
            <a:ext cx="9134801" cy="5143500"/>
          </a:xfrm>
          <a:prstGeom prst="rect">
            <a:avLst/>
          </a:prstGeom>
        </p:spPr>
      </p:pic>
    </p:spTree>
    <p:extLst>
      <p:ext uri="{BB962C8B-B14F-4D97-AF65-F5344CB8AC3E}">
        <p14:creationId xmlns:p14="http://schemas.microsoft.com/office/powerpoint/2010/main" val="273549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dirty="0"/>
              <a:t>1- حسن معاملة المريض</a:t>
            </a:r>
            <a:endParaRPr lang="en-US" dirty="0"/>
          </a:p>
        </p:txBody>
      </p:sp>
      <p:sp>
        <p:nvSpPr>
          <p:cNvPr id="3" name="Content Placeholder 2"/>
          <p:cNvSpPr>
            <a:spLocks noGrp="1"/>
          </p:cNvSpPr>
          <p:nvPr>
            <p:ph sz="quarter" idx="11"/>
          </p:nvPr>
        </p:nvSpPr>
        <p:spPr>
          <a:xfrm>
            <a:off x="531223" y="1803400"/>
            <a:ext cx="7761877" cy="2479675"/>
          </a:xfrm>
        </p:spPr>
        <p:txBody>
          <a:bodyPr>
            <a:normAutofit/>
          </a:bodyPr>
          <a:lstStyle/>
          <a:p>
            <a:pPr marL="285750" indent="-285750">
              <a:lnSpc>
                <a:spcPct val="110000"/>
              </a:lnSpc>
              <a:buFont typeface="Arial" panose="020B0604020202020204" pitchFamily="34" charset="0"/>
              <a:buChar char="•"/>
            </a:pPr>
            <a:r>
              <a:rPr lang="ar-SA" sz="1800" dirty="0">
                <a:solidFill>
                  <a:srgbClr val="018391"/>
                </a:solidFill>
              </a:rPr>
              <a:t>من واجب الممارس الصحي نحو مريضه حسن معاملته في جميع الأحوال، </a:t>
            </a:r>
            <a:r>
              <a:rPr lang="ar-SA" sz="1800" dirty="0"/>
              <a:t>ويشمل ذلك الأمور التالية:</a:t>
            </a:r>
          </a:p>
          <a:p>
            <a:pPr marL="1028700" lvl="2" indent="-342900">
              <a:lnSpc>
                <a:spcPct val="110000"/>
              </a:lnSpc>
              <a:buFont typeface="+mj-lt"/>
              <a:buAutoNum type="arabicPeriod"/>
            </a:pPr>
            <a:r>
              <a:rPr lang="ar-SA" sz="1700" dirty="0">
                <a:latin typeface="TheSans" pitchFamily="34" charset="-78"/>
                <a:cs typeface="TheSans" pitchFamily="34" charset="-78"/>
              </a:rPr>
              <a:t>حسن استقبال المريض والبشاشة في وجهه</a:t>
            </a:r>
          </a:p>
          <a:p>
            <a:pPr marL="1028700" lvl="2" indent="-342900">
              <a:lnSpc>
                <a:spcPct val="110000"/>
              </a:lnSpc>
              <a:buFont typeface="+mj-lt"/>
              <a:buAutoNum type="arabicPeriod"/>
            </a:pPr>
            <a:r>
              <a:rPr lang="ar-SA" sz="1700" dirty="0">
                <a:latin typeface="TheSans" pitchFamily="34" charset="-78"/>
                <a:cs typeface="TheSans" pitchFamily="34" charset="-78"/>
              </a:rPr>
              <a:t>حسن الاستماع لشكوى المريض وفهم معاناته</a:t>
            </a:r>
          </a:p>
          <a:p>
            <a:pPr marL="1028700" lvl="2" indent="-342900">
              <a:lnSpc>
                <a:spcPct val="110000"/>
              </a:lnSpc>
              <a:buFont typeface="+mj-lt"/>
              <a:buAutoNum type="arabicPeriod"/>
            </a:pPr>
            <a:r>
              <a:rPr lang="ar-SA" sz="1700" dirty="0">
                <a:latin typeface="TheSans" pitchFamily="34" charset="-78"/>
                <a:cs typeface="TheSans" pitchFamily="34" charset="-78"/>
              </a:rPr>
              <a:t>حسن التقدير عند طرح الأسئلة على المريض</a:t>
            </a:r>
          </a:p>
          <a:p>
            <a:pPr marL="1314450" lvl="3" indent="-285750">
              <a:lnSpc>
                <a:spcPct val="110000"/>
              </a:lnSpc>
              <a:buFont typeface="Arial" panose="020B0604020202020204" pitchFamily="34" charset="0"/>
              <a:buChar char="•"/>
            </a:pPr>
            <a:r>
              <a:rPr lang="ar-SA" sz="1200" dirty="0">
                <a:solidFill>
                  <a:srgbClr val="018391"/>
                </a:solidFill>
                <a:latin typeface="TheSans" panose="020B0503040302020203" pitchFamily="34" charset="-78"/>
                <a:cs typeface="TheSans" panose="020B0503040302020203" pitchFamily="34" charset="-78"/>
              </a:rPr>
              <a:t> فيختار ما يناسب المقام، وما لا يحرج المريض إلا إذا كان ذلك ضرورياً، وخاصة مع وجود المرافقين</a:t>
            </a:r>
          </a:p>
          <a:p>
            <a:pPr marL="971550" lvl="2" indent="-285750">
              <a:lnSpc>
                <a:spcPct val="110000"/>
              </a:lnSpc>
              <a:buFont typeface="Arial" panose="020B0604020202020204" pitchFamily="34" charset="0"/>
              <a:buChar char="•"/>
            </a:pPr>
            <a:endParaRPr lang="ar-SA" sz="1700" dirty="0">
              <a:latin typeface="TheSans" pitchFamily="34" charset="-78"/>
              <a:cs typeface="TheSans" pitchFamily="34" charset="-78"/>
            </a:endParaRPr>
          </a:p>
          <a:p>
            <a:pPr marL="285750" indent="-285750">
              <a:lnSpc>
                <a:spcPct val="110000"/>
              </a:lnSpc>
              <a:buFont typeface="Arial" panose="020B0604020202020204" pitchFamily="34" charset="0"/>
              <a:buChar char="•"/>
            </a:pPr>
            <a:endParaRPr lang="ar-SA" sz="1800" dirty="0"/>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Tree>
    <p:extLst>
      <p:ext uri="{BB962C8B-B14F-4D97-AF65-F5344CB8AC3E}">
        <p14:creationId xmlns:p14="http://schemas.microsoft.com/office/powerpoint/2010/main" val="2362229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dirty="0"/>
              <a:t>1- حسن معاملة المريض</a:t>
            </a:r>
            <a:endParaRPr lang="en-US" dirty="0"/>
          </a:p>
        </p:txBody>
      </p:sp>
      <p:sp>
        <p:nvSpPr>
          <p:cNvPr id="3" name="Content Placeholder 2"/>
          <p:cNvSpPr>
            <a:spLocks noGrp="1"/>
          </p:cNvSpPr>
          <p:nvPr>
            <p:ph sz="quarter" idx="11"/>
          </p:nvPr>
        </p:nvSpPr>
        <p:spPr>
          <a:xfrm>
            <a:off x="531223" y="1803400"/>
            <a:ext cx="7761877" cy="2479675"/>
          </a:xfrm>
        </p:spPr>
        <p:txBody>
          <a:bodyPr>
            <a:normAutofit/>
          </a:bodyPr>
          <a:lstStyle/>
          <a:p>
            <a:pPr marL="1028700" lvl="2" indent="-342900">
              <a:lnSpc>
                <a:spcPct val="110000"/>
              </a:lnSpc>
              <a:buFont typeface="+mj-lt"/>
              <a:buAutoNum type="arabicPeriod" startAt="4"/>
            </a:pPr>
            <a:r>
              <a:rPr lang="ar-SA" sz="1700" dirty="0">
                <a:latin typeface="TheSans" pitchFamily="34" charset="-78"/>
                <a:cs typeface="TheSans" pitchFamily="34" charset="-78"/>
              </a:rPr>
              <a:t>التواضع وتجنب التعالي على المريض أو النظرة الدونية، أو الاستهزاء والسخرية به مهما كان مستواه العلمي أو الاجتماعي</a:t>
            </a:r>
          </a:p>
          <a:p>
            <a:pPr marL="1028700" lvl="2" indent="-342900">
              <a:lnSpc>
                <a:spcPct val="110000"/>
              </a:lnSpc>
              <a:buFont typeface="+mj-lt"/>
              <a:buAutoNum type="arabicPeriod" startAt="4"/>
            </a:pPr>
            <a:r>
              <a:rPr lang="ar-SA" sz="1700" dirty="0">
                <a:latin typeface="TheSans" pitchFamily="34" charset="-78"/>
                <a:cs typeface="TheSans" pitchFamily="34" charset="-78"/>
              </a:rPr>
              <a:t>احترام وجهة نظر المريض، وتفهم عاداته ومستواه الثقافي</a:t>
            </a:r>
          </a:p>
          <a:p>
            <a:pPr marL="1314450" lvl="3" indent="-285750">
              <a:lnSpc>
                <a:spcPct val="110000"/>
              </a:lnSpc>
              <a:buFont typeface="Arial" panose="020B0604020202020204" pitchFamily="34" charset="0"/>
              <a:buChar char="•"/>
            </a:pPr>
            <a:r>
              <a:rPr lang="ar-SA" sz="1200" dirty="0">
                <a:solidFill>
                  <a:srgbClr val="018391"/>
                </a:solidFill>
                <a:latin typeface="TheSans" panose="020B0503040302020203" pitchFamily="34" charset="-78"/>
                <a:cs typeface="TheSans" panose="020B0503040302020203" pitchFamily="34" charset="-78"/>
              </a:rPr>
              <a:t>خاصة في الأمور التي تتعلق به شخصياً</a:t>
            </a:r>
          </a:p>
          <a:p>
            <a:pPr marL="1314450" lvl="3" indent="-285750">
              <a:lnSpc>
                <a:spcPct val="110000"/>
              </a:lnSpc>
              <a:buFont typeface="Arial" panose="020B0604020202020204" pitchFamily="34" charset="0"/>
              <a:buChar char="•"/>
            </a:pPr>
            <a:r>
              <a:rPr lang="ar-SA" sz="1200" dirty="0">
                <a:solidFill>
                  <a:srgbClr val="018391"/>
                </a:solidFill>
                <a:latin typeface="TheSans" panose="020B0503040302020203" pitchFamily="34" charset="-78"/>
                <a:cs typeface="TheSans" panose="020B0503040302020203" pitchFamily="34" charset="-78"/>
              </a:rPr>
              <a:t>ولا يمنع ذلك من توجيه المريض التوجيه المناسب</a:t>
            </a:r>
          </a:p>
          <a:p>
            <a:pPr marL="1314450" lvl="3" indent="-285750">
              <a:lnSpc>
                <a:spcPct val="110000"/>
              </a:lnSpc>
              <a:buFont typeface="Arial" panose="020B0604020202020204" pitchFamily="34" charset="0"/>
              <a:buChar char="•"/>
            </a:pPr>
            <a:endParaRPr lang="ar-SA" sz="1200" dirty="0">
              <a:solidFill>
                <a:srgbClr val="018391"/>
              </a:solidFill>
              <a:latin typeface="TheSans" panose="020B0503040302020203" pitchFamily="34" charset="-78"/>
              <a:cs typeface="TheSans" panose="020B0503040302020203" pitchFamily="34" charset="-78"/>
            </a:endParaRPr>
          </a:p>
          <a:p>
            <a:pPr marL="1314450" lvl="3" indent="-285750">
              <a:lnSpc>
                <a:spcPct val="110000"/>
              </a:lnSpc>
              <a:buFont typeface="Arial" panose="020B0604020202020204" pitchFamily="34" charset="0"/>
              <a:buChar char="•"/>
            </a:pPr>
            <a:endParaRPr lang="ar-SA" sz="1200" dirty="0">
              <a:solidFill>
                <a:srgbClr val="018391"/>
              </a:solidFill>
              <a:latin typeface="TheSans" panose="020B0503040302020203" pitchFamily="34" charset="-78"/>
              <a:cs typeface="TheSans" panose="020B0503040302020203" pitchFamily="34" charset="-78"/>
            </a:endParaRPr>
          </a:p>
          <a:p>
            <a:pPr marL="971550" lvl="2" indent="-285750">
              <a:lnSpc>
                <a:spcPct val="110000"/>
              </a:lnSpc>
              <a:buFont typeface="Arial" panose="020B0604020202020204" pitchFamily="34" charset="0"/>
              <a:buChar char="•"/>
            </a:pPr>
            <a:endParaRPr lang="ar-SA" sz="1700" dirty="0">
              <a:latin typeface="TheSans" pitchFamily="34" charset="-78"/>
              <a:cs typeface="TheSans" pitchFamily="34" charset="-78"/>
            </a:endParaRPr>
          </a:p>
          <a:p>
            <a:pPr marL="285750" indent="-285750">
              <a:lnSpc>
                <a:spcPct val="110000"/>
              </a:lnSpc>
              <a:buFont typeface="Arial" panose="020B0604020202020204" pitchFamily="34" charset="0"/>
              <a:buChar char="•"/>
            </a:pPr>
            <a:endParaRPr lang="ar-SA" sz="1800" dirty="0"/>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Tree>
    <p:extLst>
      <p:ext uri="{BB962C8B-B14F-4D97-AF65-F5344CB8AC3E}">
        <p14:creationId xmlns:p14="http://schemas.microsoft.com/office/powerpoint/2010/main" val="3277104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dirty="0"/>
              <a:t>1- حسن معاملة المريض</a:t>
            </a:r>
            <a:endParaRPr lang="en-US" dirty="0"/>
          </a:p>
        </p:txBody>
      </p:sp>
      <p:sp>
        <p:nvSpPr>
          <p:cNvPr id="3" name="Content Placeholder 2"/>
          <p:cNvSpPr>
            <a:spLocks noGrp="1"/>
          </p:cNvSpPr>
          <p:nvPr>
            <p:ph sz="quarter" idx="11"/>
          </p:nvPr>
        </p:nvSpPr>
        <p:spPr>
          <a:xfrm>
            <a:off x="531223" y="1803400"/>
            <a:ext cx="7761877" cy="2479675"/>
          </a:xfrm>
        </p:spPr>
        <p:txBody>
          <a:bodyPr>
            <a:normAutofit/>
          </a:bodyPr>
          <a:lstStyle/>
          <a:p>
            <a:pPr marL="1028700" lvl="2" indent="-342900">
              <a:lnSpc>
                <a:spcPct val="110000"/>
              </a:lnSpc>
              <a:buFont typeface="+mj-lt"/>
              <a:buAutoNum type="arabicPeriod" startAt="6"/>
            </a:pPr>
            <a:r>
              <a:rPr lang="ar-SA" sz="1700" dirty="0">
                <a:latin typeface="TheSans" pitchFamily="34" charset="-78"/>
                <a:cs typeface="TheSans" pitchFamily="34" charset="-78"/>
              </a:rPr>
              <a:t>المساواة في المعاملة بين جميع المرضى وعدم التفريق بينهم في الرعاية الطبية بسبب</a:t>
            </a:r>
          </a:p>
          <a:p>
            <a:pPr marL="1314450" lvl="3" indent="-285750">
              <a:lnSpc>
                <a:spcPct val="110000"/>
              </a:lnSpc>
              <a:buFont typeface="Arial" panose="020B0604020202020204" pitchFamily="34" charset="0"/>
              <a:buChar char="•"/>
            </a:pPr>
            <a:r>
              <a:rPr lang="ar-SA" sz="1200" dirty="0">
                <a:solidFill>
                  <a:srgbClr val="018391"/>
                </a:solidFill>
                <a:latin typeface="TheSans" panose="020B0503040302020203" pitchFamily="34" charset="-78"/>
                <a:cs typeface="TheSans" panose="020B0503040302020203" pitchFamily="34" charset="-78"/>
              </a:rPr>
              <a:t>تباين مراكزهم الأدبية أو الاجتماعية</a:t>
            </a:r>
          </a:p>
          <a:p>
            <a:pPr marL="1314450" lvl="3" indent="-285750">
              <a:lnSpc>
                <a:spcPct val="110000"/>
              </a:lnSpc>
              <a:buFont typeface="Arial" panose="020B0604020202020204" pitchFamily="34" charset="0"/>
              <a:buChar char="•"/>
            </a:pPr>
            <a:r>
              <a:rPr lang="ar-SA" sz="1200" dirty="0">
                <a:solidFill>
                  <a:srgbClr val="018391"/>
                </a:solidFill>
                <a:latin typeface="TheSans" panose="020B0503040302020203" pitchFamily="34" charset="-78"/>
                <a:cs typeface="TheSans" panose="020B0503040302020203" pitchFamily="34" charset="-78"/>
              </a:rPr>
              <a:t>أو شعوره الشخصي نحوهم</a:t>
            </a:r>
          </a:p>
          <a:p>
            <a:pPr marL="1028700" lvl="2" indent="-342900">
              <a:lnSpc>
                <a:spcPct val="110000"/>
              </a:lnSpc>
              <a:buFont typeface="+mj-lt"/>
              <a:buAutoNum type="arabicPeriod" startAt="6"/>
            </a:pPr>
            <a:r>
              <a:rPr lang="ar-SA" sz="1700" dirty="0">
                <a:latin typeface="TheSans" pitchFamily="34" charset="-78"/>
                <a:cs typeface="TheSans" pitchFamily="34" charset="-78"/>
              </a:rPr>
              <a:t>الرفق بالمريض عند إجراء الفحص</a:t>
            </a:r>
            <a:endParaRPr lang="ar-SA" sz="1200" dirty="0">
              <a:solidFill>
                <a:srgbClr val="018391"/>
              </a:solidFill>
              <a:latin typeface="TheSans" panose="020B0503040302020203" pitchFamily="34" charset="-78"/>
              <a:cs typeface="TheSans" panose="020B0503040302020203" pitchFamily="34" charset="-78"/>
            </a:endParaRPr>
          </a:p>
          <a:p>
            <a:pPr marL="1314450" lvl="3" indent="-285750">
              <a:lnSpc>
                <a:spcPct val="110000"/>
              </a:lnSpc>
              <a:buFont typeface="Arial" panose="020B0604020202020204" pitchFamily="34" charset="0"/>
              <a:buChar char="•"/>
            </a:pPr>
            <a:endParaRPr lang="ar-SA" sz="1200" dirty="0">
              <a:solidFill>
                <a:srgbClr val="018391"/>
              </a:solidFill>
              <a:latin typeface="TheSans" panose="020B0503040302020203" pitchFamily="34" charset="-78"/>
              <a:cs typeface="TheSans" panose="020B0503040302020203" pitchFamily="34" charset="-78"/>
            </a:endParaRPr>
          </a:p>
          <a:p>
            <a:pPr marL="971550" lvl="2" indent="-285750">
              <a:lnSpc>
                <a:spcPct val="110000"/>
              </a:lnSpc>
              <a:buFont typeface="Arial" panose="020B0604020202020204" pitchFamily="34" charset="0"/>
              <a:buChar char="•"/>
            </a:pPr>
            <a:endParaRPr lang="ar-SA" sz="1700" dirty="0">
              <a:latin typeface="TheSans" pitchFamily="34" charset="-78"/>
              <a:cs typeface="TheSans" pitchFamily="34" charset="-78"/>
            </a:endParaRPr>
          </a:p>
          <a:p>
            <a:pPr marL="285750" indent="-285750">
              <a:lnSpc>
                <a:spcPct val="110000"/>
              </a:lnSpc>
              <a:buFont typeface="Arial" panose="020B0604020202020204" pitchFamily="34" charset="0"/>
              <a:buChar char="•"/>
            </a:pPr>
            <a:endParaRPr lang="ar-SA" sz="1800" dirty="0"/>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Tree>
    <p:extLst>
      <p:ext uri="{BB962C8B-B14F-4D97-AF65-F5344CB8AC3E}">
        <p14:creationId xmlns:p14="http://schemas.microsoft.com/office/powerpoint/2010/main" val="428327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dirty="0"/>
              <a:t>1- حسن معاملة المريض</a:t>
            </a:r>
            <a:endParaRPr lang="en-US" dirty="0"/>
          </a:p>
        </p:txBody>
      </p:sp>
      <p:sp>
        <p:nvSpPr>
          <p:cNvPr id="3" name="Content Placeholder 2"/>
          <p:cNvSpPr>
            <a:spLocks noGrp="1"/>
          </p:cNvSpPr>
          <p:nvPr>
            <p:ph sz="quarter" idx="11"/>
          </p:nvPr>
        </p:nvSpPr>
        <p:spPr>
          <a:xfrm>
            <a:off x="531223" y="1803400"/>
            <a:ext cx="7761877" cy="2479675"/>
          </a:xfrm>
        </p:spPr>
        <p:txBody>
          <a:bodyPr>
            <a:normAutofit/>
          </a:bodyPr>
          <a:lstStyle/>
          <a:p>
            <a:pPr marL="1028700" lvl="2" indent="-342900">
              <a:lnSpc>
                <a:spcPct val="110000"/>
              </a:lnSpc>
              <a:buFont typeface="+mj-lt"/>
              <a:buAutoNum type="arabicPeriod" startAt="8"/>
            </a:pPr>
            <a:r>
              <a:rPr lang="ar-SA" sz="1700" dirty="0">
                <a:latin typeface="TheSans" pitchFamily="34" charset="-78"/>
                <a:cs typeface="TheSans" pitchFamily="34" charset="-78"/>
              </a:rPr>
              <a:t>الحذر من إرتكاب مخالفات شرعية، مثل</a:t>
            </a:r>
          </a:p>
          <a:p>
            <a:pPr marL="1314450" lvl="3" indent="-285750">
              <a:lnSpc>
                <a:spcPct val="110000"/>
              </a:lnSpc>
              <a:buFont typeface="Arial" panose="020B0604020202020204" pitchFamily="34" charset="0"/>
              <a:buChar char="•"/>
            </a:pPr>
            <a:r>
              <a:rPr lang="ar-SA" sz="1200" dirty="0">
                <a:solidFill>
                  <a:srgbClr val="018391"/>
                </a:solidFill>
                <a:latin typeface="TheSans" panose="020B0503040302020203" pitchFamily="34" charset="-78"/>
                <a:cs typeface="TheSans" panose="020B0503040302020203" pitchFamily="34" charset="-78"/>
              </a:rPr>
              <a:t>الكشف عن العورات من غير حاجة</a:t>
            </a:r>
          </a:p>
          <a:p>
            <a:pPr marL="1657350" lvl="4" indent="-285750">
              <a:lnSpc>
                <a:spcPct val="110000"/>
              </a:lnSpc>
              <a:buFont typeface="Arial" panose="020B0604020202020204" pitchFamily="34" charset="0"/>
              <a:buChar char="•"/>
            </a:pPr>
            <a:r>
              <a:rPr lang="ar-SA" sz="1050" dirty="0">
                <a:latin typeface="TheSans" panose="020B0503040302020203" pitchFamily="34" charset="-78"/>
                <a:cs typeface="TheSans" panose="020B0503040302020203" pitchFamily="34" charset="-78"/>
              </a:rPr>
              <a:t>المقدار – الوقت</a:t>
            </a:r>
            <a:endParaRPr lang="ar-SA" sz="1200" dirty="0">
              <a:solidFill>
                <a:srgbClr val="018391"/>
              </a:solidFill>
              <a:latin typeface="TheSans" panose="020B0503040302020203" pitchFamily="34" charset="-78"/>
              <a:cs typeface="TheSans" panose="020B0503040302020203" pitchFamily="34" charset="-78"/>
            </a:endParaRPr>
          </a:p>
          <a:p>
            <a:pPr marL="1314450" lvl="3" indent="-285750">
              <a:lnSpc>
                <a:spcPct val="110000"/>
              </a:lnSpc>
              <a:buFont typeface="Arial" panose="020B0604020202020204" pitchFamily="34" charset="0"/>
              <a:buChar char="•"/>
            </a:pPr>
            <a:r>
              <a:rPr lang="ar-SA" sz="1200" dirty="0">
                <a:solidFill>
                  <a:srgbClr val="018391"/>
                </a:solidFill>
                <a:latin typeface="TheSans" panose="020B0503040302020203" pitchFamily="34" charset="-78"/>
                <a:cs typeface="TheSans" panose="020B0503040302020203" pitchFamily="34" charset="-78"/>
              </a:rPr>
              <a:t>اللمس من غير حاجة</a:t>
            </a:r>
          </a:p>
          <a:p>
            <a:pPr marL="1657350" lvl="4" indent="-285750">
              <a:lnSpc>
                <a:spcPct val="110000"/>
              </a:lnSpc>
              <a:buFont typeface="Arial" panose="020B0604020202020204" pitchFamily="34" charset="0"/>
              <a:buChar char="•"/>
            </a:pPr>
            <a:r>
              <a:rPr lang="ar-SA" sz="1050" dirty="0">
                <a:latin typeface="TheSans" panose="020B0503040302020203" pitchFamily="34" charset="-78"/>
                <a:cs typeface="TheSans" panose="020B0503040302020203" pitchFamily="34" charset="-78"/>
              </a:rPr>
              <a:t>المقدار – الوقت</a:t>
            </a:r>
          </a:p>
          <a:p>
            <a:pPr marL="1314450" lvl="3" indent="-285750">
              <a:lnSpc>
                <a:spcPct val="110000"/>
              </a:lnSpc>
              <a:buFont typeface="Arial" panose="020B0604020202020204" pitchFamily="34" charset="0"/>
              <a:buChar char="•"/>
            </a:pPr>
            <a:r>
              <a:rPr lang="ar-SA" sz="1200" dirty="0">
                <a:solidFill>
                  <a:srgbClr val="018391"/>
                </a:solidFill>
                <a:latin typeface="TheSans" panose="020B0503040302020203" pitchFamily="34" charset="-78"/>
                <a:cs typeface="TheSans" panose="020B0503040302020203" pitchFamily="34" charset="-78"/>
              </a:rPr>
              <a:t>الخلوة مع الجنس الآخر بحجة علاقته المهنية بالمريض أو المريضة</a:t>
            </a:r>
          </a:p>
          <a:p>
            <a:pPr marL="1657350" lvl="4" indent="-285750">
              <a:lnSpc>
                <a:spcPct val="110000"/>
              </a:lnSpc>
              <a:buFont typeface="Arial" panose="020B0604020202020204" pitchFamily="34" charset="0"/>
              <a:buChar char="•"/>
            </a:pPr>
            <a:r>
              <a:rPr lang="ar-SA" sz="1050" dirty="0">
                <a:latin typeface="TheSans" panose="020B0503040302020203" pitchFamily="34" charset="-78"/>
                <a:cs typeface="TheSans" panose="020B0503040302020203" pitchFamily="34" charset="-78"/>
              </a:rPr>
              <a:t>تتأكد عند كشف العورات والفحص الطبي – حتى من نفس الجنس</a:t>
            </a:r>
          </a:p>
          <a:p>
            <a:pPr marL="1657350" lvl="4" indent="-285750">
              <a:lnSpc>
                <a:spcPct val="110000"/>
              </a:lnSpc>
              <a:buFont typeface="Arial" panose="020B0604020202020204" pitchFamily="34" charset="0"/>
              <a:buChar char="•"/>
            </a:pPr>
            <a:endParaRPr lang="ar-SA" sz="1200" dirty="0">
              <a:solidFill>
                <a:srgbClr val="018391"/>
              </a:solidFill>
              <a:latin typeface="TheSans" panose="020B0503040302020203" pitchFamily="34" charset="-78"/>
              <a:cs typeface="TheSans" panose="020B0503040302020203" pitchFamily="34" charset="-78"/>
            </a:endParaRPr>
          </a:p>
          <a:p>
            <a:pPr marL="1657350" lvl="4" indent="-285750">
              <a:lnSpc>
                <a:spcPct val="110000"/>
              </a:lnSpc>
            </a:pPr>
            <a:endParaRPr lang="ar-SA" sz="1200" dirty="0">
              <a:solidFill>
                <a:srgbClr val="018391"/>
              </a:solidFill>
              <a:latin typeface="TheSans" panose="020B0503040302020203" pitchFamily="34" charset="-78"/>
              <a:cs typeface="TheSans" panose="020B0503040302020203" pitchFamily="34" charset="-78"/>
            </a:endParaRPr>
          </a:p>
          <a:p>
            <a:pPr marL="285750" indent="-285750">
              <a:lnSpc>
                <a:spcPct val="110000"/>
              </a:lnSpc>
              <a:buFont typeface="Arial" panose="020B0604020202020204" pitchFamily="34" charset="0"/>
              <a:buChar char="•"/>
            </a:pPr>
            <a:endParaRPr lang="ar-SA" sz="1800" dirty="0"/>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Tree>
    <p:extLst>
      <p:ext uri="{BB962C8B-B14F-4D97-AF65-F5344CB8AC3E}">
        <p14:creationId xmlns:p14="http://schemas.microsoft.com/office/powerpoint/2010/main" val="2560124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dirty="0"/>
              <a:t>1- حسن معاملة المريض</a:t>
            </a:r>
            <a:endParaRPr lang="en-US" dirty="0"/>
          </a:p>
        </p:txBody>
      </p:sp>
      <p:sp>
        <p:nvSpPr>
          <p:cNvPr id="3" name="Content Placeholder 2"/>
          <p:cNvSpPr>
            <a:spLocks noGrp="1"/>
          </p:cNvSpPr>
          <p:nvPr>
            <p:ph sz="quarter" idx="11"/>
          </p:nvPr>
        </p:nvSpPr>
        <p:spPr>
          <a:xfrm>
            <a:off x="531223" y="1803400"/>
            <a:ext cx="7761877" cy="2479675"/>
          </a:xfrm>
        </p:spPr>
        <p:txBody>
          <a:bodyPr>
            <a:normAutofit/>
          </a:bodyPr>
          <a:lstStyle/>
          <a:p>
            <a:pPr marL="1028700" lvl="2" indent="-342900">
              <a:lnSpc>
                <a:spcPct val="110000"/>
              </a:lnSpc>
              <a:buFont typeface="+mj-lt"/>
              <a:buAutoNum type="arabicPeriod" startAt="9"/>
            </a:pPr>
            <a:r>
              <a:rPr lang="ar-SA" sz="1700" dirty="0">
                <a:latin typeface="TheSans" pitchFamily="34" charset="-78"/>
                <a:cs typeface="TheSans" pitchFamily="34" charset="-78"/>
              </a:rPr>
              <a:t>تخفيف آلام المريض الجسدية والنفسية بكل ما يستطيعه وما يتاح له من وسائل علاجية نفسية ومادية، وإشعار المريض بحرصه على العناية به ورعايته</a:t>
            </a:r>
          </a:p>
          <a:p>
            <a:pPr marL="1028700" lvl="2" indent="-342900">
              <a:lnSpc>
                <a:spcPct val="110000"/>
              </a:lnSpc>
              <a:buFont typeface="+mj-lt"/>
              <a:buAutoNum type="arabicPeriod" startAt="9"/>
            </a:pPr>
            <a:endParaRPr lang="ar-SA" sz="1800" dirty="0"/>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Tree>
    <p:extLst>
      <p:ext uri="{BB962C8B-B14F-4D97-AF65-F5344CB8AC3E}">
        <p14:creationId xmlns:p14="http://schemas.microsoft.com/office/powerpoint/2010/main" val="3770279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sz="1600" dirty="0"/>
              <a:t>2- تحقيق مصلحة المريض وحفظ حقوقه</a:t>
            </a:r>
            <a:endParaRPr lang="en-US" sz="1600" dirty="0"/>
          </a:p>
        </p:txBody>
      </p:sp>
      <p:sp>
        <p:nvSpPr>
          <p:cNvPr id="3" name="Content Placeholder 2"/>
          <p:cNvSpPr>
            <a:spLocks noGrp="1"/>
          </p:cNvSpPr>
          <p:nvPr>
            <p:ph sz="quarter" idx="11"/>
          </p:nvPr>
        </p:nvSpPr>
        <p:spPr>
          <a:xfrm>
            <a:off x="531223" y="1803400"/>
            <a:ext cx="7761877" cy="2479675"/>
          </a:xfrm>
        </p:spPr>
        <p:txBody>
          <a:bodyPr>
            <a:normAutofit/>
          </a:bodyPr>
          <a:lstStyle/>
          <a:p>
            <a:pPr marL="285750" indent="-285750">
              <a:lnSpc>
                <a:spcPct val="110000"/>
              </a:lnSpc>
              <a:buFont typeface="Arial" panose="020B0604020202020204" pitchFamily="34" charset="0"/>
              <a:buChar char="•"/>
            </a:pPr>
            <a:r>
              <a:rPr lang="ar-SA" sz="1800" dirty="0">
                <a:solidFill>
                  <a:srgbClr val="018391"/>
                </a:solidFill>
              </a:rPr>
              <a:t>على الممارس الصحي تحقيق مصلحة المريض، </a:t>
            </a:r>
            <a:r>
              <a:rPr lang="ar-SA" sz="1800" dirty="0"/>
              <a:t>ويتضح ذلك فيما يلي:</a:t>
            </a:r>
          </a:p>
          <a:p>
            <a:pPr marL="1028700" lvl="2" indent="-342900">
              <a:lnSpc>
                <a:spcPct val="110000"/>
              </a:lnSpc>
              <a:buFont typeface="+mj-lt"/>
              <a:buAutoNum type="arabicPeriod"/>
            </a:pPr>
            <a:r>
              <a:rPr lang="ar-SA" sz="1700" dirty="0">
                <a:latin typeface="TheSans" pitchFamily="34" charset="-78"/>
                <a:cs typeface="TheSans" pitchFamily="34" charset="-78"/>
              </a:rPr>
              <a:t>الاقتصار في إجراء الفحوص الطبية ووصف الدواء أو إجراء العمليات الجراحية على ما تتطلبه حالة المريض</a:t>
            </a:r>
          </a:p>
        </p:txBody>
      </p:sp>
      <p:sp>
        <p:nvSpPr>
          <p:cNvPr id="5" name="Content Placeholder 3"/>
          <p:cNvSpPr>
            <a:spLocks noGrp="1"/>
          </p:cNvSpPr>
          <p:nvPr>
            <p:ph sz="quarter" idx="12"/>
          </p:nvPr>
        </p:nvSpPr>
        <p:spPr>
          <a:xfrm>
            <a:off x="696688" y="4421165"/>
            <a:ext cx="1164307" cy="181019"/>
          </a:xfrm>
        </p:spPr>
        <p:txBody>
          <a:bodyPr/>
          <a:lstStyle/>
          <a:p>
            <a:pPr algn="ctr"/>
            <a:r>
              <a:rPr lang="ar-SA" dirty="0"/>
              <a:t>كلية الطب</a:t>
            </a:r>
            <a:endParaRPr lang="en-US" dirty="0"/>
          </a:p>
        </p:txBody>
      </p:sp>
    </p:spTree>
    <p:extLst>
      <p:ext uri="{BB962C8B-B14F-4D97-AF65-F5344CB8AC3E}">
        <p14:creationId xmlns:p14="http://schemas.microsoft.com/office/powerpoint/2010/main" val="2538833357"/>
      </p:ext>
    </p:extLst>
  </p:cSld>
  <p:clrMapOvr>
    <a:masterClrMapping/>
  </p:clrMapOvr>
</p:sld>
</file>

<file path=ppt/theme/theme1.xml><?xml version="1.0" encoding="utf-8"?>
<a:theme xmlns:a="http://schemas.openxmlformats.org/drawingml/2006/main" name="نسق Office">
  <a:themeElements>
    <a:clrScheme name="نسق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نسق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نسق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777</TotalTime>
  <Words>1998</Words>
  <Application>Microsoft Macintosh PowerPoint</Application>
  <PresentationFormat>On-screen Show (16:9)</PresentationFormat>
  <Paragraphs>253</Paragraphs>
  <Slides>37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Calibri</vt:lpstr>
      <vt:lpstr>TheSans</vt:lpstr>
      <vt:lpstr>نسق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ACER</dc:creator>
  <cp:lastModifiedBy>Dralk F</cp:lastModifiedBy>
  <cp:revision>112</cp:revision>
  <dcterms:created xsi:type="dcterms:W3CDTF">2020-06-29T07:54:54Z</dcterms:created>
  <dcterms:modified xsi:type="dcterms:W3CDTF">2024-02-08T08:13:11Z</dcterms:modified>
</cp:coreProperties>
</file>