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3" r:id="rId2"/>
    <p:sldId id="257" r:id="rId3"/>
    <p:sldId id="258" r:id="rId4"/>
    <p:sldId id="259" r:id="rId5"/>
    <p:sldId id="260" r:id="rId6"/>
    <p:sldId id="261" r:id="rId7"/>
    <p:sldId id="262" r:id="rId8"/>
    <p:sldId id="263" r:id="rId9"/>
    <p:sldId id="275" r:id="rId10"/>
    <p:sldId id="265" r:id="rId11"/>
    <p:sldId id="266" r:id="rId12"/>
    <p:sldId id="267" r:id="rId13"/>
    <p:sldId id="268" r:id="rId14"/>
    <p:sldId id="269" r:id="rId15"/>
    <p:sldId id="270" r:id="rId16"/>
    <p:sldId id="271" r:id="rId17"/>
    <p:sldId id="272" r:id="rId18"/>
    <p:sldId id="273" r:id="rId19"/>
    <p:sldId id="256" r:id="rId20"/>
    <p:sldId id="324" r:id="rId21"/>
    <p:sldId id="276" r:id="rId22"/>
    <p:sldId id="277" r:id="rId23"/>
    <p:sldId id="278" r:id="rId24"/>
    <p:sldId id="319" r:id="rId25"/>
    <p:sldId id="327" r:id="rId26"/>
    <p:sldId id="328" r:id="rId27"/>
    <p:sldId id="329" r:id="rId28"/>
    <p:sldId id="320" r:id="rId29"/>
    <p:sldId id="279" r:id="rId30"/>
    <p:sldId id="284" r:id="rId31"/>
    <p:sldId id="316" r:id="rId32"/>
    <p:sldId id="285" r:id="rId33"/>
    <p:sldId id="286" r:id="rId34"/>
    <p:sldId id="287" r:id="rId35"/>
    <p:sldId id="288" r:id="rId36"/>
    <p:sldId id="281" r:id="rId37"/>
    <p:sldId id="282" r:id="rId38"/>
    <p:sldId id="326" r:id="rId39"/>
    <p:sldId id="283" r:id="rId40"/>
    <p:sldId id="289" r:id="rId41"/>
    <p:sldId id="317" r:id="rId42"/>
    <p:sldId id="290" r:id="rId43"/>
    <p:sldId id="330" r:id="rId44"/>
    <p:sldId id="331" r:id="rId45"/>
    <p:sldId id="291"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p15:clr>
            <a:srgbClr val="A4A3A4"/>
          </p15:clr>
        </p15:guide>
        <p15:guide id="2" pos="288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E3521F-BF84-4FDD-9D78-75A18AC82677}" v="3" dt="2024-02-28T21:03:53.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90" d="100"/>
          <a:sy n="90" d="100"/>
        </p:scale>
        <p:origin x="1485" y="41"/>
      </p:cViewPr>
      <p:guideLst>
        <p:guide orient="horz" pos="2112"/>
        <p:guide pos="2885"/>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k F" userId="0ce5ef93c6cc7083" providerId="LiveId" clId="{B9E3521F-BF84-4FDD-9D78-75A18AC82677}"/>
    <pc:docChg chg="undo custSel addSld delSld modSld sldOrd">
      <pc:chgData name="Dralk F" userId="0ce5ef93c6cc7083" providerId="LiveId" clId="{B9E3521F-BF84-4FDD-9D78-75A18AC82677}" dt="2024-02-28T21:03:56.820" v="15" actId="47"/>
      <pc:docMkLst>
        <pc:docMk/>
      </pc:docMkLst>
      <pc:sldChg chg="ord">
        <pc:chgData name="Dralk F" userId="0ce5ef93c6cc7083" providerId="LiveId" clId="{B9E3521F-BF84-4FDD-9D78-75A18AC82677}" dt="2024-02-28T21:03:52.579" v="11"/>
        <pc:sldMkLst>
          <pc:docMk/>
          <pc:sldMk cId="293768496" sldId="256"/>
        </pc:sldMkLst>
      </pc:sldChg>
      <pc:sldChg chg="add del modTransition">
        <pc:chgData name="Dralk F" userId="0ce5ef93c6cc7083" providerId="LiveId" clId="{B9E3521F-BF84-4FDD-9D78-75A18AC82677}" dt="2024-02-28T21:03:53.806" v="12"/>
        <pc:sldMkLst>
          <pc:docMk/>
          <pc:sldMk cId="0" sldId="257"/>
        </pc:sldMkLst>
      </pc:sldChg>
      <pc:sldChg chg="add del modTransition">
        <pc:chgData name="Dralk F" userId="0ce5ef93c6cc7083" providerId="LiveId" clId="{B9E3521F-BF84-4FDD-9D78-75A18AC82677}" dt="2024-02-28T21:03:53.806" v="12"/>
        <pc:sldMkLst>
          <pc:docMk/>
          <pc:sldMk cId="0" sldId="258"/>
        </pc:sldMkLst>
      </pc:sldChg>
      <pc:sldChg chg="add del modTransition">
        <pc:chgData name="Dralk F" userId="0ce5ef93c6cc7083" providerId="LiveId" clId="{B9E3521F-BF84-4FDD-9D78-75A18AC82677}" dt="2024-02-28T21:03:53.806" v="12"/>
        <pc:sldMkLst>
          <pc:docMk/>
          <pc:sldMk cId="0" sldId="259"/>
        </pc:sldMkLst>
      </pc:sldChg>
      <pc:sldChg chg="add del modTransition">
        <pc:chgData name="Dralk F" userId="0ce5ef93c6cc7083" providerId="LiveId" clId="{B9E3521F-BF84-4FDD-9D78-75A18AC82677}" dt="2024-02-28T21:03:53.806" v="12"/>
        <pc:sldMkLst>
          <pc:docMk/>
          <pc:sldMk cId="0" sldId="260"/>
        </pc:sldMkLst>
      </pc:sldChg>
      <pc:sldChg chg="add del modTransition">
        <pc:chgData name="Dralk F" userId="0ce5ef93c6cc7083" providerId="LiveId" clId="{B9E3521F-BF84-4FDD-9D78-75A18AC82677}" dt="2024-02-28T21:03:53.806" v="12"/>
        <pc:sldMkLst>
          <pc:docMk/>
          <pc:sldMk cId="0" sldId="261"/>
        </pc:sldMkLst>
      </pc:sldChg>
      <pc:sldChg chg="add del modTransition">
        <pc:chgData name="Dralk F" userId="0ce5ef93c6cc7083" providerId="LiveId" clId="{B9E3521F-BF84-4FDD-9D78-75A18AC82677}" dt="2024-02-28T21:03:53.806" v="12"/>
        <pc:sldMkLst>
          <pc:docMk/>
          <pc:sldMk cId="0" sldId="262"/>
        </pc:sldMkLst>
      </pc:sldChg>
      <pc:sldChg chg="add del modTransition">
        <pc:chgData name="Dralk F" userId="0ce5ef93c6cc7083" providerId="LiveId" clId="{B9E3521F-BF84-4FDD-9D78-75A18AC82677}" dt="2024-02-28T21:03:53.806" v="12"/>
        <pc:sldMkLst>
          <pc:docMk/>
          <pc:sldMk cId="0" sldId="263"/>
        </pc:sldMkLst>
      </pc:sldChg>
      <pc:sldChg chg="add del modTransition">
        <pc:chgData name="Dralk F" userId="0ce5ef93c6cc7083" providerId="LiveId" clId="{B9E3521F-BF84-4FDD-9D78-75A18AC82677}" dt="2024-02-28T21:03:53.806" v="12"/>
        <pc:sldMkLst>
          <pc:docMk/>
          <pc:sldMk cId="0" sldId="265"/>
        </pc:sldMkLst>
      </pc:sldChg>
      <pc:sldChg chg="add del modTransition">
        <pc:chgData name="Dralk F" userId="0ce5ef93c6cc7083" providerId="LiveId" clId="{B9E3521F-BF84-4FDD-9D78-75A18AC82677}" dt="2024-02-28T21:03:53.806" v="12"/>
        <pc:sldMkLst>
          <pc:docMk/>
          <pc:sldMk cId="0" sldId="266"/>
        </pc:sldMkLst>
      </pc:sldChg>
      <pc:sldChg chg="modSp add del mod modTransition">
        <pc:chgData name="Dralk F" userId="0ce5ef93c6cc7083" providerId="LiveId" clId="{B9E3521F-BF84-4FDD-9D78-75A18AC82677}" dt="2024-02-28T21:03:53.960" v="13" actId="27636"/>
        <pc:sldMkLst>
          <pc:docMk/>
          <pc:sldMk cId="0" sldId="267"/>
        </pc:sldMkLst>
        <pc:spChg chg="mod">
          <ac:chgData name="Dralk F" userId="0ce5ef93c6cc7083" providerId="LiveId" clId="{B9E3521F-BF84-4FDD-9D78-75A18AC82677}" dt="2024-02-28T21:03:53.960" v="13" actId="27636"/>
          <ac:spMkLst>
            <pc:docMk/>
            <pc:sldMk cId="0" sldId="267"/>
            <ac:spMk id="90" creationId="{00000000-0000-0000-0000-000000000000}"/>
          </ac:spMkLst>
        </pc:spChg>
      </pc:sldChg>
      <pc:sldChg chg="add del modTransition">
        <pc:chgData name="Dralk F" userId="0ce5ef93c6cc7083" providerId="LiveId" clId="{B9E3521F-BF84-4FDD-9D78-75A18AC82677}" dt="2024-02-28T21:03:53.806" v="12"/>
        <pc:sldMkLst>
          <pc:docMk/>
          <pc:sldMk cId="0" sldId="268"/>
        </pc:sldMkLst>
      </pc:sldChg>
      <pc:sldChg chg="add del modTransition">
        <pc:chgData name="Dralk F" userId="0ce5ef93c6cc7083" providerId="LiveId" clId="{B9E3521F-BF84-4FDD-9D78-75A18AC82677}" dt="2024-02-28T21:03:53.806" v="12"/>
        <pc:sldMkLst>
          <pc:docMk/>
          <pc:sldMk cId="0" sldId="269"/>
        </pc:sldMkLst>
      </pc:sldChg>
      <pc:sldChg chg="add del modTransition">
        <pc:chgData name="Dralk F" userId="0ce5ef93c6cc7083" providerId="LiveId" clId="{B9E3521F-BF84-4FDD-9D78-75A18AC82677}" dt="2024-02-28T21:03:53.806" v="12"/>
        <pc:sldMkLst>
          <pc:docMk/>
          <pc:sldMk cId="0" sldId="270"/>
        </pc:sldMkLst>
      </pc:sldChg>
      <pc:sldChg chg="add del modTransition">
        <pc:chgData name="Dralk F" userId="0ce5ef93c6cc7083" providerId="LiveId" clId="{B9E3521F-BF84-4FDD-9D78-75A18AC82677}" dt="2024-02-28T21:03:53.806" v="12"/>
        <pc:sldMkLst>
          <pc:docMk/>
          <pc:sldMk cId="0" sldId="271"/>
        </pc:sldMkLst>
      </pc:sldChg>
      <pc:sldChg chg="add del modTransition">
        <pc:chgData name="Dralk F" userId="0ce5ef93c6cc7083" providerId="LiveId" clId="{B9E3521F-BF84-4FDD-9D78-75A18AC82677}" dt="2024-02-28T21:03:53.806" v="12"/>
        <pc:sldMkLst>
          <pc:docMk/>
          <pc:sldMk cId="0" sldId="272"/>
        </pc:sldMkLst>
      </pc:sldChg>
      <pc:sldChg chg="modSp add del mod modTransition">
        <pc:chgData name="Dralk F" userId="0ce5ef93c6cc7083" providerId="LiveId" clId="{B9E3521F-BF84-4FDD-9D78-75A18AC82677}" dt="2024-02-28T21:03:54.043" v="14" actId="27636"/>
        <pc:sldMkLst>
          <pc:docMk/>
          <pc:sldMk cId="0" sldId="273"/>
        </pc:sldMkLst>
        <pc:spChg chg="mod">
          <ac:chgData name="Dralk F" userId="0ce5ef93c6cc7083" providerId="LiveId" clId="{B9E3521F-BF84-4FDD-9D78-75A18AC82677}" dt="2024-02-28T21:03:54.043" v="14" actId="27636"/>
          <ac:spMkLst>
            <pc:docMk/>
            <pc:sldMk cId="0" sldId="273"/>
            <ac:spMk id="108" creationId="{00000000-0000-0000-0000-000000000000}"/>
          </ac:spMkLst>
        </pc:spChg>
      </pc:sldChg>
      <pc:sldChg chg="add del modTransition">
        <pc:chgData name="Dralk F" userId="0ce5ef93c6cc7083" providerId="LiveId" clId="{B9E3521F-BF84-4FDD-9D78-75A18AC82677}" dt="2024-02-28T21:03:53.806" v="12"/>
        <pc:sldMkLst>
          <pc:docMk/>
          <pc:sldMk cId="2236758202" sldId="275"/>
        </pc:sldMkLst>
      </pc:sldChg>
      <pc:sldChg chg="modSp mod">
        <pc:chgData name="Dralk F" userId="0ce5ef93c6cc7083" providerId="LiveId" clId="{B9E3521F-BF84-4FDD-9D78-75A18AC82677}" dt="2024-02-28T21:03:46.804" v="6" actId="27636"/>
        <pc:sldMkLst>
          <pc:docMk/>
          <pc:sldMk cId="4208822517" sldId="328"/>
        </pc:sldMkLst>
        <pc:spChg chg="mod">
          <ac:chgData name="Dralk F" userId="0ce5ef93c6cc7083" providerId="LiveId" clId="{B9E3521F-BF84-4FDD-9D78-75A18AC82677}" dt="2024-02-28T21:03:46.804" v="6" actId="27636"/>
          <ac:spMkLst>
            <pc:docMk/>
            <pc:sldMk cId="4208822517" sldId="328"/>
            <ac:spMk id="3" creationId="{00000000-0000-0000-0000-000000000000}"/>
          </ac:spMkLst>
        </pc:spChg>
      </pc:sldChg>
      <pc:sldChg chg="add del modTransition">
        <pc:chgData name="Dralk F" userId="0ce5ef93c6cc7083" providerId="LiveId" clId="{B9E3521F-BF84-4FDD-9D78-75A18AC82677}" dt="2024-02-28T21:03:46.727" v="5"/>
        <pc:sldMkLst>
          <pc:docMk/>
          <pc:sldMk cId="0" sldId="332"/>
        </pc:sldMkLst>
      </pc:sldChg>
      <pc:sldChg chg="new del">
        <pc:chgData name="Dralk F" userId="0ce5ef93c6cc7083" providerId="LiveId" clId="{B9E3521F-BF84-4FDD-9D78-75A18AC82677}" dt="2024-02-28T21:03:56.820" v="15" actId="47"/>
        <pc:sldMkLst>
          <pc:docMk/>
          <pc:sldMk cId="2910623014" sldId="332"/>
        </pc:sldMkLst>
      </pc:sldChg>
      <pc:sldChg chg="add modTransition">
        <pc:chgData name="Dralk F" userId="0ce5ef93c6cc7083" providerId="LiveId" clId="{B9E3521F-BF84-4FDD-9D78-75A18AC82677}" dt="2024-02-28T21:03:53.806" v="12"/>
        <pc:sldMkLst>
          <pc:docMk/>
          <pc:sldMk cId="0" sldId="33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1"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x-none" dirty="0"/>
              <a:t>Click to edit Master title style</a:t>
            </a:r>
            <a:endParaRPr dirty="0"/>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1"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x-none"/>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x-none"/>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rtl="1">
              <a:defRPr/>
            </a:lvl1pPr>
          </a:lstStyle>
          <a:p>
            <a:r>
              <a:rPr lang="x-none" dirty="0"/>
              <a:t>Click to edit Master title style</a:t>
            </a:r>
            <a:endParaRPr dirty="0"/>
          </a:p>
        </p:txBody>
      </p:sp>
      <p:sp>
        <p:nvSpPr>
          <p:cNvPr id="3" name="Content Placeholder 2"/>
          <p:cNvSpPr>
            <a:spLocks noGrp="1"/>
          </p:cNvSpPr>
          <p:nvPr>
            <p:ph idx="1"/>
          </p:nvPr>
        </p:nvSpPr>
        <p:spPr/>
        <p:txBody>
          <a:bodyPr anchor="t" anchorCtr="0"/>
          <a:lstStyle>
            <a:lvl1pPr algn="r" rtl="1">
              <a:defRPr/>
            </a:lvl1pPr>
            <a:lvl2pPr algn="r" rtl="1">
              <a:defRPr>
                <a:solidFill>
                  <a:schemeClr val="bg2">
                    <a:lumMod val="50000"/>
                  </a:schemeClr>
                </a:solidFill>
              </a:defRPr>
            </a:lvl2pPr>
            <a:lvl3pPr algn="r" rtl="1">
              <a:defRPr/>
            </a:lvl3pPr>
            <a:lvl4pPr algn="r" rtl="1">
              <a:defRPr/>
            </a:lvl4pPr>
            <a:lvl5pPr algn="r" rtl="1">
              <a:defRPr/>
            </a:lvl5pPr>
          </a:lstStyle>
          <a:p>
            <a:pPr lvl="0"/>
            <a:r>
              <a:rPr lang="x-none" dirty="0"/>
              <a:t>Click to edit Master text styles</a:t>
            </a:r>
          </a:p>
          <a:p>
            <a:pPr lvl="1"/>
            <a:r>
              <a:rPr lang="x-none" dirty="0"/>
              <a:t>Second level</a:t>
            </a:r>
          </a:p>
          <a:p>
            <a:pPr lvl="2"/>
            <a:r>
              <a:rPr lang="x-none" dirty="0"/>
              <a:t>Third level</a:t>
            </a:r>
          </a:p>
          <a:p>
            <a:pPr lvl="3"/>
            <a:r>
              <a:rPr lang="x-none" dirty="0"/>
              <a:t>Fourth level</a:t>
            </a:r>
          </a:p>
          <a:p>
            <a:pPr lvl="4"/>
            <a:r>
              <a:rPr lang="x-none" dirty="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x-none"/>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x-none"/>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x-none"/>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x-none"/>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x-none"/>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x-none"/>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x-none"/>
              <a:t>Click to edit Master text styles</a:t>
            </a:r>
          </a:p>
          <a:p>
            <a:pPr lvl="1"/>
            <a:r>
              <a:rPr lang="x-none"/>
              <a:t>Second level</a:t>
            </a:r>
          </a:p>
          <a:p>
            <a:pPr lvl="2"/>
            <a:r>
              <a:rPr lang="x-none"/>
              <a:t>Third level</a:t>
            </a:r>
          </a:p>
          <a:p>
            <a:pPr lvl="3"/>
            <a:r>
              <a:rPr lang="x-none"/>
              <a:t>Fourth level</a:t>
            </a:r>
          </a:p>
          <a:p>
            <a:pPr lvl="4"/>
            <a:r>
              <a:rPr lang="x-none"/>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245315"/>
            <a:ext cx="8042276" cy="764806"/>
          </a:xfrm>
          <a:prstGeom prst="rect">
            <a:avLst/>
          </a:prstGeom>
        </p:spPr>
        <p:txBody>
          <a:bodyPr vert="horz" lIns="91440" tIns="45720" rIns="91440" bIns="45720" rtlCol="0" anchor="b" anchorCtr="0">
            <a:noAutofit/>
          </a:bodyPr>
          <a:lstStyle/>
          <a:p>
            <a:r>
              <a:rPr lang="x-none" dirty="0"/>
              <a:t>Click to edit Master title style</a:t>
            </a:r>
            <a:endParaRPr dirty="0"/>
          </a:p>
        </p:txBody>
      </p:sp>
      <p:sp>
        <p:nvSpPr>
          <p:cNvPr id="3" name="Text Placeholder 2"/>
          <p:cNvSpPr>
            <a:spLocks noGrp="1"/>
          </p:cNvSpPr>
          <p:nvPr>
            <p:ph type="body" idx="1"/>
          </p:nvPr>
        </p:nvSpPr>
        <p:spPr>
          <a:xfrm>
            <a:off x="549275" y="1356448"/>
            <a:ext cx="8042276" cy="4919220"/>
          </a:xfrm>
          <a:prstGeom prst="rect">
            <a:avLst/>
          </a:prstGeom>
        </p:spPr>
        <p:txBody>
          <a:bodyPr vert="horz" lIns="91440" tIns="45720" rIns="91440" bIns="45720" rtlCol="0">
            <a:normAutofit/>
          </a:bodyPr>
          <a:lstStyle/>
          <a:p>
            <a:pPr lvl="0"/>
            <a:r>
              <a:rPr lang="x-none" dirty="0"/>
              <a:t>Click to edit Master text styles</a:t>
            </a:r>
          </a:p>
          <a:p>
            <a:pPr lvl="1"/>
            <a:r>
              <a:rPr lang="x-none" dirty="0"/>
              <a:t>Second level</a:t>
            </a:r>
          </a:p>
          <a:p>
            <a:pPr lvl="2"/>
            <a:r>
              <a:rPr lang="x-none" dirty="0"/>
              <a:t>Third level</a:t>
            </a:r>
          </a:p>
          <a:p>
            <a:pPr lvl="3"/>
            <a:r>
              <a:rPr lang="x-none" dirty="0"/>
              <a:t>Fourth level</a:t>
            </a:r>
          </a:p>
          <a:p>
            <a:pPr lvl="4"/>
            <a:r>
              <a:rPr lang="x-none" dirty="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2/29/2024</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000" b="1" kern="1200">
          <a:solidFill>
            <a:schemeClr val="accent1"/>
          </a:solidFill>
          <a:latin typeface="+mj-lt"/>
          <a:ea typeface="+mj-ea"/>
          <a:cs typeface="+mj-cs"/>
        </a:defRPr>
      </a:lvl1pPr>
    </p:titleStyle>
    <p:bodyStyle>
      <a:lvl1pPr marL="349250" indent="-349250" algn="r" defTabSz="914400" rtl="0" eaLnBrk="1" latinLnBrk="0" hangingPunct="1">
        <a:spcBef>
          <a:spcPts val="2000"/>
        </a:spcBef>
        <a:buClr>
          <a:schemeClr val="accent1">
            <a:lumMod val="60000"/>
            <a:lumOff val="40000"/>
          </a:schemeClr>
        </a:buClr>
        <a:buSzPct val="110000"/>
        <a:buFont typeface="Wingdings 2" pitchFamily="18" charset="2"/>
        <a:buChar char=""/>
        <a:defRPr sz="2800" kern="1200">
          <a:solidFill>
            <a:schemeClr val="tx1">
              <a:lumMod val="65000"/>
              <a:lumOff val="35000"/>
            </a:schemeClr>
          </a:solidFill>
          <a:latin typeface="+mn-lt"/>
          <a:ea typeface="+mn-ea"/>
          <a:cs typeface="+mn-cs"/>
        </a:defRPr>
      </a:lvl1pPr>
      <a:lvl2pPr marL="685800" indent="-336550" algn="r" defTabSz="914400" rtl="0" eaLnBrk="1" latinLnBrk="0" hangingPunct="1">
        <a:spcBef>
          <a:spcPts val="600"/>
        </a:spcBef>
        <a:buClr>
          <a:schemeClr val="accent1">
            <a:lumMod val="75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2pPr>
      <a:lvl3pPr marL="968375" indent="-282575" algn="r"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r"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r"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Shape 54"/>
          <p:cNvSpPr>
            <a:spLocks noGrp="1"/>
          </p:cNvSpPr>
          <p:nvPr>
            <p:ph type="title"/>
          </p:nvPr>
        </p:nvSpPr>
        <p:spPr>
          <a:xfrm>
            <a:off x="1322920" y="2426510"/>
            <a:ext cx="6498159" cy="1724868"/>
          </a:xfrm>
          <a:prstGeom prst="rect">
            <a:avLst/>
          </a:prstGeom>
        </p:spPr>
        <p:txBody>
          <a:bodyPr lIns="0" tIns="0" rIns="0" bIns="0">
            <a:normAutofit/>
          </a:bodyPr>
          <a:lstStyle>
            <a:lvl1pPr defTabSz="896111">
              <a:defRPr sz="4704"/>
            </a:lvl1pPr>
          </a:lstStyle>
          <a:p>
            <a:pPr lvl="0">
              <a:defRPr sz="1800" b="0">
                <a:solidFill>
                  <a:srgbClr val="000000"/>
                </a:solidFill>
              </a:defRPr>
            </a:pPr>
            <a:r>
              <a:rPr sz="4704" b="1">
                <a:solidFill>
                  <a:srgbClr val="2C7C9F"/>
                </a:solidFill>
              </a:rPr>
              <a:t>علاقة الطبيب والممارس الصحي بالمجتمع</a:t>
            </a:r>
          </a:p>
        </p:txBody>
      </p:sp>
      <p:sp>
        <p:nvSpPr>
          <p:cNvPr id="57" name="Shape 57"/>
          <p:cNvSpPr/>
          <p:nvPr/>
        </p:nvSpPr>
        <p:spPr>
          <a:xfrm>
            <a:off x="2643391" y="254614"/>
            <a:ext cx="3857222" cy="615062"/>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lgn="ctr">
              <a:defRPr sz="3200" b="1">
                <a:ln w="10541">
                  <a:solidFill>
                    <a:srgbClr val="24779B"/>
                  </a:solidFill>
                </a:ln>
                <a:solidFill>
                  <a:srgbClr val="BDD8ED"/>
                </a:solidFill>
              </a:defRPr>
            </a:lvl1pPr>
          </a:lstStyle>
          <a:p>
            <a:pPr lvl="0">
              <a:defRPr sz="1800" b="0">
                <a:ln w="9525">
                  <a:noFill/>
                </a:ln>
                <a:solidFill>
                  <a:srgbClr val="000000"/>
                </a:solidFill>
              </a:defRPr>
            </a:pPr>
            <a:r>
              <a:rPr sz="3200" b="1">
                <a:ln w="10541">
                  <a:solidFill>
                    <a:srgbClr val="24779B"/>
                  </a:solidFill>
                </a:ln>
                <a:solidFill>
                  <a:srgbClr val="BDD8ED"/>
                </a:solidFill>
              </a:rPr>
              <a:t>بسم الله الرحمن الرحيم</a:t>
            </a:r>
          </a:p>
        </p:txBody>
      </p:sp>
      <p:pic>
        <p:nvPicPr>
          <p:cNvPr id="6" name="Picture 5"/>
          <p:cNvPicPr>
            <a:picLocks noChangeAspect="1"/>
          </p:cNvPicPr>
          <p:nvPr/>
        </p:nvPicPr>
        <p:blipFill rotWithShape="1">
          <a:blip r:embed="rId2"/>
          <a:srcRect l="-1" t="9492" r="1054" b="14751"/>
          <a:stretch/>
        </p:blipFill>
        <p:spPr>
          <a:xfrm>
            <a:off x="3236494" y="1367368"/>
            <a:ext cx="2671012" cy="65962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title"/>
          </p:nvPr>
        </p:nvSpPr>
        <p:spPr>
          <a:xfrm>
            <a:off x="549275" y="245314"/>
            <a:ext cx="8042276" cy="764808"/>
          </a:xfrm>
          <a:prstGeom prst="rect">
            <a:avLst/>
          </a:prstGeom>
        </p:spPr>
        <p:txBody>
          <a:bodyPr lIns="0" tIns="0" rIns="0" bIns="0">
            <a:normAutofit/>
          </a:bodyPr>
          <a:lstStyle>
            <a:lvl1pPr defTabSz="786384">
              <a:defRPr sz="3096"/>
            </a:lvl1pPr>
          </a:lstStyle>
          <a:p>
            <a:pPr lvl="0">
              <a:defRPr sz="1800" b="0">
                <a:solidFill>
                  <a:srgbClr val="000000"/>
                </a:solidFill>
              </a:defRPr>
            </a:pPr>
            <a:r>
              <a:rPr lang="ar-SA" sz="3096" b="1" dirty="0">
                <a:solidFill>
                  <a:srgbClr val="2C7C9F"/>
                </a:solidFill>
              </a:rPr>
              <a:t>4-</a:t>
            </a:r>
            <a:r>
              <a:rPr sz="3096" b="1" dirty="0" err="1">
                <a:solidFill>
                  <a:srgbClr val="2C7C9F"/>
                </a:solidFill>
              </a:rPr>
              <a:t>الإستعانة</a:t>
            </a:r>
            <a:r>
              <a:rPr sz="3096" b="1" dirty="0">
                <a:solidFill>
                  <a:srgbClr val="2C7C9F"/>
                </a:solidFill>
              </a:rPr>
              <a:t> </a:t>
            </a:r>
            <a:r>
              <a:rPr sz="3096" b="1" dirty="0" err="1">
                <a:solidFill>
                  <a:srgbClr val="2C7C9F"/>
                </a:solidFill>
              </a:rPr>
              <a:t>برأي</a:t>
            </a:r>
            <a:r>
              <a:rPr sz="3096" b="1" dirty="0">
                <a:solidFill>
                  <a:srgbClr val="2C7C9F"/>
                </a:solidFill>
              </a:rPr>
              <a:t> </a:t>
            </a:r>
            <a:r>
              <a:rPr sz="3096" b="1" dirty="0" err="1">
                <a:solidFill>
                  <a:srgbClr val="2C7C9F"/>
                </a:solidFill>
              </a:rPr>
              <a:t>الفقهاء</a:t>
            </a:r>
            <a:r>
              <a:rPr sz="3096" b="1" dirty="0">
                <a:solidFill>
                  <a:srgbClr val="2C7C9F"/>
                </a:solidFill>
              </a:rPr>
              <a:t> </a:t>
            </a:r>
            <a:r>
              <a:rPr sz="3096" b="1" dirty="0" err="1">
                <a:solidFill>
                  <a:srgbClr val="2C7C9F"/>
                </a:solidFill>
              </a:rPr>
              <a:t>في</a:t>
            </a:r>
            <a:r>
              <a:rPr sz="3096" b="1" dirty="0">
                <a:solidFill>
                  <a:srgbClr val="2C7C9F"/>
                </a:solidFill>
              </a:rPr>
              <a:t> </a:t>
            </a:r>
            <a:r>
              <a:rPr sz="3096" b="1" dirty="0" err="1">
                <a:solidFill>
                  <a:srgbClr val="2C7C9F"/>
                </a:solidFill>
              </a:rPr>
              <a:t>المستجدات</a:t>
            </a:r>
            <a:r>
              <a:rPr sz="3096" b="1" dirty="0">
                <a:solidFill>
                  <a:srgbClr val="2C7C9F"/>
                </a:solidFill>
              </a:rPr>
              <a:t> </a:t>
            </a:r>
            <a:r>
              <a:rPr sz="3096" b="1" dirty="0" err="1">
                <a:solidFill>
                  <a:srgbClr val="2C7C9F"/>
                </a:solidFill>
              </a:rPr>
              <a:t>ومساعدتهم</a:t>
            </a:r>
            <a:endParaRPr sz="3096" b="1" dirty="0">
              <a:solidFill>
                <a:srgbClr val="2C7C9F"/>
              </a:solidFill>
            </a:endParaRPr>
          </a:p>
        </p:txBody>
      </p:sp>
      <p:sp>
        <p:nvSpPr>
          <p:cNvPr id="84" name="Shape 84"/>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أن يبادر بطلب الحكم الشرعي في المستجدات المتعلقة بمهنته ويشرح المتعلقات الخاصة بها ليسهل على الفقهاء إصدار الفتاوى الخاصة بها</a:t>
            </a:r>
          </a:p>
          <a:p>
            <a:pPr lvl="0">
              <a:defRPr sz="1800">
                <a:solidFill>
                  <a:srgbClr val="000000"/>
                </a:solidFill>
              </a:defRPr>
            </a:pPr>
            <a:r>
              <a:rPr sz="2800">
                <a:solidFill>
                  <a:srgbClr val="595959"/>
                </a:solidFill>
              </a:rPr>
              <a:t>أن يستعين بفقهاء الشريعة في إصدار الفتاوى ومساعدتهم بالرأي في المسائل التي يعتبر فيها الترخص بسبب المرض متوقف على رأي أهل الخبرة من الأطباء</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5-</a:t>
            </a:r>
            <a:r>
              <a:rPr sz="4000" b="1" dirty="0" err="1">
                <a:solidFill>
                  <a:srgbClr val="2C7C9F"/>
                </a:solidFill>
              </a:rPr>
              <a:t>القدوة</a:t>
            </a:r>
            <a:r>
              <a:rPr sz="4000" b="1" dirty="0">
                <a:solidFill>
                  <a:srgbClr val="2C7C9F"/>
                </a:solidFill>
              </a:rPr>
              <a:t> </a:t>
            </a:r>
            <a:r>
              <a:rPr sz="4000" b="1" dirty="0" err="1">
                <a:solidFill>
                  <a:srgbClr val="2C7C9F"/>
                </a:solidFill>
              </a:rPr>
              <a:t>والبعد</a:t>
            </a:r>
            <a:r>
              <a:rPr sz="4000" b="1" dirty="0">
                <a:solidFill>
                  <a:srgbClr val="2C7C9F"/>
                </a:solidFill>
              </a:rPr>
              <a:t> </a:t>
            </a:r>
            <a:r>
              <a:rPr sz="4000" b="1" dirty="0" err="1">
                <a:solidFill>
                  <a:srgbClr val="2C7C9F"/>
                </a:solidFill>
              </a:rPr>
              <a:t>عن</a:t>
            </a:r>
            <a:r>
              <a:rPr sz="4000" b="1" dirty="0">
                <a:solidFill>
                  <a:srgbClr val="2C7C9F"/>
                </a:solidFill>
              </a:rPr>
              <a:t> </a:t>
            </a:r>
            <a:r>
              <a:rPr sz="4000" b="1" dirty="0" err="1">
                <a:solidFill>
                  <a:srgbClr val="2C7C9F"/>
                </a:solidFill>
              </a:rPr>
              <a:t>الشبهات</a:t>
            </a:r>
            <a:endParaRPr sz="4000" b="1" dirty="0">
              <a:solidFill>
                <a:srgbClr val="2C7C9F"/>
              </a:solidFill>
            </a:endParaRPr>
          </a:p>
        </p:txBody>
      </p:sp>
      <p:sp>
        <p:nvSpPr>
          <p:cNvPr id="87" name="Shape 87"/>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أن</a:t>
            </a:r>
            <a:r>
              <a:rPr sz="2800" dirty="0">
                <a:solidFill>
                  <a:srgbClr val="595959"/>
                </a:solidFill>
              </a:rPr>
              <a:t> </a:t>
            </a:r>
            <a:r>
              <a:rPr sz="2800" dirty="0" err="1">
                <a:solidFill>
                  <a:srgbClr val="595959"/>
                </a:solidFill>
              </a:rPr>
              <a:t>يكون</a:t>
            </a:r>
            <a:r>
              <a:rPr sz="2800" dirty="0">
                <a:solidFill>
                  <a:srgbClr val="595959"/>
                </a:solidFill>
              </a:rPr>
              <a:t> </a:t>
            </a:r>
            <a:r>
              <a:rPr sz="2800" dirty="0" err="1">
                <a:solidFill>
                  <a:srgbClr val="595959"/>
                </a:solidFill>
              </a:rPr>
              <a:t>قدوة</a:t>
            </a:r>
            <a:r>
              <a:rPr sz="2800" dirty="0">
                <a:solidFill>
                  <a:srgbClr val="595959"/>
                </a:solidFill>
              </a:rPr>
              <a:t> </a:t>
            </a:r>
            <a:r>
              <a:rPr sz="2800" dirty="0" err="1">
                <a:solidFill>
                  <a:srgbClr val="595959"/>
                </a:solidFill>
              </a:rPr>
              <a:t>لأفراد</a:t>
            </a:r>
            <a:r>
              <a:rPr sz="2800" dirty="0">
                <a:solidFill>
                  <a:srgbClr val="595959"/>
                </a:solidFill>
              </a:rPr>
              <a:t> </a:t>
            </a:r>
            <a:r>
              <a:rPr sz="2800" dirty="0" err="1">
                <a:solidFill>
                  <a:srgbClr val="595959"/>
                </a:solidFill>
              </a:rPr>
              <a:t>مجتمعه</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دينه</a:t>
            </a:r>
            <a:r>
              <a:rPr sz="2800" dirty="0">
                <a:solidFill>
                  <a:srgbClr val="595959"/>
                </a:solidFill>
              </a:rPr>
              <a:t> </a:t>
            </a:r>
            <a:r>
              <a:rPr sz="2800" dirty="0" err="1">
                <a:solidFill>
                  <a:srgbClr val="595959"/>
                </a:solidFill>
              </a:rPr>
              <a:t>ودنياه</a:t>
            </a:r>
            <a:r>
              <a:rPr sz="2800" dirty="0">
                <a:solidFill>
                  <a:srgbClr val="595959"/>
                </a:solidFill>
              </a:rPr>
              <a:t> </a:t>
            </a:r>
            <a:r>
              <a:rPr sz="2800" dirty="0" err="1">
                <a:solidFill>
                  <a:srgbClr val="595959"/>
                </a:solidFill>
              </a:rPr>
              <a:t>بعيدا</a:t>
            </a:r>
            <a:r>
              <a:rPr sz="2800" dirty="0">
                <a:solidFill>
                  <a:srgbClr val="595959"/>
                </a:solidFill>
              </a:rPr>
              <a:t> </a:t>
            </a:r>
            <a:r>
              <a:rPr sz="2800" dirty="0" err="1">
                <a:solidFill>
                  <a:srgbClr val="595959"/>
                </a:solidFill>
              </a:rPr>
              <a:t>عن</a:t>
            </a:r>
            <a:r>
              <a:rPr sz="2800" dirty="0">
                <a:solidFill>
                  <a:srgbClr val="595959"/>
                </a:solidFill>
              </a:rPr>
              <a:t> </a:t>
            </a:r>
            <a:r>
              <a:rPr sz="2800" dirty="0" err="1">
                <a:solidFill>
                  <a:srgbClr val="595959"/>
                </a:solidFill>
              </a:rPr>
              <a:t>الشبهات</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يميل</a:t>
            </a:r>
            <a:r>
              <a:rPr sz="2400" dirty="0">
                <a:solidFill>
                  <a:srgbClr val="2F97B5"/>
                </a:solidFill>
              </a:rPr>
              <a:t> </a:t>
            </a:r>
            <a:r>
              <a:rPr sz="2400" dirty="0" err="1">
                <a:solidFill>
                  <a:srgbClr val="2F97B5"/>
                </a:solidFill>
              </a:rPr>
              <a:t>الناس</a:t>
            </a:r>
            <a:r>
              <a:rPr sz="2400" dirty="0">
                <a:solidFill>
                  <a:srgbClr val="2F97B5"/>
                </a:solidFill>
              </a:rPr>
              <a:t> </a:t>
            </a:r>
            <a:r>
              <a:rPr sz="2400" dirty="0" err="1">
                <a:solidFill>
                  <a:srgbClr val="2F97B5"/>
                </a:solidFill>
              </a:rPr>
              <a:t>الى</a:t>
            </a:r>
            <a:r>
              <a:rPr sz="2400" dirty="0">
                <a:solidFill>
                  <a:srgbClr val="2F97B5"/>
                </a:solidFill>
              </a:rPr>
              <a:t> </a:t>
            </a:r>
            <a:r>
              <a:rPr sz="2400" dirty="0" err="1">
                <a:solidFill>
                  <a:srgbClr val="2F97B5"/>
                </a:solidFill>
              </a:rPr>
              <a:t>تقليد</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لهم</a:t>
            </a:r>
            <a:r>
              <a:rPr sz="2400" dirty="0">
                <a:solidFill>
                  <a:srgbClr val="2F97B5"/>
                </a:solidFill>
              </a:rPr>
              <a:t> </a:t>
            </a:r>
            <a:r>
              <a:rPr sz="2400" dirty="0" err="1">
                <a:solidFill>
                  <a:srgbClr val="2F97B5"/>
                </a:solidFill>
              </a:rPr>
              <a:t>مكانة</a:t>
            </a:r>
            <a:r>
              <a:rPr sz="2400" dirty="0">
                <a:solidFill>
                  <a:srgbClr val="2F97B5"/>
                </a:solidFill>
              </a:rPr>
              <a:t> </a:t>
            </a:r>
          </a:p>
          <a:p>
            <a:pPr marL="1024889" lvl="2" indent="-339089">
              <a:spcBef>
                <a:spcPts val="600"/>
              </a:spcBef>
              <a:defRPr sz="1800">
                <a:solidFill>
                  <a:srgbClr val="000000"/>
                </a:solidFill>
              </a:defRPr>
            </a:pPr>
            <a:r>
              <a:rPr sz="2400" dirty="0" err="1">
                <a:solidFill>
                  <a:srgbClr val="595959"/>
                </a:solidFill>
              </a:rPr>
              <a:t>قال</a:t>
            </a:r>
            <a:r>
              <a:rPr sz="2400" dirty="0">
                <a:solidFill>
                  <a:srgbClr val="595959"/>
                </a:solidFill>
              </a:rPr>
              <a:t> </a:t>
            </a:r>
            <a:r>
              <a:rPr sz="2400" dirty="0" err="1">
                <a:solidFill>
                  <a:srgbClr val="595959"/>
                </a:solidFill>
              </a:rPr>
              <a:t>رسول</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صلى</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عليه</a:t>
            </a:r>
            <a:r>
              <a:rPr sz="2400" dirty="0">
                <a:solidFill>
                  <a:srgbClr val="595959"/>
                </a:solidFill>
              </a:rPr>
              <a:t> </a:t>
            </a:r>
            <a:r>
              <a:rPr sz="2400" dirty="0" err="1">
                <a:solidFill>
                  <a:srgbClr val="595959"/>
                </a:solidFill>
              </a:rPr>
              <a:t>وسلم</a:t>
            </a:r>
            <a:r>
              <a:rPr sz="2400" dirty="0">
                <a:solidFill>
                  <a:srgbClr val="595959"/>
                </a:solidFill>
              </a:rPr>
              <a:t> : </a:t>
            </a:r>
            <a:r>
              <a:rPr lang="ar-SA" sz="2000" dirty="0"/>
              <a:t>" مَنْ دَلَّ عَلَى خَيْرٍ فَلَهُ مِثْلُ أَجْرِ فَاعِلِهِ " </a:t>
            </a:r>
            <a:r>
              <a:rPr sz="2000" dirty="0" err="1">
                <a:solidFill>
                  <a:srgbClr val="2F97B5"/>
                </a:solidFill>
              </a:rPr>
              <a:t>رواه</a:t>
            </a:r>
            <a:r>
              <a:rPr sz="2000" dirty="0">
                <a:solidFill>
                  <a:srgbClr val="2F97B5"/>
                </a:solidFill>
              </a:rPr>
              <a:t> </a:t>
            </a:r>
            <a:r>
              <a:rPr sz="2000" dirty="0" err="1">
                <a:solidFill>
                  <a:srgbClr val="2F97B5"/>
                </a:solidFill>
              </a:rPr>
              <a:t>مسلم</a:t>
            </a:r>
            <a:endParaRPr sz="2000" dirty="0">
              <a:solidFill>
                <a:srgbClr val="595959"/>
              </a:solidFill>
            </a:endParaRPr>
          </a:p>
          <a:p>
            <a:pPr marL="1024889" lvl="2" indent="-339089">
              <a:spcBef>
                <a:spcPts val="600"/>
              </a:spcBef>
              <a:defRPr sz="1800">
                <a:solidFill>
                  <a:srgbClr val="000000"/>
                </a:solidFill>
              </a:defRPr>
            </a:pPr>
            <a:r>
              <a:rPr sz="2400" dirty="0" err="1">
                <a:solidFill>
                  <a:srgbClr val="595959"/>
                </a:solidFill>
              </a:rPr>
              <a:t>قال</a:t>
            </a:r>
            <a:r>
              <a:rPr sz="2400" dirty="0">
                <a:solidFill>
                  <a:srgbClr val="595959"/>
                </a:solidFill>
              </a:rPr>
              <a:t> </a:t>
            </a:r>
            <a:r>
              <a:rPr sz="2400" dirty="0" err="1">
                <a:solidFill>
                  <a:srgbClr val="595959"/>
                </a:solidFill>
              </a:rPr>
              <a:t>رسول</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صلى</a:t>
            </a:r>
            <a:r>
              <a:rPr sz="2400" dirty="0">
                <a:solidFill>
                  <a:srgbClr val="595959"/>
                </a:solidFill>
              </a:rPr>
              <a:t> </a:t>
            </a:r>
            <a:r>
              <a:rPr sz="2400" dirty="0" err="1">
                <a:solidFill>
                  <a:srgbClr val="595959"/>
                </a:solidFill>
              </a:rPr>
              <a:t>الله</a:t>
            </a:r>
            <a:r>
              <a:rPr sz="2400" dirty="0">
                <a:solidFill>
                  <a:srgbClr val="595959"/>
                </a:solidFill>
              </a:rPr>
              <a:t> </a:t>
            </a:r>
            <a:r>
              <a:rPr sz="2400" dirty="0" err="1">
                <a:solidFill>
                  <a:srgbClr val="595959"/>
                </a:solidFill>
              </a:rPr>
              <a:t>عليه</a:t>
            </a:r>
            <a:r>
              <a:rPr sz="2400" dirty="0">
                <a:solidFill>
                  <a:srgbClr val="595959"/>
                </a:solidFill>
              </a:rPr>
              <a:t> </a:t>
            </a:r>
            <a:r>
              <a:rPr sz="2400" dirty="0" err="1">
                <a:solidFill>
                  <a:srgbClr val="595959"/>
                </a:solidFill>
              </a:rPr>
              <a:t>وسلم</a:t>
            </a:r>
            <a:r>
              <a:rPr sz="2400" dirty="0">
                <a:solidFill>
                  <a:srgbClr val="595959"/>
                </a:solidFill>
              </a:rPr>
              <a:t> : </a:t>
            </a:r>
            <a:r>
              <a:rPr lang="ar-SA" sz="2000" dirty="0"/>
              <a:t>" مَنْ سَنَّ فِي الْإِسْلَامِ سُنَّةً حَسَنَةً فَلَهُ أَجْرُهَا وَأَجْرُ مَنْ عَمِلَ بِهَا بَعْدَهُ مِنْ غَيْرِ أَنْ يَنْقُصَ مِنْ أُجُورِهِمْ شَيْءٌ ، وَمَنْ سَنَّ فِي الْإِسْلَامِ سُنَّةً سَيِّئَةً كَانَ عَلَيْهِ وِزْرُهَا وَوِزْرُ مَنْ عَمِلَ بِهَا مِنْ بَعْدِهِ مِنْ غَيْرِ أَنْ يَنْقُصَ مِنْ أَوْزَارِهِمْ شَيْءٌ "</a:t>
            </a:r>
            <a:r>
              <a:rPr dirty="0" err="1">
                <a:solidFill>
                  <a:srgbClr val="2F97B5"/>
                </a:solidFill>
              </a:rPr>
              <a:t>رواه</a:t>
            </a:r>
            <a:r>
              <a:rPr dirty="0">
                <a:solidFill>
                  <a:srgbClr val="2F97B5"/>
                </a:solidFill>
              </a:rPr>
              <a:t> </a:t>
            </a:r>
            <a:r>
              <a:rPr dirty="0" err="1">
                <a:solidFill>
                  <a:srgbClr val="2F97B5"/>
                </a:solidFill>
              </a:rPr>
              <a:t>مسلم</a:t>
            </a:r>
            <a:r>
              <a:rPr lang="ar-SA" dirty="0">
                <a:solidFill>
                  <a:srgbClr val="2F97B5"/>
                </a:solidFill>
              </a:rPr>
              <a:t> والنسائي وأحمد والدارمي والبيهقي</a:t>
            </a:r>
            <a:endParaRPr sz="20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أفعال</a:t>
            </a:r>
            <a:r>
              <a:rPr sz="2400" dirty="0">
                <a:solidFill>
                  <a:srgbClr val="2F97B5"/>
                </a:solidFill>
              </a:rPr>
              <a:t> </a:t>
            </a:r>
            <a:r>
              <a:rPr sz="2400" dirty="0" err="1">
                <a:solidFill>
                  <a:srgbClr val="2F97B5"/>
                </a:solidFill>
              </a:rPr>
              <a:t>الطبيب</a:t>
            </a:r>
            <a:r>
              <a:rPr sz="2400" dirty="0">
                <a:solidFill>
                  <a:srgbClr val="2F97B5"/>
                </a:solidFill>
              </a:rPr>
              <a:t> </a:t>
            </a:r>
            <a:r>
              <a:rPr sz="2400" dirty="0" err="1">
                <a:solidFill>
                  <a:srgbClr val="2F97B5"/>
                </a:solidFill>
              </a:rPr>
              <a:t>والممارس</a:t>
            </a:r>
            <a:r>
              <a:rPr sz="2400" dirty="0">
                <a:solidFill>
                  <a:srgbClr val="2F97B5"/>
                </a:solidFill>
              </a:rPr>
              <a:t> </a:t>
            </a:r>
            <a:r>
              <a:rPr sz="2400" dirty="0" err="1">
                <a:solidFill>
                  <a:srgbClr val="2F97B5"/>
                </a:solidFill>
              </a:rPr>
              <a:t>الصحي</a:t>
            </a:r>
            <a:r>
              <a:rPr sz="2400" dirty="0">
                <a:solidFill>
                  <a:srgbClr val="2F97B5"/>
                </a:solidFill>
              </a:rPr>
              <a:t> </a:t>
            </a:r>
            <a:r>
              <a:rPr sz="2400" dirty="0" err="1">
                <a:solidFill>
                  <a:srgbClr val="2F97B5"/>
                </a:solidFill>
              </a:rPr>
              <a:t>تؤثر</a:t>
            </a:r>
            <a:r>
              <a:rPr sz="2400" dirty="0">
                <a:solidFill>
                  <a:srgbClr val="2F97B5"/>
                </a:solidFill>
              </a:rPr>
              <a:t> </a:t>
            </a:r>
            <a:r>
              <a:rPr sz="2400" dirty="0" err="1">
                <a:solidFill>
                  <a:srgbClr val="2F97B5"/>
                </a:solidFill>
              </a:rPr>
              <a:t>على</a:t>
            </a:r>
            <a:r>
              <a:rPr sz="2400" dirty="0">
                <a:solidFill>
                  <a:srgbClr val="2F97B5"/>
                </a:solidFill>
              </a:rPr>
              <a:t> </a:t>
            </a:r>
            <a:r>
              <a:rPr sz="2400" dirty="0" err="1">
                <a:solidFill>
                  <a:srgbClr val="2F97B5"/>
                </a:solidFill>
              </a:rPr>
              <a:t>سمعة</a:t>
            </a:r>
            <a:r>
              <a:rPr sz="2400" dirty="0">
                <a:solidFill>
                  <a:srgbClr val="2F97B5"/>
                </a:solidFill>
              </a:rPr>
              <a:t> </a:t>
            </a:r>
            <a:r>
              <a:rPr sz="2400" dirty="0" err="1">
                <a:solidFill>
                  <a:srgbClr val="2F97B5"/>
                </a:solidFill>
              </a:rPr>
              <a:t>المهنة</a:t>
            </a:r>
            <a:r>
              <a:rPr sz="2400" dirty="0">
                <a:solidFill>
                  <a:srgbClr val="2F97B5"/>
                </a:solidFill>
              </a:rPr>
              <a:t> </a:t>
            </a:r>
            <a:r>
              <a:rPr sz="2400" dirty="0" err="1">
                <a:solidFill>
                  <a:srgbClr val="2F97B5"/>
                </a:solidFill>
              </a:rPr>
              <a:t>وثقة</a:t>
            </a:r>
            <a:r>
              <a:rPr sz="2400" dirty="0">
                <a:solidFill>
                  <a:srgbClr val="2F97B5"/>
                </a:solidFill>
              </a:rPr>
              <a:t> </a:t>
            </a:r>
            <a:r>
              <a:rPr sz="2400" dirty="0" err="1">
                <a:solidFill>
                  <a:srgbClr val="2F97B5"/>
                </a:solidFill>
              </a:rPr>
              <a:t>الناس</a:t>
            </a:r>
            <a:r>
              <a:rPr sz="2400" dirty="0">
                <a:solidFill>
                  <a:srgbClr val="2F97B5"/>
                </a:solidFill>
              </a:rPr>
              <a:t> </a:t>
            </a:r>
            <a:r>
              <a:rPr sz="2400" dirty="0" err="1">
                <a:solidFill>
                  <a:srgbClr val="2F97B5"/>
                </a:solidFill>
              </a:rPr>
              <a:t>بها</a:t>
            </a:r>
            <a:endParaRPr sz="2400" dirty="0">
              <a:solidFill>
                <a:srgbClr val="2F97B5"/>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89"/>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6-</a:t>
            </a:r>
            <a:r>
              <a:rPr sz="4000" b="1" dirty="0" err="1">
                <a:solidFill>
                  <a:srgbClr val="2C7C9F"/>
                </a:solidFill>
              </a:rPr>
              <a:t>الدور</a:t>
            </a:r>
            <a:r>
              <a:rPr sz="4000" b="1" dirty="0">
                <a:solidFill>
                  <a:srgbClr val="2C7C9F"/>
                </a:solidFill>
              </a:rPr>
              <a:t> </a:t>
            </a:r>
            <a:r>
              <a:rPr sz="4000" b="1" dirty="0" err="1">
                <a:solidFill>
                  <a:srgbClr val="2C7C9F"/>
                </a:solidFill>
              </a:rPr>
              <a:t>القيادي</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إصلاح</a:t>
            </a:r>
            <a:r>
              <a:rPr sz="4000" b="1" dirty="0">
                <a:solidFill>
                  <a:srgbClr val="2C7C9F"/>
                </a:solidFill>
              </a:rPr>
              <a:t> </a:t>
            </a:r>
            <a:r>
              <a:rPr sz="4000" b="1" dirty="0" err="1">
                <a:solidFill>
                  <a:srgbClr val="2C7C9F"/>
                </a:solidFill>
              </a:rPr>
              <a:t>المجتمع</a:t>
            </a:r>
            <a:endParaRPr sz="4000" b="1" dirty="0">
              <a:solidFill>
                <a:srgbClr val="2C7C9F"/>
              </a:solidFill>
            </a:endParaRPr>
          </a:p>
        </p:txBody>
      </p:sp>
      <p:sp>
        <p:nvSpPr>
          <p:cNvPr id="90" name="Shape 90"/>
          <p:cNvSpPr>
            <a:spLocks noGrp="1"/>
          </p:cNvSpPr>
          <p:nvPr>
            <p:ph type="body" idx="1"/>
          </p:nvPr>
        </p:nvSpPr>
        <p:spPr>
          <a:xfrm>
            <a:off x="549275" y="1356448"/>
            <a:ext cx="8042276" cy="4919220"/>
          </a:xfrm>
          <a:prstGeom prst="rect">
            <a:avLst/>
          </a:prstGeom>
        </p:spPr>
        <p:txBody>
          <a:bodyPr>
            <a:normAutofit lnSpcReduction="10000"/>
          </a:bodyPr>
          <a:lstStyle/>
          <a:p>
            <a:pPr lvl="0">
              <a:defRPr sz="1800">
                <a:solidFill>
                  <a:srgbClr val="000000"/>
                </a:solidFill>
              </a:defRPr>
            </a:pPr>
            <a:r>
              <a:rPr sz="2800" dirty="0" err="1">
                <a:solidFill>
                  <a:srgbClr val="595959"/>
                </a:solidFill>
              </a:rPr>
              <a:t>تؤهله</a:t>
            </a:r>
            <a:r>
              <a:rPr sz="2800" dirty="0">
                <a:solidFill>
                  <a:srgbClr val="595959"/>
                </a:solidFill>
              </a:rPr>
              <a:t> </a:t>
            </a:r>
            <a:r>
              <a:rPr sz="2800" dirty="0" err="1">
                <a:solidFill>
                  <a:srgbClr val="595959"/>
                </a:solidFill>
              </a:rPr>
              <a:t>مكانته</a:t>
            </a:r>
            <a:r>
              <a:rPr sz="2800" dirty="0">
                <a:solidFill>
                  <a:srgbClr val="595959"/>
                </a:solidFill>
              </a:rPr>
              <a:t> </a:t>
            </a:r>
            <a:r>
              <a:rPr sz="2800" dirty="0" err="1">
                <a:solidFill>
                  <a:srgbClr val="595959"/>
                </a:solidFill>
              </a:rPr>
              <a:t>الإجتماعية</a:t>
            </a:r>
            <a:r>
              <a:rPr sz="2800" dirty="0">
                <a:solidFill>
                  <a:srgbClr val="595959"/>
                </a:solidFill>
              </a:rPr>
              <a:t> </a:t>
            </a:r>
            <a:r>
              <a:rPr sz="2800" dirty="0" err="1">
                <a:solidFill>
                  <a:srgbClr val="595959"/>
                </a:solidFill>
              </a:rPr>
              <a:t>للقيام</a:t>
            </a:r>
            <a:r>
              <a:rPr sz="2800" dirty="0">
                <a:solidFill>
                  <a:srgbClr val="595959"/>
                </a:solidFill>
              </a:rPr>
              <a:t> </a:t>
            </a:r>
            <a:r>
              <a:rPr sz="2800" dirty="0" err="1">
                <a:solidFill>
                  <a:srgbClr val="595959"/>
                </a:solidFill>
              </a:rPr>
              <a:t>بدور</a:t>
            </a:r>
            <a:r>
              <a:rPr sz="2800" dirty="0">
                <a:solidFill>
                  <a:srgbClr val="595959"/>
                </a:solidFill>
              </a:rPr>
              <a:t> </a:t>
            </a:r>
            <a:r>
              <a:rPr sz="2800" dirty="0" err="1">
                <a:solidFill>
                  <a:srgbClr val="595959"/>
                </a:solidFill>
              </a:rPr>
              <a:t>قيادي</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إصلاح</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متفاعلا</a:t>
            </a:r>
            <a:r>
              <a:rPr sz="2800" dirty="0">
                <a:solidFill>
                  <a:srgbClr val="595959"/>
                </a:solidFill>
              </a:rPr>
              <a:t> </a:t>
            </a:r>
            <a:r>
              <a:rPr sz="2800" dirty="0" err="1">
                <a:solidFill>
                  <a:srgbClr val="595959"/>
                </a:solidFill>
              </a:rPr>
              <a:t>مع</a:t>
            </a:r>
            <a:r>
              <a:rPr sz="2800" dirty="0">
                <a:solidFill>
                  <a:srgbClr val="595959"/>
                </a:solidFill>
              </a:rPr>
              <a:t> </a:t>
            </a:r>
            <a:r>
              <a:rPr sz="2800" dirty="0" err="1">
                <a:solidFill>
                  <a:srgbClr val="595959"/>
                </a:solidFill>
              </a:rPr>
              <a:t>قضاياه</a:t>
            </a:r>
            <a:r>
              <a:rPr sz="2800" dirty="0">
                <a:solidFill>
                  <a:srgbClr val="595959"/>
                </a:solidFill>
              </a:rPr>
              <a:t> </a:t>
            </a:r>
            <a:r>
              <a:rPr sz="2800" dirty="0" err="1">
                <a:solidFill>
                  <a:srgbClr val="595959"/>
                </a:solidFill>
              </a:rPr>
              <a:t>المحلية</a:t>
            </a:r>
            <a:r>
              <a:rPr sz="2800" dirty="0">
                <a:solidFill>
                  <a:srgbClr val="595959"/>
                </a:solidFill>
              </a:rPr>
              <a:t> </a:t>
            </a:r>
            <a:r>
              <a:rPr sz="2800" dirty="0" err="1">
                <a:solidFill>
                  <a:srgbClr val="595959"/>
                </a:solidFill>
              </a:rPr>
              <a:t>والعامة</a:t>
            </a:r>
            <a:r>
              <a:rPr sz="2800" dirty="0">
                <a:solidFill>
                  <a:srgbClr val="595959"/>
                </a:solidFill>
              </a:rPr>
              <a:t> </a:t>
            </a:r>
            <a:r>
              <a:rPr sz="2800" dirty="0" err="1">
                <a:solidFill>
                  <a:srgbClr val="595959"/>
                </a:solidFill>
              </a:rPr>
              <a:t>ولا</a:t>
            </a:r>
            <a:r>
              <a:rPr sz="2800" dirty="0">
                <a:solidFill>
                  <a:srgbClr val="595959"/>
                </a:solidFill>
              </a:rPr>
              <a:t> </a:t>
            </a:r>
            <a:r>
              <a:rPr sz="2800" dirty="0" err="1">
                <a:solidFill>
                  <a:srgbClr val="595959"/>
                </a:solidFill>
              </a:rPr>
              <a:t>يعيش</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برج</a:t>
            </a:r>
            <a:r>
              <a:rPr sz="2800" dirty="0">
                <a:solidFill>
                  <a:srgbClr val="595959"/>
                </a:solidFill>
              </a:rPr>
              <a:t> </a:t>
            </a:r>
            <a:r>
              <a:rPr sz="2800" dirty="0" err="1">
                <a:solidFill>
                  <a:srgbClr val="595959"/>
                </a:solidFill>
              </a:rPr>
              <a:t>عاحي</a:t>
            </a:r>
            <a:r>
              <a:rPr sz="2800" dirty="0">
                <a:solidFill>
                  <a:srgbClr val="595959"/>
                </a:solidFill>
              </a:rPr>
              <a:t> </a:t>
            </a:r>
            <a:r>
              <a:rPr sz="2800" dirty="0" err="1">
                <a:solidFill>
                  <a:srgbClr val="595959"/>
                </a:solidFill>
              </a:rPr>
              <a:t>بعيدا</a:t>
            </a:r>
            <a:r>
              <a:rPr sz="2800" dirty="0">
                <a:solidFill>
                  <a:srgbClr val="595959"/>
                </a:solidFill>
              </a:rPr>
              <a:t> </a:t>
            </a:r>
            <a:r>
              <a:rPr sz="2800" dirty="0" err="1">
                <a:solidFill>
                  <a:srgbClr val="595959"/>
                </a:solidFill>
              </a:rPr>
              <a:t>عن</a:t>
            </a:r>
            <a:r>
              <a:rPr sz="2800" dirty="0">
                <a:solidFill>
                  <a:srgbClr val="595959"/>
                </a:solidFill>
              </a:rPr>
              <a:t> </a:t>
            </a:r>
            <a:r>
              <a:rPr sz="2800" dirty="0" err="1">
                <a:solidFill>
                  <a:srgbClr val="595959"/>
                </a:solidFill>
              </a:rPr>
              <a:t>مشكلات</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وقضاياه</a:t>
            </a:r>
            <a:endParaRPr sz="2800" dirty="0">
              <a:solidFill>
                <a:srgbClr val="595959"/>
              </a:solidFill>
            </a:endParaRPr>
          </a:p>
          <a:p>
            <a:pPr lvl="0">
              <a:lnSpc>
                <a:spcPct val="150000"/>
              </a:lnSpc>
              <a:defRPr sz="1800">
                <a:solidFill>
                  <a:srgbClr val="000000"/>
                </a:solidFill>
              </a:defRPr>
            </a:pPr>
            <a:r>
              <a:rPr sz="2800" dirty="0" err="1">
                <a:solidFill>
                  <a:srgbClr val="595959"/>
                </a:solidFill>
              </a:rPr>
              <a:t>الطبيب</a:t>
            </a:r>
            <a:r>
              <a:rPr sz="2800" dirty="0">
                <a:solidFill>
                  <a:srgbClr val="595959"/>
                </a:solidFill>
              </a:rPr>
              <a:t> </a:t>
            </a:r>
            <a:r>
              <a:rPr sz="2800" dirty="0" err="1">
                <a:solidFill>
                  <a:srgbClr val="595959"/>
                </a:solidFill>
              </a:rPr>
              <a:t>عضو</a:t>
            </a:r>
            <a:r>
              <a:rPr sz="2800" dirty="0">
                <a:solidFill>
                  <a:srgbClr val="595959"/>
                </a:solidFill>
              </a:rPr>
              <a:t> </a:t>
            </a:r>
            <a:r>
              <a:rPr sz="2800" dirty="0" err="1">
                <a:solidFill>
                  <a:srgbClr val="595959"/>
                </a:solidFill>
              </a:rPr>
              <a:t>حي</a:t>
            </a:r>
            <a:r>
              <a:rPr sz="2800" dirty="0">
                <a:solidFill>
                  <a:srgbClr val="595959"/>
                </a:solidFill>
              </a:rPr>
              <a:t> </a:t>
            </a:r>
            <a:r>
              <a:rPr sz="2800" dirty="0" err="1">
                <a:solidFill>
                  <a:srgbClr val="595959"/>
                </a:solidFill>
              </a:rPr>
              <a:t>فى</a:t>
            </a:r>
            <a:r>
              <a:rPr sz="2800" dirty="0">
                <a:solidFill>
                  <a:srgbClr val="595959"/>
                </a:solidFill>
              </a:rPr>
              <a:t> </a:t>
            </a:r>
            <a:r>
              <a:rPr sz="2800" dirty="0" err="1">
                <a:solidFill>
                  <a:srgbClr val="595959"/>
                </a:solidFill>
              </a:rPr>
              <a:t>مجتمع</a:t>
            </a:r>
            <a:r>
              <a:rPr sz="2800" dirty="0">
                <a:solidFill>
                  <a:srgbClr val="595959"/>
                </a:solidFill>
              </a:rPr>
              <a:t> </a:t>
            </a:r>
            <a:r>
              <a:rPr sz="2800" dirty="0" err="1">
                <a:solidFill>
                  <a:srgbClr val="595959"/>
                </a:solidFill>
              </a:rPr>
              <a:t>يتفاعل</a:t>
            </a:r>
            <a:r>
              <a:rPr sz="2800" dirty="0">
                <a:solidFill>
                  <a:srgbClr val="595959"/>
                </a:solidFill>
              </a:rPr>
              <a:t> </a:t>
            </a:r>
            <a:r>
              <a:rPr sz="2800" dirty="0" err="1">
                <a:solidFill>
                  <a:srgbClr val="595959"/>
                </a:solidFill>
              </a:rPr>
              <a:t>معه</a:t>
            </a:r>
            <a:r>
              <a:rPr sz="2800" dirty="0">
                <a:solidFill>
                  <a:srgbClr val="595959"/>
                </a:solidFill>
              </a:rPr>
              <a:t> </a:t>
            </a:r>
            <a:r>
              <a:rPr sz="2800" dirty="0" err="1">
                <a:solidFill>
                  <a:srgbClr val="595959"/>
                </a:solidFill>
              </a:rPr>
              <a:t>ويؤثر</a:t>
            </a:r>
            <a:r>
              <a:rPr sz="2800" dirty="0">
                <a:solidFill>
                  <a:srgbClr val="595959"/>
                </a:solidFill>
              </a:rPr>
              <a:t> </a:t>
            </a:r>
            <a:r>
              <a:rPr sz="2800" dirty="0" err="1">
                <a:solidFill>
                  <a:srgbClr val="595959"/>
                </a:solidFill>
              </a:rPr>
              <a:t>فيه</a:t>
            </a:r>
            <a:r>
              <a:rPr sz="2800" dirty="0">
                <a:solidFill>
                  <a:srgbClr val="595959"/>
                </a:solidFill>
              </a:rPr>
              <a:t> </a:t>
            </a:r>
            <a:r>
              <a:rPr sz="2800" dirty="0" err="1">
                <a:solidFill>
                  <a:srgbClr val="595959"/>
                </a:solidFill>
              </a:rPr>
              <a:t>ويهتم</a:t>
            </a:r>
            <a:r>
              <a:rPr sz="2800" dirty="0">
                <a:solidFill>
                  <a:srgbClr val="595959"/>
                </a:solidFill>
              </a:rPr>
              <a:t> </a:t>
            </a:r>
            <a:r>
              <a:rPr sz="2800" dirty="0" err="1">
                <a:solidFill>
                  <a:srgbClr val="595959"/>
                </a:solidFill>
              </a:rPr>
              <a:t>بأموره</a:t>
            </a:r>
            <a:r>
              <a:rPr sz="2800" dirty="0">
                <a:solidFill>
                  <a:srgbClr val="595959"/>
                </a:solidFill>
              </a:rPr>
              <a:t>. </a:t>
            </a:r>
            <a:r>
              <a:rPr sz="2800" dirty="0" err="1">
                <a:solidFill>
                  <a:srgbClr val="595959"/>
                </a:solidFill>
              </a:rPr>
              <a:t>إعمالا</a:t>
            </a:r>
            <a:r>
              <a:rPr sz="2800" dirty="0">
                <a:solidFill>
                  <a:srgbClr val="595959"/>
                </a:solidFill>
              </a:rPr>
              <a:t> </a:t>
            </a:r>
            <a:r>
              <a:rPr sz="2800" dirty="0" err="1">
                <a:solidFill>
                  <a:srgbClr val="595959"/>
                </a:solidFill>
              </a:rPr>
              <a:t>للحديث</a:t>
            </a:r>
            <a:r>
              <a:rPr sz="2800" dirty="0">
                <a:solidFill>
                  <a:srgbClr val="595959"/>
                </a:solidFill>
              </a:rPr>
              <a:t> </a:t>
            </a:r>
            <a:r>
              <a:rPr sz="2800" dirty="0" err="1">
                <a:solidFill>
                  <a:srgbClr val="595959"/>
                </a:solidFill>
              </a:rPr>
              <a:t>الشريف</a:t>
            </a:r>
            <a:r>
              <a:rPr sz="2800" dirty="0">
                <a:solidFill>
                  <a:srgbClr val="595959"/>
                </a:solidFill>
              </a:rPr>
              <a:t> : </a:t>
            </a:r>
            <a:r>
              <a:rPr lang="ar-SA" dirty="0"/>
              <a:t>حَدَّثَنَا مُحَمَّدُ بْنُ عَبَّادٍ الْمَكِّيُّ ، حَدَّثَنَا سُفْيَانُ ، قَالَ : قُلْتُ لِسُهَيْلٍ : إِنَّ عَمْرًا حَدَّثَنَا ، عَنْ الْقَعْقَاعِ ، عَنْ أَبِيكَ ، قَالَ : وَرَجَوْتُ أَنْ يُسْقِطَ عَنِّي رَجُلًا ، قَالَ : فَقَالَ : سَمِعْتُهُ مِنَ الَّذِي سَمِعَهُ مِنْهُ أَبِي ، كَانَ صَدِيقًا لَهُ بِالشَّامِ ، ثُمَّ حَدَّثَنَا سُفْيَانُ ، عَنْ سُهَيْلٍ ، عَنْ عَطَاءِ بْنِ يَزِيدَ ، عَنْ تَمِيمٍ الدَّارِيِّ ، أَنّ النَّبِيَّ صَلَّى اللَّهُ عَلَيْهِ وَسَلَّمَ ، قَالَ : " الدِّينُ النَّصِيحَةُ ، قُلْنَا : لِمَنْ ؟ قَالَ : لِلَّهِ ، وَلِكِتَابِهِ ، وَلِرَسُولِهِ ، وَلِأَئِمَّةِ الْمُسْلِمِينَ ، وَعَامَّتِهِمْ " .</a:t>
            </a:r>
            <a:r>
              <a:rPr sz="2800" dirty="0">
                <a:solidFill>
                  <a:srgbClr val="595959"/>
                </a:solidFill>
              </a:rPr>
              <a:t>) </a:t>
            </a:r>
            <a:r>
              <a:rPr sz="2400" dirty="0" err="1">
                <a:solidFill>
                  <a:srgbClr val="2F97B5"/>
                </a:solidFill>
              </a:rPr>
              <a:t>رواه</a:t>
            </a:r>
            <a:r>
              <a:rPr sz="2400" dirty="0">
                <a:solidFill>
                  <a:srgbClr val="2F97B5"/>
                </a:solidFill>
              </a:rPr>
              <a:t> </a:t>
            </a:r>
            <a:r>
              <a:rPr lang="ar-SA" sz="2400" dirty="0">
                <a:solidFill>
                  <a:srgbClr val="2F97B5"/>
                </a:solidFill>
              </a:rPr>
              <a:t>مسلم والنسائي والدارمي وأحمد</a:t>
            </a:r>
            <a:r>
              <a:rPr sz="2400" dirty="0">
                <a:solidFill>
                  <a:srgbClr val="2F97B5"/>
                </a:solidFill>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Shape 92"/>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7-</a:t>
            </a:r>
            <a:r>
              <a:rPr sz="4000" b="1" dirty="0" err="1">
                <a:solidFill>
                  <a:srgbClr val="2C7C9F"/>
                </a:solidFill>
              </a:rPr>
              <a:t>المحافظة</a:t>
            </a:r>
            <a:r>
              <a:rPr sz="4000" b="1" dirty="0">
                <a:solidFill>
                  <a:srgbClr val="2C7C9F"/>
                </a:solidFill>
              </a:rPr>
              <a:t> </a:t>
            </a:r>
            <a:r>
              <a:rPr sz="4000" b="1" dirty="0" err="1">
                <a:solidFill>
                  <a:srgbClr val="2C7C9F"/>
                </a:solidFill>
              </a:rPr>
              <a:t>على</a:t>
            </a:r>
            <a:r>
              <a:rPr sz="4000" b="1" dirty="0">
                <a:solidFill>
                  <a:srgbClr val="2C7C9F"/>
                </a:solidFill>
              </a:rPr>
              <a:t> </a:t>
            </a:r>
            <a:r>
              <a:rPr sz="4000" b="1" dirty="0" err="1">
                <a:solidFill>
                  <a:srgbClr val="2C7C9F"/>
                </a:solidFill>
              </a:rPr>
              <a:t>موارد</a:t>
            </a:r>
            <a:r>
              <a:rPr sz="4000" b="1" dirty="0">
                <a:solidFill>
                  <a:srgbClr val="2C7C9F"/>
                </a:solidFill>
              </a:rPr>
              <a:t> </a:t>
            </a:r>
            <a:r>
              <a:rPr sz="4000" b="1" dirty="0" err="1">
                <a:solidFill>
                  <a:srgbClr val="2C7C9F"/>
                </a:solidFill>
              </a:rPr>
              <a:t>المجتمع</a:t>
            </a:r>
            <a:endParaRPr sz="4000" b="1" dirty="0">
              <a:solidFill>
                <a:srgbClr val="2C7C9F"/>
              </a:solidFill>
            </a:endParaRPr>
          </a:p>
        </p:txBody>
      </p:sp>
      <p:sp>
        <p:nvSpPr>
          <p:cNvPr id="93" name="Shape 93"/>
          <p:cNvSpPr>
            <a:spLocks noGrp="1"/>
          </p:cNvSpPr>
          <p:nvPr>
            <p:ph type="body" idx="1"/>
          </p:nvPr>
        </p:nvSpPr>
        <p:spPr>
          <a:xfrm>
            <a:off x="549275" y="1356448"/>
            <a:ext cx="8042276" cy="4919220"/>
          </a:xfrm>
          <a:prstGeom prst="rect">
            <a:avLst/>
          </a:prstGeom>
        </p:spPr>
        <p:txBody>
          <a:bodyPr/>
          <a:lstStyle/>
          <a:p>
            <a:pPr marL="335279" lvl="0" indent="-335279" defTabSz="877823">
              <a:spcBef>
                <a:spcPts val="1900"/>
              </a:spcBef>
              <a:defRPr sz="1800">
                <a:solidFill>
                  <a:srgbClr val="000000"/>
                </a:solidFill>
              </a:defRPr>
            </a:pPr>
            <a:r>
              <a:rPr sz="2688">
                <a:solidFill>
                  <a:srgbClr val="595959"/>
                </a:solidFill>
              </a:rPr>
              <a:t>أن يدرك مسؤوليته في المحافظة على الموارد الصحية واستخدامها بالطريقة المثلى</a:t>
            </a:r>
          </a:p>
          <a:p>
            <a:pPr marL="335279" lvl="0" indent="-335279" defTabSz="877823">
              <a:spcBef>
                <a:spcPts val="1900"/>
              </a:spcBef>
              <a:defRPr sz="1800">
                <a:solidFill>
                  <a:srgbClr val="000000"/>
                </a:solidFill>
              </a:defRPr>
            </a:pPr>
            <a:r>
              <a:rPr sz="2688">
                <a:solidFill>
                  <a:srgbClr val="595959"/>
                </a:solidFill>
              </a:rPr>
              <a:t>أمثلة لممارسات خاطئة:</a:t>
            </a:r>
          </a:p>
          <a:p>
            <a:pPr marL="658368" lvl="1" indent="-323087" defTabSz="877823">
              <a:spcBef>
                <a:spcPts val="500"/>
              </a:spcBef>
              <a:buClr>
                <a:srgbClr val="215D77"/>
              </a:buClr>
              <a:defRPr sz="1800">
                <a:solidFill>
                  <a:srgbClr val="000000"/>
                </a:solidFill>
              </a:defRPr>
            </a:pPr>
            <a:r>
              <a:rPr sz="2304">
                <a:solidFill>
                  <a:srgbClr val="2F97B5"/>
                </a:solidFill>
              </a:rPr>
              <a:t>طلب الفحوص أو صرف الأدوية غير الضرورية</a:t>
            </a:r>
          </a:p>
          <a:p>
            <a:pPr marL="658368" lvl="1" indent="-323087" defTabSz="877823">
              <a:spcBef>
                <a:spcPts val="500"/>
              </a:spcBef>
              <a:buClr>
                <a:srgbClr val="215D77"/>
              </a:buClr>
              <a:defRPr sz="1800">
                <a:solidFill>
                  <a:srgbClr val="000000"/>
                </a:solidFill>
              </a:defRPr>
            </a:pPr>
            <a:r>
              <a:rPr sz="2304">
                <a:solidFill>
                  <a:srgbClr val="2F97B5"/>
                </a:solidFill>
              </a:rPr>
              <a:t>فتح المغلفات المستهلكة بتسرع دون نظر وروية ثم رميها بدون استخدامها</a:t>
            </a:r>
          </a:p>
          <a:p>
            <a:pPr marL="658368" lvl="1" indent="-323087" defTabSz="877823">
              <a:spcBef>
                <a:spcPts val="500"/>
              </a:spcBef>
              <a:buClr>
                <a:srgbClr val="215D77"/>
              </a:buClr>
              <a:defRPr sz="1800">
                <a:solidFill>
                  <a:srgbClr val="000000"/>
                </a:solidFill>
              </a:defRPr>
            </a:pPr>
            <a:r>
              <a:rPr sz="2304">
                <a:solidFill>
                  <a:srgbClr val="2F97B5"/>
                </a:solidFill>
              </a:rPr>
              <a:t>اختيار المنتجات الأكثر كلفة دون سبب وجبه</a:t>
            </a:r>
          </a:p>
          <a:p>
            <a:pPr marL="658368" lvl="1" indent="-323087" defTabSz="877823">
              <a:spcBef>
                <a:spcPts val="500"/>
              </a:spcBef>
              <a:buClr>
                <a:srgbClr val="215D77"/>
              </a:buClr>
              <a:defRPr sz="1800">
                <a:solidFill>
                  <a:srgbClr val="000000"/>
                </a:solidFill>
              </a:defRPr>
            </a:pPr>
            <a:r>
              <a:rPr sz="2304">
                <a:solidFill>
                  <a:srgbClr val="2F97B5"/>
                </a:solidFill>
              </a:rPr>
              <a:t>سوء الإستخدام:</a:t>
            </a:r>
          </a:p>
          <a:p>
            <a:pPr marL="929639" lvl="2" indent="-271271" defTabSz="877823">
              <a:spcBef>
                <a:spcPts val="500"/>
              </a:spcBef>
              <a:defRPr sz="1800">
                <a:solidFill>
                  <a:srgbClr val="000000"/>
                </a:solidFill>
              </a:defRPr>
            </a:pPr>
            <a:r>
              <a:rPr sz="1919">
                <a:solidFill>
                  <a:srgbClr val="595959"/>
                </a:solidFill>
              </a:rPr>
              <a:t>استعمال الأغطية المعقمة سفرة للأكل !!</a:t>
            </a:r>
          </a:p>
          <a:p>
            <a:pPr marL="929639" lvl="2" indent="-271271" defTabSz="877823">
              <a:spcBef>
                <a:spcPts val="500"/>
              </a:spcBef>
              <a:defRPr sz="1800">
                <a:solidFill>
                  <a:srgbClr val="000000"/>
                </a:solidFill>
              </a:defRPr>
            </a:pPr>
            <a:r>
              <a:rPr sz="1919">
                <a:solidFill>
                  <a:srgbClr val="595959"/>
                </a:solidFill>
              </a:rPr>
              <a:t>استعمال محلول دكستروز٥٠بدلا عن السكر!!</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93">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93">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93">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93">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93">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9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build="p" bldLvl="5" animBg="1"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a:spLocks noGrp="1"/>
          </p:cNvSpPr>
          <p:nvPr>
            <p:ph type="title"/>
          </p:nvPr>
        </p:nvSpPr>
        <p:spPr>
          <a:xfrm>
            <a:off x="549275" y="245314"/>
            <a:ext cx="8042276" cy="764808"/>
          </a:xfrm>
          <a:prstGeom prst="rect">
            <a:avLst/>
          </a:prstGeom>
        </p:spPr>
        <p:txBody>
          <a:bodyPr lIns="0" tIns="0" rIns="0" bIns="0">
            <a:normAutofit/>
          </a:bodyPr>
          <a:lstStyle>
            <a:lvl1pPr defTabSz="740663">
              <a:defRPr sz="2916"/>
            </a:lvl1pPr>
          </a:lstStyle>
          <a:p>
            <a:pPr lvl="0">
              <a:defRPr sz="1800" b="0">
                <a:solidFill>
                  <a:srgbClr val="000000"/>
                </a:solidFill>
              </a:defRPr>
            </a:pPr>
            <a:r>
              <a:rPr lang="ar-SA" sz="2916" b="1" dirty="0">
                <a:solidFill>
                  <a:srgbClr val="2C7C9F"/>
                </a:solidFill>
              </a:rPr>
              <a:t>8-</a:t>
            </a:r>
            <a:r>
              <a:rPr sz="2916" b="1" dirty="0" err="1">
                <a:solidFill>
                  <a:srgbClr val="2C7C9F"/>
                </a:solidFill>
              </a:rPr>
              <a:t>المشاركة</a:t>
            </a:r>
            <a:r>
              <a:rPr sz="2916" b="1" dirty="0">
                <a:solidFill>
                  <a:srgbClr val="2C7C9F"/>
                </a:solidFill>
              </a:rPr>
              <a:t> </a:t>
            </a:r>
            <a:r>
              <a:rPr sz="2916" b="1" dirty="0" err="1">
                <a:solidFill>
                  <a:srgbClr val="2C7C9F"/>
                </a:solidFill>
              </a:rPr>
              <a:t>في</a:t>
            </a:r>
            <a:r>
              <a:rPr sz="2916" b="1" dirty="0">
                <a:solidFill>
                  <a:srgbClr val="2C7C9F"/>
                </a:solidFill>
              </a:rPr>
              <a:t> </a:t>
            </a:r>
            <a:r>
              <a:rPr sz="2916" b="1" dirty="0" err="1">
                <a:solidFill>
                  <a:srgbClr val="2C7C9F"/>
                </a:solidFill>
              </a:rPr>
              <a:t>التوعية</a:t>
            </a:r>
            <a:r>
              <a:rPr sz="2916" b="1" dirty="0">
                <a:solidFill>
                  <a:srgbClr val="2C7C9F"/>
                </a:solidFill>
              </a:rPr>
              <a:t> </a:t>
            </a:r>
            <a:r>
              <a:rPr sz="2916" b="1" dirty="0" err="1">
                <a:solidFill>
                  <a:srgbClr val="2C7C9F"/>
                </a:solidFill>
              </a:rPr>
              <a:t>وتحسين</a:t>
            </a:r>
            <a:r>
              <a:rPr sz="2916" b="1" dirty="0">
                <a:solidFill>
                  <a:srgbClr val="2C7C9F"/>
                </a:solidFill>
              </a:rPr>
              <a:t> </a:t>
            </a:r>
            <a:r>
              <a:rPr sz="2916" b="1" dirty="0" err="1">
                <a:solidFill>
                  <a:srgbClr val="2C7C9F"/>
                </a:solidFill>
              </a:rPr>
              <a:t>معايير</a:t>
            </a:r>
            <a:r>
              <a:rPr sz="2916" b="1" dirty="0">
                <a:solidFill>
                  <a:srgbClr val="2C7C9F"/>
                </a:solidFill>
              </a:rPr>
              <a:t> </a:t>
            </a:r>
            <a:r>
              <a:rPr sz="2916" b="1" dirty="0" err="1">
                <a:solidFill>
                  <a:srgbClr val="2C7C9F"/>
                </a:solidFill>
              </a:rPr>
              <a:t>الخدمة</a:t>
            </a:r>
            <a:r>
              <a:rPr sz="2916" b="1" dirty="0">
                <a:solidFill>
                  <a:srgbClr val="2C7C9F"/>
                </a:solidFill>
              </a:rPr>
              <a:t> </a:t>
            </a:r>
            <a:r>
              <a:rPr sz="2916" b="1" dirty="0" err="1">
                <a:solidFill>
                  <a:srgbClr val="2C7C9F"/>
                </a:solidFill>
              </a:rPr>
              <a:t>الصحية</a:t>
            </a:r>
            <a:endParaRPr sz="2916" b="1" dirty="0">
              <a:solidFill>
                <a:srgbClr val="2C7C9F"/>
              </a:solidFill>
            </a:endParaRPr>
          </a:p>
        </p:txBody>
      </p:sp>
      <p:sp>
        <p:nvSpPr>
          <p:cNvPr id="96" name="Shape 96"/>
          <p:cNvSpPr>
            <a:spLocks noGrp="1"/>
          </p:cNvSpPr>
          <p:nvPr>
            <p:ph type="body" idx="1"/>
          </p:nvPr>
        </p:nvSpPr>
        <p:spPr>
          <a:xfrm>
            <a:off x="549275" y="1356448"/>
            <a:ext cx="8042276" cy="4919220"/>
          </a:xfrm>
          <a:prstGeom prst="rect">
            <a:avLst/>
          </a:prstGeom>
        </p:spPr>
        <p:txBody>
          <a:bodyPr>
            <a:normAutofit lnSpcReduction="10000"/>
          </a:bodyPr>
          <a:lstStyle/>
          <a:p>
            <a:pPr marL="314325" lvl="0" indent="-314325" defTabSz="822959">
              <a:lnSpc>
                <a:spcPct val="90000"/>
              </a:lnSpc>
              <a:spcBef>
                <a:spcPts val="1800"/>
              </a:spcBef>
              <a:defRPr sz="1800">
                <a:solidFill>
                  <a:srgbClr val="000000"/>
                </a:solidFill>
              </a:defRPr>
            </a:pPr>
            <a:r>
              <a:rPr sz="2250" dirty="0" err="1">
                <a:solidFill>
                  <a:srgbClr val="595959"/>
                </a:solidFill>
              </a:rPr>
              <a:t>العناية</a:t>
            </a:r>
            <a:r>
              <a:rPr sz="2250" dirty="0">
                <a:solidFill>
                  <a:srgbClr val="595959"/>
                </a:solidFill>
              </a:rPr>
              <a:t> </a:t>
            </a:r>
            <a:r>
              <a:rPr sz="2250" dirty="0" err="1">
                <a:solidFill>
                  <a:srgbClr val="595959"/>
                </a:solidFill>
              </a:rPr>
              <a:t>بصحة</a:t>
            </a:r>
            <a:r>
              <a:rPr sz="2250" dirty="0">
                <a:solidFill>
                  <a:srgbClr val="595959"/>
                </a:solidFill>
              </a:rPr>
              <a:t> </a:t>
            </a:r>
            <a:r>
              <a:rPr sz="2250" dirty="0" err="1">
                <a:solidFill>
                  <a:srgbClr val="595959"/>
                </a:solidFill>
              </a:rPr>
              <a:t>المجتمع</a:t>
            </a:r>
            <a:r>
              <a:rPr sz="2250" dirty="0">
                <a:solidFill>
                  <a:srgbClr val="595959"/>
                </a:solidFill>
              </a:rPr>
              <a:t> </a:t>
            </a:r>
            <a:r>
              <a:rPr sz="2250" dirty="0" err="1">
                <a:solidFill>
                  <a:srgbClr val="595959"/>
                </a:solidFill>
              </a:rPr>
              <a:t>بالتوعية</a:t>
            </a:r>
            <a:r>
              <a:rPr sz="2250" dirty="0">
                <a:solidFill>
                  <a:srgbClr val="595959"/>
                </a:solidFill>
              </a:rPr>
              <a:t> </a:t>
            </a:r>
            <a:r>
              <a:rPr sz="2250" dirty="0" err="1">
                <a:solidFill>
                  <a:srgbClr val="595959"/>
                </a:solidFill>
              </a:rPr>
              <a:t>الصحية</a:t>
            </a:r>
            <a:r>
              <a:rPr sz="2250" dirty="0">
                <a:solidFill>
                  <a:srgbClr val="595959"/>
                </a:solidFill>
              </a:rPr>
              <a:t> </a:t>
            </a:r>
            <a:r>
              <a:rPr sz="2250" dirty="0" err="1">
                <a:solidFill>
                  <a:srgbClr val="595959"/>
                </a:solidFill>
              </a:rPr>
              <a:t>المناسبة</a:t>
            </a:r>
            <a:r>
              <a:rPr sz="2250" dirty="0">
                <a:solidFill>
                  <a:srgbClr val="595959"/>
                </a:solidFill>
              </a:rPr>
              <a:t> </a:t>
            </a:r>
            <a:r>
              <a:rPr sz="2250" dirty="0" err="1">
                <a:solidFill>
                  <a:srgbClr val="595959"/>
                </a:solidFill>
              </a:rPr>
              <a:t>وتبني</a:t>
            </a:r>
            <a:r>
              <a:rPr sz="2250" dirty="0">
                <a:solidFill>
                  <a:srgbClr val="595959"/>
                </a:solidFill>
              </a:rPr>
              <a:t> </a:t>
            </a:r>
            <a:r>
              <a:rPr sz="2250" dirty="0" err="1">
                <a:solidFill>
                  <a:srgbClr val="595959"/>
                </a:solidFill>
              </a:rPr>
              <a:t>المشاركة</a:t>
            </a:r>
            <a:r>
              <a:rPr sz="2250" dirty="0">
                <a:solidFill>
                  <a:srgbClr val="595959"/>
                </a:solidFill>
              </a:rPr>
              <a:t> </a:t>
            </a:r>
            <a:r>
              <a:rPr sz="2250" dirty="0" err="1">
                <a:solidFill>
                  <a:srgbClr val="595959"/>
                </a:solidFill>
              </a:rPr>
              <a:t>في</a:t>
            </a:r>
            <a:r>
              <a:rPr sz="2250" dirty="0">
                <a:solidFill>
                  <a:srgbClr val="595959"/>
                </a:solidFill>
              </a:rPr>
              <a:t> </a:t>
            </a:r>
            <a:r>
              <a:rPr sz="2250" dirty="0" err="1">
                <a:solidFill>
                  <a:srgbClr val="595959"/>
                </a:solidFill>
              </a:rPr>
              <a:t>البرامج</a:t>
            </a:r>
            <a:r>
              <a:rPr sz="2250" dirty="0">
                <a:solidFill>
                  <a:srgbClr val="595959"/>
                </a:solidFill>
              </a:rPr>
              <a:t> </a:t>
            </a:r>
            <a:r>
              <a:rPr sz="2250" dirty="0" err="1">
                <a:solidFill>
                  <a:srgbClr val="595959"/>
                </a:solidFill>
              </a:rPr>
              <a:t>الوقائية</a:t>
            </a:r>
            <a:r>
              <a:rPr sz="2250" dirty="0">
                <a:solidFill>
                  <a:srgbClr val="595959"/>
                </a:solidFill>
              </a:rPr>
              <a:t> </a:t>
            </a:r>
            <a:r>
              <a:rPr sz="2250" dirty="0" err="1">
                <a:solidFill>
                  <a:srgbClr val="595959"/>
                </a:solidFill>
              </a:rPr>
              <a:t>وحماية</a:t>
            </a:r>
            <a:r>
              <a:rPr sz="2250" dirty="0">
                <a:solidFill>
                  <a:srgbClr val="595959"/>
                </a:solidFill>
              </a:rPr>
              <a:t> </a:t>
            </a:r>
            <a:r>
              <a:rPr sz="2250" dirty="0" err="1">
                <a:solidFill>
                  <a:srgbClr val="595959"/>
                </a:solidFill>
              </a:rPr>
              <a:t>البيئة</a:t>
            </a:r>
            <a:endParaRPr sz="2250" dirty="0">
              <a:solidFill>
                <a:srgbClr val="595959"/>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أن</a:t>
            </a:r>
            <a:r>
              <a:rPr sz="2250" dirty="0">
                <a:solidFill>
                  <a:srgbClr val="595959"/>
                </a:solidFill>
              </a:rPr>
              <a:t> </a:t>
            </a:r>
            <a:r>
              <a:rPr sz="2250" dirty="0" err="1">
                <a:solidFill>
                  <a:srgbClr val="595959"/>
                </a:solidFill>
              </a:rPr>
              <a:t>يجتهد</a:t>
            </a:r>
            <a:r>
              <a:rPr sz="2250" dirty="0">
                <a:solidFill>
                  <a:srgbClr val="595959"/>
                </a:solidFill>
              </a:rPr>
              <a:t> </a:t>
            </a:r>
            <a:r>
              <a:rPr sz="2250" dirty="0" err="1">
                <a:solidFill>
                  <a:srgbClr val="595959"/>
                </a:solidFill>
              </a:rPr>
              <a:t>لتحسين</a:t>
            </a:r>
            <a:r>
              <a:rPr sz="2250" dirty="0">
                <a:solidFill>
                  <a:srgbClr val="595959"/>
                </a:solidFill>
              </a:rPr>
              <a:t> </a:t>
            </a:r>
            <a:r>
              <a:rPr sz="2250" dirty="0" err="1">
                <a:solidFill>
                  <a:srgbClr val="595959"/>
                </a:solidFill>
              </a:rPr>
              <a:t>معايير</a:t>
            </a:r>
            <a:r>
              <a:rPr sz="2250" dirty="0">
                <a:solidFill>
                  <a:srgbClr val="595959"/>
                </a:solidFill>
              </a:rPr>
              <a:t> </a:t>
            </a:r>
            <a:r>
              <a:rPr sz="2250" dirty="0" err="1">
                <a:solidFill>
                  <a:srgbClr val="595959"/>
                </a:solidFill>
              </a:rPr>
              <a:t>الخدمة</a:t>
            </a:r>
            <a:r>
              <a:rPr sz="2250" dirty="0">
                <a:solidFill>
                  <a:srgbClr val="595959"/>
                </a:solidFill>
              </a:rPr>
              <a:t> </a:t>
            </a:r>
            <a:r>
              <a:rPr sz="2250" dirty="0" err="1">
                <a:solidFill>
                  <a:srgbClr val="595959"/>
                </a:solidFill>
              </a:rPr>
              <a:t>الصحيةالمقدمة</a:t>
            </a:r>
            <a:r>
              <a:rPr sz="2250" dirty="0">
                <a:solidFill>
                  <a:srgbClr val="595959"/>
                </a:solidFill>
              </a:rPr>
              <a:t> </a:t>
            </a:r>
            <a:r>
              <a:rPr sz="2250" dirty="0" err="1">
                <a:solidFill>
                  <a:srgbClr val="595959"/>
                </a:solidFill>
              </a:rPr>
              <a:t>للمجتمع</a:t>
            </a:r>
            <a:r>
              <a:rPr sz="2250" dirty="0">
                <a:solidFill>
                  <a:srgbClr val="595959"/>
                </a:solidFill>
              </a:rPr>
              <a:t> </a:t>
            </a:r>
            <a:r>
              <a:rPr sz="2250" dirty="0" err="1">
                <a:solidFill>
                  <a:srgbClr val="595959"/>
                </a:solidFill>
              </a:rPr>
              <a:t>ونوعيتها</a:t>
            </a:r>
            <a:r>
              <a:rPr sz="2250" dirty="0">
                <a:solidFill>
                  <a:srgbClr val="595959"/>
                </a:solidFill>
              </a:rPr>
              <a:t> </a:t>
            </a: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قال</a:t>
            </a:r>
            <a:r>
              <a:rPr sz="1979" dirty="0">
                <a:solidFill>
                  <a:srgbClr val="2F97B5"/>
                </a:solidFill>
              </a:rPr>
              <a:t> </a:t>
            </a:r>
            <a:r>
              <a:rPr sz="1979" dirty="0" err="1">
                <a:solidFill>
                  <a:srgbClr val="2F97B5"/>
                </a:solidFill>
              </a:rPr>
              <a:t>صلى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عليه</a:t>
            </a:r>
            <a:r>
              <a:rPr sz="1979" dirty="0">
                <a:solidFill>
                  <a:srgbClr val="2F97B5"/>
                </a:solidFill>
              </a:rPr>
              <a:t> </a:t>
            </a:r>
            <a:r>
              <a:rPr sz="1979" dirty="0" err="1">
                <a:solidFill>
                  <a:srgbClr val="2F97B5"/>
                </a:solidFill>
              </a:rPr>
              <a:t>وسلم</a:t>
            </a:r>
            <a:r>
              <a:rPr sz="1979" dirty="0">
                <a:solidFill>
                  <a:srgbClr val="2F97B5"/>
                </a:solidFill>
              </a:rPr>
              <a:t> ) :</a:t>
            </a:r>
            <a:r>
              <a:rPr sz="1979" dirty="0" err="1">
                <a:solidFill>
                  <a:srgbClr val="2F97B5"/>
                </a:solidFill>
              </a:rPr>
              <a:t>أحب</a:t>
            </a:r>
            <a:r>
              <a:rPr sz="1979" dirty="0">
                <a:solidFill>
                  <a:srgbClr val="2F97B5"/>
                </a:solidFill>
              </a:rPr>
              <a:t> </a:t>
            </a:r>
            <a:r>
              <a:rPr sz="1979" dirty="0" err="1">
                <a:solidFill>
                  <a:srgbClr val="2F97B5"/>
                </a:solidFill>
              </a:rPr>
              <a:t>الناس</a:t>
            </a:r>
            <a:r>
              <a:rPr sz="1979" dirty="0">
                <a:solidFill>
                  <a:srgbClr val="2F97B5"/>
                </a:solidFill>
              </a:rPr>
              <a:t> </a:t>
            </a:r>
            <a:r>
              <a:rPr sz="1979" dirty="0" err="1">
                <a:solidFill>
                  <a:srgbClr val="2F97B5"/>
                </a:solidFill>
              </a:rPr>
              <a:t>إلى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أنفعهم</a:t>
            </a:r>
            <a:r>
              <a:rPr sz="1979" dirty="0">
                <a:solidFill>
                  <a:srgbClr val="2F97B5"/>
                </a:solidFill>
              </a:rPr>
              <a:t> </a:t>
            </a:r>
            <a:r>
              <a:rPr sz="1979" dirty="0" err="1">
                <a:solidFill>
                  <a:srgbClr val="2F97B5"/>
                </a:solidFill>
              </a:rPr>
              <a:t>للناس</a:t>
            </a:r>
            <a:r>
              <a:rPr sz="1979" dirty="0">
                <a:solidFill>
                  <a:srgbClr val="2F97B5"/>
                </a:solidFill>
              </a:rPr>
              <a:t> ، </a:t>
            </a:r>
            <a:r>
              <a:rPr sz="1979" dirty="0" err="1">
                <a:solidFill>
                  <a:srgbClr val="2F97B5"/>
                </a:solidFill>
              </a:rPr>
              <a:t>وأحب</a:t>
            </a:r>
            <a:r>
              <a:rPr sz="1979" dirty="0">
                <a:solidFill>
                  <a:srgbClr val="2F97B5"/>
                </a:solidFill>
              </a:rPr>
              <a:t> </a:t>
            </a:r>
            <a:r>
              <a:rPr sz="1979" dirty="0" err="1">
                <a:solidFill>
                  <a:srgbClr val="2F97B5"/>
                </a:solidFill>
              </a:rPr>
              <a:t>الأعمال</a:t>
            </a:r>
            <a:r>
              <a:rPr sz="1979" dirty="0">
                <a:solidFill>
                  <a:srgbClr val="2F97B5"/>
                </a:solidFill>
              </a:rPr>
              <a:t> </a:t>
            </a:r>
            <a:r>
              <a:rPr sz="1979" dirty="0" err="1">
                <a:solidFill>
                  <a:srgbClr val="2F97B5"/>
                </a:solidFill>
              </a:rPr>
              <a:t>إلى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عز</a:t>
            </a:r>
            <a:r>
              <a:rPr sz="1979" dirty="0">
                <a:solidFill>
                  <a:srgbClr val="2F97B5"/>
                </a:solidFill>
              </a:rPr>
              <a:t> </a:t>
            </a:r>
            <a:r>
              <a:rPr sz="1979" dirty="0" err="1">
                <a:solidFill>
                  <a:srgbClr val="2F97B5"/>
                </a:solidFill>
              </a:rPr>
              <a:t>وجل</a:t>
            </a:r>
            <a:r>
              <a:rPr sz="1979" dirty="0">
                <a:solidFill>
                  <a:srgbClr val="2F97B5"/>
                </a:solidFill>
              </a:rPr>
              <a:t> </a:t>
            </a:r>
            <a:r>
              <a:rPr sz="1979" dirty="0" err="1">
                <a:solidFill>
                  <a:srgbClr val="2F97B5"/>
                </a:solidFill>
              </a:rPr>
              <a:t>سرور</a:t>
            </a:r>
            <a:r>
              <a:rPr sz="1979" dirty="0">
                <a:solidFill>
                  <a:srgbClr val="2F97B5"/>
                </a:solidFill>
              </a:rPr>
              <a:t> </a:t>
            </a:r>
            <a:r>
              <a:rPr sz="1979" dirty="0" err="1">
                <a:solidFill>
                  <a:srgbClr val="2F97B5"/>
                </a:solidFill>
              </a:rPr>
              <a:t>يدخله</a:t>
            </a:r>
            <a:r>
              <a:rPr sz="1979" dirty="0">
                <a:solidFill>
                  <a:srgbClr val="2F97B5"/>
                </a:solidFill>
              </a:rPr>
              <a:t> </a:t>
            </a:r>
            <a:r>
              <a:rPr sz="1979" dirty="0" err="1">
                <a:solidFill>
                  <a:srgbClr val="2F97B5"/>
                </a:solidFill>
              </a:rPr>
              <a:t>على</a:t>
            </a:r>
            <a:r>
              <a:rPr sz="1979" dirty="0">
                <a:solidFill>
                  <a:srgbClr val="2F97B5"/>
                </a:solidFill>
              </a:rPr>
              <a:t> </a:t>
            </a:r>
            <a:r>
              <a:rPr sz="1979" dirty="0" err="1">
                <a:solidFill>
                  <a:srgbClr val="2F97B5"/>
                </a:solidFill>
              </a:rPr>
              <a:t>مسلم</a:t>
            </a:r>
            <a:r>
              <a:rPr sz="1979" dirty="0">
                <a:solidFill>
                  <a:srgbClr val="2F97B5"/>
                </a:solidFill>
              </a:rPr>
              <a:t> ، </a:t>
            </a:r>
            <a:r>
              <a:rPr sz="1979" dirty="0" err="1">
                <a:solidFill>
                  <a:srgbClr val="2F97B5"/>
                </a:solidFill>
              </a:rPr>
              <a:t>أو</a:t>
            </a:r>
            <a:r>
              <a:rPr sz="1979" dirty="0">
                <a:solidFill>
                  <a:srgbClr val="2F97B5"/>
                </a:solidFill>
              </a:rPr>
              <a:t> </a:t>
            </a:r>
            <a:r>
              <a:rPr sz="1979" dirty="0" err="1">
                <a:solidFill>
                  <a:srgbClr val="2F97B5"/>
                </a:solidFill>
              </a:rPr>
              <a:t>يكشف</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كربه</a:t>
            </a:r>
            <a:r>
              <a:rPr sz="1979" dirty="0">
                <a:solidFill>
                  <a:srgbClr val="2F97B5"/>
                </a:solidFill>
              </a:rPr>
              <a:t> </a:t>
            </a:r>
            <a:r>
              <a:rPr sz="1979" dirty="0" err="1">
                <a:solidFill>
                  <a:srgbClr val="2F97B5"/>
                </a:solidFill>
              </a:rPr>
              <a:t>أو</a:t>
            </a:r>
            <a:r>
              <a:rPr sz="1979" dirty="0">
                <a:solidFill>
                  <a:srgbClr val="2F97B5"/>
                </a:solidFill>
              </a:rPr>
              <a:t> </a:t>
            </a:r>
            <a:r>
              <a:rPr sz="1979" dirty="0" err="1">
                <a:solidFill>
                  <a:srgbClr val="2F97B5"/>
                </a:solidFill>
              </a:rPr>
              <a:t>يقضي</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ديناً</a:t>
            </a:r>
            <a:r>
              <a:rPr sz="1979" dirty="0">
                <a:solidFill>
                  <a:srgbClr val="2F97B5"/>
                </a:solidFill>
              </a:rPr>
              <a:t> </a:t>
            </a:r>
            <a:r>
              <a:rPr sz="1979" dirty="0" err="1">
                <a:solidFill>
                  <a:srgbClr val="2F97B5"/>
                </a:solidFill>
              </a:rPr>
              <a:t>أو</a:t>
            </a:r>
            <a:r>
              <a:rPr sz="1979" dirty="0">
                <a:solidFill>
                  <a:srgbClr val="2F97B5"/>
                </a:solidFill>
              </a:rPr>
              <a:t> </a:t>
            </a:r>
            <a:r>
              <a:rPr sz="1979" dirty="0" err="1">
                <a:solidFill>
                  <a:srgbClr val="2F97B5"/>
                </a:solidFill>
              </a:rPr>
              <a:t>يطرد</a:t>
            </a:r>
            <a:r>
              <a:rPr sz="1979" dirty="0">
                <a:solidFill>
                  <a:srgbClr val="2F97B5"/>
                </a:solidFill>
              </a:rPr>
              <a:t> </a:t>
            </a:r>
            <a:r>
              <a:rPr sz="1979" dirty="0" err="1">
                <a:solidFill>
                  <a:srgbClr val="2F97B5"/>
                </a:solidFill>
              </a:rPr>
              <a:t>عنه</a:t>
            </a:r>
            <a:r>
              <a:rPr sz="1979" dirty="0">
                <a:solidFill>
                  <a:srgbClr val="2F97B5"/>
                </a:solidFill>
              </a:rPr>
              <a:t> </a:t>
            </a:r>
            <a:r>
              <a:rPr sz="1979" dirty="0" err="1">
                <a:solidFill>
                  <a:srgbClr val="2F97B5"/>
                </a:solidFill>
              </a:rPr>
              <a:t>جوعاً</a:t>
            </a:r>
            <a:r>
              <a:rPr sz="1979" dirty="0">
                <a:solidFill>
                  <a:srgbClr val="2F97B5"/>
                </a:solidFill>
              </a:rPr>
              <a:t>...) </a:t>
            </a:r>
            <a:r>
              <a:rPr sz="1979" dirty="0" err="1">
                <a:solidFill>
                  <a:srgbClr val="2F97B5"/>
                </a:solidFill>
              </a:rPr>
              <a:t>صححه</a:t>
            </a:r>
            <a:r>
              <a:rPr sz="1979" dirty="0">
                <a:solidFill>
                  <a:srgbClr val="2F97B5"/>
                </a:solidFill>
              </a:rPr>
              <a:t> </a:t>
            </a:r>
            <a:r>
              <a:rPr sz="1979" dirty="0" err="1">
                <a:solidFill>
                  <a:srgbClr val="2F97B5"/>
                </a:solidFill>
              </a:rPr>
              <a:t>الألباني</a:t>
            </a:r>
            <a:r>
              <a:rPr sz="1979" dirty="0">
                <a:solidFill>
                  <a:srgbClr val="2F97B5"/>
                </a:solidFill>
              </a:rPr>
              <a:t> – </a:t>
            </a:r>
            <a:r>
              <a:rPr sz="1979" dirty="0" err="1">
                <a:solidFill>
                  <a:srgbClr val="2F97B5"/>
                </a:solidFill>
              </a:rPr>
              <a:t>صحيح</a:t>
            </a:r>
            <a:r>
              <a:rPr sz="1979" dirty="0">
                <a:solidFill>
                  <a:srgbClr val="2F97B5"/>
                </a:solidFill>
              </a:rPr>
              <a:t> </a:t>
            </a:r>
            <a:r>
              <a:rPr sz="1979" dirty="0" err="1">
                <a:solidFill>
                  <a:srgbClr val="2F97B5"/>
                </a:solidFill>
              </a:rPr>
              <a:t>الجامع</a:t>
            </a:r>
            <a:endParaRPr sz="1979" dirty="0">
              <a:solidFill>
                <a:srgbClr val="2F97B5"/>
              </a:solidFill>
            </a:endParaRP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قال</a:t>
            </a:r>
            <a:r>
              <a:rPr sz="1979" dirty="0">
                <a:solidFill>
                  <a:srgbClr val="2F97B5"/>
                </a:solidFill>
              </a:rPr>
              <a:t> </a:t>
            </a:r>
            <a:r>
              <a:rPr sz="1979" dirty="0" err="1">
                <a:solidFill>
                  <a:srgbClr val="2F97B5"/>
                </a:solidFill>
              </a:rPr>
              <a:t>صلى</a:t>
            </a:r>
            <a:r>
              <a:rPr sz="1979" dirty="0">
                <a:solidFill>
                  <a:srgbClr val="2F97B5"/>
                </a:solidFill>
              </a:rPr>
              <a:t> </a:t>
            </a:r>
            <a:r>
              <a:rPr sz="1979" dirty="0" err="1">
                <a:solidFill>
                  <a:srgbClr val="2F97B5"/>
                </a:solidFill>
              </a:rPr>
              <a:t>الله</a:t>
            </a:r>
            <a:r>
              <a:rPr sz="1979" dirty="0">
                <a:solidFill>
                  <a:srgbClr val="2F97B5"/>
                </a:solidFill>
              </a:rPr>
              <a:t> </a:t>
            </a:r>
            <a:r>
              <a:rPr sz="1979" dirty="0" err="1">
                <a:solidFill>
                  <a:srgbClr val="2F97B5"/>
                </a:solidFill>
              </a:rPr>
              <a:t>عليه</a:t>
            </a:r>
            <a:r>
              <a:rPr sz="1979" dirty="0">
                <a:solidFill>
                  <a:srgbClr val="2F97B5"/>
                </a:solidFill>
              </a:rPr>
              <a:t> </a:t>
            </a:r>
            <a:r>
              <a:rPr sz="1979" dirty="0" err="1">
                <a:solidFill>
                  <a:srgbClr val="2F97B5"/>
                </a:solidFill>
              </a:rPr>
              <a:t>وسلم</a:t>
            </a:r>
            <a:r>
              <a:rPr sz="1979" dirty="0">
                <a:solidFill>
                  <a:srgbClr val="2F97B5"/>
                </a:solidFill>
              </a:rPr>
              <a:t> : (</a:t>
            </a:r>
            <a:r>
              <a:rPr sz="1979" dirty="0" err="1">
                <a:solidFill>
                  <a:srgbClr val="2F97B5"/>
                </a:solidFill>
              </a:rPr>
              <a:t>خير</a:t>
            </a:r>
            <a:r>
              <a:rPr sz="1979" dirty="0">
                <a:solidFill>
                  <a:srgbClr val="2F97B5"/>
                </a:solidFill>
              </a:rPr>
              <a:t> </a:t>
            </a:r>
            <a:r>
              <a:rPr sz="1979" dirty="0" err="1">
                <a:solidFill>
                  <a:srgbClr val="2F97B5"/>
                </a:solidFill>
              </a:rPr>
              <a:t>الناس</a:t>
            </a:r>
            <a:r>
              <a:rPr sz="1979" dirty="0">
                <a:solidFill>
                  <a:srgbClr val="2F97B5"/>
                </a:solidFill>
              </a:rPr>
              <a:t> </a:t>
            </a:r>
            <a:r>
              <a:rPr sz="1979" dirty="0" err="1">
                <a:solidFill>
                  <a:srgbClr val="2F97B5"/>
                </a:solidFill>
              </a:rPr>
              <a:t>أنفعهم</a:t>
            </a:r>
            <a:r>
              <a:rPr sz="1979" dirty="0">
                <a:solidFill>
                  <a:srgbClr val="2F97B5"/>
                </a:solidFill>
              </a:rPr>
              <a:t> </a:t>
            </a:r>
            <a:r>
              <a:rPr sz="1979" dirty="0" err="1">
                <a:solidFill>
                  <a:srgbClr val="2F97B5"/>
                </a:solidFill>
              </a:rPr>
              <a:t>للناس</a:t>
            </a:r>
            <a:r>
              <a:rPr sz="1979" dirty="0">
                <a:solidFill>
                  <a:srgbClr val="2F97B5"/>
                </a:solidFill>
              </a:rPr>
              <a:t>) </a:t>
            </a:r>
            <a:r>
              <a:rPr sz="1979" dirty="0" err="1">
                <a:solidFill>
                  <a:srgbClr val="2F97B5"/>
                </a:solidFill>
              </a:rPr>
              <a:t>حسنه</a:t>
            </a:r>
            <a:r>
              <a:rPr sz="1979" dirty="0">
                <a:solidFill>
                  <a:srgbClr val="2F97B5"/>
                </a:solidFill>
              </a:rPr>
              <a:t> </a:t>
            </a:r>
            <a:r>
              <a:rPr sz="1979" dirty="0" err="1">
                <a:solidFill>
                  <a:srgbClr val="2F97B5"/>
                </a:solidFill>
              </a:rPr>
              <a:t>الألباني</a:t>
            </a:r>
            <a:endParaRPr lang="ar-SA" sz="1979" dirty="0">
              <a:solidFill>
                <a:srgbClr val="2F97B5"/>
              </a:solidFill>
            </a:endParaRPr>
          </a:p>
          <a:p>
            <a:pPr marL="617219" lvl="1" indent="-302894" defTabSz="822959">
              <a:lnSpc>
                <a:spcPct val="90000"/>
              </a:lnSpc>
              <a:spcBef>
                <a:spcPts val="500"/>
              </a:spcBef>
              <a:buClr>
                <a:srgbClr val="215D77"/>
              </a:buClr>
              <a:defRPr sz="1800">
                <a:solidFill>
                  <a:srgbClr val="000000"/>
                </a:solidFill>
              </a:defRPr>
            </a:pPr>
            <a:r>
              <a:rPr lang="ar-SA" sz="1979" dirty="0">
                <a:solidFill>
                  <a:srgbClr val="2F97B5"/>
                </a:solidFill>
              </a:rPr>
              <a:t>حَدَّثَنَا مُحَمَّدُ بْنُ الْفَضْلِ السَّقَطِيُّ ، ثنا إِسْحَاقُ بْنُ كَعْبٍ ، ثنا مُوسَى بْنُ عُمَيْرٍ ، عَنِ الْحَكَمِ ، عَنْ إِبْرَاهِيمَ ، عَنْ عَلْقَمَةَ ، عَنْ عَبْدِ اللَّهِ ، قَالَ : قَالَ رَسُولُ اللَّهِ صَلَّى اللَّهُ عَلَيْهِ وَسَلَّمَ : " الْخَلْقُ كُلُّهُمْ عِيَالُ اللَّهِ ، فَأَحَبُّ الْخَلْقِ إِلَى اللَّهِ أَنْفَعُهُمْ لِعِيَالِهِ " . رواه الطبراني</a:t>
            </a:r>
            <a:endParaRPr sz="1979" dirty="0">
              <a:solidFill>
                <a:srgbClr val="2F97B5"/>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التفاعل</a:t>
            </a:r>
            <a:r>
              <a:rPr sz="2250" dirty="0">
                <a:solidFill>
                  <a:srgbClr val="595959"/>
                </a:solidFill>
              </a:rPr>
              <a:t> </a:t>
            </a:r>
            <a:r>
              <a:rPr sz="2250" dirty="0" err="1">
                <a:solidFill>
                  <a:srgbClr val="595959"/>
                </a:solidFill>
              </a:rPr>
              <a:t>مع</a:t>
            </a:r>
            <a:r>
              <a:rPr sz="2250" dirty="0">
                <a:solidFill>
                  <a:srgbClr val="595959"/>
                </a:solidFill>
              </a:rPr>
              <a:t> </a:t>
            </a:r>
            <a:r>
              <a:rPr sz="2250" dirty="0" err="1">
                <a:solidFill>
                  <a:srgbClr val="595959"/>
                </a:solidFill>
              </a:rPr>
              <a:t>وسائل</a:t>
            </a:r>
            <a:r>
              <a:rPr sz="2250" dirty="0">
                <a:solidFill>
                  <a:srgbClr val="595959"/>
                </a:solidFill>
              </a:rPr>
              <a:t> </a:t>
            </a:r>
            <a:r>
              <a:rPr sz="2250" dirty="0" err="1">
                <a:solidFill>
                  <a:srgbClr val="595959"/>
                </a:solidFill>
              </a:rPr>
              <a:t>الإعلام</a:t>
            </a:r>
            <a:r>
              <a:rPr sz="2250" dirty="0">
                <a:solidFill>
                  <a:srgbClr val="595959"/>
                </a:solidFill>
              </a:rPr>
              <a:t> </a:t>
            </a:r>
            <a:r>
              <a:rPr sz="2250" dirty="0" err="1">
                <a:solidFill>
                  <a:srgbClr val="595959"/>
                </a:solidFill>
              </a:rPr>
              <a:t>من</a:t>
            </a:r>
            <a:r>
              <a:rPr sz="2250" dirty="0">
                <a:solidFill>
                  <a:srgbClr val="595959"/>
                </a:solidFill>
              </a:rPr>
              <a:t> </a:t>
            </a:r>
            <a:r>
              <a:rPr sz="2250" dirty="0" err="1">
                <a:solidFill>
                  <a:srgbClr val="595959"/>
                </a:solidFill>
              </a:rPr>
              <a:t>أجل</a:t>
            </a:r>
            <a:r>
              <a:rPr sz="2250" dirty="0">
                <a:solidFill>
                  <a:srgbClr val="595959"/>
                </a:solidFill>
              </a:rPr>
              <a:t> </a:t>
            </a:r>
            <a:r>
              <a:rPr sz="2250" dirty="0" err="1">
                <a:solidFill>
                  <a:srgbClr val="595959"/>
                </a:solidFill>
              </a:rPr>
              <a:t>توفير</a:t>
            </a:r>
            <a:r>
              <a:rPr sz="2250" dirty="0">
                <a:solidFill>
                  <a:srgbClr val="595959"/>
                </a:solidFill>
              </a:rPr>
              <a:t> </a:t>
            </a:r>
            <a:r>
              <a:rPr sz="2250" dirty="0" err="1">
                <a:solidFill>
                  <a:srgbClr val="595959"/>
                </a:solidFill>
              </a:rPr>
              <a:t>المعلومات</a:t>
            </a:r>
            <a:r>
              <a:rPr sz="2250" dirty="0">
                <a:solidFill>
                  <a:srgbClr val="595959"/>
                </a:solidFill>
              </a:rPr>
              <a:t> </a:t>
            </a:r>
            <a:r>
              <a:rPr sz="2250" dirty="0" err="1">
                <a:solidFill>
                  <a:srgbClr val="595959"/>
                </a:solidFill>
              </a:rPr>
              <a:t>الصحيحة</a:t>
            </a:r>
            <a:r>
              <a:rPr sz="2250" dirty="0">
                <a:solidFill>
                  <a:srgbClr val="595959"/>
                </a:solidFill>
              </a:rPr>
              <a:t> </a:t>
            </a:r>
            <a:r>
              <a:rPr sz="2250" dirty="0" err="1">
                <a:solidFill>
                  <a:srgbClr val="595959"/>
                </a:solidFill>
              </a:rPr>
              <a:t>للمجتمع</a:t>
            </a:r>
            <a:endParaRPr sz="2250" dirty="0">
              <a:solidFill>
                <a:srgbClr val="595959"/>
              </a:solidFill>
            </a:endParaRPr>
          </a:p>
          <a:p>
            <a:pPr marL="314325" lvl="0" indent="-314325" defTabSz="822959">
              <a:lnSpc>
                <a:spcPct val="90000"/>
              </a:lnSpc>
              <a:spcBef>
                <a:spcPts val="1800"/>
              </a:spcBef>
              <a:defRPr sz="1800">
                <a:solidFill>
                  <a:srgbClr val="000000"/>
                </a:solidFill>
              </a:defRPr>
            </a:pPr>
            <a:r>
              <a:rPr sz="2250" dirty="0" err="1">
                <a:solidFill>
                  <a:srgbClr val="595959"/>
                </a:solidFill>
              </a:rPr>
              <a:t>المساهمة</a:t>
            </a:r>
            <a:r>
              <a:rPr sz="2250" dirty="0">
                <a:solidFill>
                  <a:srgbClr val="595959"/>
                </a:solidFill>
              </a:rPr>
              <a:t> </a:t>
            </a:r>
            <a:r>
              <a:rPr sz="2250" dirty="0" err="1">
                <a:solidFill>
                  <a:srgbClr val="595959"/>
                </a:solidFill>
              </a:rPr>
              <a:t>قدر</a:t>
            </a:r>
            <a:r>
              <a:rPr sz="2250" dirty="0">
                <a:solidFill>
                  <a:srgbClr val="595959"/>
                </a:solidFill>
              </a:rPr>
              <a:t> </a:t>
            </a:r>
            <a:r>
              <a:rPr sz="2250" dirty="0" err="1">
                <a:solidFill>
                  <a:srgbClr val="595959"/>
                </a:solidFill>
              </a:rPr>
              <a:t>الإستطاعة</a:t>
            </a:r>
            <a:r>
              <a:rPr sz="2250" dirty="0">
                <a:solidFill>
                  <a:srgbClr val="595959"/>
                </a:solidFill>
              </a:rPr>
              <a:t> </a:t>
            </a:r>
            <a:r>
              <a:rPr sz="2250" dirty="0" err="1">
                <a:solidFill>
                  <a:srgbClr val="595959"/>
                </a:solidFill>
              </a:rPr>
              <a:t>في</a:t>
            </a:r>
            <a:r>
              <a:rPr sz="2250" dirty="0">
                <a:solidFill>
                  <a:srgbClr val="595959"/>
                </a:solidFill>
              </a:rPr>
              <a:t> </a:t>
            </a:r>
            <a:r>
              <a:rPr sz="2250" dirty="0" err="1">
                <a:solidFill>
                  <a:srgbClr val="595959"/>
                </a:solidFill>
              </a:rPr>
              <a:t>دراسة</a:t>
            </a:r>
            <a:r>
              <a:rPr sz="2250" dirty="0">
                <a:solidFill>
                  <a:srgbClr val="595959"/>
                </a:solidFill>
              </a:rPr>
              <a:t> </a:t>
            </a:r>
            <a:r>
              <a:rPr sz="2250" dirty="0" err="1">
                <a:solidFill>
                  <a:srgbClr val="595959"/>
                </a:solidFill>
              </a:rPr>
              <a:t>المشكلات</a:t>
            </a:r>
            <a:r>
              <a:rPr sz="2250" dirty="0">
                <a:solidFill>
                  <a:srgbClr val="595959"/>
                </a:solidFill>
              </a:rPr>
              <a:t> </a:t>
            </a:r>
            <a:r>
              <a:rPr sz="2250" dirty="0" err="1">
                <a:solidFill>
                  <a:srgbClr val="595959"/>
                </a:solidFill>
              </a:rPr>
              <a:t>الصحية</a:t>
            </a:r>
            <a:r>
              <a:rPr sz="2250" dirty="0">
                <a:solidFill>
                  <a:srgbClr val="595959"/>
                </a:solidFill>
              </a:rPr>
              <a:t> </a:t>
            </a:r>
            <a:r>
              <a:rPr sz="2250" dirty="0" err="1">
                <a:solidFill>
                  <a:srgbClr val="595959"/>
                </a:solidFill>
              </a:rPr>
              <a:t>على</a:t>
            </a:r>
            <a:r>
              <a:rPr sz="2250" dirty="0">
                <a:solidFill>
                  <a:srgbClr val="595959"/>
                </a:solidFill>
              </a:rPr>
              <a:t> </a:t>
            </a:r>
            <a:r>
              <a:rPr sz="2250" dirty="0" err="1">
                <a:solidFill>
                  <a:srgbClr val="595959"/>
                </a:solidFill>
              </a:rPr>
              <a:t>مستوى</a:t>
            </a:r>
            <a:r>
              <a:rPr sz="2250" dirty="0">
                <a:solidFill>
                  <a:srgbClr val="595959"/>
                </a:solidFill>
              </a:rPr>
              <a:t> </a:t>
            </a:r>
            <a:r>
              <a:rPr sz="2250" dirty="0" err="1">
                <a:solidFill>
                  <a:srgbClr val="595959"/>
                </a:solidFill>
              </a:rPr>
              <a:t>المجتمع</a:t>
            </a:r>
            <a:r>
              <a:rPr sz="2250" dirty="0">
                <a:solidFill>
                  <a:srgbClr val="595959"/>
                </a:solidFill>
              </a:rPr>
              <a:t> </a:t>
            </a:r>
            <a:r>
              <a:rPr sz="2250" dirty="0" err="1">
                <a:solidFill>
                  <a:srgbClr val="595959"/>
                </a:solidFill>
              </a:rPr>
              <a:t>واقتراح</a:t>
            </a:r>
            <a:r>
              <a:rPr sz="2250" dirty="0">
                <a:solidFill>
                  <a:srgbClr val="595959"/>
                </a:solidFill>
              </a:rPr>
              <a:t> </a:t>
            </a:r>
            <a:r>
              <a:rPr sz="2250" dirty="0" err="1">
                <a:solidFill>
                  <a:srgbClr val="595959"/>
                </a:solidFill>
              </a:rPr>
              <a:t>الحلول</a:t>
            </a:r>
            <a:r>
              <a:rPr sz="2250" dirty="0">
                <a:solidFill>
                  <a:srgbClr val="595959"/>
                </a:solidFill>
              </a:rPr>
              <a:t> </a:t>
            </a:r>
            <a:r>
              <a:rPr sz="2250" dirty="0" err="1">
                <a:solidFill>
                  <a:srgbClr val="595959"/>
                </a:solidFill>
              </a:rPr>
              <a:t>المناسبة</a:t>
            </a:r>
            <a:r>
              <a:rPr sz="2250" dirty="0">
                <a:solidFill>
                  <a:srgbClr val="595959"/>
                </a:solidFill>
              </a:rPr>
              <a:t> </a:t>
            </a:r>
            <a:r>
              <a:rPr sz="2250" dirty="0" err="1">
                <a:solidFill>
                  <a:srgbClr val="595959"/>
                </a:solidFill>
              </a:rPr>
              <a:t>لهل</a:t>
            </a:r>
            <a:endParaRPr sz="2250" dirty="0">
              <a:solidFill>
                <a:srgbClr val="595959"/>
              </a:solidFill>
            </a:endParaRPr>
          </a:p>
          <a:p>
            <a:pPr marL="617219" lvl="1" indent="-302894" defTabSz="822959">
              <a:lnSpc>
                <a:spcPct val="90000"/>
              </a:lnSpc>
              <a:spcBef>
                <a:spcPts val="500"/>
              </a:spcBef>
              <a:buClr>
                <a:srgbClr val="215D77"/>
              </a:buClr>
              <a:defRPr sz="1800">
                <a:solidFill>
                  <a:srgbClr val="000000"/>
                </a:solidFill>
              </a:defRPr>
            </a:pPr>
            <a:r>
              <a:rPr sz="1979" dirty="0" err="1">
                <a:solidFill>
                  <a:srgbClr val="2F97B5"/>
                </a:solidFill>
              </a:rPr>
              <a:t>التدخين</a:t>
            </a:r>
            <a:r>
              <a:rPr sz="1979" dirty="0">
                <a:solidFill>
                  <a:srgbClr val="2F97B5"/>
                </a:solidFill>
              </a:rPr>
              <a:t> - </a:t>
            </a:r>
            <a:r>
              <a:rPr sz="1979" dirty="0" err="1">
                <a:solidFill>
                  <a:srgbClr val="2F97B5"/>
                </a:solidFill>
              </a:rPr>
              <a:t>المخدرات</a:t>
            </a:r>
            <a:r>
              <a:rPr sz="1979" dirty="0">
                <a:solidFill>
                  <a:srgbClr val="2F97B5"/>
                </a:solidFill>
              </a:rPr>
              <a:t> - </a:t>
            </a:r>
            <a:r>
              <a:rPr sz="1979" dirty="0" err="1">
                <a:solidFill>
                  <a:srgbClr val="2F97B5"/>
                </a:solidFill>
              </a:rPr>
              <a:t>حوادث</a:t>
            </a:r>
            <a:r>
              <a:rPr sz="1979" dirty="0">
                <a:solidFill>
                  <a:srgbClr val="2F97B5"/>
                </a:solidFill>
              </a:rPr>
              <a:t> </a:t>
            </a:r>
            <a:r>
              <a:rPr sz="1979" dirty="0" err="1">
                <a:solidFill>
                  <a:srgbClr val="2F97B5"/>
                </a:solidFill>
              </a:rPr>
              <a:t>الطرق</a:t>
            </a:r>
            <a:endParaRPr sz="1979" dirty="0">
              <a:solidFill>
                <a:srgbClr val="2F97B5"/>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Shape 98"/>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9-</a:t>
            </a:r>
            <a:r>
              <a:rPr sz="4000" b="1" dirty="0" err="1">
                <a:solidFill>
                  <a:srgbClr val="2C7C9F"/>
                </a:solidFill>
              </a:rPr>
              <a:t>المشاركة</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البحوث</a:t>
            </a:r>
            <a:endParaRPr sz="4000" b="1" dirty="0">
              <a:solidFill>
                <a:srgbClr val="2C7C9F"/>
              </a:solidFill>
            </a:endParaRPr>
          </a:p>
        </p:txBody>
      </p:sp>
      <p:sp>
        <p:nvSpPr>
          <p:cNvPr id="99" name="Shape 99"/>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المشاركة</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البحوث</a:t>
            </a:r>
            <a:r>
              <a:rPr sz="2800" dirty="0">
                <a:solidFill>
                  <a:srgbClr val="595959"/>
                </a:solidFill>
              </a:rPr>
              <a:t> </a:t>
            </a:r>
            <a:r>
              <a:rPr sz="2800" dirty="0" err="1">
                <a:solidFill>
                  <a:srgbClr val="595959"/>
                </a:solidFill>
              </a:rPr>
              <a:t>والإحصاءات</a:t>
            </a:r>
            <a:r>
              <a:rPr sz="2800" dirty="0">
                <a:solidFill>
                  <a:srgbClr val="595959"/>
                </a:solidFill>
              </a:rPr>
              <a:t> </a:t>
            </a:r>
            <a:r>
              <a:rPr sz="2800" dirty="0" err="1">
                <a:solidFill>
                  <a:srgbClr val="595959"/>
                </a:solidFill>
              </a:rPr>
              <a:t>الصحية</a:t>
            </a:r>
            <a:r>
              <a:rPr sz="2800" dirty="0">
                <a:solidFill>
                  <a:srgbClr val="595959"/>
                </a:solidFill>
              </a:rPr>
              <a:t> </a:t>
            </a:r>
            <a:r>
              <a:rPr sz="2800" dirty="0" err="1">
                <a:solidFill>
                  <a:srgbClr val="595959"/>
                </a:solidFill>
              </a:rPr>
              <a:t>التي</a:t>
            </a:r>
            <a:r>
              <a:rPr sz="2800" dirty="0">
                <a:solidFill>
                  <a:srgbClr val="595959"/>
                </a:solidFill>
              </a:rPr>
              <a:t> </a:t>
            </a:r>
            <a:r>
              <a:rPr sz="2800" dirty="0" err="1">
                <a:solidFill>
                  <a:srgbClr val="595959"/>
                </a:solidFill>
              </a:rPr>
              <a:t>تفيد</a:t>
            </a:r>
            <a:r>
              <a:rPr sz="2800" dirty="0">
                <a:solidFill>
                  <a:srgbClr val="595959"/>
                </a:solidFill>
              </a:rPr>
              <a:t> </a:t>
            </a:r>
            <a:r>
              <a:rPr sz="2800" dirty="0" err="1">
                <a:solidFill>
                  <a:srgbClr val="595959"/>
                </a:solidFill>
              </a:rPr>
              <a:t>المجتمع</a:t>
            </a:r>
            <a:endParaRPr sz="2800" dirty="0">
              <a:solidFill>
                <a:srgbClr val="59595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10-</a:t>
            </a:r>
            <a:r>
              <a:rPr sz="4000" b="1" dirty="0" err="1">
                <a:solidFill>
                  <a:srgbClr val="2C7C9F"/>
                </a:solidFill>
              </a:rPr>
              <a:t>التبليغ</a:t>
            </a:r>
            <a:r>
              <a:rPr sz="4000" b="1" dirty="0">
                <a:solidFill>
                  <a:srgbClr val="2C7C9F"/>
                </a:solidFill>
              </a:rPr>
              <a:t> </a:t>
            </a:r>
            <a:r>
              <a:rPr sz="4000" b="1" dirty="0" err="1">
                <a:solidFill>
                  <a:srgbClr val="2C7C9F"/>
                </a:solidFill>
              </a:rPr>
              <a:t>عن</a:t>
            </a:r>
            <a:r>
              <a:rPr sz="4000" b="1" dirty="0">
                <a:solidFill>
                  <a:srgbClr val="2C7C9F"/>
                </a:solidFill>
              </a:rPr>
              <a:t> </a:t>
            </a:r>
            <a:r>
              <a:rPr sz="4000" b="1" dirty="0" err="1">
                <a:solidFill>
                  <a:srgbClr val="2C7C9F"/>
                </a:solidFill>
              </a:rPr>
              <a:t>الحالات</a:t>
            </a:r>
            <a:endParaRPr sz="4000" b="1" dirty="0">
              <a:solidFill>
                <a:srgbClr val="2C7C9F"/>
              </a:solidFill>
            </a:endParaRPr>
          </a:p>
        </p:txBody>
      </p:sp>
      <p:sp>
        <p:nvSpPr>
          <p:cNvPr id="102" name="Shape 102"/>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الإلتزام بمعاونة الجهات المختصة في أداء واجباتها نحو حفظ الصحة</a:t>
            </a:r>
          </a:p>
          <a:p>
            <a:pPr lvl="0">
              <a:defRPr sz="1800">
                <a:solidFill>
                  <a:srgbClr val="000000"/>
                </a:solidFill>
              </a:defRPr>
            </a:pPr>
            <a:r>
              <a:rPr sz="2800">
                <a:solidFill>
                  <a:srgbClr val="595959"/>
                </a:solidFill>
              </a:rPr>
              <a:t>التبليغ عن الأمراض السارية والأوبئة</a:t>
            </a:r>
          </a:p>
          <a:p>
            <a:pPr lvl="0">
              <a:defRPr sz="1800">
                <a:solidFill>
                  <a:srgbClr val="000000"/>
                </a:solidFill>
              </a:defRPr>
            </a:pPr>
            <a:r>
              <a:rPr sz="2800">
                <a:solidFill>
                  <a:srgbClr val="595959"/>
                </a:solidFill>
              </a:rPr>
              <a:t>التبليغ عن الحوادث الجنائية أو المشتبه بكونها جنائية</a:t>
            </a:r>
          </a:p>
          <a:p>
            <a:pPr lvl="0">
              <a:defRPr sz="1800">
                <a:solidFill>
                  <a:srgbClr val="000000"/>
                </a:solidFill>
              </a:defRPr>
            </a:pPr>
            <a:r>
              <a:rPr sz="2800">
                <a:solidFill>
                  <a:srgbClr val="595959"/>
                </a:solidFill>
              </a:rPr>
              <a:t>أمثلة:</a:t>
            </a:r>
          </a:p>
          <a:p>
            <a:pPr marL="685800" lvl="1" indent="-336550">
              <a:spcBef>
                <a:spcPts val="600"/>
              </a:spcBef>
              <a:buClr>
                <a:srgbClr val="215D77"/>
              </a:buClr>
              <a:defRPr sz="1800">
                <a:solidFill>
                  <a:srgbClr val="000000"/>
                </a:solidFill>
              </a:defRPr>
            </a:pPr>
            <a:r>
              <a:rPr sz="2400">
                <a:solidFill>
                  <a:srgbClr val="2F97B5"/>
                </a:solidFill>
              </a:rPr>
              <a:t>سوء معاملة الطفل</a:t>
            </a:r>
          </a:p>
          <a:p>
            <a:pPr marL="685800" lvl="1" indent="-336550">
              <a:spcBef>
                <a:spcPts val="600"/>
              </a:spcBef>
              <a:buClr>
                <a:srgbClr val="215D77"/>
              </a:buClr>
              <a:defRPr sz="1800">
                <a:solidFill>
                  <a:srgbClr val="000000"/>
                </a:solidFill>
              </a:defRPr>
            </a:pPr>
            <a:r>
              <a:rPr sz="2400">
                <a:solidFill>
                  <a:srgbClr val="2F97B5"/>
                </a:solidFill>
              </a:rPr>
              <a:t>الإعتداء الجسدي / الجنسي</a:t>
            </a:r>
          </a:p>
          <a:p>
            <a:pPr marL="685800" lvl="1" indent="-336550">
              <a:spcBef>
                <a:spcPts val="600"/>
              </a:spcBef>
              <a:buClr>
                <a:srgbClr val="215D77"/>
              </a:buClr>
              <a:defRPr sz="1800">
                <a:solidFill>
                  <a:srgbClr val="000000"/>
                </a:solidFill>
              </a:defRPr>
            </a:pPr>
            <a:r>
              <a:rPr sz="2400">
                <a:solidFill>
                  <a:srgbClr val="2F97B5"/>
                </a:solidFill>
              </a:rPr>
              <a:t>الإصابات الجنائية كالجروح النافذة والقطعية والأعيرة النارية</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102">
                                            <p:txEl>
                                              <p:pRg st="4" end="4"/>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102">
                                            <p:txEl>
                                              <p:pRg st="5" end="5"/>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10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build="p" bldLvl="5"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11-</a:t>
            </a:r>
            <a:r>
              <a:rPr sz="4000" b="1" dirty="0" err="1">
                <a:solidFill>
                  <a:srgbClr val="2C7C9F"/>
                </a:solidFill>
              </a:rPr>
              <a:t>الصدق</a:t>
            </a:r>
            <a:r>
              <a:rPr sz="4000" b="1" dirty="0">
                <a:solidFill>
                  <a:srgbClr val="2C7C9F"/>
                </a:solidFill>
              </a:rPr>
              <a:t> </a:t>
            </a:r>
            <a:r>
              <a:rPr sz="4000" b="1" dirty="0" err="1">
                <a:solidFill>
                  <a:srgbClr val="2C7C9F"/>
                </a:solidFill>
              </a:rPr>
              <a:t>والأمانة</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كتابة</a:t>
            </a:r>
            <a:r>
              <a:rPr sz="4000" b="1" dirty="0">
                <a:solidFill>
                  <a:srgbClr val="2C7C9F"/>
                </a:solidFill>
              </a:rPr>
              <a:t> </a:t>
            </a:r>
            <a:r>
              <a:rPr sz="4000" b="1" dirty="0" err="1">
                <a:solidFill>
                  <a:srgbClr val="2C7C9F"/>
                </a:solidFill>
              </a:rPr>
              <a:t>التقارير</a:t>
            </a:r>
            <a:endParaRPr sz="4000" b="1" dirty="0">
              <a:solidFill>
                <a:srgbClr val="2C7C9F"/>
              </a:solidFill>
            </a:endParaRPr>
          </a:p>
        </p:txBody>
      </p:sp>
      <p:sp>
        <p:nvSpPr>
          <p:cNvPr id="105" name="Shape 105"/>
          <p:cNvSpPr>
            <a:spLocks noGrp="1"/>
          </p:cNvSpPr>
          <p:nvPr>
            <p:ph type="body" idx="1"/>
          </p:nvPr>
        </p:nvSpPr>
        <p:spPr>
          <a:xfrm>
            <a:off x="549275" y="1356448"/>
            <a:ext cx="8042276" cy="4919220"/>
          </a:xfrm>
          <a:prstGeom prst="rect">
            <a:avLst/>
          </a:prstGeom>
        </p:spPr>
        <p:txBody>
          <a:bodyPr/>
          <a:lstStyle/>
          <a:p>
            <a:pPr marL="314325" lvl="0" indent="-314325" defTabSz="822959">
              <a:spcBef>
                <a:spcPts val="1800"/>
              </a:spcBef>
              <a:defRPr sz="1800">
                <a:solidFill>
                  <a:srgbClr val="000000"/>
                </a:solidFill>
              </a:defRPr>
            </a:pPr>
            <a:r>
              <a:rPr sz="2250">
                <a:solidFill>
                  <a:srgbClr val="595959"/>
                </a:solidFill>
              </a:rPr>
              <a:t>الصدق والأمانة في إصدار الشهادات أو الوثائق</a:t>
            </a:r>
          </a:p>
          <a:p>
            <a:pPr marL="617219" lvl="1" indent="-302894" defTabSz="822959">
              <a:spcBef>
                <a:spcPts val="500"/>
              </a:spcBef>
              <a:buClr>
                <a:srgbClr val="215D77"/>
              </a:buClr>
              <a:defRPr sz="1800">
                <a:solidFill>
                  <a:srgbClr val="000000"/>
                </a:solidFill>
              </a:defRPr>
            </a:pPr>
            <a:r>
              <a:rPr sz="1979">
                <a:solidFill>
                  <a:srgbClr val="2F97B5"/>
                </a:solidFill>
              </a:rPr>
              <a:t>قال رسول الله صلى الله عليه وسلم : (عليكم بالصدق فإن الصدق يهدي إلى البر وإن البر يهدي إلى الجنة. وما يزال الرجل يصدق ويتحرى الصدق حتى يكتب عند الله صديقا.  إياكم والكذب فإن الكذب يهدي إلى الفجور وإن الفجور يهدي إلى النار .وما يزال الرجل يكذب ويتحرى الكذب حتى يكتب عند الله كذابا )  رواه الشيخان</a:t>
            </a:r>
          </a:p>
          <a:p>
            <a:pPr marL="617219" lvl="1" indent="-302894" defTabSz="822959">
              <a:spcBef>
                <a:spcPts val="500"/>
              </a:spcBef>
              <a:buClr>
                <a:srgbClr val="215D77"/>
              </a:buClr>
              <a:defRPr sz="1800">
                <a:solidFill>
                  <a:srgbClr val="000000"/>
                </a:solidFill>
              </a:defRPr>
            </a:pPr>
            <a:r>
              <a:rPr sz="1979">
                <a:solidFill>
                  <a:srgbClr val="2F97B5"/>
                </a:solidFill>
              </a:rPr>
              <a:t>وقال صلى الله عليه وسلم: “ ومن غشنا فليس منا” رواه مسلم</a:t>
            </a:r>
          </a:p>
          <a:p>
            <a:pPr marL="314325" lvl="0" indent="-314325" defTabSz="822959">
              <a:spcBef>
                <a:spcPts val="1800"/>
              </a:spcBef>
              <a:defRPr sz="1800">
                <a:solidFill>
                  <a:srgbClr val="000000"/>
                </a:solidFill>
              </a:defRPr>
            </a:pPr>
            <a:r>
              <a:rPr sz="2250">
                <a:solidFill>
                  <a:srgbClr val="595959"/>
                </a:solidFill>
              </a:rPr>
              <a:t>لا تأخذه نوازع القربى أو المودة أو الرغبة والرهبة في كتابة تقرير مغاير للحقيقة</a:t>
            </a:r>
          </a:p>
          <a:p>
            <a:pPr marL="617219" lvl="1" indent="-302894" defTabSz="822959">
              <a:spcBef>
                <a:spcPts val="500"/>
              </a:spcBef>
              <a:buClr>
                <a:srgbClr val="215D77"/>
              </a:buClr>
              <a:defRPr sz="1800">
                <a:solidFill>
                  <a:srgbClr val="000000"/>
                </a:solidFill>
              </a:defRPr>
            </a:pPr>
            <a:r>
              <a:rPr sz="1979">
                <a:solidFill>
                  <a:srgbClr val="2F97B5"/>
                </a:solidFill>
              </a:rPr>
              <a:t>شهادات إثبات الحضور - الإجازات المرضية</a:t>
            </a:r>
          </a:p>
          <a:p>
            <a:pPr marL="617219" lvl="1" indent="-302894" defTabSz="822959">
              <a:spcBef>
                <a:spcPts val="500"/>
              </a:spcBef>
              <a:buClr>
                <a:srgbClr val="215D77"/>
              </a:buClr>
              <a:defRPr sz="1800">
                <a:solidFill>
                  <a:srgbClr val="000000"/>
                </a:solidFill>
              </a:defRPr>
            </a:pPr>
            <a:r>
              <a:rPr sz="1979">
                <a:solidFill>
                  <a:srgbClr val="2F97B5"/>
                </a:solidFill>
              </a:rPr>
              <a:t>زيادة أيام في الإجازة / إثبات المراجعة بتاريخ معين / </a:t>
            </a:r>
          </a:p>
          <a:p>
            <a:pPr marL="314325" lvl="0" indent="-314325" defTabSz="822959">
              <a:spcBef>
                <a:spcPts val="1800"/>
              </a:spcBef>
              <a:defRPr sz="1800">
                <a:solidFill>
                  <a:srgbClr val="000000"/>
                </a:solidFill>
              </a:defRPr>
            </a:pPr>
            <a:r>
              <a:rPr sz="2250">
                <a:solidFill>
                  <a:srgbClr val="595959"/>
                </a:solidFill>
              </a:rPr>
              <a:t>تغيب الموظف عن وظيفته بغير وجه حق فيه تعطيل لمصالح المحتمع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Shape 107"/>
          <p:cNvSpPr>
            <a:spLocks noGrp="1"/>
          </p:cNvSpPr>
          <p:nvPr>
            <p:ph type="title"/>
          </p:nvPr>
        </p:nvSpPr>
        <p:spPr/>
        <p:txBody>
          <a:bodyPr/>
          <a:lstStyle/>
          <a:p>
            <a:pPr lvl="0"/>
            <a:r>
              <a:rPr lang="ar-SA" sz="3600" dirty="0"/>
              <a:t>الخلاصة: علاقة الطبيب والممارس الصحي بالمجتمع</a:t>
            </a:r>
          </a:p>
        </p:txBody>
      </p:sp>
      <p:sp>
        <p:nvSpPr>
          <p:cNvPr id="108" name="Shape 108"/>
          <p:cNvSpPr>
            <a:spLocks noGrp="1"/>
          </p:cNvSpPr>
          <p:nvPr>
            <p:ph type="body" idx="1"/>
          </p:nvPr>
        </p:nvSpPr>
        <p:spPr/>
        <p:txBody>
          <a:bodyPr>
            <a:normAutofit fontScale="55000" lnSpcReduction="20000"/>
          </a:bodyPr>
          <a:lstStyle/>
          <a:p>
            <a:pPr lvl="0"/>
            <a:r>
              <a:rPr lang="ar-SA"/>
              <a:t>مراعاة طبيعة المجتمع وخصوصياته</a:t>
            </a:r>
          </a:p>
          <a:p>
            <a:pPr lvl="0"/>
            <a:r>
              <a:rPr lang="ar-SA"/>
              <a:t>المبادرة الى الوقاية من الأمراض و التوعية بالعادات الضارة ومكافحتها</a:t>
            </a:r>
          </a:p>
          <a:p>
            <a:pPr lvl="0"/>
            <a:r>
              <a:rPr lang="ar-SA"/>
              <a:t>التوعية في تصحيح المفاهيم الخاطئة</a:t>
            </a:r>
          </a:p>
          <a:p>
            <a:pPr lvl="0"/>
            <a:r>
              <a:rPr lang="ar-SA"/>
              <a:t>الاستعانة برأي الفقهاء في المستجدات ومساعدتهم في الوصول الى الأحكام الفقهية فيها</a:t>
            </a:r>
          </a:p>
          <a:p>
            <a:pPr lvl="0"/>
            <a:r>
              <a:rPr lang="ar-SA"/>
              <a:t>القدوة والبعد عن الشبهات</a:t>
            </a:r>
          </a:p>
          <a:p>
            <a:pPr lvl="0"/>
            <a:r>
              <a:rPr lang="ar-SA"/>
              <a:t>الدور القيادي في إصلاح المجتمع</a:t>
            </a:r>
          </a:p>
          <a:p>
            <a:pPr lvl="0"/>
            <a:r>
              <a:rPr lang="ar-SA"/>
              <a:t>المحافظة على موارد المجتمع</a:t>
            </a:r>
          </a:p>
          <a:p>
            <a:pPr lvl="0"/>
            <a:r>
              <a:rPr lang="ar-SA"/>
              <a:t>المشاركة في التوعية وتحسين معايير الخدمات الصحية</a:t>
            </a:r>
          </a:p>
          <a:p>
            <a:pPr lvl="0"/>
            <a:r>
              <a:rPr lang="ar-SA"/>
              <a:t>المشاركة في البحوث</a:t>
            </a:r>
          </a:p>
          <a:p>
            <a:pPr lvl="0"/>
            <a:r>
              <a:rPr lang="ar-SA"/>
              <a:t>التبليغ عن الحالات </a:t>
            </a:r>
          </a:p>
          <a:p>
            <a:pPr lvl="0"/>
            <a:r>
              <a:rPr lang="ar-SA"/>
              <a:t>الصدق والأمانة في كتابة التقارير الطبية</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243631"/>
            <a:ext cx="6498158" cy="1724867"/>
          </a:xfrm>
        </p:spPr>
        <p:txBody>
          <a:bodyPr/>
          <a:lstStyle/>
          <a:p>
            <a:pPr lvl="0" rtl="1"/>
            <a:r>
              <a:rPr lang="x-none" sz="4800" dirty="0"/>
              <a:t>علاقة الطبيب والممارس الصحي برفقاء العمل</a:t>
            </a:r>
            <a:endParaRPr lang="en-US" dirty="0"/>
          </a:p>
        </p:txBody>
      </p:sp>
      <p:sp>
        <p:nvSpPr>
          <p:cNvPr id="5" name="Rectangle 4"/>
          <p:cNvSpPr/>
          <p:nvPr/>
        </p:nvSpPr>
        <p:spPr>
          <a:xfrm>
            <a:off x="2974449" y="254615"/>
            <a:ext cx="3195106" cy="584775"/>
          </a:xfrm>
          <a:prstGeom prst="rect">
            <a:avLst/>
          </a:prstGeom>
          <a:noFill/>
        </p:spPr>
        <p:txBody>
          <a:bodyPr wrap="none" lIns="91440" tIns="45720" rIns="91440" bIns="45720">
            <a:spAutoFit/>
          </a:bodyPr>
          <a:lstStyle/>
          <a:p>
            <a:pPr algn="ctr"/>
            <a:r>
              <a:rPr lang="x-none"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بسم الله الرحمن الرحيم</a:t>
            </a:r>
            <a:endParaRPr lang="en-US" sz="32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6" name="Picture 5"/>
          <p:cNvPicPr>
            <a:picLocks noChangeAspect="1"/>
          </p:cNvPicPr>
          <p:nvPr/>
        </p:nvPicPr>
        <p:blipFill rotWithShape="1">
          <a:blip r:embed="rId2"/>
          <a:srcRect l="-1" t="9492" r="1054" b="14751"/>
          <a:stretch/>
        </p:blipFill>
        <p:spPr>
          <a:xfrm>
            <a:off x="3347331" y="1408931"/>
            <a:ext cx="2671012" cy="659628"/>
          </a:xfrm>
          <a:prstGeom prst="rect">
            <a:avLst/>
          </a:prstGeom>
        </p:spPr>
      </p:pic>
    </p:spTree>
    <p:extLst>
      <p:ext uri="{BB962C8B-B14F-4D97-AF65-F5344CB8AC3E}">
        <p14:creationId xmlns:p14="http://schemas.microsoft.com/office/powerpoint/2010/main" val="29376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hape 59"/>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sz="4000" b="1">
                <a:solidFill>
                  <a:srgbClr val="2C7C9F"/>
                </a:solidFill>
              </a:rPr>
              <a:t>تمرين</a:t>
            </a:r>
          </a:p>
        </p:txBody>
      </p:sp>
      <p:sp>
        <p:nvSpPr>
          <p:cNvPr id="60" name="Shape 60"/>
          <p:cNvSpPr>
            <a:spLocks noGrp="1"/>
          </p:cNvSpPr>
          <p:nvPr>
            <p:ph type="body" idx="1"/>
          </p:nvPr>
        </p:nvSpPr>
        <p:spPr>
          <a:xfrm>
            <a:off x="549275" y="1356448"/>
            <a:ext cx="8042276" cy="4919220"/>
          </a:xfrm>
          <a:prstGeom prst="rect">
            <a:avLst/>
          </a:prstGeom>
        </p:spPr>
        <p:txBody>
          <a:bodyPr/>
          <a:lstStyle/>
          <a:p>
            <a:pPr lvl="0" algn="ctr">
              <a:defRPr sz="1800">
                <a:solidFill>
                  <a:srgbClr val="000000"/>
                </a:solidFill>
              </a:defRPr>
            </a:pPr>
            <a:r>
              <a:rPr sz="2800" dirty="0" err="1">
                <a:solidFill>
                  <a:srgbClr val="595959"/>
                </a:solidFill>
              </a:rPr>
              <a:t>اكتب</a:t>
            </a:r>
            <a:r>
              <a:rPr sz="2800" dirty="0">
                <a:solidFill>
                  <a:srgbClr val="595959"/>
                </a:solidFill>
              </a:rPr>
              <a:t> </a:t>
            </a:r>
            <a:r>
              <a:rPr sz="2800" dirty="0" err="1">
                <a:solidFill>
                  <a:srgbClr val="595959"/>
                </a:solidFill>
              </a:rPr>
              <a:t>فكرة</a:t>
            </a:r>
            <a:r>
              <a:rPr sz="2800" dirty="0">
                <a:solidFill>
                  <a:srgbClr val="595959"/>
                </a:solidFill>
              </a:rPr>
              <a:t> </a:t>
            </a:r>
            <a:r>
              <a:rPr sz="2800" dirty="0" err="1">
                <a:solidFill>
                  <a:srgbClr val="595959"/>
                </a:solidFill>
              </a:rPr>
              <a:t>ترتبط</a:t>
            </a:r>
            <a:r>
              <a:rPr sz="2800" dirty="0">
                <a:solidFill>
                  <a:srgbClr val="595959"/>
                </a:solidFill>
              </a:rPr>
              <a:t> </a:t>
            </a:r>
            <a:r>
              <a:rPr sz="2800" dirty="0" err="1">
                <a:solidFill>
                  <a:srgbClr val="595959"/>
                </a:solidFill>
              </a:rPr>
              <a:t>بعلاقة</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بالمجتمع</a:t>
            </a:r>
            <a:endParaRPr sz="2800" dirty="0">
              <a:solidFill>
                <a:srgbClr val="59595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تمرين</a:t>
            </a:r>
            <a:endParaRPr lang="en-US" dirty="0"/>
          </a:p>
        </p:txBody>
      </p:sp>
      <p:sp>
        <p:nvSpPr>
          <p:cNvPr id="3" name="Content Placeholder 2"/>
          <p:cNvSpPr>
            <a:spLocks noGrp="1"/>
          </p:cNvSpPr>
          <p:nvPr>
            <p:ph idx="1"/>
          </p:nvPr>
        </p:nvSpPr>
        <p:spPr/>
        <p:txBody>
          <a:bodyPr/>
          <a:lstStyle/>
          <a:p>
            <a:r>
              <a:rPr lang="x-none" dirty="0"/>
              <a:t>اكتب فكرة ترتبط بعلاقة الطبيب والممارس الصحي برفقاء العمل</a:t>
            </a:r>
            <a:endParaRPr lang="en-US" dirty="0"/>
          </a:p>
        </p:txBody>
      </p:sp>
    </p:spTree>
    <p:extLst>
      <p:ext uri="{BB962C8B-B14F-4D97-AF65-F5344CB8AC3E}">
        <p14:creationId xmlns:p14="http://schemas.microsoft.com/office/powerpoint/2010/main" val="1937390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مقدمة</a:t>
            </a:r>
            <a:endParaRPr lang="en-US" dirty="0"/>
          </a:p>
        </p:txBody>
      </p:sp>
      <p:sp>
        <p:nvSpPr>
          <p:cNvPr id="3" name="Content Placeholder 2"/>
          <p:cNvSpPr>
            <a:spLocks noGrp="1"/>
          </p:cNvSpPr>
          <p:nvPr>
            <p:ph idx="1"/>
          </p:nvPr>
        </p:nvSpPr>
        <p:spPr/>
        <p:txBody>
          <a:bodyPr/>
          <a:lstStyle/>
          <a:p>
            <a:r>
              <a:rPr lang="x-none" b="1" dirty="0"/>
              <a:t> </a:t>
            </a:r>
            <a:r>
              <a:rPr lang="x-none" dirty="0"/>
              <a:t>تدور آداب المهن الصحية حول عدة محاور، وهي:</a:t>
            </a:r>
          </a:p>
          <a:p>
            <a:pPr lvl="1"/>
            <a:r>
              <a:rPr lang="x-none"/>
              <a:t>المريض</a:t>
            </a:r>
            <a:endParaRPr lang="x-none" dirty="0"/>
          </a:p>
          <a:p>
            <a:pPr lvl="1"/>
            <a:r>
              <a:rPr lang="x-none"/>
              <a:t>والمجتمع</a:t>
            </a:r>
            <a:endParaRPr lang="x-none" dirty="0"/>
          </a:p>
          <a:p>
            <a:pPr lvl="1"/>
            <a:r>
              <a:rPr lang="x-none"/>
              <a:t>وزملاء المهنة</a:t>
            </a:r>
            <a:endParaRPr lang="x-none" dirty="0"/>
          </a:p>
          <a:p>
            <a:pPr lvl="1"/>
            <a:r>
              <a:rPr lang="x-none"/>
              <a:t>والمهنة </a:t>
            </a:r>
            <a:r>
              <a:rPr lang="x-none" dirty="0"/>
              <a:t>ذاتها</a:t>
            </a:r>
            <a:endParaRPr lang="en-US" dirty="0"/>
          </a:p>
        </p:txBody>
      </p:sp>
    </p:spTree>
    <p:extLst>
      <p:ext uri="{BB962C8B-B14F-4D97-AF65-F5344CB8AC3E}">
        <p14:creationId xmlns:p14="http://schemas.microsoft.com/office/powerpoint/2010/main" val="1552750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ماهية العلاقة مع رفقاء العمل</a:t>
            </a:r>
            <a:endParaRPr lang="en-US" dirty="0"/>
          </a:p>
        </p:txBody>
      </p:sp>
      <p:sp>
        <p:nvSpPr>
          <p:cNvPr id="3" name="Content Placeholder 2"/>
          <p:cNvSpPr>
            <a:spLocks noGrp="1"/>
          </p:cNvSpPr>
          <p:nvPr>
            <p:ph idx="1"/>
          </p:nvPr>
        </p:nvSpPr>
        <p:spPr/>
        <p:txBody>
          <a:bodyPr/>
          <a:lstStyle/>
          <a:p>
            <a:r>
              <a:rPr lang="x-none" dirty="0"/>
              <a:t>نصت المادة الرابعة والعشرون من نظام مزاولة المهن الصحية </a:t>
            </a:r>
            <a:r>
              <a:rPr lang="x-none"/>
              <a:t>على أن</a:t>
            </a:r>
            <a:r>
              <a:rPr lang="x-none" dirty="0"/>
              <a:t>ه :</a:t>
            </a:r>
          </a:p>
          <a:p>
            <a:pPr marL="349250" lvl="1" indent="0">
              <a:buNone/>
            </a:pPr>
            <a:r>
              <a:rPr lang="x-none"/>
              <a:t>يجب </a:t>
            </a:r>
            <a:r>
              <a:rPr lang="x-none" dirty="0"/>
              <a:t>أن تقوم العلاقات بين الممارس الصحي وغيره من الممارسين الصحيين على أساس من التعاون </a:t>
            </a:r>
            <a:r>
              <a:rPr lang="x-none"/>
              <a:t>والثقة المتبادلة</a:t>
            </a:r>
            <a:endParaRPr lang="en-US" dirty="0"/>
          </a:p>
          <a:p>
            <a:pPr marL="349250" lvl="1" indent="0">
              <a:buNone/>
            </a:pPr>
            <a:r>
              <a:rPr lang="x-none"/>
              <a:t> الأطباء </a:t>
            </a:r>
            <a:r>
              <a:rPr lang="x-none" dirty="0"/>
              <a:t>والممارسون الصحيون متكافلون فيما بينهم على رعاية صحة المجتمع وصحة أفراده</a:t>
            </a:r>
          </a:p>
          <a:p>
            <a:r>
              <a:rPr lang="x-none" dirty="0"/>
              <a:t>ومقتضى ذلك أن يدرك الطبيب والممارس الصحي أن هناك آدابا وواجبات ينبغي مراعاتها أثناء تفاعله مع زملاء المهنة</a:t>
            </a:r>
            <a:endParaRPr lang="en-US" dirty="0"/>
          </a:p>
          <a:p>
            <a:endParaRPr lang="en-US" dirty="0"/>
          </a:p>
        </p:txBody>
      </p:sp>
    </p:spTree>
    <p:extLst>
      <p:ext uri="{BB962C8B-B14F-4D97-AF65-F5344CB8AC3E}">
        <p14:creationId xmlns:p14="http://schemas.microsoft.com/office/powerpoint/2010/main" val="30956888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عامل الناس بما تحب أن يعاملوك به</a:t>
            </a:r>
            <a:endParaRPr lang="en-US" dirty="0"/>
          </a:p>
        </p:txBody>
      </p:sp>
      <p:sp>
        <p:nvSpPr>
          <p:cNvPr id="3" name="Content Placeholder 2"/>
          <p:cNvSpPr>
            <a:spLocks noGrp="1"/>
          </p:cNvSpPr>
          <p:nvPr>
            <p:ph idx="1"/>
          </p:nvPr>
        </p:nvSpPr>
        <p:spPr/>
        <p:txBody>
          <a:bodyPr>
            <a:normAutofit/>
          </a:bodyPr>
          <a:lstStyle/>
          <a:p>
            <a:r>
              <a:rPr lang="x-none" dirty="0"/>
              <a:t>إن من أهم واجبات الطبيب والممارس الصحي في هذا </a:t>
            </a:r>
            <a:r>
              <a:rPr lang="x-none"/>
              <a:t>المجال هو</a:t>
            </a:r>
            <a:endParaRPr lang="x-none" dirty="0"/>
          </a:p>
          <a:p>
            <a:pPr lvl="1"/>
            <a:r>
              <a:rPr lang="x-none"/>
              <a:t>حُسْن </a:t>
            </a:r>
            <a:r>
              <a:rPr lang="x-none" dirty="0"/>
              <a:t>التصرُّف مع زملائه ومعاملتهم كما يحب هو أن يعاملوه به</a:t>
            </a:r>
          </a:p>
          <a:p>
            <a:r>
              <a:rPr lang="x-none" dirty="0"/>
              <a:t>جاء في صحيح مسلم قوله صلى الله عليه وسلم : “من أحب أن يُزحزح عن النار ويدخل الجنة فلتأته مَنِيّته وهو يؤمن بالله واليوم الآخر ، </a:t>
            </a:r>
            <a:r>
              <a:rPr lang="x-none" b="1" dirty="0"/>
              <a:t>وليأتِ إلى الناس الذي يُحِبّ أن يُؤتَى إليه </a:t>
            </a:r>
            <a:r>
              <a:rPr lang="x-none" dirty="0"/>
              <a:t>“ </a:t>
            </a:r>
            <a:r>
              <a:rPr lang="x-none" sz="2400" dirty="0">
                <a:solidFill>
                  <a:schemeClr val="bg2">
                    <a:lumMod val="50000"/>
                  </a:schemeClr>
                </a:solidFill>
              </a:rPr>
              <a:t>رواه مسلم</a:t>
            </a:r>
          </a:p>
          <a:p>
            <a:r>
              <a:rPr lang="x-none" dirty="0"/>
              <a:t>وهذا معنى قول الناس : عامِل الناس كما تُحِبّ أن يُعامِلوك</a:t>
            </a:r>
            <a:endParaRPr lang="en-US" dirty="0"/>
          </a:p>
          <a:p>
            <a:endParaRPr lang="x-none" dirty="0"/>
          </a:p>
          <a:p>
            <a:endParaRPr lang="x-none" dirty="0"/>
          </a:p>
          <a:p>
            <a:endParaRPr lang="en-US" dirty="0"/>
          </a:p>
        </p:txBody>
      </p:sp>
    </p:spTree>
    <p:extLst>
      <p:ext uri="{BB962C8B-B14F-4D97-AF65-F5344CB8AC3E}">
        <p14:creationId xmlns:p14="http://schemas.microsoft.com/office/powerpoint/2010/main" val="4123018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أسس العلاقة مع رفقاء </a:t>
            </a:r>
            <a:r>
              <a:rPr lang="x-none"/>
              <a:t>العمل</a:t>
            </a:r>
            <a:endParaRPr lang="en-US" dirty="0"/>
          </a:p>
        </p:txBody>
      </p:sp>
      <p:sp>
        <p:nvSpPr>
          <p:cNvPr id="3" name="Content Placeholder 2"/>
          <p:cNvSpPr>
            <a:spLocks noGrp="1"/>
          </p:cNvSpPr>
          <p:nvPr>
            <p:ph idx="1"/>
          </p:nvPr>
        </p:nvSpPr>
        <p:spPr/>
        <p:txBody>
          <a:bodyPr>
            <a:normAutofit/>
          </a:bodyPr>
          <a:lstStyle/>
          <a:p>
            <a:r>
              <a:rPr lang="x-none" dirty="0"/>
              <a:t>وأن يبني علاقته بهم على أُسُس</a:t>
            </a:r>
          </a:p>
          <a:p>
            <a:pPr lvl="1"/>
            <a:r>
              <a:rPr lang="x-none" dirty="0"/>
              <a:t>الأخوة: “ إتما المؤمنون إخوة”</a:t>
            </a:r>
          </a:p>
          <a:p>
            <a:pPr lvl="1"/>
            <a:r>
              <a:rPr lang="x-none" dirty="0"/>
              <a:t>والمحبة: “ لا يؤمن أحدكم حتى يحب لأخيه ما يحب لنفسه”</a:t>
            </a:r>
            <a:r>
              <a:rPr lang="en-US" dirty="0"/>
              <a:t> </a:t>
            </a:r>
            <a:r>
              <a:rPr lang="x-none" sz="1600" dirty="0"/>
              <a:t>البخاري ومسلم</a:t>
            </a:r>
            <a:endParaRPr lang="x-none" dirty="0"/>
          </a:p>
          <a:p>
            <a:pPr lvl="1"/>
            <a:r>
              <a:rPr lang="x-none" dirty="0"/>
              <a:t>والتعاون: “ وتعاونوا على البر والتقوى ولا تعاونا على الإثم والعدوان”</a:t>
            </a:r>
          </a:p>
          <a:p>
            <a:pPr lvl="1"/>
            <a:r>
              <a:rPr lang="x-none" dirty="0"/>
              <a:t>والرحمة: “ رحماء بينهم”</a:t>
            </a:r>
          </a:p>
          <a:p>
            <a:pPr lvl="1"/>
            <a:r>
              <a:rPr lang="x-none" dirty="0"/>
              <a:t>والإحترام</a:t>
            </a:r>
          </a:p>
          <a:p>
            <a:pPr lvl="1"/>
            <a:r>
              <a:rPr lang="x-none" dirty="0"/>
              <a:t>والثقة المتبادلة</a:t>
            </a:r>
            <a:endParaRPr lang="en-US" dirty="0"/>
          </a:p>
          <a:p>
            <a:endParaRPr lang="en-US" dirty="0"/>
          </a:p>
        </p:txBody>
      </p:sp>
    </p:spTree>
    <p:extLst>
      <p:ext uri="{BB962C8B-B14F-4D97-AF65-F5344CB8AC3E}">
        <p14:creationId xmlns:p14="http://schemas.microsoft.com/office/powerpoint/2010/main" val="21425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مراعاة الضوابط الشرعية</a:t>
            </a:r>
            <a:endParaRPr lang="en-US" dirty="0"/>
          </a:p>
        </p:txBody>
      </p:sp>
      <p:sp>
        <p:nvSpPr>
          <p:cNvPr id="3" name="Content Placeholder 2"/>
          <p:cNvSpPr>
            <a:spLocks noGrp="1"/>
          </p:cNvSpPr>
          <p:nvPr>
            <p:ph idx="1"/>
          </p:nvPr>
        </p:nvSpPr>
        <p:spPr/>
        <p:txBody>
          <a:bodyPr>
            <a:normAutofit lnSpcReduction="10000"/>
          </a:bodyPr>
          <a:lstStyle/>
          <a:p>
            <a:r>
              <a:rPr lang="x-none" dirty="0"/>
              <a:t>وعلى الطبيب والممارس الصحي</a:t>
            </a:r>
            <a:r>
              <a:rPr lang="x-none"/>
              <a:t> </a:t>
            </a:r>
            <a:r>
              <a:rPr lang="x-none" dirty="0"/>
              <a:t>من الجنسين </a:t>
            </a:r>
            <a:r>
              <a:rPr lang="x-none"/>
              <a:t>في </a:t>
            </a:r>
            <a:r>
              <a:rPr lang="x-none" dirty="0"/>
              <a:t>كل </a:t>
            </a:r>
            <a:r>
              <a:rPr lang="x-none"/>
              <a:t>الأحوال </a:t>
            </a:r>
            <a:r>
              <a:rPr lang="x-none" dirty="0"/>
              <a:t>مراعاة</a:t>
            </a:r>
            <a:r>
              <a:rPr lang="x-none"/>
              <a:t> </a:t>
            </a:r>
            <a:r>
              <a:rPr lang="x-none" dirty="0"/>
              <a:t>الضوابط الشرعية عند التعامل مع زملاء المهنة</a:t>
            </a:r>
          </a:p>
          <a:p>
            <a:pPr lvl="1"/>
            <a:r>
              <a:rPr lang="x-none" dirty="0"/>
              <a:t>تجنب الخلوة </a:t>
            </a:r>
            <a:r>
              <a:rPr lang="x-none"/>
              <a:t>بالأجنبيات</a:t>
            </a:r>
            <a:r>
              <a:rPr lang="x-none" dirty="0"/>
              <a:t> "لا يخلون رجل بامرأة إلا مع ذي محرم “ أخرجه الشيخان</a:t>
            </a:r>
            <a:endParaRPr lang="en-US" dirty="0"/>
          </a:p>
          <a:p>
            <a:pPr lvl="2"/>
            <a:r>
              <a:rPr lang="x-none" dirty="0"/>
              <a:t>أمثلة عملية: غرف الفحص </a:t>
            </a:r>
            <a:r>
              <a:rPr lang="en-US" dirty="0"/>
              <a:t>–</a:t>
            </a:r>
            <a:r>
              <a:rPr lang="x-none" dirty="0"/>
              <a:t> غرف الأشعة </a:t>
            </a:r>
            <a:r>
              <a:rPr lang="en-US" dirty="0"/>
              <a:t>–</a:t>
            </a:r>
            <a:r>
              <a:rPr lang="x-none" dirty="0"/>
              <a:t> المختبر ...</a:t>
            </a:r>
          </a:p>
          <a:p>
            <a:pPr lvl="1"/>
            <a:r>
              <a:rPr lang="x-none" dirty="0"/>
              <a:t>غض البصر “ قل للمؤمنين يغضوا من أبصارهم” “ وقل للمؤمنات يغضن من أبصارهن” </a:t>
            </a:r>
          </a:p>
          <a:p>
            <a:pPr lvl="2"/>
            <a:r>
              <a:rPr lang="x-none" dirty="0"/>
              <a:t>أمثلة عملية: الوجه </a:t>
            </a:r>
            <a:r>
              <a:rPr lang="en-US" dirty="0"/>
              <a:t>–</a:t>
            </a:r>
            <a:r>
              <a:rPr lang="x-none" dirty="0"/>
              <a:t> اليدين </a:t>
            </a:r>
            <a:r>
              <a:rPr lang="en-US" dirty="0"/>
              <a:t>–</a:t>
            </a:r>
            <a:r>
              <a:rPr lang="x-none" dirty="0"/>
              <a:t> عند التعقيم</a:t>
            </a:r>
          </a:p>
          <a:p>
            <a:pPr lvl="1"/>
            <a:r>
              <a:rPr lang="x-none" dirty="0"/>
              <a:t>تجنب اللمس “لأن يطعن في رأس أحدكم بمخيط من حديد خير له من أن يمس امرأة لا تحل له” </a:t>
            </a:r>
            <a:r>
              <a:rPr lang="x-none" sz="1800" dirty="0"/>
              <a:t>رواه الطبراني وصححه الألباني </a:t>
            </a:r>
            <a:r>
              <a:rPr lang="en-US" sz="1800" dirty="0"/>
              <a:t>–</a:t>
            </a:r>
            <a:r>
              <a:rPr lang="x-none" sz="1800" dirty="0"/>
              <a:t> الصحيحة ٢٢٦</a:t>
            </a:r>
            <a:endParaRPr lang="en-US" sz="1800" dirty="0"/>
          </a:p>
          <a:p>
            <a:pPr lvl="2"/>
            <a:r>
              <a:rPr lang="x-none" dirty="0"/>
              <a:t>أمثلة عملية: عند تناول الأشياء وعند الإشتراك في خدمة المريض: وضع الجبس...</a:t>
            </a:r>
          </a:p>
          <a:p>
            <a:pPr lvl="1"/>
            <a:r>
              <a:rPr lang="x-none" dirty="0"/>
              <a:t>عدم التبسط في الحديث والمزاح</a:t>
            </a:r>
          </a:p>
          <a:p>
            <a:endParaRPr lang="en-US" dirty="0"/>
          </a:p>
        </p:txBody>
      </p:sp>
    </p:spTree>
    <p:extLst>
      <p:ext uri="{BB962C8B-B14F-4D97-AF65-F5344CB8AC3E}">
        <p14:creationId xmlns:p14="http://schemas.microsoft.com/office/powerpoint/2010/main" val="2153109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مراعاة الضوابط الشرعية</a:t>
            </a:r>
            <a:endParaRPr lang="en-US" dirty="0"/>
          </a:p>
        </p:txBody>
      </p:sp>
      <p:sp>
        <p:nvSpPr>
          <p:cNvPr id="3" name="Content Placeholder 2"/>
          <p:cNvSpPr>
            <a:spLocks noGrp="1"/>
          </p:cNvSpPr>
          <p:nvPr>
            <p:ph idx="1"/>
          </p:nvPr>
        </p:nvSpPr>
        <p:spPr/>
        <p:txBody>
          <a:bodyPr>
            <a:normAutofit fontScale="92500" lnSpcReduction="20000"/>
          </a:bodyPr>
          <a:lstStyle/>
          <a:p>
            <a:r>
              <a:rPr lang="x-none" dirty="0"/>
              <a:t>وعلى المرأة العاملة في المجال الصحي الحرص في كل الأحوال على مراعاة الضوابط الشرعية السابقة  جميعا، إضافة الى:</a:t>
            </a:r>
          </a:p>
          <a:p>
            <a:pPr lvl="1"/>
            <a:r>
              <a:rPr lang="x-none" dirty="0"/>
              <a:t>البعد عن استخدام العطور</a:t>
            </a:r>
          </a:p>
          <a:p>
            <a:pPr lvl="2"/>
            <a:r>
              <a:rPr lang="x-none" dirty="0"/>
              <a:t>عن أبي موسى الأشعري قال : قال رسول الله صلى الله عليه وسلم :(أيما امرأة استعطرت فمرت على قوم ليجدوا من ريحها فهي زانية ) </a:t>
            </a:r>
            <a:r>
              <a:rPr lang="x-none" dirty="0">
                <a:solidFill>
                  <a:schemeClr val="bg2">
                    <a:lumMod val="50000"/>
                  </a:schemeClr>
                </a:solidFill>
              </a:rPr>
              <a:t>رواه النسائي والترمذي وصححه الألباني</a:t>
            </a:r>
          </a:p>
          <a:p>
            <a:pPr lvl="2"/>
            <a:r>
              <a:rPr lang="x-none" dirty="0"/>
              <a:t>عن زينب الثقفية أن النبي صلى الله عليه وسلم قال : " إذا خرجت إحداكن إلى المسجد فلا تقربنّ طيبا ”. </a:t>
            </a:r>
            <a:r>
              <a:rPr lang="x-none" dirty="0">
                <a:solidFill>
                  <a:schemeClr val="bg2">
                    <a:lumMod val="50000"/>
                  </a:schemeClr>
                </a:solidFill>
              </a:rPr>
              <a:t>رواه أحمد ومسلم وأبو داود والنسائي وصححه الألباني  - الصحيحة ١٠٩٣</a:t>
            </a:r>
          </a:p>
          <a:p>
            <a:pPr lvl="2"/>
            <a:r>
              <a:rPr lang="x-none" dirty="0"/>
              <a:t>عن أبي هريرة قال : قال رسول الله صلى الله عليه وسلم : " أيما امرأة أصابت بخورا فلا تشهد معنا العشاء الآخرة " . </a:t>
            </a:r>
            <a:r>
              <a:rPr lang="x-none" dirty="0">
                <a:solidFill>
                  <a:schemeClr val="bg2">
                    <a:lumMod val="50000"/>
                  </a:schemeClr>
                </a:solidFill>
              </a:rPr>
              <a:t>رواه  أحمد ومسلم والنسائي</a:t>
            </a:r>
          </a:p>
          <a:p>
            <a:pPr lvl="2"/>
            <a:r>
              <a:rPr lang="x-none" dirty="0"/>
              <a:t>عن أبي هريرة قال: قال رسول الله صلى الله عليه وسلم: ( أيما امرأة تطيبت ثم خرجت الى المسجد لم تقبل لها صلاة حتى تغتسل ) </a:t>
            </a:r>
            <a:r>
              <a:rPr lang="x-none" sz="1900" dirty="0">
                <a:solidFill>
                  <a:schemeClr val="bg2">
                    <a:lumMod val="50000"/>
                  </a:schemeClr>
                </a:solidFill>
              </a:rPr>
              <a:t>رواه ابن ماجه وصححه الألباني </a:t>
            </a:r>
            <a:r>
              <a:rPr lang="en-US" sz="1900" dirty="0">
                <a:solidFill>
                  <a:schemeClr val="bg2">
                    <a:lumMod val="50000"/>
                  </a:schemeClr>
                </a:solidFill>
              </a:rPr>
              <a:t>–</a:t>
            </a:r>
            <a:r>
              <a:rPr lang="x-none" sz="1900" dirty="0">
                <a:solidFill>
                  <a:schemeClr val="bg2">
                    <a:lumMod val="50000"/>
                  </a:schemeClr>
                </a:solidFill>
              </a:rPr>
              <a:t> الصحيحة ١-٣١</a:t>
            </a:r>
          </a:p>
          <a:p>
            <a:pPr lvl="2"/>
            <a:r>
              <a:rPr lang="x-none" dirty="0"/>
              <a:t>عن موسى بن يسار عن أبي هريرة : " أن امرأة مرت به تعصف ريحها فقال : يا أمة الجبار المسجد تريدين ؟ قالت : نعم ، قال: وله تطيبت ؟ قالت : نعم ، قال : فارجعي فاغتسلي فإني سمعت رسول الله صلى الله عليه وسلم يقول : " ما من امرأة تخرج إلى المسجد تعصف ريحها فيقبل الله منها صلاة حتى ترجع إلى بيتها فتغتسل ".</a:t>
            </a:r>
          </a:p>
        </p:txBody>
      </p:sp>
    </p:spTree>
    <p:extLst>
      <p:ext uri="{BB962C8B-B14F-4D97-AF65-F5344CB8AC3E}">
        <p14:creationId xmlns:p14="http://schemas.microsoft.com/office/powerpoint/2010/main" val="420882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مراعاة الضوابط الشرعية</a:t>
            </a:r>
            <a:endParaRPr lang="en-US" dirty="0"/>
          </a:p>
        </p:txBody>
      </p:sp>
      <p:sp>
        <p:nvSpPr>
          <p:cNvPr id="3" name="Content Placeholder 2"/>
          <p:cNvSpPr>
            <a:spLocks noGrp="1"/>
          </p:cNvSpPr>
          <p:nvPr>
            <p:ph idx="1"/>
          </p:nvPr>
        </p:nvSpPr>
        <p:spPr/>
        <p:txBody>
          <a:bodyPr>
            <a:normAutofit fontScale="92500" lnSpcReduction="10000"/>
          </a:bodyPr>
          <a:lstStyle/>
          <a:p>
            <a:r>
              <a:rPr lang="x-none" dirty="0"/>
              <a:t>وعلى المرأة العاملة في المجال الصحي الحرص في كل الأحوال على مراعاة الضوابط الشرعية السابقة  جميعا، إضافة الى:</a:t>
            </a:r>
          </a:p>
          <a:p>
            <a:pPr lvl="1"/>
            <a:r>
              <a:rPr lang="x-none" dirty="0"/>
              <a:t>البعد عن استخدام العطور</a:t>
            </a:r>
          </a:p>
          <a:p>
            <a:pPr lvl="2"/>
            <a:r>
              <a:rPr lang="x-none" dirty="0"/>
              <a:t>اذا شدد على المنع من المسجد فكيف بغيره</a:t>
            </a:r>
          </a:p>
          <a:p>
            <a:pPr lvl="1"/>
            <a:r>
              <a:rPr lang="x-none" dirty="0"/>
              <a:t> التأكد من مطابقة الحجاب للشروط الشرعية</a:t>
            </a:r>
          </a:p>
          <a:p>
            <a:pPr lvl="2"/>
            <a:r>
              <a:rPr lang="x-none" dirty="0"/>
              <a:t>عدم إظهار الشعر مطلقا</a:t>
            </a:r>
          </a:p>
          <a:p>
            <a:pPr lvl="1"/>
            <a:r>
              <a:rPr lang="x-none" dirty="0"/>
              <a:t>الحرص على عدم ظهور ما لا يجوز إظهاره من الجسم</a:t>
            </a:r>
          </a:p>
          <a:p>
            <a:pPr lvl="2"/>
            <a:r>
              <a:rPr lang="x-none" dirty="0"/>
              <a:t>ما فوق الرسغين من الذراع</a:t>
            </a:r>
          </a:p>
          <a:p>
            <a:pPr lvl="2"/>
            <a:r>
              <a:rPr lang="x-none" dirty="0"/>
              <a:t>القدمين</a:t>
            </a:r>
          </a:p>
          <a:p>
            <a:pPr lvl="1"/>
            <a:r>
              <a:rPr lang="x-none" dirty="0"/>
              <a:t>إجتناب الزينة والحلي</a:t>
            </a:r>
          </a:p>
          <a:p>
            <a:pPr lvl="2"/>
            <a:r>
              <a:rPr lang="x-none" dirty="0"/>
              <a:t>في الوجه واليدين – والرجلين!</a:t>
            </a:r>
          </a:p>
          <a:p>
            <a:pPr lvl="1"/>
            <a:r>
              <a:rPr lang="x-none" dirty="0"/>
              <a:t>عدم الخضوع </a:t>
            </a:r>
            <a:r>
              <a:rPr lang="x-none"/>
              <a:t>بالقول </a:t>
            </a:r>
            <a:r>
              <a:rPr lang="x-none" dirty="0"/>
              <a:t>(</a:t>
            </a:r>
            <a:r>
              <a:rPr lang="x-none"/>
              <a:t>فلا </a:t>
            </a:r>
            <a:r>
              <a:rPr lang="x-none" dirty="0"/>
              <a:t>تخضعن بالقول فيطمع الذي في قلبه مرض وقلن </a:t>
            </a:r>
            <a:r>
              <a:rPr lang="x-none"/>
              <a:t>قولا معروفاً</a:t>
            </a:r>
            <a:r>
              <a:rPr lang="x-none" dirty="0"/>
              <a:t>)</a:t>
            </a:r>
            <a:r>
              <a:rPr lang="x-none"/>
              <a:t> </a:t>
            </a:r>
            <a:r>
              <a:rPr lang="x-none" sz="2000"/>
              <a:t>الأحزاب</a:t>
            </a:r>
            <a:r>
              <a:rPr lang="x-none" sz="2000" dirty="0"/>
              <a:t>ب</a:t>
            </a:r>
            <a:endParaRPr lang="en-US" dirty="0"/>
          </a:p>
        </p:txBody>
      </p:sp>
    </p:spTree>
    <p:extLst>
      <p:ext uri="{BB962C8B-B14F-4D97-AF65-F5344CB8AC3E}">
        <p14:creationId xmlns:p14="http://schemas.microsoft.com/office/powerpoint/2010/main" val="2633697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الغيبة</a:t>
            </a:r>
            <a:endParaRPr lang="en-US" dirty="0"/>
          </a:p>
        </p:txBody>
      </p:sp>
      <p:sp>
        <p:nvSpPr>
          <p:cNvPr id="3" name="Content Placeholder 2"/>
          <p:cNvSpPr>
            <a:spLocks noGrp="1"/>
          </p:cNvSpPr>
          <p:nvPr>
            <p:ph idx="1"/>
          </p:nvPr>
        </p:nvSpPr>
        <p:spPr/>
        <p:txBody>
          <a:bodyPr>
            <a:normAutofit fontScale="92500" lnSpcReduction="20000"/>
          </a:bodyPr>
          <a:lstStyle/>
          <a:p>
            <a:r>
              <a:rPr lang="x-none" dirty="0"/>
              <a:t>عدم الوقوع في أعراض الزملاء، وأكل لحومهم، وتتبع عوراتهم</a:t>
            </a:r>
          </a:p>
          <a:p>
            <a:r>
              <a:rPr lang="x-none" dirty="0"/>
              <a:t>“ أتدرون ما الغيبة قالوا الله ورسوله أعلم قال ذكرك أخاك بما يكره قيل أفرأيت إن كان في أخي ما أقول قال إن كان فيه ما تقول فقد اغتبته وإن لم يكن فيه ما تقول فقد بهته” </a:t>
            </a:r>
            <a:r>
              <a:rPr lang="x-none" sz="2200" dirty="0">
                <a:solidFill>
                  <a:schemeClr val="bg2">
                    <a:lumMod val="50000"/>
                  </a:schemeClr>
                </a:solidFill>
              </a:rPr>
              <a:t>رواه مالك والبيقي وابن حبان وغيرهم</a:t>
            </a:r>
            <a:endParaRPr lang="x-none" sz="2600" dirty="0">
              <a:solidFill>
                <a:schemeClr val="bg2">
                  <a:lumMod val="50000"/>
                </a:schemeClr>
              </a:solidFill>
            </a:endParaRPr>
          </a:p>
          <a:p>
            <a:r>
              <a:rPr lang="x-none" dirty="0"/>
              <a:t>قال رسول الله صلى الله عليه وسلم : “لا تباغضوا ولا تحاسدوا ولا تدابروا وكونوا عباد الله إخواناً “ </a:t>
            </a:r>
            <a:r>
              <a:rPr lang="x-none" sz="2200" dirty="0">
                <a:solidFill>
                  <a:schemeClr val="bg2">
                    <a:lumMod val="50000"/>
                  </a:schemeClr>
                </a:solidFill>
              </a:rPr>
              <a:t>رواه البخاري</a:t>
            </a:r>
          </a:p>
          <a:p>
            <a:r>
              <a:rPr lang="x-none" dirty="0"/>
              <a:t>“ لا تغتابوا المسلمين ، ولا تتبعوا عوراتهم ، فإنه من يتبع عورة أخيه اتبع الله عورته ، ومن اتبع عورته فضحه في جوف بيته” </a:t>
            </a:r>
            <a:r>
              <a:rPr lang="x-none" sz="2200" dirty="0">
                <a:solidFill>
                  <a:schemeClr val="bg2">
                    <a:lumMod val="50000"/>
                  </a:schemeClr>
                </a:solidFill>
              </a:rPr>
              <a:t>رواه أحمد وأبوداود والبيهقي وقال الألباني حسن صحيح</a:t>
            </a:r>
          </a:p>
          <a:p>
            <a:r>
              <a:rPr lang="x-none" dirty="0"/>
              <a:t>عدم الكيد لهم بالسوء، أو الانتقاص من مكانتهم العلمية أو الأدبية, أو ترديد الإشاعات التي تسيء إليهم</a:t>
            </a:r>
          </a:p>
        </p:txBody>
      </p:sp>
    </p:spTree>
    <p:extLst>
      <p:ext uri="{BB962C8B-B14F-4D97-AF65-F5344CB8AC3E}">
        <p14:creationId xmlns:p14="http://schemas.microsoft.com/office/powerpoint/2010/main" val="1619044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النقد المباشر ،النقد العلمي المنهجي</a:t>
            </a:r>
            <a:endParaRPr lang="en-US" dirty="0"/>
          </a:p>
        </p:txBody>
      </p:sp>
      <p:sp>
        <p:nvSpPr>
          <p:cNvPr id="3" name="Content Placeholder 2"/>
          <p:cNvSpPr>
            <a:spLocks noGrp="1"/>
          </p:cNvSpPr>
          <p:nvPr>
            <p:ph idx="1"/>
          </p:nvPr>
        </p:nvSpPr>
        <p:spPr/>
        <p:txBody>
          <a:bodyPr>
            <a:normAutofit lnSpcReduction="10000"/>
          </a:bodyPr>
          <a:lstStyle/>
          <a:p>
            <a:r>
              <a:rPr lang="x-none" dirty="0"/>
              <a:t>وعلى الطبيب والممارس الصحي أن يتجنب النقد المباشر للزميل أمام المرضى أو بين الزملاء مهما كانت مبرراته فهذا من الغيبة المنهي عنها “</a:t>
            </a:r>
          </a:p>
          <a:p>
            <a:pPr lvl="1"/>
            <a:r>
              <a:rPr lang="x-none" dirty="0"/>
              <a:t>ولا يغتب بعضكم بعضا أيحب أحدكم أن يأكل لح أخيه ميتاً “</a:t>
            </a:r>
          </a:p>
          <a:p>
            <a:r>
              <a:rPr lang="x-none" dirty="0"/>
              <a:t>ومن شأن ذلك أن يضرَّ بالمريض قبل الطبيب، ويفقد المرضى الثقة بالنظام الصحي برمته</a:t>
            </a:r>
          </a:p>
          <a:p>
            <a:r>
              <a:rPr lang="x-none" dirty="0"/>
              <a:t>والنقد العلمي المنهجي النزيه لا يتم أمام المرضى بل في الاجتماعات الخاصة واللقاءات العلمية والمؤتمرات الطبية </a:t>
            </a:r>
            <a:r>
              <a:rPr lang="x-none"/>
              <a:t>والمجلات العلمية</a:t>
            </a:r>
            <a:endParaRPr lang="x-none" dirty="0"/>
          </a:p>
          <a:p>
            <a:pPr lvl="1"/>
            <a:r>
              <a:rPr lang="x-none"/>
              <a:t>وأربأ </a:t>
            </a:r>
            <a:r>
              <a:rPr lang="x-none" dirty="0"/>
              <a:t>بالطبيب الذي يخاف الله أن يكون دافعه لنقد زميله أمام المريض حسد مقيت أو صرف الناس عن الزميل</a:t>
            </a:r>
            <a:endParaRPr lang="en-US" dirty="0"/>
          </a:p>
          <a:p>
            <a:endParaRPr lang="en-US" dirty="0"/>
          </a:p>
        </p:txBody>
      </p:sp>
    </p:spTree>
    <p:extLst>
      <p:ext uri="{BB962C8B-B14F-4D97-AF65-F5344CB8AC3E}">
        <p14:creationId xmlns:p14="http://schemas.microsoft.com/office/powerpoint/2010/main" val="4224735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hape 62"/>
          <p:cNvSpPr>
            <a:spLocks noGrp="1"/>
          </p:cNvSpPr>
          <p:nvPr>
            <p:ph type="title"/>
          </p:nvPr>
        </p:nvSpPr>
        <p:spPr>
          <a:prstGeom prst="rect">
            <a:avLst/>
          </a:prstGeom>
        </p:spPr>
        <p:txBody>
          <a:bodyPr/>
          <a:lstStyle/>
          <a:p>
            <a:pPr lvl="0">
              <a:defRPr sz="1800" b="0">
                <a:solidFill>
                  <a:srgbClr val="000000"/>
                </a:solidFill>
              </a:defRPr>
            </a:pPr>
            <a:r>
              <a:rPr sz="4000" b="1">
                <a:solidFill>
                  <a:srgbClr val="2C7C9F"/>
                </a:solidFill>
              </a:rPr>
              <a:t>العناصر</a:t>
            </a:r>
          </a:p>
        </p:txBody>
      </p:sp>
      <p:sp>
        <p:nvSpPr>
          <p:cNvPr id="63" name="Shape 63"/>
          <p:cNvSpPr>
            <a:spLocks noGrp="1"/>
          </p:cNvSpPr>
          <p:nvPr>
            <p:ph type="body" idx="1"/>
          </p:nvPr>
        </p:nvSpPr>
        <p:spPr>
          <a:prstGeom prst="rect">
            <a:avLst/>
          </a:prstGeom>
        </p:spPr>
        <p:txBody>
          <a:bodyPr/>
          <a:lstStyle/>
          <a:p>
            <a:pPr marL="233997" lvl="0" indent="-233997" defTabSz="612648">
              <a:spcBef>
                <a:spcPts val="1300"/>
              </a:spcBef>
              <a:defRPr sz="1800">
                <a:solidFill>
                  <a:srgbClr val="000000"/>
                </a:solidFill>
              </a:defRPr>
            </a:pPr>
            <a:r>
              <a:rPr lang="en-US" sz="1876" dirty="0">
                <a:solidFill>
                  <a:srgbClr val="595959"/>
                </a:solidFill>
              </a:rPr>
              <a:t>1-</a:t>
            </a:r>
            <a:r>
              <a:rPr sz="1876" dirty="0">
                <a:solidFill>
                  <a:srgbClr val="595959"/>
                </a:solidFill>
              </a:rPr>
              <a:t>مراعاة طبيعة المجتمع وخصوصياته</a:t>
            </a:r>
          </a:p>
          <a:p>
            <a:pPr marL="233997" lvl="0" indent="-233997" defTabSz="612648">
              <a:spcBef>
                <a:spcPts val="1300"/>
              </a:spcBef>
              <a:defRPr sz="1800">
                <a:solidFill>
                  <a:srgbClr val="000000"/>
                </a:solidFill>
              </a:defRPr>
            </a:pPr>
            <a:r>
              <a:rPr lang="en-US" sz="1876" dirty="0"/>
              <a:t>2-</a:t>
            </a:r>
            <a:r>
              <a:rPr sz="1876" dirty="0">
                <a:solidFill>
                  <a:srgbClr val="595959"/>
                </a:solidFill>
              </a:rPr>
              <a:t>المبادرة الى الوقاية من الأمراض و التوعية بالعادات الضارة ومكافحتها</a:t>
            </a:r>
          </a:p>
          <a:p>
            <a:pPr marL="233997" lvl="0" indent="-233997" defTabSz="612648">
              <a:spcBef>
                <a:spcPts val="1300"/>
              </a:spcBef>
              <a:defRPr sz="1800">
                <a:solidFill>
                  <a:srgbClr val="000000"/>
                </a:solidFill>
              </a:defRPr>
            </a:pPr>
            <a:r>
              <a:rPr lang="en-US" sz="1876" dirty="0">
                <a:solidFill>
                  <a:srgbClr val="595959"/>
                </a:solidFill>
              </a:rPr>
              <a:t>3-</a:t>
            </a:r>
            <a:r>
              <a:rPr sz="1876" dirty="0">
                <a:solidFill>
                  <a:srgbClr val="595959"/>
                </a:solidFill>
              </a:rPr>
              <a:t>التوعية في تصحيح المفاهيم الخاطئة</a:t>
            </a:r>
          </a:p>
          <a:p>
            <a:pPr marL="233997" lvl="0" indent="-233997" defTabSz="612648">
              <a:spcBef>
                <a:spcPts val="1300"/>
              </a:spcBef>
              <a:defRPr sz="1800">
                <a:solidFill>
                  <a:srgbClr val="000000"/>
                </a:solidFill>
              </a:defRPr>
            </a:pPr>
            <a:r>
              <a:rPr lang="en-US" sz="1876" dirty="0">
                <a:solidFill>
                  <a:srgbClr val="595959"/>
                </a:solidFill>
              </a:rPr>
              <a:t>4-</a:t>
            </a:r>
            <a:r>
              <a:rPr sz="1876" dirty="0">
                <a:solidFill>
                  <a:srgbClr val="595959"/>
                </a:solidFill>
              </a:rPr>
              <a:t>الاستعانة برأي الفقهاء في المستجدات ومساعدتهم في الوصول الى الأحكام الفقهية فيها</a:t>
            </a:r>
          </a:p>
          <a:p>
            <a:pPr marL="233997" lvl="0" indent="-233997" defTabSz="612648">
              <a:spcBef>
                <a:spcPts val="1300"/>
              </a:spcBef>
              <a:defRPr sz="1800">
                <a:solidFill>
                  <a:srgbClr val="000000"/>
                </a:solidFill>
              </a:defRPr>
            </a:pPr>
            <a:r>
              <a:rPr lang="en-US" sz="1876" dirty="0">
                <a:solidFill>
                  <a:srgbClr val="595959"/>
                </a:solidFill>
              </a:rPr>
              <a:t>5-</a:t>
            </a:r>
            <a:r>
              <a:rPr sz="1876" dirty="0">
                <a:solidFill>
                  <a:srgbClr val="595959"/>
                </a:solidFill>
              </a:rPr>
              <a:t>القدوة والبعد عن الشبهات</a:t>
            </a:r>
          </a:p>
          <a:p>
            <a:pPr marL="233997" lvl="0" indent="-233997" defTabSz="612648">
              <a:spcBef>
                <a:spcPts val="1300"/>
              </a:spcBef>
              <a:defRPr sz="1800">
                <a:solidFill>
                  <a:srgbClr val="000000"/>
                </a:solidFill>
              </a:defRPr>
            </a:pPr>
            <a:r>
              <a:rPr lang="en-US" sz="1876" dirty="0">
                <a:solidFill>
                  <a:srgbClr val="595959"/>
                </a:solidFill>
              </a:rPr>
              <a:t>6-</a:t>
            </a:r>
            <a:r>
              <a:rPr sz="1876" dirty="0">
                <a:solidFill>
                  <a:srgbClr val="595959"/>
                </a:solidFill>
              </a:rPr>
              <a:t>الدور القيادي في </a:t>
            </a:r>
            <a:r>
              <a:rPr sz="1876" dirty="0" err="1">
                <a:solidFill>
                  <a:srgbClr val="595959"/>
                </a:solidFill>
              </a:rPr>
              <a:t>إصلاح</a:t>
            </a:r>
            <a:r>
              <a:rPr sz="1876" dirty="0">
                <a:solidFill>
                  <a:srgbClr val="595959"/>
                </a:solidFill>
              </a:rPr>
              <a:t> </a:t>
            </a:r>
            <a:r>
              <a:rPr sz="1876" dirty="0" err="1">
                <a:solidFill>
                  <a:srgbClr val="595959"/>
                </a:solidFill>
              </a:rPr>
              <a:t>المجتمع</a:t>
            </a:r>
            <a:endParaRPr lang="ar-SA" sz="1876" dirty="0">
              <a:solidFill>
                <a:srgbClr val="595959"/>
              </a:solidFill>
            </a:endParaRPr>
          </a:p>
          <a:p>
            <a:pPr marL="0" lvl="0" indent="0" defTabSz="612648">
              <a:spcBef>
                <a:spcPts val="1300"/>
              </a:spcBef>
              <a:buNone/>
              <a:defRPr sz="1800">
                <a:solidFill>
                  <a:srgbClr val="000000"/>
                </a:solidFill>
              </a:defRPr>
            </a:pPr>
            <a:r>
              <a:rPr lang="ar-SA" sz="1876" dirty="0">
                <a:solidFill>
                  <a:srgbClr val="000000"/>
                </a:solidFill>
              </a:rPr>
              <a:t>     7-</a:t>
            </a:r>
            <a:r>
              <a:rPr lang="ar-SA" sz="1876" dirty="0">
                <a:solidFill>
                  <a:srgbClr val="595959"/>
                </a:solidFill>
              </a:rPr>
              <a:t> ا</a:t>
            </a:r>
            <a:r>
              <a:rPr sz="1876" dirty="0" err="1">
                <a:solidFill>
                  <a:srgbClr val="595959"/>
                </a:solidFill>
              </a:rPr>
              <a:t>لمحافظة</a:t>
            </a:r>
            <a:r>
              <a:rPr sz="1876" dirty="0">
                <a:solidFill>
                  <a:srgbClr val="595959"/>
                </a:solidFill>
              </a:rPr>
              <a:t> على </a:t>
            </a:r>
            <a:r>
              <a:rPr sz="1876" dirty="0" err="1">
                <a:solidFill>
                  <a:srgbClr val="595959"/>
                </a:solidFill>
              </a:rPr>
              <a:t>موارد</a:t>
            </a:r>
            <a:r>
              <a:rPr sz="1876" dirty="0">
                <a:solidFill>
                  <a:srgbClr val="595959"/>
                </a:solidFill>
              </a:rPr>
              <a:t> </a:t>
            </a:r>
            <a:r>
              <a:rPr sz="1876" dirty="0" err="1">
                <a:solidFill>
                  <a:srgbClr val="595959"/>
                </a:solidFill>
              </a:rPr>
              <a:t>المجتمع</a:t>
            </a:r>
            <a:endParaRPr lang="ar-SA" sz="1876" dirty="0">
              <a:solidFill>
                <a:srgbClr val="595959"/>
              </a:solidFill>
            </a:endParaRPr>
          </a:p>
          <a:p>
            <a:pPr marL="0" lvl="0" indent="0" defTabSz="612648">
              <a:spcBef>
                <a:spcPts val="1300"/>
              </a:spcBef>
              <a:buNone/>
              <a:defRPr sz="1800">
                <a:solidFill>
                  <a:srgbClr val="000000"/>
                </a:solidFill>
              </a:defRPr>
            </a:pPr>
            <a:r>
              <a:rPr lang="ar-SA" sz="1876" dirty="0">
                <a:solidFill>
                  <a:srgbClr val="595959"/>
                </a:solidFill>
              </a:rPr>
              <a:t> 8-</a:t>
            </a:r>
            <a:r>
              <a:rPr lang="ar-SA" sz="1876" dirty="0"/>
              <a:t>ا</a:t>
            </a:r>
            <a:r>
              <a:rPr sz="1876" dirty="0" err="1">
                <a:solidFill>
                  <a:srgbClr val="595959"/>
                </a:solidFill>
              </a:rPr>
              <a:t>لمشاركة</a:t>
            </a:r>
            <a:r>
              <a:rPr sz="1876" dirty="0">
                <a:solidFill>
                  <a:srgbClr val="595959"/>
                </a:solidFill>
              </a:rPr>
              <a:t> في التوعية وتحسين معايير الخدمات الصحية</a:t>
            </a:r>
          </a:p>
          <a:p>
            <a:pPr marL="233997" lvl="0" indent="-233997" defTabSz="612648">
              <a:spcBef>
                <a:spcPts val="1300"/>
              </a:spcBef>
              <a:defRPr sz="1800">
                <a:solidFill>
                  <a:srgbClr val="000000"/>
                </a:solidFill>
              </a:defRPr>
            </a:pPr>
            <a:r>
              <a:rPr lang="ar-SA" sz="1876" dirty="0">
                <a:solidFill>
                  <a:srgbClr val="595959"/>
                </a:solidFill>
              </a:rPr>
              <a:t>9-</a:t>
            </a:r>
            <a:r>
              <a:rPr sz="1876" dirty="0" err="1">
                <a:solidFill>
                  <a:srgbClr val="595959"/>
                </a:solidFill>
              </a:rPr>
              <a:t>المشاركة</a:t>
            </a:r>
            <a:r>
              <a:rPr sz="1876" dirty="0">
                <a:solidFill>
                  <a:srgbClr val="595959"/>
                </a:solidFill>
              </a:rPr>
              <a:t> </a:t>
            </a:r>
            <a:r>
              <a:rPr sz="1876" dirty="0" err="1">
                <a:solidFill>
                  <a:srgbClr val="595959"/>
                </a:solidFill>
              </a:rPr>
              <a:t>في</a:t>
            </a:r>
            <a:r>
              <a:rPr sz="1876" dirty="0">
                <a:solidFill>
                  <a:srgbClr val="595959"/>
                </a:solidFill>
              </a:rPr>
              <a:t> </a:t>
            </a:r>
            <a:r>
              <a:rPr sz="1876" dirty="0" err="1">
                <a:solidFill>
                  <a:srgbClr val="595959"/>
                </a:solidFill>
              </a:rPr>
              <a:t>البحوث</a:t>
            </a:r>
            <a:endParaRPr lang="ar-SA" sz="1876" dirty="0">
              <a:solidFill>
                <a:srgbClr val="595959"/>
              </a:solidFill>
            </a:endParaRPr>
          </a:p>
          <a:p>
            <a:pPr marL="233997" lvl="0" indent="-233997" defTabSz="612648">
              <a:spcBef>
                <a:spcPts val="1300"/>
              </a:spcBef>
              <a:defRPr sz="1800">
                <a:solidFill>
                  <a:srgbClr val="000000"/>
                </a:solidFill>
              </a:defRPr>
            </a:pPr>
            <a:r>
              <a:rPr lang="ar-SA" sz="1876" dirty="0"/>
              <a:t>10-</a:t>
            </a:r>
            <a:r>
              <a:rPr sz="1876" dirty="0" err="1">
                <a:solidFill>
                  <a:srgbClr val="595959"/>
                </a:solidFill>
              </a:rPr>
              <a:t>التبليغ</a:t>
            </a:r>
            <a:r>
              <a:rPr sz="1876" dirty="0">
                <a:solidFill>
                  <a:srgbClr val="595959"/>
                </a:solidFill>
              </a:rPr>
              <a:t> عن الحالات </a:t>
            </a:r>
          </a:p>
          <a:p>
            <a:pPr marL="233997" lvl="0" indent="-233997" defTabSz="612648">
              <a:spcBef>
                <a:spcPts val="1300"/>
              </a:spcBef>
              <a:defRPr sz="1800">
                <a:solidFill>
                  <a:srgbClr val="000000"/>
                </a:solidFill>
              </a:defRPr>
            </a:pPr>
            <a:r>
              <a:rPr lang="ar-SA" sz="1876" dirty="0">
                <a:solidFill>
                  <a:srgbClr val="595959"/>
                </a:solidFill>
              </a:rPr>
              <a:t>11-ا</a:t>
            </a:r>
            <a:r>
              <a:rPr sz="1876" dirty="0" err="1">
                <a:solidFill>
                  <a:srgbClr val="595959"/>
                </a:solidFill>
              </a:rPr>
              <a:t>لصدق</a:t>
            </a:r>
            <a:r>
              <a:rPr sz="1876" dirty="0">
                <a:solidFill>
                  <a:srgbClr val="595959"/>
                </a:solidFill>
              </a:rPr>
              <a:t> والأمانة في كتابة التقارير الطبية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b="1" dirty="0"/>
              <a:t>تعليم الزملاء وإرشادهم</a:t>
            </a:r>
            <a:endParaRPr lang="en-US" dirty="0"/>
          </a:p>
        </p:txBody>
      </p:sp>
      <p:sp>
        <p:nvSpPr>
          <p:cNvPr id="3" name="Content Placeholder 2"/>
          <p:cNvSpPr>
            <a:spLocks noGrp="1"/>
          </p:cNvSpPr>
          <p:nvPr>
            <p:ph idx="1"/>
          </p:nvPr>
        </p:nvSpPr>
        <p:spPr/>
        <p:txBody>
          <a:bodyPr>
            <a:normAutofit fontScale="92500" lnSpcReduction="10000"/>
          </a:bodyPr>
          <a:lstStyle/>
          <a:p>
            <a:r>
              <a:rPr lang="x-none" dirty="0"/>
              <a:t>على </a:t>
            </a:r>
            <a:r>
              <a:rPr lang="x-none"/>
              <a:t>الطبيب</a:t>
            </a:r>
            <a:r>
              <a:rPr lang="x-none" dirty="0"/>
              <a:t> والممارس الصحي أن يبذل الوسع في تعليم زملائه الذين يعملون ضمن فريقه الطبي أو من هم </a:t>
            </a:r>
            <a:r>
              <a:rPr lang="x-none"/>
              <a:t>تحت التدريب،</a:t>
            </a:r>
            <a:endParaRPr lang="x-none" dirty="0"/>
          </a:p>
          <a:p>
            <a:pPr lvl="1"/>
            <a:r>
              <a:rPr lang="x-none"/>
              <a:t>والحرص </a:t>
            </a:r>
            <a:r>
              <a:rPr lang="x-none" dirty="0"/>
              <a:t>على إفادتهم بما يملك من خبرات ومعلومات ومهارات, وإعطائهم الفرصة للتعلم وتطوير مهاراتهم</a:t>
            </a:r>
          </a:p>
          <a:p>
            <a:r>
              <a:rPr lang="x-none" dirty="0"/>
              <a:t>قَالَ رَسُولُ اللَّهِ صَلَّى اللَّهُ عَلَيْهِ </a:t>
            </a:r>
            <a:r>
              <a:rPr lang="x-none"/>
              <a:t>وَسَلَّمَ </a:t>
            </a:r>
            <a:r>
              <a:rPr lang="x-none" dirty="0"/>
              <a:t> (</a:t>
            </a:r>
            <a:r>
              <a:rPr lang="x-none"/>
              <a:t>إِنَّ </a:t>
            </a:r>
            <a:r>
              <a:rPr lang="x-none" dirty="0"/>
              <a:t>اللَّهَ وَمَلَائِكَتَهُ وَأَهْلَ السَّمَوَاتِ وَالْأَرَضِينَ حَتَّى النَّمْلَةَ فِي جُحْرِهَا وَحَتَّى الْحُوتَ لَيُصَلُّونَ عَلَى مُعَلِّمِ </a:t>
            </a:r>
            <a:r>
              <a:rPr lang="x-none"/>
              <a:t>النَّاسِ الْخَيْرَ</a:t>
            </a:r>
            <a:r>
              <a:rPr lang="x-none" dirty="0"/>
              <a:t>)</a:t>
            </a:r>
            <a:r>
              <a:rPr lang="x-none"/>
              <a:t> </a:t>
            </a:r>
            <a:r>
              <a:rPr lang="x-none" sz="2600" dirty="0">
                <a:solidFill>
                  <a:schemeClr val="bg2">
                    <a:lumMod val="50000"/>
                  </a:schemeClr>
                </a:solidFill>
              </a:rPr>
              <a:t>رو</a:t>
            </a:r>
            <a:r>
              <a:rPr lang="x-none" sz="2200" dirty="0">
                <a:solidFill>
                  <a:schemeClr val="bg2">
                    <a:lumMod val="50000"/>
                  </a:schemeClr>
                </a:solidFill>
              </a:rPr>
              <a:t>اه  الترمذي وصححه الألباني</a:t>
            </a:r>
            <a:endParaRPr lang="x-none" sz="2600" dirty="0">
              <a:solidFill>
                <a:schemeClr val="bg2">
                  <a:lumMod val="50000"/>
                </a:schemeClr>
              </a:solidFill>
            </a:endParaRPr>
          </a:p>
          <a:p>
            <a:r>
              <a:rPr lang="x-none" dirty="0"/>
              <a:t>وهذا لا شك من </a:t>
            </a:r>
            <a:r>
              <a:rPr lang="x-none"/>
              <a:t>الصدقات الجارية</a:t>
            </a:r>
            <a:r>
              <a:rPr lang="x-none" dirty="0"/>
              <a:t>: (</a:t>
            </a:r>
            <a:r>
              <a:rPr lang="x-none"/>
              <a:t> </a:t>
            </a:r>
            <a:r>
              <a:rPr lang="x-none" dirty="0"/>
              <a:t>أوعلم </a:t>
            </a:r>
            <a:r>
              <a:rPr lang="x-none"/>
              <a:t>ينتفع به</a:t>
            </a:r>
            <a:r>
              <a:rPr lang="x-none" dirty="0"/>
              <a:t>) </a:t>
            </a:r>
            <a:r>
              <a:rPr lang="x-none" sz="2200">
                <a:solidFill>
                  <a:schemeClr val="bg2">
                    <a:lumMod val="50000"/>
                  </a:schemeClr>
                </a:solidFill>
              </a:rPr>
              <a:t>رواه </a:t>
            </a:r>
            <a:r>
              <a:rPr lang="x-none" sz="2200" dirty="0">
                <a:solidFill>
                  <a:schemeClr val="bg2">
                    <a:lumMod val="50000"/>
                  </a:schemeClr>
                </a:solidFill>
              </a:rPr>
              <a:t>مسلم</a:t>
            </a:r>
          </a:p>
          <a:p>
            <a:r>
              <a:rPr lang="x-none" dirty="0"/>
              <a:t>وقد يتطلب ذلك التدرج في إسناد مهام العناية بالمريض إليهم وفي هذه الأحوال يبقى الطبيب مسؤولاً عن ضمان تلقي المريض للعناية الكاملة وملزماً بالإشراف الكافي على ذلك</a:t>
            </a:r>
          </a:p>
        </p:txBody>
      </p:sp>
    </p:spTree>
    <p:extLst>
      <p:ext uri="{BB962C8B-B14F-4D97-AF65-F5344CB8AC3E}">
        <p14:creationId xmlns:p14="http://schemas.microsoft.com/office/powerpoint/2010/main" val="14273799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حق السابقين والمدرسين والمدربين</a:t>
            </a:r>
            <a:endParaRPr lang="en-US" dirty="0"/>
          </a:p>
        </p:txBody>
      </p:sp>
      <p:sp>
        <p:nvSpPr>
          <p:cNvPr id="3" name="Content Placeholder 2"/>
          <p:cNvSpPr>
            <a:spLocks noGrp="1"/>
          </p:cNvSpPr>
          <p:nvPr>
            <p:ph idx="1"/>
          </p:nvPr>
        </p:nvSpPr>
        <p:spPr/>
        <p:txBody>
          <a:bodyPr>
            <a:normAutofit/>
          </a:bodyPr>
          <a:lstStyle/>
          <a:p>
            <a:r>
              <a:rPr lang="x-none" dirty="0"/>
              <a:t>لا شك أن للسابقين ومن قام بتدريسه وتدريبه حق عليه</a:t>
            </a:r>
          </a:p>
          <a:p>
            <a:r>
              <a:rPr lang="x-none" dirty="0"/>
              <a:t>قال رسول الله صلى الله </a:t>
            </a:r>
            <a:r>
              <a:rPr lang="x-none"/>
              <a:t>علي وسلم</a:t>
            </a:r>
            <a:r>
              <a:rPr lang="x-none" dirty="0"/>
              <a:t>: (</a:t>
            </a:r>
            <a:r>
              <a:rPr lang="x-none"/>
              <a:t> من </a:t>
            </a:r>
            <a:r>
              <a:rPr lang="x-none" dirty="0"/>
              <a:t>لم يرحم صغيرنا ، ويعرف حقّ كبيرنا ، فليس </a:t>
            </a:r>
            <a:r>
              <a:rPr lang="x-none"/>
              <a:t>منّا </a:t>
            </a:r>
            <a:r>
              <a:rPr lang="x-none" dirty="0"/>
              <a:t>)</a:t>
            </a:r>
            <a:r>
              <a:rPr lang="x-none" sz="2000">
                <a:solidFill>
                  <a:schemeClr val="bg2">
                    <a:lumMod val="50000"/>
                  </a:schemeClr>
                </a:solidFill>
              </a:rPr>
              <a:t>أخرجه </a:t>
            </a:r>
            <a:r>
              <a:rPr lang="x-none" sz="2000" dirty="0">
                <a:solidFill>
                  <a:schemeClr val="bg2">
                    <a:lumMod val="50000"/>
                  </a:schemeClr>
                </a:solidFill>
              </a:rPr>
              <a:t>الحاكم والبيهقي والبخاري في الأدب المفرد ، وصححه الألباني</a:t>
            </a:r>
            <a:endParaRPr lang="x-none" sz="3200" dirty="0">
              <a:solidFill>
                <a:schemeClr val="bg2">
                  <a:lumMod val="50000"/>
                </a:schemeClr>
              </a:solidFill>
            </a:endParaRPr>
          </a:p>
          <a:p>
            <a:r>
              <a:rPr lang="x-none" dirty="0"/>
              <a:t>من حق السابقين والمدرسين</a:t>
            </a:r>
          </a:p>
          <a:p>
            <a:pPr lvl="1"/>
            <a:r>
              <a:rPr lang="x-none" dirty="0"/>
              <a:t>الطاعة بالمعروف</a:t>
            </a:r>
          </a:p>
          <a:p>
            <a:pPr lvl="1"/>
            <a:r>
              <a:rPr lang="x-none" dirty="0"/>
              <a:t>التوقير والإحترام </a:t>
            </a:r>
          </a:p>
          <a:p>
            <a:pPr lvl="1"/>
            <a:r>
              <a:rPr lang="x-none" dirty="0"/>
              <a:t>الإعتراف بالفضل عليه في تعليمه وتدريبه</a:t>
            </a:r>
          </a:p>
          <a:p>
            <a:pPr lvl="1"/>
            <a:r>
              <a:rPr lang="x-none" dirty="0"/>
              <a:t>حفظ الوفاء واستمرار الصلة</a:t>
            </a:r>
            <a:endParaRPr lang="en-US" dirty="0"/>
          </a:p>
          <a:p>
            <a:endParaRPr lang="en-US" dirty="0"/>
          </a:p>
        </p:txBody>
      </p:sp>
    </p:spTree>
    <p:extLst>
      <p:ext uri="{BB962C8B-B14F-4D97-AF65-F5344CB8AC3E}">
        <p14:creationId xmlns:p14="http://schemas.microsoft.com/office/powerpoint/2010/main" val="3611813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طلب</a:t>
            </a:r>
            <a:r>
              <a:rPr lang="x-none" b="1" dirty="0"/>
              <a:t> الاستشارات</a:t>
            </a:r>
            <a:endParaRPr lang="en-US" dirty="0"/>
          </a:p>
        </p:txBody>
      </p:sp>
      <p:sp>
        <p:nvSpPr>
          <p:cNvPr id="3" name="Content Placeholder 2"/>
          <p:cNvSpPr>
            <a:spLocks noGrp="1"/>
          </p:cNvSpPr>
          <p:nvPr>
            <p:ph idx="1"/>
          </p:nvPr>
        </p:nvSpPr>
        <p:spPr/>
        <p:txBody>
          <a:bodyPr/>
          <a:lstStyle/>
          <a:p>
            <a:r>
              <a:rPr lang="x-none" dirty="0"/>
              <a:t>على الطبيب والممارس الصحي ألا يجد غضاضة أن يقف عند حدود قدراته وما </a:t>
            </a:r>
            <a:r>
              <a:rPr lang="x-none"/>
              <a:t>يستطيع أداءه</a:t>
            </a:r>
            <a:endParaRPr lang="x-none" dirty="0"/>
          </a:p>
          <a:p>
            <a:r>
              <a:rPr lang="x-none"/>
              <a:t>وأن </a:t>
            </a:r>
            <a:r>
              <a:rPr lang="x-none" dirty="0"/>
              <a:t>يطلب المساعدة من زملاء المهنة الأكفاء في حل مشكلاته التي تؤثر سلباً على الخدمة التي يقدمها لمرضاه أو مجتمعه </a:t>
            </a:r>
            <a:r>
              <a:rPr lang="x-none"/>
              <a:t>أو مهنته</a:t>
            </a:r>
            <a:endParaRPr lang="x-none" dirty="0"/>
          </a:p>
          <a:p>
            <a:pPr lvl="1"/>
            <a:r>
              <a:rPr lang="x-none" dirty="0"/>
              <a:t>ويؤدي هذا التصرف الحسن الى تأكيد الثقة بالمهنة ورفع درجة الطبيب والممارس الصحي عند الناس</a:t>
            </a:r>
            <a:endParaRPr lang="en-US" dirty="0"/>
          </a:p>
          <a:p>
            <a:endParaRPr lang="en-US" dirty="0"/>
          </a:p>
        </p:txBody>
      </p:sp>
    </p:spTree>
    <p:extLst>
      <p:ext uri="{BB962C8B-B14F-4D97-AF65-F5344CB8AC3E}">
        <p14:creationId xmlns:p14="http://schemas.microsoft.com/office/powerpoint/2010/main" val="1433229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تقديم الاستشارات</a:t>
            </a:r>
            <a:endParaRPr lang="en-US" dirty="0"/>
          </a:p>
        </p:txBody>
      </p:sp>
      <p:sp>
        <p:nvSpPr>
          <p:cNvPr id="3" name="Content Placeholder 2"/>
          <p:cNvSpPr>
            <a:spLocks noGrp="1"/>
          </p:cNvSpPr>
          <p:nvPr>
            <p:ph idx="1"/>
          </p:nvPr>
        </p:nvSpPr>
        <p:spPr/>
        <p:txBody>
          <a:bodyPr>
            <a:normAutofit/>
          </a:bodyPr>
          <a:lstStyle/>
          <a:p>
            <a:r>
              <a:rPr lang="x-none" dirty="0"/>
              <a:t>وبالمقابل إذا دعي الطبيب من قبل أحد زملائه لمعاينة مريض يعالجه فعليه الاستجابة لطلب الاستشارة حتى وإن لم يتبين له مبرر ذلك</a:t>
            </a:r>
          </a:p>
          <a:p>
            <a:r>
              <a:rPr lang="x-none" dirty="0"/>
              <a:t>وعليه حينها توخي الحذر من أي كلمة أو إيحاء قد يفهم منها المريض انتقاص الزميل المعالج أو الحط من قدره أو التقليل مما بذله من جهد</a:t>
            </a:r>
          </a:p>
          <a:p>
            <a:pPr lvl="1"/>
            <a:r>
              <a:rPr lang="x-none" dirty="0"/>
              <a:t>ويتأكــــد ذلك عند اختلاف وجهة نظره عن وجهة نظر الطبيب المعالج</a:t>
            </a:r>
          </a:p>
          <a:p>
            <a:r>
              <a:rPr lang="x-none" dirty="0"/>
              <a:t>وفي كل الأحوال عليه طمأنة المريض والتقليل من قلقه واستعمال الحكمة في تحديد ما ينبغي أن يُطلِع المريض عليه بنفسه وما يتركه للطبيب المعالج.</a:t>
            </a:r>
            <a:endParaRPr lang="en-US" dirty="0"/>
          </a:p>
          <a:p>
            <a:endParaRPr lang="en-US" dirty="0"/>
          </a:p>
        </p:txBody>
      </p:sp>
    </p:spTree>
    <p:extLst>
      <p:ext uri="{BB962C8B-B14F-4D97-AF65-F5344CB8AC3E}">
        <p14:creationId xmlns:p14="http://schemas.microsoft.com/office/powerpoint/2010/main" val="37304324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تقديم الاستشارات</a:t>
            </a:r>
            <a:endParaRPr lang="en-US" dirty="0"/>
          </a:p>
        </p:txBody>
      </p:sp>
      <p:sp>
        <p:nvSpPr>
          <p:cNvPr id="3" name="Content Placeholder 2"/>
          <p:cNvSpPr>
            <a:spLocks noGrp="1"/>
          </p:cNvSpPr>
          <p:nvPr>
            <p:ph idx="1"/>
          </p:nvPr>
        </p:nvSpPr>
        <p:spPr/>
        <p:txBody>
          <a:bodyPr/>
          <a:lstStyle/>
          <a:p>
            <a:r>
              <a:rPr lang="x-none" dirty="0"/>
              <a:t>أما إذا كان طلب الاستشارة من المريض أو من ذويه</a:t>
            </a:r>
          </a:p>
          <a:p>
            <a:pPr lvl="1"/>
            <a:r>
              <a:rPr lang="x-none" dirty="0"/>
              <a:t>فعلى الطبيب المستشار التأكد من علم الطبيب المعالج بذلك قبل موافقته </a:t>
            </a:r>
            <a:r>
              <a:rPr lang="x-none"/>
              <a:t>على المعاينة</a:t>
            </a:r>
            <a:endParaRPr lang="x-none" dirty="0"/>
          </a:p>
          <a:p>
            <a:pPr lvl="1"/>
            <a:r>
              <a:rPr lang="x-none"/>
              <a:t>ولا </a:t>
            </a:r>
            <a:r>
              <a:rPr lang="x-none" dirty="0"/>
              <a:t>يسوغ الإطلاع على ملف المريض إلا بعد إذن الطبيب المعالج</a:t>
            </a:r>
            <a:endParaRPr lang="en-US" dirty="0"/>
          </a:p>
          <a:p>
            <a:endParaRPr lang="en-US" dirty="0"/>
          </a:p>
        </p:txBody>
      </p:sp>
    </p:spTree>
    <p:extLst>
      <p:ext uri="{BB962C8B-B14F-4D97-AF65-F5344CB8AC3E}">
        <p14:creationId xmlns:p14="http://schemas.microsoft.com/office/powerpoint/2010/main" val="759333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تغطية الزملاء أثناء غيابهم</a:t>
            </a:r>
            <a:endParaRPr lang="en-US" dirty="0"/>
          </a:p>
        </p:txBody>
      </p:sp>
      <p:sp>
        <p:nvSpPr>
          <p:cNvPr id="3" name="Content Placeholder 2"/>
          <p:cNvSpPr>
            <a:spLocks noGrp="1"/>
          </p:cNvSpPr>
          <p:nvPr>
            <p:ph idx="1"/>
          </p:nvPr>
        </p:nvSpPr>
        <p:spPr/>
        <p:txBody>
          <a:bodyPr/>
          <a:lstStyle/>
          <a:p>
            <a:r>
              <a:rPr lang="x-none" dirty="0"/>
              <a:t>وفي هذا المجال يحسن ذكر المادة الخامسة والعشرون من نظام مزاولة المهن الصحية التي نصت </a:t>
            </a:r>
            <a:r>
              <a:rPr lang="x-none"/>
              <a:t>على أ</a:t>
            </a:r>
            <a:r>
              <a:rPr lang="x-none" dirty="0"/>
              <a:t>نه :</a:t>
            </a:r>
          </a:p>
          <a:p>
            <a:pPr marL="349250" lvl="1" indent="0">
              <a:buNone/>
            </a:pPr>
            <a:r>
              <a:rPr lang="x-none" dirty="0"/>
              <a:t>(</a:t>
            </a:r>
            <a:r>
              <a:rPr lang="x-none"/>
              <a:t>يجب </a:t>
            </a:r>
            <a:r>
              <a:rPr lang="x-none" dirty="0"/>
              <a:t>على الممارس الصحي الذي يحلُّ محلَّ زميل له في علاج مرضاه، أن يمتنع عن استغلال هذا الوضع لمصلحته الشخصية، وأن يترفع عن كل ما يسيء إليه في </a:t>
            </a:r>
            <a:r>
              <a:rPr lang="x-none"/>
              <a:t>ممارسة مهنته</a:t>
            </a:r>
            <a:r>
              <a:rPr lang="x-none" dirty="0"/>
              <a:t>)</a:t>
            </a:r>
          </a:p>
          <a:p>
            <a:r>
              <a:rPr lang="x-none" dirty="0"/>
              <a:t>ولذا يحسن إبلاغ المريض قبل بدء الفحص بصفته، وأنه يحل محل الطبيب صاحب العيادة </a:t>
            </a:r>
            <a:r>
              <a:rPr lang="x-none"/>
              <a:t>بصفة مؤقتة</a:t>
            </a:r>
            <a:endParaRPr lang="en-US" dirty="0"/>
          </a:p>
          <a:p>
            <a:endParaRPr lang="en-US" dirty="0"/>
          </a:p>
        </p:txBody>
      </p:sp>
    </p:spTree>
    <p:extLst>
      <p:ext uri="{BB962C8B-B14F-4D97-AF65-F5344CB8AC3E}">
        <p14:creationId xmlns:p14="http://schemas.microsoft.com/office/powerpoint/2010/main" val="41285127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تقويم أداء الأطباء</a:t>
            </a:r>
            <a:endParaRPr lang="en-US" dirty="0"/>
          </a:p>
        </p:txBody>
      </p:sp>
      <p:sp>
        <p:nvSpPr>
          <p:cNvPr id="3" name="Content Placeholder 2"/>
          <p:cNvSpPr>
            <a:spLocks noGrp="1"/>
          </p:cNvSpPr>
          <p:nvPr>
            <p:ph idx="1"/>
          </p:nvPr>
        </p:nvSpPr>
        <p:spPr/>
        <p:txBody>
          <a:bodyPr>
            <a:normAutofit/>
          </a:bodyPr>
          <a:lstStyle/>
          <a:p>
            <a:r>
              <a:rPr lang="x-none" dirty="0"/>
              <a:t>قد يكون الطبيب أو الممارس الصحي في موقع يحتم عليه تقويم </a:t>
            </a:r>
            <a:r>
              <a:rPr lang="x-none"/>
              <a:t>زملاء المهنة</a:t>
            </a:r>
            <a:endParaRPr lang="x-none" dirty="0"/>
          </a:p>
          <a:p>
            <a:pPr lvl="1"/>
            <a:r>
              <a:rPr lang="x-none"/>
              <a:t>وعليه </a:t>
            </a:r>
            <a:r>
              <a:rPr lang="x-none" dirty="0"/>
              <a:t>في هذه الحالة أن يتوخَّى الدقَّة والأمانة في تقويمه لأداء من يعملون معه أو يتدربون </a:t>
            </a:r>
            <a:r>
              <a:rPr lang="x-none"/>
              <a:t>تحت إشرافه،</a:t>
            </a:r>
            <a:endParaRPr lang="x-none" dirty="0"/>
          </a:p>
          <a:p>
            <a:pPr lvl="1"/>
            <a:r>
              <a:rPr lang="x-none"/>
              <a:t>فلا </a:t>
            </a:r>
            <a:r>
              <a:rPr lang="x-none" dirty="0"/>
              <a:t>يبخسَ أحداً حقه، ولا يبالغ في مدحه والثناء عليه، ولا يساويَ في التقويم بين المجتهد والمقصِّر</a:t>
            </a:r>
            <a:endParaRPr lang="en-US" dirty="0"/>
          </a:p>
          <a:p>
            <a:r>
              <a:rPr lang="x-none" dirty="0"/>
              <a:t>وعلى الطبيب والممارس الصحي أن يكون مستعداً للقيام </a:t>
            </a:r>
            <a:r>
              <a:rPr lang="x-none"/>
              <a:t>بمراجعــــة نقديــة (</a:t>
            </a:r>
            <a:r>
              <a:rPr lang="en-US" dirty="0"/>
              <a:t>Peer Review</a:t>
            </a:r>
            <a:r>
              <a:rPr lang="x-none"/>
              <a:t>)  للأداء </a:t>
            </a:r>
            <a:r>
              <a:rPr lang="x-none" dirty="0"/>
              <a:t>المهني لزمـلاء له وأن يقبل بذلك على نفسـه، وأن يجتهـد في أن لا تؤثـر العلاقة المهنية أو الشخصية على نتيجـة التقويـم تلك إن سلباً أو إيجاباً</a:t>
            </a:r>
            <a:endParaRPr lang="en-US" dirty="0"/>
          </a:p>
          <a:p>
            <a:endParaRPr lang="en-US" dirty="0"/>
          </a:p>
        </p:txBody>
      </p:sp>
    </p:spTree>
    <p:extLst>
      <p:ext uri="{BB962C8B-B14F-4D97-AF65-F5344CB8AC3E}">
        <p14:creationId xmlns:p14="http://schemas.microsoft.com/office/powerpoint/2010/main" val="11899188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زملاء المهنة أم سلامة المريض</a:t>
            </a:r>
            <a:endParaRPr lang="en-US" dirty="0"/>
          </a:p>
        </p:txBody>
      </p:sp>
      <p:sp>
        <p:nvSpPr>
          <p:cNvPr id="3" name="Content Placeholder 2"/>
          <p:cNvSpPr>
            <a:spLocks noGrp="1"/>
          </p:cNvSpPr>
          <p:nvPr>
            <p:ph idx="1"/>
          </p:nvPr>
        </p:nvSpPr>
        <p:spPr/>
        <p:txBody>
          <a:bodyPr>
            <a:normAutofit/>
          </a:bodyPr>
          <a:lstStyle/>
          <a:p>
            <a:r>
              <a:rPr lang="x-none" dirty="0"/>
              <a:t>إذا علم الطبيب أو الممارس الصحي من حال أحد زملائه ما من شأنه التأثير على سلامة ممارسته الطبية، سواء كان ذلك جهلاً أو تفريطاً في المسؤولية، وغلب على ظنه حصول ضرر للمريض </a:t>
            </a:r>
            <a:r>
              <a:rPr lang="x-none"/>
              <a:t>من قبله،</a:t>
            </a:r>
            <a:endParaRPr lang="x-none" dirty="0"/>
          </a:p>
          <a:p>
            <a:pPr lvl="1"/>
            <a:r>
              <a:rPr lang="x-none"/>
              <a:t>لزمه </a:t>
            </a:r>
            <a:r>
              <a:rPr lang="x-none" dirty="0"/>
              <a:t>إبداءُ رأيه للزميل، وفي حالة عدم الاتِّفاق يلزمه الرفع بذلك للجهة المختصَّة للنظر في الأمر واتخاذ القرار المناسب</a:t>
            </a:r>
            <a:endParaRPr lang="en-US" dirty="0"/>
          </a:p>
          <a:p>
            <a:endParaRPr lang="en-US" dirty="0"/>
          </a:p>
        </p:txBody>
      </p:sp>
    </p:spTree>
    <p:extLst>
      <p:ext uri="{BB962C8B-B14F-4D97-AF65-F5344CB8AC3E}">
        <p14:creationId xmlns:p14="http://schemas.microsoft.com/office/powerpoint/2010/main" val="666184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زملاء المهنة أم سلامة المريض</a:t>
            </a:r>
            <a:endParaRPr lang="en-US" dirty="0"/>
          </a:p>
        </p:txBody>
      </p:sp>
      <p:sp>
        <p:nvSpPr>
          <p:cNvPr id="3" name="Content Placeholder 2"/>
          <p:cNvSpPr>
            <a:spLocks noGrp="1"/>
          </p:cNvSpPr>
          <p:nvPr>
            <p:ph idx="1"/>
          </p:nvPr>
        </p:nvSpPr>
        <p:spPr/>
        <p:txBody>
          <a:bodyPr>
            <a:normAutofit/>
          </a:bodyPr>
          <a:lstStyle/>
          <a:p>
            <a:r>
              <a:rPr lang="x-none"/>
              <a:t>يتحتم </a:t>
            </a:r>
            <a:r>
              <a:rPr lang="x-none" dirty="0"/>
              <a:t>على الطبيب والممارس الصحي الذي يعلم إصابة زميل له أو أحد أعضاء الفريق الصحي بمرض مُعْدٍ قد ينتقل للمرضى من خلال </a:t>
            </a:r>
            <a:r>
              <a:rPr lang="x-none"/>
              <a:t>ممارسته المهنية</a:t>
            </a:r>
            <a:endParaRPr lang="x-none" dirty="0"/>
          </a:p>
          <a:p>
            <a:pPr lvl="1"/>
            <a:r>
              <a:rPr lang="x-none"/>
              <a:t>أن </a:t>
            </a:r>
            <a:r>
              <a:rPr lang="x-none" dirty="0"/>
              <a:t>يبلغ الجهات المختصة بذلك، إذا علم استمرار المصاب في الممارسة الطبية، أو علم عدم تقيده باتخاذ الإجراءات الاحترازية اللازمة لمنع إصابة المرضى الذين يعالجهم</a:t>
            </a:r>
            <a:endParaRPr lang="en-US" dirty="0"/>
          </a:p>
          <a:p>
            <a:endParaRPr lang="en-US" dirty="0"/>
          </a:p>
        </p:txBody>
      </p:sp>
    </p:spTree>
    <p:extLst>
      <p:ext uri="{BB962C8B-B14F-4D97-AF65-F5344CB8AC3E}">
        <p14:creationId xmlns:p14="http://schemas.microsoft.com/office/powerpoint/2010/main" val="192647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زملاء المهنة في القطاع الخاص</a:t>
            </a:r>
            <a:endParaRPr lang="en-US" dirty="0"/>
          </a:p>
        </p:txBody>
      </p:sp>
      <p:sp>
        <p:nvSpPr>
          <p:cNvPr id="3" name="Content Placeholder 2"/>
          <p:cNvSpPr>
            <a:spLocks noGrp="1"/>
          </p:cNvSpPr>
          <p:nvPr>
            <p:ph idx="1"/>
          </p:nvPr>
        </p:nvSpPr>
        <p:spPr/>
        <p:txBody>
          <a:bodyPr/>
          <a:lstStyle/>
          <a:p>
            <a:r>
              <a:rPr lang="x-none"/>
              <a:t>نص كتاب أخلاقيات مهنة الطب </a:t>
            </a:r>
            <a:r>
              <a:rPr lang="x-none" dirty="0"/>
              <a:t>أ</a:t>
            </a:r>
            <a:r>
              <a:rPr lang="x-none"/>
              <a:t>نه </a:t>
            </a:r>
            <a:r>
              <a:rPr lang="x-none" dirty="0"/>
              <a:t>: </a:t>
            </a:r>
          </a:p>
          <a:p>
            <a:pPr lvl="1"/>
            <a:r>
              <a:rPr lang="x-none"/>
              <a:t>من </a:t>
            </a:r>
            <a:r>
              <a:rPr lang="x-none" dirty="0"/>
              <a:t>المستحسن أن لا يتقاضى الطبيب أتعاباً مقابل علاج زملائه الأطباء إلا إذا سددها طرف ثالث</a:t>
            </a:r>
          </a:p>
          <a:p>
            <a:r>
              <a:rPr lang="x-none" dirty="0"/>
              <a:t>وفي حال كان العلاج مكلفاً نوعاً ما، أو تطلب عدداً غير قليل من الزيارات، فإني لا أرى غضاضة في أخذ تكلفة العلاج فقط</a:t>
            </a:r>
          </a:p>
          <a:p>
            <a:r>
              <a:rPr lang="x-none" dirty="0"/>
              <a:t>والأصل أن يبادر زميل المهنة المريض الى الدفع لزميله دون غضاضة  ويصر ما أمكنه</a:t>
            </a:r>
            <a:endParaRPr lang="en-US" dirty="0"/>
          </a:p>
          <a:p>
            <a:endParaRPr lang="en-US" dirty="0"/>
          </a:p>
        </p:txBody>
      </p:sp>
    </p:spTree>
    <p:extLst>
      <p:ext uri="{BB962C8B-B14F-4D97-AF65-F5344CB8AC3E}">
        <p14:creationId xmlns:p14="http://schemas.microsoft.com/office/powerpoint/2010/main" val="344507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sz="4000" b="1">
                <a:solidFill>
                  <a:srgbClr val="2C7C9F"/>
                </a:solidFill>
              </a:rPr>
              <a:t>مقدمة</a:t>
            </a:r>
          </a:p>
        </p:txBody>
      </p:sp>
      <p:sp>
        <p:nvSpPr>
          <p:cNvPr id="66" name="Shape 66"/>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يعيش</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ضمن</a:t>
            </a:r>
            <a:r>
              <a:rPr sz="2800" dirty="0">
                <a:solidFill>
                  <a:srgbClr val="595959"/>
                </a:solidFill>
              </a:rPr>
              <a:t> </a:t>
            </a:r>
            <a:r>
              <a:rPr sz="2800" dirty="0" err="1">
                <a:solidFill>
                  <a:srgbClr val="595959"/>
                </a:solidFill>
              </a:rPr>
              <a:t>مجتمع</a:t>
            </a:r>
            <a:r>
              <a:rPr sz="2800" dirty="0">
                <a:solidFill>
                  <a:srgbClr val="595959"/>
                </a:solidFill>
              </a:rPr>
              <a:t> </a:t>
            </a:r>
            <a:r>
              <a:rPr sz="2800" dirty="0" err="1">
                <a:solidFill>
                  <a:srgbClr val="595959"/>
                </a:solidFill>
              </a:rPr>
              <a:t>له</a:t>
            </a:r>
            <a:r>
              <a:rPr sz="2800" dirty="0">
                <a:solidFill>
                  <a:srgbClr val="595959"/>
                </a:solidFill>
              </a:rPr>
              <a:t> </a:t>
            </a:r>
            <a:r>
              <a:rPr sz="2800" dirty="0" err="1">
                <a:solidFill>
                  <a:srgbClr val="595959"/>
                </a:solidFill>
              </a:rPr>
              <a:t>فيه</a:t>
            </a:r>
            <a:r>
              <a:rPr sz="2800" dirty="0">
                <a:solidFill>
                  <a:srgbClr val="595959"/>
                </a:solidFill>
              </a:rPr>
              <a:t> </a:t>
            </a:r>
            <a:r>
              <a:rPr sz="2800" dirty="0" err="1">
                <a:solidFill>
                  <a:srgbClr val="595959"/>
                </a:solidFill>
              </a:rPr>
              <a:t>مكانة</a:t>
            </a:r>
            <a:r>
              <a:rPr sz="2800" dirty="0">
                <a:solidFill>
                  <a:srgbClr val="595959"/>
                </a:solidFill>
              </a:rPr>
              <a:t> </a:t>
            </a:r>
            <a:r>
              <a:rPr sz="2800" dirty="0" err="1">
                <a:solidFill>
                  <a:srgbClr val="595959"/>
                </a:solidFill>
              </a:rPr>
              <a:t>مرموقة</a:t>
            </a:r>
            <a:r>
              <a:rPr sz="2800" dirty="0">
                <a:solidFill>
                  <a:srgbClr val="595959"/>
                </a:solidFill>
              </a:rPr>
              <a:t> </a:t>
            </a:r>
            <a:r>
              <a:rPr sz="2800" dirty="0" err="1">
                <a:solidFill>
                  <a:srgbClr val="595959"/>
                </a:solidFill>
              </a:rPr>
              <a:t>وسمعة</a:t>
            </a:r>
            <a:r>
              <a:rPr sz="2800" dirty="0">
                <a:solidFill>
                  <a:srgbClr val="595959"/>
                </a:solidFill>
              </a:rPr>
              <a:t> </a:t>
            </a:r>
            <a:r>
              <a:rPr sz="2800" dirty="0" err="1">
                <a:solidFill>
                  <a:srgbClr val="595959"/>
                </a:solidFill>
              </a:rPr>
              <a:t>حميدة</a:t>
            </a:r>
            <a:r>
              <a:rPr sz="2800" dirty="0">
                <a:solidFill>
                  <a:srgbClr val="595959"/>
                </a:solidFill>
              </a:rPr>
              <a:t> </a:t>
            </a:r>
            <a:r>
              <a:rPr sz="2800" dirty="0" err="1">
                <a:solidFill>
                  <a:srgbClr val="595959"/>
                </a:solidFill>
              </a:rPr>
              <a:t>لما</a:t>
            </a:r>
            <a:r>
              <a:rPr sz="2800" dirty="0">
                <a:solidFill>
                  <a:srgbClr val="595959"/>
                </a:solidFill>
              </a:rPr>
              <a:t> </a:t>
            </a:r>
            <a:r>
              <a:rPr sz="2800" dirty="0" err="1">
                <a:solidFill>
                  <a:srgbClr val="595959"/>
                </a:solidFill>
              </a:rPr>
              <a:t>يبذل</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جهود</a:t>
            </a:r>
            <a:r>
              <a:rPr sz="2800" dirty="0">
                <a:solidFill>
                  <a:srgbClr val="595959"/>
                </a:solidFill>
              </a:rPr>
              <a:t> </a:t>
            </a:r>
            <a:r>
              <a:rPr sz="2800" dirty="0" err="1">
                <a:solidFill>
                  <a:srgbClr val="595959"/>
                </a:solidFill>
              </a:rPr>
              <a:t>في</a:t>
            </a:r>
            <a:r>
              <a:rPr sz="2800" dirty="0">
                <a:solidFill>
                  <a:srgbClr val="595959"/>
                </a:solidFill>
              </a:rPr>
              <a:t> </a:t>
            </a:r>
            <a:r>
              <a:rPr sz="2800" dirty="0" err="1">
                <a:solidFill>
                  <a:srgbClr val="595959"/>
                </a:solidFill>
              </a:rPr>
              <a:t>علاج</a:t>
            </a:r>
            <a:r>
              <a:rPr sz="2800" dirty="0">
                <a:solidFill>
                  <a:srgbClr val="595959"/>
                </a:solidFill>
              </a:rPr>
              <a:t> </a:t>
            </a:r>
            <a:r>
              <a:rPr sz="2800" dirty="0" err="1">
                <a:solidFill>
                  <a:srgbClr val="595959"/>
                </a:solidFill>
              </a:rPr>
              <a:t>المرضى</a:t>
            </a:r>
            <a:r>
              <a:rPr sz="2800" dirty="0">
                <a:solidFill>
                  <a:srgbClr val="595959"/>
                </a:solidFill>
              </a:rPr>
              <a:t> </a:t>
            </a:r>
            <a:r>
              <a:rPr sz="2800" dirty="0" err="1">
                <a:solidFill>
                  <a:srgbClr val="595959"/>
                </a:solidFill>
              </a:rPr>
              <a:t>وخدمتهم</a:t>
            </a:r>
            <a:endParaRPr sz="2800" dirty="0">
              <a:solidFill>
                <a:srgbClr val="595959"/>
              </a:solidFill>
            </a:endParaRPr>
          </a:p>
          <a:p>
            <a:pPr lvl="0">
              <a:defRPr sz="1800">
                <a:solidFill>
                  <a:srgbClr val="000000"/>
                </a:solidFill>
              </a:defRPr>
            </a:pPr>
            <a:r>
              <a:rPr sz="2800" dirty="0" err="1">
                <a:solidFill>
                  <a:srgbClr val="595959"/>
                </a:solidFill>
              </a:rPr>
              <a:t>ولتفاعله</a:t>
            </a:r>
            <a:r>
              <a:rPr sz="2800" dirty="0">
                <a:solidFill>
                  <a:srgbClr val="595959"/>
                </a:solidFill>
              </a:rPr>
              <a:t> </a:t>
            </a:r>
            <a:r>
              <a:rPr sz="2800" dirty="0" err="1">
                <a:solidFill>
                  <a:srgbClr val="595959"/>
                </a:solidFill>
              </a:rPr>
              <a:t>مع</a:t>
            </a:r>
            <a:r>
              <a:rPr sz="2800" dirty="0">
                <a:solidFill>
                  <a:srgbClr val="595959"/>
                </a:solidFill>
              </a:rPr>
              <a:t> </a:t>
            </a:r>
            <a:r>
              <a:rPr sz="2800" dirty="0" err="1">
                <a:solidFill>
                  <a:srgbClr val="595959"/>
                </a:solidFill>
              </a:rPr>
              <a:t>المجتمع</a:t>
            </a:r>
            <a:r>
              <a:rPr sz="2800" dirty="0">
                <a:solidFill>
                  <a:srgbClr val="595959"/>
                </a:solidFill>
              </a:rPr>
              <a:t>  </a:t>
            </a:r>
            <a:r>
              <a:rPr sz="2800" dirty="0" err="1">
                <a:solidFill>
                  <a:srgbClr val="595959"/>
                </a:solidFill>
              </a:rPr>
              <a:t>أثر</a:t>
            </a:r>
            <a:r>
              <a:rPr sz="2800" dirty="0">
                <a:solidFill>
                  <a:srgbClr val="595959"/>
                </a:solidFill>
              </a:rPr>
              <a:t> </a:t>
            </a:r>
            <a:r>
              <a:rPr sz="2800" dirty="0" err="1">
                <a:solidFill>
                  <a:srgbClr val="595959"/>
                </a:solidFill>
              </a:rPr>
              <a:t>محمود</a:t>
            </a:r>
            <a:r>
              <a:rPr sz="2800" dirty="0">
                <a:solidFill>
                  <a:srgbClr val="595959"/>
                </a:solidFill>
              </a:rPr>
              <a:t> </a:t>
            </a:r>
            <a:r>
              <a:rPr sz="2800" dirty="0" err="1">
                <a:solidFill>
                  <a:srgbClr val="595959"/>
                </a:solidFill>
              </a:rPr>
              <a:t>لما</a:t>
            </a:r>
            <a:r>
              <a:rPr sz="2800" dirty="0">
                <a:solidFill>
                  <a:srgbClr val="595959"/>
                </a:solidFill>
              </a:rPr>
              <a:t> </a:t>
            </a:r>
            <a:r>
              <a:rPr sz="2800" dirty="0" err="1">
                <a:solidFill>
                  <a:srgbClr val="595959"/>
                </a:solidFill>
              </a:rPr>
              <a:t>له</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المكانة</a:t>
            </a:r>
            <a:r>
              <a:rPr sz="2800" dirty="0">
                <a:solidFill>
                  <a:srgbClr val="595959"/>
                </a:solidFill>
              </a:rPr>
              <a:t> </a:t>
            </a:r>
            <a:r>
              <a:rPr sz="2800" dirty="0" err="1">
                <a:solidFill>
                  <a:srgbClr val="595959"/>
                </a:solidFill>
              </a:rPr>
              <a:t>ولما</a:t>
            </a:r>
            <a:r>
              <a:rPr sz="2800" dirty="0">
                <a:solidFill>
                  <a:srgbClr val="595959"/>
                </a:solidFill>
              </a:rPr>
              <a:t> </a:t>
            </a:r>
            <a:r>
              <a:rPr sz="2800" dirty="0" err="1">
                <a:solidFill>
                  <a:srgbClr val="595959"/>
                </a:solidFill>
              </a:rPr>
              <a:t>أعطي</a:t>
            </a:r>
            <a:r>
              <a:rPr sz="2800" dirty="0">
                <a:solidFill>
                  <a:srgbClr val="595959"/>
                </a:solidFill>
              </a:rPr>
              <a:t> </a:t>
            </a:r>
            <a:r>
              <a:rPr sz="2800" dirty="0" err="1">
                <a:solidFill>
                  <a:srgbClr val="595959"/>
                </a:solidFill>
              </a:rPr>
              <a:t>من</a:t>
            </a:r>
            <a:r>
              <a:rPr sz="2800" dirty="0">
                <a:solidFill>
                  <a:srgbClr val="595959"/>
                </a:solidFill>
              </a:rPr>
              <a:t> </a:t>
            </a:r>
            <a:r>
              <a:rPr sz="2800" dirty="0" err="1">
                <a:solidFill>
                  <a:srgbClr val="595959"/>
                </a:solidFill>
              </a:rPr>
              <a:t>ثقة</a:t>
            </a:r>
            <a:r>
              <a:rPr sz="2800" dirty="0">
                <a:solidFill>
                  <a:srgbClr val="595959"/>
                </a:solidFill>
              </a:rPr>
              <a:t> ، </a:t>
            </a:r>
            <a:r>
              <a:rPr sz="2800" dirty="0" err="1">
                <a:solidFill>
                  <a:srgbClr val="595959"/>
                </a:solidFill>
              </a:rPr>
              <a:t>فكلمته</a:t>
            </a:r>
            <a:r>
              <a:rPr sz="2800" dirty="0">
                <a:solidFill>
                  <a:srgbClr val="595959"/>
                </a:solidFill>
              </a:rPr>
              <a:t> </a:t>
            </a:r>
            <a:r>
              <a:rPr sz="2800" dirty="0" err="1">
                <a:solidFill>
                  <a:srgbClr val="595959"/>
                </a:solidFill>
              </a:rPr>
              <a:t>مسموعة</a:t>
            </a:r>
            <a:r>
              <a:rPr sz="2800" dirty="0">
                <a:solidFill>
                  <a:srgbClr val="595959"/>
                </a:solidFill>
              </a:rPr>
              <a:t> </a:t>
            </a:r>
            <a:r>
              <a:rPr sz="2800" dirty="0" err="1">
                <a:solidFill>
                  <a:srgbClr val="595959"/>
                </a:solidFill>
              </a:rPr>
              <a:t>ورأيه</a:t>
            </a:r>
            <a:r>
              <a:rPr sz="2800" dirty="0">
                <a:solidFill>
                  <a:srgbClr val="595959"/>
                </a:solidFill>
              </a:rPr>
              <a:t> </a:t>
            </a:r>
            <a:r>
              <a:rPr sz="2800" dirty="0" err="1">
                <a:solidFill>
                  <a:srgbClr val="595959"/>
                </a:solidFill>
              </a:rPr>
              <a:t>متبع</a:t>
            </a:r>
            <a:endParaRPr sz="2800" dirty="0">
              <a:solidFill>
                <a:srgbClr val="595959"/>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التنافس غير الشريف</a:t>
            </a:r>
            <a:endParaRPr lang="en-US" dirty="0"/>
          </a:p>
        </p:txBody>
      </p:sp>
      <p:sp>
        <p:nvSpPr>
          <p:cNvPr id="3" name="Content Placeholder 2"/>
          <p:cNvSpPr>
            <a:spLocks noGrp="1"/>
          </p:cNvSpPr>
          <p:nvPr>
            <p:ph idx="1"/>
          </p:nvPr>
        </p:nvSpPr>
        <p:spPr/>
        <p:txBody>
          <a:bodyPr>
            <a:normAutofit/>
          </a:bodyPr>
          <a:lstStyle/>
          <a:p>
            <a:r>
              <a:rPr lang="x-none" dirty="0"/>
              <a:t>لا يجوز للطبيب واممارس الصحي أن يسعى لمزاحمة زميل له بطريقة غير شريفة</a:t>
            </a:r>
          </a:p>
          <a:p>
            <a:r>
              <a:rPr lang="x-none" dirty="0"/>
              <a:t>نصت المادة الرابعة والعشرون من نظام مزاولة المهن الصحية على </a:t>
            </a:r>
            <a:r>
              <a:rPr lang="x-none"/>
              <a:t>أنه </a:t>
            </a:r>
            <a:endParaRPr lang="x-none" dirty="0"/>
          </a:p>
          <a:p>
            <a:pPr lvl="1"/>
            <a:r>
              <a:rPr lang="x-none" dirty="0"/>
              <a:t>(</a:t>
            </a:r>
            <a:r>
              <a:rPr lang="x-none"/>
              <a:t>يحظر </a:t>
            </a:r>
            <a:r>
              <a:rPr lang="x-none" dirty="0"/>
              <a:t>على </a:t>
            </a:r>
            <a:r>
              <a:rPr lang="x-none"/>
              <a:t>الممارس الصحي</a:t>
            </a:r>
            <a:r>
              <a:rPr lang="x-none" dirty="0"/>
              <a:t> م</a:t>
            </a:r>
            <a:r>
              <a:rPr lang="x-none"/>
              <a:t>حاولة </a:t>
            </a:r>
            <a:r>
              <a:rPr lang="x-none" dirty="0"/>
              <a:t>اجتذاب المرضى الذين يعالجون لدى زميله, أو العاملين معه، أو صرفهم عنه بطريق مباشر أو </a:t>
            </a:r>
            <a:r>
              <a:rPr lang="x-none"/>
              <a:t>غير مباش</a:t>
            </a:r>
            <a:r>
              <a:rPr lang="x-none" dirty="0"/>
              <a:t>ر)</a:t>
            </a:r>
          </a:p>
          <a:p>
            <a:r>
              <a:rPr lang="x-none"/>
              <a:t> </a:t>
            </a:r>
            <a:r>
              <a:rPr lang="x-none" dirty="0"/>
              <a:t>أما في حالة كون المريض عازماً على الاستغناء عن الطبيب الأول فيحسن بالطبيب الثاني التأكد من إعلام الطبيب الأول بذلك</a:t>
            </a:r>
            <a:endParaRPr lang="en-US" dirty="0"/>
          </a:p>
        </p:txBody>
      </p:sp>
    </p:spTree>
    <p:extLst>
      <p:ext uri="{BB962C8B-B14F-4D97-AF65-F5344CB8AC3E}">
        <p14:creationId xmlns:p14="http://schemas.microsoft.com/office/powerpoint/2010/main" val="21316253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الخلاف</a:t>
            </a:r>
            <a:endParaRPr lang="en-US" dirty="0"/>
          </a:p>
        </p:txBody>
      </p:sp>
      <p:sp>
        <p:nvSpPr>
          <p:cNvPr id="3" name="Content Placeholder 2"/>
          <p:cNvSpPr>
            <a:spLocks noGrp="1"/>
          </p:cNvSpPr>
          <p:nvPr>
            <p:ph idx="1"/>
          </p:nvPr>
        </p:nvSpPr>
        <p:spPr/>
        <p:txBody>
          <a:bodyPr/>
          <a:lstStyle/>
          <a:p>
            <a:r>
              <a:rPr lang="x-none" dirty="0"/>
              <a:t>على الطبيب والممارس الصحي تسوية أيِّ خلاف قد ينشأ بينه وبين أحد زملائه بالطرق الودِّية؛ فإن لم يُسَوَّ الخلاف، يبلغ الأمر إلى الجهة المختصَّة للفصل فيه</a:t>
            </a:r>
          </a:p>
          <a:p>
            <a:r>
              <a:rPr lang="x-none" dirty="0"/>
              <a:t>وعلى الأطباء والممارسين الصحيين أثناء ذلك الابتعاد عن التصرفات غير النزيهة، أو أساليب الغش والتدليس، أو السلوكيات العنيفة</a:t>
            </a:r>
            <a:endParaRPr lang="en-US" dirty="0"/>
          </a:p>
          <a:p>
            <a:endParaRPr lang="en-US" dirty="0"/>
          </a:p>
        </p:txBody>
      </p:sp>
    </p:spTree>
    <p:extLst>
      <p:ext uri="{BB962C8B-B14F-4D97-AF65-F5344CB8AC3E}">
        <p14:creationId xmlns:p14="http://schemas.microsoft.com/office/powerpoint/2010/main" val="1658496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الطبيب وزملاء المهنة من غير الأطباء</a:t>
            </a:r>
            <a:endParaRPr lang="en-US" dirty="0"/>
          </a:p>
        </p:txBody>
      </p:sp>
      <p:sp>
        <p:nvSpPr>
          <p:cNvPr id="3" name="Content Placeholder 2"/>
          <p:cNvSpPr>
            <a:spLocks noGrp="1"/>
          </p:cNvSpPr>
          <p:nvPr>
            <p:ph idx="1"/>
          </p:nvPr>
        </p:nvSpPr>
        <p:spPr/>
        <p:txBody>
          <a:bodyPr>
            <a:normAutofit/>
          </a:bodyPr>
          <a:lstStyle/>
          <a:p>
            <a:r>
              <a:rPr lang="x-none" dirty="0"/>
              <a:t>على الطبيب أن يحترم زملاء المهنة من هيئة التمريض والفنيين وغيرهم، وأن يقدِّر دورهم في علاج المريض أو العناية به</a:t>
            </a:r>
          </a:p>
          <a:p>
            <a:pPr lvl="1"/>
            <a:r>
              <a:rPr lang="x-none" dirty="0"/>
              <a:t>وأن يبني علاقته بهم على التعاون بما يخدم مصلحة المرضى</a:t>
            </a:r>
          </a:p>
          <a:p>
            <a:pPr lvl="1"/>
            <a:r>
              <a:rPr lang="x-none" dirty="0"/>
              <a:t>وأن يبدي ملاحظاته المهنية لهم بطريقة لائقة، متجنِّباً نقدهم أمام المرضى</a:t>
            </a:r>
          </a:p>
          <a:p>
            <a:pPr lvl="1"/>
            <a:r>
              <a:rPr lang="x-none" dirty="0"/>
              <a:t>وأن يستمع إلى ملاحظاتهم ونقدهم وتحفظاتهم بالنسبة لتعليماته العلاجية بنظرة موضوعية وبدون تعالٍ</a:t>
            </a:r>
          </a:p>
          <a:p>
            <a:pPr lvl="1"/>
            <a:r>
              <a:rPr lang="x-none" dirty="0"/>
              <a:t>وعليه أيضاً التأكُّد من التزامهم بمبادئ وأخلاقيات المهنة</a:t>
            </a:r>
            <a:endParaRPr lang="en-US" dirty="0"/>
          </a:p>
          <a:p>
            <a:pPr lvl="1"/>
            <a:r>
              <a:rPr lang="x-none" dirty="0"/>
              <a:t>من جهة أخرى، على الطبيب أن يدرك دوره في المساهمة في تقدُّمهم العلمي والمهني، فيبذل الجهد في تعليمهم وتدريبهم وتوجيههم</a:t>
            </a:r>
            <a:endParaRPr lang="en-US" dirty="0"/>
          </a:p>
          <a:p>
            <a:endParaRPr lang="en-US" dirty="0"/>
          </a:p>
        </p:txBody>
      </p:sp>
    </p:spTree>
    <p:extLst>
      <p:ext uri="{BB962C8B-B14F-4D97-AF65-F5344CB8AC3E}">
        <p14:creationId xmlns:p14="http://schemas.microsoft.com/office/powerpoint/2010/main" val="33941269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خلاصة</a:t>
            </a:r>
          </a:p>
        </p:txBody>
      </p:sp>
    </p:spTree>
    <p:extLst>
      <p:ext uri="{BB962C8B-B14F-4D97-AF65-F5344CB8AC3E}">
        <p14:creationId xmlns:p14="http://schemas.microsoft.com/office/powerpoint/2010/main" val="39248319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علاقة الطبيب والممارس الصحي برفقاء العمل</a:t>
            </a:r>
          </a:p>
        </p:txBody>
      </p:sp>
      <p:sp>
        <p:nvSpPr>
          <p:cNvPr id="3" name="Content Placeholder 2"/>
          <p:cNvSpPr>
            <a:spLocks noGrp="1"/>
          </p:cNvSpPr>
          <p:nvPr>
            <p:ph idx="1"/>
          </p:nvPr>
        </p:nvSpPr>
        <p:spPr/>
        <p:txBody>
          <a:bodyPr>
            <a:normAutofit fontScale="92500" lnSpcReduction="20000"/>
          </a:bodyPr>
          <a:lstStyle/>
          <a:p>
            <a:r>
              <a:rPr lang="x-none" dirty="0"/>
              <a:t>أُسُس العلاقة</a:t>
            </a:r>
          </a:p>
          <a:p>
            <a:pPr lvl="1"/>
            <a:r>
              <a:rPr lang="x-none" dirty="0"/>
              <a:t>الأخوة – والمحبة – التعاون – الرحمة – الإحترام - الثقة المتبادلة</a:t>
            </a:r>
          </a:p>
          <a:p>
            <a:r>
              <a:rPr lang="x-none" dirty="0"/>
              <a:t>مراعاة الضوابط الشرعية</a:t>
            </a:r>
          </a:p>
          <a:p>
            <a:r>
              <a:rPr lang="x-none" dirty="0"/>
              <a:t>عدم الغيبة وتتبع العورات وعدم النقدالمباشر أمام المرضى والزملاء</a:t>
            </a:r>
          </a:p>
          <a:p>
            <a:r>
              <a:rPr lang="x-none" dirty="0"/>
              <a:t>احترام السابقين وتعليم اللاحقين</a:t>
            </a:r>
          </a:p>
          <a:p>
            <a:r>
              <a:rPr lang="x-none" dirty="0"/>
              <a:t>طلب الإستشارة وتقديمها</a:t>
            </a:r>
          </a:p>
          <a:p>
            <a:r>
              <a:rPr lang="x-none" dirty="0"/>
              <a:t>التقويم العادل للمتدربين</a:t>
            </a:r>
          </a:p>
          <a:p>
            <a:r>
              <a:rPr lang="x-none" dirty="0"/>
              <a:t>تقديم سلامة المريض على العلاقة الشخصية</a:t>
            </a:r>
          </a:p>
          <a:p>
            <a:r>
              <a:rPr lang="x-none" dirty="0"/>
              <a:t>التنافس الشريف وحل الخلافات دون فحش </a:t>
            </a:r>
          </a:p>
          <a:p>
            <a:endParaRPr lang="x-none" dirty="0"/>
          </a:p>
          <a:p>
            <a:endParaRPr lang="x-none" dirty="0"/>
          </a:p>
          <a:p>
            <a:endParaRPr lang="x-none" dirty="0"/>
          </a:p>
          <a:p>
            <a:endParaRPr lang="x-none" dirty="0"/>
          </a:p>
        </p:txBody>
      </p:sp>
    </p:spTree>
    <p:extLst>
      <p:ext uri="{BB962C8B-B14F-4D97-AF65-F5344CB8AC3E}">
        <p14:creationId xmlns:p14="http://schemas.microsoft.com/office/powerpoint/2010/main" val="35920063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a:t>مراجع</a:t>
            </a:r>
            <a:endParaRPr lang="en-US" dirty="0"/>
          </a:p>
        </p:txBody>
      </p:sp>
      <p:sp>
        <p:nvSpPr>
          <p:cNvPr id="3" name="Content Placeholder 2"/>
          <p:cNvSpPr>
            <a:spLocks noGrp="1"/>
          </p:cNvSpPr>
          <p:nvPr>
            <p:ph idx="1"/>
          </p:nvPr>
        </p:nvSpPr>
        <p:spPr/>
        <p:txBody>
          <a:bodyPr/>
          <a:lstStyle/>
          <a:p>
            <a:pPr lvl="0"/>
            <a:r>
              <a:rPr lang="x-none" dirty="0"/>
              <a:t>نظام مزاولة المهن الصحية، 1426هـ.</a:t>
            </a:r>
            <a:endParaRPr lang="en-US" dirty="0"/>
          </a:p>
          <a:p>
            <a:pPr lvl="0"/>
            <a:r>
              <a:rPr lang="x-none" dirty="0"/>
              <a:t>أخلاقيات مهنة الطب، دليل إرشادي للممارسين الصحيين، الهيئة السعودية للتخصصات الصحية، الرياض، ط2، 1424 هـ.</a:t>
            </a:r>
            <a:endParaRPr lang="en-US" dirty="0"/>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2369" y="2611083"/>
            <a:ext cx="3035138" cy="3664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575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1-</a:t>
            </a:r>
            <a:r>
              <a:rPr sz="4000" b="1" dirty="0" err="1">
                <a:solidFill>
                  <a:srgbClr val="2C7C9F"/>
                </a:solidFill>
              </a:rPr>
              <a:t>مراعاة</a:t>
            </a:r>
            <a:r>
              <a:rPr sz="4000" b="1" dirty="0">
                <a:solidFill>
                  <a:srgbClr val="2C7C9F"/>
                </a:solidFill>
              </a:rPr>
              <a:t> </a:t>
            </a:r>
            <a:r>
              <a:rPr sz="4000" b="1" dirty="0" err="1">
                <a:solidFill>
                  <a:srgbClr val="2C7C9F"/>
                </a:solidFill>
              </a:rPr>
              <a:t>طبيعة</a:t>
            </a:r>
            <a:r>
              <a:rPr sz="4000" b="1" dirty="0">
                <a:solidFill>
                  <a:srgbClr val="2C7C9F"/>
                </a:solidFill>
              </a:rPr>
              <a:t> </a:t>
            </a:r>
            <a:r>
              <a:rPr sz="4000" b="1" dirty="0" err="1">
                <a:solidFill>
                  <a:srgbClr val="2C7C9F"/>
                </a:solidFill>
              </a:rPr>
              <a:t>المجتمع</a:t>
            </a:r>
            <a:r>
              <a:rPr sz="4000" b="1" dirty="0">
                <a:solidFill>
                  <a:srgbClr val="2C7C9F"/>
                </a:solidFill>
              </a:rPr>
              <a:t> </a:t>
            </a:r>
            <a:r>
              <a:rPr sz="4000" b="1" dirty="0" err="1">
                <a:solidFill>
                  <a:srgbClr val="2C7C9F"/>
                </a:solidFill>
              </a:rPr>
              <a:t>وخصوصياته</a:t>
            </a:r>
            <a:endParaRPr sz="4000" b="1" dirty="0">
              <a:solidFill>
                <a:srgbClr val="2C7C9F"/>
              </a:solidFill>
            </a:endParaRPr>
          </a:p>
        </p:txBody>
      </p:sp>
      <p:sp>
        <p:nvSpPr>
          <p:cNvPr id="69" name="Shape 69"/>
          <p:cNvSpPr>
            <a:spLocks noGrp="1"/>
          </p:cNvSpPr>
          <p:nvPr>
            <p:ph type="body" idx="1"/>
          </p:nvPr>
        </p:nvSpPr>
        <p:spPr>
          <a:xfrm>
            <a:off x="549275" y="1356448"/>
            <a:ext cx="8042276" cy="4919220"/>
          </a:xfrm>
          <a:prstGeom prst="rect">
            <a:avLst/>
          </a:prstGeom>
        </p:spPr>
        <p:txBody>
          <a:bodyPr/>
          <a:lstStyle/>
          <a:p>
            <a:pPr marL="314325" lvl="0" indent="-314325" defTabSz="822959">
              <a:spcBef>
                <a:spcPts val="1800"/>
              </a:spcBef>
              <a:defRPr sz="1800">
                <a:solidFill>
                  <a:srgbClr val="000000"/>
                </a:solidFill>
              </a:defRPr>
            </a:pPr>
            <a:r>
              <a:rPr sz="2520" dirty="0" err="1">
                <a:solidFill>
                  <a:srgbClr val="595959"/>
                </a:solidFill>
              </a:rPr>
              <a:t>على</a:t>
            </a:r>
            <a:r>
              <a:rPr sz="2520" dirty="0">
                <a:solidFill>
                  <a:srgbClr val="595959"/>
                </a:solidFill>
              </a:rPr>
              <a:t> </a:t>
            </a:r>
            <a:r>
              <a:rPr sz="2520" dirty="0" err="1">
                <a:solidFill>
                  <a:srgbClr val="595959"/>
                </a:solidFill>
              </a:rPr>
              <a:t>الطبيب</a:t>
            </a:r>
            <a:r>
              <a:rPr sz="2520" dirty="0">
                <a:solidFill>
                  <a:srgbClr val="595959"/>
                </a:solidFill>
              </a:rPr>
              <a:t> </a:t>
            </a:r>
            <a:r>
              <a:rPr sz="2520" dirty="0" err="1">
                <a:solidFill>
                  <a:srgbClr val="595959"/>
                </a:solidFill>
              </a:rPr>
              <a:t>والممارس</a:t>
            </a:r>
            <a:r>
              <a:rPr sz="2520" dirty="0">
                <a:solidFill>
                  <a:srgbClr val="595959"/>
                </a:solidFill>
              </a:rPr>
              <a:t> </a:t>
            </a:r>
            <a:r>
              <a:rPr sz="2520" dirty="0" err="1">
                <a:solidFill>
                  <a:srgbClr val="595959"/>
                </a:solidFill>
              </a:rPr>
              <a:t>الصحي</a:t>
            </a:r>
            <a:r>
              <a:rPr sz="2520" dirty="0">
                <a:solidFill>
                  <a:srgbClr val="595959"/>
                </a:solidFill>
              </a:rPr>
              <a:t> </a:t>
            </a:r>
            <a:r>
              <a:rPr sz="2520" dirty="0" err="1">
                <a:solidFill>
                  <a:srgbClr val="595959"/>
                </a:solidFill>
              </a:rPr>
              <a:t>مراعاة</a:t>
            </a:r>
            <a:r>
              <a:rPr sz="2520" dirty="0">
                <a:solidFill>
                  <a:srgbClr val="595959"/>
                </a:solidFill>
              </a:rPr>
              <a:t> </a:t>
            </a:r>
            <a:r>
              <a:rPr sz="2520" dirty="0" err="1">
                <a:solidFill>
                  <a:srgbClr val="595959"/>
                </a:solidFill>
              </a:rPr>
              <a:t>طبيعة</a:t>
            </a:r>
            <a:r>
              <a:rPr sz="2520" dirty="0">
                <a:solidFill>
                  <a:srgbClr val="595959"/>
                </a:solidFill>
              </a:rPr>
              <a:t> </a:t>
            </a:r>
            <a:r>
              <a:rPr sz="2520" dirty="0" err="1">
                <a:solidFill>
                  <a:srgbClr val="595959"/>
                </a:solidFill>
              </a:rPr>
              <a:t>المجتمع</a:t>
            </a:r>
            <a:r>
              <a:rPr sz="2520" dirty="0">
                <a:solidFill>
                  <a:srgbClr val="595959"/>
                </a:solidFill>
              </a:rPr>
              <a:t> </a:t>
            </a:r>
            <a:r>
              <a:rPr sz="2520" dirty="0" err="1">
                <a:solidFill>
                  <a:srgbClr val="595959"/>
                </a:solidFill>
              </a:rPr>
              <a:t>وما</a:t>
            </a:r>
            <a:r>
              <a:rPr sz="2520" dirty="0">
                <a:solidFill>
                  <a:srgbClr val="595959"/>
                </a:solidFill>
              </a:rPr>
              <a:t> </a:t>
            </a:r>
            <a:r>
              <a:rPr sz="2520" dirty="0" err="1">
                <a:solidFill>
                  <a:srgbClr val="595959"/>
                </a:solidFill>
              </a:rPr>
              <a:t>جرت</a:t>
            </a:r>
            <a:r>
              <a:rPr sz="2520" dirty="0">
                <a:solidFill>
                  <a:srgbClr val="595959"/>
                </a:solidFill>
              </a:rPr>
              <a:t> </a:t>
            </a:r>
            <a:r>
              <a:rPr sz="2520" dirty="0" err="1">
                <a:solidFill>
                  <a:srgbClr val="595959"/>
                </a:solidFill>
              </a:rPr>
              <a:t>عليه</a:t>
            </a:r>
            <a:r>
              <a:rPr sz="2520" dirty="0">
                <a:solidFill>
                  <a:srgbClr val="595959"/>
                </a:solidFill>
              </a:rPr>
              <a:t> </a:t>
            </a:r>
            <a:r>
              <a:rPr sz="2520" dirty="0" err="1">
                <a:solidFill>
                  <a:srgbClr val="595959"/>
                </a:solidFill>
              </a:rPr>
              <a:t>عادات</a:t>
            </a:r>
            <a:r>
              <a:rPr sz="2520" dirty="0">
                <a:solidFill>
                  <a:srgbClr val="595959"/>
                </a:solidFill>
              </a:rPr>
              <a:t> </a:t>
            </a:r>
            <a:r>
              <a:rPr sz="2520" dirty="0" err="1">
                <a:solidFill>
                  <a:srgbClr val="595959"/>
                </a:solidFill>
              </a:rPr>
              <a:t>أفراده</a:t>
            </a:r>
            <a:r>
              <a:rPr sz="2520" dirty="0">
                <a:solidFill>
                  <a:srgbClr val="595959"/>
                </a:solidFill>
              </a:rPr>
              <a:t> </a:t>
            </a:r>
            <a:r>
              <a:rPr sz="2520" dirty="0" err="1">
                <a:solidFill>
                  <a:srgbClr val="595959"/>
                </a:solidFill>
              </a:rPr>
              <a:t>في</a:t>
            </a:r>
            <a:r>
              <a:rPr sz="2520" dirty="0">
                <a:solidFill>
                  <a:srgbClr val="595959"/>
                </a:solidFill>
              </a:rPr>
              <a:t> </a:t>
            </a:r>
            <a:r>
              <a:rPr sz="2520" dirty="0" err="1">
                <a:solidFill>
                  <a:srgbClr val="595959"/>
                </a:solidFill>
              </a:rPr>
              <a:t>الأمور</a:t>
            </a:r>
            <a:r>
              <a:rPr sz="2520" dirty="0">
                <a:solidFill>
                  <a:srgbClr val="595959"/>
                </a:solidFill>
              </a:rPr>
              <a:t> </a:t>
            </a:r>
            <a:r>
              <a:rPr sz="2520" dirty="0" err="1">
                <a:solidFill>
                  <a:srgbClr val="595959"/>
                </a:solidFill>
              </a:rPr>
              <a:t>المباحة</a:t>
            </a:r>
            <a:endParaRPr sz="2520" dirty="0">
              <a:solidFill>
                <a:srgbClr val="595959"/>
              </a:solidFill>
            </a:endParaRPr>
          </a:p>
          <a:p>
            <a:pPr marL="706966" lvl="1" indent="-314325" defTabSz="822959">
              <a:spcBef>
                <a:spcPts val="1800"/>
              </a:spcBef>
              <a:defRPr sz="1800">
                <a:solidFill>
                  <a:srgbClr val="000000"/>
                </a:solidFill>
              </a:defRPr>
            </a:pPr>
            <a:r>
              <a:rPr sz="2520" dirty="0" err="1">
                <a:solidFill>
                  <a:srgbClr val="595959"/>
                </a:solidFill>
              </a:rPr>
              <a:t>ليقرر</a:t>
            </a:r>
            <a:r>
              <a:rPr sz="2520" dirty="0">
                <a:solidFill>
                  <a:srgbClr val="595959"/>
                </a:solidFill>
              </a:rPr>
              <a:t> </a:t>
            </a:r>
            <a:r>
              <a:rPr sz="2520" dirty="0" err="1">
                <a:solidFill>
                  <a:srgbClr val="595959"/>
                </a:solidFill>
              </a:rPr>
              <a:t>ما</a:t>
            </a:r>
            <a:r>
              <a:rPr sz="2520" dirty="0">
                <a:solidFill>
                  <a:srgbClr val="595959"/>
                </a:solidFill>
              </a:rPr>
              <a:t> </a:t>
            </a:r>
            <a:r>
              <a:rPr sz="2520" dirty="0" err="1">
                <a:solidFill>
                  <a:srgbClr val="595959"/>
                </a:solidFill>
              </a:rPr>
              <a:t>يأخذ</a:t>
            </a:r>
            <a:r>
              <a:rPr sz="2520" dirty="0">
                <a:solidFill>
                  <a:srgbClr val="595959"/>
                </a:solidFill>
              </a:rPr>
              <a:t> </a:t>
            </a:r>
            <a:r>
              <a:rPr sz="2520" dirty="0" err="1">
                <a:solidFill>
                  <a:srgbClr val="595959"/>
                </a:solidFill>
              </a:rPr>
              <a:t>وما</a:t>
            </a:r>
            <a:r>
              <a:rPr sz="2520" dirty="0">
                <a:solidFill>
                  <a:srgbClr val="595959"/>
                </a:solidFill>
              </a:rPr>
              <a:t> </a:t>
            </a:r>
            <a:r>
              <a:rPr sz="2520" dirty="0" err="1">
                <a:solidFill>
                  <a:srgbClr val="595959"/>
                </a:solidFill>
              </a:rPr>
              <a:t>يدع</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السياسات</a:t>
            </a:r>
            <a:r>
              <a:rPr sz="2520" dirty="0">
                <a:solidFill>
                  <a:srgbClr val="595959"/>
                </a:solidFill>
              </a:rPr>
              <a:t> </a:t>
            </a:r>
            <a:r>
              <a:rPr sz="2520" dirty="0" err="1">
                <a:solidFill>
                  <a:srgbClr val="595959"/>
                </a:solidFill>
              </a:rPr>
              <a:t>الطبية</a:t>
            </a:r>
            <a:r>
              <a:rPr sz="2520" dirty="0">
                <a:solidFill>
                  <a:srgbClr val="595959"/>
                </a:solidFill>
              </a:rPr>
              <a:t> </a:t>
            </a:r>
            <a:r>
              <a:rPr sz="2520" dirty="0" err="1">
                <a:solidFill>
                  <a:srgbClr val="595959"/>
                </a:solidFill>
              </a:rPr>
              <a:t>حتى</a:t>
            </a:r>
            <a:r>
              <a:rPr sz="2520" dirty="0">
                <a:solidFill>
                  <a:srgbClr val="595959"/>
                </a:solidFill>
              </a:rPr>
              <a:t> </a:t>
            </a:r>
            <a:r>
              <a:rPr sz="2520" dirty="0" err="1">
                <a:solidFill>
                  <a:srgbClr val="595959"/>
                </a:solidFill>
              </a:rPr>
              <a:t>لا</a:t>
            </a:r>
            <a:r>
              <a:rPr sz="2520" dirty="0">
                <a:solidFill>
                  <a:srgbClr val="595959"/>
                </a:solidFill>
              </a:rPr>
              <a:t> </a:t>
            </a:r>
            <a:r>
              <a:rPr sz="2520" dirty="0" err="1">
                <a:solidFill>
                  <a:srgbClr val="595959"/>
                </a:solidFill>
              </a:rPr>
              <a:t>يكون</a:t>
            </a:r>
            <a:r>
              <a:rPr sz="2520" dirty="0">
                <a:solidFill>
                  <a:srgbClr val="595959"/>
                </a:solidFill>
              </a:rPr>
              <a:t> </a:t>
            </a:r>
            <a:r>
              <a:rPr sz="2520" dirty="0" err="1">
                <a:solidFill>
                  <a:srgbClr val="595959"/>
                </a:solidFill>
              </a:rPr>
              <a:t>فيما</a:t>
            </a:r>
            <a:r>
              <a:rPr sz="2520" dirty="0">
                <a:solidFill>
                  <a:srgbClr val="595959"/>
                </a:solidFill>
              </a:rPr>
              <a:t> </a:t>
            </a:r>
            <a:r>
              <a:rPr sz="2520" dirty="0" err="1">
                <a:solidFill>
                  <a:srgbClr val="595959"/>
                </a:solidFill>
              </a:rPr>
              <a:t>يتبعه</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ذلك</a:t>
            </a:r>
            <a:r>
              <a:rPr sz="2520" dirty="0">
                <a:solidFill>
                  <a:srgbClr val="595959"/>
                </a:solidFill>
              </a:rPr>
              <a:t> </a:t>
            </a:r>
            <a:r>
              <a:rPr sz="2520" dirty="0" err="1">
                <a:solidFill>
                  <a:srgbClr val="595959"/>
                </a:solidFill>
              </a:rPr>
              <a:t>شذوذ</a:t>
            </a:r>
            <a:endParaRPr sz="2520" dirty="0">
              <a:solidFill>
                <a:srgbClr val="595959"/>
              </a:solidFill>
            </a:endParaRPr>
          </a:p>
          <a:p>
            <a:pPr marL="706966" lvl="1" indent="-314325" defTabSz="822959">
              <a:spcBef>
                <a:spcPts val="1800"/>
              </a:spcBef>
              <a:defRPr sz="1800">
                <a:solidFill>
                  <a:srgbClr val="000000"/>
                </a:solidFill>
              </a:defRPr>
            </a:pPr>
            <a:r>
              <a:rPr sz="2520" dirty="0" err="1">
                <a:solidFill>
                  <a:srgbClr val="595959"/>
                </a:solidFill>
              </a:rPr>
              <a:t>ولا</a:t>
            </a:r>
            <a:r>
              <a:rPr sz="2520" dirty="0">
                <a:solidFill>
                  <a:srgbClr val="595959"/>
                </a:solidFill>
              </a:rPr>
              <a:t> </a:t>
            </a:r>
            <a:r>
              <a:rPr sz="2520" dirty="0" err="1">
                <a:solidFill>
                  <a:srgbClr val="595959"/>
                </a:solidFill>
              </a:rPr>
              <a:t>يأتي</a:t>
            </a:r>
            <a:r>
              <a:rPr sz="2520" dirty="0">
                <a:solidFill>
                  <a:srgbClr val="595959"/>
                </a:solidFill>
              </a:rPr>
              <a:t> </a:t>
            </a:r>
            <a:r>
              <a:rPr sz="2520" dirty="0" err="1">
                <a:solidFill>
                  <a:srgbClr val="595959"/>
                </a:solidFill>
              </a:rPr>
              <a:t>بأفعال</a:t>
            </a:r>
            <a:r>
              <a:rPr sz="2520" dirty="0">
                <a:solidFill>
                  <a:srgbClr val="595959"/>
                </a:solidFill>
              </a:rPr>
              <a:t> </a:t>
            </a:r>
            <a:r>
              <a:rPr sz="2520" dirty="0" err="1">
                <a:solidFill>
                  <a:srgbClr val="595959"/>
                </a:solidFill>
              </a:rPr>
              <a:t>فها</a:t>
            </a:r>
            <a:r>
              <a:rPr sz="2520" dirty="0">
                <a:solidFill>
                  <a:srgbClr val="595959"/>
                </a:solidFill>
              </a:rPr>
              <a:t> </a:t>
            </a:r>
            <a:r>
              <a:rPr sz="2520" dirty="0" err="1">
                <a:solidFill>
                  <a:srgbClr val="595959"/>
                </a:solidFill>
              </a:rPr>
              <a:t>مجافاة</a:t>
            </a:r>
            <a:r>
              <a:rPr sz="2520" dirty="0">
                <a:solidFill>
                  <a:srgbClr val="595959"/>
                </a:solidFill>
              </a:rPr>
              <a:t> </a:t>
            </a:r>
            <a:r>
              <a:rPr sz="2520" dirty="0" err="1">
                <a:solidFill>
                  <a:srgbClr val="595959"/>
                </a:solidFill>
              </a:rPr>
              <a:t>لما</a:t>
            </a:r>
            <a:r>
              <a:rPr sz="2520" dirty="0">
                <a:solidFill>
                  <a:srgbClr val="595959"/>
                </a:solidFill>
              </a:rPr>
              <a:t> </a:t>
            </a:r>
            <a:r>
              <a:rPr sz="2520" dirty="0" err="1">
                <a:solidFill>
                  <a:srgbClr val="595959"/>
                </a:solidFill>
              </a:rPr>
              <a:t>درج</a:t>
            </a:r>
            <a:r>
              <a:rPr sz="2520" dirty="0">
                <a:solidFill>
                  <a:srgbClr val="595959"/>
                </a:solidFill>
              </a:rPr>
              <a:t> </a:t>
            </a:r>
            <a:r>
              <a:rPr sz="2520" dirty="0" err="1">
                <a:solidFill>
                  <a:srgbClr val="595959"/>
                </a:solidFill>
              </a:rPr>
              <a:t>عليه</a:t>
            </a:r>
            <a:r>
              <a:rPr sz="2520" dirty="0">
                <a:solidFill>
                  <a:srgbClr val="595959"/>
                </a:solidFill>
              </a:rPr>
              <a:t> </a:t>
            </a:r>
            <a:r>
              <a:rPr sz="2520" dirty="0" err="1">
                <a:solidFill>
                  <a:srgbClr val="595959"/>
                </a:solidFill>
              </a:rPr>
              <a:t>المجتمع</a:t>
            </a:r>
            <a:r>
              <a:rPr sz="2520" dirty="0">
                <a:solidFill>
                  <a:srgbClr val="595959"/>
                </a:solidFill>
              </a:rPr>
              <a:t> </a:t>
            </a:r>
            <a:r>
              <a:rPr sz="2520" dirty="0" err="1">
                <a:solidFill>
                  <a:srgbClr val="595959"/>
                </a:solidFill>
              </a:rPr>
              <a:t>من</a:t>
            </a:r>
            <a:r>
              <a:rPr sz="2520" dirty="0">
                <a:solidFill>
                  <a:srgbClr val="595959"/>
                </a:solidFill>
              </a:rPr>
              <a:t> </a:t>
            </a:r>
            <a:r>
              <a:rPr sz="2520" dirty="0" err="1">
                <a:solidFill>
                  <a:srgbClr val="595959"/>
                </a:solidFill>
              </a:rPr>
              <a:t>عادات</a:t>
            </a:r>
            <a:r>
              <a:rPr sz="2520" dirty="0">
                <a:solidFill>
                  <a:srgbClr val="595959"/>
                </a:solidFill>
              </a:rPr>
              <a:t> </a:t>
            </a:r>
            <a:r>
              <a:rPr sz="2520" dirty="0" err="1">
                <a:solidFill>
                  <a:srgbClr val="595959"/>
                </a:solidFill>
              </a:rPr>
              <a:t>لا</a:t>
            </a:r>
            <a:r>
              <a:rPr sz="2520" dirty="0">
                <a:solidFill>
                  <a:srgbClr val="595959"/>
                </a:solidFill>
              </a:rPr>
              <a:t> </a:t>
            </a:r>
            <a:r>
              <a:rPr sz="2520" dirty="0" err="1">
                <a:solidFill>
                  <a:srgbClr val="595959"/>
                </a:solidFill>
              </a:rPr>
              <a:t>تتعارض</a:t>
            </a:r>
            <a:r>
              <a:rPr sz="2520" dirty="0">
                <a:solidFill>
                  <a:srgbClr val="595959"/>
                </a:solidFill>
              </a:rPr>
              <a:t> </a:t>
            </a:r>
            <a:r>
              <a:rPr sz="2520" dirty="0" err="1">
                <a:solidFill>
                  <a:srgbClr val="595959"/>
                </a:solidFill>
              </a:rPr>
              <a:t>مع</a:t>
            </a:r>
            <a:r>
              <a:rPr sz="2520" dirty="0">
                <a:solidFill>
                  <a:srgbClr val="595959"/>
                </a:solidFill>
              </a:rPr>
              <a:t> </a:t>
            </a:r>
            <a:r>
              <a:rPr sz="2520" dirty="0" err="1">
                <a:solidFill>
                  <a:srgbClr val="595959"/>
                </a:solidFill>
              </a:rPr>
              <a:t>أحكام</a:t>
            </a:r>
            <a:r>
              <a:rPr sz="2520" dirty="0">
                <a:solidFill>
                  <a:srgbClr val="595959"/>
                </a:solidFill>
              </a:rPr>
              <a:t> </a:t>
            </a:r>
            <a:r>
              <a:rPr sz="2520" dirty="0" err="1">
                <a:solidFill>
                  <a:srgbClr val="595959"/>
                </a:solidFill>
              </a:rPr>
              <a:t>الشريعة</a:t>
            </a:r>
            <a:endParaRPr sz="2520" dirty="0">
              <a:solidFill>
                <a:srgbClr val="595959"/>
              </a:solidFill>
            </a:endParaRPr>
          </a:p>
          <a:p>
            <a:pPr marL="314325" lvl="0" indent="-314325" defTabSz="822959">
              <a:spcBef>
                <a:spcPts val="1800"/>
              </a:spcBef>
              <a:defRPr sz="1800">
                <a:solidFill>
                  <a:srgbClr val="000000"/>
                </a:solidFill>
              </a:defRPr>
            </a:pPr>
            <a:r>
              <a:rPr sz="2520" dirty="0" err="1">
                <a:solidFill>
                  <a:srgbClr val="595959"/>
                </a:solidFill>
              </a:rPr>
              <a:t>أمثلة</a:t>
            </a:r>
            <a:r>
              <a:rPr sz="2520" dirty="0">
                <a:solidFill>
                  <a:srgbClr val="595959"/>
                </a:solidFill>
              </a:rPr>
              <a:t>:</a:t>
            </a:r>
          </a:p>
          <a:p>
            <a:pPr marL="617219" lvl="1" indent="-302894" defTabSz="822959">
              <a:spcBef>
                <a:spcPts val="500"/>
              </a:spcBef>
              <a:buClr>
                <a:srgbClr val="215D77"/>
              </a:buClr>
              <a:defRPr sz="1800">
                <a:solidFill>
                  <a:srgbClr val="000000"/>
                </a:solidFill>
              </a:defRPr>
            </a:pPr>
            <a:r>
              <a:rPr sz="2159" dirty="0" err="1">
                <a:solidFill>
                  <a:srgbClr val="2F97B5"/>
                </a:solidFill>
              </a:rPr>
              <a:t>الإنتظار</a:t>
            </a:r>
            <a:r>
              <a:rPr sz="2159" dirty="0">
                <a:solidFill>
                  <a:srgbClr val="2F97B5"/>
                </a:solidFill>
              </a:rPr>
              <a:t> </a:t>
            </a:r>
            <a:r>
              <a:rPr sz="2159" dirty="0" err="1">
                <a:solidFill>
                  <a:srgbClr val="2F97B5"/>
                </a:solidFill>
              </a:rPr>
              <a:t>ليحضر</a:t>
            </a:r>
            <a:r>
              <a:rPr sz="2159" dirty="0">
                <a:solidFill>
                  <a:srgbClr val="2F97B5"/>
                </a:solidFill>
              </a:rPr>
              <a:t> </a:t>
            </a:r>
            <a:r>
              <a:rPr sz="2159" dirty="0" err="1">
                <a:solidFill>
                  <a:srgbClr val="2F97B5"/>
                </a:solidFill>
              </a:rPr>
              <a:t>الزوج</a:t>
            </a:r>
            <a:r>
              <a:rPr sz="2159" dirty="0">
                <a:solidFill>
                  <a:srgbClr val="2F97B5"/>
                </a:solidFill>
              </a:rPr>
              <a:t> </a:t>
            </a:r>
          </a:p>
          <a:p>
            <a:pPr marL="617219" lvl="1" indent="-302894" defTabSz="822959">
              <a:spcBef>
                <a:spcPts val="500"/>
              </a:spcBef>
              <a:buClr>
                <a:srgbClr val="215D77"/>
              </a:buClr>
              <a:defRPr sz="1800">
                <a:solidFill>
                  <a:srgbClr val="000000"/>
                </a:solidFill>
              </a:defRPr>
            </a:pPr>
            <a:r>
              <a:rPr sz="2159" dirty="0" err="1">
                <a:solidFill>
                  <a:srgbClr val="2F97B5"/>
                </a:solidFill>
              </a:rPr>
              <a:t>بدأ</a:t>
            </a:r>
            <a:r>
              <a:rPr sz="2159" dirty="0">
                <a:solidFill>
                  <a:srgbClr val="2F97B5"/>
                </a:solidFill>
              </a:rPr>
              <a:t> </a:t>
            </a:r>
            <a:r>
              <a:rPr sz="2159" dirty="0" err="1">
                <a:solidFill>
                  <a:srgbClr val="2F97B5"/>
                </a:solidFill>
              </a:rPr>
              <a:t>الحديث</a:t>
            </a:r>
            <a:r>
              <a:rPr sz="2159" dirty="0">
                <a:solidFill>
                  <a:srgbClr val="2F97B5"/>
                </a:solidFill>
              </a:rPr>
              <a:t> </a:t>
            </a:r>
            <a:r>
              <a:rPr sz="2159" dirty="0" err="1">
                <a:solidFill>
                  <a:srgbClr val="2F97B5"/>
                </a:solidFill>
              </a:rPr>
              <a:t>مع</a:t>
            </a:r>
            <a:r>
              <a:rPr sz="2159" dirty="0">
                <a:solidFill>
                  <a:srgbClr val="2F97B5"/>
                </a:solidFill>
              </a:rPr>
              <a:t> </a:t>
            </a:r>
            <a:r>
              <a:rPr sz="2159" dirty="0" err="1">
                <a:solidFill>
                  <a:srgbClr val="2F97B5"/>
                </a:solidFill>
              </a:rPr>
              <a:t>الرجل</a:t>
            </a:r>
            <a:endParaRPr lang="ar-SA" sz="2159" dirty="0">
              <a:solidFill>
                <a:srgbClr val="2F97B5"/>
              </a:solidFill>
            </a:endParaRPr>
          </a:p>
          <a:p>
            <a:pPr marL="617219" lvl="1" indent="-302894" defTabSz="822959">
              <a:spcBef>
                <a:spcPts val="500"/>
              </a:spcBef>
              <a:buClr>
                <a:srgbClr val="215D77"/>
              </a:buClr>
              <a:defRPr sz="1800">
                <a:solidFill>
                  <a:srgbClr val="000000"/>
                </a:solidFill>
              </a:defRPr>
            </a:pPr>
            <a:r>
              <a:rPr lang="ar-SA" sz="2159" dirty="0">
                <a:solidFill>
                  <a:srgbClr val="2F97B5"/>
                </a:solidFill>
              </a:rPr>
              <a:t>التوجه بالحديث الى الزوج</a:t>
            </a:r>
            <a:endParaRPr sz="2159" dirty="0">
              <a:solidFill>
                <a:srgbClr val="2F97B5"/>
              </a:solidFill>
            </a:endParaRP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69">
                                            <p:txEl>
                                              <p:pRg st="4" end="4"/>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69">
                                            <p:txEl>
                                              <p:pRg st="5" end="5"/>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6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build="p" bldLvl="5"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hape 71"/>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2-</a:t>
            </a:r>
            <a:r>
              <a:rPr sz="4000" b="1" dirty="0" err="1">
                <a:solidFill>
                  <a:srgbClr val="2C7C9F"/>
                </a:solidFill>
              </a:rPr>
              <a:t>الوقاية</a:t>
            </a:r>
            <a:r>
              <a:rPr sz="4000" b="1" dirty="0">
                <a:solidFill>
                  <a:srgbClr val="2C7C9F"/>
                </a:solidFill>
              </a:rPr>
              <a:t> </a:t>
            </a:r>
            <a:r>
              <a:rPr sz="4000" b="1" dirty="0" err="1">
                <a:solidFill>
                  <a:srgbClr val="2C7C9F"/>
                </a:solidFill>
              </a:rPr>
              <a:t>خير</a:t>
            </a:r>
            <a:r>
              <a:rPr sz="4000" b="1" dirty="0">
                <a:solidFill>
                  <a:srgbClr val="2C7C9F"/>
                </a:solidFill>
              </a:rPr>
              <a:t> </a:t>
            </a:r>
            <a:r>
              <a:rPr sz="4000" b="1" dirty="0" err="1">
                <a:solidFill>
                  <a:srgbClr val="2C7C9F"/>
                </a:solidFill>
              </a:rPr>
              <a:t>من</a:t>
            </a:r>
            <a:r>
              <a:rPr sz="4000" b="1" dirty="0">
                <a:solidFill>
                  <a:srgbClr val="2C7C9F"/>
                </a:solidFill>
              </a:rPr>
              <a:t> </a:t>
            </a:r>
            <a:r>
              <a:rPr sz="4000" b="1" dirty="0" err="1">
                <a:solidFill>
                  <a:srgbClr val="2C7C9F"/>
                </a:solidFill>
              </a:rPr>
              <a:t>العلاج</a:t>
            </a:r>
            <a:endParaRPr sz="4000" b="1" dirty="0">
              <a:solidFill>
                <a:srgbClr val="2C7C9F"/>
              </a:solidFill>
            </a:endParaRPr>
          </a:p>
        </p:txBody>
      </p:sp>
      <p:sp>
        <p:nvSpPr>
          <p:cNvPr id="72" name="Shape 72"/>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dirty="0" err="1">
                <a:solidFill>
                  <a:srgbClr val="595959"/>
                </a:solidFill>
              </a:rPr>
              <a:t>ينبغي</a:t>
            </a:r>
            <a:r>
              <a:rPr sz="2800" dirty="0">
                <a:solidFill>
                  <a:srgbClr val="595959"/>
                </a:solidFill>
              </a:rPr>
              <a:t> </a:t>
            </a:r>
            <a:r>
              <a:rPr sz="2800" dirty="0" err="1">
                <a:solidFill>
                  <a:srgbClr val="595959"/>
                </a:solidFill>
              </a:rPr>
              <a:t>ألا</a:t>
            </a:r>
            <a:r>
              <a:rPr sz="2800" dirty="0">
                <a:solidFill>
                  <a:srgbClr val="595959"/>
                </a:solidFill>
              </a:rPr>
              <a:t> </a:t>
            </a:r>
            <a:r>
              <a:rPr sz="2800" dirty="0" err="1">
                <a:solidFill>
                  <a:srgbClr val="595959"/>
                </a:solidFill>
              </a:rPr>
              <a:t>يق</a:t>
            </a:r>
            <a:r>
              <a:rPr lang="ar-SA" sz="2800" dirty="0">
                <a:solidFill>
                  <a:srgbClr val="595959"/>
                </a:solidFill>
              </a:rPr>
              <a:t>ت</a:t>
            </a:r>
            <a:r>
              <a:rPr sz="2800" dirty="0" err="1">
                <a:solidFill>
                  <a:srgbClr val="595959"/>
                </a:solidFill>
              </a:rPr>
              <a:t>صر</a:t>
            </a:r>
            <a:r>
              <a:rPr sz="2800" dirty="0">
                <a:solidFill>
                  <a:srgbClr val="595959"/>
                </a:solidFill>
              </a:rPr>
              <a:t> </a:t>
            </a:r>
            <a:r>
              <a:rPr sz="2800" dirty="0" err="1">
                <a:solidFill>
                  <a:srgbClr val="595959"/>
                </a:solidFill>
              </a:rPr>
              <a:t>دور</a:t>
            </a:r>
            <a:r>
              <a:rPr sz="2800" dirty="0">
                <a:solidFill>
                  <a:srgbClr val="595959"/>
                </a:solidFill>
              </a:rPr>
              <a:t> </a:t>
            </a:r>
            <a:r>
              <a:rPr sz="2800" dirty="0" err="1">
                <a:solidFill>
                  <a:srgbClr val="595959"/>
                </a:solidFill>
              </a:rPr>
              <a:t>الطبيب</a:t>
            </a:r>
            <a:r>
              <a:rPr sz="2800" dirty="0">
                <a:solidFill>
                  <a:srgbClr val="595959"/>
                </a:solidFill>
              </a:rPr>
              <a:t> </a:t>
            </a:r>
            <a:r>
              <a:rPr sz="2800" dirty="0" err="1">
                <a:solidFill>
                  <a:srgbClr val="595959"/>
                </a:solidFill>
              </a:rPr>
              <a:t>والممارس</a:t>
            </a:r>
            <a:r>
              <a:rPr sz="2800" dirty="0">
                <a:solidFill>
                  <a:srgbClr val="595959"/>
                </a:solidFill>
              </a:rPr>
              <a:t> </a:t>
            </a:r>
            <a:r>
              <a:rPr sz="2800" dirty="0" err="1">
                <a:solidFill>
                  <a:srgbClr val="595959"/>
                </a:solidFill>
              </a:rPr>
              <a:t>الصحي</a:t>
            </a:r>
            <a:r>
              <a:rPr sz="2800" dirty="0">
                <a:solidFill>
                  <a:srgbClr val="595959"/>
                </a:solidFill>
              </a:rPr>
              <a:t> </a:t>
            </a:r>
            <a:r>
              <a:rPr sz="2800" dirty="0" err="1">
                <a:solidFill>
                  <a:srgbClr val="595959"/>
                </a:solidFill>
              </a:rPr>
              <a:t>على</a:t>
            </a:r>
            <a:r>
              <a:rPr sz="2800" dirty="0">
                <a:solidFill>
                  <a:srgbClr val="595959"/>
                </a:solidFill>
              </a:rPr>
              <a:t> </a:t>
            </a:r>
            <a:r>
              <a:rPr sz="2800" dirty="0" err="1">
                <a:solidFill>
                  <a:srgbClr val="595959"/>
                </a:solidFill>
              </a:rPr>
              <a:t>مداواة</a:t>
            </a:r>
            <a:r>
              <a:rPr sz="2800" dirty="0">
                <a:solidFill>
                  <a:srgbClr val="595959"/>
                </a:solidFill>
              </a:rPr>
              <a:t> </a:t>
            </a:r>
            <a:r>
              <a:rPr sz="2800" dirty="0" err="1">
                <a:solidFill>
                  <a:srgbClr val="595959"/>
                </a:solidFill>
              </a:rPr>
              <a:t>المرضى</a:t>
            </a:r>
            <a:r>
              <a:rPr sz="2800" dirty="0">
                <a:solidFill>
                  <a:srgbClr val="595959"/>
                </a:solidFill>
              </a:rPr>
              <a:t> </a:t>
            </a:r>
            <a:r>
              <a:rPr sz="2800" dirty="0" err="1">
                <a:solidFill>
                  <a:srgbClr val="595959"/>
                </a:solidFill>
              </a:rPr>
              <a:t>بل</a:t>
            </a:r>
            <a:r>
              <a:rPr sz="2800" dirty="0">
                <a:solidFill>
                  <a:srgbClr val="595959"/>
                </a:solidFill>
              </a:rPr>
              <a:t> </a:t>
            </a:r>
            <a:r>
              <a:rPr sz="2800" dirty="0" err="1">
                <a:solidFill>
                  <a:srgbClr val="595959"/>
                </a:solidFill>
              </a:rPr>
              <a:t>يشمل</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التنبيه</a:t>
            </a:r>
            <a:r>
              <a:rPr sz="2400" dirty="0">
                <a:solidFill>
                  <a:srgbClr val="2F97B5"/>
                </a:solidFill>
              </a:rPr>
              <a:t> </a:t>
            </a:r>
            <a:r>
              <a:rPr sz="2400" dirty="0" err="1">
                <a:solidFill>
                  <a:srgbClr val="2F97B5"/>
                </a:solidFill>
              </a:rPr>
              <a:t>على</a:t>
            </a:r>
            <a:r>
              <a:rPr sz="2400" dirty="0">
                <a:solidFill>
                  <a:srgbClr val="2F97B5"/>
                </a:solidFill>
              </a:rPr>
              <a:t> </a:t>
            </a:r>
            <a:r>
              <a:rPr sz="2400" dirty="0" err="1">
                <a:solidFill>
                  <a:srgbClr val="2F97B5"/>
                </a:solidFill>
              </a:rPr>
              <a:t>أساليب</a:t>
            </a:r>
            <a:r>
              <a:rPr sz="2400" dirty="0">
                <a:solidFill>
                  <a:srgbClr val="2F97B5"/>
                </a:solidFill>
              </a:rPr>
              <a:t> </a:t>
            </a:r>
            <a:r>
              <a:rPr sz="2400" dirty="0" err="1">
                <a:solidFill>
                  <a:srgbClr val="2F97B5"/>
                </a:solidFill>
              </a:rPr>
              <a:t>الوقاية</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الأمراض</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التوعية</a:t>
            </a:r>
            <a:r>
              <a:rPr sz="2400" dirty="0">
                <a:solidFill>
                  <a:srgbClr val="2F97B5"/>
                </a:solidFill>
              </a:rPr>
              <a:t> </a:t>
            </a:r>
            <a:r>
              <a:rPr sz="2400" dirty="0" err="1">
                <a:solidFill>
                  <a:srgbClr val="2F97B5"/>
                </a:solidFill>
              </a:rPr>
              <a:t>بالعادات</a:t>
            </a:r>
            <a:r>
              <a:rPr sz="2400" dirty="0">
                <a:solidFill>
                  <a:srgbClr val="2F97B5"/>
                </a:solidFill>
              </a:rPr>
              <a:t> </a:t>
            </a:r>
            <a:r>
              <a:rPr sz="2400" dirty="0" err="1">
                <a:solidFill>
                  <a:srgbClr val="2F97B5"/>
                </a:solidFill>
              </a:rPr>
              <a:t>الضارة</a:t>
            </a:r>
            <a:r>
              <a:rPr sz="2400" dirty="0">
                <a:solidFill>
                  <a:srgbClr val="2F97B5"/>
                </a:solidFill>
              </a:rPr>
              <a:t> </a:t>
            </a:r>
            <a:r>
              <a:rPr sz="2400" dirty="0" err="1">
                <a:solidFill>
                  <a:srgbClr val="2F97B5"/>
                </a:solidFill>
              </a:rPr>
              <a:t>ومكافحتها</a:t>
            </a:r>
            <a:endParaRPr sz="2400" dirty="0">
              <a:solidFill>
                <a:srgbClr val="2F97B5"/>
              </a:solidFill>
            </a:endParaRPr>
          </a:p>
          <a:p>
            <a:pPr lvl="0">
              <a:defRPr sz="1800">
                <a:solidFill>
                  <a:srgbClr val="000000"/>
                </a:solidFill>
              </a:defRPr>
            </a:pPr>
            <a:r>
              <a:rPr sz="2800" dirty="0" err="1">
                <a:solidFill>
                  <a:srgbClr val="595959"/>
                </a:solidFill>
              </a:rPr>
              <a:t>أمثلة</a:t>
            </a:r>
            <a:endParaRPr sz="2800" dirty="0">
              <a:solidFill>
                <a:srgbClr val="595959"/>
              </a:solidFill>
            </a:endParaRPr>
          </a:p>
          <a:p>
            <a:pPr marL="685800" lvl="1" indent="-336550">
              <a:spcBef>
                <a:spcPts val="600"/>
              </a:spcBef>
              <a:buClr>
                <a:srgbClr val="215D77"/>
              </a:buClr>
              <a:defRPr sz="1800">
                <a:solidFill>
                  <a:srgbClr val="000000"/>
                </a:solidFill>
              </a:defRPr>
            </a:pPr>
            <a:r>
              <a:rPr sz="2400" dirty="0" err="1">
                <a:solidFill>
                  <a:srgbClr val="2F97B5"/>
                </a:solidFill>
              </a:rPr>
              <a:t>الغذاء</a:t>
            </a:r>
            <a:r>
              <a:rPr sz="2400" dirty="0">
                <a:solidFill>
                  <a:srgbClr val="2F97B5"/>
                </a:solidFill>
              </a:rPr>
              <a:t> </a:t>
            </a:r>
            <a:r>
              <a:rPr sz="2400" dirty="0" err="1">
                <a:solidFill>
                  <a:srgbClr val="2F97B5"/>
                </a:solidFill>
              </a:rPr>
              <a:t>الصحي</a:t>
            </a:r>
            <a:r>
              <a:rPr sz="2400" dirty="0">
                <a:solidFill>
                  <a:srgbClr val="2F97B5"/>
                </a:solidFill>
              </a:rPr>
              <a:t> </a:t>
            </a:r>
            <a:r>
              <a:rPr sz="2400" dirty="0" err="1">
                <a:solidFill>
                  <a:srgbClr val="2F97B5"/>
                </a:solidFill>
              </a:rPr>
              <a:t>واجتناب</a:t>
            </a:r>
            <a:r>
              <a:rPr sz="2400" dirty="0">
                <a:solidFill>
                  <a:srgbClr val="2F97B5"/>
                </a:solidFill>
              </a:rPr>
              <a:t> </a:t>
            </a:r>
            <a:r>
              <a:rPr sz="2400" dirty="0" err="1">
                <a:solidFill>
                  <a:srgbClr val="2F97B5"/>
                </a:solidFill>
              </a:rPr>
              <a:t>الوجبات</a:t>
            </a:r>
            <a:r>
              <a:rPr sz="2400" dirty="0">
                <a:solidFill>
                  <a:srgbClr val="2F97B5"/>
                </a:solidFill>
              </a:rPr>
              <a:t> </a:t>
            </a:r>
            <a:r>
              <a:rPr sz="2400" dirty="0" err="1">
                <a:solidFill>
                  <a:srgbClr val="2F97B5"/>
                </a:solidFill>
              </a:rPr>
              <a:t>السريعة</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التقليل</a:t>
            </a:r>
            <a:r>
              <a:rPr sz="2400" dirty="0">
                <a:solidFill>
                  <a:srgbClr val="2F97B5"/>
                </a:solidFill>
              </a:rPr>
              <a:t> </a:t>
            </a:r>
            <a:r>
              <a:rPr sz="2400" dirty="0" err="1">
                <a:solidFill>
                  <a:srgbClr val="2F97B5"/>
                </a:solidFill>
              </a:rPr>
              <a:t>من</a:t>
            </a:r>
            <a:r>
              <a:rPr sz="2400" dirty="0">
                <a:solidFill>
                  <a:srgbClr val="2F97B5"/>
                </a:solidFill>
              </a:rPr>
              <a:t> </a:t>
            </a:r>
            <a:r>
              <a:rPr sz="2400" dirty="0" err="1">
                <a:solidFill>
                  <a:srgbClr val="2F97B5"/>
                </a:solidFill>
              </a:rPr>
              <a:t>استهلاك</a:t>
            </a:r>
            <a:r>
              <a:rPr sz="2400" dirty="0">
                <a:solidFill>
                  <a:srgbClr val="2F97B5"/>
                </a:solidFill>
              </a:rPr>
              <a:t> </a:t>
            </a:r>
            <a:r>
              <a:rPr sz="2400" dirty="0" err="1">
                <a:solidFill>
                  <a:srgbClr val="2F97B5"/>
                </a:solidFill>
              </a:rPr>
              <a:t>المشروبات</a:t>
            </a:r>
            <a:r>
              <a:rPr sz="2400" dirty="0">
                <a:solidFill>
                  <a:srgbClr val="2F97B5"/>
                </a:solidFill>
              </a:rPr>
              <a:t> </a:t>
            </a:r>
            <a:r>
              <a:rPr sz="2400" dirty="0" err="1">
                <a:solidFill>
                  <a:srgbClr val="2F97B5"/>
                </a:solidFill>
              </a:rPr>
              <a:t>الغازية</a:t>
            </a:r>
            <a:endParaRPr sz="2400" dirty="0">
              <a:solidFill>
                <a:srgbClr val="2F97B5"/>
              </a:solidFill>
            </a:endParaRPr>
          </a:p>
          <a:p>
            <a:pPr marL="685800" lvl="1" indent="-336550">
              <a:spcBef>
                <a:spcPts val="600"/>
              </a:spcBef>
              <a:buClr>
                <a:srgbClr val="215D77"/>
              </a:buClr>
              <a:defRPr sz="1800">
                <a:solidFill>
                  <a:srgbClr val="000000"/>
                </a:solidFill>
              </a:defRPr>
            </a:pPr>
            <a:r>
              <a:rPr sz="2400" dirty="0" err="1">
                <a:solidFill>
                  <a:srgbClr val="2F97B5"/>
                </a:solidFill>
              </a:rPr>
              <a:t>عدم</a:t>
            </a:r>
            <a:r>
              <a:rPr sz="2400" dirty="0">
                <a:solidFill>
                  <a:srgbClr val="2F97B5"/>
                </a:solidFill>
              </a:rPr>
              <a:t> </a:t>
            </a:r>
            <a:r>
              <a:rPr sz="2400" dirty="0" err="1">
                <a:solidFill>
                  <a:srgbClr val="2F97B5"/>
                </a:solidFill>
              </a:rPr>
              <a:t>استخدام</a:t>
            </a:r>
            <a:r>
              <a:rPr sz="2400" dirty="0">
                <a:solidFill>
                  <a:srgbClr val="2F97B5"/>
                </a:solidFill>
              </a:rPr>
              <a:t> </a:t>
            </a:r>
            <a:r>
              <a:rPr sz="2400" dirty="0" err="1">
                <a:solidFill>
                  <a:srgbClr val="2F97B5"/>
                </a:solidFill>
              </a:rPr>
              <a:t>الزيت</a:t>
            </a:r>
            <a:r>
              <a:rPr sz="2400" dirty="0">
                <a:solidFill>
                  <a:srgbClr val="2F97B5"/>
                </a:solidFill>
              </a:rPr>
              <a:t> </a:t>
            </a:r>
            <a:r>
              <a:rPr sz="2400" dirty="0" err="1">
                <a:solidFill>
                  <a:srgbClr val="2F97B5"/>
                </a:solidFill>
              </a:rPr>
              <a:t>المحروق</a:t>
            </a:r>
            <a:r>
              <a:rPr sz="2400" dirty="0">
                <a:solidFill>
                  <a:srgbClr val="2F97B5"/>
                </a:solidFill>
              </a:rPr>
              <a:t> </a:t>
            </a:r>
            <a:r>
              <a:rPr sz="2400" dirty="0" err="1">
                <a:solidFill>
                  <a:srgbClr val="2F97B5"/>
                </a:solidFill>
              </a:rPr>
              <a:t>للقلي</a:t>
            </a:r>
            <a:endParaRPr sz="2400" dirty="0">
              <a:solidFill>
                <a:srgbClr val="2F97B5"/>
              </a:solidFill>
            </a:endParaRP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72">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72">
                                            <p:txEl>
                                              <p:pRg st="2" end="2"/>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7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iterate>
                                    <p:tmAbs val="0"/>
                                  </p:iterate>
                                  <p:childTnLst>
                                    <p:set>
                                      <p:cBhvr>
                                        <p:cTn id="16" fill="hold"/>
                                        <p:tgtEl>
                                          <p:spTgt spid="72">
                                            <p:txEl>
                                              <p:pRg st="4" end="4"/>
                                            </p:txEl>
                                          </p:spTgt>
                                        </p:tgtEl>
                                        <p:attrNameLst>
                                          <p:attrName>style.visibility</p:attrName>
                                        </p:attrNameLst>
                                      </p:cBhvr>
                                      <p:to>
                                        <p:strVal val="visible"/>
                                      </p:to>
                                    </p:set>
                                  </p:childTnLst>
                                </p:cTn>
                              </p:par>
                            </p:childTnLst>
                          </p:cTn>
                        </p:par>
                        <p:par>
                          <p:cTn id="17" fill="hold">
                            <p:stCondLst>
                              <p:cond delay="0"/>
                            </p:stCondLst>
                            <p:childTnLst>
                              <p:par>
                                <p:cTn id="18" presetID="1" presetClass="entr" presetSubtype="0" fill="hold" grpId="0" nodeType="afterEffect">
                                  <p:stCondLst>
                                    <p:cond delay="0"/>
                                  </p:stCondLst>
                                  <p:iterate>
                                    <p:tmAbs val="0"/>
                                  </p:iterate>
                                  <p:childTnLst>
                                    <p:set>
                                      <p:cBhvr>
                                        <p:cTn id="19" fill="hold"/>
                                        <p:tgtEl>
                                          <p:spTgt spid="72">
                                            <p:txEl>
                                              <p:pRg st="5" end="5"/>
                                            </p:txEl>
                                          </p:spTgt>
                                        </p:tgtEl>
                                        <p:attrNameLst>
                                          <p:attrName>style.visibility</p:attrName>
                                        </p:attrNameLst>
                                      </p:cBhvr>
                                      <p:to>
                                        <p:strVal val="visible"/>
                                      </p:to>
                                    </p:set>
                                  </p:childTnLst>
                                </p:cTn>
                              </p:par>
                            </p:childTnLst>
                          </p:cTn>
                        </p:par>
                        <p:par>
                          <p:cTn id="20" fill="hold">
                            <p:stCondLst>
                              <p:cond delay="0"/>
                            </p:stCondLst>
                            <p:childTnLst>
                              <p:par>
                                <p:cTn id="21" presetID="1" presetClass="entr" presetSubtype="0" fill="hold" grpId="0" nodeType="afterEffect">
                                  <p:stCondLst>
                                    <p:cond delay="0"/>
                                  </p:stCondLst>
                                  <p:iterate>
                                    <p:tmAbs val="0"/>
                                  </p:iterate>
                                  <p:childTnLst>
                                    <p:set>
                                      <p:cBhvr>
                                        <p:cTn id="22" fill="hold"/>
                                        <p:tgtEl>
                                          <p:spTgt spid="7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Shape 74"/>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2-</a:t>
            </a:r>
            <a:r>
              <a:rPr sz="4000" b="1" dirty="0" err="1">
                <a:solidFill>
                  <a:srgbClr val="2C7C9F"/>
                </a:solidFill>
              </a:rPr>
              <a:t>التوعية</a:t>
            </a:r>
            <a:r>
              <a:rPr sz="4000" b="1" dirty="0">
                <a:solidFill>
                  <a:srgbClr val="2C7C9F"/>
                </a:solidFill>
              </a:rPr>
              <a:t> </a:t>
            </a:r>
            <a:r>
              <a:rPr sz="4000" b="1" dirty="0" err="1">
                <a:solidFill>
                  <a:srgbClr val="2C7C9F"/>
                </a:solidFill>
              </a:rPr>
              <a:t>بالعادات</a:t>
            </a:r>
            <a:r>
              <a:rPr sz="4000" b="1" dirty="0">
                <a:solidFill>
                  <a:srgbClr val="2C7C9F"/>
                </a:solidFill>
              </a:rPr>
              <a:t> </a:t>
            </a:r>
            <a:r>
              <a:rPr sz="4000" b="1" dirty="0" err="1">
                <a:solidFill>
                  <a:srgbClr val="2C7C9F"/>
                </a:solidFill>
              </a:rPr>
              <a:t>الضارة</a:t>
            </a:r>
            <a:r>
              <a:rPr sz="4000" b="1" dirty="0">
                <a:solidFill>
                  <a:srgbClr val="2C7C9F"/>
                </a:solidFill>
              </a:rPr>
              <a:t> </a:t>
            </a:r>
            <a:r>
              <a:rPr sz="4000" b="1" dirty="0" err="1">
                <a:solidFill>
                  <a:srgbClr val="2C7C9F"/>
                </a:solidFill>
              </a:rPr>
              <a:t>ومحاربتها</a:t>
            </a:r>
            <a:endParaRPr sz="4000" b="1" dirty="0">
              <a:solidFill>
                <a:srgbClr val="2C7C9F"/>
              </a:solidFill>
            </a:endParaRPr>
          </a:p>
        </p:txBody>
      </p:sp>
      <p:sp>
        <p:nvSpPr>
          <p:cNvPr id="75" name="Shape 75"/>
          <p:cNvSpPr>
            <a:spLocks noGrp="1"/>
          </p:cNvSpPr>
          <p:nvPr>
            <p:ph type="body" idx="1"/>
          </p:nvPr>
        </p:nvSpPr>
        <p:spPr>
          <a:xfrm>
            <a:off x="549275" y="1356448"/>
            <a:ext cx="8042276" cy="4919220"/>
          </a:xfrm>
          <a:prstGeom prst="rect">
            <a:avLst/>
          </a:prstGeom>
        </p:spPr>
        <p:txBody>
          <a:bodyPr/>
          <a:lstStyle/>
          <a:p>
            <a:pPr marL="317817" lvl="0" indent="-317817" defTabSz="832104">
              <a:spcBef>
                <a:spcPts val="1800"/>
              </a:spcBef>
              <a:defRPr sz="1800">
                <a:solidFill>
                  <a:srgbClr val="000000"/>
                </a:solidFill>
              </a:defRPr>
            </a:pPr>
            <a:r>
              <a:rPr sz="2548">
                <a:solidFill>
                  <a:srgbClr val="595959"/>
                </a:solidFill>
              </a:rPr>
              <a:t>أن يدرك أن البيئة والمجتمع عوامل مهمة في صحة الفرد فيقوم بمساعدة المجتمع في التعامل مع مسببات الأمراض البيئية والإجتماعية</a:t>
            </a:r>
          </a:p>
          <a:p>
            <a:pPr marL="317817" lvl="0" indent="-317817" defTabSz="832104">
              <a:spcBef>
                <a:spcPts val="1800"/>
              </a:spcBef>
              <a:defRPr sz="1800">
                <a:solidFill>
                  <a:srgbClr val="000000"/>
                </a:solidFill>
              </a:defRPr>
            </a:pPr>
            <a:r>
              <a:rPr sz="2548">
                <a:solidFill>
                  <a:srgbClr val="595959"/>
                </a:solidFill>
              </a:rPr>
              <a:t>أمثلة:</a:t>
            </a:r>
          </a:p>
          <a:p>
            <a:pPr marL="624078" lvl="1" indent="-306260" defTabSz="832104">
              <a:spcBef>
                <a:spcPts val="500"/>
              </a:spcBef>
              <a:buClr>
                <a:srgbClr val="215D77"/>
              </a:buClr>
              <a:defRPr sz="1800">
                <a:solidFill>
                  <a:srgbClr val="000000"/>
                </a:solidFill>
              </a:defRPr>
            </a:pPr>
            <a:r>
              <a:rPr sz="2184">
                <a:solidFill>
                  <a:srgbClr val="2F97B5"/>
                </a:solidFill>
              </a:rPr>
              <a:t>التدخين بأنواعه</a:t>
            </a:r>
          </a:p>
          <a:p>
            <a:pPr marL="624078" lvl="1" indent="-306260" defTabSz="832104">
              <a:spcBef>
                <a:spcPts val="500"/>
              </a:spcBef>
              <a:buClr>
                <a:srgbClr val="215D77"/>
              </a:buClr>
              <a:defRPr sz="1800">
                <a:solidFill>
                  <a:srgbClr val="000000"/>
                </a:solidFill>
              </a:defRPr>
            </a:pPr>
            <a:r>
              <a:rPr sz="2184">
                <a:solidFill>
                  <a:srgbClr val="2F97B5"/>
                </a:solidFill>
              </a:rPr>
              <a:t>السهر</a:t>
            </a:r>
          </a:p>
          <a:p>
            <a:pPr marL="624078" lvl="1" indent="-306260" defTabSz="832104">
              <a:spcBef>
                <a:spcPts val="500"/>
              </a:spcBef>
              <a:buClr>
                <a:srgbClr val="215D77"/>
              </a:buClr>
              <a:defRPr sz="1800">
                <a:solidFill>
                  <a:srgbClr val="000000"/>
                </a:solidFill>
              </a:defRPr>
            </a:pPr>
            <a:r>
              <a:rPr sz="2184">
                <a:solidFill>
                  <a:srgbClr val="2F97B5"/>
                </a:solidFill>
              </a:rPr>
              <a:t>عدم الرياضة</a:t>
            </a:r>
          </a:p>
          <a:p>
            <a:pPr marL="624078" lvl="1" indent="-306260" defTabSz="832104">
              <a:spcBef>
                <a:spcPts val="500"/>
              </a:spcBef>
              <a:buClr>
                <a:srgbClr val="215D77"/>
              </a:buClr>
              <a:defRPr sz="1800">
                <a:solidFill>
                  <a:srgbClr val="000000"/>
                </a:solidFill>
              </a:defRPr>
            </a:pPr>
            <a:r>
              <a:rPr sz="2184">
                <a:solidFill>
                  <a:srgbClr val="2F97B5"/>
                </a:solidFill>
              </a:rPr>
              <a:t>عدم التعرض للشمس</a:t>
            </a:r>
          </a:p>
          <a:p>
            <a:pPr marL="624078" lvl="1" indent="-306260" defTabSz="832104">
              <a:spcBef>
                <a:spcPts val="500"/>
              </a:spcBef>
              <a:buClr>
                <a:srgbClr val="215D77"/>
              </a:buClr>
              <a:defRPr sz="1800">
                <a:solidFill>
                  <a:srgbClr val="000000"/>
                </a:solidFill>
              </a:defRPr>
            </a:pPr>
            <a:r>
              <a:rPr sz="2184">
                <a:solidFill>
                  <a:srgbClr val="2F97B5"/>
                </a:solidFill>
              </a:rPr>
              <a:t>عدم شرب الحليب واللبن – عدم أكل الفواكه والخضار</a:t>
            </a:r>
          </a:p>
          <a:p>
            <a:pPr marL="624078" lvl="1" indent="-306260" defTabSz="832104">
              <a:spcBef>
                <a:spcPts val="500"/>
              </a:spcBef>
              <a:buClr>
                <a:srgbClr val="215D77"/>
              </a:buClr>
              <a:defRPr sz="1800">
                <a:solidFill>
                  <a:srgbClr val="000000"/>
                </a:solidFill>
              </a:defRPr>
            </a:pPr>
            <a:r>
              <a:rPr sz="2184">
                <a:solidFill>
                  <a:srgbClr val="2F97B5"/>
                </a:solidFill>
              </a:rPr>
              <a:t>استخدام المهاد )الكوفلة) (القماط( وشده بربط الرجلين معا للوليد</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75">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75">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75">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75">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75">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7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build="p" bldLvl="5"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3-</a:t>
            </a:r>
            <a:r>
              <a:rPr sz="4000" b="1" dirty="0" err="1">
                <a:solidFill>
                  <a:srgbClr val="2C7C9F"/>
                </a:solidFill>
              </a:rPr>
              <a:t>التوعية</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تصحيح</a:t>
            </a:r>
            <a:r>
              <a:rPr sz="4000" b="1" dirty="0">
                <a:solidFill>
                  <a:srgbClr val="2C7C9F"/>
                </a:solidFill>
              </a:rPr>
              <a:t> </a:t>
            </a:r>
            <a:r>
              <a:rPr sz="4000" b="1" dirty="0" err="1">
                <a:solidFill>
                  <a:srgbClr val="2C7C9F"/>
                </a:solidFill>
              </a:rPr>
              <a:t>المفاهيم</a:t>
            </a:r>
            <a:r>
              <a:rPr sz="4000" b="1" dirty="0">
                <a:solidFill>
                  <a:srgbClr val="2C7C9F"/>
                </a:solidFill>
              </a:rPr>
              <a:t> </a:t>
            </a:r>
            <a:r>
              <a:rPr sz="4000" b="1" dirty="0" err="1">
                <a:solidFill>
                  <a:srgbClr val="2C7C9F"/>
                </a:solidFill>
              </a:rPr>
              <a:t>الخاطئة</a:t>
            </a:r>
            <a:endParaRPr sz="4000" b="1" dirty="0">
              <a:solidFill>
                <a:srgbClr val="2C7C9F"/>
              </a:solidFill>
            </a:endParaRPr>
          </a:p>
        </p:txBody>
      </p:sp>
      <p:sp>
        <p:nvSpPr>
          <p:cNvPr id="78" name="Shape 78"/>
          <p:cNvSpPr>
            <a:spLocks noGrp="1"/>
          </p:cNvSpPr>
          <p:nvPr>
            <p:ph type="body" idx="1"/>
          </p:nvPr>
        </p:nvSpPr>
        <p:spPr>
          <a:xfrm>
            <a:off x="549275" y="1356448"/>
            <a:ext cx="8042276" cy="4919220"/>
          </a:xfrm>
          <a:prstGeom prst="rect">
            <a:avLst/>
          </a:prstGeom>
        </p:spPr>
        <p:txBody>
          <a:bodyPr/>
          <a:lstStyle/>
          <a:p>
            <a:pPr lvl="0">
              <a:defRPr sz="1800">
                <a:solidFill>
                  <a:srgbClr val="000000"/>
                </a:solidFill>
              </a:defRPr>
            </a:pPr>
            <a:r>
              <a:rPr sz="2800">
                <a:solidFill>
                  <a:srgbClr val="595959"/>
                </a:solidFill>
              </a:rPr>
              <a:t>وأهمها تصحيح المفاهيم المتعلقة بالعقيدة:</a:t>
            </a:r>
          </a:p>
          <a:p>
            <a:pPr lvl="0">
              <a:defRPr sz="1800">
                <a:solidFill>
                  <a:srgbClr val="000000"/>
                </a:solidFill>
              </a:defRPr>
            </a:pPr>
            <a:r>
              <a:rPr sz="2800">
                <a:solidFill>
                  <a:srgbClr val="595959"/>
                </a:solidFill>
              </a:rPr>
              <a:t>أمثلة:</a:t>
            </a:r>
          </a:p>
          <a:p>
            <a:pPr marL="685800" lvl="1" indent="-336550">
              <a:spcBef>
                <a:spcPts val="600"/>
              </a:spcBef>
              <a:buClr>
                <a:srgbClr val="215D77"/>
              </a:buClr>
              <a:defRPr sz="1800">
                <a:solidFill>
                  <a:srgbClr val="000000"/>
                </a:solidFill>
              </a:defRPr>
            </a:pPr>
            <a:r>
              <a:rPr sz="2400">
                <a:solidFill>
                  <a:srgbClr val="2F97B5"/>
                </a:solidFill>
              </a:rPr>
              <a:t>التعلق بغير الله</a:t>
            </a:r>
          </a:p>
          <a:p>
            <a:pPr marL="685800" lvl="1" indent="-336550">
              <a:spcBef>
                <a:spcPts val="600"/>
              </a:spcBef>
              <a:buClr>
                <a:srgbClr val="215D77"/>
              </a:buClr>
              <a:defRPr sz="1800">
                <a:solidFill>
                  <a:srgbClr val="000000"/>
                </a:solidFill>
              </a:defRPr>
            </a:pPr>
            <a:r>
              <a:rPr sz="2400">
                <a:solidFill>
                  <a:srgbClr val="2F97B5"/>
                </a:solidFill>
              </a:rPr>
              <a:t>الفضل لك –الفضل لله ولك </a:t>
            </a:r>
          </a:p>
          <a:p>
            <a:pPr marL="685800" lvl="1" indent="-336550">
              <a:spcBef>
                <a:spcPts val="600"/>
              </a:spcBef>
              <a:buClr>
                <a:srgbClr val="215D77"/>
              </a:buClr>
              <a:defRPr sz="1800">
                <a:solidFill>
                  <a:srgbClr val="000000"/>
                </a:solidFill>
              </a:defRPr>
            </a:pPr>
            <a:r>
              <a:rPr sz="2400">
                <a:solidFill>
                  <a:srgbClr val="2F97B5"/>
                </a:solidFill>
              </a:rPr>
              <a:t>الجزع – الإعتراض على قضاء الله وقدره</a:t>
            </a:r>
          </a:p>
        </p:txBody>
      </p:sp>
    </p:spTree>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78">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78">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7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build="p" bldLvl="5"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a:spLocks noGrp="1"/>
          </p:cNvSpPr>
          <p:nvPr>
            <p:ph type="title"/>
          </p:nvPr>
        </p:nvSpPr>
        <p:spPr>
          <a:xfrm>
            <a:off x="549275" y="245314"/>
            <a:ext cx="8042276" cy="764808"/>
          </a:xfrm>
          <a:prstGeom prst="rect">
            <a:avLst/>
          </a:prstGeom>
        </p:spPr>
        <p:txBody>
          <a:bodyPr lIns="0" tIns="0" rIns="0" bIns="0">
            <a:normAutofit/>
          </a:bodyPr>
          <a:lstStyle/>
          <a:p>
            <a:pPr lvl="0">
              <a:defRPr sz="1800" b="0">
                <a:solidFill>
                  <a:srgbClr val="000000"/>
                </a:solidFill>
              </a:defRPr>
            </a:pPr>
            <a:r>
              <a:rPr lang="ar-SA" sz="4000" b="1" dirty="0">
                <a:solidFill>
                  <a:srgbClr val="2C7C9F"/>
                </a:solidFill>
              </a:rPr>
              <a:t>3-</a:t>
            </a:r>
            <a:r>
              <a:rPr sz="4000" b="1" dirty="0" err="1">
                <a:solidFill>
                  <a:srgbClr val="2C7C9F"/>
                </a:solidFill>
              </a:rPr>
              <a:t>التوعية</a:t>
            </a:r>
            <a:r>
              <a:rPr sz="4000" b="1" dirty="0">
                <a:solidFill>
                  <a:srgbClr val="2C7C9F"/>
                </a:solidFill>
              </a:rPr>
              <a:t> </a:t>
            </a:r>
            <a:r>
              <a:rPr sz="4000" b="1" dirty="0" err="1">
                <a:solidFill>
                  <a:srgbClr val="2C7C9F"/>
                </a:solidFill>
              </a:rPr>
              <a:t>في</a:t>
            </a:r>
            <a:r>
              <a:rPr sz="4000" b="1" dirty="0">
                <a:solidFill>
                  <a:srgbClr val="2C7C9F"/>
                </a:solidFill>
              </a:rPr>
              <a:t> </a:t>
            </a:r>
            <a:r>
              <a:rPr sz="4000" b="1" dirty="0" err="1">
                <a:solidFill>
                  <a:srgbClr val="2C7C9F"/>
                </a:solidFill>
              </a:rPr>
              <a:t>تصحيح</a:t>
            </a:r>
            <a:r>
              <a:rPr sz="4000" b="1" dirty="0">
                <a:solidFill>
                  <a:srgbClr val="2C7C9F"/>
                </a:solidFill>
              </a:rPr>
              <a:t> </a:t>
            </a:r>
            <a:r>
              <a:rPr sz="4000" b="1" dirty="0" err="1">
                <a:solidFill>
                  <a:srgbClr val="2C7C9F"/>
                </a:solidFill>
              </a:rPr>
              <a:t>المفاهيم</a:t>
            </a:r>
            <a:r>
              <a:rPr sz="4000" b="1" dirty="0">
                <a:solidFill>
                  <a:srgbClr val="2C7C9F"/>
                </a:solidFill>
              </a:rPr>
              <a:t> </a:t>
            </a:r>
            <a:r>
              <a:rPr sz="4000" b="1" dirty="0" err="1">
                <a:solidFill>
                  <a:srgbClr val="2C7C9F"/>
                </a:solidFill>
              </a:rPr>
              <a:t>الخاطئة</a:t>
            </a:r>
            <a:endParaRPr sz="4000" b="1" dirty="0">
              <a:solidFill>
                <a:srgbClr val="2C7C9F"/>
              </a:solidFill>
            </a:endParaRPr>
          </a:p>
        </p:txBody>
      </p:sp>
      <p:sp>
        <p:nvSpPr>
          <p:cNvPr id="81" name="Shape 81"/>
          <p:cNvSpPr>
            <a:spLocks noGrp="1"/>
          </p:cNvSpPr>
          <p:nvPr>
            <p:ph type="body" idx="1"/>
          </p:nvPr>
        </p:nvSpPr>
        <p:spPr>
          <a:xfrm>
            <a:off x="549275" y="1356448"/>
            <a:ext cx="8042276" cy="4919220"/>
          </a:xfrm>
          <a:prstGeom prst="rect">
            <a:avLst/>
          </a:prstGeom>
        </p:spPr>
        <p:txBody>
          <a:bodyPr>
            <a:normAutofit lnSpcReduction="10000"/>
          </a:bodyPr>
          <a:lstStyle/>
          <a:p>
            <a:pPr marL="317817" lvl="0" indent="-317817" defTabSz="832104">
              <a:spcBef>
                <a:spcPts val="1800"/>
              </a:spcBef>
              <a:defRPr sz="1800">
                <a:solidFill>
                  <a:srgbClr val="000000"/>
                </a:solidFill>
              </a:defRPr>
            </a:pPr>
            <a:r>
              <a:rPr sz="2548" dirty="0" err="1">
                <a:solidFill>
                  <a:srgbClr val="595959"/>
                </a:solidFill>
              </a:rPr>
              <a:t>المفاهيم</a:t>
            </a:r>
            <a:r>
              <a:rPr sz="2548" dirty="0">
                <a:solidFill>
                  <a:srgbClr val="595959"/>
                </a:solidFill>
              </a:rPr>
              <a:t> </a:t>
            </a:r>
            <a:r>
              <a:rPr sz="2548" dirty="0" err="1">
                <a:solidFill>
                  <a:srgbClr val="595959"/>
                </a:solidFill>
              </a:rPr>
              <a:t>الصحية</a:t>
            </a:r>
            <a:r>
              <a:rPr sz="2548" dirty="0">
                <a:solidFill>
                  <a:srgbClr val="595959"/>
                </a:solidFill>
              </a:rPr>
              <a:t> </a:t>
            </a:r>
            <a:r>
              <a:rPr sz="2548" dirty="0" err="1">
                <a:solidFill>
                  <a:srgbClr val="595959"/>
                </a:solidFill>
              </a:rPr>
              <a:t>الخاطئة</a:t>
            </a:r>
            <a:r>
              <a:rPr sz="2548" dirty="0">
                <a:solidFill>
                  <a:srgbClr val="595959"/>
                </a:solidFill>
              </a:rPr>
              <a:t>:</a:t>
            </a:r>
          </a:p>
          <a:p>
            <a:pPr marL="317817" lvl="0" indent="-317817" defTabSz="832104">
              <a:spcBef>
                <a:spcPts val="1800"/>
              </a:spcBef>
              <a:defRPr sz="1800">
                <a:solidFill>
                  <a:srgbClr val="000000"/>
                </a:solidFill>
              </a:defRPr>
            </a:pPr>
            <a:r>
              <a:rPr sz="2548" dirty="0" err="1">
                <a:solidFill>
                  <a:srgbClr val="595959"/>
                </a:solidFill>
              </a:rPr>
              <a:t>أمثلة</a:t>
            </a:r>
            <a:r>
              <a:rPr sz="2548" dirty="0">
                <a:solidFill>
                  <a:srgbClr val="595959"/>
                </a:solidFill>
              </a:rPr>
              <a:t>:</a:t>
            </a:r>
          </a:p>
          <a:p>
            <a:pPr marL="624078" lvl="1" indent="-306260" defTabSz="832104">
              <a:spcBef>
                <a:spcPts val="500"/>
              </a:spcBef>
              <a:buClr>
                <a:srgbClr val="215D77"/>
              </a:buClr>
              <a:defRPr sz="1800">
                <a:solidFill>
                  <a:srgbClr val="000000"/>
                </a:solidFill>
              </a:defRPr>
            </a:pPr>
            <a:r>
              <a:rPr sz="2184" dirty="0" err="1">
                <a:solidFill>
                  <a:srgbClr val="2F97B5"/>
                </a:solidFill>
              </a:rPr>
              <a:t>الشمم</a:t>
            </a:r>
            <a:r>
              <a:rPr sz="2184" dirty="0">
                <a:solidFill>
                  <a:srgbClr val="2F97B5"/>
                </a:solidFill>
              </a:rPr>
              <a:t>: </a:t>
            </a:r>
            <a:r>
              <a:rPr sz="2184" dirty="0" err="1">
                <a:solidFill>
                  <a:srgbClr val="2F97B5"/>
                </a:solidFill>
              </a:rPr>
              <a:t>شم</a:t>
            </a:r>
            <a:r>
              <a:rPr sz="2184" dirty="0">
                <a:solidFill>
                  <a:srgbClr val="2F97B5"/>
                </a:solidFill>
              </a:rPr>
              <a:t> </a:t>
            </a:r>
            <a:r>
              <a:rPr sz="2184" dirty="0" err="1">
                <a:solidFill>
                  <a:srgbClr val="2F97B5"/>
                </a:solidFill>
              </a:rPr>
              <a:t>العطر</a:t>
            </a:r>
            <a:r>
              <a:rPr sz="2184" dirty="0">
                <a:solidFill>
                  <a:srgbClr val="2F97B5"/>
                </a:solidFill>
              </a:rPr>
              <a:t> </a:t>
            </a:r>
            <a:r>
              <a:rPr sz="2184" dirty="0" err="1">
                <a:solidFill>
                  <a:srgbClr val="2F97B5"/>
                </a:solidFill>
              </a:rPr>
              <a:t>كسبب</a:t>
            </a:r>
            <a:r>
              <a:rPr sz="2184" dirty="0">
                <a:solidFill>
                  <a:srgbClr val="2F97B5"/>
                </a:solidFill>
              </a:rPr>
              <a:t> </a:t>
            </a:r>
            <a:r>
              <a:rPr sz="2184" dirty="0" err="1">
                <a:solidFill>
                  <a:srgbClr val="2F97B5"/>
                </a:solidFill>
              </a:rPr>
              <a:t>لالتهاب</a:t>
            </a:r>
            <a:r>
              <a:rPr sz="2184" dirty="0">
                <a:solidFill>
                  <a:srgbClr val="2F97B5"/>
                </a:solidFill>
              </a:rPr>
              <a:t> </a:t>
            </a:r>
            <a:r>
              <a:rPr sz="2184" dirty="0" err="1">
                <a:solidFill>
                  <a:srgbClr val="2F97B5"/>
                </a:solidFill>
              </a:rPr>
              <a:t>الجرح</a:t>
            </a:r>
            <a:r>
              <a:rPr sz="2184" dirty="0">
                <a:solidFill>
                  <a:srgbClr val="2F97B5"/>
                </a:solidFill>
              </a:rPr>
              <a:t> </a:t>
            </a:r>
            <a:r>
              <a:rPr sz="2184" dirty="0" err="1">
                <a:solidFill>
                  <a:srgbClr val="2F97B5"/>
                </a:solidFill>
              </a:rPr>
              <a:t>بعد</a:t>
            </a:r>
            <a:r>
              <a:rPr sz="2184" dirty="0">
                <a:solidFill>
                  <a:srgbClr val="2F97B5"/>
                </a:solidFill>
              </a:rPr>
              <a:t> </a:t>
            </a:r>
            <a:r>
              <a:rPr sz="2184" dirty="0" err="1">
                <a:solidFill>
                  <a:srgbClr val="2F97B5"/>
                </a:solidFill>
              </a:rPr>
              <a:t>العملية</a:t>
            </a:r>
            <a:r>
              <a:rPr sz="2184" dirty="0">
                <a:solidFill>
                  <a:srgbClr val="2F97B5"/>
                </a:solidFill>
              </a:rPr>
              <a:t> – </a:t>
            </a:r>
            <a:r>
              <a:rPr sz="2184" dirty="0" err="1">
                <a:solidFill>
                  <a:srgbClr val="2F97B5"/>
                </a:solidFill>
              </a:rPr>
              <a:t>والوقاية</a:t>
            </a:r>
            <a:r>
              <a:rPr sz="2184" dirty="0">
                <a:solidFill>
                  <a:srgbClr val="2F97B5"/>
                </a:solidFill>
              </a:rPr>
              <a:t> </a:t>
            </a:r>
            <a:r>
              <a:rPr sz="2184" dirty="0" err="1">
                <a:solidFill>
                  <a:srgbClr val="2F97B5"/>
                </a:solidFill>
              </a:rPr>
              <a:t>بشم</a:t>
            </a:r>
            <a:r>
              <a:rPr sz="2184" dirty="0">
                <a:solidFill>
                  <a:srgbClr val="2F97B5"/>
                </a:solidFill>
              </a:rPr>
              <a:t> </a:t>
            </a:r>
            <a:r>
              <a:rPr sz="2184" dirty="0" err="1">
                <a:solidFill>
                  <a:srgbClr val="2F97B5"/>
                </a:solidFill>
              </a:rPr>
              <a:t>العطر</a:t>
            </a:r>
            <a:r>
              <a:rPr sz="2184" dirty="0">
                <a:solidFill>
                  <a:srgbClr val="2F97B5"/>
                </a:solidFill>
              </a:rPr>
              <a:t> </a:t>
            </a:r>
            <a:r>
              <a:rPr sz="2184" dirty="0" err="1">
                <a:solidFill>
                  <a:srgbClr val="2F97B5"/>
                </a:solidFill>
              </a:rPr>
              <a:t>قبل</a:t>
            </a:r>
            <a:r>
              <a:rPr sz="2184" dirty="0">
                <a:solidFill>
                  <a:srgbClr val="2F97B5"/>
                </a:solidFill>
              </a:rPr>
              <a:t> </a:t>
            </a:r>
            <a:r>
              <a:rPr sz="2184" dirty="0" err="1">
                <a:solidFill>
                  <a:srgbClr val="2F97B5"/>
                </a:solidFill>
              </a:rPr>
              <a:t>العملية</a:t>
            </a:r>
            <a:r>
              <a:rPr sz="2184" dirty="0">
                <a:solidFill>
                  <a:srgbClr val="2F97B5"/>
                </a:solidFill>
              </a:rPr>
              <a:t> </a:t>
            </a:r>
            <a:r>
              <a:rPr sz="2184" dirty="0" err="1">
                <a:solidFill>
                  <a:srgbClr val="2F97B5"/>
                </a:solidFill>
              </a:rPr>
              <a:t>أو</a:t>
            </a:r>
            <a:r>
              <a:rPr sz="2184" dirty="0">
                <a:solidFill>
                  <a:srgbClr val="2F97B5"/>
                </a:solidFill>
              </a:rPr>
              <a:t> </a:t>
            </a:r>
            <a:r>
              <a:rPr sz="2184" dirty="0" err="1">
                <a:solidFill>
                  <a:srgbClr val="2F97B5"/>
                </a:solidFill>
              </a:rPr>
              <a:t>باستخدام</a:t>
            </a:r>
            <a:r>
              <a:rPr sz="2184" dirty="0">
                <a:solidFill>
                  <a:srgbClr val="2F97B5"/>
                </a:solidFill>
              </a:rPr>
              <a:t> </a:t>
            </a:r>
            <a:r>
              <a:rPr sz="2184" dirty="0" err="1">
                <a:solidFill>
                  <a:srgbClr val="2F97B5"/>
                </a:solidFill>
              </a:rPr>
              <a:t>المرّة</a:t>
            </a:r>
            <a:r>
              <a:rPr sz="2184" dirty="0">
                <a:solidFill>
                  <a:srgbClr val="2F97B5"/>
                </a:solidFill>
              </a:rPr>
              <a:t> </a:t>
            </a:r>
            <a:r>
              <a:rPr sz="2184" dirty="0" err="1">
                <a:solidFill>
                  <a:srgbClr val="2F97B5"/>
                </a:solidFill>
              </a:rPr>
              <a:t>بعدها</a:t>
            </a:r>
            <a:r>
              <a:rPr sz="2184" dirty="0">
                <a:solidFill>
                  <a:srgbClr val="2F97B5"/>
                </a:solidFill>
              </a:rPr>
              <a:t>!</a:t>
            </a:r>
          </a:p>
          <a:p>
            <a:pPr marL="624078" lvl="1" indent="-306260" defTabSz="832104">
              <a:spcBef>
                <a:spcPts val="500"/>
              </a:spcBef>
              <a:buClr>
                <a:srgbClr val="215D77"/>
              </a:buClr>
              <a:defRPr sz="1800">
                <a:solidFill>
                  <a:srgbClr val="000000"/>
                </a:solidFill>
              </a:defRPr>
            </a:pPr>
            <a:r>
              <a:rPr sz="2184" dirty="0" err="1">
                <a:solidFill>
                  <a:srgbClr val="2F97B5"/>
                </a:solidFill>
              </a:rPr>
              <a:t>سحب</a:t>
            </a:r>
            <a:r>
              <a:rPr sz="2184" dirty="0">
                <a:solidFill>
                  <a:srgbClr val="2F97B5"/>
                </a:solidFill>
              </a:rPr>
              <a:t> </a:t>
            </a:r>
            <a:r>
              <a:rPr sz="2184" dirty="0" err="1">
                <a:solidFill>
                  <a:srgbClr val="2F97B5"/>
                </a:solidFill>
              </a:rPr>
              <a:t>عينة</a:t>
            </a:r>
            <a:r>
              <a:rPr sz="2184" dirty="0">
                <a:solidFill>
                  <a:srgbClr val="2F97B5"/>
                </a:solidFill>
              </a:rPr>
              <a:t> </a:t>
            </a:r>
            <a:r>
              <a:rPr sz="2184" dirty="0" err="1">
                <a:solidFill>
                  <a:srgbClr val="2F97B5"/>
                </a:solidFill>
              </a:rPr>
              <a:t>من</a:t>
            </a:r>
            <a:r>
              <a:rPr sz="2184" dirty="0">
                <a:solidFill>
                  <a:srgbClr val="2F97B5"/>
                </a:solidFill>
              </a:rPr>
              <a:t> </a:t>
            </a:r>
            <a:r>
              <a:rPr sz="2184" dirty="0" err="1">
                <a:solidFill>
                  <a:srgbClr val="2F97B5"/>
                </a:solidFill>
              </a:rPr>
              <a:t>سائل</a:t>
            </a:r>
            <a:r>
              <a:rPr sz="2184" dirty="0">
                <a:solidFill>
                  <a:srgbClr val="2F97B5"/>
                </a:solidFill>
              </a:rPr>
              <a:t> </a:t>
            </a:r>
            <a:r>
              <a:rPr sz="2184" dirty="0" err="1">
                <a:solidFill>
                  <a:srgbClr val="2F97B5"/>
                </a:solidFill>
              </a:rPr>
              <a:t>النخاع</a:t>
            </a:r>
            <a:r>
              <a:rPr sz="2184" dirty="0">
                <a:solidFill>
                  <a:srgbClr val="2F97B5"/>
                </a:solidFill>
              </a:rPr>
              <a:t> </a:t>
            </a:r>
            <a:r>
              <a:rPr sz="2184" dirty="0" err="1">
                <a:solidFill>
                  <a:srgbClr val="2F97B5"/>
                </a:solidFill>
              </a:rPr>
              <a:t>الشوكي</a:t>
            </a:r>
            <a:r>
              <a:rPr sz="2184" dirty="0">
                <a:solidFill>
                  <a:srgbClr val="2F97B5"/>
                </a:solidFill>
              </a:rPr>
              <a:t> </a:t>
            </a:r>
            <a:r>
              <a:rPr sz="2184" dirty="0" err="1">
                <a:solidFill>
                  <a:srgbClr val="2F97B5"/>
                </a:solidFill>
              </a:rPr>
              <a:t>يسبب</a:t>
            </a:r>
            <a:r>
              <a:rPr sz="2184" dirty="0">
                <a:solidFill>
                  <a:srgbClr val="2F97B5"/>
                </a:solidFill>
              </a:rPr>
              <a:t> </a:t>
            </a:r>
            <a:r>
              <a:rPr sz="2184" dirty="0" err="1">
                <a:solidFill>
                  <a:srgbClr val="2F97B5"/>
                </a:solidFill>
              </a:rPr>
              <a:t>الشلل</a:t>
            </a:r>
            <a:endParaRPr sz="2184" dirty="0">
              <a:solidFill>
                <a:srgbClr val="2F97B5"/>
              </a:solidFill>
            </a:endParaRPr>
          </a:p>
          <a:p>
            <a:pPr marL="624078" lvl="1" indent="-306260" defTabSz="832104">
              <a:spcBef>
                <a:spcPts val="500"/>
              </a:spcBef>
              <a:buClr>
                <a:srgbClr val="215D77"/>
              </a:buClr>
              <a:defRPr sz="1800">
                <a:solidFill>
                  <a:srgbClr val="000000"/>
                </a:solidFill>
              </a:defRPr>
            </a:pPr>
            <a:r>
              <a:rPr sz="2184" dirty="0" err="1">
                <a:solidFill>
                  <a:srgbClr val="2F97B5"/>
                </a:solidFill>
              </a:rPr>
              <a:t>سحب</a:t>
            </a:r>
            <a:r>
              <a:rPr sz="2184" dirty="0">
                <a:solidFill>
                  <a:srgbClr val="2F97B5"/>
                </a:solidFill>
              </a:rPr>
              <a:t> </a:t>
            </a:r>
            <a:r>
              <a:rPr sz="2184" dirty="0" err="1">
                <a:solidFill>
                  <a:srgbClr val="2F97B5"/>
                </a:solidFill>
              </a:rPr>
              <a:t>عينة</a:t>
            </a:r>
            <a:r>
              <a:rPr sz="2184" dirty="0">
                <a:solidFill>
                  <a:srgbClr val="2F97B5"/>
                </a:solidFill>
              </a:rPr>
              <a:t> </a:t>
            </a:r>
            <a:r>
              <a:rPr sz="2184" dirty="0" err="1">
                <a:solidFill>
                  <a:srgbClr val="2F97B5"/>
                </a:solidFill>
              </a:rPr>
              <a:t>من</a:t>
            </a:r>
            <a:r>
              <a:rPr sz="2184" dirty="0">
                <a:solidFill>
                  <a:srgbClr val="2F97B5"/>
                </a:solidFill>
              </a:rPr>
              <a:t> </a:t>
            </a:r>
            <a:r>
              <a:rPr sz="2184" dirty="0" err="1">
                <a:solidFill>
                  <a:srgbClr val="2F97B5"/>
                </a:solidFill>
              </a:rPr>
              <a:t>سائل</a:t>
            </a:r>
            <a:r>
              <a:rPr sz="2184" dirty="0">
                <a:solidFill>
                  <a:srgbClr val="2F97B5"/>
                </a:solidFill>
              </a:rPr>
              <a:t> </a:t>
            </a:r>
            <a:r>
              <a:rPr sz="2184" dirty="0" err="1">
                <a:solidFill>
                  <a:srgbClr val="2F97B5"/>
                </a:solidFill>
              </a:rPr>
              <a:t>المفاصل</a:t>
            </a:r>
            <a:r>
              <a:rPr sz="2184" dirty="0">
                <a:solidFill>
                  <a:srgbClr val="2F97B5"/>
                </a:solidFill>
              </a:rPr>
              <a:t> </a:t>
            </a:r>
            <a:r>
              <a:rPr sz="2184" dirty="0" err="1">
                <a:solidFill>
                  <a:srgbClr val="2F97B5"/>
                </a:solidFill>
              </a:rPr>
              <a:t>يسبب</a:t>
            </a:r>
            <a:r>
              <a:rPr sz="2184" dirty="0">
                <a:solidFill>
                  <a:srgbClr val="2F97B5"/>
                </a:solidFill>
              </a:rPr>
              <a:t> </a:t>
            </a:r>
            <a:r>
              <a:rPr sz="2184" dirty="0" err="1">
                <a:solidFill>
                  <a:srgbClr val="2F97B5"/>
                </a:solidFill>
              </a:rPr>
              <a:t>جفاف</a:t>
            </a:r>
            <a:r>
              <a:rPr sz="2184" dirty="0">
                <a:solidFill>
                  <a:srgbClr val="2F97B5"/>
                </a:solidFill>
              </a:rPr>
              <a:t> </a:t>
            </a:r>
            <a:r>
              <a:rPr sz="2184" dirty="0" err="1">
                <a:solidFill>
                  <a:srgbClr val="2F97B5"/>
                </a:solidFill>
              </a:rPr>
              <a:t>المفصل</a:t>
            </a:r>
            <a:endParaRPr sz="2184" dirty="0">
              <a:solidFill>
                <a:srgbClr val="2F97B5"/>
              </a:solidFill>
            </a:endParaRPr>
          </a:p>
          <a:p>
            <a:pPr marL="624078" lvl="1" indent="-306260" defTabSz="832104">
              <a:spcBef>
                <a:spcPts val="500"/>
              </a:spcBef>
              <a:buClr>
                <a:srgbClr val="215D77"/>
              </a:buClr>
              <a:defRPr sz="1800">
                <a:solidFill>
                  <a:srgbClr val="000000"/>
                </a:solidFill>
              </a:defRPr>
            </a:pPr>
            <a:r>
              <a:rPr sz="2184" dirty="0" err="1">
                <a:solidFill>
                  <a:srgbClr val="2F97B5"/>
                </a:solidFill>
              </a:rPr>
              <a:t>المبادرة</a:t>
            </a:r>
            <a:r>
              <a:rPr sz="2184" dirty="0">
                <a:solidFill>
                  <a:srgbClr val="2F97B5"/>
                </a:solidFill>
              </a:rPr>
              <a:t> </a:t>
            </a:r>
            <a:r>
              <a:rPr sz="2184" dirty="0" err="1">
                <a:solidFill>
                  <a:srgbClr val="2F97B5"/>
                </a:solidFill>
              </a:rPr>
              <a:t>الى</a:t>
            </a:r>
            <a:r>
              <a:rPr sz="2184" dirty="0">
                <a:solidFill>
                  <a:srgbClr val="2F97B5"/>
                </a:solidFill>
              </a:rPr>
              <a:t> </a:t>
            </a:r>
            <a:r>
              <a:rPr sz="2184" dirty="0" err="1">
                <a:solidFill>
                  <a:srgbClr val="2F97B5"/>
                </a:solidFill>
              </a:rPr>
              <a:t>الكي</a:t>
            </a:r>
            <a:endParaRPr sz="2184" dirty="0">
              <a:solidFill>
                <a:srgbClr val="2F97B5"/>
              </a:solidFill>
            </a:endParaRPr>
          </a:p>
          <a:p>
            <a:pPr marL="881221" lvl="2" indent="-257143" defTabSz="832104">
              <a:spcBef>
                <a:spcPts val="500"/>
              </a:spcBef>
              <a:defRPr sz="1800">
                <a:solidFill>
                  <a:srgbClr val="000000"/>
                </a:solidFill>
              </a:defRPr>
            </a:pPr>
            <a:r>
              <a:rPr lang="ar-SA" sz="1820" dirty="0"/>
              <a:t>حَدَّثَنِي مُحَمَّدُ بْنُ عَبْدِ الرَّحِيمِ ، أَخْبَرَنَا سُرَيْجُ بْنُ يُونُسَ أَبُو الْحَارِثِ ، حَدَّثَنَا مَرْوَانُ بْنُ شُجَاعٍ ، عَنْ سَالِمٍ الْأَفْطَسِ ، عَنْ سَعِيدِ بْنِ جُبَيْرٍ ، عَنْ ابْنِ عَبَّاسٍ ، عَنِ النَّبِيِّ صَلَّى اللَّهُ عَلَيْهِ وَسَلَّمَ ، قَالَ : " الشِّفَاءُ فِي ثَلَاثَةٍ : فِي شَرْطَةِ مِحْجَمٍ ، أَوْ شَرْبَةِ عَسَلٍ ، أَوْ كَيَّةٍ بِنَارٍ ، وَأَنَا أَنْهَى أُمَّتِي عَنِ الْكَيِّ " . </a:t>
            </a:r>
            <a:r>
              <a:rPr sz="1456" dirty="0" err="1">
                <a:solidFill>
                  <a:srgbClr val="2F97B5"/>
                </a:solidFill>
              </a:rPr>
              <a:t>رواه</a:t>
            </a:r>
            <a:r>
              <a:rPr sz="1456" dirty="0">
                <a:solidFill>
                  <a:srgbClr val="2F97B5"/>
                </a:solidFill>
              </a:rPr>
              <a:t> </a:t>
            </a:r>
            <a:r>
              <a:rPr sz="1456" dirty="0" err="1">
                <a:solidFill>
                  <a:srgbClr val="2F97B5"/>
                </a:solidFill>
              </a:rPr>
              <a:t>البخاري</a:t>
            </a:r>
            <a:r>
              <a:rPr sz="1456" dirty="0">
                <a:solidFill>
                  <a:srgbClr val="2F97B5"/>
                </a:solidFill>
              </a:rPr>
              <a:t> </a:t>
            </a:r>
            <a:r>
              <a:rPr sz="1456" dirty="0" err="1">
                <a:solidFill>
                  <a:srgbClr val="2F97B5"/>
                </a:solidFill>
              </a:rPr>
              <a:t>وأحمد</a:t>
            </a:r>
            <a:endParaRPr sz="1820" dirty="0">
              <a:solidFill>
                <a:srgbClr val="595959"/>
              </a:solidFill>
            </a:endParaRPr>
          </a:p>
          <a:p>
            <a:pPr marL="881221" lvl="2" indent="-257143" defTabSz="832104">
              <a:spcBef>
                <a:spcPts val="500"/>
              </a:spcBef>
              <a:defRPr sz="1800">
                <a:solidFill>
                  <a:srgbClr val="000000"/>
                </a:solidFill>
              </a:defRPr>
            </a:pPr>
            <a:r>
              <a:rPr lang="ar-SA" sz="1820" dirty="0"/>
              <a:t>حَدَّثَنَا مُحَمَّدُ بْنُ جَعْفَرٍ ، حَدَّثَنَا شُعْبَةُ , وَيَزِيدُ ، أَخْبَرَنَا شُعْبَةُ ، عَنْ قَتَادَةَ ، عَنِ الْحَسَنِ ، عَنْ عِمْرَانَ بْنِ حُصَيْنٍ ، قَالَ : " نَهَانَا رَسُولُ اللَّهِ صَلَّى اللَّهُ عَلَيْهِ وَسَلَّمَ عَنْ الْكَيِّ ، فَاكْتَوَيْنَا ، فَمَا أَفْلَحْنَا وَلَا أَنْجَحْنَا " .</a:t>
            </a:r>
            <a:r>
              <a:rPr sz="1820" dirty="0" err="1">
                <a:solidFill>
                  <a:srgbClr val="2F97B5"/>
                </a:solidFill>
              </a:rPr>
              <a:t>رواه</a:t>
            </a:r>
            <a:r>
              <a:rPr sz="1820" dirty="0">
                <a:solidFill>
                  <a:srgbClr val="2F97B5"/>
                </a:solidFill>
              </a:rPr>
              <a:t> </a:t>
            </a:r>
            <a:r>
              <a:rPr sz="1456" dirty="0" err="1">
                <a:solidFill>
                  <a:srgbClr val="2F97B5"/>
                </a:solidFill>
              </a:rPr>
              <a:t>الترمذي</a:t>
            </a:r>
            <a:r>
              <a:rPr sz="1456" dirty="0">
                <a:solidFill>
                  <a:srgbClr val="2F97B5"/>
                </a:solidFill>
              </a:rPr>
              <a:t> </a:t>
            </a:r>
            <a:r>
              <a:rPr sz="1456" dirty="0" err="1">
                <a:solidFill>
                  <a:srgbClr val="2F97B5"/>
                </a:solidFill>
              </a:rPr>
              <a:t>وأحمد</a:t>
            </a:r>
            <a:r>
              <a:rPr sz="1456" dirty="0">
                <a:solidFill>
                  <a:srgbClr val="2F97B5"/>
                </a:solidFill>
              </a:rPr>
              <a:t> </a:t>
            </a:r>
            <a:r>
              <a:rPr sz="1456" dirty="0" err="1">
                <a:solidFill>
                  <a:srgbClr val="2F97B5"/>
                </a:solidFill>
              </a:rPr>
              <a:t>والحاكم</a:t>
            </a:r>
            <a:r>
              <a:rPr sz="1456" dirty="0">
                <a:solidFill>
                  <a:srgbClr val="2F97B5"/>
                </a:solidFill>
              </a:rPr>
              <a:t> </a:t>
            </a:r>
            <a:r>
              <a:rPr sz="1456" dirty="0" err="1">
                <a:solidFill>
                  <a:srgbClr val="2F97B5"/>
                </a:solidFill>
              </a:rPr>
              <a:t>والبيهقي</a:t>
            </a:r>
            <a:r>
              <a:rPr sz="1456" dirty="0">
                <a:solidFill>
                  <a:srgbClr val="2F97B5"/>
                </a:solidFill>
              </a:rPr>
              <a:t> </a:t>
            </a:r>
            <a:r>
              <a:rPr sz="1456" dirty="0" err="1">
                <a:solidFill>
                  <a:srgbClr val="2F97B5"/>
                </a:solidFill>
              </a:rPr>
              <a:t>وصححه</a:t>
            </a:r>
            <a:r>
              <a:rPr sz="1456" dirty="0">
                <a:solidFill>
                  <a:srgbClr val="2F97B5"/>
                </a:solidFill>
              </a:rPr>
              <a:t> </a:t>
            </a:r>
            <a:r>
              <a:rPr sz="1456" dirty="0" err="1">
                <a:solidFill>
                  <a:srgbClr val="2F97B5"/>
                </a:solidFill>
              </a:rPr>
              <a:t>الألباني</a:t>
            </a:r>
            <a:endParaRPr sz="1456" dirty="0">
              <a:solidFill>
                <a:srgbClr val="2F97B5"/>
              </a:solidFill>
            </a:endParaRPr>
          </a:p>
        </p:txBody>
      </p:sp>
    </p:spTree>
    <p:extLst>
      <p:ext uri="{BB962C8B-B14F-4D97-AF65-F5344CB8AC3E}">
        <p14:creationId xmlns:p14="http://schemas.microsoft.com/office/powerpoint/2010/main" val="2236758202"/>
      </p:ext>
    </p:extLst>
  </p:cSld>
  <p:clrMapOvr>
    <a:masterClrMapping/>
  </p:clrMapOvr>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p:tmAbs val="0"/>
                                  </p:iterate>
                                  <p:childTnLst>
                                    <p:set>
                                      <p:cBhvr>
                                        <p:cTn id="6" fill="hold"/>
                                        <p:tgtEl>
                                          <p:spTgt spid="81">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iterate>
                                    <p:tmAbs val="0"/>
                                  </p:iterate>
                                  <p:childTnLst>
                                    <p:set>
                                      <p:cBhvr>
                                        <p:cTn id="9" fill="hold"/>
                                        <p:tgtEl>
                                          <p:spTgt spid="81">
                                            <p:txEl>
                                              <p:pRg st="3" end="3"/>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iterate>
                                    <p:tmAbs val="0"/>
                                  </p:iterate>
                                  <p:childTnLst>
                                    <p:set>
                                      <p:cBhvr>
                                        <p:cTn id="12" fill="hold"/>
                                        <p:tgtEl>
                                          <p:spTgt spid="81">
                                            <p:txEl>
                                              <p:pRg st="4" end="4"/>
                                            </p:txEl>
                                          </p:spTgt>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iterate>
                                    <p:tmAbs val="0"/>
                                  </p:iterate>
                                  <p:childTnLst>
                                    <p:set>
                                      <p:cBhvr>
                                        <p:cTn id="15" fill="hold"/>
                                        <p:tgtEl>
                                          <p:spTgt spid="81">
                                            <p:txEl>
                                              <p:pRg st="5" end="5"/>
                                            </p:txEl>
                                          </p:spTgt>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iterate>
                                    <p:tmAbs val="0"/>
                                  </p:iterate>
                                  <p:childTnLst>
                                    <p:set>
                                      <p:cBhvr>
                                        <p:cTn id="18" fill="hold"/>
                                        <p:tgtEl>
                                          <p:spTgt spid="81">
                                            <p:txEl>
                                              <p:pRg st="6" end="6"/>
                                            </p:txEl>
                                          </p:spTgt>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iterate>
                                    <p:tmAbs val="0"/>
                                  </p:iterate>
                                  <p:childTnLst>
                                    <p:set>
                                      <p:cBhvr>
                                        <p:cTn id="21" fill="hold"/>
                                        <p:tgtEl>
                                          <p:spTgt spid="8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bldLvl="5" animBg="1" advAuto="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3371</TotalTime>
  <Words>3191</Words>
  <Application>Microsoft Office PowerPoint</Application>
  <PresentationFormat>On-screen Show (4:3)</PresentationFormat>
  <Paragraphs>267</Paragraphs>
  <Slides>45</Slides>
  <Notes>0</Notes>
  <HiddenSlides>1</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News Gothic MT</vt:lpstr>
      <vt:lpstr>Wingdings 2</vt:lpstr>
      <vt:lpstr>Breeze</vt:lpstr>
      <vt:lpstr>علاقة الطبيب والممارس الصحي بالمجتمع</vt:lpstr>
      <vt:lpstr>تمرين</vt:lpstr>
      <vt:lpstr>العناصر</vt:lpstr>
      <vt:lpstr>مقدمة</vt:lpstr>
      <vt:lpstr>1-مراعاة طبيعة المجتمع وخصوصياته</vt:lpstr>
      <vt:lpstr>2-الوقاية خير من العلاج</vt:lpstr>
      <vt:lpstr>2-التوعية بالعادات الضارة ومحاربتها</vt:lpstr>
      <vt:lpstr>3-التوعية في تصحيح المفاهيم الخاطئة</vt:lpstr>
      <vt:lpstr>3-التوعية في تصحيح المفاهيم الخاطئة</vt:lpstr>
      <vt:lpstr>4-الإستعانة برأي الفقهاء في المستجدات ومساعدتهم</vt:lpstr>
      <vt:lpstr>5-القدوة والبعد عن الشبهات</vt:lpstr>
      <vt:lpstr>6-الدور القيادي في إصلاح المجتمع</vt:lpstr>
      <vt:lpstr>7-المحافظة على موارد المجتمع</vt:lpstr>
      <vt:lpstr>8-المشاركة في التوعية وتحسين معايير الخدمة الصحية</vt:lpstr>
      <vt:lpstr>9-المشاركة في البحوث</vt:lpstr>
      <vt:lpstr>10-التبليغ عن الحالات</vt:lpstr>
      <vt:lpstr>11-الصدق والأمانة في كتابة التقارير</vt:lpstr>
      <vt:lpstr>الخلاصة: علاقة الطبيب والممارس الصحي بالمجتمع</vt:lpstr>
      <vt:lpstr>علاقة الطبيب والممارس الصحي برفقاء العمل</vt:lpstr>
      <vt:lpstr>تمرين</vt:lpstr>
      <vt:lpstr>مقدمة</vt:lpstr>
      <vt:lpstr>ماهية العلاقة مع رفقاء العمل</vt:lpstr>
      <vt:lpstr>عامل الناس بما تحب أن يعاملوك به</vt:lpstr>
      <vt:lpstr>أسس العلاقة مع رفقاء العمل</vt:lpstr>
      <vt:lpstr>مراعاة الضوابط الشرعية</vt:lpstr>
      <vt:lpstr>مراعاة الضوابط الشرعية</vt:lpstr>
      <vt:lpstr>مراعاة الضوابط الشرعية</vt:lpstr>
      <vt:lpstr>الغيبة</vt:lpstr>
      <vt:lpstr>النقد المباشر ،النقد العلمي المنهجي</vt:lpstr>
      <vt:lpstr>تعليم الزملاء وإرشادهم</vt:lpstr>
      <vt:lpstr>حق السابقين والمدرسين والمدربين</vt:lpstr>
      <vt:lpstr>طلب الاستشارات</vt:lpstr>
      <vt:lpstr>تقديم الاستشارات</vt:lpstr>
      <vt:lpstr>تقديم الاستشارات</vt:lpstr>
      <vt:lpstr>تغطية الزملاء أثناء غيابهم</vt:lpstr>
      <vt:lpstr>تقويم أداء الأطباء</vt:lpstr>
      <vt:lpstr>زملاء المهنة أم سلامة المريض</vt:lpstr>
      <vt:lpstr>زملاء المهنة أم سلامة المريض</vt:lpstr>
      <vt:lpstr>زملاء المهنة في القطاع الخاص</vt:lpstr>
      <vt:lpstr>التنافس غير الشريف</vt:lpstr>
      <vt:lpstr>الخلاف</vt:lpstr>
      <vt:lpstr>الطبيب وزملاء المهنة من غير الأطباء</vt:lpstr>
      <vt:lpstr>خلاصة</vt:lpstr>
      <vt:lpstr>علاقة الطبيب والممارس الصحي برفقاء العمل</vt:lpstr>
      <vt:lpstr>مراجع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علاقة الطبيب والممارس الصحي برفقاء العمل وبالمجتمع</dc:title>
  <dc:creator>MAC</dc:creator>
  <cp:lastModifiedBy>Dralk F</cp:lastModifiedBy>
  <cp:revision>98</cp:revision>
  <dcterms:created xsi:type="dcterms:W3CDTF">2013-03-13T18:14:32Z</dcterms:created>
  <dcterms:modified xsi:type="dcterms:W3CDTF">2024-02-28T21:04:00Z</dcterms:modified>
</cp:coreProperties>
</file>