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8" r:id="rId3"/>
    <p:sldMasterId id="2147483721" r:id="rId4"/>
  </p:sldMasterIdLst>
  <p:notesMasterIdLst>
    <p:notesMasterId r:id="rId51"/>
  </p:notesMasterIdLst>
  <p:handoutMasterIdLst>
    <p:handoutMasterId r:id="rId52"/>
  </p:handoutMasterIdLst>
  <p:sldIdLst>
    <p:sldId id="391" r:id="rId5"/>
    <p:sldId id="259" r:id="rId6"/>
    <p:sldId id="262" r:id="rId7"/>
    <p:sldId id="405" r:id="rId8"/>
    <p:sldId id="386" r:id="rId9"/>
    <p:sldId id="387" r:id="rId10"/>
    <p:sldId id="390" r:id="rId11"/>
    <p:sldId id="260" r:id="rId12"/>
    <p:sldId id="263" r:id="rId13"/>
    <p:sldId id="264" r:id="rId14"/>
    <p:sldId id="270" r:id="rId15"/>
    <p:sldId id="271" r:id="rId16"/>
    <p:sldId id="272" r:id="rId17"/>
    <p:sldId id="273" r:id="rId18"/>
    <p:sldId id="274" r:id="rId19"/>
    <p:sldId id="275" r:id="rId20"/>
    <p:sldId id="329" r:id="rId21"/>
    <p:sldId id="331" r:id="rId22"/>
    <p:sldId id="333" r:id="rId23"/>
    <p:sldId id="338" r:id="rId24"/>
    <p:sldId id="339" r:id="rId25"/>
    <p:sldId id="341" r:id="rId26"/>
    <p:sldId id="279" r:id="rId27"/>
    <p:sldId id="280" r:id="rId28"/>
    <p:sldId id="392" r:id="rId29"/>
    <p:sldId id="393" r:id="rId30"/>
    <p:sldId id="281" r:id="rId31"/>
    <p:sldId id="283" r:id="rId32"/>
    <p:sldId id="284" r:id="rId33"/>
    <p:sldId id="285" r:id="rId34"/>
    <p:sldId id="286" r:id="rId35"/>
    <p:sldId id="287" r:id="rId36"/>
    <p:sldId id="288" r:id="rId37"/>
    <p:sldId id="310" r:id="rId38"/>
    <p:sldId id="290" r:id="rId39"/>
    <p:sldId id="291" r:id="rId40"/>
    <p:sldId id="292" r:id="rId41"/>
    <p:sldId id="298" r:id="rId42"/>
    <p:sldId id="299" r:id="rId43"/>
    <p:sldId id="300" r:id="rId44"/>
    <p:sldId id="404" r:id="rId45"/>
    <p:sldId id="302" r:id="rId46"/>
    <p:sldId id="318" r:id="rId47"/>
    <p:sldId id="343" r:id="rId48"/>
    <p:sldId id="399" r:id="rId49"/>
    <p:sldId id="400" r:id="rId50"/>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18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554A189B-1843-4A51-A201-01CF265E5384}" type="datetimeFigureOut">
              <a:rPr lang="en-US" smtClean="0"/>
              <a:t>10/6/2020</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98B44AAE-43B8-4B3F-A0EC-D0EBCC89F262}" type="slidenum">
              <a:rPr lang="en-US" smtClean="0"/>
              <a:t>‹#›</a:t>
            </a:fld>
            <a:endParaRPr lang="en-US"/>
          </a:p>
        </p:txBody>
      </p:sp>
    </p:spTree>
    <p:extLst>
      <p:ext uri="{BB962C8B-B14F-4D97-AF65-F5344CB8AC3E}">
        <p14:creationId xmlns:p14="http://schemas.microsoft.com/office/powerpoint/2010/main" val="37249450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AEDD3474-41A3-43BE-922A-FC69BCBDF87E}" type="datetimeFigureOut">
              <a:rPr lang="en-US" smtClean="0"/>
              <a:t>10/6/2020</a:t>
            </a:fld>
            <a:endParaRPr lang="en-US"/>
          </a:p>
        </p:txBody>
      </p:sp>
      <p:sp>
        <p:nvSpPr>
          <p:cNvPr id="4" name="Slide Image Placeholder 3"/>
          <p:cNvSpPr>
            <a:spLocks noGrp="1" noRot="1" noChangeAspect="1"/>
          </p:cNvSpPr>
          <p:nvPr>
            <p:ph type="sldImg" idx="2"/>
          </p:nvPr>
        </p:nvSpPr>
        <p:spPr>
          <a:xfrm>
            <a:off x="900113" y="739775"/>
            <a:ext cx="4935537"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C047F7F9-EDBD-47AA-926E-21BE39A2B748}" type="slidenum">
              <a:rPr lang="en-US" smtClean="0"/>
              <a:t>‹#›</a:t>
            </a:fld>
            <a:endParaRPr lang="en-US"/>
          </a:p>
        </p:txBody>
      </p:sp>
    </p:spTree>
    <p:extLst>
      <p:ext uri="{BB962C8B-B14F-4D97-AF65-F5344CB8AC3E}">
        <p14:creationId xmlns:p14="http://schemas.microsoft.com/office/powerpoint/2010/main" val="15973189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900113" y="739775"/>
            <a:ext cx="4935537"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4FAFBB-EA46-4C11-92AE-E98C8D6292D0}" type="slidenum">
              <a:rPr lang="en-US" altLang="ar-SA" smtClean="0"/>
              <a:pPr fontAlgn="base">
                <a:spcBef>
                  <a:spcPct val="0"/>
                </a:spcBef>
                <a:spcAft>
                  <a:spcPct val="0"/>
                </a:spcAft>
                <a:defRPr/>
              </a:pPr>
              <a:t>38</a:t>
            </a:fld>
            <a:endParaRPr lang="en-US" altLang="ar-SA"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900113" y="739775"/>
            <a:ext cx="4935537"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D1ACB4-CC22-43B6-B578-3B5D4DED91AB}" type="slidenum">
              <a:rPr lang="en-US" altLang="ar-SA" smtClean="0">
                <a:latin typeface="Arial" pitchFamily="34" charset="0"/>
              </a:rPr>
              <a:pPr fontAlgn="base">
                <a:spcBef>
                  <a:spcPct val="0"/>
                </a:spcBef>
                <a:spcAft>
                  <a:spcPct val="0"/>
                </a:spcAft>
                <a:defRPr/>
              </a:pPr>
              <a:t>39</a:t>
            </a:fld>
            <a:endParaRPr lang="en-US" altLang="ar-SA"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39775"/>
            <a:ext cx="4935537" cy="3700463"/>
          </a:xfrm>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5B7C1C2B-B2F7-4816-9D6B-756BFA3531BB}" type="slidenum">
              <a:rPr lang="ar-SA" smtClean="0">
                <a:solidFill>
                  <a:prstClr val="black"/>
                </a:solidFill>
              </a:rPr>
              <a:pPr/>
              <a:t>41</a:t>
            </a:fld>
            <a:endParaRPr lang="ar-SA">
              <a:solidFill>
                <a:prstClr val="black"/>
              </a:solidFill>
            </a:endParaRPr>
          </a:p>
        </p:txBody>
      </p:sp>
    </p:spTree>
    <p:extLst>
      <p:ext uri="{BB962C8B-B14F-4D97-AF65-F5344CB8AC3E}">
        <p14:creationId xmlns:p14="http://schemas.microsoft.com/office/powerpoint/2010/main" val="6519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39775"/>
            <a:ext cx="4935537" cy="37004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47F7F9-EDBD-47AA-926E-21BE39A2B748}" type="slidenum">
              <a:rPr lang="en-US" smtClean="0"/>
              <a:t>43</a:t>
            </a:fld>
            <a:endParaRPr lang="en-US"/>
          </a:p>
        </p:txBody>
      </p:sp>
    </p:spTree>
    <p:extLst>
      <p:ext uri="{BB962C8B-B14F-4D97-AF65-F5344CB8AC3E}">
        <p14:creationId xmlns:p14="http://schemas.microsoft.com/office/powerpoint/2010/main" val="3934205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B839D-7CBD-4031-9A2D-B9BA85067625}" type="slidenum">
              <a:rPr lang="en-US" smtClean="0"/>
              <a:t>‹#›</a:t>
            </a:fld>
            <a:endParaRPr lang="en-US"/>
          </a:p>
        </p:txBody>
      </p:sp>
    </p:spTree>
    <p:extLst>
      <p:ext uri="{BB962C8B-B14F-4D97-AF65-F5344CB8AC3E}">
        <p14:creationId xmlns:p14="http://schemas.microsoft.com/office/powerpoint/2010/main" val="3119048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B839D-7CBD-4031-9A2D-B9BA85067625}" type="slidenum">
              <a:rPr lang="en-US" smtClean="0"/>
              <a:t>‹#›</a:t>
            </a:fld>
            <a:endParaRPr lang="en-US"/>
          </a:p>
        </p:txBody>
      </p:sp>
    </p:spTree>
    <p:extLst>
      <p:ext uri="{BB962C8B-B14F-4D97-AF65-F5344CB8AC3E}">
        <p14:creationId xmlns:p14="http://schemas.microsoft.com/office/powerpoint/2010/main" val="2204169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B839D-7CBD-4031-9A2D-B9BA85067625}" type="slidenum">
              <a:rPr lang="en-US" smtClean="0"/>
              <a:t>‹#›</a:t>
            </a:fld>
            <a:endParaRPr lang="en-US"/>
          </a:p>
        </p:txBody>
      </p:sp>
    </p:spTree>
    <p:extLst>
      <p:ext uri="{BB962C8B-B14F-4D97-AF65-F5344CB8AC3E}">
        <p14:creationId xmlns:p14="http://schemas.microsoft.com/office/powerpoint/2010/main" val="3287550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x-none"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x-none"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endParaRPr lang="x-none">
              <a:solidFill>
                <a:srgbClr val="DBF5F9">
                  <a:shade val="90000"/>
                </a:srgbClr>
              </a:solidFill>
            </a:endParaRPr>
          </a:p>
        </p:txBody>
      </p:sp>
      <p:sp>
        <p:nvSpPr>
          <p:cNvPr id="19" name="Footer Placeholder 18"/>
          <p:cNvSpPr>
            <a:spLocks noGrp="1"/>
          </p:cNvSpPr>
          <p:nvPr>
            <p:ph type="ftr" sz="quarter" idx="11"/>
          </p:nvPr>
        </p:nvSpPr>
        <p:spPr/>
        <p:txBody>
          <a:bodyPr/>
          <a:lstStyle/>
          <a:p>
            <a:endParaRPr lang="x-none">
              <a:solidFill>
                <a:srgbClr val="DBF5F9">
                  <a:shade val="90000"/>
                </a:srgbClr>
              </a:solidFill>
            </a:endParaRPr>
          </a:p>
        </p:txBody>
      </p:sp>
      <p:sp>
        <p:nvSpPr>
          <p:cNvPr id="27" name="Slide Number Placeholder 26"/>
          <p:cNvSpPr>
            <a:spLocks noGrp="1"/>
          </p:cNvSpPr>
          <p:nvPr>
            <p:ph type="sldNum" sz="quarter" idx="12"/>
          </p:nvPr>
        </p:nvSpPr>
        <p:spPr/>
        <p:txBody>
          <a:bodyPr/>
          <a:lstStyle/>
          <a:p>
            <a:fld id="{DFA1AE47-CA16-4D60-ACF3-C2EE0C7F1495}" type="slidenum">
              <a:rPr lang="x-none" smtClean="0">
                <a:solidFill>
                  <a:srgbClr val="DBF5F9">
                    <a:shade val="90000"/>
                  </a:srgbClr>
                </a:solidFill>
              </a:rPr>
              <a:pPr/>
              <a:t>‹#›</a:t>
            </a:fld>
            <a:endParaRPr lang="x-none">
              <a:solidFill>
                <a:srgbClr val="DBF5F9">
                  <a:shade val="90000"/>
                </a:srgbClr>
              </a:solidFill>
            </a:endParaRPr>
          </a:p>
        </p:txBody>
      </p:sp>
    </p:spTree>
    <p:extLst>
      <p:ext uri="{BB962C8B-B14F-4D97-AF65-F5344CB8AC3E}">
        <p14:creationId xmlns:p14="http://schemas.microsoft.com/office/powerpoint/2010/main" val="5929530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x-none"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x-none" smtClean="0"/>
              <a:t>انقر لتحرير أنماط النص الرئيسي</a:t>
            </a:r>
          </a:p>
          <a:p>
            <a:pPr lvl="1" eaLnBrk="1" latinLnBrk="0" hangingPunct="1"/>
            <a:r>
              <a:rPr lang="x-none" smtClean="0"/>
              <a:t>المستوى الثاني</a:t>
            </a:r>
          </a:p>
          <a:p>
            <a:pPr lvl="2" eaLnBrk="1" latinLnBrk="0" hangingPunct="1"/>
            <a:r>
              <a:rPr lang="x-none" smtClean="0"/>
              <a:t>المستوى الثالث</a:t>
            </a:r>
          </a:p>
          <a:p>
            <a:pPr lvl="3" eaLnBrk="1" latinLnBrk="0" hangingPunct="1"/>
            <a:r>
              <a:rPr lang="x-none" smtClean="0"/>
              <a:t>المستوى الرابع</a:t>
            </a:r>
          </a:p>
          <a:p>
            <a:pPr lvl="4" eaLnBrk="1" latinLnBrk="0" hangingPunct="1"/>
            <a:r>
              <a:rPr lang="x-none" smtClean="0"/>
              <a:t>المستوى الخامس</a:t>
            </a:r>
            <a:endParaRPr kumimoji="0" lang="en-US"/>
          </a:p>
        </p:txBody>
      </p:sp>
      <p:sp>
        <p:nvSpPr>
          <p:cNvPr id="4" name="Date Placeholder 3"/>
          <p:cNvSpPr>
            <a:spLocks noGrp="1"/>
          </p:cNvSpPr>
          <p:nvPr>
            <p:ph type="dt" sz="half" idx="10"/>
          </p:nvPr>
        </p:nvSpPr>
        <p:spPr/>
        <p:txBody>
          <a:bodyPr/>
          <a:lstStyle/>
          <a:p>
            <a:endParaRPr lang="x-none">
              <a:solidFill>
                <a:srgbClr val="04617B">
                  <a:shade val="90000"/>
                </a:srgbClr>
              </a:solidFill>
            </a:endParaRPr>
          </a:p>
        </p:txBody>
      </p:sp>
      <p:sp>
        <p:nvSpPr>
          <p:cNvPr id="5" name="Footer Placeholder 4"/>
          <p:cNvSpPr>
            <a:spLocks noGrp="1"/>
          </p:cNvSpPr>
          <p:nvPr>
            <p:ph type="ftr" sz="quarter" idx="11"/>
          </p:nvPr>
        </p:nvSpPr>
        <p:spPr/>
        <p:txBody>
          <a:bodyPr/>
          <a:lstStyle/>
          <a:p>
            <a:endParaRPr lang="x-none">
              <a:solidFill>
                <a:srgbClr val="04617B">
                  <a:shade val="90000"/>
                </a:srgbClr>
              </a:solidFill>
            </a:endParaRPr>
          </a:p>
        </p:txBody>
      </p:sp>
      <p:sp>
        <p:nvSpPr>
          <p:cNvPr id="6" name="Slide Number Placeholder 5"/>
          <p:cNvSpPr>
            <a:spLocks noGrp="1"/>
          </p:cNvSpPr>
          <p:nvPr>
            <p:ph type="sldNum" sz="quarter" idx="12"/>
          </p:nvPr>
        </p:nvSpPr>
        <p:spPr/>
        <p:txBody>
          <a:bodyPr/>
          <a:lstStyle/>
          <a:p>
            <a:fld id="{DFA1AE47-CA16-4D60-ACF3-C2EE0C7F1495}" type="slidenum">
              <a:rPr lang="x-none" smtClean="0">
                <a:solidFill>
                  <a:srgbClr val="04617B">
                    <a:shade val="90000"/>
                  </a:srgbClr>
                </a:solidFill>
              </a:rPr>
              <a:pPr/>
              <a:t>‹#›</a:t>
            </a:fld>
            <a:endParaRPr lang="x-none">
              <a:solidFill>
                <a:srgbClr val="04617B">
                  <a:shade val="90000"/>
                </a:srgbClr>
              </a:solidFill>
            </a:endParaRPr>
          </a:p>
        </p:txBody>
      </p:sp>
    </p:spTree>
    <p:extLst>
      <p:ext uri="{BB962C8B-B14F-4D97-AF65-F5344CB8AC3E}">
        <p14:creationId xmlns:p14="http://schemas.microsoft.com/office/powerpoint/2010/main" val="3715444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x-none"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x-none" smtClean="0"/>
              <a:t>انقر لتحرير أنماط النص الرئيسي</a:t>
            </a:r>
          </a:p>
        </p:txBody>
      </p:sp>
      <p:sp>
        <p:nvSpPr>
          <p:cNvPr id="4" name="Date Placeholder 3"/>
          <p:cNvSpPr>
            <a:spLocks noGrp="1"/>
          </p:cNvSpPr>
          <p:nvPr>
            <p:ph type="dt" sz="half" idx="10"/>
          </p:nvPr>
        </p:nvSpPr>
        <p:spPr/>
        <p:txBody>
          <a:bodyPr/>
          <a:lstStyle/>
          <a:p>
            <a:endParaRPr lang="x-none">
              <a:solidFill>
                <a:srgbClr val="DBF5F9">
                  <a:shade val="90000"/>
                </a:srgbClr>
              </a:solidFill>
            </a:endParaRPr>
          </a:p>
        </p:txBody>
      </p:sp>
      <p:sp>
        <p:nvSpPr>
          <p:cNvPr id="5" name="Footer Placeholder 4"/>
          <p:cNvSpPr>
            <a:spLocks noGrp="1"/>
          </p:cNvSpPr>
          <p:nvPr>
            <p:ph type="ftr" sz="quarter" idx="11"/>
          </p:nvPr>
        </p:nvSpPr>
        <p:spPr/>
        <p:txBody>
          <a:bodyPr/>
          <a:lstStyle/>
          <a:p>
            <a:endParaRPr lang="x-none">
              <a:solidFill>
                <a:srgbClr val="DBF5F9">
                  <a:shade val="90000"/>
                </a:srgbClr>
              </a:solidFill>
            </a:endParaRPr>
          </a:p>
        </p:txBody>
      </p:sp>
      <p:sp>
        <p:nvSpPr>
          <p:cNvPr id="6" name="Slide Number Placeholder 5"/>
          <p:cNvSpPr>
            <a:spLocks noGrp="1"/>
          </p:cNvSpPr>
          <p:nvPr>
            <p:ph type="sldNum" sz="quarter" idx="12"/>
          </p:nvPr>
        </p:nvSpPr>
        <p:spPr/>
        <p:txBody>
          <a:bodyPr/>
          <a:lstStyle/>
          <a:p>
            <a:fld id="{DFA1AE47-CA16-4D60-ACF3-C2EE0C7F1495}" type="slidenum">
              <a:rPr lang="x-none" smtClean="0">
                <a:solidFill>
                  <a:srgbClr val="DBF5F9">
                    <a:shade val="90000"/>
                  </a:srgbClr>
                </a:solidFill>
              </a:rPr>
              <a:pPr/>
              <a:t>‹#›</a:t>
            </a:fld>
            <a:endParaRPr lang="x-none">
              <a:solidFill>
                <a:srgbClr val="DBF5F9">
                  <a:shade val="90000"/>
                </a:srgbClr>
              </a:solidFill>
            </a:endParaRPr>
          </a:p>
        </p:txBody>
      </p:sp>
    </p:spTree>
    <p:extLst>
      <p:ext uri="{BB962C8B-B14F-4D97-AF65-F5344CB8AC3E}">
        <p14:creationId xmlns:p14="http://schemas.microsoft.com/office/powerpoint/2010/main" val="100605419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x-none"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x-none" smtClean="0"/>
              <a:t>انقر لتحرير أنماط النص الرئيسي</a:t>
            </a:r>
          </a:p>
          <a:p>
            <a:pPr lvl="1" eaLnBrk="1" latinLnBrk="0" hangingPunct="1"/>
            <a:r>
              <a:rPr lang="x-none" smtClean="0"/>
              <a:t>المستوى الثاني</a:t>
            </a:r>
          </a:p>
          <a:p>
            <a:pPr lvl="2" eaLnBrk="1" latinLnBrk="0" hangingPunct="1"/>
            <a:r>
              <a:rPr lang="x-none" smtClean="0"/>
              <a:t>المستوى الثالث</a:t>
            </a:r>
          </a:p>
          <a:p>
            <a:pPr lvl="3" eaLnBrk="1" latinLnBrk="0" hangingPunct="1"/>
            <a:r>
              <a:rPr lang="x-none" smtClean="0"/>
              <a:t>المستوى الرابع</a:t>
            </a:r>
          </a:p>
          <a:p>
            <a:pPr lvl="4" eaLnBrk="1" latinLnBrk="0" hangingPunct="1"/>
            <a:r>
              <a:rPr lang="x-none"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x-none" smtClean="0"/>
              <a:t>انقر لتحرير أنماط النص الرئيسي</a:t>
            </a:r>
          </a:p>
          <a:p>
            <a:pPr lvl="1" eaLnBrk="1" latinLnBrk="0" hangingPunct="1"/>
            <a:r>
              <a:rPr lang="x-none" smtClean="0"/>
              <a:t>المستوى الثاني</a:t>
            </a:r>
          </a:p>
          <a:p>
            <a:pPr lvl="2" eaLnBrk="1" latinLnBrk="0" hangingPunct="1"/>
            <a:r>
              <a:rPr lang="x-none" smtClean="0"/>
              <a:t>المستوى الثالث</a:t>
            </a:r>
          </a:p>
          <a:p>
            <a:pPr lvl="3" eaLnBrk="1" latinLnBrk="0" hangingPunct="1"/>
            <a:r>
              <a:rPr lang="x-none" smtClean="0"/>
              <a:t>المستوى الرابع</a:t>
            </a:r>
          </a:p>
          <a:p>
            <a:pPr lvl="4" eaLnBrk="1" latinLnBrk="0" hangingPunct="1"/>
            <a:r>
              <a:rPr lang="x-none" smtClean="0"/>
              <a:t>المستوى الخامس</a:t>
            </a:r>
            <a:endParaRPr kumimoji="0" lang="en-US"/>
          </a:p>
        </p:txBody>
      </p:sp>
      <p:sp>
        <p:nvSpPr>
          <p:cNvPr id="5" name="Date Placeholder 4"/>
          <p:cNvSpPr>
            <a:spLocks noGrp="1"/>
          </p:cNvSpPr>
          <p:nvPr>
            <p:ph type="dt" sz="half" idx="10"/>
          </p:nvPr>
        </p:nvSpPr>
        <p:spPr/>
        <p:txBody>
          <a:bodyPr/>
          <a:lstStyle/>
          <a:p>
            <a:endParaRPr lang="x-none">
              <a:solidFill>
                <a:srgbClr val="04617B">
                  <a:shade val="90000"/>
                </a:srgbClr>
              </a:solidFill>
            </a:endParaRPr>
          </a:p>
        </p:txBody>
      </p:sp>
      <p:sp>
        <p:nvSpPr>
          <p:cNvPr id="6" name="Footer Placeholder 5"/>
          <p:cNvSpPr>
            <a:spLocks noGrp="1"/>
          </p:cNvSpPr>
          <p:nvPr>
            <p:ph type="ftr" sz="quarter" idx="11"/>
          </p:nvPr>
        </p:nvSpPr>
        <p:spPr/>
        <p:txBody>
          <a:bodyPr/>
          <a:lstStyle/>
          <a:p>
            <a:endParaRPr lang="x-none">
              <a:solidFill>
                <a:srgbClr val="04617B">
                  <a:shade val="90000"/>
                </a:srgbClr>
              </a:solidFill>
            </a:endParaRPr>
          </a:p>
        </p:txBody>
      </p:sp>
      <p:sp>
        <p:nvSpPr>
          <p:cNvPr id="7" name="Slide Number Placeholder 6"/>
          <p:cNvSpPr>
            <a:spLocks noGrp="1"/>
          </p:cNvSpPr>
          <p:nvPr>
            <p:ph type="sldNum" sz="quarter" idx="12"/>
          </p:nvPr>
        </p:nvSpPr>
        <p:spPr/>
        <p:txBody>
          <a:bodyPr/>
          <a:lstStyle/>
          <a:p>
            <a:fld id="{DFA1AE47-CA16-4D60-ACF3-C2EE0C7F1495}" type="slidenum">
              <a:rPr lang="x-none" smtClean="0">
                <a:solidFill>
                  <a:srgbClr val="04617B">
                    <a:shade val="90000"/>
                  </a:srgbClr>
                </a:solidFill>
              </a:rPr>
              <a:pPr/>
              <a:t>‹#›</a:t>
            </a:fld>
            <a:endParaRPr lang="x-none">
              <a:solidFill>
                <a:srgbClr val="04617B">
                  <a:shade val="90000"/>
                </a:srgbClr>
              </a:solidFill>
            </a:endParaRPr>
          </a:p>
        </p:txBody>
      </p:sp>
    </p:spTree>
    <p:extLst>
      <p:ext uri="{BB962C8B-B14F-4D97-AF65-F5344CB8AC3E}">
        <p14:creationId xmlns:p14="http://schemas.microsoft.com/office/powerpoint/2010/main" val="1688969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x-none"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x-none" smtClean="0"/>
              <a:t>انقر لتحرير أنماط النص الرئيسي</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x-none"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x-none" smtClean="0"/>
              <a:t>انقر لتحرير أنماط النص الرئيسي</a:t>
            </a:r>
          </a:p>
          <a:p>
            <a:pPr lvl="1" eaLnBrk="1" latinLnBrk="0" hangingPunct="1"/>
            <a:r>
              <a:rPr lang="x-none" smtClean="0"/>
              <a:t>المستوى الثاني</a:t>
            </a:r>
          </a:p>
          <a:p>
            <a:pPr lvl="2" eaLnBrk="1" latinLnBrk="0" hangingPunct="1"/>
            <a:r>
              <a:rPr lang="x-none" smtClean="0"/>
              <a:t>المستوى الثالث</a:t>
            </a:r>
          </a:p>
          <a:p>
            <a:pPr lvl="3" eaLnBrk="1" latinLnBrk="0" hangingPunct="1"/>
            <a:r>
              <a:rPr lang="x-none" smtClean="0"/>
              <a:t>المستوى الرابع</a:t>
            </a:r>
          </a:p>
          <a:p>
            <a:pPr lvl="4" eaLnBrk="1" latinLnBrk="0" hangingPunct="1"/>
            <a:r>
              <a:rPr lang="x-none" smtClean="0"/>
              <a:t>المستوى الخامس</a:t>
            </a:r>
            <a:endParaRPr kumimoji="0" lang="en-US"/>
          </a:p>
        </p:txBody>
      </p:sp>
      <p:sp>
        <p:nvSpPr>
          <p:cNvPr id="6" name="Content Placeholder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x-none" smtClean="0"/>
              <a:t>انقر لتحرير أنماط النص الرئيسي</a:t>
            </a:r>
          </a:p>
          <a:p>
            <a:pPr lvl="1" eaLnBrk="1" latinLnBrk="0" hangingPunct="1"/>
            <a:r>
              <a:rPr lang="x-none" smtClean="0"/>
              <a:t>المستوى الثاني</a:t>
            </a:r>
          </a:p>
          <a:p>
            <a:pPr lvl="2" eaLnBrk="1" latinLnBrk="0" hangingPunct="1"/>
            <a:r>
              <a:rPr lang="x-none" smtClean="0"/>
              <a:t>المستوى الثالث</a:t>
            </a:r>
          </a:p>
          <a:p>
            <a:pPr lvl="3" eaLnBrk="1" latinLnBrk="0" hangingPunct="1"/>
            <a:r>
              <a:rPr lang="x-none" smtClean="0"/>
              <a:t>المستوى الرابع</a:t>
            </a:r>
          </a:p>
          <a:p>
            <a:pPr lvl="4" eaLnBrk="1" latinLnBrk="0" hangingPunct="1"/>
            <a:r>
              <a:rPr lang="x-none" smtClean="0"/>
              <a:t>المستوى الخامس</a:t>
            </a:r>
            <a:endParaRPr kumimoji="0" lang="en-US"/>
          </a:p>
        </p:txBody>
      </p:sp>
      <p:sp>
        <p:nvSpPr>
          <p:cNvPr id="7" name="Date Placeholder 6"/>
          <p:cNvSpPr>
            <a:spLocks noGrp="1"/>
          </p:cNvSpPr>
          <p:nvPr>
            <p:ph type="dt" sz="half" idx="10"/>
          </p:nvPr>
        </p:nvSpPr>
        <p:spPr/>
        <p:txBody>
          <a:bodyPr/>
          <a:lstStyle/>
          <a:p>
            <a:endParaRPr lang="x-none">
              <a:solidFill>
                <a:srgbClr val="04617B">
                  <a:shade val="90000"/>
                </a:srgbClr>
              </a:solidFill>
            </a:endParaRPr>
          </a:p>
        </p:txBody>
      </p:sp>
      <p:sp>
        <p:nvSpPr>
          <p:cNvPr id="8" name="Footer Placeholder 7"/>
          <p:cNvSpPr>
            <a:spLocks noGrp="1"/>
          </p:cNvSpPr>
          <p:nvPr>
            <p:ph type="ftr" sz="quarter" idx="11"/>
          </p:nvPr>
        </p:nvSpPr>
        <p:spPr/>
        <p:txBody>
          <a:bodyPr/>
          <a:lstStyle/>
          <a:p>
            <a:endParaRPr lang="x-none">
              <a:solidFill>
                <a:srgbClr val="04617B">
                  <a:shade val="90000"/>
                </a:srgbClr>
              </a:solidFill>
            </a:endParaRPr>
          </a:p>
        </p:txBody>
      </p:sp>
      <p:sp>
        <p:nvSpPr>
          <p:cNvPr id="9" name="Slide Number Placeholder 8"/>
          <p:cNvSpPr>
            <a:spLocks noGrp="1"/>
          </p:cNvSpPr>
          <p:nvPr>
            <p:ph type="sldNum" sz="quarter" idx="12"/>
          </p:nvPr>
        </p:nvSpPr>
        <p:spPr/>
        <p:txBody>
          <a:bodyPr/>
          <a:lstStyle/>
          <a:p>
            <a:fld id="{DFA1AE47-CA16-4D60-ACF3-C2EE0C7F1495}" type="slidenum">
              <a:rPr lang="x-none" smtClean="0">
                <a:solidFill>
                  <a:srgbClr val="04617B">
                    <a:shade val="90000"/>
                  </a:srgbClr>
                </a:solidFill>
              </a:rPr>
              <a:pPr/>
              <a:t>‹#›</a:t>
            </a:fld>
            <a:endParaRPr lang="x-none">
              <a:solidFill>
                <a:srgbClr val="04617B">
                  <a:shade val="90000"/>
                </a:srgbClr>
              </a:solidFill>
            </a:endParaRPr>
          </a:p>
        </p:txBody>
      </p:sp>
    </p:spTree>
    <p:extLst>
      <p:ext uri="{BB962C8B-B14F-4D97-AF65-F5344CB8AC3E}">
        <p14:creationId xmlns:p14="http://schemas.microsoft.com/office/powerpoint/2010/main" val="980677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x-none"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endParaRPr lang="x-none">
              <a:solidFill>
                <a:srgbClr val="04617B">
                  <a:shade val="90000"/>
                </a:srgbClr>
              </a:solidFill>
            </a:endParaRPr>
          </a:p>
        </p:txBody>
      </p:sp>
      <p:sp>
        <p:nvSpPr>
          <p:cNvPr id="4" name="Footer Placeholder 3"/>
          <p:cNvSpPr>
            <a:spLocks noGrp="1"/>
          </p:cNvSpPr>
          <p:nvPr>
            <p:ph type="ftr" sz="quarter" idx="11"/>
          </p:nvPr>
        </p:nvSpPr>
        <p:spPr/>
        <p:txBody>
          <a:bodyPr/>
          <a:lstStyle/>
          <a:p>
            <a:endParaRPr lang="x-none">
              <a:solidFill>
                <a:srgbClr val="04617B">
                  <a:shade val="90000"/>
                </a:srgbClr>
              </a:solidFill>
            </a:endParaRPr>
          </a:p>
        </p:txBody>
      </p:sp>
      <p:sp>
        <p:nvSpPr>
          <p:cNvPr id="5" name="Slide Number Placeholder 4"/>
          <p:cNvSpPr>
            <a:spLocks noGrp="1"/>
          </p:cNvSpPr>
          <p:nvPr>
            <p:ph type="sldNum" sz="quarter" idx="12"/>
          </p:nvPr>
        </p:nvSpPr>
        <p:spPr/>
        <p:txBody>
          <a:bodyPr/>
          <a:lstStyle/>
          <a:p>
            <a:fld id="{DFA1AE47-CA16-4D60-ACF3-C2EE0C7F1495}" type="slidenum">
              <a:rPr lang="x-none" smtClean="0">
                <a:solidFill>
                  <a:srgbClr val="04617B">
                    <a:shade val="90000"/>
                  </a:srgbClr>
                </a:solidFill>
              </a:rPr>
              <a:pPr/>
              <a:t>‹#›</a:t>
            </a:fld>
            <a:endParaRPr lang="x-none">
              <a:solidFill>
                <a:srgbClr val="04617B">
                  <a:shade val="90000"/>
                </a:srgbClr>
              </a:solidFill>
            </a:endParaRPr>
          </a:p>
        </p:txBody>
      </p:sp>
    </p:spTree>
    <p:extLst>
      <p:ext uri="{BB962C8B-B14F-4D97-AF65-F5344CB8AC3E}">
        <p14:creationId xmlns:p14="http://schemas.microsoft.com/office/powerpoint/2010/main" val="1673967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x-none">
              <a:solidFill>
                <a:srgbClr val="04617B">
                  <a:shade val="90000"/>
                </a:srgbClr>
              </a:solidFill>
            </a:endParaRPr>
          </a:p>
        </p:txBody>
      </p:sp>
      <p:sp>
        <p:nvSpPr>
          <p:cNvPr id="3" name="Footer Placeholder 2"/>
          <p:cNvSpPr>
            <a:spLocks noGrp="1"/>
          </p:cNvSpPr>
          <p:nvPr>
            <p:ph type="ftr" sz="quarter" idx="11"/>
          </p:nvPr>
        </p:nvSpPr>
        <p:spPr/>
        <p:txBody>
          <a:bodyPr/>
          <a:lstStyle/>
          <a:p>
            <a:endParaRPr lang="x-none">
              <a:solidFill>
                <a:srgbClr val="04617B">
                  <a:shade val="90000"/>
                </a:srgbClr>
              </a:solidFill>
            </a:endParaRPr>
          </a:p>
        </p:txBody>
      </p:sp>
      <p:sp>
        <p:nvSpPr>
          <p:cNvPr id="4" name="Slide Number Placeholder 3"/>
          <p:cNvSpPr>
            <a:spLocks noGrp="1"/>
          </p:cNvSpPr>
          <p:nvPr>
            <p:ph type="sldNum" sz="quarter" idx="12"/>
          </p:nvPr>
        </p:nvSpPr>
        <p:spPr/>
        <p:txBody>
          <a:bodyPr/>
          <a:lstStyle/>
          <a:p>
            <a:fld id="{DFA1AE47-CA16-4D60-ACF3-C2EE0C7F1495}" type="slidenum">
              <a:rPr lang="x-none" smtClean="0">
                <a:solidFill>
                  <a:srgbClr val="04617B">
                    <a:shade val="90000"/>
                  </a:srgbClr>
                </a:solidFill>
              </a:rPr>
              <a:pPr/>
              <a:t>‹#›</a:t>
            </a:fld>
            <a:endParaRPr lang="x-none">
              <a:solidFill>
                <a:srgbClr val="04617B">
                  <a:shade val="90000"/>
                </a:srgbClr>
              </a:solidFill>
            </a:endParaRPr>
          </a:p>
        </p:txBody>
      </p:sp>
    </p:spTree>
    <p:extLst>
      <p:ext uri="{BB962C8B-B14F-4D97-AF65-F5344CB8AC3E}">
        <p14:creationId xmlns:p14="http://schemas.microsoft.com/office/powerpoint/2010/main" val="2282338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x-none"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x-none"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x-none" smtClean="0"/>
              <a:t>انقر لتحرير أنماط النص الرئيسي</a:t>
            </a:r>
          </a:p>
          <a:p>
            <a:pPr lvl="1" eaLnBrk="1" latinLnBrk="0" hangingPunct="1"/>
            <a:r>
              <a:rPr lang="x-none" smtClean="0"/>
              <a:t>المستوى الثاني</a:t>
            </a:r>
          </a:p>
          <a:p>
            <a:pPr lvl="2" eaLnBrk="1" latinLnBrk="0" hangingPunct="1"/>
            <a:r>
              <a:rPr lang="x-none" smtClean="0"/>
              <a:t>المستوى الثالث</a:t>
            </a:r>
          </a:p>
          <a:p>
            <a:pPr lvl="3" eaLnBrk="1" latinLnBrk="0" hangingPunct="1"/>
            <a:r>
              <a:rPr lang="x-none" smtClean="0"/>
              <a:t>المستوى الرابع</a:t>
            </a:r>
          </a:p>
          <a:p>
            <a:pPr lvl="4" eaLnBrk="1" latinLnBrk="0" hangingPunct="1"/>
            <a:r>
              <a:rPr lang="x-none" smtClean="0"/>
              <a:t>المستوى الخامس</a:t>
            </a:r>
            <a:endParaRPr kumimoji="0" lang="en-US"/>
          </a:p>
        </p:txBody>
      </p:sp>
      <p:sp>
        <p:nvSpPr>
          <p:cNvPr id="5" name="Date Placeholder 4"/>
          <p:cNvSpPr>
            <a:spLocks noGrp="1"/>
          </p:cNvSpPr>
          <p:nvPr>
            <p:ph type="dt" sz="half" idx="10"/>
          </p:nvPr>
        </p:nvSpPr>
        <p:spPr/>
        <p:txBody>
          <a:bodyPr/>
          <a:lstStyle/>
          <a:p>
            <a:endParaRPr lang="x-none">
              <a:solidFill>
                <a:srgbClr val="04617B">
                  <a:shade val="90000"/>
                </a:srgbClr>
              </a:solidFill>
            </a:endParaRPr>
          </a:p>
        </p:txBody>
      </p:sp>
      <p:sp>
        <p:nvSpPr>
          <p:cNvPr id="6" name="Footer Placeholder 5"/>
          <p:cNvSpPr>
            <a:spLocks noGrp="1"/>
          </p:cNvSpPr>
          <p:nvPr>
            <p:ph type="ftr" sz="quarter" idx="11"/>
          </p:nvPr>
        </p:nvSpPr>
        <p:spPr/>
        <p:txBody>
          <a:bodyPr/>
          <a:lstStyle/>
          <a:p>
            <a:endParaRPr lang="x-none">
              <a:solidFill>
                <a:srgbClr val="04617B">
                  <a:shade val="90000"/>
                </a:srgbClr>
              </a:solidFill>
            </a:endParaRPr>
          </a:p>
        </p:txBody>
      </p:sp>
      <p:sp>
        <p:nvSpPr>
          <p:cNvPr id="7" name="Slide Number Placeholder 6"/>
          <p:cNvSpPr>
            <a:spLocks noGrp="1"/>
          </p:cNvSpPr>
          <p:nvPr>
            <p:ph type="sldNum" sz="quarter" idx="12"/>
          </p:nvPr>
        </p:nvSpPr>
        <p:spPr/>
        <p:txBody>
          <a:bodyPr/>
          <a:lstStyle/>
          <a:p>
            <a:fld id="{DFA1AE47-CA16-4D60-ACF3-C2EE0C7F1495}" type="slidenum">
              <a:rPr lang="x-none" smtClean="0">
                <a:solidFill>
                  <a:srgbClr val="04617B">
                    <a:shade val="90000"/>
                  </a:srgbClr>
                </a:solidFill>
              </a:rPr>
              <a:pPr/>
              <a:t>‹#›</a:t>
            </a:fld>
            <a:endParaRPr lang="x-none">
              <a:solidFill>
                <a:srgbClr val="04617B">
                  <a:shade val="90000"/>
                </a:srgbClr>
              </a:solidFill>
            </a:endParaRPr>
          </a:p>
        </p:txBody>
      </p:sp>
    </p:spTree>
    <p:extLst>
      <p:ext uri="{BB962C8B-B14F-4D97-AF65-F5344CB8AC3E}">
        <p14:creationId xmlns:p14="http://schemas.microsoft.com/office/powerpoint/2010/main" val="2393794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B839D-7CBD-4031-9A2D-B9BA85067625}" type="slidenum">
              <a:rPr lang="en-US" smtClean="0"/>
              <a:t>‹#›</a:t>
            </a:fld>
            <a:endParaRPr lang="en-US"/>
          </a:p>
        </p:txBody>
      </p:sp>
    </p:spTree>
    <p:extLst>
      <p:ext uri="{BB962C8B-B14F-4D97-AF65-F5344CB8AC3E}">
        <p14:creationId xmlns:p14="http://schemas.microsoft.com/office/powerpoint/2010/main" val="2819607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2" name="Title 1"/>
          <p:cNvSpPr>
            <a:spLocks noGrp="1"/>
          </p:cNvSpPr>
          <p:nvPr>
            <p:ph type="title"/>
          </p:nvPr>
        </p:nvSpPr>
        <p:spPr>
          <a:xfrm>
            <a:off x="609600" y="1176998"/>
            <a:ext cx="2212848" cy="1582621"/>
          </a:xfrm>
        </p:spPr>
        <p:txBody>
          <a:bodyPr vert="horz" lIns="45720" tIns="45720" rIns="45720" bIns="45720" anchor="b"/>
          <a:lstStyle>
            <a:lvl1pPr algn="l">
              <a:buNone/>
              <a:defRPr sz="2000" b="1">
                <a:solidFill>
                  <a:schemeClr val="tx2"/>
                </a:solidFill>
              </a:defRPr>
            </a:lvl1pPr>
          </a:lstStyle>
          <a:p>
            <a:r>
              <a:rPr kumimoji="0" lang="x-none"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x-none" smtClean="0"/>
              <a:t>انقر لتحرير أنماط النص الرئيسي</a:t>
            </a:r>
          </a:p>
        </p:txBody>
      </p:sp>
      <p:sp>
        <p:nvSpPr>
          <p:cNvPr id="5" name="Date Placeholder 4"/>
          <p:cNvSpPr>
            <a:spLocks noGrp="1"/>
          </p:cNvSpPr>
          <p:nvPr>
            <p:ph type="dt" sz="half" idx="10"/>
          </p:nvPr>
        </p:nvSpPr>
        <p:spPr/>
        <p:txBody>
          <a:bodyPr/>
          <a:lstStyle/>
          <a:p>
            <a:endParaRPr lang="x-none">
              <a:solidFill>
                <a:srgbClr val="04617B">
                  <a:shade val="90000"/>
                </a:srgbClr>
              </a:solidFill>
            </a:endParaRPr>
          </a:p>
        </p:txBody>
      </p:sp>
      <p:sp>
        <p:nvSpPr>
          <p:cNvPr id="6" name="Footer Placeholder 5"/>
          <p:cNvSpPr>
            <a:spLocks noGrp="1"/>
          </p:cNvSpPr>
          <p:nvPr>
            <p:ph type="ftr" sz="quarter" idx="11"/>
          </p:nvPr>
        </p:nvSpPr>
        <p:spPr/>
        <p:txBody>
          <a:bodyPr/>
          <a:lstStyle/>
          <a:p>
            <a:endParaRPr lang="x-none">
              <a:solidFill>
                <a:srgbClr val="04617B">
                  <a:shade val="90000"/>
                </a:srgbClr>
              </a:solidFill>
            </a:endParaRPr>
          </a:p>
        </p:txBody>
      </p:sp>
      <p:sp>
        <p:nvSpPr>
          <p:cNvPr id="7" name="Slide Number Placeholder 6"/>
          <p:cNvSpPr>
            <a:spLocks noGrp="1"/>
          </p:cNvSpPr>
          <p:nvPr>
            <p:ph type="sldNum" sz="quarter" idx="12"/>
          </p:nvPr>
        </p:nvSpPr>
        <p:spPr>
          <a:xfrm>
            <a:off x="8077200" y="6356352"/>
            <a:ext cx="609600" cy="365125"/>
          </a:xfrm>
        </p:spPr>
        <p:txBody>
          <a:bodyPr/>
          <a:lstStyle/>
          <a:p>
            <a:fld id="{DFA1AE47-CA16-4D60-ACF3-C2EE0C7F1495}" type="slidenum">
              <a:rPr lang="x-none" smtClean="0">
                <a:solidFill>
                  <a:srgbClr val="04617B">
                    <a:shade val="90000"/>
                  </a:srgbClr>
                </a:solidFill>
              </a:rPr>
              <a:pPr/>
              <a:t>‹#›</a:t>
            </a:fld>
            <a:endParaRPr lang="x-none">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x-none"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160846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x-none"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x-none" smtClean="0"/>
              <a:t>انقر لتحرير أنماط النص الرئيسي</a:t>
            </a:r>
          </a:p>
          <a:p>
            <a:pPr lvl="1" eaLnBrk="1" latinLnBrk="0" hangingPunct="1"/>
            <a:r>
              <a:rPr lang="x-none" smtClean="0"/>
              <a:t>المستوى الثاني</a:t>
            </a:r>
          </a:p>
          <a:p>
            <a:pPr lvl="2" eaLnBrk="1" latinLnBrk="0" hangingPunct="1"/>
            <a:r>
              <a:rPr lang="x-none" smtClean="0"/>
              <a:t>المستوى الثالث</a:t>
            </a:r>
          </a:p>
          <a:p>
            <a:pPr lvl="3" eaLnBrk="1" latinLnBrk="0" hangingPunct="1"/>
            <a:r>
              <a:rPr lang="x-none" smtClean="0"/>
              <a:t>المستوى الرابع</a:t>
            </a:r>
          </a:p>
          <a:p>
            <a:pPr lvl="4" eaLnBrk="1" latinLnBrk="0" hangingPunct="1"/>
            <a:r>
              <a:rPr lang="x-none" smtClean="0"/>
              <a:t>المستوى الخامس</a:t>
            </a:r>
            <a:endParaRPr kumimoji="0" lang="en-US"/>
          </a:p>
        </p:txBody>
      </p:sp>
      <p:sp>
        <p:nvSpPr>
          <p:cNvPr id="4" name="Date Placeholder 3"/>
          <p:cNvSpPr>
            <a:spLocks noGrp="1"/>
          </p:cNvSpPr>
          <p:nvPr>
            <p:ph type="dt" sz="half" idx="10"/>
          </p:nvPr>
        </p:nvSpPr>
        <p:spPr/>
        <p:txBody>
          <a:bodyPr/>
          <a:lstStyle/>
          <a:p>
            <a:endParaRPr lang="x-none">
              <a:solidFill>
                <a:srgbClr val="04617B">
                  <a:shade val="90000"/>
                </a:srgbClr>
              </a:solidFill>
            </a:endParaRPr>
          </a:p>
        </p:txBody>
      </p:sp>
      <p:sp>
        <p:nvSpPr>
          <p:cNvPr id="5" name="Footer Placeholder 4"/>
          <p:cNvSpPr>
            <a:spLocks noGrp="1"/>
          </p:cNvSpPr>
          <p:nvPr>
            <p:ph type="ftr" sz="quarter" idx="11"/>
          </p:nvPr>
        </p:nvSpPr>
        <p:spPr/>
        <p:txBody>
          <a:bodyPr/>
          <a:lstStyle/>
          <a:p>
            <a:endParaRPr lang="x-none">
              <a:solidFill>
                <a:srgbClr val="04617B">
                  <a:shade val="90000"/>
                </a:srgbClr>
              </a:solidFill>
            </a:endParaRPr>
          </a:p>
        </p:txBody>
      </p:sp>
      <p:sp>
        <p:nvSpPr>
          <p:cNvPr id="6" name="Slide Number Placeholder 5"/>
          <p:cNvSpPr>
            <a:spLocks noGrp="1"/>
          </p:cNvSpPr>
          <p:nvPr>
            <p:ph type="sldNum" sz="quarter" idx="12"/>
          </p:nvPr>
        </p:nvSpPr>
        <p:spPr/>
        <p:txBody>
          <a:bodyPr/>
          <a:lstStyle/>
          <a:p>
            <a:fld id="{DFA1AE47-CA16-4D60-ACF3-C2EE0C7F1495}" type="slidenum">
              <a:rPr lang="x-none" smtClean="0">
                <a:solidFill>
                  <a:srgbClr val="04617B">
                    <a:shade val="90000"/>
                  </a:srgbClr>
                </a:solidFill>
              </a:rPr>
              <a:pPr/>
              <a:t>‹#›</a:t>
            </a:fld>
            <a:endParaRPr lang="x-none">
              <a:solidFill>
                <a:srgbClr val="04617B">
                  <a:shade val="90000"/>
                </a:srgbClr>
              </a:solidFill>
            </a:endParaRPr>
          </a:p>
        </p:txBody>
      </p:sp>
    </p:spTree>
    <p:extLst>
      <p:ext uri="{BB962C8B-B14F-4D97-AF65-F5344CB8AC3E}">
        <p14:creationId xmlns:p14="http://schemas.microsoft.com/office/powerpoint/2010/main" val="171380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x-none"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x-none" smtClean="0"/>
              <a:t>انقر لتحرير أنماط النص الرئيسي</a:t>
            </a:r>
          </a:p>
          <a:p>
            <a:pPr lvl="1" eaLnBrk="1" latinLnBrk="0" hangingPunct="1"/>
            <a:r>
              <a:rPr lang="x-none" smtClean="0"/>
              <a:t>المستوى الثاني</a:t>
            </a:r>
          </a:p>
          <a:p>
            <a:pPr lvl="2" eaLnBrk="1" latinLnBrk="0" hangingPunct="1"/>
            <a:r>
              <a:rPr lang="x-none" smtClean="0"/>
              <a:t>المستوى الثالث</a:t>
            </a:r>
          </a:p>
          <a:p>
            <a:pPr lvl="3" eaLnBrk="1" latinLnBrk="0" hangingPunct="1"/>
            <a:r>
              <a:rPr lang="x-none" smtClean="0"/>
              <a:t>المستوى الرابع</a:t>
            </a:r>
          </a:p>
          <a:p>
            <a:pPr lvl="4" eaLnBrk="1" latinLnBrk="0" hangingPunct="1"/>
            <a:r>
              <a:rPr lang="x-none" smtClean="0"/>
              <a:t>المستوى الخامس</a:t>
            </a:r>
            <a:endParaRPr kumimoji="0" lang="en-US"/>
          </a:p>
        </p:txBody>
      </p:sp>
      <p:sp>
        <p:nvSpPr>
          <p:cNvPr id="4" name="Date Placeholder 3"/>
          <p:cNvSpPr>
            <a:spLocks noGrp="1"/>
          </p:cNvSpPr>
          <p:nvPr>
            <p:ph type="dt" sz="half" idx="10"/>
          </p:nvPr>
        </p:nvSpPr>
        <p:spPr/>
        <p:txBody>
          <a:bodyPr/>
          <a:lstStyle/>
          <a:p>
            <a:endParaRPr lang="x-none">
              <a:solidFill>
                <a:srgbClr val="04617B">
                  <a:shade val="90000"/>
                </a:srgbClr>
              </a:solidFill>
            </a:endParaRPr>
          </a:p>
        </p:txBody>
      </p:sp>
      <p:sp>
        <p:nvSpPr>
          <p:cNvPr id="5" name="Footer Placeholder 4"/>
          <p:cNvSpPr>
            <a:spLocks noGrp="1"/>
          </p:cNvSpPr>
          <p:nvPr>
            <p:ph type="ftr" sz="quarter" idx="11"/>
          </p:nvPr>
        </p:nvSpPr>
        <p:spPr/>
        <p:txBody>
          <a:bodyPr/>
          <a:lstStyle/>
          <a:p>
            <a:endParaRPr lang="x-none">
              <a:solidFill>
                <a:srgbClr val="04617B">
                  <a:shade val="90000"/>
                </a:srgbClr>
              </a:solidFill>
            </a:endParaRPr>
          </a:p>
        </p:txBody>
      </p:sp>
      <p:sp>
        <p:nvSpPr>
          <p:cNvPr id="6" name="Slide Number Placeholder 5"/>
          <p:cNvSpPr>
            <a:spLocks noGrp="1"/>
          </p:cNvSpPr>
          <p:nvPr>
            <p:ph type="sldNum" sz="quarter" idx="12"/>
          </p:nvPr>
        </p:nvSpPr>
        <p:spPr/>
        <p:txBody>
          <a:bodyPr/>
          <a:lstStyle/>
          <a:p>
            <a:fld id="{DFA1AE47-CA16-4D60-ACF3-C2EE0C7F1495}" type="slidenum">
              <a:rPr lang="x-none" smtClean="0">
                <a:solidFill>
                  <a:srgbClr val="04617B">
                    <a:shade val="90000"/>
                  </a:srgbClr>
                </a:solidFill>
              </a:rPr>
              <a:pPr/>
              <a:t>‹#›</a:t>
            </a:fld>
            <a:endParaRPr lang="x-none">
              <a:solidFill>
                <a:srgbClr val="04617B">
                  <a:shade val="90000"/>
                </a:srgbClr>
              </a:solidFill>
            </a:endParaRPr>
          </a:p>
        </p:txBody>
      </p:sp>
    </p:spTree>
    <p:extLst>
      <p:ext uri="{BB962C8B-B14F-4D97-AF65-F5344CB8AC3E}">
        <p14:creationId xmlns:p14="http://schemas.microsoft.com/office/powerpoint/2010/main" val="3132905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2"/>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a:spcBef>
                <a:spcPts val="2000"/>
              </a:spcBef>
              <a:buClr>
                <a:srgbClr val="2C7C9F">
                  <a:lumMod val="60000"/>
                  <a:lumOff val="40000"/>
                </a:srgbClr>
              </a:buClr>
              <a:buSzPct val="110000"/>
              <a:buFont typeface="Wingdings 2" pitchFamily="18" charset="2"/>
              <a:buNone/>
            </a:pPr>
            <a:endParaRPr sz="3200">
              <a:solidFill>
                <a:prstClr val="black">
                  <a:lumMod val="65000"/>
                  <a:lumOff val="35000"/>
                </a:prstClr>
              </a:solidFill>
            </a:endParaRPr>
          </a:p>
        </p:txBody>
      </p:sp>
      <p:sp>
        <p:nvSpPr>
          <p:cNvPr id="2" name="Title 1"/>
          <p:cNvSpPr>
            <a:spLocks noGrp="1"/>
          </p:cNvSpPr>
          <p:nvPr>
            <p:ph type="ctrTitle"/>
          </p:nvPr>
        </p:nvSpPr>
        <p:spPr>
          <a:xfrm>
            <a:off x="1322922" y="1524001"/>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ar-SA" smtClean="0"/>
              <a:t>Click to edit Master title style</a:t>
            </a:r>
            <a:endParaRPr/>
          </a:p>
        </p:txBody>
      </p:sp>
      <p:sp>
        <p:nvSpPr>
          <p:cNvPr id="3" name="Subtitle 2"/>
          <p:cNvSpPr>
            <a:spLocks noGrp="1"/>
          </p:cNvSpPr>
          <p:nvPr>
            <p:ph type="subTitle" idx="1"/>
          </p:nvPr>
        </p:nvSpPr>
        <p:spPr>
          <a:xfrm>
            <a:off x="1322921" y="3299014"/>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Click to edit Master subtitle style</a:t>
            </a:r>
            <a:endParaRPr dirty="0"/>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58618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dirty="0"/>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D1F6B53-9940-9B48-91DE-C02734D5CA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715579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9" y="3352803"/>
            <a:ext cx="8416925" cy="1470025"/>
          </a:xfrm>
        </p:spPr>
        <p:txBody>
          <a:bodyPr/>
          <a:lstStyle/>
          <a:p>
            <a:r>
              <a:rPr lang="ar-SA" smtClean="0"/>
              <a:t>Click to edit Master title style</a:t>
            </a:r>
            <a:endParaRPr dirty="0"/>
          </a:p>
        </p:txBody>
      </p:sp>
      <p:sp>
        <p:nvSpPr>
          <p:cNvPr id="3" name="Subtitle 2"/>
          <p:cNvSpPr>
            <a:spLocks noGrp="1"/>
          </p:cNvSpPr>
          <p:nvPr>
            <p:ph type="subTitle" idx="1"/>
          </p:nvPr>
        </p:nvSpPr>
        <p:spPr>
          <a:xfrm>
            <a:off x="363539" y="4771031"/>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Click to edit Master subtitle style</a:t>
            </a:r>
            <a:endParaRPr dirty="0"/>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D1F6B53-9940-9B48-91DE-C02734D5CA04}" type="slidenum">
              <a:rPr lang="en-US" smtClean="0">
                <a:solidFill>
                  <a:prstClr val="white"/>
                </a:solidFill>
              </a:rPr>
              <a:pPr/>
              <a:t>‹#›</a:t>
            </a:fld>
            <a:endParaRPr lang="en-US">
              <a:solidFill>
                <a:prstClr val="white"/>
              </a:solidFill>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Drag picture to placeholder or click icon to add</a:t>
            </a:r>
            <a:endParaRPr/>
          </a:p>
        </p:txBody>
      </p:sp>
    </p:spTree>
    <p:extLst>
      <p:ext uri="{BB962C8B-B14F-4D97-AF65-F5344CB8AC3E}">
        <p14:creationId xmlns:p14="http://schemas.microsoft.com/office/powerpoint/2010/main" val="3123951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6"/>
            <a:ext cx="8056563" cy="1362075"/>
          </a:xfrm>
        </p:spPr>
        <p:txBody>
          <a:bodyPr anchor="b" anchorCtr="0"/>
          <a:lstStyle>
            <a:lvl1pPr algn="ctr">
              <a:defRPr sz="4600" b="0" cap="none" baseline="0"/>
            </a:lvl1pPr>
          </a:lstStyle>
          <a:p>
            <a:r>
              <a:rPr lang="ar-SA" smtClean="0"/>
              <a:t>Click to edit Master title style</a:t>
            </a:r>
            <a:endParaRPr/>
          </a:p>
        </p:txBody>
      </p:sp>
      <p:sp>
        <p:nvSpPr>
          <p:cNvPr id="3" name="Text Placeholder 2"/>
          <p:cNvSpPr>
            <a:spLocks noGrp="1"/>
          </p:cNvSpPr>
          <p:nvPr>
            <p:ph type="body" idx="1"/>
          </p:nvPr>
        </p:nvSpPr>
        <p:spPr>
          <a:xfrm>
            <a:off x="549275" y="3736007"/>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Click to edit Master text styles</a:t>
            </a:r>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D1F6B53-9940-9B48-91DE-C02734D5CA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62125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6" y="107576"/>
            <a:ext cx="8042276" cy="1336956"/>
          </a:xfrm>
        </p:spPr>
        <p:txBody>
          <a:bodyPr/>
          <a:lstStyle/>
          <a:p>
            <a:r>
              <a:rPr lang="ar-SA"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dirty="0"/>
          </a:p>
        </p:txBody>
      </p:sp>
      <p:sp>
        <p:nvSpPr>
          <p:cNvPr id="5" name="Date Placeholder 4"/>
          <p:cNvSpPr>
            <a:spLocks noGrp="1"/>
          </p:cNvSpPr>
          <p:nvPr>
            <p:ph type="dt" sz="half" idx="10"/>
          </p:nvPr>
        </p:nvSpPr>
        <p:spPr/>
        <p:txBody>
          <a:bodyPr/>
          <a:lstStyle/>
          <a:p>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6D1F6B53-9940-9B48-91DE-C02734D5CA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648367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ar-SA" smtClean="0"/>
              <a:t>Click to edit Master title style</a:t>
            </a:r>
            <a:endParaRPr/>
          </a:p>
        </p:txBody>
      </p:sp>
      <p:sp>
        <p:nvSpPr>
          <p:cNvPr id="3" name="Text Placeholder 2"/>
          <p:cNvSpPr>
            <a:spLocks noGrp="1"/>
          </p:cNvSpPr>
          <p:nvPr>
            <p:ph type="body" idx="1"/>
          </p:nvPr>
        </p:nvSpPr>
        <p:spPr>
          <a:xfrm>
            <a:off x="549274" y="1453225"/>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Click to edit Master text styles</a:t>
            </a:r>
          </a:p>
        </p:txBody>
      </p:sp>
      <p:sp>
        <p:nvSpPr>
          <p:cNvPr id="4" name="Content Placeholder 3"/>
          <p:cNvSpPr>
            <a:spLocks noGrp="1"/>
          </p:cNvSpPr>
          <p:nvPr>
            <p:ph sz="half" idx="2"/>
          </p:nvPr>
        </p:nvSpPr>
        <p:spPr>
          <a:xfrm>
            <a:off x="549274" y="2347417"/>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dirty="0"/>
          </a:p>
        </p:txBody>
      </p:sp>
      <p:sp>
        <p:nvSpPr>
          <p:cNvPr id="5" name="Text Placeholder 4"/>
          <p:cNvSpPr>
            <a:spLocks noGrp="1"/>
          </p:cNvSpPr>
          <p:nvPr>
            <p:ph type="body" sz="quarter" idx="3"/>
          </p:nvPr>
        </p:nvSpPr>
        <p:spPr>
          <a:xfrm>
            <a:off x="4751070" y="1453225"/>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Click to edit Master text styles</a:t>
            </a:r>
          </a:p>
        </p:txBody>
      </p:sp>
      <p:sp>
        <p:nvSpPr>
          <p:cNvPr id="6" name="Content Placeholder 5"/>
          <p:cNvSpPr>
            <a:spLocks noGrp="1"/>
          </p:cNvSpPr>
          <p:nvPr>
            <p:ph sz="quarter" idx="4"/>
          </p:nvPr>
        </p:nvSpPr>
        <p:spPr>
          <a:xfrm>
            <a:off x="4751070" y="2347417"/>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dirty="0"/>
          </a:p>
        </p:txBody>
      </p:sp>
      <p:sp>
        <p:nvSpPr>
          <p:cNvPr id="7" name="Date Placeholder 6"/>
          <p:cNvSpPr>
            <a:spLocks noGrp="1"/>
          </p:cNvSpPr>
          <p:nvPr>
            <p:ph type="dt" sz="half" idx="10"/>
          </p:nvPr>
        </p:nvSpPr>
        <p:spPr/>
        <p:txBody>
          <a:bodyPr/>
          <a:lstStyle/>
          <a:p>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6D1F6B53-9940-9B48-91DE-C02734D5CA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569794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a:p>
        </p:txBody>
      </p:sp>
      <p:sp>
        <p:nvSpPr>
          <p:cNvPr id="3" name="Date Placeholder 2"/>
          <p:cNvSpPr>
            <a:spLocks noGrp="1"/>
          </p:cNvSpPr>
          <p:nvPr>
            <p:ph type="dt" sz="half" idx="10"/>
          </p:nvPr>
        </p:nvSpPr>
        <p:spPr/>
        <p:txBody>
          <a:bodyPr/>
          <a:lstStyle/>
          <a:p>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6D1F6B53-9940-9B48-91DE-C02734D5CA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7211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B839D-7CBD-4031-9A2D-B9BA85067625}" type="slidenum">
              <a:rPr lang="en-US" smtClean="0"/>
              <a:t>‹#›</a:t>
            </a:fld>
            <a:endParaRPr lang="en-US"/>
          </a:p>
        </p:txBody>
      </p:sp>
    </p:spTree>
    <p:extLst>
      <p:ext uri="{BB962C8B-B14F-4D97-AF65-F5344CB8AC3E}">
        <p14:creationId xmlns:p14="http://schemas.microsoft.com/office/powerpoint/2010/main" val="1387407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6D1F6B53-9940-9B48-91DE-C02734D5CA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731376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ar-SA"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Click to edit Master text styles</a:t>
            </a:r>
          </a:p>
        </p:txBody>
      </p:sp>
      <p:sp>
        <p:nvSpPr>
          <p:cNvPr id="5" name="Date Placeholder 4"/>
          <p:cNvSpPr>
            <a:spLocks noGrp="1"/>
          </p:cNvSpPr>
          <p:nvPr>
            <p:ph type="dt" sz="half" idx="10"/>
          </p:nvPr>
        </p:nvSpPr>
        <p:spPr/>
        <p:txBody>
          <a:bodyPr/>
          <a:lstStyle/>
          <a:p>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145369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4079545" cy="1162050"/>
          </a:xfrm>
        </p:spPr>
        <p:txBody>
          <a:bodyPr anchor="b"/>
          <a:lstStyle>
            <a:lvl1pPr algn="ctr">
              <a:defRPr sz="3600" b="0"/>
            </a:lvl1pPr>
          </a:lstStyle>
          <a:p>
            <a:r>
              <a:rPr lang="ar-SA" smtClean="0"/>
              <a:t>Click to edit Master title style</a:t>
            </a:r>
            <a:endParaRPr/>
          </a:p>
        </p:txBody>
      </p:sp>
      <p:sp>
        <p:nvSpPr>
          <p:cNvPr id="4" name="Text Placeholder 3"/>
          <p:cNvSpPr>
            <a:spLocks noGrp="1"/>
          </p:cNvSpPr>
          <p:nvPr>
            <p:ph type="body" sz="half" idx="2"/>
          </p:nvPr>
        </p:nvSpPr>
        <p:spPr>
          <a:xfrm>
            <a:off x="533399"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Click to edit Master text styles</a:t>
            </a:r>
          </a:p>
        </p:txBody>
      </p:sp>
      <p:sp>
        <p:nvSpPr>
          <p:cNvPr id="5" name="Date Placeholder 4"/>
          <p:cNvSpPr>
            <a:spLocks noGrp="1"/>
          </p:cNvSpPr>
          <p:nvPr>
            <p:ph type="dt" sz="half" idx="10"/>
          </p:nvPr>
        </p:nvSpPr>
        <p:spPr/>
        <p:txBody>
          <a:bodyPr/>
          <a:lstStyle/>
          <a:p>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6D1F6B53-9940-9B48-91DE-C02734D5CA04}" type="slidenum">
              <a:rPr lang="en-US" smtClean="0">
                <a:solidFill>
                  <a:prstClr val="white"/>
                </a:solidFill>
              </a:rPr>
              <a:pPr/>
              <a:t>‹#›</a:t>
            </a:fld>
            <a:endParaRPr lang="en-US">
              <a:solidFill>
                <a:prstClr val="white"/>
              </a:solidFill>
            </a:endParaRPr>
          </a:p>
        </p:txBody>
      </p:sp>
      <p:sp>
        <p:nvSpPr>
          <p:cNvPr id="8" name="Picture Placeholder 2"/>
          <p:cNvSpPr>
            <a:spLocks noGrp="1"/>
          </p:cNvSpPr>
          <p:nvPr>
            <p:ph type="pic" idx="1"/>
          </p:nvPr>
        </p:nvSpPr>
        <p:spPr>
          <a:xfrm>
            <a:off x="5090617" y="359394"/>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Drag picture to placeholder or click icon to add</a:t>
            </a:r>
            <a:endParaRPr/>
          </a:p>
        </p:txBody>
      </p:sp>
    </p:spTree>
    <p:extLst>
      <p:ext uri="{BB962C8B-B14F-4D97-AF65-F5344CB8AC3E}">
        <p14:creationId xmlns:p14="http://schemas.microsoft.com/office/powerpoint/2010/main" val="26996053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dirty="0"/>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D1F6B53-9940-9B48-91DE-C02734D5CA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495248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ar-SA"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dirty="0"/>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D1F6B53-9940-9B48-91DE-C02734D5CA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500127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2"/>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a:spcBef>
                <a:spcPts val="2000"/>
              </a:spcBef>
              <a:buClr>
                <a:srgbClr val="2C7C9F">
                  <a:lumMod val="60000"/>
                  <a:lumOff val="40000"/>
                </a:srgbClr>
              </a:buClr>
              <a:buSzPct val="110000"/>
              <a:buFont typeface="Wingdings 2" pitchFamily="18" charset="2"/>
              <a:buNone/>
            </a:pPr>
            <a:endParaRPr sz="3200">
              <a:solidFill>
                <a:prstClr val="black">
                  <a:lumMod val="65000"/>
                  <a:lumOff val="35000"/>
                </a:prstClr>
              </a:solidFill>
            </a:endParaRPr>
          </a:p>
        </p:txBody>
      </p:sp>
      <p:sp>
        <p:nvSpPr>
          <p:cNvPr id="2" name="Title 1"/>
          <p:cNvSpPr>
            <a:spLocks noGrp="1"/>
          </p:cNvSpPr>
          <p:nvPr>
            <p:ph type="ctrTitle"/>
          </p:nvPr>
        </p:nvSpPr>
        <p:spPr>
          <a:xfrm>
            <a:off x="1322922" y="1524001"/>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ar-SA" smtClean="0"/>
              <a:t>Click to edit Master title style</a:t>
            </a:r>
            <a:endParaRPr/>
          </a:p>
        </p:txBody>
      </p:sp>
      <p:sp>
        <p:nvSpPr>
          <p:cNvPr id="3" name="Subtitle 2"/>
          <p:cNvSpPr>
            <a:spLocks noGrp="1"/>
          </p:cNvSpPr>
          <p:nvPr>
            <p:ph type="subTitle" idx="1"/>
          </p:nvPr>
        </p:nvSpPr>
        <p:spPr>
          <a:xfrm>
            <a:off x="1322921" y="3299014"/>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Click to edit Master subtitle style</a:t>
            </a:r>
            <a:endParaRPr dirty="0"/>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70403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dirty="0"/>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D1F6B53-9940-9B48-91DE-C02734D5CA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137476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9" y="3352803"/>
            <a:ext cx="8416925" cy="1470025"/>
          </a:xfrm>
        </p:spPr>
        <p:txBody>
          <a:bodyPr/>
          <a:lstStyle/>
          <a:p>
            <a:r>
              <a:rPr lang="ar-SA" smtClean="0"/>
              <a:t>Click to edit Master title style</a:t>
            </a:r>
            <a:endParaRPr dirty="0"/>
          </a:p>
        </p:txBody>
      </p:sp>
      <p:sp>
        <p:nvSpPr>
          <p:cNvPr id="3" name="Subtitle 2"/>
          <p:cNvSpPr>
            <a:spLocks noGrp="1"/>
          </p:cNvSpPr>
          <p:nvPr>
            <p:ph type="subTitle" idx="1"/>
          </p:nvPr>
        </p:nvSpPr>
        <p:spPr>
          <a:xfrm>
            <a:off x="363539" y="4771031"/>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Click to edit Master subtitle style</a:t>
            </a:r>
            <a:endParaRPr dirty="0"/>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D1F6B53-9940-9B48-91DE-C02734D5CA04}" type="slidenum">
              <a:rPr lang="en-US" smtClean="0">
                <a:solidFill>
                  <a:prstClr val="white"/>
                </a:solidFill>
              </a:rPr>
              <a:pPr/>
              <a:t>‹#›</a:t>
            </a:fld>
            <a:endParaRPr lang="en-US">
              <a:solidFill>
                <a:prstClr val="white"/>
              </a:solidFill>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Drag picture to placeholder or click icon to add</a:t>
            </a:r>
            <a:endParaRPr/>
          </a:p>
        </p:txBody>
      </p:sp>
    </p:spTree>
    <p:extLst>
      <p:ext uri="{BB962C8B-B14F-4D97-AF65-F5344CB8AC3E}">
        <p14:creationId xmlns:p14="http://schemas.microsoft.com/office/powerpoint/2010/main" val="26240294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6"/>
            <a:ext cx="8056563" cy="1362075"/>
          </a:xfrm>
        </p:spPr>
        <p:txBody>
          <a:bodyPr anchor="b" anchorCtr="0"/>
          <a:lstStyle>
            <a:lvl1pPr algn="ctr">
              <a:defRPr sz="4600" b="0" cap="none" baseline="0"/>
            </a:lvl1pPr>
          </a:lstStyle>
          <a:p>
            <a:r>
              <a:rPr lang="ar-SA" smtClean="0"/>
              <a:t>Click to edit Master title style</a:t>
            </a:r>
            <a:endParaRPr/>
          </a:p>
        </p:txBody>
      </p:sp>
      <p:sp>
        <p:nvSpPr>
          <p:cNvPr id="3" name="Text Placeholder 2"/>
          <p:cNvSpPr>
            <a:spLocks noGrp="1"/>
          </p:cNvSpPr>
          <p:nvPr>
            <p:ph type="body" idx="1"/>
          </p:nvPr>
        </p:nvSpPr>
        <p:spPr>
          <a:xfrm>
            <a:off x="549275" y="3736007"/>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Click to edit Master text styles</a:t>
            </a:r>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D1F6B53-9940-9B48-91DE-C02734D5CA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330732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6" y="107576"/>
            <a:ext cx="8042276" cy="1336956"/>
          </a:xfrm>
        </p:spPr>
        <p:txBody>
          <a:bodyPr/>
          <a:lstStyle/>
          <a:p>
            <a:r>
              <a:rPr lang="ar-SA"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dirty="0"/>
          </a:p>
        </p:txBody>
      </p:sp>
      <p:sp>
        <p:nvSpPr>
          <p:cNvPr id="5" name="Date Placeholder 4"/>
          <p:cNvSpPr>
            <a:spLocks noGrp="1"/>
          </p:cNvSpPr>
          <p:nvPr>
            <p:ph type="dt" sz="half" idx="10"/>
          </p:nvPr>
        </p:nvSpPr>
        <p:spPr/>
        <p:txBody>
          <a:bodyPr/>
          <a:lstStyle/>
          <a:p>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6D1F6B53-9940-9B48-91DE-C02734D5CA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60933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B839D-7CBD-4031-9A2D-B9BA85067625}" type="slidenum">
              <a:rPr lang="en-US" smtClean="0"/>
              <a:t>‹#›</a:t>
            </a:fld>
            <a:endParaRPr lang="en-US"/>
          </a:p>
        </p:txBody>
      </p:sp>
    </p:spTree>
    <p:extLst>
      <p:ext uri="{BB962C8B-B14F-4D97-AF65-F5344CB8AC3E}">
        <p14:creationId xmlns:p14="http://schemas.microsoft.com/office/powerpoint/2010/main" val="40176100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ar-SA" smtClean="0"/>
              <a:t>Click to edit Master title style</a:t>
            </a:r>
            <a:endParaRPr/>
          </a:p>
        </p:txBody>
      </p:sp>
      <p:sp>
        <p:nvSpPr>
          <p:cNvPr id="3" name="Text Placeholder 2"/>
          <p:cNvSpPr>
            <a:spLocks noGrp="1"/>
          </p:cNvSpPr>
          <p:nvPr>
            <p:ph type="body" idx="1"/>
          </p:nvPr>
        </p:nvSpPr>
        <p:spPr>
          <a:xfrm>
            <a:off x="549274" y="1453225"/>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Click to edit Master text styles</a:t>
            </a:r>
          </a:p>
        </p:txBody>
      </p:sp>
      <p:sp>
        <p:nvSpPr>
          <p:cNvPr id="4" name="Content Placeholder 3"/>
          <p:cNvSpPr>
            <a:spLocks noGrp="1"/>
          </p:cNvSpPr>
          <p:nvPr>
            <p:ph sz="half" idx="2"/>
          </p:nvPr>
        </p:nvSpPr>
        <p:spPr>
          <a:xfrm>
            <a:off x="549274" y="2347417"/>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dirty="0"/>
          </a:p>
        </p:txBody>
      </p:sp>
      <p:sp>
        <p:nvSpPr>
          <p:cNvPr id="5" name="Text Placeholder 4"/>
          <p:cNvSpPr>
            <a:spLocks noGrp="1"/>
          </p:cNvSpPr>
          <p:nvPr>
            <p:ph type="body" sz="quarter" idx="3"/>
          </p:nvPr>
        </p:nvSpPr>
        <p:spPr>
          <a:xfrm>
            <a:off x="4751070" y="1453225"/>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Click to edit Master text styles</a:t>
            </a:r>
          </a:p>
        </p:txBody>
      </p:sp>
      <p:sp>
        <p:nvSpPr>
          <p:cNvPr id="6" name="Content Placeholder 5"/>
          <p:cNvSpPr>
            <a:spLocks noGrp="1"/>
          </p:cNvSpPr>
          <p:nvPr>
            <p:ph sz="quarter" idx="4"/>
          </p:nvPr>
        </p:nvSpPr>
        <p:spPr>
          <a:xfrm>
            <a:off x="4751070" y="2347417"/>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dirty="0"/>
          </a:p>
        </p:txBody>
      </p:sp>
      <p:sp>
        <p:nvSpPr>
          <p:cNvPr id="7" name="Date Placeholder 6"/>
          <p:cNvSpPr>
            <a:spLocks noGrp="1"/>
          </p:cNvSpPr>
          <p:nvPr>
            <p:ph type="dt" sz="half" idx="10"/>
          </p:nvPr>
        </p:nvSpPr>
        <p:spPr/>
        <p:txBody>
          <a:bodyPr/>
          <a:lstStyle/>
          <a:p>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6D1F6B53-9940-9B48-91DE-C02734D5CA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517975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a:p>
        </p:txBody>
      </p:sp>
      <p:sp>
        <p:nvSpPr>
          <p:cNvPr id="3" name="Date Placeholder 2"/>
          <p:cNvSpPr>
            <a:spLocks noGrp="1"/>
          </p:cNvSpPr>
          <p:nvPr>
            <p:ph type="dt" sz="half" idx="10"/>
          </p:nvPr>
        </p:nvSpPr>
        <p:spPr/>
        <p:txBody>
          <a:bodyPr/>
          <a:lstStyle/>
          <a:p>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6D1F6B53-9940-9B48-91DE-C02734D5CA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973817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6D1F6B53-9940-9B48-91DE-C02734D5CA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873356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ar-SA"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Click to edit Master text styles</a:t>
            </a:r>
          </a:p>
        </p:txBody>
      </p:sp>
      <p:sp>
        <p:nvSpPr>
          <p:cNvPr id="5" name="Date Placeholder 4"/>
          <p:cNvSpPr>
            <a:spLocks noGrp="1"/>
          </p:cNvSpPr>
          <p:nvPr>
            <p:ph type="dt" sz="half" idx="10"/>
          </p:nvPr>
        </p:nvSpPr>
        <p:spPr/>
        <p:txBody>
          <a:bodyPr/>
          <a:lstStyle/>
          <a:p>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64265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4079545" cy="1162050"/>
          </a:xfrm>
        </p:spPr>
        <p:txBody>
          <a:bodyPr anchor="b"/>
          <a:lstStyle>
            <a:lvl1pPr algn="ctr">
              <a:defRPr sz="3600" b="0"/>
            </a:lvl1pPr>
          </a:lstStyle>
          <a:p>
            <a:r>
              <a:rPr lang="ar-SA" smtClean="0"/>
              <a:t>Click to edit Master title style</a:t>
            </a:r>
            <a:endParaRPr/>
          </a:p>
        </p:txBody>
      </p:sp>
      <p:sp>
        <p:nvSpPr>
          <p:cNvPr id="4" name="Text Placeholder 3"/>
          <p:cNvSpPr>
            <a:spLocks noGrp="1"/>
          </p:cNvSpPr>
          <p:nvPr>
            <p:ph type="body" sz="half" idx="2"/>
          </p:nvPr>
        </p:nvSpPr>
        <p:spPr>
          <a:xfrm>
            <a:off x="533399"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Click to edit Master text styles</a:t>
            </a:r>
          </a:p>
        </p:txBody>
      </p:sp>
      <p:sp>
        <p:nvSpPr>
          <p:cNvPr id="5" name="Date Placeholder 4"/>
          <p:cNvSpPr>
            <a:spLocks noGrp="1"/>
          </p:cNvSpPr>
          <p:nvPr>
            <p:ph type="dt" sz="half" idx="10"/>
          </p:nvPr>
        </p:nvSpPr>
        <p:spPr/>
        <p:txBody>
          <a:bodyPr/>
          <a:lstStyle/>
          <a:p>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6D1F6B53-9940-9B48-91DE-C02734D5CA04}" type="slidenum">
              <a:rPr lang="en-US" smtClean="0">
                <a:solidFill>
                  <a:prstClr val="white"/>
                </a:solidFill>
              </a:rPr>
              <a:pPr/>
              <a:t>‹#›</a:t>
            </a:fld>
            <a:endParaRPr lang="en-US">
              <a:solidFill>
                <a:prstClr val="white"/>
              </a:solidFill>
            </a:endParaRPr>
          </a:p>
        </p:txBody>
      </p:sp>
      <p:sp>
        <p:nvSpPr>
          <p:cNvPr id="8" name="Picture Placeholder 2"/>
          <p:cNvSpPr>
            <a:spLocks noGrp="1"/>
          </p:cNvSpPr>
          <p:nvPr>
            <p:ph type="pic" idx="1"/>
          </p:nvPr>
        </p:nvSpPr>
        <p:spPr>
          <a:xfrm>
            <a:off x="5090617" y="359394"/>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Drag picture to placeholder or click icon to add</a:t>
            </a:r>
            <a:endParaRPr/>
          </a:p>
        </p:txBody>
      </p:sp>
    </p:spTree>
    <p:extLst>
      <p:ext uri="{BB962C8B-B14F-4D97-AF65-F5344CB8AC3E}">
        <p14:creationId xmlns:p14="http://schemas.microsoft.com/office/powerpoint/2010/main" val="2993080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dirty="0"/>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D1F6B53-9940-9B48-91DE-C02734D5CA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306446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ar-SA"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dirty="0"/>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D1F6B53-9940-9B48-91DE-C02734D5CA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26412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1B839D-7CBD-4031-9A2D-B9BA85067625}" type="slidenum">
              <a:rPr lang="en-US" smtClean="0"/>
              <a:t>‹#›</a:t>
            </a:fld>
            <a:endParaRPr lang="en-US"/>
          </a:p>
        </p:txBody>
      </p:sp>
    </p:spTree>
    <p:extLst>
      <p:ext uri="{BB962C8B-B14F-4D97-AF65-F5344CB8AC3E}">
        <p14:creationId xmlns:p14="http://schemas.microsoft.com/office/powerpoint/2010/main" val="2270435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1B839D-7CBD-4031-9A2D-B9BA85067625}" type="slidenum">
              <a:rPr lang="en-US" smtClean="0"/>
              <a:t>‹#›</a:t>
            </a:fld>
            <a:endParaRPr lang="en-US"/>
          </a:p>
        </p:txBody>
      </p:sp>
    </p:spTree>
    <p:extLst>
      <p:ext uri="{BB962C8B-B14F-4D97-AF65-F5344CB8AC3E}">
        <p14:creationId xmlns:p14="http://schemas.microsoft.com/office/powerpoint/2010/main" val="3226037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1B839D-7CBD-4031-9A2D-B9BA85067625}" type="slidenum">
              <a:rPr lang="en-US" smtClean="0"/>
              <a:t>‹#›</a:t>
            </a:fld>
            <a:endParaRPr lang="en-US"/>
          </a:p>
        </p:txBody>
      </p:sp>
    </p:spTree>
    <p:extLst>
      <p:ext uri="{BB962C8B-B14F-4D97-AF65-F5344CB8AC3E}">
        <p14:creationId xmlns:p14="http://schemas.microsoft.com/office/powerpoint/2010/main" val="632964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B839D-7CBD-4031-9A2D-B9BA85067625}" type="slidenum">
              <a:rPr lang="en-US" smtClean="0"/>
              <a:t>‹#›</a:t>
            </a:fld>
            <a:endParaRPr lang="en-US"/>
          </a:p>
        </p:txBody>
      </p:sp>
    </p:spTree>
    <p:extLst>
      <p:ext uri="{BB962C8B-B14F-4D97-AF65-F5344CB8AC3E}">
        <p14:creationId xmlns:p14="http://schemas.microsoft.com/office/powerpoint/2010/main" val="915436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B839D-7CBD-4031-9A2D-B9BA85067625}" type="slidenum">
              <a:rPr lang="en-US" smtClean="0"/>
              <a:t>‹#›</a:t>
            </a:fld>
            <a:endParaRPr lang="en-US"/>
          </a:p>
        </p:txBody>
      </p:sp>
    </p:spTree>
    <p:extLst>
      <p:ext uri="{BB962C8B-B14F-4D97-AF65-F5344CB8AC3E}">
        <p14:creationId xmlns:p14="http://schemas.microsoft.com/office/powerpoint/2010/main" val="3751877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1B839D-7CBD-4031-9A2D-B9BA85067625}" type="slidenum">
              <a:rPr lang="en-US" smtClean="0"/>
              <a:t>‹#›</a:t>
            </a:fld>
            <a:endParaRPr lang="en-US"/>
          </a:p>
        </p:txBody>
      </p:sp>
    </p:spTree>
    <p:extLst>
      <p:ext uri="{BB962C8B-B14F-4D97-AF65-F5344CB8AC3E}">
        <p14:creationId xmlns:p14="http://schemas.microsoft.com/office/powerpoint/2010/main" val="3314918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x-none"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x-none" smtClean="0"/>
              <a:t>انقر لتحرير أنماط النص الرئيسي</a:t>
            </a:r>
          </a:p>
          <a:p>
            <a:pPr lvl="1" eaLnBrk="1" latinLnBrk="0" hangingPunct="1"/>
            <a:r>
              <a:rPr kumimoji="0" lang="x-none" smtClean="0"/>
              <a:t>المستوى الثاني</a:t>
            </a:r>
          </a:p>
          <a:p>
            <a:pPr lvl="2" eaLnBrk="1" latinLnBrk="0" hangingPunct="1"/>
            <a:r>
              <a:rPr kumimoji="0" lang="x-none" smtClean="0"/>
              <a:t>المستوى الثالث</a:t>
            </a:r>
          </a:p>
          <a:p>
            <a:pPr lvl="3" eaLnBrk="1" latinLnBrk="0" hangingPunct="1"/>
            <a:r>
              <a:rPr kumimoji="0" lang="x-none" smtClean="0"/>
              <a:t>المستوى الرابع</a:t>
            </a:r>
          </a:p>
          <a:p>
            <a:pPr lvl="4" eaLnBrk="1" latinLnBrk="0" hangingPunct="1"/>
            <a:r>
              <a:rPr kumimoji="0" lang="x-none" smtClean="0"/>
              <a:t>المستوى الخامس</a:t>
            </a:r>
            <a:endParaRPr kumimoji="0" lang="en-US"/>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rtl="1"/>
            <a:endParaRPr lang="x-none">
              <a:solidFill>
                <a:srgbClr val="04617B">
                  <a:shade val="90000"/>
                </a:srgbClr>
              </a:solidFill>
            </a:endParaRPr>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rtl="1"/>
            <a:endParaRPr lang="x-none">
              <a:solidFill>
                <a:srgbClr val="04617B">
                  <a:shade val="90000"/>
                </a:srgbClr>
              </a:solidFill>
            </a:endParaRPr>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rtl="1"/>
            <a:fld id="{DFA1AE47-CA16-4D60-ACF3-C2EE0C7F1495}" type="slidenum">
              <a:rPr lang="x-none" smtClean="0">
                <a:solidFill>
                  <a:srgbClr val="04617B">
                    <a:shade val="90000"/>
                  </a:srgbClr>
                </a:solidFill>
              </a:rPr>
              <a:pPr rtl="1"/>
              <a:t>‹#›</a:t>
            </a:fld>
            <a:endParaRPr lang="x-none">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lgn="r" rtl="1"/>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lgn="r" rtl="1"/>
              <a:endParaRPr lang="en-US">
                <a:solidFill>
                  <a:prstClr val="black"/>
                </a:solidFill>
              </a:endParaRPr>
            </a:p>
          </p:txBody>
        </p:sp>
      </p:grpSp>
    </p:spTree>
    <p:extLst>
      <p:ext uri="{BB962C8B-B14F-4D97-AF65-F5344CB8AC3E}">
        <p14:creationId xmlns:p14="http://schemas.microsoft.com/office/powerpoint/2010/main" val="42750309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6" y="107576"/>
            <a:ext cx="8042276" cy="1336956"/>
          </a:xfrm>
          <a:prstGeom prst="rect">
            <a:avLst/>
          </a:prstGeom>
        </p:spPr>
        <p:txBody>
          <a:bodyPr vert="horz" lIns="91440" tIns="45720" rIns="91440" bIns="45720" rtlCol="0" anchor="b" anchorCtr="0">
            <a:noAutofit/>
          </a:bodyPr>
          <a:lstStyle/>
          <a:p>
            <a:r>
              <a:rPr lang="ar-SA" smtClean="0"/>
              <a:t>Click to edit Master title style</a:t>
            </a:r>
            <a:endParaRPr/>
          </a:p>
        </p:txBody>
      </p:sp>
      <p:sp>
        <p:nvSpPr>
          <p:cNvPr id="3" name="Text Placeholder 2"/>
          <p:cNvSpPr>
            <a:spLocks noGrp="1"/>
          </p:cNvSpPr>
          <p:nvPr>
            <p:ph type="body" idx="1"/>
          </p:nvPr>
        </p:nvSpPr>
        <p:spPr>
          <a:xfrm>
            <a:off x="549276" y="1600201"/>
            <a:ext cx="8042276" cy="4343400"/>
          </a:xfrm>
          <a:prstGeom prst="rect">
            <a:avLst/>
          </a:prstGeom>
        </p:spPr>
        <p:txBody>
          <a:bodyPr vert="horz" lIns="91440" tIns="45720" rIns="91440" bIns="45720" rtlCol="0">
            <a:normAutofit/>
          </a:body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dirty="0"/>
          </a:p>
        </p:txBody>
      </p:sp>
      <p:sp>
        <p:nvSpPr>
          <p:cNvPr id="4" name="Date Placeholder 3"/>
          <p:cNvSpPr>
            <a:spLocks noGrp="1"/>
          </p:cNvSpPr>
          <p:nvPr>
            <p:ph type="dt" sz="half" idx="2"/>
          </p:nvPr>
        </p:nvSpPr>
        <p:spPr>
          <a:xfrm>
            <a:off x="5629835" y="6275670"/>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endParaRPr lang="en-US">
              <a:solidFill>
                <a:prstClr val="white"/>
              </a:solidFill>
            </a:endParaRPr>
          </a:p>
        </p:txBody>
      </p:sp>
      <p:sp>
        <p:nvSpPr>
          <p:cNvPr id="5" name="Footer Placeholder 4"/>
          <p:cNvSpPr>
            <a:spLocks noGrp="1"/>
          </p:cNvSpPr>
          <p:nvPr>
            <p:ph type="ftr" sz="quarter" idx="3"/>
          </p:nvPr>
        </p:nvSpPr>
        <p:spPr>
          <a:xfrm>
            <a:off x="264458" y="6275670"/>
            <a:ext cx="4840941" cy="365125"/>
          </a:xfrm>
          <a:prstGeom prst="rect">
            <a:avLst/>
          </a:prstGeom>
        </p:spPr>
        <p:txBody>
          <a:bodyPr vert="horz" lIns="91440" tIns="45720" rIns="91440" bIns="45720" rtlCol="0" anchor="ctr"/>
          <a:lstStyle>
            <a:lvl1pPr algn="l">
              <a:defRPr sz="1200">
                <a:solidFill>
                  <a:schemeClr val="bg1"/>
                </a:solidFill>
              </a:defRPr>
            </a:lvl1pPr>
          </a:lstStyle>
          <a:p>
            <a:pPr defTabSz="457200"/>
            <a:endParaRPr lang="en-US">
              <a:solidFill>
                <a:prstClr val="white"/>
              </a:solidFill>
            </a:endParaRPr>
          </a:p>
        </p:txBody>
      </p:sp>
      <p:sp>
        <p:nvSpPr>
          <p:cNvPr id="6" name="Slide Number Placeholder 5"/>
          <p:cNvSpPr>
            <a:spLocks noGrp="1"/>
          </p:cNvSpPr>
          <p:nvPr>
            <p:ph type="sldNum" sz="quarter" idx="4"/>
          </p:nvPr>
        </p:nvSpPr>
        <p:spPr>
          <a:xfrm>
            <a:off x="7897906" y="6275670"/>
            <a:ext cx="990600" cy="365125"/>
          </a:xfrm>
          <a:prstGeom prst="rect">
            <a:avLst/>
          </a:prstGeom>
        </p:spPr>
        <p:txBody>
          <a:bodyPr vert="horz" lIns="91440" tIns="45720" rIns="91440" bIns="45720" rtlCol="0" anchor="ctr"/>
          <a:lstStyle>
            <a:lvl1pPr algn="r">
              <a:defRPr sz="3600">
                <a:solidFill>
                  <a:schemeClr val="bg1"/>
                </a:solidFill>
              </a:defRPr>
            </a:lvl1pPr>
          </a:lstStyle>
          <a:p>
            <a:pPr defTabSz="457200"/>
            <a:fld id="{6D1F6B53-9940-9B48-91DE-C02734D5CA04}" type="slidenum">
              <a:rPr lang="en-US" smtClean="0">
                <a:solidFill>
                  <a:prstClr val="white"/>
                </a:solidFill>
              </a:rPr>
              <a:pPr defTabSz="457200"/>
              <a:t>‹#›</a:t>
            </a:fld>
            <a:endParaRPr lang="en-US">
              <a:solidFill>
                <a:prstClr val="white"/>
              </a:solidFill>
            </a:endParaRPr>
          </a:p>
        </p:txBody>
      </p:sp>
    </p:spTree>
    <p:extLst>
      <p:ext uri="{BB962C8B-B14F-4D97-AF65-F5344CB8AC3E}">
        <p14:creationId xmlns:p14="http://schemas.microsoft.com/office/powerpoint/2010/main" val="87873052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6" y="107576"/>
            <a:ext cx="8042276" cy="1336956"/>
          </a:xfrm>
          <a:prstGeom prst="rect">
            <a:avLst/>
          </a:prstGeom>
        </p:spPr>
        <p:txBody>
          <a:bodyPr vert="horz" lIns="91440" tIns="45720" rIns="91440" bIns="45720" rtlCol="0" anchor="b" anchorCtr="0">
            <a:noAutofit/>
          </a:bodyPr>
          <a:lstStyle/>
          <a:p>
            <a:r>
              <a:rPr lang="ar-SA" smtClean="0"/>
              <a:t>Click to edit Master title style</a:t>
            </a:r>
            <a:endParaRPr/>
          </a:p>
        </p:txBody>
      </p:sp>
      <p:sp>
        <p:nvSpPr>
          <p:cNvPr id="3" name="Text Placeholder 2"/>
          <p:cNvSpPr>
            <a:spLocks noGrp="1"/>
          </p:cNvSpPr>
          <p:nvPr>
            <p:ph type="body" idx="1"/>
          </p:nvPr>
        </p:nvSpPr>
        <p:spPr>
          <a:xfrm>
            <a:off x="549276" y="1600201"/>
            <a:ext cx="8042276" cy="4343400"/>
          </a:xfrm>
          <a:prstGeom prst="rect">
            <a:avLst/>
          </a:prstGeom>
        </p:spPr>
        <p:txBody>
          <a:bodyPr vert="horz" lIns="91440" tIns="45720" rIns="91440" bIns="45720" rtlCol="0">
            <a:normAutofit/>
          </a:body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dirty="0"/>
          </a:p>
        </p:txBody>
      </p:sp>
      <p:sp>
        <p:nvSpPr>
          <p:cNvPr id="4" name="Date Placeholder 3"/>
          <p:cNvSpPr>
            <a:spLocks noGrp="1"/>
          </p:cNvSpPr>
          <p:nvPr>
            <p:ph type="dt" sz="half" idx="2"/>
          </p:nvPr>
        </p:nvSpPr>
        <p:spPr>
          <a:xfrm>
            <a:off x="5629835" y="6275670"/>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endParaRPr lang="en-US">
              <a:solidFill>
                <a:prstClr val="white"/>
              </a:solidFill>
            </a:endParaRPr>
          </a:p>
        </p:txBody>
      </p:sp>
      <p:sp>
        <p:nvSpPr>
          <p:cNvPr id="5" name="Footer Placeholder 4"/>
          <p:cNvSpPr>
            <a:spLocks noGrp="1"/>
          </p:cNvSpPr>
          <p:nvPr>
            <p:ph type="ftr" sz="quarter" idx="3"/>
          </p:nvPr>
        </p:nvSpPr>
        <p:spPr>
          <a:xfrm>
            <a:off x="264458" y="6275670"/>
            <a:ext cx="4840941" cy="365125"/>
          </a:xfrm>
          <a:prstGeom prst="rect">
            <a:avLst/>
          </a:prstGeom>
        </p:spPr>
        <p:txBody>
          <a:bodyPr vert="horz" lIns="91440" tIns="45720" rIns="91440" bIns="45720" rtlCol="0" anchor="ctr"/>
          <a:lstStyle>
            <a:lvl1pPr algn="l">
              <a:defRPr sz="1200">
                <a:solidFill>
                  <a:schemeClr val="bg1"/>
                </a:solidFill>
              </a:defRPr>
            </a:lvl1pPr>
          </a:lstStyle>
          <a:p>
            <a:pPr defTabSz="457200"/>
            <a:endParaRPr lang="en-US">
              <a:solidFill>
                <a:prstClr val="white"/>
              </a:solidFill>
            </a:endParaRPr>
          </a:p>
        </p:txBody>
      </p:sp>
      <p:sp>
        <p:nvSpPr>
          <p:cNvPr id="6" name="Slide Number Placeholder 5"/>
          <p:cNvSpPr>
            <a:spLocks noGrp="1"/>
          </p:cNvSpPr>
          <p:nvPr>
            <p:ph type="sldNum" sz="quarter" idx="4"/>
          </p:nvPr>
        </p:nvSpPr>
        <p:spPr>
          <a:xfrm>
            <a:off x="7897906" y="6275670"/>
            <a:ext cx="990600" cy="365125"/>
          </a:xfrm>
          <a:prstGeom prst="rect">
            <a:avLst/>
          </a:prstGeom>
        </p:spPr>
        <p:txBody>
          <a:bodyPr vert="horz" lIns="91440" tIns="45720" rIns="91440" bIns="45720" rtlCol="0" anchor="ctr"/>
          <a:lstStyle>
            <a:lvl1pPr algn="r">
              <a:defRPr sz="3600">
                <a:solidFill>
                  <a:schemeClr val="bg1"/>
                </a:solidFill>
              </a:defRPr>
            </a:lvl1pPr>
          </a:lstStyle>
          <a:p>
            <a:pPr defTabSz="457200"/>
            <a:fld id="{6D1F6B53-9940-9B48-91DE-C02734D5CA04}" type="slidenum">
              <a:rPr lang="en-US" smtClean="0">
                <a:solidFill>
                  <a:prstClr val="white"/>
                </a:solidFill>
              </a:rPr>
              <a:pPr defTabSz="457200"/>
              <a:t>‹#›</a:t>
            </a:fld>
            <a:endParaRPr lang="en-US">
              <a:solidFill>
                <a:prstClr val="white"/>
              </a:solidFill>
            </a:endParaRPr>
          </a:p>
        </p:txBody>
      </p:sp>
    </p:spTree>
    <p:extLst>
      <p:ext uri="{BB962C8B-B14F-4D97-AF65-F5344CB8AC3E}">
        <p14:creationId xmlns:p14="http://schemas.microsoft.com/office/powerpoint/2010/main" val="116704181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moh.gov.sa/Pages/Default.aspx" TargetMode="External"/><Relationship Id="rId7" Type="http://schemas.openxmlformats.org/officeDocument/2006/relationships/hyperlink" Target="http://www.alittihad.ae/details.php?id=55532&amp;y=2011&amp;article=full"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uqu.edu.sa/page/ar/161510" TargetMode="External"/><Relationship Id="rId5" Type="http://schemas.openxmlformats.org/officeDocument/2006/relationships/hyperlink" Target="https://ar.wikipedia.org/wiki/%D8%A3%D8%AE%D9%84%D8%A7%D9%82%D9%8A%D8%A7%D8%AA_%D8%A7%D9%84%D8%B7%D8%A8" TargetMode="External"/><Relationship Id="rId4" Type="http://schemas.openxmlformats.org/officeDocument/2006/relationships/hyperlink" Target="http://www.aljazeera.net/news/healthmedicine/2013/7/22/%D8%A3%D8%AE%D9%84%D8%A7%D9%82%D9%8A%D8%A7%D8%AA-%D8%A7%D9%84%D8%B9%D9%85%D9%84-%D8%A7%D9%84%D8%B7%D8%A8%D9%8A-%D9%81%D8%B9%D9%84-%D9%88%D9%85%D9%85%D8%A7%D8%B1%D8%B3%D8%A9"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medical-ethics-arabic.blogspot.com/2008/12/4.html" TargetMode="External"/><Relationship Id="rId2" Type="http://schemas.openxmlformats.org/officeDocument/2006/relationships/hyperlink" Target="http://www.alsharq.net.sa/2013/10/30/983100" TargetMode="External"/><Relationship Id="rId1" Type="http://schemas.openxmlformats.org/officeDocument/2006/relationships/slideLayout" Target="../slideLayouts/slideLayout36.xml"/><Relationship Id="rId5" Type="http://schemas.openxmlformats.org/officeDocument/2006/relationships/hyperlink" Target="%D9%80%D8%A9%C2%BB.html" TargetMode="External"/><Relationship Id="rId4" Type="http://schemas.openxmlformats.org/officeDocument/2006/relationships/hyperlink" Target="http://archive.aawsat.com/leader.asp?section=3&amp;article=666191&amp;issueno=12148"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medical-ethics-arabic.blogspot.com/2008/12/blog-post_13.html" TargetMode="External"/><Relationship Id="rId2" Type="http://schemas.openxmlformats.org/officeDocument/2006/relationships/hyperlink" Target="http://www.alyaum.com/article/1215362" TargetMode="External"/><Relationship Id="rId1" Type="http://schemas.openxmlformats.org/officeDocument/2006/relationships/slideLayout" Target="../slideLayouts/slideLayout36.xml"/><Relationship Id="rId5" Type="http://schemas.openxmlformats.org/officeDocument/2006/relationships/hyperlink" Target="http://www.alwaei.com/site/index.php?cID=583" TargetMode="External"/><Relationship Id="rId4" Type="http://schemas.openxmlformats.org/officeDocument/2006/relationships/hyperlink" Target="http://medical-ethics-arabic.blogspot.com/2008/12/blog-post.html"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islamtoday.net/bohooth/artshow-86-8963.htm" TargetMode="External"/><Relationship Id="rId2" Type="http://schemas.openxmlformats.org/officeDocument/2006/relationships/hyperlink" Target="http://www.egyptwindow.net/Details.aspx?Kind=19&amp;News_ID=1916" TargetMode="External"/><Relationship Id="rId1" Type="http://schemas.openxmlformats.org/officeDocument/2006/relationships/slideLayout" Target="../slideLayouts/slideLayout36.xml"/><Relationship Id="rId4" Type="http://schemas.openxmlformats.org/officeDocument/2006/relationships/hyperlink" Target="http://www.ssfcm.org/public/Artical/index/secid/124/artid/1502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728976" y="1752600"/>
            <a:ext cx="7772400" cy="3429000"/>
          </a:xfrm>
          <a:solidFill>
            <a:schemeClr val="tx2">
              <a:lumMod val="60000"/>
              <a:lumOff val="40000"/>
            </a:schemeClr>
          </a:solidFill>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SA" sz="115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Old Antic Decorative" pitchFamily="2" charset="-78"/>
              </a:rPr>
              <a:t/>
            </a:r>
            <a:br>
              <a:rPr lang="ar-SA" sz="115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Old Antic Decorative" pitchFamily="2" charset="-78"/>
              </a:rPr>
            </a:br>
            <a:r>
              <a:rPr lang="ar-SA" sz="115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Old Antic Decorative" pitchFamily="2" charset="-78"/>
              </a:rPr>
              <a:t/>
            </a:r>
            <a:br>
              <a:rPr lang="ar-SA" sz="115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Old Antic Decorative" pitchFamily="2" charset="-78"/>
              </a:rPr>
            </a:br>
            <a:r>
              <a:rPr lang="ar-SA" sz="11500" b="1" dirty="0" smtClean="0">
                <a:ln w="11430"/>
                <a:effectLst>
                  <a:outerShdw blurRad="50800" dist="39000" dir="5460000" algn="tl">
                    <a:srgbClr val="000000">
                      <a:alpha val="38000"/>
                    </a:srgbClr>
                  </a:outerShdw>
                </a:effectLst>
                <a:cs typeface="Old Antic Decorative" pitchFamily="2" charset="-78"/>
              </a:rPr>
              <a:t>اخلاق وخصائص الطبيب</a:t>
            </a:r>
            <a:r>
              <a:rPr lang="en-US" sz="115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Old Antic Decorative" pitchFamily="2" charset="-78"/>
              </a:rPr>
              <a:t/>
            </a:r>
            <a:br>
              <a:rPr lang="en-US" sz="115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Old Antic Decorative" pitchFamily="2" charset="-78"/>
              </a:rPr>
            </a:br>
            <a:r>
              <a:rPr lang="en-US" sz="115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Old Antic Decorative" pitchFamily="2" charset="-78"/>
              </a:rPr>
              <a:t/>
            </a:r>
            <a:br>
              <a:rPr lang="en-US" sz="115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Old Antic Decorative" pitchFamily="2" charset="-78"/>
              </a:rPr>
            </a:br>
            <a:endPar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Slide Number Placeholder 4"/>
          <p:cNvSpPr>
            <a:spLocks noGrp="1"/>
          </p:cNvSpPr>
          <p:nvPr>
            <p:ph type="sldNum" sz="quarter" idx="12"/>
          </p:nvPr>
        </p:nvSpPr>
        <p:spPr/>
        <p:txBody>
          <a:bodyPr/>
          <a:lstStyle/>
          <a:p>
            <a:fld id="{D11B839D-7CBD-4031-9A2D-B9BA85067625}" type="slidenum">
              <a:rPr lang="en-US" smtClean="0">
                <a:solidFill>
                  <a:prstClr val="black">
                    <a:tint val="75000"/>
                  </a:prstClr>
                </a:solidFill>
              </a:rPr>
              <a:pPr/>
              <a:t>1</a:t>
            </a:fld>
            <a:endParaRPr lang="en-US">
              <a:solidFill>
                <a:prstClr val="black">
                  <a:tint val="75000"/>
                </a:prstClr>
              </a:solidFill>
            </a:endParaRPr>
          </a:p>
        </p:txBody>
      </p:sp>
      <p:pic>
        <p:nvPicPr>
          <p:cNvPr id="7" name="Picture 6"/>
          <p:cNvPicPr>
            <a:picLocks noChangeAspect="1"/>
          </p:cNvPicPr>
          <p:nvPr/>
        </p:nvPicPr>
        <p:blipFill rotWithShape="1">
          <a:blip r:embed="rId2"/>
          <a:srcRect l="-1" t="9492" r="1054" b="14751"/>
          <a:stretch/>
        </p:blipFill>
        <p:spPr>
          <a:xfrm>
            <a:off x="3124200" y="609600"/>
            <a:ext cx="2671012" cy="659628"/>
          </a:xfrm>
          <a:prstGeom prst="rect">
            <a:avLst/>
          </a:prstGeom>
        </p:spPr>
      </p:pic>
    </p:spTree>
    <p:extLst>
      <p:ext uri="{BB962C8B-B14F-4D97-AF65-F5344CB8AC3E}">
        <p14:creationId xmlns:p14="http://schemas.microsoft.com/office/powerpoint/2010/main" val="2212645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r" rtl="1" eaLnBrk="1" hangingPunct="1"/>
            <a:r>
              <a:rPr lang="ar-SA" altLang="ar-SA" dirty="0" smtClean="0"/>
              <a:t>الحالة الثالثة</a:t>
            </a:r>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rtlCol="1">
            <a:normAutofit fontScale="77500" lnSpcReduction="20000"/>
          </a:bodyPr>
          <a:lstStyle/>
          <a:p>
            <a:pPr marL="0" indent="0" algn="r" eaLnBrk="1" fontAlgn="auto" hangingPunct="1">
              <a:spcAft>
                <a:spcPts val="0"/>
              </a:spcAft>
              <a:buFont typeface="Arial" pitchFamily="34" charset="0"/>
              <a:buNone/>
              <a:defRPr/>
            </a:pPr>
            <a:r>
              <a:rPr lang="ar-SA" dirty="0"/>
              <a:t> </a:t>
            </a:r>
            <a:r>
              <a:rPr lang="ar-SA" b="1" dirty="0" smtClean="0"/>
              <a:t>يقول  أحد المرضى</a:t>
            </a:r>
            <a:r>
              <a:rPr lang="ar-SA" dirty="0" smtClean="0"/>
              <a:t>:-</a:t>
            </a:r>
          </a:p>
          <a:p>
            <a:pPr marL="0" indent="0" algn="ctr" eaLnBrk="1" fontAlgn="auto" hangingPunct="1">
              <a:spcAft>
                <a:spcPts val="0"/>
              </a:spcAft>
              <a:buFont typeface="Arial" pitchFamily="34" charset="0"/>
              <a:buNone/>
              <a:defRPr/>
            </a:pPr>
            <a:endParaRPr lang="en-US" dirty="0" smtClean="0"/>
          </a:p>
          <a:p>
            <a:pPr algn="ctr" eaLnBrk="1" fontAlgn="auto" hangingPunct="1">
              <a:spcAft>
                <a:spcPts val="0"/>
              </a:spcAft>
              <a:buFont typeface="Arial" pitchFamily="34" charset="0"/>
              <a:buNone/>
              <a:defRPr/>
            </a:pPr>
            <a:r>
              <a:rPr lang="ar-SA" dirty="0" smtClean="0"/>
              <a:t>بينما أنا بالانتظار  تفاجأت بأن الأشخاص الذين كانوا ينتظرون معي يدخلون سريعاً إلى العيادة وكذلك يخرجون من العيادة سريعاً ..</a:t>
            </a:r>
            <a:endParaRPr lang="en-US" dirty="0" smtClean="0"/>
          </a:p>
          <a:p>
            <a:pPr algn="ctr" eaLnBrk="1" fontAlgn="auto" hangingPunct="1">
              <a:spcAft>
                <a:spcPts val="0"/>
              </a:spcAft>
              <a:defRPr/>
            </a:pPr>
            <a:endParaRPr lang="en-US" dirty="0" smtClean="0"/>
          </a:p>
          <a:p>
            <a:pPr algn="ctr" eaLnBrk="1" fontAlgn="auto" hangingPunct="1">
              <a:spcAft>
                <a:spcPts val="0"/>
              </a:spcAft>
              <a:buFont typeface="Arial" pitchFamily="34" charset="0"/>
              <a:buNone/>
              <a:defRPr/>
            </a:pPr>
            <a:r>
              <a:rPr lang="ar-SA" dirty="0" smtClean="0"/>
              <a:t>ولكن عرفت السبب بعد أن جاء دوري ودخلت على الطبيب ، فالطبيب كان متسرِّعا جداً في أخذ التاريخ المرضي حتى أنه لم يسألني إلا عن المشكلة الأساسية ولم يفصّل فيها بل اكتفى بسؤاله عن المشكلة ومتى بدأت ثم قام بفحص بسيط للبطن ولم يكن فحص للجهاز الهضمي كامل ولم يغطي كامل أجزاء البطن حتى ..</a:t>
            </a:r>
            <a:endParaRPr lang="en-US" dirty="0" smtClean="0"/>
          </a:p>
          <a:p>
            <a:pPr algn="ctr" eaLnBrk="1" fontAlgn="auto" hangingPunct="1">
              <a:spcAft>
                <a:spcPts val="0"/>
              </a:spcAft>
              <a:buFont typeface="Arial" pitchFamily="34" charset="0"/>
              <a:buNone/>
              <a:defRPr/>
            </a:pPr>
            <a:r>
              <a:rPr lang="ar-SA" dirty="0" smtClean="0"/>
              <a:t> ثم بعد ذلك أعطاني قائمة كبيرة جداً مكتوب بها تحاليل وأشعة يطلب مني القيام بها كان من ضمن هذه التحاليل أشعة مقطعية ومنظار ، وكانت هذه التحاليل بتكلفة حوالي ١٥٠٠ ريال</a:t>
            </a:r>
            <a:endParaRPr lang="en-US" dirty="0" smtClean="0"/>
          </a:p>
          <a:p>
            <a:pPr eaLnBrk="1" fontAlgn="auto" hangingPunct="1">
              <a:spcAft>
                <a:spcPts val="0"/>
              </a:spcAft>
              <a:buFont typeface="Arial" pitchFamily="34" charset="0"/>
              <a:buNone/>
              <a:defRPr/>
            </a:pPr>
            <a:endParaRPr lang="ar-SA" dirty="0" smtClean="0"/>
          </a:p>
        </p:txBody>
      </p:sp>
      <p:sp>
        <p:nvSpPr>
          <p:cNvPr id="5" name="Slide Number Placeholder 4"/>
          <p:cNvSpPr>
            <a:spLocks noGrp="1"/>
          </p:cNvSpPr>
          <p:nvPr>
            <p:ph type="sldNum" sz="quarter" idx="12"/>
          </p:nvPr>
        </p:nvSpPr>
        <p:spPr/>
        <p:txBody>
          <a:bodyPr/>
          <a:lstStyle/>
          <a:p>
            <a:fld id="{D11B839D-7CBD-4031-9A2D-B9BA85067625}" type="slidenum">
              <a:rPr lang="en-US" smtClean="0"/>
              <a:t>10</a:t>
            </a:fld>
            <a:endParaRPr lang="en-US"/>
          </a:p>
        </p:txBody>
      </p:sp>
    </p:spTree>
    <p:extLst>
      <p:ext uri="{BB962C8B-B14F-4D97-AF65-F5344CB8AC3E}">
        <p14:creationId xmlns:p14="http://schemas.microsoft.com/office/powerpoint/2010/main" val="81503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57202"/>
            <a:ext cx="8229600" cy="5668963"/>
          </a:xfrm>
        </p:spPr>
        <p:txBody>
          <a:bodyPr>
            <a:noAutofit/>
          </a:bodyPr>
          <a:lstStyle/>
          <a:p>
            <a:pPr algn="r" rtl="1">
              <a:buNone/>
            </a:pPr>
            <a:r>
              <a:rPr lang="ar-SA" sz="1800" dirty="0" smtClean="0"/>
              <a:t>      </a:t>
            </a:r>
            <a:r>
              <a:rPr lang="ar-SA" sz="2800" b="1" dirty="0" smtClean="0"/>
              <a:t>قصة حقيقية عن جشع الأطباء والمستشفيات الخاصة</a:t>
            </a:r>
            <a:r>
              <a:rPr lang="en-US" sz="2800" b="1" dirty="0" smtClean="0"/>
              <a:t/>
            </a:r>
            <a:br>
              <a:rPr lang="en-US" sz="2800" b="1" dirty="0" smtClean="0"/>
            </a:br>
            <a:r>
              <a:rPr lang="en-US" sz="1800" dirty="0" smtClean="0"/>
              <a:t/>
            </a:r>
            <a:br>
              <a:rPr lang="en-US" sz="1800" dirty="0" smtClean="0"/>
            </a:br>
            <a:r>
              <a:rPr lang="ar-SA" sz="1800" dirty="0" smtClean="0"/>
              <a:t>شاب في مقتبل العمر يقود دراجته النارية ، ويشاء القدر أن يصدم بسيارة مسرعة ويقع على الأرض</a:t>
            </a:r>
            <a:r>
              <a:rPr lang="en-US" sz="1800" dirty="0" smtClean="0"/>
              <a:t>..</a:t>
            </a:r>
            <a:br>
              <a:rPr lang="en-US" sz="1800" dirty="0" smtClean="0"/>
            </a:br>
            <a:r>
              <a:rPr lang="ar-SA" sz="1800" dirty="0" smtClean="0"/>
              <a:t>وتجمع الناس و</a:t>
            </a:r>
            <a:r>
              <a:rPr lang="ar-SA" sz="1800" dirty="0"/>
              <a:t> </a:t>
            </a:r>
            <a:r>
              <a:rPr lang="ar-SA" sz="1800" dirty="0" smtClean="0"/>
              <a:t>أدركوا المصاب</a:t>
            </a:r>
            <a:r>
              <a:rPr lang="en-US" sz="1800" dirty="0" smtClean="0"/>
              <a:t/>
            </a:r>
            <a:br>
              <a:rPr lang="en-US" sz="1800" dirty="0" smtClean="0"/>
            </a:br>
            <a:r>
              <a:rPr lang="ar-SA" sz="1800" dirty="0" smtClean="0"/>
              <a:t>ويتقدم شاب، يضع الشاب في السيارة ويأخذه إلى أقرب مستشفى خاص</a:t>
            </a:r>
            <a:r>
              <a:rPr lang="en-US" sz="1800" dirty="0" smtClean="0"/>
              <a:t/>
            </a:r>
            <a:br>
              <a:rPr lang="en-US" sz="1800" dirty="0" smtClean="0"/>
            </a:br>
            <a:r>
              <a:rPr lang="ar-SA" sz="1800" dirty="0" smtClean="0"/>
              <a:t>أين الطبيب .. أين الإسعاف .. أنقذوا المصاب</a:t>
            </a:r>
            <a:r>
              <a:rPr lang="en-US" sz="1800" dirty="0" smtClean="0"/>
              <a:t>..</a:t>
            </a:r>
            <a:br>
              <a:rPr lang="en-US" sz="1800" dirty="0" smtClean="0"/>
            </a:br>
            <a:r>
              <a:rPr lang="ar-SA" sz="1800" dirty="0" smtClean="0"/>
              <a:t>ويرد عليه أحد الأطباء وبكل برود</a:t>
            </a:r>
            <a:r>
              <a:rPr lang="en-US" sz="1800" dirty="0" smtClean="0"/>
              <a:t/>
            </a:r>
            <a:br>
              <a:rPr lang="en-US" sz="1800" dirty="0" smtClean="0"/>
            </a:br>
            <a:r>
              <a:rPr lang="ar-SA" sz="1800" dirty="0" smtClean="0"/>
              <a:t>من هذا المصاب ؟؟ وما أسمه ؟؟</a:t>
            </a:r>
            <a:r>
              <a:rPr lang="en-US" sz="1800" dirty="0" smtClean="0"/>
              <a:t/>
            </a:r>
            <a:br>
              <a:rPr lang="en-US" sz="1800" dirty="0" smtClean="0"/>
            </a:br>
            <a:r>
              <a:rPr lang="ar-SA" sz="1800" dirty="0" smtClean="0"/>
              <a:t>ويرد الشاب الذي أحضره ، لا أعلم من هو</a:t>
            </a:r>
            <a:r>
              <a:rPr lang="en-US" sz="1800" dirty="0" smtClean="0"/>
              <a:t/>
            </a:r>
            <a:br>
              <a:rPr lang="en-US" sz="1800" dirty="0" smtClean="0"/>
            </a:br>
            <a:endParaRPr lang="ar-SA" sz="1800" dirty="0" smtClean="0"/>
          </a:p>
          <a:p>
            <a:pPr algn="r" rtl="1">
              <a:buNone/>
            </a:pPr>
            <a:r>
              <a:rPr lang="ar-SA" sz="1800" dirty="0" smtClean="0"/>
              <a:t>     وكان المصاب يئن من الألم ، والدماء قد غطت وجهه حتى أخفت معالمه</a:t>
            </a:r>
            <a:r>
              <a:rPr lang="en-US" sz="1800" dirty="0" smtClean="0"/>
              <a:t>..</a:t>
            </a:r>
            <a:br>
              <a:rPr lang="en-US" sz="1800" dirty="0" smtClean="0"/>
            </a:br>
            <a:r>
              <a:rPr lang="ar-SA" sz="1800" dirty="0" smtClean="0"/>
              <a:t>فيقول الطبيب للشاب اذهب وادفع للصندوق خمس وعشرون ألف ريال قبل أن تدخله إلى الإسعاف</a:t>
            </a:r>
            <a:r>
              <a:rPr lang="en-US" sz="1800" dirty="0" smtClean="0"/>
              <a:t>..</a:t>
            </a:r>
            <a:br>
              <a:rPr lang="en-US" sz="1800" dirty="0" smtClean="0"/>
            </a:br>
            <a:r>
              <a:rPr lang="ar-SA" sz="1800" dirty="0" smtClean="0"/>
              <a:t>فيقول الشاب أن هذا المصاب لا يوجد معه شيء من المال</a:t>
            </a:r>
            <a:r>
              <a:rPr lang="en-US" sz="1800" dirty="0" smtClean="0"/>
              <a:t>..</a:t>
            </a:r>
            <a:br>
              <a:rPr lang="en-US" sz="1800" dirty="0" smtClean="0"/>
            </a:br>
            <a:r>
              <a:rPr lang="ar-SA" sz="1800" dirty="0" smtClean="0"/>
              <a:t>فيرد الطبيب ونحن لا نستطيع أن نستقبله .. ولا نسعفه .. هكذا تعليمات إدارة المستشفى</a:t>
            </a:r>
            <a:r>
              <a:rPr lang="en-US" sz="1800" dirty="0" smtClean="0"/>
              <a:t>..</a:t>
            </a:r>
            <a:br>
              <a:rPr lang="en-US" sz="1800" dirty="0" smtClean="0"/>
            </a:br>
            <a:r>
              <a:rPr lang="ar-SA" sz="1800" dirty="0" smtClean="0"/>
              <a:t>فيقول الشاب</a:t>
            </a:r>
            <a:r>
              <a:rPr lang="en-US" sz="1800" dirty="0" smtClean="0"/>
              <a:t>..</a:t>
            </a:r>
            <a:r>
              <a:rPr lang="ar-SA" sz="1800" dirty="0" smtClean="0"/>
              <a:t>أسعفوه وأنا سأذهب لإحضار النقود أسرعوا </a:t>
            </a:r>
            <a:r>
              <a:rPr lang="ar-SA" sz="1800" dirty="0" err="1" smtClean="0"/>
              <a:t>و</a:t>
            </a:r>
            <a:r>
              <a:rPr lang="ar-SA" sz="1800" dirty="0" smtClean="0"/>
              <a:t> أسعفوه</a:t>
            </a:r>
          </a:p>
          <a:p>
            <a:pPr algn="r" rtl="1">
              <a:buNone/>
            </a:pPr>
            <a:r>
              <a:rPr lang="ar-SA" sz="1800" dirty="0" smtClean="0"/>
              <a:t>      فالشاب ينزف .. وقد يموت!!</a:t>
            </a:r>
          </a:p>
          <a:p>
            <a:pPr algn="r" rtl="1">
              <a:buNone/>
            </a:pPr>
            <a:r>
              <a:rPr lang="en-US" sz="1800" dirty="0" smtClean="0"/>
              <a:t/>
            </a:r>
            <a:br>
              <a:rPr lang="en-US" sz="1800" dirty="0" smtClean="0"/>
            </a:br>
            <a:endParaRPr lang="en-US" sz="1800" dirty="0"/>
          </a:p>
        </p:txBody>
      </p:sp>
      <p:pic>
        <p:nvPicPr>
          <p:cNvPr id="111618" name="Picture 2" descr="http://www.doctorsworld.us/wp-content/uploads/2012/02/829255-emergency.jpg"/>
          <p:cNvPicPr>
            <a:picLocks noChangeAspect="1" noChangeArrowheads="1"/>
          </p:cNvPicPr>
          <p:nvPr/>
        </p:nvPicPr>
        <p:blipFill>
          <a:blip r:embed="rId2"/>
          <a:srcRect/>
          <a:stretch>
            <a:fillRect/>
          </a:stretch>
        </p:blipFill>
        <p:spPr bwMode="auto">
          <a:xfrm>
            <a:off x="228600" y="4929319"/>
            <a:ext cx="3124200" cy="1759166"/>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fld id="{D11B839D-7CBD-4031-9A2D-B9BA85067625}" type="slidenum">
              <a:rPr lang="en-US" smtClean="0"/>
              <a:t>11</a:t>
            </a:fld>
            <a:endParaRPr lang="en-US"/>
          </a:p>
        </p:txBody>
      </p:sp>
    </p:spTree>
    <p:extLst>
      <p:ext uri="{BB962C8B-B14F-4D97-AF65-F5344CB8AC3E}">
        <p14:creationId xmlns:p14="http://schemas.microsoft.com/office/powerpoint/2010/main" val="132805719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1618"/>
                                        </p:tgtEl>
                                        <p:attrNameLst>
                                          <p:attrName>style.visibility</p:attrName>
                                        </p:attrNameLst>
                                      </p:cBhvr>
                                      <p:to>
                                        <p:strVal val="visible"/>
                                      </p:to>
                                    </p:set>
                                    <p:anim calcmode="lin" valueType="num">
                                      <p:cBhvr additive="base">
                                        <p:cTn id="7" dur="500" fill="hold"/>
                                        <p:tgtEl>
                                          <p:spTgt spid="111618"/>
                                        </p:tgtEl>
                                        <p:attrNameLst>
                                          <p:attrName>ppt_x</p:attrName>
                                        </p:attrNameLst>
                                      </p:cBhvr>
                                      <p:tavLst>
                                        <p:tav tm="0">
                                          <p:val>
                                            <p:strVal val="#ppt_x"/>
                                          </p:val>
                                        </p:tav>
                                        <p:tav tm="100000">
                                          <p:val>
                                            <p:strVal val="#ppt_x"/>
                                          </p:val>
                                        </p:tav>
                                      </p:tavLst>
                                    </p:anim>
                                    <p:anim calcmode="lin" valueType="num">
                                      <p:cBhvr additive="base">
                                        <p:cTn id="8" dur="500" fill="hold"/>
                                        <p:tgtEl>
                                          <p:spTgt spid="1116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2002"/>
            <a:ext cx="8229600" cy="5364163"/>
          </a:xfrm>
        </p:spPr>
        <p:txBody>
          <a:bodyPr>
            <a:noAutofit/>
          </a:bodyPr>
          <a:lstStyle/>
          <a:p>
            <a:pPr algn="r" rtl="1"/>
            <a:r>
              <a:rPr lang="ar-SA" sz="1800" dirty="0" smtClean="0"/>
              <a:t>فيرد الطبيب بسخرية لاذعة لا نستطيع أن نقبله قبل دفع النقود</a:t>
            </a:r>
            <a:r>
              <a:rPr lang="en-US" sz="1800" dirty="0" smtClean="0"/>
              <a:t>..</a:t>
            </a:r>
            <a:br>
              <a:rPr lang="en-US" sz="1800" dirty="0" smtClean="0"/>
            </a:br>
            <a:r>
              <a:rPr lang="ar-SA" sz="1800" dirty="0" smtClean="0"/>
              <a:t>فيثور الشاب ويصيح أي ضمير تملكون من الإنسانية .. لا ضميراً .. ولا وجداناً .. ولا ذمة .. ولا كرامة.؟</a:t>
            </a:r>
            <a:r>
              <a:rPr lang="en-US" sz="1800" dirty="0" smtClean="0"/>
              <a:t/>
            </a:r>
            <a:br>
              <a:rPr lang="en-US" sz="1800" dirty="0" smtClean="0"/>
            </a:br>
            <a:r>
              <a:rPr lang="ar-SA" sz="1800" dirty="0" smtClean="0"/>
              <a:t>ولم يتمالك نفسه وينظر إلى الطبيب نظره احتقار ، فيشتمه ، ويبصق في وجهه ويخرج وهو يحمل المصاب إلى المستشفى الحكومي العام</a:t>
            </a:r>
            <a:r>
              <a:rPr lang="en-US" sz="1800" dirty="0" smtClean="0"/>
              <a:t> ..</a:t>
            </a:r>
            <a:br>
              <a:rPr lang="en-US" sz="1800" dirty="0" smtClean="0"/>
            </a:br>
            <a:r>
              <a:rPr lang="ar-SA" sz="1800" dirty="0" smtClean="0"/>
              <a:t>ويدخل الشاب إلى غرفة الإسعاف ، ويبدأ الطبيب بتقديم العلاج للمصاب</a:t>
            </a:r>
            <a:r>
              <a:rPr lang="en-US" sz="1800" dirty="0" smtClean="0"/>
              <a:t> </a:t>
            </a:r>
            <a:endParaRPr lang="ar-SA" sz="1800" dirty="0" smtClean="0"/>
          </a:p>
          <a:p>
            <a:pPr algn="r" rtl="1"/>
            <a:r>
              <a:rPr lang="en-US" sz="1800" dirty="0" smtClean="0"/>
              <a:t/>
            </a:r>
            <a:br>
              <a:rPr lang="en-US" sz="1800" dirty="0" smtClean="0"/>
            </a:br>
            <a:r>
              <a:rPr lang="ar-SA" sz="1800" dirty="0" smtClean="0"/>
              <a:t>ولم تنفع المحاولات الجادة بإسعافه لقد فارق الحياة ،لكثرة  ما نزف من الدماء</a:t>
            </a:r>
            <a:r>
              <a:rPr lang="en-US" sz="1800" dirty="0" smtClean="0"/>
              <a:t>..</a:t>
            </a:r>
            <a:br>
              <a:rPr lang="en-US" sz="1800" dirty="0" smtClean="0"/>
            </a:br>
            <a:r>
              <a:rPr lang="ar-SA" sz="1800" dirty="0" smtClean="0"/>
              <a:t>صمت رهيب خيم على طاقم الإسعاف ، وفجأة يرن هاتف الشاب المصاب النقال</a:t>
            </a:r>
            <a:r>
              <a:rPr lang="en-US" sz="1800" dirty="0" smtClean="0"/>
              <a:t>..</a:t>
            </a:r>
            <a:br>
              <a:rPr lang="en-US" sz="1800" dirty="0" smtClean="0"/>
            </a:br>
            <a:r>
              <a:rPr lang="ar-SA" sz="1800" dirty="0" smtClean="0"/>
              <a:t>ويرد عليه الشاب الذي أسعفه</a:t>
            </a:r>
            <a:r>
              <a:rPr lang="en-US" sz="1800" dirty="0" smtClean="0"/>
              <a:t>..</a:t>
            </a:r>
            <a:endParaRPr lang="ar-SA" sz="1800" dirty="0" smtClean="0"/>
          </a:p>
          <a:p>
            <a:pPr algn="r" rtl="1"/>
            <a:r>
              <a:rPr lang="en-US" sz="1800" dirty="0" smtClean="0"/>
              <a:t/>
            </a:r>
            <a:br>
              <a:rPr lang="en-US" sz="1800" dirty="0" smtClean="0"/>
            </a:br>
            <a:r>
              <a:rPr lang="ar-SA" sz="1800" dirty="0" smtClean="0"/>
              <a:t>من يتكلم</a:t>
            </a:r>
            <a:r>
              <a:rPr lang="en-US" sz="1800" dirty="0" smtClean="0"/>
              <a:t/>
            </a:r>
            <a:br>
              <a:rPr lang="en-US" sz="1800" dirty="0" smtClean="0"/>
            </a:br>
            <a:r>
              <a:rPr lang="ar-SA" sz="1800" dirty="0" smtClean="0"/>
              <a:t>من أنت ، أين صاحب الهاتف ، ولماذا ترد على هاتفه.؟</a:t>
            </a:r>
            <a:r>
              <a:rPr lang="en-US" sz="1800" dirty="0" smtClean="0"/>
              <a:t/>
            </a:r>
            <a:br>
              <a:rPr lang="en-US" sz="1800" dirty="0" smtClean="0"/>
            </a:br>
            <a:r>
              <a:rPr lang="ar-SA" sz="1800" dirty="0" smtClean="0"/>
              <a:t>من أنتي يا أختي؟؟؟</a:t>
            </a:r>
            <a:r>
              <a:rPr lang="en-US" sz="1800" dirty="0" smtClean="0"/>
              <a:t/>
            </a:r>
            <a:br>
              <a:rPr lang="en-US" sz="1800" dirty="0" smtClean="0"/>
            </a:br>
            <a:r>
              <a:rPr lang="ar-SA" sz="1800" dirty="0" smtClean="0"/>
              <a:t>وترد أنا خطيبته</a:t>
            </a:r>
            <a:r>
              <a:rPr lang="en-US" sz="1800" dirty="0" smtClean="0"/>
              <a:t/>
            </a:r>
            <a:br>
              <a:rPr lang="en-US" sz="1800" dirty="0" smtClean="0"/>
            </a:br>
            <a:r>
              <a:rPr lang="ar-SA" sz="1800" dirty="0" smtClean="0"/>
              <a:t>ويقول ما أسم هذا الشاب صاحب الجوال ؟؟؟</a:t>
            </a:r>
            <a:r>
              <a:rPr lang="en-US" sz="1800" dirty="0" smtClean="0"/>
              <a:t/>
            </a:r>
            <a:br>
              <a:rPr lang="en-US" sz="1800" dirty="0" smtClean="0"/>
            </a:br>
            <a:r>
              <a:rPr lang="ar-SA" sz="1800" dirty="0" smtClean="0"/>
              <a:t>وترد لماذا يا أخي ؟؟ أين هو ؟؟؟</a:t>
            </a:r>
            <a:r>
              <a:rPr lang="en-US" sz="1800" dirty="0" smtClean="0"/>
              <a:t/>
            </a:r>
            <a:br>
              <a:rPr lang="en-US" sz="1800" dirty="0" smtClean="0"/>
            </a:br>
            <a:r>
              <a:rPr lang="ar-SA" sz="1800" dirty="0" smtClean="0"/>
              <a:t>أنا آسف انه في المستشفى ، جرى له حادث</a:t>
            </a:r>
            <a:r>
              <a:rPr lang="en-US" sz="1800" dirty="0" smtClean="0"/>
              <a:t/>
            </a:r>
            <a:br>
              <a:rPr lang="en-US" sz="1800" dirty="0" smtClean="0"/>
            </a:br>
            <a:r>
              <a:rPr lang="ar-SA" sz="1800" dirty="0" smtClean="0"/>
              <a:t>أريد التكلم مع والده ، أين هو</a:t>
            </a:r>
            <a:r>
              <a:rPr lang="en-US" sz="1800" dirty="0" smtClean="0"/>
              <a:t/>
            </a:r>
            <a:br>
              <a:rPr lang="en-US" sz="1800" dirty="0" smtClean="0"/>
            </a:br>
            <a:r>
              <a:rPr lang="ar-SA" sz="1800" dirty="0" smtClean="0"/>
              <a:t>ومن يكون والده ؟؟؟؟</a:t>
            </a:r>
          </a:p>
          <a:p>
            <a:pPr algn="r" rtl="1"/>
            <a:r>
              <a:rPr lang="en-US" sz="1800" dirty="0" smtClean="0"/>
              <a:t/>
            </a:r>
            <a:br>
              <a:rPr lang="en-US" sz="1800" dirty="0" smtClean="0"/>
            </a:br>
            <a:endParaRPr lang="en-US" sz="1800" dirty="0"/>
          </a:p>
        </p:txBody>
      </p:sp>
      <p:pic>
        <p:nvPicPr>
          <p:cNvPr id="114690" name="Picture 2" descr="http://www.plexusrecruitment.com.au/public/editor_images/doc-money.jpg"/>
          <p:cNvPicPr>
            <a:picLocks noChangeAspect="1" noChangeArrowheads="1"/>
          </p:cNvPicPr>
          <p:nvPr/>
        </p:nvPicPr>
        <p:blipFill>
          <a:blip r:embed="rId2" cstate="print"/>
          <a:srcRect/>
          <a:stretch>
            <a:fillRect/>
          </a:stretch>
        </p:blipFill>
        <p:spPr bwMode="auto">
          <a:xfrm>
            <a:off x="0" y="3823540"/>
            <a:ext cx="4191000" cy="2796337"/>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fld id="{D11B839D-7CBD-4031-9A2D-B9BA85067625}" type="slidenum">
              <a:rPr lang="en-US" smtClean="0"/>
              <a:t>12</a:t>
            </a:fld>
            <a:endParaRPr lang="en-US"/>
          </a:p>
        </p:txBody>
      </p:sp>
    </p:spTree>
    <p:extLst>
      <p:ext uri="{BB962C8B-B14F-4D97-AF65-F5344CB8AC3E}">
        <p14:creationId xmlns:p14="http://schemas.microsoft.com/office/powerpoint/2010/main" val="1018423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85802"/>
            <a:ext cx="8229600" cy="5440363"/>
          </a:xfrm>
        </p:spPr>
        <p:txBody>
          <a:bodyPr>
            <a:normAutofit fontScale="55000" lnSpcReduction="20000"/>
          </a:bodyPr>
          <a:lstStyle/>
          <a:p>
            <a:pPr algn="r" rtl="1"/>
            <a:r>
              <a:rPr lang="ar-SA" dirty="0" smtClean="0"/>
              <a:t>أنه الطبيب فلان صاحب المستشفى الخاص </a:t>
            </a:r>
            <a:r>
              <a:rPr lang="en-US" dirty="0" smtClean="0"/>
              <a:t/>
            </a:r>
            <a:br>
              <a:rPr lang="en-US" dirty="0" smtClean="0"/>
            </a:br>
            <a:r>
              <a:rPr lang="ar-SA" dirty="0" smtClean="0"/>
              <a:t>إذاً بلغي والده وأخبريه بأننا في المستشفى الحكومي العام</a:t>
            </a:r>
            <a:r>
              <a:rPr lang="en-US" dirty="0" smtClean="0"/>
              <a:t>..</a:t>
            </a:r>
            <a:br>
              <a:rPr lang="en-US" dirty="0" smtClean="0"/>
            </a:br>
            <a:r>
              <a:rPr lang="ar-SA" dirty="0" smtClean="0"/>
              <a:t>ويسمع والده الطبيب بالخبر ، ويتصل وهو يصيح أسعفوه</a:t>
            </a:r>
            <a:r>
              <a:rPr lang="en-US" dirty="0" smtClean="0"/>
              <a:t> ..</a:t>
            </a:r>
            <a:br>
              <a:rPr lang="en-US" dirty="0" smtClean="0"/>
            </a:br>
            <a:r>
              <a:rPr lang="ar-SA" dirty="0" smtClean="0"/>
              <a:t>أسعفوه .. </a:t>
            </a:r>
          </a:p>
          <a:p>
            <a:pPr algn="r" rtl="1"/>
            <a:r>
              <a:rPr lang="en-US" dirty="0" smtClean="0"/>
              <a:t/>
            </a:r>
            <a:br>
              <a:rPr lang="en-US" dirty="0" smtClean="0"/>
            </a:br>
            <a:r>
              <a:rPr lang="ar-SA" dirty="0" smtClean="0"/>
              <a:t>ويصل الطبيب إلى المستشفى</a:t>
            </a:r>
            <a:r>
              <a:rPr lang="en-US" dirty="0" smtClean="0"/>
              <a:t/>
            </a:r>
            <a:br>
              <a:rPr lang="en-US" dirty="0" smtClean="0"/>
            </a:br>
            <a:r>
              <a:rPr lang="ar-SA" dirty="0" smtClean="0"/>
              <a:t>أين المصاب.؟</a:t>
            </a:r>
            <a:r>
              <a:rPr lang="en-US" dirty="0" smtClean="0"/>
              <a:t/>
            </a:r>
            <a:br>
              <a:rPr lang="en-US" dirty="0" smtClean="0"/>
            </a:br>
            <a:r>
              <a:rPr lang="ar-SA" dirty="0" smtClean="0"/>
              <a:t>عظم الله أجركم .. لقد فارق الحياة.؟</a:t>
            </a:r>
            <a:r>
              <a:rPr lang="en-US" dirty="0" smtClean="0"/>
              <a:t/>
            </a:r>
            <a:br>
              <a:rPr lang="en-US" dirty="0" smtClean="0"/>
            </a:br>
            <a:r>
              <a:rPr lang="ar-SA" dirty="0" smtClean="0"/>
              <a:t>من هو الذي أسعفه ، امسكوه ، حققوا معه.؟؟</a:t>
            </a:r>
            <a:r>
              <a:rPr lang="en-US" dirty="0" smtClean="0"/>
              <a:t/>
            </a:r>
            <a:br>
              <a:rPr lang="en-US" dirty="0" smtClean="0"/>
            </a:br>
            <a:r>
              <a:rPr lang="ar-SA" dirty="0" smtClean="0"/>
              <a:t>وينظر الطبيب من حوله فيجد الشاب الذي أسعف ولده وهو الذي شتمه وبصق عليه</a:t>
            </a:r>
            <a:r>
              <a:rPr lang="en-US" dirty="0" smtClean="0"/>
              <a:t/>
            </a:r>
            <a:br>
              <a:rPr lang="en-US" dirty="0" smtClean="0"/>
            </a:br>
            <a:r>
              <a:rPr lang="ar-SA" dirty="0" smtClean="0"/>
              <a:t>إذاً أنت الذي ......... ؟؟؟؟</a:t>
            </a:r>
            <a:r>
              <a:rPr lang="en-US" dirty="0" smtClean="0"/>
              <a:t/>
            </a:r>
            <a:br>
              <a:rPr lang="en-US" dirty="0" smtClean="0"/>
            </a:br>
            <a:r>
              <a:rPr lang="ar-SA" dirty="0" smtClean="0"/>
              <a:t>نعم </a:t>
            </a:r>
            <a:r>
              <a:rPr lang="en-US" dirty="0" smtClean="0"/>
              <a:t/>
            </a:r>
            <a:br>
              <a:rPr lang="en-US" dirty="0" smtClean="0"/>
            </a:br>
            <a:r>
              <a:rPr lang="ar-SA" dirty="0"/>
              <a:t>أ</a:t>
            </a:r>
            <a:r>
              <a:rPr lang="ar-SA" dirty="0" smtClean="0"/>
              <a:t>نا </a:t>
            </a:r>
            <a:r>
              <a:rPr lang="ar-SA" dirty="0"/>
              <a:t>أ</a:t>
            </a:r>
            <a:r>
              <a:rPr lang="ar-SA" dirty="0" smtClean="0"/>
              <a:t>سعفته و أنت طردتنا ايها الطبيب..؟؟</a:t>
            </a:r>
            <a:r>
              <a:rPr lang="en-US" dirty="0" smtClean="0"/>
              <a:t/>
            </a:r>
            <a:br>
              <a:rPr lang="en-US" dirty="0" smtClean="0"/>
            </a:br>
            <a:r>
              <a:rPr lang="ar-SA" dirty="0" smtClean="0"/>
              <a:t>لم يتمالك الطبيب نفسه من البكاء وهو يقول أنا الذي قتلتك يا بني..؟؟</a:t>
            </a:r>
            <a:r>
              <a:rPr lang="en-US" dirty="0" smtClean="0"/>
              <a:t/>
            </a:r>
            <a:br>
              <a:rPr lang="en-US" dirty="0" smtClean="0"/>
            </a:br>
            <a:r>
              <a:rPr lang="ar-SA" dirty="0" smtClean="0"/>
              <a:t>وصل أبنه للمستشفى الذي يملكه فيطرده</a:t>
            </a:r>
            <a:r>
              <a:rPr lang="en-US" dirty="0" smtClean="0"/>
              <a:t>..</a:t>
            </a:r>
            <a:br>
              <a:rPr lang="en-US" dirty="0" smtClean="0"/>
            </a:br>
            <a:r>
              <a:rPr lang="ar-SA" dirty="0" smtClean="0"/>
              <a:t>ويفقد أعز إنسان إلى قلبه من أجل المال </a:t>
            </a:r>
          </a:p>
          <a:p>
            <a:pPr algn="r" rtl="1"/>
            <a:r>
              <a:rPr lang="en-US" dirty="0" smtClean="0"/>
              <a:t/>
            </a:r>
            <a:br>
              <a:rPr lang="en-US" dirty="0" smtClean="0"/>
            </a:br>
            <a:r>
              <a:rPr lang="ar-SA" dirty="0" smtClean="0"/>
              <a:t>الجشع عاد </a:t>
            </a:r>
            <a:r>
              <a:rPr lang="ar-SA" dirty="0"/>
              <a:t>إ</a:t>
            </a:r>
            <a:r>
              <a:rPr lang="ar-SA" dirty="0" smtClean="0"/>
              <a:t>لى صاحبه فقتله</a:t>
            </a:r>
            <a:r>
              <a:rPr lang="en-US" dirty="0" smtClean="0"/>
              <a:t>..</a:t>
            </a:r>
            <a:endParaRPr lang="ar-SA" dirty="0" smtClean="0"/>
          </a:p>
          <a:p>
            <a:pPr algn="r" rtl="1"/>
            <a:endParaRPr lang="ar-SA" sz="4400" b="1" dirty="0" smtClean="0">
              <a:solidFill>
                <a:srgbClr val="660033"/>
              </a:solidFill>
              <a:effectLst>
                <a:outerShdw blurRad="38100" dist="38100" dir="2700000" algn="tl">
                  <a:srgbClr val="000000">
                    <a:alpha val="43137"/>
                  </a:srgbClr>
                </a:outerShdw>
              </a:effectLst>
            </a:endParaRPr>
          </a:p>
          <a:p>
            <a:pPr algn="r" rtl="1"/>
            <a:r>
              <a:rPr lang="ar-SA" sz="4400" b="1" dirty="0" smtClean="0">
                <a:solidFill>
                  <a:srgbClr val="660033"/>
                </a:solidFill>
                <a:effectLst>
                  <a:outerShdw blurRad="38100" dist="38100" dir="2700000" algn="tl">
                    <a:srgbClr val="000000">
                      <a:alpha val="43137"/>
                    </a:srgbClr>
                  </a:outerShdw>
                </a:effectLst>
              </a:rPr>
              <a:t>وكان صلى الله عليه وسلم يستعيذ بالله "من نفس لا تشبع"</a:t>
            </a:r>
            <a:endParaRPr lang="en-US" sz="4400" b="1" dirty="0" smtClean="0">
              <a:solidFill>
                <a:srgbClr val="660033"/>
              </a:solidFill>
              <a:effectLst>
                <a:outerShdw blurRad="38100" dist="38100" dir="2700000" algn="tl">
                  <a:srgbClr val="000000">
                    <a:alpha val="43137"/>
                  </a:srgbClr>
                </a:outerShdw>
              </a:effectLst>
            </a:endParaRPr>
          </a:p>
          <a:p>
            <a:pPr algn="r" rtl="1">
              <a:buNone/>
            </a:pPr>
            <a:r>
              <a:rPr lang="en-US" dirty="0" smtClean="0"/>
              <a:t/>
            </a:r>
            <a:br>
              <a:rPr lang="en-US" dirty="0" smtClean="0"/>
            </a:br>
            <a:endParaRPr lang="en-US" dirty="0"/>
          </a:p>
        </p:txBody>
      </p:sp>
      <p:pic>
        <p:nvPicPr>
          <p:cNvPr id="113666" name="Picture 2" descr="http://aviscogitations.files.wordpress.com/2010/02/greed.jpg"/>
          <p:cNvPicPr>
            <a:picLocks noChangeAspect="1" noChangeArrowheads="1"/>
          </p:cNvPicPr>
          <p:nvPr/>
        </p:nvPicPr>
        <p:blipFill>
          <a:blip r:embed="rId2"/>
          <a:srcRect/>
          <a:stretch>
            <a:fillRect/>
          </a:stretch>
        </p:blipFill>
        <p:spPr bwMode="auto">
          <a:xfrm>
            <a:off x="304800" y="3581402"/>
            <a:ext cx="2286000" cy="3050549"/>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fld id="{D11B839D-7CBD-4031-9A2D-B9BA85067625}" type="slidenum">
              <a:rPr lang="en-US" smtClean="0"/>
              <a:t>13</a:t>
            </a:fld>
            <a:endParaRPr lang="en-US"/>
          </a:p>
        </p:txBody>
      </p:sp>
    </p:spTree>
    <p:extLst>
      <p:ext uri="{BB962C8B-B14F-4D97-AF65-F5344CB8AC3E}">
        <p14:creationId xmlns:p14="http://schemas.microsoft.com/office/powerpoint/2010/main" val="1745933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362200"/>
            <a:ext cx="2819400" cy="152400"/>
          </a:xfrm>
        </p:spPr>
        <p:txBody>
          <a:bodyPr>
            <a:noAutofit/>
          </a:bodyPr>
          <a:lstStyle/>
          <a:p>
            <a:r>
              <a:rPr lang="ar-SA" sz="2400" dirty="0" smtClean="0">
                <a:solidFill>
                  <a:srgbClr val="660033"/>
                </a:solidFill>
                <a:cs typeface="DecoType Naskh Special" pitchFamily="2" charset="-78"/>
              </a:rPr>
              <a:t>المعارج 32   </a:t>
            </a:r>
            <a:endParaRPr lang="en-US" sz="2400" dirty="0">
              <a:solidFill>
                <a:srgbClr val="660033"/>
              </a:solidFill>
              <a:cs typeface="DecoType Naskh Special" pitchFamily="2" charset="-78"/>
            </a:endParaRPr>
          </a:p>
        </p:txBody>
      </p:sp>
      <p:sp>
        <p:nvSpPr>
          <p:cNvPr id="3" name="عنصر نائب للمحتوى 2"/>
          <p:cNvSpPr>
            <a:spLocks noGrp="1"/>
          </p:cNvSpPr>
          <p:nvPr>
            <p:ph idx="1"/>
          </p:nvPr>
        </p:nvSpPr>
        <p:spPr>
          <a:xfrm>
            <a:off x="457200" y="1219202"/>
            <a:ext cx="7467600" cy="4906963"/>
          </a:xfrm>
        </p:spPr>
        <p:txBody>
          <a:bodyPr>
            <a:normAutofit/>
          </a:bodyPr>
          <a:lstStyle/>
          <a:p>
            <a:pPr algn="r">
              <a:buNone/>
            </a:pPr>
            <a:r>
              <a:rPr lang="ar-SA" dirty="0" smtClean="0">
                <a:solidFill>
                  <a:srgbClr val="660033"/>
                </a:solidFill>
                <a:cs typeface="Times New Roman" pitchFamily="18" charset="0"/>
              </a:rPr>
              <a:t>22222</a:t>
            </a:r>
          </a:p>
          <a:p>
            <a:pPr algn="r">
              <a:buNone/>
            </a:pPr>
            <a:endParaRPr lang="en-US" dirty="0" smtClean="0">
              <a:solidFill>
                <a:srgbClr val="660033"/>
              </a:solidFill>
              <a:cs typeface="Times New Roman" pitchFamily="18" charset="0"/>
            </a:endParaRPr>
          </a:p>
          <a:p>
            <a:pPr algn="r">
              <a:buNone/>
            </a:pPr>
            <a:endParaRPr lang="en-US" dirty="0" smtClean="0">
              <a:solidFill>
                <a:srgbClr val="660033"/>
              </a:solidFill>
              <a:cs typeface="Times New Roman" pitchFamily="18" charset="0"/>
            </a:endParaRPr>
          </a:p>
          <a:p>
            <a:pPr algn="r">
              <a:buNone/>
            </a:pPr>
            <a:endParaRPr lang="en-US" dirty="0" smtClean="0">
              <a:solidFill>
                <a:srgbClr val="660033"/>
              </a:solidFill>
              <a:cs typeface="Times New Roman" pitchFamily="18" charset="0"/>
            </a:endParaRPr>
          </a:p>
          <a:p>
            <a:pPr algn="r"/>
            <a:endParaRPr lang="en-US" dirty="0">
              <a:solidFill>
                <a:srgbClr val="660033"/>
              </a:solidFill>
            </a:endParaRPr>
          </a:p>
        </p:txBody>
      </p:sp>
      <p:pic>
        <p:nvPicPr>
          <p:cNvPr id="4" name="صورة 3" descr="الأمانة.gif"/>
          <p:cNvPicPr>
            <a:picLocks noChangeAspect="1"/>
          </p:cNvPicPr>
          <p:nvPr/>
        </p:nvPicPr>
        <p:blipFill>
          <a:blip r:embed="rId2"/>
          <a:stretch>
            <a:fillRect/>
          </a:stretch>
        </p:blipFill>
        <p:spPr>
          <a:xfrm>
            <a:off x="5537076" y="647700"/>
            <a:ext cx="2997324" cy="2997324"/>
          </a:xfrm>
          <a:prstGeom prst="rect">
            <a:avLst/>
          </a:prstGeom>
        </p:spPr>
      </p:pic>
      <p:pic>
        <p:nvPicPr>
          <p:cNvPr id="5" name="صورة 4" descr="23_8.gif"/>
          <p:cNvPicPr>
            <a:picLocks noChangeAspect="1"/>
          </p:cNvPicPr>
          <p:nvPr/>
        </p:nvPicPr>
        <p:blipFill>
          <a:blip r:embed="rId3"/>
          <a:stretch>
            <a:fillRect/>
          </a:stretch>
        </p:blipFill>
        <p:spPr>
          <a:xfrm>
            <a:off x="395536" y="980728"/>
            <a:ext cx="4953000" cy="1066800"/>
          </a:xfrm>
          <a:prstGeom prst="rect">
            <a:avLst/>
          </a:prstGeom>
          <a:ln>
            <a:noFill/>
          </a:ln>
          <a:effectLst>
            <a:softEdge rad="112500"/>
          </a:effectLst>
        </p:spPr>
      </p:pic>
      <p:pic>
        <p:nvPicPr>
          <p:cNvPr id="3074" name="Picture 2" descr="C:\Users\asami\Downloads\الامانة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3" y="2878825"/>
            <a:ext cx="423292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sami\Downloads\الامانة.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207" y="4077074"/>
            <a:ext cx="4505833" cy="239077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D11B839D-7CBD-4031-9A2D-B9BA85067625}" type="slidenum">
              <a:rPr lang="en-US" smtClean="0"/>
              <a:t>14</a:t>
            </a:fld>
            <a:endParaRPr lang="en-US"/>
          </a:p>
        </p:txBody>
      </p:sp>
    </p:spTree>
    <p:extLst>
      <p:ext uri="{BB962C8B-B14F-4D97-AF65-F5344CB8AC3E}">
        <p14:creationId xmlns:p14="http://schemas.microsoft.com/office/powerpoint/2010/main" val="837333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pPr algn="r"/>
            <a:r>
              <a:rPr lang="ar-SA" sz="2800" u="sng" dirty="0">
                <a:latin typeface="Microsoft Sans Serif" pitchFamily="34" charset="0"/>
                <a:cs typeface="Mudir MT" pitchFamily="2" charset="-78"/>
              </a:rPr>
              <a:t>مجالات الأمانة الطبية</a:t>
            </a:r>
            <a:endParaRPr lang="en-US" sz="2800" u="sng" dirty="0">
              <a:latin typeface="Microsoft Sans Serif" pitchFamily="34" charset="0"/>
              <a:cs typeface="Mudir MT" pitchFamily="2" charset="-78"/>
            </a:endParaRPr>
          </a:p>
          <a:p>
            <a:pPr algn="r"/>
            <a:endParaRPr lang="ar-SA" sz="2800" dirty="0">
              <a:latin typeface="Microsoft Sans Serif" pitchFamily="34" charset="0"/>
              <a:cs typeface="Mudir MT" pitchFamily="2" charset="-78"/>
            </a:endParaRPr>
          </a:p>
          <a:p>
            <a:pPr algn="r" rtl="1"/>
            <a:r>
              <a:rPr lang="ar-SA" sz="2800" dirty="0">
                <a:latin typeface="Microsoft Sans Serif" pitchFamily="34" charset="0"/>
                <a:cs typeface="Mudir MT" pitchFamily="2" charset="-78"/>
              </a:rPr>
              <a:t>أداء العمل   </a:t>
            </a:r>
          </a:p>
          <a:p>
            <a:pPr algn="r" rtl="1"/>
            <a:r>
              <a:rPr lang="ar-SA" sz="2800" dirty="0">
                <a:latin typeface="Microsoft Sans Serif" pitchFamily="34" charset="0"/>
                <a:cs typeface="Mudir MT" pitchFamily="2" charset="-78"/>
              </a:rPr>
              <a:t>كتابة التقارير</a:t>
            </a:r>
          </a:p>
          <a:p>
            <a:pPr algn="r" rtl="1"/>
            <a:r>
              <a:rPr lang="ar-SA" sz="2800" dirty="0">
                <a:latin typeface="Microsoft Sans Serif" pitchFamily="34" charset="0"/>
                <a:cs typeface="Mudir MT" pitchFamily="2" charset="-78"/>
              </a:rPr>
              <a:t>أسرار المرضى </a:t>
            </a:r>
          </a:p>
          <a:p>
            <a:pPr algn="r" rtl="1"/>
            <a:r>
              <a:rPr lang="ar-SA" sz="2800" dirty="0">
                <a:latin typeface="Microsoft Sans Serif" pitchFamily="34" charset="0"/>
                <a:cs typeface="Mudir MT" pitchFamily="2" charset="-78"/>
              </a:rPr>
              <a:t>أدوات العمل </a:t>
            </a:r>
          </a:p>
          <a:p>
            <a:pPr algn="r" rtl="1"/>
            <a:r>
              <a:rPr lang="ar-SA" sz="2800" dirty="0">
                <a:latin typeface="Microsoft Sans Serif" pitchFamily="34" charset="0"/>
                <a:cs typeface="Mudir MT" pitchFamily="2" charset="-78"/>
              </a:rPr>
              <a:t>وقت العمل</a:t>
            </a:r>
          </a:p>
          <a:p>
            <a:endParaRPr lang="en-US" sz="2800" dirty="0"/>
          </a:p>
        </p:txBody>
      </p:sp>
      <p:sp>
        <p:nvSpPr>
          <p:cNvPr id="5" name="Slide Number Placeholder 4"/>
          <p:cNvSpPr>
            <a:spLocks noGrp="1"/>
          </p:cNvSpPr>
          <p:nvPr>
            <p:ph type="sldNum" sz="quarter" idx="12"/>
          </p:nvPr>
        </p:nvSpPr>
        <p:spPr/>
        <p:txBody>
          <a:bodyPr/>
          <a:lstStyle/>
          <a:p>
            <a:fld id="{D11B839D-7CBD-4031-9A2D-B9BA85067625}" type="slidenum">
              <a:rPr lang="en-US" smtClean="0"/>
              <a:t>15</a:t>
            </a:fld>
            <a:endParaRPr lang="en-US"/>
          </a:p>
        </p:txBody>
      </p:sp>
      <p:pic>
        <p:nvPicPr>
          <p:cNvPr id="4" name="صورة 3" descr="الأمانة.gif"/>
          <p:cNvPicPr>
            <a:picLocks noChangeAspect="1"/>
          </p:cNvPicPr>
          <p:nvPr/>
        </p:nvPicPr>
        <p:blipFill>
          <a:blip r:embed="rId2"/>
          <a:stretch>
            <a:fillRect/>
          </a:stretch>
        </p:blipFill>
        <p:spPr>
          <a:xfrm>
            <a:off x="228600" y="34636"/>
            <a:ext cx="2997324" cy="2997324"/>
          </a:xfrm>
          <a:prstGeom prst="rect">
            <a:avLst/>
          </a:prstGeom>
        </p:spPr>
      </p:pic>
    </p:spTree>
    <p:extLst>
      <p:ext uri="{BB962C8B-B14F-4D97-AF65-F5344CB8AC3E}">
        <p14:creationId xmlns:p14="http://schemas.microsoft.com/office/powerpoint/2010/main" val="2356516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66801" y="731839"/>
            <a:ext cx="7167998" cy="2925763"/>
          </a:xfrm>
        </p:spPr>
        <p:style>
          <a:lnRef idx="1">
            <a:schemeClr val="accent6"/>
          </a:lnRef>
          <a:fillRef idx="2">
            <a:schemeClr val="accent6"/>
          </a:fillRef>
          <a:effectRef idx="1">
            <a:schemeClr val="accent6"/>
          </a:effectRef>
          <a:fontRef idx="minor">
            <a:schemeClr val="dk1"/>
          </a:fontRef>
        </p:style>
        <p:txBody>
          <a:bodyPr>
            <a:normAutofit/>
          </a:bodyPr>
          <a:lstStyle/>
          <a:p>
            <a:pPr algn="r" rtl="1"/>
            <a:r>
              <a:rPr lang="ar-SA" sz="3600" dirty="0" smtClean="0">
                <a:cs typeface="Mudir MT" pitchFamily="2" charset="-78"/>
              </a:rPr>
              <a:t>من المؤكد أن إتقان الطبيب  والممارس الصحى للمهام الموكلة إليه وعدم التكاسل وإضاعة الأوقات واحترام حقوق المرضى والتفاني في رعايتهم لهو دليل عملي على تطبيق الأمانة في ممارسة الطب.</a:t>
            </a:r>
            <a:endParaRPr lang="en-US" sz="3600" dirty="0">
              <a:cs typeface="Mudir MT" pitchFamily="2" charset="-78"/>
            </a:endParaRPr>
          </a:p>
        </p:txBody>
      </p:sp>
      <p:sp>
        <p:nvSpPr>
          <p:cNvPr id="4" name="Horizontal Scroll 3"/>
          <p:cNvSpPr/>
          <p:nvPr/>
        </p:nvSpPr>
        <p:spPr>
          <a:xfrm>
            <a:off x="1066800" y="3657600"/>
            <a:ext cx="7162800" cy="2895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smtClean="0">
                <a:latin typeface="Microsoft Sans Serif" pitchFamily="34" charset="0"/>
                <a:cs typeface="PT Bold Heading" pitchFamily="2" charset="-78"/>
              </a:rPr>
              <a:t>وفي الحديث الشريف :" إن الله يحب إذا عمل أحدكم عملاً أن يتقنه "</a:t>
            </a:r>
            <a:endParaRPr lang="ar-SA" sz="3600" dirty="0">
              <a:latin typeface="Microsoft Sans Serif" pitchFamily="34" charset="0"/>
              <a:cs typeface="PT Bold Heading" pitchFamily="2" charset="-78"/>
            </a:endParaRPr>
          </a:p>
        </p:txBody>
      </p:sp>
      <p:sp>
        <p:nvSpPr>
          <p:cNvPr id="6" name="Slide Number Placeholder 5"/>
          <p:cNvSpPr>
            <a:spLocks noGrp="1"/>
          </p:cNvSpPr>
          <p:nvPr>
            <p:ph type="sldNum" sz="quarter" idx="12"/>
          </p:nvPr>
        </p:nvSpPr>
        <p:spPr/>
        <p:txBody>
          <a:bodyPr/>
          <a:lstStyle/>
          <a:p>
            <a:fld id="{D11B839D-7CBD-4031-9A2D-B9BA85067625}" type="slidenum">
              <a:rPr lang="en-US" smtClean="0"/>
              <a:t>16</a:t>
            </a:fld>
            <a:endParaRPr lang="en-US"/>
          </a:p>
        </p:txBody>
      </p:sp>
    </p:spTree>
    <p:extLst>
      <p:ext uri="{BB962C8B-B14F-4D97-AF65-F5344CB8AC3E}">
        <p14:creationId xmlns:p14="http://schemas.microsoft.com/office/powerpoint/2010/main" val="2299494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3581400"/>
          </a:xfrm>
        </p:spPr>
        <p:style>
          <a:lnRef idx="1">
            <a:schemeClr val="accent4"/>
          </a:lnRef>
          <a:fillRef idx="2">
            <a:schemeClr val="accent4"/>
          </a:fillRef>
          <a:effectRef idx="1">
            <a:schemeClr val="accent4"/>
          </a:effectRef>
          <a:fontRef idx="minor">
            <a:schemeClr val="dk1"/>
          </a:fontRef>
        </p:style>
        <p:txBody>
          <a:bodyPr>
            <a:normAutofit/>
          </a:bodyPr>
          <a:lstStyle/>
          <a:p>
            <a:pPr marL="0" indent="0" algn="r">
              <a:buNone/>
            </a:pPr>
            <a:r>
              <a:rPr lang="ar-SA" sz="3600" b="1" dirty="0" smtClean="0">
                <a:solidFill>
                  <a:schemeClr val="tx2">
                    <a:lumMod val="50000"/>
                    <a:lumOff val="50000"/>
                  </a:schemeClr>
                </a:solidFill>
              </a:rPr>
              <a:t> الأمانة في حفظ اسرار المريض</a:t>
            </a:r>
            <a:r>
              <a:rPr lang="ar-SA" sz="3600" dirty="0" smtClean="0">
                <a:solidFill>
                  <a:schemeClr val="tx2">
                    <a:lumMod val="50000"/>
                    <a:lumOff val="50000"/>
                  </a:schemeClr>
                </a:solidFill>
              </a:rPr>
              <a:t>.</a:t>
            </a:r>
          </a:p>
          <a:p>
            <a:pPr marL="0" indent="0" algn="r">
              <a:buNone/>
            </a:pPr>
            <a:r>
              <a:rPr lang="ar-SA" sz="2800" dirty="0" smtClean="0"/>
              <a:t>العلاقة </a:t>
            </a:r>
            <a:r>
              <a:rPr lang="ar-SA" sz="2800" dirty="0"/>
              <a:t>بين الطبيب والمريض يجب أن تتسم بالخصوصية في الحديث والمعلومات حيث </a:t>
            </a:r>
            <a:r>
              <a:rPr lang="ar-SA" sz="2800" b="1" dirty="0"/>
              <a:t>أن </a:t>
            </a:r>
            <a:r>
              <a:rPr lang="ar-SA" sz="2800" dirty="0"/>
              <a:t>إفشاء سر المريض خيانة للأمانة و يعد جريمة وإخلالاً بمبادئ وأخلاق الممارس للمهن الصحية، وقد يلحق بالمريض جراء ذلك الضرر اجتماعياً ومهنياً ومعنوياً، حيث إن الحفاظ على أسرار المرضى هو جزء لا يتجزأ من أمانة الممارس للمهن الصحية </a:t>
            </a:r>
            <a:r>
              <a:rPr lang="ar-SA" sz="2800" dirty="0" smtClean="0"/>
              <a:t>وفقط في </a:t>
            </a:r>
            <a:r>
              <a:rPr lang="ar-SA" sz="2800" dirty="0"/>
              <a:t>حالات </a:t>
            </a:r>
            <a:r>
              <a:rPr lang="ar-SA" sz="2800" dirty="0" smtClean="0"/>
              <a:t>خاصة قد يلزم </a:t>
            </a:r>
            <a:r>
              <a:rPr lang="ar-SA" sz="2800" dirty="0"/>
              <a:t>على الطبيب </a:t>
            </a:r>
            <a:r>
              <a:rPr lang="ar-SA" sz="2800" dirty="0" smtClean="0"/>
              <a:t>افشاء بعض المعلومات</a:t>
            </a:r>
            <a:r>
              <a:rPr lang="ar-SA" sz="2800" b="1" dirty="0" smtClean="0"/>
              <a:t>.</a:t>
            </a:r>
            <a:endParaRPr lang="ar-SA" sz="2800" b="1" dirty="0"/>
          </a:p>
          <a:p>
            <a:pPr marL="0" indent="0" algn="r">
              <a:buNone/>
            </a:pPr>
            <a:endParaRPr lang="ar-SA" sz="6500" dirty="0" smtClean="0">
              <a:solidFill>
                <a:schemeClr val="tx2">
                  <a:lumMod val="50000"/>
                  <a:lumOff val="50000"/>
                </a:schemeClr>
              </a:solidFill>
            </a:endParaRPr>
          </a:p>
          <a:p>
            <a:pPr marL="0" indent="0" algn="r">
              <a:buNone/>
            </a:pPr>
            <a:endParaRPr lang="ar-SA" sz="2900" b="1" dirty="0" smtClean="0"/>
          </a:p>
          <a:p>
            <a:pPr marL="0" indent="0" algn="r">
              <a:buNone/>
            </a:pPr>
            <a:endParaRPr lang="ar-SA" sz="2900" b="1" dirty="0" smtClean="0"/>
          </a:p>
          <a:p>
            <a:pPr marL="0" indent="0" algn="r">
              <a:buNone/>
            </a:pPr>
            <a:endParaRPr lang="ar-SA" sz="1800" b="1" dirty="0" smtClean="0"/>
          </a:p>
        </p:txBody>
      </p:sp>
      <p:sp>
        <p:nvSpPr>
          <p:cNvPr id="2" name="Slide Number Placeholder 1"/>
          <p:cNvSpPr>
            <a:spLocks noGrp="1"/>
          </p:cNvSpPr>
          <p:nvPr>
            <p:ph type="sldNum" sz="quarter" idx="12"/>
          </p:nvPr>
        </p:nvSpPr>
        <p:spPr/>
        <p:txBody>
          <a:bodyPr/>
          <a:lstStyle/>
          <a:p>
            <a:fld id="{6D1F6B53-9940-9B48-91DE-C02734D5CA04}" type="slidenum">
              <a:rPr lang="en-US" smtClean="0">
                <a:solidFill>
                  <a:prstClr val="white"/>
                </a:solidFill>
              </a:rPr>
              <a:pPr/>
              <a:t>17</a:t>
            </a:fld>
            <a:endParaRPr lang="en-US">
              <a:solidFill>
                <a:prstClr val="white"/>
              </a:solidFill>
            </a:endParaRPr>
          </a:p>
        </p:txBody>
      </p:sp>
      <p:sp>
        <p:nvSpPr>
          <p:cNvPr id="4" name="Content Placeholder 2"/>
          <p:cNvSpPr txBox="1">
            <a:spLocks/>
          </p:cNvSpPr>
          <p:nvPr/>
        </p:nvSpPr>
        <p:spPr>
          <a:xfrm>
            <a:off x="152400" y="3733800"/>
            <a:ext cx="8534400" cy="266700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dk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dk1"/>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dk1"/>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dk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dk1"/>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dk1"/>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dk1"/>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dk1"/>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dk1"/>
                </a:solidFill>
                <a:latin typeface="+mn-lt"/>
                <a:ea typeface="+mn-ea"/>
                <a:cs typeface="+mn-cs"/>
              </a:defRPr>
            </a:lvl9pPr>
          </a:lstStyle>
          <a:p>
            <a:pPr marL="0" indent="0" algn="ctr">
              <a:buFont typeface="Wingdings 2" pitchFamily="18" charset="2"/>
              <a:buNone/>
            </a:pPr>
            <a:r>
              <a:rPr lang="ar-SA" b="1" smtClean="0">
                <a:solidFill>
                  <a:srgbClr val="008000"/>
                </a:solidFill>
              </a:rPr>
              <a:t>ومن الأمثلة في افشاء اسرار المرضى:</a:t>
            </a:r>
          </a:p>
          <a:p>
            <a:pPr marL="0" indent="0" algn="ctr">
              <a:buFont typeface="Wingdings 2" pitchFamily="18" charset="2"/>
              <a:buNone/>
            </a:pPr>
            <a:r>
              <a:rPr lang="ar-SA" smtClean="0"/>
              <a:t>تروي احد الاخوات ما حدث لها بسبب تساهل موظف جعل من معاناة ابنها النفسية حكاية يتناقلها الجميع من حولها. فقريب العائلة يعمل في أحد مستشفيات الأمراض النفسية، واستطاع الاطلاع على ملف ابنها، وأخذ يتحدث للجميع عن حالته دون أن يستأذنهم في ذلك. وتضيف قائلة بسبب تهاون هذا الموظف وقعنا في حرج شديد، فقد ألغيت خطوبة ابنتي بعد أن انتشر خبر مرض شقيقها النفسي.</a:t>
            </a:r>
          </a:p>
          <a:p>
            <a:endParaRPr lang="en-US" dirty="0"/>
          </a:p>
        </p:txBody>
      </p:sp>
    </p:spTree>
    <p:extLst>
      <p:ext uri="{BB962C8B-B14F-4D97-AF65-F5344CB8AC3E}">
        <p14:creationId xmlns:p14="http://schemas.microsoft.com/office/powerpoint/2010/main" val="3067862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118476" cy="2667000"/>
          </a:xfrm>
        </p:spPr>
        <p:style>
          <a:lnRef idx="1">
            <a:schemeClr val="accent4"/>
          </a:lnRef>
          <a:fillRef idx="2">
            <a:schemeClr val="accent4"/>
          </a:fillRef>
          <a:effectRef idx="1">
            <a:schemeClr val="accent4"/>
          </a:effectRef>
          <a:fontRef idx="minor">
            <a:schemeClr val="dk1"/>
          </a:fontRef>
        </p:style>
        <p:txBody>
          <a:bodyPr>
            <a:normAutofit/>
          </a:bodyPr>
          <a:lstStyle/>
          <a:p>
            <a:pPr marL="0" indent="0" algn="r">
              <a:buNone/>
            </a:pPr>
            <a:r>
              <a:rPr lang="ar-SA" sz="3600" b="1" dirty="0" smtClean="0">
                <a:solidFill>
                  <a:schemeClr val="tx2">
                    <a:lumMod val="50000"/>
                    <a:lumOff val="50000"/>
                  </a:schemeClr>
                </a:solidFill>
              </a:rPr>
              <a:t> الأمانة </a:t>
            </a:r>
            <a:r>
              <a:rPr lang="ar-SA" sz="3600" b="1" dirty="0">
                <a:solidFill>
                  <a:schemeClr val="tx2">
                    <a:lumMod val="50000"/>
                    <a:lumOff val="50000"/>
                  </a:schemeClr>
                </a:solidFill>
              </a:rPr>
              <a:t>في </a:t>
            </a:r>
            <a:r>
              <a:rPr lang="ar-SA" sz="3600" b="1" dirty="0" smtClean="0">
                <a:solidFill>
                  <a:schemeClr val="tx2">
                    <a:lumMod val="50000"/>
                    <a:lumOff val="50000"/>
                  </a:schemeClr>
                </a:solidFill>
              </a:rPr>
              <a:t>صرف التقارير الطبية.</a:t>
            </a:r>
          </a:p>
          <a:p>
            <a:pPr marL="0" indent="0" algn="r">
              <a:buNone/>
            </a:pPr>
            <a:r>
              <a:rPr lang="x-none" b="1" dirty="0" smtClean="0"/>
              <a:t>لا </a:t>
            </a:r>
            <a:r>
              <a:rPr lang="x-none" b="1" dirty="0"/>
              <a:t>يجوز للطبيب أن يحرر تقريراً </a:t>
            </a:r>
            <a:r>
              <a:rPr lang="x-none" b="1" dirty="0" smtClean="0"/>
              <a:t>طبياً</a:t>
            </a:r>
            <a:r>
              <a:rPr lang="ar-SA" b="1" dirty="0" smtClean="0"/>
              <a:t> </a:t>
            </a:r>
            <a:r>
              <a:rPr lang="x-none" b="1" dirty="0" smtClean="0"/>
              <a:t>أو </a:t>
            </a:r>
            <a:r>
              <a:rPr lang="x-none" b="1" dirty="0"/>
              <a:t>يدلى بشهادة بعيداً عن تخصصه أو مخالفة للواقع الذي توصل إليه من خلال فحصه الشخصي </a:t>
            </a:r>
            <a:r>
              <a:rPr lang="x-none" b="1" dirty="0" smtClean="0"/>
              <a:t>للمريض</a:t>
            </a:r>
            <a:r>
              <a:rPr lang="ar-SA" b="1" dirty="0" smtClean="0"/>
              <a:t>. فا كتابة التقارير الطبية الوهمية مقابل الحصول على المال أو منفعة معينة مخالف للأمانة التي يجب ان يتصف بها الطبيب ويعد تزويرا يعاقب عليه القانون. </a:t>
            </a:r>
            <a:endParaRPr lang="ar-SA" dirty="0"/>
          </a:p>
          <a:p>
            <a:pPr marL="0" indent="0" algn="r">
              <a:buNone/>
            </a:pPr>
            <a:endParaRPr lang="ar-SA" sz="1800" b="1" dirty="0"/>
          </a:p>
          <a:p>
            <a:pPr marL="0" indent="0" algn="r">
              <a:buNone/>
            </a:pPr>
            <a:endParaRPr lang="ar-SA" sz="2800" b="1" dirty="0" smtClean="0"/>
          </a:p>
          <a:p>
            <a:pPr marL="0" indent="0" algn="r">
              <a:buNone/>
            </a:pPr>
            <a:endParaRPr lang="ar-SA" sz="2800" b="1" dirty="0" smtClean="0"/>
          </a:p>
          <a:p>
            <a:pPr marL="0" indent="0" algn="r">
              <a:buNone/>
            </a:pPr>
            <a:endParaRPr lang="ar-SA" sz="1800" b="1" dirty="0" smtClean="0"/>
          </a:p>
          <a:p>
            <a:pPr marL="0" indent="0" algn="r">
              <a:buNone/>
            </a:pPr>
            <a:endParaRPr lang="ar-SA" sz="1800" b="1" dirty="0"/>
          </a:p>
          <a:p>
            <a:pPr marL="0" indent="0" algn="r">
              <a:buNone/>
            </a:pPr>
            <a:endParaRPr lang="ar-SA" sz="1800" dirty="0" smtClean="0"/>
          </a:p>
        </p:txBody>
      </p:sp>
      <p:sp>
        <p:nvSpPr>
          <p:cNvPr id="2" name="Slide Number Placeholder 1"/>
          <p:cNvSpPr>
            <a:spLocks noGrp="1"/>
          </p:cNvSpPr>
          <p:nvPr>
            <p:ph type="sldNum" sz="quarter" idx="12"/>
          </p:nvPr>
        </p:nvSpPr>
        <p:spPr/>
        <p:txBody>
          <a:bodyPr/>
          <a:lstStyle/>
          <a:p>
            <a:fld id="{6D1F6B53-9940-9B48-91DE-C02734D5CA04}" type="slidenum">
              <a:rPr lang="en-US" smtClean="0">
                <a:solidFill>
                  <a:prstClr val="white"/>
                </a:solidFill>
              </a:rPr>
              <a:pPr/>
              <a:t>18</a:t>
            </a:fld>
            <a:endParaRPr lang="en-US">
              <a:solidFill>
                <a:prstClr val="white"/>
              </a:solidFill>
            </a:endParaRPr>
          </a:p>
        </p:txBody>
      </p:sp>
      <p:sp>
        <p:nvSpPr>
          <p:cNvPr id="4" name="Content Placeholder 2"/>
          <p:cNvSpPr txBox="1">
            <a:spLocks/>
          </p:cNvSpPr>
          <p:nvPr/>
        </p:nvSpPr>
        <p:spPr>
          <a:xfrm>
            <a:off x="457200" y="3200400"/>
            <a:ext cx="8042276" cy="322403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dk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dk1"/>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dk1"/>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dk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dk1"/>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dk1"/>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dk1"/>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dk1"/>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dk1"/>
                </a:solidFill>
                <a:latin typeface="+mn-lt"/>
                <a:ea typeface="+mn-ea"/>
                <a:cs typeface="+mn-cs"/>
              </a:defRPr>
            </a:lvl9pPr>
          </a:lstStyle>
          <a:p>
            <a:pPr marL="0" indent="0" algn="r">
              <a:buFont typeface="Wingdings 2" pitchFamily="18" charset="2"/>
              <a:buNone/>
            </a:pPr>
            <a:r>
              <a:rPr lang="ar-SA" sz="3600" b="1" dirty="0" smtClean="0">
                <a:solidFill>
                  <a:srgbClr val="3F8DE2"/>
                </a:solidFill>
              </a:rPr>
              <a:t> الأمانة في تحديد وقف اجهزة الانعاش الصناعي.</a:t>
            </a:r>
          </a:p>
          <a:p>
            <a:pPr marL="0" indent="0" algn="r">
              <a:buFont typeface="Wingdings 2" pitchFamily="18" charset="2"/>
              <a:buNone/>
            </a:pPr>
            <a:r>
              <a:rPr lang="ar-SA" sz="2800" dirty="0" smtClean="0"/>
              <a:t>لا يجوز للطبيب قبل موت المخ فصل اجهزة الأنعاش بالتعلل بطول المدة أو كثرة التكاليف أو وجود أناس آخرين في نفس حالة المريض. ولايجوز فصلها إلا باتخاذ إجراءات رسمية بلإعلان الوفاة بعد ثبوت الموت الحقيقي للمخ، كتحرير محضر أو شهادة الوفاة، بعد عرض الأمر على فريق طبي متخصص، وإعلام الأسرة بالأمر وموافقتها على ذلك</a:t>
            </a:r>
            <a:r>
              <a:rPr lang="ar-SA" sz="2800" b="1" dirty="0" smtClean="0"/>
              <a:t>.</a:t>
            </a:r>
            <a:r>
              <a:rPr lang="en-US" sz="2800" b="1" dirty="0" smtClean="0"/>
              <a:t> </a:t>
            </a:r>
            <a:endParaRPr lang="ar-SA" sz="2800" dirty="0" smtClean="0"/>
          </a:p>
          <a:p>
            <a:endParaRPr lang="en-US" dirty="0"/>
          </a:p>
        </p:txBody>
      </p:sp>
    </p:spTree>
    <p:extLst>
      <p:ext uri="{BB962C8B-B14F-4D97-AF65-F5344CB8AC3E}">
        <p14:creationId xmlns:p14="http://schemas.microsoft.com/office/powerpoint/2010/main" val="3089386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362244" cy="3062883"/>
          </a:xfrm>
        </p:spPr>
        <p:style>
          <a:lnRef idx="1">
            <a:schemeClr val="accent4"/>
          </a:lnRef>
          <a:fillRef idx="2">
            <a:schemeClr val="accent4"/>
          </a:fillRef>
          <a:effectRef idx="1">
            <a:schemeClr val="accent4"/>
          </a:effectRef>
          <a:fontRef idx="minor">
            <a:schemeClr val="dk1"/>
          </a:fontRef>
        </p:style>
        <p:txBody>
          <a:bodyPr>
            <a:normAutofit/>
          </a:bodyPr>
          <a:lstStyle/>
          <a:p>
            <a:pPr marL="0" indent="0" algn="r">
              <a:buNone/>
            </a:pPr>
            <a:r>
              <a:rPr lang="ar-SA" sz="3600" b="1" dirty="0" smtClean="0">
                <a:solidFill>
                  <a:srgbClr val="3F8DE2"/>
                </a:solidFill>
              </a:rPr>
              <a:t> الأمانة في اجراء التجارب الطبية.</a:t>
            </a:r>
          </a:p>
          <a:p>
            <a:pPr marL="0" indent="0" algn="r">
              <a:buNone/>
            </a:pPr>
            <a:r>
              <a:rPr lang="ar-SA" sz="2800" dirty="0" smtClean="0"/>
              <a:t> </a:t>
            </a:r>
            <a:r>
              <a:rPr lang="ar-SA" sz="2800" dirty="0"/>
              <a:t>يلزم على </a:t>
            </a:r>
            <a:r>
              <a:rPr lang="x-none" sz="2800" dirty="0"/>
              <a:t>الباحث تعريف المتطوعين تعريفاً كاملاً وبطريقة واضحة بأهداف البحث والطرق البحثية التي ستستخدم في البحث والفوائد المتوقعة منه والمخاطر المحتمل حدوثها ومدى إمكانية تأثيرها على المتطوعين</a:t>
            </a:r>
            <a:r>
              <a:rPr lang="ar-SA" sz="2800" dirty="0"/>
              <a:t> ، ولا يجوز أن يخفي بعض </a:t>
            </a:r>
            <a:r>
              <a:rPr lang="ar-SA" sz="2800" dirty="0" smtClean="0"/>
              <a:t>الجوانب من المخاطر والجوانب السلبيه </a:t>
            </a:r>
            <a:r>
              <a:rPr lang="ar-SA" sz="2800" dirty="0"/>
              <a:t>من اجل انهاء التجربه فقط اول الحصول على المال . </a:t>
            </a:r>
          </a:p>
          <a:p>
            <a:pPr marL="0" indent="0" algn="r">
              <a:buNone/>
            </a:pPr>
            <a:endParaRPr lang="ar-SA" sz="3600" b="1" dirty="0" smtClean="0">
              <a:solidFill>
                <a:srgbClr val="3F8DE2"/>
              </a:solidFill>
            </a:endParaRPr>
          </a:p>
          <a:p>
            <a:pPr marL="0" indent="0" algn="r">
              <a:buNone/>
            </a:pPr>
            <a:endParaRPr lang="en-US" sz="2000" dirty="0"/>
          </a:p>
        </p:txBody>
      </p:sp>
      <p:sp>
        <p:nvSpPr>
          <p:cNvPr id="2" name="Slide Number Placeholder 1"/>
          <p:cNvSpPr>
            <a:spLocks noGrp="1"/>
          </p:cNvSpPr>
          <p:nvPr>
            <p:ph type="sldNum" sz="quarter" idx="12"/>
          </p:nvPr>
        </p:nvSpPr>
        <p:spPr/>
        <p:txBody>
          <a:bodyPr/>
          <a:lstStyle/>
          <a:p>
            <a:fld id="{6D1F6B53-9940-9B48-91DE-C02734D5CA04}" type="slidenum">
              <a:rPr lang="en-US" smtClean="0">
                <a:solidFill>
                  <a:prstClr val="white"/>
                </a:solidFill>
              </a:rPr>
              <a:pPr/>
              <a:t>19</a:t>
            </a:fld>
            <a:endParaRPr lang="en-US">
              <a:solidFill>
                <a:prstClr val="white"/>
              </a:solidFill>
            </a:endParaRPr>
          </a:p>
        </p:txBody>
      </p:sp>
      <p:sp>
        <p:nvSpPr>
          <p:cNvPr id="4" name="Content Placeholder 2"/>
          <p:cNvSpPr txBox="1">
            <a:spLocks/>
          </p:cNvSpPr>
          <p:nvPr/>
        </p:nvSpPr>
        <p:spPr>
          <a:xfrm>
            <a:off x="367538" y="3200400"/>
            <a:ext cx="8347194" cy="3267906"/>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dk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dk1"/>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dk1"/>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dk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dk1"/>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dk1"/>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dk1"/>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dk1"/>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dk1"/>
                </a:solidFill>
                <a:latin typeface="+mn-lt"/>
                <a:ea typeface="+mn-ea"/>
                <a:cs typeface="+mn-cs"/>
              </a:defRPr>
            </a:lvl9pPr>
          </a:lstStyle>
          <a:p>
            <a:pPr marL="0" indent="0" algn="r">
              <a:buFont typeface="Wingdings 2" pitchFamily="18" charset="2"/>
              <a:buNone/>
            </a:pPr>
            <a:r>
              <a:rPr lang="x-none" sz="3200" b="1" smtClean="0">
                <a:solidFill>
                  <a:srgbClr val="3F8DE2"/>
                </a:solidFill>
              </a:rPr>
              <a:t> </a:t>
            </a:r>
            <a:r>
              <a:rPr lang="ar-SA" sz="3200" b="1" dirty="0" smtClean="0">
                <a:solidFill>
                  <a:srgbClr val="3F8DE2"/>
                </a:solidFill>
              </a:rPr>
              <a:t> الأمانة في العلاج</a:t>
            </a:r>
          </a:p>
          <a:p>
            <a:pPr marL="0" indent="0" algn="r">
              <a:buFont typeface="Wingdings 2" pitchFamily="18" charset="2"/>
              <a:buNone/>
            </a:pPr>
            <a:r>
              <a:rPr lang="ar-SA" sz="2800" dirty="0" smtClean="0"/>
              <a:t>لا يجوز للطبيب أن يتاجر ويتلاعب بصحة الناس من خلال ابتزاز أموال المرضى وصحتهم بعمل فحوصات او صرف أدوية لا يحتاجونها، وإنما فقط تعود عليه بالمكاسب والأرباح المادية. بل عليه أن يحرص على إجراء الفحوص الطبية اللازمة للمريض دون إضافة فحوص لا تتطلبها حالته المرضية ، وأن يمتنع عن إستخدام طرق تشخيصية أو علاجية غير معتمدة أو غير متعارف عليها أو غير معترف بها علمياً.</a:t>
            </a:r>
          </a:p>
          <a:p>
            <a:endParaRPr lang="en-US" dirty="0"/>
          </a:p>
        </p:txBody>
      </p:sp>
    </p:spTree>
    <p:extLst>
      <p:ext uri="{BB962C8B-B14F-4D97-AF65-F5344CB8AC3E}">
        <p14:creationId xmlns:p14="http://schemas.microsoft.com/office/powerpoint/2010/main" val="1223579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529" y="188642"/>
            <a:ext cx="7980040" cy="3672407"/>
          </a:xfrm>
        </p:spPr>
        <p:style>
          <a:lnRef idx="1">
            <a:schemeClr val="accent6"/>
          </a:lnRef>
          <a:fillRef idx="2">
            <a:schemeClr val="accent6"/>
          </a:fillRef>
          <a:effectRef idx="1">
            <a:schemeClr val="accent6"/>
          </a:effectRef>
          <a:fontRef idx="minor">
            <a:schemeClr val="dk1"/>
          </a:fontRef>
        </p:style>
        <p:txBody>
          <a:bodyPr>
            <a:normAutofit/>
          </a:bodyPr>
          <a:lstStyle/>
          <a:p>
            <a:pPr algn="r" rtl="1"/>
            <a:r>
              <a:rPr lang="ar-SA" sz="2600" dirty="0"/>
              <a:t>الاخلاق في الإسلام عبارة عن المبادئ والقواعد المنظمة للسلوك الإنساني ، والتي يحددها الوحي لتنظيم حياة الإنسان على نحو يحقق الغاية من وجوده في هذا العالم على الوجه الأكمل والأتم ، ويتميز هذا النظام الإسلامي في الأخلاق بطابعين</a:t>
            </a:r>
            <a:r>
              <a:rPr lang="en-US" sz="2600" dirty="0"/>
              <a:t> :</a:t>
            </a:r>
          </a:p>
          <a:p>
            <a:pPr algn="r" rtl="1"/>
            <a:r>
              <a:rPr lang="ar-SA" sz="2600" b="1" dirty="0"/>
              <a:t>الأول : أنه ذو طابع إلهي، بمعنى أنه مراد الله سبحانه وتعالى</a:t>
            </a:r>
            <a:r>
              <a:rPr lang="en-US" sz="2600" b="1" dirty="0"/>
              <a:t> .</a:t>
            </a:r>
          </a:p>
          <a:p>
            <a:pPr algn="r" rtl="1"/>
            <a:r>
              <a:rPr lang="ar-SA" sz="2600" b="1" dirty="0"/>
              <a:t>الثاني : أنه ذو طابع إنساني، أي للإنسان مجهود ودخل في تحديد هذا النظام من الناحية </a:t>
            </a:r>
            <a:r>
              <a:rPr lang="ar-SA" sz="2600" b="1" dirty="0" smtClean="0"/>
              <a:t>العملية</a:t>
            </a:r>
            <a:endParaRPr lang="en-US" sz="2600" b="1" dirty="0" smtClean="0"/>
          </a:p>
          <a:p>
            <a:pPr algn="r" rtl="1"/>
            <a:r>
              <a:rPr lang="en-US" sz="2600" dirty="0" smtClean="0"/>
              <a:t> </a:t>
            </a:r>
            <a:r>
              <a:rPr lang="en-US" sz="2600" dirty="0"/>
              <a:t>.</a:t>
            </a:r>
          </a:p>
          <a:p>
            <a:pPr algn="r" rtl="1"/>
            <a:endParaRPr lang="en-US" sz="2400" dirty="0"/>
          </a:p>
        </p:txBody>
      </p:sp>
      <p:sp>
        <p:nvSpPr>
          <p:cNvPr id="5" name="Rectangle 4"/>
          <p:cNvSpPr/>
          <p:nvPr/>
        </p:nvSpPr>
        <p:spPr>
          <a:xfrm>
            <a:off x="323529" y="3861048"/>
            <a:ext cx="7848872"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r" rtl="1"/>
            <a:r>
              <a:rPr lang="ar-SA" sz="3200" b="1" dirty="0"/>
              <a:t>فالرسول صلى الله وسلم يقول : " إنما بعثت لأتمم مكارم الأخلاق " [ رواه أحمد في </a:t>
            </a:r>
            <a:r>
              <a:rPr lang="ar-SA" sz="3200" b="1" dirty="0" smtClean="0"/>
              <a:t>مسنده</a:t>
            </a:r>
            <a:r>
              <a:rPr lang="en-US" sz="3200" b="1" dirty="0" smtClean="0"/>
              <a:t>[</a:t>
            </a:r>
            <a:endParaRPr lang="en-US" sz="3200" b="1" dirty="0"/>
          </a:p>
        </p:txBody>
      </p:sp>
      <p:sp>
        <p:nvSpPr>
          <p:cNvPr id="6" name="Rectangle 5"/>
          <p:cNvSpPr/>
          <p:nvPr/>
        </p:nvSpPr>
        <p:spPr>
          <a:xfrm>
            <a:off x="506148" y="5229200"/>
            <a:ext cx="7848872" cy="1077218"/>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r" rtl="1"/>
            <a:r>
              <a:rPr lang="ar-SA" sz="3200" b="1" dirty="0">
                <a:solidFill>
                  <a:schemeClr val="tx1"/>
                </a:solidFill>
              </a:rPr>
              <a:t>قال صلى الله عليه وسلم : </a:t>
            </a:r>
            <a:r>
              <a:rPr lang="ar-SA" sz="3200" b="1" dirty="0" smtClean="0">
                <a:solidFill>
                  <a:schemeClr val="tx1"/>
                </a:solidFill>
              </a:rPr>
              <a:t>"</a:t>
            </a:r>
            <a:r>
              <a:rPr lang="ar-SA" sz="3200" dirty="0"/>
              <a:t>  أكمل المؤمنين إيمانًا أحسنهم أخلاقًا </a:t>
            </a:r>
            <a:r>
              <a:rPr lang="en-US" sz="3200" b="1" dirty="0" smtClean="0">
                <a:solidFill>
                  <a:schemeClr val="tx1"/>
                </a:solidFill>
              </a:rPr>
              <a:t> </a:t>
            </a:r>
            <a:r>
              <a:rPr lang="ar-SA" sz="3200" b="1" dirty="0" smtClean="0">
                <a:solidFill>
                  <a:schemeClr val="tx1"/>
                </a:solidFill>
              </a:rPr>
              <a:t>" </a:t>
            </a:r>
            <a:r>
              <a:rPr lang="ar-SA" sz="3200" b="1" dirty="0">
                <a:solidFill>
                  <a:schemeClr val="tx1"/>
                </a:solidFill>
              </a:rPr>
              <a:t>[رواه </a:t>
            </a:r>
            <a:r>
              <a:rPr lang="ar-SA" sz="3200" b="1" dirty="0" smtClean="0">
                <a:solidFill>
                  <a:schemeClr val="tx1"/>
                </a:solidFill>
              </a:rPr>
              <a:t>الطبراني</a:t>
            </a:r>
            <a:r>
              <a:rPr lang="en-US" sz="3200" b="1" dirty="0" smtClean="0">
                <a:solidFill>
                  <a:schemeClr val="tx1"/>
                </a:solidFill>
              </a:rPr>
              <a:t>.[</a:t>
            </a:r>
            <a:endParaRPr lang="en-US" sz="3200" b="1" dirty="0">
              <a:solidFill>
                <a:schemeClr val="tx1"/>
              </a:solidFill>
            </a:endParaRPr>
          </a:p>
        </p:txBody>
      </p:sp>
      <p:sp>
        <p:nvSpPr>
          <p:cNvPr id="7" name="Slide Number Placeholder 6"/>
          <p:cNvSpPr>
            <a:spLocks noGrp="1"/>
          </p:cNvSpPr>
          <p:nvPr>
            <p:ph type="sldNum" sz="quarter" idx="12"/>
          </p:nvPr>
        </p:nvSpPr>
        <p:spPr/>
        <p:txBody>
          <a:bodyPr/>
          <a:lstStyle/>
          <a:p>
            <a:fld id="{D11B839D-7CBD-4031-9A2D-B9BA85067625}" type="slidenum">
              <a:rPr lang="en-US" smtClean="0"/>
              <a:t>2</a:t>
            </a:fld>
            <a:endParaRPr lang="en-US"/>
          </a:p>
        </p:txBody>
      </p:sp>
    </p:spTree>
    <p:extLst>
      <p:ext uri="{BB962C8B-B14F-4D97-AF65-F5344CB8AC3E}">
        <p14:creationId xmlns:p14="http://schemas.microsoft.com/office/powerpoint/2010/main" val="3494151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13991"/>
            <a:ext cx="8229600" cy="5654655"/>
          </a:xfrm>
        </p:spPr>
        <p:txBody>
          <a:bodyPr>
            <a:normAutofit/>
          </a:bodyPr>
          <a:lstStyle/>
          <a:p>
            <a:pPr marL="0" indent="0" algn="r">
              <a:buNone/>
            </a:pPr>
            <a:r>
              <a:rPr lang="ar-SA" sz="3200" b="1" dirty="0" smtClean="0">
                <a:solidFill>
                  <a:schemeClr val="tx2">
                    <a:lumMod val="50000"/>
                    <a:lumOff val="50000"/>
                  </a:schemeClr>
                </a:solidFill>
              </a:rPr>
              <a:t> الأمانة في طريقة التشخيص.</a:t>
            </a:r>
          </a:p>
          <a:p>
            <a:pPr marL="0" indent="0" algn="r">
              <a:buNone/>
            </a:pPr>
            <a:r>
              <a:rPr lang="ar-SA" sz="2800" dirty="0"/>
              <a:t>لا يجوز للطبيب </a:t>
            </a:r>
            <a:r>
              <a:rPr lang="ar-SA" sz="2800" dirty="0" smtClean="0"/>
              <a:t>أن يجرب على المريض طرق جديدة  للتشخيص </a:t>
            </a:r>
            <a:r>
              <a:rPr lang="ar-SA" sz="2800" dirty="0"/>
              <a:t>أو </a:t>
            </a:r>
            <a:r>
              <a:rPr lang="ar-SA" sz="2800" dirty="0" smtClean="0"/>
              <a:t>العلاج إذا </a:t>
            </a:r>
            <a:r>
              <a:rPr lang="ar-SA" sz="2800" dirty="0"/>
              <a:t>لم يكن قد اكتمل اختبارها بالأسلوب العلمي والأخلاقي السليم ونشرت في المجلات الطبية المعتمدة وثبتت صلاحيتها وتم الترخيص بها من الجهات الصحية المختصة. </a:t>
            </a:r>
          </a:p>
          <a:p>
            <a:pPr marL="0" indent="0" algn="r">
              <a:buNone/>
            </a:pPr>
            <a:endParaRPr lang="ar-SA" dirty="0"/>
          </a:p>
          <a:p>
            <a:pPr marL="0" indent="0" algn="r">
              <a:buNone/>
            </a:pPr>
            <a:endParaRPr lang="ar-SA" b="1" dirty="0"/>
          </a:p>
          <a:p>
            <a:pPr marL="0" indent="0" algn="r">
              <a:buNone/>
            </a:pPr>
            <a:endParaRPr lang="ar-SA" b="1" dirty="0" smtClean="0"/>
          </a:p>
          <a:p>
            <a:pPr marL="0" indent="0" algn="r">
              <a:buNone/>
            </a:pPr>
            <a:endParaRPr lang="ar-SA" dirty="0" smtClean="0"/>
          </a:p>
          <a:p>
            <a:pPr marL="0" indent="0" algn="r">
              <a:buNone/>
            </a:pPr>
            <a:endParaRPr lang="ar-SA" dirty="0"/>
          </a:p>
          <a:p>
            <a:pPr marL="0" indent="0" algn="r">
              <a:buNone/>
            </a:pPr>
            <a:endParaRPr lang="ar-SA" dirty="0" smtClean="0"/>
          </a:p>
          <a:p>
            <a:pPr marL="0" indent="0" algn="r">
              <a:buNone/>
            </a:pPr>
            <a:endParaRPr lang="ar-SA" dirty="0" smtClean="0"/>
          </a:p>
          <a:p>
            <a:pPr marL="0" indent="0" algn="r">
              <a:buNone/>
            </a:pPr>
            <a:endParaRPr lang="ar-SA" dirty="0"/>
          </a:p>
          <a:p>
            <a:pPr marL="0" indent="0" algn="r">
              <a:buNone/>
            </a:pPr>
            <a:endParaRPr lang="en-US" dirty="0"/>
          </a:p>
        </p:txBody>
      </p:sp>
      <p:sp>
        <p:nvSpPr>
          <p:cNvPr id="2" name="Slide Number Placeholder 1"/>
          <p:cNvSpPr>
            <a:spLocks noGrp="1"/>
          </p:cNvSpPr>
          <p:nvPr>
            <p:ph type="sldNum" sz="quarter" idx="12"/>
          </p:nvPr>
        </p:nvSpPr>
        <p:spPr/>
        <p:txBody>
          <a:bodyPr/>
          <a:lstStyle/>
          <a:p>
            <a:fld id="{6D1F6B53-9940-9B48-91DE-C02734D5CA04}" type="slidenum">
              <a:rPr lang="en-US" smtClean="0">
                <a:solidFill>
                  <a:prstClr val="white"/>
                </a:solidFill>
              </a:rPr>
              <a:pPr/>
              <a:t>20</a:t>
            </a:fld>
            <a:endParaRPr lang="en-US">
              <a:solidFill>
                <a:prstClr val="white"/>
              </a:solidFill>
            </a:endParaRPr>
          </a:p>
        </p:txBody>
      </p:sp>
    </p:spTree>
    <p:extLst>
      <p:ext uri="{BB962C8B-B14F-4D97-AF65-F5344CB8AC3E}">
        <p14:creationId xmlns:p14="http://schemas.microsoft.com/office/powerpoint/2010/main" val="4125357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6" y="1057725"/>
            <a:ext cx="8042276" cy="4343400"/>
          </a:xfrm>
        </p:spPr>
        <p:txBody>
          <a:bodyPr>
            <a:normAutofit/>
          </a:bodyPr>
          <a:lstStyle/>
          <a:p>
            <a:pPr marL="0" indent="0" algn="r">
              <a:buNone/>
            </a:pPr>
            <a:r>
              <a:rPr lang="ar-SA" sz="3200" b="1" dirty="0" smtClean="0">
                <a:solidFill>
                  <a:srgbClr val="3F8DE2"/>
                </a:solidFill>
              </a:rPr>
              <a:t> </a:t>
            </a:r>
            <a:r>
              <a:rPr lang="ar-SA" sz="3200" b="1" dirty="0">
                <a:solidFill>
                  <a:srgbClr val="3F8DE2"/>
                </a:solidFill>
              </a:rPr>
              <a:t>الأمانة في حفظ حياة المريض.</a:t>
            </a:r>
          </a:p>
          <a:p>
            <a:pPr marL="0" indent="0" algn="r">
              <a:buNone/>
            </a:pPr>
            <a:r>
              <a:rPr lang="ar-SA" sz="2800" dirty="0"/>
              <a:t>حياة المريض أمانة في عنق الطبيب عليه حفظها وصونها ولا يجوز له أن يهدر حياة المريض حتى ولو بدافع الشفقة وعليه الحذر من التقصير و الأخطاء الطبية المؤدية إلى الوفاة ، لأنه قتل للنفس التي حرم الله ، </a:t>
            </a:r>
            <a:r>
              <a:rPr lang="ar-SA" sz="2800" dirty="0" smtClean="0"/>
              <a:t>فلا </a:t>
            </a:r>
            <a:r>
              <a:rPr lang="ar-SA" sz="2800" dirty="0"/>
              <a:t>يجوز للطبيب أن يساعد على إنهاء حياة المريض بأي حال من الأحوال ، كقتل مريض ميئوس من شفائه بحجة تخفيف آلامه والشفقة عليه ، حتى لو كان ذلك بناء على طلب المريض أو </a:t>
            </a:r>
            <a:r>
              <a:rPr lang="ar-SA" sz="2800" dirty="0" smtClean="0"/>
              <a:t>ذويه</a:t>
            </a:r>
            <a:r>
              <a:rPr lang="ar-SA" dirty="0" smtClean="0"/>
              <a:t>.</a:t>
            </a:r>
          </a:p>
          <a:p>
            <a:pPr marL="0" indent="0" algn="r">
              <a:buNone/>
            </a:pPr>
            <a:endParaRPr lang="ar-SA" dirty="0" smtClean="0"/>
          </a:p>
        </p:txBody>
      </p:sp>
      <p:sp>
        <p:nvSpPr>
          <p:cNvPr id="2" name="Slide Number Placeholder 1"/>
          <p:cNvSpPr>
            <a:spLocks noGrp="1"/>
          </p:cNvSpPr>
          <p:nvPr>
            <p:ph type="sldNum" sz="quarter" idx="12"/>
          </p:nvPr>
        </p:nvSpPr>
        <p:spPr/>
        <p:txBody>
          <a:bodyPr/>
          <a:lstStyle/>
          <a:p>
            <a:fld id="{6D1F6B53-9940-9B48-91DE-C02734D5CA04}" type="slidenum">
              <a:rPr lang="en-US" smtClean="0">
                <a:solidFill>
                  <a:prstClr val="white"/>
                </a:solidFill>
              </a:rPr>
              <a:pPr/>
              <a:t>21</a:t>
            </a:fld>
            <a:endParaRPr lang="en-US">
              <a:solidFill>
                <a:prstClr val="white"/>
              </a:solidFill>
            </a:endParaRPr>
          </a:p>
        </p:txBody>
      </p:sp>
    </p:spTree>
    <p:extLst>
      <p:ext uri="{BB962C8B-B14F-4D97-AF65-F5344CB8AC3E}">
        <p14:creationId xmlns:p14="http://schemas.microsoft.com/office/powerpoint/2010/main" val="4221296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584" y="1144028"/>
            <a:ext cx="8042276" cy="4343400"/>
          </a:xfrm>
        </p:spPr>
        <p:txBody>
          <a:bodyPr>
            <a:normAutofit/>
          </a:bodyPr>
          <a:lstStyle/>
          <a:p>
            <a:pPr marL="0" indent="0" algn="r">
              <a:buNone/>
            </a:pPr>
            <a:r>
              <a:rPr lang="ar-SA" sz="3200" b="1" dirty="0" smtClean="0">
                <a:solidFill>
                  <a:schemeClr val="tx2">
                    <a:lumMod val="50000"/>
                    <a:lumOff val="50000"/>
                  </a:schemeClr>
                </a:solidFill>
              </a:rPr>
              <a:t> </a:t>
            </a:r>
            <a:r>
              <a:rPr lang="ar-SA" sz="3200" b="1" dirty="0">
                <a:solidFill>
                  <a:schemeClr val="tx2">
                    <a:lumMod val="50000"/>
                    <a:lumOff val="50000"/>
                  </a:schemeClr>
                </a:solidFill>
              </a:rPr>
              <a:t>الأمانة في عمليات الإجهاض.</a:t>
            </a:r>
          </a:p>
          <a:p>
            <a:pPr marL="0" indent="0" algn="r">
              <a:buNone/>
            </a:pPr>
            <a:r>
              <a:rPr lang="ar-SA" sz="2800" dirty="0"/>
              <a:t>لا يجوز للطبيب إجهاض امرأة حامل إلا إذا اقتضت ذلك دواع طبية تهدد صحة الأم </a:t>
            </a:r>
            <a:r>
              <a:rPr lang="ar-SA" sz="2800" dirty="0" smtClean="0"/>
              <a:t>وحياتها وثبت </a:t>
            </a:r>
            <a:r>
              <a:rPr lang="ar-SA" sz="2800" dirty="0"/>
              <a:t>بصورة أكيدة أن </a:t>
            </a:r>
            <a:r>
              <a:rPr lang="ar-SA" sz="2800" dirty="0" smtClean="0"/>
              <a:t>استمرار الجنين </a:t>
            </a:r>
            <a:r>
              <a:rPr lang="ar-SA" sz="2800" dirty="0"/>
              <a:t>يهدد صحة الأم بضرر جسيم، على أن يتم إثبات هذا الأمر بقرار من لجنة </a:t>
            </a:r>
            <a:r>
              <a:rPr lang="ar-SA" sz="2800" dirty="0" smtClean="0"/>
              <a:t>طبية ، وعلى الطبيب أن لا يقوم عمليات الإجهاض الغير الشرعية من اجل الحصول على المال.</a:t>
            </a:r>
            <a:endParaRPr lang="en-US" dirty="0"/>
          </a:p>
        </p:txBody>
      </p:sp>
      <p:sp>
        <p:nvSpPr>
          <p:cNvPr id="2" name="Slide Number Placeholder 1"/>
          <p:cNvSpPr>
            <a:spLocks noGrp="1"/>
          </p:cNvSpPr>
          <p:nvPr>
            <p:ph type="sldNum" sz="quarter" idx="12"/>
          </p:nvPr>
        </p:nvSpPr>
        <p:spPr/>
        <p:txBody>
          <a:bodyPr/>
          <a:lstStyle/>
          <a:p>
            <a:fld id="{6D1F6B53-9940-9B48-91DE-C02734D5CA04}" type="slidenum">
              <a:rPr lang="en-US" smtClean="0">
                <a:solidFill>
                  <a:prstClr val="white"/>
                </a:solidFill>
              </a:rPr>
              <a:pPr/>
              <a:t>22</a:t>
            </a:fld>
            <a:endParaRPr lang="en-US">
              <a:solidFill>
                <a:prstClr val="white"/>
              </a:solidFill>
            </a:endParaRPr>
          </a:p>
        </p:txBody>
      </p:sp>
    </p:spTree>
    <p:extLst>
      <p:ext uri="{BB962C8B-B14F-4D97-AF65-F5344CB8AC3E}">
        <p14:creationId xmlns:p14="http://schemas.microsoft.com/office/powerpoint/2010/main" val="1610767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7"/>
          <p:cNvSpPr>
            <a:spLocks noGrp="1"/>
          </p:cNvSpPr>
          <p:nvPr>
            <p:ph type="title"/>
          </p:nvPr>
        </p:nvSpPr>
        <p:spPr>
          <a:xfrm>
            <a:off x="395536" y="2204864"/>
            <a:ext cx="8229600" cy="2304256"/>
          </a:xfrm>
        </p:spPr>
        <p:style>
          <a:lnRef idx="1">
            <a:schemeClr val="accent6"/>
          </a:lnRef>
          <a:fillRef idx="2">
            <a:schemeClr val="accent6"/>
          </a:fillRef>
          <a:effectRef idx="1">
            <a:schemeClr val="accent6"/>
          </a:effectRef>
          <a:fontRef idx="minor">
            <a:schemeClr val="dk1"/>
          </a:fontRef>
        </p:style>
        <p:txBody>
          <a:bodyPr>
            <a:normAutofit/>
          </a:bodyPr>
          <a:lstStyle/>
          <a:p>
            <a:pPr algn="r" rtl="1"/>
            <a:r>
              <a:rPr lang="ar-SA" sz="3200" dirty="0" smtClean="0"/>
              <a:t>إحسان في عبادة الخالق: </a:t>
            </a:r>
            <a:r>
              <a:rPr lang="ar-SA" sz="3200" b="1" dirty="0"/>
              <a:t>في الحديث: (الإحسانُ أَنْ تَعْبُدَ اللهَ كَأَنَّكَ تَرَاهُ فَإِنْ لمْ تَكُنْ تَرَاهُ فَإِنَّهُ يَرَاكَ).</a:t>
            </a:r>
            <a:br>
              <a:rPr lang="ar-SA" sz="3200" b="1" dirty="0"/>
            </a:br>
            <a:r>
              <a:rPr lang="ar-SA" sz="3200" dirty="0" smtClean="0"/>
              <a:t>إحسانٌ في حقوق الخَلْق... هو بذل جميع المنافع مِن أي نوعٍ كان، لأي مخلوق يكون . </a:t>
            </a:r>
            <a:endParaRPr lang="ar-SA" sz="3200" dirty="0">
              <a:cs typeface="+mn-cs"/>
            </a:endParaRPr>
          </a:p>
        </p:txBody>
      </p:sp>
      <p:pic>
        <p:nvPicPr>
          <p:cNvPr id="7" name="عنصر نائب للمحتوى 6" descr="imagesCAUTMLFV.jpg"/>
          <p:cNvPicPr>
            <a:picLocks noGrp="1" noChangeAspect="1"/>
          </p:cNvPicPr>
          <p:nvPr>
            <p:ph idx="1"/>
          </p:nvPr>
        </p:nvPicPr>
        <p:blipFill>
          <a:blip r:embed="rId2"/>
          <a:stretch>
            <a:fillRect/>
          </a:stretch>
        </p:blipFill>
        <p:spPr>
          <a:xfrm>
            <a:off x="2428860" y="500043"/>
            <a:ext cx="4714908" cy="1285884"/>
          </a:xfrm>
        </p:spPr>
      </p:pic>
      <p:sp>
        <p:nvSpPr>
          <p:cNvPr id="4" name="عنصر نائب للمحتوى 2"/>
          <p:cNvSpPr txBox="1">
            <a:spLocks/>
          </p:cNvSpPr>
          <p:nvPr/>
        </p:nvSpPr>
        <p:spPr>
          <a:xfrm>
            <a:off x="395536" y="4509120"/>
            <a:ext cx="8208912" cy="2232248"/>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r" rtl="1"/>
            <a:r>
              <a:rPr lang="en-US" sz="3600" smtClean="0"/>
              <a:t> ,,,</a:t>
            </a:r>
            <a:r>
              <a:rPr lang="ar-SA" sz="3600" smtClean="0"/>
              <a:t>فالإحسان يتضمن</a:t>
            </a:r>
          </a:p>
          <a:p>
            <a:pPr algn="r" rtl="1"/>
            <a:r>
              <a:rPr lang="ar-SA" sz="3600" smtClean="0"/>
              <a:t>صحوة الضمير ومراقبة الله في كل تصرف وسلوك</a:t>
            </a:r>
          </a:p>
          <a:p>
            <a:pPr algn="r" rtl="1"/>
            <a:r>
              <a:rPr lang="ar-SA" sz="3600" smtClean="0"/>
              <a:t>الجودة  المميزة والممتازة في تقديم الرعاية الصحية</a:t>
            </a:r>
            <a:endParaRPr lang="ar-SA" sz="3600" dirty="0"/>
          </a:p>
        </p:txBody>
      </p:sp>
      <p:sp>
        <p:nvSpPr>
          <p:cNvPr id="5" name="Slide Number Placeholder 4"/>
          <p:cNvSpPr>
            <a:spLocks noGrp="1"/>
          </p:cNvSpPr>
          <p:nvPr>
            <p:ph type="sldNum" sz="quarter" idx="12"/>
          </p:nvPr>
        </p:nvSpPr>
        <p:spPr/>
        <p:txBody>
          <a:bodyPr/>
          <a:lstStyle/>
          <a:p>
            <a:fld id="{D11B839D-7CBD-4031-9A2D-B9BA85067625}" type="slidenum">
              <a:rPr lang="en-US" smtClean="0"/>
              <a:t>23</a:t>
            </a:fld>
            <a:endParaRPr lang="en-US"/>
          </a:p>
        </p:txBody>
      </p:sp>
    </p:spTree>
    <p:extLst>
      <p:ext uri="{BB962C8B-B14F-4D97-AF65-F5344CB8AC3E}">
        <p14:creationId xmlns:p14="http://schemas.microsoft.com/office/powerpoint/2010/main" val="46804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1" y="404665"/>
            <a:ext cx="8712968" cy="612475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r" rtl="1"/>
            <a:r>
              <a:rPr lang="ar-SA" sz="2800" b="1" dirty="0"/>
              <a:t> </a:t>
            </a:r>
            <a:r>
              <a:rPr lang="ar-SA" sz="2800" b="1" dirty="0" smtClean="0">
                <a:solidFill>
                  <a:srgbClr val="FF0000"/>
                </a:solidFill>
              </a:rPr>
              <a:t>أهمية </a:t>
            </a:r>
            <a:r>
              <a:rPr lang="ar-SA" sz="2800" b="1" dirty="0">
                <a:solidFill>
                  <a:srgbClr val="FF0000"/>
                </a:solidFill>
              </a:rPr>
              <a:t>الإحسان:</a:t>
            </a:r>
            <a:r>
              <a:rPr lang="ar-SA" sz="2800" b="1" dirty="0"/>
              <a:t/>
            </a:r>
            <a:br>
              <a:rPr lang="ar-SA" sz="2800" b="1" dirty="0"/>
            </a:br>
            <a:r>
              <a:rPr lang="ar-SA" sz="2800" b="1" dirty="0"/>
              <a:t>هو خلقٌ عظيم, كتبه الله تعالى على كلِّ عمل وأمرَ به, هو لبُّ الإيمان ِوروحُه وكمالُه، يدلُّ على التزيينِ والإتقان، وهو خلقٌ أمر اللهُ تعالى به: (وَّأَحْسَنُواْ وَاللّهُ يُحِبُّ الْمُحْسِنِينَ) المائدة 93، (إِنَّ اللّهَ يَأْمُرُ بِالْعَدْلِ وَالإِحْسَانِ) النحل90، (وَقُلِ اعْمَلُواْ فَسَيَرَى اللّهُ عَمَلَكُمْ وَرَسُولُهُ </a:t>
            </a:r>
            <a:r>
              <a:rPr lang="ar-SA" sz="2800" b="1" dirty="0" smtClean="0"/>
              <a:t>وَالْمُؤْمِنُونَ) </a:t>
            </a:r>
            <a:r>
              <a:rPr lang="ar-SA" sz="2800" b="1" dirty="0"/>
              <a:t>التوبة 105، (وَأَحْسِن كَمَا أَحْسَنَ اللَّهُ إِلَيْكَ) القصص77، وفي الحديث: (إنّ الله يحبّ إذا عمل أحدكم عملاً أن يُتقنه).</a:t>
            </a:r>
            <a:br>
              <a:rPr lang="ar-SA" sz="2800" b="1" dirty="0"/>
            </a:br>
            <a:r>
              <a:rPr lang="ar-SA" sz="2800" b="1" dirty="0"/>
              <a:t>بالإحسان تتفاوت منازلُ النّاس عند ربهم في الدّنيا والآخرة قُرباً وبُعداً، وبالإحسان تتفاوت منزلة الناس عند الخَلق قَبولاً ونُفورًا، وبالإحسان تتقوى روابط الإخوة والمحبة والرحمة والصلة وتزول ضغائن القلوب وتصفو النفوس.</a:t>
            </a:r>
            <a:br>
              <a:rPr lang="ar-SA" sz="2800" b="1" dirty="0"/>
            </a:br>
            <a:r>
              <a:rPr lang="ar-SA" sz="2800" b="1" dirty="0" smtClean="0"/>
              <a:t> </a:t>
            </a:r>
            <a:r>
              <a:rPr lang="ar-SA" sz="2800" b="1" dirty="0"/>
              <a:t>شمولية الإحسان: </a:t>
            </a:r>
            <a:br>
              <a:rPr lang="ar-SA" sz="2800" b="1" dirty="0"/>
            </a:br>
            <a:r>
              <a:rPr lang="ar-SA" sz="2800" b="1" dirty="0"/>
              <a:t>في الحديث: (إِنَّ اَللَّهَ كَتَبَ اَلْإِحْسَانَ عَلَى كُلِّ شَيْءٍ, فَإِذَا قَتَلْتُمْ فَأَحْسِنُوا اَلْقِتْلَةَ, وَإِذَا ذَبَحْتُمْ فَأَحْسِنُوا اَلذِّبْحَةَ, وَلْيُحِدَّ أَحَدُكُمْ شَفْرَتَهُ, وَلْيُرِحْ ذَبِيحَتَهُ)، </a:t>
            </a:r>
            <a:endParaRPr lang="en-US" sz="2800" b="1" dirty="0"/>
          </a:p>
        </p:txBody>
      </p:sp>
      <p:sp>
        <p:nvSpPr>
          <p:cNvPr id="5" name="Slide Number Placeholder 4"/>
          <p:cNvSpPr>
            <a:spLocks noGrp="1"/>
          </p:cNvSpPr>
          <p:nvPr>
            <p:ph type="sldNum" sz="quarter" idx="12"/>
          </p:nvPr>
        </p:nvSpPr>
        <p:spPr/>
        <p:txBody>
          <a:bodyPr/>
          <a:lstStyle/>
          <a:p>
            <a:fld id="{D11B839D-7CBD-4031-9A2D-B9BA85067625}" type="slidenum">
              <a:rPr lang="en-US" smtClean="0"/>
              <a:t>24</a:t>
            </a:fld>
            <a:endParaRPr lang="en-US"/>
          </a:p>
        </p:txBody>
      </p:sp>
    </p:spTree>
    <p:extLst>
      <p:ext uri="{BB962C8B-B14F-4D97-AF65-F5344CB8AC3E}">
        <p14:creationId xmlns:p14="http://schemas.microsoft.com/office/powerpoint/2010/main" val="4028160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7"/>
          <p:cNvSpPr>
            <a:spLocks noGrp="1"/>
          </p:cNvSpPr>
          <p:nvPr>
            <p:ph idx="1"/>
          </p:nvPr>
        </p:nvSpPr>
        <p:spPr>
          <a:xfrm>
            <a:off x="457200" y="1905002"/>
            <a:ext cx="8229600" cy="4525963"/>
          </a:xfrm>
        </p:spPr>
        <p:style>
          <a:lnRef idx="1">
            <a:schemeClr val="accent6"/>
          </a:lnRef>
          <a:fillRef idx="2">
            <a:schemeClr val="accent6"/>
          </a:fillRef>
          <a:effectRef idx="1">
            <a:schemeClr val="accent6"/>
          </a:effectRef>
          <a:fontRef idx="minor">
            <a:schemeClr val="dk1"/>
          </a:fontRef>
        </p:style>
        <p:txBody>
          <a:bodyPr>
            <a:noAutofit/>
          </a:bodyPr>
          <a:lstStyle/>
          <a:p>
            <a:pPr algn="r" rtl="1">
              <a:buNone/>
            </a:pPr>
            <a:endParaRPr lang="ar-SA" sz="2800" b="0" dirty="0" smtClean="0">
              <a:cs typeface="Times New Roman" pitchFamily="18" charset="0"/>
            </a:endParaRPr>
          </a:p>
          <a:p>
            <a:pPr algn="r" rtl="1"/>
            <a:r>
              <a:rPr lang="ar-SA" sz="2800" b="0" dirty="0" smtClean="0"/>
              <a:t>أخلاص </a:t>
            </a:r>
            <a:r>
              <a:rPr lang="ar-SA" sz="2800" b="0" dirty="0"/>
              <a:t>الإنسان في عمله يشمل كل شخص مطلوب منه أداء عمل معين وقد أثنى المولى عز وجل على واجب الإخلاص في العمل في كتابة الكريم {فَمَن كَانَ يَرْجُو لِقَاء رَبِّهِ فَلْيَعْمَلْ عَمَلاً صَالِحاً وَلا يُشْرِكْ بِعِبَادَةِ رَبِّهِ أَحَداً} سورة الكهف:110 </a:t>
            </a:r>
            <a:br>
              <a:rPr lang="ar-SA" sz="2800" b="0" dirty="0"/>
            </a:br>
            <a:r>
              <a:rPr lang="ar-SA" sz="2800" b="0" dirty="0"/>
              <a:t/>
            </a:r>
            <a:br>
              <a:rPr lang="ar-SA" sz="2800" b="0" dirty="0"/>
            </a:br>
            <a:r>
              <a:rPr lang="ar-SA" sz="2800" b="0" dirty="0"/>
              <a:t>كما ورد القول الكريم: {الَّذِي خَلَقَ الْمَوْتَ وَالْحَيَاةَ لِيَبْلُوَكُمْ أَيُّكُمْ أَحْسَنُ عَمَلًا وَهُوَ الْعَزِيزُ الْغَفُورُ} الآية 2 من سورة الملك. </a:t>
            </a:r>
            <a:br>
              <a:rPr lang="ar-SA" sz="2800" b="0" dirty="0"/>
            </a:br>
            <a:endParaRPr lang="ar-SA" sz="2800" b="0" dirty="0" smtClean="0">
              <a:solidFill>
                <a:srgbClr val="002060"/>
              </a:solidFill>
              <a:cs typeface="PT Simple Bold Ruled" pitchFamily="2" charset="-78"/>
            </a:endParaRPr>
          </a:p>
          <a:p>
            <a:pPr algn="r" rtl="1">
              <a:buNone/>
            </a:pPr>
            <a:endParaRPr lang="en-US" sz="2800" b="0" dirty="0"/>
          </a:p>
        </p:txBody>
      </p:sp>
      <p:sp>
        <p:nvSpPr>
          <p:cNvPr id="5" name="Slide Number Placeholder 4"/>
          <p:cNvSpPr>
            <a:spLocks noGrp="1"/>
          </p:cNvSpPr>
          <p:nvPr>
            <p:ph type="sldNum" sz="quarter" idx="12"/>
          </p:nvPr>
        </p:nvSpPr>
        <p:spPr/>
        <p:txBody>
          <a:bodyPr/>
          <a:lstStyle/>
          <a:p>
            <a:fld id="{D11B839D-7CBD-4031-9A2D-B9BA85067625}" type="slidenum">
              <a:rPr lang="en-US" smtClean="0"/>
              <a:t>25</a:t>
            </a:fld>
            <a:endParaRPr lang="en-US"/>
          </a:p>
        </p:txBody>
      </p:sp>
      <p:sp>
        <p:nvSpPr>
          <p:cNvPr id="6" name="عنوان 1"/>
          <p:cNvSpPr>
            <a:spLocks noGrp="1"/>
          </p:cNvSpPr>
          <p:nvPr>
            <p:ph type="title"/>
          </p:nvPr>
        </p:nvSpPr>
        <p:spPr>
          <a:xfrm>
            <a:off x="457200" y="274638"/>
            <a:ext cx="8229600" cy="1143000"/>
          </a:xfrm>
        </p:spPr>
        <p:style>
          <a:lnRef idx="1">
            <a:schemeClr val="accent1"/>
          </a:lnRef>
          <a:fillRef idx="2">
            <a:schemeClr val="accent1"/>
          </a:fillRef>
          <a:effectRef idx="1">
            <a:schemeClr val="accent1"/>
          </a:effectRef>
          <a:fontRef idx="minor">
            <a:schemeClr val="dk1"/>
          </a:fontRef>
        </p:style>
        <p:txBody>
          <a:bodyPr/>
          <a:lstStyle/>
          <a:p>
            <a:r>
              <a:rPr lang="ar-SA" sz="5400" dirty="0" smtClean="0">
                <a:solidFill>
                  <a:srgbClr val="FF0000"/>
                </a:solidFill>
              </a:rPr>
              <a:t>الاخلاص </a:t>
            </a:r>
            <a:endParaRPr lang="en-US" b="1" dirty="0">
              <a:solidFill>
                <a:srgbClr val="FF0000"/>
              </a:solidFill>
              <a:latin typeface="Microsoft Sans Serif" panose="020B0604020202020204" pitchFamily="34" charset="0"/>
              <a:cs typeface="+mj-cs"/>
            </a:endParaRPr>
          </a:p>
        </p:txBody>
      </p:sp>
    </p:spTree>
    <p:extLst>
      <p:ext uri="{BB962C8B-B14F-4D97-AF65-F5344CB8AC3E}">
        <p14:creationId xmlns:p14="http://schemas.microsoft.com/office/powerpoint/2010/main" val="694043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Autofit/>
          </a:bodyPr>
          <a:lstStyle/>
          <a:p>
            <a:pPr algn="r" rtl="1"/>
            <a:r>
              <a:rPr lang="ar-SA" sz="2400" b="0" dirty="0"/>
              <a:t>وإخلاص الموظف في عمله يشمل انضباطه في الدوام وتأدية عمله بالنزاهة والصدق، ودراسة المعاملات بعناية وعدم الاكتفاء بتمريريها فقط، واستقبال المراجعين بالبشاشة وطلاقة الوجه بدلاً من التفكير في صد المراجع بأي طريقة. </a:t>
            </a:r>
            <a:r>
              <a:rPr lang="ar-SA" sz="2400" dirty="0"/>
              <a:t/>
            </a:r>
            <a:br>
              <a:rPr lang="ar-SA" sz="2400" dirty="0"/>
            </a:br>
            <a:r>
              <a:rPr lang="ar-SA" sz="2400" b="0" dirty="0"/>
              <a:t>الإخلاص في العمل الطبي: </a:t>
            </a:r>
            <a:r>
              <a:rPr lang="ar-SA" sz="2400" dirty="0"/>
              <a:t/>
            </a:r>
            <a:br>
              <a:rPr lang="ar-SA" sz="2400" dirty="0"/>
            </a:br>
            <a:r>
              <a:rPr lang="ar-SA" sz="2400" b="0" dirty="0"/>
              <a:t>حيث تقع على الأطباء مسؤولية كبيرة في هذا المجال فهم الذين يطلعون على أسرار المرضى وطبيعة مرض كل منهم وشفاء المريض معلق بعد الله عز وجل على إخلاص الطبيب ولذا يجب على الأطباء مباشرة أعمالهم في معالجة المرض بالعدالة والإخلاص والمساواة وإلا يخرجوا عن إطار مهامهم إلى تصرفات لا تليق بعمل الأطباء وثقة المريض فيهم. </a:t>
            </a:r>
            <a:endParaRPr lang="en-US" sz="2400" b="0" dirty="0" smtClean="0"/>
          </a:p>
          <a:p>
            <a:pPr algn="r" rtl="1"/>
            <a:r>
              <a:rPr lang="ar-SA" sz="2800" b="1" dirty="0" smtClean="0"/>
              <a:t>لا يقبل اى عمل الا بامرين:1-الاخلاص لله 2-موافقة العمل لسنة النبى عليه الصلاة والسلام</a:t>
            </a:r>
            <a:endParaRPr lang="en-US" sz="2800" b="1" dirty="0"/>
          </a:p>
        </p:txBody>
      </p:sp>
      <p:sp>
        <p:nvSpPr>
          <p:cNvPr id="5" name="Slide Number Placeholder 4"/>
          <p:cNvSpPr>
            <a:spLocks noGrp="1"/>
          </p:cNvSpPr>
          <p:nvPr>
            <p:ph type="sldNum" sz="quarter" idx="12"/>
          </p:nvPr>
        </p:nvSpPr>
        <p:spPr/>
        <p:txBody>
          <a:bodyPr/>
          <a:lstStyle/>
          <a:p>
            <a:fld id="{D11B839D-7CBD-4031-9A2D-B9BA85067625}" type="slidenum">
              <a:rPr lang="en-US" smtClean="0"/>
              <a:t>26</a:t>
            </a:fld>
            <a:endParaRPr lang="en-US"/>
          </a:p>
        </p:txBody>
      </p:sp>
      <p:sp>
        <p:nvSpPr>
          <p:cNvPr id="4" name="عنوان 1"/>
          <p:cNvSpPr>
            <a:spLocks noGrp="1"/>
          </p:cNvSpPr>
          <p:nvPr>
            <p:ph type="title"/>
          </p:nvPr>
        </p:nvSpPr>
        <p:spPr>
          <a:xfrm>
            <a:off x="457200" y="274638"/>
            <a:ext cx="8229600" cy="1143000"/>
          </a:xfrm>
        </p:spPr>
        <p:style>
          <a:lnRef idx="1">
            <a:schemeClr val="accent1"/>
          </a:lnRef>
          <a:fillRef idx="2">
            <a:schemeClr val="accent1"/>
          </a:fillRef>
          <a:effectRef idx="1">
            <a:schemeClr val="accent1"/>
          </a:effectRef>
          <a:fontRef idx="minor">
            <a:schemeClr val="dk1"/>
          </a:fontRef>
        </p:style>
        <p:txBody>
          <a:bodyPr/>
          <a:lstStyle/>
          <a:p>
            <a:r>
              <a:rPr lang="ar-SA" sz="5400" dirty="0" smtClean="0">
                <a:solidFill>
                  <a:srgbClr val="FF0000"/>
                </a:solidFill>
              </a:rPr>
              <a:t>الاخلاص </a:t>
            </a:r>
            <a:endParaRPr lang="en-US" b="1" dirty="0">
              <a:solidFill>
                <a:srgbClr val="FF0000"/>
              </a:solidFill>
              <a:latin typeface="Microsoft Sans Serif" panose="020B0604020202020204" pitchFamily="34" charset="0"/>
              <a:cs typeface="+mj-cs"/>
            </a:endParaRPr>
          </a:p>
        </p:txBody>
      </p:sp>
    </p:spTree>
    <p:extLst>
      <p:ext uri="{BB962C8B-B14F-4D97-AF65-F5344CB8AC3E}">
        <p14:creationId xmlns:p14="http://schemas.microsoft.com/office/powerpoint/2010/main" val="4174675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ar-SA" sz="5400" b="1" dirty="0" smtClean="0">
                <a:solidFill>
                  <a:schemeClr val="accent6">
                    <a:lumMod val="50000"/>
                  </a:schemeClr>
                </a:solidFill>
                <a:cs typeface="PT Bold Heading" pitchFamily="2" charset="-78"/>
              </a:rPr>
              <a:t>الصبــر</a:t>
            </a:r>
            <a:endParaRPr lang="en-US" b="1" dirty="0">
              <a:solidFill>
                <a:schemeClr val="accent6">
                  <a:lumMod val="50000"/>
                </a:schemeClr>
              </a:solidFill>
              <a:cs typeface="PT Bold Heading" pitchFamily="2" charset="-78"/>
            </a:endParaRPr>
          </a:p>
        </p:txBody>
      </p:sp>
      <p:pic>
        <p:nvPicPr>
          <p:cNvPr id="9" name="عنصر نائب للمحتوى 8" descr="1176311_332855846851115_1450063235_n.jpg"/>
          <p:cNvPicPr>
            <a:picLocks noGrp="1" noChangeAspect="1"/>
          </p:cNvPicPr>
          <p:nvPr>
            <p:ph sz="half" idx="1"/>
          </p:nvPr>
        </p:nvPicPr>
        <p:blipFill>
          <a:blip r:embed="rId2"/>
          <a:stretch>
            <a:fillRect/>
          </a:stretch>
        </p:blipFill>
        <p:spPr>
          <a:xfrm>
            <a:off x="1630364" y="2747098"/>
            <a:ext cx="3292475" cy="21813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عنصر نائب للمحتوى 5"/>
          <p:cNvSpPr>
            <a:spLocks noGrp="1"/>
          </p:cNvSpPr>
          <p:nvPr>
            <p:ph sz="half" idx="2"/>
          </p:nvPr>
        </p:nvSpPr>
        <p:spPr/>
        <p:txBody>
          <a:bodyPr/>
          <a:lstStyle/>
          <a:p>
            <a:pPr algn="r">
              <a:buNone/>
            </a:pPr>
            <a:r>
              <a:rPr lang="ar-SA" dirty="0" smtClean="0"/>
              <a:t>هو القدرة على التحمل في ظل ظروف صعبة، والتي يمكن تتطلب المثابرة في مواجهة الاستفزاز</a:t>
            </a:r>
            <a:endParaRPr lang="ar-SA" dirty="0"/>
          </a:p>
        </p:txBody>
      </p:sp>
      <p:pic>
        <p:nvPicPr>
          <p:cNvPr id="97282" name="Picture 2" descr="http://28.media.tumblr.com/tumblr_lnriayOaDw1qjg1pfo1_400.png"/>
          <p:cNvPicPr>
            <a:picLocks noChangeAspect="1" noChangeArrowheads="1"/>
          </p:cNvPicPr>
          <p:nvPr/>
        </p:nvPicPr>
        <p:blipFill>
          <a:blip r:embed="rId3"/>
          <a:srcRect/>
          <a:stretch>
            <a:fillRect/>
          </a:stretch>
        </p:blipFill>
        <p:spPr bwMode="auto">
          <a:xfrm>
            <a:off x="571472" y="1571612"/>
            <a:ext cx="3186114" cy="4786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D11B839D-7CBD-4031-9A2D-B9BA85067625}" type="slidenum">
              <a:rPr lang="en-US" smtClean="0"/>
              <a:t>27</a:t>
            </a:fld>
            <a:endParaRPr lang="en-US"/>
          </a:p>
        </p:txBody>
      </p:sp>
    </p:spTree>
    <p:extLst>
      <p:ext uri="{BB962C8B-B14F-4D97-AF65-F5344CB8AC3E}">
        <p14:creationId xmlns:p14="http://schemas.microsoft.com/office/powerpoint/2010/main" val="22979346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solidFill>
                  <a:schemeClr val="accent6">
                    <a:lumMod val="50000"/>
                  </a:schemeClr>
                </a:solidFill>
                <a:cs typeface="PT Bold Heading" pitchFamily="2" charset="-78"/>
              </a:rPr>
              <a:t>الشخصية المتميزة و حسن الخلق</a:t>
            </a:r>
            <a:endParaRPr lang="en-US" b="1" dirty="0">
              <a:solidFill>
                <a:schemeClr val="accent6">
                  <a:lumMod val="50000"/>
                </a:schemeClr>
              </a:solidFill>
              <a:cs typeface="PT Bold Heading" pitchFamily="2" charset="-78"/>
            </a:endParaRPr>
          </a:p>
        </p:txBody>
      </p:sp>
      <p:sp>
        <p:nvSpPr>
          <p:cNvPr id="3" name="عنصر نائب للمحتوى 2"/>
          <p:cNvSpPr>
            <a:spLocks noGrp="1"/>
          </p:cNvSpPr>
          <p:nvPr>
            <p:ph idx="1"/>
          </p:nvPr>
        </p:nvSpPr>
        <p:spPr>
          <a:xfrm>
            <a:off x="457200" y="5638800"/>
            <a:ext cx="8229600" cy="990600"/>
          </a:xfrm>
        </p:spPr>
        <p:txBody>
          <a:bodyPr>
            <a:normAutofit/>
          </a:bodyPr>
          <a:lstStyle/>
          <a:p>
            <a:pPr algn="ctr" rtl="1">
              <a:buNone/>
            </a:pPr>
            <a:r>
              <a:rPr lang="ar-SA" sz="2800" b="1" dirty="0" smtClean="0">
                <a:solidFill>
                  <a:schemeClr val="bg2">
                    <a:lumMod val="25000"/>
                  </a:schemeClr>
                </a:solidFill>
                <a:cs typeface="Mudir MT" pitchFamily="2" charset="-78"/>
              </a:rPr>
              <a:t>عن عبد الله بن عمرو بن العاص رضي الله عنهما قال : لم يكن رسول الله فاحشاً ولا متفحشاً وكان يقول : " إن من خياركم أحسنكم أخلاقاً " متفق عليه</a:t>
            </a:r>
            <a:endParaRPr lang="en-US" sz="2800" b="1" dirty="0">
              <a:solidFill>
                <a:schemeClr val="bg2">
                  <a:lumMod val="25000"/>
                </a:schemeClr>
              </a:solidFill>
              <a:cs typeface="Mudir MT" pitchFamily="2" charset="-78"/>
            </a:endParaRPr>
          </a:p>
        </p:txBody>
      </p:sp>
      <p:pic>
        <p:nvPicPr>
          <p:cNvPr id="107522" name="Picture 2" descr="http://3.bp.blogspot.com/_40eKt9E_Ic0/S8YLwga4KHI/AAAAAAAABoc/4XPjBlkFkjg/s1600/004.jpg"/>
          <p:cNvPicPr>
            <a:picLocks noChangeAspect="1" noChangeArrowheads="1"/>
          </p:cNvPicPr>
          <p:nvPr/>
        </p:nvPicPr>
        <p:blipFill>
          <a:blip r:embed="rId2"/>
          <a:srcRect/>
          <a:stretch>
            <a:fillRect/>
          </a:stretch>
        </p:blipFill>
        <p:spPr bwMode="auto">
          <a:xfrm>
            <a:off x="1219200" y="1600200"/>
            <a:ext cx="6629400" cy="3810000"/>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fld id="{D11B839D-7CBD-4031-9A2D-B9BA85067625}" type="slidenum">
              <a:rPr lang="en-US" smtClean="0"/>
              <a:t>28</a:t>
            </a:fld>
            <a:endParaRPr lang="en-US"/>
          </a:p>
        </p:txBody>
      </p:sp>
    </p:spTree>
    <p:extLst>
      <p:ext uri="{BB962C8B-B14F-4D97-AF65-F5344CB8AC3E}">
        <p14:creationId xmlns:p14="http://schemas.microsoft.com/office/powerpoint/2010/main" val="6217656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r>
              <a:rPr lang="ar-SA" sz="5400" b="1" dirty="0" smtClean="0">
                <a:solidFill>
                  <a:schemeClr val="accent6">
                    <a:lumMod val="50000"/>
                  </a:schemeClr>
                </a:solidFill>
                <a:cs typeface="PT Bold Heading" pitchFamily="2" charset="-78"/>
              </a:rPr>
              <a:t>التواضع </a:t>
            </a:r>
          </a:p>
        </p:txBody>
      </p:sp>
      <p:sp>
        <p:nvSpPr>
          <p:cNvPr id="3" name="عنصر نائب للمحتوى 2"/>
          <p:cNvSpPr>
            <a:spLocks noGrp="1"/>
          </p:cNvSpPr>
          <p:nvPr>
            <p:ph idx="1"/>
          </p:nvPr>
        </p:nvSpPr>
        <p:spPr>
          <a:xfrm>
            <a:off x="457200" y="5638800"/>
            <a:ext cx="8229600" cy="914400"/>
          </a:xfrm>
        </p:spPr>
        <p:txBody>
          <a:bodyPr>
            <a:noAutofit/>
          </a:bodyPr>
          <a:lstStyle/>
          <a:p>
            <a:pPr algn="ctr">
              <a:buNone/>
            </a:pPr>
            <a:r>
              <a:rPr lang="ar-SA" sz="3600" dirty="0" smtClean="0">
                <a:solidFill>
                  <a:schemeClr val="bg2">
                    <a:lumMod val="10000"/>
                  </a:schemeClr>
                </a:solidFill>
                <a:cs typeface="Mudir MT" pitchFamily="2" charset="-78"/>
              </a:rPr>
              <a:t>إن السنبلة الممتلئة بالقمح تخفض رأسها في الحقل .. أما السنبلة الفارغة ترفعه.. فلا يتواضع إلا كبير .. ولا يتكبر إلا صغير</a:t>
            </a:r>
            <a:endParaRPr lang="ar-SA" sz="3600" dirty="0">
              <a:solidFill>
                <a:schemeClr val="bg2">
                  <a:lumMod val="10000"/>
                </a:schemeClr>
              </a:solidFill>
              <a:cs typeface="Mudir MT" pitchFamily="2" charset="-78"/>
            </a:endParaRPr>
          </a:p>
        </p:txBody>
      </p:sp>
      <p:sp>
        <p:nvSpPr>
          <p:cNvPr id="95234" name="AutoShape 2" descr="http://files2.fatakat.com/2012/4/13350984387635.jpg"/>
          <p:cNvSpPr>
            <a:spLocks noChangeAspect="1" noChangeArrowheads="1"/>
          </p:cNvSpPr>
          <p:nvPr/>
        </p:nvSpPr>
        <p:spPr bwMode="auto">
          <a:xfrm>
            <a:off x="155575" y="-1714500"/>
            <a:ext cx="4762500" cy="35718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5236" name="AutoShape 4" descr="http://files2.fatakat.com/2012/4/13350984387635.jpg"/>
          <p:cNvSpPr>
            <a:spLocks noChangeAspect="1" noChangeArrowheads="1"/>
          </p:cNvSpPr>
          <p:nvPr/>
        </p:nvSpPr>
        <p:spPr bwMode="auto">
          <a:xfrm>
            <a:off x="155575" y="-1714500"/>
            <a:ext cx="4762500" cy="35718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95240" name="Picture 8" descr="http://2.bp.blogspot.com/-hnLMt19DMqo/UTfEhH1l_sI/AAAAAAAABqk/pgnW0bIdKlk/s1600/%D8%B3%D9%86%D8%A8%D9%84%D9%87.jpg"/>
          <p:cNvPicPr>
            <a:picLocks noChangeAspect="1" noChangeArrowheads="1"/>
          </p:cNvPicPr>
          <p:nvPr/>
        </p:nvPicPr>
        <p:blipFill>
          <a:blip r:embed="rId2"/>
          <a:srcRect/>
          <a:stretch>
            <a:fillRect/>
          </a:stretch>
        </p:blipFill>
        <p:spPr bwMode="auto">
          <a:xfrm>
            <a:off x="1066800" y="1447800"/>
            <a:ext cx="7177306" cy="3962400"/>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fld id="{D11B839D-7CBD-4031-9A2D-B9BA85067625}" type="slidenum">
              <a:rPr lang="en-US" smtClean="0"/>
              <a:t>29</a:t>
            </a:fld>
            <a:endParaRPr lang="en-US"/>
          </a:p>
        </p:txBody>
      </p:sp>
    </p:spTree>
    <p:extLst>
      <p:ext uri="{BB962C8B-B14F-4D97-AF65-F5344CB8AC3E}">
        <p14:creationId xmlns:p14="http://schemas.microsoft.com/office/powerpoint/2010/main" val="3276594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52400"/>
            <a:ext cx="8291264" cy="1371600"/>
          </a:xfrm>
        </p:spPr>
        <p:style>
          <a:lnRef idx="1">
            <a:schemeClr val="accent2"/>
          </a:lnRef>
          <a:fillRef idx="2">
            <a:schemeClr val="accent2"/>
          </a:fillRef>
          <a:effectRef idx="1">
            <a:schemeClr val="accent2"/>
          </a:effectRef>
          <a:fontRef idx="minor">
            <a:schemeClr val="dk1"/>
          </a:fontRef>
        </p:style>
        <p:txBody>
          <a:bodyPr/>
          <a:lstStyle/>
          <a:p>
            <a:pPr algn="ctr" rtl="1" eaLnBrk="1" hangingPunct="1"/>
            <a:r>
              <a:rPr lang="ar-SA" altLang="ar-SA" b="1" dirty="0" smtClean="0">
                <a:solidFill>
                  <a:srgbClr val="FF0000"/>
                </a:solidFill>
              </a:rPr>
              <a:t>التحلي بمكارم الأخلاق</a:t>
            </a:r>
            <a:endParaRPr lang="ar-SA" altLang="ar-SA" dirty="0" smtClean="0">
              <a:solidFill>
                <a:srgbClr val="FF0000"/>
              </a:solidFill>
            </a:endParaRPr>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rtlCol="1">
            <a:normAutofit lnSpcReduction="10000"/>
          </a:bodyPr>
          <a:lstStyle/>
          <a:p>
            <a:pPr algn="r" rtl="1">
              <a:defRPr/>
            </a:pPr>
            <a:r>
              <a:rPr lang="x-none" sz="2400" b="1"/>
              <a:t>الثقة بالنفس </a:t>
            </a:r>
            <a:endParaRPr lang="ar-SA" sz="2400" b="1" dirty="0" smtClean="0"/>
          </a:p>
          <a:p>
            <a:pPr algn="r" rtl="1">
              <a:defRPr/>
            </a:pPr>
            <a:r>
              <a:rPr lang="ar-SA" sz="2400" b="1" dirty="0" smtClean="0"/>
              <a:t>الرفق</a:t>
            </a:r>
          </a:p>
          <a:p>
            <a:pPr algn="r" rtl="1">
              <a:defRPr/>
            </a:pPr>
            <a:r>
              <a:rPr lang="ar-SA" sz="2400" b="1" dirty="0" smtClean="0"/>
              <a:t>عدم الكبر</a:t>
            </a:r>
          </a:p>
          <a:p>
            <a:pPr algn="r" rtl="1" eaLnBrk="1" fontAlgn="auto" hangingPunct="1">
              <a:spcAft>
                <a:spcPts val="0"/>
              </a:spcAft>
              <a:buFont typeface="Arial" pitchFamily="34" charset="0"/>
              <a:buChar char="•"/>
              <a:defRPr/>
            </a:pPr>
            <a:r>
              <a:rPr lang="ar-SA" sz="2400" b="1" dirty="0" smtClean="0"/>
              <a:t>الأمانة والنزاهة</a:t>
            </a:r>
          </a:p>
          <a:p>
            <a:pPr algn="r" rtl="1" eaLnBrk="1" fontAlgn="auto" hangingPunct="1">
              <a:spcAft>
                <a:spcPts val="0"/>
              </a:spcAft>
              <a:buFont typeface="Arial" pitchFamily="34" charset="0"/>
              <a:buChar char="•"/>
              <a:defRPr/>
            </a:pPr>
            <a:r>
              <a:rPr lang="ar-SA" sz="2400" b="1" dirty="0" smtClean="0"/>
              <a:t>الاحسان</a:t>
            </a:r>
          </a:p>
          <a:p>
            <a:pPr algn="r" rtl="1" eaLnBrk="1" fontAlgn="auto" hangingPunct="1">
              <a:spcAft>
                <a:spcPts val="0"/>
              </a:spcAft>
              <a:buFont typeface="Arial" pitchFamily="34" charset="0"/>
              <a:buChar char="•"/>
              <a:defRPr/>
            </a:pPr>
            <a:r>
              <a:rPr lang="ar-SA" sz="2400" b="1" dirty="0" smtClean="0"/>
              <a:t>الاخلاص</a:t>
            </a:r>
          </a:p>
          <a:p>
            <a:pPr algn="r" rtl="1" eaLnBrk="1" fontAlgn="auto" hangingPunct="1">
              <a:spcAft>
                <a:spcPts val="0"/>
              </a:spcAft>
              <a:buFont typeface="Arial" pitchFamily="34" charset="0"/>
              <a:buChar char="•"/>
              <a:defRPr/>
            </a:pPr>
            <a:r>
              <a:rPr lang="ar-SA" sz="2400" b="1" dirty="0" smtClean="0"/>
              <a:t>الصبر</a:t>
            </a:r>
          </a:p>
          <a:p>
            <a:pPr algn="r" rtl="1" eaLnBrk="1" fontAlgn="auto" hangingPunct="1">
              <a:spcAft>
                <a:spcPts val="0"/>
              </a:spcAft>
              <a:buFont typeface="Arial" pitchFamily="34" charset="0"/>
              <a:buChar char="•"/>
              <a:defRPr/>
            </a:pPr>
            <a:r>
              <a:rPr lang="ar-SA" sz="2400" b="1" dirty="0" smtClean="0"/>
              <a:t>التواضع</a:t>
            </a:r>
          </a:p>
          <a:p>
            <a:pPr algn="r" rtl="1" eaLnBrk="1" fontAlgn="auto" hangingPunct="1">
              <a:spcAft>
                <a:spcPts val="0"/>
              </a:spcAft>
              <a:buFont typeface="Arial" pitchFamily="34" charset="0"/>
              <a:buChar char="•"/>
              <a:defRPr/>
            </a:pPr>
            <a:r>
              <a:rPr lang="ar-SA" sz="2400" b="1" dirty="0" smtClean="0"/>
              <a:t>احترام ومراعاة حقوق المرضى</a:t>
            </a:r>
          </a:p>
          <a:p>
            <a:pPr algn="r" rtl="1" eaLnBrk="1" fontAlgn="auto" hangingPunct="1">
              <a:spcAft>
                <a:spcPts val="0"/>
              </a:spcAft>
              <a:buFont typeface="Arial" pitchFamily="34" charset="0"/>
              <a:buChar char="•"/>
              <a:defRPr/>
            </a:pPr>
            <a:r>
              <a:rPr lang="ar-SA" sz="2400" b="1" dirty="0" smtClean="0"/>
              <a:t>الشعور بالمسئولية</a:t>
            </a:r>
          </a:p>
          <a:p>
            <a:pPr algn="r" rtl="1" eaLnBrk="1" fontAlgn="auto" hangingPunct="1">
              <a:spcAft>
                <a:spcPts val="0"/>
              </a:spcAft>
              <a:buFont typeface="Arial" pitchFamily="34" charset="0"/>
              <a:buChar char="•"/>
              <a:defRPr/>
            </a:pPr>
            <a:r>
              <a:rPr lang="ar-SA" sz="2400" b="1" dirty="0" smtClean="0"/>
              <a:t>النصيحة</a:t>
            </a:r>
          </a:p>
        </p:txBody>
      </p:sp>
      <p:sp>
        <p:nvSpPr>
          <p:cNvPr id="5" name="Slide Number Placeholder 4"/>
          <p:cNvSpPr>
            <a:spLocks noGrp="1"/>
          </p:cNvSpPr>
          <p:nvPr>
            <p:ph type="sldNum" sz="quarter" idx="12"/>
          </p:nvPr>
        </p:nvSpPr>
        <p:spPr/>
        <p:txBody>
          <a:bodyPr/>
          <a:lstStyle/>
          <a:p>
            <a:fld id="{D11B839D-7CBD-4031-9A2D-B9BA85067625}" type="slidenum">
              <a:rPr lang="en-US" smtClean="0"/>
              <a:t>3</a:t>
            </a:fld>
            <a:endParaRPr lang="en-US"/>
          </a:p>
        </p:txBody>
      </p:sp>
    </p:spTree>
    <p:extLst>
      <p:ext uri="{BB962C8B-B14F-4D97-AF65-F5344CB8AC3E}">
        <p14:creationId xmlns:p14="http://schemas.microsoft.com/office/powerpoint/2010/main" val="42106565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Left)">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16"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wipe(down)">
                                      <p:cBhvr>
                                        <p:cTn id="44" dur="500"/>
                                        <p:tgtEl>
                                          <p:spTgt spid="3">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3"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
                                        <p:tgtEl>
                                          <p:spTgt spid="3">
                                            <p:txEl>
                                              <p:pRg st="7" end="7"/>
                                            </p:txEl>
                                          </p:spTgt>
                                        </p:tgtEl>
                                      </p:cBhvr>
                                    </p:animEffect>
                                    <p:anim calcmode="lin" valueType="num">
                                      <p:cBhvr>
                                        <p:cTn id="50" dur="4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400" fill="hold"/>
                                        <p:tgtEl>
                                          <p:spTgt spid="3">
                                            <p:txEl>
                                              <p:pRg st="7" end="7"/>
                                            </p:txEl>
                                          </p:spTgt>
                                        </p:tgtEl>
                                        <p:attrNameLst>
                                          <p:attrName>ppt_y</p:attrName>
                                        </p:attrNameLst>
                                      </p:cBhvr>
                                      <p:tavLst>
                                        <p:tav tm="0">
                                          <p:val>
                                            <p:strVal val="#ppt_y+0.31"/>
                                          </p:val>
                                        </p:tav>
                                        <p:tav tm="100000">
                                          <p:val>
                                            <p:strVal val="#ppt_y+0.31"/>
                                          </p:val>
                                        </p:tav>
                                      </p:tavLst>
                                    </p:anim>
                                    <p:anim calcmode="lin" valueType="num">
                                      <p:cBhvr>
                                        <p:cTn id="52" dur="600" decel="50000" fill="hold">
                                          <p:stCondLst>
                                            <p:cond delay="400"/>
                                          </p:stCondLst>
                                        </p:cTn>
                                        <p:tgtEl>
                                          <p:spTgt spid="3">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600" decel="50000" fill="hold">
                                          <p:stCondLst>
                                            <p:cond delay="400"/>
                                          </p:stCondLst>
                                        </p:cTn>
                                        <p:tgtEl>
                                          <p:spTgt spid="3">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fade">
                                      <p:cBhvr>
                                        <p:cTn id="58" dur="500"/>
                                        <p:tgtEl>
                                          <p:spTgt spid="3">
                                            <p:txEl>
                                              <p:pRg st="8" end="8"/>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8" presetClass="entr" presetSubtype="12"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strips(downLeft)">
                                      <p:cBhvr>
                                        <p:cTn id="63" dur="500"/>
                                        <p:tgtEl>
                                          <p:spTgt spid="3">
                                            <p:txEl>
                                              <p:pRg st="9" end="9"/>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ntr" presetSubtype="16" fill="hold" nodeType="clickEffect">
                                  <p:stCondLst>
                                    <p:cond delay="0"/>
                                  </p:stCondLst>
                                  <p:childTnLst>
                                    <p:set>
                                      <p:cBhvr>
                                        <p:cTn id="67" dur="1" fill="hold">
                                          <p:stCondLst>
                                            <p:cond delay="0"/>
                                          </p:stCondLst>
                                        </p:cTn>
                                        <p:tgtEl>
                                          <p:spTgt spid="3">
                                            <p:txEl>
                                              <p:pRg st="10" end="10"/>
                                            </p:txEl>
                                          </p:spTgt>
                                        </p:tgtEl>
                                        <p:attrNameLst>
                                          <p:attrName>style.visibility</p:attrName>
                                        </p:attrNameLst>
                                      </p:cBhvr>
                                      <p:to>
                                        <p:strVal val="visible"/>
                                      </p:to>
                                    </p:set>
                                    <p:anim calcmode="lin" valueType="num">
                                      <p:cBhvr>
                                        <p:cTn id="68"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9"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pPr algn="r"/>
            <a:r>
              <a:rPr lang="ar-SA" dirty="0" smtClean="0">
                <a:solidFill>
                  <a:schemeClr val="accent6">
                    <a:lumMod val="50000"/>
                  </a:schemeClr>
                </a:solidFill>
                <a:cs typeface="PT Bold Heading" pitchFamily="2" charset="-78"/>
              </a:rPr>
              <a:t/>
            </a:r>
            <a:br>
              <a:rPr lang="ar-SA" dirty="0" smtClean="0">
                <a:solidFill>
                  <a:schemeClr val="accent6">
                    <a:lumMod val="50000"/>
                  </a:schemeClr>
                </a:solidFill>
                <a:cs typeface="PT Bold Heading" pitchFamily="2" charset="-78"/>
              </a:rPr>
            </a:br>
            <a:r>
              <a:rPr lang="ar-SA" dirty="0" smtClean="0">
                <a:solidFill>
                  <a:schemeClr val="accent6">
                    <a:lumMod val="50000"/>
                  </a:schemeClr>
                </a:solidFill>
                <a:cs typeface="PT Bold Heading" pitchFamily="2" charset="-78"/>
              </a:rPr>
              <a:t>مظاهر التواضع</a:t>
            </a:r>
            <a:br>
              <a:rPr lang="ar-SA" dirty="0" smtClean="0">
                <a:solidFill>
                  <a:schemeClr val="accent6">
                    <a:lumMod val="50000"/>
                  </a:schemeClr>
                </a:solidFill>
                <a:cs typeface="PT Bold Heading" pitchFamily="2" charset="-78"/>
              </a:rPr>
            </a:br>
            <a:endParaRPr lang="en-US" dirty="0">
              <a:solidFill>
                <a:schemeClr val="accent6">
                  <a:lumMod val="50000"/>
                </a:schemeClr>
              </a:solidFill>
              <a:cs typeface="PT Bold Heading" pitchFamily="2" charset="-78"/>
            </a:endParaRPr>
          </a:p>
        </p:txBody>
      </p:sp>
      <p:sp>
        <p:nvSpPr>
          <p:cNvPr id="5" name="عنصر نائب للمحتوى 4"/>
          <p:cNvSpPr>
            <a:spLocks noGrp="1"/>
          </p:cNvSpPr>
          <p:nvPr>
            <p:ph idx="1"/>
          </p:nvPr>
        </p:nvSpPr>
        <p:spPr>
          <a:xfrm>
            <a:off x="990600" y="1219202"/>
            <a:ext cx="8001000" cy="4906963"/>
          </a:xfrm>
        </p:spPr>
        <p:txBody>
          <a:bodyPr>
            <a:normAutofit lnSpcReduction="10000"/>
          </a:bodyPr>
          <a:lstStyle/>
          <a:p>
            <a:pPr algn="r" rtl="1"/>
            <a:endParaRPr lang="ar-SA" dirty="0" smtClean="0">
              <a:cs typeface="Mudir MT" pitchFamily="2" charset="-78"/>
            </a:endParaRPr>
          </a:p>
          <a:p>
            <a:pPr algn="r" rtl="1"/>
            <a:r>
              <a:rPr lang="ar-SA" dirty="0" smtClean="0">
                <a:cs typeface="Mudir MT" pitchFamily="2" charset="-78"/>
              </a:rPr>
              <a:t>أن يعلم </a:t>
            </a:r>
            <a:r>
              <a:rPr lang="ar-SA" dirty="0">
                <a:cs typeface="Mudir MT" pitchFamily="2" charset="-78"/>
              </a:rPr>
              <a:t>أ</a:t>
            </a:r>
            <a:r>
              <a:rPr lang="ar-SA" dirty="0" smtClean="0">
                <a:cs typeface="Mudir MT" pitchFamily="2" charset="-78"/>
              </a:rPr>
              <a:t>ن الشفاء من الله</a:t>
            </a:r>
          </a:p>
          <a:p>
            <a:pPr algn="r" rtl="1"/>
            <a:r>
              <a:rPr lang="ar-SA" dirty="0" smtClean="0">
                <a:cs typeface="Mudir MT" pitchFamily="2" charset="-78"/>
              </a:rPr>
              <a:t>البشاشة مع المرضى </a:t>
            </a:r>
          </a:p>
          <a:p>
            <a:pPr algn="r" rtl="1"/>
            <a:r>
              <a:rPr lang="ar-SA" dirty="0" smtClean="0">
                <a:cs typeface="Mudir MT" pitchFamily="2" charset="-78"/>
              </a:rPr>
              <a:t>المساواة في المعاملة</a:t>
            </a:r>
          </a:p>
          <a:p>
            <a:pPr algn="r" rtl="1"/>
            <a:r>
              <a:rPr lang="ar-SA" dirty="0" smtClean="0">
                <a:cs typeface="Mudir MT" pitchFamily="2" charset="-78"/>
              </a:rPr>
              <a:t>مواصلة البحث العلمي</a:t>
            </a:r>
          </a:p>
          <a:p>
            <a:pPr algn="r" rtl="1"/>
            <a:r>
              <a:rPr lang="ar-SA" dirty="0" smtClean="0">
                <a:cs typeface="Mudir MT" pitchFamily="2" charset="-78"/>
              </a:rPr>
              <a:t>الرجوع إلى المختصين</a:t>
            </a:r>
            <a:br>
              <a:rPr lang="ar-SA" dirty="0" smtClean="0">
                <a:cs typeface="Mudir MT" pitchFamily="2" charset="-78"/>
              </a:rPr>
            </a:br>
            <a:r>
              <a:rPr lang="ar-SA" dirty="0" smtClean="0">
                <a:cs typeface="Mudir MT" pitchFamily="2" charset="-78"/>
              </a:rPr>
              <a:t/>
            </a:r>
            <a:br>
              <a:rPr lang="ar-SA" dirty="0" smtClean="0">
                <a:cs typeface="Mudir MT" pitchFamily="2" charset="-78"/>
              </a:rPr>
            </a:br>
            <a:r>
              <a:rPr lang="ar-SA" dirty="0" smtClean="0">
                <a:cs typeface="Mudir MT" pitchFamily="2" charset="-78"/>
              </a:rPr>
              <a:t/>
            </a:r>
            <a:br>
              <a:rPr lang="ar-SA" dirty="0" smtClean="0">
                <a:cs typeface="Mudir MT" pitchFamily="2" charset="-78"/>
              </a:rPr>
            </a:br>
            <a:endParaRPr lang="en-US" dirty="0">
              <a:cs typeface="Mudir MT" pitchFamily="2" charset="-78"/>
            </a:endParaRPr>
          </a:p>
        </p:txBody>
      </p:sp>
      <p:pic>
        <p:nvPicPr>
          <p:cNvPr id="106498" name="Picture 2" descr="http://sphotos-g.ak.fbcdn.net/hphotos-ak-ash4/277242_452574334795509_1504012498_o.jpg"/>
          <p:cNvPicPr>
            <a:picLocks noChangeAspect="1" noChangeArrowheads="1"/>
          </p:cNvPicPr>
          <p:nvPr/>
        </p:nvPicPr>
        <p:blipFill>
          <a:blip r:embed="rId2"/>
          <a:srcRect/>
          <a:stretch>
            <a:fillRect/>
          </a:stretch>
        </p:blipFill>
        <p:spPr bwMode="auto">
          <a:xfrm>
            <a:off x="152400" y="3581402"/>
            <a:ext cx="4953000" cy="3023243"/>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fld id="{D11B839D-7CBD-4031-9A2D-B9BA85067625}" type="slidenum">
              <a:rPr lang="en-US" smtClean="0"/>
              <a:t>30</a:t>
            </a:fld>
            <a:endParaRPr lang="en-US"/>
          </a:p>
        </p:txBody>
      </p:sp>
    </p:spTree>
    <p:extLst>
      <p:ext uri="{BB962C8B-B14F-4D97-AF65-F5344CB8AC3E}">
        <p14:creationId xmlns:p14="http://schemas.microsoft.com/office/powerpoint/2010/main" val="26016916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609600"/>
            <a:ext cx="8229600" cy="808038"/>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ar-SA" dirty="0" smtClean="0">
                <a:solidFill>
                  <a:schemeClr val="accent6">
                    <a:lumMod val="50000"/>
                  </a:schemeClr>
                </a:solidFill>
                <a:cs typeface="PT Bold Heading" pitchFamily="2" charset="-78"/>
              </a:rPr>
              <a:t>احترام و مراعاة حق المريض</a:t>
            </a:r>
            <a:br>
              <a:rPr lang="ar-SA" dirty="0" smtClean="0">
                <a:solidFill>
                  <a:schemeClr val="accent6">
                    <a:lumMod val="50000"/>
                  </a:schemeClr>
                </a:solidFill>
                <a:cs typeface="PT Bold Heading" pitchFamily="2" charset="-78"/>
              </a:rPr>
            </a:br>
            <a:endParaRPr lang="ar-SA" dirty="0">
              <a:solidFill>
                <a:schemeClr val="accent6">
                  <a:lumMod val="50000"/>
                </a:schemeClr>
              </a:solidFill>
              <a:cs typeface="PT Bold Heading" pitchFamily="2" charset="-78"/>
            </a:endParaRPr>
          </a:p>
        </p:txBody>
      </p:sp>
      <p:sp>
        <p:nvSpPr>
          <p:cNvPr id="3" name="عنصر نائب للمحتوى 2"/>
          <p:cNvSpPr>
            <a:spLocks noGrp="1"/>
          </p:cNvSpPr>
          <p:nvPr>
            <p:ph idx="1"/>
          </p:nvPr>
        </p:nvSpPr>
        <p:spPr/>
        <p:txBody>
          <a:bodyPr>
            <a:normAutofit fontScale="92500" lnSpcReduction="10000"/>
          </a:bodyPr>
          <a:lstStyle/>
          <a:p>
            <a:pPr algn="r" rtl="1"/>
            <a:r>
              <a:rPr lang="ar-SA" dirty="0" smtClean="0"/>
              <a:t>قال الله تعالى: «وَقُولُوا لِلنَّاسِ حُسْناً»</a:t>
            </a:r>
          </a:p>
          <a:p>
            <a:pPr algn="r" rtl="1">
              <a:buNone/>
            </a:pPr>
            <a:endParaRPr lang="ar-SA" dirty="0" smtClean="0"/>
          </a:p>
          <a:p>
            <a:pPr algn="r" rtl="1"/>
            <a:r>
              <a:rPr lang="ar-SA" dirty="0" smtClean="0"/>
              <a:t>إن الطبيب والممارس الصحى المسلم يحترم مريضه ويحافظ على حقوقه , ومن ذلك : </a:t>
            </a:r>
          </a:p>
          <a:p>
            <a:pPr algn="r" rtl="1">
              <a:buFont typeface="Wingdings" pitchFamily="2" charset="2"/>
              <a:buChar char="v"/>
            </a:pPr>
            <a:r>
              <a:rPr lang="ar-SA" sz="2600" dirty="0" smtClean="0"/>
              <a:t>الاهتمام بفهم المريض لمرضه وخطة علاجه </a:t>
            </a:r>
          </a:p>
          <a:p>
            <a:pPr algn="r" rtl="1">
              <a:buFont typeface="Wingdings" pitchFamily="2" charset="2"/>
              <a:buChar char="v"/>
            </a:pPr>
            <a:r>
              <a:rPr lang="ar-SA" sz="2600" dirty="0" smtClean="0"/>
              <a:t>تقدير رأيه وإشعاره بالاهتمام </a:t>
            </a:r>
            <a:r>
              <a:rPr lang="ar-SA" sz="2600" dirty="0" err="1" smtClean="0"/>
              <a:t>به</a:t>
            </a:r>
            <a:r>
              <a:rPr lang="ar-SA" sz="2600" dirty="0" smtClean="0"/>
              <a:t>  </a:t>
            </a:r>
          </a:p>
          <a:p>
            <a:pPr algn="r" rtl="1">
              <a:buFont typeface="Wingdings" pitchFamily="2" charset="2"/>
              <a:buChar char="v"/>
            </a:pPr>
            <a:r>
              <a:rPr lang="ar-SA" sz="2600" dirty="0" smtClean="0"/>
              <a:t>أخذ إذن المريض قبل الإجراءات الطبية </a:t>
            </a:r>
          </a:p>
          <a:p>
            <a:pPr algn="r" rtl="1">
              <a:buFont typeface="Wingdings" pitchFamily="2" charset="2"/>
              <a:buChar char="v"/>
            </a:pPr>
            <a:r>
              <a:rPr lang="ar-SA" sz="2600" dirty="0" smtClean="0"/>
              <a:t> ومراعاة الضوابط الشرعية في عدم كشف العورة.</a:t>
            </a:r>
          </a:p>
          <a:p>
            <a:pPr algn="r" rtl="1">
              <a:buFont typeface="Wingdings" pitchFamily="2" charset="2"/>
              <a:buChar char="v"/>
            </a:pPr>
            <a:r>
              <a:rPr lang="ar-SA" sz="2600" dirty="0" smtClean="0"/>
              <a:t> وكذلك حفظ وقت المريض وتقدير ظروفه والتزاماته</a:t>
            </a:r>
          </a:p>
          <a:p>
            <a:pPr algn="r" rtl="1">
              <a:buFont typeface="Wingdings" pitchFamily="2" charset="2"/>
              <a:buChar char="v"/>
            </a:pPr>
            <a:r>
              <a:rPr lang="ar-SA" sz="2600" dirty="0" smtClean="0"/>
              <a:t> والاهتمام بحفظ سر المريض</a:t>
            </a:r>
            <a:endParaRPr lang="ar-SA" sz="2600" dirty="0"/>
          </a:p>
        </p:txBody>
      </p:sp>
      <p:sp>
        <p:nvSpPr>
          <p:cNvPr id="6" name="Slide Number Placeholder 5"/>
          <p:cNvSpPr>
            <a:spLocks noGrp="1"/>
          </p:cNvSpPr>
          <p:nvPr>
            <p:ph type="sldNum" sz="quarter" idx="12"/>
          </p:nvPr>
        </p:nvSpPr>
        <p:spPr/>
        <p:txBody>
          <a:bodyPr/>
          <a:lstStyle/>
          <a:p>
            <a:fld id="{D11B839D-7CBD-4031-9A2D-B9BA85067625}" type="slidenum">
              <a:rPr lang="en-US" smtClean="0"/>
              <a:t>31</a:t>
            </a:fld>
            <a:endParaRPr lang="en-US"/>
          </a:p>
        </p:txBody>
      </p:sp>
    </p:spTree>
    <p:extLst>
      <p:ext uri="{BB962C8B-B14F-4D97-AF65-F5344CB8AC3E}">
        <p14:creationId xmlns:p14="http://schemas.microsoft.com/office/powerpoint/2010/main" val="2890053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eaLnBrk="1" hangingPunct="1"/>
            <a:r>
              <a:rPr lang="ar-SA" altLang="ar-SA" b="1" dirty="0" smtClean="0"/>
              <a:t>الشعور بالمسؤولية</a:t>
            </a:r>
          </a:p>
        </p:txBody>
      </p:sp>
      <p:sp>
        <p:nvSpPr>
          <p:cNvPr id="3" name="Content Placeholder 2"/>
          <p:cNvSpPr>
            <a:spLocks noGrp="1"/>
          </p:cNvSpPr>
          <p:nvPr>
            <p:ph idx="1"/>
          </p:nvPr>
        </p:nvSpPr>
        <p:spPr/>
        <p:txBody>
          <a:bodyPr rtlCol="1">
            <a:normAutofit fontScale="92500" lnSpcReduction="20000"/>
          </a:bodyPr>
          <a:lstStyle/>
          <a:p>
            <a:pPr algn="r" eaLnBrk="1" fontAlgn="auto" hangingPunct="1">
              <a:spcAft>
                <a:spcPts val="0"/>
              </a:spcAft>
              <a:defRPr/>
            </a:pPr>
            <a:r>
              <a:rPr lang="ar-SA" dirty="0" smtClean="0"/>
              <a:t>الشعور بأهمية وعظم العمل المنوط بك</a:t>
            </a:r>
          </a:p>
          <a:p>
            <a:pPr algn="r" eaLnBrk="1" fontAlgn="auto" hangingPunct="1">
              <a:spcAft>
                <a:spcPts val="0"/>
              </a:spcAft>
              <a:buFont typeface="Arial" pitchFamily="34" charset="0"/>
              <a:buNone/>
              <a:defRPr/>
            </a:pPr>
            <a:endParaRPr lang="ar-SA" dirty="0" smtClean="0"/>
          </a:p>
          <a:p>
            <a:pPr algn="r" eaLnBrk="1" fontAlgn="auto" hangingPunct="1">
              <a:spcAft>
                <a:spcPts val="0"/>
              </a:spcAft>
              <a:defRPr/>
            </a:pPr>
            <a:r>
              <a:rPr lang="ar-SA" dirty="0" smtClean="0"/>
              <a:t>الشعور بأنك مسؤول أمام الله أولا ومن ثم المجتمع</a:t>
            </a:r>
          </a:p>
          <a:p>
            <a:pPr algn="r" eaLnBrk="1" fontAlgn="auto" hangingPunct="1">
              <a:spcAft>
                <a:spcPts val="0"/>
              </a:spcAft>
              <a:buFont typeface="Arial" pitchFamily="34" charset="0"/>
              <a:buNone/>
              <a:defRPr/>
            </a:pPr>
            <a:endParaRPr lang="ar-SA" dirty="0" smtClean="0"/>
          </a:p>
          <a:p>
            <a:pPr algn="r" eaLnBrk="1" fontAlgn="auto" hangingPunct="1">
              <a:spcAft>
                <a:spcPts val="0"/>
              </a:spcAft>
              <a:defRPr/>
            </a:pPr>
            <a:r>
              <a:rPr lang="ar-SA" dirty="0" smtClean="0"/>
              <a:t>الالتزام بمعايير العمل </a:t>
            </a:r>
          </a:p>
          <a:p>
            <a:pPr algn="r" eaLnBrk="1" fontAlgn="auto" hangingPunct="1">
              <a:spcAft>
                <a:spcPts val="0"/>
              </a:spcAft>
              <a:buFont typeface="Arial" pitchFamily="34" charset="0"/>
              <a:buNone/>
              <a:defRPr/>
            </a:pPr>
            <a:endParaRPr lang="ar-SA" dirty="0" smtClean="0"/>
          </a:p>
          <a:p>
            <a:pPr algn="r" eaLnBrk="1" fontAlgn="auto" hangingPunct="1">
              <a:spcAft>
                <a:spcPts val="0"/>
              </a:spcAft>
              <a:defRPr/>
            </a:pPr>
            <a:r>
              <a:rPr lang="ar-SA" dirty="0" smtClean="0"/>
              <a:t>الجدية في العمل</a:t>
            </a:r>
          </a:p>
          <a:p>
            <a:pPr algn="r" eaLnBrk="1" fontAlgn="auto" hangingPunct="1">
              <a:spcAft>
                <a:spcPts val="0"/>
              </a:spcAft>
              <a:buFont typeface="Arial" pitchFamily="34" charset="0"/>
              <a:buNone/>
              <a:defRPr/>
            </a:pPr>
            <a:endParaRPr lang="ar-SA" dirty="0" smtClean="0"/>
          </a:p>
          <a:p>
            <a:pPr algn="r" eaLnBrk="1" fontAlgn="auto" hangingPunct="1">
              <a:spcAft>
                <a:spcPts val="0"/>
              </a:spcAft>
              <a:defRPr/>
            </a:pPr>
            <a:r>
              <a:rPr lang="ar-SA" dirty="0" smtClean="0"/>
              <a:t>الاهتمام بالآخرين والعلاقة معهم وحل الإشكالات إن وجدت</a:t>
            </a:r>
          </a:p>
        </p:txBody>
      </p:sp>
      <p:sp>
        <p:nvSpPr>
          <p:cNvPr id="5" name="Slide Number Placeholder 4"/>
          <p:cNvSpPr>
            <a:spLocks noGrp="1"/>
          </p:cNvSpPr>
          <p:nvPr>
            <p:ph type="sldNum" sz="quarter" idx="12"/>
          </p:nvPr>
        </p:nvSpPr>
        <p:spPr/>
        <p:txBody>
          <a:bodyPr/>
          <a:lstStyle/>
          <a:p>
            <a:fld id="{D11B839D-7CBD-4031-9A2D-B9BA85067625}" type="slidenum">
              <a:rPr lang="en-US" smtClean="0"/>
              <a:t>32</a:t>
            </a:fld>
            <a:endParaRPr lang="en-US"/>
          </a:p>
        </p:txBody>
      </p:sp>
    </p:spTree>
    <p:extLst>
      <p:ext uri="{BB962C8B-B14F-4D97-AF65-F5344CB8AC3E}">
        <p14:creationId xmlns:p14="http://schemas.microsoft.com/office/powerpoint/2010/main" val="39448547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ar-SA" sz="6600" b="1" dirty="0" smtClean="0">
                <a:solidFill>
                  <a:schemeClr val="accent6">
                    <a:lumMod val="50000"/>
                  </a:schemeClr>
                </a:solidFill>
                <a:cs typeface="PT Bold Heading" pitchFamily="2" charset="-78"/>
              </a:rPr>
              <a:t>النصيحة</a:t>
            </a:r>
            <a:endParaRPr lang="en-US" sz="6600" b="1" dirty="0">
              <a:solidFill>
                <a:schemeClr val="accent6">
                  <a:lumMod val="50000"/>
                </a:schemeClr>
              </a:solidFill>
              <a:cs typeface="PT Bold Heading" pitchFamily="2" charset="-78"/>
            </a:endParaRPr>
          </a:p>
        </p:txBody>
      </p:sp>
      <p:sp>
        <p:nvSpPr>
          <p:cNvPr id="3" name="عنصر نائب للمحتوى 2"/>
          <p:cNvSpPr>
            <a:spLocks noGrp="1"/>
          </p:cNvSpPr>
          <p:nvPr>
            <p:ph idx="1"/>
          </p:nvPr>
        </p:nvSpPr>
        <p:spPr>
          <a:xfrm>
            <a:off x="467544" y="1772818"/>
            <a:ext cx="8229600" cy="4525963"/>
          </a:xfrm>
        </p:spPr>
        <p:txBody>
          <a:bodyPr>
            <a:normAutofit/>
          </a:bodyPr>
          <a:lstStyle/>
          <a:p>
            <a:pPr algn="r" rtl="1">
              <a:buNone/>
            </a:pPr>
            <a:r>
              <a:rPr lang="ar-SA" sz="4000" dirty="0" smtClean="0">
                <a:cs typeface="Mudir MT" pitchFamily="2" charset="-78"/>
              </a:rPr>
              <a:t>قال الرسول عليه الصلاة والسلام : ( الدين النصيحة ، قلنا لمن يا رسول الله ’ قال لله ولرسوله ولأئمة المسلمين وعامتهم )</a:t>
            </a:r>
          </a:p>
          <a:p>
            <a:pPr algn="r" rtl="1"/>
            <a:r>
              <a:rPr lang="ar-SA" sz="4000" dirty="0" smtClean="0">
                <a:cs typeface="Mudir MT" pitchFamily="2" charset="-78"/>
              </a:rPr>
              <a:t>أجر البلاء الصبر على المرض </a:t>
            </a:r>
          </a:p>
          <a:p>
            <a:pPr algn="r" rtl="1"/>
            <a:r>
              <a:rPr lang="ar-SA" sz="4000" dirty="0" smtClean="0">
                <a:cs typeface="Mudir MT" pitchFamily="2" charset="-78"/>
              </a:rPr>
              <a:t>وجوب الالتزام بالعلاج </a:t>
            </a:r>
            <a:r>
              <a:rPr lang="ar-SA" sz="4000" dirty="0" err="1" smtClean="0">
                <a:cs typeface="Mudir MT" pitchFamily="2" charset="-78"/>
              </a:rPr>
              <a:t>و</a:t>
            </a:r>
            <a:r>
              <a:rPr lang="ar-SA" sz="4000" dirty="0" smtClean="0">
                <a:cs typeface="Mudir MT" pitchFamily="2" charset="-78"/>
              </a:rPr>
              <a:t> حفظ النفس </a:t>
            </a:r>
          </a:p>
          <a:p>
            <a:pPr algn="r" rtl="1"/>
            <a:r>
              <a:rPr lang="ar-SA" sz="4000" dirty="0" smtClean="0">
                <a:cs typeface="Mudir MT" pitchFamily="2" charset="-78"/>
              </a:rPr>
              <a:t>تلقين المحتضر</a:t>
            </a:r>
          </a:p>
          <a:p>
            <a:pPr algn="r" rtl="1"/>
            <a:endParaRPr lang="en-US" sz="4000" dirty="0">
              <a:cs typeface="Mudir MT" pitchFamily="2" charset="-78"/>
            </a:endParaRPr>
          </a:p>
        </p:txBody>
      </p:sp>
      <p:sp>
        <p:nvSpPr>
          <p:cNvPr id="6" name="Slide Number Placeholder 5"/>
          <p:cNvSpPr>
            <a:spLocks noGrp="1"/>
          </p:cNvSpPr>
          <p:nvPr>
            <p:ph type="sldNum" sz="quarter" idx="12"/>
          </p:nvPr>
        </p:nvSpPr>
        <p:spPr/>
        <p:txBody>
          <a:bodyPr/>
          <a:lstStyle/>
          <a:p>
            <a:fld id="{D11B839D-7CBD-4031-9A2D-B9BA85067625}" type="slidenum">
              <a:rPr lang="en-US" smtClean="0"/>
              <a:t>33</a:t>
            </a:fld>
            <a:endParaRPr lang="en-US"/>
          </a:p>
        </p:txBody>
      </p:sp>
    </p:spTree>
    <p:extLst>
      <p:ext uri="{BB962C8B-B14F-4D97-AF65-F5344CB8AC3E}">
        <p14:creationId xmlns:p14="http://schemas.microsoft.com/office/powerpoint/2010/main" val="3505872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57200"/>
            <a:ext cx="8229600" cy="960438"/>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ar-SA" dirty="0" smtClean="0">
                <a:solidFill>
                  <a:schemeClr val="accent6">
                    <a:lumMod val="50000"/>
                  </a:schemeClr>
                </a:solidFill>
                <a:cs typeface="PT Bold Heading" pitchFamily="2" charset="-78"/>
              </a:rPr>
              <a:t>التفقه في الدين في المسائل الطبية حسب الاختصاص</a:t>
            </a:r>
            <a:br>
              <a:rPr lang="ar-SA" dirty="0" smtClean="0">
                <a:solidFill>
                  <a:schemeClr val="accent6">
                    <a:lumMod val="50000"/>
                  </a:schemeClr>
                </a:solidFill>
                <a:cs typeface="PT Bold Heading" pitchFamily="2" charset="-78"/>
              </a:rPr>
            </a:br>
            <a:endParaRPr lang="en-US" dirty="0">
              <a:solidFill>
                <a:schemeClr val="accent6">
                  <a:lumMod val="50000"/>
                </a:schemeClr>
              </a:solidFill>
              <a:cs typeface="PT Bold Heading" pitchFamily="2" charset="-78"/>
            </a:endParaRPr>
          </a:p>
        </p:txBody>
      </p:sp>
      <p:sp>
        <p:nvSpPr>
          <p:cNvPr id="3" name="عنصر نائب للمحتوى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algn="r" rtl="1"/>
            <a:r>
              <a:rPr lang="ar-SA" dirty="0" smtClean="0"/>
              <a:t>أهمية النواحي الشرعية </a:t>
            </a:r>
          </a:p>
          <a:p>
            <a:pPr algn="r" rtl="1"/>
            <a:r>
              <a:rPr lang="ar-SA" dirty="0" smtClean="0"/>
              <a:t>ضرورة العلم بالأحكام الفقهية:</a:t>
            </a:r>
          </a:p>
          <a:p>
            <a:pPr algn="r" rtl="1">
              <a:buFont typeface="Wingdings" pitchFamily="2" charset="2"/>
              <a:buChar char="ü"/>
            </a:pPr>
            <a:r>
              <a:rPr lang="ar-SA" sz="2400" dirty="0" smtClean="0"/>
              <a:t>الوضوء و الطهارة للمريض</a:t>
            </a:r>
          </a:p>
          <a:p>
            <a:pPr algn="r" rtl="1">
              <a:buFont typeface="Wingdings" pitchFamily="2" charset="2"/>
              <a:buChar char="ü"/>
            </a:pPr>
            <a:r>
              <a:rPr lang="ar-SA" sz="2400" dirty="0"/>
              <a:t>أ</a:t>
            </a:r>
            <a:r>
              <a:rPr lang="ar-SA" sz="2400" dirty="0" smtClean="0"/>
              <a:t>حكام الحجاب الشرعي, الطب النبوي , الرقية الشرعية</a:t>
            </a:r>
          </a:p>
          <a:p>
            <a:pPr algn="r" rtl="1">
              <a:buFont typeface="Wingdings" pitchFamily="2" charset="2"/>
              <a:buChar char="ü"/>
            </a:pPr>
            <a:r>
              <a:rPr lang="ar-SA" sz="2400" dirty="0" smtClean="0"/>
              <a:t>كشف العورات </a:t>
            </a:r>
          </a:p>
          <a:p>
            <a:pPr algn="r" rtl="1">
              <a:buFont typeface="Wingdings" pitchFamily="2" charset="2"/>
              <a:buChar char="ü"/>
            </a:pPr>
            <a:r>
              <a:rPr lang="ar-SA" sz="2400" dirty="0"/>
              <a:t>أ</a:t>
            </a:r>
            <a:r>
              <a:rPr lang="ar-SA" sz="2400" dirty="0" smtClean="0"/>
              <a:t>حكام الإجرائات الطبية و ما يداخلها من شك</a:t>
            </a:r>
          </a:p>
          <a:p>
            <a:pPr algn="r" rtl="1">
              <a:buFont typeface="Wingdings" pitchFamily="2" charset="2"/>
              <a:buChar char="ü"/>
            </a:pPr>
            <a:r>
              <a:rPr lang="ar-SA" sz="2400" dirty="0" smtClean="0"/>
              <a:t>مثل التطعيم( الضرر يدفع بقدر الامكان)</a:t>
            </a:r>
          </a:p>
          <a:p>
            <a:pPr algn="r" rtl="1"/>
            <a:r>
              <a:rPr lang="ar-SA" dirty="0" smtClean="0"/>
              <a:t>عن معاوية رضي الله عنه قال : قال رسول الله صلى الله عليه وسلم : " من يرد الله </a:t>
            </a:r>
            <a:r>
              <a:rPr lang="ar-SA" dirty="0" err="1" smtClean="0"/>
              <a:t>به</a:t>
            </a:r>
            <a:r>
              <a:rPr lang="ar-SA" dirty="0" smtClean="0"/>
              <a:t> خيراً يفقهه في الدين "</a:t>
            </a:r>
          </a:p>
        </p:txBody>
      </p:sp>
      <p:sp>
        <p:nvSpPr>
          <p:cNvPr id="6" name="Slide Number Placeholder 5"/>
          <p:cNvSpPr>
            <a:spLocks noGrp="1"/>
          </p:cNvSpPr>
          <p:nvPr>
            <p:ph type="sldNum" sz="quarter" idx="12"/>
          </p:nvPr>
        </p:nvSpPr>
        <p:spPr/>
        <p:txBody>
          <a:bodyPr/>
          <a:lstStyle/>
          <a:p>
            <a:fld id="{D11B839D-7CBD-4031-9A2D-B9BA85067625}" type="slidenum">
              <a:rPr lang="en-US" smtClean="0"/>
              <a:t>34</a:t>
            </a:fld>
            <a:endParaRPr lang="en-US"/>
          </a:p>
        </p:txBody>
      </p:sp>
    </p:spTree>
    <p:extLst>
      <p:ext uri="{BB962C8B-B14F-4D97-AF65-F5344CB8AC3E}">
        <p14:creationId xmlns:p14="http://schemas.microsoft.com/office/powerpoint/2010/main" val="2020764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325562"/>
          </a:xfrm>
        </p:spPr>
        <p:style>
          <a:lnRef idx="1">
            <a:schemeClr val="accent6"/>
          </a:lnRef>
          <a:fillRef idx="2">
            <a:schemeClr val="accent6"/>
          </a:fillRef>
          <a:effectRef idx="1">
            <a:schemeClr val="accent6"/>
          </a:effectRef>
          <a:fontRef idx="minor">
            <a:schemeClr val="dk1"/>
          </a:fontRef>
        </p:style>
        <p:txBody>
          <a:bodyPr>
            <a:normAutofit/>
          </a:bodyPr>
          <a:lstStyle/>
          <a:p>
            <a:pPr rtl="1"/>
            <a:r>
              <a:rPr lang="ar-SA" dirty="0" smtClean="0">
                <a:solidFill>
                  <a:schemeClr val="accent6">
                    <a:lumMod val="50000"/>
                  </a:schemeClr>
                </a:solidFill>
                <a:cs typeface="PT Bold Heading" pitchFamily="2" charset="-78"/>
              </a:rPr>
              <a:t>فتوى المجمع الفقهي الإسلامي التابع لرابطة العالم الإسلامي</a:t>
            </a:r>
            <a:endParaRPr lang="ar-SA" dirty="0">
              <a:solidFill>
                <a:schemeClr val="accent6">
                  <a:lumMod val="50000"/>
                </a:schemeClr>
              </a:solidFill>
              <a:cs typeface="PT Bold Heading" pitchFamily="2" charset="-78"/>
            </a:endParaRPr>
          </a:p>
        </p:txBody>
      </p:sp>
      <p:sp>
        <p:nvSpPr>
          <p:cNvPr id="3" name="عنصر نائب للمحتوى 2"/>
          <p:cNvSpPr>
            <a:spLocks noGrp="1"/>
          </p:cNvSpPr>
          <p:nvPr>
            <p:ph idx="1"/>
          </p:nvPr>
        </p:nvSpPr>
        <p:spPr/>
        <p:txBody>
          <a:bodyPr>
            <a:normAutofit fontScale="77500" lnSpcReduction="20000"/>
          </a:bodyPr>
          <a:lstStyle/>
          <a:p>
            <a:pPr algn="r" rtl="1"/>
            <a:endParaRPr lang="ar-SA" dirty="0" smtClean="0"/>
          </a:p>
          <a:p>
            <a:pPr algn="r" rtl="1"/>
            <a:r>
              <a:rPr lang="ar-SA" dirty="0" smtClean="0"/>
              <a:t>الأصل الشرعي: أنه لا يجوز كشف عورة المرأة للرجل، ولا العكس، ولا كشف عورة المرأة للمرأة. ولا عورة الرجل للرجل. </a:t>
            </a:r>
          </a:p>
          <a:p>
            <a:pPr algn="r" rtl="1"/>
            <a:r>
              <a:rPr lang="ar-SA" b="1" dirty="0" smtClean="0"/>
              <a:t/>
            </a:r>
            <a:br>
              <a:rPr lang="ar-SA" b="1" dirty="0" smtClean="0"/>
            </a:br>
            <a:r>
              <a:rPr lang="ar-SA" dirty="0" smtClean="0"/>
              <a:t>الأصل أنه إذا توفرت طبيبة مسلمة، متخصصة، يجب أن تقوم بالكشف على المريضة، وإذا لم تتوفر تلك فتقوم بذلك طبيبة غير مسلمة، فإن لم يتوفر ذلك يقوم به طبيب مسلم، ويمكن أن يقوم مقامه طبيب غير مسلم (أي إذا لم يوجد المسلم) على أن يطلع من جسم المرأة على قدر الحاجة في تشخيص المرض ومداواته، وألا يزيد على ذلك، وأن يغض الطرف على قدر استطاعته، وأن تتم معالجة الطبيب للمرأة هذه، بحضور محرم، أو زوج، أو امرأة ثقة، خشية الخلوة، وهذا </a:t>
            </a:r>
            <a:r>
              <a:rPr lang="ar-SA" dirty="0"/>
              <a:t>أ</a:t>
            </a:r>
            <a:r>
              <a:rPr lang="ar-SA" dirty="0" smtClean="0"/>
              <a:t>مر ينطبق على الجميع، مع مراعاة الترتيب حسب ما تيسر. </a:t>
            </a:r>
            <a:br>
              <a:rPr lang="ar-SA" dirty="0" smtClean="0"/>
            </a:br>
            <a:endParaRPr lang="ar-SA" dirty="0"/>
          </a:p>
        </p:txBody>
      </p:sp>
      <p:sp>
        <p:nvSpPr>
          <p:cNvPr id="6" name="Slide Number Placeholder 5"/>
          <p:cNvSpPr>
            <a:spLocks noGrp="1"/>
          </p:cNvSpPr>
          <p:nvPr>
            <p:ph type="sldNum" sz="quarter" idx="12"/>
          </p:nvPr>
        </p:nvSpPr>
        <p:spPr/>
        <p:txBody>
          <a:bodyPr/>
          <a:lstStyle/>
          <a:p>
            <a:fld id="{D11B839D-7CBD-4031-9A2D-B9BA85067625}" type="slidenum">
              <a:rPr lang="en-US" smtClean="0"/>
              <a:t>35</a:t>
            </a:fld>
            <a:endParaRPr lang="en-US"/>
          </a:p>
        </p:txBody>
      </p:sp>
    </p:spTree>
    <p:extLst>
      <p:ext uri="{BB962C8B-B14F-4D97-AF65-F5344CB8AC3E}">
        <p14:creationId xmlns:p14="http://schemas.microsoft.com/office/powerpoint/2010/main" val="3842766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eaLnBrk="1" hangingPunct="1"/>
            <a:r>
              <a:rPr lang="ar-SA" altLang="ar-SA" b="1" dirty="0" smtClean="0"/>
              <a:t>البعد عن محقرات الأمور وصغائرها</a:t>
            </a:r>
            <a:endParaRPr lang="ar-SA" altLang="ar-SA" dirty="0" smtClean="0"/>
          </a:p>
        </p:txBody>
      </p:sp>
      <p:sp>
        <p:nvSpPr>
          <p:cNvPr id="17411" name="Content Placeholder 2"/>
          <p:cNvSpPr>
            <a:spLocks noGrp="1"/>
          </p:cNvSpPr>
          <p:nvPr>
            <p:ph idx="1"/>
          </p:nvPr>
        </p:nvSpPr>
        <p:spPr/>
        <p:txBody>
          <a:bodyPr/>
          <a:lstStyle/>
          <a:p>
            <a:pPr algn="ctr" eaLnBrk="1" hangingPunct="1"/>
            <a:r>
              <a:rPr lang="ar-SA" altLang="ar-SA" dirty="0" smtClean="0"/>
              <a:t>أي سلوك يدعو الآخرين إلى احتقارنا يجب البعد عنه</a:t>
            </a:r>
          </a:p>
          <a:p>
            <a:pPr algn="ctr" eaLnBrk="1" hangingPunct="1"/>
            <a:endParaRPr lang="ar-SA" altLang="ar-SA" dirty="0" smtClean="0"/>
          </a:p>
          <a:p>
            <a:pPr algn="ctr" eaLnBrk="1" hangingPunct="1">
              <a:buFont typeface="Arial" pitchFamily="34" charset="0"/>
              <a:buNone/>
            </a:pPr>
            <a:r>
              <a:rPr lang="en-US" altLang="ar-SA" dirty="0" smtClean="0"/>
              <a:t>????????</a:t>
            </a:r>
            <a:r>
              <a:rPr lang="ar-SA" altLang="ar-SA" dirty="0" smtClean="0"/>
              <a:t>    أمثلة:</a:t>
            </a:r>
          </a:p>
        </p:txBody>
      </p:sp>
      <p:pic>
        <p:nvPicPr>
          <p:cNvPr id="17412" name="Picture 3" descr="C:\Users\Kamran\Pictures\unprofessional physici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859138"/>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D11B839D-7CBD-4031-9A2D-B9BA85067625}" type="slidenum">
              <a:rPr lang="en-US" smtClean="0"/>
              <a:t>36</a:t>
            </a:fld>
            <a:endParaRPr lang="en-US"/>
          </a:p>
        </p:txBody>
      </p:sp>
    </p:spTree>
    <p:extLst>
      <p:ext uri="{BB962C8B-B14F-4D97-AF65-F5344CB8AC3E}">
        <p14:creationId xmlns:p14="http://schemas.microsoft.com/office/powerpoint/2010/main" val="32500886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ar-SA" b="1" dirty="0" smtClean="0">
                <a:solidFill>
                  <a:schemeClr val="tx1"/>
                </a:solidFill>
                <a:cs typeface="PT Bold Heading" pitchFamily="2" charset="-78"/>
              </a:rPr>
              <a:t>المواســاة</a:t>
            </a:r>
            <a:endParaRPr lang="ar-SA" b="1" dirty="0">
              <a:solidFill>
                <a:schemeClr val="tx1"/>
              </a:solidFill>
              <a:cs typeface="PT Bold Heading" pitchFamily="2" charset="-78"/>
            </a:endParaRPr>
          </a:p>
        </p:txBody>
      </p:sp>
      <p:sp>
        <p:nvSpPr>
          <p:cNvPr id="3" name="عنصر نائب للمحتوى 2"/>
          <p:cNvSpPr>
            <a:spLocks noGrp="1"/>
          </p:cNvSpPr>
          <p:nvPr>
            <p:ph idx="1"/>
          </p:nvPr>
        </p:nvSpPr>
        <p:spPr/>
        <p:txBody>
          <a:bodyPr>
            <a:normAutofit/>
          </a:bodyPr>
          <a:lstStyle/>
          <a:p>
            <a:pPr algn="r" rtl="1">
              <a:buNone/>
            </a:pPr>
            <a:r>
              <a:rPr lang="ar-SA" dirty="0" smtClean="0"/>
              <a:t>قال تعالى ( إنما المؤمنون أخوه )</a:t>
            </a:r>
          </a:p>
          <a:p>
            <a:pPr algn="r" rtl="1">
              <a:buNone/>
            </a:pPr>
            <a:endParaRPr lang="ar-SA" dirty="0" smtClean="0"/>
          </a:p>
          <a:p>
            <a:pPr algn="r" rtl="1">
              <a:buNone/>
            </a:pPr>
            <a:r>
              <a:rPr lang="ar-SA" dirty="0" smtClean="0"/>
              <a:t>المواساة بالمال</a:t>
            </a:r>
          </a:p>
          <a:p>
            <a:pPr algn="r" rtl="1">
              <a:buNone/>
            </a:pPr>
            <a:r>
              <a:rPr lang="ar-SA" dirty="0" smtClean="0"/>
              <a:t>المواساة بالبدن</a:t>
            </a:r>
          </a:p>
          <a:p>
            <a:pPr algn="r" rtl="1">
              <a:buNone/>
            </a:pPr>
            <a:r>
              <a:rPr lang="ar-SA" dirty="0" smtClean="0"/>
              <a:t>المواساة بالنصيحة</a:t>
            </a:r>
          </a:p>
          <a:p>
            <a:pPr algn="r" rtl="1">
              <a:buNone/>
            </a:pPr>
            <a:r>
              <a:rPr lang="ar-SA" dirty="0" smtClean="0"/>
              <a:t>المواساة بالدعاء</a:t>
            </a:r>
          </a:p>
          <a:p>
            <a:pPr algn="r" rtl="1">
              <a:buNone/>
            </a:pPr>
            <a:r>
              <a:rPr lang="ar-SA" dirty="0" smtClean="0"/>
              <a:t>الموساة بالتوجع</a:t>
            </a:r>
          </a:p>
        </p:txBody>
      </p:sp>
      <p:pic>
        <p:nvPicPr>
          <p:cNvPr id="105474" name="Picture 2" descr="http://extricate.org/wp-content/uploads/2011/07/empathy.jpg"/>
          <p:cNvPicPr>
            <a:picLocks noChangeAspect="1" noChangeArrowheads="1"/>
          </p:cNvPicPr>
          <p:nvPr/>
        </p:nvPicPr>
        <p:blipFill>
          <a:blip r:embed="rId2"/>
          <a:srcRect/>
          <a:stretch>
            <a:fillRect/>
          </a:stretch>
        </p:blipFill>
        <p:spPr bwMode="auto">
          <a:xfrm>
            <a:off x="457200" y="3810000"/>
            <a:ext cx="4857750" cy="2667000"/>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fld id="{D11B839D-7CBD-4031-9A2D-B9BA85067625}" type="slidenum">
              <a:rPr lang="en-US" smtClean="0"/>
              <a:t>37</a:t>
            </a:fld>
            <a:endParaRPr lang="en-US"/>
          </a:p>
        </p:txBody>
      </p:sp>
    </p:spTree>
    <p:extLst>
      <p:ext uri="{BB962C8B-B14F-4D97-AF65-F5344CB8AC3E}">
        <p14:creationId xmlns:p14="http://schemas.microsoft.com/office/powerpoint/2010/main" val="30739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381000" y="1152526"/>
            <a:ext cx="8458200" cy="5324535"/>
          </a:xfrm>
          <a:prstGeom prst="rect">
            <a:avLst/>
          </a:prstGeom>
          <a:ln/>
          <a:extLst/>
        </p:spPr>
        <p:style>
          <a:lnRef idx="1">
            <a:schemeClr val="accent6"/>
          </a:lnRef>
          <a:fillRef idx="2">
            <a:schemeClr val="accent6"/>
          </a:fillRef>
          <a:effectRef idx="1">
            <a:schemeClr val="accent6"/>
          </a:effectRef>
          <a:fontRef idx="minor">
            <a:schemeClr val="dk1"/>
          </a:fontRef>
        </p:style>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r" rtl="1" eaLnBrk="1" hangingPunct="1">
              <a:spcBef>
                <a:spcPct val="0"/>
              </a:spcBef>
              <a:buFontTx/>
              <a:buNone/>
            </a:pPr>
            <a:r>
              <a:rPr lang="ar-SA" altLang="ar-SA" sz="2000" b="1" dirty="0"/>
              <a:t>أولا- أن يكون تام الخلق، صحيح الأعضاء، حسن الذكاء، جيد الروية، عاقلا، خيّر الطبع.</a:t>
            </a:r>
          </a:p>
          <a:p>
            <a:pPr algn="r" rtl="1" eaLnBrk="1" hangingPunct="1">
              <a:spcBef>
                <a:spcPct val="0"/>
              </a:spcBef>
              <a:buFontTx/>
              <a:buNone/>
            </a:pPr>
            <a:endParaRPr lang="ar-SA" altLang="ar-SA" sz="2000" b="1" dirty="0"/>
          </a:p>
          <a:p>
            <a:pPr algn="r" rtl="1" eaLnBrk="1" hangingPunct="1">
              <a:spcBef>
                <a:spcPct val="0"/>
              </a:spcBef>
              <a:buFontTx/>
              <a:buNone/>
            </a:pPr>
            <a:r>
              <a:rPr lang="ar-SA" altLang="ar-SA" sz="2000" b="1" dirty="0"/>
              <a:t>ثانيا- أن يكون حسن الملبس، طيب الرائحة، نظيف البدن والثوب، رقيق اللسان لطيف الكلام.</a:t>
            </a:r>
          </a:p>
          <a:p>
            <a:pPr algn="r" rtl="1" eaLnBrk="1" hangingPunct="1">
              <a:spcBef>
                <a:spcPct val="0"/>
              </a:spcBef>
              <a:buFontTx/>
              <a:buNone/>
            </a:pPr>
            <a:endParaRPr lang="ar-SA" altLang="ar-SA" sz="2000" b="1" dirty="0"/>
          </a:p>
          <a:p>
            <a:pPr algn="r" rtl="1" eaLnBrk="1" hangingPunct="1">
              <a:spcBef>
                <a:spcPct val="0"/>
              </a:spcBef>
              <a:buFontTx/>
              <a:buNone/>
            </a:pPr>
            <a:r>
              <a:rPr lang="ar-SA" altLang="ar-SA" sz="2000" b="1" dirty="0"/>
              <a:t>ثالثا- أن يكون كتوما لأسرار المرضى، لا يبوح بشيء من أمراضهم.</a:t>
            </a:r>
          </a:p>
          <a:p>
            <a:pPr algn="r" rtl="1" eaLnBrk="1" hangingPunct="1">
              <a:spcBef>
                <a:spcPct val="0"/>
              </a:spcBef>
              <a:buFontTx/>
              <a:buNone/>
            </a:pPr>
            <a:endParaRPr lang="ar-SA" altLang="ar-SA" sz="2000" b="1" dirty="0"/>
          </a:p>
          <a:p>
            <a:pPr algn="r" rtl="1" eaLnBrk="1" hangingPunct="1">
              <a:spcBef>
                <a:spcPct val="0"/>
              </a:spcBef>
              <a:buFontTx/>
              <a:buNone/>
            </a:pPr>
            <a:r>
              <a:rPr lang="ar-SA" altLang="ar-SA" sz="2000" b="1" dirty="0"/>
              <a:t>رابعا- أن يكون مشاركا للعليل مشفقا عليه، غير محب للمال بحيث تكون رغبته في إبراء المرضى أكثر من رغبته فيما يلتمسه من المال، ورغبته في علاج الفقراء أكثر من رغبته في علاج الأغنياء.</a:t>
            </a:r>
          </a:p>
          <a:p>
            <a:pPr algn="r" rtl="1" eaLnBrk="1" hangingPunct="1">
              <a:spcBef>
                <a:spcPct val="0"/>
              </a:spcBef>
              <a:buFontTx/>
              <a:buNone/>
            </a:pPr>
            <a:endParaRPr lang="ar-SA" altLang="ar-SA" sz="2000" b="1" dirty="0"/>
          </a:p>
          <a:p>
            <a:pPr algn="r" rtl="1" eaLnBrk="1" hangingPunct="1">
              <a:spcBef>
                <a:spcPct val="0"/>
              </a:spcBef>
              <a:buFontTx/>
              <a:buNone/>
            </a:pPr>
            <a:r>
              <a:rPr lang="ar-SA" altLang="ar-SA" sz="2000" b="1" dirty="0"/>
              <a:t>خامسا- أن يكون حريصا على التعلم والتعليم والمبالغة في منفعة الناس، غير منغمس بأمور التلذذ والتنعم.</a:t>
            </a:r>
          </a:p>
          <a:p>
            <a:pPr algn="r" rtl="1" eaLnBrk="1" hangingPunct="1">
              <a:spcBef>
                <a:spcPct val="0"/>
              </a:spcBef>
              <a:buFontTx/>
              <a:buNone/>
            </a:pPr>
            <a:endParaRPr lang="ar-SA" altLang="ar-SA" sz="2000" b="1" dirty="0"/>
          </a:p>
          <a:p>
            <a:pPr algn="r" rtl="1" eaLnBrk="1" hangingPunct="1">
              <a:spcBef>
                <a:spcPct val="0"/>
              </a:spcBef>
              <a:buFontTx/>
              <a:buNone/>
            </a:pPr>
            <a:r>
              <a:rPr lang="ar-SA" altLang="ar-SA" sz="2000" b="1" dirty="0"/>
              <a:t>سادسا- أن يكون سليم القلب، عفيف النظر، صادق القول، لا يخطر بباله شيء من أمور النساء والأموال التي يشاهدها في منازل أعلاء القوم، فضلا عن أن يتعرض إلى شيء منها.</a:t>
            </a:r>
          </a:p>
          <a:p>
            <a:pPr algn="r" rtl="1" eaLnBrk="1" hangingPunct="1">
              <a:spcBef>
                <a:spcPct val="0"/>
              </a:spcBef>
              <a:buFontTx/>
              <a:buNone/>
            </a:pPr>
            <a:endParaRPr lang="ar-SA" altLang="ar-SA" sz="2000" b="1" dirty="0"/>
          </a:p>
          <a:p>
            <a:pPr algn="r" rtl="1" eaLnBrk="1" hangingPunct="1">
              <a:spcBef>
                <a:spcPct val="0"/>
              </a:spcBef>
              <a:buFontTx/>
              <a:buNone/>
            </a:pPr>
            <a:r>
              <a:rPr lang="ar-SA" altLang="ar-SA" sz="2000" b="1" dirty="0"/>
              <a:t>سابعا- أن يكون مأمونا ثقة على الأرواح، ولا يصف دواء قتالا </a:t>
            </a:r>
            <a:r>
              <a:rPr lang="ar-SA" altLang="ar-SA" sz="2000" b="1" dirty="0" smtClean="0"/>
              <a:t>اولا يعلمه</a:t>
            </a:r>
            <a:r>
              <a:rPr lang="ar-SA" altLang="ar-SA" sz="2000" b="1" dirty="0"/>
              <a:t>، ولا دواء يسقط الأجنة، يعالج عدوه بنية صادقة كما يعالج صديقه.</a:t>
            </a:r>
          </a:p>
        </p:txBody>
      </p:sp>
      <p:sp>
        <p:nvSpPr>
          <p:cNvPr id="20483" name="TextBox 6"/>
          <p:cNvSpPr txBox="1">
            <a:spLocks noChangeArrowheads="1"/>
          </p:cNvSpPr>
          <p:nvPr/>
        </p:nvSpPr>
        <p:spPr bwMode="auto">
          <a:xfrm>
            <a:off x="1905001" y="228602"/>
            <a:ext cx="5295039" cy="646331"/>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eaLnBrk="1" hangingPunct="1">
              <a:spcBef>
                <a:spcPct val="0"/>
              </a:spcBef>
              <a:buFontTx/>
              <a:buNone/>
            </a:pPr>
            <a:r>
              <a:rPr lang="ar-SA" altLang="ar-SA" sz="3600" b="1" dirty="0">
                <a:solidFill>
                  <a:srgbClr val="FF0000"/>
                </a:solidFill>
              </a:rPr>
              <a:t>صفات الطبيب عند أطباء المسلمين</a:t>
            </a:r>
            <a:endParaRPr lang="en-US" altLang="ar-SA" sz="3600" b="1" dirty="0">
              <a:solidFill>
                <a:srgbClr val="FF0000"/>
              </a:solidFill>
            </a:endParaRPr>
          </a:p>
        </p:txBody>
      </p:sp>
      <p:sp>
        <p:nvSpPr>
          <p:cNvPr id="4" name="Slide Number Placeholder 3"/>
          <p:cNvSpPr>
            <a:spLocks noGrp="1"/>
          </p:cNvSpPr>
          <p:nvPr>
            <p:ph type="sldNum" sz="quarter" idx="12"/>
          </p:nvPr>
        </p:nvSpPr>
        <p:spPr/>
        <p:txBody>
          <a:bodyPr/>
          <a:lstStyle/>
          <a:p>
            <a:fld id="{D11B839D-7CBD-4031-9A2D-B9BA85067625}" type="slidenum">
              <a:rPr lang="en-US" smtClean="0"/>
              <a:t>38</a:t>
            </a:fld>
            <a:endParaRPr lang="en-US"/>
          </a:p>
        </p:txBody>
      </p:sp>
    </p:spTree>
    <p:extLst>
      <p:ext uri="{BB962C8B-B14F-4D97-AF65-F5344CB8AC3E}">
        <p14:creationId xmlns:p14="http://schemas.microsoft.com/office/powerpoint/2010/main" val="15192966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28600"/>
            <a:ext cx="8229600" cy="752128"/>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rtl="1" eaLnBrk="1" hangingPunct="1"/>
            <a:r>
              <a:rPr lang="ar-SA" altLang="ar-SA" b="1" dirty="0" smtClean="0">
                <a:solidFill>
                  <a:srgbClr val="FF0000"/>
                </a:solidFill>
              </a:rPr>
              <a:t>ممارسات خاطئة</a:t>
            </a:r>
            <a:endParaRPr lang="en-US" altLang="ar-SA" b="1" dirty="0" smtClean="0">
              <a:solidFill>
                <a:srgbClr val="FF0000"/>
              </a:solidFill>
            </a:endParaRPr>
          </a:p>
        </p:txBody>
      </p:sp>
      <p:sp>
        <p:nvSpPr>
          <p:cNvPr id="32771" name="Content Placeholder 2"/>
          <p:cNvSpPr>
            <a:spLocks noGrp="1"/>
          </p:cNvSpPr>
          <p:nvPr>
            <p:ph idx="1"/>
          </p:nvPr>
        </p:nvSpPr>
        <p:spPr>
          <a:xfrm>
            <a:off x="467544" y="1268760"/>
            <a:ext cx="8229600" cy="5166320"/>
          </a:xfrm>
        </p:spPr>
        <p:style>
          <a:lnRef idx="1">
            <a:schemeClr val="accent6"/>
          </a:lnRef>
          <a:fillRef idx="2">
            <a:schemeClr val="accent6"/>
          </a:fillRef>
          <a:effectRef idx="1">
            <a:schemeClr val="accent6"/>
          </a:effectRef>
          <a:fontRef idx="minor">
            <a:schemeClr val="dk1"/>
          </a:fontRef>
        </p:style>
        <p:txBody>
          <a:bodyPr>
            <a:noAutofit/>
          </a:bodyPr>
          <a:lstStyle/>
          <a:p>
            <a:pPr marL="342900" indent="-342900" algn="r" rtl="1" eaLnBrk="1" hangingPunct="1">
              <a:buFont typeface="Wingdings" panose="05000000000000000000" pitchFamily="2" charset="2"/>
              <a:buChar char="v"/>
            </a:pPr>
            <a:r>
              <a:rPr lang="ar-SA" altLang="ar-SA" sz="3200" dirty="0" smtClean="0"/>
              <a:t>عدم الإلتزام</a:t>
            </a:r>
          </a:p>
          <a:p>
            <a:pPr marL="342900" indent="-342900" algn="r" rtl="1" eaLnBrk="1" hangingPunct="1">
              <a:buFont typeface="Wingdings" panose="05000000000000000000" pitchFamily="2" charset="2"/>
              <a:buChar char="v"/>
            </a:pPr>
            <a:r>
              <a:rPr lang="ar-SA" altLang="ar-SA" sz="3200" dirty="0" smtClean="0"/>
              <a:t>عدم الشعور بالمسؤولية</a:t>
            </a:r>
          </a:p>
          <a:p>
            <a:pPr marL="342900" indent="-342900" algn="r" rtl="1" eaLnBrk="1" hangingPunct="1">
              <a:buFont typeface="Wingdings" panose="05000000000000000000" pitchFamily="2" charset="2"/>
              <a:buChar char="v"/>
            </a:pPr>
            <a:r>
              <a:rPr lang="ar-SA" altLang="ar-SA" sz="3200" dirty="0" smtClean="0"/>
              <a:t>التعالي والتكبر</a:t>
            </a:r>
          </a:p>
          <a:p>
            <a:pPr marL="342900" indent="-342900" algn="r" rtl="1" eaLnBrk="1" hangingPunct="1">
              <a:buFont typeface="Wingdings" panose="05000000000000000000" pitchFamily="2" charset="2"/>
              <a:buChar char="v"/>
            </a:pPr>
            <a:r>
              <a:rPr lang="ar-SA" altLang="ar-SA" sz="3200" dirty="0" smtClean="0"/>
              <a:t>الجشع والشره والطمع</a:t>
            </a:r>
          </a:p>
          <a:p>
            <a:pPr marL="342900" indent="-342900" algn="r" rtl="1" eaLnBrk="1" hangingPunct="1">
              <a:buFont typeface="Wingdings" panose="05000000000000000000" pitchFamily="2" charset="2"/>
              <a:buChar char="v"/>
            </a:pPr>
            <a:r>
              <a:rPr lang="ar-SA" altLang="ar-SA" sz="3200" dirty="0" smtClean="0"/>
              <a:t>إتباع الشهوات وتحكيم الهوى</a:t>
            </a:r>
          </a:p>
          <a:p>
            <a:pPr marL="342900" indent="-342900" algn="r" rtl="1" eaLnBrk="1" hangingPunct="1">
              <a:buFont typeface="Wingdings" panose="05000000000000000000" pitchFamily="2" charset="2"/>
              <a:buChar char="v"/>
            </a:pPr>
            <a:r>
              <a:rPr lang="ar-SA" altLang="ar-SA" sz="3200" dirty="0" smtClean="0"/>
              <a:t>.إضاعة الحقوق</a:t>
            </a:r>
            <a:endParaRPr lang="en-US" altLang="ar-SA" sz="3200" dirty="0" smtClean="0"/>
          </a:p>
        </p:txBody>
      </p:sp>
      <p:sp>
        <p:nvSpPr>
          <p:cNvPr id="4" name="Slide Number Placeholder 3"/>
          <p:cNvSpPr>
            <a:spLocks noGrp="1"/>
          </p:cNvSpPr>
          <p:nvPr>
            <p:ph type="sldNum" sz="quarter" idx="12"/>
          </p:nvPr>
        </p:nvSpPr>
        <p:spPr/>
        <p:txBody>
          <a:bodyPr/>
          <a:lstStyle/>
          <a:p>
            <a:fld id="{D11B839D-7CBD-4031-9A2D-B9BA85067625}" type="slidenum">
              <a:rPr lang="en-US" smtClean="0"/>
              <a:t>39</a:t>
            </a:fld>
            <a:endParaRPr lang="en-US"/>
          </a:p>
        </p:txBody>
      </p:sp>
    </p:spTree>
    <p:extLst>
      <p:ext uri="{BB962C8B-B14F-4D97-AF65-F5344CB8AC3E}">
        <p14:creationId xmlns:p14="http://schemas.microsoft.com/office/powerpoint/2010/main" val="4126159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ltLang="ar-SA" b="1" dirty="0">
                <a:solidFill>
                  <a:srgbClr val="FF0000"/>
                </a:solidFill>
              </a:rPr>
              <a:t>التحلي بمكارم الأخلاق</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pPr algn="r" rtl="1"/>
            <a:r>
              <a:rPr lang="ar-SA" dirty="0" smtClean="0"/>
              <a:t>التفقه فى امور الدين </a:t>
            </a:r>
          </a:p>
          <a:p>
            <a:pPr algn="r" rtl="1"/>
            <a:r>
              <a:rPr lang="ar-SA" dirty="0" smtClean="0"/>
              <a:t>البعد عن محقرات الامور</a:t>
            </a:r>
          </a:p>
          <a:p>
            <a:pPr algn="r" rtl="1"/>
            <a:r>
              <a:rPr lang="ar-SA" dirty="0" smtClean="0"/>
              <a:t>المواساة</a:t>
            </a:r>
          </a:p>
          <a:p>
            <a:pPr marL="0" indent="0" algn="r" rtl="1">
              <a:buNone/>
            </a:pPr>
            <a:endParaRPr lang="ar-SA" dirty="0" smtClean="0"/>
          </a:p>
        </p:txBody>
      </p:sp>
      <p:sp>
        <p:nvSpPr>
          <p:cNvPr id="4" name="Slide Number Placeholder 3"/>
          <p:cNvSpPr>
            <a:spLocks noGrp="1"/>
          </p:cNvSpPr>
          <p:nvPr>
            <p:ph type="sldNum" sz="quarter" idx="12"/>
          </p:nvPr>
        </p:nvSpPr>
        <p:spPr/>
        <p:txBody>
          <a:bodyPr/>
          <a:lstStyle/>
          <a:p>
            <a:fld id="{D11B839D-7CBD-4031-9A2D-B9BA85067625}" type="slidenum">
              <a:rPr lang="en-US" smtClean="0"/>
              <a:t>4</a:t>
            </a:fld>
            <a:endParaRPr lang="en-US"/>
          </a:p>
        </p:txBody>
      </p:sp>
    </p:spTree>
    <p:extLst>
      <p:ext uri="{BB962C8B-B14F-4D97-AF65-F5344CB8AC3E}">
        <p14:creationId xmlns:p14="http://schemas.microsoft.com/office/powerpoint/2010/main" val="13225020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19672" y="188640"/>
            <a:ext cx="5791200" cy="1371600"/>
          </a:xfrm>
        </p:spPr>
        <p:style>
          <a:lnRef idx="1">
            <a:schemeClr val="accent2"/>
          </a:lnRef>
          <a:fillRef idx="2">
            <a:schemeClr val="accent2"/>
          </a:fillRef>
          <a:effectRef idx="1">
            <a:schemeClr val="accent2"/>
          </a:effectRef>
          <a:fontRef idx="minor">
            <a:schemeClr val="dk1"/>
          </a:fontRef>
        </p:style>
        <p:txBody>
          <a:bodyPr>
            <a:normAutofit/>
          </a:bodyPr>
          <a:lstStyle/>
          <a:p>
            <a:pPr algn="ctr" rtl="1"/>
            <a:r>
              <a:rPr lang="ar-SA" sz="6000" b="1" dirty="0" smtClean="0">
                <a:solidFill>
                  <a:srgbClr val="FF0000"/>
                </a:solidFill>
                <a:cs typeface="PT Bold Heading" pitchFamily="2" charset="-78"/>
              </a:rPr>
              <a:t>الخــلاصــة</a:t>
            </a:r>
            <a:endParaRPr lang="en-US" sz="6000" b="1" dirty="0">
              <a:solidFill>
                <a:srgbClr val="FF0000"/>
              </a:solidFill>
              <a:cs typeface="PT Bold Heading" pitchFamily="2" charset="-78"/>
            </a:endParaRPr>
          </a:p>
        </p:txBody>
      </p:sp>
      <p:sp>
        <p:nvSpPr>
          <p:cNvPr id="3" name="عنصر نائب للمحتوى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lnSpcReduction="10000"/>
          </a:bodyPr>
          <a:lstStyle/>
          <a:p>
            <a:pPr algn="r"/>
            <a:r>
              <a:rPr lang="ar-SA" sz="3200" dirty="0" smtClean="0">
                <a:latin typeface="Arial" panose="020B0604020202020204" pitchFamily="34" charset="0"/>
                <a:cs typeface="Arial" panose="020B0604020202020204" pitchFamily="34" charset="0"/>
              </a:rPr>
              <a:t>إن التميُّز الحقيقي هو التطبيق العملي لسمات الطبيب المسلم في الممارسة اليومية لمهنة الطب ومنها : الإخلاص واحتساب الأجر من الله ، والإحسان ومراقبة الله ، وتزكية النفس ومحاسبتها ، وطلب العلم المستمر ، والمعاملة الحسنة وحُسن الخُلق مع المرضى والزملاء والفريق الصحي ، واحترام حقوق المريض ، والتفقه في الدين في المسائل الطبيَّة حسب الاختصاص ، والتوازن المهني والأسري والاجتماعي .</a:t>
            </a:r>
            <a:br>
              <a:rPr lang="ar-SA" sz="3200" dirty="0" smtClean="0">
                <a:latin typeface="Arial" panose="020B0604020202020204" pitchFamily="34" charset="0"/>
                <a:cs typeface="Arial" panose="020B0604020202020204" pitchFamily="34" charset="0"/>
              </a:rPr>
            </a:br>
            <a:r>
              <a:rPr lang="ar-SA" sz="3200" dirty="0" smtClean="0">
                <a:latin typeface="Arial" panose="020B0604020202020204" pitchFamily="34" charset="0"/>
                <a:cs typeface="Arial" panose="020B0604020202020204" pitchFamily="34" charset="0"/>
              </a:rPr>
              <a:t>والحمد لله رب العالمين ، وصلى الله وسلم على نبينا محمد وعلى آله وصحبه أجمعين .</a:t>
            </a:r>
            <a:endParaRPr lang="en-US" sz="32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D11B839D-7CBD-4031-9A2D-B9BA85067625}" type="slidenum">
              <a:rPr lang="en-US" smtClean="0"/>
              <a:t>40</a:t>
            </a:fld>
            <a:endParaRPr lang="en-US"/>
          </a:p>
        </p:txBody>
      </p:sp>
    </p:spTree>
    <p:extLst>
      <p:ext uri="{BB962C8B-B14F-4D97-AF65-F5344CB8AC3E}">
        <p14:creationId xmlns:p14="http://schemas.microsoft.com/office/powerpoint/2010/main" val="38146544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x-none" b="1" smtClean="0">
                <a:solidFill>
                  <a:srgbClr val="FF0000"/>
                </a:solidFill>
              </a:rPr>
              <a:t>المراجع</a:t>
            </a:r>
            <a:endParaRPr lang="x-none" b="1" dirty="0">
              <a:solidFill>
                <a:srgbClr val="FF0000"/>
              </a:solidFill>
            </a:endParaRP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pPr algn="r" rtl="1"/>
            <a:r>
              <a:rPr lang="x-none" smtClean="0"/>
              <a:t>أخلاقيات مهنة الطب : دليل إرشادي للممارسين الصحيين ـ صادر عن الهيئة السعودية للتخصصات الصحية </a:t>
            </a:r>
            <a:endParaRPr lang="ar-SA" dirty="0" smtClean="0"/>
          </a:p>
          <a:p>
            <a:pPr algn="r" rtl="1"/>
            <a:r>
              <a:rPr lang="ar-SA" dirty="0" smtClean="0"/>
              <a:t>قانون مزاولة المهن الصحية في المملكة العربية السعودية</a:t>
            </a:r>
          </a:p>
          <a:p>
            <a:pPr algn="r" rtl="1"/>
            <a:r>
              <a:rPr lang="x-none" smtClean="0"/>
              <a:t>أخلاقيات الطبيب المسلم ـ د . سعد بن ناصر الشثري </a:t>
            </a:r>
          </a:p>
          <a:p>
            <a:pPr algn="r" rtl="1"/>
            <a:r>
              <a:rPr lang="x-none" smtClean="0"/>
              <a:t>الطبابة أخلاقيات وسلوك – د عبد الجبار ديّة</a:t>
            </a:r>
          </a:p>
          <a:p>
            <a:pPr algn="r" rtl="1"/>
            <a:r>
              <a:rPr lang="x-none" smtClean="0"/>
              <a:t>كتاب فقه الطب وأخلاقيات الطبيب - عاطف محمد أبو هربيد</a:t>
            </a:r>
          </a:p>
          <a:p>
            <a:pPr algn="r" rtl="1"/>
            <a:r>
              <a:rPr lang="x-none" smtClean="0"/>
              <a:t> أحكام التداوي ـ د. محمد علي البار </a:t>
            </a:r>
          </a:p>
          <a:p>
            <a:pPr algn="r" rtl="1"/>
            <a:r>
              <a:rPr lang="x-none" smtClean="0"/>
              <a:t>أحكام الجراحة الطبية والآثار المترتبة عليها ـ د . محمد بن المختار الشنقيطي </a:t>
            </a:r>
          </a:p>
          <a:p>
            <a:pPr algn="r" rtl="1"/>
            <a:r>
              <a:rPr lang="x-none" smtClean="0"/>
              <a:t>فتاوى المجامع الفقهية وهيئة كبار العلماء واللجنة الدائمة للإفتاء بالمملكة</a:t>
            </a:r>
            <a:endParaRPr lang="x-none" dirty="0" smtClean="0"/>
          </a:p>
        </p:txBody>
      </p:sp>
      <p:sp>
        <p:nvSpPr>
          <p:cNvPr id="4" name="Slide Number Placeholder 3"/>
          <p:cNvSpPr>
            <a:spLocks noGrp="1"/>
          </p:cNvSpPr>
          <p:nvPr>
            <p:ph type="sldNum" sz="quarter" idx="12"/>
          </p:nvPr>
        </p:nvSpPr>
        <p:spPr/>
        <p:txBody>
          <a:bodyPr/>
          <a:lstStyle/>
          <a:p>
            <a:fld id="{C3D7A61D-07D9-4F20-A6E7-BE73A9A54158}" type="slidenum">
              <a:rPr lang="x-none" smtClean="0">
                <a:solidFill>
                  <a:prstClr val="black">
                    <a:tint val="75000"/>
                  </a:prstClr>
                </a:solidFill>
              </a:rPr>
              <a:pPr/>
              <a:t>41</a:t>
            </a:fld>
            <a:endParaRPr lang="x-none">
              <a:solidFill>
                <a:prstClr val="black">
                  <a:tint val="75000"/>
                </a:prstClr>
              </a:solidFill>
            </a:endParaRPr>
          </a:p>
        </p:txBody>
      </p:sp>
    </p:spTree>
    <p:extLst>
      <p:ext uri="{BB962C8B-B14F-4D97-AF65-F5344CB8AC3E}">
        <p14:creationId xmlns:p14="http://schemas.microsoft.com/office/powerpoint/2010/main" val="20709699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ar-SA" sz="5400" b="1" dirty="0" smtClean="0">
                <a:solidFill>
                  <a:srgbClr val="FF0000"/>
                </a:solidFill>
                <a:cs typeface="PT Bold Heading" pitchFamily="2" charset="-78"/>
              </a:rPr>
              <a:t>المــراجــع</a:t>
            </a:r>
            <a:r>
              <a:rPr lang="ar-SA" sz="5400" b="1" dirty="0" smtClean="0">
                <a:solidFill>
                  <a:schemeClr val="accent6">
                    <a:lumMod val="50000"/>
                  </a:schemeClr>
                </a:solidFill>
                <a:cs typeface="PT Bold Heading" pitchFamily="2" charset="-78"/>
              </a:rPr>
              <a:t> </a:t>
            </a:r>
            <a:endParaRPr lang="en-US" sz="5400" b="1" dirty="0">
              <a:solidFill>
                <a:schemeClr val="accent6">
                  <a:lumMod val="50000"/>
                </a:schemeClr>
              </a:solidFill>
              <a:cs typeface="PT Bold Heading" pitchFamily="2" charset="-78"/>
            </a:endParaRPr>
          </a:p>
        </p:txBody>
      </p:sp>
      <p:sp>
        <p:nvSpPr>
          <p:cNvPr id="3" name="عنصر نائب للمحتوى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pPr algn="r" rtl="1"/>
            <a:r>
              <a:rPr lang="ar-SA" sz="2000" b="1" dirty="0" smtClean="0"/>
              <a:t>الطبيب المسلم تميزٌ وسمات , د/ يوسف بن عبد الله التركي</a:t>
            </a:r>
          </a:p>
          <a:p>
            <a:pPr algn="r" rtl="1"/>
            <a:r>
              <a:rPr lang="ar-SA" sz="2000" b="1" dirty="0" smtClean="0"/>
              <a:t>أخلاق الطبيب (رسالة لأبي بكر محمد بن زكريا الرازي) , تقديم دكتور عبد اللطيف محمد العيد</a:t>
            </a:r>
          </a:p>
          <a:p>
            <a:pPr algn="r" rtl="1"/>
            <a:r>
              <a:rPr lang="ar-SA" sz="2000" b="1" dirty="0" smtClean="0"/>
              <a:t>قواعد قرآنية , د.عمر بن عبد الله المقبل</a:t>
            </a:r>
          </a:p>
          <a:p>
            <a:pPr algn="r" rtl="1"/>
            <a:r>
              <a:rPr lang="ar-SA" sz="2000" b="1" dirty="0" smtClean="0"/>
              <a:t>صيد الفوائد , عبد الرحمن بن عبد الله السحيم </a:t>
            </a:r>
            <a:r>
              <a:rPr lang="en-US" sz="2000" b="1" dirty="0" smtClean="0"/>
              <a:t>.</a:t>
            </a:r>
          </a:p>
          <a:p>
            <a:pPr algn="r" rtl="1"/>
            <a:r>
              <a:rPr lang="ar-SA" sz="2000" b="1" dirty="0" smtClean="0"/>
              <a:t>مراجع مختلفة من الانترنت.</a:t>
            </a:r>
          </a:p>
          <a:p>
            <a:pPr algn="r" rtl="1"/>
            <a:r>
              <a:rPr lang="ar-SA" altLang="ar-SA" sz="2000" b="1" dirty="0"/>
              <a:t>أ.د. جمال بن صالح الجارالله</a:t>
            </a:r>
          </a:p>
          <a:p>
            <a:pPr algn="r" rtl="1"/>
            <a:r>
              <a:rPr lang="ar-SA" sz="2000" b="1" dirty="0" smtClean="0"/>
              <a:t/>
            </a:r>
            <a:br>
              <a:rPr lang="ar-SA" sz="2000" b="1" dirty="0" smtClean="0"/>
            </a:br>
            <a:r>
              <a:rPr lang="ar-SA" sz="2000" b="1" dirty="0" smtClean="0"/>
              <a:t/>
            </a:r>
            <a:br>
              <a:rPr lang="ar-SA" sz="2000" b="1" dirty="0" smtClean="0"/>
            </a:br>
            <a:endParaRPr lang="en-US" sz="2000" b="1" dirty="0"/>
          </a:p>
        </p:txBody>
      </p:sp>
      <p:sp>
        <p:nvSpPr>
          <p:cNvPr id="6" name="Slide Number Placeholder 5"/>
          <p:cNvSpPr>
            <a:spLocks noGrp="1"/>
          </p:cNvSpPr>
          <p:nvPr>
            <p:ph type="sldNum" sz="quarter" idx="12"/>
          </p:nvPr>
        </p:nvSpPr>
        <p:spPr/>
        <p:txBody>
          <a:bodyPr/>
          <a:lstStyle/>
          <a:p>
            <a:fld id="{D11B839D-7CBD-4031-9A2D-B9BA85067625}" type="slidenum">
              <a:rPr lang="en-US" smtClean="0"/>
              <a:t>42</a:t>
            </a:fld>
            <a:endParaRPr lang="en-US"/>
          </a:p>
        </p:txBody>
      </p:sp>
    </p:spTree>
    <p:extLst>
      <p:ext uri="{BB962C8B-B14F-4D97-AF65-F5344CB8AC3E}">
        <p14:creationId xmlns:p14="http://schemas.microsoft.com/office/powerpoint/2010/main" val="27856812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514350" indent="-514350" algn="l" rtl="0">
              <a:buFont typeface="+mj-lt"/>
              <a:buAutoNum type="arabicPeriod"/>
            </a:pPr>
            <a:r>
              <a:rPr lang="ar-SA" dirty="0" smtClean="0"/>
              <a:t>المصادر:</a:t>
            </a:r>
          </a:p>
          <a:p>
            <a:pPr marL="514350" indent="-514350" algn="l" rtl="0">
              <a:buFont typeface="+mj-lt"/>
              <a:buAutoNum type="arabicPeriod"/>
            </a:pPr>
            <a:r>
              <a:rPr lang="en-US" sz="2800" b="1" dirty="0">
                <a:hlinkClick r:id="rId3"/>
              </a:rPr>
              <a:t>http://www.moh.gov.sa/Pages/Default.aspx</a:t>
            </a:r>
            <a:endParaRPr lang="en-US" sz="2800" dirty="0"/>
          </a:p>
          <a:p>
            <a:pPr marL="514350" indent="-514350" algn="l" rtl="0">
              <a:buFont typeface="+mj-lt"/>
              <a:buAutoNum type="arabicPeriod"/>
            </a:pPr>
            <a:r>
              <a:rPr lang="x-none" dirty="0">
                <a:effectLst>
                  <a:outerShdw blurRad="41275" dist="20320" dir="1800000" algn="tl">
                    <a:srgbClr val="000000">
                      <a:alpha val="40000"/>
                    </a:srgbClr>
                  </a:outerShdw>
                </a:effectLst>
              </a:rPr>
              <a:t> </a:t>
            </a:r>
            <a:endParaRPr lang="en-US" dirty="0"/>
          </a:p>
          <a:p>
            <a:pPr marL="514350" lvl="0" indent="-514350" algn="l" rtl="0">
              <a:buFont typeface="+mj-lt"/>
              <a:buAutoNum type="arabicPeriod"/>
            </a:pPr>
            <a:r>
              <a:rPr lang="en-US" b="1" u="sng" dirty="0">
                <a:effectLst>
                  <a:outerShdw blurRad="41275" dist="20320" dir="1800000" algn="tl">
                    <a:srgbClr val="000000">
                      <a:alpha val="40000"/>
                    </a:srgbClr>
                  </a:outerShdw>
                </a:effectLst>
                <a:hlinkClick r:id="rId4"/>
              </a:rPr>
              <a:t>http://www.aljazeera.net/news/healthmedicine/2013/7/22/%D8%A3%D8%AE%D9%84%D8%A7%D9%82%D9%8A%D8%A7%D8%AA-%D8%A7%D9%84%D8%B9%D9%85%D9%84-%D8%A7%D9%84%D8%B7%D8%A8%D9%8A-%D9%81%D8%B9%D9%84-%D9%88%D9%85%D9%85%D8%A7%D8%B1%D8%B3%D8%A9</a:t>
            </a:r>
            <a:endParaRPr lang="en-US" dirty="0"/>
          </a:p>
          <a:p>
            <a:pPr marL="514350" lvl="0" indent="-514350" algn="l" rtl="0">
              <a:buFont typeface="+mj-lt"/>
              <a:buAutoNum type="arabicPeriod"/>
            </a:pPr>
            <a:r>
              <a:rPr lang="en-US" b="1" u="sng" dirty="0">
                <a:effectLst>
                  <a:outerShdw blurRad="41275" dist="20320" dir="1800000" algn="tl">
                    <a:srgbClr val="000000">
                      <a:alpha val="40000"/>
                    </a:srgbClr>
                  </a:outerShdw>
                </a:effectLst>
                <a:hlinkClick r:id="rId5"/>
              </a:rPr>
              <a:t>https://ar.wikipedia.org/wiki/%D8%A3%D8%AE%D9%84%D8%A7%D9%82%D9%8A%D8%A7%D8%AA_%D8%A7%D9%84%D8%B7%D8%A8</a:t>
            </a:r>
            <a:endParaRPr lang="en-US" dirty="0"/>
          </a:p>
          <a:p>
            <a:pPr marL="514350" lvl="0" indent="-514350" algn="l" rtl="0">
              <a:buFont typeface="+mj-lt"/>
              <a:buAutoNum type="arabicPeriod"/>
            </a:pPr>
            <a:r>
              <a:rPr lang="en-US" b="1" u="sng" dirty="0">
                <a:effectLst>
                  <a:outerShdw blurRad="41275" dist="20320" dir="1800000" algn="tl">
                    <a:srgbClr val="000000">
                      <a:alpha val="40000"/>
                    </a:srgbClr>
                  </a:outerShdw>
                </a:effectLst>
                <a:hlinkClick r:id="rId6"/>
              </a:rPr>
              <a:t>http://uqu.edu.sa/page/ar/161510</a:t>
            </a:r>
            <a:endParaRPr lang="en-US" dirty="0"/>
          </a:p>
          <a:p>
            <a:pPr marL="514350" lvl="0" indent="-514350" algn="l" rtl="0">
              <a:buFont typeface="+mj-lt"/>
              <a:buAutoNum type="arabicPeriod"/>
            </a:pPr>
            <a:r>
              <a:rPr lang="en-US" b="1" u="sng" dirty="0">
                <a:effectLst>
                  <a:outerShdw blurRad="41275" dist="20320" dir="1800000" algn="tl">
                    <a:srgbClr val="000000">
                      <a:alpha val="40000"/>
                    </a:srgbClr>
                  </a:outerShdw>
                </a:effectLst>
                <a:hlinkClick r:id="rId7"/>
              </a:rPr>
              <a:t>http://www.alittihad.ae/details.php?id=55532&amp;y=2011&amp;article=full</a:t>
            </a:r>
            <a:endParaRPr lang="en-US" dirty="0"/>
          </a:p>
          <a:p>
            <a:pPr marL="0" lvl="0" indent="0" algn="l" rtl="0">
              <a:buNone/>
            </a:pPr>
            <a:r>
              <a:rPr lang="en-US" b="1" dirty="0">
                <a:effectLst>
                  <a:outerShdw blurRad="41275" dist="20320" dir="1800000" algn="tl">
                    <a:srgbClr val="000000">
                      <a:alpha val="40000"/>
                    </a:srgbClr>
                  </a:outerShdw>
                </a:effectLst>
              </a:rPr>
              <a:t> </a:t>
            </a:r>
            <a:endParaRPr lang="en-US" dirty="0"/>
          </a:p>
          <a:p>
            <a:pPr marL="514350" indent="-514350" algn="l" rtl="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DFA1AE47-CA16-4D60-ACF3-C2EE0C7F1495}" type="slidenum">
              <a:rPr lang="x-none" smtClean="0">
                <a:solidFill>
                  <a:srgbClr val="04617B">
                    <a:shade val="90000"/>
                  </a:srgbClr>
                </a:solidFill>
              </a:rPr>
              <a:pPr/>
              <a:t>43</a:t>
            </a:fld>
            <a:endParaRPr lang="x-none">
              <a:solidFill>
                <a:srgbClr val="04617B">
                  <a:shade val="90000"/>
                </a:srgbClr>
              </a:solidFill>
            </a:endParaRPr>
          </a:p>
        </p:txBody>
      </p:sp>
      <p:sp>
        <p:nvSpPr>
          <p:cNvPr id="5" name="عنوان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r>
              <a:rPr lang="ar-SA" sz="5400" b="1" dirty="0" smtClean="0">
                <a:solidFill>
                  <a:srgbClr val="FF0000"/>
                </a:solidFill>
                <a:cs typeface="PT Bold Heading" pitchFamily="2" charset="-78"/>
              </a:rPr>
              <a:t>المــراجــع</a:t>
            </a:r>
            <a:r>
              <a:rPr lang="ar-SA" sz="5400" b="1" dirty="0" smtClean="0">
                <a:solidFill>
                  <a:schemeClr val="accent6">
                    <a:lumMod val="50000"/>
                  </a:schemeClr>
                </a:solidFill>
                <a:cs typeface="PT Bold Heading" pitchFamily="2" charset="-78"/>
              </a:rPr>
              <a:t> </a:t>
            </a:r>
            <a:endParaRPr lang="en-US" sz="5400" b="1" dirty="0">
              <a:solidFill>
                <a:schemeClr val="accent6">
                  <a:lumMod val="50000"/>
                </a:schemeClr>
              </a:solidFill>
              <a:cs typeface="PT Bold Heading" pitchFamily="2" charset="-78"/>
            </a:endParaRPr>
          </a:p>
        </p:txBody>
      </p:sp>
    </p:spTree>
    <p:extLst>
      <p:ext uri="{BB962C8B-B14F-4D97-AF65-F5344CB8AC3E}">
        <p14:creationId xmlns:p14="http://schemas.microsoft.com/office/powerpoint/2010/main" val="8212763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001000" cy="5334000"/>
          </a:xfrm>
        </p:spPr>
        <p:txBody>
          <a:bodyPr>
            <a:noAutofit/>
          </a:bodyPr>
          <a:lstStyle/>
          <a:p>
            <a:pPr marL="457200" indent="-457200">
              <a:buFont typeface="+mj-lt"/>
              <a:buAutoNum type="arabicPeriod"/>
            </a:pPr>
            <a:r>
              <a:rPr lang="en-US" sz="2000" dirty="0" smtClean="0">
                <a:hlinkClick r:id="rId2"/>
              </a:rPr>
              <a:t>http://www.alsharq.net.sa/2013/10/30/983100</a:t>
            </a:r>
            <a:r>
              <a:rPr lang="en-US" sz="2000" dirty="0" smtClean="0"/>
              <a:t>  (1)</a:t>
            </a:r>
            <a:endParaRPr lang="ar-SA" sz="2000" dirty="0" smtClean="0"/>
          </a:p>
          <a:p>
            <a:pPr marL="457200" indent="-457200">
              <a:buFont typeface="+mj-lt"/>
              <a:buAutoNum type="arabicPeriod"/>
            </a:pPr>
            <a:r>
              <a:rPr lang="en-US" sz="2000" dirty="0">
                <a:hlinkClick r:id="rId3"/>
              </a:rPr>
              <a:t>http://medical-ethics-arabic.blogspot.com/2008/12/4.html</a:t>
            </a:r>
            <a:r>
              <a:rPr lang="en-US" sz="2000" dirty="0"/>
              <a:t> (2)</a:t>
            </a:r>
            <a:endParaRPr lang="ar-SA" sz="2000" dirty="0"/>
          </a:p>
          <a:p>
            <a:pPr marL="457200" indent="-457200">
              <a:buFont typeface="+mj-lt"/>
              <a:buAutoNum type="arabicPeriod"/>
            </a:pPr>
            <a:r>
              <a:rPr lang="en-US" sz="2000" dirty="0">
                <a:hlinkClick r:id="rId4"/>
              </a:rPr>
              <a:t>http://archive.aawsat.com/leader.asp?section=3&amp;article=666191&amp;issueno=12148</a:t>
            </a:r>
            <a:r>
              <a:rPr lang="en-US" sz="2000" dirty="0"/>
              <a:t>  (3</a:t>
            </a:r>
            <a:r>
              <a:rPr lang="en-US" sz="2000" dirty="0" smtClean="0"/>
              <a:t>)</a:t>
            </a:r>
            <a:endParaRPr lang="ar-SA" sz="2000" dirty="0"/>
          </a:p>
          <a:p>
            <a:pPr marL="457200" indent="-457200">
              <a:buFont typeface="+mj-lt"/>
              <a:buAutoNum type="arabicPeriod"/>
            </a:pPr>
            <a:r>
              <a:rPr lang="es-ES_tradnl" sz="2000" dirty="0" smtClean="0"/>
              <a:t>http://www.alayam.com/alayam/multaqa/493087/%D8%A7%D9%84%D8%B7%D9%80%D9%80%D8%A8-%C2%AB%D8%A3%D9%85%D8%A7%D9%86%D9%80%D9%80%D8%A9%C2%BB--%D9%82%D8%A8%D9%80%D9%80%D9%84-%D8%A3%D9%86-%D8%AA%D9%83%D9%80%D9%88%D9%86-%C2%AB%D9%85%D9%87%D9%86%D9%80%D9%80%D9%80</a:t>
            </a:r>
            <a:r>
              <a:rPr lang="es-ES_tradnl" sz="2000" dirty="0" smtClean="0">
                <a:hlinkClick r:id="rId5" action="ppaction://hlinkfile"/>
              </a:rPr>
              <a:t>%D9%80%D8%A9%C2%BB.html</a:t>
            </a:r>
            <a:r>
              <a:rPr lang="es-ES_tradnl" sz="2000" dirty="0" smtClean="0"/>
              <a:t>  (4)</a:t>
            </a:r>
            <a:endParaRPr lang="ar-SA" sz="2000" dirty="0" smtClean="0"/>
          </a:p>
        </p:txBody>
      </p:sp>
      <p:sp>
        <p:nvSpPr>
          <p:cNvPr id="2" name="Slide Number Placeholder 1"/>
          <p:cNvSpPr>
            <a:spLocks noGrp="1"/>
          </p:cNvSpPr>
          <p:nvPr>
            <p:ph type="sldNum" sz="quarter" idx="12"/>
          </p:nvPr>
        </p:nvSpPr>
        <p:spPr/>
        <p:txBody>
          <a:bodyPr/>
          <a:lstStyle/>
          <a:p>
            <a:fld id="{6D1F6B53-9940-9B48-91DE-C02734D5CA04}" type="slidenum">
              <a:rPr lang="en-US" smtClean="0">
                <a:solidFill>
                  <a:prstClr val="white"/>
                </a:solidFill>
              </a:rPr>
              <a:pPr/>
              <a:t>44</a:t>
            </a:fld>
            <a:endParaRPr lang="en-US">
              <a:solidFill>
                <a:prstClr val="white"/>
              </a:solidFill>
            </a:endParaRPr>
          </a:p>
        </p:txBody>
      </p:sp>
      <p:sp>
        <p:nvSpPr>
          <p:cNvPr id="4" name="عنوان 1"/>
          <p:cNvSpPr>
            <a:spLocks noGrp="1"/>
          </p:cNvSpPr>
          <p:nvPr>
            <p:ph type="title"/>
          </p:nvPr>
        </p:nvSpPr>
        <p:spPr>
          <a:xfrm>
            <a:off x="457200" y="274638"/>
            <a:ext cx="8229600" cy="1143000"/>
          </a:xfrm>
        </p:spPr>
        <p:style>
          <a:lnRef idx="1">
            <a:schemeClr val="accent5"/>
          </a:lnRef>
          <a:fillRef idx="2">
            <a:schemeClr val="accent5"/>
          </a:fillRef>
          <a:effectRef idx="1">
            <a:schemeClr val="accent5"/>
          </a:effectRef>
          <a:fontRef idx="minor">
            <a:schemeClr val="dk1"/>
          </a:fontRef>
        </p:style>
        <p:txBody>
          <a:bodyPr>
            <a:normAutofit/>
          </a:bodyPr>
          <a:lstStyle/>
          <a:p>
            <a:r>
              <a:rPr lang="ar-SA" sz="5400" b="1" dirty="0" smtClean="0">
                <a:solidFill>
                  <a:srgbClr val="FF0000"/>
                </a:solidFill>
                <a:cs typeface="PT Bold Heading" pitchFamily="2" charset="-78"/>
              </a:rPr>
              <a:t>المــراجــع</a:t>
            </a:r>
            <a:r>
              <a:rPr lang="ar-SA" sz="5400" b="1" dirty="0" smtClean="0">
                <a:solidFill>
                  <a:schemeClr val="accent6">
                    <a:lumMod val="50000"/>
                  </a:schemeClr>
                </a:solidFill>
                <a:cs typeface="PT Bold Heading" pitchFamily="2" charset="-78"/>
              </a:rPr>
              <a:t> </a:t>
            </a:r>
            <a:endParaRPr lang="en-US" sz="5400" b="1" dirty="0">
              <a:solidFill>
                <a:schemeClr val="accent6">
                  <a:lumMod val="50000"/>
                </a:schemeClr>
              </a:solidFill>
              <a:cs typeface="PT Bold Heading" pitchFamily="2" charset="-78"/>
            </a:endParaRPr>
          </a:p>
        </p:txBody>
      </p:sp>
    </p:spTree>
    <p:extLst>
      <p:ext uri="{BB962C8B-B14F-4D97-AF65-F5344CB8AC3E}">
        <p14:creationId xmlns:p14="http://schemas.microsoft.com/office/powerpoint/2010/main" val="7483895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457200" indent="-457200">
              <a:buFont typeface="+mj-lt"/>
              <a:buAutoNum type="arabicPeriod"/>
            </a:pPr>
            <a:r>
              <a:rPr lang="en-US" dirty="0">
                <a:hlinkClick r:id="rId2"/>
              </a:rPr>
              <a:t>http://www.alyaum.com/article/1215362</a:t>
            </a:r>
            <a:r>
              <a:rPr lang="en-US" dirty="0"/>
              <a:t> (5)</a:t>
            </a:r>
            <a:endParaRPr lang="ar-SA" dirty="0"/>
          </a:p>
          <a:p>
            <a:pPr marL="457200" indent="-457200">
              <a:buFont typeface="+mj-lt"/>
              <a:buAutoNum type="arabicPeriod"/>
            </a:pPr>
            <a:r>
              <a:rPr lang="en-US" dirty="0">
                <a:hlinkClick r:id="rId3"/>
              </a:rPr>
              <a:t>http://medical-ethics-arabic.blogspot.com/2008/12/blog-post_13.html</a:t>
            </a:r>
            <a:r>
              <a:rPr lang="en-US" dirty="0"/>
              <a:t> (6)</a:t>
            </a:r>
            <a:endParaRPr lang="ar-SA" dirty="0"/>
          </a:p>
          <a:p>
            <a:pPr marL="457200" indent="-457200">
              <a:buFont typeface="+mj-lt"/>
              <a:buAutoNum type="arabicPeriod"/>
            </a:pPr>
            <a:r>
              <a:rPr lang="en-US" dirty="0">
                <a:hlinkClick r:id="rId4"/>
              </a:rPr>
              <a:t>http://medical-ethics-arabic.blogspot.com/2008/12/blog-post.html</a:t>
            </a:r>
            <a:r>
              <a:rPr lang="en-US" dirty="0"/>
              <a:t> (7)</a:t>
            </a:r>
            <a:endParaRPr lang="ar-SA" dirty="0"/>
          </a:p>
          <a:p>
            <a:pPr marL="457200" indent="-457200">
              <a:buFont typeface="+mj-lt"/>
              <a:buAutoNum type="arabicPeriod"/>
            </a:pPr>
            <a:r>
              <a:rPr lang="en-US" dirty="0">
                <a:hlinkClick r:id="rId5"/>
              </a:rPr>
              <a:t>http://www.alwaei.com/site/index.php?cID=583</a:t>
            </a:r>
            <a:r>
              <a:rPr lang="ar-SA" dirty="0"/>
              <a:t>  </a:t>
            </a:r>
            <a:r>
              <a:rPr lang="en-US" dirty="0"/>
              <a:t>(8)</a:t>
            </a:r>
            <a:endParaRPr lang="ar-SA" dirty="0"/>
          </a:p>
          <a:p>
            <a:pPr marL="457200" indent="-457200">
              <a:buFont typeface="+mj-lt"/>
              <a:buAutoNum type="arabicPeriod"/>
            </a:pPr>
            <a:r>
              <a:rPr lang="pt-BR" dirty="0"/>
              <a:t>http://24.ae/article/206308/%D8%A7%D9%84%D9%8A%D9%88%D9%86%D8%A7%D9%86-%D8%B1%D8%B4%D9%88%D8%A9-%D8%A7%D9%84%D8%A3%D8%B7%D8%A8%D8%A7%D8%A1-%D9%81%D9%8A-%D8%A7%D9%84%D9%85%D8%B3%D8%AA%D8%B4%D9%81%D9%8A%D8%A7%D8%AA-%D9%84%D9%84%D8%AD%D8%B5%D9%88%D9%84-%D8%B9%D9%84%D9%89-%D8%A7%D9%84%D8%B9%D9%84%D8%A7%D8%AC.aspx  (9)</a:t>
            </a:r>
            <a:endParaRPr lang="ar-SA" dirty="0"/>
          </a:p>
          <a:p>
            <a:endParaRPr lang="en-US" dirty="0"/>
          </a:p>
        </p:txBody>
      </p:sp>
      <p:sp>
        <p:nvSpPr>
          <p:cNvPr id="4" name="Slide Number Placeholder 3"/>
          <p:cNvSpPr>
            <a:spLocks noGrp="1"/>
          </p:cNvSpPr>
          <p:nvPr>
            <p:ph type="sldNum" sz="quarter" idx="12"/>
          </p:nvPr>
        </p:nvSpPr>
        <p:spPr/>
        <p:txBody>
          <a:bodyPr/>
          <a:lstStyle/>
          <a:p>
            <a:fld id="{6D1F6B53-9940-9B48-91DE-C02734D5CA04}" type="slidenum">
              <a:rPr lang="en-US" smtClean="0">
                <a:solidFill>
                  <a:prstClr val="white"/>
                </a:solidFill>
              </a:rPr>
              <a:pPr/>
              <a:t>45</a:t>
            </a:fld>
            <a:endParaRPr lang="en-US">
              <a:solidFill>
                <a:prstClr val="white"/>
              </a:solidFill>
            </a:endParaRPr>
          </a:p>
        </p:txBody>
      </p:sp>
      <p:sp>
        <p:nvSpPr>
          <p:cNvPr id="5" name="عنوان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r>
              <a:rPr lang="ar-SA" sz="5400" b="1" dirty="0" smtClean="0">
                <a:solidFill>
                  <a:srgbClr val="FF0000"/>
                </a:solidFill>
                <a:cs typeface="PT Bold Heading" pitchFamily="2" charset="-78"/>
              </a:rPr>
              <a:t>المــراجــع</a:t>
            </a:r>
            <a:r>
              <a:rPr lang="ar-SA" sz="5400" b="1" dirty="0" smtClean="0">
                <a:solidFill>
                  <a:schemeClr val="accent6">
                    <a:lumMod val="50000"/>
                  </a:schemeClr>
                </a:solidFill>
                <a:cs typeface="PT Bold Heading" pitchFamily="2" charset="-78"/>
              </a:rPr>
              <a:t> </a:t>
            </a:r>
            <a:endParaRPr lang="en-US" sz="5400" b="1" dirty="0">
              <a:solidFill>
                <a:schemeClr val="accent6">
                  <a:lumMod val="50000"/>
                </a:schemeClr>
              </a:solidFill>
              <a:cs typeface="PT Bold Heading" pitchFamily="2" charset="-78"/>
            </a:endParaRPr>
          </a:p>
        </p:txBody>
      </p:sp>
    </p:spTree>
    <p:extLst>
      <p:ext uri="{BB962C8B-B14F-4D97-AF65-F5344CB8AC3E}">
        <p14:creationId xmlns:p14="http://schemas.microsoft.com/office/powerpoint/2010/main" val="25158120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mj-lt"/>
              <a:buAutoNum type="arabicPeriod"/>
            </a:pPr>
            <a:r>
              <a:rPr lang="en-US" dirty="0">
                <a:hlinkClick r:id="rId2"/>
              </a:rPr>
              <a:t>http://www.egyptwindow.net/Details.aspx?Kind=19&amp;News_ID=1916</a:t>
            </a:r>
            <a:r>
              <a:rPr lang="en-US" dirty="0"/>
              <a:t> (10)</a:t>
            </a:r>
            <a:endParaRPr lang="ar-SA" dirty="0"/>
          </a:p>
          <a:p>
            <a:pPr marL="457200" indent="-457200">
              <a:buFont typeface="+mj-lt"/>
              <a:buAutoNum type="arabicPeriod"/>
            </a:pPr>
            <a:r>
              <a:rPr lang="en-US" dirty="0">
                <a:hlinkClick r:id="rId3"/>
              </a:rPr>
              <a:t>http://www.islamtoday.net/bohooth/artshow-86-8963.htm</a:t>
            </a:r>
            <a:r>
              <a:rPr lang="ar-SA" dirty="0"/>
              <a:t> </a:t>
            </a:r>
            <a:r>
              <a:rPr lang="en-US" dirty="0"/>
              <a:t>(11)</a:t>
            </a:r>
            <a:endParaRPr lang="ar-SA" dirty="0"/>
          </a:p>
          <a:p>
            <a:pPr marL="457200" indent="-457200">
              <a:buFont typeface="+mj-lt"/>
              <a:buAutoNum type="arabicPeriod"/>
            </a:pPr>
            <a:r>
              <a:rPr lang="en-US" dirty="0">
                <a:hlinkClick r:id="rId4"/>
              </a:rPr>
              <a:t>http://www.ssfcm.org/public/Artical/index/secid/124/artid/15024</a:t>
            </a:r>
            <a:r>
              <a:rPr lang="ar-SA" dirty="0"/>
              <a:t> </a:t>
            </a:r>
            <a:r>
              <a:rPr lang="en-US" dirty="0"/>
              <a:t>(12)</a:t>
            </a:r>
            <a:endParaRPr lang="ar-SA" dirty="0"/>
          </a:p>
          <a:p>
            <a:pPr marL="457200" indent="-457200">
              <a:buFont typeface="+mj-lt"/>
              <a:buAutoNum type="arabicPeriod"/>
            </a:pPr>
            <a:endParaRPr lang="ar-SA" dirty="0"/>
          </a:p>
          <a:p>
            <a:pPr marL="457200" indent="-457200">
              <a:buFont typeface="+mj-lt"/>
              <a:buAutoNum type="arabicPeriod"/>
            </a:pPr>
            <a:endParaRPr lang="ar-SA" dirty="0"/>
          </a:p>
          <a:p>
            <a:pPr marL="457200" indent="-457200">
              <a:buFont typeface="+mj-lt"/>
              <a:buAutoNum type="arabicPeriod"/>
            </a:pPr>
            <a:endParaRPr lang="ar-SA" dirty="0"/>
          </a:p>
          <a:p>
            <a:pPr marL="457200" indent="-457200">
              <a:buFont typeface="+mj-lt"/>
              <a:buAutoNum type="arabicPeriod"/>
            </a:pPr>
            <a:endParaRPr lang="ar-SA" dirty="0"/>
          </a:p>
          <a:p>
            <a:pPr marL="457200" indent="-457200">
              <a:buFont typeface="+mj-lt"/>
              <a:buAutoNum type="arabicPeriod"/>
            </a:pPr>
            <a:endParaRPr lang="ar-SA" dirty="0"/>
          </a:p>
          <a:p>
            <a:pPr marL="457200" indent="-457200">
              <a:buFont typeface="+mj-lt"/>
              <a:buAutoNum type="arabicPeriod"/>
            </a:pPr>
            <a:endParaRPr lang="ar-SA" dirty="0"/>
          </a:p>
          <a:p>
            <a:endParaRPr lang="en-US" dirty="0"/>
          </a:p>
        </p:txBody>
      </p:sp>
      <p:sp>
        <p:nvSpPr>
          <p:cNvPr id="4" name="Slide Number Placeholder 3"/>
          <p:cNvSpPr>
            <a:spLocks noGrp="1"/>
          </p:cNvSpPr>
          <p:nvPr>
            <p:ph type="sldNum" sz="quarter" idx="12"/>
          </p:nvPr>
        </p:nvSpPr>
        <p:spPr/>
        <p:txBody>
          <a:bodyPr/>
          <a:lstStyle/>
          <a:p>
            <a:fld id="{6D1F6B53-9940-9B48-91DE-C02734D5CA04}" type="slidenum">
              <a:rPr lang="en-US" smtClean="0">
                <a:solidFill>
                  <a:prstClr val="white"/>
                </a:solidFill>
              </a:rPr>
              <a:pPr/>
              <a:t>46</a:t>
            </a:fld>
            <a:endParaRPr lang="en-US">
              <a:solidFill>
                <a:prstClr val="white"/>
              </a:solidFill>
            </a:endParaRPr>
          </a:p>
        </p:txBody>
      </p:sp>
      <p:sp>
        <p:nvSpPr>
          <p:cNvPr id="5" name="عنوان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r>
              <a:rPr lang="ar-SA" sz="5400" b="1" dirty="0" smtClean="0">
                <a:solidFill>
                  <a:srgbClr val="FF0000"/>
                </a:solidFill>
                <a:cs typeface="PT Bold Heading" pitchFamily="2" charset="-78"/>
              </a:rPr>
              <a:t>المــراجــع</a:t>
            </a:r>
            <a:r>
              <a:rPr lang="ar-SA" sz="5400" b="1" dirty="0" smtClean="0">
                <a:solidFill>
                  <a:schemeClr val="accent6">
                    <a:lumMod val="50000"/>
                  </a:schemeClr>
                </a:solidFill>
                <a:cs typeface="PT Bold Heading" pitchFamily="2" charset="-78"/>
              </a:rPr>
              <a:t> </a:t>
            </a:r>
            <a:endParaRPr lang="en-US" sz="5400" b="1" dirty="0">
              <a:solidFill>
                <a:schemeClr val="accent6">
                  <a:lumMod val="50000"/>
                </a:schemeClr>
              </a:solidFill>
              <a:cs typeface="PT Bold Heading" pitchFamily="2" charset="-78"/>
            </a:endParaRPr>
          </a:p>
        </p:txBody>
      </p:sp>
    </p:spTree>
    <p:extLst>
      <p:ext uri="{BB962C8B-B14F-4D97-AF65-F5344CB8AC3E}">
        <p14:creationId xmlns:p14="http://schemas.microsoft.com/office/powerpoint/2010/main" val="3955789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x-none" dirty="0" smtClean="0"/>
              <a:t>بين الثقة بالنفس والكبر</a:t>
            </a:r>
            <a:endParaRPr lang="en-US" dirty="0"/>
          </a:p>
        </p:txBody>
      </p:sp>
      <p:sp>
        <p:nvSpPr>
          <p:cNvPr id="3" name="Text Placeholder 2"/>
          <p:cNvSpPr>
            <a:spLocks noGrp="1"/>
          </p:cNvSpPr>
          <p:nvPr>
            <p:ph type="body" idx="1"/>
          </p:nvPr>
        </p:nvSpPr>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algn="r" rtl="1"/>
            <a:r>
              <a:rPr lang="x-none" dirty="0" smtClean="0"/>
              <a:t>الثقة بالنفس مطلوبة</a:t>
            </a:r>
          </a:p>
          <a:p>
            <a:pPr lvl="1" algn="r" rtl="1"/>
            <a:r>
              <a:rPr lang="x-none" dirty="0" smtClean="0"/>
              <a:t>يسعى اليها بالاستزادة من العلم والتدريب وتطوير القدرات</a:t>
            </a:r>
          </a:p>
          <a:p>
            <a:pPr lvl="1" algn="r" rtl="1"/>
            <a:r>
              <a:rPr lang="x-none" smtClean="0"/>
              <a:t>ونكتسب ك</a:t>
            </a:r>
            <a:r>
              <a:rPr lang="ar-SA" dirty="0" smtClean="0"/>
              <a:t>ذ</a:t>
            </a:r>
            <a:r>
              <a:rPr lang="x-none" smtClean="0"/>
              <a:t>لك </a:t>
            </a:r>
            <a:r>
              <a:rPr lang="x-none" dirty="0" smtClean="0"/>
              <a:t>بالخبرة</a:t>
            </a:r>
          </a:p>
          <a:p>
            <a:pPr lvl="1" algn="r" rtl="1"/>
            <a:r>
              <a:rPr lang="x-none" dirty="0" smtClean="0"/>
              <a:t>يجب الا تمنع من الاستماع لوجهات النظر والآراء من الآخرين</a:t>
            </a:r>
          </a:p>
          <a:p>
            <a:pPr lvl="1" algn="r" rtl="1"/>
            <a:r>
              <a:rPr lang="x-none" dirty="0" smtClean="0"/>
              <a:t>وفوق </a:t>
            </a:r>
            <a:r>
              <a:rPr lang="x-none" smtClean="0"/>
              <a:t>كل </a:t>
            </a:r>
            <a:r>
              <a:rPr lang="ar-SA" dirty="0" smtClean="0"/>
              <a:t>ذ</a:t>
            </a:r>
            <a:r>
              <a:rPr lang="x-none" smtClean="0"/>
              <a:t>ي </a:t>
            </a:r>
            <a:r>
              <a:rPr lang="x-none" dirty="0" smtClean="0"/>
              <a:t>علم عليم</a:t>
            </a:r>
          </a:p>
          <a:p>
            <a:pPr algn="r" rtl="1"/>
            <a:r>
              <a:rPr lang="x-none" dirty="0" smtClean="0"/>
              <a:t>زيادة الثقة بالنفس عن الحد </a:t>
            </a:r>
            <a:r>
              <a:rPr lang="x-none" smtClean="0"/>
              <a:t>الممدوح </a:t>
            </a:r>
            <a:r>
              <a:rPr lang="ar-SA" dirty="0" smtClean="0"/>
              <a:t>ت</a:t>
            </a:r>
            <a:r>
              <a:rPr lang="x-none" smtClean="0"/>
              <a:t>ؤدي </a:t>
            </a:r>
            <a:r>
              <a:rPr lang="x-none" dirty="0" smtClean="0"/>
              <a:t>الى الاعجاب بالنفس</a:t>
            </a:r>
          </a:p>
          <a:p>
            <a:pPr algn="r" rtl="1"/>
            <a:r>
              <a:rPr lang="x-none" dirty="0" smtClean="0"/>
              <a:t>الاعجاب بالنفس يفضي الى الغرور</a:t>
            </a:r>
          </a:p>
          <a:p>
            <a:pPr algn="r" rtl="1"/>
            <a:r>
              <a:rPr lang="ar-SA" dirty="0" smtClean="0"/>
              <a:t>قد </a:t>
            </a:r>
            <a:r>
              <a:rPr lang="x-none" smtClean="0"/>
              <a:t>يوصل </a:t>
            </a:r>
            <a:r>
              <a:rPr lang="x-none" dirty="0" smtClean="0"/>
              <a:t>الغرور الى الكبر</a:t>
            </a:r>
          </a:p>
          <a:p>
            <a:pPr lvl="1" algn="r" rtl="1"/>
            <a:r>
              <a:rPr lang="x-none" dirty="0" smtClean="0"/>
              <a:t>لا يدخل الجنة من في قلبه </a:t>
            </a:r>
            <a:r>
              <a:rPr lang="x-none" smtClean="0"/>
              <a:t>مثقال </a:t>
            </a:r>
            <a:r>
              <a:rPr lang="ar-SA" dirty="0" smtClean="0"/>
              <a:t>ذ</a:t>
            </a:r>
            <a:r>
              <a:rPr lang="x-none" smtClean="0"/>
              <a:t>رة </a:t>
            </a:r>
            <a:r>
              <a:rPr lang="x-none" dirty="0" smtClean="0"/>
              <a:t>من كبر</a:t>
            </a:r>
          </a:p>
          <a:p>
            <a:pPr lvl="1" algn="r" rtl="1"/>
            <a:r>
              <a:rPr lang="x-none" dirty="0" smtClean="0"/>
              <a:t>الكبرياء ردائي</a:t>
            </a:r>
            <a:endParaRPr lang="en-US" dirty="0"/>
          </a:p>
        </p:txBody>
      </p:sp>
      <p:sp>
        <p:nvSpPr>
          <p:cNvPr id="4" name="Slide Number Placeholder 3"/>
          <p:cNvSpPr>
            <a:spLocks noGrp="1"/>
          </p:cNvSpPr>
          <p:nvPr>
            <p:ph type="sldNum" sz="quarter" idx="12"/>
          </p:nvPr>
        </p:nvSpPr>
        <p:spPr/>
        <p:txBody>
          <a:bodyPr/>
          <a:lstStyle/>
          <a:p>
            <a:fld id="{D11B839D-7CBD-4031-9A2D-B9BA85067625}" type="slidenum">
              <a:rPr lang="en-US" smtClean="0"/>
              <a:t>5</a:t>
            </a:fld>
            <a:endParaRPr lang="en-US"/>
          </a:p>
        </p:txBody>
      </p:sp>
    </p:spTree>
    <p:extLst>
      <p:ext uri="{BB962C8B-B14F-4D97-AF65-F5344CB8AC3E}">
        <p14:creationId xmlns:p14="http://schemas.microsoft.com/office/powerpoint/2010/main" val="1221978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x-none" dirty="0" smtClean="0"/>
              <a:t>الرفق</a:t>
            </a:r>
            <a:endParaRPr lang="en-US" dirty="0"/>
          </a:p>
        </p:txBody>
      </p:sp>
      <p:sp>
        <p:nvSpPr>
          <p:cNvPr id="3" name="Text Placeholder 2"/>
          <p:cNvSpPr>
            <a:spLocks noGrp="1"/>
          </p:cNvSpPr>
          <p:nvPr>
            <p:ph type="body" idx="1"/>
          </p:nvPr>
        </p:nvSpPr>
        <p:spPr/>
        <p:txBody>
          <a:bodyPr>
            <a:normAutofit/>
          </a:bodyPr>
          <a:lstStyle/>
          <a:p>
            <a:pPr algn="r" rtl="1"/>
            <a:r>
              <a:rPr lang="ar-SA" sz="2000" dirty="0" smtClean="0"/>
              <a:t>عَنْ </a:t>
            </a:r>
            <a:r>
              <a:rPr lang="ar-SA" sz="2000" dirty="0"/>
              <a:t>عَائِشَةَ ، </a:t>
            </a:r>
            <a:r>
              <a:rPr lang="ar-SA" dirty="0"/>
              <a:t>أَنّ النَّبِيَّ صَلَّى اللَّهُ عَلَيْهِ وَسَلَّمَ قَالَ : "</a:t>
            </a:r>
            <a:r>
              <a:rPr lang="ar-SA" b="1" dirty="0"/>
              <a:t> مَا كَانَ الرِّفْقُ فِي شَيْءٍ قَطُّ إِلَّا زَانَهُ ، وَلَا عُزِلَ عَنْ شَيْءٍ إِلَّا شَانَهُ </a:t>
            </a:r>
            <a:r>
              <a:rPr lang="ar-SA" dirty="0"/>
              <a:t>" </a:t>
            </a:r>
            <a:r>
              <a:rPr lang="ar-SA" dirty="0" smtClean="0"/>
              <a:t>رواه أحمد وابن حبان والبزار</a:t>
            </a:r>
          </a:p>
          <a:p>
            <a:pPr algn="r" rtl="1"/>
            <a:r>
              <a:rPr lang="ar-SA" sz="2000" dirty="0" smtClean="0"/>
              <a:t>، </a:t>
            </a:r>
            <a:r>
              <a:rPr lang="ar-SA" sz="2000" dirty="0"/>
              <a:t>عَنْ عَائِشَةَ زَوْجِ النَّبِيِّ صَلَّى اللَّهُ عَلَيْهِ وَسَلَّمَ ، </a:t>
            </a:r>
            <a:r>
              <a:rPr lang="ar-SA" dirty="0"/>
              <a:t>أَنَّ رَسُولَ اللَّهِ صَلَّى اللَّهُ عَلَيْهِ وَسَلَّمَ ، قَالَ : يَا عَائِشَةُ : " </a:t>
            </a:r>
            <a:r>
              <a:rPr lang="ar-SA" b="1" dirty="0"/>
              <a:t>إِنَّ اللَّهَ رَفِيقٌ يُحِبُّ الرِّفْقَ ، وَيُعْطِي عَلَى الرِّفْقِ مَا لَا يُعْطِي عَلَى الْعُنْفِ ، وَمَا لَا يُعْطِي عَلَى مَا سِوَاهُ </a:t>
            </a:r>
            <a:r>
              <a:rPr lang="ar-SA" dirty="0"/>
              <a:t>" </a:t>
            </a:r>
            <a:r>
              <a:rPr lang="ar-SA" dirty="0" smtClean="0"/>
              <a:t>رواه مسلم وبن حبان والبيهقي</a:t>
            </a:r>
          </a:p>
          <a:p>
            <a:pPr algn="r" rtl="1"/>
            <a:r>
              <a:rPr lang="x-none" smtClean="0"/>
              <a:t>عدم </a:t>
            </a:r>
            <a:r>
              <a:rPr lang="x-none" dirty="0" smtClean="0"/>
              <a:t>التسرع في الحكم</a:t>
            </a:r>
          </a:p>
          <a:p>
            <a:pPr marL="0" indent="0" algn="r" rtl="1">
              <a:buNone/>
            </a:pPr>
            <a:endParaRPr lang="x-none" dirty="0" smtClean="0"/>
          </a:p>
        </p:txBody>
      </p:sp>
      <p:sp>
        <p:nvSpPr>
          <p:cNvPr id="4" name="Slide Number Placeholder 3"/>
          <p:cNvSpPr>
            <a:spLocks noGrp="1"/>
          </p:cNvSpPr>
          <p:nvPr>
            <p:ph type="sldNum" sz="quarter" idx="12"/>
          </p:nvPr>
        </p:nvSpPr>
        <p:spPr/>
        <p:txBody>
          <a:bodyPr/>
          <a:lstStyle/>
          <a:p>
            <a:fld id="{D11B839D-7CBD-4031-9A2D-B9BA85067625}" type="slidenum">
              <a:rPr lang="en-US" smtClean="0"/>
              <a:t>6</a:t>
            </a:fld>
            <a:endParaRPr lang="en-US"/>
          </a:p>
        </p:txBody>
      </p:sp>
    </p:spTree>
    <p:extLst>
      <p:ext uri="{BB962C8B-B14F-4D97-AF65-F5344CB8AC3E}">
        <p14:creationId xmlns:p14="http://schemas.microsoft.com/office/powerpoint/2010/main" val="2915908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a:t>
            </a:r>
            <a:r>
              <a:rPr lang="ar-SA" dirty="0" smtClean="0"/>
              <a:t>الكبر- </a:t>
            </a:r>
            <a:r>
              <a:rPr lang="x-none" smtClean="0"/>
              <a:t>لا </a:t>
            </a:r>
            <a:r>
              <a:rPr lang="x-none" dirty="0"/>
              <a:t>يطغى الانسان على </a:t>
            </a:r>
            <a:r>
              <a:rPr lang="x-none" dirty="0" smtClean="0"/>
              <a:t>غيره</a:t>
            </a:r>
            <a:endParaRPr lang="en-US" dirty="0"/>
          </a:p>
        </p:txBody>
      </p:sp>
      <p:sp>
        <p:nvSpPr>
          <p:cNvPr id="3" name="Text Placeholder 2"/>
          <p:cNvSpPr>
            <a:spLocks noGrp="1"/>
          </p:cNvSpPr>
          <p:nvPr>
            <p:ph type="body" idx="1"/>
          </p:nvPr>
        </p:nvSpPr>
        <p:spPr/>
        <p:txBody>
          <a:bodyPr>
            <a:normAutofit fontScale="85000" lnSpcReduction="20000"/>
          </a:bodyPr>
          <a:lstStyle/>
          <a:p>
            <a:pPr algn="r" rtl="1"/>
            <a:r>
              <a:rPr lang="ar-SA" dirty="0" smtClean="0"/>
              <a:t>قال </a:t>
            </a:r>
            <a:r>
              <a:rPr lang="ar-SA" dirty="0"/>
              <a:t>صلى الله عليه وسلم : ( لا يدخل الجنة من في قلبه مثقال ذرة من كبر ) " رواه مسلم " </a:t>
            </a:r>
          </a:p>
          <a:p>
            <a:pPr algn="r" rtl="1"/>
            <a:r>
              <a:rPr lang="ar-SA" dirty="0" smtClean="0"/>
              <a:t>يقول </a:t>
            </a:r>
            <a:r>
              <a:rPr lang="ar-SA" dirty="0"/>
              <a:t>الغزالي رحمه الله في هذا الصدد : </a:t>
            </a:r>
          </a:p>
          <a:p>
            <a:pPr lvl="1" algn="r" rtl="1"/>
            <a:r>
              <a:rPr lang="ar-SA" dirty="0"/>
              <a:t>( وما أسرع الكبر إلى بعض العلماء ! فلا يلبث أن </a:t>
            </a:r>
            <a:r>
              <a:rPr lang="ar-SA" b="1" dirty="0"/>
              <a:t>يستشعر في نفسه كمال العلم ، فيستعظم نفسه ويستحقر الناس ، و يستجهلهم ويستخدم من خالطه منهم ، وقد يرى نفسه عند الله تعالى أعلى وأفضل </a:t>
            </a:r>
            <a:r>
              <a:rPr lang="ar-SA" b="1" dirty="0" smtClean="0"/>
              <a:t>منهم ، </a:t>
            </a:r>
            <a:r>
              <a:rPr lang="ar-SA" b="1" dirty="0"/>
              <a:t>ويرجو لنفسه أكثر مما يرجو لهم </a:t>
            </a:r>
            <a:r>
              <a:rPr lang="ar-SA" b="1" dirty="0" smtClean="0"/>
              <a:t>)</a:t>
            </a:r>
          </a:p>
          <a:p>
            <a:pPr algn="r" rtl="1"/>
            <a:r>
              <a:rPr lang="ar-SA" dirty="0"/>
              <a:t>ونحن لا شك متفقون على أن التواضع شيء آخر غير الضعة ، الضعة وليدة الذل والهوان ، وشتان ما بينهما . التواضع ينبع من الأعماق ، ويرتكز على معرفة الإنسان لربه ولنفسه . التواضع يعرف العالم فيه قدر نفسه ، إذ أنه مهما بلغ من العلم فهو لا زال جاهلا بكثير من أسرار الكون ، وإذا كان هناك أولويات في اقتدائنا بسنة النبي صلى الله عليه وسلم فالتواضع من هذه </a:t>
            </a:r>
            <a:r>
              <a:rPr lang="ar-SA" dirty="0" smtClean="0"/>
              <a:t>الأولويات</a:t>
            </a:r>
            <a:endParaRPr lang="ar-SA" dirty="0"/>
          </a:p>
          <a:p>
            <a:pPr algn="r" rtl="1"/>
            <a:endParaRPr lang="en-US" dirty="0"/>
          </a:p>
          <a:p>
            <a:pPr algn="r" rtl="1"/>
            <a:endParaRPr lang="en-US" dirty="0"/>
          </a:p>
        </p:txBody>
      </p:sp>
      <p:sp>
        <p:nvSpPr>
          <p:cNvPr id="4" name="Slide Number Placeholder 3"/>
          <p:cNvSpPr>
            <a:spLocks noGrp="1"/>
          </p:cNvSpPr>
          <p:nvPr>
            <p:ph type="sldNum" sz="quarter" idx="12"/>
          </p:nvPr>
        </p:nvSpPr>
        <p:spPr/>
        <p:txBody>
          <a:bodyPr/>
          <a:lstStyle/>
          <a:p>
            <a:fld id="{D11B839D-7CBD-4031-9A2D-B9BA85067625}" type="slidenum">
              <a:rPr lang="en-US" smtClean="0"/>
              <a:t>7</a:t>
            </a:fld>
            <a:endParaRPr lang="en-US"/>
          </a:p>
        </p:txBody>
      </p:sp>
    </p:spTree>
    <p:extLst>
      <p:ext uri="{BB962C8B-B14F-4D97-AF65-F5344CB8AC3E}">
        <p14:creationId xmlns:p14="http://schemas.microsoft.com/office/powerpoint/2010/main" val="3033746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00100" y="2616635"/>
            <a:ext cx="7086600" cy="3936566"/>
          </a:xfrm>
        </p:spPr>
        <p:style>
          <a:lnRef idx="1">
            <a:schemeClr val="accent3"/>
          </a:lnRef>
          <a:fillRef idx="2">
            <a:schemeClr val="accent3"/>
          </a:fillRef>
          <a:effectRef idx="1">
            <a:schemeClr val="accent3"/>
          </a:effectRef>
          <a:fontRef idx="minor">
            <a:schemeClr val="dk1"/>
          </a:fontRef>
        </p:style>
        <p:txBody>
          <a:bodyPr>
            <a:noAutofit/>
          </a:bodyPr>
          <a:lstStyle/>
          <a:p>
            <a:pPr algn="r" rtl="1">
              <a:buNone/>
            </a:pPr>
            <a:endParaRPr lang="ar-SA" sz="2800" b="1" dirty="0" smtClean="0">
              <a:solidFill>
                <a:schemeClr val="tx1">
                  <a:lumMod val="85000"/>
                  <a:lumOff val="15000"/>
                </a:schemeClr>
              </a:solidFill>
              <a:latin typeface="Arial Black" pitchFamily="34" charset="0"/>
            </a:endParaRPr>
          </a:p>
          <a:p>
            <a:pPr algn="r" rtl="1"/>
            <a:r>
              <a:rPr lang="ar-SA" sz="2800" b="1" dirty="0" smtClean="0">
                <a:solidFill>
                  <a:schemeClr val="tx1">
                    <a:lumMod val="85000"/>
                    <a:lumOff val="15000"/>
                  </a:schemeClr>
                </a:solidFill>
                <a:latin typeface="Arial Black" pitchFamily="34" charset="0"/>
              </a:rPr>
              <a:t>  ثبت في الصحيحين عن أنس قال : خدمت رسول الله صلى الله عليه وسلم عشر سنين فما قال لي أف قط ولا قال لشيء فعلته لم فعلته ؟ ولا لشيء لم أفعله ألا فعلته وكان صلى الله عليه وسلم أحسن الناس خلقا ولا مسست خزا ولا حريرا ولا شيئا كان ألين من كف رسول الله صلى الله عليه وسلم ولا شممت مسكا ولا عطرا كان أطيب من عرق رسول الله صلى الله عليه وسلم.</a:t>
            </a:r>
            <a:endParaRPr lang="en-US" sz="2800" b="1" dirty="0">
              <a:solidFill>
                <a:schemeClr val="tx1">
                  <a:lumMod val="85000"/>
                  <a:lumOff val="15000"/>
                </a:schemeClr>
              </a:solidFill>
              <a:latin typeface="Arial Black" pitchFamily="34" charset="0"/>
            </a:endParaRPr>
          </a:p>
        </p:txBody>
      </p:sp>
      <p:sp>
        <p:nvSpPr>
          <p:cNvPr id="5" name="Slide Number Placeholder 4"/>
          <p:cNvSpPr>
            <a:spLocks noGrp="1"/>
          </p:cNvSpPr>
          <p:nvPr>
            <p:ph type="sldNum" sz="quarter" idx="12"/>
          </p:nvPr>
        </p:nvSpPr>
        <p:spPr/>
        <p:txBody>
          <a:bodyPr/>
          <a:lstStyle/>
          <a:p>
            <a:fld id="{D11B839D-7CBD-4031-9A2D-B9BA85067625}" type="slidenum">
              <a:rPr lang="en-US" smtClean="0"/>
              <a:t>8</a:t>
            </a:fld>
            <a:endParaRPr lang="en-US"/>
          </a:p>
        </p:txBody>
      </p:sp>
      <p:pic>
        <p:nvPicPr>
          <p:cNvPr id="4" name="صورة 16" descr="images.jpg"/>
          <p:cNvPicPr>
            <a:picLocks noChangeAspect="1"/>
          </p:cNvPicPr>
          <p:nvPr/>
        </p:nvPicPr>
        <p:blipFill>
          <a:blip r:embed="rId2">
            <a:duotone>
              <a:prstClr val="black"/>
              <a:schemeClr val="tx2">
                <a:tint val="45000"/>
                <a:satMod val="400000"/>
              </a:schemeClr>
            </a:duotone>
            <a:lum bright="12000" contrast="6000"/>
          </a:blip>
          <a:stretch>
            <a:fillRect/>
          </a:stretch>
        </p:blipFill>
        <p:spPr>
          <a:xfrm>
            <a:off x="2971801" y="146576"/>
            <a:ext cx="3103353" cy="744804"/>
          </a:xfrm>
          <a:prstGeom prst="rect">
            <a:avLst/>
          </a:prstGeom>
          <a:ln>
            <a:noFill/>
          </a:ln>
          <a:effectLst>
            <a:outerShdw blurRad="190500" algn="tl" rotWithShape="0">
              <a:srgbClr val="000000">
                <a:alpha val="70000"/>
              </a:srgbClr>
            </a:outerShdw>
          </a:effectLst>
        </p:spPr>
      </p:pic>
      <p:pic>
        <p:nvPicPr>
          <p:cNvPr id="6" name="Picture 3" descr="C:\Users\asami\Downloads\الخلق.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923494"/>
            <a:ext cx="3060576" cy="17139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asami\Downloads\الخلق2.jpg"/>
          <p:cNvPicPr>
            <a:picLocks noChangeAspect="1" noChangeArrowheads="1"/>
          </p:cNvPicPr>
          <p:nvPr/>
        </p:nvPicPr>
        <p:blipFill rotWithShape="1">
          <a:blip r:embed="rId4">
            <a:extLst>
              <a:ext uri="{28A0092B-C50C-407E-A947-70E740481C1C}">
                <a14:useLocalDpi xmlns:a14="http://schemas.microsoft.com/office/drawing/2010/main" val="0"/>
              </a:ext>
            </a:extLst>
          </a:blip>
          <a:srcRect t="9517" b="16100"/>
          <a:stretch/>
        </p:blipFill>
        <p:spPr bwMode="auto">
          <a:xfrm>
            <a:off x="344311" y="898307"/>
            <a:ext cx="3084114" cy="171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923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rtlCol="1">
            <a:normAutofit fontScale="90000"/>
          </a:bodyPr>
          <a:lstStyle/>
          <a:p>
            <a:pPr algn="ctr" eaLnBrk="1" fontAlgn="auto" hangingPunct="1">
              <a:spcAft>
                <a:spcPts val="0"/>
              </a:spcAft>
              <a:defRPr/>
            </a:pPr>
            <a:r>
              <a:rPr lang="ar-SA" b="1" dirty="0" smtClean="0">
                <a:latin typeface="Andalus" panose="02020603050405020304" pitchFamily="18" charset="-78"/>
                <a:cs typeface="Andalus" panose="02020603050405020304" pitchFamily="18" charset="-78"/>
              </a:rPr>
              <a:t>الحالات</a:t>
            </a:r>
            <a:r>
              <a:rPr lang="ar-SA" b="1" dirty="0" smtClean="0"/>
              <a:t> </a:t>
            </a:r>
            <a:r>
              <a:rPr lang="en-US" dirty="0" smtClean="0"/>
              <a:t/>
            </a:r>
            <a:br>
              <a:rPr lang="en-US" dirty="0" smtClean="0"/>
            </a:br>
            <a:endParaRPr lang="ar-SA" dirty="0" smtClean="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rtlCol="1">
            <a:normAutofit fontScale="92500" lnSpcReduction="20000"/>
          </a:bodyPr>
          <a:lstStyle/>
          <a:p>
            <a:pPr algn="ctr" eaLnBrk="1" fontAlgn="auto" hangingPunct="1">
              <a:spcAft>
                <a:spcPts val="0"/>
              </a:spcAft>
              <a:defRPr/>
            </a:pPr>
            <a:r>
              <a:rPr lang="ar-SA" b="1" dirty="0" smtClean="0"/>
              <a:t>الحالة الأولى</a:t>
            </a:r>
            <a:r>
              <a:rPr lang="ar-SA" dirty="0" smtClean="0"/>
              <a:t> : جاءت المريضة إلى إسعاف المستشفى ، ولديها نزيف مهبلي متقطع ، عندما أراد الطبيب فحصها رفضت الفحص ، وطلبت أن تحضر طبيبة لفحصها . غضب الطبيب غضبا شديدا ورمى ملفها وقال : ما هذا التخلف ؟ </a:t>
            </a:r>
            <a:endParaRPr lang="en-US" dirty="0" smtClean="0"/>
          </a:p>
          <a:p>
            <a:pPr algn="ctr" eaLnBrk="1" fontAlgn="auto" hangingPunct="1">
              <a:spcAft>
                <a:spcPts val="0"/>
              </a:spcAft>
              <a:buFont typeface="Arial" pitchFamily="34" charset="0"/>
              <a:buNone/>
              <a:defRPr/>
            </a:pPr>
            <a:endParaRPr lang="en-US" dirty="0" smtClean="0"/>
          </a:p>
          <a:p>
            <a:pPr algn="ctr" eaLnBrk="1" fontAlgn="auto" hangingPunct="1">
              <a:spcAft>
                <a:spcPts val="0"/>
              </a:spcAft>
              <a:defRPr/>
            </a:pPr>
            <a:r>
              <a:rPr lang="ar-SA" b="1" dirty="0" smtClean="0"/>
              <a:t>الحالة الثانية :</a:t>
            </a:r>
            <a:r>
              <a:rPr lang="ar-SA" dirty="0" smtClean="0"/>
              <a:t> موظف في إحدى الجهات الحكومية جاء إلى طبيب له به معرفة وصلة سابقة . طلب من الطبيب إجازة مرضية ( لمدة أسبوع تبدأ بعد يومين من معاينة الطبيب له ، لأنه سيسافر وليس لديه رصيد من الإجازات . لم يكن الطبيب مقتنعا بحاجة هذا المريض للإجازة . ومع هذا قام الطبيب بكتابة إجازة للمريض تجنبا للإحراج . </a:t>
            </a:r>
            <a:endParaRPr lang="en-US" dirty="0" smtClean="0"/>
          </a:p>
          <a:p>
            <a:pPr algn="ctr" eaLnBrk="1" fontAlgn="auto" hangingPunct="1">
              <a:spcAft>
                <a:spcPts val="0"/>
              </a:spcAft>
              <a:buFont typeface="Arial" pitchFamily="34" charset="0"/>
              <a:buNone/>
              <a:defRPr/>
            </a:pPr>
            <a:endParaRPr lang="en-US" dirty="0" smtClean="0"/>
          </a:p>
          <a:p>
            <a:pPr algn="ctr" eaLnBrk="1" fontAlgn="auto" hangingPunct="1">
              <a:spcAft>
                <a:spcPts val="0"/>
              </a:spcAft>
              <a:defRPr/>
            </a:pPr>
            <a:endParaRPr lang="ar-SA" dirty="0" smtClean="0"/>
          </a:p>
        </p:txBody>
      </p:sp>
      <p:sp>
        <p:nvSpPr>
          <p:cNvPr id="6" name="Slide Number Placeholder 5"/>
          <p:cNvSpPr>
            <a:spLocks noGrp="1"/>
          </p:cNvSpPr>
          <p:nvPr>
            <p:ph type="sldNum" sz="quarter" idx="12"/>
          </p:nvPr>
        </p:nvSpPr>
        <p:spPr/>
        <p:txBody>
          <a:bodyPr/>
          <a:lstStyle/>
          <a:p>
            <a:fld id="{D11B839D-7CBD-4031-9A2D-B9BA85067625}" type="slidenum">
              <a:rPr lang="en-US" smtClean="0"/>
              <a:t>9</a:t>
            </a:fld>
            <a:endParaRPr lang="en-US"/>
          </a:p>
        </p:txBody>
      </p:sp>
    </p:spTree>
    <p:extLst>
      <p:ext uri="{BB962C8B-B14F-4D97-AF65-F5344CB8AC3E}">
        <p14:creationId xmlns:p14="http://schemas.microsoft.com/office/powerpoint/2010/main" val="2327690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p:tgtEl>
                                          <p:spTgt spid="3">
                                            <p:bg/>
                                          </p:spTgt>
                                        </p:tgtEl>
                                        <p:attrNameLst>
                                          <p:attrName>ppt_y</p:attrName>
                                        </p:attrNameLst>
                                      </p:cBhvr>
                                      <p:tavLst>
                                        <p:tav tm="0">
                                          <p:val>
                                            <p:strVal val="#ppt_y+#ppt_h*1.125000"/>
                                          </p:val>
                                        </p:tav>
                                        <p:tav tm="100000">
                                          <p:val>
                                            <p:strVal val="#ppt_y"/>
                                          </p:val>
                                        </p:tav>
                                      </p:tavLst>
                                    </p:anim>
                                    <p:animEffect transition="in" filter="wipe(up)">
                                      <p:cBhvr>
                                        <p:cTn id="8" dur="500"/>
                                        <p:tgtEl>
                                          <p:spTgt spid="3">
                                            <p:bg/>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TotalTime>
  <Words>2456</Words>
  <Application>Microsoft Office PowerPoint</Application>
  <PresentationFormat>On-screen Show (4:3)</PresentationFormat>
  <Paragraphs>307</Paragraphs>
  <Slides>46</Slides>
  <Notes>4</Notes>
  <HiddenSlides>0</HiddenSlides>
  <MMClips>0</MMClips>
  <ScaleCrop>false</ScaleCrop>
  <HeadingPairs>
    <vt:vector size="4" baseType="variant">
      <vt:variant>
        <vt:lpstr>Theme</vt:lpstr>
      </vt:variant>
      <vt:variant>
        <vt:i4>4</vt:i4>
      </vt:variant>
      <vt:variant>
        <vt:lpstr>Slide Titles</vt:lpstr>
      </vt:variant>
      <vt:variant>
        <vt:i4>46</vt:i4>
      </vt:variant>
    </vt:vector>
  </HeadingPairs>
  <TitlesOfParts>
    <vt:vector size="50" baseType="lpstr">
      <vt:lpstr>Office Theme</vt:lpstr>
      <vt:lpstr>1_تدفق</vt:lpstr>
      <vt:lpstr>Breeze</vt:lpstr>
      <vt:lpstr>1_Breeze</vt:lpstr>
      <vt:lpstr>  اخلاق وخصائص الطبيب  </vt:lpstr>
      <vt:lpstr>PowerPoint Presentation</vt:lpstr>
      <vt:lpstr>التحلي بمكارم الأخلاق</vt:lpstr>
      <vt:lpstr>التحلي بمكارم الأخلاق</vt:lpstr>
      <vt:lpstr>بين الثقة بالنفس والكبر</vt:lpstr>
      <vt:lpstr>الرفق</vt:lpstr>
      <vt:lpstr>-الكبر- لا يطغى الانسان على غيره</vt:lpstr>
      <vt:lpstr>PowerPoint Presentation</vt:lpstr>
      <vt:lpstr>الحالات  </vt:lpstr>
      <vt:lpstr>الحالة الثالثة</vt:lpstr>
      <vt:lpstr>PowerPoint Presentation</vt:lpstr>
      <vt:lpstr>PowerPoint Presentation</vt:lpstr>
      <vt:lpstr>PowerPoint Presentation</vt:lpstr>
      <vt:lpstr>المعارج 32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إحسان في عبادة الخالق: في الحديث: (الإحسانُ أَنْ تَعْبُدَ اللهَ كَأَنَّكَ تَرَاهُ فَإِنْ لمْ تَكُنْ تَرَاهُ فَإِنَّهُ يَرَاكَ). إحسانٌ في حقوق الخَلْق... هو بذل جميع المنافع مِن أي نوعٍ كان، لأي مخلوق يكون . </vt:lpstr>
      <vt:lpstr>PowerPoint Presentation</vt:lpstr>
      <vt:lpstr>الاخلاص </vt:lpstr>
      <vt:lpstr>الاخلاص </vt:lpstr>
      <vt:lpstr>الصبــر</vt:lpstr>
      <vt:lpstr>الشخصية المتميزة و حسن الخلق</vt:lpstr>
      <vt:lpstr>التواضع </vt:lpstr>
      <vt:lpstr> مظاهر التواضع </vt:lpstr>
      <vt:lpstr>احترام و مراعاة حق المريض </vt:lpstr>
      <vt:lpstr>الشعور بالمسؤولية</vt:lpstr>
      <vt:lpstr>النصيحة</vt:lpstr>
      <vt:lpstr>التفقه في الدين في المسائل الطبية حسب الاختصاص </vt:lpstr>
      <vt:lpstr>فتوى المجمع الفقهي الإسلامي التابع لرابطة العالم الإسلامي</vt:lpstr>
      <vt:lpstr>البعد عن محقرات الأمور وصغائرها</vt:lpstr>
      <vt:lpstr>المواســاة</vt:lpstr>
      <vt:lpstr>PowerPoint Presentation</vt:lpstr>
      <vt:lpstr>ممارسات خاطئة</vt:lpstr>
      <vt:lpstr>الخــلاصــة</vt:lpstr>
      <vt:lpstr>المراجع</vt:lpstr>
      <vt:lpstr>المــراجــع </vt:lpstr>
      <vt:lpstr>المــراجــع </vt:lpstr>
      <vt:lpstr>المــراجــع </vt:lpstr>
      <vt:lpstr>المــراجــع </vt:lpstr>
      <vt:lpstr>المــراجــع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اخلاق وخصائص الطبيب والممارس الصحى</dc:title>
  <dc:creator>Ali Sami</dc:creator>
  <cp:lastModifiedBy>Administrator</cp:lastModifiedBy>
  <cp:revision>69</cp:revision>
  <cp:lastPrinted>2016-05-25T08:21:59Z</cp:lastPrinted>
  <dcterms:created xsi:type="dcterms:W3CDTF">2016-01-19T07:09:54Z</dcterms:created>
  <dcterms:modified xsi:type="dcterms:W3CDTF">2020-10-06T13:19:56Z</dcterms:modified>
</cp:coreProperties>
</file>