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59"/>
  </p:notesMasterIdLst>
  <p:sldIdLst>
    <p:sldId id="256" r:id="rId2"/>
    <p:sldId id="257" r:id="rId3"/>
    <p:sldId id="258" r:id="rId4"/>
    <p:sldId id="259" r:id="rId5"/>
    <p:sldId id="305" r:id="rId6"/>
    <p:sldId id="260" r:id="rId7"/>
    <p:sldId id="337" r:id="rId8"/>
    <p:sldId id="340" r:id="rId9"/>
    <p:sldId id="341" r:id="rId10"/>
    <p:sldId id="342" r:id="rId11"/>
    <p:sldId id="343" r:id="rId12"/>
    <p:sldId id="261" r:id="rId13"/>
    <p:sldId id="307" r:id="rId14"/>
    <p:sldId id="308" r:id="rId15"/>
    <p:sldId id="309" r:id="rId16"/>
    <p:sldId id="310" r:id="rId17"/>
    <p:sldId id="311" r:id="rId18"/>
    <p:sldId id="344" r:id="rId19"/>
    <p:sldId id="353" r:id="rId20"/>
    <p:sldId id="312" r:id="rId21"/>
    <p:sldId id="313" r:id="rId22"/>
    <p:sldId id="314" r:id="rId23"/>
    <p:sldId id="315" r:id="rId24"/>
    <p:sldId id="278" r:id="rId25"/>
    <p:sldId id="345" r:id="rId26"/>
    <p:sldId id="316" r:id="rId27"/>
    <p:sldId id="281" r:id="rId28"/>
    <p:sldId id="320" r:id="rId29"/>
    <p:sldId id="321" r:id="rId30"/>
    <p:sldId id="322" r:id="rId31"/>
    <p:sldId id="323" r:id="rId32"/>
    <p:sldId id="325" r:id="rId33"/>
    <p:sldId id="347" r:id="rId34"/>
    <p:sldId id="326" r:id="rId35"/>
    <p:sldId id="327" r:id="rId36"/>
    <p:sldId id="328" r:id="rId37"/>
    <p:sldId id="329" r:id="rId38"/>
    <p:sldId id="331" r:id="rId39"/>
    <p:sldId id="332" r:id="rId40"/>
    <p:sldId id="349" r:id="rId41"/>
    <p:sldId id="334" r:id="rId42"/>
    <p:sldId id="335" r:id="rId43"/>
    <p:sldId id="267" r:id="rId44"/>
    <p:sldId id="293" r:id="rId45"/>
    <p:sldId id="358" r:id="rId46"/>
    <p:sldId id="294" r:id="rId47"/>
    <p:sldId id="350" r:id="rId48"/>
    <p:sldId id="284" r:id="rId49"/>
    <p:sldId id="285" r:id="rId50"/>
    <p:sldId id="302" r:id="rId51"/>
    <p:sldId id="351" r:id="rId52"/>
    <p:sldId id="286" r:id="rId53"/>
    <p:sldId id="287" r:id="rId54"/>
    <p:sldId id="355" r:id="rId55"/>
    <p:sldId id="356" r:id="rId56"/>
    <p:sldId id="291" r:id="rId57"/>
    <p:sldId id="292" r:id="rId58"/>
  </p:sldIdLst>
  <p:sldSz cx="9144000" cy="6858000" type="screen4x3"/>
  <p:notesSz cx="6735763" cy="9866313"/>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aximized" horzBarState="maximized">
    <p:restoredLeft sz="84380"/>
    <p:restoredTop sz="89964" autoAdjust="0"/>
  </p:normalViewPr>
  <p:slideViewPr>
    <p:cSldViewPr>
      <p:cViewPr>
        <p:scale>
          <a:sx n="81" d="100"/>
          <a:sy n="81" d="100"/>
        </p:scale>
        <p:origin x="-1692" y="-36"/>
      </p:cViewPr>
      <p:guideLst>
        <p:guide orient="horz" pos="2160"/>
        <p:guide pos="2880"/>
      </p:guideLst>
    </p:cSldViewPr>
  </p:slideViewPr>
  <p:notesTextViewPr>
    <p:cViewPr>
      <p:scale>
        <a:sx n="100" d="100"/>
        <a:sy n="100" d="100"/>
      </p:scale>
      <p:origin x="0" y="0"/>
    </p:cViewPr>
  </p:notesTextViewPr>
  <p:sorterViewPr>
    <p:cViewPr>
      <p:scale>
        <a:sx n="90" d="100"/>
        <a:sy n="90" d="100"/>
      </p:scale>
      <p:origin x="0" y="976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16932" y="0"/>
            <a:ext cx="2918831" cy="493316"/>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60" y="0"/>
            <a:ext cx="2918831" cy="493316"/>
          </a:xfrm>
          <a:prstGeom prst="rect">
            <a:avLst/>
          </a:prstGeom>
        </p:spPr>
        <p:txBody>
          <a:bodyPr vert="horz" lIns="91440" tIns="45720" rIns="91440" bIns="45720" rtlCol="1"/>
          <a:lstStyle>
            <a:lvl1pPr algn="l">
              <a:defRPr sz="1200"/>
            </a:lvl1pPr>
          </a:lstStyle>
          <a:p>
            <a:fld id="{11B8EE4C-3895-488A-992E-20EE5F9C0FB7}" type="datetimeFigureOut">
              <a:rPr lang="ar-SA" smtClean="0"/>
              <a:pPr/>
              <a:t>19/07/42</a:t>
            </a:fld>
            <a:endParaRPr lang="ar-SA"/>
          </a:p>
        </p:txBody>
      </p:sp>
      <p:sp>
        <p:nvSpPr>
          <p:cNvPr id="4" name="عنصر نائب لصورة الشريحة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73577" y="4686499"/>
            <a:ext cx="5388610" cy="4439841"/>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16932" y="9371285"/>
            <a:ext cx="2918831" cy="493316"/>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60" y="9371285"/>
            <a:ext cx="2918831" cy="493316"/>
          </a:xfrm>
          <a:prstGeom prst="rect">
            <a:avLst/>
          </a:prstGeom>
        </p:spPr>
        <p:txBody>
          <a:bodyPr vert="horz" lIns="91440" tIns="45720" rIns="91440" bIns="45720" rtlCol="1" anchor="b"/>
          <a:lstStyle>
            <a:lvl1pPr algn="l">
              <a:defRPr sz="1200"/>
            </a:lvl1pPr>
          </a:lstStyle>
          <a:p>
            <a:fld id="{9E7D9502-FCC4-463B-995E-E13D4E9429F0}" type="slidenum">
              <a:rPr lang="ar-SA" smtClean="0"/>
              <a:pPr/>
              <a:t>‹#›</a:t>
            </a:fld>
            <a:endParaRPr lang="ar-SA"/>
          </a:p>
        </p:txBody>
      </p:sp>
    </p:spTree>
    <p:extLst>
      <p:ext uri="{BB962C8B-B14F-4D97-AF65-F5344CB8AC3E}">
        <p14:creationId xmlns:p14="http://schemas.microsoft.com/office/powerpoint/2010/main" val="427318521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SA" dirty="0" smtClean="0"/>
              <a:t>فاطمة غزواني </a:t>
            </a:r>
            <a:endParaRPr lang="ar-SA" dirty="0"/>
          </a:p>
        </p:txBody>
      </p:sp>
      <p:sp>
        <p:nvSpPr>
          <p:cNvPr id="4" name="عنصر نائب لرقم الشريحة 3"/>
          <p:cNvSpPr>
            <a:spLocks noGrp="1"/>
          </p:cNvSpPr>
          <p:nvPr>
            <p:ph type="sldNum" sz="quarter" idx="10"/>
          </p:nvPr>
        </p:nvSpPr>
        <p:spPr/>
        <p:txBody>
          <a:bodyPr/>
          <a:lstStyle/>
          <a:p>
            <a:fld id="{9E7D9502-FCC4-463B-995E-E13D4E9429F0}" type="slidenum">
              <a:rPr lang="ar-SA" smtClean="0"/>
              <a:pPr/>
              <a:t>24</a:t>
            </a:fld>
            <a:endParaRPr 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SA" dirty="0" smtClean="0"/>
              <a:t>فاطمة غزواني </a:t>
            </a:r>
            <a:endParaRPr lang="ar-SA" dirty="0"/>
          </a:p>
        </p:txBody>
      </p:sp>
      <p:sp>
        <p:nvSpPr>
          <p:cNvPr id="4" name="عنصر نائب لرقم الشريحة 3"/>
          <p:cNvSpPr>
            <a:spLocks noGrp="1"/>
          </p:cNvSpPr>
          <p:nvPr>
            <p:ph type="sldNum" sz="quarter" idx="10"/>
          </p:nvPr>
        </p:nvSpPr>
        <p:spPr/>
        <p:txBody>
          <a:bodyPr/>
          <a:lstStyle/>
          <a:p>
            <a:fld id="{9E7D9502-FCC4-463B-995E-E13D4E9429F0}" type="slidenum">
              <a:rPr lang="ar-SA" smtClean="0"/>
              <a:pPr/>
              <a:t>25</a:t>
            </a:fld>
            <a:endParaRPr lang="ar-S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1A1FDE3C-99AB-485A-BEFC-8B5C8C5B4A7D}" type="slidenum">
              <a:rPr lang="ar-SA" smtClean="0"/>
              <a:pPr/>
              <a:t>34</a:t>
            </a:fld>
            <a:endParaRPr lang="ar-SA"/>
          </a:p>
        </p:txBody>
      </p:sp>
    </p:spTree>
    <p:extLst>
      <p:ext uri="{BB962C8B-B14F-4D97-AF65-F5344CB8AC3E}">
        <p14:creationId xmlns:p14="http://schemas.microsoft.com/office/powerpoint/2010/main" val="457457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2">
        <a:schemeClr val="bg2"/>
      </p:bgRef>
    </p:bg>
    <p:spTree>
      <p:nvGrpSpPr>
        <p:cNvPr id="1" name=""/>
        <p:cNvGrpSpPr/>
        <p:nvPr/>
      </p:nvGrpSpPr>
      <p:grpSpPr>
        <a:xfrm>
          <a:off x="0" y="0"/>
          <a:ext cx="0" cy="0"/>
          <a:chOff x="0" y="0"/>
          <a:chExt cx="0" cy="0"/>
        </a:xfrm>
      </p:grpSpPr>
      <p:sp>
        <p:nvSpPr>
          <p:cNvPr id="9" name="مستطيل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عنوان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ar-SA" smtClean="0"/>
              <a:t>انقر لتحرير نمط العنوان الرئيسي</a:t>
            </a:r>
            <a:endParaRPr kumimoji="0" lang="en-US"/>
          </a:p>
        </p:txBody>
      </p:sp>
      <p:sp>
        <p:nvSpPr>
          <p:cNvPr id="3" name="عنوان فرعي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ar-SA" smtClean="0"/>
              <a:t>انقر لتحرير نمط العنوان الثانوي الرئيسي</a:t>
            </a:r>
            <a:endParaRPr kumimoji="0" lang="en-US"/>
          </a:p>
        </p:txBody>
      </p:sp>
      <p:sp>
        <p:nvSpPr>
          <p:cNvPr id="4" name="عنصر نائب للتاريخ 3"/>
          <p:cNvSpPr>
            <a:spLocks noGrp="1"/>
          </p:cNvSpPr>
          <p:nvPr>
            <p:ph type="dt" sz="half" idx="10"/>
          </p:nvPr>
        </p:nvSpPr>
        <p:spPr/>
        <p:txBody>
          <a:bodyPr/>
          <a:lstStyle/>
          <a:p>
            <a:fld id="{719508BA-9CBD-40F9-AC92-0FA768B100D0}" type="datetimeFigureOut">
              <a:rPr lang="ar-SA" smtClean="0"/>
              <a:pPr/>
              <a:t>19/07/42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6F06044-372B-416A-9C68-AE589208AC91}" type="slidenum">
              <a:rPr lang="ar-SA" smtClean="0"/>
              <a:pPr/>
              <a:t>‹#›</a:t>
            </a:fld>
            <a:endParaRPr lang="ar-SA"/>
          </a:p>
        </p:txBody>
      </p:sp>
      <p:sp>
        <p:nvSpPr>
          <p:cNvPr id="10" name="مستطيل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719508BA-9CBD-40F9-AC92-0FA768B100D0}" type="datetimeFigureOut">
              <a:rPr lang="ar-SA" smtClean="0"/>
              <a:pPr/>
              <a:t>19/07/42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6F06044-372B-416A-9C68-AE589208AC91}"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9" name="مستطيل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8" name="مستطيل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عنوان عمودي 1"/>
          <p:cNvSpPr>
            <a:spLocks noGrp="1"/>
          </p:cNvSpPr>
          <p:nvPr>
            <p:ph type="title" orient="vert"/>
          </p:nvPr>
        </p:nvSpPr>
        <p:spPr>
          <a:xfrm>
            <a:off x="6781800" y="274640"/>
            <a:ext cx="19050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304800"/>
            <a:ext cx="60198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719508BA-9CBD-40F9-AC92-0FA768B100D0}" type="datetimeFigureOut">
              <a:rPr lang="ar-SA" smtClean="0"/>
              <a:pPr/>
              <a:t>19/07/42</a:t>
            </a:fld>
            <a:endParaRPr lang="ar-SA"/>
          </a:p>
        </p:txBody>
      </p:sp>
      <p:sp>
        <p:nvSpPr>
          <p:cNvPr id="5" name="عنصر نائب للتذييل 4"/>
          <p:cNvSpPr>
            <a:spLocks noGrp="1"/>
          </p:cNvSpPr>
          <p:nvPr>
            <p:ph type="ftr" sz="quarter" idx="11"/>
          </p:nvPr>
        </p:nvSpPr>
        <p:spPr>
          <a:xfrm>
            <a:off x="2640597" y="6377459"/>
            <a:ext cx="3836404" cy="365125"/>
          </a:xfrm>
        </p:spPr>
        <p:txBody>
          <a:bodyPr/>
          <a:lstStyle/>
          <a:p>
            <a:endParaRPr lang="ar-SA"/>
          </a:p>
        </p:txBody>
      </p:sp>
      <p:sp>
        <p:nvSpPr>
          <p:cNvPr id="6" name="عنصر نائب لرقم الشريحة 5"/>
          <p:cNvSpPr>
            <a:spLocks noGrp="1"/>
          </p:cNvSpPr>
          <p:nvPr>
            <p:ph type="sldNum" sz="quarter" idx="12"/>
          </p:nvPr>
        </p:nvSpPr>
        <p:spPr/>
        <p:txBody>
          <a:bodyPr/>
          <a:lstStyle/>
          <a:p>
            <a:fld id="{06F06044-372B-416A-9C68-AE589208AC91}"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55448"/>
            <a:ext cx="8229600" cy="1252728"/>
          </a:xfrm>
        </p:spPr>
        <p:txBody>
          <a:bodyPr>
            <a:noAutofit/>
          </a:bodyPr>
          <a:lstStyle>
            <a:lvl1pPr algn="ctr">
              <a:defRPr sz="4400" b="1">
                <a:latin typeface="Arial" panose="020B0604020202020204" pitchFamily="34" charset="0"/>
                <a:cs typeface="Arial" panose="020B0604020202020204" pitchFamily="34" charset="0"/>
              </a:defRPr>
            </a:lvl1pPr>
            <a:extLst/>
          </a:lstStyle>
          <a:p>
            <a:r>
              <a:rPr kumimoji="0" lang="ar-SA" dirty="0" smtClean="0"/>
              <a:t>انقر لتحرير نمط العنوان الرئيسي</a:t>
            </a:r>
            <a:endParaRPr kumimoji="0" lang="en-US" dirty="0"/>
          </a:p>
        </p:txBody>
      </p:sp>
      <p:sp>
        <p:nvSpPr>
          <p:cNvPr id="3" name="عنصر نائب للمحتوى 2"/>
          <p:cNvSpPr>
            <a:spLocks noGrp="1"/>
          </p:cNvSpPr>
          <p:nvPr>
            <p:ph idx="1"/>
          </p:nvPr>
        </p:nvSpPr>
        <p:spPr/>
        <p:txBody>
          <a:bodyPr>
            <a:normAutofit/>
          </a:bodyPr>
          <a:lstStyle>
            <a:lvl1pPr>
              <a:buClr>
                <a:schemeClr val="accent1">
                  <a:lumMod val="75000"/>
                </a:schemeClr>
              </a:buClr>
              <a:buSzPct val="100000"/>
              <a:defRPr sz="2800">
                <a:latin typeface="Arial" panose="020B0604020202020204" pitchFamily="34" charset="0"/>
                <a:cs typeface="Arial" panose="020B0604020202020204" pitchFamily="34" charset="0"/>
              </a:defRPr>
            </a:lvl1pPr>
            <a:lvl2pPr>
              <a:buClr>
                <a:schemeClr val="accent2">
                  <a:lumMod val="75000"/>
                </a:schemeClr>
              </a:buClr>
              <a:buSzPct val="100000"/>
              <a:defRPr sz="2400">
                <a:latin typeface="Arial" panose="020B0604020202020204" pitchFamily="34" charset="0"/>
                <a:cs typeface="Arial" panose="020B0604020202020204" pitchFamily="34" charset="0"/>
              </a:defRPr>
            </a:lvl2pPr>
            <a:lvl3pPr>
              <a:buClr>
                <a:schemeClr val="accent1"/>
              </a:buClr>
              <a:buSzPct val="100000"/>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extLst/>
          </a:lstStyle>
          <a:p>
            <a:pPr lvl="0" eaLnBrk="1" latinLnBrk="0" hangingPunct="1"/>
            <a:r>
              <a:rPr lang="ar-SA" dirty="0" smtClean="0"/>
              <a:t>انقر لتحرير أنماط النص الرئيسي</a:t>
            </a:r>
          </a:p>
          <a:p>
            <a:pPr lvl="1" eaLnBrk="1" latinLnBrk="0" hangingPunct="1"/>
            <a:r>
              <a:rPr lang="ar-SA" dirty="0" smtClean="0"/>
              <a:t>المستوى الثاني</a:t>
            </a:r>
          </a:p>
          <a:p>
            <a:pPr lvl="2" eaLnBrk="1" latinLnBrk="0" hangingPunct="1"/>
            <a:r>
              <a:rPr lang="ar-SA" dirty="0" smtClean="0"/>
              <a:t>المستوى الثالث</a:t>
            </a:r>
          </a:p>
          <a:p>
            <a:pPr lvl="3" eaLnBrk="1" latinLnBrk="0" hangingPunct="1"/>
            <a:r>
              <a:rPr lang="ar-SA" dirty="0" smtClean="0"/>
              <a:t>المستوى الرابع</a:t>
            </a:r>
          </a:p>
          <a:p>
            <a:pPr lvl="4" eaLnBrk="1" latinLnBrk="0" hangingPunct="1"/>
            <a:r>
              <a:rPr lang="ar-SA" dirty="0" smtClean="0"/>
              <a:t>المستوى الخامس</a:t>
            </a:r>
            <a:endParaRPr kumimoji="0" lang="en-US" dirty="0"/>
          </a:p>
        </p:txBody>
      </p:sp>
      <p:sp>
        <p:nvSpPr>
          <p:cNvPr id="4" name="عنصر نائب للتاريخ 3"/>
          <p:cNvSpPr>
            <a:spLocks noGrp="1"/>
          </p:cNvSpPr>
          <p:nvPr>
            <p:ph type="dt" sz="half" idx="10"/>
          </p:nvPr>
        </p:nvSpPr>
        <p:spPr/>
        <p:txBody>
          <a:bodyPr/>
          <a:lstStyle/>
          <a:p>
            <a:fld id="{719508BA-9CBD-40F9-AC92-0FA768B100D0}" type="datetimeFigureOut">
              <a:rPr lang="ar-SA" smtClean="0"/>
              <a:pPr/>
              <a:t>19/07/42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6F06044-372B-416A-9C68-AE589208AC91}"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2">
        <a:schemeClr val="bg2"/>
      </p:bgRef>
    </p:bg>
    <p:spTree>
      <p:nvGrpSpPr>
        <p:cNvPr id="1" name=""/>
        <p:cNvGrpSpPr/>
        <p:nvPr/>
      </p:nvGrpSpPr>
      <p:grpSpPr>
        <a:xfrm>
          <a:off x="0" y="0"/>
          <a:ext cx="0" cy="0"/>
          <a:chOff x="0" y="0"/>
          <a:chExt cx="0" cy="0"/>
        </a:xfrm>
      </p:grpSpPr>
      <p:sp>
        <p:nvSpPr>
          <p:cNvPr id="9" name="مستطيل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12" name="مستطيل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عنوان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19508BA-9CBD-40F9-AC92-0FA768B100D0}" type="datetimeFigureOut">
              <a:rPr lang="ar-SA" smtClean="0"/>
              <a:pPr/>
              <a:t>19/07/42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6F06044-372B-416A-9C68-AE589208AC91}"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719508BA-9CBD-40F9-AC92-0FA768B100D0}" type="datetimeFigureOut">
              <a:rPr lang="ar-SA" smtClean="0"/>
              <a:pPr/>
              <a:t>19/07/42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6F06044-372B-416A-9C68-AE589208AC91}"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نص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ar-SA" smtClean="0"/>
              <a:t>انقر لتحرير أنماط النص الرئيسي</a:t>
            </a:r>
          </a:p>
        </p:txBody>
      </p:sp>
      <p:sp>
        <p:nvSpPr>
          <p:cNvPr id="6" name="عنصر نائب للمحتوى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719508BA-9CBD-40F9-AC92-0FA768B100D0}" type="datetimeFigureOut">
              <a:rPr lang="ar-SA" smtClean="0"/>
              <a:pPr/>
              <a:t>19/07/42</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6F06044-372B-416A-9C68-AE589208AC91}"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719508BA-9CBD-40F9-AC92-0FA768B100D0}" type="datetimeFigureOut">
              <a:rPr lang="ar-SA" smtClean="0"/>
              <a:pPr/>
              <a:t>19/07/42</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6F06044-372B-416A-9C68-AE589208AC91}"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719508BA-9CBD-40F9-AC92-0FA768B100D0}" type="datetimeFigureOut">
              <a:rPr lang="ar-SA" smtClean="0"/>
              <a:pPr/>
              <a:t>19/07/42</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6F06044-372B-416A-9C68-AE589208AC91}"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نص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19508BA-9CBD-40F9-AC92-0FA768B100D0}" type="datetimeFigureOut">
              <a:rPr lang="ar-SA" smtClean="0"/>
              <a:pPr/>
              <a:t>19/07/42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6F06044-372B-416A-9C68-AE589208AC91}" type="slidenum">
              <a:rPr lang="ar-SA" smtClean="0"/>
              <a:pPr/>
              <a:t>‹#›</a:t>
            </a:fld>
            <a:endParaRPr lang="ar-SA"/>
          </a:p>
        </p:txBody>
      </p:sp>
      <p:sp>
        <p:nvSpPr>
          <p:cNvPr id="12" name="مستطيل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مستطيل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ar-SA" smtClean="0"/>
              <a:t>انقر فوق الرمز لإضافة صورة</a:t>
            </a:r>
            <a:endParaRPr kumimoji="0" lang="en-US" dirty="0"/>
          </a:p>
        </p:txBody>
      </p:sp>
      <p:sp>
        <p:nvSpPr>
          <p:cNvPr id="4" name="عنصر نائب للنص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a:xfrm>
            <a:off x="164592" y="1170432"/>
            <a:ext cx="2523744" cy="201168"/>
          </a:xfrm>
        </p:spPr>
        <p:txBody>
          <a:bodyPr/>
          <a:lstStyle/>
          <a:p>
            <a:fld id="{719508BA-9CBD-40F9-AC92-0FA768B100D0}" type="datetimeFigureOut">
              <a:rPr lang="ar-SA" smtClean="0"/>
              <a:pPr/>
              <a:t>19/07/42</a:t>
            </a:fld>
            <a:endParaRPr lang="ar-SA"/>
          </a:p>
        </p:txBody>
      </p:sp>
      <p:sp>
        <p:nvSpPr>
          <p:cNvPr id="11" name="مستطيل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مستطيل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6" name="عنصر نائب للتذييل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ar-SA"/>
          </a:p>
        </p:txBody>
      </p:sp>
      <p:sp>
        <p:nvSpPr>
          <p:cNvPr id="7" name="عنصر نائب لرقم الشريحة 6"/>
          <p:cNvSpPr>
            <a:spLocks noGrp="1"/>
          </p:cNvSpPr>
          <p:nvPr>
            <p:ph type="sldNum" sz="quarter" idx="12"/>
          </p:nvPr>
        </p:nvSpPr>
        <p:spPr>
          <a:xfrm>
            <a:off x="8339328" y="1170432"/>
            <a:ext cx="733864" cy="201168"/>
          </a:xfrm>
        </p:spPr>
        <p:txBody>
          <a:bodyPr/>
          <a:lstStyle/>
          <a:p>
            <a:fld id="{06F06044-372B-416A-9C68-AE589208AC91}"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مستطيل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7" name="مستطيل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عنصر نائب للعنوان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4" name="عنصر نائب للتاريخ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719508BA-9CBD-40F9-AC92-0FA768B100D0}" type="datetimeFigureOut">
              <a:rPr lang="ar-SA" smtClean="0"/>
              <a:pPr/>
              <a:t>19/07/42</a:t>
            </a:fld>
            <a:endParaRPr lang="ar-SA"/>
          </a:p>
        </p:txBody>
      </p:sp>
      <p:sp>
        <p:nvSpPr>
          <p:cNvPr id="5" name="عنصر نائب للتذييل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ar-SA"/>
          </a:p>
        </p:txBody>
      </p:sp>
      <p:sp>
        <p:nvSpPr>
          <p:cNvPr id="6" name="عنصر نائب لرقم الشريحة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06F06044-372B-416A-9C68-AE589208AC91}"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r" rtl="1"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r" rtl="1"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r" rtl="1"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r" rtl="1"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r" rtl="1"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r" rtl="1"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r" rtl="1"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r" rtl="1"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r" rtl="1"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0" y="5085184"/>
            <a:ext cx="9144000" cy="1673352"/>
          </a:xfrm>
        </p:spPr>
        <p:txBody>
          <a:bodyPr>
            <a:noAutofit/>
          </a:bodyPr>
          <a:lstStyle/>
          <a:p>
            <a:pPr algn="ctr"/>
            <a:r>
              <a:rPr lang="ar-SA" sz="5400" b="0"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cs typeface="AL-Mohanad" pitchFamily="2" charset="-78"/>
              </a:rPr>
              <a:t>أخلاقيات التعلم على </a:t>
            </a:r>
            <a:r>
              <a:rPr lang="ar-SA" sz="5400" b="0"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cs typeface="AL-Mohanad" pitchFamily="2" charset="-78"/>
              </a:rPr>
              <a:t>المرضى والإذن الطبي </a:t>
            </a:r>
            <a:endParaRPr lang="ar-SA" sz="5400" b="0"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cs typeface="AL-Mohanad" pitchFamily="2" charset="-78"/>
            </a:endParaRPr>
          </a:p>
        </p:txBody>
      </p:sp>
      <p:pic>
        <p:nvPicPr>
          <p:cNvPr id="1026" name="Picture 2" descr="C:\Users\vaio\Pictures\photo5785.jpg"/>
          <p:cNvPicPr>
            <a:picLocks noChangeAspect="1" noChangeArrowheads="1"/>
          </p:cNvPicPr>
          <p:nvPr/>
        </p:nvPicPr>
        <p:blipFill>
          <a:blip r:embed="rId2" cstate="print"/>
          <a:srcRect l="8446"/>
          <a:stretch>
            <a:fillRect/>
          </a:stretch>
        </p:blipFill>
        <p:spPr bwMode="auto">
          <a:xfrm>
            <a:off x="0" y="0"/>
            <a:ext cx="9144000" cy="5085184"/>
          </a:xfrm>
          <a:prstGeom prst="rect">
            <a:avLst/>
          </a:prstGeom>
          <a:ln>
            <a:noFill/>
          </a:ln>
          <a:effectLst>
            <a:softEdge rad="112500"/>
          </a:effectLst>
        </p:spPr>
      </p:pic>
      <p:pic>
        <p:nvPicPr>
          <p:cNvPr id="4" name="Picture 3"/>
          <p:cNvPicPr>
            <a:picLocks noChangeAspect="1"/>
          </p:cNvPicPr>
          <p:nvPr/>
        </p:nvPicPr>
        <p:blipFill rotWithShape="1">
          <a:blip r:embed="rId3"/>
          <a:srcRect l="-1" t="9492" r="1054" b="14751"/>
          <a:stretch/>
        </p:blipFill>
        <p:spPr>
          <a:xfrm>
            <a:off x="395536" y="188640"/>
            <a:ext cx="2671012" cy="65962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أين يتم التعلم على المرضى ؟ </a:t>
            </a:r>
            <a:endParaRPr lang="ar-SA" dirty="0" smtClean="0"/>
          </a:p>
        </p:txBody>
      </p:sp>
      <p:sp>
        <p:nvSpPr>
          <p:cNvPr id="3" name="عنصر نائب للمحتوى 2"/>
          <p:cNvSpPr>
            <a:spLocks noGrp="1"/>
          </p:cNvSpPr>
          <p:nvPr>
            <p:ph idx="1"/>
          </p:nvPr>
        </p:nvSpPr>
        <p:spPr/>
        <p:txBody>
          <a:bodyPr/>
          <a:lstStyle/>
          <a:p>
            <a:r>
              <a:rPr lang="ar-SA" dirty="0" smtClean="0"/>
              <a:t>يتم التعلم على المرضى في مواقع كثيرة، منها: </a:t>
            </a:r>
            <a:endParaRPr lang="en-US" dirty="0" smtClean="0"/>
          </a:p>
          <a:p>
            <a:pPr lvl="1"/>
            <a:r>
              <a:rPr lang="ar-SA" dirty="0" smtClean="0"/>
              <a:t>أجنحة التنويم</a:t>
            </a:r>
          </a:p>
          <a:p>
            <a:pPr lvl="1"/>
            <a:r>
              <a:rPr lang="ar-SA" dirty="0" smtClean="0"/>
              <a:t>العيادات </a:t>
            </a:r>
          </a:p>
          <a:p>
            <a:pPr lvl="1"/>
            <a:r>
              <a:rPr lang="ar-SA" dirty="0" smtClean="0"/>
              <a:t>الإسعاف والطوارئ</a:t>
            </a:r>
          </a:p>
          <a:p>
            <a:pPr lvl="1"/>
            <a:r>
              <a:rPr lang="ar-SA" dirty="0"/>
              <a:t>غرف العمليات </a:t>
            </a:r>
            <a:r>
              <a:rPr lang="ar-SA" dirty="0" smtClean="0"/>
              <a:t>و غرف </a:t>
            </a:r>
            <a:r>
              <a:rPr lang="ar-SA" dirty="0"/>
              <a:t>الولادة </a:t>
            </a:r>
          </a:p>
          <a:p>
            <a:pPr lvl="1"/>
            <a:r>
              <a:rPr lang="ar-SA" dirty="0"/>
              <a:t>أماكن عمل الإجراءات </a:t>
            </a:r>
            <a:r>
              <a:rPr lang="ar-SA" dirty="0" smtClean="0"/>
              <a:t>الطبية</a:t>
            </a:r>
          </a:p>
          <a:p>
            <a:pPr lvl="1"/>
            <a:r>
              <a:rPr lang="ar-SA" dirty="0" smtClean="0"/>
              <a:t>تدريب المحاكاة </a:t>
            </a:r>
            <a:endParaRPr lang="ar-SA" dirty="0"/>
          </a:p>
          <a:p>
            <a:pPr lvl="1"/>
            <a:endParaRPr lang="en-US" dirty="0" smtClean="0"/>
          </a:p>
          <a:p>
            <a:endParaRPr lang="ar-SA"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p:blipFill>
        <p:spPr bwMode="auto">
          <a:xfrm>
            <a:off x="323528" y="2780928"/>
            <a:ext cx="3940194" cy="22999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21778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أين يتم التعلم على المرضى ؟ </a:t>
            </a:r>
            <a:endParaRPr lang="ar-SA" dirty="0" smtClean="0"/>
          </a:p>
        </p:txBody>
      </p:sp>
      <p:sp>
        <p:nvSpPr>
          <p:cNvPr id="3" name="عنصر نائب للمحتوى 2"/>
          <p:cNvSpPr>
            <a:spLocks noGrp="1"/>
          </p:cNvSpPr>
          <p:nvPr>
            <p:ph idx="1"/>
          </p:nvPr>
        </p:nvSpPr>
        <p:spPr/>
        <p:txBody>
          <a:bodyPr/>
          <a:lstStyle/>
          <a:p>
            <a:r>
              <a:rPr lang="ar-SA" dirty="0" smtClean="0"/>
              <a:t>يتم التعلم على المرضى في مواقع كثيرة، منها: </a:t>
            </a:r>
            <a:endParaRPr lang="en-US" dirty="0" smtClean="0"/>
          </a:p>
          <a:p>
            <a:pPr lvl="1"/>
            <a:r>
              <a:rPr lang="ar-SA" dirty="0" smtClean="0"/>
              <a:t>أجنحة التنويم</a:t>
            </a:r>
          </a:p>
          <a:p>
            <a:pPr lvl="1"/>
            <a:r>
              <a:rPr lang="ar-SA" dirty="0" smtClean="0"/>
              <a:t>العيادات </a:t>
            </a:r>
          </a:p>
          <a:p>
            <a:pPr lvl="1"/>
            <a:r>
              <a:rPr lang="ar-SA" dirty="0" smtClean="0"/>
              <a:t>الإسعاف والطوارئ</a:t>
            </a:r>
          </a:p>
          <a:p>
            <a:pPr lvl="1"/>
            <a:r>
              <a:rPr lang="ar-SA" dirty="0"/>
              <a:t>غرف العمليات </a:t>
            </a:r>
            <a:r>
              <a:rPr lang="ar-SA" dirty="0" smtClean="0"/>
              <a:t>و غرف </a:t>
            </a:r>
            <a:r>
              <a:rPr lang="ar-SA" dirty="0"/>
              <a:t>الولادة </a:t>
            </a:r>
          </a:p>
          <a:p>
            <a:pPr lvl="1"/>
            <a:r>
              <a:rPr lang="ar-SA" dirty="0"/>
              <a:t>أ</a:t>
            </a:r>
            <a:r>
              <a:rPr lang="ar-SA" dirty="0" smtClean="0"/>
              <a:t>ماكن عمل </a:t>
            </a:r>
            <a:r>
              <a:rPr lang="ar-SA" dirty="0"/>
              <a:t>الإجراءات الطبية </a:t>
            </a:r>
          </a:p>
          <a:p>
            <a:pPr lvl="1"/>
            <a:r>
              <a:rPr lang="ar-SA" dirty="0"/>
              <a:t>تدريب المحاكاة </a:t>
            </a:r>
          </a:p>
          <a:p>
            <a:pPr lvl="1"/>
            <a:r>
              <a:rPr lang="ar-SA" dirty="0" smtClean="0"/>
              <a:t>قاعات </a:t>
            </a:r>
            <a:r>
              <a:rPr lang="ar-SA" dirty="0"/>
              <a:t>الدراسة</a:t>
            </a:r>
          </a:p>
          <a:p>
            <a:pPr lvl="1"/>
            <a:endParaRPr lang="en-US" dirty="0" smtClean="0"/>
          </a:p>
          <a:p>
            <a:endParaRPr lang="ar-SA"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5751" b="32787"/>
          <a:stretch/>
        </p:blipFill>
        <p:spPr bwMode="auto">
          <a:xfrm>
            <a:off x="899591" y="3068960"/>
            <a:ext cx="3706833" cy="2418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12754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هل هناك بدائل للتعلم على المرضى؟ </a:t>
            </a:r>
          </a:p>
        </p:txBody>
      </p:sp>
      <p:pic>
        <p:nvPicPr>
          <p:cNvPr id="4" name="عنصر نائب للمحتوى 3" descr="11949864691020941855smiley114_svg_med.png"/>
          <p:cNvPicPr>
            <a:picLocks noGrp="1" noChangeAspect="1"/>
          </p:cNvPicPr>
          <p:nvPr>
            <p:ph idx="1"/>
          </p:nvPr>
        </p:nvPicPr>
        <p:blipFill>
          <a:blip r:embed="rId2" cstate="print"/>
          <a:stretch>
            <a:fillRect/>
          </a:stretch>
        </p:blipFill>
        <p:spPr>
          <a:xfrm>
            <a:off x="2843808" y="2204864"/>
            <a:ext cx="3460043" cy="334471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هل هناك بدائل للتعلم على المرضى؟</a:t>
            </a:r>
            <a:endParaRPr lang="ar-SA" dirty="0"/>
          </a:p>
        </p:txBody>
      </p:sp>
      <p:sp>
        <p:nvSpPr>
          <p:cNvPr id="3" name="عنصر نائب للمحتوى 2"/>
          <p:cNvSpPr>
            <a:spLocks noGrp="1"/>
          </p:cNvSpPr>
          <p:nvPr>
            <p:ph idx="1"/>
          </p:nvPr>
        </p:nvSpPr>
        <p:spPr/>
        <p:txBody>
          <a:bodyPr/>
          <a:lstStyle/>
          <a:p>
            <a:r>
              <a:rPr lang="ar-SA" dirty="0" smtClean="0"/>
              <a:t>بدأ مؤخراً التفكير في إيجاد بدائل للتعلم على المرضى نظراً للإشكالات الكثيرة المتعلقة بالتعلم المباشر على المرضى ، خاصة ما يتعلق منها بالفحص السريري</a:t>
            </a:r>
          </a:p>
          <a:p>
            <a:endParaRPr lang="ar-SA" dirty="0" smtClean="0"/>
          </a:p>
          <a:p>
            <a:r>
              <a:rPr lang="ar-SA" dirty="0" smtClean="0"/>
              <a:t>ومع حصول كثير من الإيجابيات نتيجة للتعلم والتعليم بهذه الوسائل، حيث </a:t>
            </a:r>
            <a:r>
              <a:rPr lang="ar-SA" b="1" dirty="0" smtClean="0"/>
              <a:t>ثبت أنها عوامل مساعدة وذات مصداقية عالية </a:t>
            </a:r>
            <a:r>
              <a:rPr lang="ar-SA" dirty="0" smtClean="0"/>
              <a:t>، وأمكنها أن </a:t>
            </a:r>
            <a:r>
              <a:rPr lang="ar-SA" b="1" dirty="0" smtClean="0"/>
              <a:t>تخفف من الإشكالات الناتجة عن التعلم على المرضى</a:t>
            </a:r>
            <a:r>
              <a:rPr lang="ar-SA" dirty="0" smtClean="0"/>
              <a:t> . إلا </a:t>
            </a:r>
            <a:r>
              <a:rPr lang="ar-SA" dirty="0"/>
              <a:t>أنها </a:t>
            </a:r>
            <a:r>
              <a:rPr lang="ar-SA" b="1" dirty="0"/>
              <a:t>لا تغني بحال عن التعلم على </a:t>
            </a:r>
            <a:r>
              <a:rPr lang="ar-SA" b="1" dirty="0" smtClean="0"/>
              <a:t>المرضى</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بعض البدائل مناسبة للتعلم على المرضى </a:t>
            </a:r>
            <a:endParaRPr lang="ar-SA" dirty="0"/>
          </a:p>
        </p:txBody>
      </p:sp>
      <p:sp>
        <p:nvSpPr>
          <p:cNvPr id="3" name="عنصر نائب للمحتوى 2"/>
          <p:cNvSpPr>
            <a:spLocks noGrp="1"/>
          </p:cNvSpPr>
          <p:nvPr>
            <p:ph idx="1"/>
          </p:nvPr>
        </p:nvSpPr>
        <p:spPr/>
        <p:txBody>
          <a:bodyPr/>
          <a:lstStyle/>
          <a:p>
            <a:r>
              <a:rPr lang="ar-SA" dirty="0" smtClean="0"/>
              <a:t>الدمى الطبية التي جهزت تجهيزا مناسبا ليتم إجراء الفحص السريري عليها مع تغيير الحالات ويمكن إعادة الفحص لأي عدد من المرات دون إشكال</a:t>
            </a:r>
            <a:endParaRPr lang="ar-SA" dirty="0"/>
          </a:p>
        </p:txBody>
      </p:sp>
      <p:pic>
        <p:nvPicPr>
          <p:cNvPr id="4" name="صورة 3" descr="tdreeb2.jpg"/>
          <p:cNvPicPr>
            <a:picLocks noChangeAspect="1"/>
          </p:cNvPicPr>
          <p:nvPr/>
        </p:nvPicPr>
        <p:blipFill>
          <a:blip r:embed="rId2" cstate="print"/>
          <a:stretch>
            <a:fillRect/>
          </a:stretch>
        </p:blipFill>
        <p:spPr>
          <a:xfrm>
            <a:off x="418356" y="3003376"/>
            <a:ext cx="2857500" cy="3810000"/>
          </a:xfrm>
          <a:prstGeom prst="rect">
            <a:avLst/>
          </a:prstGeom>
          <a:ln>
            <a:noFill/>
          </a:ln>
          <a:effectLst>
            <a:softEdge rad="112500"/>
          </a:effectLst>
        </p:spPr>
      </p:pic>
      <p:pic>
        <p:nvPicPr>
          <p:cNvPr id="5" name="صورة 4" descr="DSC_0024_JPG_pagespeed_ce_ZtiRwD02Ol.jpg"/>
          <p:cNvPicPr>
            <a:picLocks noChangeAspect="1"/>
          </p:cNvPicPr>
          <p:nvPr/>
        </p:nvPicPr>
        <p:blipFill>
          <a:blip r:embed="rId3" cstate="print"/>
          <a:stretch>
            <a:fillRect/>
          </a:stretch>
        </p:blipFill>
        <p:spPr>
          <a:xfrm>
            <a:off x="3816962" y="3676212"/>
            <a:ext cx="4643470" cy="277712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بعض البدائل مناسبة للتعلم على المرضى </a:t>
            </a:r>
            <a:endParaRPr lang="ar-SA" dirty="0"/>
          </a:p>
        </p:txBody>
      </p:sp>
      <p:sp>
        <p:nvSpPr>
          <p:cNvPr id="3" name="عنصر نائب للمحتوى 2"/>
          <p:cNvSpPr>
            <a:spLocks noGrp="1"/>
          </p:cNvSpPr>
          <p:nvPr>
            <p:ph idx="1"/>
          </p:nvPr>
        </p:nvSpPr>
        <p:spPr/>
        <p:txBody>
          <a:bodyPr/>
          <a:lstStyle/>
          <a:p>
            <a:r>
              <a:rPr lang="ar-SA" dirty="0" smtClean="0"/>
              <a:t>استخدام الحاسوب فيما يعرف بالمريض الخيالي أو التخيلي</a:t>
            </a:r>
          </a:p>
          <a:p>
            <a:r>
              <a:rPr lang="ar-SA" dirty="0" smtClean="0"/>
              <a:t>استخدام المتطوعين والمرضى المقلدين (المحاكاة)</a:t>
            </a:r>
            <a:endParaRPr lang="ar-SA" dirty="0"/>
          </a:p>
        </p:txBody>
      </p:sp>
      <p:pic>
        <p:nvPicPr>
          <p:cNvPr id="4" name="صورة 3" descr="1461382819.jpg"/>
          <p:cNvPicPr>
            <a:picLocks noChangeAspect="1"/>
          </p:cNvPicPr>
          <p:nvPr/>
        </p:nvPicPr>
        <p:blipFill>
          <a:blip r:embed="rId2" cstate="print"/>
          <a:stretch>
            <a:fillRect/>
          </a:stretch>
        </p:blipFill>
        <p:spPr>
          <a:xfrm>
            <a:off x="4427984" y="3214686"/>
            <a:ext cx="3932900" cy="2828928"/>
          </a:xfrm>
          <a:prstGeom prst="rect">
            <a:avLst/>
          </a:prstGeom>
          <a:ln>
            <a:noFill/>
          </a:ln>
          <a:effectLst>
            <a:softEdge rad="112500"/>
          </a:effec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984" y="3303272"/>
            <a:ext cx="4118000" cy="274034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حكم استخدام الدمى والمجسمات في تعلم الطب</a:t>
            </a:r>
            <a:endParaRPr lang="ar-SA" dirty="0"/>
          </a:p>
        </p:txBody>
      </p:sp>
      <p:sp>
        <p:nvSpPr>
          <p:cNvPr id="3" name="عنصر نائب للمحتوى 2"/>
          <p:cNvSpPr>
            <a:spLocks noGrp="1"/>
          </p:cNvSpPr>
          <p:nvPr>
            <p:ph idx="1"/>
          </p:nvPr>
        </p:nvSpPr>
        <p:spPr/>
        <p:txBody>
          <a:bodyPr>
            <a:normAutofit/>
          </a:bodyPr>
          <a:lstStyle/>
          <a:p>
            <a:r>
              <a:rPr lang="ar-SA" b="1" dirty="0" smtClean="0"/>
              <a:t>الأصل عدم جواز  تصوير ذوات الأرواح أو عمل مجسم لإنسان أو حيوان إلا إذا دعت ضرورة أو حاجة ماسة لذلك</a:t>
            </a:r>
          </a:p>
          <a:p>
            <a:pPr lvl="1"/>
            <a:r>
              <a:rPr lang="ar-SA" dirty="0" smtClean="0"/>
              <a:t>ولا شك أن الصور والمجسمات في المجال الطبي مما تدعو إليه الحاجة في فهم المعلومات الطبية وإيصالها إلى أذهان الطلاب ،</a:t>
            </a:r>
          </a:p>
          <a:p>
            <a:pPr lvl="1"/>
            <a:r>
              <a:rPr lang="ar-SA" dirty="0" smtClean="0"/>
              <a:t>كما أنها بديل نافع عن الاطلاع على المرضى والكشف عن عوراتهم في كثير من الأحيان</a:t>
            </a:r>
          </a:p>
          <a:p>
            <a:pPr marL="118872" indent="0">
              <a:buNone/>
            </a:pPr>
            <a:r>
              <a:rPr lang="ar-SA" dirty="0" smtClean="0"/>
              <a:t/>
            </a:r>
            <a:br>
              <a:rPr lang="ar-SA" dirty="0" smtClean="0"/>
            </a:br>
            <a:endParaRPr lang="ar-SA"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p:txBody>
          <a:bodyPr/>
          <a:lstStyle/>
          <a:p>
            <a:r>
              <a:rPr lang="ar-SA" smtClean="0"/>
              <a:t>حكم استخدام الدمى والمجسمات في تعلم الطب</a:t>
            </a:r>
            <a:endParaRPr lang="ar-SA" dirty="0"/>
          </a:p>
        </p:txBody>
      </p:sp>
      <p:sp>
        <p:nvSpPr>
          <p:cNvPr id="3" name="عنصر نائب للمحتوى 2"/>
          <p:cNvSpPr>
            <a:spLocks noGrp="1"/>
          </p:cNvSpPr>
          <p:nvPr>
            <p:ph idx="1"/>
          </p:nvPr>
        </p:nvSpPr>
        <p:spPr/>
        <p:txBody>
          <a:bodyPr>
            <a:normAutofit/>
          </a:bodyPr>
          <a:lstStyle/>
          <a:p>
            <a:r>
              <a:rPr lang="ar-SA" dirty="0"/>
              <a:t>وقد ذكر الدكتور محمد بن أحمد واصل في رسالته " أحكام التصوير في الفقه الإسلامي " كلاما مفصلا حول استخدام الصور - بأنواعها - في المجال </a:t>
            </a:r>
            <a:r>
              <a:rPr lang="ar-SA" dirty="0" smtClean="0"/>
              <a:t>الطبي</a:t>
            </a:r>
          </a:p>
          <a:p>
            <a:pPr lvl="1"/>
            <a:r>
              <a:rPr lang="ar-SA" dirty="0" smtClean="0"/>
              <a:t>وقد ذكر فيه أن استخدام </a:t>
            </a:r>
            <a:r>
              <a:rPr lang="ar-SA" dirty="0"/>
              <a:t>الصور المذكورة في المجال الطبي لها </a:t>
            </a:r>
            <a:r>
              <a:rPr lang="ar-SA" dirty="0" smtClean="0"/>
              <a:t>أحوال</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p:txBody>
          <a:bodyPr/>
          <a:lstStyle/>
          <a:p>
            <a:r>
              <a:rPr lang="ar-SA" dirty="0" smtClean="0"/>
              <a:t>حكم استخدام الدمى والمجسمات في تعلم الطب</a:t>
            </a:r>
            <a:endParaRPr lang="ar-SA" dirty="0"/>
          </a:p>
        </p:txBody>
      </p:sp>
      <p:sp>
        <p:nvSpPr>
          <p:cNvPr id="3" name="عنصر نائب للمحتوى 2"/>
          <p:cNvSpPr>
            <a:spLocks noGrp="1"/>
          </p:cNvSpPr>
          <p:nvPr>
            <p:ph idx="1"/>
          </p:nvPr>
        </p:nvSpPr>
        <p:spPr/>
        <p:txBody>
          <a:bodyPr>
            <a:normAutofit/>
          </a:bodyPr>
          <a:lstStyle/>
          <a:p>
            <a:r>
              <a:rPr lang="ar-SA" dirty="0" smtClean="0"/>
              <a:t>الحال </a:t>
            </a:r>
            <a:r>
              <a:rPr lang="ar-SA" dirty="0"/>
              <a:t>الأولى : أن تكون الصورة</a:t>
            </a:r>
            <a:r>
              <a:rPr lang="ar-SA" b="1" dirty="0"/>
              <a:t> لجزء مستقل من أجزاء البدن الداخلية </a:t>
            </a:r>
            <a:r>
              <a:rPr lang="ar-SA" dirty="0"/>
              <a:t>، كالكبد والكلية والقلب وغير ذلك ، أو الأجزاء الخارجية كاليد والرجل والفخذ ونحو ذلك من الأجزاء ما عدا الوجه </a:t>
            </a:r>
            <a:r>
              <a:rPr lang="ar-SA" dirty="0" smtClean="0"/>
              <a:t>،</a:t>
            </a:r>
          </a:p>
          <a:p>
            <a:pPr lvl="1"/>
            <a:r>
              <a:rPr lang="ar-SA" dirty="0" smtClean="0"/>
              <a:t>فمثل </a:t>
            </a:r>
            <a:r>
              <a:rPr lang="ar-SA" dirty="0"/>
              <a:t>هذه الصورة التي لا تتكون منها صورة كاملة لذوات الروح ليست محرمة ولا مكروهة ، بل </a:t>
            </a:r>
            <a:r>
              <a:rPr lang="ar-SA" b="1" dirty="0"/>
              <a:t>مباحة من أصلها </a:t>
            </a:r>
            <a:r>
              <a:rPr lang="ar-SA" dirty="0"/>
              <a:t>؛ لقول جبريل عليه السلام للنبي صلى الله عليه وسلم : ( فمر برأس التمثال يقطع فيصير كهيئة الشجرة ) ...</a:t>
            </a:r>
          </a:p>
          <a:p>
            <a:endParaRPr lang="ar-SA" dirty="0" smtClean="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6922" b="28451"/>
          <a:stretch/>
        </p:blipFill>
        <p:spPr bwMode="auto">
          <a:xfrm>
            <a:off x="1547664" y="4581128"/>
            <a:ext cx="3365723" cy="1637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4528455"/>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01069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حكم استخدام الدمى والمجسمات في تعلم الطب</a:t>
            </a:r>
          </a:p>
        </p:txBody>
      </p:sp>
      <p:sp>
        <p:nvSpPr>
          <p:cNvPr id="3" name="Content Placeholder 2"/>
          <p:cNvSpPr>
            <a:spLocks noGrp="1"/>
          </p:cNvSpPr>
          <p:nvPr>
            <p:ph idx="1"/>
          </p:nvPr>
        </p:nvSpPr>
        <p:spPr/>
        <p:txBody>
          <a:bodyPr>
            <a:normAutofit fontScale="77500" lnSpcReduction="20000"/>
          </a:bodyPr>
          <a:lstStyle/>
          <a:p>
            <a:pPr>
              <a:lnSpc>
                <a:spcPct val="150000"/>
              </a:lnSpc>
            </a:pPr>
            <a:r>
              <a:rPr lang="ar-SA" dirty="0"/>
              <a:t>أ</a:t>
            </a:r>
            <a:r>
              <a:rPr lang="ar-SA" dirty="0" smtClean="0"/>
              <a:t>خرج </a:t>
            </a:r>
            <a:r>
              <a:rPr lang="ar-SA" dirty="0"/>
              <a:t>أبو داود والترمذي والنسائي بإسناد جيد عن أبي هريرة قال : قال رسول الله - صلى الله عليه وسلم : أتاني جبريل فقال لي : أتيتك البارحة فلم يمنعني أن أكون دخلت إلا أنه كان على الباب تماثيل ، وكان في البيت قرام ستر فيه تماثيل ، وكان في البيت كلب ، فمُرْ برأس التمثال الذي في البيت يقطع فيصير كهيئة الشجرة ، ومُر بالستر فليقطع فليجعل منه وسادتان منبوذتان توطآن ، ومرْ بالكلب فليخرج ، ففعل رسول الله صلى الله عليه وسلم ، وإذا بالكلب لحسن أو حسين كان تحت نضد لهم فأمر به فأخرج . هذا لفظ أبي داود ، ولفظ الترمذي نحوه ولفظ النسائي : استأذن جبريل على النبي - صلى الله عليه وسلم - فقال : ( ادخل ) فقال : كيف أدخل وفي بيتك ستر فيه تصاوير ؟ فإما أن تقطع رءوسها أو تجعل بساطا يوطأ ، فإنا معشر الملائكة لا ندخل بيتا فيه تصاوير</a:t>
            </a:r>
          </a:p>
        </p:txBody>
      </p:sp>
    </p:spTree>
    <p:extLst>
      <p:ext uri="{BB962C8B-B14F-4D97-AF65-F5344CB8AC3E}">
        <p14:creationId xmlns:p14="http://schemas.microsoft.com/office/powerpoint/2010/main" val="2500928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ar-SA" dirty="0" smtClean="0"/>
              <a:t>الأهداف</a:t>
            </a:r>
            <a:endParaRPr lang="ar-SA" dirty="0"/>
          </a:p>
        </p:txBody>
      </p:sp>
      <p:sp>
        <p:nvSpPr>
          <p:cNvPr id="3" name="عنصر نائب للمحتوى 2"/>
          <p:cNvSpPr>
            <a:spLocks noGrp="1"/>
          </p:cNvSpPr>
          <p:nvPr>
            <p:ph idx="1"/>
          </p:nvPr>
        </p:nvSpPr>
        <p:spPr/>
        <p:txBody>
          <a:bodyPr/>
          <a:lstStyle/>
          <a:p>
            <a:r>
              <a:rPr lang="ar-SA" dirty="0" smtClean="0"/>
              <a:t>التعرف على حاجتنا للتعلم على المرضى و أماكن التعلم  </a:t>
            </a:r>
          </a:p>
          <a:p>
            <a:r>
              <a:rPr lang="ar-SA" dirty="0" smtClean="0"/>
              <a:t>التعرف على البدائل المتوفرة للتعلم و حكم استخدامها</a:t>
            </a:r>
          </a:p>
          <a:p>
            <a:r>
              <a:rPr lang="ar-SA" dirty="0" smtClean="0"/>
              <a:t>التعرف على فوائد التعلم على المرضى وإشكالاتها</a:t>
            </a:r>
          </a:p>
          <a:p>
            <a:r>
              <a:rPr lang="ar-SA" dirty="0" smtClean="0"/>
              <a:t>التعرف على الإذن الطبي, أحكامه, وشروطه</a:t>
            </a:r>
          </a:p>
          <a:p>
            <a:endParaRPr lang="ar-SA" dirty="0" smtClean="0"/>
          </a:p>
          <a:p>
            <a:endParaRPr lang="ar-SA" dirty="0" smtClean="0"/>
          </a:p>
          <a:p>
            <a:endParaRPr lang="ar-SA" dirty="0" smtClean="0"/>
          </a:p>
          <a:p>
            <a:endParaRPr lang="ar-S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p:txBody>
          <a:bodyPr/>
          <a:lstStyle/>
          <a:p>
            <a:r>
              <a:rPr lang="ar-SA" smtClean="0"/>
              <a:t>حكم استخدام الدمى والمجسمات في تعلم الطب</a:t>
            </a:r>
            <a:endParaRPr lang="ar-SA" dirty="0"/>
          </a:p>
        </p:txBody>
      </p:sp>
      <p:sp>
        <p:nvSpPr>
          <p:cNvPr id="3" name="عنصر نائب للمحتوى 2"/>
          <p:cNvSpPr>
            <a:spLocks noGrp="1"/>
          </p:cNvSpPr>
          <p:nvPr>
            <p:ph idx="1"/>
          </p:nvPr>
        </p:nvSpPr>
        <p:spPr/>
        <p:txBody>
          <a:bodyPr/>
          <a:lstStyle/>
          <a:p>
            <a:r>
              <a:rPr lang="ar-SA" dirty="0" smtClean="0"/>
              <a:t>الحال الثانية : أن تكون تلك الصور المستخدمة في هذا المجال </a:t>
            </a:r>
            <a:r>
              <a:rPr lang="ar-SA" b="1" dirty="0" smtClean="0"/>
              <a:t>لذوات الأرواح كاملة كانت ، أو نصفية مع وجود الرأس ، مجسمة أو مسطحة ، يدوية أو آلية ، وذلك كالصور</a:t>
            </a:r>
            <a:r>
              <a:rPr lang="ar-SA" dirty="0" smtClean="0"/>
              <a:t> التي تستخدم في معامل الكليات الطبية ، أو في قاعات المحاضرات ، لغرض التطبيق على الدراسات والمعلومات النظرية ، وكالتي تستخدم أثناء المؤتمرات والندوات الطبية لإجراء التجارب والدراسات والبحوث الطبية عليها فما حكم استخدام تلك الصور المذكورة في هذه الحال ؟</a:t>
            </a:r>
            <a:br>
              <a:rPr lang="ar-SA" dirty="0" smtClean="0"/>
            </a:br>
            <a:endParaRPr lang="ar-S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4924425"/>
            <a:ext cx="2362200"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5124449"/>
            <a:ext cx="2971800"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p:txBody>
          <a:bodyPr/>
          <a:lstStyle/>
          <a:p>
            <a:r>
              <a:rPr lang="ar-SA" smtClean="0"/>
              <a:t>حكم استخدام الدمى والمجسمات في تعلم الطب</a:t>
            </a:r>
            <a:endParaRPr lang="ar-SA" dirty="0"/>
          </a:p>
        </p:txBody>
      </p:sp>
      <p:sp>
        <p:nvSpPr>
          <p:cNvPr id="3" name="عنصر نائب للمحتوى 2"/>
          <p:cNvSpPr>
            <a:spLocks noGrp="1"/>
          </p:cNvSpPr>
          <p:nvPr>
            <p:ph idx="1"/>
          </p:nvPr>
        </p:nvSpPr>
        <p:spPr/>
        <p:txBody>
          <a:bodyPr/>
          <a:lstStyle/>
          <a:p>
            <a:r>
              <a:rPr lang="ar-SA" dirty="0" smtClean="0"/>
              <a:t>الذي يبدو أنه </a:t>
            </a:r>
            <a:r>
              <a:rPr lang="ar-SA" b="1" dirty="0" smtClean="0"/>
              <a:t>يجوز استخدام كل ما تدعو إليه الحاجة من الصور والتصوير ، ما لم تكن هناك وسيلة تقوم مقام وسيلة الصورة </a:t>
            </a:r>
            <a:r>
              <a:rPr lang="ar-SA" dirty="0" smtClean="0"/>
              <a:t>، وذلك لما يلي من الأدلة:</a:t>
            </a:r>
          </a:p>
          <a:p>
            <a:endParaRPr lang="ar-SA" dirty="0" smtClean="0"/>
          </a:p>
          <a:p>
            <a:pPr lvl="1"/>
            <a:r>
              <a:rPr lang="ar-SA" dirty="0" smtClean="0"/>
              <a:t>الدليل الأول : أن استخدام الصور المذكورة قد أصبح </a:t>
            </a:r>
            <a:r>
              <a:rPr lang="ar-SA" b="1" dirty="0" smtClean="0"/>
              <a:t>ضرورة وحاجة ماسة </a:t>
            </a:r>
            <a:r>
              <a:rPr lang="ar-SA" dirty="0" smtClean="0"/>
              <a:t>نظرا لأهمية هذا العلم وشدة حاجة الناس إليه ، وبما أن التصوير والصور من أعظم الوسائل إن لم تكن هي الوسيلة الوحيدة إلى فهم المعلومات الطبية وإيصالها إلى أذهان الطلاب ، فإنه يجوز استخدامها ضرورة ...</a:t>
            </a:r>
            <a:br>
              <a:rPr lang="ar-SA" dirty="0" smtClean="0"/>
            </a:br>
            <a:endParaRPr lang="ar-SA"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p:txBody>
          <a:bodyPr/>
          <a:lstStyle/>
          <a:p>
            <a:r>
              <a:rPr lang="ar-SA" smtClean="0"/>
              <a:t>حكم استخدام الدمى والمجسمات في تعلم الطب</a:t>
            </a:r>
            <a:endParaRPr lang="ar-SA" dirty="0"/>
          </a:p>
        </p:txBody>
      </p:sp>
      <p:sp>
        <p:nvSpPr>
          <p:cNvPr id="3" name="عنصر نائب للمحتوى 2"/>
          <p:cNvSpPr>
            <a:spLocks noGrp="1"/>
          </p:cNvSpPr>
          <p:nvPr>
            <p:ph idx="1"/>
          </p:nvPr>
        </p:nvSpPr>
        <p:spPr/>
        <p:txBody>
          <a:bodyPr/>
          <a:lstStyle/>
          <a:p>
            <a:pPr lvl="1"/>
            <a:r>
              <a:rPr lang="ar-SA" dirty="0" smtClean="0"/>
              <a:t>الدليل الثاني : أن استخدام الصور في مثل هذا المجال يعتبر</a:t>
            </a:r>
            <a:r>
              <a:rPr lang="ar-SA" b="1" dirty="0" smtClean="0"/>
              <a:t> إهانة </a:t>
            </a:r>
            <a:r>
              <a:rPr lang="ar-SA" dirty="0" smtClean="0"/>
              <a:t>لتلك الصور المذكورة في الغالب ، حيث إن استخدامها سيكون تطبيقا ميدانيا على المعلومات والدراسات النظرية - فيما يظهر - وذلك كبقر البطن أو فتح الصدر وإخراج بعض الأجزاء التي على صورة الأجزاء الحقيقية من الإنسان...... ومن المعلوم أنه يجوز اتخاذ الصور المهانة ولو كانت من ذوات الأرواح ....</a:t>
            </a:r>
            <a:br>
              <a:rPr lang="ar-SA" dirty="0" smtClean="0"/>
            </a:br>
            <a:endParaRPr lang="ar-SA"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p:txBody>
          <a:bodyPr/>
          <a:lstStyle/>
          <a:p>
            <a:r>
              <a:rPr lang="ar-SA" smtClean="0"/>
              <a:t>حكم استخدام الدمى والمجسمات في تعلم الطب</a:t>
            </a:r>
            <a:endParaRPr lang="ar-SA" dirty="0"/>
          </a:p>
        </p:txBody>
      </p:sp>
      <p:sp>
        <p:nvSpPr>
          <p:cNvPr id="3" name="عنصر نائب للمحتوى 2"/>
          <p:cNvSpPr>
            <a:spLocks noGrp="1"/>
          </p:cNvSpPr>
          <p:nvPr>
            <p:ph idx="1"/>
          </p:nvPr>
        </p:nvSpPr>
        <p:spPr/>
        <p:txBody>
          <a:bodyPr/>
          <a:lstStyle/>
          <a:p>
            <a:pPr lvl="1"/>
            <a:r>
              <a:rPr lang="ar-SA" dirty="0" smtClean="0"/>
              <a:t>الدليل الثالث : أنه </a:t>
            </a:r>
            <a:r>
              <a:rPr lang="ar-SA" b="1" dirty="0" smtClean="0"/>
              <a:t>لا يخشى تعظيم مثل هذه الصور </a:t>
            </a:r>
            <a:r>
              <a:rPr lang="ar-SA" dirty="0" smtClean="0"/>
              <a:t>المؤدي إلى الغلو فيها من دون الله تعالى ...</a:t>
            </a:r>
          </a:p>
          <a:p>
            <a:pPr lvl="1"/>
            <a:endParaRPr lang="ar-SA" dirty="0" smtClean="0"/>
          </a:p>
          <a:p>
            <a:pPr lvl="1"/>
            <a:r>
              <a:rPr lang="ar-SA" dirty="0" smtClean="0"/>
              <a:t>الدليل الرابع : أنه يترتب على استخدام مثل هذه </a:t>
            </a:r>
            <a:r>
              <a:rPr lang="ar-SA" b="1" dirty="0" smtClean="0"/>
              <a:t>الصور فائدة ومصلحة عامة </a:t>
            </a:r>
            <a:r>
              <a:rPr lang="ar-SA" dirty="0" smtClean="0"/>
              <a:t>ملموسة محققة ، فيجوز اتخاذها واستخدامها لترجيح المصلحة المترتبة عليها على مفسدة الصور واتخاذها</a:t>
            </a:r>
          </a:p>
          <a:p>
            <a:pPr marL="457200" lvl="1" indent="0">
              <a:buNone/>
            </a:pPr>
            <a:endParaRPr lang="ar-SA" dirty="0" smtClean="0"/>
          </a:p>
          <a:p>
            <a:pPr marL="457200" lvl="1" indent="0">
              <a:buNone/>
            </a:pPr>
            <a:r>
              <a:rPr lang="ar-SA" dirty="0" smtClean="0"/>
              <a:t>انتهى من " أحكام التصوير " ص 510-517</a:t>
            </a:r>
            <a:br>
              <a:rPr lang="ar-SA" dirty="0" smtClean="0"/>
            </a:br>
            <a:endParaRPr lang="ar-SA" dirty="0" smtClean="0"/>
          </a:p>
          <a:p>
            <a:pPr marL="621792" indent="-457200"/>
            <a:r>
              <a:rPr lang="ar-SA" dirty="0" smtClean="0"/>
              <a:t>والحاصل: أنه</a:t>
            </a:r>
            <a:r>
              <a:rPr lang="ar-SA" b="1" dirty="0" smtClean="0"/>
              <a:t> يجوز صناعة هذه الدمى واستعمالها في مجال التدريس والتعلم</a:t>
            </a:r>
            <a:r>
              <a:rPr lang="ar-SA" b="1" dirty="0"/>
              <a:t> </a:t>
            </a:r>
            <a:r>
              <a:rPr lang="ar-SA" dirty="0" smtClean="0"/>
              <a:t>- والله أعلم </a:t>
            </a:r>
            <a:endParaRPr lang="ar-SA"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فوائد التعلم على المرضى </a:t>
            </a:r>
            <a:endParaRPr lang="ar-SA" dirty="0"/>
          </a:p>
        </p:txBody>
      </p:sp>
      <p:sp>
        <p:nvSpPr>
          <p:cNvPr id="3" name="عنوان فرعي 2"/>
          <p:cNvSpPr>
            <a:spLocks noGrp="1"/>
          </p:cNvSpPr>
          <p:nvPr>
            <p:ph idx="1"/>
          </p:nvPr>
        </p:nvSpPr>
        <p:spPr/>
        <p:txBody>
          <a:bodyPr/>
          <a:lstStyle/>
          <a:p>
            <a:r>
              <a:rPr lang="ar-SA" dirty="0" smtClean="0"/>
              <a:t>يحقق التعلم على المرضى فوائد كثيرة من أهمها أنه يشمل جميع مجالات التعلم في الطب و هي:</a:t>
            </a:r>
          </a:p>
          <a:p>
            <a:endParaRPr lang="ar-SA" dirty="0" smtClean="0"/>
          </a:p>
        </p:txBody>
      </p:sp>
      <p:pic>
        <p:nvPicPr>
          <p:cNvPr id="5122" name="Picture 2" descr="C:\Users\vaio\Pictures\hospital-bed-with-patientdoctor-or-nurse-talking-to-patient-lying-in-bed-in-hospital-ditt2rwp.jpg"/>
          <p:cNvPicPr>
            <a:picLocks noChangeAspect="1" noChangeArrowheads="1"/>
          </p:cNvPicPr>
          <p:nvPr/>
        </p:nvPicPr>
        <p:blipFill>
          <a:blip r:embed="rId3" cstate="print"/>
          <a:srcRect t="4384" b="10849"/>
          <a:stretch>
            <a:fillRect/>
          </a:stretch>
        </p:blipFill>
        <p:spPr bwMode="auto">
          <a:xfrm>
            <a:off x="4860032" y="3463124"/>
            <a:ext cx="3744416" cy="2240875"/>
          </a:xfrm>
          <a:prstGeom prst="rect">
            <a:avLst/>
          </a:prstGeom>
          <a:ln>
            <a:noFill/>
          </a:ln>
          <a:effectLst>
            <a:softEdge rad="112500"/>
          </a:effec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3463124"/>
            <a:ext cx="3528392" cy="224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فوائد التعلم على المرضى </a:t>
            </a:r>
            <a:endParaRPr lang="ar-SA" dirty="0"/>
          </a:p>
        </p:txBody>
      </p:sp>
      <p:sp>
        <p:nvSpPr>
          <p:cNvPr id="3" name="عنوان فرعي 2"/>
          <p:cNvSpPr>
            <a:spLocks noGrp="1"/>
          </p:cNvSpPr>
          <p:nvPr>
            <p:ph idx="1"/>
          </p:nvPr>
        </p:nvSpPr>
        <p:spPr/>
        <p:txBody>
          <a:bodyPr>
            <a:normAutofit/>
          </a:bodyPr>
          <a:lstStyle/>
          <a:p>
            <a:pPr marL="914400" lvl="1" indent="-457200">
              <a:buFont typeface="+mj-lt"/>
              <a:buAutoNum type="arabicPeriod"/>
            </a:pPr>
            <a:r>
              <a:rPr lang="ar-SA" dirty="0" smtClean="0"/>
              <a:t>المجال السريري ( الجوانب المعرفية ، اتخاذ القرارات ، وإتقان المهارات السريرية )</a:t>
            </a:r>
          </a:p>
          <a:p>
            <a:pPr marL="914400" lvl="1" indent="-457200">
              <a:buFont typeface="+mj-lt"/>
              <a:buAutoNum type="arabicPeriod"/>
            </a:pPr>
            <a:r>
              <a:rPr lang="ar-SA" dirty="0" smtClean="0"/>
              <a:t>آداب وأخلاقيات الممارسة المهنية </a:t>
            </a:r>
          </a:p>
          <a:p>
            <a:pPr marL="914400" lvl="1" indent="-457200">
              <a:buFont typeface="+mj-lt"/>
              <a:buAutoNum type="arabicPeriod"/>
            </a:pPr>
            <a:r>
              <a:rPr lang="ar-SA" dirty="0" smtClean="0"/>
              <a:t>مهارات التواصل مع المرضى وأسرهم وأعضاء الفريق الصحي الآخرين</a:t>
            </a:r>
          </a:p>
          <a:p>
            <a:pPr marL="914400" lvl="1" indent="-457200">
              <a:buFont typeface="+mj-lt"/>
              <a:buAutoNum type="arabicPeriod"/>
            </a:pPr>
            <a:r>
              <a:rPr lang="ar-SA" dirty="0" smtClean="0"/>
              <a:t>يحقق التعلم على المرضى الأهداف التعليمية بطريقة أفضل إذ أنه يربط الناحية المعرفية بالناحية العملية.</a:t>
            </a:r>
          </a:p>
          <a:p>
            <a:pPr marL="914400" lvl="1" indent="-457200">
              <a:buFont typeface="+mj-lt"/>
              <a:buAutoNum type="arabicPeriod"/>
            </a:pPr>
            <a:r>
              <a:rPr lang="ar-SA" dirty="0" smtClean="0"/>
              <a:t>يساعد على المشاركة الفاعلة من قبل المتعلم</a:t>
            </a:r>
          </a:p>
          <a:p>
            <a:pPr lvl="1"/>
            <a:endParaRPr lang="ar-SA" dirty="0" smtClean="0"/>
          </a:p>
          <a:p>
            <a:pPr lvl="1"/>
            <a:endParaRPr lang="ar-SA" dirty="0" smtClean="0"/>
          </a:p>
          <a:p>
            <a:endParaRPr lang="ar-SA" dirty="0" smtClean="0"/>
          </a:p>
        </p:txBody>
      </p:sp>
    </p:spTree>
    <p:extLst>
      <p:ext uri="{BB962C8B-B14F-4D97-AF65-F5344CB8AC3E}">
        <p14:creationId xmlns:p14="http://schemas.microsoft.com/office/powerpoint/2010/main" val="25541907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التعليم الطبي واختراق خصوصيات المرضى </a:t>
            </a:r>
            <a:endParaRPr lang="ar-SA" dirty="0"/>
          </a:p>
        </p:txBody>
      </p:sp>
      <p:sp>
        <p:nvSpPr>
          <p:cNvPr id="3" name="عنصر نائب للمحتوى 2"/>
          <p:cNvSpPr>
            <a:spLocks noGrp="1"/>
          </p:cNvSpPr>
          <p:nvPr>
            <p:ph idx="1"/>
          </p:nvPr>
        </p:nvSpPr>
        <p:spPr/>
        <p:txBody>
          <a:bodyPr>
            <a:normAutofit/>
          </a:bodyPr>
          <a:lstStyle/>
          <a:p>
            <a:r>
              <a:rPr lang="ar-SA" dirty="0" smtClean="0"/>
              <a:t>لا شك في أن التعليم الطبي والتعلم على المرضى يخترق خصوصيات المرضى</a:t>
            </a:r>
          </a:p>
          <a:p>
            <a:pPr lvl="1"/>
            <a:r>
              <a:rPr lang="ar-SA" dirty="0" smtClean="0"/>
              <a:t>فالمعلوم أن طالب الطب أو الطبيب المتدرب يقوم بمقابلة المريض واستجلاء تاريخ مرضه ، وكلما كان المتدرب شموليا في أخذه تاريخ المرض أو القصة المرضية بحيث يتعرف ليس فقط على الجوانب المرضية البحتة وإنما يتعدى ذلك بالسؤال عن النواحي النفسية والاجتماعية في حياة المريض ، كلما كان هذا أدعى إلى فهم الحالة المرضية والتعامل معها بشكل أفضل</a:t>
            </a:r>
          </a:p>
          <a:p>
            <a:r>
              <a:rPr lang="ar-SA" dirty="0" smtClean="0"/>
              <a:t>ويعني هذا أن الطبيب المتدرب هنا سوف يغوص في أعماق المريض ويخترق خصوصياته بل قد يصل إلى معلومات لا يتوقع أن يبوح بها المريض إلى أحد سواه</a:t>
            </a:r>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إشكالات التعلم على المرضى </a:t>
            </a:r>
            <a:endParaRPr lang="ar-SA" dirty="0"/>
          </a:p>
        </p:txBody>
      </p:sp>
      <p:sp>
        <p:nvSpPr>
          <p:cNvPr id="3" name="عنصر نائب للمحتوى 2"/>
          <p:cNvSpPr>
            <a:spLocks noGrp="1"/>
          </p:cNvSpPr>
          <p:nvPr>
            <p:ph idx="1"/>
          </p:nvPr>
        </p:nvSpPr>
        <p:spPr/>
        <p:txBody>
          <a:bodyPr>
            <a:normAutofit/>
          </a:bodyPr>
          <a:lstStyle/>
          <a:p>
            <a:r>
              <a:rPr lang="ar-SA" dirty="0" smtClean="0"/>
              <a:t>عدم مراعاة حقوق المريض من حيث: </a:t>
            </a:r>
          </a:p>
          <a:p>
            <a:pPr lvl="1"/>
            <a:r>
              <a:rPr lang="ar-SA" dirty="0" smtClean="0"/>
              <a:t>احترامه وحفظ كرامته واحترام خصوصيته</a:t>
            </a:r>
          </a:p>
          <a:p>
            <a:pPr lvl="2"/>
            <a:r>
              <a:rPr lang="ar-SA" dirty="0" smtClean="0"/>
              <a:t>الشفافية والوضوح والصدق</a:t>
            </a:r>
          </a:p>
          <a:p>
            <a:pPr lvl="2"/>
            <a:r>
              <a:rPr lang="ar-SA" dirty="0" smtClean="0"/>
              <a:t>استئذان المريض</a:t>
            </a:r>
          </a:p>
          <a:p>
            <a:pPr lvl="1"/>
            <a:r>
              <a:rPr lang="ar-SA" dirty="0" smtClean="0"/>
              <a:t>اخفاق الطبيب المعلم في تقدير أن لدى المريض حالات ليس من المناسب نقاشها أمام جمع من الطلاب أو الأطباء</a:t>
            </a:r>
          </a:p>
          <a:p>
            <a:pPr lvl="2"/>
            <a:r>
              <a:rPr lang="ar-SA" dirty="0" smtClean="0"/>
              <a:t>مثال: اخبار المريض أنه يعاني من ورم خبيث</a:t>
            </a:r>
          </a:p>
          <a:p>
            <a:pPr lvl="1"/>
            <a:r>
              <a:rPr lang="ar-SA" dirty="0" smtClean="0"/>
              <a:t>كثرة المترددين عليه من الطلاب أو الأطباء في وقت وجيز ،مما يضايق المريض ويزعجه أو يؤذيه</a:t>
            </a:r>
            <a:endParaRPr lang="ar-SA" dirty="0"/>
          </a:p>
          <a:p>
            <a:pPr lvl="1"/>
            <a:r>
              <a:rPr lang="ar-SA" dirty="0" smtClean="0"/>
              <a:t>فحص مناطق حساسة كالعورة المغلظة </a:t>
            </a:r>
          </a:p>
          <a:p>
            <a:pPr lvl="1"/>
            <a:r>
              <a:rPr lang="ar-SA" dirty="0" smtClean="0"/>
              <a:t>الحضور في وقت غير مناسب:   تناول الطعام – الراحة – أثناء اشتداد الألم</a:t>
            </a:r>
          </a:p>
          <a:p>
            <a:pPr lvl="1"/>
            <a:endParaRPr lang="ar-SA"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 </a:t>
            </a:r>
            <a:r>
              <a:rPr lang="en-US" dirty="0" smtClean="0"/>
              <a:t/>
            </a:r>
            <a:br>
              <a:rPr lang="en-US" dirty="0" smtClean="0"/>
            </a:br>
            <a:r>
              <a:rPr lang="ar-SA" dirty="0" smtClean="0"/>
              <a:t>لماذا يرفض المرضى أن يكونوا وسيلة للتعلم</a:t>
            </a:r>
            <a:r>
              <a:rPr lang="en-US" dirty="0" smtClean="0"/>
              <a:t/>
            </a:r>
            <a:br>
              <a:rPr lang="en-US" dirty="0" smtClean="0"/>
            </a:br>
            <a:endParaRPr lang="en-US" dirty="0"/>
          </a:p>
        </p:txBody>
      </p:sp>
      <p:sp>
        <p:nvSpPr>
          <p:cNvPr id="3" name="Subtitle 2"/>
          <p:cNvSpPr>
            <a:spLocks noGrp="1"/>
          </p:cNvSpPr>
          <p:nvPr>
            <p:ph idx="1"/>
          </p:nvPr>
        </p:nvSpPr>
        <p:spPr/>
        <p:txBody>
          <a:bodyPr>
            <a:normAutofit fontScale="92500"/>
          </a:bodyPr>
          <a:lstStyle/>
          <a:p>
            <a:r>
              <a:rPr lang="ar-SA" dirty="0" smtClean="0"/>
              <a:t>طبيعة الحالة المرضية: </a:t>
            </a:r>
          </a:p>
          <a:p>
            <a:pPr lvl="1"/>
            <a:r>
              <a:rPr lang="ar-SA" dirty="0" smtClean="0"/>
              <a:t>قد يكون المريض متعبا أو في وضع نفسي غير مستقر وقد يكون متألما أوأن تكون حالته حرجةّ ،مما يجعله غير متقبل لأن يكون وسيلة للتعليم.</a:t>
            </a:r>
          </a:p>
          <a:p>
            <a:pPr lvl="2"/>
            <a:r>
              <a:rPr lang="ar-SA" dirty="0" smtClean="0"/>
              <a:t>قال النبي صلي الله عليه وسلم ( إذا دخلتم علي المريض فنفسوا له في الأجل فإن ذلك لا يرد شيئا و هو يطيب نفس المريض ) رواه الترمذي و البيهقي عن أبي سعيد رضي الله عنه .</a:t>
            </a:r>
          </a:p>
          <a:p>
            <a:r>
              <a:rPr lang="ar-SA" dirty="0" smtClean="0"/>
              <a:t>عدم معرفتهم بدور المتدرب:</a:t>
            </a:r>
            <a:endParaRPr lang="ar-SA" dirty="0"/>
          </a:p>
          <a:p>
            <a:pPr lvl="1"/>
            <a:r>
              <a:rPr lang="ar-SA" dirty="0" smtClean="0"/>
              <a:t>في كثير من الأحيان قد لا يدرك المريض دور الطالب أو المتدرب ويظن أنه هو الذي سيقوم برعايته الصحية في جميع مراحلها،مما يجعله يتخوف من احتكاك الطلاب به أو معاينتهم له</a:t>
            </a:r>
          </a:p>
          <a:p>
            <a:r>
              <a:rPr lang="ar-SA" dirty="0" smtClean="0"/>
              <a:t>تجارب سابقة:</a:t>
            </a:r>
            <a:endParaRPr lang="en-US" dirty="0" smtClean="0"/>
          </a:p>
          <a:p>
            <a:pPr lvl="1"/>
            <a:r>
              <a:rPr lang="ar-SA" dirty="0" smtClean="0"/>
              <a:t>قد يكون لدى المريض تجارب سيئة سابقة مع الطلاب أو المتدربين مما يؤدي إلى تكوين صورة نمطية عنهم لا تشجعه على تقبلهم وإعطائهم الفرصة للتعلم عن طريقه</a:t>
            </a:r>
            <a:endParaRPr lang="en-US" dirty="0" smtClean="0"/>
          </a:p>
          <a:p>
            <a:endParaRPr lang="en-US" dirty="0" smtClean="0"/>
          </a:p>
          <a:p>
            <a:endParaRPr lang="en-US" dirty="0" smtClean="0"/>
          </a:p>
          <a:p>
            <a:pPr lvl="2"/>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لماذا يرفض المرضى أن يكونوا وسيلة للتعلم</a:t>
            </a:r>
            <a:endParaRPr lang="en-US" dirty="0"/>
          </a:p>
        </p:txBody>
      </p:sp>
      <p:sp>
        <p:nvSpPr>
          <p:cNvPr id="3" name="Content Placeholder 2"/>
          <p:cNvSpPr>
            <a:spLocks noGrp="1"/>
          </p:cNvSpPr>
          <p:nvPr>
            <p:ph idx="1"/>
          </p:nvPr>
        </p:nvSpPr>
        <p:spPr/>
        <p:txBody>
          <a:bodyPr/>
          <a:lstStyle/>
          <a:p>
            <a:r>
              <a:rPr lang="ar-SA" dirty="0" smtClean="0"/>
              <a:t>عدم الوضوح والشفافية:</a:t>
            </a:r>
            <a:endParaRPr lang="en-US" dirty="0" smtClean="0"/>
          </a:p>
          <a:p>
            <a:pPr lvl="1"/>
            <a:r>
              <a:rPr lang="ar-SA" dirty="0" smtClean="0"/>
              <a:t>إن مما يثير الشكوك لدى المرضى ويقلل من تعاونهم عدم الوضوح والشفافية معهم فيما يتعلق بتعلم الطلاب عليهم، ولاشك أن الوضوح سيجعلهم أكثر ثقة وأكثر تعاونا معنا</a:t>
            </a:r>
          </a:p>
          <a:p>
            <a:pPr lvl="1"/>
            <a:r>
              <a:rPr lang="ar-SA" dirty="0" smtClean="0"/>
              <a:t>كما أن هناك ضرورة للنقاش معهم وتقبل وجهات نظرهم ومن ثم إقناعهم بأهمية تعلم طلاب الطب وضرورة التعلم على المرضى</a:t>
            </a:r>
          </a:p>
          <a:p>
            <a:pPr lvl="1"/>
            <a:r>
              <a:rPr lang="ar-SA" dirty="0" smtClean="0"/>
              <a:t>وهناك حاجة للتواصل مع المجتمع عموما حول هذا الأمر وبناء ثقافة التعاون وعمل الخير وأن هذا من عمل الخير</a:t>
            </a:r>
          </a:p>
          <a:p>
            <a:endParaRPr lang="ar-SA" dirty="0" smtClean="0"/>
          </a:p>
          <a:p>
            <a:pPr lvl="2"/>
            <a:r>
              <a:rPr lang="ar-SA" dirty="0" smtClean="0"/>
              <a:t>لقوله تعالى : ( يا أيها الدين أمنوا أتقو الله وكونوا مع الصادقين )</a:t>
            </a:r>
            <a:endParaRPr lang="en-US" dirty="0" smtClean="0"/>
          </a:p>
          <a:p>
            <a:pPr lvl="1"/>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مدخل</a:t>
            </a:r>
            <a:endParaRPr lang="ar-SA" dirty="0"/>
          </a:p>
        </p:txBody>
      </p:sp>
      <p:sp>
        <p:nvSpPr>
          <p:cNvPr id="12" name="Content Placeholder 11"/>
          <p:cNvSpPr>
            <a:spLocks noGrp="1"/>
          </p:cNvSpPr>
          <p:nvPr>
            <p:ph idx="1"/>
          </p:nvPr>
        </p:nvSpPr>
        <p:spPr/>
        <p:txBody>
          <a:bodyPr/>
          <a:lstStyle/>
          <a:p>
            <a:r>
              <a:rPr lang="ar-SA" dirty="0"/>
              <a:t>قال الإمام الشافعي :</a:t>
            </a:r>
          </a:p>
          <a:p>
            <a:pPr lvl="1"/>
            <a:r>
              <a:rPr lang="ar-SA" dirty="0"/>
              <a:t>(صنفان لا غنى للناس عنهما العلماء لأديانهم والأطباء </a:t>
            </a:r>
            <a:r>
              <a:rPr lang="ar-SA" dirty="0" smtClean="0"/>
              <a:t>لأبدانهم)</a:t>
            </a:r>
          </a:p>
          <a:p>
            <a:pPr lvl="1"/>
            <a:endParaRPr lang="ar-SA" dirty="0"/>
          </a:p>
          <a:p>
            <a:r>
              <a:rPr lang="ar-SA" dirty="0" smtClean="0"/>
              <a:t>ولذلك </a:t>
            </a:r>
            <a:r>
              <a:rPr lang="ar-SA" dirty="0"/>
              <a:t>يجب علينا تناقل وتعلم العلوم الذي هي من مصالح الإنسان عامة</a:t>
            </a:r>
          </a:p>
          <a:p>
            <a:endParaRPr lang="ar-SA"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لماذا يرفض المرضى أن يكونوا وسيلة للتعلم</a:t>
            </a:r>
            <a:endParaRPr lang="en-US" dirty="0"/>
          </a:p>
        </p:txBody>
      </p:sp>
      <p:sp>
        <p:nvSpPr>
          <p:cNvPr id="3" name="Content Placeholder 2"/>
          <p:cNvSpPr>
            <a:spLocks noGrp="1"/>
          </p:cNvSpPr>
          <p:nvPr>
            <p:ph idx="1"/>
          </p:nvPr>
        </p:nvSpPr>
        <p:spPr/>
        <p:txBody>
          <a:bodyPr/>
          <a:lstStyle/>
          <a:p>
            <a:r>
              <a:rPr lang="ar-SA" dirty="0" smtClean="0"/>
              <a:t>عدم ثقتهم بحفظ خصوصيتهم وأسرارهم:</a:t>
            </a:r>
            <a:endParaRPr lang="ar-SA" dirty="0"/>
          </a:p>
          <a:p>
            <a:pPr lvl="1"/>
            <a:r>
              <a:rPr lang="ar-SA" dirty="0" smtClean="0"/>
              <a:t>لابد أن يطمأن المرضى لأن الذين يطلعون على أسرارهم وخصوصياتهم سيحفظونها إلا بالقدر الذي يتطلبه التعلم ،ولابد أن يكون التطمين واقعا عمليا نتواصى عليه جميعا حتى نكسب ثقتهم</a:t>
            </a:r>
          </a:p>
          <a:p>
            <a:pPr lvl="2"/>
            <a:r>
              <a:rPr lang="ar-SA" dirty="0" smtClean="0"/>
              <a:t>لقوله تعالى : ( ان الله يأمركم أن تؤدوا الأمانات لأهلها )</a:t>
            </a:r>
          </a:p>
          <a:p>
            <a:endParaRPr lang="en-US" dirty="0" smtClean="0"/>
          </a:p>
          <a:p>
            <a:r>
              <a:rPr lang="ar-SA" dirty="0" smtClean="0"/>
              <a:t>خوفهم من المضاعفات والأخطاء الطبية:</a:t>
            </a:r>
            <a:endParaRPr lang="en-US" dirty="0" smtClean="0"/>
          </a:p>
          <a:p>
            <a:pPr lvl="1"/>
            <a:r>
              <a:rPr lang="ar-SA" dirty="0" smtClean="0"/>
              <a:t>قد يظن المرضى أن الطلاب سيشاركون في علاجهم مما يجعلهم يتخوفون من المضاعفات والأخطاء الطبية ،وواجبنا أن نطمئنهم بأن هذا لن يقع</a:t>
            </a:r>
          </a:p>
          <a:p>
            <a:endParaRPr lang="en-US" dirty="0" smtClean="0"/>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لماذا يرفض المرضى أن يكونوا وسيلة للتعلم</a:t>
            </a:r>
            <a:endParaRPr lang="en-US" dirty="0"/>
          </a:p>
        </p:txBody>
      </p:sp>
      <p:sp>
        <p:nvSpPr>
          <p:cNvPr id="3" name="Content Placeholder 2"/>
          <p:cNvSpPr>
            <a:spLocks noGrp="1"/>
          </p:cNvSpPr>
          <p:nvPr>
            <p:ph idx="1"/>
          </p:nvPr>
        </p:nvSpPr>
        <p:spPr/>
        <p:txBody>
          <a:bodyPr/>
          <a:lstStyle/>
          <a:p>
            <a:r>
              <a:rPr lang="ar-SA" dirty="0" smtClean="0"/>
              <a:t>كثرة المترددين:</a:t>
            </a:r>
            <a:endParaRPr lang="en-US" dirty="0" smtClean="0"/>
          </a:p>
          <a:p>
            <a:pPr lvl="1"/>
            <a:r>
              <a:rPr lang="ar-SA" dirty="0" smtClean="0"/>
              <a:t>إن مما يسوء المرضى ويزعجهم كثرة المترددين عليهم من الطلاب وغيرهم أثنا مكثهم في المستشفى، وقد يكون هذا هو السبب الرئيس لرفضهم الإذن للطلاب بالتعلم عليهم وليس رفضهم لمبدأ التعلم من حيث الأصل  وعلينا ان نتخذ الإجراءات الكفيلة بالتقليل من إزعاج المرضى </a:t>
            </a:r>
            <a:endParaRPr 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r>
              <a:rPr lang="ar-SA" dirty="0"/>
              <a:t>آ</a:t>
            </a:r>
            <a:r>
              <a:rPr lang="ar-SA" dirty="0" smtClean="0"/>
              <a:t>داب وأخلاقيات التعلم على المرضى</a:t>
            </a:r>
            <a:endParaRPr lang="ar-SA" dirty="0"/>
          </a:p>
        </p:txBody>
      </p:sp>
      <p:sp>
        <p:nvSpPr>
          <p:cNvPr id="5" name="عنصر نائب للمحتوى 4"/>
          <p:cNvSpPr>
            <a:spLocks noGrp="1"/>
          </p:cNvSpPr>
          <p:nvPr>
            <p:ph idx="1"/>
          </p:nvPr>
        </p:nvSpPr>
        <p:spPr/>
        <p:txBody>
          <a:bodyPr/>
          <a:lstStyle/>
          <a:p>
            <a:r>
              <a:rPr lang="ar-SA" dirty="0" smtClean="0"/>
              <a:t>يندر أن يأتي مريض إلى المستشفى ليكون مادة تعليمية للطلاب أو المتدربين ، وإنما يأتي المريض غالبا ليحصل على الرعاية الطبية</a:t>
            </a:r>
          </a:p>
          <a:p>
            <a:endParaRPr lang="ar-SA" dirty="0" smtClean="0"/>
          </a:p>
          <a:p>
            <a:r>
              <a:rPr lang="ar-SA" dirty="0" smtClean="0"/>
              <a:t>ولهذا فإن التعلم على المرضى لا يأتي تحقيقا لرغبة المريض ، بقدر ما هو تحقيق لمصلحة اجتماعية عظمى ، وهي سد حاجة المجتمع من الأطباء وهي مصلحة مشروعة دون شك </a:t>
            </a:r>
          </a:p>
          <a:p>
            <a:endParaRPr lang="en-US" dirty="0" smtClean="0"/>
          </a:p>
          <a:p>
            <a:endParaRPr lang="en-US" dirty="0"/>
          </a:p>
        </p:txBody>
      </p:sp>
    </p:spTree>
    <p:extLst>
      <p:ext uri="{BB962C8B-B14F-4D97-AF65-F5344CB8AC3E}">
        <p14:creationId xmlns:p14="http://schemas.microsoft.com/office/powerpoint/2010/main" val="17269249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r>
              <a:rPr lang="ar-SA" dirty="0"/>
              <a:t>آ</a:t>
            </a:r>
            <a:r>
              <a:rPr lang="ar-SA" dirty="0" smtClean="0"/>
              <a:t>داب وأخلاقيات التعلم على المرضى</a:t>
            </a:r>
            <a:endParaRPr lang="ar-SA" dirty="0"/>
          </a:p>
        </p:txBody>
      </p:sp>
      <p:sp>
        <p:nvSpPr>
          <p:cNvPr id="5" name="عنصر نائب للمحتوى 4"/>
          <p:cNvSpPr>
            <a:spLocks noGrp="1"/>
          </p:cNvSpPr>
          <p:nvPr>
            <p:ph idx="1"/>
          </p:nvPr>
        </p:nvSpPr>
        <p:spPr/>
        <p:txBody>
          <a:bodyPr/>
          <a:lstStyle/>
          <a:p>
            <a:r>
              <a:rPr lang="ar-SA" dirty="0" smtClean="0"/>
              <a:t>أولا : احترام المريض</a:t>
            </a:r>
          </a:p>
          <a:p>
            <a:r>
              <a:rPr lang="ar-SA" dirty="0"/>
              <a:t>ثانيا : مراعاة أحكام كشف </a:t>
            </a:r>
            <a:r>
              <a:rPr lang="ar-SA" dirty="0" smtClean="0"/>
              <a:t>العورة</a:t>
            </a:r>
          </a:p>
          <a:p>
            <a:r>
              <a:rPr lang="ar-SA" dirty="0"/>
              <a:t>ثالثا : مراعاة آداب مقابلة المرضى </a:t>
            </a:r>
            <a:r>
              <a:rPr lang="ar-SA" dirty="0" smtClean="0"/>
              <a:t>وفحصهم </a:t>
            </a:r>
            <a:r>
              <a:rPr lang="ar-SA" dirty="0"/>
              <a:t/>
            </a:r>
            <a:br>
              <a:rPr lang="ar-SA" dirty="0"/>
            </a:br>
            <a:endParaRPr lang="ar-SA" dirty="0" smtClean="0"/>
          </a:p>
          <a:p>
            <a:endParaRPr lang="en-US" dirty="0" smtClean="0"/>
          </a:p>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276872"/>
            <a:ext cx="3024336" cy="3724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16345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ar-SA" dirty="0"/>
              <a:t>أولا : احترام </a:t>
            </a:r>
            <a:r>
              <a:rPr lang="ar-SA" dirty="0" smtClean="0"/>
              <a:t>المريض</a:t>
            </a:r>
            <a:endParaRPr lang="ar-SA" dirty="0"/>
          </a:p>
        </p:txBody>
      </p:sp>
      <p:sp>
        <p:nvSpPr>
          <p:cNvPr id="3" name="عنصر نائب للمحتوى 2"/>
          <p:cNvSpPr>
            <a:spLocks noGrp="1"/>
          </p:cNvSpPr>
          <p:nvPr>
            <p:ph idx="1"/>
          </p:nvPr>
        </p:nvSpPr>
        <p:spPr/>
        <p:txBody>
          <a:bodyPr/>
          <a:lstStyle/>
          <a:p>
            <a:r>
              <a:rPr lang="ar-SA" dirty="0" smtClean="0"/>
              <a:t>ويعني هذا أن تضع اعتبارا للمريض ولذاتيته واستقلاليته وأن نحفظ كرامته كإنسان دون التعدي عليها</a:t>
            </a:r>
          </a:p>
          <a:p>
            <a:endParaRPr lang="ar-SA" dirty="0" smtClean="0"/>
          </a:p>
          <a:p>
            <a:endParaRPr lang="ar-SA" dirty="0" smtClean="0"/>
          </a:p>
          <a:p>
            <a:endParaRPr lang="ar-SA" dirty="0" smtClean="0"/>
          </a:p>
          <a:p>
            <a:endParaRPr lang="ar-SA" dirty="0" smtClean="0"/>
          </a:p>
          <a:p>
            <a:endParaRPr lang="ar-SA" dirty="0" smtClean="0"/>
          </a:p>
          <a:p>
            <a:endParaRPr lang="ar-SA" dirty="0" smtClean="0"/>
          </a:p>
          <a:p>
            <a:r>
              <a:rPr lang="ar-SA" dirty="0" smtClean="0"/>
              <a:t>ويشمل هذا الأمور الآتية : </a:t>
            </a:r>
            <a:endParaRPr lang="en-US" dirty="0" smtClean="0"/>
          </a:p>
          <a:p>
            <a:endParaRPr lang="ar-SA" dirty="0"/>
          </a:p>
        </p:txBody>
      </p:sp>
      <p:pic>
        <p:nvPicPr>
          <p:cNvPr id="4" name="صورة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2708920"/>
            <a:ext cx="3744416" cy="3744416"/>
          </a:xfrm>
          <a:prstGeom prst="rect">
            <a:avLst/>
          </a:prstGeom>
          <a:ln>
            <a:noFill/>
          </a:ln>
          <a:effectLst>
            <a:softEdge rad="112500"/>
          </a:effectLst>
        </p:spPr>
      </p:pic>
      <p:pic>
        <p:nvPicPr>
          <p:cNvPr id="5" name="صورة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7984" y="2708920"/>
            <a:ext cx="4310706" cy="2448272"/>
          </a:xfrm>
          <a:prstGeom prst="rect">
            <a:avLst/>
          </a:prstGeom>
        </p:spPr>
      </p:pic>
    </p:spTree>
    <p:extLst>
      <p:ext uri="{BB962C8B-B14F-4D97-AF65-F5344CB8AC3E}">
        <p14:creationId xmlns:p14="http://schemas.microsoft.com/office/powerpoint/2010/main" val="41637386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ar-SA" dirty="0"/>
              <a:t>أولا : احترام المريض</a:t>
            </a:r>
          </a:p>
        </p:txBody>
      </p:sp>
      <p:sp>
        <p:nvSpPr>
          <p:cNvPr id="3" name="عنصر نائب للمحتوى 2"/>
          <p:cNvSpPr>
            <a:spLocks noGrp="1"/>
          </p:cNvSpPr>
          <p:nvPr>
            <p:ph idx="1"/>
          </p:nvPr>
        </p:nvSpPr>
        <p:spPr/>
        <p:txBody>
          <a:bodyPr/>
          <a:lstStyle/>
          <a:p>
            <a:pPr marL="633222" indent="-514350">
              <a:buFont typeface="+mj-lt"/>
              <a:buAutoNum type="arabicPeriod"/>
            </a:pPr>
            <a:r>
              <a:rPr lang="ar-SA" dirty="0" smtClean="0"/>
              <a:t>الشفافية والوضوح والصدق : </a:t>
            </a:r>
          </a:p>
          <a:p>
            <a:pPr lvl="1"/>
            <a:r>
              <a:rPr lang="ar-SA" dirty="0" smtClean="0"/>
              <a:t>ويعني ذلك أن يخبر المريض أنه في مكان تعليمي وأن هناك حاجة لتعليم الطلاب والمتدربين على مثل حالته ، وهذا يستدعي معاينته وفحصه</a:t>
            </a:r>
          </a:p>
          <a:p>
            <a:pPr lvl="1"/>
            <a:r>
              <a:rPr lang="ar-SA" dirty="0" smtClean="0"/>
              <a:t>ولا بد أن يبين للمريض أن طالب الطب لن يكون مسئولا عن رعايته الطبية وأن ذلك موكول للاستشاري أو الأخصائي المسئول عن تقديم الخدمة الطبية له فحسب</a:t>
            </a:r>
          </a:p>
          <a:p>
            <a:pPr lvl="1"/>
            <a:r>
              <a:rPr lang="ar-SA" dirty="0"/>
              <a:t>وإذا أدرك المريض أن طلاب الطب لن يقوموا بمعالجته والإشراف على حالته وأن دورهم يقتصر على الفحص فحسب ، وأن الاستشاري أو الأخصائي سيناقش حالته مع الطلاب لغرض التعليم ، وأن هذا لن يؤثر سلبا على رعايته الصحية ، فلا شك أن غالبية المرضى سيوافقون على هذا الأمر</a:t>
            </a:r>
          </a:p>
          <a:p>
            <a:pPr lvl="1"/>
            <a:endParaRPr lang="en-US" dirty="0" smtClean="0"/>
          </a:p>
          <a:p>
            <a:endParaRPr lang="en-US" dirty="0" smtClean="0"/>
          </a:p>
          <a:p>
            <a:endParaRPr lang="ar-SA" dirty="0"/>
          </a:p>
        </p:txBody>
      </p:sp>
    </p:spTree>
    <p:extLst>
      <p:ext uri="{BB962C8B-B14F-4D97-AF65-F5344CB8AC3E}">
        <p14:creationId xmlns:p14="http://schemas.microsoft.com/office/powerpoint/2010/main" val="20657449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ar-SA" dirty="0"/>
              <a:t>أولا : احترام المريض</a:t>
            </a:r>
          </a:p>
        </p:txBody>
      </p:sp>
      <p:sp>
        <p:nvSpPr>
          <p:cNvPr id="3" name="عنصر نائب للمحتوى 2"/>
          <p:cNvSpPr>
            <a:spLocks noGrp="1"/>
          </p:cNvSpPr>
          <p:nvPr>
            <p:ph idx="1"/>
          </p:nvPr>
        </p:nvSpPr>
        <p:spPr/>
        <p:txBody>
          <a:bodyPr/>
          <a:lstStyle/>
          <a:p>
            <a:pPr marL="633222" indent="-514350">
              <a:buFont typeface="+mj-lt"/>
              <a:buAutoNum type="arabicPeriod" startAt="2"/>
            </a:pPr>
            <a:r>
              <a:rPr lang="ar-SA" dirty="0" smtClean="0"/>
              <a:t>استئذان المريض : </a:t>
            </a:r>
          </a:p>
          <a:p>
            <a:pPr lvl="1"/>
            <a:r>
              <a:rPr lang="ar-SA" dirty="0" smtClean="0"/>
              <a:t>يتجلى احترام المريض في أوضح صورة باستئذانه في أن يقوم الطلاب بمعاينته من حيث أخذ التاريخ المرضي وإجراء الفحص الطبي العام وفحص أجهزة جسمه الخاصة كالقلب والصدر ونحوها</a:t>
            </a:r>
          </a:p>
          <a:p>
            <a:pPr lvl="1"/>
            <a:r>
              <a:rPr lang="ar-SA" dirty="0" smtClean="0"/>
              <a:t>ولا بد من موافقة المريض على إجراء مثل هذه الفحوص . والسؤال الذي يطرح نفسه في مثل هذا الموقف :هل من حق المريض أن يرفض معاينة الطلاب وفحصهم له ؟</a:t>
            </a:r>
          </a:p>
          <a:p>
            <a:pPr lvl="1"/>
            <a:r>
              <a:rPr lang="ar-SA" dirty="0" smtClean="0"/>
              <a:t>والحق أنه لا يوجد أي تشريع سماوي أو قانون أرضي يعطي لنا الحق في إجبار المريض على مثل هذا الفحص ، ولا بد عندئذ موافقته</a:t>
            </a:r>
            <a:endParaRPr lang="en-US" dirty="0" smtClean="0"/>
          </a:p>
          <a:p>
            <a:endParaRPr lang="ar-SA" dirty="0"/>
          </a:p>
        </p:txBody>
      </p:sp>
      <p:pic>
        <p:nvPicPr>
          <p:cNvPr id="4"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5445224"/>
            <a:ext cx="1881486" cy="1168298"/>
          </a:xfrm>
          <a:prstGeom prst="rect">
            <a:avLst/>
          </a:prstGeom>
          <a:ln>
            <a:noFill/>
          </a:ln>
          <a:effectLst>
            <a:softEdge rad="112500"/>
          </a:effectLst>
        </p:spPr>
      </p:pic>
    </p:spTree>
    <p:extLst>
      <p:ext uri="{BB962C8B-B14F-4D97-AF65-F5344CB8AC3E}">
        <p14:creationId xmlns:p14="http://schemas.microsoft.com/office/powerpoint/2010/main" val="38161727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أولا : احترام المريض</a:t>
            </a:r>
          </a:p>
        </p:txBody>
      </p:sp>
      <p:sp>
        <p:nvSpPr>
          <p:cNvPr id="3" name="عنصر نائب للمحتوى 2"/>
          <p:cNvSpPr>
            <a:spLocks noGrp="1"/>
          </p:cNvSpPr>
          <p:nvPr>
            <p:ph idx="1"/>
          </p:nvPr>
        </p:nvSpPr>
        <p:spPr/>
        <p:txBody>
          <a:bodyPr>
            <a:normAutofit/>
          </a:bodyPr>
          <a:lstStyle/>
          <a:p>
            <a:pPr marL="633222" indent="-514350">
              <a:buFont typeface="+mj-lt"/>
              <a:buAutoNum type="arabicPeriod" startAt="2"/>
            </a:pPr>
            <a:r>
              <a:rPr lang="ar-SA" dirty="0"/>
              <a:t>استئذان المريض : </a:t>
            </a:r>
            <a:endParaRPr lang="ar-SA" dirty="0" smtClean="0"/>
          </a:p>
          <a:p>
            <a:pPr lvl="1"/>
            <a:r>
              <a:rPr lang="ar-SA" dirty="0" smtClean="0"/>
              <a:t>وروي أن رسول الله بعث غلاما من الأنصار يقال له مدلج الى عمر بن الخطاب وقت الظهيرة ليدعوه فوجده نائما قد أغلق عليه الباب، فدق عليه الغلام الباب ودخل فاستيقظ عمر وجلس فانكشف منه شيء، فقال عمر: وددت أن الله نهى أبناءنا ونساءنا وخدمنا عن الدخول في هذه الساعات إلا بإذن، ثم انطلق الى رسول الله صلى الله عليه سولم فوجدهذه الآية: يا أيها الذين آمنوا ليستأذنكم الذين ملكت أيمانكم والذين لم يبلغوا الحلم منكم ثلاث مرات... قد نزلت، فخرّ ساجدا شكرا لله تعالى</a:t>
            </a:r>
            <a:br>
              <a:rPr lang="ar-SA" dirty="0" smtClean="0"/>
            </a:br>
            <a:endParaRPr lang="ar-SA" dirty="0"/>
          </a:p>
        </p:txBody>
      </p:sp>
    </p:spTree>
    <p:extLst>
      <p:ext uri="{BB962C8B-B14F-4D97-AF65-F5344CB8AC3E}">
        <p14:creationId xmlns:p14="http://schemas.microsoft.com/office/powerpoint/2010/main" val="15126175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أولا : احترام المريض</a:t>
            </a:r>
          </a:p>
        </p:txBody>
      </p:sp>
      <p:sp>
        <p:nvSpPr>
          <p:cNvPr id="3" name="عنصر نائب للمحتوى 2"/>
          <p:cNvSpPr>
            <a:spLocks noGrp="1"/>
          </p:cNvSpPr>
          <p:nvPr>
            <p:ph idx="1"/>
          </p:nvPr>
        </p:nvSpPr>
        <p:spPr/>
        <p:txBody>
          <a:bodyPr/>
          <a:lstStyle/>
          <a:p>
            <a:pPr marL="633222" indent="-514350">
              <a:buFont typeface="+mj-lt"/>
              <a:buAutoNum type="arabicPeriod" startAt="3"/>
            </a:pPr>
            <a:r>
              <a:rPr lang="ar-SA" dirty="0" smtClean="0"/>
              <a:t>احترام خصوصية المريض</a:t>
            </a:r>
          </a:p>
          <a:p>
            <a:pPr lvl="1"/>
            <a:r>
              <a:rPr lang="ar-SA" dirty="0" smtClean="0"/>
              <a:t>ذكرنا فيما سبق أن في مقابلة المريض وفحصه اختراق لخصوصيته حيث يطلع الطالب على بعض أسرار المريض وخصوصياته ومن هنا وجب حفظ أسرار المرضى وعدم إفشائها واحترام خصوصياتهم</a:t>
            </a:r>
          </a:p>
          <a:p>
            <a:pPr lvl="2"/>
            <a:r>
              <a:rPr lang="ar-SA" dirty="0" smtClean="0"/>
              <a:t>لقول النبي صلى الله عليه وسلم: ((المستشار مؤتمن))</a:t>
            </a:r>
          </a:p>
        </p:txBody>
      </p:sp>
      <p:pic>
        <p:nvPicPr>
          <p:cNvPr id="5" name="صورة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7944" y="4005063"/>
            <a:ext cx="3456384" cy="2574307"/>
          </a:xfrm>
          <a:prstGeom prst="rect">
            <a:avLst/>
          </a:prstGeom>
          <a:ln>
            <a:noFill/>
          </a:ln>
          <a:effectLst>
            <a:softEdge rad="112500"/>
          </a:effectLst>
        </p:spPr>
      </p:pic>
      <p:pic>
        <p:nvPicPr>
          <p:cNvPr id="8" name="صورة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9" y="3861047"/>
            <a:ext cx="2664296" cy="2718323"/>
          </a:xfrm>
          <a:prstGeom prst="rect">
            <a:avLst/>
          </a:prstGeom>
          <a:ln>
            <a:noFill/>
          </a:ln>
          <a:effectLst>
            <a:softEdge rad="112500"/>
          </a:effectLst>
        </p:spPr>
      </p:pic>
    </p:spTree>
    <p:extLst>
      <p:ext uri="{BB962C8B-B14F-4D97-AF65-F5344CB8AC3E}">
        <p14:creationId xmlns:p14="http://schemas.microsoft.com/office/powerpoint/2010/main" val="12579129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ar-SA" dirty="0"/>
              <a:t>أولا : احترام المريض</a:t>
            </a:r>
          </a:p>
        </p:txBody>
      </p:sp>
      <p:sp>
        <p:nvSpPr>
          <p:cNvPr id="3" name="عنصر نائب للمحتوى 2"/>
          <p:cNvSpPr>
            <a:spLocks noGrp="1"/>
          </p:cNvSpPr>
          <p:nvPr>
            <p:ph idx="1"/>
          </p:nvPr>
        </p:nvSpPr>
        <p:spPr/>
        <p:txBody>
          <a:bodyPr>
            <a:normAutofit/>
          </a:bodyPr>
          <a:lstStyle/>
          <a:p>
            <a:pPr marL="633222" indent="-514350">
              <a:buFont typeface="+mj-lt"/>
              <a:buAutoNum type="arabicPeriod" startAt="3"/>
            </a:pPr>
            <a:r>
              <a:rPr lang="ar-SA" b="1" dirty="0"/>
              <a:t>احترام خصوصية المريض</a:t>
            </a:r>
          </a:p>
          <a:p>
            <a:pPr lvl="1"/>
            <a:r>
              <a:rPr lang="ar-SA" dirty="0" smtClean="0"/>
              <a:t>فحصهم في مكان مناسب</a:t>
            </a:r>
          </a:p>
          <a:p>
            <a:pPr lvl="1"/>
            <a:r>
              <a:rPr lang="ar-SA" dirty="0" smtClean="0"/>
              <a:t>وبطريقة لائقة</a:t>
            </a:r>
          </a:p>
          <a:p>
            <a:pPr lvl="1"/>
            <a:r>
              <a:rPr lang="ar-SA" dirty="0" smtClean="0"/>
              <a:t>والاقتصار على الضروري من الفحص</a:t>
            </a:r>
          </a:p>
          <a:p>
            <a:pPr lvl="1"/>
            <a:r>
              <a:rPr lang="ar-SA" dirty="0" smtClean="0"/>
              <a:t>وغض البصر عن المحارم</a:t>
            </a:r>
          </a:p>
          <a:p>
            <a:pPr lvl="1"/>
            <a:r>
              <a:rPr lang="ar-SA" dirty="0" smtClean="0"/>
              <a:t>الاقتصار على عدد قليل من الفاحصين</a:t>
            </a:r>
          </a:p>
          <a:p>
            <a:pPr lvl="1"/>
            <a:r>
              <a:rPr lang="ar-SA" dirty="0" smtClean="0"/>
              <a:t>والكشف لمدة من الزمن لا تتجاوز حد الضرورة</a:t>
            </a:r>
          </a:p>
          <a:p>
            <a:pPr lvl="1"/>
            <a:endParaRPr lang="ar-SA" dirty="0" smtClean="0"/>
          </a:p>
          <a:p>
            <a:pPr lvl="1"/>
            <a:r>
              <a:rPr lang="ar-SA" dirty="0" smtClean="0"/>
              <a:t>لقوله صلى الله عليه وسلم : " من ستر مسلما ستره الله في الدنيا والآخرة "</a:t>
            </a:r>
            <a:br>
              <a:rPr lang="ar-SA" dirty="0" smtClean="0"/>
            </a:br>
            <a:endParaRPr lang="ar-SA" dirty="0"/>
          </a:p>
        </p:txBody>
      </p:sp>
    </p:spTree>
    <p:extLst>
      <p:ext uri="{BB962C8B-B14F-4D97-AF65-F5344CB8AC3E}">
        <p14:creationId xmlns:p14="http://schemas.microsoft.com/office/powerpoint/2010/main" val="13888708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حاجتنا للتعلم على المرضى </a:t>
            </a:r>
          </a:p>
        </p:txBody>
      </p:sp>
      <p:sp>
        <p:nvSpPr>
          <p:cNvPr id="3" name="عنصر نائب للمحتوى 2"/>
          <p:cNvSpPr>
            <a:spLocks noGrp="1"/>
          </p:cNvSpPr>
          <p:nvPr>
            <p:ph idx="1"/>
          </p:nvPr>
        </p:nvSpPr>
        <p:spPr>
          <a:xfrm>
            <a:off x="1619672" y="1775191"/>
            <a:ext cx="7067128" cy="4625609"/>
          </a:xfrm>
        </p:spPr>
        <p:txBody>
          <a:bodyPr/>
          <a:lstStyle/>
          <a:p>
            <a:r>
              <a:rPr lang="ar-SA" dirty="0" smtClean="0"/>
              <a:t>يرتكز التعليم الطبي ، بعد إنهاء مرحلة العلوم الأساسية، على التعليم السريري العملي الذي يستند استنادا كبيرا إلى التعلم على المرضى أو التعلم منهم</a:t>
            </a:r>
          </a:p>
          <a:p>
            <a:pPr lvl="1"/>
            <a:endParaRPr lang="ar-SA" dirty="0" smtClean="0"/>
          </a:p>
          <a:p>
            <a:r>
              <a:rPr lang="x-none" smtClean="0"/>
              <a:t>قال الإمام النووي:</a:t>
            </a:r>
          </a:p>
          <a:p>
            <a:pPr lvl="1"/>
            <a:r>
              <a:rPr lang="ar-SA" dirty="0" smtClean="0"/>
              <a:t>(</a:t>
            </a:r>
            <a:r>
              <a:rPr lang="x-none" smtClean="0"/>
              <a:t>وأما العلوم العقلية فمنها ما هو فرض كفاية كالطب والحساب المحتاج إليه</a:t>
            </a:r>
            <a:r>
              <a:rPr lang="ar-SA" dirty="0" smtClean="0"/>
              <a:t>)</a:t>
            </a:r>
          </a:p>
        </p:txBody>
      </p:sp>
      <p:pic>
        <p:nvPicPr>
          <p:cNvPr id="4098" name="Picture 2" descr="C:\Users\vaio\Pictures\images (2).jpg"/>
          <p:cNvPicPr>
            <a:picLocks noChangeAspect="1" noChangeArrowheads="1"/>
          </p:cNvPicPr>
          <p:nvPr/>
        </p:nvPicPr>
        <p:blipFill>
          <a:blip r:embed="rId2" cstate="print"/>
          <a:srcRect/>
          <a:stretch>
            <a:fillRect/>
          </a:stretch>
        </p:blipFill>
        <p:spPr bwMode="auto">
          <a:xfrm>
            <a:off x="179512" y="2708920"/>
            <a:ext cx="1772968" cy="266429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ثانيا : مراعاة أحكام كشف العورة</a:t>
            </a:r>
            <a:endParaRPr lang="ar-SA" dirty="0"/>
          </a:p>
        </p:txBody>
      </p:sp>
      <p:sp>
        <p:nvSpPr>
          <p:cNvPr id="3" name="Content Placeholder 2"/>
          <p:cNvSpPr>
            <a:spLocks noGrp="1"/>
          </p:cNvSpPr>
          <p:nvPr>
            <p:ph idx="1"/>
          </p:nvPr>
        </p:nvSpPr>
        <p:spPr/>
        <p:txBody>
          <a:bodyPr/>
          <a:lstStyle/>
          <a:p>
            <a:r>
              <a:rPr lang="ar-SA" dirty="0" smtClean="0"/>
              <a:t>كشف الرجل على المرأة وكشف المرأة على الرجل</a:t>
            </a:r>
          </a:p>
          <a:p>
            <a:r>
              <a:rPr lang="ar-SA" dirty="0" smtClean="0"/>
              <a:t>كشف الرجل لعورة الرجل وكشف المرأة لعورة المرأة</a:t>
            </a:r>
          </a:p>
          <a:p>
            <a:pPr lvl="1"/>
            <a:r>
              <a:rPr lang="ar-SA" dirty="0"/>
              <a:t>لا بد من مراعاة أحكام كشف العورة كما جاءت بها الشريعة الإسلامية ، ويزداد الأمر تضييقا عند الكشف عن العورة المغلظة ، والأولى أن يتدرب </a:t>
            </a:r>
            <a:r>
              <a:rPr lang="ar-SA" dirty="0" smtClean="0"/>
              <a:t>الطلاب </a:t>
            </a:r>
            <a:r>
              <a:rPr lang="ar-SA" dirty="0"/>
              <a:t>على </a:t>
            </a:r>
            <a:r>
              <a:rPr lang="ar-SA" dirty="0" smtClean="0"/>
              <a:t>هذه الفحوص </a:t>
            </a:r>
            <a:r>
              <a:rPr lang="ar-SA" dirty="0"/>
              <a:t>باستخدام الدمى </a:t>
            </a:r>
            <a:r>
              <a:rPr lang="ar-SA" dirty="0" smtClean="0"/>
              <a:t>والتي </a:t>
            </a:r>
            <a:r>
              <a:rPr lang="ar-SA" dirty="0"/>
              <a:t>قد يستعاض بها عن فحص المرضى مباشرة </a:t>
            </a:r>
            <a:r>
              <a:rPr lang="ar-SA" dirty="0" smtClean="0"/>
              <a:t>، خاصة </a:t>
            </a:r>
            <a:r>
              <a:rPr lang="ar-SA" dirty="0"/>
              <a:t>بالنسبة لطلاب الطب في المرحلة الجامعية ولا بد من مراعاة عدم إزعاج المريض أو الإضرار به أيا كان نوع الضرر الحاصل أو </a:t>
            </a:r>
            <a:r>
              <a:rPr lang="ar-SA" dirty="0" smtClean="0"/>
              <a:t>المتوقع</a:t>
            </a:r>
            <a:endParaRPr lang="ar-SA" dirty="0"/>
          </a:p>
          <a:p>
            <a:endParaRPr lang="ar-SA" dirty="0"/>
          </a:p>
          <a:p>
            <a:r>
              <a:rPr lang="ar-SA" dirty="0"/>
              <a:t>(لا ينظر الرجل إلى عورة الرجل، ولا المرأة إلى عورة المرأة)</a:t>
            </a:r>
          </a:p>
          <a:p>
            <a:endParaRPr lang="ar-SA" dirty="0" smtClean="0"/>
          </a:p>
        </p:txBody>
      </p:sp>
    </p:spTree>
    <p:extLst>
      <p:ext uri="{BB962C8B-B14F-4D97-AF65-F5344CB8AC3E}">
        <p14:creationId xmlns:p14="http://schemas.microsoft.com/office/powerpoint/2010/main" val="29727824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ثالثا : مراعاة آداب مقابلة المرضى وفحصهم</a:t>
            </a:r>
            <a:endParaRPr lang="ar-SA" dirty="0"/>
          </a:p>
        </p:txBody>
      </p:sp>
      <p:sp>
        <p:nvSpPr>
          <p:cNvPr id="3" name="عنصر نائب للمحتوى 2"/>
          <p:cNvSpPr>
            <a:spLocks noGrp="1"/>
          </p:cNvSpPr>
          <p:nvPr>
            <p:ph idx="1"/>
          </p:nvPr>
        </p:nvSpPr>
        <p:spPr/>
        <p:txBody>
          <a:bodyPr>
            <a:normAutofit fontScale="92500" lnSpcReduction="20000"/>
          </a:bodyPr>
          <a:lstStyle/>
          <a:p>
            <a:r>
              <a:rPr lang="ar-SA" dirty="0" smtClean="0"/>
              <a:t>قول الله تعالى</a:t>
            </a:r>
            <a:r>
              <a:rPr lang="en-US" dirty="0" smtClean="0"/>
              <a:t>}:</a:t>
            </a:r>
            <a:r>
              <a:rPr lang="ar-SA" dirty="0" smtClean="0"/>
              <a:t>وَقُولُواْ لِلنَّاسِ حُسْناً</a:t>
            </a:r>
            <a:r>
              <a:rPr lang="en-US" dirty="0" smtClean="0"/>
              <a:t> {</a:t>
            </a:r>
            <a:r>
              <a:rPr lang="ar-SA" dirty="0" smtClean="0"/>
              <a:t>البقرة:83</a:t>
            </a:r>
            <a:endParaRPr lang="en-US" dirty="0" smtClean="0"/>
          </a:p>
          <a:p>
            <a:r>
              <a:rPr lang="ar-SA" b="1" dirty="0" smtClean="0"/>
              <a:t>آداب مقابلة المرضى وفحصهم</a:t>
            </a:r>
            <a:r>
              <a:rPr lang="ar-SA" dirty="0" smtClean="0"/>
              <a:t>:</a:t>
            </a:r>
          </a:p>
          <a:p>
            <a:pPr lvl="1"/>
            <a:r>
              <a:rPr lang="ar-SA" dirty="0" smtClean="0"/>
              <a:t>التحية ورد السلام ( أفشوا السلام) </a:t>
            </a:r>
            <a:endParaRPr lang="en-US" dirty="0" smtClean="0"/>
          </a:p>
          <a:p>
            <a:pPr lvl="1"/>
            <a:r>
              <a:rPr lang="ar-SA" dirty="0" smtClean="0"/>
              <a:t>البشاشة والتبسم وطلاقة الوجه ”وتبسمك في وجه أخيك صدقة“</a:t>
            </a:r>
            <a:endParaRPr lang="en-US" dirty="0" smtClean="0"/>
          </a:p>
          <a:p>
            <a:pPr lvl="1"/>
            <a:r>
              <a:rPr lang="ar-SA" dirty="0" smtClean="0"/>
              <a:t>عدم التعالي على المريض</a:t>
            </a:r>
          </a:p>
          <a:p>
            <a:pPr lvl="1"/>
            <a:r>
              <a:rPr lang="ar-SA" dirty="0" smtClean="0"/>
              <a:t>احترام وجهة نظر المريض وتقدير مشاعره</a:t>
            </a:r>
            <a:endParaRPr lang="en-US" dirty="0" smtClean="0"/>
          </a:p>
          <a:p>
            <a:pPr lvl="1"/>
            <a:r>
              <a:rPr lang="ar-SA" dirty="0" smtClean="0"/>
              <a:t>(ولا تحقرن شيئا من المعروف، وأن تكلم أخاك وأنت منبسط إليه وجهك إن ذلك من المعروف)</a:t>
            </a:r>
            <a:endParaRPr lang="en-US" dirty="0" smtClean="0"/>
          </a:p>
          <a:p>
            <a:pPr lvl="1"/>
            <a:r>
              <a:rPr lang="ar-SA" dirty="0"/>
              <a:t>ضبط النفس عند ردود أفعال المرضى </a:t>
            </a:r>
            <a:endParaRPr lang="en-US" dirty="0"/>
          </a:p>
          <a:p>
            <a:pPr lvl="1"/>
            <a:r>
              <a:rPr lang="ar-SA" dirty="0"/>
              <a:t>في أخذ تاريخ المرض :حيث تتبع الطريقة العلمية ،وتكون هناك لباقة في طرح الأسئلة، خاصة ما كان حساسا ” كالسؤال عن النواحي الشخصية أو الاجتماعية“</a:t>
            </a:r>
            <a:endParaRPr lang="en-US" dirty="0"/>
          </a:p>
          <a:p>
            <a:pPr lvl="1"/>
            <a:r>
              <a:rPr lang="ar-SA" dirty="0"/>
              <a:t>آداب الحديث</a:t>
            </a:r>
            <a:r>
              <a:rPr lang="en-US" dirty="0"/>
              <a:t> : </a:t>
            </a:r>
            <a:r>
              <a:rPr lang="ar-SA" dirty="0"/>
              <a:t>ومن ذلك حسن الاستماع والتلفظ بالألفاظ الحسنة ومراعاة حال المريض ومستوى </a:t>
            </a:r>
            <a:r>
              <a:rPr lang="ar-SA" dirty="0" smtClean="0"/>
              <a:t>فهمه</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ar-SA" dirty="0"/>
              <a:t>ثالثا : مراعاة آداب مقابلة المرضى وفحصهم</a:t>
            </a:r>
          </a:p>
        </p:txBody>
      </p:sp>
      <p:sp>
        <p:nvSpPr>
          <p:cNvPr id="3" name="عنصر نائب للمحتوى 2"/>
          <p:cNvSpPr>
            <a:spLocks noGrp="1"/>
          </p:cNvSpPr>
          <p:nvPr>
            <p:ph idx="1"/>
          </p:nvPr>
        </p:nvSpPr>
        <p:spPr/>
        <p:txBody>
          <a:bodyPr>
            <a:normAutofit/>
          </a:bodyPr>
          <a:lstStyle/>
          <a:p>
            <a:r>
              <a:rPr lang="ar-SA" dirty="0" smtClean="0"/>
              <a:t>وختاما فإن هناك دور للمدرسين والمدربين في مساعدة المتعلمين على التعلم بصورة صحيحة،و لهم دورمهم في توعية المرضى فيما يتعلق بالتعلم عليهم، كما أن عليهم واجبا في حماية المرضى</a:t>
            </a:r>
            <a:endParaRPr lang="en-US" dirty="0" smtClean="0"/>
          </a:p>
          <a:p>
            <a:endParaRPr lang="en-US" dirty="0" smtClean="0"/>
          </a:p>
          <a:p>
            <a:r>
              <a:rPr lang="ar-SA" dirty="0" smtClean="0"/>
              <a:t>وهناك واجب على المؤسسات التعليمية في أن تضع السياسات الملائمة التي تضمن تعلم الطلاب بصورة صحيحة كما تضمن حفظ حقوق المرضى</a:t>
            </a:r>
            <a:endParaRPr lang="en-US"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الإذن الطبي </a:t>
            </a:r>
            <a:endParaRPr lang="ar-SA" dirty="0" smtClean="0"/>
          </a:p>
        </p:txBody>
      </p:sp>
      <p:sp>
        <p:nvSpPr>
          <p:cNvPr id="3" name="عنصر نائب للمحتوى 2"/>
          <p:cNvSpPr>
            <a:spLocks noGrp="1"/>
          </p:cNvSpPr>
          <p:nvPr>
            <p:ph idx="1"/>
          </p:nvPr>
        </p:nvSpPr>
        <p:spPr/>
        <p:txBody>
          <a:bodyPr/>
          <a:lstStyle/>
          <a:p>
            <a:r>
              <a:rPr lang="ar-SA" dirty="0" smtClean="0"/>
              <a:t>تعريف الإذن لغة:</a:t>
            </a:r>
          </a:p>
          <a:p>
            <a:pPr lvl="1"/>
            <a:r>
              <a:rPr lang="ar-SA" dirty="0" smtClean="0"/>
              <a:t>من معاني الإذن في اللغة الإباحة: قال في اللسان" أذن له في الشيء إذناً: أباحه له. واستأذنه: طلب منه الإذن" </a:t>
            </a:r>
            <a:endParaRPr lang="en-US" dirty="0" smtClean="0"/>
          </a:p>
          <a:p>
            <a:r>
              <a:rPr lang="ar-SA" dirty="0" smtClean="0"/>
              <a:t>تعريف الإذن الطبي اصطلاحا: عرف بعض الباحثين الإذن الطبي:</a:t>
            </a:r>
          </a:p>
          <a:p>
            <a:pPr lvl="1"/>
            <a:r>
              <a:rPr lang="ar-SA" dirty="0" smtClean="0"/>
              <a:t>إقرار المريض بالموافقة على إجراء ما يراه الطبيب مناسبا له من كشف سريري, وتحاليل مخبريه, ووصف الدواء، وغيره من الإجراءات الطبية التي تلزم لتشخيص المرض وعلاجه.</a:t>
            </a:r>
            <a:endParaRPr lang="en-US" dirty="0" smtClean="0"/>
          </a:p>
          <a:p>
            <a:endParaRPr lang="ar-SA" dirty="0"/>
          </a:p>
        </p:txBody>
      </p:sp>
      <p:pic>
        <p:nvPicPr>
          <p:cNvPr id="6146" name="Picture 2" descr="C:\Users\vaio\Pictures\586280810384.jpg"/>
          <p:cNvPicPr>
            <a:picLocks noChangeAspect="1" noChangeArrowheads="1"/>
          </p:cNvPicPr>
          <p:nvPr/>
        </p:nvPicPr>
        <p:blipFill>
          <a:blip r:embed="rId2" cstate="print"/>
          <a:srcRect/>
          <a:stretch>
            <a:fillRect/>
          </a:stretch>
        </p:blipFill>
        <p:spPr bwMode="auto">
          <a:xfrm>
            <a:off x="2267744" y="4665590"/>
            <a:ext cx="4536504" cy="214778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شروط الإذن الطبي </a:t>
            </a:r>
          </a:p>
        </p:txBody>
      </p:sp>
      <p:sp>
        <p:nvSpPr>
          <p:cNvPr id="3" name="عنصر نائب للمحتوى 2"/>
          <p:cNvSpPr>
            <a:spLocks noGrp="1"/>
          </p:cNvSpPr>
          <p:nvPr>
            <p:ph idx="1"/>
          </p:nvPr>
        </p:nvSpPr>
        <p:spPr/>
        <p:txBody>
          <a:bodyPr>
            <a:normAutofit/>
          </a:bodyPr>
          <a:lstStyle/>
          <a:p>
            <a:r>
              <a:rPr lang="ar-SA" dirty="0" smtClean="0"/>
              <a:t>يشترط للإذن الطبي شروط خمسة حتى يكون إذناً معتبراً، وهي: </a:t>
            </a:r>
            <a:endParaRPr lang="en-US" dirty="0" smtClean="0"/>
          </a:p>
          <a:p>
            <a:pPr marL="457200" lvl="1" indent="0">
              <a:buNone/>
            </a:pPr>
            <a:r>
              <a:rPr lang="en-US" b="1" dirty="0" smtClean="0"/>
              <a:t>  1. </a:t>
            </a:r>
            <a:r>
              <a:rPr lang="ar-SA" b="1" dirty="0" smtClean="0"/>
              <a:t>أن يكون الإذن صادراً ممن له الحق</a:t>
            </a:r>
          </a:p>
          <a:p>
            <a:pPr marL="1179576" lvl="2" indent="-457200"/>
            <a:r>
              <a:rPr lang="ar-SA" dirty="0" smtClean="0"/>
              <a:t>وهو الشخص المريض، أو وليه في حالة تعذر الحصول على إذنه, أو من له الولاية كالحاكم</a:t>
            </a:r>
            <a:endParaRPr lang="en-US" dirty="0" smtClean="0"/>
          </a:p>
          <a:p>
            <a:r>
              <a:rPr lang="ar-SA" sz="2200" dirty="0"/>
              <a:t>فإنّ المريض متى كان قادراً على التعبير عن إرادته , فإنّ الإذن في الإجراء الطبّي حقٌ واجب له , لا يجوز لأحدٍ أن يفتات عليه فيه , فليس لأحدٍ أن يجبره على الإذن , ولا أن يأذن نيابةً عنه , كما أنّه ليس لأحدٍ أن يعترض على إذنه بهذا الإجراء , ما لم يكن هناك مبرر شرعي لذلك</a:t>
            </a:r>
          </a:p>
          <a:p>
            <a:pPr lvl="1"/>
            <a:r>
              <a:rPr lang="ar-SA" sz="2200" dirty="0"/>
              <a:t> مثال: إذا أذن أخ المريض بإجراء عمليّة طبيةٍ لأخيه , حال أهليّة المريض وعدم موافقته , فإنَّ إذنه يعتبر ساقطاً؛ لكونه غير مستندٍ على أصلٍ شرعي , فالحق في هذه الحالة مختصّ بالمريض وحده</a:t>
            </a:r>
          </a:p>
          <a:p>
            <a:pPr lvl="1"/>
            <a:r>
              <a:rPr lang="ar-SA" sz="2200" dirty="0"/>
              <a:t>ومتى انعدمت الأهليّة , فإن الإذن لا يكون من حقّ المريض</a:t>
            </a:r>
          </a:p>
          <a:p>
            <a:pPr marL="1179576" lvl="2" indent="-457200"/>
            <a:endParaRPr lang="en-US" dirty="0" smtClean="0"/>
          </a:p>
          <a:p>
            <a:pPr marL="722376" lvl="2" indent="0">
              <a:buNone/>
            </a:pPr>
            <a:endParaRPr lang="en-US" dirty="0" smtClean="0"/>
          </a:p>
          <a:p>
            <a:endParaRPr lang="ar-SA"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شروط الإذن الطبي </a:t>
            </a:r>
          </a:p>
        </p:txBody>
      </p:sp>
      <p:sp>
        <p:nvSpPr>
          <p:cNvPr id="3" name="عنصر نائب للمحتوى 2"/>
          <p:cNvSpPr>
            <a:spLocks noGrp="1"/>
          </p:cNvSpPr>
          <p:nvPr>
            <p:ph idx="1"/>
          </p:nvPr>
        </p:nvSpPr>
        <p:spPr/>
        <p:txBody>
          <a:bodyPr/>
          <a:lstStyle/>
          <a:p>
            <a:pPr marL="1179576" lvl="2" indent="-457200"/>
            <a:endParaRPr lang="en-US" dirty="0" smtClean="0"/>
          </a:p>
          <a:p>
            <a:pPr marL="457200" lvl="1" indent="0">
              <a:buNone/>
            </a:pPr>
            <a:r>
              <a:rPr lang="ar-SA" b="1" dirty="0" smtClean="0"/>
              <a:t>2</a:t>
            </a:r>
            <a:r>
              <a:rPr lang="en-US" b="1" dirty="0" smtClean="0"/>
              <a:t>.       </a:t>
            </a:r>
            <a:r>
              <a:rPr lang="ar-SA" b="1" dirty="0" smtClean="0"/>
              <a:t>أن يكون الآذن أهلاً للإذن</a:t>
            </a:r>
          </a:p>
          <a:p>
            <a:pPr marL="1179576" lvl="2" indent="-457200"/>
            <a:r>
              <a:rPr lang="ar-SA" dirty="0" smtClean="0"/>
              <a:t>والأهلية تعتبر بوجود أمرين أحدهما: البلوغ والثاني العقل فإن أذن المريض وليس أهلاً للإذن فلا اعتبار بإذنه وكذلك الولي الفاقد للأهلية من باب أولى.</a:t>
            </a:r>
            <a:endParaRPr lang="ar-SA" dirty="0"/>
          </a:p>
          <a:p>
            <a:pPr marL="457200" lvl="1" indent="0">
              <a:buNone/>
            </a:pPr>
            <a:r>
              <a:rPr lang="ar-SA" b="1" dirty="0" smtClean="0"/>
              <a:t>3</a:t>
            </a:r>
            <a:r>
              <a:rPr lang="en-US" dirty="0" smtClean="0"/>
              <a:t>.     </a:t>
            </a:r>
            <a:r>
              <a:rPr lang="en-US" b="1" dirty="0" smtClean="0"/>
              <a:t>  </a:t>
            </a:r>
            <a:r>
              <a:rPr lang="ar-SA" b="1" dirty="0" smtClean="0"/>
              <a:t>الاختيار, وعدم الإكراه</a:t>
            </a:r>
          </a:p>
          <a:p>
            <a:pPr marL="1179576" lvl="2" indent="-457200"/>
            <a:r>
              <a:rPr lang="ar-SA" dirty="0" smtClean="0"/>
              <a:t>فالمكره في حقيقته غير آذن . قال تعالى: "إلا من أُكره وقلبه مطمئن بالإيمان" فلم يؤاخذ رغم قوله كلمة الكفر لأنه في حالة إكراه </a:t>
            </a:r>
            <a:r>
              <a:rPr lang="ar-SA" altLang="ar-SA" dirty="0" smtClean="0">
                <a:sym typeface="Helvetica" pitchFamily="121" charset="0"/>
              </a:rPr>
              <a:t>فلابد من ان  </a:t>
            </a:r>
            <a:r>
              <a:rPr lang="ar-SA" altLang="ar-SA" dirty="0">
                <a:sym typeface="Helvetica" pitchFamily="121" charset="0"/>
              </a:rPr>
              <a:t>يكون إذن المريض صادراً عن طواعية منه دون ضغط أو إكراه</a:t>
            </a:r>
            <a:r>
              <a:rPr lang="en-US" altLang="ar-SA" dirty="0">
                <a:sym typeface="Helvetica" pitchFamily="121" charset="0"/>
              </a:rPr>
              <a:t>.</a:t>
            </a:r>
          </a:p>
          <a:p>
            <a:pPr marL="1179576" lvl="2" indent="-457200"/>
            <a:endParaRPr lang="en-US" dirty="0" smtClean="0"/>
          </a:p>
          <a:p>
            <a:endParaRPr lang="ar-SA" dirty="0"/>
          </a:p>
        </p:txBody>
      </p:sp>
    </p:spTree>
    <p:extLst>
      <p:ext uri="{BB962C8B-B14F-4D97-AF65-F5344CB8AC3E}">
        <p14:creationId xmlns:p14="http://schemas.microsoft.com/office/powerpoint/2010/main" val="36168883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شروط الإذن </a:t>
            </a:r>
            <a:r>
              <a:rPr lang="ar-SA" dirty="0" smtClean="0"/>
              <a:t>الطبي</a:t>
            </a:r>
          </a:p>
        </p:txBody>
      </p:sp>
      <p:sp>
        <p:nvSpPr>
          <p:cNvPr id="3" name="عنصر نائب للمحتوى 2"/>
          <p:cNvSpPr>
            <a:spLocks noGrp="1"/>
          </p:cNvSpPr>
          <p:nvPr>
            <p:ph idx="1"/>
          </p:nvPr>
        </p:nvSpPr>
        <p:spPr/>
        <p:txBody>
          <a:bodyPr>
            <a:normAutofit/>
          </a:bodyPr>
          <a:lstStyle/>
          <a:p>
            <a:pPr lvl="0">
              <a:buClr>
                <a:srgbClr val="F0AD00">
                  <a:lumMod val="75000"/>
                </a:srgbClr>
              </a:buClr>
            </a:pPr>
            <a:r>
              <a:rPr lang="en-US" b="1" dirty="0" smtClean="0"/>
              <a:t> 4.   </a:t>
            </a:r>
            <a:r>
              <a:rPr lang="ar-SA" b="1" dirty="0" smtClean="0"/>
              <a:t>أن تكون المعالجة المأذون بها مشروعة</a:t>
            </a:r>
          </a:p>
          <a:p>
            <a:pPr marL="1179576" lvl="2" indent="-457200"/>
            <a:r>
              <a:rPr lang="ar-SA" dirty="0" smtClean="0"/>
              <a:t>فلو كانت محرمة لم يصح الإذن. كما لو أذن المريض للطبيب أن يجري له جراحة تغيير الخلقة, كتغيير الجنس, والوشم, وتغيير لون البشرة, وتصغير الأنف وتكبير الشفاه, ونحوها من الجراحات والعلاجات المحرمة بلا مسوغ شرعي</a:t>
            </a:r>
          </a:p>
          <a:p>
            <a:pPr marL="1179576" lvl="2" indent="-457200"/>
            <a:endParaRPr lang="en-US" dirty="0" smtClean="0"/>
          </a:p>
          <a:p>
            <a:pPr marL="457200" lvl="1" indent="0">
              <a:buNone/>
            </a:pPr>
            <a:r>
              <a:rPr lang="en-US" b="1" dirty="0" smtClean="0"/>
              <a:t>5.  </a:t>
            </a:r>
            <a:r>
              <a:rPr lang="ar-SA" b="1" dirty="0" smtClean="0"/>
              <a:t> </a:t>
            </a:r>
            <a:r>
              <a:rPr lang="en-US" b="1" dirty="0" smtClean="0"/>
              <a:t> </a:t>
            </a:r>
            <a:r>
              <a:rPr lang="ar-SA" b="1" dirty="0" smtClean="0"/>
              <a:t>أن يعطي الإذن وهو على بينة وإدراك من أمره</a:t>
            </a:r>
          </a:p>
          <a:p>
            <a:pPr marL="1179576" lvl="2" indent="-457200"/>
            <a:r>
              <a:rPr lang="ar-SA" dirty="0" smtClean="0"/>
              <a:t>فلابد من إيضاح الأمر له حتى يعرف ما هو مقدم عليه. وأرى أنه يجب ترك التهويل والتهوين, لأن طلبهما فيه تزييف للواقع, وتغرير بالمريض</a:t>
            </a:r>
            <a:r>
              <a:rPr lang="en-US" dirty="0" smtClean="0"/>
              <a:t> </a:t>
            </a:r>
            <a:r>
              <a:rPr lang="ar-SA" dirty="0" smtClean="0"/>
              <a:t>وان تكون ال</a:t>
            </a:r>
            <a:r>
              <a:rPr lang="ar-SA" altLang="ar-SA" dirty="0" smtClean="0">
                <a:sym typeface="Helvetica" pitchFamily="121" charset="0"/>
              </a:rPr>
              <a:t>معلومات </a:t>
            </a:r>
            <a:r>
              <a:rPr lang="ar-SA" altLang="ar-SA" dirty="0">
                <a:sym typeface="Helvetica" pitchFamily="121" charset="0"/>
              </a:rPr>
              <a:t>وافية وبلغة يفهمها المريض عما سيقوم به، وما هو مطلوب من المريض فعله، وما سيترتب عليه من مضاعفات </a:t>
            </a:r>
            <a:r>
              <a:rPr lang="ar-SA" altLang="ar-SA" dirty="0" smtClean="0">
                <a:sym typeface="Helvetica" pitchFamily="121" charset="0"/>
              </a:rPr>
              <a:t>ومخاطروان </a:t>
            </a:r>
            <a:r>
              <a:rPr lang="ar-SA" altLang="ar-SA" dirty="0">
                <a:sym typeface="Helvetica" pitchFamily="121" charset="0"/>
              </a:rPr>
              <a:t>أن يكون المريض قادراً على استيعاب وفهم المعلومات التي قدمت له حتى يعطي الإذن عن وعي وإدراك واقتناع تام</a:t>
            </a:r>
            <a:r>
              <a:rPr lang="en-US" altLang="ar-SA" dirty="0">
                <a:sym typeface="Helvetica" pitchFamily="121" charset="0"/>
              </a:rPr>
              <a:t>.</a:t>
            </a:r>
          </a:p>
          <a:p>
            <a:pPr marL="1179576" lvl="2" indent="-457200"/>
            <a:endParaRPr lang="ar-SA"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شروط الإذن الطبي</a:t>
            </a:r>
            <a:endParaRPr lang="ar-SA" dirty="0" smtClean="0"/>
          </a:p>
        </p:txBody>
      </p:sp>
      <p:sp>
        <p:nvSpPr>
          <p:cNvPr id="3" name="عنصر نائب للمحتوى 2"/>
          <p:cNvSpPr>
            <a:spLocks noGrp="1"/>
          </p:cNvSpPr>
          <p:nvPr>
            <p:ph idx="1"/>
          </p:nvPr>
        </p:nvSpPr>
        <p:spPr/>
        <p:txBody>
          <a:bodyPr/>
          <a:lstStyle/>
          <a:p>
            <a:r>
              <a:rPr lang="ar-SA" dirty="0" smtClean="0"/>
              <a:t> وإذا كانت المعالجة عبارة عن </a:t>
            </a:r>
            <a:r>
              <a:rPr lang="ar-SA" b="1" dirty="0" smtClean="0"/>
              <a:t>جراحة</a:t>
            </a:r>
            <a:r>
              <a:rPr lang="ar-SA" dirty="0" smtClean="0"/>
              <a:t> تجرى للمريض فيزداد شرطان على ما سبق وهما:  </a:t>
            </a:r>
          </a:p>
          <a:p>
            <a:pPr lvl="1"/>
            <a:r>
              <a:rPr lang="ar-SA" dirty="0" smtClean="0"/>
              <a:t>أن يشمل الأذن على </a:t>
            </a:r>
            <a:r>
              <a:rPr lang="ar-SA" b="1" dirty="0" smtClean="0"/>
              <a:t>إجازة فعل الجراحة </a:t>
            </a:r>
            <a:r>
              <a:rPr lang="ar-SA" dirty="0" smtClean="0"/>
              <a:t>لأن ذلك هو المقصود من الإذن</a:t>
            </a:r>
          </a:p>
          <a:p>
            <a:pPr lvl="1"/>
            <a:r>
              <a:rPr lang="ar-SA" dirty="0" smtClean="0"/>
              <a:t>أن تكون </a:t>
            </a:r>
            <a:r>
              <a:rPr lang="ar-SA" b="1" dirty="0" smtClean="0"/>
              <a:t>دلالة الصيغة على إجازة فعل الجراحة صريحة أو قائمة مقام الصريح, </a:t>
            </a:r>
            <a:r>
              <a:rPr lang="ar-SA" dirty="0" smtClean="0"/>
              <a:t>كقول المريض لطبيبه: أذنت لك بفعل الجراحة ونحوه, ومثله الإشارة المفهومة التي تدل على رضاه بإجراء هذه الجراحة</a:t>
            </a:r>
          </a:p>
          <a:p>
            <a:pPr marL="457200" lvl="1" indent="0">
              <a:buNone/>
            </a:pPr>
            <a:r>
              <a:rPr lang="ar-SA" altLang="ar-SA" dirty="0" smtClean="0">
                <a:sym typeface="Helvetica" pitchFamily="121" charset="0"/>
              </a:rPr>
              <a:t>   وان </a:t>
            </a:r>
            <a:r>
              <a:rPr lang="ar-SA" altLang="ar-SA" dirty="0">
                <a:sym typeface="Helvetica" pitchFamily="121" charset="0"/>
              </a:rPr>
              <a:t>يكون الإذن مكتوباً عند عزم الممارس الصحي القيام بإجراءات تدخليه تنطوي على مخاطر محتملة، مثل العمليات الجراحية أو أخذ الخزعات أو الإجراءات المشابهة</a:t>
            </a:r>
            <a:r>
              <a:rPr lang="en-US" altLang="ar-SA" dirty="0">
                <a:sym typeface="Helvetica" pitchFamily="121" charset="0"/>
              </a:rPr>
              <a:t>.</a:t>
            </a:r>
          </a:p>
          <a:p>
            <a:pPr lvl="1"/>
            <a:endParaRPr lang="ar-SA" dirty="0"/>
          </a:p>
        </p:txBody>
      </p:sp>
    </p:spTree>
    <p:extLst>
      <p:ext uri="{BB962C8B-B14F-4D97-AF65-F5344CB8AC3E}">
        <p14:creationId xmlns:p14="http://schemas.microsoft.com/office/powerpoint/2010/main" val="17326449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1"/>
          <p:cNvSpPr>
            <a:spLocks noGrp="1"/>
          </p:cNvSpPr>
          <p:nvPr>
            <p:ph type="title"/>
          </p:nvPr>
        </p:nvSpPr>
        <p:spPr/>
        <p:txBody>
          <a:bodyPr/>
          <a:lstStyle/>
          <a:p>
            <a:r>
              <a:rPr lang="ar-SA" smtClean="0"/>
              <a:t>أحكام الأذن الطبي</a:t>
            </a:r>
            <a:endParaRPr lang="ar-SA" dirty="0" smtClean="0"/>
          </a:p>
        </p:txBody>
      </p:sp>
      <p:sp>
        <p:nvSpPr>
          <p:cNvPr id="3" name="عنصر نائب للمحتوى 2"/>
          <p:cNvSpPr>
            <a:spLocks noGrp="1"/>
          </p:cNvSpPr>
          <p:nvPr>
            <p:ph idx="1"/>
          </p:nvPr>
        </p:nvSpPr>
        <p:spPr/>
        <p:txBody>
          <a:bodyPr>
            <a:normAutofit/>
          </a:bodyPr>
          <a:lstStyle/>
          <a:p>
            <a:r>
              <a:rPr lang="ar-SA" dirty="0" smtClean="0"/>
              <a:t>ينقسم الأذن الطبي الى قسمين </a:t>
            </a:r>
          </a:p>
          <a:p>
            <a:r>
              <a:rPr lang="ar-SA" dirty="0" smtClean="0"/>
              <a:t>أذن مقيد(خاص):</a:t>
            </a:r>
          </a:p>
          <a:p>
            <a:pPr lvl="1"/>
            <a:r>
              <a:rPr lang="ar-SA" dirty="0" smtClean="0"/>
              <a:t>وهذه الصفة من الإذن هي الأصل , ولا إشكال في جوازها شرعا مادامت صادرة من صاحب الحق في الإذن وهو المريض, أو من ولية إن لم يكن أهلا للإذن</a:t>
            </a:r>
          </a:p>
          <a:p>
            <a:r>
              <a:rPr lang="ar-SA" dirty="0" smtClean="0"/>
              <a:t>أذن مطلق (عام):</a:t>
            </a:r>
          </a:p>
          <a:p>
            <a:pPr lvl="1"/>
            <a:r>
              <a:rPr lang="ar-SA" dirty="0" smtClean="0"/>
              <a:t>وفيه يفوض المريض الطبيب بالإجراء الطبي الذي يكون مناسبا دون تقييد وذلك كقوله ( أذنت لك بعلاجي حسب ما تستدعي حالتي )</a:t>
            </a:r>
          </a:p>
          <a:p>
            <a:pPr lvl="1"/>
            <a:r>
              <a:rPr lang="ar-SA" dirty="0" smtClean="0"/>
              <a:t>وهذا النوع من الإذن يطلبه الأطباء في حالة خوفهم من وجود أمراض تحتاج إلى جراحة مفاجئة لم يكن يعلم عنها المريض , بل ولا الطبيب إلا بعد مباشرة العمل الجراحي</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p:txBody>
          <a:bodyPr/>
          <a:lstStyle/>
          <a:p>
            <a:r>
              <a:rPr lang="ar-SA" dirty="0" smtClean="0"/>
              <a:t>أحكام الأذن الطبي</a:t>
            </a:r>
          </a:p>
        </p:txBody>
      </p:sp>
      <p:sp>
        <p:nvSpPr>
          <p:cNvPr id="3" name="عنصر نائب للمحتوى 2"/>
          <p:cNvSpPr>
            <a:spLocks noGrp="1"/>
          </p:cNvSpPr>
          <p:nvPr>
            <p:ph idx="1"/>
          </p:nvPr>
        </p:nvSpPr>
        <p:spPr/>
        <p:txBody>
          <a:bodyPr/>
          <a:lstStyle/>
          <a:p>
            <a:r>
              <a:rPr lang="ar-SA" dirty="0"/>
              <a:t>إ</a:t>
            </a:r>
            <a:r>
              <a:rPr lang="ar-SA" dirty="0" smtClean="0"/>
              <a:t>ذن شفوي:</a:t>
            </a:r>
          </a:p>
          <a:p>
            <a:pPr lvl="1"/>
            <a:r>
              <a:rPr lang="ar-SA" dirty="0" smtClean="0"/>
              <a:t>هناك من المعالجات مالا يحتاج إلى إذن مكتوب فيكتفى فيه بالإذن الشفوي , لعدم خطورة هذه الفحوصات والمعالجات على جسم المريض في العادة مثال (تحليل الدم, البول , البراز , والأشعة)</a:t>
            </a:r>
          </a:p>
          <a:p>
            <a:endParaRPr lang="ar-SA" dirty="0" smtClean="0"/>
          </a:p>
        </p:txBody>
      </p:sp>
      <p:pic>
        <p:nvPicPr>
          <p:cNvPr id="9218" name="Picture 2" descr="C:\Users\vaio\Pictures\82824116.jpg"/>
          <p:cNvPicPr>
            <a:picLocks noChangeAspect="1" noChangeArrowheads="1"/>
          </p:cNvPicPr>
          <p:nvPr/>
        </p:nvPicPr>
        <p:blipFill>
          <a:blip r:embed="rId2" cstate="print"/>
          <a:srcRect/>
          <a:stretch>
            <a:fillRect/>
          </a:stretch>
        </p:blipFill>
        <p:spPr bwMode="auto">
          <a:xfrm rot="20615239">
            <a:off x="845408" y="3545126"/>
            <a:ext cx="3240360" cy="26322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حاجتنا للتعلم على المرضى </a:t>
            </a:r>
          </a:p>
        </p:txBody>
      </p:sp>
      <p:sp>
        <p:nvSpPr>
          <p:cNvPr id="3" name="عنصر نائب للمحتوى 2"/>
          <p:cNvSpPr>
            <a:spLocks noGrp="1"/>
          </p:cNvSpPr>
          <p:nvPr>
            <p:ph idx="1"/>
          </p:nvPr>
        </p:nvSpPr>
        <p:spPr/>
        <p:txBody>
          <a:bodyPr>
            <a:normAutofit/>
          </a:bodyPr>
          <a:lstStyle/>
          <a:p>
            <a:r>
              <a:rPr lang="ar-SA" dirty="0" smtClean="0"/>
              <a:t>وإذا كان تعلم الطب والطبابة من فروض الكفايات التي لا بد أن يتصدى لها فئة من أبناء المسلمين ، ويأثم المسلمون جميعا إذا لم يقم أحد بهذا الواجب ، وإذا كان هذا الواجب لا يتم إلا بالتعلم على المرضى فالقاعدة الشرعية تقول</a:t>
            </a:r>
            <a:endParaRPr lang="en-US" dirty="0" smtClean="0"/>
          </a:p>
          <a:p>
            <a:r>
              <a:rPr lang="ar-SA" dirty="0" smtClean="0"/>
              <a:t> "</a:t>
            </a:r>
            <a:r>
              <a:rPr lang="ar-SA" b="1" dirty="0" smtClean="0"/>
              <a:t>ما لا يتم الواجب إلا به فهو واجب</a:t>
            </a:r>
            <a:r>
              <a:rPr lang="ar-SA" dirty="0" smtClean="0"/>
              <a:t>" </a:t>
            </a:r>
          </a:p>
          <a:p>
            <a:pPr lvl="1"/>
            <a:r>
              <a:rPr lang="ar-SA" dirty="0" smtClean="0"/>
              <a:t>ومن هنا </a:t>
            </a:r>
            <a:r>
              <a:rPr lang="ar-SA" b="1" dirty="0" smtClean="0"/>
              <a:t>أصبح التعلم على الحالات المرضية واجبا شرعيا </a:t>
            </a:r>
            <a:r>
              <a:rPr lang="ar-SA" dirty="0" smtClean="0"/>
              <a:t>كإتمام واجب تعلم الطب والطبابة والتداوي</a:t>
            </a:r>
          </a:p>
          <a:p>
            <a:pPr lvl="1"/>
            <a:r>
              <a:rPr lang="ar-SA" dirty="0" smtClean="0"/>
              <a:t>ولا يتصور إطلاقا أن يتخرج طالب من كلية الطب أو كليات العلوم الطبية في أي تخصص طبي ، لا يتصور أن ينهي متطلبات تعليمه وتدريبه إلا وقد عاين المرضى وتابعهم وفحصهم ودرس حالاتهم المرضية بالقدر الذي يحتاجه من المرحلة التي هو فيها</a:t>
            </a:r>
            <a:endParaRPr lang="en-US" dirty="0" smtClean="0"/>
          </a:p>
          <a:p>
            <a:endParaRPr lang="ar-SA"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ar-SA" dirty="0"/>
              <a:t>أحكام الأذن الطبي</a:t>
            </a:r>
          </a:p>
        </p:txBody>
      </p:sp>
      <p:sp>
        <p:nvSpPr>
          <p:cNvPr id="3" name="عنصر نائب للمحتوى 2"/>
          <p:cNvSpPr>
            <a:spLocks noGrp="1"/>
          </p:cNvSpPr>
          <p:nvPr>
            <p:ph idx="1"/>
          </p:nvPr>
        </p:nvSpPr>
        <p:spPr/>
        <p:txBody>
          <a:bodyPr/>
          <a:lstStyle/>
          <a:p>
            <a:r>
              <a:rPr lang="ar-SA" dirty="0"/>
              <a:t>إ</a:t>
            </a:r>
            <a:r>
              <a:rPr lang="ar-SA" dirty="0" smtClean="0"/>
              <a:t>ذن مكتوب:</a:t>
            </a:r>
          </a:p>
          <a:p>
            <a:pPr lvl="1"/>
            <a:r>
              <a:rPr lang="ar-SA" dirty="0"/>
              <a:t>و</a:t>
            </a:r>
            <a:r>
              <a:rPr lang="ar-SA" dirty="0" smtClean="0"/>
              <a:t>يرى الدكتور البار أن الإذن المكتوب من المريض البالغ العاقل أو إذن ولي المريض القاصر أو المجنون أو المغمى عليه ينبغي الحصول عليه في الأمور التالية:</a:t>
            </a:r>
          </a:p>
          <a:p>
            <a:pPr marL="1225296" lvl="2" indent="-457200">
              <a:buFont typeface="+mj-lt"/>
              <a:buAutoNum type="arabicPeriod"/>
            </a:pPr>
            <a:r>
              <a:rPr lang="ar-SA" dirty="0" smtClean="0"/>
              <a:t>أي عملية جراحية ما عدا خلع الأسنان ومعالجة الفم التي في العيادة ودون الحاجة لدخول المستشفى أو إعطاء المخدر</a:t>
            </a:r>
            <a:endParaRPr lang="ar-SA" dirty="0"/>
          </a:p>
          <a:p>
            <a:pPr marL="1225296" lvl="2" indent="-457200">
              <a:buFont typeface="+mj-lt"/>
              <a:buAutoNum type="arabicPeriod"/>
            </a:pPr>
            <a:r>
              <a:rPr lang="ar-SA" dirty="0" smtClean="0"/>
              <a:t>إعطاء أي مخدر وخاصة إذا كان التخدير عاما أو نصفياً</a:t>
            </a:r>
            <a:endParaRPr lang="ar-SA" dirty="0"/>
          </a:p>
          <a:p>
            <a:pPr marL="1225296" lvl="2" indent="-457200">
              <a:buFont typeface="+mj-lt"/>
              <a:buAutoNum type="arabicPeriod"/>
            </a:pPr>
            <a:r>
              <a:rPr lang="ar-SA" dirty="0" smtClean="0"/>
              <a:t>إجراء فحوصات فيها تدخل في جسم المريض </a:t>
            </a:r>
            <a:r>
              <a:rPr lang="en-US" dirty="0" smtClean="0"/>
              <a:t>Invasive </a:t>
            </a:r>
            <a:endParaRPr lang="en-US" dirty="0"/>
          </a:p>
          <a:p>
            <a:pPr marL="1225296" lvl="2" indent="-457200">
              <a:buFont typeface="+mj-lt"/>
              <a:buAutoNum type="arabicPeriod"/>
            </a:pPr>
            <a:r>
              <a:rPr lang="ar-SA" dirty="0" smtClean="0"/>
              <a:t>إجراء أي علاج كيماوي لمعالجة السرطان أو علاج بالأشعة</a:t>
            </a:r>
            <a:br>
              <a:rPr lang="ar-SA" dirty="0" smtClean="0"/>
            </a:br>
            <a:endParaRPr lang="ar-SA" dirty="0"/>
          </a:p>
        </p:txBody>
      </p:sp>
      <p:pic>
        <p:nvPicPr>
          <p:cNvPr id="10242" name="Picture 2" descr="C:\Users\vaio\Pictures\doctor-explaining-consent-form-to-senior-patient-28850408.jpg"/>
          <p:cNvPicPr>
            <a:picLocks noChangeAspect="1" noChangeArrowheads="1"/>
          </p:cNvPicPr>
          <p:nvPr/>
        </p:nvPicPr>
        <p:blipFill>
          <a:blip r:embed="rId2" cstate="print"/>
          <a:srcRect l="21671" t="14859" r="7703"/>
          <a:stretch>
            <a:fillRect/>
          </a:stretch>
        </p:blipFill>
        <p:spPr bwMode="auto">
          <a:xfrm rot="20861192">
            <a:off x="184710" y="4191609"/>
            <a:ext cx="2609301" cy="209908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ar-SA" dirty="0"/>
              <a:t>أحكام الأذن الطبي</a:t>
            </a:r>
          </a:p>
        </p:txBody>
      </p:sp>
      <p:sp>
        <p:nvSpPr>
          <p:cNvPr id="3" name="عنصر نائب للمحتوى 2"/>
          <p:cNvSpPr>
            <a:spLocks noGrp="1"/>
          </p:cNvSpPr>
          <p:nvPr>
            <p:ph idx="1"/>
          </p:nvPr>
        </p:nvSpPr>
        <p:spPr/>
        <p:txBody>
          <a:bodyPr>
            <a:normAutofit/>
          </a:bodyPr>
          <a:lstStyle/>
          <a:p>
            <a:r>
              <a:rPr lang="ar-SA" dirty="0"/>
              <a:t>إ</a:t>
            </a:r>
            <a:r>
              <a:rPr lang="ar-SA" dirty="0" smtClean="0"/>
              <a:t>ذن مكتوب:</a:t>
            </a:r>
          </a:p>
          <a:p>
            <a:pPr marL="1225296" lvl="2" indent="-457200">
              <a:buFont typeface="+mj-lt"/>
              <a:buAutoNum type="arabicPeriod" startAt="5"/>
            </a:pPr>
            <a:r>
              <a:rPr lang="ar-SA" dirty="0" smtClean="0"/>
              <a:t>تصوير </a:t>
            </a:r>
            <a:r>
              <a:rPr lang="ar-SA" dirty="0"/>
              <a:t>المريض بالآلة التصويرية أو الفيديو وخاصة إذا كان التصوير يشمل الوجه أما تصوير العمليات الجراحية أو غيرها التي لا توضح الوجه الذي يستدل به على الشخص فلا تحتاج إلى إذن </a:t>
            </a:r>
            <a:endParaRPr lang="ar-SA" dirty="0" smtClean="0"/>
          </a:p>
          <a:p>
            <a:pPr marL="1225296" lvl="2" indent="-457200">
              <a:buFont typeface="+mj-lt"/>
              <a:buAutoNum type="arabicPeriod" startAt="5"/>
            </a:pPr>
            <a:r>
              <a:rPr lang="ar-SA" dirty="0" smtClean="0"/>
              <a:t>إذن </a:t>
            </a:r>
            <a:r>
              <a:rPr lang="ar-SA" dirty="0"/>
              <a:t>المريض في الاستفادة من الأنسجة التي تم إزالتها أثناء عملية أو بعد ولادة, كالاستفادة من المشيمة أو من السقط الذي نزل ميتا لاستعماله في زرع الأعضاء, أو تحنيطه ووضعه في محلول (الفورمالين) لدراسته وتعليم طلبة الطب ليتعرفوا على أنواع </a:t>
            </a:r>
            <a:r>
              <a:rPr lang="ar-SA" dirty="0" smtClean="0"/>
              <a:t>الأمراض</a:t>
            </a:r>
            <a:br>
              <a:rPr lang="ar-SA" dirty="0" smtClean="0"/>
            </a:br>
            <a:endParaRPr lang="ar-S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5373216"/>
            <a:ext cx="26162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35401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p:txBody>
          <a:bodyPr/>
          <a:lstStyle/>
          <a:p>
            <a:r>
              <a:rPr lang="ar-SA" dirty="0" smtClean="0"/>
              <a:t>من لا يعتبر إذنه</a:t>
            </a:r>
          </a:p>
        </p:txBody>
      </p:sp>
      <p:sp>
        <p:nvSpPr>
          <p:cNvPr id="3" name="عنصر نائب للمحتوى 2"/>
          <p:cNvSpPr>
            <a:spLocks noGrp="1"/>
          </p:cNvSpPr>
          <p:nvPr>
            <p:ph idx="1"/>
          </p:nvPr>
        </p:nvSpPr>
        <p:spPr/>
        <p:txBody>
          <a:bodyPr>
            <a:normAutofit lnSpcReduction="10000"/>
          </a:bodyPr>
          <a:lstStyle/>
          <a:p>
            <a:pPr marL="621792" indent="-457200">
              <a:buFont typeface="+mj-lt"/>
              <a:buAutoNum type="arabicPeriod"/>
            </a:pPr>
            <a:r>
              <a:rPr lang="ar-SA" dirty="0" smtClean="0"/>
              <a:t>إذن الصغير: اذا عالج الطبيب صبياً بإذنه أو بإذن غير وليّه , فأصابه شيء بسبب هذه المعالجة فهو ضامن</a:t>
            </a:r>
          </a:p>
          <a:p>
            <a:pPr marL="621792" indent="-457200">
              <a:buFont typeface="+mj-lt"/>
              <a:buAutoNum type="arabicPeriod"/>
            </a:pPr>
            <a:r>
              <a:rPr lang="ar-SA" dirty="0" smtClean="0"/>
              <a:t>المكره : فالمكره فاقد الاختيار</a:t>
            </a:r>
          </a:p>
          <a:p>
            <a:pPr marL="633222" indent="-514350">
              <a:buFont typeface="+mj-lt"/>
              <a:buAutoNum type="arabicPeriod"/>
            </a:pPr>
            <a:r>
              <a:rPr lang="ar-SA" dirty="0" smtClean="0"/>
              <a:t>المغمى عليه أو فاقد الوعي : سواء كان ذلك فقدانً مؤقتاً بنوم أو مرض أو دواء أو حادثة أو سكر أو تخدير, أو فقداناً دائما بسبب مرض من الأمراض</a:t>
            </a:r>
          </a:p>
          <a:p>
            <a:pPr marL="633222" indent="-514350">
              <a:buFont typeface="+mj-lt"/>
              <a:buAutoNum type="arabicPeriod"/>
            </a:pPr>
            <a:r>
              <a:rPr lang="ar-SA" dirty="0" smtClean="0"/>
              <a:t>المجنون : سواء أكان الجنون وفقدان الإدراك والعقل دائما أو مؤقتا</a:t>
            </a:r>
          </a:p>
          <a:p>
            <a:endParaRPr lang="ar-SA" dirty="0" smtClean="0"/>
          </a:p>
          <a:p>
            <a:r>
              <a:rPr lang="ar-SA" dirty="0" smtClean="0"/>
              <a:t>الدليل الحديث: "رفع القلم عن ثلاثة عن النائم حتى يستيقظ، وعن الصبي حتى يبلغ، وعن المجنون حتى يعقل" (رواه الإمام أحمد في مسنده)</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p:txBody>
          <a:bodyPr/>
          <a:lstStyle/>
          <a:p>
            <a:r>
              <a:rPr lang="ar-SA" dirty="0" smtClean="0"/>
              <a:t>إذن الأولياء – اعتبار الإذن </a:t>
            </a:r>
            <a:endParaRPr lang="ar-SA" dirty="0"/>
          </a:p>
        </p:txBody>
      </p:sp>
      <p:sp>
        <p:nvSpPr>
          <p:cNvPr id="3" name="عنصر نائب للمحتوى 2"/>
          <p:cNvSpPr>
            <a:spLocks noGrp="1"/>
          </p:cNvSpPr>
          <p:nvPr>
            <p:ph idx="1"/>
          </p:nvPr>
        </p:nvSpPr>
        <p:spPr/>
        <p:txBody>
          <a:bodyPr/>
          <a:lstStyle/>
          <a:p>
            <a:r>
              <a:rPr lang="ar-SA" dirty="0" smtClean="0"/>
              <a:t>اعتبار إذن الأولياء: من حكمة الشريعة أنها اعتبرت الولاية على الغير عند الاحتياج إليها كما في حال السفيه والصبي والمجنون فإن هؤلاء لا يحسنون التصرف لأنفسهم إما بالكلية أو لا يحسنونه على نحو مرضيّ . </a:t>
            </a:r>
          </a:p>
          <a:p>
            <a:pPr lvl="1"/>
            <a:r>
              <a:rPr lang="ar-SA" dirty="0" smtClean="0"/>
              <a:t>وقد نص ابن قدامه – رحمة الله – على اعتبار إذن الولي في حال عدم أهلية المريض للإذن فقال "وان ختن صبياً بغير إذن وليه , أو قطع سلعة (غدة) من لسانة بغير إذنه, أو من صبي بغير أذن وليه, فسرت جنايته ضمن , لأنه قطع غير مأذون فيه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ar-SA" altLang="ar-SA" dirty="0" smtClean="0">
                <a:cs typeface="Arial" pitchFamily="34" charset="0"/>
                <a:sym typeface="Helvetica" pitchFamily="121" charset="0"/>
              </a:rPr>
              <a:t>استئذان </a:t>
            </a:r>
            <a:r>
              <a:rPr lang="ar-SA" altLang="ar-SA" dirty="0">
                <a:cs typeface="Arial" pitchFamily="34" charset="0"/>
                <a:sym typeface="Helvetica" pitchFamily="121" charset="0"/>
              </a:rPr>
              <a:t>المريض</a:t>
            </a:r>
            <a:endParaRPr lang="en-US" dirty="0" smtClean="0">
              <a:sym typeface="Gill Sans" charset="0"/>
            </a:endParaRPr>
          </a:p>
        </p:txBody>
      </p:sp>
      <p:sp>
        <p:nvSpPr>
          <p:cNvPr id="32770" name="Rectangle 2"/>
          <p:cNvSpPr>
            <a:spLocks noGrp="1" noChangeArrowheads="1"/>
          </p:cNvSpPr>
          <p:nvPr>
            <p:ph type="body" idx="1"/>
          </p:nvPr>
        </p:nvSpPr>
        <p:spPr>
          <a:xfrm>
            <a:off x="549275" y="1370962"/>
            <a:ext cx="8042276" cy="4919220"/>
          </a:xfrm>
        </p:spPr>
        <p:txBody>
          <a:bodyPr/>
          <a:lstStyle/>
          <a:p>
            <a:pPr eaLnBrk="1" hangingPunct="1"/>
            <a:r>
              <a:rPr lang="ar-SA" altLang="ar-SA" smtClean="0">
                <a:cs typeface="Arial" pitchFamily="34" charset="0"/>
                <a:sym typeface="Helvetica" pitchFamily="121" charset="0"/>
              </a:rPr>
              <a:t>إذن المرأة</a:t>
            </a:r>
            <a:r>
              <a:rPr lang="en-US" altLang="ar-SA" smtClean="0">
                <a:sym typeface="Helvetica" pitchFamily="121" charset="0"/>
              </a:rPr>
              <a:t>:</a:t>
            </a:r>
          </a:p>
          <a:p>
            <a:pPr eaLnBrk="1" hangingPunct="1"/>
            <a:r>
              <a:rPr lang="ar-SA" altLang="ar-SA" smtClean="0">
                <a:cs typeface="Arial" pitchFamily="34" charset="0"/>
                <a:sym typeface="Helvetica" pitchFamily="121" charset="0"/>
              </a:rPr>
              <a:t>للمرأة البالغة العاقلة أن تأذن بالعمل الطبي المتعلق بها بما في ذلك العمليات الجراحية، إلا ما يتعلق بالإنجاب مثل استخدام موانع الحمل أو استئصال الرحم أو غيرها من الإجراءات فلا بد من موافقة الزوج أيضاً. أما في الحالات الطارئة والضرورية فيكتفى بإذن المرأة وحدها. انظر قرار هيئة كبار العلماء رقم 173</a:t>
            </a:r>
            <a:r>
              <a:rPr lang="en-US" altLang="ar-SA" smtClean="0">
                <a:sym typeface="Helvetica" pitchFamily="121" charset="0"/>
              </a:rPr>
              <a:t>.</a:t>
            </a:r>
          </a:p>
        </p:txBody>
      </p:sp>
    </p:spTree>
    <p:extLst>
      <p:ext uri="{BB962C8B-B14F-4D97-AF65-F5344CB8AC3E}">
        <p14:creationId xmlns:p14="http://schemas.microsoft.com/office/powerpoint/2010/main" val="3277207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ar-SA" altLang="ar-SA" dirty="0" smtClean="0">
                <a:cs typeface="Arial" pitchFamily="34" charset="0"/>
                <a:sym typeface="Helvetica" pitchFamily="121" charset="0"/>
              </a:rPr>
              <a:t>استئذان </a:t>
            </a:r>
            <a:r>
              <a:rPr lang="ar-SA" altLang="ar-SA" dirty="0">
                <a:cs typeface="Arial" pitchFamily="34" charset="0"/>
                <a:sym typeface="Helvetica" pitchFamily="121" charset="0"/>
              </a:rPr>
              <a:t>المريض</a:t>
            </a:r>
            <a:endParaRPr lang="en-US" dirty="0" smtClean="0">
              <a:sym typeface="Gill Sans" charset="0"/>
            </a:endParaRPr>
          </a:p>
        </p:txBody>
      </p:sp>
      <p:sp>
        <p:nvSpPr>
          <p:cNvPr id="33794" name="Rectangle 2"/>
          <p:cNvSpPr>
            <a:spLocks noGrp="1" noChangeArrowheads="1"/>
          </p:cNvSpPr>
          <p:nvPr>
            <p:ph type="body" idx="1"/>
          </p:nvPr>
        </p:nvSpPr>
        <p:spPr/>
        <p:txBody>
          <a:bodyPr>
            <a:normAutofit/>
          </a:bodyPr>
          <a:lstStyle/>
          <a:p>
            <a:pPr eaLnBrk="1" hangingPunct="1"/>
            <a:r>
              <a:rPr lang="ar-SA" altLang="ar-SA" dirty="0" smtClean="0">
                <a:cs typeface="Arial" pitchFamily="34" charset="0"/>
                <a:sym typeface="Helvetica" pitchFamily="121" charset="0"/>
              </a:rPr>
              <a:t>إذن قاصر الأهلية</a:t>
            </a:r>
            <a:r>
              <a:rPr lang="en-US" altLang="ar-SA" dirty="0" smtClean="0">
                <a:sym typeface="Helvetica" pitchFamily="121" charset="0"/>
              </a:rPr>
              <a:t>:</a:t>
            </a:r>
          </a:p>
          <a:p>
            <a:pPr eaLnBrk="1" hangingPunct="1"/>
            <a:r>
              <a:rPr lang="ar-SA" altLang="ar-SA" dirty="0" smtClean="0">
                <a:cs typeface="Arial" pitchFamily="34" charset="0"/>
                <a:sym typeface="Helvetica" pitchFamily="121" charset="0"/>
              </a:rPr>
              <a:t>المريض الذي لا يستطيع أن يأذن بالعمل الطبي مثل فاقد الوعي، أو الذي لا يعتد بإذنه كالطفل، الطفل: هو الإنسان منذ الولادة وحتى سن البلوغ، أو غير العاقل ينوب عنه وليه الشرعي في الإذن بإجراء العمليات الجراحية وما في حكمها من الإجراءات التدخلية، وإذا تعذر الحصول على موافقة الولي وخيف من الموت أو الضرر البالغ فيمكن للممارس الصحي أن يقوم بالإجراء الطبي دون انتظار الإذن. أما الإجراءات الطبية غير التدخليه لقصار الأهلية يكتفى بالإذن العام من أحد والديه أو المرافق معه إذا كان يعتد بإذنه</a:t>
            </a:r>
            <a:r>
              <a:rPr lang="en-US" altLang="ar-SA" dirty="0" smtClean="0">
                <a:sym typeface="Helvetica" pitchFamily="121" charset="0"/>
              </a:rPr>
              <a:t>.</a:t>
            </a:r>
          </a:p>
        </p:txBody>
      </p:sp>
    </p:spTree>
    <p:extLst>
      <p:ext uri="{BB962C8B-B14F-4D97-AF65-F5344CB8AC3E}">
        <p14:creationId xmlns:p14="http://schemas.microsoft.com/office/powerpoint/2010/main" val="373405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حالات تعذر وجود الإذن الطبي</a:t>
            </a:r>
            <a:endParaRPr lang="ar-SA" dirty="0"/>
          </a:p>
        </p:txBody>
      </p:sp>
      <p:sp>
        <p:nvSpPr>
          <p:cNvPr id="3" name="عنصر نائب للمحتوى 2"/>
          <p:cNvSpPr>
            <a:spLocks noGrp="1"/>
          </p:cNvSpPr>
          <p:nvPr>
            <p:ph idx="1"/>
          </p:nvPr>
        </p:nvSpPr>
        <p:spPr/>
        <p:txBody>
          <a:bodyPr/>
          <a:lstStyle/>
          <a:p>
            <a:r>
              <a:rPr lang="ar-SA" dirty="0" smtClean="0"/>
              <a:t> </a:t>
            </a:r>
            <a:r>
              <a:rPr lang="ar-SA" altLang="ar-SA" sz="3200" b="1" dirty="0">
                <a:sym typeface="Helvetica" pitchFamily="121" charset="0"/>
              </a:rPr>
              <a:t>الإذن في الحالات الإسعافية</a:t>
            </a:r>
            <a:r>
              <a:rPr lang="en-US" altLang="ar-SA" dirty="0">
                <a:sym typeface="Helvetica" pitchFamily="121" charset="0"/>
              </a:rPr>
              <a:t>:</a:t>
            </a:r>
          </a:p>
          <a:p>
            <a:r>
              <a:rPr lang="ar-SA" altLang="ar-SA" dirty="0">
                <a:sym typeface="Helvetica" pitchFamily="121" charset="0"/>
              </a:rPr>
              <a:t>في حالة تعرض المريض للهلاك أو الخطر الحاصل أو المتوقع  حدوثه بدرجة كبيرة، يجوز للمارس الصحي أن يقوم بالعمل الطبي دون انتظار الإذن إذا ترجح لديه أن ذلك سينقذ حياة المريض أو يجنبه الضرر البليغ</a:t>
            </a:r>
            <a:r>
              <a:rPr lang="en-US" altLang="ar-SA" dirty="0">
                <a:sym typeface="Helvetica" pitchFamily="121" charset="0"/>
              </a:rPr>
              <a:t>.</a:t>
            </a:r>
          </a:p>
          <a:p>
            <a:r>
              <a:rPr lang="ar-SA" dirty="0" smtClean="0"/>
              <a:t>انه قد يكون المريض غير أهل للإذن , او لا يوجد من له حق الإذن  او غياب من له حق الإذن , في هذه الحالة يتعذر وجود الإذن الطبي</a:t>
            </a:r>
          </a:p>
        </p:txBody>
      </p:sp>
    </p:spTree>
    <p:extLst>
      <p:ext uri="{BB962C8B-B14F-4D97-AF65-F5344CB8AC3E}">
        <p14:creationId xmlns:p14="http://schemas.microsoft.com/office/powerpoint/2010/main" val="256829503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حالات تعذر وجود الإذن الطبي</a:t>
            </a:r>
          </a:p>
        </p:txBody>
      </p:sp>
      <p:sp>
        <p:nvSpPr>
          <p:cNvPr id="3" name="عنصر نائب للمحتوى 2"/>
          <p:cNvSpPr>
            <a:spLocks noGrp="1"/>
          </p:cNvSpPr>
          <p:nvPr>
            <p:ph idx="1"/>
          </p:nvPr>
        </p:nvSpPr>
        <p:spPr/>
        <p:txBody>
          <a:bodyPr/>
          <a:lstStyle/>
          <a:p>
            <a:r>
              <a:rPr lang="ar-SA" dirty="0" smtClean="0"/>
              <a:t>مثال:</a:t>
            </a:r>
          </a:p>
          <a:p>
            <a:r>
              <a:rPr lang="ar-SA" dirty="0" smtClean="0"/>
              <a:t>أن يكون المريض مهدداً بالموت أو تلف عضوٍ من أعضائه إذا لم يتم إسعافه وعلاجه ، وحالته لا تسمح بالتأخير, وبينما لا يوجد من له حق الإذن  او غياب من له حق الإذن , في هذه الحالة يتعذر وجود الإذن الطبي</a:t>
            </a:r>
          </a:p>
          <a:p>
            <a:r>
              <a:rPr lang="ar-SA" dirty="0" smtClean="0"/>
              <a:t>وهذا يحصل في الحوادث كثيرا</a:t>
            </a:r>
          </a:p>
          <a:p>
            <a:r>
              <a:rPr lang="ar-SA" dirty="0" smtClean="0"/>
              <a:t>ما الحل؟</a:t>
            </a:r>
          </a:p>
          <a:p>
            <a:endParaRPr lang="ar-SA"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861048"/>
            <a:ext cx="3468204" cy="223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04288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أين يتم التعلم على المرضى ؟ </a:t>
            </a:r>
            <a:endParaRPr lang="ar-SA" dirty="0" smtClean="0"/>
          </a:p>
        </p:txBody>
      </p:sp>
      <p:sp>
        <p:nvSpPr>
          <p:cNvPr id="3" name="عنصر نائب للمحتوى 2"/>
          <p:cNvSpPr>
            <a:spLocks noGrp="1"/>
          </p:cNvSpPr>
          <p:nvPr>
            <p:ph idx="1"/>
          </p:nvPr>
        </p:nvSpPr>
        <p:spPr/>
        <p:txBody>
          <a:bodyPr/>
          <a:lstStyle/>
          <a:p>
            <a:r>
              <a:rPr lang="ar-SA" dirty="0" smtClean="0"/>
              <a:t>يتم التعلم على المرضى في مواقع كثيرة، منها: </a:t>
            </a:r>
            <a:endParaRPr lang="en-US" dirty="0" smtClean="0"/>
          </a:p>
          <a:p>
            <a:pPr lvl="1"/>
            <a:r>
              <a:rPr lang="ar-SA" dirty="0" smtClean="0"/>
              <a:t>أجنحة التنويم</a:t>
            </a:r>
            <a:endParaRPr lang="en-US" dirty="0" smtClean="0"/>
          </a:p>
          <a:p>
            <a:endParaRPr lang="ar-SA" dirty="0"/>
          </a:p>
        </p:txBody>
      </p:sp>
      <p:pic>
        <p:nvPicPr>
          <p:cNvPr id="2050" name="Picture 2" descr="C:\Users\vaio\Pictures\484094051311.jpg"/>
          <p:cNvPicPr>
            <a:picLocks noChangeAspect="1" noChangeArrowheads="1"/>
          </p:cNvPicPr>
          <p:nvPr/>
        </p:nvPicPr>
        <p:blipFill>
          <a:blip r:embed="rId2" cstate="print"/>
          <a:srcRect/>
          <a:stretch>
            <a:fillRect/>
          </a:stretch>
        </p:blipFill>
        <p:spPr bwMode="auto">
          <a:xfrm>
            <a:off x="949611" y="3284983"/>
            <a:ext cx="3190341" cy="2123227"/>
          </a:xfrm>
          <a:prstGeom prst="rect">
            <a:avLst/>
          </a:prstGeom>
          <a:ln>
            <a:noFill/>
          </a:ln>
          <a:effectLst>
            <a:softEdge rad="112500"/>
          </a:effec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3284984"/>
            <a:ext cx="3261089" cy="212322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أين يتم التعلم على المرضى ؟ </a:t>
            </a:r>
            <a:endParaRPr lang="ar-SA" dirty="0" smtClean="0"/>
          </a:p>
        </p:txBody>
      </p:sp>
      <p:sp>
        <p:nvSpPr>
          <p:cNvPr id="3" name="عنصر نائب للمحتوى 2"/>
          <p:cNvSpPr>
            <a:spLocks noGrp="1"/>
          </p:cNvSpPr>
          <p:nvPr>
            <p:ph idx="1"/>
          </p:nvPr>
        </p:nvSpPr>
        <p:spPr/>
        <p:txBody>
          <a:bodyPr/>
          <a:lstStyle/>
          <a:p>
            <a:r>
              <a:rPr lang="ar-SA" dirty="0" smtClean="0"/>
              <a:t>يتم التعلم على المرضى في مواقع كثيرة، منها: </a:t>
            </a:r>
            <a:endParaRPr lang="en-US" dirty="0" smtClean="0"/>
          </a:p>
          <a:p>
            <a:pPr lvl="1"/>
            <a:r>
              <a:rPr lang="ar-SA" dirty="0" smtClean="0"/>
              <a:t>أجنحة التنويم</a:t>
            </a:r>
          </a:p>
          <a:p>
            <a:pPr lvl="1"/>
            <a:r>
              <a:rPr lang="ar-SA" dirty="0" smtClean="0"/>
              <a:t>العيادات </a:t>
            </a:r>
          </a:p>
          <a:p>
            <a:pPr lvl="1"/>
            <a:endParaRPr lang="en-US" dirty="0" smtClean="0"/>
          </a:p>
          <a:p>
            <a:endParaRPr lang="ar-SA" dirty="0"/>
          </a:p>
        </p:txBody>
      </p:sp>
      <p:pic>
        <p:nvPicPr>
          <p:cNvPr id="2052" name="Picture 4" descr="C:\Users\vaio\Pictures\13.jpg"/>
          <p:cNvPicPr>
            <a:picLocks noChangeAspect="1" noChangeArrowheads="1"/>
          </p:cNvPicPr>
          <p:nvPr/>
        </p:nvPicPr>
        <p:blipFill>
          <a:blip r:embed="rId2" cstate="print"/>
          <a:srcRect/>
          <a:stretch>
            <a:fillRect/>
          </a:stretch>
        </p:blipFill>
        <p:spPr bwMode="auto">
          <a:xfrm>
            <a:off x="899592" y="2492896"/>
            <a:ext cx="2982532" cy="2664296"/>
          </a:xfrm>
          <a:prstGeom prst="rect">
            <a:avLst/>
          </a:prstGeom>
          <a:ln>
            <a:noFill/>
          </a:ln>
          <a:effectLst>
            <a:softEdge rad="112500"/>
          </a:effectLst>
        </p:spPr>
      </p:pic>
    </p:spTree>
    <p:extLst>
      <p:ext uri="{BB962C8B-B14F-4D97-AF65-F5344CB8AC3E}">
        <p14:creationId xmlns:p14="http://schemas.microsoft.com/office/powerpoint/2010/main" val="10632474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أين يتم التعلم على المرضى ؟ </a:t>
            </a:r>
            <a:endParaRPr lang="ar-SA" dirty="0" smtClean="0"/>
          </a:p>
        </p:txBody>
      </p:sp>
      <p:sp>
        <p:nvSpPr>
          <p:cNvPr id="3" name="عنصر نائب للمحتوى 2"/>
          <p:cNvSpPr>
            <a:spLocks noGrp="1"/>
          </p:cNvSpPr>
          <p:nvPr>
            <p:ph idx="1"/>
          </p:nvPr>
        </p:nvSpPr>
        <p:spPr/>
        <p:txBody>
          <a:bodyPr/>
          <a:lstStyle/>
          <a:p>
            <a:r>
              <a:rPr lang="ar-SA" dirty="0" smtClean="0"/>
              <a:t>يتم التعلم على المرضى في مواقع كثيرة، منها: </a:t>
            </a:r>
            <a:endParaRPr lang="en-US" dirty="0" smtClean="0"/>
          </a:p>
          <a:p>
            <a:pPr lvl="1"/>
            <a:r>
              <a:rPr lang="ar-SA" dirty="0" smtClean="0"/>
              <a:t>أجنحة التنويم</a:t>
            </a:r>
          </a:p>
          <a:p>
            <a:pPr lvl="1"/>
            <a:r>
              <a:rPr lang="ar-SA" dirty="0" smtClean="0"/>
              <a:t>العيادات </a:t>
            </a:r>
          </a:p>
          <a:p>
            <a:pPr lvl="1"/>
            <a:r>
              <a:rPr lang="ar-SA" dirty="0" smtClean="0"/>
              <a:t>الإسعاف والطوارئ</a:t>
            </a:r>
          </a:p>
          <a:p>
            <a:pPr lvl="1"/>
            <a:endParaRPr lang="en-US" dirty="0" smtClean="0"/>
          </a:p>
          <a:p>
            <a:endParaRPr lang="ar-SA"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936" r="16448" b="72661"/>
          <a:stretch/>
        </p:blipFill>
        <p:spPr bwMode="auto">
          <a:xfrm>
            <a:off x="641444" y="2924944"/>
            <a:ext cx="3498507" cy="267393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2796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أين يتم التعلم على المرضى ؟ </a:t>
            </a:r>
            <a:endParaRPr lang="ar-SA" dirty="0" smtClean="0"/>
          </a:p>
        </p:txBody>
      </p:sp>
      <p:sp>
        <p:nvSpPr>
          <p:cNvPr id="3" name="عنصر نائب للمحتوى 2"/>
          <p:cNvSpPr>
            <a:spLocks noGrp="1"/>
          </p:cNvSpPr>
          <p:nvPr>
            <p:ph idx="1"/>
          </p:nvPr>
        </p:nvSpPr>
        <p:spPr/>
        <p:txBody>
          <a:bodyPr/>
          <a:lstStyle/>
          <a:p>
            <a:r>
              <a:rPr lang="ar-SA" dirty="0" smtClean="0"/>
              <a:t>يتم التعلم على المرضى في مواقع كثيرة، منها: </a:t>
            </a:r>
            <a:endParaRPr lang="en-US" dirty="0" smtClean="0"/>
          </a:p>
          <a:p>
            <a:pPr lvl="1"/>
            <a:r>
              <a:rPr lang="ar-SA" dirty="0" smtClean="0"/>
              <a:t>أجنحة التنويم</a:t>
            </a:r>
          </a:p>
          <a:p>
            <a:pPr lvl="1"/>
            <a:r>
              <a:rPr lang="ar-SA" dirty="0" smtClean="0"/>
              <a:t>العيادات </a:t>
            </a:r>
          </a:p>
          <a:p>
            <a:pPr lvl="1"/>
            <a:r>
              <a:rPr lang="ar-SA" dirty="0" smtClean="0"/>
              <a:t>الإسعاف والطوارئ</a:t>
            </a:r>
          </a:p>
          <a:p>
            <a:pPr lvl="1"/>
            <a:r>
              <a:rPr lang="ar-SA" dirty="0"/>
              <a:t>غرف العمليات </a:t>
            </a:r>
            <a:r>
              <a:rPr lang="ar-SA" dirty="0" smtClean="0"/>
              <a:t>و غرف </a:t>
            </a:r>
            <a:r>
              <a:rPr lang="ar-SA" dirty="0"/>
              <a:t>الولادة </a:t>
            </a:r>
          </a:p>
          <a:p>
            <a:pPr lvl="1"/>
            <a:endParaRPr lang="en-US" dirty="0" smtClean="0"/>
          </a:p>
          <a:p>
            <a:endParaRPr lang="ar-S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597" y="2708920"/>
            <a:ext cx="3732982" cy="2796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10614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وحدة نمطية">
  <a:themeElements>
    <a:clrScheme name="وحدة نمطية">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وحدة نمطية">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وحدة نمطية">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6658</TotalTime>
  <Words>3660</Words>
  <Application>Microsoft Office PowerPoint</Application>
  <PresentationFormat>On-screen Show (4:3)</PresentationFormat>
  <Paragraphs>292</Paragraphs>
  <Slides>57</Slides>
  <Notes>3</Notes>
  <HiddenSlides>2</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وحدة نمطية</vt:lpstr>
      <vt:lpstr>أخلاقيات التعلم على المرضى والإذن الطبي </vt:lpstr>
      <vt:lpstr>الأهداف</vt:lpstr>
      <vt:lpstr>مدخل</vt:lpstr>
      <vt:lpstr>حاجتنا للتعلم على المرضى </vt:lpstr>
      <vt:lpstr>حاجتنا للتعلم على المرضى </vt:lpstr>
      <vt:lpstr>أين يتم التعلم على المرضى ؟ </vt:lpstr>
      <vt:lpstr>أين يتم التعلم على المرضى ؟ </vt:lpstr>
      <vt:lpstr>أين يتم التعلم على المرضى ؟ </vt:lpstr>
      <vt:lpstr>أين يتم التعلم على المرضى ؟ </vt:lpstr>
      <vt:lpstr>أين يتم التعلم على المرضى ؟ </vt:lpstr>
      <vt:lpstr>أين يتم التعلم على المرضى ؟ </vt:lpstr>
      <vt:lpstr>هل هناك بدائل للتعلم على المرضى؟ </vt:lpstr>
      <vt:lpstr>هل هناك بدائل للتعلم على المرضى؟</vt:lpstr>
      <vt:lpstr>بعض البدائل مناسبة للتعلم على المرضى </vt:lpstr>
      <vt:lpstr>بعض البدائل مناسبة للتعلم على المرضى </vt:lpstr>
      <vt:lpstr>حكم استخدام الدمى والمجسمات في تعلم الطب</vt:lpstr>
      <vt:lpstr>حكم استخدام الدمى والمجسمات في تعلم الطب</vt:lpstr>
      <vt:lpstr>حكم استخدام الدمى والمجسمات في تعلم الطب</vt:lpstr>
      <vt:lpstr>حكم استخدام الدمى والمجسمات في تعلم الطب</vt:lpstr>
      <vt:lpstr>حكم استخدام الدمى والمجسمات في تعلم الطب</vt:lpstr>
      <vt:lpstr>حكم استخدام الدمى والمجسمات في تعلم الطب</vt:lpstr>
      <vt:lpstr>حكم استخدام الدمى والمجسمات في تعلم الطب</vt:lpstr>
      <vt:lpstr>حكم استخدام الدمى والمجسمات في تعلم الطب</vt:lpstr>
      <vt:lpstr>فوائد التعلم على المرضى </vt:lpstr>
      <vt:lpstr>فوائد التعلم على المرضى </vt:lpstr>
      <vt:lpstr>التعليم الطبي واختراق خصوصيات المرضى </vt:lpstr>
      <vt:lpstr>إشكالات التعلم على المرضى </vt:lpstr>
      <vt:lpstr>  لماذا يرفض المرضى أن يكونوا وسيلة للتعلم </vt:lpstr>
      <vt:lpstr>لماذا يرفض المرضى أن يكونوا وسيلة للتعلم</vt:lpstr>
      <vt:lpstr>لماذا يرفض المرضى أن يكونوا وسيلة للتعلم</vt:lpstr>
      <vt:lpstr>لماذا يرفض المرضى أن يكونوا وسيلة للتعلم</vt:lpstr>
      <vt:lpstr>آداب وأخلاقيات التعلم على المرضى</vt:lpstr>
      <vt:lpstr>آداب وأخلاقيات التعلم على المرضى</vt:lpstr>
      <vt:lpstr>أولا : احترام المريض</vt:lpstr>
      <vt:lpstr>أولا : احترام المريض</vt:lpstr>
      <vt:lpstr>أولا : احترام المريض</vt:lpstr>
      <vt:lpstr>أولا : احترام المريض</vt:lpstr>
      <vt:lpstr>أولا : احترام المريض</vt:lpstr>
      <vt:lpstr>أولا : احترام المريض</vt:lpstr>
      <vt:lpstr>ثانيا : مراعاة أحكام كشف العورة</vt:lpstr>
      <vt:lpstr>ثالثا : مراعاة آداب مقابلة المرضى وفحصهم</vt:lpstr>
      <vt:lpstr>ثالثا : مراعاة آداب مقابلة المرضى وفحصهم</vt:lpstr>
      <vt:lpstr>الإذن الطبي </vt:lpstr>
      <vt:lpstr>شروط الإذن الطبي </vt:lpstr>
      <vt:lpstr>شروط الإذن الطبي </vt:lpstr>
      <vt:lpstr>شروط الإذن الطبي</vt:lpstr>
      <vt:lpstr>شروط الإذن الطبي</vt:lpstr>
      <vt:lpstr>أحكام الأذن الطبي</vt:lpstr>
      <vt:lpstr>أحكام الأذن الطبي</vt:lpstr>
      <vt:lpstr>أحكام الأذن الطبي</vt:lpstr>
      <vt:lpstr>أحكام الأذن الطبي</vt:lpstr>
      <vt:lpstr>من لا يعتبر إذنه</vt:lpstr>
      <vt:lpstr>إذن الأولياء – اعتبار الإذن </vt:lpstr>
      <vt:lpstr>استئذان المريض</vt:lpstr>
      <vt:lpstr>استئذان المريض</vt:lpstr>
      <vt:lpstr>حالات تعذر وجود الإذن الطبي</vt:lpstr>
      <vt:lpstr>حالات تعذر وجود الإذن الطبي</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أخلاقيات التعلم على المرضى والأذن الطبي</dc:title>
  <dc:creator>vaio</dc:creator>
  <cp:lastModifiedBy>Administrator</cp:lastModifiedBy>
  <cp:revision>53</cp:revision>
  <cp:lastPrinted>2019-01-08T09:10:33Z</cp:lastPrinted>
  <dcterms:created xsi:type="dcterms:W3CDTF">2013-11-18T13:41:24Z</dcterms:created>
  <dcterms:modified xsi:type="dcterms:W3CDTF">2021-03-02T10:02:20Z</dcterms:modified>
</cp:coreProperties>
</file>