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8" r:id="rId2"/>
    <p:sldId id="259" r:id="rId3"/>
    <p:sldId id="260" r:id="rId4"/>
    <p:sldId id="321" r:id="rId5"/>
    <p:sldId id="262" r:id="rId6"/>
    <p:sldId id="322" r:id="rId7"/>
    <p:sldId id="265" r:id="rId8"/>
    <p:sldId id="268" r:id="rId9"/>
    <p:sldId id="323" r:id="rId10"/>
    <p:sldId id="325" r:id="rId11"/>
    <p:sldId id="345" r:id="rId12"/>
    <p:sldId id="344" r:id="rId13"/>
    <p:sldId id="347" r:id="rId14"/>
    <p:sldId id="348" r:id="rId15"/>
    <p:sldId id="346" r:id="rId16"/>
    <p:sldId id="324" r:id="rId17"/>
    <p:sldId id="342" r:id="rId18"/>
    <p:sldId id="343" r:id="rId19"/>
    <p:sldId id="326" r:id="rId20"/>
    <p:sldId id="272" r:id="rId21"/>
    <p:sldId id="274" r:id="rId22"/>
    <p:sldId id="327" r:id="rId23"/>
    <p:sldId id="328" r:id="rId24"/>
    <p:sldId id="331" r:id="rId25"/>
    <p:sldId id="329" r:id="rId26"/>
    <p:sldId id="330" r:id="rId27"/>
    <p:sldId id="277" r:id="rId28"/>
    <p:sldId id="279" r:id="rId29"/>
    <p:sldId id="281" r:id="rId30"/>
    <p:sldId id="282" r:id="rId31"/>
    <p:sldId id="332" r:id="rId32"/>
    <p:sldId id="333" r:id="rId33"/>
    <p:sldId id="285" r:id="rId34"/>
    <p:sldId id="286" r:id="rId35"/>
    <p:sldId id="287" r:id="rId36"/>
    <p:sldId id="288" r:id="rId37"/>
    <p:sldId id="339" r:id="rId38"/>
    <p:sldId id="289" r:id="rId39"/>
    <p:sldId id="290" r:id="rId40"/>
    <p:sldId id="291" r:id="rId41"/>
    <p:sldId id="294" r:id="rId42"/>
    <p:sldId id="295" r:id="rId43"/>
    <p:sldId id="297" r:id="rId44"/>
    <p:sldId id="299" r:id="rId45"/>
    <p:sldId id="340" r:id="rId46"/>
    <p:sldId id="341" r:id="rId47"/>
    <p:sldId id="300" r:id="rId48"/>
    <p:sldId id="301" r:id="rId49"/>
    <p:sldId id="303" r:id="rId50"/>
    <p:sldId id="304" r:id="rId51"/>
    <p:sldId id="305" r:id="rId52"/>
    <p:sldId id="306" r:id="rId53"/>
    <p:sldId id="334" r:id="rId54"/>
    <p:sldId id="335" r:id="rId55"/>
    <p:sldId id="336" r:id="rId56"/>
    <p:sldId id="337" r:id="rId57"/>
    <p:sldId id="311" r:id="rId58"/>
    <p:sldId id="313" r:id="rId59"/>
    <p:sldId id="315" r:id="rId60"/>
    <p:sldId id="317" r:id="rId61"/>
    <p:sldId id="318" r:id="rId62"/>
    <p:sldId id="338"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8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086" y="3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4B2355-41AE-41E7-A0C7-EC2B225D3682}" type="datetimeFigureOut">
              <a:rPr lang="en-US" smtClean="0"/>
              <a:t>11/2/2021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F567C4-13B1-45BD-A7E2-78AD8672A3E9}" type="slidenum">
              <a:rPr lang="en-US" smtClean="0"/>
              <a:t>‹#›</a:t>
            </a:fld>
            <a:endParaRPr lang="en-US"/>
          </a:p>
        </p:txBody>
      </p:sp>
    </p:spTree>
    <p:extLst>
      <p:ext uri="{BB962C8B-B14F-4D97-AF65-F5344CB8AC3E}">
        <p14:creationId xmlns:p14="http://schemas.microsoft.com/office/powerpoint/2010/main" val="869592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dirty="0" smtClean="0"/>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F7755E-443F-4BEB-83C9-743CE3C9C513}" type="slidenum">
              <a:rPr lang="en-US" smtClean="0">
                <a:cs typeface="Arial" pitchFamily="34" charset="0"/>
              </a:rPr>
              <a:pPr fontAlgn="base">
                <a:spcBef>
                  <a:spcPct val="0"/>
                </a:spcBef>
                <a:spcAft>
                  <a:spcPct val="0"/>
                </a:spcAft>
                <a:defRPr/>
              </a:pPr>
              <a:t>1</a:t>
            </a:fld>
            <a:endParaRPr lang="en-US" dirty="0" smtClean="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smtClean="0"/>
          </a:p>
        </p:txBody>
      </p:sp>
      <p:sp>
        <p:nvSpPr>
          <p:cNvPr id="65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4B8C36-BFEF-4058-9629-0E015D35C962}" type="slidenum">
              <a:rPr lang="ar-SA" smtClean="0"/>
              <a:pPr fontAlgn="base">
                <a:spcBef>
                  <a:spcPct val="0"/>
                </a:spcBef>
                <a:spcAft>
                  <a:spcPct val="0"/>
                </a:spcAft>
                <a:defRPr/>
              </a:pPr>
              <a:t>33</a:t>
            </a:fld>
            <a:endParaRPr lang="en-US" dirty="0" smtClean="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smtClean="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065A19-C46B-42CC-96AE-BFCDA5BF83C9}" type="slidenum">
              <a:rPr lang="ar-SA" smtClean="0"/>
              <a:pPr fontAlgn="base">
                <a:spcBef>
                  <a:spcPct val="0"/>
                </a:spcBef>
                <a:spcAft>
                  <a:spcPct val="0"/>
                </a:spcAft>
                <a:defRPr/>
              </a:pPr>
              <a:t>34</a:t>
            </a:fld>
            <a:endParaRPr lang="en-US" dirty="0" smtClean="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smtClean="0"/>
          </a:p>
        </p:txBody>
      </p:sp>
      <p:sp>
        <p:nvSpPr>
          <p:cNvPr id="675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5DF525-C638-4AE9-BEEA-DA45ABBE1E2C}" type="slidenum">
              <a:rPr lang="ar-SA" smtClean="0"/>
              <a:pPr fontAlgn="base">
                <a:spcBef>
                  <a:spcPct val="0"/>
                </a:spcBef>
                <a:spcAft>
                  <a:spcPct val="0"/>
                </a:spcAft>
                <a:defRPr/>
              </a:pPr>
              <a:t>35</a:t>
            </a:fld>
            <a:endParaRPr lang="en-US" dirty="0" smtClean="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smtClean="0"/>
          </a:p>
        </p:txBody>
      </p:sp>
      <p:sp>
        <p:nvSpPr>
          <p:cNvPr id="686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5D0487-0F87-4319-B90F-03F025180B71}" type="slidenum">
              <a:rPr lang="ar-SA" smtClean="0"/>
              <a:pPr fontAlgn="base">
                <a:spcBef>
                  <a:spcPct val="0"/>
                </a:spcBef>
                <a:spcAft>
                  <a:spcPct val="0"/>
                </a:spcAft>
                <a:defRPr/>
              </a:pPr>
              <a:t>36</a:t>
            </a:fld>
            <a:endParaRPr lang="en-US" dirty="0" smtClean="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59A07D-E695-49A0-B2AB-DD42E9BD2B53}" type="slidenum">
              <a:rPr lang="ar-SA" smtClean="0"/>
              <a:pPr fontAlgn="base">
                <a:spcBef>
                  <a:spcPct val="0"/>
                </a:spcBef>
                <a:spcAft>
                  <a:spcPct val="0"/>
                </a:spcAft>
                <a:defRPr/>
              </a:pPr>
              <a:t>38</a:t>
            </a:fld>
            <a:endParaRPr lang="en-US" dirty="0" smtClean="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smtClean="0"/>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A265DC-85CF-4D04-99F4-EE297F9C675E}" type="slidenum">
              <a:rPr lang="ar-SA" smtClean="0"/>
              <a:pPr fontAlgn="base">
                <a:spcBef>
                  <a:spcPct val="0"/>
                </a:spcBef>
                <a:spcAft>
                  <a:spcPct val="0"/>
                </a:spcAft>
                <a:defRPr/>
              </a:pPr>
              <a:t>39</a:t>
            </a:fld>
            <a:endParaRPr lang="en-US" dirty="0" smtClean="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smtClean="0"/>
          </a:p>
        </p:txBody>
      </p:sp>
      <p:sp>
        <p:nvSpPr>
          <p:cNvPr id="716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1610FA-6F4C-4264-9EA6-BFE240796E88}" type="slidenum">
              <a:rPr lang="ar-SA" smtClean="0"/>
              <a:pPr fontAlgn="base">
                <a:spcBef>
                  <a:spcPct val="0"/>
                </a:spcBef>
                <a:spcAft>
                  <a:spcPct val="0"/>
                </a:spcAft>
                <a:defRPr/>
              </a:pPr>
              <a:t>40</a:t>
            </a:fld>
            <a:endParaRPr lang="en-US" dirty="0" smtClean="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smtClean="0"/>
          </a:p>
        </p:txBody>
      </p:sp>
      <p:sp>
        <p:nvSpPr>
          <p:cNvPr id="737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0E3BCD-8EA2-4688-A631-FC1D869DC036}" type="slidenum">
              <a:rPr lang="ar-SA" smtClean="0"/>
              <a:pPr fontAlgn="base">
                <a:spcBef>
                  <a:spcPct val="0"/>
                </a:spcBef>
                <a:spcAft>
                  <a:spcPct val="0"/>
                </a:spcAft>
                <a:defRPr/>
              </a:pPr>
              <a:t>41</a:t>
            </a:fld>
            <a:endParaRPr lang="en-US" dirty="0" smtClean="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smtClean="0"/>
          </a:p>
        </p:txBody>
      </p:sp>
      <p:sp>
        <p:nvSpPr>
          <p:cNvPr id="747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1D18D0-C4CC-4ECC-A020-81EBDB5711A5}" type="slidenum">
              <a:rPr lang="ar-SA" smtClean="0"/>
              <a:pPr fontAlgn="base">
                <a:spcBef>
                  <a:spcPct val="0"/>
                </a:spcBef>
                <a:spcAft>
                  <a:spcPct val="0"/>
                </a:spcAft>
                <a:defRPr/>
              </a:pPr>
              <a:t>42</a:t>
            </a:fld>
            <a:endParaRPr lang="en-US" dirty="0" smtClean="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SA" altLang="ar-SA" smtClean="0"/>
          </a:p>
        </p:txBody>
      </p:sp>
      <p:sp>
        <p:nvSpPr>
          <p:cNvPr id="4" name="Slide Number Placeholder 3"/>
          <p:cNvSpPr>
            <a:spLocks noGrp="1"/>
          </p:cNvSpPr>
          <p:nvPr>
            <p:ph type="sldNum" sz="quarter" idx="5"/>
          </p:nvPr>
        </p:nvSpPr>
        <p:spPr/>
        <p:txBody>
          <a:bodyPr wrap="square" numCol="1" anchorCtr="0" compatLnSpc="1">
            <a:prstTxWarp prst="textNoShape">
              <a:avLst/>
            </a:prstTxWarp>
          </a:bodyPr>
          <a:lstStyle/>
          <a:p>
            <a:pPr fontAlgn="base">
              <a:spcBef>
                <a:spcPct val="0"/>
              </a:spcBef>
              <a:spcAft>
                <a:spcPct val="0"/>
              </a:spcAft>
              <a:defRPr/>
            </a:pPr>
            <a:fld id="{4BB58170-C135-42F0-A99F-C2B385F42FB4}" type="slidenum">
              <a:rPr lang="ar-SA" smtClean="0"/>
              <a:pPr fontAlgn="base">
                <a:spcBef>
                  <a:spcPct val="0"/>
                </a:spcBef>
                <a:spcAft>
                  <a:spcPct val="0"/>
                </a:spcAft>
                <a:defRPr/>
              </a:pPr>
              <a:t>43</a:t>
            </a:fld>
            <a:endParaRPr lang="en-US" dirty="0" smtClean="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SA" altLang="ar-SA" smtClean="0"/>
          </a:p>
        </p:txBody>
      </p:sp>
      <p:sp>
        <p:nvSpPr>
          <p:cNvPr id="4" name="Slide Number Placeholder 3"/>
          <p:cNvSpPr>
            <a:spLocks noGrp="1"/>
          </p:cNvSpPr>
          <p:nvPr>
            <p:ph type="sldNum" sz="quarter" idx="5"/>
          </p:nvPr>
        </p:nvSpPr>
        <p:spPr/>
        <p:txBody>
          <a:bodyPr/>
          <a:lstStyle/>
          <a:p>
            <a:pPr>
              <a:defRPr/>
            </a:pPr>
            <a:fld id="{EB76F9A3-8562-4DF4-A516-CD53620403F2}" type="slidenum">
              <a:rPr lang="en-US" smtClean="0"/>
              <a:pPr>
                <a:defRPr/>
              </a:pPr>
              <a:t>20</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smtClean="0"/>
          </a:p>
        </p:txBody>
      </p:sp>
      <p:sp>
        <p:nvSpPr>
          <p:cNvPr id="798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AD0973-D6C5-4AF8-8EFF-AC4E1E772D33}" type="slidenum">
              <a:rPr lang="ar-SA" smtClean="0"/>
              <a:pPr fontAlgn="base">
                <a:spcBef>
                  <a:spcPct val="0"/>
                </a:spcBef>
                <a:spcAft>
                  <a:spcPct val="0"/>
                </a:spcAft>
                <a:defRPr/>
              </a:pPr>
              <a:t>44</a:t>
            </a:fld>
            <a:endParaRPr lang="en-US" dirty="0" smtClean="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smtClean="0"/>
          </a:p>
        </p:txBody>
      </p:sp>
      <p:sp>
        <p:nvSpPr>
          <p:cNvPr id="80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206A2E8-8176-46CC-8EDD-F3E2C1188F60}" type="slidenum">
              <a:rPr lang="ar-SA" smtClean="0"/>
              <a:pPr fontAlgn="base">
                <a:spcBef>
                  <a:spcPct val="0"/>
                </a:spcBef>
                <a:spcAft>
                  <a:spcPct val="0"/>
                </a:spcAft>
                <a:defRPr/>
              </a:pPr>
              <a:t>47</a:t>
            </a:fld>
            <a:endParaRPr lang="en-US" dirty="0" smtClean="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smtClean="0"/>
          </a:p>
        </p:txBody>
      </p:sp>
      <p:sp>
        <p:nvSpPr>
          <p:cNvPr id="81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F85E72-2641-46EB-9A15-B7EF996A8109}" type="slidenum">
              <a:rPr lang="ar-SA" smtClean="0"/>
              <a:pPr fontAlgn="base">
                <a:spcBef>
                  <a:spcPct val="0"/>
                </a:spcBef>
                <a:spcAft>
                  <a:spcPct val="0"/>
                </a:spcAft>
                <a:defRPr/>
              </a:pPr>
              <a:t>48</a:t>
            </a:fld>
            <a:endParaRPr lang="en-US" dirty="0" smtClean="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smtClean="0"/>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8C292F-9A45-4CCF-99CF-4D167A35EEA8}" type="slidenum">
              <a:rPr lang="ar-SA" smtClean="0"/>
              <a:pPr fontAlgn="base">
                <a:spcBef>
                  <a:spcPct val="0"/>
                </a:spcBef>
                <a:spcAft>
                  <a:spcPct val="0"/>
                </a:spcAft>
                <a:defRPr/>
              </a:pPr>
              <a:t>49</a:t>
            </a:fld>
            <a:endParaRPr lang="en-US" dirty="0" smtClean="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smtClean="0"/>
          </a:p>
        </p:txBody>
      </p:sp>
      <p:sp>
        <p:nvSpPr>
          <p:cNvPr id="849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3AE634-F043-404B-9285-1CDE3FC4AA15}" type="slidenum">
              <a:rPr lang="ar-SA" smtClean="0"/>
              <a:pPr fontAlgn="base">
                <a:spcBef>
                  <a:spcPct val="0"/>
                </a:spcBef>
                <a:spcAft>
                  <a:spcPct val="0"/>
                </a:spcAft>
                <a:defRPr/>
              </a:pPr>
              <a:t>50</a:t>
            </a:fld>
            <a:endParaRPr lang="en-US" dirty="0" smtClean="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smtClean="0"/>
          </a:p>
        </p:txBody>
      </p:sp>
      <p:sp>
        <p:nvSpPr>
          <p:cNvPr id="860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2A7A4A8-7B82-4391-8FBE-240CE3C60BDA}" type="slidenum">
              <a:rPr lang="ar-SA" smtClean="0"/>
              <a:pPr fontAlgn="base">
                <a:spcBef>
                  <a:spcPct val="0"/>
                </a:spcBef>
                <a:spcAft>
                  <a:spcPct val="0"/>
                </a:spcAft>
                <a:defRPr/>
              </a:pPr>
              <a:t>51</a:t>
            </a:fld>
            <a:endParaRPr lang="en-US" dirty="0" smtClean="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SA" altLang="ar-SA" smtClean="0"/>
          </a:p>
        </p:txBody>
      </p:sp>
      <p:sp>
        <p:nvSpPr>
          <p:cNvPr id="4" name="Slide Number Placeholder 3"/>
          <p:cNvSpPr>
            <a:spLocks noGrp="1"/>
          </p:cNvSpPr>
          <p:nvPr>
            <p:ph type="sldNum" sz="quarter" idx="5"/>
          </p:nvPr>
        </p:nvSpPr>
        <p:spPr/>
        <p:txBody>
          <a:bodyPr wrap="square" numCol="1" anchorCtr="0" compatLnSpc="1">
            <a:prstTxWarp prst="textNoShape">
              <a:avLst/>
            </a:prstTxWarp>
          </a:bodyPr>
          <a:lstStyle/>
          <a:p>
            <a:pPr fontAlgn="base">
              <a:spcBef>
                <a:spcPct val="0"/>
              </a:spcBef>
              <a:spcAft>
                <a:spcPct val="0"/>
              </a:spcAft>
              <a:defRPr/>
            </a:pPr>
            <a:fld id="{5F735EBF-1498-4498-A473-0D817F3A60E9}" type="slidenum">
              <a:rPr lang="ar-SA" smtClean="0"/>
              <a:pPr fontAlgn="base">
                <a:spcBef>
                  <a:spcPct val="0"/>
                </a:spcBef>
                <a:spcAft>
                  <a:spcPct val="0"/>
                </a:spcAft>
                <a:defRPr/>
              </a:pPr>
              <a:t>52</a:t>
            </a:fld>
            <a:endParaRPr lang="en-US" dirty="0" smtClean="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smtClean="0"/>
          </a:p>
        </p:txBody>
      </p:sp>
      <p:sp>
        <p:nvSpPr>
          <p:cNvPr id="87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1F9985-7F03-405B-8714-3947CEA61AB6}" type="slidenum">
              <a:rPr lang="ar-SA" smtClean="0"/>
              <a:pPr fontAlgn="base">
                <a:spcBef>
                  <a:spcPct val="0"/>
                </a:spcBef>
                <a:spcAft>
                  <a:spcPct val="0"/>
                </a:spcAft>
                <a:defRPr/>
              </a:pPr>
              <a:t>59</a:t>
            </a:fld>
            <a:endParaRPr lang="en-US" dirty="0" smtClean="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smtClean="0"/>
          </a:p>
        </p:txBody>
      </p:sp>
      <p:sp>
        <p:nvSpPr>
          <p:cNvPr id="890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374777-3A23-4374-BAC3-1F9E02E759B0}" type="slidenum">
              <a:rPr lang="ar-SA" smtClean="0"/>
              <a:pPr fontAlgn="base">
                <a:spcBef>
                  <a:spcPct val="0"/>
                </a:spcBef>
                <a:spcAft>
                  <a:spcPct val="0"/>
                </a:spcAft>
                <a:defRPr/>
              </a:pPr>
              <a:t>60</a:t>
            </a:fld>
            <a:endParaRPr lang="en-US" dirty="0" smtClean="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smtClean="0"/>
          </a:p>
        </p:txBody>
      </p:sp>
      <p:sp>
        <p:nvSpPr>
          <p:cNvPr id="54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AF94D2-5E00-498B-BFA8-6BA6436A0DD7}" type="slidenum">
              <a:rPr lang="en-US" smtClean="0">
                <a:cs typeface="Arial" pitchFamily="34" charset="0"/>
              </a:rPr>
              <a:pPr fontAlgn="base">
                <a:spcBef>
                  <a:spcPct val="0"/>
                </a:spcBef>
                <a:spcAft>
                  <a:spcPct val="0"/>
                </a:spcAft>
                <a:defRPr/>
              </a:pPr>
              <a:t>21</a:t>
            </a:fld>
            <a:endParaRPr lang="en-US" dirty="0" smtClean="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smtClean="0"/>
          </a:p>
        </p:txBody>
      </p:sp>
      <p:sp>
        <p:nvSpPr>
          <p:cNvPr id="56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510AC2-C695-4C3D-9483-EDBE9660EB70}" type="slidenum">
              <a:rPr lang="ar-SA" smtClean="0"/>
              <a:pPr fontAlgn="base">
                <a:spcBef>
                  <a:spcPct val="0"/>
                </a:spcBef>
                <a:spcAft>
                  <a:spcPct val="0"/>
                </a:spcAft>
                <a:defRPr/>
              </a:pPr>
              <a:t>27</a:t>
            </a:fld>
            <a:endParaRPr lang="en-US" dirty="0" smtClean="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smtClean="0"/>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D7644D-1F1B-4367-AD1F-B0D66B9645E5}" type="slidenum">
              <a:rPr lang="ar-SA" smtClean="0"/>
              <a:pPr fontAlgn="base">
                <a:spcBef>
                  <a:spcPct val="0"/>
                </a:spcBef>
                <a:spcAft>
                  <a:spcPct val="0"/>
                </a:spcAft>
                <a:defRPr/>
              </a:pPr>
              <a:t>28</a:t>
            </a:fld>
            <a:endParaRPr lang="en-US" dirty="0" smtClean="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smtClean="0"/>
          </a:p>
        </p:txBody>
      </p:sp>
      <p:sp>
        <p:nvSpPr>
          <p:cNvPr id="60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3EF300-D4E1-4653-8A01-8F3E3D84BE28}" type="slidenum">
              <a:rPr lang="ar-SA" smtClean="0"/>
              <a:pPr fontAlgn="base">
                <a:spcBef>
                  <a:spcPct val="0"/>
                </a:spcBef>
                <a:spcAft>
                  <a:spcPct val="0"/>
                </a:spcAft>
                <a:defRPr/>
              </a:pPr>
              <a:t>29</a:t>
            </a:fld>
            <a:endParaRPr lang="en-US" dirty="0" smtClean="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smtClean="0"/>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5EABD6-DD06-4DC5-A2BB-B52A5CF0B293}" type="slidenum">
              <a:rPr lang="ar-SA" smtClean="0"/>
              <a:pPr fontAlgn="base">
                <a:spcBef>
                  <a:spcPct val="0"/>
                </a:spcBef>
                <a:spcAft>
                  <a:spcPct val="0"/>
                </a:spcAft>
                <a:defRPr/>
              </a:pPr>
              <a:t>30</a:t>
            </a:fld>
            <a:endParaRPr lang="en-US" dirty="0" smtClean="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smtClean="0"/>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5EABD6-DD06-4DC5-A2BB-B52A5CF0B293}" type="slidenum">
              <a:rPr lang="ar-SA" smtClean="0"/>
              <a:pPr fontAlgn="base">
                <a:spcBef>
                  <a:spcPct val="0"/>
                </a:spcBef>
                <a:spcAft>
                  <a:spcPct val="0"/>
                </a:spcAft>
                <a:defRPr/>
              </a:pPr>
              <a:t>31</a:t>
            </a:fld>
            <a:endParaRPr lang="en-US" dirty="0" smtClean="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smtClean="0"/>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5EABD6-DD06-4DC5-A2BB-B52A5CF0B293}" type="slidenum">
              <a:rPr lang="ar-SA" smtClean="0"/>
              <a:pPr fontAlgn="base">
                <a:spcBef>
                  <a:spcPct val="0"/>
                </a:spcBef>
                <a:spcAft>
                  <a:spcPct val="0"/>
                </a:spcAft>
                <a:defRPr/>
              </a:pPr>
              <a:t>32</a:t>
            </a:fld>
            <a:endParaRPr lang="en-US" dirty="0" smtClean="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772400" cy="1470025"/>
          </a:xfrm>
        </p:spPr>
        <p:txBody>
          <a:bodyPr>
            <a:normAutofit/>
          </a:bodyPr>
          <a:lstStyle>
            <a:lvl1pPr rtl="1">
              <a:defRPr sz="4800" b="1">
                <a:solidFill>
                  <a:srgbClr val="00206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rtl="1">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3CA0D985-6353-4809-85A7-786CE2158197}"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836908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A0D985-6353-4809-85A7-786CE2158197}"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3434328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A0D985-6353-4809-85A7-786CE2158197}"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898908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lvl1pPr rtl="1">
              <a:defRPr b="1">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lgn="r" rtl="1">
              <a:defRPr/>
            </a:lvl1pPr>
            <a:lvl2pPr algn="r" rtl="1">
              <a:defRPr>
                <a:solidFill>
                  <a:srgbClr val="002060"/>
                </a:solidFill>
              </a:defRPr>
            </a:lvl2pPr>
            <a:lvl3pPr algn="r" rtl="1">
              <a:defRPr/>
            </a:lvl3pPr>
            <a:lvl4pPr algn="r" rtl="1">
              <a:defRPr/>
            </a:lvl4pPr>
            <a:lvl5pPr algn="r" rtl="1">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CA0D985-6353-4809-85A7-786CE2158197}"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3160507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A0D985-6353-4809-85A7-786CE2158197}"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2074814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A0D985-6353-4809-85A7-786CE2158197}"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1293928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A0D985-6353-4809-85A7-786CE2158197}" type="datetimeFigureOut">
              <a:rPr lang="en-US" smtClean="0"/>
              <a:t>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1659540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A0D985-6353-4809-85A7-786CE2158197}" type="datetimeFigureOut">
              <a:rPr lang="en-US" smtClean="0"/>
              <a:t>11/2/2021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3199744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A0D985-6353-4809-85A7-786CE2158197}" type="datetimeFigureOut">
              <a:rPr lang="en-US" smtClean="0"/>
              <a:t>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3764511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A0D985-6353-4809-85A7-786CE2158197}"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344447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A0D985-6353-4809-85A7-786CE2158197}"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2777620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A0D985-6353-4809-85A7-786CE2158197}" type="datetimeFigureOut">
              <a:rPr lang="en-US" smtClean="0"/>
              <a:t>11/2/2021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E80680-426C-4D5C-8173-59CDD17AE37F}" type="slidenum">
              <a:rPr lang="en-US" smtClean="0"/>
              <a:t>‹#›</a:t>
            </a:fld>
            <a:endParaRPr lang="en-US"/>
          </a:p>
        </p:txBody>
      </p:sp>
    </p:spTree>
    <p:extLst>
      <p:ext uri="{BB962C8B-B14F-4D97-AF65-F5344CB8AC3E}">
        <p14:creationId xmlns:p14="http://schemas.microsoft.com/office/powerpoint/2010/main" val="2703775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hyperlink" Target="#cite_note-1"/><Relationship Id="rId13" Type="http://schemas.openxmlformats.org/officeDocument/2006/relationships/hyperlink" Target="http://ar.wikipedia.org/wiki/%D8%AA%D8%B4%D9%8A%D9%84%D9%8A" TargetMode="External"/><Relationship Id="rId18" Type="http://schemas.openxmlformats.org/officeDocument/2006/relationships/hyperlink" Target="http://ar.wikipedia.org/wiki/%D8%A7%D9%84%D9%86%D9%8A%D9%88_%D9%8A%D9%88%D8%B1%D9%83_%D8%AA%D8%A7%D9%8A%D9%85%D8%B2" TargetMode="External"/><Relationship Id="rId3" Type="http://schemas.openxmlformats.org/officeDocument/2006/relationships/hyperlink" Target="http://ar.wikipedia.org/wiki/1914" TargetMode="External"/><Relationship Id="rId21" Type="http://schemas.openxmlformats.org/officeDocument/2006/relationships/hyperlink" Target="http://ar.wikipedia.org/wiki/%D8%A5%D8%B3%D9%84%D8%A7%D9%85" TargetMode="External"/><Relationship Id="rId7" Type="http://schemas.openxmlformats.org/officeDocument/2006/relationships/hyperlink" Target="http://ar.wikipedia.org/wiki/%D9%86%D8%A7%D8%B2%D9%8A%D8%A9" TargetMode="External"/><Relationship Id="rId12" Type="http://schemas.openxmlformats.org/officeDocument/2006/relationships/hyperlink" Target="http://ar.wikipedia.org/wiki/%D8%A3%D9%85%D8%B1%D9%8A%D9%83%D8%A7_%D8%A7%D9%84%D8%AC%D9%86%D9%88%D8%A8%D9%8A%D8%A9" TargetMode="External"/><Relationship Id="rId17" Type="http://schemas.openxmlformats.org/officeDocument/2006/relationships/hyperlink" Target="http://ar.wikipedia.org/wiki/2009" TargetMode="External"/><Relationship Id="rId2" Type="http://schemas.openxmlformats.org/officeDocument/2006/relationships/hyperlink" Target="http://ar.wikipedia.org/wiki/28_%D9%8A%D9%88%D9%86%D9%8A%D9%88" TargetMode="External"/><Relationship Id="rId16" Type="http://schemas.openxmlformats.org/officeDocument/2006/relationships/hyperlink" Target="http://ar.wikipedia.org/wiki/4_%D9%81%D8%A8%D8%B1%D8%A7%D9%8A%D8%B1" TargetMode="External"/><Relationship Id="rId20" Type="http://schemas.openxmlformats.org/officeDocument/2006/relationships/hyperlink" Target="http://ar.wikipedia.org/wiki/%D9%85%D8%B5%D8%B1" TargetMode="External"/><Relationship Id="rId1" Type="http://schemas.openxmlformats.org/officeDocument/2006/relationships/slideLayout" Target="../slideLayouts/slideLayout2.xml"/><Relationship Id="rId6" Type="http://schemas.openxmlformats.org/officeDocument/2006/relationships/hyperlink" Target="http://ar.wikipedia.org/wiki/%D8%A7%D9%84%D9%86%D9%85%D8%B3%D8%A7" TargetMode="External"/><Relationship Id="rId11" Type="http://schemas.openxmlformats.org/officeDocument/2006/relationships/hyperlink" Target="http://ar.wikipedia.org/wiki/%D8%AC%D8%B1%D9%8A%D9%85%D8%A9_%D8%AD%D8%B1%D8%A8" TargetMode="External"/><Relationship Id="rId5" Type="http://schemas.openxmlformats.org/officeDocument/2006/relationships/hyperlink" Target="http://ar.wikipedia.org/wiki/1992" TargetMode="External"/><Relationship Id="rId15" Type="http://schemas.openxmlformats.org/officeDocument/2006/relationships/hyperlink" Target="#cite_note-ahram.org.eg-2"/><Relationship Id="rId23" Type="http://schemas.openxmlformats.org/officeDocument/2006/relationships/hyperlink" Target="#cite_note-3"/><Relationship Id="rId10" Type="http://schemas.openxmlformats.org/officeDocument/2006/relationships/hyperlink" Target="http://ar.wikipedia.org/wiki/%D9%82%D9%88%D8%A7%D8%AA_%D8%A7%D9%84%D8%A8%D8%B1%D9%8A%D8%A9_%D9%84%D9%84%D9%88%D9%84%D8%A7%D9%8A%D8%A7%D8%AA_%D8%A7%D9%84%D9%85%D8%AA%D8%AD%D8%AF%D8%A9" TargetMode="External"/><Relationship Id="rId19" Type="http://schemas.openxmlformats.org/officeDocument/2006/relationships/hyperlink" Target="http://ar.wikipedia.org/wiki/%D8%A7%D9%84%D9%82%D8%A7%D9%87%D8%B1%D8%A9" TargetMode="External"/><Relationship Id="rId4" Type="http://schemas.openxmlformats.org/officeDocument/2006/relationships/hyperlink" Target="http://ar.wikipedia.org/wiki/10_%D8%A3%D8%BA%D8%B3%D8%B7%D8%B3" TargetMode="External"/><Relationship Id="rId9" Type="http://schemas.openxmlformats.org/officeDocument/2006/relationships/hyperlink" Target="http://ar.wikipedia.org/wiki/%D8%A7%D9%84%D8%AD%D8%B1%D8%A8_%D8%A7%D9%84%D8%B9%D8%A7%D9%84%D9%85%D9%8A%D8%A9_%D8%A7%D9%84%D8%AB%D8%A7%D9%86%D9%8A%D8%A9" TargetMode="External"/><Relationship Id="rId14" Type="http://schemas.openxmlformats.org/officeDocument/2006/relationships/hyperlink" Target="http://ar.wikipedia.org/wiki/%D9%8A%D9%87%D9%88%D8%AF%D9%8A%D8%A9" TargetMode="External"/><Relationship Id="rId22" Type="http://schemas.openxmlformats.org/officeDocument/2006/relationships/hyperlink" Target="http://ar.wikipedia.org/wiki/%D8%B3%D8%B1%D8%B7%D8%A7%D9%86_%D8%A7%D9%84%D9%82%D9%88%D9%84%D9%88%D9%86"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www.bioethics.nih.gov/international/declarat/gcpich.pdf" TargetMode="External"/><Relationship Id="rId2" Type="http://schemas.openxmlformats.org/officeDocument/2006/relationships/hyperlink" Target="http://www.bioethics.nih.gov/international/declarat/gcpwho.htm" TargetMode="External"/><Relationship Id="rId1" Type="http://schemas.openxmlformats.org/officeDocument/2006/relationships/slideLayout" Target="../slideLayouts/slideLayout2.xml"/><Relationship Id="rId6" Type="http://schemas.openxmlformats.org/officeDocument/2006/relationships/hyperlink" Target="http://www.bioethics.nih.gov/international/declarat/unaidsguidance.pdf" TargetMode="External"/><Relationship Id="rId5" Type="http://schemas.openxmlformats.org/officeDocument/2006/relationships/hyperlink" Target="http://www.bioethics.nih.gov/international/declarat/tdroper.pdf" TargetMode="External"/><Relationship Id="rId4" Type="http://schemas.openxmlformats.org/officeDocument/2006/relationships/hyperlink" Target="http://www.bioethics.nih.gov/international/declarat/contrich.pdf"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www.bioethics.nih.gov/international/declarat/nuffield.pdf" TargetMode="External"/><Relationship Id="rId3" Type="http://schemas.openxmlformats.org/officeDocument/2006/relationships/hyperlink" Target="http://www.bioethics.nih.gov/international/declarat/conv.htm" TargetMode="External"/><Relationship Id="rId7" Type="http://schemas.openxmlformats.org/officeDocument/2006/relationships/hyperlink" Target="http://www.bioethics.nih.gov/international/declarat/gcpeurope.pdf" TargetMode="External"/><Relationship Id="rId2" Type="http://schemas.openxmlformats.org/officeDocument/2006/relationships/hyperlink" Target="http://www.bioethics.nih.gov/international/declarat/gcpwho.htm" TargetMode="External"/><Relationship Id="rId1" Type="http://schemas.openxmlformats.org/officeDocument/2006/relationships/slideLayout" Target="../slideLayouts/slideLayout2.xml"/><Relationship Id="rId6" Type="http://schemas.openxmlformats.org/officeDocument/2006/relationships/hyperlink" Target="http://www.bioethics.nih.gov/international/declarat/datprot.htm" TargetMode="External"/><Relationship Id="rId5" Type="http://schemas.openxmlformats.org/officeDocument/2006/relationships/hyperlink" Target="http://www.bioethics.nih.gov/international/declarat/datprotcon.htm" TargetMode="External"/><Relationship Id="rId10" Type="http://schemas.openxmlformats.org/officeDocument/2006/relationships/hyperlink" Target="http://www.bioethics.nih.gov/international/declarat/ethics-e.pdf" TargetMode="External"/><Relationship Id="rId4" Type="http://schemas.openxmlformats.org/officeDocument/2006/relationships/hyperlink" Target="http://www.bioethics.nih.gov/international/declarat/convexpl.htm" TargetMode="External"/><Relationship Id="rId9" Type="http://schemas.openxmlformats.org/officeDocument/2006/relationships/hyperlink" Target="http://www.bioethics.nih.gov/international/declarat/avis17_en.pdf"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bioethics.nih.gov/international/declarat/belmont.htm" TargetMode="External"/><Relationship Id="rId2" Type="http://schemas.openxmlformats.org/officeDocument/2006/relationships/hyperlink" Target="http://www.bioethics.nih.gov/international/declarat/gcpwho.htm" TargetMode="External"/><Relationship Id="rId1" Type="http://schemas.openxmlformats.org/officeDocument/2006/relationships/slideLayout" Target="../slideLayouts/slideLayout2.xml"/><Relationship Id="rId6" Type="http://schemas.openxmlformats.org/officeDocument/2006/relationships/hyperlink" Target="http://www.bioethics.nih.gov/international/declarat/indiaeth.pdf" TargetMode="External"/><Relationship Id="rId5" Type="http://schemas.openxmlformats.org/officeDocument/2006/relationships/hyperlink" Target="http://www.bioethics.nih.gov/international/declarat/Vol1.pdf" TargetMode="External"/><Relationship Id="rId4" Type="http://schemas.openxmlformats.org/officeDocument/2006/relationships/hyperlink" Target="http://www.bioethics.nih.gov/international/declarat/usareg4546.htm"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عنوان 3"/>
          <p:cNvSpPr>
            <a:spLocks noGrp="1"/>
          </p:cNvSpPr>
          <p:nvPr>
            <p:ph type="ctrTitle" sz="quarter"/>
          </p:nvPr>
        </p:nvSpPr>
        <p:spPr>
          <a:xfrm>
            <a:off x="685800" y="1371600"/>
            <a:ext cx="7772400" cy="1470025"/>
          </a:xfrm>
        </p:spPr>
        <p:txBody>
          <a:bodyPr/>
          <a:lstStyle/>
          <a:p>
            <a:r>
              <a:rPr lang="ar-SA" dirty="0" smtClean="0"/>
              <a:t>أخلاقيات البحوث الطبية</a:t>
            </a:r>
          </a:p>
        </p:txBody>
      </p:sp>
      <p:pic>
        <p:nvPicPr>
          <p:cNvPr id="8196" name="Picture 3" descr="resear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3100" y="3445392"/>
            <a:ext cx="1447800" cy="126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2" descr="Research_Stud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821" y="3445392"/>
            <a:ext cx="1581150" cy="1222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عنوان فرعي 4"/>
          <p:cNvSpPr txBox="1">
            <a:spLocks/>
          </p:cNvSpPr>
          <p:nvPr/>
        </p:nvSpPr>
        <p:spPr>
          <a:xfrm>
            <a:off x="304800" y="3200400"/>
            <a:ext cx="4114800" cy="1752600"/>
          </a:xfrm>
          <a:prstGeom prst="rect">
            <a:avLst/>
          </a:prstGeom>
        </p:spPr>
        <p:txBody>
          <a:bodyPr vert="horz" lIns="91440" tIns="45720" rIns="91440" bIns="45720" rtlCol="0">
            <a:normAutofit/>
          </a:bodyPr>
          <a:lstStyle>
            <a:lvl1pPr marL="0" indent="0" algn="ctr" defTabSz="914400" rtl="1"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ar-SA" dirty="0" smtClean="0"/>
          </a:p>
        </p:txBody>
      </p:sp>
      <p:pic>
        <p:nvPicPr>
          <p:cNvPr id="7" name="Picture 6"/>
          <p:cNvPicPr>
            <a:picLocks noChangeAspect="1"/>
          </p:cNvPicPr>
          <p:nvPr/>
        </p:nvPicPr>
        <p:blipFill rotWithShape="1">
          <a:blip r:embed="rId5"/>
          <a:srcRect l="-1" t="9492" r="1054" b="14751"/>
          <a:stretch/>
        </p:blipFill>
        <p:spPr>
          <a:xfrm>
            <a:off x="3084094" y="609600"/>
            <a:ext cx="2671012" cy="659628"/>
          </a:xfrm>
          <a:prstGeom prst="rect">
            <a:avLst/>
          </a:prstGeom>
        </p:spPr>
      </p:pic>
    </p:spTree>
    <p:extLst>
      <p:ext uri="{BB962C8B-B14F-4D97-AF65-F5344CB8AC3E}">
        <p14:creationId xmlns:p14="http://schemas.microsoft.com/office/powerpoint/2010/main" val="145419394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a:t>تجاوزات في البحوث الطبية</a:t>
            </a:r>
            <a:endParaRPr lang="en-US" dirty="0"/>
          </a:p>
        </p:txBody>
      </p:sp>
      <p:sp>
        <p:nvSpPr>
          <p:cNvPr id="4" name="Content Placeholder 3"/>
          <p:cNvSpPr>
            <a:spLocks noGrp="1"/>
          </p:cNvSpPr>
          <p:nvPr>
            <p:ph idx="1"/>
          </p:nvPr>
        </p:nvSpPr>
        <p:spPr>
          <a:xfrm>
            <a:off x="457200" y="1600201"/>
            <a:ext cx="8229600" cy="2133600"/>
          </a:xfrm>
        </p:spPr>
        <p:txBody>
          <a:bodyPr/>
          <a:lstStyle/>
          <a:p>
            <a:r>
              <a:rPr lang="ar-SA" dirty="0"/>
              <a:t>تحول الطب والأبحاث الطبية الى وسائل دمار وقتل وتعذيب</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895601"/>
            <a:ext cx="3617056"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4966" y="2895600"/>
            <a:ext cx="3983234"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0985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تجاوزات في التطبيقات الطبية</a:t>
            </a:r>
            <a:endParaRPr lang="en-US"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3484" y="1056290"/>
            <a:ext cx="4468116" cy="556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22549"/>
            <a:ext cx="4180349" cy="5499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7211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تجاوزات في البحوث الطبية</a:t>
            </a:r>
            <a:endParaRPr lang="en-US" dirty="0"/>
          </a:p>
        </p:txBody>
      </p:sp>
      <p:sp>
        <p:nvSpPr>
          <p:cNvPr id="13" name="Content Placeholder 12"/>
          <p:cNvSpPr>
            <a:spLocks noGrp="1"/>
          </p:cNvSpPr>
          <p:nvPr>
            <p:ph idx="1"/>
          </p:nvPr>
        </p:nvSpPr>
        <p:spPr/>
        <p:txBody>
          <a:bodyPr/>
          <a:lstStyle/>
          <a:p>
            <a:endParaRPr lang="ar-SA"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2345" y="1066800"/>
            <a:ext cx="4014455"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4267200"/>
            <a:ext cx="3200400" cy="1801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2286000"/>
            <a:ext cx="3200400" cy="1801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61308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تجاوزات في البحوث الطبية</a:t>
            </a:r>
            <a:endParaRPr lang="en-US" dirty="0"/>
          </a:p>
        </p:txBody>
      </p:sp>
      <p:sp>
        <p:nvSpPr>
          <p:cNvPr id="13" name="Content Placeholder 12"/>
          <p:cNvSpPr>
            <a:spLocks noGrp="1"/>
          </p:cNvSpPr>
          <p:nvPr>
            <p:ph idx="1"/>
          </p:nvPr>
        </p:nvSpPr>
        <p:spPr/>
        <p:txBody>
          <a:bodyPr/>
          <a:lstStyle/>
          <a:p>
            <a:endParaRPr lang="ar-SA"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3933518"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090448"/>
            <a:ext cx="4161534" cy="5544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02204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تجاوزات في البحوث الطبية</a:t>
            </a:r>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283" y="1066800"/>
            <a:ext cx="4419600" cy="556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79885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تجاوزات في البحوث الطبية</a:t>
            </a:r>
            <a:endParaRPr lang="en-US" dirty="0"/>
          </a:p>
        </p:txBody>
      </p:sp>
    </p:spTree>
    <p:extLst>
      <p:ext uri="{BB962C8B-B14F-4D97-AF65-F5344CB8AC3E}">
        <p14:creationId xmlns:p14="http://schemas.microsoft.com/office/powerpoint/2010/main" val="561464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تجاوزات في البحوث الطبية</a:t>
            </a:r>
            <a:endParaRPr lang="en-US" dirty="0"/>
          </a:p>
        </p:txBody>
      </p:sp>
      <p:sp>
        <p:nvSpPr>
          <p:cNvPr id="4" name="Content Placeholder 3"/>
          <p:cNvSpPr>
            <a:spLocks noGrp="1"/>
          </p:cNvSpPr>
          <p:nvPr>
            <p:ph sz="half" idx="2"/>
          </p:nvPr>
        </p:nvSpPr>
        <p:spPr>
          <a:xfrm>
            <a:off x="636586" y="1600200"/>
            <a:ext cx="8050214" cy="4525963"/>
          </a:xfrm>
        </p:spPr>
        <p:txBody>
          <a:bodyPr/>
          <a:lstStyle/>
          <a:p>
            <a:pPr algn="r" rtl="1"/>
            <a:r>
              <a:rPr lang="ar-SA" dirty="0" smtClean="0"/>
              <a:t>استخدام الطب والأطباء لتعذيب المعتقلين</a:t>
            </a:r>
          </a:p>
        </p:txBody>
      </p:sp>
      <p:sp>
        <p:nvSpPr>
          <p:cNvPr id="3" name="Content Placeholder 2"/>
          <p:cNvSpPr>
            <a:spLocks noGrp="1"/>
          </p:cNvSpPr>
          <p:nvPr>
            <p:ph sz="half" idx="1"/>
          </p:nvPr>
        </p:nvSpPr>
        <p:spPr>
          <a:xfrm>
            <a:off x="152400" y="2993738"/>
            <a:ext cx="4038600" cy="444787"/>
          </a:xfrm>
        </p:spPr>
        <p:txBody>
          <a:bodyPr>
            <a:normAutofit/>
          </a:bodyPr>
          <a:lstStyle/>
          <a:p>
            <a:pPr marL="0" indent="0" algn="ctr" rtl="1">
              <a:buNone/>
            </a:pPr>
            <a:r>
              <a:rPr lang="ar-SA" sz="1400" b="1" dirty="0" smtClean="0"/>
              <a:t>صورتان قديمة وحديثة لطبيب الموت (الرياض)</a:t>
            </a:r>
            <a:endParaRPr lang="en-US" sz="1400" b="1"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011" r="14485"/>
          <a:stretch/>
        </p:blipFill>
        <p:spPr bwMode="auto">
          <a:xfrm>
            <a:off x="1999785" y="1524000"/>
            <a:ext cx="150541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29" y="1524000"/>
            <a:ext cx="1001771"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038600" y="2334994"/>
            <a:ext cx="4277709" cy="646331"/>
          </a:xfrm>
          <a:prstGeom prst="rect">
            <a:avLst/>
          </a:prstGeom>
          <a:solidFill>
            <a:schemeClr val="tx2">
              <a:lumMod val="20000"/>
              <a:lumOff val="80000"/>
            </a:schemeClr>
          </a:solidFill>
          <a:ln w="25400">
            <a:solidFill>
              <a:schemeClr val="tx2"/>
            </a:solidFill>
          </a:ln>
        </p:spPr>
        <p:txBody>
          <a:bodyPr wrap="square">
            <a:spAutoFit/>
          </a:bodyPr>
          <a:lstStyle/>
          <a:p>
            <a:pPr algn="ctr" rtl="1"/>
            <a:r>
              <a:rPr lang="ar-SA" sz="2000" b="1" dirty="0">
                <a:solidFill>
                  <a:srgbClr val="002060"/>
                </a:solidFill>
              </a:rPr>
              <a:t>وفاة طبيب الموت لا زالت لغزا لم تحل شفراته</a:t>
            </a:r>
          </a:p>
          <a:p>
            <a:pPr algn="ctr" rtl="1">
              <a:spcBef>
                <a:spcPct val="0"/>
              </a:spcBef>
            </a:pPr>
            <a:r>
              <a:rPr lang="ar-SA" altLang="ar-SA" sz="1600" b="1" dirty="0">
                <a:solidFill>
                  <a:srgbClr val="002060"/>
                </a:solidFill>
                <a:latin typeface="Tahoma" pitchFamily="34" charset="0"/>
                <a:cs typeface="Times New Roman" pitchFamily="18" charset="0"/>
              </a:rPr>
              <a:t>أقام في القاهرة وأسمى نفسه طارق فريد حسين</a:t>
            </a:r>
            <a:endParaRPr lang="en-US" altLang="ar-SA" sz="1400" b="1" dirty="0">
              <a:solidFill>
                <a:srgbClr val="002060"/>
              </a:solidFill>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352800"/>
            <a:ext cx="402982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9688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تجاوزات في البحوث الطبية</a:t>
            </a:r>
            <a:endParaRPr lang="en-US" dirty="0"/>
          </a:p>
        </p:txBody>
      </p:sp>
      <p:sp>
        <p:nvSpPr>
          <p:cNvPr id="4" name="Content Placeholder 3"/>
          <p:cNvSpPr>
            <a:spLocks noGrp="1"/>
          </p:cNvSpPr>
          <p:nvPr>
            <p:ph idx="1"/>
          </p:nvPr>
        </p:nvSpPr>
        <p:spPr/>
        <p:txBody>
          <a:bodyPr>
            <a:normAutofit fontScale="70000" lnSpcReduction="20000"/>
          </a:bodyPr>
          <a:lstStyle/>
          <a:p>
            <a:r>
              <a:rPr lang="ar-SA" dirty="0" smtClean="0"/>
              <a:t>استخدام الطب والأطباء لتعذيب المعتقلين</a:t>
            </a:r>
          </a:p>
          <a:p>
            <a:r>
              <a:rPr lang="ar-SA" dirty="0" smtClean="0"/>
              <a:t>أربيرت هايم (</a:t>
            </a:r>
            <a:r>
              <a:rPr lang="ar-SA" dirty="0" smtClean="0">
                <a:hlinkClick r:id="rId2" action="ppaction://hlinkfile" tooltip="28 يونيو"/>
              </a:rPr>
              <a:t>28 يونيو</a:t>
            </a:r>
            <a:r>
              <a:rPr lang="ar-SA" dirty="0" smtClean="0"/>
              <a:t> </a:t>
            </a:r>
            <a:r>
              <a:rPr lang="ar-SA" dirty="0" smtClean="0">
                <a:hlinkClick r:id="rId3" action="ppaction://hlinkfile" tooltip="1914"/>
              </a:rPr>
              <a:t>1914</a:t>
            </a:r>
            <a:r>
              <a:rPr lang="ar-SA" dirty="0" smtClean="0"/>
              <a:t> - </a:t>
            </a:r>
            <a:r>
              <a:rPr lang="ar-SA" dirty="0" smtClean="0">
                <a:hlinkClick r:id="rId4" action="ppaction://hlinkfile" tooltip="10 أغسطس"/>
              </a:rPr>
              <a:t>10 أغسطس</a:t>
            </a:r>
            <a:r>
              <a:rPr lang="ar-SA" dirty="0" smtClean="0"/>
              <a:t> </a:t>
            </a:r>
            <a:r>
              <a:rPr lang="ar-SA" dirty="0" smtClean="0">
                <a:hlinkClick r:id="rId5" action="ppaction://hlinkfile" tooltip="1992"/>
              </a:rPr>
              <a:t>1992</a:t>
            </a:r>
            <a:r>
              <a:rPr lang="ar-SA" dirty="0" smtClean="0"/>
              <a:t>). طبيب </a:t>
            </a:r>
            <a:r>
              <a:rPr lang="ar-SA" dirty="0" smtClean="0">
                <a:hlinkClick r:id="rId6" action="ppaction://hlinkfile" tooltip="النمسا"/>
              </a:rPr>
              <a:t>نمساوي</a:t>
            </a:r>
            <a:r>
              <a:rPr lang="ar-SA" dirty="0" smtClean="0"/>
              <a:t> </a:t>
            </a:r>
            <a:r>
              <a:rPr lang="ar-SA" dirty="0" smtClean="0">
                <a:hlinkClick r:id="rId7" action="ppaction://hlinkfile" tooltip="نازية"/>
              </a:rPr>
              <a:t>نازي</a:t>
            </a:r>
            <a:r>
              <a:rPr lang="ar-SA" dirty="0" smtClean="0"/>
              <a:t> لقب "بطبيب الموت". ويشتبه بأنه قتل وعذب المئات في معسكر اعتقال ماوتهاوزن (شمال النمسا) بحقنهم بالسم في القلب أو بإخراج أحشائهم بدون مخدر.</a:t>
            </a:r>
            <a:r>
              <a:rPr lang="ar-SA" dirty="0" smtClean="0">
                <a:hlinkClick r:id="rId8" action="ppaction://hlinkfile"/>
              </a:rPr>
              <a:t>[1]</a:t>
            </a:r>
            <a:endParaRPr lang="ar-SA" dirty="0" smtClean="0"/>
          </a:p>
          <a:p>
            <a:r>
              <a:rPr lang="ar-SA" dirty="0" smtClean="0"/>
              <a:t>تم احتجازه بعد </a:t>
            </a:r>
            <a:r>
              <a:rPr lang="ar-SA" dirty="0" smtClean="0">
                <a:hlinkClick r:id="rId9" action="ppaction://hlinkfile" tooltip="الحرب العالمية الثانية"/>
              </a:rPr>
              <a:t>الحرب العالمية الثانية</a:t>
            </a:r>
            <a:r>
              <a:rPr lang="ar-SA" dirty="0" smtClean="0"/>
              <a:t> من قبل </a:t>
            </a:r>
            <a:r>
              <a:rPr lang="ar-SA" dirty="0" smtClean="0">
                <a:hlinkClick r:id="rId10" action="ppaction://hlinkfile" tooltip="قوات البرية للولايات المتحدة"/>
              </a:rPr>
              <a:t>القوات الأمريكية</a:t>
            </a:r>
            <a:r>
              <a:rPr lang="ar-SA" dirty="0" smtClean="0"/>
              <a:t> لكنها لم توجه له أي اتهامات بارتكاب </a:t>
            </a:r>
            <a:r>
              <a:rPr lang="ar-SA" dirty="0" smtClean="0">
                <a:hlinkClick r:id="rId11" action="ppaction://hlinkfile" tooltip="جريمة حرب"/>
              </a:rPr>
              <a:t>جرائم حرب</a:t>
            </a:r>
            <a:r>
              <a:rPr lang="ar-SA" dirty="0" smtClean="0"/>
              <a:t> حيث أطلق سراحة بعد ذلك، وعاد لألمانيا لمزاولة مهنته إلا أنه في العام 1962 علم بنية السلطات ملاحقته وقام بالهرب بعدها إلى </a:t>
            </a:r>
            <a:r>
              <a:rPr lang="ar-SA" dirty="0" smtClean="0">
                <a:hlinkClick r:id="rId12" action="ppaction://hlinkfile" tooltip="أمريكا الجنوبية"/>
              </a:rPr>
              <a:t>أمريكا الجنوبية</a:t>
            </a:r>
            <a:r>
              <a:rPr lang="ar-SA" dirty="0" smtClean="0"/>
              <a:t> وتحديدا </a:t>
            </a:r>
            <a:r>
              <a:rPr lang="ar-SA" dirty="0" smtClean="0">
                <a:hlinkClick r:id="rId13" action="ppaction://hlinkfile" tooltip="تشيلي"/>
              </a:rPr>
              <a:t>تشيلي</a:t>
            </a:r>
            <a:r>
              <a:rPr lang="ar-SA" dirty="0" smtClean="0"/>
              <a:t> حيث استقر هنالك تحت اسم مستعار. ظل ملاحقا من قبل منظمات </a:t>
            </a:r>
            <a:r>
              <a:rPr lang="ar-SA" dirty="0" smtClean="0">
                <a:hlinkClick r:id="rId14" action="ppaction://hlinkfile" tooltip="يهودية"/>
              </a:rPr>
              <a:t>يهودية</a:t>
            </a:r>
            <a:r>
              <a:rPr lang="ar-SA" dirty="0" smtClean="0"/>
              <a:t> اتهمته بارتكاب جرائم ضد الإنسانية.</a:t>
            </a:r>
            <a:r>
              <a:rPr lang="ar-SA" dirty="0" smtClean="0">
                <a:hlinkClick r:id="rId15" action="ppaction://hlinkfile"/>
              </a:rPr>
              <a:t>[2]</a:t>
            </a:r>
            <a:endParaRPr lang="ar-SA" dirty="0" smtClean="0"/>
          </a:p>
          <a:p>
            <a:r>
              <a:rPr lang="ar-SA" dirty="0" smtClean="0"/>
              <a:t>كان هايم يقوم بتجاربه الخاصة على المعتقلين وكان يقوم ببتر أعضاء المعتقلين بدون مخدر ليرى مدى قدرتهم على تحمل الألم.</a:t>
            </a:r>
            <a:r>
              <a:rPr lang="ar-SA" dirty="0" smtClean="0">
                <a:hlinkClick r:id="rId15" action="ppaction://hlinkfile"/>
              </a:rPr>
              <a:t>[2]</a:t>
            </a:r>
            <a:endParaRPr lang="ar-SA" dirty="0" smtClean="0"/>
          </a:p>
          <a:p>
            <a:r>
              <a:rPr lang="ar-SA" dirty="0" smtClean="0"/>
              <a:t>في </a:t>
            </a:r>
            <a:r>
              <a:rPr lang="ar-SA" dirty="0" smtClean="0">
                <a:hlinkClick r:id="rId16" action="ppaction://hlinkfile" tooltip="4 فبراير"/>
              </a:rPr>
              <a:t>4 فبراير</a:t>
            </a:r>
            <a:r>
              <a:rPr lang="ar-SA" dirty="0" smtClean="0"/>
              <a:t> </a:t>
            </a:r>
            <a:r>
              <a:rPr lang="ar-SA" dirty="0" smtClean="0">
                <a:hlinkClick r:id="rId17" action="ppaction://hlinkfile" tooltip="2009"/>
              </a:rPr>
              <a:t>2009</a:t>
            </a:r>
            <a:r>
              <a:rPr lang="ar-SA" dirty="0" smtClean="0"/>
              <a:t> أعلنت جريدة </a:t>
            </a:r>
            <a:r>
              <a:rPr lang="ar-SA" dirty="0" smtClean="0">
                <a:hlinkClick r:id="rId18" action="ppaction://hlinkfile" tooltip="النيو يورك تايمز"/>
              </a:rPr>
              <a:t>نيويورك تايمز</a:t>
            </a:r>
            <a:r>
              <a:rPr lang="ar-SA" dirty="0" smtClean="0"/>
              <a:t> أنه كان يعيش في </a:t>
            </a:r>
            <a:r>
              <a:rPr lang="ar-SA" dirty="0" smtClean="0">
                <a:hlinkClick r:id="rId19" action="ppaction://hlinkfile" tooltip="القاهرة"/>
              </a:rPr>
              <a:t>القاهرة</a:t>
            </a:r>
            <a:r>
              <a:rPr lang="ar-SA" dirty="0" smtClean="0"/>
              <a:t>، </a:t>
            </a:r>
            <a:r>
              <a:rPr lang="ar-SA" dirty="0" smtClean="0">
                <a:hlinkClick r:id="rId20" action="ppaction://hlinkfile" tooltip="مصر"/>
              </a:rPr>
              <a:t>مصر</a:t>
            </a:r>
            <a:r>
              <a:rPr lang="ar-SA" dirty="0" smtClean="0"/>
              <a:t> لمدة تقارب 30 عاما، تحت اسم مستعار هو "طارق حسين فريد" بعد أن أعتنق </a:t>
            </a:r>
            <a:r>
              <a:rPr lang="ar-SA" dirty="0" smtClean="0">
                <a:hlinkClick r:id="rId21" action="ppaction://hlinkfile" tooltip="إسلام"/>
              </a:rPr>
              <a:t>الإسلام</a:t>
            </a:r>
            <a:r>
              <a:rPr lang="ar-SA" dirty="0" smtClean="0"/>
              <a:t> حيث يعتقد أنه مات بالقاهرة في 10 أغسطس 1992 نتيجة </a:t>
            </a:r>
            <a:r>
              <a:rPr lang="ar-SA" dirty="0" smtClean="0">
                <a:hlinkClick r:id="rId22" action="ppaction://hlinkfile" tooltip="سرطان القولون"/>
              </a:rPr>
              <a:t>سرطان القولون</a:t>
            </a:r>
            <a:r>
              <a:rPr lang="ar-SA" dirty="0" smtClean="0"/>
              <a:t> ولم يتمكن أحد من كشف شخصيته.</a:t>
            </a:r>
            <a:r>
              <a:rPr lang="ar-SA" dirty="0" smtClean="0">
                <a:hlinkClick r:id="rId23" action="ppaction://hlinkfile"/>
              </a:rPr>
              <a:t>[3]</a:t>
            </a:r>
            <a:endParaRPr lang="ar-SA" dirty="0" smtClean="0"/>
          </a:p>
          <a:p>
            <a:endParaRPr lang="ar-SA" dirty="0" smtClean="0"/>
          </a:p>
        </p:txBody>
      </p:sp>
    </p:spTree>
    <p:extLst>
      <p:ext uri="{BB962C8B-B14F-4D97-AF65-F5344CB8AC3E}">
        <p14:creationId xmlns:p14="http://schemas.microsoft.com/office/powerpoint/2010/main" val="3131312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تجاوزات في البحوث الطبية</a:t>
            </a:r>
            <a:endParaRPr lang="en-US" dirty="0"/>
          </a:p>
        </p:txBody>
      </p:sp>
    </p:spTree>
    <p:extLst>
      <p:ext uri="{BB962C8B-B14F-4D97-AF65-F5344CB8AC3E}">
        <p14:creationId xmlns:p14="http://schemas.microsoft.com/office/powerpoint/2010/main" val="2364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a:t>تجاوزات في البحوث الطبية</a:t>
            </a:r>
            <a:endParaRPr lang="en-US" dirty="0"/>
          </a:p>
        </p:txBody>
      </p:sp>
      <p:sp>
        <p:nvSpPr>
          <p:cNvPr id="4" name="Content Placeholder 3"/>
          <p:cNvSpPr>
            <a:spLocks noGrp="1"/>
          </p:cNvSpPr>
          <p:nvPr>
            <p:ph idx="1"/>
          </p:nvPr>
        </p:nvSpPr>
        <p:spPr>
          <a:xfrm>
            <a:off x="457200" y="1600201"/>
            <a:ext cx="8229600" cy="2133600"/>
          </a:xfrm>
        </p:spPr>
        <p:txBody>
          <a:bodyPr/>
          <a:lstStyle/>
          <a:p>
            <a:r>
              <a:rPr lang="ar-SA" dirty="0" smtClean="0"/>
              <a:t>الإقدام على الأبحاث بغرض الشهرة دون مراعاة النواحي الأخلاقية والعلمية</a:t>
            </a:r>
            <a:endParaRPr lang="en-US" dirty="0"/>
          </a:p>
        </p:txBody>
      </p:sp>
    </p:spTree>
    <p:extLst>
      <p:ext uri="{BB962C8B-B14F-4D97-AF65-F5344CB8AC3E}">
        <p14:creationId xmlns:p14="http://schemas.microsoft.com/office/powerpoint/2010/main" val="4338541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ar-SA" dirty="0" smtClean="0"/>
              <a:t>أنواع البحوث الطبية</a:t>
            </a:r>
            <a:endParaRPr lang="ar-SA" dirty="0"/>
          </a:p>
        </p:txBody>
      </p:sp>
      <p:sp>
        <p:nvSpPr>
          <p:cNvPr id="2" name="Content Placeholder 1"/>
          <p:cNvSpPr>
            <a:spLocks noGrp="1"/>
          </p:cNvSpPr>
          <p:nvPr>
            <p:ph idx="1"/>
          </p:nvPr>
        </p:nvSpPr>
        <p:spPr/>
        <p:txBody>
          <a:bodyPr/>
          <a:lstStyle/>
          <a:p>
            <a:r>
              <a:rPr lang="ar-SA" smtClean="0"/>
              <a:t>تجريبية</a:t>
            </a:r>
          </a:p>
          <a:p>
            <a:r>
              <a:rPr lang="ar-SA" smtClean="0"/>
              <a:t>غير تجريبية</a:t>
            </a:r>
            <a:endParaRPr lang="en-US" dirty="0"/>
          </a:p>
        </p:txBody>
      </p:sp>
    </p:spTree>
    <p:extLst>
      <p:ext uri="{BB962C8B-B14F-4D97-AF65-F5344CB8AC3E}">
        <p14:creationId xmlns:p14="http://schemas.microsoft.com/office/powerpoint/2010/main" val="1472270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عنوان 1"/>
          <p:cNvSpPr>
            <a:spLocks noGrp="1"/>
          </p:cNvSpPr>
          <p:nvPr>
            <p:ph type="title"/>
          </p:nvPr>
        </p:nvSpPr>
        <p:spPr>
          <a:xfrm>
            <a:off x="428625" y="2571750"/>
            <a:ext cx="8229600" cy="1143000"/>
          </a:xfrm>
        </p:spPr>
        <p:txBody>
          <a:bodyPr/>
          <a:lstStyle/>
          <a:p>
            <a:pPr eaLnBrk="1" hangingPunct="1">
              <a:defRPr/>
            </a:pPr>
            <a:r>
              <a:rPr lang="ar-SA" sz="6000" b="1" dirty="0" smtClean="0"/>
              <a:t>البحث الطبي والأخلاقيات</a:t>
            </a:r>
          </a:p>
        </p:txBody>
      </p:sp>
    </p:spTree>
    <p:extLst>
      <p:ext uri="{BB962C8B-B14F-4D97-AF65-F5344CB8AC3E}">
        <p14:creationId xmlns:p14="http://schemas.microsoft.com/office/powerpoint/2010/main" val="205337793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ar-SA" dirty="0" smtClean="0"/>
              <a:t>المتطلبات الأخلاقية للبحوث على الإنسان</a:t>
            </a:r>
            <a:endParaRPr lang="en-US" dirty="0" smtClean="0"/>
          </a:p>
        </p:txBody>
      </p:sp>
      <p:sp>
        <p:nvSpPr>
          <p:cNvPr id="19459" name="Rectangle 3"/>
          <p:cNvSpPr>
            <a:spLocks noGrp="1" noChangeArrowheads="1"/>
          </p:cNvSpPr>
          <p:nvPr>
            <p:ph idx="1"/>
          </p:nvPr>
        </p:nvSpPr>
        <p:spPr/>
        <p:txBody>
          <a:bodyPr/>
          <a:lstStyle/>
          <a:p>
            <a:pPr marL="514350" indent="-514350">
              <a:buFont typeface="+mj-lt"/>
              <a:buAutoNum type="arabicParenR"/>
            </a:pPr>
            <a:r>
              <a:rPr lang="ar-SA" dirty="0" smtClean="0"/>
              <a:t> التحقق من القيمة العلمية للبحث</a:t>
            </a:r>
            <a:r>
              <a:rPr lang="en-US" dirty="0" smtClean="0"/>
              <a:t> </a:t>
            </a:r>
          </a:p>
          <a:p>
            <a:pPr marL="514350" indent="-514350">
              <a:buFont typeface="+mj-lt"/>
              <a:buAutoNum type="arabicParenR"/>
            </a:pPr>
            <a:r>
              <a:rPr lang="ar-SA" dirty="0" smtClean="0"/>
              <a:t> المصداقية العلمية  </a:t>
            </a:r>
            <a:endParaRPr lang="en-US" dirty="0" smtClean="0"/>
          </a:p>
          <a:p>
            <a:pPr marL="514350" indent="-514350">
              <a:buFont typeface="+mj-lt"/>
              <a:buAutoNum type="arabicParenR"/>
            </a:pPr>
            <a:r>
              <a:rPr lang="ar-SA" dirty="0" smtClean="0"/>
              <a:t> احترام الإنسان</a:t>
            </a:r>
            <a:endParaRPr lang="en-US" dirty="0" smtClean="0"/>
          </a:p>
          <a:p>
            <a:pPr marL="514350" indent="-514350">
              <a:buFont typeface="+mj-lt"/>
              <a:buAutoNum type="arabicParenR"/>
            </a:pPr>
            <a:r>
              <a:rPr lang="ar-SA" dirty="0" smtClean="0"/>
              <a:t>الموازنة بين المنافع والأضرار</a:t>
            </a:r>
            <a:r>
              <a:rPr lang="en-US" dirty="0" smtClean="0"/>
              <a:t> </a:t>
            </a:r>
          </a:p>
          <a:p>
            <a:pPr marL="514350" indent="-514350">
              <a:buFont typeface="+mj-lt"/>
              <a:buAutoNum type="arabicParenR"/>
            </a:pPr>
            <a:r>
              <a:rPr lang="ar-SA" dirty="0" smtClean="0"/>
              <a:t>العدل في اختيار مجتمع الدراسة</a:t>
            </a:r>
            <a:endParaRPr lang="en-US" dirty="0" smtClean="0"/>
          </a:p>
          <a:p>
            <a:pPr marL="514350" indent="-514350">
              <a:buFont typeface="+mj-lt"/>
              <a:buAutoNum type="arabicParenR"/>
            </a:pPr>
            <a:r>
              <a:rPr lang="ar-SA" dirty="0" smtClean="0"/>
              <a:t>مراعاة القواعد والأحكام الشرعية</a:t>
            </a:r>
            <a:endParaRPr lang="en-US" dirty="0" smtClean="0"/>
          </a:p>
          <a:p>
            <a:pPr marL="514350" indent="-514350">
              <a:buFont typeface="+mj-lt"/>
              <a:buAutoNum type="arabicParenR"/>
            </a:pPr>
            <a:r>
              <a:rPr lang="ar-SA" dirty="0" smtClean="0"/>
              <a:t>المراجعة المحايدة ( المستقلة)</a:t>
            </a:r>
            <a:endParaRPr lang="en-US" dirty="0" smtClean="0"/>
          </a:p>
          <a:p>
            <a:endParaRPr lang="en-US" dirty="0" smtClean="0"/>
          </a:p>
        </p:txBody>
      </p:sp>
    </p:spTree>
    <p:extLst>
      <p:ext uri="{BB962C8B-B14F-4D97-AF65-F5344CB8AC3E}">
        <p14:creationId xmlns:p14="http://schemas.microsoft.com/office/powerpoint/2010/main" val="36125744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5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45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4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dirty="0" smtClean="0"/>
              <a:t>أولا: التحقق </a:t>
            </a:r>
            <a:r>
              <a:rPr lang="ar-SA" dirty="0"/>
              <a:t>من القيمة العلمية للبحث</a:t>
            </a:r>
            <a:r>
              <a:rPr lang="en-US" dirty="0"/>
              <a:t> </a:t>
            </a:r>
            <a:endParaRPr lang="ar-SA" dirty="0"/>
          </a:p>
        </p:txBody>
      </p:sp>
      <p:sp>
        <p:nvSpPr>
          <p:cNvPr id="3" name="Content Placeholder 2"/>
          <p:cNvSpPr>
            <a:spLocks noGrp="1"/>
          </p:cNvSpPr>
          <p:nvPr>
            <p:ph idx="1"/>
          </p:nvPr>
        </p:nvSpPr>
        <p:spPr/>
        <p:txBody>
          <a:bodyPr>
            <a:normAutofit fontScale="92500"/>
          </a:bodyPr>
          <a:lstStyle/>
          <a:p>
            <a:r>
              <a:rPr lang="ar-SA" dirty="0" smtClean="0"/>
              <a:t>لا </a:t>
            </a:r>
            <a:r>
              <a:rPr lang="ar-SA" dirty="0"/>
              <a:t>بد أن يكون البحث الطبي الحيوي ذا فائدة علمية واضحة ، ومتوقعة توقعا </a:t>
            </a:r>
            <a:r>
              <a:rPr lang="ar-SA" dirty="0" smtClean="0"/>
              <a:t>راجحا ، بحيث يهدف الى:</a:t>
            </a:r>
          </a:p>
          <a:p>
            <a:pPr lvl="1"/>
            <a:r>
              <a:rPr lang="ar-SA" b="1" dirty="0" smtClean="0"/>
              <a:t>تحقيق </a:t>
            </a:r>
            <a:r>
              <a:rPr lang="ar-SA" b="1" dirty="0"/>
              <a:t>مصلحة تتعلق بالمرضى </a:t>
            </a:r>
            <a:r>
              <a:rPr lang="ar-SA" b="1" dirty="0" smtClean="0"/>
              <a:t>مباشرة</a:t>
            </a:r>
          </a:p>
          <a:p>
            <a:pPr lvl="2"/>
            <a:r>
              <a:rPr lang="ar-SA" dirty="0" smtClean="0"/>
              <a:t>يستفيد </a:t>
            </a:r>
            <a:r>
              <a:rPr lang="ar-SA" dirty="0"/>
              <a:t>المريض الذي يُجرى عليه البحث في زوال مرضه أو تحسن صحته أو التخفيف من الأعراض المصاحبة للمرض أو المضاعفات الناتجة </a:t>
            </a:r>
            <a:r>
              <a:rPr lang="ar-SA" dirty="0" smtClean="0"/>
              <a:t>عنه</a:t>
            </a:r>
          </a:p>
          <a:p>
            <a:pPr lvl="2"/>
            <a:r>
              <a:rPr lang="ar-SA" dirty="0" smtClean="0"/>
              <a:t>ومن </a:t>
            </a:r>
            <a:r>
              <a:rPr lang="ar-SA" dirty="0"/>
              <a:t>ثم يستفيد من </a:t>
            </a:r>
            <a:r>
              <a:rPr lang="ar-SA" dirty="0" smtClean="0"/>
              <a:t>نتائج </a:t>
            </a:r>
            <a:r>
              <a:rPr lang="ar-SA" dirty="0"/>
              <a:t>البحث مرضى </a:t>
            </a:r>
            <a:r>
              <a:rPr lang="ar-SA" dirty="0" smtClean="0"/>
              <a:t>آخرون فيصبح </a:t>
            </a:r>
            <a:r>
              <a:rPr lang="ar-SA" dirty="0"/>
              <a:t>النفع هنا متعديا إلى الآخرين </a:t>
            </a:r>
            <a:r>
              <a:rPr lang="ar-SA" dirty="0" smtClean="0"/>
              <a:t>أيضا</a:t>
            </a:r>
          </a:p>
          <a:p>
            <a:pPr lvl="1"/>
            <a:r>
              <a:rPr lang="ar-SA" dirty="0" smtClean="0"/>
              <a:t> </a:t>
            </a:r>
            <a:r>
              <a:rPr lang="ar-SA" b="1" dirty="0" smtClean="0"/>
              <a:t>إفادة </a:t>
            </a:r>
            <a:r>
              <a:rPr lang="ar-SA" b="1" dirty="0"/>
              <a:t>مرضى آخرين دون أن تتحقق فائدة واضحة للمريض نفسه </a:t>
            </a:r>
          </a:p>
          <a:p>
            <a:pPr lvl="1"/>
            <a:r>
              <a:rPr lang="ar-SA" b="1" dirty="0" smtClean="0"/>
              <a:t>إثراء </a:t>
            </a:r>
            <a:r>
              <a:rPr lang="ar-SA" b="1" dirty="0"/>
              <a:t>المعرفة العلمية فحسب </a:t>
            </a:r>
          </a:p>
        </p:txBody>
      </p:sp>
    </p:spTree>
    <p:extLst>
      <p:ext uri="{BB962C8B-B14F-4D97-AF65-F5344CB8AC3E}">
        <p14:creationId xmlns:p14="http://schemas.microsoft.com/office/powerpoint/2010/main" val="23246315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6437" y="3752439"/>
            <a:ext cx="1736725" cy="2605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ar-SA" dirty="0"/>
              <a:t>أولا: التحقق من القيمة العلمية للبحث</a:t>
            </a:r>
            <a:r>
              <a:rPr lang="en-US" dirty="0"/>
              <a:t> </a:t>
            </a:r>
            <a:endParaRPr lang="ar-SA" dirty="0"/>
          </a:p>
        </p:txBody>
      </p:sp>
      <p:sp>
        <p:nvSpPr>
          <p:cNvPr id="3" name="Content Placeholder 2"/>
          <p:cNvSpPr>
            <a:spLocks noGrp="1"/>
          </p:cNvSpPr>
          <p:nvPr>
            <p:ph idx="1"/>
          </p:nvPr>
        </p:nvSpPr>
        <p:spPr/>
        <p:txBody>
          <a:bodyPr>
            <a:normAutofit/>
          </a:bodyPr>
          <a:lstStyle/>
          <a:p>
            <a:r>
              <a:rPr lang="ar-SA" dirty="0"/>
              <a:t>هل يمكن أن يفكر الباحثون ببحث في المجال العلمي عديم الفائدة أو قليلها ؟ وهل يمكن أن يسمح أصلا لبحوث من هذا النوع أن </a:t>
            </a:r>
            <a:r>
              <a:rPr lang="ar-SA" dirty="0" smtClean="0"/>
              <a:t>تجرى؟</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1893" y="4572000"/>
            <a:ext cx="1688307" cy="1688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3253" y="4181475"/>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2743200" y="3140457"/>
            <a:ext cx="3657600" cy="11430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t>تضارب المصالح</a:t>
            </a:r>
          </a:p>
        </p:txBody>
      </p:sp>
    </p:spTree>
    <p:extLst>
      <p:ext uri="{BB962C8B-B14F-4D97-AF65-F5344CB8AC3E}">
        <p14:creationId xmlns:p14="http://schemas.microsoft.com/office/powerpoint/2010/main" val="40014219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dirty="0"/>
              <a:t>أولا: التحقق من القيمة العلمية للبحث</a:t>
            </a:r>
            <a:r>
              <a:rPr lang="en-US" dirty="0"/>
              <a:t> </a:t>
            </a:r>
            <a:endParaRPr lang="ar-SA" dirty="0"/>
          </a:p>
        </p:txBody>
      </p:sp>
      <p:sp>
        <p:nvSpPr>
          <p:cNvPr id="3" name="Content Placeholder 2"/>
          <p:cNvSpPr>
            <a:spLocks noGrp="1"/>
          </p:cNvSpPr>
          <p:nvPr>
            <p:ph idx="1"/>
          </p:nvPr>
        </p:nvSpPr>
        <p:spPr/>
        <p:txBody>
          <a:bodyPr>
            <a:normAutofit/>
          </a:bodyPr>
          <a:lstStyle/>
          <a:p>
            <a:r>
              <a:rPr lang="ar-SA" dirty="0"/>
              <a:t>هل يمكن أن يفكر الباحثون ببحث في المجال العلمي عديم الفائدة أو قليلها ؟ وهل يمكن أن يسمح أصلا لبحوث من هذا النوع أن </a:t>
            </a:r>
            <a:r>
              <a:rPr lang="ar-SA" dirty="0" smtClean="0"/>
              <a:t>تجرى؟</a:t>
            </a:r>
          </a:p>
          <a:p>
            <a:pPr lvl="1"/>
            <a:r>
              <a:rPr lang="ar-SA" dirty="0"/>
              <a:t>إن أغراض البحث لدى الباحثين قد تتعدد ، ويكون من </a:t>
            </a:r>
            <a:r>
              <a:rPr lang="ar-SA" dirty="0" smtClean="0"/>
              <a:t>بينها:</a:t>
            </a:r>
          </a:p>
          <a:p>
            <a:pPr lvl="2"/>
            <a:r>
              <a:rPr lang="ar-SA" dirty="0" smtClean="0"/>
              <a:t>حاجتهم </a:t>
            </a:r>
            <a:r>
              <a:rPr lang="ar-SA" dirty="0"/>
              <a:t>إلى إجراء البحث لأغراض </a:t>
            </a:r>
            <a:r>
              <a:rPr lang="ar-SA" b="1" dirty="0"/>
              <a:t>الترقية العلمية </a:t>
            </a:r>
            <a:r>
              <a:rPr lang="ar-SA" dirty="0"/>
              <a:t>أو </a:t>
            </a:r>
            <a:r>
              <a:rPr lang="ar-SA" b="1" dirty="0"/>
              <a:t>تحقيق الذات والرضا النفسي ، أو الدخول إلى عالم النشر </a:t>
            </a:r>
            <a:r>
              <a:rPr lang="ar-SA" b="1" dirty="0" smtClean="0"/>
              <a:t>العلمي</a:t>
            </a:r>
          </a:p>
          <a:p>
            <a:pPr lvl="2"/>
            <a:r>
              <a:rPr lang="ar-SA" dirty="0" smtClean="0"/>
              <a:t>وقد </a:t>
            </a:r>
            <a:r>
              <a:rPr lang="ar-SA" dirty="0"/>
              <a:t>يكون هناك </a:t>
            </a:r>
            <a:r>
              <a:rPr lang="ar-SA" b="1" dirty="0"/>
              <a:t>وهم</a:t>
            </a:r>
            <a:r>
              <a:rPr lang="ar-SA" dirty="0"/>
              <a:t> لدى الباحث أن بحثه هذا سيؤدي إلى نتائج مفيدة ذات قيمة علمية ، فيصر على إجرائه وقد أثبت الواقع أن هناك أبحاثا تجرى فائدتها العلمية قليلة أو ربما </a:t>
            </a:r>
            <a:r>
              <a:rPr lang="ar-SA" dirty="0" smtClean="0"/>
              <a:t>معدومة</a:t>
            </a:r>
          </a:p>
          <a:p>
            <a:pPr lvl="2"/>
            <a:r>
              <a:rPr lang="ar-SA" b="1" dirty="0" smtClean="0"/>
              <a:t>الشركات والبحوث الطبية التي تهدف لتسويق دواء أو منتج</a:t>
            </a:r>
            <a:endParaRPr lang="ar-SA" b="1" dirty="0"/>
          </a:p>
        </p:txBody>
      </p:sp>
    </p:spTree>
    <p:extLst>
      <p:ext uri="{BB962C8B-B14F-4D97-AF65-F5344CB8AC3E}">
        <p14:creationId xmlns:p14="http://schemas.microsoft.com/office/powerpoint/2010/main" val="38559121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dirty="0"/>
              <a:t>أولا: التحقق من القيمة العلمية للبحث</a:t>
            </a:r>
            <a:r>
              <a:rPr lang="en-US" dirty="0"/>
              <a:t> </a:t>
            </a:r>
            <a:endParaRPr lang="ar-SA" dirty="0"/>
          </a:p>
        </p:txBody>
      </p:sp>
      <p:sp>
        <p:nvSpPr>
          <p:cNvPr id="3" name="Content Placeholder 2"/>
          <p:cNvSpPr>
            <a:spLocks noGrp="1"/>
          </p:cNvSpPr>
          <p:nvPr>
            <p:ph idx="1"/>
          </p:nvPr>
        </p:nvSpPr>
        <p:spPr/>
        <p:txBody>
          <a:bodyPr>
            <a:normAutofit fontScale="92500" lnSpcReduction="10000"/>
          </a:bodyPr>
          <a:lstStyle/>
          <a:p>
            <a:r>
              <a:rPr lang="ar-SA" b="1" dirty="0"/>
              <a:t>لا يعد البحث مسوغا من الناحية الأخلاقية والشرعية حتى يكون ذا فائدة علمية واضحة أو </a:t>
            </a:r>
            <a:r>
              <a:rPr lang="ar-SA" b="1" dirty="0" smtClean="0"/>
              <a:t>راجحة</a:t>
            </a:r>
          </a:p>
          <a:p>
            <a:pPr lvl="1"/>
            <a:r>
              <a:rPr lang="ar-SA" dirty="0"/>
              <a:t>ي</a:t>
            </a:r>
            <a:r>
              <a:rPr lang="ar-SA" dirty="0" smtClean="0"/>
              <a:t>جب </a:t>
            </a:r>
            <a:r>
              <a:rPr lang="ar-SA" dirty="0"/>
              <a:t>على الباحث أن </a:t>
            </a:r>
            <a:r>
              <a:rPr lang="ar-SA" dirty="0" smtClean="0"/>
              <a:t>لا </a:t>
            </a:r>
            <a:r>
              <a:rPr lang="ar-SA" dirty="0"/>
              <a:t>يقدم على إجراء بحث إلا بعد التأكد من قيمته العلمية </a:t>
            </a:r>
          </a:p>
          <a:p>
            <a:pPr lvl="1"/>
            <a:r>
              <a:rPr lang="ar-SA" dirty="0" smtClean="0"/>
              <a:t>وعلى </a:t>
            </a:r>
            <a:r>
              <a:rPr lang="ar-SA" dirty="0"/>
              <a:t>لجان مراجعة الأبحاث أيضا تقع مسؤولية كبيرة في التأكد من هذا </a:t>
            </a:r>
            <a:r>
              <a:rPr lang="ar-SA" dirty="0" smtClean="0"/>
              <a:t>الأمر</a:t>
            </a:r>
            <a:endParaRPr lang="en-US" dirty="0"/>
          </a:p>
          <a:p>
            <a:r>
              <a:rPr lang="ar-SA" dirty="0"/>
              <a:t>وبهذا ينتفي إجراء البحوث لأغراض أخرى غير تحقيق فائدة مهمة تعود على المجتمع بالنفع والفائدة ، وينتفي إجراء البحث لمجرد إجرائه فحسب ، والذي يعتبر عبثاً لا طائل من ورائه ولا فائدة مرجوة </a:t>
            </a:r>
          </a:p>
        </p:txBody>
      </p:sp>
    </p:spTree>
    <p:extLst>
      <p:ext uri="{BB962C8B-B14F-4D97-AF65-F5344CB8AC3E}">
        <p14:creationId xmlns:p14="http://schemas.microsoft.com/office/powerpoint/2010/main" val="2432755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dirty="0"/>
              <a:t>أولا: التحقق من القيمة العلمية للبحث</a:t>
            </a:r>
            <a:r>
              <a:rPr lang="en-US" dirty="0"/>
              <a:t> </a:t>
            </a:r>
            <a:endParaRPr lang="ar-SA" dirty="0"/>
          </a:p>
        </p:txBody>
      </p:sp>
      <p:sp>
        <p:nvSpPr>
          <p:cNvPr id="3" name="Content Placeholder 2"/>
          <p:cNvSpPr>
            <a:spLocks noGrp="1"/>
          </p:cNvSpPr>
          <p:nvPr>
            <p:ph idx="1"/>
          </p:nvPr>
        </p:nvSpPr>
        <p:spPr/>
        <p:txBody>
          <a:bodyPr>
            <a:normAutofit fontScale="85000" lnSpcReduction="20000"/>
          </a:bodyPr>
          <a:lstStyle/>
          <a:p>
            <a:r>
              <a:rPr lang="ar-SA" dirty="0" smtClean="0"/>
              <a:t>ينبغي تطبيق القواعد </a:t>
            </a:r>
            <a:r>
              <a:rPr lang="ar-SA" dirty="0"/>
              <a:t>الشرعية </a:t>
            </a:r>
            <a:r>
              <a:rPr lang="ar-SA" dirty="0" smtClean="0"/>
              <a:t>لإقرار البحوث:</a:t>
            </a:r>
          </a:p>
          <a:p>
            <a:pPr lvl="1"/>
            <a:r>
              <a:rPr lang="ar-SA" dirty="0" smtClean="0"/>
              <a:t>قاعدة: «جلب </a:t>
            </a:r>
            <a:r>
              <a:rPr lang="ar-SA" dirty="0"/>
              <a:t>المصالح ودرء </a:t>
            </a:r>
            <a:r>
              <a:rPr lang="ar-SA" dirty="0" smtClean="0"/>
              <a:t>المفاسد»</a:t>
            </a:r>
          </a:p>
          <a:p>
            <a:pPr lvl="2"/>
            <a:r>
              <a:rPr lang="ar-SA" b="1" dirty="0" smtClean="0"/>
              <a:t>فإذا </a:t>
            </a:r>
            <a:r>
              <a:rPr lang="ar-SA" b="1" dirty="0"/>
              <a:t>كان البحث العلمي سيحقق مصلحة أو يدرء مفسدة أو يحققهما معا كان سائغا من الناحية الشرعية وأمكن قبول إجرائه </a:t>
            </a:r>
            <a:r>
              <a:rPr lang="ar-SA" dirty="0"/>
              <a:t>، وأصبح من السائغ صرف الجهد والمال والوقت لتحقيق المصحلة أو درء المفسدة . </a:t>
            </a:r>
            <a:endParaRPr lang="en-US" dirty="0"/>
          </a:p>
          <a:p>
            <a:pPr lvl="1"/>
            <a:r>
              <a:rPr lang="ar-SA" dirty="0" smtClean="0"/>
              <a:t>قاعدة: «لا </a:t>
            </a:r>
            <a:r>
              <a:rPr lang="ar-SA" dirty="0"/>
              <a:t>عبرة </a:t>
            </a:r>
            <a:r>
              <a:rPr lang="ar-SA" dirty="0" smtClean="0"/>
              <a:t>بالتوهم»</a:t>
            </a:r>
          </a:p>
          <a:p>
            <a:pPr lvl="2"/>
            <a:r>
              <a:rPr lang="ar-SA" dirty="0" smtClean="0"/>
              <a:t>والتي </a:t>
            </a:r>
            <a:r>
              <a:rPr lang="ar-SA" dirty="0"/>
              <a:t>تعني أنه ليس من السائغ بناء حكم ما أو القيام بتصرف ما ونحن نعلم أنه لن يؤدي إلى المقصود . </a:t>
            </a:r>
            <a:r>
              <a:rPr lang="ar-SA" b="1" dirty="0"/>
              <a:t>فإذا لم تترجح لدينا القيمة العلمية للبحث المراد إجراؤه وجب منعه وعدم إجرائه . </a:t>
            </a:r>
            <a:endParaRPr lang="en-US" b="1" dirty="0"/>
          </a:p>
          <a:p>
            <a:r>
              <a:rPr lang="ar-SA" b="1" dirty="0"/>
              <a:t>والمعلوم أن التحقق من القيمة العلمية للبحث العلمي هو من شأن العلماء والباحثين في المجال الطبي الحيوي </a:t>
            </a:r>
            <a:r>
              <a:rPr lang="ar-SA" dirty="0"/>
              <a:t>، الذين تقع على عاتقهم مهمة التحقق </a:t>
            </a:r>
            <a:r>
              <a:rPr lang="ar-SA" dirty="0" smtClean="0"/>
              <a:t>هذه. </a:t>
            </a:r>
            <a:r>
              <a:rPr lang="ar-SA" dirty="0"/>
              <a:t>ومن هنا كان من واجبات الباحث ولجان مراجعة البحوث ، ولجان أخلاقيات البحوث النظر في القيمة العلمية للبحث قبل إقراره </a:t>
            </a:r>
          </a:p>
        </p:txBody>
      </p:sp>
    </p:spTree>
    <p:extLst>
      <p:ext uri="{BB962C8B-B14F-4D97-AF65-F5344CB8AC3E}">
        <p14:creationId xmlns:p14="http://schemas.microsoft.com/office/powerpoint/2010/main" val="30200944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lstStyle/>
          <a:p>
            <a:r>
              <a:rPr lang="ar-SA" dirty="0" smtClean="0"/>
              <a:t>ثانيا: المصداقية العلمية</a:t>
            </a:r>
            <a:endParaRPr lang="ar-SA" dirty="0"/>
          </a:p>
        </p:txBody>
      </p:sp>
      <p:sp>
        <p:nvSpPr>
          <p:cNvPr id="5" name="Content Placeholder 4"/>
          <p:cNvSpPr>
            <a:spLocks noGrp="1"/>
          </p:cNvSpPr>
          <p:nvPr>
            <p:ph idx="1"/>
          </p:nvPr>
        </p:nvSpPr>
        <p:spPr/>
        <p:txBody>
          <a:bodyPr/>
          <a:lstStyle/>
          <a:p>
            <a:pPr>
              <a:defRPr/>
            </a:pPr>
            <a:r>
              <a:rPr lang="ar-SA" dirty="0"/>
              <a:t>وضوح الأهداف</a:t>
            </a:r>
          </a:p>
          <a:p>
            <a:pPr>
              <a:defRPr/>
            </a:pPr>
            <a:r>
              <a:rPr lang="ar-SA" dirty="0"/>
              <a:t>اتباع الأصول العلمية</a:t>
            </a:r>
          </a:p>
          <a:p>
            <a:pPr>
              <a:defRPr/>
            </a:pPr>
            <a:r>
              <a:rPr lang="ar-SA" dirty="0"/>
              <a:t>اختيار مجتمع الدراسة</a:t>
            </a:r>
          </a:p>
          <a:p>
            <a:pPr>
              <a:defRPr/>
            </a:pPr>
            <a:r>
              <a:rPr lang="ar-SA" dirty="0"/>
              <a:t>حجم العينة</a:t>
            </a:r>
          </a:p>
          <a:p>
            <a:pPr>
              <a:defRPr/>
            </a:pPr>
            <a:r>
              <a:rPr lang="ar-SA" dirty="0"/>
              <a:t>طريقة تنفيذ البحث</a:t>
            </a:r>
          </a:p>
          <a:p>
            <a:pPr>
              <a:defRPr/>
            </a:pPr>
            <a:r>
              <a:rPr lang="ar-SA" dirty="0"/>
              <a:t>التحليل الإحصائي</a:t>
            </a:r>
          </a:p>
          <a:p>
            <a:pPr>
              <a:defRPr/>
            </a:pPr>
            <a:r>
              <a:rPr lang="ar-SA" dirty="0"/>
              <a:t>الإستنتاجات</a:t>
            </a:r>
          </a:p>
          <a:p>
            <a:endParaRPr lang="ar-SA" dirty="0"/>
          </a:p>
        </p:txBody>
      </p:sp>
    </p:spTree>
    <p:extLst>
      <p:ext uri="{BB962C8B-B14F-4D97-AF65-F5344CB8AC3E}">
        <p14:creationId xmlns:p14="http://schemas.microsoft.com/office/powerpoint/2010/main" val="328769815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عنوان 1"/>
          <p:cNvSpPr>
            <a:spLocks noGrp="1"/>
          </p:cNvSpPr>
          <p:nvPr>
            <p:ph type="title"/>
          </p:nvPr>
        </p:nvSpPr>
        <p:spPr/>
        <p:txBody>
          <a:bodyPr/>
          <a:lstStyle/>
          <a:p>
            <a:r>
              <a:rPr lang="ar-SA" dirty="0" smtClean="0"/>
              <a:t>ثالثا: إحترام الإنسان وحفظ حقوقه</a:t>
            </a:r>
          </a:p>
        </p:txBody>
      </p:sp>
      <p:sp>
        <p:nvSpPr>
          <p:cNvPr id="4" name="Content Placeholder 3"/>
          <p:cNvSpPr>
            <a:spLocks noGrp="1"/>
          </p:cNvSpPr>
          <p:nvPr>
            <p:ph idx="1"/>
          </p:nvPr>
        </p:nvSpPr>
        <p:spPr/>
        <p:txBody>
          <a:bodyPr/>
          <a:lstStyle/>
          <a:p>
            <a:r>
              <a:rPr lang="ar-SA" smtClean="0"/>
              <a:t>طبيعة العلاقة بين الباحث والشخص موضع البحث</a:t>
            </a:r>
          </a:p>
          <a:p>
            <a:endParaRPr lang="ar-SA" smtClean="0"/>
          </a:p>
          <a:p>
            <a:pPr lvl="1"/>
            <a:r>
              <a:rPr lang="ar-SA" smtClean="0"/>
              <a:t>هل هي علاقة تعاقدية ؟</a:t>
            </a:r>
          </a:p>
          <a:p>
            <a:pPr lvl="1"/>
            <a:endParaRPr lang="ar-SA" smtClean="0"/>
          </a:p>
          <a:p>
            <a:pPr lvl="1"/>
            <a:r>
              <a:rPr lang="ar-SA" smtClean="0"/>
              <a:t>أم علاقة قائمة على الأمانة والثقة ؟</a:t>
            </a:r>
            <a:endParaRPr lang="en-US" smtClean="0"/>
          </a:p>
          <a:p>
            <a:pPr lvl="1"/>
            <a:endParaRPr lang="ar-SA" dirty="0"/>
          </a:p>
        </p:txBody>
      </p:sp>
    </p:spTree>
    <p:extLst>
      <p:ext uri="{BB962C8B-B14F-4D97-AF65-F5344CB8AC3E}">
        <p14:creationId xmlns:p14="http://schemas.microsoft.com/office/powerpoint/2010/main" val="87543836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p:txBody>
          <a:bodyPr/>
          <a:lstStyle/>
          <a:p>
            <a:r>
              <a:rPr lang="ar-SA" smtClean="0"/>
              <a:t>أركان الإذن</a:t>
            </a:r>
            <a:endParaRPr lang="en-US" dirty="0" smtClean="0"/>
          </a:p>
        </p:txBody>
      </p:sp>
      <p:sp>
        <p:nvSpPr>
          <p:cNvPr id="52227" name="Rectangle 3"/>
          <p:cNvSpPr>
            <a:spLocks noGrp="1" noChangeArrowheads="1"/>
          </p:cNvSpPr>
          <p:nvPr>
            <p:ph idx="1"/>
          </p:nvPr>
        </p:nvSpPr>
        <p:spPr/>
        <p:txBody>
          <a:bodyPr>
            <a:normAutofit fontScale="92500" lnSpcReduction="20000"/>
          </a:bodyPr>
          <a:lstStyle/>
          <a:p>
            <a:r>
              <a:rPr lang="ar-SA" smtClean="0"/>
              <a:t>الآذن</a:t>
            </a:r>
          </a:p>
          <a:p>
            <a:endParaRPr lang="ar-SA" smtClean="0"/>
          </a:p>
          <a:p>
            <a:r>
              <a:rPr lang="ar-SA" smtClean="0"/>
              <a:t>المأذون به</a:t>
            </a:r>
          </a:p>
          <a:p>
            <a:endParaRPr lang="ar-SA" smtClean="0"/>
          </a:p>
          <a:p>
            <a:r>
              <a:rPr lang="ar-SA" smtClean="0"/>
              <a:t>المأذون له</a:t>
            </a:r>
          </a:p>
          <a:p>
            <a:endParaRPr lang="ar-SA" smtClean="0"/>
          </a:p>
          <a:p>
            <a:r>
              <a:rPr lang="ar-SA" smtClean="0"/>
              <a:t>مضمون الإذن</a:t>
            </a:r>
          </a:p>
          <a:p>
            <a:endParaRPr lang="ar-SA" smtClean="0"/>
          </a:p>
          <a:p>
            <a:r>
              <a:rPr lang="ar-SA" smtClean="0"/>
              <a:t>صيغة الإذن</a:t>
            </a:r>
            <a:endParaRPr lang="en-US" dirty="0" smtClean="0"/>
          </a:p>
        </p:txBody>
      </p:sp>
    </p:spTree>
    <p:extLst>
      <p:ext uri="{BB962C8B-B14F-4D97-AF65-F5344CB8AC3E}">
        <p14:creationId xmlns:p14="http://schemas.microsoft.com/office/powerpoint/2010/main" val="228454068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2987675" y="914400"/>
            <a:ext cx="3168650" cy="914400"/>
          </a:xfrm>
          <a:prstGeom prst="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3600" b="1" dirty="0" smtClean="0">
                <a:solidFill>
                  <a:schemeClr val="tx1"/>
                </a:solidFill>
              </a:rPr>
              <a:t>بحوث غير </a:t>
            </a:r>
            <a:r>
              <a:rPr lang="ar-SA" sz="3600" b="1" dirty="0">
                <a:solidFill>
                  <a:schemeClr val="tx1"/>
                </a:solidFill>
              </a:rPr>
              <a:t>تجريبية</a:t>
            </a:r>
            <a:endParaRPr lang="en-US" sz="3600" b="1" dirty="0">
              <a:solidFill>
                <a:schemeClr val="tx1"/>
              </a:solidFill>
            </a:endParaRPr>
          </a:p>
        </p:txBody>
      </p:sp>
      <p:sp>
        <p:nvSpPr>
          <p:cNvPr id="6" name="مستطيل مستدير الزوايا 5"/>
          <p:cNvSpPr/>
          <p:nvPr/>
        </p:nvSpPr>
        <p:spPr>
          <a:xfrm>
            <a:off x="6211888" y="3276600"/>
            <a:ext cx="1511300" cy="914400"/>
          </a:xfrm>
          <a:prstGeom prst="round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3200" b="1" dirty="0">
                <a:solidFill>
                  <a:schemeClr val="tx1"/>
                </a:solidFill>
              </a:rPr>
              <a:t>وصفية</a:t>
            </a:r>
          </a:p>
        </p:txBody>
      </p:sp>
      <p:sp>
        <p:nvSpPr>
          <p:cNvPr id="8" name="مستطيل مستدير الزوايا 7"/>
          <p:cNvSpPr/>
          <p:nvPr/>
        </p:nvSpPr>
        <p:spPr>
          <a:xfrm>
            <a:off x="1547813" y="3276600"/>
            <a:ext cx="1728787" cy="914400"/>
          </a:xfrm>
          <a:prstGeom prst="round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3600" b="1" dirty="0">
                <a:solidFill>
                  <a:schemeClr val="tx1"/>
                </a:solidFill>
              </a:rPr>
              <a:t>تحليلية</a:t>
            </a:r>
          </a:p>
        </p:txBody>
      </p:sp>
      <p:sp>
        <p:nvSpPr>
          <p:cNvPr id="9" name="مستطيل 8"/>
          <p:cNvSpPr/>
          <p:nvPr/>
        </p:nvSpPr>
        <p:spPr>
          <a:xfrm>
            <a:off x="5562600" y="4818063"/>
            <a:ext cx="2808288" cy="914400"/>
          </a:xfrm>
          <a:prstGeom prst="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3200" dirty="0">
                <a:solidFill>
                  <a:schemeClr val="tx1"/>
                </a:solidFill>
              </a:rPr>
              <a:t>مدى انتشار مرض</a:t>
            </a:r>
          </a:p>
        </p:txBody>
      </p:sp>
      <p:sp>
        <p:nvSpPr>
          <p:cNvPr id="10" name="مستطيل 9"/>
          <p:cNvSpPr/>
          <p:nvPr/>
        </p:nvSpPr>
        <p:spPr>
          <a:xfrm>
            <a:off x="1066800" y="4800600"/>
            <a:ext cx="2663825" cy="914400"/>
          </a:xfrm>
          <a:prstGeom prst="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3200" dirty="0">
                <a:solidFill>
                  <a:schemeClr val="tx1"/>
                </a:solidFill>
              </a:rPr>
              <a:t>عوامل الخطورة</a:t>
            </a:r>
          </a:p>
        </p:txBody>
      </p:sp>
      <p:cxnSp>
        <p:nvCxnSpPr>
          <p:cNvPr id="12" name="رابط كسهم مستقيم 11"/>
          <p:cNvCxnSpPr/>
          <p:nvPr/>
        </p:nvCxnSpPr>
        <p:spPr>
          <a:xfrm>
            <a:off x="4724400" y="2057400"/>
            <a:ext cx="914400" cy="914400"/>
          </a:xfrm>
          <a:prstGeom prst="straightConnector1">
            <a:avLst/>
          </a:prstGeom>
          <a:ln w="666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6" name="رابط كسهم مستقيم 11"/>
          <p:cNvCxnSpPr/>
          <p:nvPr/>
        </p:nvCxnSpPr>
        <p:spPr>
          <a:xfrm flipH="1">
            <a:off x="3505200" y="2057400"/>
            <a:ext cx="914400" cy="914400"/>
          </a:xfrm>
          <a:prstGeom prst="straightConnector1">
            <a:avLst/>
          </a:prstGeom>
          <a:ln w="666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6" idx="2"/>
            <a:endCxn id="9" idx="0"/>
          </p:cNvCxnSpPr>
          <p:nvPr/>
        </p:nvCxnSpPr>
        <p:spPr>
          <a:xfrm flipH="1">
            <a:off x="6966744" y="4191000"/>
            <a:ext cx="794" cy="627063"/>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11412" y="4191000"/>
            <a:ext cx="794" cy="627063"/>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0222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p:txBody>
          <a:bodyPr/>
          <a:lstStyle/>
          <a:p>
            <a:r>
              <a:rPr lang="ar-SA" smtClean="0"/>
              <a:t>الإذن بتبصر أوعن بصيرة</a:t>
            </a:r>
            <a:endParaRPr lang="en-US" dirty="0"/>
          </a:p>
        </p:txBody>
      </p:sp>
      <p:sp>
        <p:nvSpPr>
          <p:cNvPr id="56323" name="Rectangle 3"/>
          <p:cNvSpPr>
            <a:spLocks noGrp="1" noChangeArrowheads="1"/>
          </p:cNvSpPr>
          <p:nvPr>
            <p:ph idx="1"/>
          </p:nvPr>
        </p:nvSpPr>
        <p:spPr/>
        <p:txBody>
          <a:bodyPr/>
          <a:lstStyle/>
          <a:p>
            <a:r>
              <a:rPr lang="ar-SA" smtClean="0"/>
              <a:t>أن يكون كامل الأهلية</a:t>
            </a:r>
          </a:p>
          <a:p>
            <a:endParaRPr lang="ar-SA" smtClean="0"/>
          </a:p>
          <a:p>
            <a:r>
              <a:rPr lang="ar-SA" smtClean="0"/>
              <a:t>أن يعطي الإذن عن طواعية</a:t>
            </a:r>
          </a:p>
          <a:p>
            <a:endParaRPr lang="ar-SA" smtClean="0"/>
          </a:p>
          <a:p>
            <a:r>
              <a:rPr lang="ar-SA" smtClean="0"/>
              <a:t>أن يعطي الإذن عن معرفة</a:t>
            </a:r>
          </a:p>
          <a:p>
            <a:endParaRPr lang="ar-SA" smtClean="0"/>
          </a:p>
          <a:p>
            <a:r>
              <a:rPr lang="ar-SA" smtClean="0"/>
              <a:t>أن يعطي الإذن عن فهم وإدراك</a:t>
            </a:r>
          </a:p>
          <a:p>
            <a:endParaRPr lang="ar-SA" smtClean="0"/>
          </a:p>
          <a:p>
            <a:endParaRPr lang="en-US" dirty="0"/>
          </a:p>
        </p:txBody>
      </p:sp>
      <p:sp>
        <p:nvSpPr>
          <p:cNvPr id="32775" name="Text Box 7"/>
          <p:cNvSpPr txBox="1">
            <a:spLocks noChangeArrowheads="1"/>
          </p:cNvSpPr>
          <p:nvPr/>
        </p:nvSpPr>
        <p:spPr bwMode="auto">
          <a:xfrm>
            <a:off x="1719263" y="4303713"/>
            <a:ext cx="13604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5000"/>
              <a:buFont typeface="Wingdings" pitchFamily="2" charset="2"/>
              <a:buChar char="l"/>
              <a:defRPr sz="3200">
                <a:solidFill>
                  <a:schemeClr val="tx1"/>
                </a:solidFill>
                <a:latin typeface="Arial" pitchFamily="34" charset="0"/>
                <a:cs typeface="Arial" pitchFamily="34" charset="0"/>
              </a:defRPr>
            </a:lvl1pPr>
            <a:lvl2pPr marL="742950" indent="-285750" eaLnBrk="0" hangingPunct="0">
              <a:spcBef>
                <a:spcPct val="20000"/>
              </a:spcBef>
              <a:buClr>
                <a:schemeClr val="tx2"/>
              </a:buClr>
              <a:buSzPct val="75000"/>
              <a:buFont typeface="Wingdings" pitchFamily="2" charset="2"/>
              <a:buChar char="l"/>
              <a:defRPr sz="2800">
                <a:solidFill>
                  <a:schemeClr val="tx1"/>
                </a:solidFill>
                <a:latin typeface="Arial" pitchFamily="34" charset="0"/>
                <a:cs typeface="Arial" pitchFamily="34" charset="0"/>
              </a:defRPr>
            </a:lvl2pPr>
            <a:lvl3pPr marL="1143000" indent="-228600" eaLnBrk="0" hangingPunct="0">
              <a:spcBef>
                <a:spcPct val="20000"/>
              </a:spcBef>
              <a:buClr>
                <a:schemeClr val="accent2"/>
              </a:buClr>
              <a:buSzPct val="75000"/>
              <a:buFont typeface="Wingdings" pitchFamily="2" charset="2"/>
              <a:buChar char="l"/>
              <a:defRPr sz="2400">
                <a:solidFill>
                  <a:schemeClr val="tx1"/>
                </a:solidFill>
                <a:latin typeface="Arial" pitchFamily="34" charset="0"/>
                <a:cs typeface="Arial" pitchFamily="34" charset="0"/>
              </a:defRPr>
            </a:lvl3pPr>
            <a:lvl4pPr marL="1600200" indent="-228600" eaLnBrk="0" hangingPunct="0">
              <a:spcBef>
                <a:spcPct val="20000"/>
              </a:spcBef>
              <a:buClr>
                <a:schemeClr val="folHlink"/>
              </a:buClr>
              <a:buSzPct val="75000"/>
              <a:buFont typeface="Wingdings" pitchFamily="2" charset="2"/>
              <a:buChar char="l"/>
              <a:defRPr sz="2000">
                <a:solidFill>
                  <a:schemeClr val="tx1"/>
                </a:solidFill>
                <a:latin typeface="Arial" pitchFamily="34" charset="0"/>
                <a:cs typeface="Arial" pitchFamily="34" charset="0"/>
              </a:defRPr>
            </a:lvl4pPr>
            <a:lvl5pPr marL="2057400" indent="-228600" eaLnBrk="0" hangingPunct="0">
              <a:spcBef>
                <a:spcPct val="20000"/>
              </a:spcBef>
              <a:buClr>
                <a:schemeClr val="tx1"/>
              </a:buClr>
              <a:buSzPct val="75000"/>
              <a:buFont typeface="Wingdings" pitchFamily="2" charset="2"/>
              <a:buChar char="l"/>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cs typeface="Arial" pitchFamily="34" charset="0"/>
              </a:defRPr>
            </a:lvl9pPr>
          </a:lstStyle>
          <a:p>
            <a:pPr algn="l" rtl="0" eaLnBrk="1" hangingPunct="1">
              <a:spcBef>
                <a:spcPct val="0"/>
              </a:spcBef>
              <a:buClrTx/>
              <a:buSzTx/>
              <a:buFontTx/>
              <a:buNone/>
            </a:pPr>
            <a:r>
              <a:rPr lang="ar-SA" altLang="ar-SA" sz="4400"/>
              <a:t>بصيرة</a:t>
            </a:r>
            <a:endParaRPr lang="en-US" altLang="ar-SA" sz="4400"/>
          </a:p>
        </p:txBody>
      </p:sp>
      <p:sp>
        <p:nvSpPr>
          <p:cNvPr id="6" name="Left Brace 5"/>
          <p:cNvSpPr/>
          <p:nvPr/>
        </p:nvSpPr>
        <p:spPr>
          <a:xfrm>
            <a:off x="3559066" y="4038600"/>
            <a:ext cx="431800" cy="1458037"/>
          </a:xfrm>
          <a:prstGeom prst="leftBrace">
            <a:avLst/>
          </a:prstGeom>
          <a:ln w="44450">
            <a:solidFill>
              <a:srgbClr val="00206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Tree>
    <p:extLst>
      <p:ext uri="{BB962C8B-B14F-4D97-AF65-F5344CB8AC3E}">
        <p14:creationId xmlns:p14="http://schemas.microsoft.com/office/powerpoint/2010/main" val="26499032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5"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p:txBody>
          <a:bodyPr/>
          <a:lstStyle/>
          <a:p>
            <a:r>
              <a:rPr lang="ar-SA" dirty="0" smtClean="0"/>
              <a:t>الإذن بتبصر أوعن بصيرة</a:t>
            </a:r>
            <a:endParaRPr lang="en-US" dirty="0"/>
          </a:p>
        </p:txBody>
      </p:sp>
      <p:sp>
        <p:nvSpPr>
          <p:cNvPr id="56323" name="Rectangle 3"/>
          <p:cNvSpPr>
            <a:spLocks noGrp="1" noChangeArrowheads="1"/>
          </p:cNvSpPr>
          <p:nvPr>
            <p:ph idx="1"/>
          </p:nvPr>
        </p:nvSpPr>
        <p:spPr/>
        <p:txBody>
          <a:bodyPr/>
          <a:lstStyle/>
          <a:p>
            <a:endParaRPr lang="ar-SA" smtClean="0"/>
          </a:p>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999650436"/>
              </p:ext>
            </p:extLst>
          </p:nvPr>
        </p:nvGraphicFramePr>
        <p:xfrm>
          <a:off x="762000" y="1752600"/>
          <a:ext cx="7620000" cy="4589054"/>
        </p:xfrm>
        <a:graphic>
          <a:graphicData uri="http://schemas.openxmlformats.org/drawingml/2006/table">
            <a:tbl>
              <a:tblPr rtl="1" firstRow="1" firstCol="1" lastRow="1" lastCol="1" bandRow="1" bandCol="1">
                <a:tableStyleId>{B301B821-A1FF-4177-AEE7-76D212191A09}</a:tableStyleId>
              </a:tblPr>
              <a:tblGrid>
                <a:gridCol w="2488324"/>
                <a:gridCol w="5131676"/>
              </a:tblGrid>
              <a:tr h="614878">
                <a:tc>
                  <a:txBody>
                    <a:bodyPr/>
                    <a:lstStyle/>
                    <a:p>
                      <a:pPr algn="ctr" rtl="1">
                        <a:spcAft>
                          <a:spcPts val="0"/>
                        </a:spcAft>
                      </a:pPr>
                      <a:r>
                        <a:rPr lang="ar-SA" sz="2800" dirty="0">
                          <a:effectLst/>
                        </a:rPr>
                        <a:t>المتطلب</a:t>
                      </a:r>
                      <a:endParaRPr lang="en-US" sz="2000" dirty="0">
                        <a:effectLst/>
                        <a:latin typeface="Times New Roman"/>
                        <a:ea typeface="Times New Roman"/>
                        <a:cs typeface="Arial"/>
                      </a:endParaRPr>
                    </a:p>
                  </a:txBody>
                  <a:tcPr marL="68580" marR="68580" marT="0" marB="0" anchor="ctr"/>
                </a:tc>
                <a:tc>
                  <a:txBody>
                    <a:bodyPr/>
                    <a:lstStyle/>
                    <a:p>
                      <a:pPr algn="ctr" rtl="1">
                        <a:spcAft>
                          <a:spcPts val="0"/>
                        </a:spcAft>
                      </a:pPr>
                      <a:r>
                        <a:rPr lang="ar-SA" sz="2800" dirty="0">
                          <a:effectLst/>
                        </a:rPr>
                        <a:t>ما يترتب عليه</a:t>
                      </a:r>
                      <a:endParaRPr lang="en-US" sz="2000" dirty="0">
                        <a:effectLst/>
                        <a:latin typeface="Times New Roman"/>
                        <a:ea typeface="Times New Roman"/>
                        <a:cs typeface="Arial"/>
                      </a:endParaRPr>
                    </a:p>
                  </a:txBody>
                  <a:tcPr marL="68580" marR="68580" marT="0" marB="0" anchor="ctr"/>
                </a:tc>
              </a:tr>
              <a:tr h="966238">
                <a:tc>
                  <a:txBody>
                    <a:bodyPr/>
                    <a:lstStyle/>
                    <a:p>
                      <a:pPr algn="justLow" rtl="1">
                        <a:spcAft>
                          <a:spcPts val="0"/>
                        </a:spcAft>
                      </a:pPr>
                      <a:r>
                        <a:rPr lang="ar-SA" sz="2000">
                          <a:effectLst/>
                        </a:rPr>
                        <a:t>1ـ الأهلية </a:t>
                      </a:r>
                      <a:endParaRPr lang="en-US" sz="1600">
                        <a:effectLst/>
                        <a:latin typeface="Times New Roman"/>
                        <a:ea typeface="Times New Roman"/>
                        <a:cs typeface="Arial"/>
                      </a:endParaRPr>
                    </a:p>
                  </a:txBody>
                  <a:tcPr marL="68580" marR="68580" marT="0" marB="0"/>
                </a:tc>
                <a:tc>
                  <a:txBody>
                    <a:bodyPr/>
                    <a:lstStyle/>
                    <a:p>
                      <a:pPr marL="342900" indent="-342900" algn="justLow" rtl="1">
                        <a:spcAft>
                          <a:spcPts val="0"/>
                        </a:spcAft>
                        <a:buFont typeface="Arial" panose="020B0604020202020204" pitchFamily="34" charset="0"/>
                        <a:buChar char="•"/>
                      </a:pPr>
                      <a:r>
                        <a:rPr lang="ar-SA" sz="2000" dirty="0">
                          <a:effectLst/>
                        </a:rPr>
                        <a:t>أن يكون الشخص كامل الأهلية من حيث السن أو عدم القصور أو حضور </a:t>
                      </a:r>
                      <a:r>
                        <a:rPr lang="ar-SA" sz="2000" dirty="0" smtClean="0">
                          <a:effectLst/>
                        </a:rPr>
                        <a:t>عقله</a:t>
                      </a:r>
                    </a:p>
                    <a:p>
                      <a:pPr marL="342900" indent="-342900" algn="justLow" rtl="1">
                        <a:spcAft>
                          <a:spcPts val="0"/>
                        </a:spcAft>
                        <a:buFont typeface="Arial" panose="020B0604020202020204" pitchFamily="34" charset="0"/>
                        <a:buChar char="•"/>
                      </a:pPr>
                      <a:r>
                        <a:rPr lang="ar-SA" sz="2000" dirty="0" smtClean="0">
                          <a:effectLst/>
                        </a:rPr>
                        <a:t>وفي </a:t>
                      </a:r>
                      <a:r>
                        <a:rPr lang="ar-SA" sz="2000" dirty="0">
                          <a:effectLst/>
                        </a:rPr>
                        <a:t>حالة قصور أهليته يؤخذ الإذن من </a:t>
                      </a:r>
                      <a:r>
                        <a:rPr lang="ar-SA" sz="2000" dirty="0" smtClean="0">
                          <a:effectLst/>
                        </a:rPr>
                        <a:t>وليه</a:t>
                      </a:r>
                      <a:endParaRPr lang="en-US" sz="1600" dirty="0">
                        <a:effectLst/>
                        <a:latin typeface="Times New Roman"/>
                        <a:ea typeface="Times New Roman"/>
                        <a:cs typeface="Arial"/>
                      </a:endParaRPr>
                    </a:p>
                  </a:txBody>
                  <a:tcPr marL="68580" marR="68580" marT="0" marB="0"/>
                </a:tc>
              </a:tr>
              <a:tr h="894369">
                <a:tc>
                  <a:txBody>
                    <a:bodyPr/>
                    <a:lstStyle/>
                    <a:p>
                      <a:pPr algn="justLow" rtl="1">
                        <a:spcAft>
                          <a:spcPts val="0"/>
                        </a:spcAft>
                      </a:pPr>
                      <a:r>
                        <a:rPr lang="ar-SA" sz="2000">
                          <a:effectLst/>
                        </a:rPr>
                        <a:t>2 ـ الفهم والإدراك</a:t>
                      </a:r>
                      <a:endParaRPr lang="en-US" sz="1600">
                        <a:effectLst/>
                        <a:latin typeface="Times New Roman"/>
                        <a:ea typeface="Times New Roman"/>
                        <a:cs typeface="Arial"/>
                      </a:endParaRPr>
                    </a:p>
                  </a:txBody>
                  <a:tcPr marL="68580" marR="68580" marT="0" marB="0"/>
                </a:tc>
                <a:tc>
                  <a:txBody>
                    <a:bodyPr/>
                    <a:lstStyle/>
                    <a:p>
                      <a:pPr marL="342900" indent="-342900" algn="justLow" rtl="1">
                        <a:spcAft>
                          <a:spcPts val="0"/>
                        </a:spcAft>
                        <a:buFont typeface="Arial" panose="020B0604020202020204" pitchFamily="34" charset="0"/>
                        <a:buChar char="•"/>
                      </a:pPr>
                      <a:r>
                        <a:rPr lang="ar-SA" sz="2000" dirty="0">
                          <a:effectLst/>
                        </a:rPr>
                        <a:t>الشرح الكافي لأهداف البحث وإجراءاته وأخطاره بوضوح وبلغة يفهمها الإنسان موضع </a:t>
                      </a:r>
                      <a:r>
                        <a:rPr lang="ar-SA" sz="2000" dirty="0" smtClean="0">
                          <a:effectLst/>
                        </a:rPr>
                        <a:t>البحث</a:t>
                      </a:r>
                      <a:endParaRPr lang="en-US" sz="1600" dirty="0">
                        <a:effectLst/>
                        <a:latin typeface="Times New Roman"/>
                        <a:ea typeface="Times New Roman"/>
                        <a:cs typeface="Arial"/>
                      </a:endParaRPr>
                    </a:p>
                  </a:txBody>
                  <a:tcPr marL="68580" marR="68580" marT="0" marB="0"/>
                </a:tc>
              </a:tr>
              <a:tr h="1125946">
                <a:tc>
                  <a:txBody>
                    <a:bodyPr/>
                    <a:lstStyle/>
                    <a:p>
                      <a:pPr algn="r" rtl="1">
                        <a:spcAft>
                          <a:spcPts val="0"/>
                        </a:spcAft>
                      </a:pPr>
                      <a:r>
                        <a:rPr lang="ar-SA" sz="2000" dirty="0" smtClean="0">
                          <a:effectLst/>
                        </a:rPr>
                        <a:t>3ـ </a:t>
                      </a:r>
                      <a:r>
                        <a:rPr lang="ar-SA" sz="2000" dirty="0">
                          <a:effectLst/>
                        </a:rPr>
                        <a:t>حرية الإختيار والطواعية </a:t>
                      </a:r>
                      <a:endParaRPr lang="en-US" sz="1600" dirty="0">
                        <a:effectLst/>
                        <a:latin typeface="Times New Roman"/>
                        <a:ea typeface="Times New Roman"/>
                        <a:cs typeface="Arial"/>
                      </a:endParaRPr>
                    </a:p>
                  </a:txBody>
                  <a:tcPr marL="68580" marR="68580" marT="0" marB="0"/>
                </a:tc>
                <a:tc>
                  <a:txBody>
                    <a:bodyPr/>
                    <a:lstStyle/>
                    <a:p>
                      <a:pPr marL="342900" indent="-342900" algn="justLow" rtl="1">
                        <a:spcAft>
                          <a:spcPts val="0"/>
                        </a:spcAft>
                        <a:buFont typeface="Arial" panose="020B0604020202020204" pitchFamily="34" charset="0"/>
                        <a:buChar char="•"/>
                      </a:pPr>
                      <a:r>
                        <a:rPr lang="ar-SA" sz="2000" dirty="0">
                          <a:effectLst/>
                        </a:rPr>
                        <a:t>إعطاء الإنسان موضع البحث الحرية كاملة في الموافقة أو عدمها دون ضغط أو إكراه أو استغلال لحاجته أو </a:t>
                      </a:r>
                      <a:r>
                        <a:rPr lang="ar-SA" sz="2000" dirty="0" smtClean="0">
                          <a:effectLst/>
                        </a:rPr>
                        <a:t>ضعفه</a:t>
                      </a:r>
                    </a:p>
                    <a:p>
                      <a:pPr marL="342900" indent="-342900" algn="justLow" rtl="1">
                        <a:spcAft>
                          <a:spcPts val="0"/>
                        </a:spcAft>
                        <a:buFont typeface="Arial" panose="020B0604020202020204" pitchFamily="34" charset="0"/>
                        <a:buChar char="•"/>
                      </a:pPr>
                      <a:r>
                        <a:rPr lang="ar-SA" sz="2000" dirty="0" smtClean="0">
                          <a:effectLst/>
                        </a:rPr>
                        <a:t>وإفهامه </a:t>
                      </a:r>
                      <a:r>
                        <a:rPr lang="ar-SA" sz="2000" dirty="0">
                          <a:effectLst/>
                        </a:rPr>
                        <a:t>بأنه يمكن أن ينسحب من الدراسة متى شاء </a:t>
                      </a:r>
                      <a:endParaRPr lang="en-US" sz="1600" dirty="0">
                        <a:effectLst/>
                        <a:latin typeface="Times New Roman"/>
                        <a:ea typeface="Times New Roman"/>
                        <a:cs typeface="Arial"/>
                      </a:endParaRPr>
                    </a:p>
                  </a:txBody>
                  <a:tcPr marL="68580" marR="68580" marT="0" marB="0"/>
                </a:tc>
              </a:tr>
              <a:tr h="894369">
                <a:tc>
                  <a:txBody>
                    <a:bodyPr/>
                    <a:lstStyle/>
                    <a:p>
                      <a:pPr algn="justLow" rtl="1">
                        <a:spcAft>
                          <a:spcPts val="0"/>
                        </a:spcAft>
                      </a:pPr>
                      <a:r>
                        <a:rPr lang="ar-SA" sz="2000">
                          <a:effectLst/>
                        </a:rPr>
                        <a:t>4 ـ التوثيق والإشهاد</a:t>
                      </a:r>
                      <a:endParaRPr lang="en-US" sz="1600">
                        <a:effectLst/>
                        <a:latin typeface="Times New Roman"/>
                        <a:ea typeface="Times New Roman"/>
                        <a:cs typeface="Arial"/>
                      </a:endParaRPr>
                    </a:p>
                  </a:txBody>
                  <a:tcPr marL="68580" marR="68580" marT="0" marB="0"/>
                </a:tc>
                <a:tc>
                  <a:txBody>
                    <a:bodyPr/>
                    <a:lstStyle/>
                    <a:p>
                      <a:pPr marL="342900" indent="-342900" algn="justLow" rtl="1">
                        <a:spcAft>
                          <a:spcPts val="0"/>
                        </a:spcAft>
                        <a:buFont typeface="Arial" panose="020B0604020202020204" pitchFamily="34" charset="0"/>
                        <a:buChar char="•"/>
                      </a:pPr>
                      <a:r>
                        <a:rPr lang="ar-SA" sz="2000" dirty="0">
                          <a:effectLst/>
                        </a:rPr>
                        <a:t>ضرورة توقيع الإنسان موضع البحث على محتوى التقرير والإشهاد على ذلك كتابة </a:t>
                      </a:r>
                      <a:endParaRPr lang="en-US" sz="1600" dirty="0">
                        <a:effectLst/>
                        <a:latin typeface="Times New Roman"/>
                        <a:ea typeface="Times New Roman"/>
                        <a:cs typeface="Arial"/>
                      </a:endParaRPr>
                    </a:p>
                  </a:txBody>
                  <a:tcPr marL="68580" marR="68580" marT="0" marB="0"/>
                </a:tc>
              </a:tr>
            </a:tbl>
          </a:graphicData>
        </a:graphic>
      </p:graphicFrame>
      <p:sp>
        <p:nvSpPr>
          <p:cNvPr id="2" name="TextBox 1"/>
          <p:cNvSpPr txBox="1"/>
          <p:nvPr/>
        </p:nvSpPr>
        <p:spPr>
          <a:xfrm>
            <a:off x="3048000" y="990600"/>
            <a:ext cx="3242234" cy="584775"/>
          </a:xfrm>
          <a:prstGeom prst="rect">
            <a:avLst/>
          </a:prstGeom>
          <a:noFill/>
        </p:spPr>
        <p:txBody>
          <a:bodyPr wrap="none" rtlCol="1">
            <a:spAutoFit/>
          </a:bodyPr>
          <a:lstStyle/>
          <a:p>
            <a:r>
              <a:rPr lang="en-US" sz="3200" b="1" dirty="0" smtClean="0">
                <a:solidFill>
                  <a:schemeClr val="tx2"/>
                </a:solidFill>
              </a:rPr>
              <a:t>Informed Consent</a:t>
            </a:r>
            <a:endParaRPr lang="ar-SA" sz="3200" b="1" dirty="0">
              <a:solidFill>
                <a:schemeClr val="tx2"/>
              </a:solidFill>
            </a:endParaRPr>
          </a:p>
        </p:txBody>
      </p:sp>
    </p:spTree>
    <p:extLst>
      <p:ext uri="{BB962C8B-B14F-4D97-AF65-F5344CB8AC3E}">
        <p14:creationId xmlns:p14="http://schemas.microsoft.com/office/powerpoint/2010/main" val="247278861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p:txBody>
          <a:bodyPr/>
          <a:lstStyle/>
          <a:p>
            <a:r>
              <a:rPr lang="ar-SA" dirty="0" smtClean="0"/>
              <a:t>الإذن بتبصر أوعن بصيرة</a:t>
            </a:r>
            <a:endParaRPr lang="en-US" dirty="0"/>
          </a:p>
        </p:txBody>
      </p:sp>
      <p:sp>
        <p:nvSpPr>
          <p:cNvPr id="56323" name="Rectangle 3"/>
          <p:cNvSpPr>
            <a:spLocks noGrp="1" noChangeArrowheads="1"/>
          </p:cNvSpPr>
          <p:nvPr>
            <p:ph idx="1"/>
          </p:nvPr>
        </p:nvSpPr>
        <p:spPr/>
        <p:txBody>
          <a:bodyPr/>
          <a:lstStyle/>
          <a:p>
            <a:endParaRPr lang="ar-SA" smtClean="0"/>
          </a:p>
          <a:p>
            <a:endParaRPr lang="en-US" dirty="0"/>
          </a:p>
        </p:txBody>
      </p:sp>
      <p:pic>
        <p:nvPicPr>
          <p:cNvPr id="4" name="Picture 3"/>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21207741">
            <a:off x="996696" y="1439398"/>
            <a:ext cx="7156704" cy="4809002"/>
          </a:xfrm>
          <a:prstGeom prst="rect">
            <a:avLst/>
          </a:prstGeom>
        </p:spPr>
      </p:pic>
    </p:spTree>
    <p:extLst>
      <p:ext uri="{BB962C8B-B14F-4D97-AF65-F5344CB8AC3E}">
        <p14:creationId xmlns:p14="http://schemas.microsoft.com/office/powerpoint/2010/main" val="334386477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7" descr="C:\Documents and Settings\Sony\Desktop\CONSENT FORMS\Scan0008.jpg"/>
          <p:cNvPicPr>
            <a:picLocks noChangeAspect="1" noChangeArrowheads="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4646" t="5971" r="6327" b="2246"/>
          <a:stretch/>
        </p:blipFill>
        <p:spPr bwMode="auto">
          <a:xfrm rot="21265124">
            <a:off x="1330203" y="1203559"/>
            <a:ext cx="6470823" cy="5467595"/>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ar-SA" dirty="0" smtClean="0"/>
              <a:t>الإذن بتبصر أوعن بصيرة</a:t>
            </a:r>
            <a:endParaRPr lang="ar-SA" dirty="0"/>
          </a:p>
        </p:txBody>
      </p:sp>
    </p:spTree>
    <p:extLst>
      <p:ext uri="{BB962C8B-B14F-4D97-AF65-F5344CB8AC3E}">
        <p14:creationId xmlns:p14="http://schemas.microsoft.com/office/powerpoint/2010/main" val="398761108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descr="C:\Documents and Settings\Sony\Desktop\CONSENT FORMS\Scan0007.jpg"/>
          <p:cNvPicPr>
            <a:picLocks noChangeAspect="1" noChangeArrowheads="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3808" t="11268" r="6094" b="2425"/>
          <a:stretch/>
        </p:blipFill>
        <p:spPr bwMode="auto">
          <a:xfrm rot="21271815">
            <a:off x="1333971" y="1188027"/>
            <a:ext cx="6443512" cy="5471585"/>
          </a:xfrm>
          <a:prstGeom prst="rect">
            <a:avLst/>
          </a:prstGeom>
          <a:noFill/>
          <a:ln w="254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ar-SA" dirty="0"/>
              <a:t>الإذن بتبصر أوعن بصيرة</a:t>
            </a:r>
          </a:p>
        </p:txBody>
      </p:sp>
    </p:spTree>
    <p:extLst>
      <p:ext uri="{BB962C8B-B14F-4D97-AF65-F5344CB8AC3E}">
        <p14:creationId xmlns:p14="http://schemas.microsoft.com/office/powerpoint/2010/main" val="96021310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C:\Documents and Settings\Sony\Desktop\CONSENT FORMS\Scan0006.jpg"/>
          <p:cNvPicPr>
            <a:picLocks noChangeAspect="1" noChangeArrowheads="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6606" t="1917" r="3501"/>
          <a:stretch/>
        </p:blipFill>
        <p:spPr bwMode="auto">
          <a:xfrm rot="21384387">
            <a:off x="1652500" y="1162311"/>
            <a:ext cx="5727819" cy="5597178"/>
          </a:xfrm>
          <a:prstGeom prst="rect">
            <a:avLst/>
          </a:prstGeom>
          <a:noFill/>
          <a:ln w="28575"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ar-SA" dirty="0"/>
              <a:t>الإذن بتبصر أوعن بصيرة</a:t>
            </a:r>
          </a:p>
        </p:txBody>
      </p:sp>
    </p:spTree>
    <p:extLst>
      <p:ext uri="{BB962C8B-B14F-4D97-AF65-F5344CB8AC3E}">
        <p14:creationId xmlns:p14="http://schemas.microsoft.com/office/powerpoint/2010/main" val="239941390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C:\Documents and Settings\Sony\Desktop\CONSENT FORMS\Scan0005.jpg"/>
          <p:cNvPicPr>
            <a:picLocks noChangeAspect="1" noChangeArrowheads="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b="15788"/>
          <a:stretch/>
        </p:blipFill>
        <p:spPr bwMode="auto">
          <a:xfrm rot="21105169">
            <a:off x="910332" y="1444500"/>
            <a:ext cx="6896912" cy="5016384"/>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ar-SA" dirty="0"/>
              <a:t>الإذن بتبصر أوعن بصيرة</a:t>
            </a:r>
          </a:p>
        </p:txBody>
      </p:sp>
    </p:spTree>
    <p:extLst>
      <p:ext uri="{BB962C8B-B14F-4D97-AF65-F5344CB8AC3E}">
        <p14:creationId xmlns:p14="http://schemas.microsoft.com/office/powerpoint/2010/main" val="90967694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a:t>محتويات وثيقة الإذن</a:t>
            </a:r>
            <a:r>
              <a:rPr lang="en-US" dirty="0"/>
              <a:t> </a:t>
            </a:r>
            <a:endParaRPr lang="ar-SA" dirty="0"/>
          </a:p>
        </p:txBody>
      </p:sp>
      <p:sp>
        <p:nvSpPr>
          <p:cNvPr id="3" name="Content Placeholder 2"/>
          <p:cNvSpPr>
            <a:spLocks noGrp="1"/>
          </p:cNvSpPr>
          <p:nvPr>
            <p:ph idx="1"/>
          </p:nvPr>
        </p:nvSpPr>
        <p:spPr/>
        <p:txBody>
          <a:bodyPr/>
          <a:lstStyle/>
          <a:p>
            <a:r>
              <a:rPr lang="ar-SA" dirty="0"/>
              <a:t>يجب أن تعكس محتويات وثيقة الإذن المبادئ الأساسية لإحترام الإنسان موضع البحث ، ومتطلبات الإذن عن بصيرة وإدراك ويعني هذا أن تشتمل الوثيقة التي يطلب من الأشخاص موضع البحث توقيعها المعلومات </a:t>
            </a:r>
            <a:r>
              <a:rPr lang="ar-SA" dirty="0" smtClean="0"/>
              <a:t>التالية:</a:t>
            </a:r>
            <a:endParaRPr lang="ar-SA" dirty="0"/>
          </a:p>
        </p:txBody>
      </p:sp>
    </p:spTree>
    <p:extLst>
      <p:ext uri="{BB962C8B-B14F-4D97-AF65-F5344CB8AC3E}">
        <p14:creationId xmlns:p14="http://schemas.microsoft.com/office/powerpoint/2010/main" val="30535636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ar-SA" dirty="0" smtClean="0"/>
              <a:t>محتويات وثيقة الإذن</a:t>
            </a:r>
            <a:r>
              <a:rPr lang="en-US" dirty="0" smtClean="0"/>
              <a:t> </a:t>
            </a:r>
          </a:p>
        </p:txBody>
      </p:sp>
      <p:sp>
        <p:nvSpPr>
          <p:cNvPr id="29699" name="Rectangle 3"/>
          <p:cNvSpPr>
            <a:spLocks noGrp="1" noChangeArrowheads="1"/>
          </p:cNvSpPr>
          <p:nvPr>
            <p:ph idx="1"/>
          </p:nvPr>
        </p:nvSpPr>
        <p:spPr/>
        <p:txBody>
          <a:bodyPr>
            <a:normAutofit fontScale="92500" lnSpcReduction="10000"/>
          </a:bodyPr>
          <a:lstStyle/>
          <a:p>
            <a:pPr marL="514350" indent="-514350">
              <a:buFont typeface="+mj-lt"/>
              <a:buAutoNum type="arabicPeriod"/>
            </a:pPr>
            <a:r>
              <a:rPr lang="ar-SA" dirty="0" smtClean="0"/>
              <a:t>مسمى الدراسة أو البحث الذي يطلب منه المشاركة فيه</a:t>
            </a:r>
          </a:p>
          <a:p>
            <a:pPr marL="514350" indent="-514350">
              <a:buFont typeface="+mj-lt"/>
              <a:buAutoNum type="arabicPeriod"/>
            </a:pPr>
            <a:r>
              <a:rPr lang="ar-SA" dirty="0" smtClean="0"/>
              <a:t>أغراض البحث</a:t>
            </a:r>
          </a:p>
          <a:p>
            <a:pPr marL="514350" indent="-514350">
              <a:buFont typeface="+mj-lt"/>
              <a:buAutoNum type="arabicPeriod"/>
            </a:pPr>
            <a:r>
              <a:rPr lang="ar-SA" dirty="0" smtClean="0"/>
              <a:t>لماذا تم دعوته للمشاركة في هذا البحث وعلى أي أساس</a:t>
            </a:r>
          </a:p>
          <a:p>
            <a:pPr marL="514350" indent="-514350">
              <a:buFont typeface="+mj-lt"/>
              <a:buAutoNum type="arabicPeriod"/>
            </a:pPr>
            <a:r>
              <a:rPr lang="ar-SA" dirty="0" smtClean="0"/>
              <a:t>من الأشخاص الذين سيشاركون في البحث وكم العدد المطلوب للمشاركة</a:t>
            </a:r>
          </a:p>
          <a:p>
            <a:pPr marL="514350" indent="-514350">
              <a:buFont typeface="+mj-lt"/>
              <a:buAutoNum type="arabicPeriod"/>
            </a:pPr>
            <a:r>
              <a:rPr lang="ar-SA" dirty="0" smtClean="0"/>
              <a:t>ماهي الإجراءات التي يطلب من المريض القيام بها أو التعرض لها ( مثل عدد الزيارات للمستشفى ، عدد المرات التي ستؤخذ فيها العينات .... وغيرها )</a:t>
            </a:r>
          </a:p>
          <a:p>
            <a:pPr marL="514350" indent="-514350">
              <a:buFont typeface="+mj-lt"/>
              <a:buAutoNum type="arabicPeriod"/>
            </a:pPr>
            <a:r>
              <a:rPr lang="ar-SA" dirty="0" smtClean="0"/>
              <a:t>المدة المتوقعة لإكمال الدراسة</a:t>
            </a:r>
          </a:p>
        </p:txBody>
      </p:sp>
    </p:spTree>
    <p:extLst>
      <p:ext uri="{BB962C8B-B14F-4D97-AF65-F5344CB8AC3E}">
        <p14:creationId xmlns:p14="http://schemas.microsoft.com/office/powerpoint/2010/main" val="206307550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عنوان 1"/>
          <p:cNvSpPr>
            <a:spLocks noGrp="1"/>
          </p:cNvSpPr>
          <p:nvPr>
            <p:ph type="title"/>
          </p:nvPr>
        </p:nvSpPr>
        <p:spPr/>
        <p:txBody>
          <a:bodyPr/>
          <a:lstStyle/>
          <a:p>
            <a:r>
              <a:rPr lang="ar-SA" smtClean="0"/>
              <a:t>محتويات وثيقة الإذن</a:t>
            </a:r>
          </a:p>
        </p:txBody>
      </p:sp>
      <p:sp>
        <p:nvSpPr>
          <p:cNvPr id="30723" name="عنصر نائب للمحتوى 2"/>
          <p:cNvSpPr>
            <a:spLocks noGrp="1"/>
          </p:cNvSpPr>
          <p:nvPr>
            <p:ph idx="1"/>
          </p:nvPr>
        </p:nvSpPr>
        <p:spPr/>
        <p:txBody>
          <a:bodyPr>
            <a:normAutofit/>
          </a:bodyPr>
          <a:lstStyle/>
          <a:p>
            <a:pPr marL="514350" indent="-514350">
              <a:buFont typeface="+mj-lt"/>
              <a:buAutoNum type="arabicPeriod" startAt="7"/>
            </a:pPr>
            <a:r>
              <a:rPr lang="ar-SA" dirty="0" smtClean="0"/>
              <a:t>تحديد الأضرار أو المضاعفات أو الآثار الجانبية التي قد تحدث للإنسان موضع البحث</a:t>
            </a:r>
          </a:p>
          <a:p>
            <a:pPr marL="514350" indent="-514350">
              <a:buFont typeface="+mj-lt"/>
              <a:buAutoNum type="arabicPeriod" startAt="7"/>
            </a:pPr>
            <a:r>
              <a:rPr lang="ar-SA" dirty="0" smtClean="0"/>
              <a:t>تحديد المنافع الطبية التي سيحصل عليها المريض جراء مشاركته في البحث . أو المنافع التي ستجنى من البحث حتى لو لم يستفد منها هو مباشرة</a:t>
            </a:r>
            <a:endParaRPr lang="ar-SA" dirty="0"/>
          </a:p>
          <a:p>
            <a:pPr marL="514350" indent="-514350">
              <a:buFont typeface="+mj-lt"/>
              <a:buAutoNum type="arabicPeriod" startAt="7"/>
            </a:pPr>
            <a:r>
              <a:rPr lang="ar-SA" dirty="0" smtClean="0"/>
              <a:t>البيان بأن من حق المريض أن ينسحب من الدراسة متى شاء دون أن يترتب على ذلك أية إشكالات أو عقوبات</a:t>
            </a:r>
          </a:p>
          <a:p>
            <a:pPr marL="0" indent="0">
              <a:buNone/>
            </a:pPr>
            <a:r>
              <a:rPr lang="ar-SA" dirty="0" smtClean="0"/>
              <a:t>10-إجراءات </a:t>
            </a:r>
            <a:r>
              <a:rPr lang="ar-SA" dirty="0" smtClean="0"/>
              <a:t>احترازية على المريض أن يلتزم به</a:t>
            </a:r>
          </a:p>
        </p:txBody>
      </p:sp>
    </p:spTree>
    <p:extLst>
      <p:ext uri="{BB962C8B-B14F-4D97-AF65-F5344CB8AC3E}">
        <p14:creationId xmlns:p14="http://schemas.microsoft.com/office/powerpoint/2010/main" val="167093017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2987675" y="914400"/>
            <a:ext cx="3168650" cy="914400"/>
          </a:xfrm>
          <a:prstGeom prst="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3600" b="1" dirty="0" smtClean="0">
                <a:solidFill>
                  <a:schemeClr val="tx1"/>
                </a:solidFill>
              </a:rPr>
              <a:t>بحوث </a:t>
            </a:r>
            <a:r>
              <a:rPr lang="ar-SA" sz="3600" b="1" dirty="0">
                <a:solidFill>
                  <a:schemeClr val="tx1"/>
                </a:solidFill>
              </a:rPr>
              <a:t>تجريبية</a:t>
            </a:r>
            <a:endParaRPr lang="en-US" sz="3600" b="1" dirty="0">
              <a:solidFill>
                <a:schemeClr val="tx1"/>
              </a:solidFill>
            </a:endParaRPr>
          </a:p>
        </p:txBody>
      </p:sp>
      <p:sp>
        <p:nvSpPr>
          <p:cNvPr id="6" name="مستطيل مستدير الزوايا 5"/>
          <p:cNvSpPr/>
          <p:nvPr/>
        </p:nvSpPr>
        <p:spPr>
          <a:xfrm>
            <a:off x="3810000" y="2209800"/>
            <a:ext cx="1511300" cy="914400"/>
          </a:xfrm>
          <a:prstGeom prst="round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3200" b="1" dirty="0" smtClean="0">
                <a:solidFill>
                  <a:schemeClr val="tx1"/>
                </a:solidFill>
              </a:rPr>
              <a:t>تدخلية</a:t>
            </a:r>
            <a:endParaRPr lang="ar-SA" sz="3200" b="1" dirty="0">
              <a:solidFill>
                <a:schemeClr val="tx1"/>
              </a:solidFill>
            </a:endParaRPr>
          </a:p>
        </p:txBody>
      </p:sp>
      <p:sp>
        <p:nvSpPr>
          <p:cNvPr id="9" name="مستطيل 8"/>
          <p:cNvSpPr/>
          <p:nvPr/>
        </p:nvSpPr>
        <p:spPr>
          <a:xfrm>
            <a:off x="5486400" y="5029200"/>
            <a:ext cx="2303463" cy="914400"/>
          </a:xfrm>
          <a:prstGeom prst="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3200" dirty="0" smtClean="0">
                <a:solidFill>
                  <a:schemeClr val="tx1"/>
                </a:solidFill>
              </a:rPr>
              <a:t>علاجية</a:t>
            </a:r>
            <a:endParaRPr lang="ar-SA" sz="3200" dirty="0">
              <a:solidFill>
                <a:schemeClr val="tx1"/>
              </a:solidFill>
            </a:endParaRPr>
          </a:p>
        </p:txBody>
      </p:sp>
      <p:cxnSp>
        <p:nvCxnSpPr>
          <p:cNvPr id="12" name="رابط كسهم مستقيم 11"/>
          <p:cNvCxnSpPr/>
          <p:nvPr/>
        </p:nvCxnSpPr>
        <p:spPr>
          <a:xfrm>
            <a:off x="5711824" y="4482662"/>
            <a:ext cx="444500" cy="457200"/>
          </a:xfrm>
          <a:prstGeom prst="straightConnector1">
            <a:avLst/>
          </a:prstGeom>
          <a:ln w="666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6" name="رابط كسهم مستقيم 11"/>
          <p:cNvCxnSpPr/>
          <p:nvPr/>
        </p:nvCxnSpPr>
        <p:spPr>
          <a:xfrm flipH="1">
            <a:off x="2971800" y="4495800"/>
            <a:ext cx="533400" cy="457200"/>
          </a:xfrm>
          <a:prstGeom prst="straightConnector1">
            <a:avLst/>
          </a:prstGeom>
          <a:ln w="666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2743200" y="3505200"/>
            <a:ext cx="3733800" cy="990600"/>
          </a:xfrm>
          <a:prstGeom prst="ellipse">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ar-SA" sz="3200" b="1" dirty="0" smtClean="0">
                <a:solidFill>
                  <a:schemeClr val="tx1"/>
                </a:solidFill>
              </a:rPr>
              <a:t>التجارب السريرية</a:t>
            </a:r>
            <a:endParaRPr lang="ar-SA" sz="3200" b="1" dirty="0">
              <a:solidFill>
                <a:schemeClr val="tx1"/>
              </a:solidFill>
            </a:endParaRPr>
          </a:p>
        </p:txBody>
      </p:sp>
      <p:sp>
        <p:nvSpPr>
          <p:cNvPr id="11" name="مستطيل 8"/>
          <p:cNvSpPr/>
          <p:nvPr/>
        </p:nvSpPr>
        <p:spPr>
          <a:xfrm>
            <a:off x="1354137" y="5029200"/>
            <a:ext cx="2303463" cy="914400"/>
          </a:xfrm>
          <a:prstGeom prst="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3200" dirty="0" smtClean="0">
                <a:solidFill>
                  <a:schemeClr val="tx1"/>
                </a:solidFill>
              </a:rPr>
              <a:t>غير علاجية</a:t>
            </a:r>
            <a:endParaRPr lang="ar-SA" sz="3200" dirty="0">
              <a:solidFill>
                <a:schemeClr val="tx1"/>
              </a:solidFill>
            </a:endParaRPr>
          </a:p>
        </p:txBody>
      </p:sp>
    </p:spTree>
    <p:extLst>
      <p:ext uri="{BB962C8B-B14F-4D97-AF65-F5344CB8AC3E}">
        <p14:creationId xmlns:p14="http://schemas.microsoft.com/office/powerpoint/2010/main" val="13498505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ar-SA" smtClean="0"/>
              <a:t>محتويات وثيقة الإذن</a:t>
            </a:r>
            <a:endParaRPr lang="en-US" dirty="0" smtClean="0"/>
          </a:p>
        </p:txBody>
      </p:sp>
      <p:sp>
        <p:nvSpPr>
          <p:cNvPr id="31747" name="Rectangle 3"/>
          <p:cNvSpPr>
            <a:spLocks noGrp="1" noChangeArrowheads="1"/>
          </p:cNvSpPr>
          <p:nvPr>
            <p:ph idx="1"/>
          </p:nvPr>
        </p:nvSpPr>
        <p:spPr/>
        <p:txBody>
          <a:bodyPr/>
          <a:lstStyle/>
          <a:p>
            <a:pPr marL="514350" indent="-514350">
              <a:buFont typeface="+mj-lt"/>
              <a:buAutoNum type="arabicPeriod" startAt="11"/>
            </a:pPr>
            <a:r>
              <a:rPr lang="ar-SA" dirty="0" smtClean="0"/>
              <a:t>تحديد ما إذا كان هناك تعويضات تقدم للمريض</a:t>
            </a:r>
          </a:p>
          <a:p>
            <a:pPr marL="0" indent="0" algn="r">
              <a:buNone/>
            </a:pPr>
            <a:r>
              <a:rPr lang="ar-SA" dirty="0" smtClean="0"/>
              <a:t>12-بيان </a:t>
            </a:r>
            <a:r>
              <a:rPr lang="ar-SA" dirty="0" smtClean="0"/>
              <a:t>كيفية التعامل مع المعلومات التي يتم جمعها وكذلك العينات التي تؤخذ والتأكيد على السرية</a:t>
            </a:r>
          </a:p>
          <a:p>
            <a:pPr marL="0" indent="0">
              <a:buNone/>
            </a:pPr>
            <a:r>
              <a:rPr lang="ar-SA" dirty="0" smtClean="0"/>
              <a:t>13-بيان </a:t>
            </a:r>
            <a:r>
              <a:rPr lang="ar-SA" dirty="0" smtClean="0"/>
              <a:t>ما إذا كان هناك بدائل أخرى يمكن للمشارك أن يتخذها</a:t>
            </a:r>
          </a:p>
          <a:p>
            <a:pPr marL="0" indent="0">
              <a:buNone/>
            </a:pPr>
            <a:r>
              <a:rPr lang="ar-SA" dirty="0" smtClean="0"/>
              <a:t>14-ويجب </a:t>
            </a:r>
            <a:r>
              <a:rPr lang="ar-SA" dirty="0" smtClean="0"/>
              <a:t>أن تكتب هذه باللغة التي يفهمها المريض ويتم شرح ما يشكل عليه فهمها منها ، ثم يطلب منه التوقيع عليها </a:t>
            </a:r>
            <a:endParaRPr lang="en-US" dirty="0" smtClean="0"/>
          </a:p>
        </p:txBody>
      </p:sp>
    </p:spTree>
    <p:extLst>
      <p:ext uri="{BB962C8B-B14F-4D97-AF65-F5344CB8AC3E}">
        <p14:creationId xmlns:p14="http://schemas.microsoft.com/office/powerpoint/2010/main" val="373262861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rrowheads="1"/>
          </p:cNvSpPr>
          <p:nvPr>
            <p:ph type="title"/>
          </p:nvPr>
        </p:nvSpPr>
        <p:spPr/>
        <p:txBody>
          <a:bodyPr/>
          <a:lstStyle/>
          <a:p>
            <a:r>
              <a:rPr lang="ar-SA" dirty="0" smtClean="0"/>
              <a:t>إتخاذ القرار</a:t>
            </a:r>
            <a:endParaRPr lang="en-US" dirty="0" smtClean="0"/>
          </a:p>
        </p:txBody>
      </p:sp>
      <p:sp>
        <p:nvSpPr>
          <p:cNvPr id="33795" name="Rectangle 3"/>
          <p:cNvSpPr>
            <a:spLocks noGrp="1" noChangeArrowheads="1"/>
          </p:cNvSpPr>
          <p:nvPr>
            <p:ph idx="1"/>
          </p:nvPr>
        </p:nvSpPr>
        <p:spPr/>
        <p:txBody>
          <a:bodyPr>
            <a:normAutofit/>
          </a:bodyPr>
          <a:lstStyle/>
          <a:p>
            <a:r>
              <a:rPr lang="ar-SA" dirty="0" smtClean="0"/>
              <a:t>امتلاك مجموعة من القيم والأهداف</a:t>
            </a:r>
          </a:p>
          <a:p>
            <a:pPr marL="0" indent="0">
              <a:buNone/>
            </a:pPr>
            <a:endParaRPr lang="ar-SA" dirty="0" smtClean="0"/>
          </a:p>
          <a:p>
            <a:r>
              <a:rPr lang="ar-SA" dirty="0" smtClean="0"/>
              <a:t>القدرة على إيضاح فهم المعلومات</a:t>
            </a:r>
          </a:p>
          <a:p>
            <a:endParaRPr lang="ar-SA" dirty="0" smtClean="0"/>
          </a:p>
          <a:p>
            <a:r>
              <a:rPr lang="ar-SA" dirty="0" smtClean="0"/>
              <a:t>القدرة  على التواصل</a:t>
            </a:r>
          </a:p>
          <a:p>
            <a:endParaRPr lang="ar-SA" dirty="0" smtClean="0"/>
          </a:p>
          <a:p>
            <a:r>
              <a:rPr lang="ar-SA" dirty="0" smtClean="0"/>
              <a:t>القدرة على المقارنة والمحاججة</a:t>
            </a:r>
            <a:endParaRPr lang="en-US" dirty="0" smtClean="0"/>
          </a:p>
        </p:txBody>
      </p:sp>
    </p:spTree>
    <p:extLst>
      <p:ext uri="{BB962C8B-B14F-4D97-AF65-F5344CB8AC3E}">
        <p14:creationId xmlns:p14="http://schemas.microsoft.com/office/powerpoint/2010/main" val="2930520141"/>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p:txBody>
          <a:bodyPr/>
          <a:lstStyle/>
          <a:p>
            <a:r>
              <a:rPr lang="ar-SA" dirty="0" smtClean="0"/>
              <a:t>إتخاذ القرار</a:t>
            </a:r>
            <a:endParaRPr lang="en-US" dirty="0" smtClean="0"/>
          </a:p>
        </p:txBody>
      </p:sp>
      <p:sp>
        <p:nvSpPr>
          <p:cNvPr id="34819" name="Rectangle 5"/>
          <p:cNvSpPr>
            <a:spLocks noGrp="1" noChangeArrowheads="1"/>
          </p:cNvSpPr>
          <p:nvPr>
            <p:ph idx="1"/>
          </p:nvPr>
        </p:nvSpPr>
        <p:spPr/>
        <p:txBody>
          <a:bodyPr/>
          <a:lstStyle/>
          <a:p>
            <a:r>
              <a:rPr lang="ar-SA" dirty="0" smtClean="0"/>
              <a:t>كل إنسان بالغ عاقل له الحق في أن يتصرف وأن يعرف مالذي يراد به</a:t>
            </a:r>
          </a:p>
          <a:p>
            <a:r>
              <a:rPr lang="ar-SA" dirty="0" smtClean="0"/>
              <a:t>الإذن الطوعي من الشخص موضع البحث يعد أمرا أساسيا في اجرائه</a:t>
            </a:r>
            <a:endParaRPr lang="en-US" dirty="0" smtClean="0"/>
          </a:p>
        </p:txBody>
      </p:sp>
      <p:sp>
        <p:nvSpPr>
          <p:cNvPr id="8198" name="Text Box 6"/>
          <p:cNvSpPr txBox="1">
            <a:spLocks noChangeArrowheads="1"/>
          </p:cNvSpPr>
          <p:nvPr/>
        </p:nvSpPr>
        <p:spPr bwMode="auto">
          <a:xfrm>
            <a:off x="1219200" y="4495800"/>
            <a:ext cx="6704013" cy="641350"/>
          </a:xfrm>
          <a:prstGeom prst="rect">
            <a:avLst/>
          </a:prstGeom>
          <a:solidFill>
            <a:schemeClr val="accent1">
              <a:lumMod val="60000"/>
              <a:lumOff val="40000"/>
            </a:schemeClr>
          </a:solidFill>
          <a:ln w="19050">
            <a:solidFill>
              <a:srgbClr val="000000"/>
            </a:solidFill>
          </a:ln>
          <a:extLst/>
        </p:spPr>
        <p:txBody>
          <a:bodyPr wrap="none">
            <a:spAutoFit/>
          </a:bodyPr>
          <a:lstStyle>
            <a:lvl1pPr eaLnBrk="0" hangingPunct="0">
              <a:spcBef>
                <a:spcPct val="20000"/>
              </a:spcBef>
              <a:buClr>
                <a:schemeClr val="hlink"/>
              </a:buClr>
              <a:buSzPct val="75000"/>
              <a:buFont typeface="Wingdings" pitchFamily="2" charset="2"/>
              <a:buChar char="l"/>
              <a:defRPr sz="3200">
                <a:solidFill>
                  <a:schemeClr val="tx1"/>
                </a:solidFill>
                <a:latin typeface="Arial" pitchFamily="34" charset="0"/>
                <a:cs typeface="Arial" pitchFamily="34" charset="0"/>
              </a:defRPr>
            </a:lvl1pPr>
            <a:lvl2pPr marL="742950" indent="-285750" eaLnBrk="0" hangingPunct="0">
              <a:spcBef>
                <a:spcPct val="20000"/>
              </a:spcBef>
              <a:buClr>
                <a:schemeClr val="tx2"/>
              </a:buClr>
              <a:buSzPct val="75000"/>
              <a:buFont typeface="Wingdings" pitchFamily="2" charset="2"/>
              <a:buChar char="l"/>
              <a:defRPr sz="2800">
                <a:solidFill>
                  <a:schemeClr val="tx1"/>
                </a:solidFill>
                <a:latin typeface="Arial" pitchFamily="34" charset="0"/>
                <a:cs typeface="Arial" pitchFamily="34" charset="0"/>
              </a:defRPr>
            </a:lvl2pPr>
            <a:lvl3pPr marL="1143000" indent="-228600" eaLnBrk="0" hangingPunct="0">
              <a:spcBef>
                <a:spcPct val="20000"/>
              </a:spcBef>
              <a:buClr>
                <a:schemeClr val="accent2"/>
              </a:buClr>
              <a:buSzPct val="75000"/>
              <a:buFont typeface="Wingdings" pitchFamily="2" charset="2"/>
              <a:buChar char="l"/>
              <a:defRPr sz="2400">
                <a:solidFill>
                  <a:schemeClr val="tx1"/>
                </a:solidFill>
                <a:latin typeface="Arial" pitchFamily="34" charset="0"/>
                <a:cs typeface="Arial" pitchFamily="34" charset="0"/>
              </a:defRPr>
            </a:lvl3pPr>
            <a:lvl4pPr marL="1600200" indent="-228600" eaLnBrk="0" hangingPunct="0">
              <a:spcBef>
                <a:spcPct val="20000"/>
              </a:spcBef>
              <a:buClr>
                <a:schemeClr val="folHlink"/>
              </a:buClr>
              <a:buSzPct val="75000"/>
              <a:buFont typeface="Wingdings" pitchFamily="2" charset="2"/>
              <a:buChar char="l"/>
              <a:defRPr sz="2000">
                <a:solidFill>
                  <a:schemeClr val="tx1"/>
                </a:solidFill>
                <a:latin typeface="Arial" pitchFamily="34" charset="0"/>
                <a:cs typeface="Arial" pitchFamily="34" charset="0"/>
              </a:defRPr>
            </a:lvl4pPr>
            <a:lvl5pPr marL="2057400" indent="-228600" eaLnBrk="0" hangingPunct="0">
              <a:spcBef>
                <a:spcPct val="20000"/>
              </a:spcBef>
              <a:buClr>
                <a:schemeClr val="tx1"/>
              </a:buClr>
              <a:buSzPct val="75000"/>
              <a:buFont typeface="Wingdings" pitchFamily="2" charset="2"/>
              <a:buChar char="l"/>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cs typeface="Arial" pitchFamily="34" charset="0"/>
              </a:defRPr>
            </a:lvl9pPr>
          </a:lstStyle>
          <a:p>
            <a:pPr algn="l" rtl="0" eaLnBrk="1" hangingPunct="1">
              <a:spcBef>
                <a:spcPct val="0"/>
              </a:spcBef>
              <a:buClrTx/>
              <a:buSzTx/>
              <a:buFontTx/>
              <a:buNone/>
            </a:pPr>
            <a:r>
              <a:rPr lang="ar-SA" altLang="ar-SA" sz="3600" dirty="0">
                <a:solidFill>
                  <a:schemeClr val="hlink"/>
                </a:solidFill>
              </a:rPr>
              <a:t>أ</a:t>
            </a:r>
            <a:r>
              <a:rPr lang="ar-SA" altLang="ar-SA" sz="3600" dirty="0" smtClean="0">
                <a:solidFill>
                  <a:schemeClr val="hlink"/>
                </a:solidFill>
              </a:rPr>
              <a:t>ن </a:t>
            </a:r>
            <a:r>
              <a:rPr lang="ar-SA" altLang="ar-SA" sz="3600" dirty="0">
                <a:solidFill>
                  <a:schemeClr val="hlink"/>
                </a:solidFill>
              </a:rPr>
              <a:t>يكون الشخص قادرا على إعطاء هذا الإذن</a:t>
            </a:r>
            <a:endParaRPr lang="en-US" altLang="ar-SA" sz="3600" dirty="0">
              <a:solidFill>
                <a:schemeClr val="hlink"/>
              </a:solidFill>
            </a:endParaRPr>
          </a:p>
        </p:txBody>
      </p:sp>
    </p:spTree>
    <p:extLst>
      <p:ext uri="{BB962C8B-B14F-4D97-AF65-F5344CB8AC3E}">
        <p14:creationId xmlns:p14="http://schemas.microsoft.com/office/powerpoint/2010/main" val="2562665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3"/>
          <p:cNvSpPr txBox="1">
            <a:spLocks/>
          </p:cNvSpPr>
          <p:nvPr/>
        </p:nvSpPr>
        <p:spPr>
          <a:xfrm>
            <a:off x="228600" y="0"/>
            <a:ext cx="8501063" cy="1219200"/>
          </a:xfrm>
          <a:prstGeom prst="rect">
            <a:avLst/>
          </a:prstGeom>
        </p:spPr>
        <p:txBody>
          <a:bodyPr/>
          <a:lstStyle/>
          <a:p>
            <a:pPr algn="ctr">
              <a:defRPr/>
            </a:pPr>
            <a:endParaRPr lang="ar-SA" sz="4400" kern="0" dirty="0">
              <a:solidFill>
                <a:schemeClr val="tx2"/>
              </a:solidFill>
              <a:effectLst>
                <a:outerShdw blurRad="38100" dist="38100" dir="2700000" algn="tl">
                  <a:srgbClr val="FFFFFF"/>
                </a:outerShdw>
              </a:effectLst>
              <a:latin typeface="+mj-lt"/>
              <a:ea typeface="+mj-ea"/>
              <a:cs typeface="+mj-cs"/>
            </a:endParaRPr>
          </a:p>
        </p:txBody>
      </p:sp>
      <p:sp>
        <p:nvSpPr>
          <p:cNvPr id="5" name="Title 4"/>
          <p:cNvSpPr>
            <a:spLocks noGrp="1"/>
          </p:cNvSpPr>
          <p:nvPr>
            <p:ph type="title"/>
          </p:nvPr>
        </p:nvSpPr>
        <p:spPr/>
        <p:txBody>
          <a:bodyPr>
            <a:normAutofit fontScale="90000"/>
          </a:bodyPr>
          <a:lstStyle/>
          <a:p>
            <a:r>
              <a:rPr lang="en-US" smtClean="0"/>
              <a:t/>
            </a:r>
            <a:br>
              <a:rPr lang="en-US" smtClean="0"/>
            </a:br>
            <a:r>
              <a:rPr lang="ar-SA" smtClean="0"/>
              <a:t> رابعا : الموازنة بين المنافع والأضرار</a:t>
            </a:r>
            <a:r>
              <a:rPr lang="en-US" smtClean="0"/>
              <a:t> </a:t>
            </a:r>
            <a:r>
              <a:rPr lang="ar-SA" smtClean="0"/>
              <a:t/>
            </a:r>
            <a:br>
              <a:rPr lang="ar-SA" smtClean="0"/>
            </a:br>
            <a:endParaRPr lang="ar-SA" dirty="0"/>
          </a:p>
        </p:txBody>
      </p:sp>
      <p:sp>
        <p:nvSpPr>
          <p:cNvPr id="8" name="Content Placeholder 7"/>
          <p:cNvSpPr>
            <a:spLocks noGrp="1"/>
          </p:cNvSpPr>
          <p:nvPr>
            <p:ph idx="1"/>
          </p:nvPr>
        </p:nvSpPr>
        <p:spPr/>
        <p:txBody>
          <a:bodyPr>
            <a:normAutofit/>
          </a:bodyPr>
          <a:lstStyle/>
          <a:p>
            <a:r>
              <a:rPr lang="ar-SA" dirty="0" smtClean="0"/>
              <a:t>منفعة حقيقية علمية / صحية</a:t>
            </a:r>
          </a:p>
          <a:p>
            <a:pPr lvl="1"/>
            <a:r>
              <a:rPr lang="ar-SA" dirty="0" smtClean="0"/>
              <a:t>ليس منفعة مادية للمريض - تخفيض</a:t>
            </a:r>
          </a:p>
          <a:p>
            <a:r>
              <a:rPr lang="ar-SA" dirty="0" smtClean="0"/>
              <a:t>كيف يتم تحديد الأضرار ؟</a:t>
            </a:r>
            <a:r>
              <a:rPr lang="en-US" dirty="0" smtClean="0"/>
              <a:t> </a:t>
            </a:r>
          </a:p>
          <a:p>
            <a:pPr marL="971550" lvl="1" indent="-514350">
              <a:buFont typeface="+mj-lt"/>
              <a:buAutoNum type="arabicPeriod"/>
            </a:pPr>
            <a:r>
              <a:rPr lang="ar-SA" dirty="0" smtClean="0"/>
              <a:t>تحديد الخطر: مادي / معنوي / نفسي</a:t>
            </a:r>
          </a:p>
          <a:p>
            <a:pPr marL="971550" lvl="1" indent="-514350">
              <a:buFont typeface="+mj-lt"/>
              <a:buAutoNum type="arabicPeriod"/>
            </a:pPr>
            <a:r>
              <a:rPr lang="ar-SA" dirty="0" smtClean="0"/>
              <a:t>تقدير الخطر: احتمالية حدوثه</a:t>
            </a:r>
          </a:p>
          <a:p>
            <a:pPr marL="971550" lvl="1" indent="-514350">
              <a:buFont typeface="+mj-lt"/>
              <a:buAutoNum type="arabicPeriod"/>
            </a:pPr>
            <a:r>
              <a:rPr lang="ar-SA" dirty="0" smtClean="0"/>
              <a:t>تقييم الخطر : من  وجهة نظرنا ومن تقييم المعرضين له</a:t>
            </a:r>
          </a:p>
          <a:p>
            <a:pPr marL="971550" lvl="1" indent="-514350">
              <a:buFont typeface="+mj-lt"/>
              <a:buAutoNum type="arabicPeriod"/>
            </a:pPr>
            <a:r>
              <a:rPr lang="ar-SA" dirty="0" smtClean="0"/>
              <a:t>تصنيف الخطر: (بسيط – حد أدنى – الخطر الأعلى)</a:t>
            </a:r>
          </a:p>
          <a:p>
            <a:pPr lvl="1"/>
            <a:endParaRPr lang="ar-SA"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641773"/>
            <a:ext cx="2544189" cy="1787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06555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ar-SA" smtClean="0"/>
              <a:t>تصنيف الأخطار</a:t>
            </a:r>
            <a:endParaRPr lang="en-US" dirty="0" smtClean="0"/>
          </a:p>
        </p:txBody>
      </p:sp>
      <p:sp>
        <p:nvSpPr>
          <p:cNvPr id="63491" name="Rectangle 3"/>
          <p:cNvSpPr>
            <a:spLocks noGrp="1" noChangeArrowheads="1"/>
          </p:cNvSpPr>
          <p:nvPr>
            <p:ph idx="1"/>
          </p:nvPr>
        </p:nvSpPr>
        <p:spPr/>
        <p:txBody>
          <a:bodyPr/>
          <a:lstStyle/>
          <a:p>
            <a:pPr marL="514350" indent="-514350">
              <a:buFont typeface="+mj-lt"/>
              <a:buAutoNum type="arabicPeriod"/>
            </a:pPr>
            <a:r>
              <a:rPr lang="ar-SA" dirty="0" smtClean="0"/>
              <a:t>الخطر البسيط أو الذي يمكن التغاضي عنه</a:t>
            </a:r>
          </a:p>
          <a:p>
            <a:pPr marL="914400" lvl="1" indent="-514350"/>
            <a:r>
              <a:rPr lang="ar-SA" dirty="0" smtClean="0"/>
              <a:t>الفحص الطبي / أخذ عينة </a:t>
            </a:r>
          </a:p>
          <a:p>
            <a:pPr marL="514350" indent="-514350">
              <a:buFont typeface="+mj-lt"/>
              <a:buAutoNum type="arabicPeriod"/>
            </a:pPr>
            <a:r>
              <a:rPr lang="ar-SA" dirty="0" smtClean="0"/>
              <a:t>خطر الحد الأدنى </a:t>
            </a:r>
            <a:r>
              <a:rPr lang="en-US" dirty="0" smtClean="0"/>
              <a:t>minimal risk </a:t>
            </a:r>
          </a:p>
          <a:p>
            <a:pPr marL="914400" lvl="1" indent="-514350"/>
            <a:r>
              <a:rPr lang="ar-SA" dirty="0" smtClean="0"/>
              <a:t>الأخطار اليومية – صداع / تعب بسيط</a:t>
            </a:r>
            <a:endParaRPr lang="en-US" dirty="0"/>
          </a:p>
          <a:p>
            <a:pPr marL="514350" indent="-514350">
              <a:buFont typeface="+mj-lt"/>
              <a:buAutoNum type="arabicPeriod"/>
            </a:pPr>
            <a:r>
              <a:rPr lang="ar-SA" dirty="0" smtClean="0"/>
              <a:t>الخطر الأعلى من الحد الأدنى</a:t>
            </a:r>
          </a:p>
          <a:p>
            <a:pPr marL="914400" lvl="1" indent="-514350"/>
            <a:r>
              <a:rPr lang="ar-SA" dirty="0" smtClean="0"/>
              <a:t>لا بد من أخذ الموافقة عليه – عينات من السائل المخي الشوكي – البزل النخاعي </a:t>
            </a:r>
            <a:endParaRPr lang="en-US" dirty="0" smtClean="0"/>
          </a:p>
        </p:txBody>
      </p:sp>
    </p:spTree>
    <p:extLst>
      <p:ext uri="{BB962C8B-B14F-4D97-AF65-F5344CB8AC3E}">
        <p14:creationId xmlns:p14="http://schemas.microsoft.com/office/powerpoint/2010/main" val="144311127"/>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A" dirty="0"/>
              <a:t>قواعد الشريعة في جلب المصالح ودرء </a:t>
            </a:r>
            <a:r>
              <a:rPr lang="ar-SA" dirty="0" smtClean="0"/>
              <a:t>المفاسد</a:t>
            </a:r>
            <a:endParaRPr lang="ar-SA" dirty="0"/>
          </a:p>
        </p:txBody>
      </p:sp>
      <p:sp>
        <p:nvSpPr>
          <p:cNvPr id="3" name="Content Placeholder 2"/>
          <p:cNvSpPr>
            <a:spLocks noGrp="1"/>
          </p:cNvSpPr>
          <p:nvPr>
            <p:ph idx="1"/>
          </p:nvPr>
        </p:nvSpPr>
        <p:spPr/>
        <p:txBody>
          <a:bodyPr/>
          <a:lstStyle/>
          <a:p>
            <a:pPr lvl="0"/>
            <a:r>
              <a:rPr lang="ar-SA" b="1" dirty="0"/>
              <a:t>الضرر واجب الدفع ما أمكن . </a:t>
            </a:r>
            <a:endParaRPr lang="en-US" b="1" dirty="0"/>
          </a:p>
          <a:p>
            <a:pPr lvl="0"/>
            <a:r>
              <a:rPr lang="ar-SA" b="1" dirty="0"/>
              <a:t>الضرر يزال شرعا . </a:t>
            </a:r>
            <a:endParaRPr lang="en-US" b="1" dirty="0"/>
          </a:p>
          <a:p>
            <a:pPr lvl="0"/>
            <a:r>
              <a:rPr lang="ar-SA" b="1" dirty="0"/>
              <a:t>درء المفاسد ( المضار ) مقدم على جلب المصالح . </a:t>
            </a:r>
            <a:endParaRPr lang="en-US" b="1" dirty="0"/>
          </a:p>
          <a:p>
            <a:r>
              <a:rPr lang="ar-SA" b="1" dirty="0" smtClean="0"/>
              <a:t>المصالح العامة مقدمة على المصالح الخاصة</a:t>
            </a:r>
            <a:endParaRPr lang="ar-SA" b="1" dirty="0"/>
          </a:p>
        </p:txBody>
      </p:sp>
    </p:spTree>
    <p:extLst>
      <p:ext uri="{BB962C8B-B14F-4D97-AF65-F5344CB8AC3E}">
        <p14:creationId xmlns:p14="http://schemas.microsoft.com/office/powerpoint/2010/main" val="10955427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A" dirty="0"/>
              <a:t>قواعد الشريعة في جلب المصالح ودرء </a:t>
            </a:r>
            <a:r>
              <a:rPr lang="ar-SA" dirty="0" smtClean="0"/>
              <a:t>المفاسد</a:t>
            </a:r>
            <a:endParaRPr lang="ar-SA" dirty="0"/>
          </a:p>
        </p:txBody>
      </p:sp>
      <p:sp>
        <p:nvSpPr>
          <p:cNvPr id="3" name="Content Placeholder 2"/>
          <p:cNvSpPr>
            <a:spLocks noGrp="1"/>
          </p:cNvSpPr>
          <p:nvPr>
            <p:ph idx="1"/>
          </p:nvPr>
        </p:nvSpPr>
        <p:spPr/>
        <p:txBody>
          <a:bodyPr>
            <a:normAutofit fontScale="77500" lnSpcReduction="20000"/>
          </a:bodyPr>
          <a:lstStyle/>
          <a:p>
            <a:r>
              <a:rPr lang="ar-SA" dirty="0"/>
              <a:t>والمتوقع من البحوث الطبية الحيوية أن تجرى لإزالة أضرار عن الأفراد </a:t>
            </a:r>
            <a:r>
              <a:rPr lang="ar-SA" dirty="0" smtClean="0"/>
              <a:t>والمجتمعات</a:t>
            </a:r>
          </a:p>
          <a:p>
            <a:r>
              <a:rPr lang="ar-SA" b="1" dirty="0" smtClean="0"/>
              <a:t>فإذا </a:t>
            </a:r>
            <a:r>
              <a:rPr lang="ar-SA" b="1" dirty="0"/>
              <a:t>حملت في طياتها أضرارا وجب دفع هذه الأضرار أو </a:t>
            </a:r>
            <a:r>
              <a:rPr lang="ar-SA" b="1" dirty="0" smtClean="0"/>
              <a:t>تقليلها</a:t>
            </a:r>
          </a:p>
          <a:p>
            <a:pPr lvl="1"/>
            <a:r>
              <a:rPr lang="ar-SA" dirty="0" smtClean="0"/>
              <a:t>بإتخاذ </a:t>
            </a:r>
            <a:r>
              <a:rPr lang="ar-SA" dirty="0"/>
              <a:t>الإحتياطات الكافية عند </a:t>
            </a:r>
            <a:r>
              <a:rPr lang="ar-SA" dirty="0" smtClean="0"/>
              <a:t>إجرائها</a:t>
            </a:r>
          </a:p>
          <a:p>
            <a:pPr lvl="1"/>
            <a:r>
              <a:rPr lang="ar-SA" dirty="0" smtClean="0"/>
              <a:t>أو </a:t>
            </a:r>
            <a:r>
              <a:rPr lang="ar-SA" dirty="0"/>
              <a:t>أن تمنع بالكلية إذا كان ضررها كبيرا ومتحققا أو مظنونا ظنا غالبا فالضرر لا يزال بالضرر . </a:t>
            </a:r>
            <a:endParaRPr lang="en-US" dirty="0"/>
          </a:p>
          <a:p>
            <a:r>
              <a:rPr lang="ar-SA" b="1" dirty="0"/>
              <a:t>أما إذا تساوت المصالح والمفاسد </a:t>
            </a:r>
            <a:r>
              <a:rPr lang="ar-SA" b="1" dirty="0" smtClean="0"/>
              <a:t>فإنه</a:t>
            </a:r>
          </a:p>
          <a:p>
            <a:pPr lvl="1"/>
            <a:r>
              <a:rPr lang="ar-SA" b="1" dirty="0" smtClean="0"/>
              <a:t>يمنع </a:t>
            </a:r>
            <a:r>
              <a:rPr lang="ar-SA" b="1" dirty="0"/>
              <a:t>من إجراء البحث </a:t>
            </a:r>
            <a:r>
              <a:rPr lang="ar-SA" dirty="0"/>
              <a:t>وتطبيقه لأن </a:t>
            </a:r>
            <a:r>
              <a:rPr lang="ar-SA" b="1" dirty="0"/>
              <a:t>درء المفاسد مقدم على جلب </a:t>
            </a:r>
            <a:r>
              <a:rPr lang="ar-SA" b="1" dirty="0" smtClean="0"/>
              <a:t>المصالح</a:t>
            </a:r>
          </a:p>
          <a:p>
            <a:r>
              <a:rPr lang="ar-SA" dirty="0"/>
              <a:t>أ</a:t>
            </a:r>
            <a:r>
              <a:rPr lang="ar-SA" dirty="0" smtClean="0"/>
              <a:t>ما </a:t>
            </a:r>
            <a:r>
              <a:rPr lang="ar-SA" dirty="0"/>
              <a:t>إن كانت </a:t>
            </a:r>
            <a:r>
              <a:rPr lang="ar-SA" b="1" dirty="0"/>
              <a:t>المصالح أعظم من </a:t>
            </a:r>
            <a:r>
              <a:rPr lang="ar-SA" b="1" dirty="0" smtClean="0"/>
              <a:t>المفاسد</a:t>
            </a:r>
          </a:p>
          <a:p>
            <a:pPr lvl="1"/>
            <a:r>
              <a:rPr lang="ar-SA" b="1" dirty="0" smtClean="0"/>
              <a:t>فتقدم </a:t>
            </a:r>
            <a:r>
              <a:rPr lang="ar-SA" b="1" dirty="0"/>
              <a:t>المصلحة العظيمة </a:t>
            </a:r>
            <a:r>
              <a:rPr lang="ar-SA" dirty="0"/>
              <a:t>حينئذ </a:t>
            </a:r>
            <a:r>
              <a:rPr lang="ar-SA" b="1" dirty="0"/>
              <a:t>، ولو كان في ضمن ذلك مفاسد قليلة </a:t>
            </a:r>
            <a:r>
              <a:rPr lang="ar-SA" dirty="0"/>
              <a:t>. </a:t>
            </a:r>
            <a:endParaRPr lang="en-US" dirty="0"/>
          </a:p>
          <a:p>
            <a:r>
              <a:rPr lang="ar-SA" b="1" dirty="0"/>
              <a:t>وأما إذا تعارضت مفسدتان </a:t>
            </a:r>
            <a:r>
              <a:rPr lang="ar-SA" dirty="0"/>
              <a:t>، </a:t>
            </a:r>
            <a:r>
              <a:rPr lang="ar-SA" b="1" dirty="0"/>
              <a:t>ولا يمكن دفعهما إلا بإرتكاب أحدهما </a:t>
            </a:r>
            <a:r>
              <a:rPr lang="ar-SA" dirty="0" smtClean="0"/>
              <a:t>فإنه</a:t>
            </a:r>
          </a:p>
          <a:p>
            <a:pPr lvl="1"/>
            <a:r>
              <a:rPr lang="ar-SA" dirty="0" smtClean="0"/>
              <a:t>يؤمر </a:t>
            </a:r>
            <a:r>
              <a:rPr lang="ar-SA" b="1" dirty="0"/>
              <a:t>بإرتكاب أدنى المفسدتين </a:t>
            </a:r>
            <a:r>
              <a:rPr lang="ar-SA" dirty="0"/>
              <a:t>من أجل تفويت أعلاهما ، كما هو مقرر عند علماء الشريعة</a:t>
            </a:r>
          </a:p>
        </p:txBody>
      </p:sp>
    </p:spTree>
    <p:extLst>
      <p:ext uri="{BB962C8B-B14F-4D97-AF65-F5344CB8AC3E}">
        <p14:creationId xmlns:p14="http://schemas.microsoft.com/office/powerpoint/2010/main" val="25214431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عنوان 3"/>
          <p:cNvSpPr>
            <a:spLocks noGrp="1"/>
          </p:cNvSpPr>
          <p:nvPr>
            <p:ph type="title"/>
          </p:nvPr>
        </p:nvSpPr>
        <p:spPr/>
        <p:txBody>
          <a:bodyPr>
            <a:normAutofit/>
          </a:bodyPr>
          <a:lstStyle/>
          <a:p>
            <a:r>
              <a:rPr lang="ar-SA" dirty="0" smtClean="0"/>
              <a:t>خامسا: العدل في اختيار مجتمع الدراسة</a:t>
            </a:r>
          </a:p>
        </p:txBody>
      </p:sp>
      <p:sp>
        <p:nvSpPr>
          <p:cNvPr id="6" name="Content Placeholder 5"/>
          <p:cNvSpPr>
            <a:spLocks noGrp="1"/>
          </p:cNvSpPr>
          <p:nvPr>
            <p:ph idx="1"/>
          </p:nvPr>
        </p:nvSpPr>
        <p:spPr/>
        <p:txBody>
          <a:bodyPr/>
          <a:lstStyle/>
          <a:p>
            <a:r>
              <a:rPr lang="ar-SA" dirty="0" smtClean="0"/>
              <a:t>مواصفات الشمول:</a:t>
            </a:r>
          </a:p>
          <a:p>
            <a:pPr lvl="1"/>
            <a:r>
              <a:rPr lang="ar-SA" dirty="0"/>
              <a:t>تحديد مواصفات </a:t>
            </a:r>
            <a:r>
              <a:rPr lang="ar-SA" dirty="0" smtClean="0"/>
              <a:t>المشاركين في البحث بدقة</a:t>
            </a:r>
          </a:p>
          <a:p>
            <a:r>
              <a:rPr lang="ar-SA" dirty="0" smtClean="0"/>
              <a:t>مواصفات الاستبعاد:</a:t>
            </a:r>
          </a:p>
          <a:p>
            <a:pPr lvl="1"/>
            <a:r>
              <a:rPr lang="ar-SA" dirty="0" smtClean="0"/>
              <a:t>تحديد مواصفات الذبن لا تتناسب مشاركتهم </a:t>
            </a:r>
            <a:endParaRPr lang="ar-SA" dirty="0"/>
          </a:p>
        </p:txBody>
      </p:sp>
    </p:spTree>
    <p:extLst>
      <p:ext uri="{BB962C8B-B14F-4D97-AF65-F5344CB8AC3E}">
        <p14:creationId xmlns:p14="http://schemas.microsoft.com/office/powerpoint/2010/main" val="1434118345"/>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عنوان 3"/>
          <p:cNvSpPr>
            <a:spLocks noGrp="1"/>
          </p:cNvSpPr>
          <p:nvPr>
            <p:ph type="title"/>
          </p:nvPr>
        </p:nvSpPr>
        <p:spPr/>
        <p:txBody>
          <a:bodyPr/>
          <a:lstStyle/>
          <a:p>
            <a:pPr eaLnBrk="1" hangingPunct="1">
              <a:defRPr/>
            </a:pPr>
            <a:r>
              <a:rPr lang="ar-SA" dirty="0" smtClean="0"/>
              <a:t>سادسا: مراعاة القواعد والأحكام الشرعية</a:t>
            </a:r>
          </a:p>
        </p:txBody>
      </p:sp>
      <p:sp>
        <p:nvSpPr>
          <p:cNvPr id="2" name="Content Placeholder 1"/>
          <p:cNvSpPr>
            <a:spLocks noGrp="1"/>
          </p:cNvSpPr>
          <p:nvPr>
            <p:ph idx="1"/>
          </p:nvPr>
        </p:nvSpPr>
        <p:spPr/>
        <p:txBody>
          <a:bodyPr>
            <a:normAutofit fontScale="92500" lnSpcReduction="10000"/>
          </a:bodyPr>
          <a:lstStyle/>
          <a:p>
            <a:r>
              <a:rPr lang="ar-SA" dirty="0" smtClean="0"/>
              <a:t>التأكد من عدم تعارض البحث مع النصوص الشرعية</a:t>
            </a:r>
          </a:p>
          <a:p>
            <a:r>
              <a:rPr lang="ar-SA" dirty="0"/>
              <a:t>أ</a:t>
            </a:r>
            <a:r>
              <a:rPr lang="ar-SA" dirty="0" smtClean="0"/>
              <a:t>لا </a:t>
            </a:r>
            <a:r>
              <a:rPr lang="ar-SA" dirty="0"/>
              <a:t>يستدعي ارتكاب بعض المخالفات الشرعية أو استخدام بعض </a:t>
            </a:r>
            <a:r>
              <a:rPr lang="ar-SA" dirty="0" smtClean="0"/>
              <a:t>المحرمات</a:t>
            </a:r>
          </a:p>
          <a:p>
            <a:pPr lvl="1"/>
            <a:r>
              <a:rPr lang="ar-SA" dirty="0" smtClean="0"/>
              <a:t>يسأل </a:t>
            </a:r>
            <a:r>
              <a:rPr lang="ar-SA" dirty="0"/>
              <a:t>أهل العلم فيما قد يشكل عليه </a:t>
            </a:r>
          </a:p>
          <a:p>
            <a:pPr lvl="1"/>
            <a:r>
              <a:rPr lang="ar-SA" dirty="0" smtClean="0"/>
              <a:t>ويقع </a:t>
            </a:r>
            <a:r>
              <a:rPr lang="ar-SA" dirty="0"/>
              <a:t>جانب من هذه المسؤولية على </a:t>
            </a:r>
            <a:r>
              <a:rPr lang="ar-SA" b="1" dirty="0"/>
              <a:t>لجان أخلاقيات البحوث </a:t>
            </a:r>
            <a:r>
              <a:rPr lang="ar-SA" dirty="0"/>
              <a:t>التي من واجبها أن تتأكد أنه لا توجد مخالفة شرعية أو إرتكاب لمحرم عند إجراء هذا البحث ، فمثلا لو أن باحثا أراد أن يقوم ببحث بإستخدام مادة محرمة كمشتقات الخنزير أو غيره من المحرمات ، فعلى هذه اللجان أن لا تأذن له بذلك إلا بعد دراسة الموضوع من وجهة النظر الشرعية والإطمئنان إلى أن الباحث سيلتزم بالضوابط الشرعية عند إجرائه للبحث إن قدر أنه دخل في باب الضرورة</a:t>
            </a:r>
          </a:p>
        </p:txBody>
      </p:sp>
    </p:spTree>
    <p:extLst>
      <p:ext uri="{BB962C8B-B14F-4D97-AF65-F5344CB8AC3E}">
        <p14:creationId xmlns:p14="http://schemas.microsoft.com/office/powerpoint/2010/main" val="3466385709"/>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title"/>
          </p:nvPr>
        </p:nvSpPr>
        <p:spPr/>
        <p:txBody>
          <a:bodyPr/>
          <a:lstStyle/>
          <a:p>
            <a:pPr eaLnBrk="1" hangingPunct="1">
              <a:defRPr/>
            </a:pPr>
            <a:r>
              <a:rPr lang="ar-SA" dirty="0" smtClean="0"/>
              <a:t>أخلاقيات الباحث</a:t>
            </a:r>
            <a:endParaRPr lang="en-US" dirty="0" smtClean="0"/>
          </a:p>
        </p:txBody>
      </p:sp>
      <p:sp>
        <p:nvSpPr>
          <p:cNvPr id="66563" name="Rectangle 6"/>
          <p:cNvSpPr>
            <a:spLocks noGrp="1" noChangeArrowheads="1"/>
          </p:cNvSpPr>
          <p:nvPr>
            <p:ph idx="1"/>
          </p:nvPr>
        </p:nvSpPr>
        <p:spPr/>
        <p:txBody>
          <a:bodyPr/>
          <a:lstStyle/>
          <a:p>
            <a:pPr eaLnBrk="1" hangingPunct="1">
              <a:defRPr/>
            </a:pPr>
            <a:r>
              <a:rPr lang="ar-SA" b="1" dirty="0" smtClean="0"/>
              <a:t>أولا : الإخلاص</a:t>
            </a:r>
            <a:r>
              <a:rPr lang="ar-SA" dirty="0" smtClean="0"/>
              <a:t> </a:t>
            </a:r>
          </a:p>
          <a:p>
            <a:pPr eaLnBrk="1" hangingPunct="1">
              <a:defRPr/>
            </a:pPr>
            <a:endParaRPr lang="ar-SA" dirty="0" smtClean="0"/>
          </a:p>
          <a:p>
            <a:pPr eaLnBrk="1" hangingPunct="1">
              <a:defRPr/>
            </a:pPr>
            <a:r>
              <a:rPr lang="ar-SA" b="1" dirty="0" smtClean="0"/>
              <a:t>ثانيا : مراقبة الله سبحانه وتعالى</a:t>
            </a:r>
            <a:r>
              <a:rPr lang="ar-SA" dirty="0" smtClean="0"/>
              <a:t> </a:t>
            </a:r>
          </a:p>
          <a:p>
            <a:pPr eaLnBrk="1" hangingPunct="1">
              <a:buFontTx/>
              <a:buNone/>
              <a:defRPr/>
            </a:pPr>
            <a:endParaRPr lang="ar-SA" dirty="0" smtClean="0"/>
          </a:p>
          <a:p>
            <a:pPr eaLnBrk="1" hangingPunct="1">
              <a:defRPr/>
            </a:pPr>
            <a:r>
              <a:rPr lang="ar-SA" b="1" dirty="0" smtClean="0"/>
              <a:t>ثالثا : الأمانة</a:t>
            </a:r>
            <a:r>
              <a:rPr lang="ar-SA" dirty="0" smtClean="0"/>
              <a:t> </a:t>
            </a:r>
          </a:p>
          <a:p>
            <a:pPr eaLnBrk="1" hangingPunct="1">
              <a:defRPr/>
            </a:pPr>
            <a:endParaRPr lang="en-US" dirty="0" smtClean="0"/>
          </a:p>
        </p:txBody>
      </p:sp>
    </p:spTree>
    <p:extLst>
      <p:ext uri="{BB962C8B-B14F-4D97-AF65-F5344CB8AC3E}">
        <p14:creationId xmlns:p14="http://schemas.microsoft.com/office/powerpoint/2010/main" val="41047023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ar-SA" dirty="0" smtClean="0"/>
              <a:t>مراحل البحوث الطبية التجريبية </a:t>
            </a:r>
            <a:endParaRPr lang="ar-SA" dirty="0"/>
          </a:p>
        </p:txBody>
      </p:sp>
      <p:graphicFrame>
        <p:nvGraphicFramePr>
          <p:cNvPr id="8" name="Table 7"/>
          <p:cNvGraphicFramePr>
            <a:graphicFrameLocks noGrp="1"/>
          </p:cNvGraphicFramePr>
          <p:nvPr>
            <p:extLst>
              <p:ext uri="{D42A27DB-BD31-4B8C-83A1-F6EECF244321}">
                <p14:modId xmlns:p14="http://schemas.microsoft.com/office/powerpoint/2010/main" val="2775183339"/>
              </p:ext>
            </p:extLst>
          </p:nvPr>
        </p:nvGraphicFramePr>
        <p:xfrm>
          <a:off x="762000" y="1127760"/>
          <a:ext cx="7620000" cy="5577840"/>
        </p:xfrm>
        <a:graphic>
          <a:graphicData uri="http://schemas.openxmlformats.org/drawingml/2006/table">
            <a:tbl>
              <a:tblPr rtl="1" firstRow="1" bandRow="1">
                <a:tableStyleId>{5C22544A-7EE6-4342-B048-85BDC9FD1C3A}</a:tableStyleId>
              </a:tblPr>
              <a:tblGrid>
                <a:gridCol w="1007806"/>
                <a:gridCol w="1359310"/>
                <a:gridCol w="2104620"/>
                <a:gridCol w="3148264"/>
              </a:tblGrid>
              <a:tr h="914400">
                <a:tc>
                  <a:txBody>
                    <a:bodyPr/>
                    <a:lstStyle/>
                    <a:p>
                      <a:pPr algn="ctr" rtl="1"/>
                      <a:r>
                        <a:rPr lang="ar-SA" sz="2400" dirty="0" smtClean="0"/>
                        <a:t>المرحلة</a:t>
                      </a:r>
                      <a:endParaRPr lang="ar-SA" sz="2400" dirty="0"/>
                    </a:p>
                  </a:txBody>
                  <a:tcPr/>
                </a:tc>
                <a:tc>
                  <a:txBody>
                    <a:bodyPr/>
                    <a:lstStyle/>
                    <a:p>
                      <a:pPr algn="ctr" rtl="1"/>
                      <a:r>
                        <a:rPr lang="ar-SA" sz="2400" dirty="0" smtClean="0"/>
                        <a:t>عدد المشاركين</a:t>
                      </a:r>
                      <a:endParaRPr lang="ar-SA" sz="2400" dirty="0"/>
                    </a:p>
                  </a:txBody>
                  <a:tcPr/>
                </a:tc>
                <a:tc>
                  <a:txBody>
                    <a:bodyPr/>
                    <a:lstStyle/>
                    <a:p>
                      <a:pPr algn="ctr" rtl="1"/>
                      <a:r>
                        <a:rPr lang="ar-SA" sz="2400" dirty="0" smtClean="0"/>
                        <a:t>المواصفات</a:t>
                      </a:r>
                      <a:endParaRPr lang="ar-SA" sz="2400" dirty="0"/>
                    </a:p>
                  </a:txBody>
                  <a:tcPr/>
                </a:tc>
                <a:tc>
                  <a:txBody>
                    <a:bodyPr/>
                    <a:lstStyle/>
                    <a:p>
                      <a:pPr algn="ctr" rtl="1"/>
                      <a:r>
                        <a:rPr lang="ar-SA" sz="2400" dirty="0" smtClean="0"/>
                        <a:t>الغرض</a:t>
                      </a:r>
                      <a:endParaRPr lang="ar-SA" sz="2400" dirty="0"/>
                    </a:p>
                  </a:txBody>
                  <a:tcPr/>
                </a:tc>
              </a:tr>
              <a:tr h="1524000">
                <a:tc>
                  <a:txBody>
                    <a:bodyPr/>
                    <a:lstStyle/>
                    <a:p>
                      <a:pPr algn="ctr" rtl="1"/>
                      <a:endParaRPr lang="ar-SA" sz="2400" b="1" dirty="0" smtClean="0"/>
                    </a:p>
                    <a:p>
                      <a:pPr algn="ctr" rtl="1"/>
                      <a:r>
                        <a:rPr lang="ar-SA" sz="2400" b="1" dirty="0" smtClean="0"/>
                        <a:t>الأولى</a:t>
                      </a:r>
                      <a:endParaRPr lang="ar-SA" sz="2400" b="1" dirty="0"/>
                    </a:p>
                  </a:txBody>
                  <a:tcPr/>
                </a:tc>
                <a:tc>
                  <a:txBody>
                    <a:bodyPr/>
                    <a:lstStyle/>
                    <a:p>
                      <a:pPr algn="ctr" rtl="1"/>
                      <a:endParaRPr lang="ar-SA" sz="1800" b="1" dirty="0" smtClean="0"/>
                    </a:p>
                    <a:p>
                      <a:pPr algn="ctr" rtl="1"/>
                      <a:r>
                        <a:rPr lang="ar-SA" sz="1800" b="1" dirty="0" smtClean="0"/>
                        <a:t>20-80</a:t>
                      </a:r>
                      <a:endParaRPr lang="ar-SA" sz="1800" b="1" dirty="0"/>
                    </a:p>
                  </a:txBody>
                  <a:tcPr/>
                </a:tc>
                <a:tc>
                  <a:txBody>
                    <a:bodyPr/>
                    <a:lstStyle/>
                    <a:p>
                      <a:pPr algn="ctr" rtl="1"/>
                      <a:r>
                        <a:rPr lang="ar-SA" sz="2400" b="0" dirty="0" smtClean="0"/>
                        <a:t>شباب</a:t>
                      </a:r>
                      <a:endParaRPr lang="ar-SA" sz="2400" b="0" baseline="0" dirty="0" smtClean="0"/>
                    </a:p>
                    <a:p>
                      <a:pPr algn="ctr" rtl="1"/>
                      <a:r>
                        <a:rPr lang="ar-SA" sz="2400" b="0" dirty="0" smtClean="0"/>
                        <a:t>أصحاء</a:t>
                      </a:r>
                    </a:p>
                    <a:p>
                      <a:pPr algn="ctr" rtl="1"/>
                      <a:r>
                        <a:rPr lang="ar-SA" sz="2400" b="0" dirty="0" smtClean="0"/>
                        <a:t>ذكور</a:t>
                      </a:r>
                    </a:p>
                    <a:p>
                      <a:pPr algn="ctr" rtl="1"/>
                      <a:r>
                        <a:rPr lang="ar-SA" sz="2400" b="0" dirty="0" smtClean="0"/>
                        <a:t>متطوعون</a:t>
                      </a:r>
                      <a:endParaRPr lang="ar-SA" sz="2400" b="0" dirty="0"/>
                    </a:p>
                  </a:txBody>
                  <a:tcPr/>
                </a:tc>
                <a:tc>
                  <a:txBody>
                    <a:bodyPr/>
                    <a:lstStyle/>
                    <a:p>
                      <a:pPr algn="ctr" rtl="1"/>
                      <a:r>
                        <a:rPr lang="ar-SA" sz="2400" b="0" i="0" kern="1200" dirty="0" smtClean="0">
                          <a:solidFill>
                            <a:schemeClr val="dk1"/>
                          </a:solidFill>
                          <a:latin typeface="+mn-lt"/>
                          <a:ea typeface="+mn-ea"/>
                          <a:cs typeface="+mn-cs"/>
                        </a:rPr>
                        <a:t> تأثير الدواء على الجسم</a:t>
                      </a:r>
                    </a:p>
                    <a:p>
                      <a:pPr algn="ctr" rtl="1"/>
                      <a:r>
                        <a:rPr lang="ar-SA" sz="2400" b="0" i="0" kern="1200" dirty="0" smtClean="0">
                          <a:solidFill>
                            <a:schemeClr val="dk1"/>
                          </a:solidFill>
                          <a:latin typeface="+mn-lt"/>
                          <a:ea typeface="+mn-ea"/>
                          <a:cs typeface="+mn-cs"/>
                        </a:rPr>
                        <a:t> ومدى تقبل الجسم للعقار</a:t>
                      </a:r>
                      <a:endParaRPr lang="ar-SA" sz="2400" b="0" dirty="0"/>
                    </a:p>
                  </a:txBody>
                  <a:tcPr/>
                </a:tc>
              </a:tr>
              <a:tr h="1257300">
                <a:tc>
                  <a:txBody>
                    <a:bodyPr/>
                    <a:lstStyle/>
                    <a:p>
                      <a:pPr algn="ctr" rtl="1"/>
                      <a:endParaRPr lang="ar-SA" sz="2400" b="1" dirty="0" smtClean="0"/>
                    </a:p>
                    <a:p>
                      <a:pPr algn="ctr" rtl="1"/>
                      <a:r>
                        <a:rPr lang="ar-SA" sz="2400" b="1" dirty="0" smtClean="0"/>
                        <a:t>الثانية</a:t>
                      </a:r>
                      <a:endParaRPr lang="ar-SA" sz="2400" b="1" dirty="0"/>
                    </a:p>
                  </a:txBody>
                  <a:tcPr/>
                </a:tc>
                <a:tc>
                  <a:txBody>
                    <a:bodyPr/>
                    <a:lstStyle/>
                    <a:p>
                      <a:pPr algn="ctr" rtl="1"/>
                      <a:endParaRPr lang="ar-SA" sz="1800" b="1" dirty="0" smtClean="0"/>
                    </a:p>
                    <a:p>
                      <a:pPr algn="ctr" rtl="1"/>
                      <a:r>
                        <a:rPr lang="ar-SA" sz="1800" b="1" dirty="0" smtClean="0"/>
                        <a:t>100-300</a:t>
                      </a:r>
                    </a:p>
                    <a:p>
                      <a:pPr algn="ctr" rtl="1"/>
                      <a:endParaRPr lang="ar-SA" sz="1800" b="1" dirty="0"/>
                    </a:p>
                  </a:txBody>
                  <a:tcPr/>
                </a:tc>
                <a:tc>
                  <a:txBody>
                    <a:bodyPr/>
                    <a:lstStyle/>
                    <a:p>
                      <a:pPr algn="ctr" rtl="1"/>
                      <a:endParaRPr lang="ar-SA" sz="2400" b="0" dirty="0" smtClean="0"/>
                    </a:p>
                    <a:p>
                      <a:pPr algn="ctr" rtl="1"/>
                      <a:r>
                        <a:rPr lang="ar-SA" sz="2400" b="0" dirty="0" smtClean="0"/>
                        <a:t>مرضى</a:t>
                      </a:r>
                      <a:endParaRPr lang="ar-SA" sz="2400" b="0" dirty="0"/>
                    </a:p>
                  </a:txBody>
                  <a:tcPr/>
                </a:tc>
                <a:tc>
                  <a:txBody>
                    <a:bodyPr/>
                    <a:lstStyle/>
                    <a:p>
                      <a:pPr algn="ctr" rtl="1"/>
                      <a:r>
                        <a:rPr lang="ar-SA" sz="2400" b="0" dirty="0" smtClean="0"/>
                        <a:t> كيفية عمل الدواء</a:t>
                      </a:r>
                    </a:p>
                    <a:p>
                      <a:pPr algn="ctr" rtl="1"/>
                      <a:r>
                        <a:rPr lang="ar-SA" sz="2400" b="0" dirty="0" smtClean="0"/>
                        <a:t>الفعالية</a:t>
                      </a:r>
                    </a:p>
                    <a:p>
                      <a:pPr algn="ctr" rtl="1"/>
                      <a:r>
                        <a:rPr lang="ar-SA" sz="2400" b="0" dirty="0" smtClean="0"/>
                        <a:t>الجرعة</a:t>
                      </a:r>
                    </a:p>
                    <a:p>
                      <a:pPr algn="ctr" rtl="1"/>
                      <a:r>
                        <a:rPr lang="ar-SA" sz="2400" b="0" dirty="0" err="1" smtClean="0"/>
                        <a:t>المأمونية</a:t>
                      </a:r>
                      <a:endParaRPr lang="ar-SA" sz="2400" b="0" dirty="0"/>
                    </a:p>
                  </a:txBody>
                  <a:tcPr/>
                </a:tc>
              </a:tr>
              <a:tr h="1257300">
                <a:tc>
                  <a:txBody>
                    <a:bodyPr/>
                    <a:lstStyle/>
                    <a:p>
                      <a:pPr algn="ctr" rtl="1"/>
                      <a:endParaRPr lang="ar-SA" sz="2400" b="1" dirty="0" smtClean="0"/>
                    </a:p>
                    <a:p>
                      <a:pPr algn="ctr" rtl="1"/>
                      <a:r>
                        <a:rPr lang="ar-SA" sz="2400" b="1" dirty="0" smtClean="0"/>
                        <a:t>الثالثة</a:t>
                      </a:r>
                      <a:endParaRPr lang="ar-SA" sz="2400" b="1" dirty="0"/>
                    </a:p>
                  </a:txBody>
                  <a:tcPr/>
                </a:tc>
                <a:tc>
                  <a:txBody>
                    <a:bodyPr/>
                    <a:lstStyle/>
                    <a:p>
                      <a:pPr algn="ctr" rtl="1"/>
                      <a:r>
                        <a:rPr lang="ar-SA" sz="1800" b="1" dirty="0" smtClean="0"/>
                        <a:t>1000-3000</a:t>
                      </a:r>
                      <a:endParaRPr lang="ar-SA" sz="1800" b="1" dirty="0"/>
                    </a:p>
                  </a:txBody>
                  <a:tcPr/>
                </a:tc>
                <a:tc>
                  <a:txBody>
                    <a:bodyPr/>
                    <a:lstStyle/>
                    <a:p>
                      <a:pPr algn="ctr" rtl="1"/>
                      <a:endParaRPr lang="ar-SA" sz="2400" b="0" dirty="0" smtClean="0"/>
                    </a:p>
                    <a:p>
                      <a:pPr algn="ctr" rtl="1"/>
                      <a:r>
                        <a:rPr lang="ar-SA" sz="2400" b="0" dirty="0" smtClean="0"/>
                        <a:t>مرضى </a:t>
                      </a:r>
                      <a:endParaRPr lang="ar-SA" sz="2400" b="0" dirty="0"/>
                    </a:p>
                  </a:txBody>
                  <a:tcPr/>
                </a:tc>
                <a:tc>
                  <a:txBody>
                    <a:bodyPr/>
                    <a:lstStyle/>
                    <a:p>
                      <a:pPr algn="ctr" rtl="1"/>
                      <a:r>
                        <a:rPr lang="ar-SA" sz="2400" b="0" dirty="0" smtClean="0"/>
                        <a:t>المقارنة بدواء وهمي</a:t>
                      </a:r>
                    </a:p>
                    <a:p>
                      <a:pPr algn="ctr" rtl="1"/>
                      <a:r>
                        <a:rPr lang="ar-SA" sz="2400" b="0" dirty="0" smtClean="0"/>
                        <a:t>المقارنة بدواء معلوم</a:t>
                      </a:r>
                      <a:r>
                        <a:rPr lang="ar-SA" sz="2400" b="0" baseline="0" dirty="0" smtClean="0"/>
                        <a:t> الفعالية</a:t>
                      </a:r>
                    </a:p>
                    <a:p>
                      <a:pPr algn="ctr" rtl="1"/>
                      <a:r>
                        <a:rPr lang="ar-SA" sz="2400" b="0" baseline="0" dirty="0" smtClean="0"/>
                        <a:t>تحديد الفعالية</a:t>
                      </a:r>
                    </a:p>
                    <a:p>
                      <a:pPr algn="ctr" rtl="1"/>
                      <a:r>
                        <a:rPr lang="ar-SA" sz="2400" b="0" baseline="0" dirty="0" smtClean="0"/>
                        <a:t>التأثيرات الجانبية</a:t>
                      </a:r>
                      <a:endParaRPr lang="ar-SA" sz="2400" b="0" dirty="0"/>
                    </a:p>
                  </a:txBody>
                  <a:tcPr/>
                </a:tc>
              </a:tr>
            </a:tbl>
          </a:graphicData>
        </a:graphic>
      </p:graphicFrame>
    </p:spTree>
    <p:extLst>
      <p:ext uri="{BB962C8B-B14F-4D97-AF65-F5344CB8AC3E}">
        <p14:creationId xmlns:p14="http://schemas.microsoft.com/office/powerpoint/2010/main" val="116999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defRPr/>
            </a:pPr>
            <a:r>
              <a:rPr lang="ar-SA" sz="6000" smtClean="0"/>
              <a:t>الأمانة</a:t>
            </a:r>
            <a:endParaRPr lang="en-US" sz="6000" dirty="0" smtClean="0"/>
          </a:p>
        </p:txBody>
      </p:sp>
      <p:sp>
        <p:nvSpPr>
          <p:cNvPr id="67587" name="Rectangle 3"/>
          <p:cNvSpPr>
            <a:spLocks noGrp="1" noChangeArrowheads="1"/>
          </p:cNvSpPr>
          <p:nvPr>
            <p:ph idx="1"/>
          </p:nvPr>
        </p:nvSpPr>
        <p:spPr/>
        <p:txBody>
          <a:bodyPr/>
          <a:lstStyle/>
          <a:p>
            <a:pPr eaLnBrk="1" hangingPunct="1">
              <a:lnSpc>
                <a:spcPct val="80000"/>
              </a:lnSpc>
              <a:defRPr/>
            </a:pPr>
            <a:r>
              <a:rPr lang="ar-SA" sz="2400" dirty="0" smtClean="0"/>
              <a:t> </a:t>
            </a:r>
            <a:r>
              <a:rPr lang="ar-SA" sz="2800" dirty="0" smtClean="0"/>
              <a:t>الأصالة والإبداع</a:t>
            </a:r>
          </a:p>
          <a:p>
            <a:pPr eaLnBrk="1" hangingPunct="1">
              <a:lnSpc>
                <a:spcPct val="80000"/>
              </a:lnSpc>
              <a:defRPr/>
            </a:pPr>
            <a:r>
              <a:rPr lang="ar-SA" sz="2800" dirty="0" smtClean="0"/>
              <a:t> مراجعة البحوث السابقة بشكل جيد </a:t>
            </a:r>
          </a:p>
          <a:p>
            <a:pPr eaLnBrk="1" hangingPunct="1">
              <a:lnSpc>
                <a:spcPct val="80000"/>
              </a:lnSpc>
              <a:defRPr/>
            </a:pPr>
            <a:r>
              <a:rPr lang="ar-SA" sz="2800" dirty="0" smtClean="0"/>
              <a:t>عدم التعدي على حقوق الآخرين </a:t>
            </a:r>
          </a:p>
          <a:p>
            <a:pPr eaLnBrk="1" hangingPunct="1">
              <a:lnSpc>
                <a:spcPct val="80000"/>
              </a:lnSpc>
              <a:defRPr/>
            </a:pPr>
            <a:r>
              <a:rPr lang="ar-SA" sz="2800" dirty="0" smtClean="0"/>
              <a:t>ـ عدم تعريض الناس للأخطار أو خديعتهم وغشهم </a:t>
            </a:r>
          </a:p>
          <a:p>
            <a:pPr eaLnBrk="1" hangingPunct="1">
              <a:lnSpc>
                <a:spcPct val="80000"/>
              </a:lnSpc>
              <a:defRPr/>
            </a:pPr>
            <a:r>
              <a:rPr lang="ar-SA" sz="2800" dirty="0" smtClean="0"/>
              <a:t>الكفاءة العلمية </a:t>
            </a:r>
          </a:p>
          <a:p>
            <a:pPr eaLnBrk="1" hangingPunct="1">
              <a:lnSpc>
                <a:spcPct val="80000"/>
              </a:lnSpc>
              <a:defRPr/>
            </a:pPr>
            <a:r>
              <a:rPr lang="ar-SA" sz="2800" dirty="0" smtClean="0"/>
              <a:t>الإتقان واتباع الطرق العلمية</a:t>
            </a:r>
          </a:p>
          <a:p>
            <a:pPr eaLnBrk="1" hangingPunct="1">
              <a:lnSpc>
                <a:spcPct val="80000"/>
              </a:lnSpc>
              <a:defRPr/>
            </a:pPr>
            <a:r>
              <a:rPr lang="ar-SA" sz="2800" dirty="0" smtClean="0"/>
              <a:t>عدم تزوير طرق البحث أو نتائجه أو إدعاء الحصول على نتائج لم يتوصل إليها فعلا</a:t>
            </a:r>
          </a:p>
          <a:p>
            <a:pPr eaLnBrk="1" hangingPunct="1">
              <a:lnSpc>
                <a:spcPct val="80000"/>
              </a:lnSpc>
              <a:defRPr/>
            </a:pPr>
            <a:r>
              <a:rPr lang="ar-SA" sz="2800" dirty="0" smtClean="0"/>
              <a:t>التجرد وعدم التحيز </a:t>
            </a:r>
          </a:p>
          <a:p>
            <a:pPr eaLnBrk="1" hangingPunct="1">
              <a:lnSpc>
                <a:spcPct val="80000"/>
              </a:lnSpc>
              <a:defRPr/>
            </a:pPr>
            <a:r>
              <a:rPr lang="ar-SA" sz="2800" dirty="0" smtClean="0"/>
              <a:t>إختيار فريق البحث الملائم</a:t>
            </a:r>
            <a:r>
              <a:rPr lang="ar-SA" sz="2400" dirty="0" smtClean="0"/>
              <a:t> </a:t>
            </a:r>
            <a:endParaRPr lang="en-US" sz="2400" dirty="0" smtClean="0"/>
          </a:p>
        </p:txBody>
      </p:sp>
    </p:spTree>
    <p:extLst>
      <p:ext uri="{BB962C8B-B14F-4D97-AF65-F5344CB8AC3E}">
        <p14:creationId xmlns:p14="http://schemas.microsoft.com/office/powerpoint/2010/main" val="156813428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normAutofit/>
          </a:bodyPr>
          <a:lstStyle/>
          <a:p>
            <a:pPr eaLnBrk="1" hangingPunct="1"/>
            <a:r>
              <a:rPr lang="ar-SA" altLang="ar-SA" dirty="0" smtClean="0">
                <a:effectLst/>
              </a:rPr>
              <a:t>سابعا: المراجعة المحايدة (المستقلة)</a:t>
            </a:r>
            <a:endParaRPr lang="en-US" altLang="ar-SA" dirty="0" smtClean="0">
              <a:effectLst/>
            </a:endParaRPr>
          </a:p>
        </p:txBody>
      </p:sp>
      <p:sp>
        <p:nvSpPr>
          <p:cNvPr id="2" name="Content Placeholder 1"/>
          <p:cNvSpPr>
            <a:spLocks noGrp="1"/>
          </p:cNvSpPr>
          <p:nvPr>
            <p:ph idx="1"/>
          </p:nvPr>
        </p:nvSpPr>
        <p:spPr/>
        <p:txBody>
          <a:bodyPr/>
          <a:lstStyle/>
          <a:p>
            <a:r>
              <a:rPr lang="ar-SA" altLang="ar-SA" dirty="0"/>
              <a:t>مراجعة مشاريع البحوث من الناحية الأخلاقية</a:t>
            </a:r>
            <a:endParaRPr lang="ar-SA" dirty="0" smtClean="0"/>
          </a:p>
          <a:p>
            <a:pPr lvl="1"/>
            <a:r>
              <a:rPr lang="ar-SA" dirty="0" smtClean="0"/>
              <a:t>لا بد من مرور الأبحاث على اللجان المختصة بالمراجعة العلمية والمراجعة الأخلاقية لإقرارها قبل البدء بإجرائها</a:t>
            </a:r>
            <a:endParaRPr lang="ar-SA" dirty="0"/>
          </a:p>
        </p:txBody>
      </p:sp>
    </p:spTree>
    <p:extLst>
      <p:ext uri="{BB962C8B-B14F-4D97-AF65-F5344CB8AC3E}">
        <p14:creationId xmlns:p14="http://schemas.microsoft.com/office/powerpoint/2010/main" val="107181330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ctrTitle" sz="quarter"/>
          </p:nvPr>
        </p:nvSpPr>
        <p:spPr>
          <a:xfrm>
            <a:off x="685800" y="762000"/>
            <a:ext cx="7772400" cy="1555750"/>
          </a:xfrm>
        </p:spPr>
        <p:txBody>
          <a:bodyPr/>
          <a:lstStyle/>
          <a:p>
            <a:pPr eaLnBrk="1" hangingPunct="1">
              <a:defRPr/>
            </a:pPr>
            <a:r>
              <a:rPr lang="ar-SA" dirty="0" smtClean="0"/>
              <a:t>مرجعيات في أخلاقيات البحوث الطبية</a:t>
            </a:r>
            <a:endParaRPr lang="ar-SA" dirty="0"/>
          </a:p>
        </p:txBody>
      </p:sp>
    </p:spTree>
    <p:extLst>
      <p:ext uri="{BB962C8B-B14F-4D97-AF65-F5344CB8AC3E}">
        <p14:creationId xmlns:p14="http://schemas.microsoft.com/office/powerpoint/2010/main" val="40789005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en-US" altLang="ar-SA" dirty="0" smtClean="0"/>
              <a:t>Research ethics guidelines and regulations</a:t>
            </a:r>
            <a:endParaRPr lang="ar-SA" dirty="0"/>
          </a:p>
        </p:txBody>
      </p:sp>
      <p:sp>
        <p:nvSpPr>
          <p:cNvPr id="3" name="Content Placeholder 2"/>
          <p:cNvSpPr>
            <a:spLocks noGrp="1"/>
          </p:cNvSpPr>
          <p:nvPr>
            <p:ph idx="1"/>
          </p:nvPr>
        </p:nvSpPr>
        <p:spPr/>
        <p:txBody>
          <a:bodyPr/>
          <a:lstStyle/>
          <a:p>
            <a:pPr algn="l" rtl="0"/>
            <a:r>
              <a:rPr lang="en-US" altLang="ar-SA" dirty="0" smtClean="0">
                <a:hlinkClick r:id="rId2"/>
              </a:rPr>
              <a:t>International:</a:t>
            </a:r>
          </a:p>
          <a:p>
            <a:pPr lvl="1" algn="l" rtl="0"/>
            <a:r>
              <a:rPr lang="en-US" altLang="ar-SA" dirty="0" smtClean="0">
                <a:hlinkClick r:id="rId2"/>
              </a:rPr>
              <a:t>WHO Good Clinical Practice Guidelines</a:t>
            </a:r>
            <a:endParaRPr lang="ar-SA" altLang="ar-SA" dirty="0" smtClean="0"/>
          </a:p>
          <a:p>
            <a:pPr lvl="1" algn="l" rtl="0"/>
            <a:r>
              <a:rPr lang="en-US" altLang="ar-SA" dirty="0" smtClean="0">
                <a:hlinkClick r:id="rId3"/>
              </a:rPr>
              <a:t>ICH Good Clinical Practice</a:t>
            </a:r>
            <a:endParaRPr lang="ar-SA" altLang="ar-SA" dirty="0" smtClean="0"/>
          </a:p>
          <a:p>
            <a:pPr lvl="1" algn="l" rtl="0"/>
            <a:r>
              <a:rPr lang="en-US" altLang="ar-SA" dirty="0" smtClean="0">
                <a:hlinkClick r:id="rId4"/>
              </a:rPr>
              <a:t>ICH Guidelines on control groups</a:t>
            </a:r>
            <a:endParaRPr lang="ar-SA" altLang="ar-SA" dirty="0" smtClean="0"/>
          </a:p>
          <a:p>
            <a:pPr lvl="1" algn="l" rtl="0"/>
            <a:r>
              <a:rPr lang="en-US" altLang="ar-SA" dirty="0" smtClean="0">
                <a:hlinkClick r:id="rId5"/>
              </a:rPr>
              <a:t>TDR Operational Guidelines for Ethics Committees</a:t>
            </a:r>
            <a:endParaRPr lang="ar-SA" altLang="ar-SA" dirty="0" smtClean="0"/>
          </a:p>
          <a:p>
            <a:pPr lvl="1" algn="l" rtl="0"/>
            <a:r>
              <a:rPr lang="en-US" altLang="ar-SA" dirty="0" smtClean="0">
                <a:hlinkClick r:id="rId6"/>
              </a:rPr>
              <a:t>UNAIDS Guidance Document on HIV vaccine trials</a:t>
            </a:r>
            <a:endParaRPr lang="ar-SA" dirty="0" smtClean="0"/>
          </a:p>
          <a:p>
            <a:endParaRPr lang="ar-SA" dirty="0"/>
          </a:p>
        </p:txBody>
      </p:sp>
    </p:spTree>
    <p:extLst>
      <p:ext uri="{BB962C8B-B14F-4D97-AF65-F5344CB8AC3E}">
        <p14:creationId xmlns:p14="http://schemas.microsoft.com/office/powerpoint/2010/main" val="26946213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ar-SA" smtClean="0"/>
              <a:t>Research ethics guidelines and regulations</a:t>
            </a:r>
            <a:endParaRPr lang="ar-SA" dirty="0"/>
          </a:p>
        </p:txBody>
      </p:sp>
      <p:sp>
        <p:nvSpPr>
          <p:cNvPr id="3" name="Content Placeholder 2"/>
          <p:cNvSpPr>
            <a:spLocks noGrp="1"/>
          </p:cNvSpPr>
          <p:nvPr>
            <p:ph idx="1"/>
          </p:nvPr>
        </p:nvSpPr>
        <p:spPr/>
        <p:txBody>
          <a:bodyPr>
            <a:normAutofit fontScale="85000" lnSpcReduction="20000"/>
          </a:bodyPr>
          <a:lstStyle/>
          <a:p>
            <a:pPr algn="l" rtl="0"/>
            <a:r>
              <a:rPr lang="en-US" altLang="ar-SA" dirty="0" smtClean="0">
                <a:hlinkClick r:id="rId2"/>
              </a:rPr>
              <a:t>European:</a:t>
            </a:r>
          </a:p>
          <a:p>
            <a:pPr lvl="1" algn="l" rtl="0"/>
            <a:r>
              <a:rPr lang="en-US" altLang="ar-SA" dirty="0" smtClean="0">
                <a:hlinkClick r:id="rId3"/>
              </a:rPr>
              <a:t>Convention on Human Rights and Biomedicine, Council of Europe</a:t>
            </a:r>
            <a:endParaRPr lang="ar-SA" altLang="ar-SA" dirty="0" smtClean="0"/>
          </a:p>
          <a:p>
            <a:pPr lvl="1" algn="l" rtl="0"/>
            <a:r>
              <a:rPr lang="en-US" altLang="ar-SA" dirty="0" smtClean="0">
                <a:hlinkClick r:id="rId4"/>
              </a:rPr>
              <a:t>Explanation to Convention on Human Rights and Biomedicine</a:t>
            </a:r>
            <a:endParaRPr lang="ar-SA" altLang="ar-SA" dirty="0" smtClean="0"/>
          </a:p>
          <a:p>
            <a:pPr lvl="1" algn="l" rtl="0"/>
            <a:r>
              <a:rPr lang="en-US" altLang="ar-SA" dirty="0" smtClean="0">
                <a:hlinkClick r:id="rId5"/>
              </a:rPr>
              <a:t>Convention on Data Protection, Council of Europe</a:t>
            </a:r>
            <a:endParaRPr lang="ar-SA" altLang="ar-SA" dirty="0" smtClean="0"/>
          </a:p>
          <a:p>
            <a:pPr lvl="1" algn="l" rtl="0"/>
            <a:r>
              <a:rPr lang="en-US" altLang="ar-SA" dirty="0" smtClean="0">
                <a:hlinkClick r:id="rId6"/>
              </a:rPr>
              <a:t>Data Protection Directive, European Union</a:t>
            </a:r>
            <a:endParaRPr lang="ar-SA" altLang="ar-SA" dirty="0" smtClean="0"/>
          </a:p>
          <a:p>
            <a:pPr lvl="1" algn="l" rtl="0"/>
            <a:r>
              <a:rPr lang="en-US" altLang="ar-SA" dirty="0" smtClean="0">
                <a:hlinkClick r:id="rId7"/>
              </a:rPr>
              <a:t>Directive on good clinical practice in the conduct of clinical trials, EU</a:t>
            </a:r>
            <a:endParaRPr lang="ar-SA" altLang="ar-SA" dirty="0" smtClean="0"/>
          </a:p>
          <a:p>
            <a:pPr lvl="1" algn="l" rtl="0"/>
            <a:r>
              <a:rPr lang="en-US" altLang="ar-SA" dirty="0" smtClean="0">
                <a:hlinkClick r:id="rId8"/>
              </a:rPr>
              <a:t>Nuffield Council Report</a:t>
            </a:r>
            <a:endParaRPr lang="ar-SA" altLang="ar-SA" dirty="0" smtClean="0"/>
          </a:p>
          <a:p>
            <a:pPr lvl="1" algn="l" rtl="0"/>
            <a:r>
              <a:rPr lang="en-US" altLang="ar-SA" dirty="0" smtClean="0">
                <a:hlinkClick r:id="rId9"/>
              </a:rPr>
              <a:t>European Group Ethics: Ethical Aspects of Clinical Research in Developing Countries</a:t>
            </a:r>
            <a:endParaRPr lang="ar-SA" altLang="ar-SA" dirty="0" smtClean="0"/>
          </a:p>
          <a:p>
            <a:pPr lvl="1" algn="l" rtl="0"/>
            <a:r>
              <a:rPr lang="en-US" altLang="ar-SA" dirty="0" smtClean="0">
                <a:hlinkClick r:id="rId10"/>
              </a:rPr>
              <a:t>Ethical Conduct for Research Involving Humans</a:t>
            </a:r>
            <a:endParaRPr lang="en-US" altLang="ar-SA" dirty="0"/>
          </a:p>
        </p:txBody>
      </p:sp>
    </p:spTree>
    <p:extLst>
      <p:ext uri="{BB962C8B-B14F-4D97-AF65-F5344CB8AC3E}">
        <p14:creationId xmlns:p14="http://schemas.microsoft.com/office/powerpoint/2010/main" val="18411447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ar-SA" smtClean="0"/>
              <a:t>Research ethics guidelines and regulations</a:t>
            </a:r>
            <a:endParaRPr lang="ar-SA" dirty="0"/>
          </a:p>
        </p:txBody>
      </p:sp>
      <p:sp>
        <p:nvSpPr>
          <p:cNvPr id="3" name="Content Placeholder 2"/>
          <p:cNvSpPr>
            <a:spLocks noGrp="1"/>
          </p:cNvSpPr>
          <p:nvPr>
            <p:ph idx="1"/>
          </p:nvPr>
        </p:nvSpPr>
        <p:spPr/>
        <p:txBody>
          <a:bodyPr>
            <a:normAutofit fontScale="92500"/>
          </a:bodyPr>
          <a:lstStyle/>
          <a:p>
            <a:pPr algn="l" rtl="0"/>
            <a:r>
              <a:rPr lang="en-US" altLang="ar-SA" dirty="0" smtClean="0">
                <a:hlinkClick r:id="rId2"/>
              </a:rPr>
              <a:t>USA:</a:t>
            </a:r>
          </a:p>
          <a:p>
            <a:pPr lvl="1" algn="l" rtl="0"/>
            <a:r>
              <a:rPr lang="en-US" altLang="ar-SA" dirty="0" smtClean="0">
                <a:hlinkClick r:id="rId3"/>
              </a:rPr>
              <a:t>Belmont Report</a:t>
            </a:r>
            <a:endParaRPr lang="ar-SA" altLang="ar-SA" dirty="0" smtClean="0"/>
          </a:p>
          <a:p>
            <a:pPr lvl="1" algn="l" rtl="0"/>
            <a:r>
              <a:rPr lang="en-US" altLang="ar-SA" dirty="0" smtClean="0">
                <a:hlinkClick r:id="rId4"/>
              </a:rPr>
              <a:t>US Federal Guidelines</a:t>
            </a:r>
            <a:endParaRPr lang="ar-SA" altLang="ar-SA" dirty="0" smtClean="0"/>
          </a:p>
          <a:p>
            <a:pPr lvl="1" algn="l" rtl="0"/>
            <a:r>
              <a:rPr lang="en-US" altLang="ar-SA" dirty="0" smtClean="0">
                <a:hlinkClick r:id="rId5"/>
              </a:rPr>
              <a:t>NBAC report: Ethical and policy issues in international research: Clinical trials in developing countries</a:t>
            </a:r>
            <a:endParaRPr lang="en-US" altLang="ar-SA" dirty="0" smtClean="0"/>
          </a:p>
          <a:p>
            <a:pPr algn="l" rtl="0"/>
            <a:r>
              <a:rPr lang="en-US" altLang="ar-SA" dirty="0" smtClean="0"/>
              <a:t>Others:</a:t>
            </a:r>
          </a:p>
          <a:p>
            <a:pPr lvl="1" algn="l" rtl="0"/>
            <a:r>
              <a:rPr lang="en-US" altLang="ar-SA" dirty="0" smtClean="0">
                <a:hlinkClick r:id="rId6"/>
              </a:rPr>
              <a:t>Ethical guidelines for Biomedical Research on Human Subjects of the Indian Council of Medical Research</a:t>
            </a:r>
            <a:endParaRPr lang="ar-SA" altLang="ar-SA" dirty="0" smtClean="0"/>
          </a:p>
          <a:p>
            <a:pPr lvl="1" algn="l" rtl="0"/>
            <a:r>
              <a:rPr lang="en-US" altLang="ar-SA" dirty="0" smtClean="0"/>
              <a:t>Canada's Tri-Council's Policy Statement </a:t>
            </a:r>
            <a:endParaRPr lang="en-US" altLang="ar-SA" dirty="0"/>
          </a:p>
        </p:txBody>
      </p:sp>
    </p:spTree>
    <p:extLst>
      <p:ext uri="{BB962C8B-B14F-4D97-AF65-F5344CB8AC3E}">
        <p14:creationId xmlns:p14="http://schemas.microsoft.com/office/powerpoint/2010/main" val="5723920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altLang="ar-SA" dirty="0"/>
              <a:t>SAUDI  NCBE </a:t>
            </a:r>
            <a:r>
              <a:rPr lang="en-US" altLang="ar-SA" dirty="0" smtClean="0"/>
              <a:t>GUIDELINES</a:t>
            </a:r>
            <a:endParaRPr lang="ar-SA" dirty="0"/>
          </a:p>
        </p:txBody>
      </p:sp>
      <p:pic>
        <p:nvPicPr>
          <p:cNvPr id="1026" name="Picture 2"/>
          <p:cNvPicPr>
            <a:picLocks noGrp="1" noChangeAspect="1" noChangeArrowheads="1"/>
          </p:cNvPicPr>
          <p:nvPr>
            <p:ph idx="1"/>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712322" y="1143000"/>
            <a:ext cx="5755278" cy="5474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23608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l="27666" t="12536" r="25945" b="8584"/>
          <a:stretch/>
        </p:blipFill>
        <p:spPr bwMode="auto">
          <a:xfrm>
            <a:off x="4707633" y="763261"/>
            <a:ext cx="4373304" cy="557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883" y="731729"/>
            <a:ext cx="4395787" cy="560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76513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l="17969" t="12500" r="18750" b="6250"/>
          <a:stretch>
            <a:fillRect/>
          </a:stretch>
        </p:blipFill>
        <p:spPr bwMode="auto">
          <a:xfrm>
            <a:off x="1219200" y="239889"/>
            <a:ext cx="6705600" cy="645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52067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ar-SA" smtClean="0"/>
              <a:t>المتطلبات الأخلاقية للبحوث على الإنسان</a:t>
            </a:r>
            <a:endParaRPr lang="en-US" dirty="0" smtClean="0"/>
          </a:p>
        </p:txBody>
      </p:sp>
      <p:sp>
        <p:nvSpPr>
          <p:cNvPr id="19459" name="Rectangle 3"/>
          <p:cNvSpPr>
            <a:spLocks noGrp="1" noChangeArrowheads="1"/>
          </p:cNvSpPr>
          <p:nvPr>
            <p:ph idx="1"/>
          </p:nvPr>
        </p:nvSpPr>
        <p:spPr/>
        <p:txBody>
          <a:bodyPr>
            <a:normAutofit lnSpcReduction="10000"/>
          </a:bodyPr>
          <a:lstStyle/>
          <a:p>
            <a:r>
              <a:rPr lang="ar-SA" dirty="0" smtClean="0"/>
              <a:t>أولا : التحقق من القيمة العلمية للبحث</a:t>
            </a:r>
            <a:r>
              <a:rPr lang="en-US" dirty="0" smtClean="0"/>
              <a:t> </a:t>
            </a:r>
          </a:p>
          <a:p>
            <a:r>
              <a:rPr lang="ar-SA" dirty="0" smtClean="0"/>
              <a:t>ثانيا : المصداقية العلمية</a:t>
            </a:r>
          </a:p>
          <a:p>
            <a:pPr lvl="1"/>
            <a:r>
              <a:rPr lang="ar-SA" dirty="0" smtClean="0"/>
              <a:t>( إتباع الأصول العلمية للبحث العلمي )</a:t>
            </a:r>
            <a:endParaRPr lang="en-US" dirty="0" smtClean="0"/>
          </a:p>
          <a:p>
            <a:r>
              <a:rPr lang="ar-SA" dirty="0" smtClean="0"/>
              <a:t>ثالثا : إحترام الإنسان وحفظ حقوقه</a:t>
            </a:r>
            <a:endParaRPr lang="en-US" dirty="0" smtClean="0"/>
          </a:p>
          <a:p>
            <a:r>
              <a:rPr lang="ar-SA" dirty="0" smtClean="0"/>
              <a:t>رابعا : الموازنة بين المنافع والأضرار</a:t>
            </a:r>
            <a:r>
              <a:rPr lang="en-US" dirty="0" smtClean="0"/>
              <a:t> </a:t>
            </a:r>
          </a:p>
          <a:p>
            <a:r>
              <a:rPr lang="ar-SA" dirty="0" smtClean="0"/>
              <a:t>خامسا: العدل في اختيار مجتمع الدراسة</a:t>
            </a:r>
            <a:endParaRPr lang="en-US" dirty="0" smtClean="0"/>
          </a:p>
          <a:p>
            <a:r>
              <a:rPr lang="ar-SA" dirty="0" smtClean="0"/>
              <a:t>سادسا: مراعاة القواعد والأحكام الشرعية</a:t>
            </a:r>
            <a:endParaRPr lang="en-US" dirty="0" smtClean="0"/>
          </a:p>
          <a:p>
            <a:r>
              <a:rPr lang="ar-SA" dirty="0" smtClean="0"/>
              <a:t>سابعا: المراجعة المحايدة (المستقلة)</a:t>
            </a:r>
            <a:endParaRPr lang="en-US" dirty="0" smtClean="0"/>
          </a:p>
          <a:p>
            <a:endParaRPr lang="en-US" dirty="0" smtClean="0"/>
          </a:p>
        </p:txBody>
      </p:sp>
    </p:spTree>
    <p:extLst>
      <p:ext uri="{BB962C8B-B14F-4D97-AF65-F5344CB8AC3E}">
        <p14:creationId xmlns:p14="http://schemas.microsoft.com/office/powerpoint/2010/main" val="25003129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459">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459">
                                            <p:txEl>
                                              <p:pRg st="5" end="5"/>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459">
                                            <p:txEl>
                                              <p:pRg st="6" end="6"/>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ar-SA" dirty="0" smtClean="0"/>
              <a:t>مراحل البحوث الطبية التجريبية </a:t>
            </a:r>
            <a:endParaRPr lang="ar-SA" dirty="0"/>
          </a:p>
        </p:txBody>
      </p:sp>
      <p:graphicFrame>
        <p:nvGraphicFramePr>
          <p:cNvPr id="8" name="Table 7"/>
          <p:cNvGraphicFramePr>
            <a:graphicFrameLocks noGrp="1"/>
          </p:cNvGraphicFramePr>
          <p:nvPr>
            <p:extLst>
              <p:ext uri="{D42A27DB-BD31-4B8C-83A1-F6EECF244321}">
                <p14:modId xmlns:p14="http://schemas.microsoft.com/office/powerpoint/2010/main" val="2954274758"/>
              </p:ext>
            </p:extLst>
          </p:nvPr>
        </p:nvGraphicFramePr>
        <p:xfrm>
          <a:off x="762000" y="1127760"/>
          <a:ext cx="7620000" cy="3726180"/>
        </p:xfrm>
        <a:graphic>
          <a:graphicData uri="http://schemas.openxmlformats.org/drawingml/2006/table">
            <a:tbl>
              <a:tblPr rtl="1" firstRow="1" bandRow="1">
                <a:tableStyleId>{5C22544A-7EE6-4342-B048-85BDC9FD1C3A}</a:tableStyleId>
              </a:tblPr>
              <a:tblGrid>
                <a:gridCol w="1007806"/>
                <a:gridCol w="1359310"/>
                <a:gridCol w="2104620"/>
                <a:gridCol w="3148264"/>
              </a:tblGrid>
              <a:tr h="914400">
                <a:tc>
                  <a:txBody>
                    <a:bodyPr/>
                    <a:lstStyle/>
                    <a:p>
                      <a:pPr algn="ctr" rtl="1"/>
                      <a:r>
                        <a:rPr lang="ar-SA" sz="2400" dirty="0" smtClean="0"/>
                        <a:t>المرحلة</a:t>
                      </a:r>
                      <a:endParaRPr lang="ar-SA" sz="2400" dirty="0"/>
                    </a:p>
                  </a:txBody>
                  <a:tcPr/>
                </a:tc>
                <a:tc>
                  <a:txBody>
                    <a:bodyPr/>
                    <a:lstStyle/>
                    <a:p>
                      <a:pPr algn="ctr" rtl="1"/>
                      <a:r>
                        <a:rPr lang="ar-SA" sz="2400" dirty="0" smtClean="0"/>
                        <a:t>عدد المشاركين</a:t>
                      </a:r>
                      <a:endParaRPr lang="ar-SA" sz="2400" dirty="0"/>
                    </a:p>
                  </a:txBody>
                  <a:tcPr/>
                </a:tc>
                <a:tc>
                  <a:txBody>
                    <a:bodyPr/>
                    <a:lstStyle/>
                    <a:p>
                      <a:pPr algn="ctr" rtl="1"/>
                      <a:r>
                        <a:rPr lang="ar-SA" sz="2400" dirty="0" smtClean="0"/>
                        <a:t>المواصفات</a:t>
                      </a:r>
                      <a:endParaRPr lang="ar-SA" sz="2400" dirty="0"/>
                    </a:p>
                  </a:txBody>
                  <a:tcPr/>
                </a:tc>
                <a:tc>
                  <a:txBody>
                    <a:bodyPr/>
                    <a:lstStyle/>
                    <a:p>
                      <a:pPr algn="ctr" rtl="1"/>
                      <a:r>
                        <a:rPr lang="ar-SA" sz="2400" dirty="0" smtClean="0"/>
                        <a:t>الغرض</a:t>
                      </a:r>
                      <a:endParaRPr lang="ar-SA" sz="2400" dirty="0"/>
                    </a:p>
                  </a:txBody>
                  <a:tcPr/>
                </a:tc>
              </a:tr>
              <a:tr h="1524000">
                <a:tc>
                  <a:txBody>
                    <a:bodyPr/>
                    <a:lstStyle/>
                    <a:p>
                      <a:pPr algn="ctr" rtl="1"/>
                      <a:endParaRPr lang="ar-SA" sz="2400" b="1" dirty="0" smtClean="0"/>
                    </a:p>
                    <a:p>
                      <a:pPr algn="ctr" rtl="1"/>
                      <a:r>
                        <a:rPr lang="ar-SA" sz="2400" b="1" dirty="0" smtClean="0"/>
                        <a:t>الرابعة</a:t>
                      </a:r>
                      <a:endParaRPr lang="ar-SA" sz="2400" b="1" dirty="0"/>
                    </a:p>
                  </a:txBody>
                  <a:tcPr/>
                </a:tc>
                <a:tc>
                  <a:txBody>
                    <a:bodyPr/>
                    <a:lstStyle/>
                    <a:p>
                      <a:pPr algn="ctr" rtl="1"/>
                      <a:endParaRPr lang="ar-SA" sz="1800" b="1" dirty="0" smtClean="0"/>
                    </a:p>
                  </a:txBody>
                  <a:tcPr/>
                </a:tc>
                <a:tc>
                  <a:txBody>
                    <a:bodyPr/>
                    <a:lstStyle/>
                    <a:p>
                      <a:pPr algn="ctr" rtl="1"/>
                      <a:endParaRPr lang="ar-SA" sz="2400" b="0" dirty="0"/>
                    </a:p>
                  </a:txBody>
                  <a:tcPr/>
                </a:tc>
                <a:tc>
                  <a:txBody>
                    <a:bodyPr/>
                    <a:lstStyle/>
                    <a:p>
                      <a:pPr algn="ctr" rtl="1"/>
                      <a:r>
                        <a:rPr lang="ar-SA" sz="2400" b="0" i="0" kern="1200" dirty="0" smtClean="0">
                          <a:solidFill>
                            <a:schemeClr val="dk1"/>
                          </a:solidFill>
                          <a:latin typeface="+mn-lt"/>
                          <a:ea typeface="+mn-ea"/>
                          <a:cs typeface="+mn-cs"/>
                        </a:rPr>
                        <a:t> </a:t>
                      </a:r>
                      <a:r>
                        <a:rPr lang="ar-SA" sz="2400" baseline="0" dirty="0" smtClean="0"/>
                        <a:t>التسويق: القيمة والسعر</a:t>
                      </a:r>
                    </a:p>
                    <a:p>
                      <a:pPr algn="ctr" rtl="1"/>
                      <a:r>
                        <a:rPr lang="ar-SA" sz="2400" baseline="0" dirty="0" smtClean="0"/>
                        <a:t>المقارنة مع الأدوية المعروفة</a:t>
                      </a:r>
                    </a:p>
                    <a:p>
                      <a:pPr algn="ctr" rtl="1"/>
                      <a:r>
                        <a:rPr lang="ar-SA" sz="2400" baseline="0" dirty="0" smtClean="0"/>
                        <a:t>جمع معلومات عن الفعالية  و الآثار الجانبية</a:t>
                      </a:r>
                      <a:endParaRPr lang="ar-SA" sz="2400" dirty="0"/>
                    </a:p>
                  </a:txBody>
                  <a:tcPr/>
                </a:tc>
              </a:tr>
              <a:tr h="1257300">
                <a:tc>
                  <a:txBody>
                    <a:bodyPr/>
                    <a:lstStyle/>
                    <a:p>
                      <a:pPr algn="ctr" rtl="1"/>
                      <a:endParaRPr lang="ar-SA" sz="2400" b="1" dirty="0" smtClean="0"/>
                    </a:p>
                    <a:p>
                      <a:pPr algn="ctr" rtl="1"/>
                      <a:r>
                        <a:rPr lang="ar-SA" sz="2400" b="1" dirty="0" smtClean="0"/>
                        <a:t>الخامسة</a:t>
                      </a:r>
                      <a:endParaRPr lang="ar-SA" sz="2400" b="1" dirty="0"/>
                    </a:p>
                  </a:txBody>
                  <a:tcPr/>
                </a:tc>
                <a:tc>
                  <a:txBody>
                    <a:bodyPr/>
                    <a:lstStyle/>
                    <a:p>
                      <a:pPr algn="ctr" rtl="1"/>
                      <a:endParaRPr lang="ar-SA" sz="1800" b="1" dirty="0" smtClean="0"/>
                    </a:p>
                    <a:p>
                      <a:pPr algn="ctr" rtl="1"/>
                      <a:endParaRPr lang="ar-SA" sz="1800" b="1" dirty="0"/>
                    </a:p>
                  </a:txBody>
                  <a:tcPr/>
                </a:tc>
                <a:tc>
                  <a:txBody>
                    <a:bodyPr/>
                    <a:lstStyle/>
                    <a:p>
                      <a:pPr algn="ctr" rtl="1"/>
                      <a:endParaRPr lang="ar-SA" sz="2400" b="0" dirty="0" smtClean="0"/>
                    </a:p>
                  </a:txBody>
                  <a:tcPr/>
                </a:tc>
                <a:tc>
                  <a:txBody>
                    <a:bodyPr/>
                    <a:lstStyle/>
                    <a:p>
                      <a:pPr algn="ctr" rtl="1"/>
                      <a:r>
                        <a:rPr lang="ar-SA" sz="2400" dirty="0" smtClean="0"/>
                        <a:t>تركيبات جديدة</a:t>
                      </a:r>
                    </a:p>
                    <a:p>
                      <a:pPr algn="ctr" rtl="1"/>
                      <a:r>
                        <a:rPr lang="ar-SA" sz="2400" dirty="0" smtClean="0"/>
                        <a:t>أفضل المرضى</a:t>
                      </a:r>
                    </a:p>
                    <a:p>
                      <a:pPr algn="ctr" rtl="1"/>
                      <a:r>
                        <a:rPr lang="ar-SA" sz="2400" dirty="0" smtClean="0"/>
                        <a:t>المأمونية</a:t>
                      </a:r>
                      <a:endParaRPr lang="ar-SA" sz="2400" dirty="0"/>
                    </a:p>
                  </a:txBody>
                  <a:tcPr/>
                </a:tc>
              </a:tr>
            </a:tbl>
          </a:graphicData>
        </a:graphic>
      </p:graphicFrame>
    </p:spTree>
    <p:extLst>
      <p:ext uri="{BB962C8B-B14F-4D97-AF65-F5344CB8AC3E}">
        <p14:creationId xmlns:p14="http://schemas.microsoft.com/office/powerpoint/2010/main" val="545934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eaLnBrk="1" hangingPunct="1">
              <a:defRPr/>
            </a:pPr>
            <a:r>
              <a:rPr lang="ar-SA" sz="4000" smtClean="0"/>
              <a:t>الأخلاقيات في البحوث الميدانية</a:t>
            </a:r>
          </a:p>
        </p:txBody>
      </p:sp>
      <p:sp>
        <p:nvSpPr>
          <p:cNvPr id="3" name="عنصر نائب للمحتوى 2"/>
          <p:cNvSpPr>
            <a:spLocks noGrp="1"/>
          </p:cNvSpPr>
          <p:nvPr>
            <p:ph idx="1"/>
          </p:nvPr>
        </p:nvSpPr>
        <p:spPr/>
        <p:txBody>
          <a:bodyPr/>
          <a:lstStyle/>
          <a:p>
            <a:pPr eaLnBrk="1" hangingPunct="1">
              <a:defRPr/>
            </a:pPr>
            <a:r>
              <a:rPr lang="ar-SA" smtClean="0"/>
              <a:t>الإستئذان</a:t>
            </a:r>
          </a:p>
          <a:p>
            <a:pPr eaLnBrk="1" hangingPunct="1">
              <a:defRPr/>
            </a:pPr>
            <a:r>
              <a:rPr lang="ar-SA" smtClean="0"/>
              <a:t>حفظ الأسرار</a:t>
            </a:r>
          </a:p>
          <a:p>
            <a:pPr eaLnBrk="1" hangingPunct="1">
              <a:defRPr/>
            </a:pPr>
            <a:r>
              <a:rPr lang="ar-SA" smtClean="0"/>
              <a:t>غض البصر عن المحرمات</a:t>
            </a:r>
          </a:p>
          <a:p>
            <a:pPr eaLnBrk="1" hangingPunct="1">
              <a:defRPr/>
            </a:pPr>
            <a:r>
              <a:rPr lang="ar-SA" smtClean="0"/>
              <a:t>حفظ الخصوصيات</a:t>
            </a:r>
          </a:p>
          <a:p>
            <a:pPr eaLnBrk="1" hangingPunct="1">
              <a:defRPr/>
            </a:pPr>
            <a:r>
              <a:rPr lang="ar-SA" smtClean="0"/>
              <a:t>مراعاة قيم المجتمع وأعرافه</a:t>
            </a:r>
          </a:p>
          <a:p>
            <a:pPr eaLnBrk="1" hangingPunct="1">
              <a:defRPr/>
            </a:pPr>
            <a:r>
              <a:rPr lang="ar-SA" smtClean="0"/>
              <a:t>مراعاة مشاعر الناس وأحاسيسهم</a:t>
            </a:r>
          </a:p>
          <a:p>
            <a:pPr eaLnBrk="1" hangingPunct="1">
              <a:defRPr/>
            </a:pPr>
            <a:r>
              <a:rPr lang="ar-SA" smtClean="0"/>
              <a:t>مراعاة الموضوعات الحساسة</a:t>
            </a:r>
          </a:p>
        </p:txBody>
      </p:sp>
    </p:spTree>
    <p:extLst>
      <p:ext uri="{BB962C8B-B14F-4D97-AF65-F5344CB8AC3E}">
        <p14:creationId xmlns:p14="http://schemas.microsoft.com/office/powerpoint/2010/main" val="2818674711"/>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أخلاقيات النشر العلمي</a:t>
            </a:r>
            <a:endParaRPr lang="ar-SA" dirty="0"/>
          </a:p>
        </p:txBody>
      </p:sp>
      <p:sp>
        <p:nvSpPr>
          <p:cNvPr id="3" name="Content Placeholder 2"/>
          <p:cNvSpPr>
            <a:spLocks noGrp="1"/>
          </p:cNvSpPr>
          <p:nvPr>
            <p:ph idx="1"/>
          </p:nvPr>
        </p:nvSpPr>
        <p:spPr/>
        <p:txBody>
          <a:bodyPr>
            <a:normAutofit/>
          </a:bodyPr>
          <a:lstStyle/>
          <a:p>
            <a:r>
              <a:rPr lang="ar-SA" dirty="0" smtClean="0"/>
              <a:t>حفظ ملكية الأفكار</a:t>
            </a:r>
          </a:p>
          <a:p>
            <a:r>
              <a:rPr lang="ar-SA" dirty="0" smtClean="0"/>
              <a:t>تجنب التلفيق او الاختلاق </a:t>
            </a:r>
            <a:r>
              <a:rPr lang="en-US" dirty="0" smtClean="0"/>
              <a:t>FABRICATION             </a:t>
            </a:r>
            <a:endParaRPr lang="ar-SA" dirty="0" smtClean="0"/>
          </a:p>
          <a:p>
            <a:r>
              <a:rPr lang="ar-SA" dirty="0" smtClean="0"/>
              <a:t>تجنب التزوير أو التزييف </a:t>
            </a:r>
            <a:r>
              <a:rPr lang="en-US" dirty="0" smtClean="0"/>
              <a:t>FALSIFICATION          </a:t>
            </a:r>
            <a:endParaRPr lang="ar-SA" dirty="0" smtClean="0"/>
          </a:p>
          <a:p>
            <a:r>
              <a:rPr lang="ar-SA" dirty="0" smtClean="0"/>
              <a:t>تجنب الانتحال</a:t>
            </a:r>
            <a:r>
              <a:rPr lang="en-US" dirty="0" smtClean="0"/>
              <a:t> PLAGIARISM                            </a:t>
            </a:r>
            <a:r>
              <a:rPr lang="ar-SA" dirty="0" smtClean="0"/>
              <a:t>                              </a:t>
            </a:r>
          </a:p>
          <a:p>
            <a:r>
              <a:rPr lang="ar-SA" dirty="0" smtClean="0"/>
              <a:t>حفظ حقوق المشاركين</a:t>
            </a:r>
            <a:endParaRPr lang="ar-SA" dirty="0"/>
          </a:p>
        </p:txBody>
      </p:sp>
    </p:spTree>
    <p:extLst>
      <p:ext uri="{BB962C8B-B14F-4D97-AF65-F5344CB8AC3E}">
        <p14:creationId xmlns:p14="http://schemas.microsoft.com/office/powerpoint/2010/main" val="14471364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ar-SA" dirty="0" smtClean="0"/>
              <a:t>الخلاصة</a:t>
            </a:r>
            <a:endParaRPr lang="ar-SA" dirty="0"/>
          </a:p>
        </p:txBody>
      </p:sp>
      <p:sp>
        <p:nvSpPr>
          <p:cNvPr id="5" name="Content Placeholder 4"/>
          <p:cNvSpPr>
            <a:spLocks noGrp="1"/>
          </p:cNvSpPr>
          <p:nvPr>
            <p:ph idx="1"/>
          </p:nvPr>
        </p:nvSpPr>
        <p:spPr/>
        <p:txBody>
          <a:bodyPr>
            <a:normAutofit fontScale="92500" lnSpcReduction="20000"/>
          </a:bodyPr>
          <a:lstStyle/>
          <a:p>
            <a:r>
              <a:rPr lang="ar-SA" dirty="0" smtClean="0"/>
              <a:t>اليحوث الطبية / الصحية مهمة وذات هدف نبيل</a:t>
            </a:r>
          </a:p>
          <a:p>
            <a:r>
              <a:rPr lang="ar-SA" dirty="0" smtClean="0"/>
              <a:t>لا بد من الالتزام بالقواعد العلمية والأخلاقية / الشرعية</a:t>
            </a:r>
          </a:p>
          <a:p>
            <a:r>
              <a:rPr lang="ar-SA" dirty="0"/>
              <a:t>المتطلبات الأخلاقية للبحوث على </a:t>
            </a:r>
            <a:r>
              <a:rPr lang="ar-SA" dirty="0" smtClean="0"/>
              <a:t>الإنسان</a:t>
            </a:r>
          </a:p>
          <a:p>
            <a:pPr marL="914400" lvl="1" indent="-514350">
              <a:buFont typeface="+mj-lt"/>
              <a:buAutoNum type="arabicParenR"/>
            </a:pPr>
            <a:r>
              <a:rPr lang="ar-SA" dirty="0"/>
              <a:t> التحقق من القيمة العلمية للبحث</a:t>
            </a:r>
            <a:r>
              <a:rPr lang="en-US" dirty="0"/>
              <a:t> </a:t>
            </a:r>
          </a:p>
          <a:p>
            <a:pPr marL="914400" lvl="1" indent="-514350">
              <a:buFont typeface="+mj-lt"/>
              <a:buAutoNum type="arabicParenR"/>
            </a:pPr>
            <a:r>
              <a:rPr lang="ar-SA" dirty="0"/>
              <a:t> المصداقية العلمية  </a:t>
            </a:r>
            <a:endParaRPr lang="en-US" dirty="0"/>
          </a:p>
          <a:p>
            <a:pPr marL="914400" lvl="1" indent="-514350">
              <a:buFont typeface="+mj-lt"/>
              <a:buAutoNum type="arabicParenR"/>
            </a:pPr>
            <a:r>
              <a:rPr lang="ar-SA" dirty="0"/>
              <a:t> احترام </a:t>
            </a:r>
            <a:r>
              <a:rPr lang="ar-SA" dirty="0" smtClean="0"/>
              <a:t>الإنسان – الإذن المعتبر</a:t>
            </a:r>
            <a:endParaRPr lang="en-US" dirty="0"/>
          </a:p>
          <a:p>
            <a:pPr marL="914400" lvl="1" indent="-514350">
              <a:buFont typeface="+mj-lt"/>
              <a:buAutoNum type="arabicParenR"/>
            </a:pPr>
            <a:r>
              <a:rPr lang="ar-SA" dirty="0"/>
              <a:t>الموازنة بين المنافع والأضرار</a:t>
            </a:r>
            <a:r>
              <a:rPr lang="en-US" dirty="0"/>
              <a:t> </a:t>
            </a:r>
          </a:p>
          <a:p>
            <a:pPr marL="914400" lvl="1" indent="-514350">
              <a:buFont typeface="+mj-lt"/>
              <a:buAutoNum type="arabicParenR"/>
            </a:pPr>
            <a:r>
              <a:rPr lang="ar-SA" dirty="0"/>
              <a:t>العدل في اختيار مجتمع الدراسة</a:t>
            </a:r>
            <a:endParaRPr lang="en-US" dirty="0"/>
          </a:p>
          <a:p>
            <a:pPr marL="914400" lvl="1" indent="-514350">
              <a:buFont typeface="+mj-lt"/>
              <a:buAutoNum type="arabicParenR"/>
            </a:pPr>
            <a:r>
              <a:rPr lang="ar-SA" dirty="0"/>
              <a:t>مراعاة القواعد والأحكام الشرعية</a:t>
            </a:r>
            <a:endParaRPr lang="en-US" dirty="0"/>
          </a:p>
          <a:p>
            <a:pPr marL="914400" lvl="1" indent="-514350">
              <a:buFont typeface="+mj-lt"/>
              <a:buAutoNum type="arabicParenR"/>
            </a:pPr>
            <a:r>
              <a:rPr lang="ar-SA" dirty="0"/>
              <a:t>المراجعة المحايدة ( المستقلة)</a:t>
            </a:r>
            <a:endParaRPr lang="en-US" dirty="0"/>
          </a:p>
          <a:p>
            <a:pPr lvl="1"/>
            <a:endParaRPr lang="ar-SA" dirty="0"/>
          </a:p>
        </p:txBody>
      </p:sp>
    </p:spTree>
    <p:extLst>
      <p:ext uri="{BB962C8B-B14F-4D97-AF65-F5344CB8AC3E}">
        <p14:creationId xmlns:p14="http://schemas.microsoft.com/office/powerpoint/2010/main" val="11116914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2330450"/>
            <a:ext cx="7772400" cy="1555750"/>
          </a:xfrm>
        </p:spPr>
        <p:txBody>
          <a:bodyPr/>
          <a:lstStyle/>
          <a:p>
            <a:pPr>
              <a:defRPr/>
            </a:pPr>
            <a:r>
              <a:rPr lang="ar-SA" sz="6000" b="1" dirty="0" smtClean="0"/>
              <a:t>لماذا نهتم بأخلاقيات البحوث ؟</a:t>
            </a:r>
            <a:endParaRPr lang="ar-SA" sz="6000" b="1" dirty="0"/>
          </a:p>
        </p:txBody>
      </p:sp>
    </p:spTree>
    <p:extLst>
      <p:ext uri="{BB962C8B-B14F-4D97-AF65-F5344CB8AC3E}">
        <p14:creationId xmlns:p14="http://schemas.microsoft.com/office/powerpoint/2010/main" val="34130883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upload.wikimedia.org/wikipedia/commons/thumb/7/73/Exercise_Desert_Rock_I_%28Buster-Jangle_Dog%29_001.jpg/300px-Exercise_Desert_Rock_I_%28Buster-Jangle_Dog%29_001.jpg"/>
          <p:cNvPicPr>
            <a:picLocks noChangeAspect="1" noChangeArrowheads="1"/>
          </p:cNvPicPr>
          <p:nvPr/>
        </p:nvPicPr>
        <p:blipFill rotWithShape="1">
          <a:blip r:embed="rId2">
            <a:extLst>
              <a:ext uri="{28A0092B-C50C-407E-A947-70E740481C1C}">
                <a14:useLocalDpi xmlns:a14="http://schemas.microsoft.com/office/drawing/2010/main" val="0"/>
              </a:ext>
            </a:extLst>
          </a:blip>
          <a:srcRect t="10254"/>
          <a:stretch/>
        </p:blipFill>
        <p:spPr bwMode="auto">
          <a:xfrm>
            <a:off x="423993" y="2743201"/>
            <a:ext cx="269215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4" descr="http://upload.wikimedia.org/wikipedia/commons/thumb/0/04/Chloracne-in-herbicide-worker.gif/180px-Chloracne-in-herbicide-work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505200"/>
            <a:ext cx="2588924" cy="219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6" descr="Red container labeled 'DANGER DIOXIN WAS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3804" y="3505200"/>
            <a:ext cx="2696796" cy="219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ar-SA" dirty="0"/>
              <a:t>تجاوزات في البحوث الطبية</a:t>
            </a:r>
            <a:endParaRPr lang="en-US" dirty="0"/>
          </a:p>
        </p:txBody>
      </p:sp>
      <p:sp>
        <p:nvSpPr>
          <p:cNvPr id="4" name="Content Placeholder 3"/>
          <p:cNvSpPr>
            <a:spLocks noGrp="1"/>
          </p:cNvSpPr>
          <p:nvPr>
            <p:ph idx="1"/>
          </p:nvPr>
        </p:nvSpPr>
        <p:spPr>
          <a:xfrm>
            <a:off x="457200" y="1600201"/>
            <a:ext cx="8229600" cy="2133600"/>
          </a:xfrm>
        </p:spPr>
        <p:txBody>
          <a:bodyPr/>
          <a:lstStyle/>
          <a:p>
            <a:r>
              <a:rPr lang="ar-SA" dirty="0" smtClean="0"/>
              <a:t>تحول الطب والأبحاث الطبية الى وسائل دمار وقتل وتعذيب</a:t>
            </a:r>
            <a:endParaRPr lang="en-US" dirty="0"/>
          </a:p>
        </p:txBody>
      </p:sp>
    </p:spTree>
    <p:extLst>
      <p:ext uri="{BB962C8B-B14F-4D97-AF65-F5344CB8AC3E}">
        <p14:creationId xmlns:p14="http://schemas.microsoft.com/office/powerpoint/2010/main" val="41434688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تجاوزات في البحوث الطبية</a:t>
            </a:r>
            <a:endParaRPr lang="en-US" dirty="0"/>
          </a:p>
        </p:txBody>
      </p:sp>
      <p:sp>
        <p:nvSpPr>
          <p:cNvPr id="13" name="Content Placeholder 12"/>
          <p:cNvSpPr>
            <a:spLocks noGrp="1"/>
          </p:cNvSpPr>
          <p:nvPr>
            <p:ph idx="1"/>
          </p:nvPr>
        </p:nvSpPr>
        <p:spPr/>
        <p:txBody>
          <a:bodyPr/>
          <a:lstStyle/>
          <a:p>
            <a:r>
              <a:rPr lang="ar-SA" dirty="0"/>
              <a:t>استخدام أسرى الحروب فئران تجارب</a:t>
            </a:r>
          </a:p>
          <a:p>
            <a:pPr lvl="1"/>
            <a:r>
              <a:rPr lang="ar-SA" dirty="0"/>
              <a:t>الحرب العالمية الثانية</a:t>
            </a:r>
            <a:endParaRPr lang="en-US" dirty="0"/>
          </a:p>
          <a:p>
            <a:endParaRPr lang="ar-SA" dirty="0"/>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457200" y="2895600"/>
            <a:ext cx="4761389" cy="3188484"/>
          </a:xfrm>
          <a:prstGeom prst="rect">
            <a:avLst/>
          </a:prstGeom>
        </p:spPr>
      </p:pic>
    </p:spTree>
    <p:extLst>
      <p:ext uri="{BB962C8B-B14F-4D97-AF65-F5344CB8AC3E}">
        <p14:creationId xmlns:p14="http://schemas.microsoft.com/office/powerpoint/2010/main" val="16792176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723</TotalTime>
  <Words>2189</Words>
  <Application>Microsoft Office PowerPoint</Application>
  <PresentationFormat>On-screen Show (4:3)</PresentationFormat>
  <Paragraphs>359</Paragraphs>
  <Slides>62</Slides>
  <Notes>28</Notes>
  <HiddenSlides>3</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أخلاقيات البحوث الطبية</vt:lpstr>
      <vt:lpstr>أنواع البحوث الطبية</vt:lpstr>
      <vt:lpstr>PowerPoint Presentation</vt:lpstr>
      <vt:lpstr>PowerPoint Presentation</vt:lpstr>
      <vt:lpstr>مراحل البحوث الطبية التجريبية </vt:lpstr>
      <vt:lpstr>مراحل البحوث الطبية التجريبية </vt:lpstr>
      <vt:lpstr>لماذا نهتم بأخلاقيات البحوث ؟</vt:lpstr>
      <vt:lpstr>تجاوزات في البحوث الطبية</vt:lpstr>
      <vt:lpstr>تجاوزات في البحوث الطبية</vt:lpstr>
      <vt:lpstr>تجاوزات في البحوث الطبية</vt:lpstr>
      <vt:lpstr>تجاوزات في التطبيقات الطبية</vt:lpstr>
      <vt:lpstr>تجاوزات في البحوث الطبية</vt:lpstr>
      <vt:lpstr>تجاوزات في البحوث الطبية</vt:lpstr>
      <vt:lpstr>تجاوزات في البحوث الطبية</vt:lpstr>
      <vt:lpstr>تجاوزات في البحوث الطبية</vt:lpstr>
      <vt:lpstr>تجاوزات في البحوث الطبية</vt:lpstr>
      <vt:lpstr>تجاوزات في البحوث الطبية</vt:lpstr>
      <vt:lpstr>تجاوزات في البحوث الطبية</vt:lpstr>
      <vt:lpstr>تجاوزات في البحوث الطبية</vt:lpstr>
      <vt:lpstr>البحث الطبي والأخلاقيات</vt:lpstr>
      <vt:lpstr>المتطلبات الأخلاقية للبحوث على الإنسان</vt:lpstr>
      <vt:lpstr>أولا: التحقق من القيمة العلمية للبحث </vt:lpstr>
      <vt:lpstr>أولا: التحقق من القيمة العلمية للبحث </vt:lpstr>
      <vt:lpstr>أولا: التحقق من القيمة العلمية للبحث </vt:lpstr>
      <vt:lpstr>أولا: التحقق من القيمة العلمية للبحث </vt:lpstr>
      <vt:lpstr>أولا: التحقق من القيمة العلمية للبحث </vt:lpstr>
      <vt:lpstr>ثانيا: المصداقية العلمية</vt:lpstr>
      <vt:lpstr>ثالثا: إحترام الإنسان وحفظ حقوقه</vt:lpstr>
      <vt:lpstr>أركان الإذن</vt:lpstr>
      <vt:lpstr>الإذن بتبصر أوعن بصيرة</vt:lpstr>
      <vt:lpstr>الإذن بتبصر أوعن بصيرة</vt:lpstr>
      <vt:lpstr>الإذن بتبصر أوعن بصيرة</vt:lpstr>
      <vt:lpstr>الإذن بتبصر أوعن بصيرة</vt:lpstr>
      <vt:lpstr>الإذن بتبصر أوعن بصيرة</vt:lpstr>
      <vt:lpstr>الإذن بتبصر أوعن بصيرة</vt:lpstr>
      <vt:lpstr>الإذن بتبصر أوعن بصيرة</vt:lpstr>
      <vt:lpstr>محتويات وثيقة الإذن </vt:lpstr>
      <vt:lpstr>محتويات وثيقة الإذن </vt:lpstr>
      <vt:lpstr>محتويات وثيقة الإذن</vt:lpstr>
      <vt:lpstr>محتويات وثيقة الإذن</vt:lpstr>
      <vt:lpstr>إتخاذ القرار</vt:lpstr>
      <vt:lpstr>إتخاذ القرار</vt:lpstr>
      <vt:lpstr>  رابعا : الموازنة بين المنافع والأضرار  </vt:lpstr>
      <vt:lpstr>تصنيف الأخطار</vt:lpstr>
      <vt:lpstr>قواعد الشريعة في جلب المصالح ودرء المفاسد</vt:lpstr>
      <vt:lpstr>قواعد الشريعة في جلب المصالح ودرء المفاسد</vt:lpstr>
      <vt:lpstr>خامسا: العدل في اختيار مجتمع الدراسة</vt:lpstr>
      <vt:lpstr>سادسا: مراعاة القواعد والأحكام الشرعية</vt:lpstr>
      <vt:lpstr>أخلاقيات الباحث</vt:lpstr>
      <vt:lpstr>الأمانة</vt:lpstr>
      <vt:lpstr>سابعا: المراجعة المحايدة (المستقلة)</vt:lpstr>
      <vt:lpstr>مرجعيات في أخلاقيات البحوث الطبية</vt:lpstr>
      <vt:lpstr>Research ethics guidelines and regulations</vt:lpstr>
      <vt:lpstr>Research ethics guidelines and regulations</vt:lpstr>
      <vt:lpstr>Research ethics guidelines and regulations</vt:lpstr>
      <vt:lpstr>SAUDI  NCBE GUIDELINES</vt:lpstr>
      <vt:lpstr>PowerPoint Presentation</vt:lpstr>
      <vt:lpstr>PowerPoint Presentation</vt:lpstr>
      <vt:lpstr>المتطلبات الأخلاقية للبحوث على الإنسان</vt:lpstr>
      <vt:lpstr>الأخلاقيات في البحوث الميدانية</vt:lpstr>
      <vt:lpstr>أخلاقيات النشر العلمي</vt:lpstr>
      <vt:lpstr>الخلاصة</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~ZoRo~</dc:creator>
  <cp:lastModifiedBy>Administrator</cp:lastModifiedBy>
  <cp:revision>69</cp:revision>
  <dcterms:created xsi:type="dcterms:W3CDTF">2013-11-04T03:25:19Z</dcterms:created>
  <dcterms:modified xsi:type="dcterms:W3CDTF">2021-11-02T06:47:05Z</dcterms:modified>
</cp:coreProperties>
</file>